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9"/>
  </p:notesMasterIdLst>
  <p:handoutMasterIdLst>
    <p:handoutMasterId r:id="rId50"/>
  </p:handoutMasterIdLst>
  <p:sldIdLst>
    <p:sldId id="417" r:id="rId2"/>
    <p:sldId id="419" r:id="rId3"/>
    <p:sldId id="503" r:id="rId4"/>
    <p:sldId id="463" r:id="rId5"/>
    <p:sldId id="465" r:id="rId6"/>
    <p:sldId id="466" r:id="rId7"/>
    <p:sldId id="468" r:id="rId8"/>
    <p:sldId id="467" r:id="rId9"/>
    <p:sldId id="469" r:id="rId10"/>
    <p:sldId id="470" r:id="rId11"/>
    <p:sldId id="471" r:id="rId12"/>
    <p:sldId id="472" r:id="rId13"/>
    <p:sldId id="473" r:id="rId14"/>
    <p:sldId id="474" r:id="rId15"/>
    <p:sldId id="518" r:id="rId16"/>
    <p:sldId id="477" r:id="rId17"/>
    <p:sldId id="478" r:id="rId18"/>
    <p:sldId id="479" r:id="rId19"/>
    <p:sldId id="480" r:id="rId20"/>
    <p:sldId id="500" r:id="rId21"/>
    <p:sldId id="481" r:id="rId22"/>
    <p:sldId id="482" r:id="rId23"/>
    <p:sldId id="485" r:id="rId24"/>
    <p:sldId id="487" r:id="rId25"/>
    <p:sldId id="488" r:id="rId26"/>
    <p:sldId id="489" r:id="rId27"/>
    <p:sldId id="490" r:id="rId28"/>
    <p:sldId id="519" r:id="rId29"/>
    <p:sldId id="493" r:id="rId30"/>
    <p:sldId id="494" r:id="rId31"/>
    <p:sldId id="497" r:id="rId32"/>
    <p:sldId id="499" r:id="rId33"/>
    <p:sldId id="505" r:id="rId34"/>
    <p:sldId id="506" r:id="rId35"/>
    <p:sldId id="507" r:id="rId36"/>
    <p:sldId id="508" r:id="rId37"/>
    <p:sldId id="509" r:id="rId38"/>
    <p:sldId id="510" r:id="rId39"/>
    <p:sldId id="512" r:id="rId40"/>
    <p:sldId id="515" r:id="rId41"/>
    <p:sldId id="513" r:id="rId42"/>
    <p:sldId id="511" r:id="rId43"/>
    <p:sldId id="514" r:id="rId44"/>
    <p:sldId id="504" r:id="rId45"/>
    <p:sldId id="501" r:id="rId46"/>
    <p:sldId id="462" r:id="rId47"/>
    <p:sldId id="452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6" autoAdjust="0"/>
    <p:restoredTop sz="99553" autoAdjust="0"/>
  </p:normalViewPr>
  <p:slideViewPr>
    <p:cSldViewPr>
      <p:cViewPr>
        <p:scale>
          <a:sx n="95" d="100"/>
          <a:sy n="95" d="100"/>
        </p:scale>
        <p:origin x="-87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53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emf"/><Relationship Id="rId7" Type="http://schemas.openxmlformats.org/officeDocument/2006/relationships/image" Target="../media/image62.w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1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Nonparametric Bayesian Classification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93C-D341-44E7-A794-83E09421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143000"/>
            <a:ext cx="842645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32758FF-2D2D-7840-AD38-6D36521AFB9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8976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-12526"/>
            <a:ext cx="7239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_w_b_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691" y="0"/>
            <a:ext cx="1627909" cy="895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8.pd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8.pd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1.wmf"/><Relationship Id="rId9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5.bin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56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61.wmf"/><Relationship Id="rId22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391400" cy="609600"/>
          </a:xfrm>
        </p:spPr>
        <p:txBody>
          <a:bodyPr/>
          <a:lstStyle/>
          <a:p>
            <a:r>
              <a:rPr lang="en-US" sz="3600" dirty="0" smtClean="0"/>
              <a:t>Big Data Analysis of Complex </a:t>
            </a:r>
            <a:r>
              <a:rPr lang="en-US" sz="3600" dirty="0" smtClean="0"/>
              <a:t>Networks </a:t>
            </a:r>
            <a:r>
              <a:rPr lang="en-US" sz="3600" dirty="0" smtClean="0"/>
              <a:t>Using Machine Learning Methods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429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Erte</a:t>
            </a:r>
            <a:r>
              <a:rPr lang="en-US" sz="2000" dirty="0" smtClean="0"/>
              <a:t> Pan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Supervisor: Dr. Zhu 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Computer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University of 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152400"/>
            <a:ext cx="6400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Pragmatic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Data compression by key pragmatic features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Perform Principal Component Analysis (PCA) to pragmatic features</a:t>
            </a:r>
          </a:p>
          <a:p>
            <a:endParaRPr lang="en-US" sz="2800" dirty="0" smtClean="0"/>
          </a:p>
          <a:p>
            <a:r>
              <a:rPr lang="en-US" sz="2800" dirty="0" smtClean="0"/>
              <a:t>Use PCA results as the input feature points {X}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5149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248025"/>
            <a:ext cx="6362700" cy="361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/>
              <a:t>Probabilistic Clustering </a:t>
            </a:r>
            <a:r>
              <a:rPr lang="en-US" sz="3600" b="1" dirty="0" smtClean="0"/>
              <a:t>Formulation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426450" cy="5181600"/>
          </a:xfrm>
        </p:spPr>
        <p:txBody>
          <a:bodyPr/>
          <a:lstStyle/>
          <a:p>
            <a:r>
              <a:rPr lang="en-US" sz="2800" dirty="0" smtClean="0"/>
              <a:t>Formulate clustering problem:</a:t>
            </a:r>
          </a:p>
          <a:p>
            <a:pPr lvl="1"/>
            <a:r>
              <a:rPr lang="en-US" sz="2400" dirty="0" smtClean="0"/>
              <a:t>M: number of clusters, N: number of users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Clustering objective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121068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8945" y="2057400"/>
            <a:ext cx="17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indicator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071635"/>
            <a:ext cx="16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centroid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5061" y="3593068"/>
            <a:ext cx="185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measure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057400"/>
            <a:ext cx="267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within-cluster scatter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38400" y="2362200"/>
            <a:ext cx="3810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5800" y="2362202"/>
            <a:ext cx="0" cy="4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562600" y="2362200"/>
            <a:ext cx="990600" cy="497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76800" y="3124202"/>
            <a:ext cx="0" cy="468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/>
          <a:stretch/>
        </p:blipFill>
        <p:spPr>
          <a:xfrm>
            <a:off x="2906276" y="4602718"/>
            <a:ext cx="2377440" cy="800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13830" y="5802868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indicator matrix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316584" y="5332273"/>
            <a:ext cx="0" cy="4571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39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Distance Measure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Distance measure: modified </a:t>
            </a:r>
            <a:r>
              <a:rPr lang="en-US" sz="2800" dirty="0" err="1" smtClean="0"/>
              <a:t>Mahalanobis</a:t>
            </a:r>
            <a:r>
              <a:rPr lang="en-US" sz="2800" dirty="0" smtClean="0"/>
              <a:t> distance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Clustering algorithm: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286000"/>
            <a:ext cx="4867275" cy="4953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301039" y="1524000"/>
            <a:ext cx="1777721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Mahanalobis distance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461279" y="1524000"/>
            <a:ext cx="2692121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Determinant of </a:t>
            </a:r>
            <a:r>
              <a:rPr lang="en-US" dirty="0" err="1" smtClean="0">
                <a:solidFill>
                  <a:schemeClr val="tx1"/>
                </a:solidFill>
              </a:rPr>
              <a:t>cov</a:t>
            </a:r>
            <a:r>
              <a:rPr lang="en-US" dirty="0" smtClean="0">
                <a:solidFill>
                  <a:schemeClr val="tx1"/>
                </a:solidFill>
              </a:rPr>
              <a:t> matrix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8"/>
            <a:ext cx="5569514" cy="33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Stopping Rule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Stopping rule:</a:t>
            </a:r>
          </a:p>
          <a:p>
            <a:pPr lvl="1"/>
            <a:r>
              <a:rPr lang="en-US" sz="2400" dirty="0" smtClean="0"/>
              <a:t>Stability indicator: clustering shift </a:t>
            </a:r>
            <a:r>
              <a:rPr lang="en-US" sz="2400" dirty="0" err="1" smtClean="0"/>
              <a:t>ξ(k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 descr="Screen Shot 2015-11-11 at 9.1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2895600" cy="7366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981200" y="2286000"/>
            <a:ext cx="5334000" cy="612648"/>
          </a:xfrm>
          <a:prstGeom prst="wedgeRectCallout">
            <a:avLst>
              <a:gd name="adj1" fmla="val -5808"/>
              <a:gd name="adj2" fmla="val 646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size of set difference between </a:t>
            </a:r>
            <a:r>
              <a:rPr lang="en-US" dirty="0" err="1" smtClean="0">
                <a:solidFill>
                  <a:schemeClr val="tx1"/>
                </a:solidFill>
              </a:rPr>
              <a:t>CLUm(k</a:t>
            </a:r>
            <a:r>
              <a:rPr lang="en-US" dirty="0" smtClean="0">
                <a:solidFill>
                  <a:schemeClr val="tx1"/>
                </a:solidFill>
              </a:rPr>
              <a:t>) and CLUm(k+1)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730752"/>
            <a:ext cx="5334000" cy="612648"/>
          </a:xfrm>
          <a:prstGeom prst="wedgeRectCallout">
            <a:avLst>
              <a:gd name="adj1" fmla="val -7108"/>
              <a:gd name="adj2" fmla="val -706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cardinality of the m-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cluster generated at the k-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iteration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Clustering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Separation indicator: strong separation index, SEP.</a:t>
            </a:r>
          </a:p>
          <a:p>
            <a:r>
              <a:rPr lang="en-US" sz="2800" dirty="0" smtClean="0"/>
              <a:t>Definition and algorithms for SEP: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 descr="Screen Shot 2015-11-11 at 9.30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4" y="1964123"/>
            <a:ext cx="6210300" cy="48938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975350" y="2667000"/>
            <a:ext cx="316865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of terminal clustering (the smaller the better):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Screen Shot 2015-11-11 at 9.34.55 PM.png"/>
          <p:cNvPicPr>
            <a:picLocks noChangeAspect="1"/>
          </p:cNvPicPr>
          <p:nvPr/>
        </p:nvPicPr>
        <p:blipFill rotWithShape="1">
          <a:blip r:embed="rId3"/>
          <a:srcRect r="3650"/>
          <a:stretch/>
        </p:blipFill>
        <p:spPr>
          <a:xfrm>
            <a:off x="6096000" y="4038600"/>
            <a:ext cx="3017520" cy="45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305800" cy="581025"/>
          </a:xfrm>
        </p:spPr>
        <p:txBody>
          <a:bodyPr/>
          <a:lstStyle/>
          <a:p>
            <a:r>
              <a:rPr lang="en-US" sz="3200" b="1" dirty="0" smtClean="0"/>
              <a:t>          Probabilistic </a:t>
            </a:r>
            <a:r>
              <a:rPr lang="en-US" sz="3200" b="1" dirty="0"/>
              <a:t>Clustering: Overall Algorithm</a:t>
            </a:r>
            <a:endParaRPr lang="en-US" sz="32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372979" y="1887449"/>
            <a:ext cx="568088" cy="28658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047999" y="2174032"/>
            <a:ext cx="3276599" cy="29565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2&gt; Extract pragmatic features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2979" y="2469690"/>
            <a:ext cx="568088" cy="24311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904998" y="2725704"/>
            <a:ext cx="5562601" cy="54648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3&gt; GMM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analysis of TOT values for subgroup splitting and outlier detection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372979" y="3272189"/>
            <a:ext cx="568088" cy="26795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284791" y="3525748"/>
            <a:ext cx="4762288" cy="45665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4&gt; PCA to de-correlate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the pragmatic features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372979" y="3961336"/>
            <a:ext cx="568088" cy="248372"/>
          </a:xfrm>
          <a:prstGeom prst="downArrow">
            <a:avLst>
              <a:gd name="adj1" fmla="val 50000"/>
              <a:gd name="adj2" fmla="val 25719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904999" y="4210399"/>
            <a:ext cx="5562600" cy="65528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5&gt;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Iterate probabilistic clustering with the modified </a:t>
            </a:r>
            <a:r>
              <a:rPr lang="en-US" altLang="zh-CN" dirty="0" err="1" smtClean="0">
                <a:latin typeface="Calibri" pitchFamily="34" charset="0"/>
                <a:ea typeface="SimSun" pitchFamily="2" charset="-122"/>
                <a:cs typeface="Arial" pitchFamily="34" charset="0"/>
              </a:rPr>
              <a:t>Mahalanobis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 distance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372979" y="4865688"/>
            <a:ext cx="568088" cy="308077"/>
          </a:xfrm>
          <a:prstGeom prst="downArrow">
            <a:avLst>
              <a:gd name="adj1" fmla="val 50000"/>
              <a:gd name="adj2" fmla="val 26242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905000" y="5170488"/>
            <a:ext cx="5562600" cy="5719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6&gt;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Compute quality of terminal clustering by the strong separation index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2284791" y="1371600"/>
            <a:ext cx="4762288" cy="5158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1&gt; Data preprocessing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to corrupted recordings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38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/>
              <a:t>Probabilistic </a:t>
            </a:r>
            <a:r>
              <a:rPr lang="en-US" sz="2800" b="1" dirty="0" smtClean="0"/>
              <a:t>Clustering: Numerical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838200"/>
          </a:xfrm>
        </p:spPr>
        <p:txBody>
          <a:bodyPr/>
          <a:lstStyle/>
          <a:p>
            <a:r>
              <a:rPr lang="en-US" sz="2400" dirty="0" smtClean="0"/>
              <a:t>Gap statistic to infer optimal number of clusters</a:t>
            </a:r>
          </a:p>
          <a:p>
            <a:r>
              <a:rPr lang="en-US" sz="2400" dirty="0" smtClean="0"/>
              <a:t>Fast convergence speed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C1C2C3StabilityConvergenc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6656" y="1828800"/>
            <a:ext cx="4657344" cy="3493008"/>
          </a:xfrm>
          <a:prstGeom prst="rect">
            <a:avLst/>
          </a:prstGeom>
        </p:spPr>
      </p:pic>
      <p:pic>
        <p:nvPicPr>
          <p:cNvPr id="11" name="Picture 10" descr="residualCurve_GapStatistic5fea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828800"/>
            <a:ext cx="4657344" cy="3493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334000"/>
            <a:ext cx="417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statistic to determine optimal number</a:t>
            </a:r>
          </a:p>
          <a:p>
            <a:r>
              <a:rPr lang="en-US" dirty="0" smtClean="0"/>
              <a:t>of clusters, 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334000"/>
            <a:ext cx="435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 performance of proposed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/>
              <a:t>Probabilistic Clustering: Numerical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838200"/>
          </a:xfrm>
        </p:spPr>
        <p:txBody>
          <a:bodyPr/>
          <a:lstStyle/>
          <a:p>
            <a:r>
              <a:rPr lang="en-US" sz="2800" dirty="0" smtClean="0"/>
              <a:t>Separation quality by SEP and visualization: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715000"/>
            <a:ext cx="372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3-d visualization of 3 terminal clusters</a:t>
            </a:r>
            <a:endParaRPr lang="en-US" dirty="0"/>
          </a:p>
        </p:txBody>
      </p:sp>
      <p:pic>
        <p:nvPicPr>
          <p:cNvPr id="9" name="Picture 8" descr="Screen Shot 2015-11-11 at 9.57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811340" cy="1828800"/>
          </a:xfrm>
          <a:prstGeom prst="rect">
            <a:avLst/>
          </a:prstGeom>
        </p:spPr>
      </p:pic>
      <p:pic>
        <p:nvPicPr>
          <p:cNvPr id="10" name="Picture 9" descr="VisualizationofC1C2C3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43400" y="2057400"/>
            <a:ext cx="4800600" cy="3611880"/>
          </a:xfrm>
          <a:prstGeom prst="rect">
            <a:avLst/>
          </a:prstGeom>
        </p:spPr>
      </p:pic>
      <p:pic>
        <p:nvPicPr>
          <p:cNvPr id="15" name="Picture 14" descr="ProfilesPlotC1C2C3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3200400"/>
            <a:ext cx="4114800" cy="308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/>
              <a:t>Probabilistic Clustering: Numerical Results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838200"/>
          </a:xfrm>
        </p:spPr>
        <p:txBody>
          <a:bodyPr/>
          <a:lstStyle/>
          <a:p>
            <a:r>
              <a:rPr lang="en-US" sz="2800" dirty="0" smtClean="0"/>
              <a:t>Convergence and separation </a:t>
            </a:r>
            <a:r>
              <a:rPr lang="en-US" sz="2800" dirty="0"/>
              <a:t>quality </a:t>
            </a:r>
            <a:r>
              <a:rPr lang="en-US" sz="2800" dirty="0" smtClean="0"/>
              <a:t>for sub-clustering: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60168" y="5345668"/>
            <a:ext cx="438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Stability/Convergence of sub-clustering CLU2</a:t>
            </a:r>
            <a:endParaRPr lang="en-US" dirty="0"/>
          </a:p>
        </p:txBody>
      </p:sp>
      <p:pic>
        <p:nvPicPr>
          <p:cNvPr id="11" name="Picture 10" descr="C2StabilityConvergenc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86656" y="1752600"/>
            <a:ext cx="4657344" cy="3493008"/>
          </a:xfrm>
          <a:prstGeom prst="rect">
            <a:avLst/>
          </a:prstGeom>
        </p:spPr>
      </p:pic>
      <p:pic>
        <p:nvPicPr>
          <p:cNvPr id="12" name="Picture 11" descr="Screen Shot 2015-11-11 at 10.12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38400"/>
            <a:ext cx="4724401" cy="20229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Machine Learning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Smart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Grid &amp; Trajectory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Research Work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Probabilistic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Clustering Analysis of Load Profiling for Big Smart Meter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b="1" dirty="0"/>
              <a:t>Analyzing Big Smart Metering Data Towards Differentiating User Services: A Sublinear </a:t>
            </a:r>
            <a:r>
              <a:rPr lang="en-US" sz="2400" b="1" dirty="0" smtClean="0"/>
              <a:t>Approach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Trajectory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Analysis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: Tensor Voting Techniques and Applications in Mobile Trace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Inference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Future Work and Timeline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 smtClean="0"/>
              <a:t>Introduction and Motivation</a:t>
            </a:r>
            <a:endParaRPr lang="en-US" sz="2400" dirty="0"/>
          </a:p>
          <a:p>
            <a:pPr lvl="1"/>
            <a:r>
              <a:rPr lang="en-US" sz="2000" dirty="0"/>
              <a:t>Big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Machine Learning</a:t>
            </a:r>
            <a:endParaRPr lang="en-US" sz="2000" dirty="0"/>
          </a:p>
          <a:p>
            <a:pPr lvl="1"/>
            <a:r>
              <a:rPr lang="en-US" sz="2000" dirty="0"/>
              <a:t>Smart </a:t>
            </a:r>
            <a:r>
              <a:rPr lang="en-US" sz="2000" dirty="0" smtClean="0"/>
              <a:t>Grid &amp; Trajectory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en-US" sz="2400" dirty="0" smtClean="0"/>
              <a:t>Motivation: energy user data analysis via machine learning; pricing design and big data solution.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Research Work</a:t>
            </a:r>
            <a:endParaRPr lang="en-US" sz="2400" dirty="0"/>
          </a:p>
          <a:p>
            <a:pPr lvl="1">
              <a:spcBef>
                <a:spcPts val="3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User Pattern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ecognition</a:t>
            </a:r>
            <a:r>
              <a:rPr lang="en-US" sz="2000" dirty="0" smtClean="0"/>
              <a:t>: Probabilistic </a:t>
            </a:r>
            <a:r>
              <a:rPr lang="en-US" sz="2000" dirty="0"/>
              <a:t>Clustering Analysis of Load Profiling for Big Smart Meter </a:t>
            </a:r>
            <a:r>
              <a:rPr lang="en-US" sz="2000" dirty="0" smtClean="0"/>
              <a:t>Data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Pricing and Sampling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ethod</a:t>
            </a:r>
            <a:r>
              <a:rPr lang="en-US" sz="2000" dirty="0" smtClean="0"/>
              <a:t>: Analyzing </a:t>
            </a:r>
            <a:r>
              <a:rPr lang="en-US" sz="2000" dirty="0"/>
              <a:t>Big Smart Metering Data Towards Differentiating User Services: A Sublinear </a:t>
            </a:r>
            <a:r>
              <a:rPr lang="en-US" sz="2000" dirty="0" smtClean="0"/>
              <a:t>Approach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Trajectory Analysis</a:t>
            </a:r>
            <a:r>
              <a:rPr lang="en-US" sz="2000" dirty="0" smtClean="0"/>
              <a:t>: Tensor </a:t>
            </a:r>
            <a:r>
              <a:rPr lang="en-US" sz="2000" dirty="0"/>
              <a:t>Voting Techniques and Applications in Mobile Trace Inference</a:t>
            </a:r>
            <a:endParaRPr lang="en-US" sz="2000" dirty="0" smtClean="0"/>
          </a:p>
          <a:p>
            <a:pPr>
              <a:spcBef>
                <a:spcPts val="300"/>
              </a:spcBef>
            </a:pPr>
            <a:r>
              <a:rPr lang="en-US" sz="2400" dirty="0" smtClean="0"/>
              <a:t>Future </a:t>
            </a:r>
            <a:r>
              <a:rPr lang="en-US" sz="2400" dirty="0" smtClean="0"/>
              <a:t>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81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 smtClean="0"/>
              <a:t>Pricing and Sublinear Algorithms: 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 smtClean="0"/>
              <a:t>Overall picture:</a:t>
            </a:r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ifferentiatedServices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13693"/>
            <a:ext cx="4559808" cy="50596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7" y="1952845"/>
            <a:ext cx="35052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 smtClean="0"/>
              <a:t>Objectives:</a:t>
            </a:r>
          </a:p>
          <a:p>
            <a:pPr lvl="1"/>
            <a:r>
              <a:rPr lang="en-US" sz="2000" dirty="0" smtClean="0"/>
              <a:t>Design a differentiating user services model for profit gain computing based on different types of users</a:t>
            </a:r>
          </a:p>
          <a:p>
            <a:pPr lvl="1"/>
            <a:r>
              <a:rPr lang="en-US" sz="2000" dirty="0" smtClean="0"/>
              <a:t>Enable the services model staying efficient in big data context with performance guarantees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Underlying philosophy: </a:t>
            </a:r>
            <a:r>
              <a:rPr lang="en-US" sz="2400" dirty="0" smtClean="0">
                <a:solidFill>
                  <a:srgbClr val="FF0000"/>
                </a:solidFill>
              </a:rPr>
              <a:t>classify users first and then use corresponding typical user behavior instead of actual user usage as the approximation and estimation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/>
              <a:t>Able to perform prediction</a:t>
            </a:r>
          </a:p>
          <a:p>
            <a:pPr lvl="1"/>
            <a:r>
              <a:rPr lang="en-US" sz="2000" dirty="0" smtClean="0"/>
              <a:t>Fast computation speed</a:t>
            </a:r>
          </a:p>
          <a:p>
            <a:pPr lvl="1"/>
            <a:r>
              <a:rPr lang="en-US" sz="2000" dirty="0" smtClean="0"/>
              <a:t>Save storage capacity</a:t>
            </a:r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 smtClean="0"/>
              <a:t>Pricing and Sublinear Algorithms: Pricing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Differentiating user service model: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Simplify into 2 types of users in total, i.e., L=2: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Screen Shot 2015-11-11 at 10.50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3037417" cy="10668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438400" y="1524000"/>
            <a:ext cx="2792760" cy="609600"/>
          </a:xfrm>
          <a:prstGeom prst="wedgeRectCallout">
            <a:avLst>
              <a:gd name="adj1" fmla="val 23826"/>
              <a:gd name="adj2" fmla="val 117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type indicator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24000" y="3352800"/>
            <a:ext cx="1802160" cy="609600"/>
          </a:xfrm>
          <a:prstGeom prst="wedgeRectCallout">
            <a:avLst>
              <a:gd name="adj1" fmla="val 32443"/>
              <a:gd name="adj2" fmla="val -135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bill gain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657600" y="3352800"/>
            <a:ext cx="2792760" cy="609600"/>
          </a:xfrm>
          <a:prstGeom prst="wedgeRectCallout">
            <a:avLst>
              <a:gd name="adj1" fmla="val -5373"/>
              <a:gd name="adj2" fmla="val -135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bill charge for typical </a:t>
            </a:r>
            <a:r>
              <a:rPr lang="en-US" dirty="0" err="1" smtClean="0">
                <a:solidFill>
                  <a:schemeClr val="tx1"/>
                </a:solidFill>
              </a:rPr>
              <a:t>m-th</a:t>
            </a:r>
            <a:r>
              <a:rPr lang="en-US" dirty="0" smtClean="0">
                <a:solidFill>
                  <a:schemeClr val="tx1"/>
                </a:solidFill>
              </a:rPr>
              <a:t> type 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410200" y="1524000"/>
            <a:ext cx="2792760" cy="609600"/>
          </a:xfrm>
          <a:prstGeom prst="wedgeRectCallout">
            <a:avLst>
              <a:gd name="adj1" fmla="val -46540"/>
              <a:gd name="adj2" fmla="val 1104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profiling expectation of </a:t>
            </a:r>
            <a:r>
              <a:rPr lang="en-US" dirty="0" err="1" smtClean="0">
                <a:solidFill>
                  <a:schemeClr val="tx1"/>
                </a:solidFill>
              </a:rPr>
              <a:t>m-th</a:t>
            </a:r>
            <a:r>
              <a:rPr lang="en-US" dirty="0" smtClean="0">
                <a:solidFill>
                  <a:schemeClr val="tx1"/>
                </a:solidFill>
              </a:rPr>
              <a:t> type user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Screen Shot 2015-11-11 at 11.23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572000"/>
            <a:ext cx="3530600" cy="812800"/>
          </a:xfrm>
          <a:prstGeom prst="rect">
            <a:avLst/>
          </a:prstGeom>
        </p:spPr>
      </p:pic>
      <p:pic>
        <p:nvPicPr>
          <p:cNvPr id="14" name="Picture 13" descr="Screen Shot 2015-11-11 at 11.23.4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334000"/>
            <a:ext cx="3683000" cy="53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438400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# of users</a:t>
            </a:r>
          </a:p>
          <a:p>
            <a:r>
              <a:rPr lang="en-US" dirty="0" smtClean="0"/>
              <a:t>L: # of user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800" b="1" dirty="0" smtClean="0"/>
              <a:t>Pricing and Sublinear Algorithms: Pricing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Model the expense: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Total net profit gain:</a:t>
            </a:r>
            <a:endParaRPr lang="en-US" sz="24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 descr="Screen Shot 2015-11-11 at 11.34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08219"/>
            <a:ext cx="4370917" cy="1066800"/>
          </a:xfrm>
          <a:prstGeom prst="rect">
            <a:avLst/>
          </a:prstGeom>
        </p:spPr>
      </p:pic>
      <p:pic>
        <p:nvPicPr>
          <p:cNvPr id="8" name="Picture 7" descr="Screen Shot 2015-11-11 at 11.43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86200"/>
            <a:ext cx="54864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209" y="1708219"/>
            <a:ext cx="4380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Xij</a:t>
            </a:r>
            <a:r>
              <a:rPr lang="en-US" dirty="0" smtClean="0"/>
              <a:t>: </a:t>
            </a:r>
            <a:r>
              <a:rPr lang="en-US" dirty="0" err="1" smtClean="0"/>
              <a:t>i-th</a:t>
            </a:r>
            <a:r>
              <a:rPr lang="en-US" dirty="0" smtClean="0"/>
              <a:t> user energy usage at time instant j</a:t>
            </a:r>
          </a:p>
          <a:p>
            <a:r>
              <a:rPr lang="en-US" sz="2400" dirty="0" err="1" smtClean="0"/>
              <a:t>a</a:t>
            </a:r>
            <a:r>
              <a:rPr lang="en-US" sz="1600" dirty="0" err="1" smtClean="0"/>
              <a:t>p</a:t>
            </a:r>
            <a:r>
              <a:rPr lang="en-US" dirty="0" smtClean="0"/>
              <a:t>: cost </a:t>
            </a:r>
            <a:r>
              <a:rPr lang="en-US" dirty="0" err="1" smtClean="0"/>
              <a:t>coeff</a:t>
            </a:r>
            <a:r>
              <a:rPr lang="en-US" dirty="0" smtClean="0"/>
              <a:t> to buy energy at peak hour</a:t>
            </a:r>
          </a:p>
          <a:p>
            <a:r>
              <a:rPr lang="en-US" sz="2400" dirty="0" err="1" smtClean="0"/>
              <a:t>a</a:t>
            </a:r>
            <a:r>
              <a:rPr lang="en-US" sz="1600" dirty="0" err="1" smtClean="0"/>
              <a:t>o</a:t>
            </a:r>
            <a:r>
              <a:rPr lang="en-US" dirty="0" smtClean="0"/>
              <a:t>: cost </a:t>
            </a:r>
            <a:r>
              <a:rPr lang="en-US" dirty="0" err="1" smtClean="0"/>
              <a:t>coeff</a:t>
            </a:r>
            <a:r>
              <a:rPr lang="en-US" dirty="0" smtClean="0"/>
              <a:t> to buy energy at off-peak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Classify users to compute </a:t>
            </a:r>
            <a:r>
              <a:rPr lang="en-US" sz="2800" dirty="0" err="1" smtClean="0"/>
              <a:t>α</a:t>
            </a:r>
            <a:r>
              <a:rPr lang="en-US" sz="2800" dirty="0" smtClean="0"/>
              <a:t> and </a:t>
            </a:r>
            <a:r>
              <a:rPr lang="en-US" sz="2800" dirty="0" err="1" smtClean="0"/>
              <a:t>β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Algorithm quality: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15-11-11 at 11.54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357403" cy="914400"/>
          </a:xfrm>
          <a:prstGeom prst="rect">
            <a:avLst/>
          </a:prstGeom>
        </p:spPr>
      </p:pic>
      <p:pic>
        <p:nvPicPr>
          <p:cNvPr id="5" name="Picture 4" descr="Screen Shot 2015-11-11 at 11.5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5912069" cy="457200"/>
          </a:xfrm>
          <a:prstGeom prst="rect">
            <a:avLst/>
          </a:prstGeom>
        </p:spPr>
      </p:pic>
      <p:pic>
        <p:nvPicPr>
          <p:cNvPr id="6" name="Picture 5" descr="Screen Shot 2015-11-12 at 12.00.2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8259462" cy="1981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989008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err="1" smtClean="0"/>
              <a:t>Sublinear</a:t>
            </a:r>
            <a:r>
              <a:rPr lang="en-US" sz="2800" dirty="0" smtClean="0"/>
              <a:t> on percentage calculation: “</a:t>
            </a:r>
            <a:r>
              <a:rPr lang="en-US" sz="2800" dirty="0" smtClean="0">
                <a:solidFill>
                  <a:srgbClr val="FF0000"/>
                </a:solidFill>
              </a:rPr>
              <a:t>no need of every user for the computation</a:t>
            </a:r>
            <a:r>
              <a:rPr lang="en-US" sz="2800" dirty="0" smtClean="0"/>
              <a:t>”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Screen Shot 2015-11-12 at 12.01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493760" cy="1447800"/>
          </a:xfrm>
          <a:prstGeom prst="rect">
            <a:avLst/>
          </a:prstGeom>
        </p:spPr>
      </p:pic>
      <p:pic>
        <p:nvPicPr>
          <p:cNvPr id="7" name="Picture 6" descr="Screen Shot 2015-11-12 at 12.03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86200"/>
            <a:ext cx="8562109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76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828800" y="5067300"/>
            <a:ext cx="3200400" cy="1181100"/>
          </a:xfrm>
          <a:prstGeom prst="wedgeEllipseCallout">
            <a:avLst>
              <a:gd name="adj1" fmla="val -66712"/>
              <a:gd name="adj2" fmla="val -464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a function of N, complexity </a:t>
            </a:r>
            <a:r>
              <a:rPr lang="en-US" dirty="0" smtClean="0">
                <a:solidFill>
                  <a:srgbClr val="FF0000"/>
                </a:solidFill>
              </a:rPr>
              <a:t>O(1)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err="1" smtClean="0"/>
              <a:t>Sublinear</a:t>
            </a:r>
            <a:r>
              <a:rPr lang="en-US" sz="2800" dirty="0" smtClean="0"/>
              <a:t> on classification/distribution comparison: “no need of every data points for the comparison” </a:t>
            </a:r>
          </a:p>
          <a:p>
            <a:r>
              <a:rPr lang="en-US" sz="2800" dirty="0" smtClean="0"/>
              <a:t>Existent </a:t>
            </a:r>
            <a:r>
              <a:rPr lang="en-US" sz="2800" dirty="0" err="1" smtClean="0"/>
              <a:t>sublinear</a:t>
            </a:r>
            <a:r>
              <a:rPr lang="en-US" sz="2800" dirty="0" smtClean="0"/>
              <a:t> algorithm for L2-distance test: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 descr="Screen Shot 2015-11-12 at 12.07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1014"/>
            <a:ext cx="7823200" cy="4356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Drawbacks: confidence remains undetermined when the L2-distance of two testing distributions is truly in interval [ε</a:t>
            </a:r>
            <a:r>
              <a:rPr lang="en-US" sz="1600" dirty="0" smtClean="0"/>
              <a:t>2</a:t>
            </a:r>
            <a:r>
              <a:rPr lang="en-US" sz="2800" dirty="0" smtClean="0"/>
              <a:t>/2, ε</a:t>
            </a:r>
            <a:r>
              <a:rPr lang="en-US" sz="1600" dirty="0" smtClean="0"/>
              <a:t>2</a:t>
            </a:r>
            <a:r>
              <a:rPr lang="en-US" sz="2800" dirty="0" smtClean="0"/>
              <a:t>] </a:t>
            </a:r>
          </a:p>
          <a:p>
            <a:endParaRPr lang="en-US" sz="2800" dirty="0" smtClean="0"/>
          </a:p>
          <a:p>
            <a:r>
              <a:rPr lang="en-US" sz="2800" dirty="0" smtClean="0"/>
              <a:t>Proposed solution: utilize the existent algorithm twice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 Shot 2015-11-12 at 12.09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317832" cy="129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372979" y="1828800"/>
            <a:ext cx="568088" cy="28658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2979" y="2819400"/>
            <a:ext cx="568088" cy="24311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904998" y="3075415"/>
            <a:ext cx="5562601" cy="42978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3&gt; Keep the labeled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1 in {S1} and reject all the labeled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372979" y="3505200"/>
            <a:ext cx="568088" cy="26795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905000" y="3784040"/>
            <a:ext cx="5562599" cy="45665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4&gt;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Arial" pitchFamily="34" charset="0"/>
              </a:rPr>
              <a:t>Keep the labeled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2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Arial" pitchFamily="34" charset="0"/>
              </a:rPr>
              <a:t>in {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S2}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Arial" pitchFamily="34" charset="0"/>
              </a:rPr>
              <a:t>and reject all the labeled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372979" y="4241239"/>
            <a:ext cx="568088" cy="318869"/>
          </a:xfrm>
          <a:prstGeom prst="downArrow">
            <a:avLst>
              <a:gd name="adj1" fmla="val 50000"/>
              <a:gd name="adj2" fmla="val 25719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295400" y="4560109"/>
            <a:ext cx="6781800" cy="65528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5&gt;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Combine the retained labels into {S3}: if the same user is both labeled as 1 in {S1} and 2 in {S2}, his/her label is randomly decided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372979" y="5215398"/>
            <a:ext cx="568088" cy="308077"/>
          </a:xfrm>
          <a:prstGeom prst="downArrow">
            <a:avLst>
              <a:gd name="adj1" fmla="val 50000"/>
              <a:gd name="adj2" fmla="val 26242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905000" y="5520198"/>
            <a:ext cx="5562600" cy="34720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6&gt;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Output {S3} as the final classification results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2248112" y="1143000"/>
            <a:ext cx="4762288" cy="6682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1&gt; Employ the traditional sublinear sampling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and obtain labeled results as set {S1}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05000" y="76200"/>
            <a:ext cx="7239000" cy="581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Pricing and Sublinear Algorithms</a:t>
            </a:r>
            <a:endParaRPr lang="en-US" sz="3600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295400" y="2128782"/>
            <a:ext cx="6781800" cy="6682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2&gt; Employ the traditional sublinear sampling with twice larger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of the error bound and obtain labeled results as set {S1}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50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Pricing and </a:t>
            </a:r>
            <a:r>
              <a:rPr lang="en-US" sz="3600" b="1" dirty="0" err="1" smtClean="0"/>
              <a:t>Sublinear</a:t>
            </a:r>
            <a:r>
              <a:rPr lang="en-US" sz="3600" b="1" dirty="0" smtClean="0"/>
              <a:t> Algorithms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Overall algorithm flow:</a:t>
            </a:r>
          </a:p>
          <a:p>
            <a:pPr lvl="1"/>
            <a:r>
              <a:rPr lang="en-US" sz="2400" dirty="0" smtClean="0"/>
              <a:t>Call </a:t>
            </a:r>
            <a:r>
              <a:rPr lang="en-US" sz="2400" dirty="0" err="1" smtClean="0"/>
              <a:t>AlgoPercent</a:t>
            </a:r>
            <a:r>
              <a:rPr lang="en-US" sz="2400" dirty="0" smtClean="0"/>
              <a:t>() to sample a small portion of users for classification</a:t>
            </a:r>
          </a:p>
          <a:p>
            <a:pPr lvl="1"/>
            <a:r>
              <a:rPr lang="en-US" sz="2400" dirty="0" smtClean="0"/>
              <a:t>Call </a:t>
            </a:r>
            <a:r>
              <a:rPr lang="en-US" sz="2400" dirty="0" err="1" smtClean="0"/>
              <a:t>AlgoDist</a:t>
            </a:r>
            <a:r>
              <a:rPr lang="en-US" sz="2400" dirty="0" smtClean="0"/>
              <a:t>() to sample a small portion of each user’s distribution data points.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 Shot 2015-11-12 at 12.39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8450521" cy="175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4475704"/>
            <a:ext cx="472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         Dissertation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 smtClean="0"/>
              <a:t>Theoretical Contributions:</a:t>
            </a:r>
          </a:p>
          <a:p>
            <a:pPr lvl="1"/>
            <a:r>
              <a:rPr lang="en-US" sz="2000" dirty="0" smtClean="0"/>
              <a:t>Proposed </a:t>
            </a:r>
            <a:r>
              <a:rPr lang="en-US" sz="2000" dirty="0"/>
              <a:t>a novel iterative probabilistic clustering algorithm based on the modified </a:t>
            </a:r>
            <a:r>
              <a:rPr lang="en-US" sz="2000" dirty="0" err="1"/>
              <a:t>Mahalanobis</a:t>
            </a:r>
            <a:r>
              <a:rPr lang="en-US" sz="2000" dirty="0"/>
              <a:t> </a:t>
            </a:r>
            <a:r>
              <a:rPr lang="en-US" sz="2000" dirty="0" smtClean="0"/>
              <a:t>distance</a:t>
            </a:r>
          </a:p>
          <a:p>
            <a:pPr lvl="1"/>
            <a:r>
              <a:rPr lang="en-US" sz="2000" dirty="0"/>
              <a:t>Proposed a new strong separation index to characterize the separability of clustering </a:t>
            </a:r>
            <a:r>
              <a:rPr lang="en-US" sz="2000" dirty="0" smtClean="0"/>
              <a:t>performance</a:t>
            </a:r>
          </a:p>
          <a:p>
            <a:pPr lvl="1"/>
            <a:r>
              <a:rPr lang="en-US" sz="2000" dirty="0"/>
              <a:t>Proposed a differentiating user service model for pricing electricity </a:t>
            </a:r>
            <a:r>
              <a:rPr lang="en-US" sz="2000" dirty="0" smtClean="0"/>
              <a:t>usage</a:t>
            </a:r>
          </a:p>
          <a:p>
            <a:pPr lvl="1"/>
            <a:r>
              <a:rPr lang="en-US" sz="2000" dirty="0"/>
              <a:t>Proposed a novel sublinear algorithm with </a:t>
            </a:r>
            <a:r>
              <a:rPr lang="en-US" sz="2000" dirty="0" smtClean="0"/>
              <a:t>theoretically proved </a:t>
            </a:r>
            <a:r>
              <a:rPr lang="en-US" sz="2000" dirty="0"/>
              <a:t>error bound and </a:t>
            </a:r>
            <a:r>
              <a:rPr lang="en-US" sz="2000" dirty="0" smtClean="0"/>
              <a:t>confidence to effectively reduce the computation,</a:t>
            </a:r>
          </a:p>
          <a:p>
            <a:r>
              <a:rPr lang="en-US" sz="2400" dirty="0" smtClean="0"/>
              <a:t>Application </a:t>
            </a:r>
            <a:r>
              <a:rPr lang="en-US" sz="2400" dirty="0"/>
              <a:t>Contributions:</a:t>
            </a:r>
          </a:p>
          <a:p>
            <a:pPr lvl="1"/>
            <a:r>
              <a:rPr lang="en-US" sz="2000" dirty="0" smtClean="0"/>
              <a:t>Applied </a:t>
            </a:r>
            <a:r>
              <a:rPr lang="en-US" sz="2000" dirty="0"/>
              <a:t>tensor voting theory in trajectory inference</a:t>
            </a:r>
          </a:p>
          <a:p>
            <a:pPr lvl="1"/>
            <a:r>
              <a:rPr lang="en-US" sz="2000" dirty="0"/>
              <a:t>Applied fractal dimension analysis to the feature extraction in trajectory analysis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400" b="1" dirty="0" smtClean="0"/>
              <a:t>Pricing and Sublinear Algorithms: Numerical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Bounded error vs. different parameterizations: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Plot1better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61678" y="1600200"/>
            <a:ext cx="4582322" cy="3493008"/>
          </a:xfrm>
          <a:prstGeom prst="rect">
            <a:avLst/>
          </a:prstGeom>
        </p:spPr>
      </p:pic>
      <p:pic>
        <p:nvPicPr>
          <p:cNvPr id="7" name="Picture 6" descr="Plot6final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878" y="1600200"/>
            <a:ext cx="4582322" cy="349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9306" y="5105400"/>
            <a:ext cx="290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on estimating </a:t>
            </a:r>
            <a:r>
              <a:rPr lang="en-US" dirty="0" err="1" smtClean="0"/>
              <a:t>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05400"/>
            <a:ext cx="444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Estimation errors vs. number of sub-sampling</a:t>
            </a:r>
          </a:p>
          <a:p>
            <a:r>
              <a:rPr lang="en-US" dirty="0" smtClean="0"/>
              <a:t>data points from the entire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400" b="1" dirty="0"/>
              <a:t>Pricing and Sublinear Algorithms: Numerical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Profit gains vs. other pricing plans; reduced computation burdens: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602069"/>
            <a:ext cx="323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data amount vs. overall </a:t>
            </a:r>
          </a:p>
          <a:p>
            <a:r>
              <a:rPr lang="en-US" dirty="0" smtClean="0"/>
              <a:t>confidence parameter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602069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 profits from different pricing strategies</a:t>
            </a:r>
            <a:endParaRPr lang="en-US" dirty="0"/>
          </a:p>
        </p:txBody>
      </p:sp>
      <p:pic>
        <p:nvPicPr>
          <p:cNvPr id="10" name="Picture 9" descr="Plot2threebar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096869"/>
            <a:ext cx="4657344" cy="34930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73" y="2122459"/>
            <a:ext cx="4649027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2400" b="1" dirty="0"/>
              <a:t>Pricing and Sublinear Algorithms: Numerical Results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/>
              <a:t>reduced computation </a:t>
            </a:r>
            <a:r>
              <a:rPr lang="en-US" sz="2800" dirty="0" smtClean="0"/>
              <a:t>burdens vs. varying parameters and error &amp; confidence settings: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144869"/>
            <a:ext cx="323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data amount vs. overall </a:t>
            </a:r>
          </a:p>
          <a:p>
            <a:r>
              <a:rPr lang="en-US" dirty="0" smtClean="0"/>
              <a:t>error bound parameter</a:t>
            </a:r>
            <a:endParaRPr lang="en-US" dirty="0"/>
          </a:p>
        </p:txBody>
      </p:sp>
      <p:pic>
        <p:nvPicPr>
          <p:cNvPr id="12" name="Picture 11" descr="Screen Shot 2015-11-12 at 12.59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869"/>
            <a:ext cx="5016843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21" y="1913989"/>
            <a:ext cx="413787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Machine Learning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Smart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Grid &amp; Trajectory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Research Work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Probabilistic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Clustering Analysis of Load Profiling for Big Smart Meter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Analyzing Big Smart Metering Data Towards Differentiating User Services: A Sublinear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</a:p>
          <a:p>
            <a:pPr lvl="1">
              <a:spcBef>
                <a:spcPts val="300"/>
              </a:spcBef>
            </a:pPr>
            <a:r>
              <a:rPr lang="en-US" sz="2400" b="1" dirty="0"/>
              <a:t>Trajectory </a:t>
            </a:r>
            <a:r>
              <a:rPr lang="en-US" sz="2400" b="1" dirty="0" smtClean="0"/>
              <a:t>Analysis</a:t>
            </a:r>
            <a:r>
              <a:rPr lang="en-US" sz="2400" b="1" dirty="0"/>
              <a:t>: Tensor Voting Techniques and Applications in Mobile Trace </a:t>
            </a:r>
            <a:r>
              <a:rPr lang="en-US" sz="2400" b="1" dirty="0" smtClean="0"/>
              <a:t>Inference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Future Work and Timeline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662" y="1143000"/>
            <a:ext cx="7953088" cy="11955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b="1" dirty="0" smtClean="0"/>
              <a:t>Objective</a:t>
            </a:r>
            <a:r>
              <a:rPr lang="en-US" dirty="0" smtClean="0"/>
              <a:t>: infer “hidden” objects—gaps and broken parts.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Gestalt principles</a:t>
            </a:r>
            <a:r>
              <a:rPr lang="en-US" dirty="0" smtClean="0"/>
              <a:t>: the presence of each input token implies a hypothesis that structure passes through it.</a:t>
            </a:r>
            <a:endParaRPr lang="en-US" altLang="zh-CN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42921" y="2497644"/>
            <a:ext cx="7943842" cy="3487027"/>
            <a:chOff x="787073" y="4800600"/>
            <a:chExt cx="7943842" cy="3487027"/>
          </a:xfrm>
        </p:grpSpPr>
        <p:grpSp>
          <p:nvGrpSpPr>
            <p:cNvPr id="6" name="Group 3"/>
            <p:cNvGrpSpPr/>
            <p:nvPr/>
          </p:nvGrpSpPr>
          <p:grpSpPr>
            <a:xfrm>
              <a:off x="787073" y="4800600"/>
              <a:ext cx="3063103" cy="3487027"/>
              <a:chOff x="435992" y="1090389"/>
              <a:chExt cx="3276600" cy="3835636"/>
            </a:xfrm>
          </p:grpSpPr>
          <p:sp>
            <p:nvSpPr>
              <p:cNvPr id="13" name="TextBox 4"/>
              <p:cNvSpPr txBox="1"/>
              <p:nvPr/>
            </p:nvSpPr>
            <p:spPr>
              <a:xfrm>
                <a:off x="435992" y="4519770"/>
                <a:ext cx="3276600" cy="40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Proximity</a:t>
                </a:r>
                <a:endParaRPr lang="en-US" dirty="0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" y="1090389"/>
                <a:ext cx="2971800" cy="1259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706791" y="4806950"/>
              <a:ext cx="2470061" cy="3480677"/>
              <a:chOff x="773430" y="2674705"/>
              <a:chExt cx="2678430" cy="377905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66774" y="6052763"/>
                <a:ext cx="2491740" cy="40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Closure</a:t>
                </a:r>
                <a:endParaRPr lang="en-US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30" y="2674705"/>
                <a:ext cx="2678430" cy="1240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9"/>
            <p:cNvGrpSpPr/>
            <p:nvPr/>
          </p:nvGrpSpPr>
          <p:grpSpPr>
            <a:xfrm>
              <a:off x="6176851" y="4800600"/>
              <a:ext cx="2554064" cy="3462786"/>
              <a:chOff x="801139" y="4792038"/>
              <a:chExt cx="2526916" cy="3420022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776" y="4792038"/>
                <a:ext cx="2437279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01139" y="7842728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Continuity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91515" y="3673270"/>
            <a:ext cx="7953088" cy="40254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 </a:t>
            </a:r>
            <a:r>
              <a:rPr lang="en-US" altLang="zh-CN" dirty="0"/>
              <a:t>I</a:t>
            </a:r>
            <a:r>
              <a:rPr lang="en-US" altLang="zh-CN" dirty="0" smtClean="0"/>
              <a:t>nclined to infer those structures by red lines: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41648" y="4327489"/>
            <a:ext cx="8045115" cy="1539911"/>
            <a:chOff x="482600" y="5105399"/>
            <a:chExt cx="8045115" cy="1539911"/>
          </a:xfrm>
        </p:grpSpPr>
        <p:grpSp>
          <p:nvGrpSpPr>
            <p:cNvPr id="63" name="Group 62"/>
            <p:cNvGrpSpPr/>
            <p:nvPr/>
          </p:nvGrpSpPr>
          <p:grpSpPr>
            <a:xfrm>
              <a:off x="482600" y="5105399"/>
              <a:ext cx="8045115" cy="1539911"/>
              <a:chOff x="685800" y="4800599"/>
              <a:chExt cx="8045115" cy="1539911"/>
            </a:xfrm>
          </p:grpSpPr>
          <p:grpSp>
            <p:nvGrpSpPr>
              <p:cNvPr id="81" name="Group 3"/>
              <p:cNvGrpSpPr/>
              <p:nvPr/>
            </p:nvGrpSpPr>
            <p:grpSpPr>
              <a:xfrm>
                <a:off x="685800" y="4800600"/>
                <a:ext cx="3063103" cy="1509498"/>
                <a:chOff x="327660" y="1090389"/>
                <a:chExt cx="3276600" cy="1660407"/>
              </a:xfrm>
            </p:grpSpPr>
            <p:sp>
              <p:nvSpPr>
                <p:cNvPr id="88" name="TextBox 4"/>
                <p:cNvSpPr txBox="1"/>
                <p:nvPr/>
              </p:nvSpPr>
              <p:spPr>
                <a:xfrm>
                  <a:off x="327660" y="2344541"/>
                  <a:ext cx="3276600" cy="406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Proximity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" y="1090389"/>
                  <a:ext cx="2971800" cy="125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" name="Group 6"/>
              <p:cNvGrpSpPr/>
              <p:nvPr/>
            </p:nvGrpSpPr>
            <p:grpSpPr>
              <a:xfrm>
                <a:off x="3657600" y="4800601"/>
                <a:ext cx="2519251" cy="1501054"/>
                <a:chOff x="720090" y="2667811"/>
                <a:chExt cx="2731770" cy="1629728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720090" y="3896547"/>
                  <a:ext cx="2491740" cy="400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Closure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7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430" y="2667811"/>
                  <a:ext cx="2678430" cy="12409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3" name="Group 9"/>
              <p:cNvGrpSpPr/>
              <p:nvPr/>
            </p:nvGrpSpPr>
            <p:grpSpPr>
              <a:xfrm>
                <a:off x="6267451" y="4800599"/>
                <a:ext cx="2463464" cy="1539911"/>
                <a:chOff x="890776" y="4792038"/>
                <a:chExt cx="2437279" cy="1520894"/>
              </a:xfrm>
            </p:grpSpPr>
            <p:pic>
              <p:nvPicPr>
                <p:cNvPr id="8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776" y="4792038"/>
                  <a:ext cx="2437279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894788" y="5943600"/>
                  <a:ext cx="2362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Continuity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4" name="Straight Connector 63"/>
            <p:cNvCxnSpPr/>
            <p:nvPr/>
          </p:nvCxnSpPr>
          <p:spPr bwMode="auto">
            <a:xfrm>
              <a:off x="762000" y="6064250"/>
              <a:ext cx="1104900" cy="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55650" y="5867400"/>
              <a:ext cx="1104900" cy="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49300" y="5645150"/>
              <a:ext cx="1104900" cy="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68350" y="5448300"/>
              <a:ext cx="1104900" cy="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62000" y="5238750"/>
              <a:ext cx="1104900" cy="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019550" y="5219700"/>
              <a:ext cx="285750" cy="635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000500" y="5753100"/>
              <a:ext cx="285750" cy="635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216150" y="5232400"/>
              <a:ext cx="0" cy="85090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470150" y="5257800"/>
              <a:ext cx="0" cy="85090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717800" y="5245100"/>
              <a:ext cx="0" cy="85090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965450" y="5219700"/>
              <a:ext cx="0" cy="85090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13100" y="5226050"/>
              <a:ext cx="0" cy="850900"/>
            </a:xfrm>
            <a:prstGeom prst="line">
              <a:avLst/>
            </a:pr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Freeform 75"/>
            <p:cNvSpPr/>
            <p:nvPr/>
          </p:nvSpPr>
          <p:spPr bwMode="auto">
            <a:xfrm>
              <a:off x="5308600" y="5528173"/>
              <a:ext cx="311150" cy="72527"/>
            </a:xfrm>
            <a:custGeom>
              <a:avLst/>
              <a:gdLst>
                <a:gd name="connsiteX0" fmla="*/ 19050 w 311150"/>
                <a:gd name="connsiteY0" fmla="*/ 21727 h 72527"/>
                <a:gd name="connsiteX1" fmla="*/ 171450 w 311150"/>
                <a:gd name="connsiteY1" fmla="*/ 28077 h 72527"/>
                <a:gd name="connsiteX2" fmla="*/ 209550 w 311150"/>
                <a:gd name="connsiteY2" fmla="*/ 40777 h 72527"/>
                <a:gd name="connsiteX3" fmla="*/ 228600 w 311150"/>
                <a:gd name="connsiteY3" fmla="*/ 47127 h 72527"/>
                <a:gd name="connsiteX4" fmla="*/ 247650 w 311150"/>
                <a:gd name="connsiteY4" fmla="*/ 59827 h 72527"/>
                <a:gd name="connsiteX5" fmla="*/ 292100 w 311150"/>
                <a:gd name="connsiteY5" fmla="*/ 66177 h 72527"/>
                <a:gd name="connsiteX6" fmla="*/ 311150 w 311150"/>
                <a:gd name="connsiteY6" fmla="*/ 72527 h 72527"/>
                <a:gd name="connsiteX7" fmla="*/ 273050 w 311150"/>
                <a:gd name="connsiteY7" fmla="*/ 59827 h 72527"/>
                <a:gd name="connsiteX8" fmla="*/ 254000 w 311150"/>
                <a:gd name="connsiteY8" fmla="*/ 53477 h 72527"/>
                <a:gd name="connsiteX9" fmla="*/ 234950 w 311150"/>
                <a:gd name="connsiteY9" fmla="*/ 47127 h 72527"/>
                <a:gd name="connsiteX10" fmla="*/ 190500 w 311150"/>
                <a:gd name="connsiteY10" fmla="*/ 40777 h 72527"/>
                <a:gd name="connsiteX11" fmla="*/ 152400 w 311150"/>
                <a:gd name="connsiteY11" fmla="*/ 28077 h 72527"/>
                <a:gd name="connsiteX12" fmla="*/ 133350 w 311150"/>
                <a:gd name="connsiteY12" fmla="*/ 15377 h 72527"/>
                <a:gd name="connsiteX13" fmla="*/ 57150 w 311150"/>
                <a:gd name="connsiteY13" fmla="*/ 9027 h 72527"/>
                <a:gd name="connsiteX14" fmla="*/ 19050 w 311150"/>
                <a:gd name="connsiteY14" fmla="*/ 21727 h 7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150" h="72527">
                  <a:moveTo>
                    <a:pt x="19050" y="21727"/>
                  </a:moveTo>
                  <a:cubicBezTo>
                    <a:pt x="38100" y="24902"/>
                    <a:pt x="120858" y="23018"/>
                    <a:pt x="171450" y="28077"/>
                  </a:cubicBezTo>
                  <a:cubicBezTo>
                    <a:pt x="184771" y="29409"/>
                    <a:pt x="196850" y="36544"/>
                    <a:pt x="209550" y="40777"/>
                  </a:cubicBezTo>
                  <a:cubicBezTo>
                    <a:pt x="215900" y="42894"/>
                    <a:pt x="223031" y="43414"/>
                    <a:pt x="228600" y="47127"/>
                  </a:cubicBezTo>
                  <a:cubicBezTo>
                    <a:pt x="234950" y="51360"/>
                    <a:pt x="240340" y="57634"/>
                    <a:pt x="247650" y="59827"/>
                  </a:cubicBezTo>
                  <a:cubicBezTo>
                    <a:pt x="261986" y="64128"/>
                    <a:pt x="277283" y="64060"/>
                    <a:pt x="292100" y="66177"/>
                  </a:cubicBezTo>
                  <a:lnTo>
                    <a:pt x="311150" y="72527"/>
                  </a:lnTo>
                  <a:lnTo>
                    <a:pt x="273050" y="59827"/>
                  </a:lnTo>
                  <a:lnTo>
                    <a:pt x="254000" y="53477"/>
                  </a:lnTo>
                  <a:cubicBezTo>
                    <a:pt x="247650" y="51360"/>
                    <a:pt x="241576" y="48074"/>
                    <a:pt x="234950" y="47127"/>
                  </a:cubicBezTo>
                  <a:lnTo>
                    <a:pt x="190500" y="40777"/>
                  </a:lnTo>
                  <a:cubicBezTo>
                    <a:pt x="177800" y="36544"/>
                    <a:pt x="163539" y="35503"/>
                    <a:pt x="152400" y="28077"/>
                  </a:cubicBezTo>
                  <a:cubicBezTo>
                    <a:pt x="146050" y="23844"/>
                    <a:pt x="140834" y="16874"/>
                    <a:pt x="133350" y="15377"/>
                  </a:cubicBezTo>
                  <a:cubicBezTo>
                    <a:pt x="108357" y="10378"/>
                    <a:pt x="82550" y="11144"/>
                    <a:pt x="57150" y="9027"/>
                  </a:cubicBezTo>
                  <a:cubicBezTo>
                    <a:pt x="30068" y="0"/>
                    <a:pt x="0" y="18552"/>
                    <a:pt x="19050" y="2172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6521450" y="5372100"/>
              <a:ext cx="131260" cy="114643"/>
            </a:xfrm>
            <a:custGeom>
              <a:avLst/>
              <a:gdLst>
                <a:gd name="connsiteX0" fmla="*/ 120650 w 131260"/>
                <a:gd name="connsiteY0" fmla="*/ 0 h 114643"/>
                <a:gd name="connsiteX1" fmla="*/ 101600 w 131260"/>
                <a:gd name="connsiteY1" fmla="*/ 38100 h 114643"/>
                <a:gd name="connsiteX2" fmla="*/ 63500 w 131260"/>
                <a:gd name="connsiteY2" fmla="*/ 50800 h 114643"/>
                <a:gd name="connsiteX3" fmla="*/ 44450 w 131260"/>
                <a:gd name="connsiteY3" fmla="*/ 57150 h 114643"/>
                <a:gd name="connsiteX4" fmla="*/ 19050 w 131260"/>
                <a:gd name="connsiteY4" fmla="*/ 95250 h 114643"/>
                <a:gd name="connsiteX5" fmla="*/ 0 w 131260"/>
                <a:gd name="connsiteY5" fmla="*/ 107950 h 114643"/>
                <a:gd name="connsiteX6" fmla="*/ 19050 w 131260"/>
                <a:gd name="connsiteY6" fmla="*/ 101600 h 114643"/>
                <a:gd name="connsiteX7" fmla="*/ 31750 w 131260"/>
                <a:gd name="connsiteY7" fmla="*/ 82550 h 114643"/>
                <a:gd name="connsiteX8" fmla="*/ 38100 w 131260"/>
                <a:gd name="connsiteY8" fmla="*/ 63500 h 114643"/>
                <a:gd name="connsiteX9" fmla="*/ 76200 w 131260"/>
                <a:gd name="connsiteY9" fmla="*/ 44450 h 114643"/>
                <a:gd name="connsiteX10" fmla="*/ 95250 w 131260"/>
                <a:gd name="connsiteY10" fmla="*/ 31750 h 114643"/>
                <a:gd name="connsiteX11" fmla="*/ 107950 w 131260"/>
                <a:gd name="connsiteY11" fmla="*/ 12700 h 114643"/>
                <a:gd name="connsiteX12" fmla="*/ 101600 w 131260"/>
                <a:gd name="connsiteY12" fmla="*/ 31750 h 114643"/>
                <a:gd name="connsiteX13" fmla="*/ 44450 w 131260"/>
                <a:gd name="connsiteY13" fmla="*/ 63500 h 114643"/>
                <a:gd name="connsiteX14" fmla="*/ 25400 w 131260"/>
                <a:gd name="connsiteY14" fmla="*/ 76200 h 114643"/>
                <a:gd name="connsiteX15" fmla="*/ 19050 w 131260"/>
                <a:gd name="connsiteY15" fmla="*/ 95250 h 114643"/>
                <a:gd name="connsiteX16" fmla="*/ 31750 w 131260"/>
                <a:gd name="connsiteY16" fmla="*/ 76200 h 114643"/>
                <a:gd name="connsiteX17" fmla="*/ 69850 w 131260"/>
                <a:gd name="connsiteY17" fmla="*/ 44450 h 114643"/>
                <a:gd name="connsiteX18" fmla="*/ 88900 w 131260"/>
                <a:gd name="connsiteY18" fmla="*/ 38100 h 114643"/>
                <a:gd name="connsiteX19" fmla="*/ 95250 w 131260"/>
                <a:gd name="connsiteY19" fmla="*/ 19050 h 114643"/>
                <a:gd name="connsiteX20" fmla="*/ 76200 w 131260"/>
                <a:gd name="connsiteY20" fmla="*/ 25400 h 114643"/>
                <a:gd name="connsiteX21" fmla="*/ 57150 w 131260"/>
                <a:gd name="connsiteY21" fmla="*/ 44450 h 114643"/>
                <a:gd name="connsiteX22" fmla="*/ 38100 w 131260"/>
                <a:gd name="connsiteY22" fmla="*/ 57150 h 114643"/>
                <a:gd name="connsiteX23" fmla="*/ 25400 w 131260"/>
                <a:gd name="connsiteY23" fmla="*/ 76200 h 114643"/>
                <a:gd name="connsiteX24" fmla="*/ 38100 w 131260"/>
                <a:gd name="connsiteY24" fmla="*/ 76200 h 114643"/>
                <a:gd name="connsiteX25" fmla="*/ 69850 w 131260"/>
                <a:gd name="connsiteY25" fmla="*/ 38100 h 114643"/>
                <a:gd name="connsiteX26" fmla="*/ 120650 w 131260"/>
                <a:gd name="connsiteY26" fmla="*/ 0 h 1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260" h="114643">
                  <a:moveTo>
                    <a:pt x="120650" y="0"/>
                  </a:moveTo>
                  <a:cubicBezTo>
                    <a:pt x="125942" y="0"/>
                    <a:pt x="111966" y="31621"/>
                    <a:pt x="101600" y="38100"/>
                  </a:cubicBezTo>
                  <a:cubicBezTo>
                    <a:pt x="90248" y="45195"/>
                    <a:pt x="76200" y="46567"/>
                    <a:pt x="63500" y="50800"/>
                  </a:cubicBezTo>
                  <a:lnTo>
                    <a:pt x="44450" y="57150"/>
                  </a:lnTo>
                  <a:cubicBezTo>
                    <a:pt x="35983" y="69850"/>
                    <a:pt x="31750" y="86783"/>
                    <a:pt x="19050" y="95250"/>
                  </a:cubicBezTo>
                  <a:cubicBezTo>
                    <a:pt x="12700" y="99483"/>
                    <a:pt x="0" y="100318"/>
                    <a:pt x="0" y="107950"/>
                  </a:cubicBezTo>
                  <a:cubicBezTo>
                    <a:pt x="0" y="114643"/>
                    <a:pt x="12700" y="103717"/>
                    <a:pt x="19050" y="101600"/>
                  </a:cubicBezTo>
                  <a:cubicBezTo>
                    <a:pt x="23283" y="95250"/>
                    <a:pt x="28337" y="89376"/>
                    <a:pt x="31750" y="82550"/>
                  </a:cubicBezTo>
                  <a:cubicBezTo>
                    <a:pt x="34743" y="76563"/>
                    <a:pt x="33919" y="68727"/>
                    <a:pt x="38100" y="63500"/>
                  </a:cubicBezTo>
                  <a:cubicBezTo>
                    <a:pt x="50232" y="48335"/>
                    <a:pt x="60862" y="52119"/>
                    <a:pt x="76200" y="44450"/>
                  </a:cubicBezTo>
                  <a:cubicBezTo>
                    <a:pt x="83026" y="41037"/>
                    <a:pt x="88900" y="35983"/>
                    <a:pt x="95250" y="31750"/>
                  </a:cubicBezTo>
                  <a:cubicBezTo>
                    <a:pt x="99483" y="25400"/>
                    <a:pt x="100318" y="12700"/>
                    <a:pt x="107950" y="12700"/>
                  </a:cubicBezTo>
                  <a:cubicBezTo>
                    <a:pt x="114643" y="12700"/>
                    <a:pt x="106333" y="27017"/>
                    <a:pt x="101600" y="31750"/>
                  </a:cubicBezTo>
                  <a:cubicBezTo>
                    <a:pt x="61557" y="71793"/>
                    <a:pt x="76390" y="47530"/>
                    <a:pt x="44450" y="63500"/>
                  </a:cubicBezTo>
                  <a:cubicBezTo>
                    <a:pt x="37624" y="66913"/>
                    <a:pt x="31750" y="71967"/>
                    <a:pt x="25400" y="76200"/>
                  </a:cubicBezTo>
                  <a:cubicBezTo>
                    <a:pt x="23283" y="82550"/>
                    <a:pt x="12357" y="95250"/>
                    <a:pt x="19050" y="95250"/>
                  </a:cubicBezTo>
                  <a:cubicBezTo>
                    <a:pt x="26682" y="95250"/>
                    <a:pt x="26864" y="82063"/>
                    <a:pt x="31750" y="76200"/>
                  </a:cubicBezTo>
                  <a:cubicBezTo>
                    <a:pt x="41781" y="64163"/>
                    <a:pt x="55579" y="51586"/>
                    <a:pt x="69850" y="44450"/>
                  </a:cubicBezTo>
                  <a:cubicBezTo>
                    <a:pt x="75837" y="41457"/>
                    <a:pt x="82550" y="40217"/>
                    <a:pt x="88900" y="38100"/>
                  </a:cubicBezTo>
                  <a:cubicBezTo>
                    <a:pt x="91017" y="31750"/>
                    <a:pt x="99983" y="23783"/>
                    <a:pt x="95250" y="19050"/>
                  </a:cubicBezTo>
                  <a:cubicBezTo>
                    <a:pt x="90517" y="14317"/>
                    <a:pt x="81769" y="21687"/>
                    <a:pt x="76200" y="25400"/>
                  </a:cubicBezTo>
                  <a:cubicBezTo>
                    <a:pt x="68728" y="30381"/>
                    <a:pt x="64049" y="38701"/>
                    <a:pt x="57150" y="44450"/>
                  </a:cubicBezTo>
                  <a:cubicBezTo>
                    <a:pt x="51287" y="49336"/>
                    <a:pt x="44450" y="52917"/>
                    <a:pt x="38100" y="57150"/>
                  </a:cubicBezTo>
                  <a:cubicBezTo>
                    <a:pt x="33867" y="63500"/>
                    <a:pt x="28813" y="69374"/>
                    <a:pt x="25400" y="76200"/>
                  </a:cubicBezTo>
                  <a:cubicBezTo>
                    <a:pt x="9155" y="108691"/>
                    <a:pt x="23783" y="93380"/>
                    <a:pt x="38100" y="76200"/>
                  </a:cubicBezTo>
                  <a:cubicBezTo>
                    <a:pt x="49684" y="62299"/>
                    <a:pt x="52578" y="47696"/>
                    <a:pt x="69850" y="38100"/>
                  </a:cubicBezTo>
                  <a:cubicBezTo>
                    <a:pt x="131260" y="3983"/>
                    <a:pt x="115358" y="0"/>
                    <a:pt x="120650" y="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6991350" y="5562600"/>
              <a:ext cx="153290" cy="148463"/>
            </a:xfrm>
            <a:custGeom>
              <a:avLst/>
              <a:gdLst>
                <a:gd name="connsiteX0" fmla="*/ 12700 w 153290"/>
                <a:gd name="connsiteY0" fmla="*/ 0 h 148463"/>
                <a:gd name="connsiteX1" fmla="*/ 12700 w 153290"/>
                <a:gd name="connsiteY1" fmla="*/ 38100 h 148463"/>
                <a:gd name="connsiteX2" fmla="*/ 31750 w 153290"/>
                <a:gd name="connsiteY2" fmla="*/ 44450 h 148463"/>
                <a:gd name="connsiteX3" fmla="*/ 44450 w 153290"/>
                <a:gd name="connsiteY3" fmla="*/ 63500 h 148463"/>
                <a:gd name="connsiteX4" fmla="*/ 50800 w 153290"/>
                <a:gd name="connsiteY4" fmla="*/ 82550 h 148463"/>
                <a:gd name="connsiteX5" fmla="*/ 88900 w 153290"/>
                <a:gd name="connsiteY5" fmla="*/ 107950 h 148463"/>
                <a:gd name="connsiteX6" fmla="*/ 107950 w 153290"/>
                <a:gd name="connsiteY6" fmla="*/ 120650 h 148463"/>
                <a:gd name="connsiteX7" fmla="*/ 127000 w 153290"/>
                <a:gd name="connsiteY7" fmla="*/ 133350 h 148463"/>
                <a:gd name="connsiteX8" fmla="*/ 146050 w 153290"/>
                <a:gd name="connsiteY8" fmla="*/ 146050 h 148463"/>
                <a:gd name="connsiteX9" fmla="*/ 127000 w 153290"/>
                <a:gd name="connsiteY9" fmla="*/ 139700 h 148463"/>
                <a:gd name="connsiteX10" fmla="*/ 114300 w 153290"/>
                <a:gd name="connsiteY10" fmla="*/ 120650 h 148463"/>
                <a:gd name="connsiteX11" fmla="*/ 69850 w 153290"/>
                <a:gd name="connsiteY11" fmla="*/ 95250 h 148463"/>
                <a:gd name="connsiteX12" fmla="*/ 50800 w 153290"/>
                <a:gd name="connsiteY12" fmla="*/ 82550 h 148463"/>
                <a:gd name="connsiteX13" fmla="*/ 19050 w 153290"/>
                <a:gd name="connsiteY13" fmla="*/ 25400 h 148463"/>
                <a:gd name="connsiteX14" fmla="*/ 31750 w 153290"/>
                <a:gd name="connsiteY14" fmla="*/ 44450 h 148463"/>
                <a:gd name="connsiteX15" fmla="*/ 38100 w 153290"/>
                <a:gd name="connsiteY15" fmla="*/ 63500 h 148463"/>
                <a:gd name="connsiteX16" fmla="*/ 38100 w 153290"/>
                <a:gd name="connsiteY16" fmla="*/ 63500 h 148463"/>
                <a:gd name="connsiteX17" fmla="*/ 44450 w 153290"/>
                <a:gd name="connsiteY17" fmla="*/ 82550 h 148463"/>
                <a:gd name="connsiteX18" fmla="*/ 63500 w 153290"/>
                <a:gd name="connsiteY18" fmla="*/ 101600 h 148463"/>
                <a:gd name="connsiteX19" fmla="*/ 69850 w 153290"/>
                <a:gd name="connsiteY19" fmla="*/ 120650 h 148463"/>
                <a:gd name="connsiteX20" fmla="*/ 107950 w 153290"/>
                <a:gd name="connsiteY20" fmla="*/ 133350 h 148463"/>
                <a:gd name="connsiteX21" fmla="*/ 88900 w 153290"/>
                <a:gd name="connsiteY21" fmla="*/ 120650 h 148463"/>
                <a:gd name="connsiteX22" fmla="*/ 76200 w 153290"/>
                <a:gd name="connsiteY22" fmla="*/ 101600 h 148463"/>
                <a:gd name="connsiteX23" fmla="*/ 57150 w 153290"/>
                <a:gd name="connsiteY23" fmla="*/ 95250 h 148463"/>
                <a:gd name="connsiteX24" fmla="*/ 31750 w 153290"/>
                <a:gd name="connsiteY24" fmla="*/ 50800 h 1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3290" h="148463">
                  <a:moveTo>
                    <a:pt x="12700" y="0"/>
                  </a:moveTo>
                  <a:cubicBezTo>
                    <a:pt x="8467" y="12700"/>
                    <a:pt x="0" y="25400"/>
                    <a:pt x="12700" y="38100"/>
                  </a:cubicBezTo>
                  <a:cubicBezTo>
                    <a:pt x="17433" y="42833"/>
                    <a:pt x="25400" y="42333"/>
                    <a:pt x="31750" y="44450"/>
                  </a:cubicBezTo>
                  <a:cubicBezTo>
                    <a:pt x="35983" y="50800"/>
                    <a:pt x="41037" y="56674"/>
                    <a:pt x="44450" y="63500"/>
                  </a:cubicBezTo>
                  <a:cubicBezTo>
                    <a:pt x="47443" y="69487"/>
                    <a:pt x="46067" y="77817"/>
                    <a:pt x="50800" y="82550"/>
                  </a:cubicBezTo>
                  <a:cubicBezTo>
                    <a:pt x="61593" y="93343"/>
                    <a:pt x="76200" y="99483"/>
                    <a:pt x="88900" y="107950"/>
                  </a:cubicBezTo>
                  <a:lnTo>
                    <a:pt x="107950" y="120650"/>
                  </a:lnTo>
                  <a:lnTo>
                    <a:pt x="127000" y="133350"/>
                  </a:lnTo>
                  <a:cubicBezTo>
                    <a:pt x="133350" y="137583"/>
                    <a:pt x="153290" y="148463"/>
                    <a:pt x="146050" y="146050"/>
                  </a:cubicBezTo>
                  <a:lnTo>
                    <a:pt x="127000" y="139700"/>
                  </a:lnTo>
                  <a:cubicBezTo>
                    <a:pt x="122767" y="133350"/>
                    <a:pt x="119696" y="126046"/>
                    <a:pt x="114300" y="120650"/>
                  </a:cubicBezTo>
                  <a:cubicBezTo>
                    <a:pt x="103986" y="110336"/>
                    <a:pt x="81471" y="101891"/>
                    <a:pt x="69850" y="95250"/>
                  </a:cubicBezTo>
                  <a:cubicBezTo>
                    <a:pt x="63224" y="91464"/>
                    <a:pt x="57150" y="86783"/>
                    <a:pt x="50800" y="82550"/>
                  </a:cubicBezTo>
                  <a:cubicBezTo>
                    <a:pt x="39623" y="49020"/>
                    <a:pt x="48163" y="69069"/>
                    <a:pt x="19050" y="25400"/>
                  </a:cubicBezTo>
                  <a:cubicBezTo>
                    <a:pt x="14817" y="19050"/>
                    <a:pt x="29337" y="37210"/>
                    <a:pt x="31750" y="44450"/>
                  </a:cubicBezTo>
                  <a:cubicBezTo>
                    <a:pt x="33867" y="50800"/>
                    <a:pt x="41813" y="69069"/>
                    <a:pt x="38100" y="63500"/>
                  </a:cubicBezTo>
                  <a:lnTo>
                    <a:pt x="38100" y="63500"/>
                  </a:lnTo>
                  <a:cubicBezTo>
                    <a:pt x="40217" y="69850"/>
                    <a:pt x="40737" y="76981"/>
                    <a:pt x="44450" y="82550"/>
                  </a:cubicBezTo>
                  <a:cubicBezTo>
                    <a:pt x="49431" y="90022"/>
                    <a:pt x="57150" y="95250"/>
                    <a:pt x="63500" y="101600"/>
                  </a:cubicBezTo>
                  <a:cubicBezTo>
                    <a:pt x="65617" y="107950"/>
                    <a:pt x="64403" y="116759"/>
                    <a:pt x="69850" y="120650"/>
                  </a:cubicBezTo>
                  <a:cubicBezTo>
                    <a:pt x="80743" y="128431"/>
                    <a:pt x="119089" y="140776"/>
                    <a:pt x="107950" y="133350"/>
                  </a:cubicBezTo>
                  <a:lnTo>
                    <a:pt x="88900" y="120650"/>
                  </a:lnTo>
                  <a:cubicBezTo>
                    <a:pt x="84667" y="114300"/>
                    <a:pt x="82159" y="106368"/>
                    <a:pt x="76200" y="101600"/>
                  </a:cubicBezTo>
                  <a:cubicBezTo>
                    <a:pt x="70973" y="97419"/>
                    <a:pt x="61883" y="99983"/>
                    <a:pt x="57150" y="95250"/>
                  </a:cubicBezTo>
                  <a:cubicBezTo>
                    <a:pt x="30576" y="68676"/>
                    <a:pt x="31750" y="70571"/>
                    <a:pt x="31750" y="50800"/>
                  </a:cubicBezTo>
                </a:path>
              </a:pathLst>
            </a:custGeom>
            <a:noFill/>
            <a:ln w="1905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7416800" y="5657850"/>
              <a:ext cx="203200" cy="76200"/>
            </a:xfrm>
            <a:custGeom>
              <a:avLst/>
              <a:gdLst>
                <a:gd name="connsiteX0" fmla="*/ 0 w 203200"/>
                <a:gd name="connsiteY0" fmla="*/ 76200 h 76200"/>
                <a:gd name="connsiteX1" fmla="*/ 88900 w 203200"/>
                <a:gd name="connsiteY1" fmla="*/ 57150 h 76200"/>
                <a:gd name="connsiteX2" fmla="*/ 127000 w 203200"/>
                <a:gd name="connsiteY2" fmla="*/ 31750 h 76200"/>
                <a:gd name="connsiteX3" fmla="*/ 165100 w 203200"/>
                <a:gd name="connsiteY3" fmla="*/ 19050 h 76200"/>
                <a:gd name="connsiteX4" fmla="*/ 184150 w 203200"/>
                <a:gd name="connsiteY4" fmla="*/ 12700 h 76200"/>
                <a:gd name="connsiteX5" fmla="*/ 203200 w 203200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" h="76200">
                  <a:moveTo>
                    <a:pt x="0" y="76200"/>
                  </a:moveTo>
                  <a:cubicBezTo>
                    <a:pt x="21496" y="73513"/>
                    <a:pt x="68019" y="71070"/>
                    <a:pt x="88900" y="57150"/>
                  </a:cubicBezTo>
                  <a:cubicBezTo>
                    <a:pt x="101600" y="48683"/>
                    <a:pt x="112520" y="36577"/>
                    <a:pt x="127000" y="31750"/>
                  </a:cubicBezTo>
                  <a:lnTo>
                    <a:pt x="165100" y="19050"/>
                  </a:lnTo>
                  <a:cubicBezTo>
                    <a:pt x="171450" y="16933"/>
                    <a:pt x="178581" y="16413"/>
                    <a:pt x="184150" y="12700"/>
                  </a:cubicBezTo>
                  <a:lnTo>
                    <a:pt x="203200" y="0"/>
                  </a:lnTo>
                </a:path>
              </a:pathLst>
            </a:custGeom>
            <a:noFill/>
            <a:ln w="2540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8083550" y="6083300"/>
              <a:ext cx="171450" cy="69850"/>
            </a:xfrm>
            <a:custGeom>
              <a:avLst/>
              <a:gdLst>
                <a:gd name="connsiteX0" fmla="*/ 0 w 171450"/>
                <a:gd name="connsiteY0" fmla="*/ 0 h 69850"/>
                <a:gd name="connsiteX1" fmla="*/ 63500 w 171450"/>
                <a:gd name="connsiteY1" fmla="*/ 31750 h 69850"/>
                <a:gd name="connsiteX2" fmla="*/ 120650 w 171450"/>
                <a:gd name="connsiteY2" fmla="*/ 57150 h 69850"/>
                <a:gd name="connsiteX3" fmla="*/ 139700 w 171450"/>
                <a:gd name="connsiteY3" fmla="*/ 63500 h 69850"/>
                <a:gd name="connsiteX4" fmla="*/ 158750 w 171450"/>
                <a:gd name="connsiteY4" fmla="*/ 69850 h 69850"/>
                <a:gd name="connsiteX5" fmla="*/ 171450 w 171450"/>
                <a:gd name="connsiteY5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69850">
                  <a:moveTo>
                    <a:pt x="0" y="0"/>
                  </a:moveTo>
                  <a:cubicBezTo>
                    <a:pt x="45362" y="30241"/>
                    <a:pt x="23292" y="21698"/>
                    <a:pt x="63500" y="31750"/>
                  </a:cubicBezTo>
                  <a:cubicBezTo>
                    <a:pt x="93689" y="51876"/>
                    <a:pt x="75310" y="42037"/>
                    <a:pt x="120650" y="57150"/>
                  </a:cubicBezTo>
                  <a:lnTo>
                    <a:pt x="139700" y="63500"/>
                  </a:lnTo>
                  <a:cubicBezTo>
                    <a:pt x="146050" y="65617"/>
                    <a:pt x="152057" y="69850"/>
                    <a:pt x="158750" y="69850"/>
                  </a:cubicBezTo>
                  <a:lnTo>
                    <a:pt x="171450" y="69850"/>
                  </a:lnTo>
                </a:path>
              </a:pathLst>
            </a:custGeom>
            <a:noFill/>
            <a:ln w="25400" cap="flat" cmpd="sng" algn="ctr">
              <a:solidFill>
                <a:srgbClr val="FF00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Arial" charset="0"/>
                <a:ea typeface="宋体" charset="0"/>
              </a:rPr>
              <a:t>        Trajectory Analysis: Tensor Voting Framework</a:t>
            </a:r>
            <a:endParaRPr lang="en-US" altLang="zh-CN" sz="24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49968" y="228600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Arial" charset="0"/>
                <a:ea typeface="宋体" charset="0"/>
              </a:rPr>
              <a:t>Trajectory Analysis: Normal Space</a:t>
            </a:r>
            <a:endParaRPr lang="en-US" altLang="zh-CN" sz="24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426450" cy="1295400"/>
          </a:xfrm>
        </p:spPr>
        <p:txBody>
          <a:bodyPr/>
          <a:lstStyle/>
          <a:p>
            <a:r>
              <a:rPr lang="en-US" sz="2400" b="1" dirty="0" smtClean="0"/>
              <a:t>Normal Space</a:t>
            </a:r>
            <a:r>
              <a:rPr lang="en-US" sz="2400" dirty="0" smtClean="0"/>
              <a:t>: encodes structure information; spanned by normal vectors.</a:t>
            </a:r>
          </a:p>
          <a:p>
            <a:r>
              <a:rPr lang="en-US" sz="2400" b="1" dirty="0" smtClean="0"/>
              <a:t>Tensor</a:t>
            </a:r>
            <a:r>
              <a:rPr lang="en-US" sz="2400" dirty="0" smtClean="0"/>
              <a:t>: </a:t>
            </a:r>
            <a:r>
              <a:rPr lang="en-US" sz="2400" dirty="0"/>
              <a:t>describes the linear relation of </a:t>
            </a:r>
            <a:r>
              <a:rPr lang="en-US" sz="2400" dirty="0" smtClean="0"/>
              <a:t>vectors; outer product.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27070" y="2361082"/>
            <a:ext cx="4216134" cy="2927350"/>
            <a:chOff x="685800" y="2566988"/>
            <a:chExt cx="6440488" cy="4138612"/>
          </a:xfrm>
        </p:grpSpPr>
        <p:grpSp>
          <p:nvGrpSpPr>
            <p:cNvPr id="45" name="Group 33"/>
            <p:cNvGrpSpPr>
              <a:grpSpLocks/>
            </p:cNvGrpSpPr>
            <p:nvPr/>
          </p:nvGrpSpPr>
          <p:grpSpPr bwMode="auto">
            <a:xfrm>
              <a:off x="769938" y="2566988"/>
              <a:ext cx="6356350" cy="1700212"/>
              <a:chOff x="485" y="1617"/>
              <a:chExt cx="4004" cy="1071"/>
            </a:xfrm>
          </p:grpSpPr>
          <p:sp>
            <p:nvSpPr>
              <p:cNvPr id="61" name="AutoShape 14"/>
              <p:cNvSpPr>
                <a:spLocks noChangeArrowheads="1"/>
              </p:cNvSpPr>
              <p:nvPr/>
            </p:nvSpPr>
            <p:spPr bwMode="auto">
              <a:xfrm>
                <a:off x="549" y="2088"/>
                <a:ext cx="672" cy="144"/>
              </a:xfrm>
              <a:prstGeom prst="parallelogram">
                <a:avLst>
                  <a:gd name="adj" fmla="val 44722"/>
                </a:avLst>
              </a:prstGeom>
              <a:solidFill>
                <a:srgbClr val="FF5050"/>
              </a:solidFill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789" y="1776"/>
                <a:ext cx="144" cy="912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flipV="1">
                <a:off x="861" y="1617"/>
                <a:ext cx="5" cy="6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AutoShape 17"/>
              <p:cNvSpPr>
                <a:spLocks noChangeArrowheads="1"/>
              </p:cNvSpPr>
              <p:nvPr/>
            </p:nvSpPr>
            <p:spPr bwMode="auto">
              <a:xfrm>
                <a:off x="485" y="2221"/>
                <a:ext cx="672" cy="144"/>
              </a:xfrm>
              <a:prstGeom prst="parallelogram">
                <a:avLst>
                  <a:gd name="adj" fmla="val 44722"/>
                </a:avLst>
              </a:prstGeom>
              <a:solidFill>
                <a:srgbClr val="FF5050"/>
              </a:solidFill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1609" y="1840"/>
                <a:ext cx="28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Helvetica" charset="0"/>
                  </a:rPr>
                  <a:t>stick tensor – </a:t>
                </a:r>
                <a:r>
                  <a:rPr lang="en-US" sz="2400" dirty="0">
                    <a:solidFill>
                      <a:srgbClr val="FF5050"/>
                    </a:solidFill>
                    <a:latin typeface="Helvetica" charset="0"/>
                  </a:rPr>
                  <a:t>surface element</a:t>
                </a:r>
              </a:p>
            </p:txBody>
          </p:sp>
        </p:grpSp>
        <p:grpSp>
          <p:nvGrpSpPr>
            <p:cNvPr id="46" name="Group 34"/>
            <p:cNvGrpSpPr>
              <a:grpSpLocks/>
            </p:cNvGrpSpPr>
            <p:nvPr/>
          </p:nvGrpSpPr>
          <p:grpSpPr bwMode="auto">
            <a:xfrm>
              <a:off x="685800" y="4332290"/>
              <a:ext cx="6411913" cy="1141413"/>
              <a:chOff x="432" y="2729"/>
              <a:chExt cx="4039" cy="719"/>
            </a:xfrm>
          </p:grpSpPr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>
                <a:off x="864" y="31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Oval 20"/>
              <p:cNvSpPr>
                <a:spLocks noChangeArrowheads="1"/>
              </p:cNvSpPr>
              <p:nvPr/>
            </p:nvSpPr>
            <p:spPr bwMode="auto">
              <a:xfrm>
                <a:off x="432" y="2968"/>
                <a:ext cx="864" cy="336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rc 21"/>
              <p:cNvSpPr>
                <a:spLocks/>
              </p:cNvSpPr>
              <p:nvPr/>
            </p:nvSpPr>
            <p:spPr bwMode="auto">
              <a:xfrm flipH="1" flipV="1">
                <a:off x="432" y="3112"/>
                <a:ext cx="864" cy="14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 w 43200"/>
                  <a:gd name="T1" fmla="*/ 22902 h 22902"/>
                  <a:gd name="T2" fmla="*/ 43200 w 43200"/>
                  <a:gd name="T3" fmla="*/ 21600 h 22902"/>
                  <a:gd name="T4" fmla="*/ 21600 w 43200"/>
                  <a:gd name="T5" fmla="*/ 21600 h 2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902" fill="none" extrusionOk="0">
                    <a:moveTo>
                      <a:pt x="39" y="22901"/>
                    </a:moveTo>
                    <a:cubicBezTo>
                      <a:pt x="13" y="22468"/>
                      <a:pt x="0" y="220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02" stroke="0" extrusionOk="0">
                    <a:moveTo>
                      <a:pt x="39" y="22901"/>
                    </a:moveTo>
                    <a:cubicBezTo>
                      <a:pt x="13" y="22468"/>
                      <a:pt x="0" y="220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864" y="3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 flipV="1">
                <a:off x="864" y="2920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864" y="282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1591" y="2729"/>
                <a:ext cx="28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Helvetica" charset="0"/>
                  </a:rPr>
                  <a:t>plate tensor – </a:t>
                </a:r>
                <a:r>
                  <a:rPr lang="en-US" sz="2400" dirty="0">
                    <a:solidFill>
                      <a:srgbClr val="FF5050"/>
                    </a:solidFill>
                    <a:latin typeface="Helvetica" charset="0"/>
                  </a:rPr>
                  <a:t>curve element</a:t>
                </a:r>
              </a:p>
            </p:txBody>
          </p:sp>
        </p:grpSp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914400" y="5691188"/>
              <a:ext cx="5773738" cy="1014412"/>
              <a:chOff x="576" y="3585"/>
              <a:chExt cx="3637" cy="639"/>
            </a:xfrm>
          </p:grpSpPr>
          <p:sp>
            <p:nvSpPr>
              <p:cNvPr id="48" name="Oval 26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28" cy="528"/>
              </a:xfrm>
              <a:prstGeom prst="ellipse">
                <a:avLst/>
              </a:prstGeom>
              <a:gradFill rotWithShape="1">
                <a:gsLst>
                  <a:gs pos="0">
                    <a:srgbClr val="006699">
                      <a:gamma/>
                      <a:tint val="73725"/>
                      <a:invGamma/>
                    </a:srgbClr>
                  </a:gs>
                  <a:gs pos="100000">
                    <a:srgbClr val="00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27"/>
              <p:cNvSpPr>
                <a:spLocks noChangeArrowheads="1"/>
              </p:cNvSpPr>
              <p:nvPr/>
            </p:nvSpPr>
            <p:spPr bwMode="auto">
              <a:xfrm>
                <a:off x="792" y="3912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8"/>
              <p:cNvSpPr>
                <a:spLocks noChangeShapeType="1"/>
              </p:cNvSpPr>
              <p:nvPr/>
            </p:nvSpPr>
            <p:spPr bwMode="auto">
              <a:xfrm>
                <a:off x="844" y="3969"/>
                <a:ext cx="4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 flipV="1">
                <a:off x="844" y="3777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 flipV="1">
                <a:off x="844" y="3585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1573" y="3587"/>
                <a:ext cx="264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sz="2400" dirty="0">
                    <a:latin typeface="Helvetica" charset="0"/>
                  </a:rPr>
                  <a:t>ball tensor – </a:t>
                </a:r>
                <a:r>
                  <a:rPr lang="en-US" sz="2400" dirty="0">
                    <a:solidFill>
                      <a:srgbClr val="FF5050"/>
                    </a:solidFill>
                    <a:latin typeface="Helvetica" charset="0"/>
                  </a:rPr>
                  <a:t>point element</a:t>
                </a: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5359114" y="2773140"/>
            <a:ext cx="3243707" cy="22129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 </a:t>
            </a:r>
            <a:r>
              <a:rPr lang="en-US" sz="2000" b="1" dirty="0" smtClean="0"/>
              <a:t>Structure types </a:t>
            </a:r>
            <a:r>
              <a:rPr lang="en-US" sz="2000" dirty="0" smtClean="0"/>
              <a:t>in 3D: surfaces; curves; volumes.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White </a:t>
            </a:r>
            <a:r>
              <a:rPr lang="en-US" dirty="0"/>
              <a:t>arrows: normal </a:t>
            </a:r>
            <a:r>
              <a:rPr lang="en-US" dirty="0" smtClean="0"/>
              <a:t>vectors 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Blue </a:t>
            </a:r>
            <a:r>
              <a:rPr lang="en-US" dirty="0"/>
              <a:t>regions: normal </a:t>
            </a:r>
            <a:r>
              <a:rPr lang="en-US" dirty="0" smtClean="0"/>
              <a:t>space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Red </a:t>
            </a:r>
            <a:r>
              <a:rPr lang="en-US" dirty="0"/>
              <a:t>shape: structure </a:t>
            </a:r>
            <a:r>
              <a:rPr lang="en-US" dirty="0" smtClean="0"/>
              <a:t>element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5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1319233"/>
            <a:ext cx="4343400" cy="280384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Consider a </a:t>
            </a:r>
            <a:r>
              <a:rPr lang="en-US" b="1" dirty="0" smtClean="0"/>
              <a:t>voter</a:t>
            </a:r>
            <a:r>
              <a:rPr lang="en-US" dirty="0" smtClean="0"/>
              <a:t> point p on a surface 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Normal is a single vector       with </a:t>
            </a:r>
            <a:r>
              <a:rPr lang="en-US" b="1" dirty="0" smtClean="0"/>
              <a:t>saliency</a:t>
            </a:r>
            <a:r>
              <a:rPr lang="en-US" dirty="0" smtClean="0"/>
              <a:t> (magnitude)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Information propagates to its neighboring </a:t>
            </a:r>
            <a:r>
              <a:rPr lang="en-US" b="1" dirty="0" smtClean="0"/>
              <a:t>votee</a:t>
            </a:r>
            <a:r>
              <a:rPr lang="en-US" dirty="0" smtClean="0"/>
              <a:t> point x</a:t>
            </a:r>
            <a:endParaRPr lang="en-US" sz="1600" dirty="0" smtClean="0"/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most likely smooth </a:t>
            </a:r>
            <a:r>
              <a:rPr lang="en-US" dirty="0"/>
              <a:t>path: arc of the osculating </a:t>
            </a:r>
            <a:r>
              <a:rPr lang="en-US" dirty="0" smtClean="0"/>
              <a:t>circle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78697"/>
              </p:ext>
            </p:extLst>
          </p:nvPr>
        </p:nvGraphicFramePr>
        <p:xfrm>
          <a:off x="1752600" y="3710982"/>
          <a:ext cx="1200150" cy="49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" imgW="596880" imgH="241200" progId="Equation.3">
                  <p:embed/>
                </p:oleObj>
              </mc:Choice>
              <mc:Fallback>
                <p:oleObj name="Equation" r:id="rId3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10982"/>
                        <a:ext cx="1200150" cy="49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27662"/>
              </p:ext>
            </p:extLst>
          </p:nvPr>
        </p:nvGraphicFramePr>
        <p:xfrm>
          <a:off x="914400" y="4419600"/>
          <a:ext cx="32686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5" imgW="1625400" imgH="228600" progId="Equation.3">
                  <p:embed/>
                </p:oleObj>
              </mc:Choice>
              <mc:Fallback>
                <p:oleObj name="Equation" r:id="rId5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3268662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37998"/>
              </p:ext>
            </p:extLst>
          </p:nvPr>
        </p:nvGraphicFramePr>
        <p:xfrm>
          <a:off x="7086600" y="1828800"/>
          <a:ext cx="228600" cy="31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28800"/>
                        <a:ext cx="228600" cy="316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949968" y="228600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Arial" charset="0"/>
                <a:ea typeface="宋体" charset="0"/>
              </a:rPr>
              <a:t>Trajectory Analysis: Tensor Inference</a:t>
            </a:r>
            <a:endParaRPr lang="en-US" altLang="zh-CN" sz="24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7332"/>
            <a:ext cx="2552700" cy="2533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6748" y="4078454"/>
            <a:ext cx="4568652" cy="4247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Tensor(structure information) received at x: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54095"/>
              </p:ext>
            </p:extLst>
          </p:nvPr>
        </p:nvGraphicFramePr>
        <p:xfrm>
          <a:off x="5334000" y="4648200"/>
          <a:ext cx="27066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10" imgW="1346040" imgH="241200" progId="Equation.3">
                  <p:embed/>
                </p:oleObj>
              </mc:Choice>
              <mc:Fallback>
                <p:oleObj name="Equation" r:id="rId10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27066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968" y="228600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latin typeface="Arial" charset="0"/>
                <a:ea typeface="宋体" charset="0"/>
              </a:rPr>
              <a:t>Tensor Voting Framework-Tensor Decomposition</a:t>
            </a:r>
            <a:endParaRPr lang="en-US" altLang="zh-CN" sz="20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1219200"/>
            <a:ext cx="7953088" cy="9592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Sum </a:t>
            </a:r>
            <a:r>
              <a:rPr lang="en-US" sz="2000" dirty="0"/>
              <a:t>up </a:t>
            </a:r>
            <a:r>
              <a:rPr lang="en-US" sz="2000" dirty="0" err="1"/>
              <a:t>votee’s</a:t>
            </a:r>
            <a:r>
              <a:rPr lang="en-US" sz="2000" dirty="0"/>
              <a:t> acquired voted tensors </a:t>
            </a:r>
            <a:r>
              <a:rPr lang="en-US" sz="2000" dirty="0" smtClean="0"/>
              <a:t>into one tensor matrix T. 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Eigen-decomposition to extract the </a:t>
            </a:r>
            <a:r>
              <a:rPr lang="en-US" sz="2000" dirty="0" err="1" smtClean="0"/>
              <a:t>saliensies</a:t>
            </a:r>
            <a:r>
              <a:rPr lang="en-US" sz="2000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4871" y="2362200"/>
            <a:ext cx="8118475" cy="2254789"/>
            <a:chOff x="846618" y="2048208"/>
            <a:chExt cx="8118475" cy="2254789"/>
          </a:xfrm>
        </p:grpSpPr>
        <p:grpSp>
          <p:nvGrpSpPr>
            <p:cNvPr id="82" name="Group 81"/>
            <p:cNvGrpSpPr/>
            <p:nvPr/>
          </p:nvGrpSpPr>
          <p:grpSpPr>
            <a:xfrm>
              <a:off x="846618" y="2097420"/>
              <a:ext cx="2438400" cy="1978025"/>
              <a:chOff x="2146300" y="1146175"/>
              <a:chExt cx="2438400" cy="1978025"/>
            </a:xfrm>
          </p:grpSpPr>
          <p:grpSp>
            <p:nvGrpSpPr>
              <p:cNvPr id="83" name="Group 37"/>
              <p:cNvGrpSpPr>
                <a:grpSpLocks/>
              </p:cNvGrpSpPr>
              <p:nvPr/>
            </p:nvGrpSpPr>
            <p:grpSpPr bwMode="auto">
              <a:xfrm>
                <a:off x="2457452" y="1146175"/>
                <a:ext cx="1431926" cy="1498600"/>
                <a:chOff x="1548" y="722"/>
                <a:chExt cx="902" cy="944"/>
              </a:xfrm>
            </p:grpSpPr>
            <p:grpSp>
              <p:nvGrpSpPr>
                <p:cNvPr id="85" name="Group 3"/>
                <p:cNvGrpSpPr>
                  <a:grpSpLocks/>
                </p:cNvGrpSpPr>
                <p:nvPr/>
              </p:nvGrpSpPr>
              <p:grpSpPr bwMode="auto">
                <a:xfrm>
                  <a:off x="1548" y="722"/>
                  <a:ext cx="902" cy="878"/>
                  <a:chOff x="2268" y="722"/>
                  <a:chExt cx="902" cy="878"/>
                </a:xfrm>
              </p:grpSpPr>
              <p:sp>
                <p:nvSpPr>
                  <p:cNvPr id="87" name="Oval 4"/>
                  <p:cNvSpPr>
                    <a:spLocks noChangeArrowheads="1"/>
                  </p:cNvSpPr>
                  <p:nvPr/>
                </p:nvSpPr>
                <p:spPr bwMode="auto">
                  <a:xfrm rot="2517567">
                    <a:off x="2268" y="842"/>
                    <a:ext cx="432" cy="75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99">
                          <a:gamma/>
                          <a:tint val="71373"/>
                          <a:invGamma/>
                        </a:srgbClr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Oval 5"/>
                  <p:cNvSpPr>
                    <a:spLocks noChangeArrowheads="1"/>
                  </p:cNvSpPr>
                  <p:nvPr/>
                </p:nvSpPr>
                <p:spPr bwMode="auto">
                  <a:xfrm rot="2517567">
                    <a:off x="2268" y="1125"/>
                    <a:ext cx="432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Oval 6"/>
                  <p:cNvSpPr>
                    <a:spLocks noChangeArrowheads="1"/>
                  </p:cNvSpPr>
                  <p:nvPr/>
                </p:nvSpPr>
                <p:spPr bwMode="auto">
                  <a:xfrm rot="2517567">
                    <a:off x="2411" y="849"/>
                    <a:ext cx="144" cy="7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0" name="Group 7"/>
                  <p:cNvGrpSpPr>
                    <a:grpSpLocks/>
                  </p:cNvGrpSpPr>
                  <p:nvPr/>
                </p:nvGrpSpPr>
                <p:grpSpPr bwMode="auto">
                  <a:xfrm rot="2518011">
                    <a:off x="2604" y="893"/>
                    <a:ext cx="322" cy="501"/>
                    <a:chOff x="1749" y="836"/>
                    <a:chExt cx="322" cy="501"/>
                  </a:xfrm>
                </p:grpSpPr>
                <p:sp>
                  <p:nvSpPr>
                    <p:cNvPr id="9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9" y="1337"/>
                      <a:ext cx="32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49" y="836"/>
                      <a:ext cx="0" cy="5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49" y="1145"/>
                      <a:ext cx="30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91" name="Object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197108"/>
                      </p:ext>
                    </p:extLst>
                  </p:nvPr>
                </p:nvGraphicFramePr>
                <p:xfrm>
                  <a:off x="2855" y="722"/>
                  <a:ext cx="315" cy="2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79" name="Equation" r:id="rId3" imgW="317160" imgH="215640" progId="Equation.3">
                          <p:embed/>
                        </p:oleObj>
                      </mc:Choice>
                      <mc:Fallback>
                        <p:oleObj name="Equation" r:id="rId3" imgW="317160" imgH="21564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55" y="722"/>
                                <a:ext cx="315" cy="21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92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65204449"/>
                      </p:ext>
                    </p:extLst>
                  </p:nvPr>
                </p:nvGraphicFramePr>
                <p:xfrm>
                  <a:off x="2835" y="1164"/>
                  <a:ext cx="333" cy="2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80" name="Equation" r:id="rId5" imgW="342720" imgH="228600" progId="Equation.3">
                          <p:embed/>
                        </p:oleObj>
                      </mc:Choice>
                      <mc:Fallback>
                        <p:oleObj name="Equation" r:id="rId5" imgW="342720" imgH="22860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" y="1164"/>
                                <a:ext cx="333" cy="22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86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2054633"/>
                    </p:ext>
                  </p:extLst>
                </p:nvPr>
              </p:nvGraphicFramePr>
              <p:xfrm>
                <a:off x="1969" y="1460"/>
                <a:ext cx="339" cy="2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81" name="Equation" r:id="rId7" imgW="355320" imgH="215640" progId="Equation.3">
                        <p:embed/>
                      </p:oleObj>
                    </mc:Choice>
                    <mc:Fallback>
                      <p:oleObj name="Equation" r:id="rId7" imgW="355320" imgH="215640" progId="Equation.3">
                        <p:embed/>
                        <p:pic>
                          <p:nvPicPr>
                            <p:cNvPr id="0" name=""/>
                            <p:cNvPicPr preferRelativeResize="0"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9" y="1460"/>
                              <a:ext cx="339" cy="2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4" name="Text Box 36"/>
              <p:cNvSpPr txBox="1">
                <a:spLocks noChangeArrowheads="1"/>
              </p:cNvSpPr>
              <p:nvPr/>
            </p:nvSpPr>
            <p:spPr bwMode="auto">
              <a:xfrm>
                <a:off x="2146300" y="2730500"/>
                <a:ext cx="2438400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latin typeface="Helvetica" charset="0"/>
                  </a:rPr>
                  <a:t>generic tensor</a:t>
                </a:r>
              </a:p>
            </p:txBody>
          </p:sp>
        </p:grpSp>
        <p:graphicFrame>
          <p:nvGraphicFramePr>
            <p:cNvPr id="9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623183"/>
                </p:ext>
              </p:extLst>
            </p:nvPr>
          </p:nvGraphicFramePr>
          <p:xfrm>
            <a:off x="3081818" y="2048208"/>
            <a:ext cx="5883275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" name="Equation" r:id="rId9" imgW="3733560" imgH="482400" progId="Equation.3">
                    <p:embed/>
                  </p:oleObj>
                </mc:Choice>
                <mc:Fallback>
                  <p:oleObj name="Equation" r:id="rId9" imgW="3733560" imgH="4824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1818" y="2048208"/>
                          <a:ext cx="5883275" cy="758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Box 96"/>
            <p:cNvSpPr txBox="1"/>
            <p:nvPr/>
          </p:nvSpPr>
          <p:spPr>
            <a:xfrm>
              <a:off x="3119918" y="2942240"/>
              <a:ext cx="5149850" cy="136075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-114300">
                <a:lnSpc>
                  <a:spcPct val="120000"/>
                </a:lnSpc>
                <a:spcAft>
                  <a:spcPts val="1000"/>
                </a:spcAft>
                <a:buFont typeface="Wingdings" pitchFamily="2" charset="2"/>
                <a:buChar char="§"/>
              </a:pPr>
              <a:r>
                <a:rPr lang="en-US" altLang="zh-CN" sz="2000" b="1" dirty="0" smtClean="0"/>
                <a:t> </a:t>
              </a:r>
              <a:r>
                <a:rPr lang="en-US" b="1" dirty="0" smtClean="0"/>
                <a:t>Surface saliency:                 normal:</a:t>
              </a:r>
            </a:p>
            <a:p>
              <a:pPr marL="114300" indent="-114300">
                <a:lnSpc>
                  <a:spcPct val="120000"/>
                </a:lnSpc>
                <a:spcAft>
                  <a:spcPts val="1000"/>
                </a:spcAft>
                <a:buFont typeface="Wingdings" pitchFamily="2" charset="2"/>
                <a:buChar char="§"/>
              </a:pPr>
              <a:r>
                <a:rPr lang="en-US" b="1" dirty="0" smtClean="0"/>
                <a:t> Curve saliency:                 </a:t>
              </a:r>
              <a:r>
                <a:rPr lang="en-US" b="1" dirty="0" err="1" smtClean="0"/>
                <a:t>normals</a:t>
              </a:r>
              <a:r>
                <a:rPr lang="en-US" b="1" dirty="0" smtClean="0"/>
                <a:t>:      and</a:t>
              </a:r>
            </a:p>
            <a:p>
              <a:pPr marL="114300" indent="-114300">
                <a:lnSpc>
                  <a:spcPct val="120000"/>
                </a:lnSpc>
                <a:spcAft>
                  <a:spcPts val="1000"/>
                </a:spcAft>
                <a:buFont typeface="Wingdings" pitchFamily="2" charset="2"/>
                <a:buChar char="§"/>
              </a:pPr>
              <a:r>
                <a:rPr lang="en-US" b="1" dirty="0" smtClean="0"/>
                <a:t> Junction saliency:            </a:t>
              </a:r>
              <a:r>
                <a:rPr lang="en-US" b="1" dirty="0" err="1" smtClean="0"/>
                <a:t>normals</a:t>
              </a:r>
              <a:r>
                <a:rPr lang="en-US" b="1" dirty="0" smtClean="0"/>
                <a:t>:     ,      and</a:t>
              </a:r>
            </a:p>
          </p:txBody>
        </p:sp>
        <p:graphicFrame>
          <p:nvGraphicFramePr>
            <p:cNvPr id="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5097"/>
                </p:ext>
              </p:extLst>
            </p:nvPr>
          </p:nvGraphicFramePr>
          <p:xfrm>
            <a:off x="5124930" y="3062232"/>
            <a:ext cx="56991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3" name="Equation" r:id="rId11" imgW="431640" imgH="215640" progId="Equation.3">
                    <p:embed/>
                  </p:oleObj>
                </mc:Choice>
                <mc:Fallback>
                  <p:oleObj name="Equation" r:id="rId11" imgW="431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930" y="3062232"/>
                          <a:ext cx="569913" cy="285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108458"/>
                </p:ext>
              </p:extLst>
            </p:nvPr>
          </p:nvGraphicFramePr>
          <p:xfrm>
            <a:off x="6684947" y="3034650"/>
            <a:ext cx="193115" cy="298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" name="Equation" r:id="rId13" imgW="139680" imgH="215640" progId="Equation.3">
                    <p:embed/>
                  </p:oleObj>
                </mc:Choice>
                <mc:Fallback>
                  <p:oleObj name="Equation" r:id="rId13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947" y="3034650"/>
                          <a:ext cx="193115" cy="2984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8109086"/>
                </p:ext>
              </p:extLst>
            </p:nvPr>
          </p:nvGraphicFramePr>
          <p:xfrm>
            <a:off x="5008547" y="3530139"/>
            <a:ext cx="587375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" name="Equation" r:id="rId15" imgW="444240" imgH="228600" progId="Equation.3">
                    <p:embed/>
                  </p:oleObj>
                </mc:Choice>
                <mc:Fallback>
                  <p:oleObj name="Equation" r:id="rId15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8547" y="3530139"/>
                          <a:ext cx="587375" cy="3032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213147"/>
                </p:ext>
              </p:extLst>
            </p:nvPr>
          </p:nvGraphicFramePr>
          <p:xfrm>
            <a:off x="5237147" y="3985550"/>
            <a:ext cx="217487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6" name="Equation" r:id="rId17" imgW="164880" imgH="228600" progId="Equation.3">
                    <p:embed/>
                  </p:oleObj>
                </mc:Choice>
                <mc:Fallback>
                  <p:oleObj name="Equation" r:id="rId1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7147" y="3985550"/>
                          <a:ext cx="217487" cy="3032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1868535"/>
                </p:ext>
              </p:extLst>
            </p:nvPr>
          </p:nvGraphicFramePr>
          <p:xfrm>
            <a:off x="6608747" y="3473393"/>
            <a:ext cx="19367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7" name="Equation" r:id="rId19" imgW="139680" imgH="215640" progId="Equation.3">
                    <p:embed/>
                  </p:oleObj>
                </mc:Choice>
                <mc:Fallback>
                  <p:oleObj name="Equation" r:id="rId19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8747" y="3473393"/>
                          <a:ext cx="193675" cy="298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23595"/>
                </p:ext>
              </p:extLst>
            </p:nvPr>
          </p:nvGraphicFramePr>
          <p:xfrm>
            <a:off x="7218347" y="3473393"/>
            <a:ext cx="211137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" name="Equation" r:id="rId20" imgW="152280" imgH="215640" progId="Equation.3">
                    <p:embed/>
                  </p:oleObj>
                </mc:Choice>
                <mc:Fallback>
                  <p:oleObj name="Equation" r:id="rId20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47" y="3473393"/>
                          <a:ext cx="211137" cy="298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566854"/>
                </p:ext>
              </p:extLst>
            </p:nvPr>
          </p:nvGraphicFramePr>
          <p:xfrm>
            <a:off x="6532547" y="3949051"/>
            <a:ext cx="19367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" name="Equation" r:id="rId22" imgW="139680" imgH="215640" progId="Equation.3">
                    <p:embed/>
                  </p:oleObj>
                </mc:Choice>
                <mc:Fallback>
                  <p:oleObj name="Equation" r:id="rId22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2547" y="3949051"/>
                          <a:ext cx="193675" cy="298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373702"/>
                </p:ext>
              </p:extLst>
            </p:nvPr>
          </p:nvGraphicFramePr>
          <p:xfrm>
            <a:off x="6837347" y="3949051"/>
            <a:ext cx="211137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" name="Equation" r:id="rId23" imgW="152280" imgH="215640" progId="Equation.3">
                    <p:embed/>
                  </p:oleObj>
                </mc:Choice>
                <mc:Fallback>
                  <p:oleObj name="Equation" r:id="rId2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347" y="3949051"/>
                          <a:ext cx="211137" cy="298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137332"/>
                </p:ext>
              </p:extLst>
            </p:nvPr>
          </p:nvGraphicFramePr>
          <p:xfrm>
            <a:off x="7523147" y="3931589"/>
            <a:ext cx="211137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1" name="Equation" r:id="rId24" imgW="152280" imgH="228600" progId="Equation.3">
                    <p:embed/>
                  </p:oleObj>
                </mc:Choice>
                <mc:Fallback>
                  <p:oleObj name="Equation" r:id="rId24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3147" y="3931589"/>
                          <a:ext cx="211137" cy="3159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162" y="4800600"/>
            <a:ext cx="7953088" cy="9592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Capable to detect outliers or noise; robust to noisy data.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Direct application  original noisy data imposes tremendous computation</a:t>
            </a:r>
            <a:r>
              <a:rPr lang="en-US" altLang="zh-CN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3200" dirty="0" smtClean="0"/>
              <a:t>             Trajectory Analysis: Inference Algorithm</a:t>
            </a:r>
            <a:endParaRPr lang="en-US" sz="32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839580" y="1365161"/>
            <a:ext cx="568088" cy="28658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14600" y="1651744"/>
            <a:ext cx="3276599" cy="29565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2&gt; Perform token refinement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39580" y="1947402"/>
            <a:ext cx="568088" cy="24311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71600" y="2203416"/>
            <a:ext cx="5562600" cy="52396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3&gt; Mark sparse voting region to define potential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votees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839580" y="2735505"/>
            <a:ext cx="568088" cy="26795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51392" y="3003460"/>
            <a:ext cx="4762288" cy="45665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4&gt; Perform tensor voting to infer structures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839580" y="3429000"/>
            <a:ext cx="568088" cy="248372"/>
          </a:xfrm>
          <a:prstGeom prst="downArrow">
            <a:avLst>
              <a:gd name="adj1" fmla="val 50000"/>
              <a:gd name="adj2" fmla="val 25719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371600" y="3688111"/>
            <a:ext cx="5562600" cy="65528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5&gt; Decompose results &amp; add determined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votees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to the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previous trace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39580" y="4343400"/>
            <a:ext cx="568088" cy="308077"/>
          </a:xfrm>
          <a:prstGeom prst="downArrow">
            <a:avLst>
              <a:gd name="adj1" fmla="val 50000"/>
              <a:gd name="adj2" fmla="val 26242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371601" y="4648200"/>
            <a:ext cx="5562600" cy="5719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6&gt; 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Re-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input the thinned trace and iterate the whole procedure starting with 2&gt;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839580" y="5220180"/>
            <a:ext cx="568088" cy="272730"/>
          </a:xfrm>
          <a:prstGeom prst="downArrow">
            <a:avLst>
              <a:gd name="adj1" fmla="val 50000"/>
              <a:gd name="adj2" fmla="val 26242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1751392" y="849312"/>
            <a:ext cx="4762288" cy="5158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1&gt; Input initial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trace with missing parts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928130" y="6374153"/>
            <a:ext cx="4451881" cy="4585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7&gt; Output final trace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result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840503" y="5521569"/>
            <a:ext cx="4550647" cy="506296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Iterate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enough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times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3846263" y="6021656"/>
            <a:ext cx="568088" cy="34724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Yes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6713438" y="5356545"/>
            <a:ext cx="584425" cy="3300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No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19"/>
          <p:cNvCxnSpPr>
            <a:cxnSpLocks noChangeShapeType="1"/>
          </p:cNvCxnSpPr>
          <p:nvPr/>
        </p:nvCxnSpPr>
        <p:spPr bwMode="auto">
          <a:xfrm>
            <a:off x="6391150" y="5791200"/>
            <a:ext cx="1254250" cy="0"/>
          </a:xfrm>
          <a:prstGeom prst="straightConnector1">
            <a:avLst/>
          </a:prstGeom>
          <a:noFill/>
          <a:ln w="9525">
            <a:solidFill>
              <a:srgbClr val="00B0F0"/>
            </a:solidFill>
            <a:round/>
            <a:headEnd/>
            <a:tailEnd type="none" w="med" len="med"/>
          </a:ln>
        </p:spPr>
      </p:cxnSp>
      <p:cxnSp>
        <p:nvCxnSpPr>
          <p:cNvPr id="24" name="AutoShape 20"/>
          <p:cNvCxnSpPr>
            <a:cxnSpLocks noChangeShapeType="1"/>
          </p:cNvCxnSpPr>
          <p:nvPr/>
        </p:nvCxnSpPr>
        <p:spPr bwMode="auto">
          <a:xfrm flipV="1">
            <a:off x="7645400" y="1811277"/>
            <a:ext cx="0" cy="3979923"/>
          </a:xfrm>
          <a:prstGeom prst="straightConnector1">
            <a:avLst/>
          </a:prstGeom>
          <a:noFill/>
          <a:ln w="9525">
            <a:solidFill>
              <a:srgbClr val="00B0F0"/>
            </a:solidFill>
            <a:round/>
            <a:headEnd/>
            <a:tailEnd type="none" w="med" len="med"/>
          </a:ln>
        </p:spPr>
      </p:cxnSp>
      <p:cxnSp>
        <p:nvCxnSpPr>
          <p:cNvPr id="25" name="AutoShape 21"/>
          <p:cNvCxnSpPr>
            <a:cxnSpLocks noChangeShapeType="1"/>
          </p:cNvCxnSpPr>
          <p:nvPr/>
        </p:nvCxnSpPr>
        <p:spPr bwMode="auto">
          <a:xfrm flipH="1" flipV="1">
            <a:off x="5791200" y="1799573"/>
            <a:ext cx="1854200" cy="11702"/>
          </a:xfrm>
          <a:prstGeom prst="straightConnector1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Arial" charset="0"/>
                <a:ea typeface="宋体" charset="0"/>
              </a:rPr>
              <a:t>         Trajectory Analysis: Pattern Recognition</a:t>
            </a:r>
            <a:endParaRPr lang="en-US" altLang="zh-CN" sz="28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426450" cy="1295400"/>
          </a:xfrm>
        </p:spPr>
        <p:txBody>
          <a:bodyPr/>
          <a:lstStyle/>
          <a:p>
            <a:r>
              <a:rPr lang="en-US" b="1" dirty="0" smtClean="0"/>
              <a:t>Trajectory features:</a:t>
            </a:r>
            <a:endParaRPr lang="en-US" dirty="0" smtClean="0"/>
          </a:p>
          <a:p>
            <a:pPr lvl="1"/>
            <a:r>
              <a:rPr lang="en-US" dirty="0" smtClean="0"/>
              <a:t>Spatial: </a:t>
            </a:r>
          </a:p>
          <a:p>
            <a:pPr lvl="2"/>
            <a:r>
              <a:rPr lang="en-US" dirty="0" smtClean="0"/>
              <a:t>Directional distance</a:t>
            </a:r>
          </a:p>
          <a:p>
            <a:pPr lvl="2"/>
            <a:r>
              <a:rPr lang="en-US" dirty="0" smtClean="0"/>
              <a:t>Trajectory mean</a:t>
            </a:r>
          </a:p>
          <a:p>
            <a:pPr lvl="2"/>
            <a:r>
              <a:rPr lang="en-US" dirty="0" smtClean="0"/>
              <a:t>Fourier descriptor</a:t>
            </a:r>
          </a:p>
          <a:p>
            <a:pPr lvl="1"/>
            <a:r>
              <a:rPr lang="en-US" dirty="0" smtClean="0"/>
              <a:t>Temporal:</a:t>
            </a:r>
          </a:p>
          <a:p>
            <a:pPr lvl="2"/>
            <a:r>
              <a:rPr lang="en-US" dirty="0" smtClean="0"/>
              <a:t>Average velocity</a:t>
            </a:r>
          </a:p>
          <a:p>
            <a:pPr lvl="1"/>
            <a:r>
              <a:rPr lang="en-US" dirty="0" smtClean="0"/>
              <a:t>Scale invariant: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Fractal dimension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81000" y="5486400"/>
            <a:ext cx="842645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Trace separation: logistic regression/clustering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320332"/>
            <a:ext cx="4861935" cy="2743200"/>
          </a:xfrm>
          <a:prstGeom prst="rect">
            <a:avLst/>
          </a:prstGeom>
        </p:spPr>
      </p:pic>
      <p:sp>
        <p:nvSpPr>
          <p:cNvPr id="4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29600" y="6477892"/>
            <a:ext cx="685800" cy="303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Big data era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Data analysis:</a:t>
            </a:r>
          </a:p>
          <a:p>
            <a:pPr lvl="1"/>
            <a:r>
              <a:rPr lang="en-US" sz="2400" dirty="0" smtClean="0"/>
              <a:t>Classification</a:t>
            </a:r>
          </a:p>
          <a:p>
            <a:pPr lvl="1"/>
            <a:r>
              <a:rPr lang="en-US" sz="2400" dirty="0" smtClean="0"/>
              <a:t>Prediction</a:t>
            </a:r>
            <a:endParaRPr lang="en-US" sz="2400" dirty="0"/>
          </a:p>
        </p:txBody>
      </p:sp>
      <p:pic>
        <p:nvPicPr>
          <p:cNvPr id="4" name="Picture 3" descr="V3_3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/>
          <a:stretch>
            <a:fillRect/>
          </a:stretch>
        </p:blipFill>
        <p:spPr bwMode="auto">
          <a:xfrm>
            <a:off x="490695" y="1371600"/>
            <a:ext cx="2827813" cy="26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9807"/>
            <a:ext cx="53146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63047"/>
            <a:ext cx="2425451" cy="19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52" y="4099053"/>
            <a:ext cx="3835748" cy="195325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r>
              <a:rPr lang="en-US" altLang="zh-CN" sz="3200" dirty="0" smtClean="0">
                <a:latin typeface="Arial" charset="0"/>
                <a:ea typeface="宋体" charset="0"/>
              </a:rPr>
              <a:t>        Trajectory </a:t>
            </a:r>
            <a:r>
              <a:rPr lang="en-US" altLang="zh-CN" sz="3200" dirty="0">
                <a:latin typeface="Arial" charset="0"/>
                <a:ea typeface="宋体" charset="0"/>
              </a:rPr>
              <a:t>Analysis</a:t>
            </a:r>
            <a:r>
              <a:rPr lang="en-US" altLang="zh-CN" sz="3200" dirty="0" smtClean="0">
                <a:latin typeface="Arial" charset="0"/>
                <a:ea typeface="宋体" charset="0"/>
              </a:rPr>
              <a:t>: Fractal Dimension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426450" cy="990600"/>
          </a:xfrm>
        </p:spPr>
        <p:txBody>
          <a:bodyPr/>
          <a:lstStyle/>
          <a:p>
            <a:r>
              <a:rPr lang="en-US" sz="2400" b="1" dirty="0" smtClean="0"/>
              <a:t>Fractal dimension: </a:t>
            </a:r>
            <a:r>
              <a:rPr lang="en-US" sz="2400" dirty="0"/>
              <a:t>Self-similarity and repeating patterns exhibit in the objects in nature</a:t>
            </a:r>
            <a:r>
              <a:rPr lang="en-US" sz="2400" dirty="0" smtClean="0"/>
              <a:t>.</a:t>
            </a:r>
          </a:p>
        </p:txBody>
      </p:sp>
      <p:pic>
        <p:nvPicPr>
          <p:cNvPr id="9" name="Picture 8" descr="C:\Documents and Settings\epan\Desktop\calculation of Fractal Dimension_files\09bb4f3dc27f60fd3c6d9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5967"/>
            <a:ext cx="3648364" cy="5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:\Panerte_BioAG\Courses\Pattern Recognition\compass dimen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495800" cy="259632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4992" y="2107497"/>
            <a:ext cx="4455608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Hausdorff</a:t>
            </a:r>
            <a:r>
              <a:rPr lang="en-US" sz="2400" dirty="0" smtClean="0"/>
              <a:t> Dimension: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      </a:t>
            </a:r>
          </a:p>
          <a:p>
            <a:pPr>
              <a:buFont typeface="Arial" pitchFamily="34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ε : a unit “ruler” for measurement.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/>
              <a:t>	</a:t>
            </a:r>
          </a:p>
          <a:p>
            <a:pPr>
              <a:buFont typeface="Arial" pitchFamily="34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N(ε)  : number of objects obtained by continuously covering the whole graph </a:t>
            </a:r>
          </a:p>
          <a:p>
            <a:pPr>
              <a:buFont typeface="Arial" pitchFamily="34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using ε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7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3200" dirty="0" smtClean="0"/>
              <a:t>           Trajectory Analysis: Numerical Results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5612" y="1200474"/>
            <a:ext cx="7953088" cy="20826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Data: human mobility data collected in New York city by GPS, listed in the reference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Experiment set-up: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Convert traces into 2D binary images of 314 x 351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Random pollute the images to have broken gaps with ~7 pixels on average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Scale of voting, </a:t>
            </a:r>
            <a:r>
              <a:rPr lang="el-GR" sz="1600" dirty="0" smtClean="0"/>
              <a:t>σ</a:t>
            </a:r>
            <a:r>
              <a:rPr lang="en-US" sz="1600" dirty="0" smtClean="0"/>
              <a:t>, is tested from 1 to 50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870" y="5589924"/>
            <a:ext cx="3542280" cy="3680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1600" dirty="0" smtClean="0"/>
              <a:t>Original complete trace(ground truth)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1422" y="5601647"/>
            <a:ext cx="3542280" cy="3680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zh-CN" sz="1600" dirty="0" smtClean="0"/>
              <a:t>Polluted trace as algorithm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38256"/>
            <a:ext cx="280964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2" y="3343280"/>
            <a:ext cx="28096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2800" dirty="0" smtClean="0"/>
              <a:t>         Trajectory Analysis: Results and Conclusions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3179" y="1728268"/>
            <a:ext cx="5588171" cy="2171655"/>
            <a:chOff x="681389" y="1502197"/>
            <a:chExt cx="7886596" cy="2794608"/>
          </a:xfrm>
        </p:grpSpPr>
        <p:sp>
          <p:nvSpPr>
            <p:cNvPr id="11" name="TextBox 10"/>
            <p:cNvSpPr txBox="1"/>
            <p:nvPr/>
          </p:nvSpPr>
          <p:spPr>
            <a:xfrm>
              <a:off x="681508" y="3848884"/>
              <a:ext cx="2971682" cy="38779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en-US" altLang="zh-CN" sz="1600" dirty="0" smtClean="0"/>
                <a:t>Polluted trace as algorithm input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450" y="1502197"/>
              <a:ext cx="2555369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616" y="1553605"/>
              <a:ext cx="2555369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89" y="1523528"/>
              <a:ext cx="2555369" cy="2285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93801" y="3877696"/>
              <a:ext cx="2286000" cy="38779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en-US" altLang="zh-CN" sz="1600" dirty="0" smtClean="0"/>
                <a:t>Tensor voting with </a:t>
              </a:r>
              <a:r>
                <a:rPr lang="el-GR" altLang="zh-CN" sz="1600" dirty="0" smtClean="0"/>
                <a:t>σ</a:t>
              </a:r>
              <a:r>
                <a:rPr lang="en-US" altLang="zh-CN" sz="1600" dirty="0" smtClean="0"/>
                <a:t>=1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1985" y="3909007"/>
              <a:ext cx="2286000" cy="38779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en-US" altLang="zh-CN" sz="1600" dirty="0" smtClean="0"/>
                <a:t>Tensor voting with </a:t>
              </a:r>
              <a:r>
                <a:rPr lang="el-GR" altLang="zh-CN" sz="1600" dirty="0" smtClean="0"/>
                <a:t>σ</a:t>
              </a:r>
              <a:r>
                <a:rPr lang="en-US" altLang="zh-CN" sz="1600" dirty="0" smtClean="0"/>
                <a:t>=2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5612" y="1051314"/>
            <a:ext cx="7953088" cy="3680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Inference results: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071" y="4321358"/>
            <a:ext cx="7953088" cy="3680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Compared with victim method: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5" y="4806462"/>
            <a:ext cx="6102096" cy="123748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177197" y="1573576"/>
            <a:ext cx="2966803" cy="2327558"/>
            <a:chOff x="6177197" y="1573576"/>
            <a:chExt cx="2966803" cy="23275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45" y="1573576"/>
              <a:ext cx="2921555" cy="2286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272686" y="2209800"/>
              <a:ext cx="17835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1400" y="3674599"/>
              <a:ext cx="685800" cy="149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7197" y="2036136"/>
              <a:ext cx="369332" cy="115589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vert270" wrap="none" rtlCol="0">
              <a:spAutoFit/>
            </a:bodyPr>
            <a:lstStyle/>
            <a:p>
              <a:r>
                <a:rPr lang="en-US" sz="1200" dirty="0" smtClean="0"/>
                <a:t>Number of pixels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5530" y="3624135"/>
              <a:ext cx="695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σ values</a:t>
              </a:r>
              <a:endParaRPr lang="en-US" sz="12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2800" dirty="0" smtClean="0"/>
              <a:t>         Trajectory Analysis: Results and Conclusions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5612" y="1051314"/>
            <a:ext cx="7953088" cy="40254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Fractal dimension results: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612" y="3894655"/>
            <a:ext cx="2580987" cy="20108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Trajectory Pattern Recognition via logistic regression: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Training accuracy  80%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Testing accuracy 85%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39111"/>
            <a:ext cx="5029200" cy="2523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94655"/>
            <a:ext cx="573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0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Conclusions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Theoretical Side:</a:t>
            </a:r>
          </a:p>
          <a:p>
            <a:pPr lvl="1"/>
            <a:r>
              <a:rPr lang="en-US" sz="2400" dirty="0" smtClean="0"/>
              <a:t>Clustering analysis: novel distance measurement; stopping rules; clustering quality criteria.</a:t>
            </a:r>
          </a:p>
          <a:p>
            <a:pPr lvl="1"/>
            <a:r>
              <a:rPr lang="en-US" sz="2400" dirty="0" smtClean="0"/>
              <a:t>Smart grid systems: pricing scheme based on differentiating user patterns.</a:t>
            </a:r>
          </a:p>
          <a:p>
            <a:pPr lvl="1"/>
            <a:r>
              <a:rPr lang="en-US" sz="2400" dirty="0" smtClean="0"/>
              <a:t>Novel sublinear sampling for on-line user classification and big data challenge, guaranteed bounds with theoretical proofs and numerical validations.</a:t>
            </a:r>
          </a:p>
          <a:p>
            <a:r>
              <a:rPr lang="en-US" sz="2800" dirty="0" smtClean="0"/>
              <a:t>Application Side:</a:t>
            </a:r>
          </a:p>
          <a:p>
            <a:pPr lvl="1"/>
            <a:r>
              <a:rPr lang="en-US" sz="2400" dirty="0" smtClean="0"/>
              <a:t>Tensor voting for incomplete trajectory inference.</a:t>
            </a:r>
          </a:p>
          <a:p>
            <a:pPr lvl="1"/>
            <a:r>
              <a:rPr lang="en-US" sz="2400" dirty="0" smtClean="0"/>
              <a:t>Fractal dimension analysis as trajectory features.</a:t>
            </a:r>
          </a:p>
          <a:p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31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Future Works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Investigate the deep learning model for biomedical image analysis.</a:t>
            </a:r>
          </a:p>
          <a:p>
            <a:endParaRPr lang="en-US" sz="2800" dirty="0"/>
          </a:p>
          <a:p>
            <a:r>
              <a:rPr lang="en-US" sz="2800" dirty="0" smtClean="0"/>
              <a:t>Develop a nonparametric Bayesian model for user classification in networking problems.</a:t>
            </a:r>
          </a:p>
          <a:p>
            <a:endParaRPr lang="en-US" sz="2400" dirty="0" smtClean="0"/>
          </a:p>
          <a:p>
            <a:r>
              <a:rPr lang="en-US" sz="2800" dirty="0" smtClean="0"/>
              <a:t>Extend the tensor theory for data compression and manifold learning.</a:t>
            </a:r>
          </a:p>
          <a:p>
            <a:endParaRPr lang="en-US" sz="2800" dirty="0" smtClean="0"/>
          </a:p>
          <a:p>
            <a:r>
              <a:rPr lang="en-US" sz="2800" dirty="0" smtClean="0"/>
              <a:t>Investigate the initialization of clustering analysis for choosing the optimal number of clusters.</a:t>
            </a:r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5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Publication List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Journal Publications</a:t>
            </a:r>
            <a:r>
              <a:rPr lang="en-US" sz="1400" dirty="0" smtClean="0"/>
              <a:t>: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Miao Pan, and Zhu Han. </a:t>
            </a:r>
            <a:r>
              <a:rPr lang="en-US" sz="1400" dirty="0" smtClean="0"/>
              <a:t>“Tensor </a:t>
            </a:r>
            <a:r>
              <a:rPr lang="en-US" sz="1400" dirty="0"/>
              <a:t>Voting Techniques and </a:t>
            </a:r>
            <a:r>
              <a:rPr lang="en-US" sz="1400" dirty="0" smtClean="0"/>
              <a:t>Applications </a:t>
            </a:r>
            <a:r>
              <a:rPr lang="en-US" sz="1400" dirty="0"/>
              <a:t>in Mobile Trace </a:t>
            </a:r>
            <a:r>
              <a:rPr lang="en-US" sz="1400" dirty="0" smtClean="0"/>
              <a:t>Inference”. </a:t>
            </a:r>
            <a:r>
              <a:rPr lang="en-US" sz="1400" dirty="0"/>
              <a:t>IEEE </a:t>
            </a:r>
            <a:r>
              <a:rPr lang="en-US" sz="1400" dirty="0" smtClean="0"/>
              <a:t>Access</a:t>
            </a:r>
            <a:r>
              <a:rPr lang="en-US" sz="1400" dirty="0"/>
              <a:t>,</a:t>
            </a:r>
            <a:r>
              <a:rPr lang="en-US" sz="1400" dirty="0" smtClean="0"/>
              <a:t> Vol. 3, pp. 3000-3009, October 2015. </a:t>
            </a:r>
          </a:p>
          <a:p>
            <a:r>
              <a:rPr lang="en-US" sz="1400" dirty="0" err="1"/>
              <a:t>Yanru</a:t>
            </a:r>
            <a:r>
              <a:rPr lang="en-US" sz="1400" dirty="0"/>
              <a:t> Zhang, </a:t>
            </a:r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</a:t>
            </a:r>
            <a:r>
              <a:rPr lang="en-US" sz="1400" dirty="0" err="1"/>
              <a:t>Lingyang</a:t>
            </a:r>
            <a:r>
              <a:rPr lang="en-US" sz="1400" dirty="0"/>
              <a:t> Song, </a:t>
            </a:r>
            <a:r>
              <a:rPr lang="en-US" sz="1400" dirty="0" err="1"/>
              <a:t>Walid</a:t>
            </a:r>
            <a:r>
              <a:rPr lang="en-US" sz="1400" dirty="0"/>
              <a:t> </a:t>
            </a:r>
            <a:r>
              <a:rPr lang="en-US" sz="1400" dirty="0" err="1"/>
              <a:t>Saad</a:t>
            </a:r>
            <a:r>
              <a:rPr lang="en-US" sz="1400" dirty="0"/>
              <a:t>, </a:t>
            </a:r>
            <a:r>
              <a:rPr lang="en-US" sz="1400" dirty="0" err="1"/>
              <a:t>Zaher</a:t>
            </a:r>
            <a:r>
              <a:rPr lang="en-US" sz="1400" dirty="0"/>
              <a:t> </a:t>
            </a:r>
            <a:r>
              <a:rPr lang="en-US" sz="1400" dirty="0" err="1"/>
              <a:t>Dawy</a:t>
            </a:r>
            <a:r>
              <a:rPr lang="en-US" sz="1400" dirty="0"/>
              <a:t>, and </a:t>
            </a:r>
            <a:r>
              <a:rPr lang="en-US" sz="1400" dirty="0" smtClean="0"/>
              <a:t>Zhu Han</a:t>
            </a:r>
            <a:r>
              <a:rPr lang="en-US" sz="1400" dirty="0"/>
              <a:t>. </a:t>
            </a:r>
            <a:r>
              <a:rPr lang="en-US" sz="1400" dirty="0" smtClean="0"/>
              <a:t>“Social </a:t>
            </a:r>
            <a:r>
              <a:rPr lang="en-US" sz="1400" dirty="0"/>
              <a:t>Network Aware Device-to-Device Communication in Wireless </a:t>
            </a:r>
            <a:r>
              <a:rPr lang="en-US" sz="1400" dirty="0" smtClean="0"/>
              <a:t>Networks”. </a:t>
            </a:r>
            <a:r>
              <a:rPr lang="en-US" sz="1400" dirty="0"/>
              <a:t>IEEE Transactions on Wireless </a:t>
            </a:r>
            <a:r>
              <a:rPr lang="en-US" sz="1400" dirty="0" smtClean="0"/>
              <a:t>Communications, Vol 14, No. 1, pp. 177-190, January 2015.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Dan Wang, and Zhu Han. </a:t>
            </a:r>
            <a:r>
              <a:rPr lang="en-US" sz="1400" dirty="0" smtClean="0"/>
              <a:t>“Analyzing </a:t>
            </a:r>
            <a:r>
              <a:rPr lang="en-US" sz="1400" dirty="0"/>
              <a:t>Big Smart Metering </a:t>
            </a:r>
            <a:r>
              <a:rPr lang="en-US" sz="1400" dirty="0" smtClean="0"/>
              <a:t>Data Towards </a:t>
            </a:r>
            <a:r>
              <a:rPr lang="en-US" sz="1400" dirty="0" err="1"/>
              <a:t>Dierentiating</a:t>
            </a:r>
            <a:r>
              <a:rPr lang="en-US" sz="1400" dirty="0"/>
              <a:t> User Services: A Sublinear </a:t>
            </a:r>
            <a:r>
              <a:rPr lang="en-US" sz="1400" dirty="0" smtClean="0"/>
              <a:t>Approach”. Submitted. IEEE </a:t>
            </a:r>
            <a:r>
              <a:rPr lang="en-US" sz="1400" dirty="0"/>
              <a:t>Transactions on Big Data</a:t>
            </a:r>
            <a:r>
              <a:rPr lang="en-US" sz="1400" dirty="0" smtClean="0"/>
              <a:t>.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Robert </a:t>
            </a:r>
            <a:r>
              <a:rPr lang="en-US" sz="1400" dirty="0" err="1"/>
              <a:t>Azencott</a:t>
            </a:r>
            <a:r>
              <a:rPr lang="en-US" sz="1400" dirty="0"/>
              <a:t>, and Zhu Han. </a:t>
            </a:r>
            <a:r>
              <a:rPr lang="en-US" sz="1400" dirty="0" smtClean="0"/>
              <a:t>“Clustering </a:t>
            </a:r>
            <a:r>
              <a:rPr lang="en-US" sz="1400" dirty="0"/>
              <a:t>Analysis of Load </a:t>
            </a:r>
            <a:r>
              <a:rPr lang="en-US" sz="1400" dirty="0" err="1" smtClean="0"/>
              <a:t>Proling</a:t>
            </a:r>
            <a:r>
              <a:rPr lang="en-US" sz="1400" dirty="0" smtClean="0"/>
              <a:t> </a:t>
            </a:r>
            <a:r>
              <a:rPr lang="en-US" sz="1400" dirty="0"/>
              <a:t>for Big Smart Meter </a:t>
            </a:r>
            <a:r>
              <a:rPr lang="en-US" sz="1400" dirty="0" smtClean="0"/>
              <a:t>Data”. Submitted.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</a:t>
            </a:r>
            <a:r>
              <a:rPr lang="en-US" sz="1400" b="1" dirty="0" smtClean="0"/>
              <a:t>Pan</a:t>
            </a:r>
            <a:r>
              <a:rPr lang="en-US" sz="1400" dirty="0" smtClean="0"/>
              <a:t> </a:t>
            </a:r>
            <a:r>
              <a:rPr lang="en-US" sz="1400" dirty="0"/>
              <a:t>and Zhu Han. </a:t>
            </a:r>
            <a:r>
              <a:rPr lang="en-US" sz="1400" dirty="0" smtClean="0"/>
              <a:t>“Smart Meter Data Analysis Based on Tensor Voting and Nonparametric Bayesian”. Submitted.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Conference Publications</a:t>
            </a:r>
            <a:r>
              <a:rPr lang="en-US" sz="1400" dirty="0" smtClean="0"/>
              <a:t>: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</a:t>
            </a:r>
            <a:r>
              <a:rPr lang="en-US" sz="1400" dirty="0" err="1"/>
              <a:t>Husheng</a:t>
            </a:r>
            <a:r>
              <a:rPr lang="en-US" sz="1400" dirty="0"/>
              <a:t> Li, </a:t>
            </a:r>
            <a:r>
              <a:rPr lang="en-US" sz="1400" dirty="0" err="1"/>
              <a:t>Lingyang</a:t>
            </a:r>
            <a:r>
              <a:rPr lang="en-US" sz="1400" dirty="0"/>
              <a:t> Song, and Zhu Han. “Kernel-Based Nonparametric Clustering for Load </a:t>
            </a:r>
            <a:r>
              <a:rPr lang="en-US" sz="1400" dirty="0" err="1"/>
              <a:t>Proling</a:t>
            </a:r>
            <a:r>
              <a:rPr lang="en-US" sz="1400" dirty="0"/>
              <a:t> of Big Smart Meter Data”. IEEE Wireless Communications and Networking </a:t>
            </a:r>
            <a:r>
              <a:rPr lang="en-US" sz="1400" dirty="0" smtClean="0"/>
              <a:t>Conference, pp. 2251-2255, New Orleans, LA, March 2015.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 and Zhu Han. “Non-parametric Bayesian Learning with Deep Learning Structure and Its Applications in Wireless Networks”. IEEE </a:t>
            </a:r>
            <a:r>
              <a:rPr lang="en-US" sz="1400" dirty="0" err="1" smtClean="0"/>
              <a:t>Globalsip</a:t>
            </a:r>
            <a:r>
              <a:rPr lang="en-US" sz="1400" dirty="0" smtClean="0"/>
              <a:t>, pp. 1233-1237, Atlanta, GA, December 2014.</a:t>
            </a:r>
          </a:p>
          <a:p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Miao Pan, Zhu Han, and </a:t>
            </a:r>
            <a:r>
              <a:rPr lang="en-US" sz="1400" dirty="0" err="1"/>
              <a:t>Vernaldo</a:t>
            </a:r>
            <a:r>
              <a:rPr lang="en-US" sz="1400" dirty="0"/>
              <a:t> Wright. “Mobile Trace Inference Based on Tensor Voting”. IEEE Global Communications </a:t>
            </a:r>
            <a:r>
              <a:rPr lang="en-US" sz="1400" dirty="0" smtClean="0"/>
              <a:t>Conference, pp. 4891-4897, Austin, TX, December 2014.</a:t>
            </a:r>
          </a:p>
          <a:p>
            <a:r>
              <a:rPr lang="en-US" sz="1400" dirty="0" err="1"/>
              <a:t>Yanru</a:t>
            </a:r>
            <a:r>
              <a:rPr lang="en-US" sz="1400" dirty="0"/>
              <a:t> Zhang, </a:t>
            </a:r>
            <a:r>
              <a:rPr lang="en-US" sz="1400" b="1" dirty="0" err="1"/>
              <a:t>Erte</a:t>
            </a:r>
            <a:r>
              <a:rPr lang="en-US" sz="1400" b="1" dirty="0"/>
              <a:t> Pan</a:t>
            </a:r>
            <a:r>
              <a:rPr lang="en-US" sz="1400" dirty="0"/>
              <a:t>, </a:t>
            </a:r>
            <a:r>
              <a:rPr lang="en-US" sz="1400" dirty="0" err="1"/>
              <a:t>Lingyang</a:t>
            </a:r>
            <a:r>
              <a:rPr lang="en-US" sz="1400" dirty="0"/>
              <a:t> Song, </a:t>
            </a:r>
            <a:r>
              <a:rPr lang="en-US" sz="1400" dirty="0" err="1"/>
              <a:t>Walid</a:t>
            </a:r>
            <a:r>
              <a:rPr lang="en-US" sz="1400" dirty="0"/>
              <a:t> </a:t>
            </a:r>
            <a:r>
              <a:rPr lang="en-US" sz="1400" dirty="0" err="1"/>
              <a:t>Saad</a:t>
            </a:r>
            <a:r>
              <a:rPr lang="en-US" sz="1400" dirty="0"/>
              <a:t>, </a:t>
            </a:r>
            <a:r>
              <a:rPr lang="en-US" sz="1400" dirty="0" err="1"/>
              <a:t>Zaher</a:t>
            </a:r>
            <a:r>
              <a:rPr lang="en-US" sz="1400" dirty="0"/>
              <a:t> </a:t>
            </a:r>
            <a:r>
              <a:rPr lang="en-US" sz="1400" dirty="0" err="1"/>
              <a:t>Dawy</a:t>
            </a:r>
            <a:r>
              <a:rPr lang="en-US" sz="1400" dirty="0"/>
              <a:t>, and Zhu Han. “Social Network Enhanced Device-to-Device Communication </a:t>
            </a:r>
            <a:r>
              <a:rPr lang="en-US" sz="1400" dirty="0" err="1"/>
              <a:t>Underlaying</a:t>
            </a:r>
            <a:r>
              <a:rPr lang="en-US" sz="1400" dirty="0"/>
              <a:t> Cellular Networks”. IEEE ICCC, D2D </a:t>
            </a:r>
            <a:r>
              <a:rPr lang="en-US" sz="1400" dirty="0" smtClean="0"/>
              <a:t>Workshop,  pp. 182-186, Xi’an China, August 2013.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8498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334000" cy="22383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Machine Learning</a:t>
            </a:r>
          </a:p>
          <a:p>
            <a:pPr lvl="1"/>
            <a:r>
              <a:rPr lang="en-US" sz="2400" dirty="0" smtClean="0"/>
              <a:t>Supervised learning: SVM, deep learning, etc. </a:t>
            </a:r>
          </a:p>
          <a:p>
            <a:pPr lvl="1"/>
            <a:r>
              <a:rPr lang="en-US" sz="2400" dirty="0" smtClean="0"/>
              <a:t>Unsupervised learning: clustering, mean shift, KNN, non-parametric Bayesian, etc.</a:t>
            </a:r>
          </a:p>
          <a:p>
            <a:pPr lvl="1"/>
            <a:r>
              <a:rPr lang="en-US" sz="2400" dirty="0" smtClean="0"/>
              <a:t>Reinforcement learning: active learning, semi-supervised learning, etc.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3" y="3581400"/>
            <a:ext cx="319160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06" y="3581400"/>
            <a:ext cx="3187085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4387850" cy="5181600"/>
          </a:xfrm>
        </p:spPr>
        <p:txBody>
          <a:bodyPr/>
          <a:lstStyle/>
          <a:p>
            <a:r>
              <a:rPr lang="en-US" sz="2800" dirty="0" smtClean="0"/>
              <a:t>Smart Grid (supported by EPAC Consortium):</a:t>
            </a:r>
            <a:endParaRPr lang="en-US" sz="2800" dirty="0"/>
          </a:p>
          <a:p>
            <a:pPr lvl="1"/>
            <a:r>
              <a:rPr lang="en-US" altLang="zh-CN" sz="2000" dirty="0">
                <a:latin typeface="Calibri" panose="020F0502020204030204" pitchFamily="34" charset="0"/>
                <a:ea typeface="MS PGothic" charset="0"/>
              </a:rPr>
              <a:t>Understand electricity users’ behavior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ea typeface="MS PGothic" charset="0"/>
              </a:rPr>
              <a:t>Develop algorithm </a:t>
            </a:r>
            <a:r>
              <a:rPr lang="en-US" sz="2000" dirty="0">
                <a:latin typeface="Calibri" panose="020F0502020204030204" pitchFamily="34" charset="0"/>
                <a:ea typeface="MS PGothic" charset="0"/>
              </a:rPr>
              <a:t>for online user classification and design pricing scheme accordingly</a:t>
            </a:r>
            <a:endParaRPr lang="en-US" sz="2000" dirty="0"/>
          </a:p>
          <a:p>
            <a:r>
              <a:rPr lang="en-US" sz="2800" dirty="0" smtClean="0"/>
              <a:t>Trajectory Analysis</a:t>
            </a:r>
            <a:endParaRPr lang="en-US" sz="2800" dirty="0"/>
          </a:p>
          <a:p>
            <a:pPr lvl="1"/>
            <a:r>
              <a:rPr lang="en-US" altLang="zh-CN" sz="2000" dirty="0" smtClean="0">
                <a:latin typeface="Calibri" panose="020F0502020204030204" pitchFamily="34" charset="0"/>
                <a:ea typeface="MS PGothic" charset="0"/>
              </a:rPr>
              <a:t>Locati</a:t>
            </a:r>
            <a:r>
              <a:rPr lang="en-US" sz="2000" dirty="0" smtClean="0">
                <a:solidFill>
                  <a:srgbClr val="000000"/>
                </a:solidFill>
              </a:rPr>
              <a:t>on </a:t>
            </a:r>
            <a:r>
              <a:rPr lang="en-US" sz="2000" dirty="0">
                <a:solidFill>
                  <a:srgbClr val="000000"/>
                </a:solidFill>
              </a:rPr>
              <a:t>services based on personal </a:t>
            </a:r>
            <a:r>
              <a:rPr lang="en-US" sz="2000" dirty="0" smtClean="0">
                <a:solidFill>
                  <a:srgbClr val="000000"/>
                </a:solidFill>
              </a:rPr>
              <a:t>devices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ea typeface="MS PGothic" charset="0"/>
              </a:rPr>
              <a:t>Security issues</a:t>
            </a:r>
            <a:endParaRPr lang="en-US" sz="20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585020" cy="26591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90" y="3823961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/>
              <a:t>Challenges:</a:t>
            </a:r>
          </a:p>
          <a:p>
            <a:pPr lvl="1"/>
            <a:r>
              <a:rPr lang="en-US" sz="2400" dirty="0" smtClean="0"/>
              <a:t>How to extract typical user behavior based on proper feature extraction?</a:t>
            </a:r>
          </a:p>
          <a:p>
            <a:pPr lvl="1"/>
            <a:r>
              <a:rPr lang="en-US" sz="2400" dirty="0" smtClean="0"/>
              <a:t>How to enable user classification under big data context?</a:t>
            </a:r>
          </a:p>
          <a:p>
            <a:pPr lvl="1"/>
            <a:r>
              <a:rPr lang="en-US" sz="2400" dirty="0" smtClean="0"/>
              <a:t>How to infer incomplete trajectory and recognize different trajectory patterns?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Proposed Methods:</a:t>
            </a:r>
          </a:p>
          <a:p>
            <a:pPr lvl="1"/>
            <a:r>
              <a:rPr lang="en-US" sz="2400" dirty="0" smtClean="0"/>
              <a:t>Probabilistic clustering based on modified Mahanalobis distance</a:t>
            </a:r>
          </a:p>
          <a:p>
            <a:pPr lvl="1"/>
            <a:r>
              <a:rPr lang="en-US" sz="2400" dirty="0" smtClean="0"/>
              <a:t>Profile classification based on sublinear algorithms</a:t>
            </a:r>
          </a:p>
          <a:p>
            <a:pPr lvl="1"/>
            <a:r>
              <a:rPr lang="en-US" sz="2400" dirty="0" smtClean="0"/>
              <a:t>Tensor voting method combined with supervised learning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7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 and Motivation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Machine Learning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Smart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Grid &amp; Trajectory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Research Work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400" b="1" dirty="0" smtClean="0"/>
              <a:t>Probabilistic </a:t>
            </a:r>
            <a:r>
              <a:rPr lang="en-US" sz="2400" b="1" dirty="0"/>
              <a:t>Clustering Analysis of Load Profiling for Big Smart Meter </a:t>
            </a:r>
            <a:r>
              <a:rPr lang="en-US" sz="2400" b="1" dirty="0" smtClean="0"/>
              <a:t>Data</a:t>
            </a:r>
            <a:endParaRPr lang="en-US" sz="2400" b="1" dirty="0"/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Analyzing Big Smart Metering Data Towards Differentiating User Services: A Sublinear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Trajectory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Analysis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: Tensor Voting Techniques and Applications in Mobile Trace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Inference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Future Work and Timeline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7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600" b="1" dirty="0" smtClean="0"/>
              <a:t>Data description and Load Profiles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90600"/>
            <a:ext cx="3962400" cy="5181600"/>
          </a:xfrm>
        </p:spPr>
        <p:txBody>
          <a:bodyPr/>
          <a:lstStyle/>
          <a:p>
            <a:r>
              <a:rPr lang="en-US" sz="2000" dirty="0" smtClean="0"/>
              <a:t>Load profiles of electricity users</a:t>
            </a:r>
            <a:r>
              <a:rPr lang="en-US" sz="2000" dirty="0"/>
              <a:t>: </a:t>
            </a:r>
            <a:r>
              <a:rPr lang="en-US" sz="2000" dirty="0" smtClean="0"/>
              <a:t>a graph </a:t>
            </a:r>
            <a:r>
              <a:rPr lang="en-US" sz="2000" dirty="0"/>
              <a:t>of the variation in the electrical load versus </a:t>
            </a:r>
            <a:r>
              <a:rPr lang="en-US" sz="2000" dirty="0" smtClean="0"/>
              <a:t>time.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68" y="1959429"/>
            <a:ext cx="4267200" cy="3291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5158" y="5250434"/>
            <a:ext cx="411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profiles of some typical energy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990600"/>
            <a:ext cx="42672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 set: smart meter data from the utility company over the entire Houston city area</a:t>
            </a:r>
          </a:p>
          <a:p>
            <a:endParaRPr lang="en-US" sz="2000" dirty="0"/>
          </a:p>
          <a:p>
            <a:r>
              <a:rPr lang="en-US" sz="2000" dirty="0" smtClean="0"/>
              <a:t>Over 2 million users</a:t>
            </a:r>
          </a:p>
          <a:p>
            <a:endParaRPr lang="en-US" sz="2000" dirty="0"/>
          </a:p>
          <a:p>
            <a:r>
              <a:rPr lang="en-US" sz="2000" dirty="0" smtClean="0"/>
              <a:t>Data Sampling frequency: every 15 min</a:t>
            </a:r>
          </a:p>
          <a:p>
            <a:endParaRPr lang="en-US" sz="2000" dirty="0"/>
          </a:p>
          <a:p>
            <a:r>
              <a:rPr lang="en-US" sz="2000" dirty="0" smtClean="0"/>
              <a:t>Recorded from 2013 ~ 2014</a:t>
            </a:r>
          </a:p>
          <a:p>
            <a:endParaRPr lang="en-US" sz="2000" dirty="0"/>
          </a:p>
          <a:p>
            <a:r>
              <a:rPr lang="en-US" sz="2000" dirty="0" smtClean="0"/>
              <a:t>Data size over 150 GB</a:t>
            </a:r>
          </a:p>
          <a:p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8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34562</TotalTime>
  <Words>2463</Words>
  <Application>Microsoft Office PowerPoint</Application>
  <PresentationFormat>On-screen Show (4:3)</PresentationFormat>
  <Paragraphs>591</Paragraphs>
  <Slides>47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1_Custom Design</vt:lpstr>
      <vt:lpstr>Equation</vt:lpstr>
      <vt:lpstr>PowerPoint Presentation</vt:lpstr>
      <vt:lpstr>Outline</vt:lpstr>
      <vt:lpstr>         Dissertation Contributions</vt:lpstr>
      <vt:lpstr>Introduction</vt:lpstr>
      <vt:lpstr>Introduction</vt:lpstr>
      <vt:lpstr>Motivations</vt:lpstr>
      <vt:lpstr>Motivations</vt:lpstr>
      <vt:lpstr>Outline</vt:lpstr>
      <vt:lpstr>Data description and Load Profiles</vt:lpstr>
      <vt:lpstr>Pragmatic Features</vt:lpstr>
      <vt:lpstr>Probabilistic Clustering Formulation</vt:lpstr>
      <vt:lpstr>Distance Measure</vt:lpstr>
      <vt:lpstr>Stopping Rule</vt:lpstr>
      <vt:lpstr>Clustering Quality</vt:lpstr>
      <vt:lpstr>          Probabilistic Clustering: Overall Algorithm</vt:lpstr>
      <vt:lpstr>Probabilistic Clustering: Numerical Results</vt:lpstr>
      <vt:lpstr>Probabilistic Clustering: Numerical Results</vt:lpstr>
      <vt:lpstr>Probabilistic Clustering: Numerical Results</vt:lpstr>
      <vt:lpstr>Outline</vt:lpstr>
      <vt:lpstr>Pricing and Sublinear Algorithms: Motivation</vt:lpstr>
      <vt:lpstr>Pricing and Sublinear Algorithms</vt:lpstr>
      <vt:lpstr>Pricing and Sublinear Algorithms: Pricing Model</vt:lpstr>
      <vt:lpstr>Pricing and Sublinear Algorithms: Pricing Model</vt:lpstr>
      <vt:lpstr>Pricing and Sublinear Algorithms</vt:lpstr>
      <vt:lpstr>Pricing and Sublinear Algorithms</vt:lpstr>
      <vt:lpstr>Pricing and Sublinear Algorithms</vt:lpstr>
      <vt:lpstr>Pricing and Sublinear Algorithms</vt:lpstr>
      <vt:lpstr>PowerPoint Presentation</vt:lpstr>
      <vt:lpstr>Pricing and Sublinear Algorithms</vt:lpstr>
      <vt:lpstr>Pricing and Sublinear Algorithms: Numerical Results</vt:lpstr>
      <vt:lpstr>Pricing and Sublinear Algorithms: Numerical Results</vt:lpstr>
      <vt:lpstr>Pricing and Sublinear Algorithms: Numerical Results</vt:lpstr>
      <vt:lpstr>Outline</vt:lpstr>
      <vt:lpstr>        Trajectory Analysis: Tensor Voting Framework</vt:lpstr>
      <vt:lpstr>Trajectory Analysis: Normal Space</vt:lpstr>
      <vt:lpstr>Trajectory Analysis: Tensor Inference</vt:lpstr>
      <vt:lpstr>Tensor Voting Framework-Tensor Decomposition</vt:lpstr>
      <vt:lpstr>             Trajectory Analysis: Inference Algorithm</vt:lpstr>
      <vt:lpstr>         Trajectory Analysis: Pattern Recognition</vt:lpstr>
      <vt:lpstr>        Trajectory Analysis: Fractal Dimension</vt:lpstr>
      <vt:lpstr>           Trajectory Analysis: Numerical Results</vt:lpstr>
      <vt:lpstr>         Trajectory Analysis: Results and Conclusions</vt:lpstr>
      <vt:lpstr>         Trajectory Analysis: Results and Conclusions</vt:lpstr>
      <vt:lpstr>Conclusions</vt:lpstr>
      <vt:lpstr>Future Works</vt:lpstr>
      <vt:lpstr>Publication List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epan</cp:lastModifiedBy>
  <cp:revision>875</cp:revision>
  <cp:lastPrinted>2016-04-20T19:48:28Z</cp:lastPrinted>
  <dcterms:created xsi:type="dcterms:W3CDTF">2015-11-12T03:09:37Z</dcterms:created>
  <dcterms:modified xsi:type="dcterms:W3CDTF">2016-04-23T22:34:30Z</dcterms:modified>
</cp:coreProperties>
</file>