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9"/>
  </p:notesMasterIdLst>
  <p:sldIdLst>
    <p:sldId id="256" r:id="rId2"/>
    <p:sldId id="261" r:id="rId3"/>
    <p:sldId id="315" r:id="rId4"/>
    <p:sldId id="285" r:id="rId5"/>
    <p:sldId id="284" r:id="rId6"/>
    <p:sldId id="286" r:id="rId7"/>
    <p:sldId id="287" r:id="rId8"/>
    <p:sldId id="288" r:id="rId9"/>
    <p:sldId id="289" r:id="rId10"/>
    <p:sldId id="322" r:id="rId11"/>
    <p:sldId id="319" r:id="rId12"/>
    <p:sldId id="318" r:id="rId13"/>
    <p:sldId id="320" r:id="rId14"/>
    <p:sldId id="321" r:id="rId15"/>
    <p:sldId id="323" r:id="rId16"/>
    <p:sldId id="324" r:id="rId17"/>
    <p:sldId id="326" r:id="rId18"/>
    <p:sldId id="328" r:id="rId19"/>
    <p:sldId id="329" r:id="rId20"/>
    <p:sldId id="291" r:id="rId21"/>
    <p:sldId id="387" r:id="rId22"/>
    <p:sldId id="331" r:id="rId23"/>
    <p:sldId id="332" r:id="rId24"/>
    <p:sldId id="333" r:id="rId25"/>
    <p:sldId id="341" r:id="rId26"/>
    <p:sldId id="342" r:id="rId27"/>
    <p:sldId id="343" r:id="rId28"/>
    <p:sldId id="388" r:id="rId29"/>
    <p:sldId id="359" r:id="rId30"/>
    <p:sldId id="380" r:id="rId31"/>
    <p:sldId id="381" r:id="rId32"/>
    <p:sldId id="364" r:id="rId33"/>
    <p:sldId id="389" r:id="rId34"/>
    <p:sldId id="383" r:id="rId35"/>
    <p:sldId id="264" r:id="rId36"/>
    <p:sldId id="384" r:id="rId37"/>
    <p:sldId id="259" r:id="rId38"/>
    <p:sldId id="390" r:id="rId39"/>
    <p:sldId id="391" r:id="rId40"/>
    <p:sldId id="262" r:id="rId41"/>
    <p:sldId id="257" r:id="rId42"/>
    <p:sldId id="393" r:id="rId43"/>
    <p:sldId id="394" r:id="rId44"/>
    <p:sldId id="350" r:id="rId45"/>
    <p:sldId id="376" r:id="rId46"/>
    <p:sldId id="378" r:id="rId47"/>
    <p:sldId id="25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3"/>
    <p:restoredTop sz="85849" autoAdjust="0"/>
  </p:normalViewPr>
  <p:slideViewPr>
    <p:cSldViewPr snapToGrid="0" snapToObjects="1">
      <p:cViewPr varScale="1">
        <p:scale>
          <a:sx n="133" d="100"/>
          <a:sy n="133" d="100"/>
        </p:scale>
        <p:origin x="213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sjtueducn-my.sharepoint.com/personal/wangzibo_sjtu_edu_cn/Documents/literature%20review/FedACS/&#26032;&#24314;%20Microsoft%20Excel%20&#24037;&#20316;&#349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29-4510-8E6D-3F52AC1A0F1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29-4510-8E6D-3F52AC1A0F1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29-4510-8E6D-3F52AC1A0F1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29-4510-8E6D-3F52AC1A0F1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429-4510-8E6D-3F52AC1A0F1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429-4510-8E6D-3F52AC1A0F1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429-4510-8E6D-3F52AC1A0F1C}"/>
              </c:ext>
            </c:extLst>
          </c:dPt>
          <c:cat>
            <c:strRef>
              <c:f>Sheet1!$A$1:$A$7</c:f>
              <c:strCache>
                <c:ptCount val="7"/>
                <c:pt idx="0">
                  <c:v>Blues</c:v>
                </c:pt>
                <c:pt idx="1">
                  <c:v>Jazz</c:v>
                </c:pt>
                <c:pt idx="2">
                  <c:v>Rock</c:v>
                </c:pt>
                <c:pt idx="3">
                  <c:v>Contry</c:v>
                </c:pt>
                <c:pt idx="4">
                  <c:v>Soul</c:v>
                </c:pt>
                <c:pt idx="5">
                  <c:v>Dance</c:v>
                </c:pt>
                <c:pt idx="6">
                  <c:v>Hip hop</c:v>
                </c:pt>
              </c:strCache>
            </c:strRef>
          </c:cat>
          <c:val>
            <c:numRef>
              <c:f>Sheet1!$B$1:$B$7</c:f>
              <c:numCache>
                <c:formatCode>General</c:formatCode>
                <c:ptCount val="7"/>
                <c:pt idx="0">
                  <c:v>25</c:v>
                </c:pt>
                <c:pt idx="1">
                  <c:v>45</c:v>
                </c:pt>
                <c:pt idx="2">
                  <c:v>123</c:v>
                </c:pt>
                <c:pt idx="3">
                  <c:v>42</c:v>
                </c:pt>
                <c:pt idx="4">
                  <c:v>21</c:v>
                </c:pt>
                <c:pt idx="5">
                  <c:v>15</c:v>
                </c:pt>
                <c:pt idx="6">
                  <c:v>28</c:v>
                </c:pt>
              </c:numCache>
            </c:numRef>
          </c:val>
          <c:extLst>
            <c:ext xmlns:c16="http://schemas.microsoft.com/office/drawing/2014/chart" uri="{C3380CC4-5D6E-409C-BE32-E72D297353CC}">
              <c16:uniqueId val="{0000000E-5429-4510-8E6D-3F52AC1A0F1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8696412948381467"/>
          <c:y val="0.13483741615631378"/>
          <c:w val="0.19022861868293861"/>
          <c:h val="0.50868110236220476"/>
        </c:manualLayout>
      </c:layout>
      <c:overlay val="0"/>
      <c:spPr>
        <a:noFill/>
        <a:ln>
          <a:noFill/>
        </a:ln>
        <a:effectLst/>
      </c:spPr>
      <c:txPr>
        <a:bodyPr rot="0" spcFirstLastPara="1" vertOverflow="ellipsis" vert="horz" wrap="square" anchor="ctr" anchorCtr="1"/>
        <a:lstStyle/>
        <a:p>
          <a:pPr>
            <a:defRPr sz="1200" b="0" i="0" u="none" strike="noStrike" kern="1200" spc="-5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4B11A-2C0F-D749-9A96-E7149CD6C900}" type="datetimeFigureOut">
              <a:rPr lang="en-US" smtClean="0"/>
              <a:t>7/17/21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A8B30-545C-2749-AC3C-020A4C9F7DB8}" type="slidenum">
              <a:rPr lang="en-US" smtClean="0"/>
              <a:t>‹#›</a:t>
            </a:fld>
            <a:endParaRPr lang="en-US"/>
          </a:p>
        </p:txBody>
      </p:sp>
    </p:spTree>
    <p:extLst>
      <p:ext uri="{BB962C8B-B14F-4D97-AF65-F5344CB8AC3E}">
        <p14:creationId xmlns:p14="http://schemas.microsoft.com/office/powerpoint/2010/main" val="129419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1</a:t>
            </a:fld>
            <a:endParaRPr lang="en-US"/>
          </a:p>
        </p:txBody>
      </p:sp>
    </p:spTree>
    <p:extLst>
      <p:ext uri="{BB962C8B-B14F-4D97-AF65-F5344CB8AC3E}">
        <p14:creationId xmlns:p14="http://schemas.microsoft.com/office/powerpoint/2010/main" val="2728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17</a:t>
            </a:fld>
            <a:endParaRPr lang="en-US"/>
          </a:p>
        </p:txBody>
      </p:sp>
    </p:spTree>
    <p:extLst>
      <p:ext uri="{BB962C8B-B14F-4D97-AF65-F5344CB8AC3E}">
        <p14:creationId xmlns:p14="http://schemas.microsoft.com/office/powerpoint/2010/main" val="3452598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18</a:t>
            </a:fld>
            <a:endParaRPr lang="en-US"/>
          </a:p>
        </p:txBody>
      </p:sp>
    </p:spTree>
    <p:extLst>
      <p:ext uri="{BB962C8B-B14F-4D97-AF65-F5344CB8AC3E}">
        <p14:creationId xmlns:p14="http://schemas.microsoft.com/office/powerpoint/2010/main" val="89826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19</a:t>
            </a:fld>
            <a:endParaRPr lang="en-US"/>
          </a:p>
        </p:txBody>
      </p:sp>
    </p:spTree>
    <p:extLst>
      <p:ext uri="{BB962C8B-B14F-4D97-AF65-F5344CB8AC3E}">
        <p14:creationId xmlns:p14="http://schemas.microsoft.com/office/powerpoint/2010/main" val="4026270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21</a:t>
            </a:fld>
            <a:endParaRPr lang="en-US"/>
          </a:p>
        </p:txBody>
      </p:sp>
    </p:spTree>
    <p:extLst>
      <p:ext uri="{BB962C8B-B14F-4D97-AF65-F5344CB8AC3E}">
        <p14:creationId xmlns:p14="http://schemas.microsoft.com/office/powerpoint/2010/main" val="328652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22</a:t>
            </a:fld>
            <a:endParaRPr lang="en-US"/>
          </a:p>
        </p:txBody>
      </p:sp>
    </p:spTree>
    <p:extLst>
      <p:ext uri="{BB962C8B-B14F-4D97-AF65-F5344CB8AC3E}">
        <p14:creationId xmlns:p14="http://schemas.microsoft.com/office/powerpoint/2010/main" val="39500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23</a:t>
            </a:fld>
            <a:endParaRPr lang="en-US"/>
          </a:p>
        </p:txBody>
      </p:sp>
    </p:spTree>
    <p:extLst>
      <p:ext uri="{BB962C8B-B14F-4D97-AF65-F5344CB8AC3E}">
        <p14:creationId xmlns:p14="http://schemas.microsoft.com/office/powerpoint/2010/main" val="110009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24</a:t>
            </a:fld>
            <a:endParaRPr lang="en-US"/>
          </a:p>
        </p:txBody>
      </p:sp>
    </p:spTree>
    <p:extLst>
      <p:ext uri="{BB962C8B-B14F-4D97-AF65-F5344CB8AC3E}">
        <p14:creationId xmlns:p14="http://schemas.microsoft.com/office/powerpoint/2010/main" val="208660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Consider the scenario shown in Fig. 2, where 3 sensor nodes observe data points from 16 clusters indicated by different colors. It is clear that each agent in the figure only has partial observations of the entire dataset. It is intuitive to weigh the gradients that correspond to each cluster by the number of points that are observed at agent </a:t>
            </a:r>
            <a:r>
              <a:rPr lang="en-US" sz="1200" b="0" i="1" u="none" strike="noStrike" kern="1200" baseline="0" dirty="0">
                <a:solidFill>
                  <a:schemeClr val="tx1"/>
                </a:solidFill>
                <a:latin typeface="+mn-lt"/>
                <a:ea typeface="+mn-ea"/>
                <a:cs typeface="+mn-cs"/>
              </a:rPr>
              <a:t>j</a:t>
            </a:r>
            <a:r>
              <a:rPr lang="en-US" sz="1200" b="0" i="0" u="none" strike="noStrike" kern="1200" baseline="0" dirty="0">
                <a:solidFill>
                  <a:schemeClr val="tx1"/>
                </a:solidFill>
                <a:latin typeface="+mn-lt"/>
                <a:ea typeface="+mn-ea"/>
                <a:cs typeface="+mn-cs"/>
              </a:rPr>
              <a:t>. In particular, it can be seen that agent 1 will have the highest weight for the cluster at the bottom left of the grid in Fig. 2, while agents 2 and 3 will have zero weight as this cluster is not observed by those agents. Unfortunately, weights cannot be computed in this fashion because the data labels remain unknown before clustering is done. Therefore, it is proposed to assign the weights by dividing the data space into a grid with uniform-sized bins as shown in Fig. 2 and calculate the number of points falling into a particular </a:t>
            </a:r>
            <a:r>
              <a:rPr lang="en-US" sz="1200" b="0" i="1" u="none" strike="noStrike" kern="1200" baseline="0" dirty="0">
                <a:solidFill>
                  <a:schemeClr val="tx1"/>
                </a:solidFill>
                <a:latin typeface="+mn-lt"/>
                <a:ea typeface="+mn-ea"/>
                <a:cs typeface="+mn-cs"/>
              </a:rPr>
              <a:t>bin </a:t>
            </a:r>
            <a:r>
              <a:rPr lang="en-US" sz="1200" b="0" i="0" u="none" strike="noStrike" kern="1200" baseline="0" dirty="0">
                <a:solidFill>
                  <a:schemeClr val="tx1"/>
                </a:solidFill>
                <a:latin typeface="+mn-lt"/>
                <a:ea typeface="+mn-ea"/>
                <a:cs typeface="+mn-cs"/>
              </a:rPr>
              <a:t>(a region of the grid) at each node. The number of points for each bin is sent to the central server from each agent so that the weight for each particular bin at each agent can be computed as the number of points falling in that bin at that agent divided by the total number of points in that  bin from all agents.</a:t>
            </a:r>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25</a:t>
            </a:fld>
            <a:endParaRPr lang="en-US"/>
          </a:p>
        </p:txBody>
      </p:sp>
    </p:spTree>
    <p:extLst>
      <p:ext uri="{BB962C8B-B14F-4D97-AF65-F5344CB8AC3E}">
        <p14:creationId xmlns:p14="http://schemas.microsoft.com/office/powerpoint/2010/main" val="82795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26</a:t>
            </a:fld>
            <a:endParaRPr lang="en-US"/>
          </a:p>
        </p:txBody>
      </p:sp>
    </p:spTree>
    <p:extLst>
      <p:ext uri="{BB962C8B-B14F-4D97-AF65-F5344CB8AC3E}">
        <p14:creationId xmlns:p14="http://schemas.microsoft.com/office/powerpoint/2010/main" val="2567379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27</a:t>
            </a:fld>
            <a:endParaRPr lang="en-US"/>
          </a:p>
        </p:txBody>
      </p:sp>
    </p:spTree>
    <p:extLst>
      <p:ext uri="{BB962C8B-B14F-4D97-AF65-F5344CB8AC3E}">
        <p14:creationId xmlns:p14="http://schemas.microsoft.com/office/powerpoint/2010/main" val="361181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2</a:t>
            </a:fld>
            <a:endParaRPr lang="en-US"/>
          </a:p>
        </p:txBody>
      </p:sp>
    </p:spTree>
    <p:extLst>
      <p:ext uri="{BB962C8B-B14F-4D97-AF65-F5344CB8AC3E}">
        <p14:creationId xmlns:p14="http://schemas.microsoft.com/office/powerpoint/2010/main" val="2574853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28</a:t>
            </a:fld>
            <a:endParaRPr lang="en-US"/>
          </a:p>
        </p:txBody>
      </p:sp>
    </p:spTree>
    <p:extLst>
      <p:ext uri="{BB962C8B-B14F-4D97-AF65-F5344CB8AC3E}">
        <p14:creationId xmlns:p14="http://schemas.microsoft.com/office/powerpoint/2010/main" val="3337805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4A8B30-545C-2749-AC3C-020A4C9F7DB8}" type="slidenum">
              <a:rPr lang="en-US" smtClean="0"/>
              <a:t>29</a:t>
            </a:fld>
            <a:endParaRPr lang="en-US"/>
          </a:p>
        </p:txBody>
      </p:sp>
    </p:spTree>
    <p:extLst>
      <p:ext uri="{BB962C8B-B14F-4D97-AF65-F5344CB8AC3E}">
        <p14:creationId xmlns:p14="http://schemas.microsoft.com/office/powerpoint/2010/main" val="206986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32</a:t>
            </a:fld>
            <a:endParaRPr lang="en-US"/>
          </a:p>
        </p:txBody>
      </p:sp>
    </p:spTree>
    <p:extLst>
      <p:ext uri="{BB962C8B-B14F-4D97-AF65-F5344CB8AC3E}">
        <p14:creationId xmlns:p14="http://schemas.microsoft.com/office/powerpoint/2010/main" val="3615853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33</a:t>
            </a:fld>
            <a:endParaRPr lang="en-US"/>
          </a:p>
        </p:txBody>
      </p:sp>
    </p:spTree>
    <p:extLst>
      <p:ext uri="{BB962C8B-B14F-4D97-AF65-F5344CB8AC3E}">
        <p14:creationId xmlns:p14="http://schemas.microsoft.com/office/powerpoint/2010/main" val="4046694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B3D6A61-8FBF-4A83-9906-273627EBB50B}" type="slidenum">
              <a:rPr lang="zh-CN" altLang="en-US" smtClean="0"/>
              <a:t>35</a:t>
            </a:fld>
            <a:endParaRPr lang="zh-CN" altLang="en-US"/>
          </a:p>
        </p:txBody>
      </p:sp>
    </p:spTree>
    <p:extLst>
      <p:ext uri="{BB962C8B-B14F-4D97-AF65-F5344CB8AC3E}">
        <p14:creationId xmlns:p14="http://schemas.microsoft.com/office/powerpoint/2010/main" val="1445425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B3D6A61-8FBF-4A83-9906-273627EBB50B}" type="slidenum">
              <a:rPr lang="zh-CN" altLang="en-US" smtClean="0"/>
              <a:t>37</a:t>
            </a:fld>
            <a:endParaRPr lang="zh-CN" altLang="en-US"/>
          </a:p>
        </p:txBody>
      </p:sp>
    </p:spTree>
    <p:extLst>
      <p:ext uri="{BB962C8B-B14F-4D97-AF65-F5344CB8AC3E}">
        <p14:creationId xmlns:p14="http://schemas.microsoft.com/office/powerpoint/2010/main" val="2808863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38</a:t>
            </a:fld>
            <a:endParaRPr lang="en-US"/>
          </a:p>
        </p:txBody>
      </p:sp>
    </p:spTree>
    <p:extLst>
      <p:ext uri="{BB962C8B-B14F-4D97-AF65-F5344CB8AC3E}">
        <p14:creationId xmlns:p14="http://schemas.microsoft.com/office/powerpoint/2010/main" val="733259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44</a:t>
            </a:fld>
            <a:endParaRPr lang="en-US"/>
          </a:p>
        </p:txBody>
      </p:sp>
    </p:spTree>
    <p:extLst>
      <p:ext uri="{BB962C8B-B14F-4D97-AF65-F5344CB8AC3E}">
        <p14:creationId xmlns:p14="http://schemas.microsoft.com/office/powerpoint/2010/main" val="84550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45</a:t>
            </a:fld>
            <a:endParaRPr lang="en-US"/>
          </a:p>
        </p:txBody>
      </p:sp>
    </p:spTree>
    <p:extLst>
      <p:ext uri="{BB962C8B-B14F-4D97-AF65-F5344CB8AC3E}">
        <p14:creationId xmlns:p14="http://schemas.microsoft.com/office/powerpoint/2010/main" val="2029979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4A8B30-545C-2749-AC3C-020A4C9F7DB8}" type="slidenum">
              <a:rPr lang="en-US" smtClean="0"/>
              <a:t>46</a:t>
            </a:fld>
            <a:endParaRPr lang="en-US"/>
          </a:p>
        </p:txBody>
      </p:sp>
    </p:spTree>
    <p:extLst>
      <p:ext uri="{BB962C8B-B14F-4D97-AF65-F5344CB8AC3E}">
        <p14:creationId xmlns:p14="http://schemas.microsoft.com/office/powerpoint/2010/main" val="27291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3</a:t>
            </a:fld>
            <a:endParaRPr lang="en-US"/>
          </a:p>
        </p:txBody>
      </p:sp>
    </p:spTree>
    <p:extLst>
      <p:ext uri="{BB962C8B-B14F-4D97-AF65-F5344CB8AC3E}">
        <p14:creationId xmlns:p14="http://schemas.microsoft.com/office/powerpoint/2010/main" val="425233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11</a:t>
            </a:fld>
            <a:endParaRPr lang="en-US"/>
          </a:p>
        </p:txBody>
      </p:sp>
    </p:spTree>
    <p:extLst>
      <p:ext uri="{BB962C8B-B14F-4D97-AF65-F5344CB8AC3E}">
        <p14:creationId xmlns:p14="http://schemas.microsoft.com/office/powerpoint/2010/main" val="376022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Need to add animation for definition of terms</a:t>
            </a:r>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12</a:t>
            </a:fld>
            <a:endParaRPr lang="en-US"/>
          </a:p>
        </p:txBody>
      </p:sp>
    </p:spTree>
    <p:extLst>
      <p:ext uri="{BB962C8B-B14F-4D97-AF65-F5344CB8AC3E}">
        <p14:creationId xmlns:p14="http://schemas.microsoft.com/office/powerpoint/2010/main" val="200226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Need to add animation for definition of terms</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13</a:t>
            </a:fld>
            <a:endParaRPr lang="en-US"/>
          </a:p>
        </p:txBody>
      </p:sp>
    </p:spTree>
    <p:extLst>
      <p:ext uri="{BB962C8B-B14F-4D97-AF65-F5344CB8AC3E}">
        <p14:creationId xmlns:p14="http://schemas.microsoft.com/office/powerpoint/2010/main" val="127616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14</a:t>
            </a:fld>
            <a:endParaRPr lang="en-US"/>
          </a:p>
        </p:txBody>
      </p:sp>
    </p:spTree>
    <p:extLst>
      <p:ext uri="{BB962C8B-B14F-4D97-AF65-F5344CB8AC3E}">
        <p14:creationId xmlns:p14="http://schemas.microsoft.com/office/powerpoint/2010/main" val="185489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15</a:t>
            </a:fld>
            <a:endParaRPr lang="en-US"/>
          </a:p>
        </p:txBody>
      </p:sp>
    </p:spTree>
    <p:extLst>
      <p:ext uri="{BB962C8B-B14F-4D97-AF65-F5344CB8AC3E}">
        <p14:creationId xmlns:p14="http://schemas.microsoft.com/office/powerpoint/2010/main" val="1028814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C4A8B30-545C-2749-AC3C-020A4C9F7DB8}" type="slidenum">
              <a:rPr lang="en-US" smtClean="0"/>
              <a:t>16</a:t>
            </a:fld>
            <a:endParaRPr lang="en-US"/>
          </a:p>
        </p:txBody>
      </p:sp>
    </p:spTree>
    <p:extLst>
      <p:ext uri="{BB962C8B-B14F-4D97-AF65-F5344CB8AC3E}">
        <p14:creationId xmlns:p14="http://schemas.microsoft.com/office/powerpoint/2010/main" val="381371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821ED4-2589-4A41-AF34-A9680A40E8FC}" type="datetime1">
              <a:rPr lang="en-US" smtClean="0"/>
              <a:t>7/17/21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406591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706FE2-0450-4C2A-9514-A7B1C3651364}" type="datetime1">
              <a:rPr lang="en-US" smtClean="0"/>
              <a:t>7/17/21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4946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3CDA9F-C5B1-42A4-B618-67626790492B}" type="datetime1">
              <a:rPr lang="en-US" smtClean="0"/>
              <a:t>7/17/21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13093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AAD8D-01E5-4C21-A017-D317CED1C56F}" type="datetime1">
              <a:rPr lang="en-US" smtClean="0"/>
              <a:t>7/17/21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2523458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4E51FC-A1F0-425C-BC31-5E0FF0766692}" type="datetime1">
              <a:rPr lang="en-US" smtClean="0"/>
              <a:t>7/17/21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50767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32571-F833-4D07-A7B7-737924D0D652}" type="datetime1">
              <a:rPr lang="en-US" smtClean="0"/>
              <a:t>7/17/21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2509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FC3712-F619-47AB-8CB0-C0E2F7127734}" type="datetime1">
              <a:rPr lang="en-US" smtClean="0"/>
              <a:t>7/17/21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99592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2989CE-C625-435B-9EE8-9E94492CFE8B}" type="datetime1">
              <a:rPr lang="en-US" smtClean="0"/>
              <a:t>7/17/21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82560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F34C9-E5A8-475F-AEFB-4765A62A2781}" type="datetime1">
              <a:rPr lang="en-US" smtClean="0"/>
              <a:t>7/17/21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2131994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AACF57-5F35-4CDD-BB41-2698601026C5}" type="datetime1">
              <a:rPr lang="en-US" smtClean="0"/>
              <a:t>7/17/21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149889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3B11B4-4978-4C36-B145-3FED39F44A49}" type="datetime1">
              <a:rPr lang="en-US" smtClean="0"/>
              <a:t>7/17/21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CBFF3A-E60C-994B-AE6E-D7D0A26F3FC4}" type="slidenum">
              <a:rPr lang="en-US" smtClean="0"/>
              <a:t>‹#›</a:t>
            </a:fld>
            <a:endParaRPr lang="en-US"/>
          </a:p>
        </p:txBody>
      </p:sp>
    </p:spTree>
    <p:extLst>
      <p:ext uri="{BB962C8B-B14F-4D97-AF65-F5344CB8AC3E}">
        <p14:creationId xmlns:p14="http://schemas.microsoft.com/office/powerpoint/2010/main" val="318036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F062-5C01-4491-94D2-6C4C015FB8AE}" type="datetime1">
              <a:rPr lang="en-US" smtClean="0"/>
              <a:t>7/17/21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BFF3A-E60C-994B-AE6E-D7D0A26F3FC4}" type="slidenum">
              <a:rPr lang="en-US" smtClean="0"/>
              <a:t>‹#›</a:t>
            </a:fld>
            <a:endParaRPr lang="en-US"/>
          </a:p>
        </p:txBody>
      </p:sp>
    </p:spTree>
    <p:extLst>
      <p:ext uri="{BB962C8B-B14F-4D97-AF65-F5344CB8AC3E}">
        <p14:creationId xmlns:p14="http://schemas.microsoft.com/office/powerpoint/2010/main" val="2117428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1.png"/><Relationship Id="rId18" Type="http://schemas.openxmlformats.org/officeDocument/2006/relationships/image" Target="../media/image320.png"/><Relationship Id="rId3" Type="http://schemas.openxmlformats.org/officeDocument/2006/relationships/image" Target="../media/image27.png"/><Relationship Id="rId7" Type="http://schemas.openxmlformats.org/officeDocument/2006/relationships/image" Target="../media/image21.png"/><Relationship Id="rId12" Type="http://schemas.openxmlformats.org/officeDocument/2006/relationships/image" Target="../media/image260.png"/><Relationship Id="rId17" Type="http://schemas.openxmlformats.org/officeDocument/2006/relationships/image" Target="../media/image310.png"/><Relationship Id="rId2" Type="http://schemas.openxmlformats.org/officeDocument/2006/relationships/image" Target="../media/image6.png"/><Relationship Id="rId16" Type="http://schemas.openxmlformats.org/officeDocument/2006/relationships/image" Target="../media/image300.png"/><Relationship Id="rId20"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250.png"/><Relationship Id="rId5" Type="http://schemas.openxmlformats.org/officeDocument/2006/relationships/image" Target="../media/image28.jpeg"/><Relationship Id="rId15" Type="http://schemas.openxmlformats.org/officeDocument/2006/relationships/image" Target="../media/image31.png"/><Relationship Id="rId10" Type="http://schemas.openxmlformats.org/officeDocument/2006/relationships/image" Target="../media/image24.png"/><Relationship Id="rId19" Type="http://schemas.openxmlformats.org/officeDocument/2006/relationships/image" Target="../media/image32.png"/><Relationship Id="rId4" Type="http://schemas.openxmlformats.org/officeDocument/2006/relationships/image" Target="../media/image270.png"/><Relationship Id="rId9" Type="http://schemas.openxmlformats.org/officeDocument/2006/relationships/image" Target="../media/image230.png"/><Relationship Id="rId14" Type="http://schemas.openxmlformats.org/officeDocument/2006/relationships/image" Target="../media/image28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6.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slideLayout" Target="../slideLayouts/slideLayout2.xml"/><Relationship Id="rId6" Type="http://schemas.openxmlformats.org/officeDocument/2006/relationships/image" Target="../media/image49.wmf"/><Relationship Id="rId5" Type="http://schemas.openxmlformats.org/officeDocument/2006/relationships/image" Target="../media/image48.wmf"/><Relationship Id="rId10" Type="http://schemas.openxmlformats.org/officeDocument/2006/relationships/image" Target="../media/image6.png"/><Relationship Id="rId4" Type="http://schemas.openxmlformats.org/officeDocument/2006/relationships/image" Target="../media/image47.wmf"/><Relationship Id="rId9" Type="http://schemas.openxmlformats.org/officeDocument/2006/relationships/image" Target="../media/image52.wmf"/></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chart" Target="../charts/chart1.xml"/><Relationship Id="rId26" Type="http://schemas.openxmlformats.org/officeDocument/2006/relationships/image" Target="../media/image78.svg"/><Relationship Id="rId3" Type="http://schemas.openxmlformats.org/officeDocument/2006/relationships/image" Target="../media/image56.svg"/><Relationship Id="rId21" Type="http://schemas.openxmlformats.org/officeDocument/2006/relationships/image" Target="../media/image73.png"/><Relationship Id="rId34" Type="http://schemas.openxmlformats.org/officeDocument/2006/relationships/image" Target="../media/image86.svg"/><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7.png"/><Relationship Id="rId33" Type="http://schemas.openxmlformats.org/officeDocument/2006/relationships/image" Target="../media/image85.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2.svg"/><Relationship Id="rId29"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svg"/><Relationship Id="rId24" Type="http://schemas.openxmlformats.org/officeDocument/2006/relationships/image" Target="../media/image76.svg"/><Relationship Id="rId32" Type="http://schemas.openxmlformats.org/officeDocument/2006/relationships/image" Target="../media/image84.sv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5.png"/><Relationship Id="rId28" Type="http://schemas.openxmlformats.org/officeDocument/2006/relationships/image" Target="../media/image80.svg"/><Relationship Id="rId10" Type="http://schemas.openxmlformats.org/officeDocument/2006/relationships/image" Target="../media/image63.pn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4.svg"/><Relationship Id="rId27" Type="http://schemas.openxmlformats.org/officeDocument/2006/relationships/image" Target="../media/image79.png"/><Relationship Id="rId30" Type="http://schemas.openxmlformats.org/officeDocument/2006/relationships/image" Target="../media/image82.svg"/><Relationship Id="rId35" Type="http://schemas.openxmlformats.org/officeDocument/2006/relationships/image" Target="../media/image6.png"/><Relationship Id="rId8"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5.png"/><Relationship Id="rId18" Type="http://schemas.openxmlformats.org/officeDocument/2006/relationships/image" Target="../media/image76.svg"/><Relationship Id="rId3" Type="http://schemas.openxmlformats.org/officeDocument/2006/relationships/image" Target="../media/image87.png"/><Relationship Id="rId21" Type="http://schemas.openxmlformats.org/officeDocument/2006/relationships/image" Target="../media/image101.png"/><Relationship Id="rId7" Type="http://schemas.openxmlformats.org/officeDocument/2006/relationships/image" Target="../media/image91.png"/><Relationship Id="rId12" Type="http://schemas.openxmlformats.org/officeDocument/2006/relationships/image" Target="../media/image78.svg"/><Relationship Id="rId17" Type="http://schemas.openxmlformats.org/officeDocument/2006/relationships/image" Target="../media/image75.png"/><Relationship Id="rId25" Type="http://schemas.openxmlformats.org/officeDocument/2006/relationships/image" Target="../media/image6.png"/><Relationship Id="rId2" Type="http://schemas.openxmlformats.org/officeDocument/2006/relationships/notesSlide" Target="../notesSlides/notesSlide24.xml"/><Relationship Id="rId16" Type="http://schemas.openxmlformats.org/officeDocument/2006/relationships/image" Target="../media/image98.svg"/><Relationship Id="rId20" Type="http://schemas.openxmlformats.org/officeDocument/2006/relationships/image" Target="../media/image100.svg"/><Relationship Id="rId1" Type="http://schemas.openxmlformats.org/officeDocument/2006/relationships/slideLayout" Target="../slideLayouts/slideLayout2.xml"/><Relationship Id="rId6" Type="http://schemas.openxmlformats.org/officeDocument/2006/relationships/image" Target="../media/image90.svg"/><Relationship Id="rId11" Type="http://schemas.openxmlformats.org/officeDocument/2006/relationships/image" Target="../media/image77.png"/><Relationship Id="rId24" Type="http://schemas.openxmlformats.org/officeDocument/2006/relationships/image" Target="../media/image74.svg"/><Relationship Id="rId5" Type="http://schemas.openxmlformats.org/officeDocument/2006/relationships/image" Target="../media/image89.png"/><Relationship Id="rId15" Type="http://schemas.openxmlformats.org/officeDocument/2006/relationships/image" Target="../media/image97.png"/><Relationship Id="rId23" Type="http://schemas.openxmlformats.org/officeDocument/2006/relationships/image" Target="../media/image73.png"/><Relationship Id="rId10" Type="http://schemas.openxmlformats.org/officeDocument/2006/relationships/image" Target="../media/image94.svg"/><Relationship Id="rId19" Type="http://schemas.openxmlformats.org/officeDocument/2006/relationships/image" Target="../media/image99.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6.svg"/><Relationship Id="rId22" Type="http://schemas.openxmlformats.org/officeDocument/2006/relationships/image" Target="../media/image102.sv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6.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jpeg"/><Relationship Id="rId10" Type="http://schemas.openxmlformats.org/officeDocument/2006/relationships/image" Target="../media/image126.png"/><Relationship Id="rId4" Type="http://schemas.openxmlformats.org/officeDocument/2006/relationships/image" Target="../media/image120.jpeg"/><Relationship Id="rId9"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7" name="Picture 6" descr="building samp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308" y="1059919"/>
            <a:ext cx="4279392" cy="2023872"/>
          </a:xfrm>
          <a:prstGeom prst="rect">
            <a:avLst/>
          </a:prstGeom>
        </p:spPr>
      </p:pic>
      <p:pic>
        <p:nvPicPr>
          <p:cNvPr id="6" name="Picture 5" descr="cougar samp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583" y="1059919"/>
            <a:ext cx="4206240" cy="2023872"/>
          </a:xfrm>
          <a:prstGeom prst="rect">
            <a:avLst/>
          </a:prstGeom>
        </p:spPr>
      </p:pic>
      <p:sp>
        <p:nvSpPr>
          <p:cNvPr id="2" name="Title 1"/>
          <p:cNvSpPr>
            <a:spLocks noGrp="1"/>
          </p:cNvSpPr>
          <p:nvPr>
            <p:ph type="ctrTitle"/>
          </p:nvPr>
        </p:nvSpPr>
        <p:spPr>
          <a:xfrm>
            <a:off x="71919" y="3723593"/>
            <a:ext cx="9072081" cy="992558"/>
          </a:xfrm>
        </p:spPr>
        <p:txBody>
          <a:bodyPr>
            <a:noAutofit/>
          </a:bodyPr>
          <a:lstStyle/>
          <a:p>
            <a:r>
              <a:rPr lang="en-US" sz="2800" dirty="0">
                <a:latin typeface="Impact"/>
                <a:cs typeface="Impact"/>
              </a:rPr>
              <a:t>F</a:t>
            </a:r>
            <a:r>
              <a:rPr lang="en-US" altLang="zh-CN" sz="2800" dirty="0">
                <a:latin typeface="Impact"/>
                <a:cs typeface="Impact"/>
              </a:rPr>
              <a:t>ederated Learning and Analysis In Mobile Edge Computing</a:t>
            </a:r>
            <a:endParaRPr lang="en-US" sz="2800" dirty="0">
              <a:latin typeface="Impact"/>
              <a:cs typeface="Impact"/>
            </a:endParaRPr>
          </a:p>
        </p:txBody>
      </p:sp>
      <p:sp>
        <p:nvSpPr>
          <p:cNvPr id="3" name="Subtitle 2"/>
          <p:cNvSpPr>
            <a:spLocks noGrp="1"/>
          </p:cNvSpPr>
          <p:nvPr>
            <p:ph type="subTitle" idx="1"/>
          </p:nvPr>
        </p:nvSpPr>
        <p:spPr>
          <a:xfrm>
            <a:off x="1007339" y="4623842"/>
            <a:ext cx="7201240" cy="1219367"/>
          </a:xfrm>
        </p:spPr>
        <p:txBody>
          <a:bodyPr>
            <a:normAutofit fontScale="77500" lnSpcReduction="20000"/>
          </a:bodyPr>
          <a:lstStyle/>
          <a:p>
            <a:r>
              <a:rPr lang="en-US" sz="2400" b="1" dirty="0">
                <a:solidFill>
                  <a:schemeClr val="tx1">
                    <a:lumMod val="65000"/>
                    <a:lumOff val="35000"/>
                  </a:schemeClr>
                </a:solidFill>
                <a:latin typeface="Trebuchet MS"/>
                <a:cs typeface="Trebuchet MS"/>
              </a:rPr>
              <a:t>Zhu Han, </a:t>
            </a:r>
          </a:p>
          <a:p>
            <a:r>
              <a:rPr lang="en-US" sz="2400" b="1" dirty="0">
                <a:solidFill>
                  <a:schemeClr val="tx1">
                    <a:lumMod val="65000"/>
                    <a:lumOff val="35000"/>
                  </a:schemeClr>
                </a:solidFill>
                <a:latin typeface="Trebuchet MS"/>
                <a:cs typeface="Trebuchet MS"/>
              </a:rPr>
              <a:t>John and Rebecca </a:t>
            </a:r>
            <a:r>
              <a:rPr lang="en-US" sz="2400" b="1" dirty="0" err="1">
                <a:solidFill>
                  <a:schemeClr val="tx1">
                    <a:lumMod val="65000"/>
                    <a:lumOff val="35000"/>
                  </a:schemeClr>
                </a:solidFill>
                <a:latin typeface="Trebuchet MS"/>
                <a:cs typeface="Trebuchet MS"/>
              </a:rPr>
              <a:t>Moores</a:t>
            </a:r>
            <a:r>
              <a:rPr lang="en-US" sz="2400" b="1" dirty="0">
                <a:solidFill>
                  <a:schemeClr val="tx1">
                    <a:lumMod val="65000"/>
                    <a:lumOff val="35000"/>
                  </a:schemeClr>
                </a:solidFill>
                <a:latin typeface="Trebuchet MS"/>
                <a:cs typeface="Trebuchet MS"/>
              </a:rPr>
              <a:t> Professor, IEEE Fellow, AAAS Fellow</a:t>
            </a:r>
          </a:p>
          <a:p>
            <a:r>
              <a:rPr lang="en-US" sz="2400" dirty="0">
                <a:solidFill>
                  <a:schemeClr val="tx1">
                    <a:lumMod val="65000"/>
                    <a:lumOff val="35000"/>
                  </a:schemeClr>
                </a:solidFill>
                <a:latin typeface="Trebuchet MS"/>
                <a:cs typeface="Trebuchet MS"/>
              </a:rPr>
              <a:t>Department of Electrical and Computer Engineering</a:t>
            </a:r>
          </a:p>
          <a:p>
            <a:r>
              <a:rPr lang="en-US" sz="2400" dirty="0">
                <a:solidFill>
                  <a:schemeClr val="tx1">
                    <a:lumMod val="65000"/>
                    <a:lumOff val="35000"/>
                  </a:schemeClr>
                </a:solidFill>
                <a:latin typeface="Trebuchet MS"/>
                <a:cs typeface="Trebuchet MS"/>
              </a:rPr>
              <a:t>University of Houston, TX, USA</a:t>
            </a:r>
          </a:p>
        </p:txBody>
      </p:sp>
      <p:pic>
        <p:nvPicPr>
          <p:cNvPr id="5" name="Picture 4" descr="engineering-cullen-college-of-engineering-primar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902" y="5720323"/>
            <a:ext cx="2445681" cy="790756"/>
          </a:xfrm>
          <a:prstGeom prst="rect">
            <a:avLst/>
          </a:prstGeom>
        </p:spPr>
      </p:pic>
      <p:sp>
        <p:nvSpPr>
          <p:cNvPr id="8" name="Subtitle 2">
            <a:extLst>
              <a:ext uri="{FF2B5EF4-FFF2-40B4-BE49-F238E27FC236}">
                <a16:creationId xmlns:a16="http://schemas.microsoft.com/office/drawing/2014/main" id="{61EAD2DB-3759-9242-9C18-A4BA59AF95AF}"/>
              </a:ext>
            </a:extLst>
          </p:cNvPr>
          <p:cNvSpPr txBox="1">
            <a:spLocks/>
          </p:cNvSpPr>
          <p:nvPr/>
        </p:nvSpPr>
        <p:spPr>
          <a:xfrm>
            <a:off x="271583" y="5795757"/>
            <a:ext cx="6065567" cy="12193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solidFill>
                  <a:schemeClr val="tx1">
                    <a:lumMod val="65000"/>
                    <a:lumOff val="35000"/>
                  </a:schemeClr>
                </a:solidFill>
                <a:latin typeface="Trebuchet MS"/>
              </a:rPr>
              <a:t>Thanks</a:t>
            </a:r>
            <a:r>
              <a:rPr lang="en-US" sz="1600" dirty="0">
                <a:solidFill>
                  <a:schemeClr val="tx1">
                    <a:lumMod val="65000"/>
                    <a:lumOff val="35000"/>
                  </a:schemeClr>
                </a:solidFill>
                <a:latin typeface="Trebuchet MS"/>
                <a:cs typeface="Trebuchet MS"/>
              </a:rPr>
              <a:t> to </a:t>
            </a:r>
            <a:r>
              <a:rPr lang="en-US" sz="1600" dirty="0" err="1">
                <a:solidFill>
                  <a:schemeClr val="tx1">
                    <a:lumMod val="65000"/>
                    <a:lumOff val="35000"/>
                  </a:schemeClr>
                </a:solidFill>
                <a:latin typeface="Trebuchet MS"/>
                <a:cs typeface="Trebuchet MS"/>
              </a:rPr>
              <a:t>Dawei</a:t>
            </a:r>
            <a:r>
              <a:rPr lang="en-US" sz="1600" dirty="0">
                <a:solidFill>
                  <a:schemeClr val="tx1">
                    <a:lumMod val="65000"/>
                    <a:lumOff val="35000"/>
                  </a:schemeClr>
                </a:solidFill>
                <a:latin typeface="Trebuchet MS"/>
                <a:cs typeface="Trebuchet MS"/>
              </a:rPr>
              <a:t> Chen</a:t>
            </a:r>
            <a:r>
              <a:rPr lang="en-US" sz="1600" dirty="0">
                <a:solidFill>
                  <a:schemeClr val="tx1">
                    <a:lumMod val="65000"/>
                    <a:lumOff val="35000"/>
                  </a:schemeClr>
                </a:solidFill>
                <a:latin typeface="Trebuchet MS"/>
              </a:rPr>
              <a:t>, Latif U. Khan, Choong </a:t>
            </a:r>
            <a:r>
              <a:rPr lang="en-US" sz="1600" dirty="0" err="1">
                <a:solidFill>
                  <a:schemeClr val="tx1">
                    <a:lumMod val="65000"/>
                    <a:lumOff val="35000"/>
                  </a:schemeClr>
                </a:solidFill>
                <a:latin typeface="Trebuchet MS"/>
              </a:rPr>
              <a:t>Seon</a:t>
            </a:r>
            <a:r>
              <a:rPr lang="en-US" sz="1600" dirty="0">
                <a:solidFill>
                  <a:schemeClr val="tx1">
                    <a:lumMod val="65000"/>
                    <a:lumOff val="35000"/>
                  </a:schemeClr>
                </a:solidFill>
                <a:latin typeface="Trebuchet MS"/>
              </a:rPr>
              <a:t> Hong, Nguyen Tran, </a:t>
            </a:r>
            <a:r>
              <a:rPr lang="en-US" sz="1600" dirty="0" err="1">
                <a:solidFill>
                  <a:schemeClr val="tx1">
                    <a:lumMod val="65000"/>
                    <a:lumOff val="35000"/>
                  </a:schemeClr>
                </a:solidFill>
                <a:latin typeface="Trebuchet MS"/>
              </a:rPr>
              <a:t>Lixin</a:t>
            </a:r>
            <a:r>
              <a:rPr lang="en-US" sz="1600" dirty="0">
                <a:solidFill>
                  <a:schemeClr val="tx1">
                    <a:lumMod val="65000"/>
                    <a:lumOff val="35000"/>
                  </a:schemeClr>
                </a:solidFill>
                <a:latin typeface="Trebuchet MS"/>
              </a:rPr>
              <a:t> Li, Minh Nguyen, </a:t>
            </a:r>
            <a:r>
              <a:rPr lang="en-US" sz="1600" dirty="0" err="1">
                <a:solidFill>
                  <a:schemeClr val="tx1">
                    <a:lumMod val="65000"/>
                    <a:lumOff val="35000"/>
                  </a:schemeClr>
                </a:solidFill>
                <a:latin typeface="Trebuchet MS"/>
              </a:rPr>
              <a:t>Tra</a:t>
            </a:r>
            <a:r>
              <a:rPr lang="en-US" sz="1600" dirty="0">
                <a:solidFill>
                  <a:schemeClr val="tx1">
                    <a:lumMod val="65000"/>
                    <a:lumOff val="35000"/>
                  </a:schemeClr>
                </a:solidFill>
                <a:latin typeface="Trebuchet MS"/>
              </a:rPr>
              <a:t> Huong </a:t>
            </a:r>
            <a:r>
              <a:rPr lang="en-US" sz="1600" dirty="0" err="1">
                <a:solidFill>
                  <a:schemeClr val="tx1">
                    <a:lumMod val="65000"/>
                    <a:lumOff val="35000"/>
                  </a:schemeClr>
                </a:solidFill>
                <a:latin typeface="Trebuchet MS"/>
              </a:rPr>
              <a:t>Thi</a:t>
            </a:r>
            <a:r>
              <a:rPr lang="en-US" sz="1600" dirty="0">
                <a:solidFill>
                  <a:schemeClr val="tx1">
                    <a:lumMod val="65000"/>
                    <a:lumOff val="35000"/>
                  </a:schemeClr>
                </a:solidFill>
                <a:latin typeface="Trebuchet MS"/>
              </a:rPr>
              <a:t> Le, </a:t>
            </a:r>
            <a:r>
              <a:rPr lang="en-US" sz="1600" dirty="0" err="1">
                <a:solidFill>
                  <a:schemeClr val="tx1">
                    <a:lumMod val="65000"/>
                    <a:lumOff val="35000"/>
                  </a:schemeClr>
                </a:solidFill>
                <a:latin typeface="Trebuchet MS"/>
              </a:rPr>
              <a:t>Chunxiao</a:t>
            </a:r>
            <a:r>
              <a:rPr lang="en-US" sz="1600" dirty="0">
                <a:solidFill>
                  <a:schemeClr val="tx1">
                    <a:lumMod val="65000"/>
                    <a:lumOff val="35000"/>
                  </a:schemeClr>
                </a:solidFill>
                <a:latin typeface="Trebuchet MS"/>
              </a:rPr>
              <a:t> Jiang, Yue Yu, Zibo Wang, </a:t>
            </a:r>
            <a:r>
              <a:rPr lang="en-US" sz="1600" dirty="0" err="1">
                <a:solidFill>
                  <a:schemeClr val="tx1">
                    <a:lumMod val="65000"/>
                    <a:lumOff val="35000"/>
                  </a:schemeClr>
                </a:solidFill>
                <a:latin typeface="Trebuchet MS"/>
              </a:rPr>
              <a:t>Wenbo</a:t>
            </a:r>
            <a:r>
              <a:rPr lang="en-US" sz="1600" dirty="0">
                <a:solidFill>
                  <a:schemeClr val="tx1">
                    <a:lumMod val="65000"/>
                    <a:lumOff val="35000"/>
                  </a:schemeClr>
                </a:solidFill>
                <a:latin typeface="Trebuchet MS"/>
              </a:rPr>
              <a:t> Wang, </a:t>
            </a:r>
            <a:r>
              <a:rPr lang="en-US" sz="1600" dirty="0" err="1">
                <a:solidFill>
                  <a:schemeClr val="tx1">
                    <a:lumMod val="65000"/>
                    <a:lumOff val="35000"/>
                  </a:schemeClr>
                </a:solidFill>
                <a:latin typeface="Trebuchet MS"/>
              </a:rPr>
              <a:t>Yifei</a:t>
            </a:r>
            <a:r>
              <a:rPr lang="en-US" sz="1600" dirty="0">
                <a:solidFill>
                  <a:schemeClr val="tx1">
                    <a:lumMod val="65000"/>
                    <a:lumOff val="35000"/>
                  </a:schemeClr>
                </a:solidFill>
                <a:latin typeface="Trebuchet MS"/>
              </a:rPr>
              <a:t> Zhu, </a:t>
            </a:r>
            <a:r>
              <a:rPr lang="en-US" sz="1600" dirty="0" err="1">
                <a:solidFill>
                  <a:schemeClr val="tx1">
                    <a:lumMod val="65000"/>
                    <a:lumOff val="35000"/>
                  </a:schemeClr>
                </a:solidFill>
                <a:latin typeface="Trebuchet MS"/>
              </a:rPr>
              <a:t>Siping</a:t>
            </a:r>
            <a:r>
              <a:rPr lang="en-US" sz="1600" dirty="0">
                <a:solidFill>
                  <a:schemeClr val="tx1">
                    <a:lumMod val="65000"/>
                    <a:lumOff val="35000"/>
                  </a:schemeClr>
                </a:solidFill>
                <a:latin typeface="Trebuchet MS"/>
              </a:rPr>
              <a:t> Shi, Dan Wang and </a:t>
            </a:r>
            <a:r>
              <a:rPr lang="en-US" sz="1600" dirty="0">
                <a:solidFill>
                  <a:srgbClr val="FF0000"/>
                </a:solidFill>
                <a:latin typeface="Trebuchet MS"/>
              </a:rPr>
              <a:t>NSF</a:t>
            </a:r>
            <a:r>
              <a:rPr lang="en-US" sz="1600" dirty="0">
                <a:solidFill>
                  <a:schemeClr val="tx1">
                    <a:lumMod val="65000"/>
                    <a:lumOff val="35000"/>
                  </a:schemeClr>
                </a:solidFill>
                <a:latin typeface="Trebuchet MS"/>
              </a:rPr>
              <a:t> &amp; </a:t>
            </a:r>
            <a:r>
              <a:rPr lang="en-US" sz="1600" dirty="0">
                <a:solidFill>
                  <a:srgbClr val="FF0000"/>
                </a:solidFill>
                <a:latin typeface="Trebuchet MS"/>
              </a:rPr>
              <a:t>Toyota</a:t>
            </a:r>
          </a:p>
        </p:txBody>
      </p:sp>
      <p:sp>
        <p:nvSpPr>
          <p:cNvPr id="4" name="Rectangle 3">
            <a:extLst>
              <a:ext uri="{FF2B5EF4-FFF2-40B4-BE49-F238E27FC236}">
                <a16:creationId xmlns:a16="http://schemas.microsoft.com/office/drawing/2014/main" id="{39FAAEEB-6DA4-B04D-B21D-E8F3CFDDD2C9}"/>
              </a:ext>
            </a:extLst>
          </p:cNvPr>
          <p:cNvSpPr/>
          <p:nvPr/>
        </p:nvSpPr>
        <p:spPr>
          <a:xfrm>
            <a:off x="161196" y="220062"/>
            <a:ext cx="8893525" cy="400110"/>
          </a:xfrm>
          <a:prstGeom prst="rect">
            <a:avLst/>
          </a:prstGeom>
        </p:spPr>
        <p:txBody>
          <a:bodyPr wrap="none">
            <a:spAutoFit/>
          </a:bodyPr>
          <a:lstStyle/>
          <a:p>
            <a:r>
              <a:rPr lang="en-US" sz="2000" dirty="0">
                <a:solidFill>
                  <a:schemeClr val="bg1"/>
                </a:solidFill>
              </a:rPr>
              <a:t>2021 International Conference on Big Data and Intelligent Decision Making (BDIDM)</a:t>
            </a:r>
          </a:p>
        </p:txBody>
      </p:sp>
    </p:spTree>
    <p:extLst>
      <p:ext uri="{BB962C8B-B14F-4D97-AF65-F5344CB8AC3E}">
        <p14:creationId xmlns:p14="http://schemas.microsoft.com/office/powerpoint/2010/main" val="687961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Advantages</a:t>
            </a: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itchFamily="2" charset="2"/>
              <a:buChar char="Ø"/>
              <a:defRPr/>
            </a:pPr>
            <a:r>
              <a:rPr lang="en-US" altLang="zh-CN" sz="2000" dirty="0"/>
              <a:t>Advantages:</a:t>
            </a:r>
          </a:p>
          <a:p>
            <a:pPr marL="0" indent="0" defTabSz="914400">
              <a:spcBef>
                <a:spcPts val="0"/>
              </a:spcBef>
              <a:buNone/>
              <a:defRPr/>
            </a:pPr>
            <a:endParaRPr lang="en-US" altLang="zh-CN" sz="2000" dirty="0"/>
          </a:p>
          <a:p>
            <a:pPr marL="800100" lvl="1" indent="-342900" defTabSz="914400">
              <a:spcBef>
                <a:spcPts val="0"/>
              </a:spcBef>
              <a:buFont typeface="+mj-lt"/>
              <a:buAutoNum type="arabicPeriod"/>
              <a:defRPr/>
            </a:pPr>
            <a:r>
              <a:rPr lang="en-US" altLang="zh-CN" sz="1600" dirty="0"/>
              <a:t>Generally, the data generated by different users are non-</a:t>
            </a:r>
            <a:r>
              <a:rPr lang="en-US" altLang="zh-CN" sz="1600" dirty="0" err="1"/>
              <a:t>i.i.d</a:t>
            </a:r>
            <a:r>
              <a:rPr lang="en-US" altLang="zh-CN" sz="1600" dirty="0"/>
              <a:t>. data due to the various behavior characteristics. However, the task aims at obtaining a model that is suitable for each individual user. FL has been proved to be </a:t>
            </a:r>
            <a:r>
              <a:rPr lang="en-US" altLang="zh-CN" sz="1600" dirty="0">
                <a:solidFill>
                  <a:srgbClr val="FF0000"/>
                </a:solidFill>
              </a:rPr>
              <a:t>an effective way to tackle with non-</a:t>
            </a:r>
            <a:r>
              <a:rPr lang="en-US" altLang="zh-CN" sz="1600" dirty="0" err="1">
                <a:solidFill>
                  <a:srgbClr val="FF0000"/>
                </a:solidFill>
              </a:rPr>
              <a:t>i.i.d</a:t>
            </a:r>
            <a:r>
              <a:rPr lang="en-US" altLang="zh-CN" sz="1600" dirty="0">
                <a:solidFill>
                  <a:srgbClr val="FF0000"/>
                </a:solidFill>
              </a:rPr>
              <a:t>. data </a:t>
            </a:r>
            <a:r>
              <a:rPr lang="en-US" altLang="zh-CN" sz="1600" dirty="0"/>
              <a:t>[1], which is perfectly suitable for multi-user scenario.</a:t>
            </a:r>
          </a:p>
          <a:p>
            <a:pPr marL="800100" lvl="1" indent="-342900" defTabSz="914400">
              <a:spcBef>
                <a:spcPts val="0"/>
              </a:spcBef>
              <a:buFont typeface="+mj-lt"/>
              <a:buAutoNum type="arabicPeriod"/>
              <a:defRPr/>
            </a:pPr>
            <a:endParaRPr lang="en-US" altLang="zh-CN" sz="1600" dirty="0"/>
          </a:p>
          <a:p>
            <a:pPr marL="800100" lvl="1" indent="-342900" defTabSz="914400">
              <a:spcBef>
                <a:spcPts val="0"/>
              </a:spcBef>
              <a:buFont typeface="+mj-lt"/>
              <a:buAutoNum type="arabicPeriod"/>
              <a:defRPr/>
            </a:pPr>
            <a:r>
              <a:rPr lang="en-US" altLang="zh-CN" sz="1600" dirty="0">
                <a:solidFill>
                  <a:srgbClr val="FF0000"/>
                </a:solidFill>
              </a:rPr>
              <a:t>Communication cost </a:t>
            </a:r>
            <a:r>
              <a:rPr lang="en-US" altLang="zh-CN" sz="1600" dirty="0"/>
              <a:t>can be easily </a:t>
            </a:r>
            <a:r>
              <a:rPr lang="en-US" altLang="zh-CN" sz="1600" dirty="0">
                <a:solidFill>
                  <a:srgbClr val="FF0000"/>
                </a:solidFill>
              </a:rPr>
              <a:t>relieved</a:t>
            </a:r>
            <a:r>
              <a:rPr lang="en-US" altLang="zh-CN" sz="1600" dirty="0"/>
              <a:t> by FL because what are transmitted between edge devices and datacenter are the machine learning model or the model parameters, whose data size is greatly smaller than the original dataset [2].</a:t>
            </a:r>
          </a:p>
          <a:p>
            <a:pPr marL="800100" lvl="1" indent="-342900" defTabSz="914400">
              <a:spcBef>
                <a:spcPts val="0"/>
              </a:spcBef>
              <a:buFont typeface="+mj-lt"/>
              <a:buAutoNum type="arabicPeriod"/>
              <a:defRPr/>
            </a:pPr>
            <a:endParaRPr lang="en-US" altLang="zh-CN" sz="1600" dirty="0"/>
          </a:p>
          <a:p>
            <a:pPr marL="800100" lvl="1" indent="-342900" defTabSz="914400">
              <a:spcBef>
                <a:spcPts val="0"/>
              </a:spcBef>
              <a:buFont typeface="+mj-lt"/>
              <a:buAutoNum type="arabicPeriod"/>
              <a:defRPr/>
            </a:pPr>
            <a:r>
              <a:rPr lang="en-US" altLang="zh-CN" sz="1600" dirty="0"/>
              <a:t>In addition, because the original data will not be uploaded, FL is an effective way to reduce the probabilities of eavesdropping, which means </a:t>
            </a:r>
            <a:r>
              <a:rPr lang="en-US" altLang="zh-CN" sz="1600" dirty="0">
                <a:solidFill>
                  <a:srgbClr val="FF0000"/>
                </a:solidFill>
              </a:rPr>
              <a:t>the user's privacy can be ensured </a:t>
            </a:r>
            <a:r>
              <a:rPr lang="en-US" altLang="zh-CN" sz="1600" dirty="0"/>
              <a:t>[3]. </a:t>
            </a:r>
          </a:p>
          <a:p>
            <a:pPr defTabSz="914400">
              <a:spcBef>
                <a:spcPts val="0"/>
              </a:spcBef>
              <a:defRPr/>
            </a:pPr>
            <a:endParaRPr lang="en-US" altLang="zh-CN" sz="2000" dirty="0"/>
          </a:p>
        </p:txBody>
      </p:sp>
      <p:sp>
        <p:nvSpPr>
          <p:cNvPr id="11" name="TextBox 10"/>
          <p:cNvSpPr txBox="1"/>
          <p:nvPr/>
        </p:nvSpPr>
        <p:spPr>
          <a:xfrm>
            <a:off x="457200" y="5841055"/>
            <a:ext cx="8229600" cy="784830"/>
          </a:xfrm>
          <a:prstGeom prst="rect">
            <a:avLst/>
          </a:prstGeom>
          <a:noFill/>
        </p:spPr>
        <p:txBody>
          <a:bodyPr wrap="square" rtlCol="0">
            <a:spAutoFit/>
          </a:bodyPr>
          <a:lstStyle/>
          <a:p>
            <a:r>
              <a:rPr lang="en-US" sz="900" dirty="0"/>
              <a:t>[1]. Y. Zhao, M. Li, L. Lai, N. </a:t>
            </a:r>
            <a:r>
              <a:rPr lang="en-US" sz="900" dirty="0" err="1"/>
              <a:t>Suda</a:t>
            </a:r>
            <a:r>
              <a:rPr lang="en-US" sz="900" dirty="0"/>
              <a:t>, D. </a:t>
            </a:r>
            <a:r>
              <a:rPr lang="en-US" sz="900" dirty="0" err="1"/>
              <a:t>Civin</a:t>
            </a:r>
            <a:r>
              <a:rPr lang="en-US" sz="900" dirty="0"/>
              <a:t>, and V. Chandra, “</a:t>
            </a:r>
            <a:r>
              <a:rPr lang="en-US" sz="900" dirty="0" err="1"/>
              <a:t>Federatedlearning</a:t>
            </a:r>
            <a:r>
              <a:rPr lang="en-US" sz="900" dirty="0"/>
              <a:t> with non-</a:t>
            </a:r>
            <a:r>
              <a:rPr lang="en-US" sz="900" dirty="0" err="1"/>
              <a:t>iid</a:t>
            </a:r>
            <a:r>
              <a:rPr lang="en-US" sz="900" dirty="0"/>
              <a:t> data,”</a:t>
            </a:r>
            <a:r>
              <a:rPr lang="en-US" sz="900" dirty="0" err="1"/>
              <a:t>arXiv</a:t>
            </a:r>
            <a:r>
              <a:rPr lang="en-US" sz="900" dirty="0"/>
              <a:t> preprint arXiv:1806.00582, 2018.</a:t>
            </a:r>
          </a:p>
          <a:p>
            <a:r>
              <a:rPr lang="en-US" sz="900" dirty="0"/>
              <a:t>[2]. J. </a:t>
            </a:r>
            <a:r>
              <a:rPr lang="en-US" sz="900" dirty="0" err="1"/>
              <a:t>Koneˇcn`y</a:t>
            </a:r>
            <a:r>
              <a:rPr lang="en-US" sz="900" dirty="0"/>
              <a:t>, H. B. McMahan, F. X. Yu, P. </a:t>
            </a:r>
            <a:r>
              <a:rPr lang="en-US" sz="900" dirty="0" err="1"/>
              <a:t>Richtárik</a:t>
            </a:r>
            <a:r>
              <a:rPr lang="en-US" sz="900" dirty="0"/>
              <a:t>, A. T. Suresh, </a:t>
            </a:r>
            <a:r>
              <a:rPr lang="en-US" sz="900" dirty="0" err="1"/>
              <a:t>andD</a:t>
            </a:r>
            <a:r>
              <a:rPr lang="en-US" sz="900" dirty="0"/>
              <a:t>. Bacon, “Federated learning: Strategies for improving </a:t>
            </a:r>
            <a:r>
              <a:rPr lang="en-US" sz="900" dirty="0" err="1"/>
              <a:t>communicationefficiency</a:t>
            </a:r>
            <a:r>
              <a:rPr lang="en-US" sz="900" dirty="0"/>
              <a:t>,”</a:t>
            </a:r>
            <a:r>
              <a:rPr lang="en-US" sz="900" dirty="0" err="1"/>
              <a:t>arXiv</a:t>
            </a:r>
            <a:r>
              <a:rPr lang="en-US" sz="900" dirty="0"/>
              <a:t> preprint arXiv:1610.05492, 2016.</a:t>
            </a:r>
          </a:p>
          <a:p>
            <a:r>
              <a:rPr lang="en-US" sz="900" dirty="0"/>
              <a:t>[3]. R.  C.  Geyer,  T.  Klein,  and  M.  </a:t>
            </a:r>
            <a:r>
              <a:rPr lang="en-US" sz="900" dirty="0" err="1"/>
              <a:t>Nabi</a:t>
            </a:r>
            <a:r>
              <a:rPr lang="en-US" sz="900" dirty="0"/>
              <a:t>,  “Differentially  private  </a:t>
            </a:r>
            <a:r>
              <a:rPr lang="en-US" sz="900" dirty="0" err="1"/>
              <a:t>federatedlearning</a:t>
            </a:r>
            <a:r>
              <a:rPr lang="en-US" sz="900" dirty="0"/>
              <a:t>: A client level perspective,” </a:t>
            </a:r>
            <a:r>
              <a:rPr lang="en-US" sz="900" dirty="0" err="1"/>
              <a:t>inthe</a:t>
            </a:r>
            <a:r>
              <a:rPr lang="en-US" sz="900" dirty="0"/>
              <a:t> 31st Conference on </a:t>
            </a:r>
            <a:r>
              <a:rPr lang="en-US" sz="900" dirty="0" err="1"/>
              <a:t>NeuralInformation</a:t>
            </a:r>
            <a:r>
              <a:rPr lang="en-US" sz="900" dirty="0"/>
              <a:t> Processing Systems, Long Beach, CA, December 2017.</a:t>
            </a:r>
          </a:p>
        </p:txBody>
      </p:sp>
      <p:sp>
        <p:nvSpPr>
          <p:cNvPr id="3" name="Slide Number Placeholder 2"/>
          <p:cNvSpPr>
            <a:spLocks noGrp="1"/>
          </p:cNvSpPr>
          <p:nvPr>
            <p:ph type="sldNum" sz="quarter" idx="12"/>
          </p:nvPr>
        </p:nvSpPr>
        <p:spPr/>
        <p:txBody>
          <a:bodyPr/>
          <a:lstStyle/>
          <a:p>
            <a:fld id="{A8CBFF3A-E60C-994B-AE6E-D7D0A26F3FC4}" type="slidenum">
              <a:rPr lang="en-US" smtClean="0"/>
              <a:t>10</a:t>
            </a:fld>
            <a:endParaRPr lang="en-US"/>
          </a:p>
        </p:txBody>
      </p:sp>
    </p:spTree>
    <p:extLst>
      <p:ext uri="{BB962C8B-B14F-4D97-AF65-F5344CB8AC3E}">
        <p14:creationId xmlns:p14="http://schemas.microsoft.com/office/powerpoint/2010/main" val="298494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Characteristics (Major challenges) </a:t>
            </a:r>
          </a:p>
          <a:p>
            <a:pPr defTabSz="914400">
              <a:spcBef>
                <a:spcPts val="0"/>
              </a:spcBef>
              <a:defRPr/>
            </a:pPr>
            <a:endParaRPr lang="en-US" altLang="zh-CN" sz="2400" dirty="0"/>
          </a:p>
          <a:p>
            <a:pPr lvl="1" defTabSz="914400">
              <a:spcBef>
                <a:spcPts val="0"/>
              </a:spcBef>
              <a:buFont typeface="Wingdings" pitchFamily="2" charset="2"/>
              <a:buChar char="p"/>
              <a:defRPr/>
            </a:pPr>
            <a:r>
              <a:rPr lang="en-US" altLang="zh-CN" sz="2000" dirty="0"/>
              <a:t>Non-IID</a:t>
            </a:r>
          </a:p>
          <a:p>
            <a:pPr lvl="2" defTabSz="914400">
              <a:spcBef>
                <a:spcPts val="0"/>
              </a:spcBef>
              <a:buFont typeface="Wingdings" pitchFamily="2" charset="2"/>
              <a:buChar char="ü"/>
              <a:defRPr/>
            </a:pPr>
            <a:r>
              <a:rPr lang="en-US" altLang="zh-CN" sz="1800" dirty="0"/>
              <a:t>The data generated by each user are quite different </a:t>
            </a:r>
          </a:p>
          <a:p>
            <a:pPr lvl="2" defTabSz="914400">
              <a:spcBef>
                <a:spcPts val="0"/>
              </a:spcBef>
              <a:buFont typeface="Wingdings" pitchFamily="2" charset="2"/>
              <a:buChar char="ü"/>
              <a:defRPr/>
            </a:pPr>
            <a:endParaRPr lang="en-US" altLang="zh-CN" sz="1800" dirty="0"/>
          </a:p>
          <a:p>
            <a:pPr lvl="1" defTabSz="914400">
              <a:spcBef>
                <a:spcPts val="0"/>
              </a:spcBef>
              <a:buFont typeface="Wingdings" pitchFamily="2" charset="2"/>
              <a:buChar char="p"/>
              <a:defRPr/>
            </a:pPr>
            <a:r>
              <a:rPr lang="en-US" altLang="zh-CN" sz="2000" dirty="0"/>
              <a:t>Unbalanced</a:t>
            </a:r>
          </a:p>
          <a:p>
            <a:pPr marL="1028700" lvl="2" indent="-171450" defTabSz="914400">
              <a:spcBef>
                <a:spcPts val="0"/>
              </a:spcBef>
              <a:buFont typeface="Wingdings" pitchFamily="2" charset="2"/>
              <a:buChar char="ü"/>
              <a:defRPr/>
            </a:pPr>
            <a:r>
              <a:rPr lang="en-US" altLang="zh-CN" sz="1800" dirty="0"/>
              <a:t>Some users produce significantly more data than others </a:t>
            </a:r>
          </a:p>
          <a:p>
            <a:pPr marL="1028700" lvl="2" indent="-171450" defTabSz="914400">
              <a:spcBef>
                <a:spcPts val="0"/>
              </a:spcBef>
              <a:buFont typeface="Wingdings" pitchFamily="2" charset="2"/>
              <a:buChar char="ü"/>
              <a:defRPr/>
            </a:pPr>
            <a:endParaRPr lang="en-US" altLang="zh-CN" sz="1800" dirty="0"/>
          </a:p>
          <a:p>
            <a:pPr lvl="1" defTabSz="914400">
              <a:spcBef>
                <a:spcPts val="0"/>
              </a:spcBef>
              <a:buFont typeface="Wingdings" pitchFamily="2" charset="2"/>
              <a:buChar char="p"/>
              <a:defRPr/>
            </a:pPr>
            <a:r>
              <a:rPr lang="en-US" altLang="zh-CN" sz="2000" dirty="0"/>
              <a:t>Limited communication</a:t>
            </a:r>
          </a:p>
          <a:p>
            <a:pPr marL="1028700" lvl="2" indent="-171450" defTabSz="914400">
              <a:spcBef>
                <a:spcPts val="0"/>
              </a:spcBef>
              <a:buFont typeface="Wingdings" pitchFamily="2" charset="2"/>
              <a:buChar char="ü"/>
              <a:defRPr/>
            </a:pPr>
            <a:r>
              <a:rPr lang="en-US" altLang="zh-CN" sz="1800" dirty="0"/>
              <a:t>Unstable mobile network connections </a:t>
            </a:r>
          </a:p>
          <a:p>
            <a:pPr marL="1028700" lvl="2" indent="-171450" defTabSz="914400">
              <a:spcBef>
                <a:spcPts val="0"/>
              </a:spcBef>
              <a:buFont typeface="Wingdings" pitchFamily="2" charset="2"/>
              <a:buChar char="ü"/>
              <a:defRPr/>
            </a:pPr>
            <a:endParaRPr lang="en-US" altLang="zh-CN" sz="1800" dirty="0"/>
          </a:p>
          <a:p>
            <a:pPr lvl="1" defTabSz="914400">
              <a:spcBef>
                <a:spcPts val="0"/>
              </a:spcBef>
              <a:buFont typeface="Wingdings" pitchFamily="2" charset="2"/>
              <a:buChar char="p"/>
              <a:defRPr/>
            </a:pPr>
            <a:r>
              <a:rPr lang="en-US" altLang="zh-CN" sz="2000" dirty="0"/>
              <a:t>Massively distributed</a:t>
            </a:r>
          </a:p>
          <a:p>
            <a:pPr lvl="2" defTabSz="914400">
              <a:spcBef>
                <a:spcPts val="0"/>
              </a:spcBef>
              <a:buFont typeface="Wingdings" pitchFamily="2" charset="2"/>
              <a:buChar char="ü"/>
              <a:defRPr/>
            </a:pPr>
            <a:r>
              <a:rPr lang="en-US" altLang="zh-CN" sz="1800" dirty="0"/>
              <a:t># mobile device owners &gt;&gt; </a:t>
            </a:r>
            <a:r>
              <a:rPr lang="en-US" altLang="zh-CN" sz="1800" dirty="0" err="1"/>
              <a:t>avg</a:t>
            </a:r>
            <a:r>
              <a:rPr lang="en-US" altLang="zh-CN" sz="1800" dirty="0"/>
              <a:t> # training samples on each device </a:t>
            </a:r>
          </a:p>
          <a:p>
            <a:pPr marL="91440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11</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2261543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000" dirty="0"/>
                  <a:t>Essentially, FL aims at </a:t>
                </a:r>
                <a:r>
                  <a:rPr lang="en-US" altLang="zh-CN" sz="2000" dirty="0">
                    <a:solidFill>
                      <a:srgbClr val="FF0000"/>
                    </a:solidFill>
                  </a:rPr>
                  <a:t>collaboratively</a:t>
                </a:r>
                <a:r>
                  <a:rPr lang="en-US" altLang="zh-CN" sz="2000" dirty="0"/>
                  <a:t> obtain a global machine learning model for </a:t>
                </a:r>
                <a14:m>
                  <m:oMath xmlns:m="http://schemas.openxmlformats.org/officeDocument/2006/math">
                    <m:r>
                      <a:rPr lang="en-US" altLang="zh-CN" sz="2000" i="1" dirty="0" smtClean="0">
                        <a:latin typeface="Cambria Math" panose="02040503050406030204" pitchFamily="18" charset="0"/>
                      </a:rPr>
                      <m:t>𝑁</m:t>
                    </m:r>
                  </m:oMath>
                </a14:m>
                <a:r>
                  <a:rPr lang="en-US" altLang="zh-CN" sz="2000" dirty="0"/>
                  <a:t> users.</a:t>
                </a:r>
              </a:p>
              <a:p>
                <a:pPr defTabSz="914400">
                  <a:spcBef>
                    <a:spcPts val="0"/>
                  </a:spcBef>
                  <a:defRPr/>
                </a:pPr>
                <a:endParaRPr lang="en-US" altLang="zh-CN" sz="2000" dirty="0"/>
              </a:p>
              <a:p>
                <a:pPr defTabSz="914400">
                  <a:spcBef>
                    <a:spcPts val="0"/>
                  </a:spcBef>
                  <a:defRPr/>
                </a:pPr>
                <a:r>
                  <a:rPr lang="en-US" altLang="zh-CN" sz="2000" dirty="0"/>
                  <a:t>Individually, each participant perform local training process to optimize its own model </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r>
                  <a:rPr lang="en-US" altLang="zh-CN" sz="2000" dirty="0"/>
                  <a:t>Server aggregates these local models</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r>
                  <a:rPr lang="en-US" altLang="zh-CN" sz="2000" dirty="0"/>
                  <a:t>The federated objective function</a:t>
                </a:r>
              </a:p>
              <a:p>
                <a:pPr defTabSz="914400">
                  <a:spcBef>
                    <a:spcPts val="0"/>
                  </a:spcBef>
                  <a:defRPr/>
                </a:pPr>
                <a:endParaRPr lang="en-US" altLang="zh-CN" sz="2000" dirty="0"/>
              </a:p>
              <a:p>
                <a:pPr defTabSz="914400">
                  <a:spcBef>
                    <a:spcPts val="0"/>
                  </a:spcBef>
                  <a:defRPr/>
                </a:pPr>
                <a:endParaRPr lang="en-US" altLang="zh-CN" sz="2000" dirty="0"/>
              </a:p>
              <a:p>
                <a:pPr marL="857250" lvl="2"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617" t="-560" r="-463"/>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12</a:t>
            </a:fld>
            <a:endParaRPr lang="en-US" dirty="0"/>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11" name="图片 10">
            <a:extLst>
              <a:ext uri="{FF2B5EF4-FFF2-40B4-BE49-F238E27FC236}">
                <a16:creationId xmlns:a16="http://schemas.microsoft.com/office/drawing/2014/main" id="{BB501D14-4A40-5C4A-9241-15034EAA50FF}"/>
              </a:ext>
            </a:extLst>
          </p:cNvPr>
          <p:cNvPicPr>
            <a:picLocks noChangeAspect="1"/>
          </p:cNvPicPr>
          <p:nvPr/>
        </p:nvPicPr>
        <p:blipFill>
          <a:blip r:embed="rId5"/>
          <a:stretch>
            <a:fillRect/>
          </a:stretch>
        </p:blipFill>
        <p:spPr>
          <a:xfrm>
            <a:off x="3638550" y="3219450"/>
            <a:ext cx="1866900" cy="419100"/>
          </a:xfrm>
          <a:prstGeom prst="rect">
            <a:avLst/>
          </a:prstGeom>
        </p:spPr>
      </p:pic>
      <p:pic>
        <p:nvPicPr>
          <p:cNvPr id="14" name="图片 13">
            <a:extLst>
              <a:ext uri="{FF2B5EF4-FFF2-40B4-BE49-F238E27FC236}">
                <a16:creationId xmlns:a16="http://schemas.microsoft.com/office/drawing/2014/main" id="{5D6BB040-0C0E-2A4B-898B-778027248DBB}"/>
              </a:ext>
            </a:extLst>
          </p:cNvPr>
          <p:cNvPicPr>
            <a:picLocks noChangeAspect="1"/>
          </p:cNvPicPr>
          <p:nvPr/>
        </p:nvPicPr>
        <p:blipFill>
          <a:blip r:embed="rId6"/>
          <a:stretch>
            <a:fillRect/>
          </a:stretch>
        </p:blipFill>
        <p:spPr>
          <a:xfrm>
            <a:off x="3870873" y="4165356"/>
            <a:ext cx="1373790" cy="788240"/>
          </a:xfrm>
          <a:prstGeom prst="rect">
            <a:avLst/>
          </a:prstGeom>
        </p:spPr>
      </p:pic>
      <p:pic>
        <p:nvPicPr>
          <p:cNvPr id="15" name="图片 14">
            <a:extLst>
              <a:ext uri="{FF2B5EF4-FFF2-40B4-BE49-F238E27FC236}">
                <a16:creationId xmlns:a16="http://schemas.microsoft.com/office/drawing/2014/main" id="{39394F89-7DD0-9947-9772-BE064B0A5C75}"/>
              </a:ext>
            </a:extLst>
          </p:cNvPr>
          <p:cNvPicPr>
            <a:picLocks noChangeAspect="1"/>
          </p:cNvPicPr>
          <p:nvPr/>
        </p:nvPicPr>
        <p:blipFill>
          <a:blip r:embed="rId7"/>
          <a:stretch>
            <a:fillRect/>
          </a:stretch>
        </p:blipFill>
        <p:spPr>
          <a:xfrm>
            <a:off x="3167118" y="5392191"/>
            <a:ext cx="2781300" cy="736600"/>
          </a:xfrm>
          <a:prstGeom prst="rect">
            <a:avLst/>
          </a:prstGeom>
        </p:spPr>
      </p:pic>
      <p:cxnSp>
        <p:nvCxnSpPr>
          <p:cNvPr id="10" name="直线连接符 9">
            <a:extLst>
              <a:ext uri="{FF2B5EF4-FFF2-40B4-BE49-F238E27FC236}">
                <a16:creationId xmlns:a16="http://schemas.microsoft.com/office/drawing/2014/main" id="{0AFEBB9E-A5EC-B14D-95A1-60DEF9461B9B}"/>
              </a:ext>
            </a:extLst>
          </p:cNvPr>
          <p:cNvCxnSpPr/>
          <p:nvPr/>
        </p:nvCxnSpPr>
        <p:spPr>
          <a:xfrm>
            <a:off x="3870873" y="4813866"/>
            <a:ext cx="4099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线箭头连接符 11">
            <a:extLst>
              <a:ext uri="{FF2B5EF4-FFF2-40B4-BE49-F238E27FC236}">
                <a16:creationId xmlns:a16="http://schemas.microsoft.com/office/drawing/2014/main" id="{165E47BE-9207-F148-B6A3-136C45EC2840}"/>
              </a:ext>
            </a:extLst>
          </p:cNvPr>
          <p:cNvCxnSpPr>
            <a:cxnSpLocks/>
          </p:cNvCxnSpPr>
          <p:nvPr/>
        </p:nvCxnSpPr>
        <p:spPr>
          <a:xfrm flipH="1">
            <a:off x="3417570" y="4682981"/>
            <a:ext cx="3352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文本框 12">
            <a:extLst>
              <a:ext uri="{FF2B5EF4-FFF2-40B4-BE49-F238E27FC236}">
                <a16:creationId xmlns:a16="http://schemas.microsoft.com/office/drawing/2014/main" id="{BFCDBC69-AC95-D44C-93EB-EEF360BE09DD}"/>
              </a:ext>
            </a:extLst>
          </p:cNvPr>
          <p:cNvSpPr txBox="1"/>
          <p:nvPr/>
        </p:nvSpPr>
        <p:spPr>
          <a:xfrm>
            <a:off x="1916299" y="4498315"/>
            <a:ext cx="1480534" cy="369332"/>
          </a:xfrm>
          <a:prstGeom prst="rect">
            <a:avLst/>
          </a:prstGeom>
          <a:noFill/>
          <a:ln>
            <a:solidFill>
              <a:schemeClr val="accent1"/>
            </a:solidFill>
          </a:ln>
        </p:spPr>
        <p:txBody>
          <a:bodyPr wrap="none" rtlCol="0">
            <a:spAutoFit/>
          </a:bodyPr>
          <a:lstStyle/>
          <a:p>
            <a:r>
              <a:rPr kumimoji="1" lang="en-US" altLang="zh-CN" dirty="0"/>
              <a:t>Global weight</a:t>
            </a:r>
            <a:endParaRPr kumimoji="1" lang="zh-CN" altLang="en-US" dirty="0"/>
          </a:p>
        </p:txBody>
      </p:sp>
      <p:cxnSp>
        <p:nvCxnSpPr>
          <p:cNvPr id="16" name="直线连接符 15">
            <a:extLst>
              <a:ext uri="{FF2B5EF4-FFF2-40B4-BE49-F238E27FC236}">
                <a16:creationId xmlns:a16="http://schemas.microsoft.com/office/drawing/2014/main" id="{7682E4EE-71B2-7747-A8E8-77A9EF5B6CFA}"/>
              </a:ext>
            </a:extLst>
          </p:cNvPr>
          <p:cNvCxnSpPr>
            <a:cxnSpLocks/>
            <a:endCxn id="14" idx="3"/>
          </p:cNvCxnSpPr>
          <p:nvPr/>
        </p:nvCxnSpPr>
        <p:spPr>
          <a:xfrm>
            <a:off x="4720590" y="4559476"/>
            <a:ext cx="524073"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直线箭头连接符 16">
            <a:extLst>
              <a:ext uri="{FF2B5EF4-FFF2-40B4-BE49-F238E27FC236}">
                <a16:creationId xmlns:a16="http://schemas.microsoft.com/office/drawing/2014/main" id="{F6654EE9-6B5C-D643-8336-0C5A4D6746D6}"/>
              </a:ext>
            </a:extLst>
          </p:cNvPr>
          <p:cNvCxnSpPr>
            <a:cxnSpLocks/>
          </p:cNvCxnSpPr>
          <p:nvPr/>
        </p:nvCxnSpPr>
        <p:spPr>
          <a:xfrm>
            <a:off x="5318760" y="4429735"/>
            <a:ext cx="275328" cy="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 name="文本框 18">
            <a:extLst>
              <a:ext uri="{FF2B5EF4-FFF2-40B4-BE49-F238E27FC236}">
                <a16:creationId xmlns:a16="http://schemas.microsoft.com/office/drawing/2014/main" id="{2DCE56F5-FE17-F445-9995-CA490F9DBF36}"/>
              </a:ext>
            </a:extLst>
          </p:cNvPr>
          <p:cNvSpPr txBox="1"/>
          <p:nvPr/>
        </p:nvSpPr>
        <p:spPr>
          <a:xfrm>
            <a:off x="5614802" y="4245069"/>
            <a:ext cx="2625847" cy="369332"/>
          </a:xfrm>
          <a:prstGeom prst="rect">
            <a:avLst/>
          </a:prstGeom>
          <a:noFill/>
          <a:ln>
            <a:solidFill>
              <a:schemeClr val="accent3">
                <a:lumMod val="75000"/>
              </a:schemeClr>
            </a:solidFill>
          </a:ln>
        </p:spPr>
        <p:txBody>
          <a:bodyPr wrap="none" rtlCol="0">
            <a:spAutoFit/>
          </a:bodyPr>
          <a:lstStyle/>
          <a:p>
            <a:r>
              <a:rPr kumimoji="1" lang="en-US" altLang="zh-CN" dirty="0"/>
              <a:t>Local data size and weight</a:t>
            </a:r>
            <a:endParaRPr kumimoji="1" lang="zh-CN" altLang="en-US" dirty="0"/>
          </a:p>
        </p:txBody>
      </p:sp>
      <p:cxnSp>
        <p:nvCxnSpPr>
          <p:cNvPr id="20" name="直线连接符 19">
            <a:extLst>
              <a:ext uri="{FF2B5EF4-FFF2-40B4-BE49-F238E27FC236}">
                <a16:creationId xmlns:a16="http://schemas.microsoft.com/office/drawing/2014/main" id="{4421C911-770D-6A49-8EFD-CF6B1CE2ED33}"/>
              </a:ext>
            </a:extLst>
          </p:cNvPr>
          <p:cNvCxnSpPr/>
          <p:nvPr/>
        </p:nvCxnSpPr>
        <p:spPr>
          <a:xfrm>
            <a:off x="4640406" y="4953596"/>
            <a:ext cx="40990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1" name="直线箭头连接符 20">
            <a:extLst>
              <a:ext uri="{FF2B5EF4-FFF2-40B4-BE49-F238E27FC236}">
                <a16:creationId xmlns:a16="http://schemas.microsoft.com/office/drawing/2014/main" id="{B667E913-905E-C546-864E-2D1C6435C954}"/>
              </a:ext>
            </a:extLst>
          </p:cNvPr>
          <p:cNvCxnSpPr>
            <a:cxnSpLocks/>
          </p:cNvCxnSpPr>
          <p:nvPr/>
        </p:nvCxnSpPr>
        <p:spPr>
          <a:xfrm>
            <a:off x="5137983" y="4929441"/>
            <a:ext cx="275328" cy="0"/>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22" name="文本框 21">
            <a:extLst>
              <a:ext uri="{FF2B5EF4-FFF2-40B4-BE49-F238E27FC236}">
                <a16:creationId xmlns:a16="http://schemas.microsoft.com/office/drawing/2014/main" id="{C8B05020-411F-314F-A35E-A321C3DC576C}"/>
              </a:ext>
            </a:extLst>
          </p:cNvPr>
          <p:cNvSpPr txBox="1"/>
          <p:nvPr/>
        </p:nvSpPr>
        <p:spPr>
          <a:xfrm>
            <a:off x="5514979" y="4721370"/>
            <a:ext cx="1500924" cy="369332"/>
          </a:xfrm>
          <a:prstGeom prst="rect">
            <a:avLst/>
          </a:prstGeom>
          <a:noFill/>
          <a:ln>
            <a:solidFill>
              <a:schemeClr val="accent4"/>
            </a:solidFill>
          </a:ln>
        </p:spPr>
        <p:txBody>
          <a:bodyPr wrap="none" rtlCol="0">
            <a:spAutoFit/>
          </a:bodyPr>
          <a:lstStyle/>
          <a:p>
            <a:r>
              <a:rPr kumimoji="1" lang="en-US" altLang="zh-CN" dirty="0"/>
              <a:t>Total data size</a:t>
            </a:r>
            <a:endParaRPr kumimoji="1" lang="zh-CN" altLang="en-US" dirty="0"/>
          </a:p>
        </p:txBody>
      </p:sp>
      <p:cxnSp>
        <p:nvCxnSpPr>
          <p:cNvPr id="25" name="直线连接符 24">
            <a:extLst>
              <a:ext uri="{FF2B5EF4-FFF2-40B4-BE49-F238E27FC236}">
                <a16:creationId xmlns:a16="http://schemas.microsoft.com/office/drawing/2014/main" id="{7C89BB15-175F-4B44-ABD8-A16EEA406F8F}"/>
              </a:ext>
            </a:extLst>
          </p:cNvPr>
          <p:cNvCxnSpPr>
            <a:cxnSpLocks/>
          </p:cNvCxnSpPr>
          <p:nvPr/>
        </p:nvCxnSpPr>
        <p:spPr>
          <a:xfrm>
            <a:off x="4606116" y="6008966"/>
            <a:ext cx="28513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线箭头连接符 26">
            <a:extLst>
              <a:ext uri="{FF2B5EF4-FFF2-40B4-BE49-F238E27FC236}">
                <a16:creationId xmlns:a16="http://schemas.microsoft.com/office/drawing/2014/main" id="{22B3EC89-1D19-D845-A9B8-778AC6F66880}"/>
              </a:ext>
            </a:extLst>
          </p:cNvPr>
          <p:cNvCxnSpPr>
            <a:cxnSpLocks/>
          </p:cNvCxnSpPr>
          <p:nvPr/>
        </p:nvCxnSpPr>
        <p:spPr>
          <a:xfrm>
            <a:off x="4741808" y="6091873"/>
            <a:ext cx="1642" cy="23018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9" name="文本框 28">
            <a:extLst>
              <a:ext uri="{FF2B5EF4-FFF2-40B4-BE49-F238E27FC236}">
                <a16:creationId xmlns:a16="http://schemas.microsoft.com/office/drawing/2014/main" id="{73E21D9D-2E6D-A640-B828-42091229DC1E}"/>
              </a:ext>
            </a:extLst>
          </p:cNvPr>
          <p:cNvSpPr txBox="1"/>
          <p:nvPr/>
        </p:nvSpPr>
        <p:spPr>
          <a:xfrm>
            <a:off x="3811361" y="6390388"/>
            <a:ext cx="1860894" cy="369332"/>
          </a:xfrm>
          <a:prstGeom prst="rect">
            <a:avLst/>
          </a:prstGeom>
          <a:noFill/>
          <a:ln>
            <a:solidFill>
              <a:schemeClr val="accent6"/>
            </a:solidFill>
          </a:ln>
        </p:spPr>
        <p:txBody>
          <a:bodyPr wrap="none" rtlCol="0">
            <a:spAutoFit/>
          </a:bodyPr>
          <a:lstStyle/>
          <a:p>
            <a:r>
              <a:rPr kumimoji="1" lang="en-US" altLang="zh-CN" dirty="0"/>
              <a:t>Number of clients</a:t>
            </a:r>
            <a:endParaRPr kumimoji="1" lang="zh-CN" altLang="en-US" dirty="0"/>
          </a:p>
        </p:txBody>
      </p:sp>
    </p:spTree>
    <p:extLst>
      <p:ext uri="{BB962C8B-B14F-4D97-AF65-F5344CB8AC3E}">
        <p14:creationId xmlns:p14="http://schemas.microsoft.com/office/powerpoint/2010/main" val="420098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2"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457200" y="1600200"/>
                <a:ext cx="8475044" cy="4525963"/>
              </a:xfrm>
            </p:spPr>
            <p:txBody>
              <a:bodyPr>
                <a:normAutofit/>
              </a:bodyPr>
              <a:lstStyle/>
              <a:p>
                <a:pPr defTabSz="914400">
                  <a:spcBef>
                    <a:spcPts val="0"/>
                  </a:spcBef>
                  <a:defRPr/>
                </a:pPr>
                <a:r>
                  <a:rPr lang="en-US" altLang="zh-CN" sz="2400" dirty="0"/>
                  <a:t>Recall - deep learning training method</a:t>
                </a:r>
              </a:p>
              <a:p>
                <a:pPr defTabSz="914400">
                  <a:spcBef>
                    <a:spcPts val="0"/>
                  </a:spcBef>
                  <a:defRPr/>
                </a:pPr>
                <a:endParaRPr lang="en-US" altLang="zh-CN" sz="2400" dirty="0"/>
              </a:p>
              <a:p>
                <a:pPr defTabSz="914400">
                  <a:spcBef>
                    <a:spcPts val="0"/>
                  </a:spcBef>
                  <a:defRPr/>
                </a:pPr>
                <a:r>
                  <a:rPr lang="en-US" altLang="zh-CN" sz="1800" dirty="0"/>
                  <a:t>For a training dataset containing 𝑛 samples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𝑥</m:t>
                        </m:r>
                      </m:e>
                      <m:sub>
                        <m:r>
                          <a:rPr lang="en-US" altLang="zh-CN" sz="1800" b="0" i="1" smtClean="0">
                            <a:latin typeface="Cambria Math" panose="02040503050406030204" pitchFamily="18" charset="0"/>
                          </a:rPr>
                          <m:t>𝑖</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𝑦</m:t>
                        </m:r>
                      </m:e>
                      <m:sub>
                        <m:r>
                          <a:rPr lang="en-US" altLang="zh-CN" sz="1800" b="0" i="1" smtClean="0">
                            <a:latin typeface="Cambria Math" panose="02040503050406030204" pitchFamily="18" charset="0"/>
                          </a:rPr>
                          <m:t>𝑖</m:t>
                        </m:r>
                      </m:sub>
                    </m:sSub>
                  </m:oMath>
                </a14:m>
                <a:r>
                  <a:rPr lang="en-US" altLang="zh-CN" sz="1800" dirty="0"/>
                  <a:t>), 1 ≤ 𝑖 ≤ 𝑛, the training objective is: </a:t>
                </a:r>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𝑖</m:t>
                        </m:r>
                      </m:sub>
                    </m:sSub>
                    <m:d>
                      <m:dPr>
                        <m:ctrlPr>
                          <a:rPr lang="en-US" altLang="zh-CN" sz="1800" b="0" i="1" smtClean="0">
                            <a:latin typeface="Cambria Math" panose="02040503050406030204" pitchFamily="18" charset="0"/>
                          </a:rPr>
                        </m:ctrlPr>
                      </m:dPr>
                      <m:e>
                        <m:r>
                          <a:rPr lang="en-US" altLang="zh-CN" sz="1800" b="0" i="1" smtClean="0">
                            <a:latin typeface="Cambria Math" panose="02040503050406030204" pitchFamily="18" charset="0"/>
                          </a:rPr>
                          <m:t>𝑤</m:t>
                        </m:r>
                      </m:e>
                    </m:d>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𝑙</m:t>
                    </m:r>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𝑦</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r>
                      <a:rPr lang="en-US" altLang="zh-CN" sz="1800" b="0" i="1" smtClean="0">
                        <a:latin typeface="Cambria Math" panose="02040503050406030204" pitchFamily="18" charset="0"/>
                      </a:rPr>
                      <m:t>𝑤</m:t>
                    </m:r>
                    <m:r>
                      <a:rPr lang="en-US" altLang="zh-CN" sz="1800" b="0" i="1" smtClean="0">
                        <a:latin typeface="Cambria Math" panose="02040503050406030204" pitchFamily="18" charset="0"/>
                      </a:rPr>
                      <m:t>)</m:t>
                    </m:r>
                  </m:oMath>
                </a14:m>
                <a:r>
                  <a:rPr lang="en-US" altLang="zh-CN" sz="1800" dirty="0"/>
                  <a:t> is the loss of the prediction on example (</a:t>
                </a:r>
                <a14:m>
                  <m:oMath xmlns:m="http://schemas.openxmlformats.org/officeDocument/2006/math">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𝑥</m:t>
                        </m:r>
                      </m:e>
                      <m:sub>
                        <m:r>
                          <a:rPr lang="en-US" altLang="zh-CN" sz="1800" i="1">
                            <a:latin typeface="Cambria Math" panose="02040503050406030204" pitchFamily="18" charset="0"/>
                          </a:rPr>
                          <m:t>𝑖</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𝑦</m:t>
                        </m:r>
                      </m:e>
                      <m:sub>
                        <m:r>
                          <a:rPr lang="en-US" altLang="zh-CN" sz="1800" i="1">
                            <a:latin typeface="Cambria Math" panose="02040503050406030204" pitchFamily="18" charset="0"/>
                          </a:rPr>
                          <m:t>𝑖</m:t>
                        </m:r>
                      </m:sub>
                    </m:sSub>
                  </m:oMath>
                </a14:m>
                <a:r>
                  <a:rPr lang="en-US" altLang="zh-CN" sz="1800" dirty="0"/>
                  <a:t>).</a:t>
                </a:r>
              </a:p>
              <a:p>
                <a:pPr defTabSz="914400">
                  <a:spcBef>
                    <a:spcPts val="0"/>
                  </a:spcBef>
                  <a:defRPr/>
                </a:pPr>
                <a:endParaRPr lang="en-US" altLang="zh-CN" sz="1800" dirty="0"/>
              </a:p>
              <a:p>
                <a:pPr defTabSz="914400">
                  <a:spcBef>
                    <a:spcPts val="0"/>
                  </a:spcBef>
                  <a:defRPr/>
                </a:pPr>
                <a:r>
                  <a:rPr lang="en-US" altLang="zh-CN" sz="1800" b="1" dirty="0">
                    <a:solidFill>
                      <a:srgbClr val="FF0000"/>
                    </a:solidFill>
                  </a:rPr>
                  <a:t>No closed-form solution</a:t>
                </a:r>
                <a:r>
                  <a:rPr lang="en-US" altLang="zh-CN" sz="1800" dirty="0"/>
                  <a:t>: in a typical deep learning model, 𝑤 may contain millions of parameters. </a:t>
                </a:r>
              </a:p>
              <a:p>
                <a:pPr defTabSz="914400">
                  <a:spcBef>
                    <a:spcPts val="0"/>
                  </a:spcBef>
                  <a:defRPr/>
                </a:pPr>
                <a:r>
                  <a:rPr lang="en-US" altLang="zh-CN" sz="1800" b="1" dirty="0">
                    <a:solidFill>
                      <a:srgbClr val="FF0000"/>
                    </a:solidFill>
                  </a:rPr>
                  <a:t>Non-convex</a:t>
                </a:r>
                <a:r>
                  <a:rPr lang="en-US" altLang="zh-CN" sz="1800" dirty="0"/>
                  <a:t>: multiple local minima exist. </a:t>
                </a:r>
              </a:p>
              <a:p>
                <a:pPr defTabSz="914400">
                  <a:spcBef>
                    <a:spcPts val="0"/>
                  </a:spcBef>
                  <a:defRPr/>
                </a:pPr>
                <a:endParaRPr lang="en-US" altLang="zh-CN" sz="1800" dirty="0"/>
              </a:p>
              <a:p>
                <a:pPr defTabSz="914400">
                  <a:spcBef>
                    <a:spcPts val="0"/>
                  </a:spcBef>
                  <a:defRPr/>
                </a:pPr>
                <a:endParaRPr lang="en-US" altLang="zh-CN" sz="1800" dirty="0"/>
              </a:p>
              <a:p>
                <a:pPr defTabSz="914400">
                  <a:spcBef>
                    <a:spcPts val="0"/>
                  </a:spcBef>
                  <a:defRPr/>
                </a:pPr>
                <a:endParaRPr lang="en-US" altLang="zh-CN" sz="1800" dirty="0"/>
              </a:p>
              <a:p>
                <a:pPr marL="0"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457200" y="1600200"/>
                <a:ext cx="8475044" cy="4525963"/>
              </a:xfrm>
              <a:blipFill>
                <a:blip r:embed="rId4"/>
                <a:stretch>
                  <a:fillRect l="-1049" t="-1120" r="-300"/>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13</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34769497-6BFB-3A48-B2D0-AC7FBA1E6B3D}"/>
              </a:ext>
            </a:extLst>
          </p:cNvPr>
          <p:cNvPicPr>
            <a:picLocks noChangeAspect="1"/>
          </p:cNvPicPr>
          <p:nvPr/>
        </p:nvPicPr>
        <p:blipFill>
          <a:blip r:embed="rId5"/>
          <a:stretch>
            <a:fillRect/>
          </a:stretch>
        </p:blipFill>
        <p:spPr>
          <a:xfrm>
            <a:off x="2303664" y="2949916"/>
            <a:ext cx="4517422" cy="539491"/>
          </a:xfrm>
          <a:prstGeom prst="rect">
            <a:avLst/>
          </a:prstGeom>
        </p:spPr>
      </p:pic>
      <p:pic>
        <p:nvPicPr>
          <p:cNvPr id="1027" name="Picture 3" descr="page8image45194752">
            <a:extLst>
              <a:ext uri="{FF2B5EF4-FFF2-40B4-BE49-F238E27FC236}">
                <a16:creationId xmlns:a16="http://schemas.microsoft.com/office/drawing/2014/main" id="{2A583558-FD11-5340-A07F-275BC5490E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06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BBDEEBC8-1EBF-8745-A5F9-E83C796B6DD2}"/>
              </a:ext>
            </a:extLst>
          </p:cNvPr>
          <p:cNvPicPr>
            <a:picLocks noChangeAspect="1"/>
          </p:cNvPicPr>
          <p:nvPr/>
        </p:nvPicPr>
        <p:blipFill>
          <a:blip r:embed="rId7"/>
          <a:stretch>
            <a:fillRect/>
          </a:stretch>
        </p:blipFill>
        <p:spPr>
          <a:xfrm>
            <a:off x="5007989" y="4879051"/>
            <a:ext cx="3799040" cy="1180416"/>
          </a:xfrm>
          <a:prstGeom prst="rect">
            <a:avLst/>
          </a:prstGeom>
        </p:spPr>
      </p:pic>
    </p:spTree>
    <p:extLst>
      <p:ext uri="{BB962C8B-B14F-4D97-AF65-F5344CB8AC3E}">
        <p14:creationId xmlns:p14="http://schemas.microsoft.com/office/powerpoint/2010/main" val="1739977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Recall – gradient descent</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14</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369CA5E8-CA95-B940-8BBB-7F8B09D5A4CB}"/>
              </a:ext>
            </a:extLst>
          </p:cNvPr>
          <p:cNvPicPr>
            <a:picLocks noChangeAspect="1"/>
          </p:cNvPicPr>
          <p:nvPr/>
        </p:nvPicPr>
        <p:blipFill>
          <a:blip r:embed="rId4"/>
          <a:stretch>
            <a:fillRect/>
          </a:stretch>
        </p:blipFill>
        <p:spPr>
          <a:xfrm>
            <a:off x="643045" y="2181973"/>
            <a:ext cx="5736535" cy="3663357"/>
          </a:xfrm>
          <a:prstGeom prst="rect">
            <a:avLst/>
          </a:prstGeom>
        </p:spPr>
      </p:pic>
      <p:pic>
        <p:nvPicPr>
          <p:cNvPr id="8" name="图片 7">
            <a:extLst>
              <a:ext uri="{FF2B5EF4-FFF2-40B4-BE49-F238E27FC236}">
                <a16:creationId xmlns:a16="http://schemas.microsoft.com/office/drawing/2014/main" id="{7E8CAC7E-B858-4D49-8575-3CB072B1F3FA}"/>
              </a:ext>
            </a:extLst>
          </p:cNvPr>
          <p:cNvPicPr>
            <a:picLocks noChangeAspect="1"/>
          </p:cNvPicPr>
          <p:nvPr/>
        </p:nvPicPr>
        <p:blipFill>
          <a:blip r:embed="rId5"/>
          <a:stretch>
            <a:fillRect/>
          </a:stretch>
        </p:blipFill>
        <p:spPr>
          <a:xfrm>
            <a:off x="6368005" y="4547580"/>
            <a:ext cx="1075561" cy="201184"/>
          </a:xfrm>
          <a:prstGeom prst="rect">
            <a:avLst/>
          </a:prstGeom>
        </p:spPr>
      </p:pic>
      <p:pic>
        <p:nvPicPr>
          <p:cNvPr id="9" name="图片 8">
            <a:extLst>
              <a:ext uri="{FF2B5EF4-FFF2-40B4-BE49-F238E27FC236}">
                <a16:creationId xmlns:a16="http://schemas.microsoft.com/office/drawing/2014/main" id="{4F957656-9F2C-6940-ABAD-2A4FAE358A8B}"/>
              </a:ext>
            </a:extLst>
          </p:cNvPr>
          <p:cNvPicPr>
            <a:picLocks noChangeAspect="1"/>
          </p:cNvPicPr>
          <p:nvPr/>
        </p:nvPicPr>
        <p:blipFill>
          <a:blip r:embed="rId6"/>
          <a:stretch>
            <a:fillRect/>
          </a:stretch>
        </p:blipFill>
        <p:spPr>
          <a:xfrm>
            <a:off x="5830529" y="2181973"/>
            <a:ext cx="3226073" cy="1638339"/>
          </a:xfrm>
          <a:prstGeom prst="rect">
            <a:avLst/>
          </a:prstGeom>
        </p:spPr>
      </p:pic>
      <p:pic>
        <p:nvPicPr>
          <p:cNvPr id="10" name="图片 9">
            <a:extLst>
              <a:ext uri="{FF2B5EF4-FFF2-40B4-BE49-F238E27FC236}">
                <a16:creationId xmlns:a16="http://schemas.microsoft.com/office/drawing/2014/main" id="{5B256185-63B3-C04A-9835-93E4F2DD12F9}"/>
              </a:ext>
            </a:extLst>
          </p:cNvPr>
          <p:cNvPicPr>
            <a:picLocks noChangeAspect="1"/>
          </p:cNvPicPr>
          <p:nvPr/>
        </p:nvPicPr>
        <p:blipFill>
          <a:blip r:embed="rId7"/>
          <a:stretch>
            <a:fillRect/>
          </a:stretch>
        </p:blipFill>
        <p:spPr>
          <a:xfrm>
            <a:off x="4875416" y="5466246"/>
            <a:ext cx="4181186" cy="758168"/>
          </a:xfrm>
          <a:prstGeom prst="rect">
            <a:avLst/>
          </a:prstGeom>
        </p:spPr>
      </p:pic>
      <p:cxnSp>
        <p:nvCxnSpPr>
          <p:cNvPr id="11" name="直线连接符 10">
            <a:extLst>
              <a:ext uri="{FF2B5EF4-FFF2-40B4-BE49-F238E27FC236}">
                <a16:creationId xmlns:a16="http://schemas.microsoft.com/office/drawing/2014/main" id="{0016F374-A9FD-F543-A2A0-2AD3986022F8}"/>
              </a:ext>
            </a:extLst>
          </p:cNvPr>
          <p:cNvCxnSpPr>
            <a:cxnSpLocks/>
          </p:cNvCxnSpPr>
          <p:nvPr/>
        </p:nvCxnSpPr>
        <p:spPr>
          <a:xfrm>
            <a:off x="8077861" y="3606913"/>
            <a:ext cx="28513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 name="直线箭头连接符 11">
            <a:extLst>
              <a:ext uri="{FF2B5EF4-FFF2-40B4-BE49-F238E27FC236}">
                <a16:creationId xmlns:a16="http://schemas.microsoft.com/office/drawing/2014/main" id="{973396B1-4174-B141-A219-413A059E8414}"/>
              </a:ext>
            </a:extLst>
          </p:cNvPr>
          <p:cNvCxnSpPr>
            <a:cxnSpLocks/>
          </p:cNvCxnSpPr>
          <p:nvPr/>
        </p:nvCxnSpPr>
        <p:spPr>
          <a:xfrm>
            <a:off x="8213553" y="3689820"/>
            <a:ext cx="1642" cy="23018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 name="文本框 12">
            <a:extLst>
              <a:ext uri="{FF2B5EF4-FFF2-40B4-BE49-F238E27FC236}">
                <a16:creationId xmlns:a16="http://schemas.microsoft.com/office/drawing/2014/main" id="{7EAA4FE0-07C9-1F43-8738-491F06228277}"/>
              </a:ext>
            </a:extLst>
          </p:cNvPr>
          <p:cNvSpPr txBox="1"/>
          <p:nvPr/>
        </p:nvSpPr>
        <p:spPr>
          <a:xfrm>
            <a:off x="6966009" y="3953427"/>
            <a:ext cx="1942391" cy="338554"/>
          </a:xfrm>
          <a:prstGeom prst="rect">
            <a:avLst/>
          </a:prstGeom>
          <a:noFill/>
          <a:ln>
            <a:solidFill>
              <a:schemeClr val="accent6"/>
            </a:solidFill>
          </a:ln>
        </p:spPr>
        <p:txBody>
          <a:bodyPr wrap="none" rtlCol="0">
            <a:spAutoFit/>
          </a:bodyPr>
          <a:lstStyle/>
          <a:p>
            <a:r>
              <a:rPr kumimoji="1" lang="en-US" altLang="zh-CN" sz="1600" dirty="0"/>
              <a:t>Predefined threshold</a:t>
            </a:r>
            <a:endParaRPr kumimoji="1" lang="zh-CN" altLang="en-US" sz="1600" dirty="0"/>
          </a:p>
        </p:txBody>
      </p:sp>
    </p:spTree>
    <p:extLst>
      <p:ext uri="{BB962C8B-B14F-4D97-AF65-F5344CB8AC3E}">
        <p14:creationId xmlns:p14="http://schemas.microsoft.com/office/powerpoint/2010/main" val="115961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Recall – stochastic</a:t>
                </a:r>
                <a:r>
                  <a:rPr lang="zh-CN" altLang="en-US" sz="2400" dirty="0"/>
                  <a:t> </a:t>
                </a:r>
                <a:r>
                  <a:rPr lang="en-US" altLang="zh-CN" sz="2400" dirty="0"/>
                  <a:t>gradient descent</a:t>
                </a:r>
              </a:p>
              <a:p>
                <a:pPr defTabSz="914400">
                  <a:spcBef>
                    <a:spcPts val="0"/>
                  </a:spcBef>
                  <a:defRPr/>
                </a:pPr>
                <a:endParaRPr lang="en-US" altLang="zh-CN" sz="2400" dirty="0"/>
              </a:p>
              <a:p>
                <a:pPr defTabSz="914400">
                  <a:spcBef>
                    <a:spcPts val="0"/>
                  </a:spcBef>
                  <a:defRPr/>
                </a:pPr>
                <a:r>
                  <a:rPr lang="en-US" altLang="zh-CN" sz="2400" dirty="0"/>
                  <a:t>At each step of gradient descent, instead of compute for all training samples, randomly </a:t>
                </a:r>
                <a:r>
                  <a:rPr lang="en-US" altLang="zh-CN" sz="2400" dirty="0">
                    <a:solidFill>
                      <a:srgbClr val="FF0000"/>
                    </a:solidFill>
                  </a:rPr>
                  <a:t>pick a small subset </a:t>
                </a:r>
                <a:r>
                  <a:rPr lang="en-US" altLang="zh-CN" sz="2400" dirty="0"/>
                  <a:t>(mini-batch) of training samples </a:t>
                </a:r>
                <a14:m>
                  <m:oMath xmlns:m="http://schemas.openxmlformats.org/officeDocument/2006/math">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𝑦</m:t>
                        </m:r>
                      </m:e>
                      <m:sub>
                        <m:r>
                          <a:rPr lang="en-US" altLang="zh-CN" sz="2400" b="0" i="1" smtClean="0">
                            <a:latin typeface="Cambria Math" panose="02040503050406030204" pitchFamily="18" charset="0"/>
                          </a:rPr>
                          <m:t>𝑘</m:t>
                        </m:r>
                      </m:sub>
                    </m:sSub>
                    <m:r>
                      <a:rPr lang="en-US" altLang="zh-CN" sz="2400" b="0" i="1" smtClean="0">
                        <a:latin typeface="Cambria Math" panose="02040503050406030204" pitchFamily="18" charset="0"/>
                      </a:rPr>
                      <m:t>)</m:t>
                    </m:r>
                  </m:oMath>
                </a14:m>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2400" dirty="0"/>
              </a:p>
              <a:p>
                <a:pPr defTabSz="914400">
                  <a:spcBef>
                    <a:spcPts val="0"/>
                  </a:spcBef>
                  <a:defRPr/>
                </a:pPr>
                <a:endParaRPr lang="en-US" altLang="zh-CN" sz="1400" dirty="0"/>
              </a:p>
              <a:p>
                <a:pPr defTabSz="914400">
                  <a:spcBef>
                    <a:spcPts val="0"/>
                  </a:spcBef>
                  <a:defRPr/>
                </a:pPr>
                <a:r>
                  <a:rPr lang="en-US" altLang="zh-CN" sz="2400" dirty="0"/>
                  <a:t>Compared to gradient descent, SGD takes more steps to converge, but each step is much faster. </a:t>
                </a:r>
              </a:p>
              <a:p>
                <a:pPr defTabSz="914400">
                  <a:spcBef>
                    <a:spcPts val="0"/>
                  </a:spcBef>
                  <a:defRPr/>
                </a:pPr>
                <a:endParaRPr lang="en-US" altLang="zh-CN" sz="2400" dirty="0"/>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r="-926"/>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15</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12" name="图片 11">
            <a:extLst>
              <a:ext uri="{FF2B5EF4-FFF2-40B4-BE49-F238E27FC236}">
                <a16:creationId xmlns:a16="http://schemas.microsoft.com/office/drawing/2014/main" id="{7AE03A19-29B7-A341-ABE0-461514BDC33D}"/>
              </a:ext>
            </a:extLst>
          </p:cNvPr>
          <p:cNvPicPr>
            <a:picLocks noChangeAspect="1"/>
          </p:cNvPicPr>
          <p:nvPr/>
        </p:nvPicPr>
        <p:blipFill>
          <a:blip r:embed="rId5"/>
          <a:stretch>
            <a:fillRect/>
          </a:stretch>
        </p:blipFill>
        <p:spPr>
          <a:xfrm>
            <a:off x="2852923" y="3599326"/>
            <a:ext cx="3700277" cy="527289"/>
          </a:xfrm>
          <a:prstGeom prst="rect">
            <a:avLst/>
          </a:prstGeom>
        </p:spPr>
      </p:pic>
      <p:cxnSp>
        <p:nvCxnSpPr>
          <p:cNvPr id="8" name="直线连接符 7">
            <a:extLst>
              <a:ext uri="{FF2B5EF4-FFF2-40B4-BE49-F238E27FC236}">
                <a16:creationId xmlns:a16="http://schemas.microsoft.com/office/drawing/2014/main" id="{01F81E69-12A2-1446-8D11-9F4F32A34A0A}"/>
              </a:ext>
            </a:extLst>
          </p:cNvPr>
          <p:cNvCxnSpPr/>
          <p:nvPr/>
        </p:nvCxnSpPr>
        <p:spPr>
          <a:xfrm>
            <a:off x="4455850" y="4079364"/>
            <a:ext cx="40990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文本框 9">
            <a:extLst>
              <a:ext uri="{FF2B5EF4-FFF2-40B4-BE49-F238E27FC236}">
                <a16:creationId xmlns:a16="http://schemas.microsoft.com/office/drawing/2014/main" id="{B99533C3-1B4C-F44E-92BB-CA80DBFAC44A}"/>
              </a:ext>
            </a:extLst>
          </p:cNvPr>
          <p:cNvSpPr txBox="1"/>
          <p:nvPr/>
        </p:nvSpPr>
        <p:spPr>
          <a:xfrm>
            <a:off x="3920535" y="4185556"/>
            <a:ext cx="1420838" cy="369332"/>
          </a:xfrm>
          <a:prstGeom prst="rect">
            <a:avLst/>
          </a:prstGeom>
          <a:noFill/>
          <a:ln>
            <a:solidFill>
              <a:schemeClr val="accent1"/>
            </a:solidFill>
          </a:ln>
        </p:spPr>
        <p:txBody>
          <a:bodyPr wrap="none" rtlCol="0">
            <a:spAutoFit/>
          </a:bodyPr>
          <a:lstStyle/>
          <a:p>
            <a:r>
              <a:rPr kumimoji="1" lang="en-US" altLang="zh-CN" dirty="0"/>
              <a:t>Learning rate</a:t>
            </a:r>
            <a:endParaRPr kumimoji="1" lang="zh-CN" altLang="en-US" dirty="0"/>
          </a:p>
        </p:txBody>
      </p:sp>
    </p:spTree>
    <p:extLst>
      <p:ext uri="{BB962C8B-B14F-4D97-AF65-F5344CB8AC3E}">
        <p14:creationId xmlns:p14="http://schemas.microsoft.com/office/powerpoint/2010/main" val="2194373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Baseline solution for FL – </a:t>
                </a:r>
                <a:r>
                  <a:rPr lang="en-US" altLang="zh-CN" sz="2400" dirty="0" err="1"/>
                  <a:t>FedSGD</a:t>
                </a:r>
                <a:endParaRPr lang="en-US" altLang="zh-CN" sz="2400" dirty="0"/>
              </a:p>
              <a:p>
                <a:pPr defTabSz="914400">
                  <a:spcBef>
                    <a:spcPts val="0"/>
                  </a:spcBef>
                  <a:defRPr/>
                </a:pPr>
                <a:r>
                  <a:rPr lang="en-US" altLang="zh-CN" sz="2400" dirty="0"/>
                  <a:t>In a round </a:t>
                </a:r>
                <a14:m>
                  <m:oMath xmlns:m="http://schemas.openxmlformats.org/officeDocument/2006/math">
                    <m:r>
                      <a:rPr lang="en-US" altLang="zh-CN" sz="2400" i="1" dirty="0" smtClean="0">
                        <a:latin typeface="Cambria Math" panose="02040503050406030204" pitchFamily="18" charset="0"/>
                      </a:rPr>
                      <m:t>𝑡</m:t>
                    </m:r>
                  </m:oMath>
                </a14:m>
                <a:r>
                  <a:rPr lang="en-US" altLang="zh-CN" sz="2400" dirty="0"/>
                  <a:t>: </a:t>
                </a:r>
              </a:p>
              <a:p>
                <a:pPr lvl="1" defTabSz="914400">
                  <a:spcBef>
                    <a:spcPts val="0"/>
                  </a:spcBef>
                  <a:defRPr/>
                </a:pPr>
                <a:r>
                  <a:rPr lang="en-US" altLang="zh-CN" sz="2000" dirty="0"/>
                  <a:t>The central server broadcasts current model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𝑤</m:t>
                        </m:r>
                      </m:e>
                      <m:sub>
                        <m:r>
                          <a:rPr lang="en-US" altLang="zh-CN" sz="2000" b="0" i="1" smtClean="0">
                            <a:latin typeface="Cambria Math" panose="02040503050406030204" pitchFamily="18" charset="0"/>
                          </a:rPr>
                          <m:t>𝑡</m:t>
                        </m:r>
                      </m:sub>
                    </m:sSub>
                  </m:oMath>
                </a14:m>
                <a:r>
                  <a:rPr lang="en-US" altLang="zh-CN" sz="2000" dirty="0"/>
                  <a:t> to each client; each client k computes gradient: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𝑔</m:t>
                        </m:r>
                      </m:e>
                      <m:sub>
                        <m:r>
                          <a:rPr lang="en-US" altLang="zh-CN" sz="2000" b="0" i="1" smtClean="0">
                            <a:latin typeface="Cambria Math" panose="02040503050406030204" pitchFamily="18" charset="0"/>
                          </a:rPr>
                          <m:t>𝑘</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𝐹</m:t>
                        </m:r>
                      </m:e>
                      <m:sub>
                        <m:r>
                          <a:rPr lang="en-US" altLang="zh-CN" sz="2000" b="0" i="1" smtClean="0">
                            <a:latin typeface="Cambria Math" panose="02040503050406030204" pitchFamily="18" charset="0"/>
                            <a:ea typeface="Cambria Math" panose="02040503050406030204" pitchFamily="18" charset="0"/>
                          </a:rPr>
                          <m:t>𝑘</m:t>
                        </m:r>
                      </m:sub>
                    </m:sSub>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𝑤</m:t>
                        </m:r>
                      </m:e>
                      <m:sub>
                        <m:r>
                          <a:rPr lang="en-US" altLang="zh-CN" sz="2000" b="0" i="1" smtClean="0">
                            <a:latin typeface="Cambria Math" panose="02040503050406030204" pitchFamily="18" charset="0"/>
                            <a:ea typeface="Cambria Math" panose="02040503050406030204" pitchFamily="18" charset="0"/>
                          </a:rPr>
                          <m:t>𝑡</m:t>
                        </m:r>
                      </m:sub>
                    </m:sSub>
                    <m:r>
                      <a:rPr lang="en-US" altLang="zh-CN" sz="2000" b="0" i="1" smtClean="0">
                        <a:latin typeface="Cambria Math" panose="02040503050406030204" pitchFamily="18" charset="0"/>
                        <a:ea typeface="Cambria Math" panose="02040503050406030204" pitchFamily="18" charset="0"/>
                      </a:rPr>
                      <m:t>)</m:t>
                    </m:r>
                  </m:oMath>
                </a14:m>
                <a:r>
                  <a:rPr lang="en-US" altLang="zh-CN" sz="2000" dirty="0"/>
                  <a:t>, on its local data. </a:t>
                </a:r>
              </a:p>
              <a:p>
                <a:pPr lvl="1" defTabSz="914400">
                  <a:spcBef>
                    <a:spcPts val="0"/>
                  </a:spcBef>
                  <a:defRPr/>
                </a:pPr>
                <a:endParaRPr lang="en-US" altLang="zh-CN" sz="800" dirty="0"/>
              </a:p>
              <a:p>
                <a:pPr lvl="2" defTabSz="914400">
                  <a:spcBef>
                    <a:spcPts val="0"/>
                  </a:spcBef>
                  <a:buFont typeface="Wingdings" pitchFamily="2" charset="2"/>
                  <a:buChar char="ü"/>
                  <a:defRPr/>
                </a:pPr>
                <a:r>
                  <a:rPr lang="en-US" altLang="zh-CN" sz="1600" dirty="0"/>
                  <a:t>Approach 1: Each client k submits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𝑔</m:t>
                        </m:r>
                      </m:e>
                      <m:sub>
                        <m:r>
                          <a:rPr lang="en-US" altLang="zh-CN" sz="1600" i="1">
                            <a:latin typeface="Cambria Math" panose="02040503050406030204" pitchFamily="18" charset="0"/>
                          </a:rPr>
                          <m:t>𝑘</m:t>
                        </m:r>
                      </m:sub>
                    </m:sSub>
                  </m:oMath>
                </a14:m>
                <a:r>
                  <a:rPr lang="en-US" altLang="zh-CN" sz="1600" dirty="0"/>
                  <a:t>; the central server aggregates the gradients to generate a new model: </a:t>
                </a:r>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r>
                  <a:rPr lang="en-US" altLang="zh-CN" sz="1600" dirty="0"/>
                  <a:t>Approach 2: Each client k computes: </a:t>
                </a:r>
                <a14:m>
                  <m:oMath xmlns:m="http://schemas.openxmlformats.org/officeDocument/2006/math">
                    <m:sSubSup>
                      <m:sSubSupPr>
                        <m:ctrlPr>
                          <a:rPr lang="en-US" altLang="zh-CN" sz="1600" i="1" smtClean="0">
                            <a:latin typeface="Cambria Math" panose="02040503050406030204" pitchFamily="18" charset="0"/>
                          </a:rPr>
                        </m:ctrlPr>
                      </m:sSubSupPr>
                      <m:e>
                        <m:r>
                          <a:rPr lang="en-US" altLang="zh-CN" sz="1600" b="0" i="1" smtClean="0">
                            <a:latin typeface="Cambria Math" panose="02040503050406030204" pitchFamily="18" charset="0"/>
                          </a:rPr>
                          <m:t>𝑤</m:t>
                        </m:r>
                      </m:e>
                      <m:sub>
                        <m:r>
                          <a:rPr lang="en-US" altLang="zh-CN" sz="1600" b="0" i="1" smtClean="0">
                            <a:latin typeface="Cambria Math" panose="02040503050406030204" pitchFamily="18" charset="0"/>
                          </a:rPr>
                          <m:t>𝑡</m:t>
                        </m:r>
                        <m:r>
                          <a:rPr lang="en-US" altLang="zh-CN" sz="1600" b="0" i="1" smtClean="0">
                            <a:latin typeface="Cambria Math" panose="02040503050406030204" pitchFamily="18" charset="0"/>
                          </a:rPr>
                          <m:t>+1</m:t>
                        </m:r>
                      </m:sub>
                      <m:sup>
                        <m:r>
                          <a:rPr lang="en-US" altLang="zh-CN" sz="1600" b="0" i="1" smtClean="0">
                            <a:latin typeface="Cambria Math" panose="02040503050406030204" pitchFamily="18" charset="0"/>
                          </a:rPr>
                          <m:t>𝑘</m:t>
                        </m:r>
                      </m:sup>
                    </m:sSubSup>
                    <m:r>
                      <a:rPr lang="en-US" altLang="zh-CN" sz="1600" i="1" smtClean="0">
                        <a:latin typeface="Cambria Math" panose="02040503050406030204" pitchFamily="18" charset="0"/>
                        <a:ea typeface="Cambria Math" panose="02040503050406030204" pitchFamily="18" charset="0"/>
                      </a:rPr>
                      <m:t>←</m:t>
                    </m:r>
                    <m:sSubSup>
                      <m:sSubSupPr>
                        <m:ctrlPr>
                          <a:rPr lang="en-US" altLang="zh-CN" sz="1600" i="1" smtClean="0">
                            <a:latin typeface="Cambria Math" panose="02040503050406030204" pitchFamily="18" charset="0"/>
                            <a:ea typeface="Cambria Math" panose="02040503050406030204" pitchFamily="18" charset="0"/>
                          </a:rPr>
                        </m:ctrlPr>
                      </m:sSubSupPr>
                      <m:e>
                        <m:r>
                          <a:rPr lang="en-US" altLang="zh-CN" sz="1600" b="0" i="1" smtClean="0">
                            <a:latin typeface="Cambria Math" panose="02040503050406030204" pitchFamily="18" charset="0"/>
                            <a:ea typeface="Cambria Math" panose="02040503050406030204" pitchFamily="18" charset="0"/>
                          </a:rPr>
                          <m:t>𝑤</m:t>
                        </m:r>
                      </m:e>
                      <m:sub>
                        <m:r>
                          <a:rPr lang="en-US" altLang="zh-CN" sz="1600" b="0" i="1" smtClean="0">
                            <a:latin typeface="Cambria Math" panose="02040503050406030204" pitchFamily="18" charset="0"/>
                            <a:ea typeface="Cambria Math" panose="02040503050406030204" pitchFamily="18" charset="0"/>
                          </a:rPr>
                          <m:t>𝑡</m:t>
                        </m:r>
                      </m:sub>
                      <m:sup>
                        <m:r>
                          <a:rPr lang="en-US" altLang="zh-CN" sz="1600" b="0" i="1" smtClean="0">
                            <a:latin typeface="Cambria Math" panose="02040503050406030204" pitchFamily="18" charset="0"/>
                            <a:ea typeface="Cambria Math" panose="02040503050406030204" pitchFamily="18" charset="0"/>
                          </a:rPr>
                          <m:t>𝑘</m:t>
                        </m:r>
                      </m:sup>
                    </m:sSubSup>
                    <m:r>
                      <a:rPr lang="en-US" altLang="zh-CN" sz="1600" b="0" i="1" smtClean="0">
                        <a:latin typeface="Cambria Math" panose="02040503050406030204" pitchFamily="18" charset="0"/>
                        <a:ea typeface="Cambria Math" panose="02040503050406030204" pitchFamily="18" charset="0"/>
                      </a:rPr>
                      <m:t>−</m:t>
                    </m:r>
                    <m:r>
                      <a:rPr lang="en-US" altLang="zh-CN" sz="1600" b="0" i="1" smtClean="0">
                        <a:latin typeface="Cambria Math" panose="02040503050406030204" pitchFamily="18" charset="0"/>
                        <a:ea typeface="Cambria Math" panose="02040503050406030204" pitchFamily="18" charset="0"/>
                      </a:rPr>
                      <m:t>𝜂</m:t>
                    </m:r>
                    <m:sSub>
                      <m:sSubPr>
                        <m:ctrlPr>
                          <a:rPr lang="en-US" altLang="zh-CN" sz="1600" b="0" i="1" smtClean="0">
                            <a:latin typeface="Cambria Math" panose="02040503050406030204" pitchFamily="18" charset="0"/>
                            <a:ea typeface="Cambria Math" panose="02040503050406030204" pitchFamily="18" charset="0"/>
                          </a:rPr>
                        </m:ctrlPr>
                      </m:sSubPr>
                      <m:e>
                        <m:r>
                          <a:rPr lang="en-US" altLang="zh-CN" sz="1600" b="0" i="1" smtClean="0">
                            <a:latin typeface="Cambria Math" panose="02040503050406030204" pitchFamily="18" charset="0"/>
                            <a:ea typeface="Cambria Math" panose="02040503050406030204" pitchFamily="18" charset="0"/>
                          </a:rPr>
                          <m:t>𝑔</m:t>
                        </m:r>
                      </m:e>
                      <m:sub>
                        <m:r>
                          <a:rPr lang="en-US" altLang="zh-CN" sz="1600" b="0" i="1" smtClean="0">
                            <a:latin typeface="Cambria Math" panose="02040503050406030204" pitchFamily="18" charset="0"/>
                            <a:ea typeface="Cambria Math" panose="02040503050406030204" pitchFamily="18" charset="0"/>
                          </a:rPr>
                          <m:t>𝑘</m:t>
                        </m:r>
                      </m:sub>
                    </m:sSub>
                  </m:oMath>
                </a14:m>
                <a:r>
                  <a:rPr lang="en-US" altLang="zh-CN" sz="1600" dirty="0"/>
                  <a:t>; the central server performs aggregation: </a:t>
                </a:r>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2" defTabSz="914400">
                  <a:spcBef>
                    <a:spcPts val="0"/>
                  </a:spcBef>
                  <a:buFont typeface="Wingdings" pitchFamily="2" charset="2"/>
                  <a:buChar char="ü"/>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r="-463"/>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16</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9" name="图片 8">
            <a:extLst>
              <a:ext uri="{FF2B5EF4-FFF2-40B4-BE49-F238E27FC236}">
                <a16:creationId xmlns:a16="http://schemas.microsoft.com/office/drawing/2014/main" id="{3EF2363B-5FE5-9B48-BB61-9B06102D9354}"/>
              </a:ext>
            </a:extLst>
          </p:cNvPr>
          <p:cNvPicPr>
            <a:picLocks noChangeAspect="1"/>
          </p:cNvPicPr>
          <p:nvPr/>
        </p:nvPicPr>
        <p:blipFill>
          <a:blip r:embed="rId5"/>
          <a:stretch>
            <a:fillRect/>
          </a:stretch>
        </p:blipFill>
        <p:spPr>
          <a:xfrm>
            <a:off x="2767286" y="3727203"/>
            <a:ext cx="3987800" cy="419100"/>
          </a:xfrm>
          <a:prstGeom prst="rect">
            <a:avLst/>
          </a:prstGeom>
        </p:spPr>
      </p:pic>
      <p:pic>
        <p:nvPicPr>
          <p:cNvPr id="10" name="图片 9">
            <a:extLst>
              <a:ext uri="{FF2B5EF4-FFF2-40B4-BE49-F238E27FC236}">
                <a16:creationId xmlns:a16="http://schemas.microsoft.com/office/drawing/2014/main" id="{44FB76C7-7187-E84E-9743-7E6E65CB177D}"/>
              </a:ext>
            </a:extLst>
          </p:cNvPr>
          <p:cNvPicPr>
            <a:picLocks noChangeAspect="1"/>
          </p:cNvPicPr>
          <p:nvPr/>
        </p:nvPicPr>
        <p:blipFill>
          <a:blip r:embed="rId6"/>
          <a:stretch>
            <a:fillRect/>
          </a:stretch>
        </p:blipFill>
        <p:spPr>
          <a:xfrm>
            <a:off x="6835009" y="3519103"/>
            <a:ext cx="2095500" cy="393700"/>
          </a:xfrm>
          <a:prstGeom prst="rect">
            <a:avLst/>
          </a:prstGeom>
        </p:spPr>
      </p:pic>
      <p:pic>
        <p:nvPicPr>
          <p:cNvPr id="11" name="图片 10">
            <a:extLst>
              <a:ext uri="{FF2B5EF4-FFF2-40B4-BE49-F238E27FC236}">
                <a16:creationId xmlns:a16="http://schemas.microsoft.com/office/drawing/2014/main" id="{E8832878-21D7-1444-A6F9-A2F097476391}"/>
              </a:ext>
            </a:extLst>
          </p:cNvPr>
          <p:cNvPicPr>
            <a:picLocks noChangeAspect="1"/>
          </p:cNvPicPr>
          <p:nvPr/>
        </p:nvPicPr>
        <p:blipFill>
          <a:blip r:embed="rId7"/>
          <a:stretch>
            <a:fillRect/>
          </a:stretch>
        </p:blipFill>
        <p:spPr>
          <a:xfrm>
            <a:off x="3568700" y="4933033"/>
            <a:ext cx="2006600" cy="406400"/>
          </a:xfrm>
          <a:prstGeom prst="rect">
            <a:avLst/>
          </a:prstGeom>
        </p:spPr>
      </p:pic>
      <p:cxnSp>
        <p:nvCxnSpPr>
          <p:cNvPr id="14" name="直线连接符 13">
            <a:extLst>
              <a:ext uri="{FF2B5EF4-FFF2-40B4-BE49-F238E27FC236}">
                <a16:creationId xmlns:a16="http://schemas.microsoft.com/office/drawing/2014/main" id="{8EE3CD77-49AB-4C49-B226-5D95C94351D5}"/>
              </a:ext>
            </a:extLst>
          </p:cNvPr>
          <p:cNvCxnSpPr/>
          <p:nvPr/>
        </p:nvCxnSpPr>
        <p:spPr>
          <a:xfrm>
            <a:off x="4698124" y="4656083"/>
            <a:ext cx="1618593" cy="0"/>
          </a:xfrm>
          <a:prstGeom prst="line">
            <a:avLst/>
          </a:prstGeom>
        </p:spPr>
        <p:style>
          <a:lnRef idx="2">
            <a:schemeClr val="accent2"/>
          </a:lnRef>
          <a:fillRef idx="0">
            <a:schemeClr val="accent2"/>
          </a:fillRef>
          <a:effectRef idx="1">
            <a:schemeClr val="accent2"/>
          </a:effectRef>
          <a:fontRef idx="minor">
            <a:schemeClr val="tx1"/>
          </a:fontRef>
        </p:style>
      </p:cxnSp>
      <p:sp>
        <p:nvSpPr>
          <p:cNvPr id="15" name="文本框 14">
            <a:extLst>
              <a:ext uri="{FF2B5EF4-FFF2-40B4-BE49-F238E27FC236}">
                <a16:creationId xmlns:a16="http://schemas.microsoft.com/office/drawing/2014/main" id="{AB4E7CB2-78AE-9E42-A7DF-C803683565EB}"/>
              </a:ext>
            </a:extLst>
          </p:cNvPr>
          <p:cNvSpPr txBox="1"/>
          <p:nvPr/>
        </p:nvSpPr>
        <p:spPr>
          <a:xfrm>
            <a:off x="2164770" y="5569620"/>
            <a:ext cx="5245731" cy="369332"/>
          </a:xfrm>
          <a:prstGeom prst="rect">
            <a:avLst/>
          </a:prstGeom>
          <a:noFill/>
        </p:spPr>
        <p:txBody>
          <a:bodyPr wrap="none" rtlCol="0">
            <a:spAutoFit/>
          </a:bodyPr>
          <a:lstStyle/>
          <a:p>
            <a:r>
              <a:rPr lang="en-US" altLang="zh-CN" b="1" i="1" dirty="0">
                <a:solidFill>
                  <a:srgbClr val="FF0000"/>
                </a:solidFill>
              </a:rPr>
              <a:t>For multiple times </a:t>
            </a:r>
            <a:r>
              <a:rPr lang="en-US" altLang="zh-CN" dirty="0">
                <a:solidFill>
                  <a:srgbClr val="FF0000"/>
                </a:solidFill>
              </a:rPr>
              <a:t>⟹ </a:t>
            </a:r>
            <a:r>
              <a:rPr lang="en-US" altLang="zh-CN" b="1" i="1" dirty="0">
                <a:solidFill>
                  <a:srgbClr val="FF0000"/>
                </a:solidFill>
              </a:rPr>
              <a:t>Federated Averaging (</a:t>
            </a:r>
            <a:r>
              <a:rPr lang="en-US" altLang="zh-CN" b="1" i="1" dirty="0" err="1">
                <a:solidFill>
                  <a:srgbClr val="FF0000"/>
                </a:solidFill>
              </a:rPr>
              <a:t>FedAvg</a:t>
            </a:r>
            <a:r>
              <a:rPr lang="en-US" altLang="zh-CN" b="1" i="1" dirty="0">
                <a:solidFill>
                  <a:srgbClr val="FF0000"/>
                </a:solidFill>
              </a:rPr>
              <a:t>) </a:t>
            </a:r>
            <a:endParaRPr lang="en-US" altLang="zh-CN" dirty="0">
              <a:solidFill>
                <a:srgbClr val="FF0000"/>
              </a:solidFill>
            </a:endParaRPr>
          </a:p>
        </p:txBody>
      </p:sp>
    </p:spTree>
    <p:extLst>
      <p:ext uri="{BB962C8B-B14F-4D97-AF65-F5344CB8AC3E}">
        <p14:creationId xmlns:p14="http://schemas.microsoft.com/office/powerpoint/2010/main" val="3438389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Federated learning - deal with limited communication</a:t>
            </a:r>
          </a:p>
          <a:p>
            <a:pPr defTabSz="914400">
              <a:spcBef>
                <a:spcPts val="0"/>
              </a:spcBef>
              <a:defRPr/>
            </a:pPr>
            <a:endParaRPr lang="en-US" altLang="zh-CN" sz="1200" dirty="0"/>
          </a:p>
          <a:p>
            <a:pPr lvl="1" defTabSz="914400">
              <a:spcBef>
                <a:spcPts val="0"/>
              </a:spcBef>
              <a:defRPr/>
            </a:pPr>
            <a:r>
              <a:rPr lang="en-US" altLang="zh-CN" sz="2000" dirty="0"/>
              <a:t>Due to the enormous number of end devices and limited bandwidth, the </a:t>
            </a:r>
            <a:r>
              <a:rPr lang="en-US" altLang="zh-CN" sz="2000" dirty="0">
                <a:solidFill>
                  <a:srgbClr val="FF0000"/>
                </a:solidFill>
              </a:rPr>
              <a:t>communication cost dominates </a:t>
            </a:r>
            <a:r>
              <a:rPr lang="en-US" altLang="zh-CN" sz="2000" dirty="0"/>
              <a:t>the federated learning process </a:t>
            </a:r>
            <a:endParaRPr lang="en-US" altLang="zh-CN" sz="2400" dirty="0"/>
          </a:p>
          <a:p>
            <a:pPr defTabSz="914400">
              <a:spcBef>
                <a:spcPts val="0"/>
              </a:spcBef>
              <a:defRPr/>
            </a:pPr>
            <a:endParaRPr lang="en-US" altLang="zh-CN" sz="2400" dirty="0"/>
          </a:p>
          <a:p>
            <a:pPr defTabSz="914400">
              <a:spcBef>
                <a:spcPts val="0"/>
              </a:spcBef>
              <a:defRPr/>
            </a:pPr>
            <a:r>
              <a:rPr lang="en-US" altLang="zh-CN" sz="2400" dirty="0"/>
              <a:t>Increase computation </a:t>
            </a:r>
          </a:p>
          <a:p>
            <a:pPr defTabSz="914400">
              <a:spcBef>
                <a:spcPts val="0"/>
              </a:spcBef>
              <a:defRPr/>
            </a:pPr>
            <a:endParaRPr lang="en-US" altLang="zh-CN" sz="1200" dirty="0"/>
          </a:p>
          <a:p>
            <a:pPr lvl="1" indent="-342900" defTabSz="914400">
              <a:spcBef>
                <a:spcPts val="0"/>
              </a:spcBef>
              <a:buFont typeface="Wingdings" pitchFamily="2" charset="2"/>
              <a:buChar char="ü"/>
              <a:defRPr/>
            </a:pPr>
            <a:r>
              <a:rPr lang="en-US" altLang="zh-CN" sz="2000" dirty="0"/>
              <a:t>Select more clients for training between each communication round</a:t>
            </a:r>
          </a:p>
          <a:p>
            <a:pPr lvl="1" indent="-342900" defTabSz="914400">
              <a:spcBef>
                <a:spcPts val="0"/>
              </a:spcBef>
              <a:buFont typeface="Wingdings" pitchFamily="2" charset="2"/>
              <a:buChar char="ü"/>
              <a:defRPr/>
            </a:pPr>
            <a:endParaRPr lang="en-US" altLang="zh-CN" sz="2000" dirty="0"/>
          </a:p>
          <a:p>
            <a:pPr lvl="1" indent="-342900" defTabSz="914400">
              <a:spcBef>
                <a:spcPts val="0"/>
              </a:spcBef>
              <a:buFont typeface="Wingdings" pitchFamily="2" charset="2"/>
              <a:buChar char="ü"/>
              <a:defRPr/>
            </a:pPr>
            <a:r>
              <a:rPr lang="en-US" altLang="zh-CN" sz="2000" dirty="0"/>
              <a:t>Increase computation on each client </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17</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495259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Federated Averaging (</a:t>
                </a:r>
                <a:r>
                  <a:rPr lang="en-US" altLang="zh-CN" sz="2400" dirty="0" err="1"/>
                  <a:t>FedAvg</a:t>
                </a:r>
                <a:r>
                  <a:rPr lang="en-US" altLang="zh-CN" sz="2400" dirty="0"/>
                  <a:t>) </a:t>
                </a:r>
              </a:p>
              <a:p>
                <a:pPr defTabSz="914400">
                  <a:spcBef>
                    <a:spcPts val="0"/>
                  </a:spcBef>
                  <a:defRPr/>
                </a:pPr>
                <a:r>
                  <a:rPr lang="en-US" altLang="zh-CN" sz="2400" dirty="0"/>
                  <a:t>In a round t</a:t>
                </a:r>
              </a:p>
              <a:p>
                <a:pPr lvl="1" defTabSz="914400">
                  <a:spcBef>
                    <a:spcPts val="0"/>
                  </a:spcBef>
                  <a:defRPr/>
                </a:pPr>
                <a:r>
                  <a:rPr lang="en-US" altLang="zh-CN" sz="2000" dirty="0"/>
                  <a:t>The central server broadcasts current model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𝑤</m:t>
                        </m:r>
                      </m:e>
                      <m:sub>
                        <m:r>
                          <a:rPr lang="en-US" altLang="zh-CN" sz="2000" i="1">
                            <a:latin typeface="Cambria Math" panose="02040503050406030204" pitchFamily="18" charset="0"/>
                          </a:rPr>
                          <m:t>𝑡</m:t>
                        </m:r>
                      </m:sub>
                    </m:sSub>
                  </m:oMath>
                </a14:m>
                <a:r>
                  <a:rPr lang="en-US" altLang="zh-CN" sz="2000" dirty="0"/>
                  <a:t> to each client; each client k computes gradient: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𝑔</m:t>
                        </m:r>
                      </m:e>
                      <m:sub>
                        <m:r>
                          <a:rPr lang="en-US" altLang="zh-CN" sz="2000" i="1">
                            <a:latin typeface="Cambria Math" panose="02040503050406030204" pitchFamily="18" charset="0"/>
                          </a:rPr>
                          <m:t>𝑘</m:t>
                        </m:r>
                      </m:sub>
                    </m:sSub>
                    <m:r>
                      <a:rPr lang="en-US" altLang="zh-CN" sz="2000" i="1">
                        <a:latin typeface="Cambria Math" panose="02040503050406030204" pitchFamily="18" charset="0"/>
                      </a:rPr>
                      <m:t>=</m:t>
                    </m:r>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𝐹</m:t>
                        </m:r>
                      </m:e>
                      <m:sub>
                        <m:r>
                          <a:rPr lang="en-US" altLang="zh-CN" sz="2000" i="1">
                            <a:latin typeface="Cambria Math" panose="02040503050406030204" pitchFamily="18" charset="0"/>
                            <a:ea typeface="Cambria Math" panose="02040503050406030204" pitchFamily="18" charset="0"/>
                          </a:rPr>
                          <m:t>𝑘</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𝑤</m:t>
                        </m:r>
                      </m:e>
                      <m:sub>
                        <m:r>
                          <a:rPr lang="en-US" altLang="zh-CN" sz="2000" i="1">
                            <a:latin typeface="Cambria Math" panose="02040503050406030204" pitchFamily="18" charset="0"/>
                            <a:ea typeface="Cambria Math" panose="02040503050406030204" pitchFamily="18" charset="0"/>
                          </a:rPr>
                          <m:t>𝑡</m:t>
                        </m:r>
                      </m:sub>
                    </m:sSub>
                    <m:r>
                      <a:rPr lang="en-US" altLang="zh-CN" sz="2000" i="1">
                        <a:latin typeface="Cambria Math" panose="02040503050406030204" pitchFamily="18" charset="0"/>
                        <a:ea typeface="Cambria Math" panose="02040503050406030204" pitchFamily="18" charset="0"/>
                      </a:rPr>
                      <m:t>)</m:t>
                    </m:r>
                  </m:oMath>
                </a14:m>
                <a:r>
                  <a:rPr lang="en-US" altLang="zh-CN" sz="2000" dirty="0"/>
                  <a:t>, on its local data. </a:t>
                </a:r>
              </a:p>
              <a:p>
                <a:pPr lvl="1" defTabSz="914400">
                  <a:spcBef>
                    <a:spcPts val="0"/>
                  </a:spcBef>
                  <a:defRPr/>
                </a:pPr>
                <a:endParaRPr lang="en-US" altLang="zh-CN" sz="1400" dirty="0"/>
              </a:p>
              <a:p>
                <a:pPr lvl="2" defTabSz="914400">
                  <a:spcBef>
                    <a:spcPts val="0"/>
                  </a:spcBef>
                  <a:buFont typeface="Wingdings" pitchFamily="2" charset="2"/>
                  <a:buChar char="ü"/>
                  <a:defRPr/>
                </a:pPr>
                <a:r>
                  <a:rPr lang="en-US" altLang="zh-CN" sz="1800" dirty="0"/>
                  <a:t>Approach 2: </a:t>
                </a:r>
              </a:p>
              <a:p>
                <a:pPr lvl="2" defTabSz="914400">
                  <a:spcBef>
                    <a:spcPts val="0"/>
                  </a:spcBef>
                  <a:buFont typeface="Wingdings" pitchFamily="2" charset="2"/>
                  <a:buChar char="ü"/>
                  <a:defRPr/>
                </a:pPr>
                <a:endParaRPr lang="en-US" altLang="zh-CN" sz="1800" dirty="0"/>
              </a:p>
              <a:p>
                <a:pPr lvl="3" defTabSz="914400">
                  <a:spcBef>
                    <a:spcPts val="0"/>
                  </a:spcBef>
                  <a:buFont typeface="Wingdings" pitchFamily="2" charset="2"/>
                  <a:buChar char="u"/>
                  <a:defRPr/>
                </a:pPr>
                <a:r>
                  <a:rPr lang="en-US" altLang="zh-CN" sz="1800" dirty="0"/>
                  <a:t>Each client k computes for E epochs: </a:t>
                </a:r>
                <a14:m>
                  <m:oMath xmlns:m="http://schemas.openxmlformats.org/officeDocument/2006/math">
                    <m:sSubSup>
                      <m:sSubSupPr>
                        <m:ctrlPr>
                          <a:rPr lang="en-US" altLang="zh-CN" sz="1800" i="1">
                            <a:latin typeface="Cambria Math" panose="02040503050406030204" pitchFamily="18" charset="0"/>
                          </a:rPr>
                        </m:ctrlPr>
                      </m:sSubSupPr>
                      <m:e>
                        <m:r>
                          <a:rPr lang="en-US" altLang="zh-CN" sz="1800" i="1">
                            <a:latin typeface="Cambria Math" panose="02040503050406030204" pitchFamily="18" charset="0"/>
                          </a:rPr>
                          <m:t>𝑤</m:t>
                        </m:r>
                      </m:e>
                      <m:sub>
                        <m:r>
                          <a:rPr lang="en-US" altLang="zh-CN" sz="1800" i="1">
                            <a:latin typeface="Cambria Math" panose="02040503050406030204" pitchFamily="18" charset="0"/>
                          </a:rPr>
                          <m:t>𝑡</m:t>
                        </m:r>
                        <m:r>
                          <a:rPr lang="en-US" altLang="zh-CN" sz="1800" i="1">
                            <a:latin typeface="Cambria Math" panose="02040503050406030204" pitchFamily="18" charset="0"/>
                          </a:rPr>
                          <m:t>+1</m:t>
                        </m:r>
                      </m:sub>
                      <m:sup>
                        <m:r>
                          <a:rPr lang="en-US" altLang="zh-CN" sz="1800" i="1">
                            <a:latin typeface="Cambria Math" panose="02040503050406030204" pitchFamily="18" charset="0"/>
                          </a:rPr>
                          <m:t>𝑘</m:t>
                        </m:r>
                      </m:sup>
                    </m:sSubSup>
                    <m:r>
                      <a:rPr lang="en-US" altLang="zh-CN" sz="1800" i="1">
                        <a:latin typeface="Cambria Math" panose="02040503050406030204" pitchFamily="18" charset="0"/>
                        <a:ea typeface="Cambria Math" panose="02040503050406030204" pitchFamily="18" charset="0"/>
                      </a:rPr>
                      <m:t>←</m:t>
                    </m:r>
                    <m:sSubSup>
                      <m:sSubSupPr>
                        <m:ctrlPr>
                          <a:rPr lang="en-US" altLang="zh-CN" sz="1800" i="1">
                            <a:latin typeface="Cambria Math" panose="02040503050406030204" pitchFamily="18" charset="0"/>
                            <a:ea typeface="Cambria Math" panose="02040503050406030204" pitchFamily="18" charset="0"/>
                          </a:rPr>
                        </m:ctrlPr>
                      </m:sSubSupPr>
                      <m:e>
                        <m:r>
                          <a:rPr lang="en-US" altLang="zh-CN" sz="1800" i="1">
                            <a:latin typeface="Cambria Math" panose="02040503050406030204" pitchFamily="18" charset="0"/>
                            <a:ea typeface="Cambria Math" panose="02040503050406030204" pitchFamily="18" charset="0"/>
                          </a:rPr>
                          <m:t>𝑤</m:t>
                        </m:r>
                      </m:e>
                      <m:sub>
                        <m:r>
                          <a:rPr lang="en-US" altLang="zh-CN" sz="1800" i="1">
                            <a:latin typeface="Cambria Math" panose="02040503050406030204" pitchFamily="18" charset="0"/>
                            <a:ea typeface="Cambria Math" panose="02040503050406030204" pitchFamily="18" charset="0"/>
                          </a:rPr>
                          <m:t>𝑡</m:t>
                        </m:r>
                      </m:sub>
                      <m:sup>
                        <m:r>
                          <a:rPr lang="en-US" altLang="zh-CN" sz="1800" i="1">
                            <a:latin typeface="Cambria Math" panose="02040503050406030204" pitchFamily="18" charset="0"/>
                            <a:ea typeface="Cambria Math" panose="02040503050406030204" pitchFamily="18" charset="0"/>
                          </a:rPr>
                          <m:t>𝑘</m:t>
                        </m:r>
                      </m:sup>
                    </m:sSubSup>
                    <m:r>
                      <a:rPr lang="en-US" altLang="zh-CN" sz="1800" i="1">
                        <a:latin typeface="Cambria Math" panose="02040503050406030204" pitchFamily="18" charset="0"/>
                        <a:ea typeface="Cambria Math" panose="02040503050406030204" pitchFamily="18" charset="0"/>
                      </a:rPr>
                      <m:t>−</m:t>
                    </m:r>
                    <m:r>
                      <a:rPr lang="en-US" altLang="zh-CN" sz="1800" i="1">
                        <a:latin typeface="Cambria Math" panose="02040503050406030204" pitchFamily="18" charset="0"/>
                        <a:ea typeface="Cambria Math" panose="02040503050406030204" pitchFamily="18" charset="0"/>
                      </a:rPr>
                      <m:t>𝜂</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𝑔</m:t>
                        </m:r>
                      </m:e>
                      <m:sub>
                        <m:r>
                          <a:rPr lang="en-US" altLang="zh-CN" sz="1800" i="1">
                            <a:latin typeface="Cambria Math" panose="02040503050406030204" pitchFamily="18" charset="0"/>
                            <a:ea typeface="Cambria Math" panose="02040503050406030204" pitchFamily="18" charset="0"/>
                          </a:rPr>
                          <m:t>𝑘</m:t>
                        </m:r>
                      </m:sub>
                    </m:sSub>
                  </m:oMath>
                </a14:m>
                <a:endParaRPr lang="en-US" altLang="zh-CN" sz="1800" dirty="0"/>
              </a:p>
              <a:p>
                <a:pPr lvl="3" defTabSz="914400">
                  <a:spcBef>
                    <a:spcPts val="0"/>
                  </a:spcBef>
                  <a:buFont typeface="Wingdings" pitchFamily="2" charset="2"/>
                  <a:buChar char="u"/>
                  <a:defRPr/>
                </a:pPr>
                <a:endParaRPr lang="en-US" altLang="zh-CN" sz="1800" dirty="0"/>
              </a:p>
              <a:p>
                <a:pPr lvl="3" defTabSz="914400">
                  <a:spcBef>
                    <a:spcPts val="0"/>
                  </a:spcBef>
                  <a:buFont typeface="Wingdings" pitchFamily="2" charset="2"/>
                  <a:buChar char="u"/>
                  <a:defRPr/>
                </a:pPr>
                <a:r>
                  <a:rPr lang="en-US" altLang="zh-CN" sz="1800" dirty="0"/>
                  <a:t>The central server performs aggregation: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𝑤</m:t>
                        </m:r>
                      </m:e>
                      <m:sub>
                        <m:r>
                          <a:rPr lang="en-US" altLang="zh-CN" sz="1800" b="0" i="1" smtClean="0">
                            <a:latin typeface="Cambria Math" panose="02040503050406030204" pitchFamily="18" charset="0"/>
                          </a:rPr>
                          <m:t>𝑡</m:t>
                        </m:r>
                        <m:r>
                          <a:rPr lang="en-US" altLang="zh-CN" sz="1800" b="0" i="1" smtClean="0">
                            <a:latin typeface="Cambria Math" panose="02040503050406030204" pitchFamily="18" charset="0"/>
                          </a:rPr>
                          <m:t>+1</m:t>
                        </m:r>
                      </m:sub>
                    </m:sSub>
                    <m:r>
                      <a:rPr lang="en-US" altLang="zh-CN" sz="1800" i="1" smtClean="0">
                        <a:latin typeface="Cambria Math" panose="02040503050406030204" pitchFamily="18" charset="0"/>
                        <a:ea typeface="Cambria Math" panose="02040503050406030204" pitchFamily="18" charset="0"/>
                      </a:rPr>
                      <m:t>←</m:t>
                    </m:r>
                    <m:nary>
                      <m:naryPr>
                        <m:chr m:val="∑"/>
                        <m:limLoc m:val="subSup"/>
                        <m:ctrlPr>
                          <a:rPr lang="en-US" altLang="zh-CN" sz="1800" i="1" smtClean="0">
                            <a:latin typeface="Cambria Math" panose="02040503050406030204" pitchFamily="18" charset="0"/>
                            <a:ea typeface="Cambria Math" panose="02040503050406030204" pitchFamily="18" charset="0"/>
                          </a:rPr>
                        </m:ctrlPr>
                      </m:naryPr>
                      <m:sub>
                        <m:r>
                          <m:rPr>
                            <m:brk m:alnAt="25"/>
                          </m:rPr>
                          <a:rPr lang="en-US" altLang="zh-CN" sz="1800" b="0" i="1" smtClean="0">
                            <a:latin typeface="Cambria Math" panose="02040503050406030204" pitchFamily="18" charset="0"/>
                            <a:ea typeface="Cambria Math" panose="02040503050406030204" pitchFamily="18" charset="0"/>
                          </a:rPr>
                          <m:t>𝑘</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𝐾</m:t>
                        </m:r>
                      </m:sup>
                      <m:e>
                        <m:f>
                          <m:fPr>
                            <m:ctrlPr>
                              <a:rPr lang="en-US" altLang="zh-CN" sz="1800" i="1" smtClean="0">
                                <a:latin typeface="Cambria Math" panose="02040503050406030204" pitchFamily="18" charset="0"/>
                                <a:ea typeface="Cambria Math" panose="02040503050406030204" pitchFamily="18" charset="0"/>
                              </a:rPr>
                            </m:ctrlPr>
                          </m:fPr>
                          <m:num>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𝑛</m:t>
                                </m:r>
                              </m:e>
                              <m:sub>
                                <m:r>
                                  <a:rPr lang="en-US" altLang="zh-CN" sz="1800" b="0" i="1" smtClean="0">
                                    <a:latin typeface="Cambria Math" panose="02040503050406030204" pitchFamily="18" charset="0"/>
                                    <a:ea typeface="Cambria Math" panose="02040503050406030204" pitchFamily="18" charset="0"/>
                                  </a:rPr>
                                  <m:t>𝑘</m:t>
                                </m:r>
                              </m:sub>
                            </m:sSub>
                          </m:num>
                          <m:den>
                            <m:r>
                              <a:rPr lang="en-US" altLang="zh-CN" sz="1800" b="0" i="1" smtClean="0">
                                <a:latin typeface="Cambria Math" panose="02040503050406030204" pitchFamily="18" charset="0"/>
                                <a:ea typeface="Cambria Math" panose="02040503050406030204" pitchFamily="18" charset="0"/>
                              </a:rPr>
                              <m:t>𝑛</m:t>
                            </m:r>
                          </m:den>
                        </m:f>
                        <m:sSubSup>
                          <m:sSubSupPr>
                            <m:ctrlPr>
                              <a:rPr lang="en-US" altLang="zh-CN" sz="1800" i="1" smtClean="0">
                                <a:latin typeface="Cambria Math" panose="02040503050406030204" pitchFamily="18" charset="0"/>
                                <a:ea typeface="Cambria Math" panose="02040503050406030204" pitchFamily="18" charset="0"/>
                              </a:rPr>
                            </m:ctrlPr>
                          </m:sSubSupPr>
                          <m:e>
                            <m:r>
                              <a:rPr lang="en-US" altLang="zh-CN" sz="1800" b="0" i="1" smtClean="0">
                                <a:latin typeface="Cambria Math" panose="02040503050406030204" pitchFamily="18" charset="0"/>
                                <a:ea typeface="Cambria Math" panose="02040503050406030204" pitchFamily="18" charset="0"/>
                              </a:rPr>
                              <m:t>𝑤</m:t>
                            </m:r>
                          </m:e>
                          <m:sub>
                            <m:r>
                              <a:rPr lang="en-US" altLang="zh-CN" sz="1800" b="0" i="1" smtClean="0">
                                <a:latin typeface="Cambria Math" panose="02040503050406030204" pitchFamily="18" charset="0"/>
                                <a:ea typeface="Cambria Math" panose="02040503050406030204" pitchFamily="18" charset="0"/>
                              </a:rPr>
                              <m:t>𝑡</m:t>
                            </m:r>
                            <m:r>
                              <a:rPr lang="en-US" altLang="zh-CN" sz="1800" b="0" i="1" smtClean="0">
                                <a:latin typeface="Cambria Math" panose="02040503050406030204" pitchFamily="18" charset="0"/>
                                <a:ea typeface="Cambria Math" panose="02040503050406030204" pitchFamily="18" charset="0"/>
                              </a:rPr>
                              <m:t>+1</m:t>
                            </m:r>
                          </m:sub>
                          <m:sup>
                            <m:r>
                              <a:rPr lang="en-US" altLang="zh-CN" sz="1800" b="0" i="1" smtClean="0">
                                <a:latin typeface="Cambria Math" panose="02040503050406030204" pitchFamily="18" charset="0"/>
                                <a:ea typeface="Cambria Math" panose="02040503050406030204" pitchFamily="18" charset="0"/>
                              </a:rPr>
                              <m:t>𝑘</m:t>
                            </m:r>
                          </m:sup>
                        </m:sSubSup>
                      </m:e>
                    </m:nary>
                  </m:oMath>
                </a14:m>
                <a:endParaRPr lang="en-US" altLang="zh-CN" sz="1800" dirty="0"/>
              </a:p>
              <a:p>
                <a:pPr lvl="3" defTabSz="914400">
                  <a:spcBef>
                    <a:spcPts val="0"/>
                  </a:spcBef>
                  <a:buFont typeface="Wingdings" pitchFamily="2" charset="2"/>
                  <a:buChar char="u"/>
                  <a:defRPr/>
                </a:pPr>
                <a:endParaRPr lang="en-US" altLang="zh-CN" sz="1800" dirty="0"/>
              </a:p>
              <a:p>
                <a:pPr lvl="3" defTabSz="914400">
                  <a:spcBef>
                    <a:spcPts val="0"/>
                  </a:spcBef>
                  <a:buFont typeface="Wingdings" pitchFamily="2" charset="2"/>
                  <a:buChar char="u"/>
                  <a:defRPr/>
                </a:pPr>
                <a:r>
                  <a:rPr lang="en-US" altLang="zh-CN" sz="1800" dirty="0"/>
                  <a:t>Suppose B is the local mini-batch size, #updates on client k in each round: </a:t>
                </a:r>
                <a14:m>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panose="02040503050406030204" pitchFamily="18" charset="0"/>
                          </a:rPr>
                          <m:t>𝑢</m:t>
                        </m:r>
                      </m:e>
                      <m:sub>
                        <m:r>
                          <a:rPr lang="en-US" altLang="zh-CN" sz="1800" b="0" i="1" smtClean="0">
                            <a:latin typeface="Cambria Math" panose="02040503050406030204" pitchFamily="18" charset="0"/>
                          </a:rPr>
                          <m:t>𝑘</m:t>
                        </m:r>
                      </m:sub>
                    </m:sSub>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𝐸</m:t>
                    </m:r>
                    <m:f>
                      <m:fPr>
                        <m:ctrlPr>
                          <a:rPr lang="en-US" altLang="zh-CN" sz="1800" b="0" i="1" smtClean="0">
                            <a:latin typeface="Cambria Math" panose="02040503050406030204" pitchFamily="18" charset="0"/>
                          </a:rPr>
                        </m:ctrlPr>
                      </m:fPr>
                      <m:num>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𝑛</m:t>
                            </m:r>
                          </m:e>
                          <m:sub>
                            <m:r>
                              <a:rPr lang="en-US" altLang="zh-CN" sz="1800" b="0" i="1" smtClean="0">
                                <a:latin typeface="Cambria Math" panose="02040503050406030204" pitchFamily="18" charset="0"/>
                              </a:rPr>
                              <m:t>𝑘</m:t>
                            </m:r>
                          </m:sub>
                        </m:sSub>
                      </m:num>
                      <m:den>
                        <m:r>
                          <a:rPr lang="en-US" altLang="zh-CN" sz="1800" b="0" i="1" smtClean="0">
                            <a:latin typeface="Cambria Math" panose="02040503050406030204" pitchFamily="18" charset="0"/>
                          </a:rPr>
                          <m:t>𝐵</m:t>
                        </m:r>
                      </m:den>
                    </m:f>
                  </m:oMath>
                </a14:m>
                <a:endParaRPr lang="en-US" altLang="zh-CN" sz="1800" dirty="0"/>
              </a:p>
              <a:p>
                <a:pPr lvl="3" defTabSz="914400">
                  <a:spcBef>
                    <a:spcPts val="0"/>
                  </a:spcBef>
                  <a:buFont typeface="Wingdings" pitchFamily="2" charset="2"/>
                  <a:buChar char="u"/>
                  <a:defRPr/>
                </a:pPr>
                <a:endParaRPr lang="en-US" altLang="zh-CN" sz="1200" dirty="0"/>
              </a:p>
              <a:p>
                <a:pPr lvl="3" defTabSz="914400">
                  <a:spcBef>
                    <a:spcPts val="0"/>
                  </a:spcBef>
                  <a:buFont typeface="Wingdings" pitchFamily="2" charset="2"/>
                  <a:buChar char="u"/>
                  <a:defRPr/>
                </a:pPr>
                <a:endParaRPr lang="en-US" altLang="zh-CN" sz="12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18</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330037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Optimization POV</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Federated Averaging (</a:t>
            </a:r>
            <a:r>
              <a:rPr lang="en-US" altLang="zh-CN" sz="2400" dirty="0" err="1"/>
              <a:t>FedAvg</a:t>
            </a:r>
            <a:r>
              <a:rPr lang="en-US" altLang="zh-CN" sz="2400" dirty="0"/>
              <a:t>) </a:t>
            </a:r>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19</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8" name="图片 7">
            <a:extLst>
              <a:ext uri="{FF2B5EF4-FFF2-40B4-BE49-F238E27FC236}">
                <a16:creationId xmlns:a16="http://schemas.microsoft.com/office/drawing/2014/main" id="{93A4C582-8F30-D24A-81BE-673D72AE9277}"/>
              </a:ext>
            </a:extLst>
          </p:cNvPr>
          <p:cNvPicPr>
            <a:picLocks noChangeAspect="1"/>
          </p:cNvPicPr>
          <p:nvPr/>
        </p:nvPicPr>
        <p:blipFill>
          <a:blip r:embed="rId4"/>
          <a:stretch>
            <a:fillRect/>
          </a:stretch>
        </p:blipFill>
        <p:spPr>
          <a:xfrm>
            <a:off x="631963" y="2143107"/>
            <a:ext cx="4465773" cy="4309241"/>
          </a:xfrm>
          <a:prstGeom prst="rect">
            <a:avLst/>
          </a:prstGeom>
        </p:spPr>
      </p:pic>
      <p:pic>
        <p:nvPicPr>
          <p:cNvPr id="9" name="图片 8">
            <a:extLst>
              <a:ext uri="{FF2B5EF4-FFF2-40B4-BE49-F238E27FC236}">
                <a16:creationId xmlns:a16="http://schemas.microsoft.com/office/drawing/2014/main" id="{D8EF92CA-B963-1846-B265-AAE5286EB60C}"/>
              </a:ext>
            </a:extLst>
          </p:cNvPr>
          <p:cNvPicPr>
            <a:picLocks noChangeAspect="1"/>
          </p:cNvPicPr>
          <p:nvPr/>
        </p:nvPicPr>
        <p:blipFill>
          <a:blip r:embed="rId5"/>
          <a:stretch>
            <a:fillRect/>
          </a:stretch>
        </p:blipFill>
        <p:spPr>
          <a:xfrm>
            <a:off x="5272499" y="2805258"/>
            <a:ext cx="3276943" cy="2984938"/>
          </a:xfrm>
          <a:prstGeom prst="rect">
            <a:avLst/>
          </a:prstGeom>
        </p:spPr>
      </p:pic>
      <p:sp>
        <p:nvSpPr>
          <p:cNvPr id="7" name="TextBox 6"/>
          <p:cNvSpPr txBox="1"/>
          <p:nvPr/>
        </p:nvSpPr>
        <p:spPr>
          <a:xfrm>
            <a:off x="5272499" y="2431701"/>
            <a:ext cx="2020810" cy="369332"/>
          </a:xfrm>
          <a:prstGeom prst="rect">
            <a:avLst/>
          </a:prstGeom>
          <a:noFill/>
        </p:spPr>
        <p:txBody>
          <a:bodyPr wrap="none" rtlCol="0">
            <a:spAutoFit/>
          </a:bodyPr>
          <a:lstStyle/>
          <a:p>
            <a:r>
              <a:rPr lang="en-US" dirty="0">
                <a:solidFill>
                  <a:srgbClr val="FF0000"/>
                </a:solidFill>
              </a:rPr>
              <a:t>Overall procedures:</a:t>
            </a:r>
          </a:p>
        </p:txBody>
      </p:sp>
    </p:spTree>
    <p:extLst>
      <p:ext uri="{BB962C8B-B14F-4D97-AF65-F5344CB8AC3E}">
        <p14:creationId xmlns:p14="http://schemas.microsoft.com/office/powerpoint/2010/main" val="319752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5257800"/>
          </a:xfrm>
        </p:spPr>
        <p:txBody>
          <a:bodyPr>
            <a:normAutofit/>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t>Federated Learning for Wireless Networks</a:t>
            </a:r>
          </a:p>
          <a:p>
            <a:pPr lvl="1"/>
            <a:r>
              <a:rPr lang="en-US" altLang="zh-CN" sz="2000" dirty="0"/>
              <a:t>Unsupervised Federated Learning for Unbalanced Data</a:t>
            </a:r>
          </a:p>
          <a:p>
            <a:pPr lvl="1"/>
            <a:r>
              <a:rPr lang="en-US" altLang="zh-CN" sz="2000" dirty="0"/>
              <a:t>Matching Theory Based Low-Latency Scheme for Multi-Task Federated Learning in MEC Networks </a:t>
            </a:r>
          </a:p>
          <a:p>
            <a:r>
              <a:rPr lang="en-US" sz="2400" dirty="0"/>
              <a:t>From Federated Learning to Federated Analysis</a:t>
            </a:r>
          </a:p>
          <a:p>
            <a:pPr lvl="1"/>
            <a:r>
              <a:rPr lang="en-US" sz="2000" dirty="0"/>
              <a:t>Federated Skewness Analytics in Heterogeneous Decentralized Data Environments</a:t>
            </a:r>
            <a:endParaRPr lang="en-US" altLang="zh-CN" sz="2000" dirty="0"/>
          </a:p>
          <a:p>
            <a:pPr lvl="1"/>
            <a:r>
              <a:rPr lang="en-HK" sz="2000" dirty="0"/>
              <a:t>Federated Anomaly Analytics for Local Model</a:t>
            </a:r>
            <a:r>
              <a:rPr lang="zh-CN" altLang="en-US" sz="2000" dirty="0"/>
              <a:t> </a:t>
            </a:r>
            <a:r>
              <a:rPr lang="en-HK" sz="2000" dirty="0"/>
              <a:t>Poisoning Attack</a:t>
            </a:r>
            <a:endParaRPr lang="en-US" altLang="zh-CN" sz="2000" dirty="0"/>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2</a:t>
            </a:fld>
            <a:endParaRPr lang="en-US"/>
          </a:p>
        </p:txBody>
      </p:sp>
    </p:spTree>
    <p:extLst>
      <p:ext uri="{BB962C8B-B14F-4D97-AF65-F5344CB8AC3E}">
        <p14:creationId xmlns:p14="http://schemas.microsoft.com/office/powerpoint/2010/main" val="1588868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Methodology</a:t>
            </a: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Federated Learning Based Mobile Edge Computing</a:t>
            </a:r>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pic>
        <p:nvPicPr>
          <p:cNvPr id="52" name="Picture 2" descr="Image result for AR 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0675" y="5733692"/>
            <a:ext cx="592253" cy="59225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mage result for AR 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680" y="5746526"/>
            <a:ext cx="613495" cy="61349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AR PERSON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3284" y="5759737"/>
            <a:ext cx="574398" cy="58519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1829107" y="6343148"/>
            <a:ext cx="903389" cy="338554"/>
          </a:xfrm>
          <a:prstGeom prst="rect">
            <a:avLst/>
          </a:prstGeom>
          <a:noFill/>
        </p:spPr>
        <p:txBody>
          <a:bodyPr wrap="none" rtlCol="0">
            <a:spAutoFit/>
          </a:bodyPr>
          <a:lstStyle/>
          <a:p>
            <a:r>
              <a:rPr lang="en-US" sz="1600" b="1" dirty="0"/>
              <a:t>D</a:t>
            </a:r>
            <a:r>
              <a:rPr lang="en-US" altLang="zh-CN" sz="1600" b="1" dirty="0"/>
              <a:t>evice 1</a:t>
            </a:r>
            <a:endParaRPr lang="en-US" sz="1600" b="1" dirty="0"/>
          </a:p>
        </p:txBody>
      </p:sp>
      <p:sp>
        <p:nvSpPr>
          <p:cNvPr id="56" name="TextBox 55"/>
          <p:cNvSpPr txBox="1"/>
          <p:nvPr/>
        </p:nvSpPr>
        <p:spPr>
          <a:xfrm>
            <a:off x="3590851" y="6344934"/>
            <a:ext cx="903389" cy="338554"/>
          </a:xfrm>
          <a:prstGeom prst="rect">
            <a:avLst/>
          </a:prstGeom>
          <a:noFill/>
        </p:spPr>
        <p:txBody>
          <a:bodyPr wrap="none" rtlCol="0">
            <a:spAutoFit/>
          </a:bodyPr>
          <a:lstStyle/>
          <a:p>
            <a:r>
              <a:rPr lang="en-US" altLang="zh-CN" sz="1600" b="1" dirty="0"/>
              <a:t>Device 2</a:t>
            </a:r>
            <a:endParaRPr lang="en-US" sz="1600" b="1" dirty="0"/>
          </a:p>
        </p:txBody>
      </p:sp>
      <mc:AlternateContent xmlns:mc="http://schemas.openxmlformats.org/markup-compatibility/2006" xmlns:a14="http://schemas.microsoft.com/office/drawing/2010/main">
        <mc:Choice Requires="a14">
          <p:sp>
            <p:nvSpPr>
              <p:cNvPr id="57" name="TextBox 56"/>
              <p:cNvSpPr txBox="1"/>
              <p:nvPr/>
            </p:nvSpPr>
            <p:spPr>
              <a:xfrm>
                <a:off x="6290928" y="6347796"/>
                <a:ext cx="986745" cy="338554"/>
              </a:xfrm>
              <a:prstGeom prst="rect">
                <a:avLst/>
              </a:prstGeom>
              <a:noFill/>
            </p:spPr>
            <p:txBody>
              <a:bodyPr wrap="none" rtlCol="0">
                <a:spAutoFit/>
              </a:bodyPr>
              <a:lstStyle/>
              <a:p>
                <a:r>
                  <a:rPr lang="en-US" sz="1600" b="1" dirty="0"/>
                  <a:t>Device</a:t>
                </a:r>
                <a:r>
                  <a:rPr lang="en-US" altLang="zh-CN" sz="1600" b="1" dirty="0"/>
                  <a:t> </a:t>
                </a:r>
                <a14:m>
                  <m:oMath xmlns:m="http://schemas.openxmlformats.org/officeDocument/2006/math">
                    <m:r>
                      <a:rPr lang="en-US" altLang="zh-CN" sz="1600" b="1" i="1" dirty="0" smtClean="0">
                        <a:latin typeface="Cambria Math" panose="02040503050406030204" pitchFamily="18" charset="0"/>
                      </a:rPr>
                      <m:t>𝑴</m:t>
                    </m:r>
                  </m:oMath>
                </a14:m>
                <a:endParaRPr lang="en-US" sz="1600" b="1" dirty="0"/>
              </a:p>
            </p:txBody>
          </p:sp>
        </mc:Choice>
        <mc:Fallback xmlns="">
          <p:sp>
            <p:nvSpPr>
              <p:cNvPr id="57" name="TextBox 56"/>
              <p:cNvSpPr txBox="1">
                <a:spLocks noRot="1" noChangeAspect="1" noMove="1" noResize="1" noEditPoints="1" noAdjustHandles="1" noChangeArrowheads="1" noChangeShapeType="1" noTextEdit="1"/>
              </p:cNvSpPr>
              <p:nvPr/>
            </p:nvSpPr>
            <p:spPr>
              <a:xfrm>
                <a:off x="6290928" y="6347796"/>
                <a:ext cx="986745" cy="338554"/>
              </a:xfrm>
              <a:prstGeom prst="rect">
                <a:avLst/>
              </a:prstGeom>
              <a:blipFill>
                <a:blip r:embed="rId4"/>
                <a:stretch>
                  <a:fillRect l="-3704" t="-5357" b="-21429"/>
                </a:stretch>
              </a:blipFill>
            </p:spPr>
            <p:txBody>
              <a:bodyPr/>
              <a:lstStyle/>
              <a:p>
                <a:r>
                  <a:rPr lang="en-US">
                    <a:noFill/>
                  </a:rPr>
                  <a:t> </a:t>
                </a:r>
              </a:p>
            </p:txBody>
          </p:sp>
        </mc:Fallback>
      </mc:AlternateContent>
      <p:pic>
        <p:nvPicPr>
          <p:cNvPr id="58" name="Picture 1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7702" y="2077811"/>
            <a:ext cx="1676920" cy="167692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3690921" y="4122822"/>
            <a:ext cx="1425518" cy="307777"/>
          </a:xfrm>
          <a:prstGeom prst="rect">
            <a:avLst/>
          </a:prstGeom>
          <a:noFill/>
        </p:spPr>
        <p:txBody>
          <a:bodyPr wrap="none" rtlCol="0">
            <a:spAutoFit/>
          </a:bodyPr>
          <a:lstStyle/>
          <a:p>
            <a:r>
              <a:rPr lang="en-US" sz="1400" b="1" dirty="0"/>
              <a:t>Selected Devices</a:t>
            </a:r>
          </a:p>
        </p:txBody>
      </p:sp>
      <p:sp>
        <p:nvSpPr>
          <p:cNvPr id="61" name="TextBox 60"/>
          <p:cNvSpPr txBox="1"/>
          <p:nvPr/>
        </p:nvSpPr>
        <p:spPr>
          <a:xfrm>
            <a:off x="2079089" y="2243201"/>
            <a:ext cx="1486946" cy="307777"/>
          </a:xfrm>
          <a:prstGeom prst="rect">
            <a:avLst/>
          </a:prstGeom>
          <a:noFill/>
        </p:spPr>
        <p:txBody>
          <a:bodyPr wrap="none" rtlCol="0">
            <a:spAutoFit/>
          </a:bodyPr>
          <a:lstStyle/>
          <a:p>
            <a:r>
              <a:rPr lang="en-US" sz="1400" b="1" dirty="0"/>
              <a:t>Centralized Cloud</a:t>
            </a:r>
          </a:p>
        </p:txBody>
      </p:sp>
      <p:sp>
        <p:nvSpPr>
          <p:cNvPr id="62" name="TextBox 61"/>
          <p:cNvSpPr txBox="1"/>
          <p:nvPr/>
        </p:nvSpPr>
        <p:spPr>
          <a:xfrm>
            <a:off x="4924168" y="5375088"/>
            <a:ext cx="502061" cy="369332"/>
          </a:xfrm>
          <a:prstGeom prst="rect">
            <a:avLst/>
          </a:prstGeom>
          <a:noFill/>
        </p:spPr>
        <p:txBody>
          <a:bodyPr wrap="none" rtlCol="0">
            <a:spAutoFit/>
          </a:bodyPr>
          <a:lstStyle/>
          <a:p>
            <a:r>
              <a:rPr lang="en-US" altLang="zh-CN" dirty="0"/>
              <a:t>……</a:t>
            </a:r>
            <a:endParaRPr lang="en-US" dirty="0"/>
          </a:p>
        </p:txBody>
      </p:sp>
      <p:sp>
        <p:nvSpPr>
          <p:cNvPr id="7" name="TextBox 6"/>
          <p:cNvSpPr txBox="1"/>
          <p:nvPr/>
        </p:nvSpPr>
        <p:spPr>
          <a:xfrm>
            <a:off x="3320615" y="4092044"/>
            <a:ext cx="490840" cy="369332"/>
          </a:xfrm>
          <a:prstGeom prst="rect">
            <a:avLst/>
          </a:prstGeom>
          <a:noFill/>
        </p:spPr>
        <p:txBody>
          <a:bodyPr wrap="none" rtlCol="0">
            <a:spAutoFit/>
          </a:bodyPr>
          <a:lstStyle/>
          <a:p>
            <a:r>
              <a:rPr lang="en-US" dirty="0">
                <a:solidFill>
                  <a:srgbClr val="FF0000"/>
                </a:solidFill>
              </a:rPr>
              <a:t>①</a:t>
            </a:r>
          </a:p>
        </p:txBody>
      </p:sp>
      <p:sp>
        <p:nvSpPr>
          <p:cNvPr id="3" name="Slide Number Placeholder 2"/>
          <p:cNvSpPr>
            <a:spLocks noGrp="1"/>
          </p:cNvSpPr>
          <p:nvPr>
            <p:ph type="sldNum" sz="quarter" idx="12"/>
          </p:nvPr>
        </p:nvSpPr>
        <p:spPr/>
        <p:txBody>
          <a:bodyPr/>
          <a:lstStyle/>
          <a:p>
            <a:fld id="{A8CBFF3A-E60C-994B-AE6E-D7D0A26F3FC4}" type="slidenum">
              <a:rPr lang="en-US" smtClean="0"/>
              <a:t>20</a:t>
            </a:fld>
            <a:endParaRPr lang="en-US"/>
          </a:p>
        </p:txBody>
      </p:sp>
      <p:pic>
        <p:nvPicPr>
          <p:cNvPr id="38" name="Picture 4" descr="Image result for neural network icon">
            <a:extLst>
              <a:ext uri="{FF2B5EF4-FFF2-40B4-BE49-F238E27FC236}">
                <a16:creationId xmlns:a16="http://schemas.microsoft.com/office/drawing/2014/main" id="{A600FF69-DDE7-6041-90AF-99AF26AF765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30" b="10525"/>
          <a:stretch/>
        </p:blipFill>
        <p:spPr bwMode="auto">
          <a:xfrm>
            <a:off x="1864539" y="5150104"/>
            <a:ext cx="733820" cy="4366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result for neural network icon">
            <a:extLst>
              <a:ext uri="{FF2B5EF4-FFF2-40B4-BE49-F238E27FC236}">
                <a16:creationId xmlns:a16="http://schemas.microsoft.com/office/drawing/2014/main" id="{9731703C-6F9D-EC4F-87E1-068F84C4F1D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30" b="10525"/>
          <a:stretch/>
        </p:blipFill>
        <p:spPr bwMode="auto">
          <a:xfrm>
            <a:off x="3679001" y="5146754"/>
            <a:ext cx="733820" cy="4366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Image result for neural network icon">
            <a:extLst>
              <a:ext uri="{FF2B5EF4-FFF2-40B4-BE49-F238E27FC236}">
                <a16:creationId xmlns:a16="http://schemas.microsoft.com/office/drawing/2014/main" id="{AB39C893-155B-7342-8FC8-B306352CAC1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530" b="10525"/>
          <a:stretch/>
        </p:blipFill>
        <p:spPr bwMode="auto">
          <a:xfrm>
            <a:off x="6471234" y="5148110"/>
            <a:ext cx="733820" cy="43668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3">
            <a:extLst>
              <a:ext uri="{FF2B5EF4-FFF2-40B4-BE49-F238E27FC236}">
                <a16:creationId xmlns:a16="http://schemas.microsoft.com/office/drawing/2014/main" id="{F0E1836D-426B-BF4A-8DE8-D297C1A6A140}"/>
              </a:ext>
            </a:extLst>
          </p:cNvPr>
          <p:cNvCxnSpPr/>
          <p:nvPr/>
        </p:nvCxnSpPr>
        <p:spPr>
          <a:xfrm flipH="1">
            <a:off x="2198077" y="3754731"/>
            <a:ext cx="1186961" cy="12305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18">
            <a:extLst>
              <a:ext uri="{FF2B5EF4-FFF2-40B4-BE49-F238E27FC236}">
                <a16:creationId xmlns:a16="http://schemas.microsoft.com/office/drawing/2014/main" id="{2A75D338-2130-1C46-ACD3-E63EF66BD104}"/>
              </a:ext>
            </a:extLst>
          </p:cNvPr>
          <p:cNvCxnSpPr/>
          <p:nvPr/>
        </p:nvCxnSpPr>
        <p:spPr>
          <a:xfrm>
            <a:off x="5426229" y="3675185"/>
            <a:ext cx="1291094" cy="13100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20">
            <a:extLst>
              <a:ext uri="{FF2B5EF4-FFF2-40B4-BE49-F238E27FC236}">
                <a16:creationId xmlns:a16="http://schemas.microsoft.com/office/drawing/2014/main" id="{56B25ACC-B73A-1641-B37D-30FF29AADFE1}"/>
              </a:ext>
            </a:extLst>
          </p:cNvPr>
          <p:cNvCxnSpPr/>
          <p:nvPr/>
        </p:nvCxnSpPr>
        <p:spPr>
          <a:xfrm flipH="1">
            <a:off x="4018085" y="3886200"/>
            <a:ext cx="123092" cy="1160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TextBox 21">
            <a:extLst>
              <a:ext uri="{FF2B5EF4-FFF2-40B4-BE49-F238E27FC236}">
                <a16:creationId xmlns:a16="http://schemas.microsoft.com/office/drawing/2014/main" id="{FFE92A78-3A0C-CC4C-9542-D34942361B1A}"/>
              </a:ext>
            </a:extLst>
          </p:cNvPr>
          <p:cNvSpPr txBox="1"/>
          <p:nvPr/>
        </p:nvSpPr>
        <p:spPr>
          <a:xfrm>
            <a:off x="4045911" y="4336897"/>
            <a:ext cx="2176365" cy="307777"/>
          </a:xfrm>
          <a:prstGeom prst="rect">
            <a:avLst/>
          </a:prstGeom>
          <a:noFill/>
        </p:spPr>
        <p:txBody>
          <a:bodyPr wrap="none" rtlCol="0">
            <a:spAutoFit/>
          </a:bodyPr>
          <a:lstStyle/>
          <a:p>
            <a:r>
              <a:rPr lang="en-US" sz="1400" dirty="0">
                <a:solidFill>
                  <a:srgbClr val="FF0000"/>
                </a:solidFill>
              </a:rPr>
              <a:t>②</a:t>
            </a:r>
            <a:r>
              <a:rPr lang="en-US" sz="1400" dirty="0"/>
              <a:t> Download Naive Model</a:t>
            </a:r>
          </a:p>
        </p:txBody>
      </p:sp>
      <mc:AlternateContent xmlns:mc="http://schemas.openxmlformats.org/markup-compatibility/2006" xmlns:a14="http://schemas.microsoft.com/office/drawing/2010/main">
        <mc:Choice Requires="a14">
          <p:sp>
            <p:nvSpPr>
              <p:cNvPr id="45" name="TextBox 22">
                <a:extLst>
                  <a:ext uri="{FF2B5EF4-FFF2-40B4-BE49-F238E27FC236}">
                    <a16:creationId xmlns:a16="http://schemas.microsoft.com/office/drawing/2014/main" id="{D29427C2-D4C5-4D48-A5D7-64962847B9B1}"/>
                  </a:ext>
                </a:extLst>
              </p:cNvPr>
              <p:cNvSpPr txBox="1"/>
              <p:nvPr/>
            </p:nvSpPr>
            <p:spPr>
              <a:xfrm>
                <a:off x="4950033" y="4644674"/>
                <a:ext cx="509177" cy="230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𝟏</m:t>
                          </m:r>
                        </m:sub>
                        <m:sup>
                          <m:r>
                            <a:rPr lang="en-US" sz="1400" b="1" i="1" smtClean="0">
                              <a:latin typeface="Cambria Math" panose="02040503050406030204" pitchFamily="18" charset="0"/>
                            </a:rPr>
                            <m:t>𝟎</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oMath>
                  </m:oMathPara>
                </a14:m>
                <a:endParaRPr lang="en-US" sz="1400" b="1" dirty="0"/>
              </a:p>
            </p:txBody>
          </p:sp>
        </mc:Choice>
        <mc:Fallback xmlns="">
          <p:sp>
            <p:nvSpPr>
              <p:cNvPr id="45" name="TextBox 22">
                <a:extLst>
                  <a:ext uri="{FF2B5EF4-FFF2-40B4-BE49-F238E27FC236}">
                    <a16:creationId xmlns:a16="http://schemas.microsoft.com/office/drawing/2014/main" id="{D29427C2-D4C5-4D48-A5D7-64962847B9B1}"/>
                  </a:ext>
                </a:extLst>
              </p:cNvPr>
              <p:cNvSpPr txBox="1">
                <a:spLocks noRot="1" noChangeAspect="1" noMove="1" noResize="1" noEditPoints="1" noAdjustHandles="1" noChangeArrowheads="1" noChangeShapeType="1" noTextEdit="1"/>
              </p:cNvSpPr>
              <p:nvPr/>
            </p:nvSpPr>
            <p:spPr>
              <a:xfrm>
                <a:off x="4950033" y="4644674"/>
                <a:ext cx="509177" cy="230319"/>
              </a:xfrm>
              <a:prstGeom prst="rect">
                <a:avLst/>
              </a:prstGeom>
              <a:blipFill>
                <a:blip r:embed="rId7"/>
                <a:stretch>
                  <a:fillRect l="-4878" r="-9756" b="-26316"/>
                </a:stretch>
              </a:blipFill>
            </p:spPr>
            <p:txBody>
              <a:bodyPr/>
              <a:lstStyle/>
              <a:p>
                <a:r>
                  <a:rPr lang="zh-CN" altLang="en-US">
                    <a:noFill/>
                  </a:rPr>
                  <a:t> </a:t>
                </a:r>
              </a:p>
            </p:txBody>
          </p:sp>
        </mc:Fallback>
      </mc:AlternateContent>
      <p:pic>
        <p:nvPicPr>
          <p:cNvPr id="46" name="Picture 10" descr="database 5 icon">
            <a:extLst>
              <a:ext uri="{FF2B5EF4-FFF2-40B4-BE49-F238E27FC236}">
                <a16:creationId xmlns:a16="http://schemas.microsoft.com/office/drawing/2014/main" id="{7A9E8E9A-A9FB-B848-851B-8CF68AF1E0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0514" y="5658309"/>
            <a:ext cx="362839" cy="3628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database 5 icon">
            <a:extLst>
              <a:ext uri="{FF2B5EF4-FFF2-40B4-BE49-F238E27FC236}">
                <a16:creationId xmlns:a16="http://schemas.microsoft.com/office/drawing/2014/main" id="{F7130601-D346-D443-9654-323A962CBF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2086" y="5655063"/>
            <a:ext cx="362839" cy="3628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database 5 icon">
            <a:extLst>
              <a:ext uri="{FF2B5EF4-FFF2-40B4-BE49-F238E27FC236}">
                <a16:creationId xmlns:a16="http://schemas.microsoft.com/office/drawing/2014/main" id="{3A4B4E22-F400-DE4D-8E78-46F413F8A4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1791" y="5659710"/>
            <a:ext cx="362839" cy="3628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9" name="TextBox 16">
                <a:extLst>
                  <a:ext uri="{FF2B5EF4-FFF2-40B4-BE49-F238E27FC236}">
                    <a16:creationId xmlns:a16="http://schemas.microsoft.com/office/drawing/2014/main" id="{33EC98DB-A03E-A54A-B3B5-D321B2FB13FF}"/>
                  </a:ext>
                </a:extLst>
              </p:cNvPr>
              <p:cNvSpPr txBox="1"/>
              <p:nvPr/>
            </p:nvSpPr>
            <p:spPr>
              <a:xfrm>
                <a:off x="1075489" y="5997828"/>
                <a:ext cx="4863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m:oMathPara>
                </a14:m>
                <a:endParaRPr lang="en-US" dirty="0"/>
              </a:p>
            </p:txBody>
          </p:sp>
        </mc:Choice>
        <mc:Fallback xmlns="">
          <p:sp>
            <p:nvSpPr>
              <p:cNvPr id="49" name="TextBox 16">
                <a:extLst>
                  <a:ext uri="{FF2B5EF4-FFF2-40B4-BE49-F238E27FC236}">
                    <a16:creationId xmlns:a16="http://schemas.microsoft.com/office/drawing/2014/main" id="{33EC98DB-A03E-A54A-B3B5-D321B2FB13FF}"/>
                  </a:ext>
                </a:extLst>
              </p:cNvPr>
              <p:cNvSpPr txBox="1">
                <a:spLocks noRot="1" noChangeAspect="1" noMove="1" noResize="1" noEditPoints="1" noAdjustHandles="1" noChangeArrowheads="1" noChangeShapeType="1" noTextEdit="1"/>
              </p:cNvSpPr>
              <p:nvPr/>
            </p:nvSpPr>
            <p:spPr>
              <a:xfrm>
                <a:off x="1075489" y="5997828"/>
                <a:ext cx="486351" cy="369332"/>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TextBox 17">
                <a:extLst>
                  <a:ext uri="{FF2B5EF4-FFF2-40B4-BE49-F238E27FC236}">
                    <a16:creationId xmlns:a16="http://schemas.microsoft.com/office/drawing/2014/main" id="{8CB55281-BC7D-2540-8BE8-203F69A81D3A}"/>
                  </a:ext>
                </a:extLst>
              </p:cNvPr>
              <p:cNvSpPr txBox="1"/>
              <p:nvPr/>
            </p:nvSpPr>
            <p:spPr>
              <a:xfrm>
                <a:off x="3003605" y="6017901"/>
                <a:ext cx="4916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2</m:t>
                          </m:r>
                        </m:sub>
                      </m:sSub>
                    </m:oMath>
                  </m:oMathPara>
                </a14:m>
                <a:endParaRPr lang="en-US" dirty="0"/>
              </a:p>
            </p:txBody>
          </p:sp>
        </mc:Choice>
        <mc:Fallback xmlns="">
          <p:sp>
            <p:nvSpPr>
              <p:cNvPr id="50" name="TextBox 17">
                <a:extLst>
                  <a:ext uri="{FF2B5EF4-FFF2-40B4-BE49-F238E27FC236}">
                    <a16:creationId xmlns:a16="http://schemas.microsoft.com/office/drawing/2014/main" id="{8CB55281-BC7D-2540-8BE8-203F69A81D3A}"/>
                  </a:ext>
                </a:extLst>
              </p:cNvPr>
              <p:cNvSpPr txBox="1">
                <a:spLocks noRot="1" noChangeAspect="1" noMove="1" noResize="1" noEditPoints="1" noAdjustHandles="1" noChangeArrowheads="1" noChangeShapeType="1" noTextEdit="1"/>
              </p:cNvSpPr>
              <p:nvPr/>
            </p:nvSpPr>
            <p:spPr>
              <a:xfrm>
                <a:off x="3003605" y="6017901"/>
                <a:ext cx="491673" cy="369332"/>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TextBox 18">
                <a:extLst>
                  <a:ext uri="{FF2B5EF4-FFF2-40B4-BE49-F238E27FC236}">
                    <a16:creationId xmlns:a16="http://schemas.microsoft.com/office/drawing/2014/main" id="{D4E5849B-31E1-0648-B211-01AF0D5672AE}"/>
                  </a:ext>
                </a:extLst>
              </p:cNvPr>
              <p:cNvSpPr txBox="1"/>
              <p:nvPr/>
            </p:nvSpPr>
            <p:spPr>
              <a:xfrm>
                <a:off x="5686698" y="6022549"/>
                <a:ext cx="5629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𝑀</m:t>
                          </m:r>
                        </m:sub>
                      </m:sSub>
                    </m:oMath>
                  </m:oMathPara>
                </a14:m>
                <a:endParaRPr lang="en-US" dirty="0"/>
              </a:p>
            </p:txBody>
          </p:sp>
        </mc:Choice>
        <mc:Fallback xmlns="">
          <p:sp>
            <p:nvSpPr>
              <p:cNvPr id="51" name="TextBox 18">
                <a:extLst>
                  <a:ext uri="{FF2B5EF4-FFF2-40B4-BE49-F238E27FC236}">
                    <a16:creationId xmlns:a16="http://schemas.microsoft.com/office/drawing/2014/main" id="{D4E5849B-31E1-0648-B211-01AF0D5672AE}"/>
                  </a:ext>
                </a:extLst>
              </p:cNvPr>
              <p:cNvSpPr txBox="1">
                <a:spLocks noRot="1" noChangeAspect="1" noMove="1" noResize="1" noEditPoints="1" noAdjustHandles="1" noChangeArrowheads="1" noChangeShapeType="1" noTextEdit="1"/>
              </p:cNvSpPr>
              <p:nvPr/>
            </p:nvSpPr>
            <p:spPr>
              <a:xfrm>
                <a:off x="5686698" y="6022549"/>
                <a:ext cx="562911" cy="36933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TextBox 20">
                <a:extLst>
                  <a:ext uri="{FF2B5EF4-FFF2-40B4-BE49-F238E27FC236}">
                    <a16:creationId xmlns:a16="http://schemas.microsoft.com/office/drawing/2014/main" id="{8E7DE3B0-06AE-224D-9224-77C465D36F79}"/>
                  </a:ext>
                </a:extLst>
              </p:cNvPr>
              <p:cNvSpPr txBox="1"/>
              <p:nvPr/>
            </p:nvSpPr>
            <p:spPr>
              <a:xfrm>
                <a:off x="1885092" y="4675115"/>
                <a:ext cx="862865" cy="268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𝒇</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𝟏</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rPr>
                        <m:t>𝒌</m:t>
                      </m:r>
                      <m:r>
                        <a:rPr lang="en-US" sz="1400" b="1" i="1" smtClean="0">
                          <a:latin typeface="Cambria Math" panose="02040503050406030204" pitchFamily="18" charset="0"/>
                        </a:rPr>
                        <m:t>))</m:t>
                      </m:r>
                    </m:oMath>
                  </m:oMathPara>
                </a14:m>
                <a:endParaRPr lang="en-US" sz="1400" b="1" dirty="0"/>
              </a:p>
            </p:txBody>
          </p:sp>
        </mc:Choice>
        <mc:Fallback xmlns="">
          <p:sp>
            <p:nvSpPr>
              <p:cNvPr id="60" name="TextBox 20">
                <a:extLst>
                  <a:ext uri="{FF2B5EF4-FFF2-40B4-BE49-F238E27FC236}">
                    <a16:creationId xmlns:a16="http://schemas.microsoft.com/office/drawing/2014/main" id="{8E7DE3B0-06AE-224D-9224-77C465D36F79}"/>
                  </a:ext>
                </a:extLst>
              </p:cNvPr>
              <p:cNvSpPr txBox="1">
                <a:spLocks noRot="1" noChangeAspect="1" noMove="1" noResize="1" noEditPoints="1" noAdjustHandles="1" noChangeArrowheads="1" noChangeShapeType="1" noTextEdit="1"/>
              </p:cNvSpPr>
              <p:nvPr/>
            </p:nvSpPr>
            <p:spPr>
              <a:xfrm>
                <a:off x="1885092" y="4675115"/>
                <a:ext cx="862865" cy="268022"/>
              </a:xfrm>
              <a:prstGeom prst="rect">
                <a:avLst/>
              </a:prstGeom>
              <a:blipFill>
                <a:blip r:embed="rId12"/>
                <a:stretch>
                  <a:fillRect l="-5797" r="-7246"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3" name="TextBox 21">
                <a:extLst>
                  <a:ext uri="{FF2B5EF4-FFF2-40B4-BE49-F238E27FC236}">
                    <a16:creationId xmlns:a16="http://schemas.microsoft.com/office/drawing/2014/main" id="{286D4532-3E42-144D-B530-61D2C0AEB2B6}"/>
                  </a:ext>
                </a:extLst>
              </p:cNvPr>
              <p:cNvSpPr txBox="1"/>
              <p:nvPr/>
            </p:nvSpPr>
            <p:spPr>
              <a:xfrm>
                <a:off x="3590851" y="4705559"/>
                <a:ext cx="859658" cy="268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𝒇</m:t>
                          </m:r>
                        </m:e>
                        <m:sub>
                          <m:r>
                            <a:rPr lang="en-US" altLang="zh-CN" sz="1400" b="1" i="1">
                              <a:latin typeface="Cambria Math" panose="02040503050406030204" pitchFamily="18" charset="0"/>
                            </a:rPr>
                            <m:t>2</m:t>
                          </m:r>
                        </m:sub>
                      </m:sSub>
                      <m:r>
                        <a:rPr lang="en-US" sz="1400" b="1" i="1" smtClean="0">
                          <a:latin typeface="Cambria Math" panose="02040503050406030204" pitchFamily="18" charset="0"/>
                        </a:rPr>
                        <m:t>(</m:t>
                      </m:r>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𝟐</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rPr>
                        <m:t>𝒌</m:t>
                      </m:r>
                      <m:r>
                        <a:rPr lang="en-US" sz="1400" b="1" i="1" smtClean="0">
                          <a:latin typeface="Cambria Math" panose="02040503050406030204" pitchFamily="18" charset="0"/>
                        </a:rPr>
                        <m:t>))</m:t>
                      </m:r>
                    </m:oMath>
                  </m:oMathPara>
                </a14:m>
                <a:endParaRPr lang="en-US" sz="1400" b="1" dirty="0"/>
              </a:p>
            </p:txBody>
          </p:sp>
        </mc:Choice>
        <mc:Fallback xmlns="">
          <p:sp>
            <p:nvSpPr>
              <p:cNvPr id="63" name="TextBox 21">
                <a:extLst>
                  <a:ext uri="{FF2B5EF4-FFF2-40B4-BE49-F238E27FC236}">
                    <a16:creationId xmlns:a16="http://schemas.microsoft.com/office/drawing/2014/main" id="{286D4532-3E42-144D-B530-61D2C0AEB2B6}"/>
                  </a:ext>
                </a:extLst>
              </p:cNvPr>
              <p:cNvSpPr txBox="1">
                <a:spLocks noRot="1" noChangeAspect="1" noMove="1" noResize="1" noEditPoints="1" noAdjustHandles="1" noChangeArrowheads="1" noChangeShapeType="1" noTextEdit="1"/>
              </p:cNvSpPr>
              <p:nvPr/>
            </p:nvSpPr>
            <p:spPr>
              <a:xfrm>
                <a:off x="3590851" y="4705559"/>
                <a:ext cx="859658" cy="268022"/>
              </a:xfrm>
              <a:prstGeom prst="rect">
                <a:avLst/>
              </a:prstGeom>
              <a:blipFill>
                <a:blip r:embed="rId13"/>
                <a:stretch>
                  <a:fillRect l="-7353" r="-7353" b="-181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4" name="TextBox 22">
                <a:extLst>
                  <a:ext uri="{FF2B5EF4-FFF2-40B4-BE49-F238E27FC236}">
                    <a16:creationId xmlns:a16="http://schemas.microsoft.com/office/drawing/2014/main" id="{BE08209C-F7B5-EE42-83C8-D6808CA502B8}"/>
                  </a:ext>
                </a:extLst>
              </p:cNvPr>
              <p:cNvSpPr txBox="1"/>
              <p:nvPr/>
            </p:nvSpPr>
            <p:spPr>
              <a:xfrm>
                <a:off x="6365033" y="4661830"/>
                <a:ext cx="946221" cy="267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𝒇</m:t>
                          </m:r>
                        </m:e>
                        <m:sub>
                          <m:r>
                            <a:rPr lang="en-US" sz="1400" b="1" i="1" smtClean="0">
                              <a:latin typeface="Cambria Math" panose="02040503050406030204" pitchFamily="18" charset="0"/>
                            </a:rPr>
                            <m:t>𝑴</m:t>
                          </m:r>
                        </m:sub>
                      </m:sSub>
                      <m:r>
                        <a:rPr lang="en-US" sz="1400" b="1" i="1" smtClean="0">
                          <a:latin typeface="Cambria Math" panose="02040503050406030204" pitchFamily="18" charset="0"/>
                        </a:rPr>
                        <m:t>(</m:t>
                      </m:r>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𝑴</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rPr>
                        <m:t>𝒌</m:t>
                      </m:r>
                      <m:r>
                        <a:rPr lang="en-US" sz="1400" b="1" i="1" smtClean="0">
                          <a:latin typeface="Cambria Math" panose="02040503050406030204" pitchFamily="18" charset="0"/>
                        </a:rPr>
                        <m:t>))</m:t>
                      </m:r>
                    </m:oMath>
                  </m:oMathPara>
                </a14:m>
                <a:endParaRPr lang="en-US" sz="1400" b="1" dirty="0"/>
              </a:p>
            </p:txBody>
          </p:sp>
        </mc:Choice>
        <mc:Fallback xmlns="">
          <p:sp>
            <p:nvSpPr>
              <p:cNvPr id="64" name="TextBox 22">
                <a:extLst>
                  <a:ext uri="{FF2B5EF4-FFF2-40B4-BE49-F238E27FC236}">
                    <a16:creationId xmlns:a16="http://schemas.microsoft.com/office/drawing/2014/main" id="{BE08209C-F7B5-EE42-83C8-D6808CA502B8}"/>
                  </a:ext>
                </a:extLst>
              </p:cNvPr>
              <p:cNvSpPr txBox="1">
                <a:spLocks noRot="1" noChangeAspect="1" noMove="1" noResize="1" noEditPoints="1" noAdjustHandles="1" noChangeArrowheads="1" noChangeShapeType="1" noTextEdit="1"/>
              </p:cNvSpPr>
              <p:nvPr/>
            </p:nvSpPr>
            <p:spPr>
              <a:xfrm>
                <a:off x="6365033" y="4661830"/>
                <a:ext cx="946221" cy="267509"/>
              </a:xfrm>
              <a:prstGeom prst="rect">
                <a:avLst/>
              </a:prstGeom>
              <a:blipFill>
                <a:blip r:embed="rId14"/>
                <a:stretch>
                  <a:fillRect l="-5263" r="-5263" b="-18182"/>
                </a:stretch>
              </a:blipFill>
            </p:spPr>
            <p:txBody>
              <a:bodyPr/>
              <a:lstStyle/>
              <a:p>
                <a:r>
                  <a:rPr lang="zh-CN" altLang="en-US">
                    <a:noFill/>
                  </a:rPr>
                  <a:t> </a:t>
                </a:r>
              </a:p>
            </p:txBody>
          </p:sp>
        </mc:Fallback>
      </mc:AlternateContent>
      <p:sp>
        <p:nvSpPr>
          <p:cNvPr id="65" name="Bent Arrow 25">
            <a:extLst>
              <a:ext uri="{FF2B5EF4-FFF2-40B4-BE49-F238E27FC236}">
                <a16:creationId xmlns:a16="http://schemas.microsoft.com/office/drawing/2014/main" id="{6ECDE304-16A6-A548-BF2C-2840209CED1B}"/>
              </a:ext>
            </a:extLst>
          </p:cNvPr>
          <p:cNvSpPr/>
          <p:nvPr/>
        </p:nvSpPr>
        <p:spPr>
          <a:xfrm>
            <a:off x="1239567" y="5114043"/>
            <a:ext cx="401326" cy="430317"/>
          </a:xfrm>
          <a:prstGeom prst="ben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Bent Arrow 26">
            <a:extLst>
              <a:ext uri="{FF2B5EF4-FFF2-40B4-BE49-F238E27FC236}">
                <a16:creationId xmlns:a16="http://schemas.microsoft.com/office/drawing/2014/main" id="{A46ADA7D-1301-EB4A-82C8-F619B18C5866}"/>
              </a:ext>
            </a:extLst>
          </p:cNvPr>
          <p:cNvSpPr/>
          <p:nvPr/>
        </p:nvSpPr>
        <p:spPr>
          <a:xfrm>
            <a:off x="3174803" y="5119077"/>
            <a:ext cx="401326" cy="430317"/>
          </a:xfrm>
          <a:prstGeom prst="ben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Bent Arrow 27">
            <a:extLst>
              <a:ext uri="{FF2B5EF4-FFF2-40B4-BE49-F238E27FC236}">
                <a16:creationId xmlns:a16="http://schemas.microsoft.com/office/drawing/2014/main" id="{10EED4E1-BC4D-514F-9CEE-55645CBB4ECF}"/>
              </a:ext>
            </a:extLst>
          </p:cNvPr>
          <p:cNvSpPr/>
          <p:nvPr/>
        </p:nvSpPr>
        <p:spPr>
          <a:xfrm>
            <a:off x="5879263" y="5154473"/>
            <a:ext cx="401326" cy="430317"/>
          </a:xfrm>
          <a:prstGeom prst="ben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TextBox 28">
            <a:extLst>
              <a:ext uri="{FF2B5EF4-FFF2-40B4-BE49-F238E27FC236}">
                <a16:creationId xmlns:a16="http://schemas.microsoft.com/office/drawing/2014/main" id="{AFAF3412-5627-D547-91AC-A81BB523D6D3}"/>
              </a:ext>
            </a:extLst>
          </p:cNvPr>
          <p:cNvSpPr txBox="1"/>
          <p:nvPr/>
        </p:nvSpPr>
        <p:spPr>
          <a:xfrm>
            <a:off x="0" y="3939699"/>
            <a:ext cx="1655548" cy="338554"/>
          </a:xfrm>
          <a:prstGeom prst="rect">
            <a:avLst/>
          </a:prstGeom>
          <a:noFill/>
        </p:spPr>
        <p:txBody>
          <a:bodyPr wrap="square" rtlCol="0">
            <a:spAutoFit/>
          </a:bodyPr>
          <a:lstStyle/>
          <a:p>
            <a:r>
              <a:rPr lang="en-US" sz="1600" dirty="0">
                <a:solidFill>
                  <a:srgbClr val="FF0000"/>
                </a:solidFill>
              </a:rPr>
              <a:t>③</a:t>
            </a:r>
            <a:r>
              <a:rPr lang="en-US" sz="1600" dirty="0"/>
              <a:t>Local Updates</a:t>
            </a:r>
          </a:p>
        </p:txBody>
      </p:sp>
      <p:pic>
        <p:nvPicPr>
          <p:cNvPr id="69" name="Picture 18" descr="Image result for arrow icon">
            <a:extLst>
              <a:ext uri="{FF2B5EF4-FFF2-40B4-BE49-F238E27FC236}">
                <a16:creationId xmlns:a16="http://schemas.microsoft.com/office/drawing/2014/main" id="{A5959151-8C51-7C4D-ABF4-3EBBA665EC2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57686">
            <a:off x="5159835" y="3192318"/>
            <a:ext cx="1423793" cy="142379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descr="Image result for arrow icon">
            <a:extLst>
              <a:ext uri="{FF2B5EF4-FFF2-40B4-BE49-F238E27FC236}">
                <a16:creationId xmlns:a16="http://schemas.microsoft.com/office/drawing/2014/main" id="{B6101E22-B18F-6D47-AFE7-65527C81FC8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170522" flipH="1">
            <a:off x="2068056" y="3169399"/>
            <a:ext cx="1517462" cy="15174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1" name="TextBox 33">
                <a:extLst>
                  <a:ext uri="{FF2B5EF4-FFF2-40B4-BE49-F238E27FC236}">
                    <a16:creationId xmlns:a16="http://schemas.microsoft.com/office/drawing/2014/main" id="{8BDFEB5B-2D59-EF4A-9CF4-C830DE049461}"/>
                  </a:ext>
                </a:extLst>
              </p:cNvPr>
              <p:cNvSpPr txBox="1"/>
              <p:nvPr/>
            </p:nvSpPr>
            <p:spPr>
              <a:xfrm>
                <a:off x="1948024" y="3419926"/>
                <a:ext cx="509178" cy="2680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𝟏</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oMath>
                  </m:oMathPara>
                </a14:m>
                <a:endParaRPr lang="en-US" sz="1400" b="1" dirty="0"/>
              </a:p>
            </p:txBody>
          </p:sp>
        </mc:Choice>
        <mc:Fallback xmlns="">
          <p:sp>
            <p:nvSpPr>
              <p:cNvPr id="71" name="TextBox 33">
                <a:extLst>
                  <a:ext uri="{FF2B5EF4-FFF2-40B4-BE49-F238E27FC236}">
                    <a16:creationId xmlns:a16="http://schemas.microsoft.com/office/drawing/2014/main" id="{8BDFEB5B-2D59-EF4A-9CF4-C830DE049461}"/>
                  </a:ext>
                </a:extLst>
              </p:cNvPr>
              <p:cNvSpPr txBox="1">
                <a:spLocks noRot="1" noChangeAspect="1" noMove="1" noResize="1" noEditPoints="1" noAdjustHandles="1" noChangeArrowheads="1" noChangeShapeType="1" noTextEdit="1"/>
              </p:cNvSpPr>
              <p:nvPr/>
            </p:nvSpPr>
            <p:spPr>
              <a:xfrm>
                <a:off x="1948024" y="3419926"/>
                <a:ext cx="509178" cy="268022"/>
              </a:xfrm>
              <a:prstGeom prst="rect">
                <a:avLst/>
              </a:prstGeom>
              <a:blipFill>
                <a:blip r:embed="rId16"/>
                <a:stretch>
                  <a:fillRect l="-2439" r="-12195" b="-2272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TextBox 34">
                <a:extLst>
                  <a:ext uri="{FF2B5EF4-FFF2-40B4-BE49-F238E27FC236}">
                    <a16:creationId xmlns:a16="http://schemas.microsoft.com/office/drawing/2014/main" id="{71317CC3-1C3D-2E4C-87E2-050F76493EA0}"/>
                  </a:ext>
                </a:extLst>
              </p:cNvPr>
              <p:cNvSpPr txBox="1"/>
              <p:nvPr/>
            </p:nvSpPr>
            <p:spPr>
              <a:xfrm>
                <a:off x="6005161" y="3327596"/>
                <a:ext cx="550855" cy="274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𝑴</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oMath>
                  </m:oMathPara>
                </a14:m>
                <a:endParaRPr lang="en-US" sz="1400" b="1" dirty="0"/>
              </a:p>
            </p:txBody>
          </p:sp>
        </mc:Choice>
        <mc:Fallback xmlns="">
          <p:sp>
            <p:nvSpPr>
              <p:cNvPr id="72" name="TextBox 34">
                <a:extLst>
                  <a:ext uri="{FF2B5EF4-FFF2-40B4-BE49-F238E27FC236}">
                    <a16:creationId xmlns:a16="http://schemas.microsoft.com/office/drawing/2014/main" id="{71317CC3-1C3D-2E4C-87E2-050F76493EA0}"/>
                  </a:ext>
                </a:extLst>
              </p:cNvPr>
              <p:cNvSpPr txBox="1">
                <a:spLocks noRot="1" noChangeAspect="1" noMove="1" noResize="1" noEditPoints="1" noAdjustHandles="1" noChangeArrowheads="1" noChangeShapeType="1" noTextEdit="1"/>
              </p:cNvSpPr>
              <p:nvPr/>
            </p:nvSpPr>
            <p:spPr>
              <a:xfrm>
                <a:off x="6005161" y="3327596"/>
                <a:ext cx="550855" cy="274819"/>
              </a:xfrm>
              <a:prstGeom prst="rect">
                <a:avLst/>
              </a:prstGeom>
              <a:blipFill>
                <a:blip r:embed="rId17"/>
                <a:stretch>
                  <a:fillRect l="-4545" r="-11364"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3" name="TextBox 35">
                <a:extLst>
                  <a:ext uri="{FF2B5EF4-FFF2-40B4-BE49-F238E27FC236}">
                    <a16:creationId xmlns:a16="http://schemas.microsoft.com/office/drawing/2014/main" id="{70BAD131-F85E-5848-8F42-69F14A10C97E}"/>
                  </a:ext>
                </a:extLst>
              </p:cNvPr>
              <p:cNvSpPr txBox="1"/>
              <p:nvPr/>
            </p:nvSpPr>
            <p:spPr>
              <a:xfrm>
                <a:off x="5282613" y="2470788"/>
                <a:ext cx="1933991" cy="5616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1" i="1" smtClean="0">
                              <a:latin typeface="Cambria Math" panose="02040503050406030204" pitchFamily="18" charset="0"/>
                            </a:rPr>
                          </m:ctrlPr>
                        </m:accPr>
                        <m:e>
                          <m:r>
                            <a:rPr lang="en-US" sz="1400" b="1" i="1" smtClean="0">
                              <a:latin typeface="Cambria Math" panose="02040503050406030204" pitchFamily="18" charset="0"/>
                              <a:ea typeface="Cambria Math" panose="02040503050406030204" pitchFamily="18" charset="0"/>
                            </a:rPr>
                            <m:t>𝝎</m:t>
                          </m:r>
                        </m:e>
                      </m:acc>
                      <m:d>
                        <m:dPr>
                          <m:ctrlPr>
                            <a:rPr lang="en-US" sz="1400" b="1" i="1" smtClean="0">
                              <a:latin typeface="Cambria Math" panose="02040503050406030204" pitchFamily="18" charset="0"/>
                            </a:rPr>
                          </m:ctrlPr>
                        </m:dPr>
                        <m:e>
                          <m:r>
                            <a:rPr lang="en-US" sz="1400" b="1" i="1" smtClean="0">
                              <a:latin typeface="Cambria Math" panose="02040503050406030204" pitchFamily="18" charset="0"/>
                            </a:rPr>
                            <m:t>𝒋</m:t>
                          </m:r>
                          <m:r>
                            <a:rPr lang="en-US" sz="1400" b="1" i="1" smtClean="0">
                              <a:latin typeface="Cambria Math" panose="02040503050406030204" pitchFamily="18" charset="0"/>
                            </a:rPr>
                            <m:t>+</m:t>
                          </m:r>
                          <m:r>
                            <a:rPr lang="en-US" sz="1400" b="1" i="1" smtClean="0">
                              <a:latin typeface="Cambria Math" panose="02040503050406030204" pitchFamily="18" charset="0"/>
                            </a:rPr>
                            <m:t>𝟏</m:t>
                          </m:r>
                        </m:e>
                      </m:d>
                      <m:r>
                        <a:rPr lang="en-US" sz="1400" b="1" i="1" smtClean="0">
                          <a:latin typeface="Cambria Math" panose="02040503050406030204" pitchFamily="18" charset="0"/>
                        </a:rPr>
                        <m:t>=</m:t>
                      </m:r>
                      <m:f>
                        <m:fPr>
                          <m:ctrlPr>
                            <a:rPr lang="en-US" sz="1400" b="1" i="1" smtClean="0">
                              <a:latin typeface="Cambria Math" panose="02040503050406030204" pitchFamily="18" charset="0"/>
                            </a:rPr>
                          </m:ctrlPr>
                        </m:fPr>
                        <m:num>
                          <m:nary>
                            <m:naryPr>
                              <m:chr m:val="∑"/>
                              <m:subHide m:val="on"/>
                              <m:supHide m:val="on"/>
                              <m:ctrlPr>
                                <a:rPr lang="en-US" sz="1400" b="1" i="1" smtClean="0">
                                  <a:latin typeface="Cambria Math" panose="02040503050406030204" pitchFamily="18" charset="0"/>
                                </a:rPr>
                              </m:ctrlPr>
                            </m:naryPr>
                            <m:sub/>
                            <m:sup/>
                            <m:e>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𝑫</m:t>
                                  </m:r>
                                </m:e>
                                <m:sub>
                                  <m:r>
                                    <a:rPr lang="en-US" sz="1400" b="1" i="1" smtClean="0">
                                      <a:latin typeface="Cambria Math" panose="02040503050406030204" pitchFamily="18" charset="0"/>
                                    </a:rPr>
                                    <m:t>𝒊</m:t>
                                  </m:r>
                                </m:sub>
                              </m:sSub>
                              <m:sSubSup>
                                <m:sSubSupPr>
                                  <m:ctrlPr>
                                    <a:rPr lang="en-US" sz="1400" b="1" i="1" smtClean="0">
                                      <a:latin typeface="Cambria Math" panose="02040503050406030204" pitchFamily="18" charset="0"/>
                                    </a:rPr>
                                  </m:ctrlPr>
                                </m:sSubSupPr>
                                <m:e>
                                  <m:r>
                                    <a:rPr lang="en-US" sz="1400" b="1" i="1" smtClean="0">
                                      <a:latin typeface="Cambria Math" panose="02040503050406030204" pitchFamily="18" charset="0"/>
                                      <a:ea typeface="Cambria Math" panose="02040503050406030204" pitchFamily="18" charset="0"/>
                                    </a:rPr>
                                    <m:t>𝝎</m:t>
                                  </m:r>
                                </m:e>
                                <m:sub>
                                  <m:r>
                                    <a:rPr lang="en-US" sz="1400" b="1" i="1" smtClean="0">
                                      <a:latin typeface="Cambria Math" panose="02040503050406030204" pitchFamily="18" charset="0"/>
                                    </a:rPr>
                                    <m:t>𝒊</m:t>
                                  </m:r>
                                </m:sub>
                                <m:sup>
                                  <m:r>
                                    <a:rPr lang="en-US" sz="1400" b="1" i="1" smtClean="0">
                                      <a:latin typeface="Cambria Math" panose="02040503050406030204" pitchFamily="18" charset="0"/>
                                    </a:rPr>
                                    <m:t>𝒋</m:t>
                                  </m:r>
                                </m:sup>
                              </m:sSubSup>
                              <m:r>
                                <a:rPr lang="en-US" sz="1400" b="1" i="1" smtClean="0">
                                  <a:latin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𝝉</m:t>
                              </m:r>
                              <m:r>
                                <a:rPr lang="en-US" sz="1400" b="1" i="1" smtClean="0">
                                  <a:latin typeface="Cambria Math" panose="02040503050406030204" pitchFamily="18" charset="0"/>
                                </a:rPr>
                                <m:t>)</m:t>
                              </m:r>
                            </m:e>
                          </m:nary>
                        </m:num>
                        <m:den>
                          <m:r>
                            <a:rPr lang="en-US" sz="1400" b="1" i="1" smtClean="0">
                              <a:latin typeface="Cambria Math" panose="02040503050406030204" pitchFamily="18" charset="0"/>
                            </a:rPr>
                            <m:t>𝑫</m:t>
                          </m:r>
                        </m:den>
                      </m:f>
                    </m:oMath>
                  </m:oMathPara>
                </a14:m>
                <a:endParaRPr lang="en-US" sz="1400" b="1" dirty="0"/>
              </a:p>
            </p:txBody>
          </p:sp>
        </mc:Choice>
        <mc:Fallback xmlns="">
          <p:sp>
            <p:nvSpPr>
              <p:cNvPr id="73" name="TextBox 35">
                <a:extLst>
                  <a:ext uri="{FF2B5EF4-FFF2-40B4-BE49-F238E27FC236}">
                    <a16:creationId xmlns:a16="http://schemas.microsoft.com/office/drawing/2014/main" id="{70BAD131-F85E-5848-8F42-69F14A10C97E}"/>
                  </a:ext>
                </a:extLst>
              </p:cNvPr>
              <p:cNvSpPr txBox="1">
                <a:spLocks noRot="1" noChangeAspect="1" noMove="1" noResize="1" noEditPoints="1" noAdjustHandles="1" noChangeArrowheads="1" noChangeShapeType="1" noTextEdit="1"/>
              </p:cNvSpPr>
              <p:nvPr/>
            </p:nvSpPr>
            <p:spPr>
              <a:xfrm>
                <a:off x="5282613" y="2470788"/>
                <a:ext cx="1933991" cy="561692"/>
              </a:xfrm>
              <a:prstGeom prst="rect">
                <a:avLst/>
              </a:prstGeom>
              <a:blipFill>
                <a:blip r:embed="rId18"/>
                <a:stretch>
                  <a:fillRect t="-51111" b="-53333"/>
                </a:stretch>
              </a:blipFill>
            </p:spPr>
            <p:txBody>
              <a:bodyPr/>
              <a:lstStyle/>
              <a:p>
                <a:r>
                  <a:rPr lang="zh-CN" altLang="en-US">
                    <a:noFill/>
                  </a:rPr>
                  <a:t> </a:t>
                </a:r>
              </a:p>
            </p:txBody>
          </p:sp>
        </mc:Fallback>
      </mc:AlternateContent>
      <p:sp>
        <p:nvSpPr>
          <p:cNvPr id="74" name="TextBox 2">
            <a:extLst>
              <a:ext uri="{FF2B5EF4-FFF2-40B4-BE49-F238E27FC236}">
                <a16:creationId xmlns:a16="http://schemas.microsoft.com/office/drawing/2014/main" id="{0103E783-6C29-ED44-B9DB-599E45037A73}"/>
              </a:ext>
            </a:extLst>
          </p:cNvPr>
          <p:cNvSpPr txBox="1"/>
          <p:nvPr/>
        </p:nvSpPr>
        <p:spPr>
          <a:xfrm>
            <a:off x="5223299" y="2123030"/>
            <a:ext cx="2334998" cy="369332"/>
          </a:xfrm>
          <a:prstGeom prst="rect">
            <a:avLst/>
          </a:prstGeom>
          <a:noFill/>
        </p:spPr>
        <p:txBody>
          <a:bodyPr wrap="none" rtlCol="0">
            <a:spAutoFit/>
          </a:bodyPr>
          <a:lstStyle/>
          <a:p>
            <a:r>
              <a:rPr lang="en-US" dirty="0">
                <a:solidFill>
                  <a:srgbClr val="FF0000"/>
                </a:solidFill>
              </a:rPr>
              <a:t>④</a:t>
            </a:r>
            <a:r>
              <a:rPr lang="en-US" dirty="0"/>
              <a:t> Global Aggregation</a:t>
            </a:r>
          </a:p>
        </p:txBody>
      </p:sp>
      <p:pic>
        <p:nvPicPr>
          <p:cNvPr id="75" name="Picture 4" descr="Related image">
            <a:extLst>
              <a:ext uri="{FF2B5EF4-FFF2-40B4-BE49-F238E27FC236}">
                <a16:creationId xmlns:a16="http://schemas.microsoft.com/office/drawing/2014/main" id="{F2707830-E6D5-3843-8EB3-864EEED023C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345100">
            <a:off x="5740422" y="2914925"/>
            <a:ext cx="1620210" cy="16296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6" name="TextBox 37">
                <a:extLst>
                  <a:ext uri="{FF2B5EF4-FFF2-40B4-BE49-F238E27FC236}">
                    <a16:creationId xmlns:a16="http://schemas.microsoft.com/office/drawing/2014/main" id="{902CBC14-3785-2F40-B5F1-2BE4D73CE2C9}"/>
                  </a:ext>
                </a:extLst>
              </p:cNvPr>
              <p:cNvSpPr txBox="1"/>
              <p:nvPr/>
            </p:nvSpPr>
            <p:spPr>
              <a:xfrm>
                <a:off x="7205054" y="3326079"/>
                <a:ext cx="72417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b="1" i="1" dirty="0" smtClean="0">
                              <a:latin typeface="Cambria Math" panose="02040503050406030204" pitchFamily="18" charset="0"/>
                              <a:ea typeface="Cambria Math" panose="02040503050406030204" pitchFamily="18" charset="0"/>
                            </a:rPr>
                          </m:ctrlPr>
                        </m:accPr>
                        <m:e>
                          <m:r>
                            <a:rPr lang="en-US" sz="1400" b="1" i="1" dirty="0" smtClean="0">
                              <a:latin typeface="Cambria Math" panose="02040503050406030204" pitchFamily="18" charset="0"/>
                              <a:ea typeface="Cambria Math" panose="02040503050406030204" pitchFamily="18" charset="0"/>
                            </a:rPr>
                            <m:t>𝝎</m:t>
                          </m:r>
                        </m:e>
                      </m:acc>
                      <m:r>
                        <a:rPr lang="en-US" sz="1400" b="1" i="1" dirty="0" smtClean="0">
                          <a:latin typeface="Cambria Math" panose="02040503050406030204" pitchFamily="18" charset="0"/>
                          <a:ea typeface="Cambria Math" panose="02040503050406030204" pitchFamily="18" charset="0"/>
                        </a:rPr>
                        <m:t>(</m:t>
                      </m:r>
                      <m:r>
                        <a:rPr lang="en-US" sz="1400" b="1" i="1" dirty="0" smtClean="0">
                          <a:latin typeface="Cambria Math" panose="02040503050406030204" pitchFamily="18" charset="0"/>
                          <a:ea typeface="Cambria Math" panose="02040503050406030204" pitchFamily="18" charset="0"/>
                        </a:rPr>
                        <m:t>𝒋</m:t>
                      </m:r>
                      <m:r>
                        <a:rPr lang="en-US" sz="1400" b="1" i="1" dirty="0" smtClean="0">
                          <a:latin typeface="Cambria Math" panose="02040503050406030204" pitchFamily="18" charset="0"/>
                          <a:ea typeface="Cambria Math" panose="02040503050406030204" pitchFamily="18" charset="0"/>
                        </a:rPr>
                        <m:t>+</m:t>
                      </m:r>
                      <m:r>
                        <a:rPr lang="en-US" sz="1400" b="1" i="1" dirty="0" smtClean="0">
                          <a:latin typeface="Cambria Math" panose="02040503050406030204" pitchFamily="18" charset="0"/>
                          <a:ea typeface="Cambria Math" panose="02040503050406030204" pitchFamily="18" charset="0"/>
                        </a:rPr>
                        <m:t>𝟏</m:t>
                      </m:r>
                      <m:r>
                        <a:rPr lang="en-US" sz="1400" b="1" i="1" dirty="0" smtClean="0">
                          <a:latin typeface="Cambria Math" panose="02040503050406030204" pitchFamily="18" charset="0"/>
                          <a:ea typeface="Cambria Math" panose="02040503050406030204" pitchFamily="18" charset="0"/>
                        </a:rPr>
                        <m:t>)</m:t>
                      </m:r>
                    </m:oMath>
                  </m:oMathPara>
                </a14:m>
                <a:endParaRPr lang="en-US" sz="1400" b="1" dirty="0"/>
              </a:p>
            </p:txBody>
          </p:sp>
        </mc:Choice>
        <mc:Fallback xmlns="">
          <p:sp>
            <p:nvSpPr>
              <p:cNvPr id="76" name="TextBox 37">
                <a:extLst>
                  <a:ext uri="{FF2B5EF4-FFF2-40B4-BE49-F238E27FC236}">
                    <a16:creationId xmlns:a16="http://schemas.microsoft.com/office/drawing/2014/main" id="{902CBC14-3785-2F40-B5F1-2BE4D73CE2C9}"/>
                  </a:ext>
                </a:extLst>
              </p:cNvPr>
              <p:cNvSpPr txBox="1">
                <a:spLocks noRot="1" noChangeAspect="1" noMove="1" noResize="1" noEditPoints="1" noAdjustHandles="1" noChangeArrowheads="1" noChangeShapeType="1" noTextEdit="1"/>
              </p:cNvSpPr>
              <p:nvPr/>
            </p:nvSpPr>
            <p:spPr>
              <a:xfrm>
                <a:off x="7205054" y="3326079"/>
                <a:ext cx="724173" cy="215444"/>
              </a:xfrm>
              <a:prstGeom prst="rect">
                <a:avLst/>
              </a:prstGeom>
              <a:blipFill>
                <a:blip r:embed="rId20"/>
                <a:stretch>
                  <a:fillRect l="-3448" t="-22222" r="-8621" b="-27778"/>
                </a:stretch>
              </a:blipFill>
            </p:spPr>
            <p:txBody>
              <a:bodyPr/>
              <a:lstStyle/>
              <a:p>
                <a:r>
                  <a:rPr lang="zh-CN" altLang="en-US">
                    <a:noFill/>
                  </a:rPr>
                  <a:t> </a:t>
                </a:r>
              </a:p>
            </p:txBody>
          </p:sp>
        </mc:Fallback>
      </mc:AlternateContent>
      <p:sp>
        <p:nvSpPr>
          <p:cNvPr id="77" name="TextBox 2">
            <a:extLst>
              <a:ext uri="{FF2B5EF4-FFF2-40B4-BE49-F238E27FC236}">
                <a16:creationId xmlns:a16="http://schemas.microsoft.com/office/drawing/2014/main" id="{EDDA90C5-D002-0A47-92A9-DFBDEE70113E}"/>
              </a:ext>
            </a:extLst>
          </p:cNvPr>
          <p:cNvSpPr txBox="1"/>
          <p:nvPr/>
        </p:nvSpPr>
        <p:spPr>
          <a:xfrm>
            <a:off x="6864657" y="2900416"/>
            <a:ext cx="2066078" cy="369332"/>
          </a:xfrm>
          <a:prstGeom prst="rect">
            <a:avLst/>
          </a:prstGeom>
          <a:noFill/>
        </p:spPr>
        <p:txBody>
          <a:bodyPr wrap="none" rtlCol="0">
            <a:spAutoFit/>
          </a:bodyPr>
          <a:lstStyle/>
          <a:p>
            <a:r>
              <a:rPr lang="en-US" dirty="0">
                <a:solidFill>
                  <a:srgbClr val="FF0000"/>
                </a:solidFill>
              </a:rPr>
              <a:t>⑤</a:t>
            </a:r>
            <a:r>
              <a:rPr lang="en-US" dirty="0"/>
              <a:t> Model Updating</a:t>
            </a:r>
          </a:p>
        </p:txBody>
      </p:sp>
    </p:spTree>
    <p:extLst>
      <p:ext uri="{BB962C8B-B14F-4D97-AF65-F5344CB8AC3E}">
        <p14:creationId xmlns:p14="http://schemas.microsoft.com/office/powerpoint/2010/main" val="375911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fade">
                                      <p:cBhvr>
                                        <p:cTn id="7" dur="500"/>
                                        <p:tgtEl>
                                          <p:spTgt spid="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59">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1" nodeType="clickEffect">
                                  <p:stCondLst>
                                    <p:cond delay="0"/>
                                  </p:stCondLst>
                                  <p:childTnLst>
                                    <p:set>
                                      <p:cBhvr>
                                        <p:cTn id="69" dur="1" fill="hold">
                                          <p:stCondLst>
                                            <p:cond delay="0"/>
                                          </p:stCondLst>
                                        </p:cTn>
                                        <p:tgtEl>
                                          <p:spTgt spid="44"/>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2"/>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43"/>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500"/>
                                        <p:tgtEl>
                                          <p:spTgt spid="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500"/>
                                        <p:tgtEl>
                                          <p:spTgt spid="6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fade">
                                      <p:cBhvr>
                                        <p:cTn id="94" dur="500"/>
                                        <p:tgtEl>
                                          <p:spTgt spid="6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fade">
                                      <p:cBhvr>
                                        <p:cTn id="97" dur="500"/>
                                        <p:tgtEl>
                                          <p:spTgt spid="6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500"/>
                                        <p:tgtEl>
                                          <p:spTgt spid="67"/>
                                        </p:tgtEl>
                                      </p:cBhvr>
                                    </p:animEffect>
                                  </p:childTnLst>
                                </p:cTn>
                              </p:par>
                              <p:par>
                                <p:cTn id="110" presetID="10" presetClass="entr" presetSubtype="0" fill="hold" nodeType="with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500"/>
                                        <p:tgtEl>
                                          <p:spTgt spid="4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500"/>
                                        <p:tgtEl>
                                          <p:spTgt spid="51"/>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4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48"/>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9"/>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5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1"/>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60"/>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3"/>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64"/>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65"/>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66"/>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67"/>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6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70"/>
                                        </p:tgtEl>
                                        <p:attrNameLst>
                                          <p:attrName>style.visibility</p:attrName>
                                        </p:attrNameLst>
                                      </p:cBhvr>
                                      <p:to>
                                        <p:strVal val="visible"/>
                                      </p:to>
                                    </p:set>
                                    <p:animEffect transition="in" filter="fade">
                                      <p:cBhvr>
                                        <p:cTn id="151" dur="500"/>
                                        <p:tgtEl>
                                          <p:spTgt spid="7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71"/>
                                        </p:tgtEl>
                                        <p:attrNameLst>
                                          <p:attrName>style.visibility</p:attrName>
                                        </p:attrNameLst>
                                      </p:cBhvr>
                                      <p:to>
                                        <p:strVal val="visible"/>
                                      </p:to>
                                    </p:set>
                                    <p:animEffect transition="in" filter="fade">
                                      <p:cBhvr>
                                        <p:cTn id="154" dur="500"/>
                                        <p:tgtEl>
                                          <p:spTgt spid="71"/>
                                        </p:tgtEl>
                                      </p:cBhvr>
                                    </p:animEffect>
                                  </p:childTnLst>
                                </p:cTn>
                              </p:par>
                              <p:par>
                                <p:cTn id="155" presetID="10" presetClass="entr" presetSubtype="0" fill="hold" nodeType="withEffect">
                                  <p:stCondLst>
                                    <p:cond delay="0"/>
                                  </p:stCondLst>
                                  <p:childTnLst>
                                    <p:set>
                                      <p:cBhvr>
                                        <p:cTn id="156" dur="1" fill="hold">
                                          <p:stCondLst>
                                            <p:cond delay="0"/>
                                          </p:stCondLst>
                                        </p:cTn>
                                        <p:tgtEl>
                                          <p:spTgt spid="69"/>
                                        </p:tgtEl>
                                        <p:attrNameLst>
                                          <p:attrName>style.visibility</p:attrName>
                                        </p:attrNameLst>
                                      </p:cBhvr>
                                      <p:to>
                                        <p:strVal val="visible"/>
                                      </p:to>
                                    </p:set>
                                    <p:animEffect transition="in" filter="fade">
                                      <p:cBhvr>
                                        <p:cTn id="157" dur="500"/>
                                        <p:tgtEl>
                                          <p:spTgt spid="6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72"/>
                                        </p:tgtEl>
                                        <p:attrNameLst>
                                          <p:attrName>style.visibility</p:attrName>
                                        </p:attrNameLst>
                                      </p:cBhvr>
                                      <p:to>
                                        <p:strVal val="visible"/>
                                      </p:to>
                                    </p:set>
                                    <p:animEffect transition="in" filter="fade">
                                      <p:cBhvr>
                                        <p:cTn id="160" dur="500"/>
                                        <p:tgtEl>
                                          <p:spTgt spid="72"/>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3"/>
                                        </p:tgtEl>
                                        <p:attrNameLst>
                                          <p:attrName>style.visibility</p:attrName>
                                        </p:attrNameLst>
                                      </p:cBhvr>
                                      <p:to>
                                        <p:strVal val="visible"/>
                                      </p:to>
                                    </p:set>
                                    <p:animEffect transition="in" filter="fade">
                                      <p:cBhvr>
                                        <p:cTn id="163" dur="500"/>
                                        <p:tgtEl>
                                          <p:spTgt spid="7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74"/>
                                        </p:tgtEl>
                                        <p:attrNameLst>
                                          <p:attrName>style.visibility</p:attrName>
                                        </p:attrNameLst>
                                      </p:cBhvr>
                                      <p:to>
                                        <p:strVal val="visible"/>
                                      </p:to>
                                    </p:set>
                                    <p:animEffect transition="in" filter="fade">
                                      <p:cBhvr>
                                        <p:cTn id="166" dur="500"/>
                                        <p:tgtEl>
                                          <p:spTgt spid="74"/>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nodeType="clickEffect">
                                  <p:stCondLst>
                                    <p:cond delay="0"/>
                                  </p:stCondLst>
                                  <p:childTnLst>
                                    <p:set>
                                      <p:cBhvr>
                                        <p:cTn id="170" dur="1" fill="hold">
                                          <p:stCondLst>
                                            <p:cond delay="0"/>
                                          </p:stCondLst>
                                        </p:cTn>
                                        <p:tgtEl>
                                          <p:spTgt spid="69"/>
                                        </p:tgtEl>
                                        <p:attrNameLst>
                                          <p:attrName>style.visibility</p:attrName>
                                        </p:attrNameLst>
                                      </p:cBhvr>
                                      <p:to>
                                        <p:strVal val="hidden"/>
                                      </p:to>
                                    </p:set>
                                  </p:childTnLst>
                                </p:cTn>
                              </p:par>
                              <p:par>
                                <p:cTn id="171" presetID="1" presetClass="exit" presetSubtype="0" fill="hold" nodeType="withEffect">
                                  <p:stCondLst>
                                    <p:cond delay="0"/>
                                  </p:stCondLst>
                                  <p:childTnLst>
                                    <p:set>
                                      <p:cBhvr>
                                        <p:cTn id="172" dur="1" fill="hold">
                                          <p:stCondLst>
                                            <p:cond delay="0"/>
                                          </p:stCondLst>
                                        </p:cTn>
                                        <p:tgtEl>
                                          <p:spTgt spid="70"/>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71"/>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72"/>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74"/>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75"/>
                                        </p:tgtEl>
                                        <p:attrNameLst>
                                          <p:attrName>style.visibility</p:attrName>
                                        </p:attrNameLst>
                                      </p:cBhvr>
                                      <p:to>
                                        <p:strVal val="visible"/>
                                      </p:to>
                                    </p:set>
                                    <p:animEffect transition="in" filter="fade">
                                      <p:cBhvr>
                                        <p:cTn id="181" dur="500"/>
                                        <p:tgtEl>
                                          <p:spTgt spid="75"/>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77"/>
                                        </p:tgtEl>
                                        <p:attrNameLst>
                                          <p:attrName>style.visibility</p:attrName>
                                        </p:attrNameLst>
                                      </p:cBhvr>
                                      <p:to>
                                        <p:strVal val="visible"/>
                                      </p:to>
                                    </p:set>
                                    <p:animEffect transition="in" filter="fade">
                                      <p:cBhvr>
                                        <p:cTn id="184" dur="500"/>
                                        <p:tgtEl>
                                          <p:spTgt spid="77"/>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76"/>
                                        </p:tgtEl>
                                        <p:attrNameLst>
                                          <p:attrName>style.visibility</p:attrName>
                                        </p:attrNameLst>
                                      </p:cBhvr>
                                      <p:to>
                                        <p:strVal val="visible"/>
                                      </p:to>
                                    </p:set>
                                    <p:animEffect transition="in" filter="fade">
                                      <p:cBhvr>
                                        <p:cTn id="18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9" grpId="0" build="p"/>
      <p:bldP spid="59" grpId="1" build="p"/>
      <p:bldP spid="62" grpId="0"/>
      <p:bldP spid="7" grpId="0" build="p"/>
      <p:bldP spid="7" grpId="1" build="p"/>
      <p:bldP spid="44" grpId="0"/>
      <p:bldP spid="44" grpId="1"/>
      <p:bldP spid="45" grpId="0"/>
      <p:bldP spid="45" grpId="1"/>
      <p:bldP spid="49" grpId="0"/>
      <p:bldP spid="49" grpId="1"/>
      <p:bldP spid="50" grpId="0"/>
      <p:bldP spid="50" grpId="1"/>
      <p:bldP spid="51" grpId="0"/>
      <p:bldP spid="51" grpId="1"/>
      <p:bldP spid="60" grpId="0"/>
      <p:bldP spid="60" grpId="1"/>
      <p:bldP spid="63" grpId="0"/>
      <p:bldP spid="63" grpId="1"/>
      <p:bldP spid="64" grpId="0"/>
      <p:bldP spid="64" grpId="1"/>
      <p:bldP spid="65" grpId="0" animBg="1"/>
      <p:bldP spid="65" grpId="1" animBg="1"/>
      <p:bldP spid="66" grpId="0" animBg="1"/>
      <p:bldP spid="66" grpId="1" animBg="1"/>
      <p:bldP spid="67" grpId="0" animBg="1"/>
      <p:bldP spid="67" grpId="1" animBg="1"/>
      <p:bldP spid="68" grpId="0"/>
      <p:bldP spid="68" grpId="1"/>
      <p:bldP spid="71" grpId="0"/>
      <p:bldP spid="71" grpId="1"/>
      <p:bldP spid="72" grpId="0"/>
      <p:bldP spid="72" grpId="1"/>
      <p:bldP spid="73" grpId="0"/>
      <p:bldP spid="74" grpId="0"/>
      <p:bldP spid="74" grpId="1"/>
      <p:bldP spid="76" grpId="0"/>
      <p:bldP spid="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5257800"/>
          </a:xfrm>
        </p:spPr>
        <p:txBody>
          <a:bodyPr>
            <a:normAutofit/>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solidFill>
                  <a:srgbClr val="FF0000"/>
                </a:solidFill>
              </a:rPr>
              <a:t>Federated Learning for Wireless Networks</a:t>
            </a:r>
          </a:p>
          <a:p>
            <a:pPr lvl="1"/>
            <a:r>
              <a:rPr lang="en-US" altLang="zh-CN" sz="2000" dirty="0">
                <a:solidFill>
                  <a:srgbClr val="FF0000"/>
                </a:solidFill>
              </a:rPr>
              <a:t>Unsupervised Federated Learning for Unbalanced Data</a:t>
            </a:r>
          </a:p>
          <a:p>
            <a:pPr lvl="1"/>
            <a:r>
              <a:rPr lang="en-US" altLang="zh-CN" sz="2000" dirty="0"/>
              <a:t>Matching Theory Based Low-Latency Scheme for Multi-Task Federated Learning in MEC Networks </a:t>
            </a:r>
          </a:p>
          <a:p>
            <a:r>
              <a:rPr lang="en-US" sz="2400" dirty="0"/>
              <a:t>From Federated Learning to Federated Analysis</a:t>
            </a:r>
          </a:p>
          <a:p>
            <a:pPr lvl="1"/>
            <a:r>
              <a:rPr lang="en-US" sz="2000" dirty="0"/>
              <a:t>Federated Skewness Analytics in Heterogeneous Decentralized Data Environments</a:t>
            </a:r>
            <a:endParaRPr lang="en-US" altLang="zh-CN" sz="2000" dirty="0"/>
          </a:p>
          <a:p>
            <a:pPr lvl="1"/>
            <a:r>
              <a:rPr lang="en-HK" sz="2000" dirty="0"/>
              <a:t>Federated Anomaly Analytics for Local Model</a:t>
            </a:r>
            <a:r>
              <a:rPr lang="zh-CN" altLang="en-US" sz="2000" dirty="0"/>
              <a:t> </a:t>
            </a:r>
            <a:r>
              <a:rPr lang="en-HK" sz="2000" dirty="0"/>
              <a:t>Poisoning Attack</a:t>
            </a:r>
            <a:endParaRPr lang="en-US" altLang="zh-CN" sz="2000" dirty="0"/>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21</a:t>
            </a:fld>
            <a:endParaRPr lang="en-US"/>
          </a:p>
        </p:txBody>
      </p:sp>
    </p:spTree>
    <p:extLst>
      <p:ext uri="{BB962C8B-B14F-4D97-AF65-F5344CB8AC3E}">
        <p14:creationId xmlns:p14="http://schemas.microsoft.com/office/powerpoint/2010/main" val="128347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altLang="zh-CN" sz="5400" dirty="0">
                <a:latin typeface="Impact"/>
                <a:cs typeface="Impact"/>
              </a:rPr>
              <a:t>Motivation</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Unsupervised learning tasks being implemented within the federated learning framework </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22</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52077394-0CDB-9A42-87B2-2605EB38CDB5}"/>
              </a:ext>
            </a:extLst>
          </p:cNvPr>
          <p:cNvPicPr>
            <a:picLocks noChangeAspect="1"/>
          </p:cNvPicPr>
          <p:nvPr/>
        </p:nvPicPr>
        <p:blipFill>
          <a:blip r:embed="rId4"/>
          <a:stretch>
            <a:fillRect/>
          </a:stretch>
        </p:blipFill>
        <p:spPr>
          <a:xfrm>
            <a:off x="830317" y="2551139"/>
            <a:ext cx="3862552" cy="3690117"/>
          </a:xfrm>
          <a:prstGeom prst="rect">
            <a:avLst/>
          </a:prstGeom>
        </p:spPr>
      </p:pic>
      <p:sp>
        <p:nvSpPr>
          <p:cNvPr id="8" name="文本框 7">
            <a:extLst>
              <a:ext uri="{FF2B5EF4-FFF2-40B4-BE49-F238E27FC236}">
                <a16:creationId xmlns:a16="http://schemas.microsoft.com/office/drawing/2014/main" id="{3D946E69-59CA-7040-BCDD-5462C4DB62B7}"/>
              </a:ext>
            </a:extLst>
          </p:cNvPr>
          <p:cNvSpPr txBox="1"/>
          <p:nvPr/>
        </p:nvSpPr>
        <p:spPr>
          <a:xfrm>
            <a:off x="4944740" y="3279228"/>
            <a:ext cx="3547619" cy="1477328"/>
          </a:xfrm>
          <a:prstGeom prst="rect">
            <a:avLst/>
          </a:prstGeom>
          <a:solidFill>
            <a:srgbClr val="FFC000"/>
          </a:solidFill>
        </p:spPr>
        <p:txBody>
          <a:bodyPr wrap="square" rtlCol="0">
            <a:spAutoFit/>
          </a:bodyPr>
          <a:lstStyle/>
          <a:p>
            <a:r>
              <a:rPr lang="en-US" altLang="zh-CN" b="1" dirty="0">
                <a:solidFill>
                  <a:srgbClr val="FF0000"/>
                </a:solidFill>
              </a:rPr>
              <a:t>Challenges:</a:t>
            </a:r>
          </a:p>
          <a:p>
            <a:r>
              <a:rPr lang="en-US" altLang="zh-CN" b="1" dirty="0"/>
              <a:t>the accuracy of federated learning training reduces significantly when the data is nonuniformly distributed across devices. </a:t>
            </a:r>
            <a:endParaRPr lang="en-US" altLang="zh-CN" dirty="0"/>
          </a:p>
        </p:txBody>
      </p:sp>
    </p:spTree>
    <p:extLst>
      <p:ext uri="{BB962C8B-B14F-4D97-AF65-F5344CB8AC3E}">
        <p14:creationId xmlns:p14="http://schemas.microsoft.com/office/powerpoint/2010/main" val="2151165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Formulation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The goal is to assign each observation point to a particular cluster and estimate the cluster centroid, considering hard assignment scheme, i.e., each point only belongs to one cluster. </a:t>
            </a:r>
          </a:p>
          <a:p>
            <a:pPr defTabSz="914400">
              <a:spcBef>
                <a:spcPts val="0"/>
              </a:spcBef>
              <a:defRPr/>
            </a:pPr>
            <a:endParaRPr lang="en-US" altLang="zh-CN" sz="24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23</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5EA18A0A-0181-9E47-BDD6-B20A2555B001}"/>
              </a:ext>
            </a:extLst>
          </p:cNvPr>
          <p:cNvPicPr>
            <a:picLocks noChangeAspect="1"/>
          </p:cNvPicPr>
          <p:nvPr/>
        </p:nvPicPr>
        <p:blipFill>
          <a:blip r:embed="rId4"/>
          <a:stretch>
            <a:fillRect/>
          </a:stretch>
        </p:blipFill>
        <p:spPr>
          <a:xfrm>
            <a:off x="1639611" y="3551508"/>
            <a:ext cx="4043856" cy="1424046"/>
          </a:xfrm>
          <a:prstGeom prst="rect">
            <a:avLst/>
          </a:prstGeom>
        </p:spPr>
      </p:pic>
      <p:cxnSp>
        <p:nvCxnSpPr>
          <p:cNvPr id="9" name="直线连接符 8">
            <a:extLst>
              <a:ext uri="{FF2B5EF4-FFF2-40B4-BE49-F238E27FC236}">
                <a16:creationId xmlns:a16="http://schemas.microsoft.com/office/drawing/2014/main" id="{B089ED8D-61E1-2E40-9D0A-538D5DC527A8}"/>
              </a:ext>
            </a:extLst>
          </p:cNvPr>
          <p:cNvCxnSpPr/>
          <p:nvPr/>
        </p:nvCxnSpPr>
        <p:spPr>
          <a:xfrm>
            <a:off x="4225155" y="3941379"/>
            <a:ext cx="4099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线箭头连接符 10">
            <a:extLst>
              <a:ext uri="{FF2B5EF4-FFF2-40B4-BE49-F238E27FC236}">
                <a16:creationId xmlns:a16="http://schemas.microsoft.com/office/drawing/2014/main" id="{09D41271-8DC5-964F-BB33-E104C85E1E9B}"/>
              </a:ext>
            </a:extLst>
          </p:cNvPr>
          <p:cNvCxnSpPr/>
          <p:nvPr/>
        </p:nvCxnSpPr>
        <p:spPr>
          <a:xfrm flipV="1">
            <a:off x="4430107" y="3289738"/>
            <a:ext cx="0" cy="2617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09EDBC87-F250-7342-99F8-F475CF208D83}"/>
              </a:ext>
            </a:extLst>
          </p:cNvPr>
          <p:cNvSpPr txBox="1"/>
          <p:nvPr/>
        </p:nvSpPr>
        <p:spPr>
          <a:xfrm>
            <a:off x="3933528" y="2892751"/>
            <a:ext cx="993157" cy="369332"/>
          </a:xfrm>
          <a:prstGeom prst="rect">
            <a:avLst/>
          </a:prstGeom>
          <a:noFill/>
          <a:ln>
            <a:solidFill>
              <a:schemeClr val="accent1"/>
            </a:solidFill>
          </a:ln>
        </p:spPr>
        <p:txBody>
          <a:bodyPr wrap="none" rtlCol="0">
            <a:spAutoFit/>
          </a:bodyPr>
          <a:lstStyle/>
          <a:p>
            <a:r>
              <a:rPr kumimoji="1" lang="en-US" altLang="zh-CN" dirty="0"/>
              <a:t>Centroid</a:t>
            </a:r>
            <a:endParaRPr kumimoji="1" lang="zh-CN" altLang="en-US" dirty="0"/>
          </a:p>
        </p:txBody>
      </p:sp>
      <p:cxnSp>
        <p:nvCxnSpPr>
          <p:cNvPr id="14" name="直线连接符 13">
            <a:extLst>
              <a:ext uri="{FF2B5EF4-FFF2-40B4-BE49-F238E27FC236}">
                <a16:creationId xmlns:a16="http://schemas.microsoft.com/office/drawing/2014/main" id="{A4367A99-6EC8-E341-A6B6-1AC45BC21758}"/>
              </a:ext>
            </a:extLst>
          </p:cNvPr>
          <p:cNvCxnSpPr/>
          <p:nvPr/>
        </p:nvCxnSpPr>
        <p:spPr>
          <a:xfrm>
            <a:off x="4832092" y="3941379"/>
            <a:ext cx="381036"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5" name="直线箭头连接符 14">
            <a:extLst>
              <a:ext uri="{FF2B5EF4-FFF2-40B4-BE49-F238E27FC236}">
                <a16:creationId xmlns:a16="http://schemas.microsoft.com/office/drawing/2014/main" id="{C99F7D02-038C-F448-8A54-FD3AC4EDF978}"/>
              </a:ext>
            </a:extLst>
          </p:cNvPr>
          <p:cNvCxnSpPr>
            <a:cxnSpLocks/>
          </p:cNvCxnSpPr>
          <p:nvPr/>
        </p:nvCxnSpPr>
        <p:spPr>
          <a:xfrm flipV="1">
            <a:off x="5033120" y="3289738"/>
            <a:ext cx="453277" cy="39265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7" name="文本框 16">
            <a:extLst>
              <a:ext uri="{FF2B5EF4-FFF2-40B4-BE49-F238E27FC236}">
                <a16:creationId xmlns:a16="http://schemas.microsoft.com/office/drawing/2014/main" id="{B51EC553-CF3A-A44E-BCFD-AB0979A0D6EA}"/>
              </a:ext>
            </a:extLst>
          </p:cNvPr>
          <p:cNvSpPr txBox="1"/>
          <p:nvPr/>
        </p:nvSpPr>
        <p:spPr>
          <a:xfrm>
            <a:off x="5321377" y="2892751"/>
            <a:ext cx="1348318" cy="369332"/>
          </a:xfrm>
          <a:prstGeom prst="rect">
            <a:avLst/>
          </a:prstGeom>
          <a:noFill/>
          <a:ln>
            <a:solidFill>
              <a:srgbClr val="00B050"/>
            </a:solidFill>
          </a:ln>
        </p:spPr>
        <p:txBody>
          <a:bodyPr wrap="none" rtlCol="0">
            <a:spAutoFit/>
          </a:bodyPr>
          <a:lstStyle/>
          <a:p>
            <a:r>
              <a:rPr kumimoji="1" lang="en-US" altLang="zh-CN" dirty="0"/>
              <a:t>Data sample</a:t>
            </a:r>
            <a:endParaRPr kumimoji="1" lang="zh-CN" altLang="en-US" dirty="0"/>
          </a:p>
        </p:txBody>
      </p:sp>
      <p:cxnSp>
        <p:nvCxnSpPr>
          <p:cNvPr id="18" name="直线连接符 17">
            <a:extLst>
              <a:ext uri="{FF2B5EF4-FFF2-40B4-BE49-F238E27FC236}">
                <a16:creationId xmlns:a16="http://schemas.microsoft.com/office/drawing/2014/main" id="{BC2DFCA5-36E1-C541-86C9-B91E5CF7937E}"/>
              </a:ext>
            </a:extLst>
          </p:cNvPr>
          <p:cNvCxnSpPr/>
          <p:nvPr/>
        </p:nvCxnSpPr>
        <p:spPr>
          <a:xfrm>
            <a:off x="2412120" y="4991319"/>
            <a:ext cx="409904"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9" name="直线箭头连接符 18">
            <a:extLst>
              <a:ext uri="{FF2B5EF4-FFF2-40B4-BE49-F238E27FC236}">
                <a16:creationId xmlns:a16="http://schemas.microsoft.com/office/drawing/2014/main" id="{1458ABD0-A86F-5348-BACA-BC239B6FB55E}"/>
              </a:ext>
            </a:extLst>
          </p:cNvPr>
          <p:cNvCxnSpPr>
            <a:cxnSpLocks/>
          </p:cNvCxnSpPr>
          <p:nvPr/>
        </p:nvCxnSpPr>
        <p:spPr>
          <a:xfrm>
            <a:off x="2617072" y="5075402"/>
            <a:ext cx="0" cy="30589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3" name="文本框 22">
            <a:extLst>
              <a:ext uri="{FF2B5EF4-FFF2-40B4-BE49-F238E27FC236}">
                <a16:creationId xmlns:a16="http://schemas.microsoft.com/office/drawing/2014/main" id="{DB3509CC-B98E-F64B-ABDC-784695221465}"/>
              </a:ext>
            </a:extLst>
          </p:cNvPr>
          <p:cNvSpPr txBox="1"/>
          <p:nvPr/>
        </p:nvSpPr>
        <p:spPr>
          <a:xfrm>
            <a:off x="1231436" y="5475889"/>
            <a:ext cx="2771271" cy="369332"/>
          </a:xfrm>
          <a:prstGeom prst="rect">
            <a:avLst/>
          </a:prstGeom>
          <a:noFill/>
          <a:ln>
            <a:solidFill>
              <a:schemeClr val="accent6"/>
            </a:solidFill>
          </a:ln>
        </p:spPr>
        <p:txBody>
          <a:bodyPr wrap="none" rtlCol="0">
            <a:spAutoFit/>
          </a:bodyPr>
          <a:lstStyle/>
          <a:p>
            <a:r>
              <a:rPr kumimoji="1" lang="en-US" altLang="zh-CN" dirty="0"/>
              <a:t>Class membership indicator</a:t>
            </a:r>
            <a:endParaRPr kumimoji="1" lang="zh-CN" altLang="en-US" dirty="0"/>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4468B507-5EEA-4A41-9BDC-36C5E277B0C7}"/>
                  </a:ext>
                </a:extLst>
              </p:cNvPr>
              <p:cNvSpPr txBox="1"/>
              <p:nvPr/>
            </p:nvSpPr>
            <p:spPr>
              <a:xfrm>
                <a:off x="7064387" y="2497293"/>
                <a:ext cx="1403398" cy="923330"/>
              </a:xfrm>
              <a:prstGeom prst="rect">
                <a:avLst/>
              </a:prstGeom>
              <a:noFill/>
            </p:spPr>
            <p:txBody>
              <a:bodyPr wrap="none" rtlCol="0">
                <a:spAutoFit/>
              </a:bodyPr>
              <a:lstStyle/>
              <a:p>
                <a14:m>
                  <m:oMath xmlns:m="http://schemas.openxmlformats.org/officeDocument/2006/math">
                    <m:r>
                      <a:rPr kumimoji="1" lang="zh-CN" altLang="en-US" i="1" smtClean="0">
                        <a:latin typeface="Cambria Math" panose="02040503050406030204" pitchFamily="18" charset="0"/>
                      </a:rPr>
                      <m:t>𝒥</m:t>
                    </m:r>
                  </m:oMath>
                </a14:m>
                <a:r>
                  <a:rPr kumimoji="1" lang="en-US" altLang="zh-CN" dirty="0"/>
                  <a:t>: agents set</a:t>
                </a:r>
              </a:p>
              <a:p>
                <a14:m>
                  <m:oMath xmlns:m="http://schemas.openxmlformats.org/officeDocument/2006/math">
                    <m:r>
                      <a:rPr kumimoji="1" lang="zh-CN" altLang="en-US" i="1" smtClean="0">
                        <a:latin typeface="Cambria Math" panose="02040503050406030204" pitchFamily="18" charset="0"/>
                      </a:rPr>
                      <m:t>𝒦</m:t>
                    </m:r>
                  </m:oMath>
                </a14:m>
                <a:r>
                  <a:rPr kumimoji="1" lang="en-US" altLang="zh-CN" dirty="0"/>
                  <a:t>: class set</a:t>
                </a:r>
              </a:p>
              <a:p>
                <a14:m>
                  <m:oMath xmlns:m="http://schemas.openxmlformats.org/officeDocument/2006/math">
                    <m:r>
                      <a:rPr kumimoji="1" lang="zh-CN" altLang="en-US" i="1" smtClean="0">
                        <a:latin typeface="Cambria Math" panose="02040503050406030204" pitchFamily="18" charset="0"/>
                      </a:rPr>
                      <m:t>𝒩</m:t>
                    </m:r>
                  </m:oMath>
                </a14:m>
                <a:r>
                  <a:rPr kumimoji="1" lang="en-US" altLang="zh-CN" dirty="0"/>
                  <a:t>: data set</a:t>
                </a:r>
                <a:endParaRPr kumimoji="1" lang="zh-CN" altLang="en-US" dirty="0"/>
              </a:p>
            </p:txBody>
          </p:sp>
        </mc:Choice>
        <mc:Fallback xmlns="">
          <p:sp>
            <p:nvSpPr>
              <p:cNvPr id="26" name="文本框 25">
                <a:extLst>
                  <a:ext uri="{FF2B5EF4-FFF2-40B4-BE49-F238E27FC236}">
                    <a16:creationId xmlns:a16="http://schemas.microsoft.com/office/drawing/2014/main" id="{4468B507-5EEA-4A41-9BDC-36C5E277B0C7}"/>
                  </a:ext>
                </a:extLst>
              </p:cNvPr>
              <p:cNvSpPr txBox="1">
                <a:spLocks noRot="1" noChangeAspect="1" noMove="1" noResize="1" noEditPoints="1" noAdjustHandles="1" noChangeArrowheads="1" noChangeShapeType="1" noTextEdit="1"/>
              </p:cNvSpPr>
              <p:nvPr/>
            </p:nvSpPr>
            <p:spPr>
              <a:xfrm>
                <a:off x="7064387" y="2497293"/>
                <a:ext cx="1403398" cy="923330"/>
              </a:xfrm>
              <a:prstGeom prst="rect">
                <a:avLst/>
              </a:prstGeom>
              <a:blipFill>
                <a:blip r:embed="rId5"/>
                <a:stretch>
                  <a:fillRect t="-2740" r="-1786" b="-9589"/>
                </a:stretch>
              </a:blipFill>
            </p:spPr>
            <p:txBody>
              <a:bodyPr/>
              <a:lstStyle/>
              <a:p>
                <a:r>
                  <a:rPr lang="en-US">
                    <a:noFill/>
                  </a:rPr>
                  <a:t> </a:t>
                </a:r>
              </a:p>
            </p:txBody>
          </p:sp>
        </mc:Fallback>
      </mc:AlternateContent>
      <p:sp>
        <p:nvSpPr>
          <p:cNvPr id="27" name="文本框 26">
            <a:extLst>
              <a:ext uri="{FF2B5EF4-FFF2-40B4-BE49-F238E27FC236}">
                <a16:creationId xmlns:a16="http://schemas.microsoft.com/office/drawing/2014/main" id="{E68BC793-F1C6-3E42-B655-537B18AC2499}"/>
              </a:ext>
            </a:extLst>
          </p:cNvPr>
          <p:cNvSpPr txBox="1"/>
          <p:nvPr/>
        </p:nvSpPr>
        <p:spPr>
          <a:xfrm>
            <a:off x="2506717" y="2596055"/>
            <a:ext cx="65" cy="276999"/>
          </a:xfrm>
          <a:prstGeom prst="rect">
            <a:avLst/>
          </a:prstGeom>
          <a:noFill/>
        </p:spPr>
        <p:txBody>
          <a:bodyPr wrap="none" lIns="0" tIns="0" rIns="0" bIns="0" rtlCol="0">
            <a:spAutoFit/>
          </a:bodyPr>
          <a:lstStyle/>
          <a:p>
            <a:endParaRPr kumimoji="1" lang="zh-CN" altLang="en-US" dirty="0"/>
          </a:p>
        </p:txBody>
      </p:sp>
      <p:pic>
        <p:nvPicPr>
          <p:cNvPr id="20" name="图片 7">
            <a:extLst>
              <a:ext uri="{FF2B5EF4-FFF2-40B4-BE49-F238E27FC236}">
                <a16:creationId xmlns:a16="http://schemas.microsoft.com/office/drawing/2014/main" id="{1D3F33F3-8629-0C40-B255-AB1F709E9A0C}"/>
              </a:ext>
            </a:extLst>
          </p:cNvPr>
          <p:cNvPicPr>
            <a:picLocks noChangeAspect="1"/>
          </p:cNvPicPr>
          <p:nvPr/>
        </p:nvPicPr>
        <p:blipFill>
          <a:blip r:embed="rId6"/>
          <a:stretch>
            <a:fillRect/>
          </a:stretch>
        </p:blipFill>
        <p:spPr>
          <a:xfrm>
            <a:off x="6210827" y="3538678"/>
            <a:ext cx="2574490" cy="2538832"/>
          </a:xfrm>
          <a:prstGeom prst="rect">
            <a:avLst/>
          </a:prstGeom>
        </p:spPr>
      </p:pic>
    </p:spTree>
    <p:extLst>
      <p:ext uri="{BB962C8B-B14F-4D97-AF65-F5344CB8AC3E}">
        <p14:creationId xmlns:p14="http://schemas.microsoft.com/office/powerpoint/2010/main" val="2961063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pPr defTabSz="914400">
                  <a:spcBef>
                    <a:spcPts val="0"/>
                  </a:spcBef>
                  <a:defRPr/>
                </a:pPr>
                <a:r>
                  <a:rPr lang="en-US" altLang="zh-CN" sz="2400" dirty="0"/>
                  <a:t>Dual Averaging </a:t>
                </a:r>
              </a:p>
              <a:p>
                <a:pPr lvl="1" defTabSz="914400">
                  <a:spcBef>
                    <a:spcPts val="0"/>
                  </a:spcBef>
                  <a:defRPr/>
                </a:pPr>
                <a:r>
                  <a:rPr lang="en-US" altLang="zh-CN" sz="2000" dirty="0"/>
                  <a:t>Step 1: Data labeling</a:t>
                </a:r>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r>
                  <a:rPr lang="en-US" altLang="zh-CN" sz="2000" dirty="0"/>
                  <a:t>     where </a:t>
                </a:r>
                <a14:m>
                  <m:oMath xmlns:m="http://schemas.openxmlformats.org/officeDocument/2006/math">
                    <m:r>
                      <a:rPr lang="el-GR" altLang="zh-CN" sz="2000" i="1" dirty="0" smtClean="0">
                        <a:latin typeface="Cambria Math" panose="02040503050406030204" pitchFamily="18" charset="0"/>
                      </a:rPr>
                      <m:t>𝜉</m:t>
                    </m:r>
                  </m:oMath>
                </a14:m>
                <a:r>
                  <a:rPr lang="el-GR" altLang="zh-CN" sz="2000" dirty="0"/>
                  <a:t> </a:t>
                </a:r>
                <a:r>
                  <a:rPr lang="en-US" altLang="zh-CN" sz="2000" dirty="0"/>
                  <a:t>is random variable drawn from uniform distribution</a:t>
                </a:r>
              </a:p>
              <a:p>
                <a:pPr marL="457200" lvl="1" indent="0" defTabSz="914400">
                  <a:spcBef>
                    <a:spcPts val="0"/>
                  </a:spcBef>
                  <a:buNone/>
                  <a:defRPr/>
                </a:pPr>
                <a:r>
                  <a:rPr lang="en-US" altLang="zh-CN" sz="2000" dirty="0"/>
                  <a:t>     between 0 and </a:t>
                </a:r>
              </a:p>
              <a:p>
                <a:pPr marL="457200" lvl="1" indent="0" defTabSz="914400">
                  <a:spcBef>
                    <a:spcPts val="0"/>
                  </a:spcBef>
                  <a:buNone/>
                  <a:defRPr/>
                </a:pPr>
                <a:endParaRPr lang="en-US" altLang="zh-CN" sz="2000" dirty="0"/>
              </a:p>
              <a:p>
                <a:pPr lvl="1" defTabSz="914400">
                  <a:spcBef>
                    <a:spcPts val="0"/>
                  </a:spcBef>
                  <a:defRPr/>
                </a:pPr>
                <a:r>
                  <a:rPr lang="en-US" altLang="zh-CN" sz="2000" dirty="0"/>
                  <a:t>Step 2: DA-based centroid computation </a:t>
                </a:r>
              </a:p>
              <a:p>
                <a:pPr lvl="2" defTabSz="914400">
                  <a:spcBef>
                    <a:spcPts val="0"/>
                  </a:spcBef>
                  <a:defRPr/>
                </a:pPr>
                <a:r>
                  <a:rPr lang="en-US" altLang="zh-CN" sz="2000" dirty="0"/>
                  <a:t>Each node calculates a gradient </a:t>
                </a:r>
              </a:p>
              <a:p>
                <a:pPr lvl="2" defTabSz="914400">
                  <a:spcBef>
                    <a:spcPts val="0"/>
                  </a:spcBef>
                  <a:defRPr/>
                </a:pPr>
                <a:r>
                  <a:rPr lang="en-US" altLang="zh-CN" sz="2000" dirty="0"/>
                  <a:t>Centroid update</a:t>
                </a:r>
              </a:p>
              <a:p>
                <a:pPr lvl="2" defTabSz="914400">
                  <a:spcBef>
                    <a:spcPts val="0"/>
                  </a:spcBef>
                  <a:defRPr/>
                </a:pPr>
                <a:endParaRPr lang="en-US" altLang="zh-CN" sz="16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4"/>
                <a:stretch>
                  <a:fillRect l="-1080" t="-1120"/>
                </a:stretch>
              </a:blipFill>
            </p:spPr>
            <p:txBody>
              <a:bodyPr/>
              <a:lstStyle/>
              <a:p>
                <a:r>
                  <a:rPr lang="zh-CN" altLang="en-US">
                    <a:noFill/>
                  </a:rPr>
                  <a:t> </a:t>
                </a:r>
              </a:p>
            </p:txBody>
          </p:sp>
        </mc:Fallback>
      </mc:AlternateContent>
      <p:sp>
        <p:nvSpPr>
          <p:cNvPr id="3" name="Slide Number Placeholder 2"/>
          <p:cNvSpPr>
            <a:spLocks noGrp="1"/>
          </p:cNvSpPr>
          <p:nvPr>
            <p:ph type="sldNum" sz="quarter" idx="12"/>
          </p:nvPr>
        </p:nvSpPr>
        <p:spPr/>
        <p:txBody>
          <a:bodyPr/>
          <a:lstStyle/>
          <a:p>
            <a:fld id="{A8CBFF3A-E60C-994B-AE6E-D7D0A26F3FC4}" type="slidenum">
              <a:rPr lang="en-US" smtClean="0"/>
              <a:t>24</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B70BE27D-E0EF-4143-94A7-13D252186C04}"/>
              </a:ext>
            </a:extLst>
          </p:cNvPr>
          <p:cNvPicPr>
            <a:picLocks noChangeAspect="1"/>
          </p:cNvPicPr>
          <p:nvPr/>
        </p:nvPicPr>
        <p:blipFill>
          <a:blip r:embed="rId5"/>
          <a:stretch>
            <a:fillRect/>
          </a:stretch>
        </p:blipFill>
        <p:spPr>
          <a:xfrm>
            <a:off x="2524724" y="2406724"/>
            <a:ext cx="4584700" cy="670932"/>
          </a:xfrm>
          <a:prstGeom prst="rect">
            <a:avLst/>
          </a:prstGeom>
        </p:spPr>
      </p:pic>
      <p:pic>
        <p:nvPicPr>
          <p:cNvPr id="8" name="图片 7">
            <a:extLst>
              <a:ext uri="{FF2B5EF4-FFF2-40B4-BE49-F238E27FC236}">
                <a16:creationId xmlns:a16="http://schemas.microsoft.com/office/drawing/2014/main" id="{D8E1C5E7-55B8-2C49-B2E4-0A93306ABF8B}"/>
              </a:ext>
            </a:extLst>
          </p:cNvPr>
          <p:cNvPicPr>
            <a:picLocks noChangeAspect="1"/>
          </p:cNvPicPr>
          <p:nvPr/>
        </p:nvPicPr>
        <p:blipFill>
          <a:blip r:embed="rId6"/>
          <a:stretch>
            <a:fillRect/>
          </a:stretch>
        </p:blipFill>
        <p:spPr>
          <a:xfrm>
            <a:off x="7521255" y="3273971"/>
            <a:ext cx="1329559" cy="232673"/>
          </a:xfrm>
          <a:prstGeom prst="rect">
            <a:avLst/>
          </a:prstGeom>
        </p:spPr>
      </p:pic>
      <p:pic>
        <p:nvPicPr>
          <p:cNvPr id="9" name="图片 8">
            <a:extLst>
              <a:ext uri="{FF2B5EF4-FFF2-40B4-BE49-F238E27FC236}">
                <a16:creationId xmlns:a16="http://schemas.microsoft.com/office/drawing/2014/main" id="{81EFE5FE-CC63-5748-A342-9F0B9D860953}"/>
              </a:ext>
            </a:extLst>
          </p:cNvPr>
          <p:cNvPicPr>
            <a:picLocks noChangeAspect="1"/>
          </p:cNvPicPr>
          <p:nvPr/>
        </p:nvPicPr>
        <p:blipFill>
          <a:blip r:embed="rId7"/>
          <a:stretch>
            <a:fillRect/>
          </a:stretch>
        </p:blipFill>
        <p:spPr>
          <a:xfrm>
            <a:off x="2858812" y="3532469"/>
            <a:ext cx="1899745" cy="330712"/>
          </a:xfrm>
          <a:prstGeom prst="rect">
            <a:avLst/>
          </a:prstGeom>
        </p:spPr>
      </p:pic>
      <p:pic>
        <p:nvPicPr>
          <p:cNvPr id="10" name="图片 9">
            <a:extLst>
              <a:ext uri="{FF2B5EF4-FFF2-40B4-BE49-F238E27FC236}">
                <a16:creationId xmlns:a16="http://schemas.microsoft.com/office/drawing/2014/main" id="{E056353E-319B-7347-82E8-A85F9BFB4A58}"/>
              </a:ext>
            </a:extLst>
          </p:cNvPr>
          <p:cNvPicPr>
            <a:picLocks noChangeAspect="1"/>
          </p:cNvPicPr>
          <p:nvPr/>
        </p:nvPicPr>
        <p:blipFill>
          <a:blip r:embed="rId8"/>
          <a:stretch>
            <a:fillRect/>
          </a:stretch>
        </p:blipFill>
        <p:spPr>
          <a:xfrm>
            <a:off x="4963742" y="4418964"/>
            <a:ext cx="2067679" cy="449838"/>
          </a:xfrm>
          <a:prstGeom prst="rect">
            <a:avLst/>
          </a:prstGeom>
        </p:spPr>
      </p:pic>
      <p:pic>
        <p:nvPicPr>
          <p:cNvPr id="11" name="图片 10">
            <a:extLst>
              <a:ext uri="{FF2B5EF4-FFF2-40B4-BE49-F238E27FC236}">
                <a16:creationId xmlns:a16="http://schemas.microsoft.com/office/drawing/2014/main" id="{70B03F7B-3B8C-6D44-9B8A-2D0B5B0CEC35}"/>
              </a:ext>
            </a:extLst>
          </p:cNvPr>
          <p:cNvPicPr>
            <a:picLocks noChangeAspect="1"/>
          </p:cNvPicPr>
          <p:nvPr/>
        </p:nvPicPr>
        <p:blipFill>
          <a:blip r:embed="rId9"/>
          <a:stretch>
            <a:fillRect/>
          </a:stretch>
        </p:blipFill>
        <p:spPr>
          <a:xfrm>
            <a:off x="2467754" y="5136372"/>
            <a:ext cx="3622128" cy="919463"/>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5DE1117-EDC7-994A-9EA3-5DF9DBDFB696}"/>
                  </a:ext>
                </a:extLst>
              </p:cNvPr>
              <p:cNvSpPr txBox="1"/>
              <p:nvPr/>
            </p:nvSpPr>
            <p:spPr>
              <a:xfrm>
                <a:off x="5038766" y="5010307"/>
                <a:ext cx="2318475" cy="584775"/>
              </a:xfrm>
              <a:prstGeom prst="rect">
                <a:avLst/>
              </a:prstGeom>
              <a:solidFill>
                <a:schemeClr val="accent6">
                  <a:lumMod val="40000"/>
                  <a:lumOff val="60000"/>
                </a:schemeClr>
              </a:solidFill>
              <a:ln>
                <a:solidFill>
                  <a:schemeClr val="accent6"/>
                </a:solidFill>
              </a:ln>
            </p:spPr>
            <p:txBody>
              <a:bodyPr wrap="square" rtlCol="0">
                <a:spAutoFit/>
              </a:bodyPr>
              <a:lstStyle/>
              <a:p>
                <a:r>
                  <a:rPr kumimoji="1" lang="en-US" altLang="zh-CN" sz="1600" dirty="0"/>
                  <a:t>accumulated gradient for cluster k at iteration </a:t>
                </a:r>
                <a14:m>
                  <m:oMath xmlns:m="http://schemas.openxmlformats.org/officeDocument/2006/math">
                    <m:sSub>
                      <m:sSubPr>
                        <m:ctrlPr>
                          <a:rPr kumimoji="1" lang="en-US" altLang="zh-CN" sz="1600" i="1" smtClean="0">
                            <a:latin typeface="Cambria Math" panose="02040503050406030204" pitchFamily="18" charset="0"/>
                          </a:rPr>
                        </m:ctrlPr>
                      </m:sSubPr>
                      <m:e>
                        <m:r>
                          <a:rPr kumimoji="1" lang="en-US" altLang="zh-CN" sz="1600" b="0" i="1" smtClean="0">
                            <a:latin typeface="Cambria Math" panose="02040503050406030204" pitchFamily="18" charset="0"/>
                          </a:rPr>
                          <m:t>𝑡</m:t>
                        </m:r>
                      </m:e>
                      <m:sub>
                        <m:r>
                          <a:rPr kumimoji="1" lang="en-US" altLang="zh-CN" sz="1600" b="0" i="1" smtClean="0">
                            <a:latin typeface="Cambria Math" panose="02040503050406030204" pitchFamily="18" charset="0"/>
                          </a:rPr>
                          <m:t>2</m:t>
                        </m:r>
                      </m:sub>
                    </m:sSub>
                  </m:oMath>
                </a14:m>
                <a:endParaRPr kumimoji="1" lang="en-US" altLang="zh-CN" sz="1600" dirty="0"/>
              </a:p>
            </p:txBody>
          </p:sp>
        </mc:Choice>
        <mc:Fallback xmlns="">
          <p:sp>
            <p:nvSpPr>
              <p:cNvPr id="12" name="文本框 11">
                <a:extLst>
                  <a:ext uri="{FF2B5EF4-FFF2-40B4-BE49-F238E27FC236}">
                    <a16:creationId xmlns:a16="http://schemas.microsoft.com/office/drawing/2014/main" id="{25DE1117-EDC7-994A-9EA3-5DF9DBDFB696}"/>
                  </a:ext>
                </a:extLst>
              </p:cNvPr>
              <p:cNvSpPr txBox="1">
                <a:spLocks noRot="1" noChangeAspect="1" noMove="1" noResize="1" noEditPoints="1" noAdjustHandles="1" noChangeArrowheads="1" noChangeShapeType="1" noTextEdit="1"/>
              </p:cNvSpPr>
              <p:nvPr/>
            </p:nvSpPr>
            <p:spPr>
              <a:xfrm>
                <a:off x="5038766" y="5010307"/>
                <a:ext cx="2318475" cy="584775"/>
              </a:xfrm>
              <a:prstGeom prst="rect">
                <a:avLst/>
              </a:prstGeom>
              <a:blipFill>
                <a:blip r:embed="rId10"/>
                <a:stretch>
                  <a:fillRect l="-1087" t="-2083" b="-6250"/>
                </a:stretch>
              </a:blipFill>
              <a:ln>
                <a:solidFill>
                  <a:schemeClr val="accent6"/>
                </a:solidFill>
              </a:ln>
            </p:spPr>
            <p:txBody>
              <a:bodyPr/>
              <a:lstStyle/>
              <a:p>
                <a:r>
                  <a:rPr lang="zh-CN" altLang="en-US">
                    <a:noFill/>
                  </a:rPr>
                  <a:t> </a:t>
                </a:r>
              </a:p>
            </p:txBody>
          </p:sp>
        </mc:Fallback>
      </mc:AlternateContent>
      <p:cxnSp>
        <p:nvCxnSpPr>
          <p:cNvPr id="13" name="直线连接符 12">
            <a:extLst>
              <a:ext uri="{FF2B5EF4-FFF2-40B4-BE49-F238E27FC236}">
                <a16:creationId xmlns:a16="http://schemas.microsoft.com/office/drawing/2014/main" id="{0AC58550-8630-0B4C-851B-937B2864D2E9}"/>
              </a:ext>
            </a:extLst>
          </p:cNvPr>
          <p:cNvCxnSpPr>
            <a:cxnSpLocks/>
          </p:cNvCxnSpPr>
          <p:nvPr/>
        </p:nvCxnSpPr>
        <p:spPr>
          <a:xfrm>
            <a:off x="3342286" y="6034814"/>
            <a:ext cx="1621456"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文本框 14">
            <a:extLst>
              <a:ext uri="{FF2B5EF4-FFF2-40B4-BE49-F238E27FC236}">
                <a16:creationId xmlns:a16="http://schemas.microsoft.com/office/drawing/2014/main" id="{6A04C8D9-6016-EC40-9950-4AAFDA9AE3CB}"/>
              </a:ext>
            </a:extLst>
          </p:cNvPr>
          <p:cNvSpPr txBox="1"/>
          <p:nvPr/>
        </p:nvSpPr>
        <p:spPr>
          <a:xfrm>
            <a:off x="2521427" y="6138739"/>
            <a:ext cx="2442315" cy="584775"/>
          </a:xfrm>
          <a:prstGeom prst="rect">
            <a:avLst/>
          </a:prstGeom>
          <a:solidFill>
            <a:schemeClr val="accent1">
              <a:lumMod val="40000"/>
              <a:lumOff val="60000"/>
            </a:schemeClr>
          </a:solidFill>
          <a:ln>
            <a:solidFill>
              <a:schemeClr val="accent1"/>
            </a:solidFill>
          </a:ln>
        </p:spPr>
        <p:txBody>
          <a:bodyPr wrap="square" rtlCol="0">
            <a:spAutoFit/>
          </a:bodyPr>
          <a:lstStyle/>
          <a:p>
            <a:r>
              <a:rPr lang="en-US" altLang="zh-CN" sz="1600" dirty="0"/>
              <a:t>first-order approximation of the objective </a:t>
            </a:r>
          </a:p>
        </p:txBody>
      </p:sp>
      <p:cxnSp>
        <p:nvCxnSpPr>
          <p:cNvPr id="16" name="直线连接符 15">
            <a:extLst>
              <a:ext uri="{FF2B5EF4-FFF2-40B4-BE49-F238E27FC236}">
                <a16:creationId xmlns:a16="http://schemas.microsoft.com/office/drawing/2014/main" id="{28170649-E778-AB40-8992-EDEE97F0D80C}"/>
              </a:ext>
            </a:extLst>
          </p:cNvPr>
          <p:cNvCxnSpPr>
            <a:cxnSpLocks/>
          </p:cNvCxnSpPr>
          <p:nvPr/>
        </p:nvCxnSpPr>
        <p:spPr>
          <a:xfrm>
            <a:off x="5578813" y="6003284"/>
            <a:ext cx="496849"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8" name="文本框 17">
            <a:extLst>
              <a:ext uri="{FF2B5EF4-FFF2-40B4-BE49-F238E27FC236}">
                <a16:creationId xmlns:a16="http://schemas.microsoft.com/office/drawing/2014/main" id="{E520C562-5053-9341-B859-EE6B6DFB3AB5}"/>
              </a:ext>
            </a:extLst>
          </p:cNvPr>
          <p:cNvSpPr txBox="1"/>
          <p:nvPr/>
        </p:nvSpPr>
        <p:spPr>
          <a:xfrm>
            <a:off x="5332042" y="6138739"/>
            <a:ext cx="2025199" cy="338554"/>
          </a:xfrm>
          <a:prstGeom prst="rect">
            <a:avLst/>
          </a:prstGeom>
          <a:solidFill>
            <a:schemeClr val="accent3">
              <a:lumMod val="60000"/>
              <a:lumOff val="40000"/>
            </a:schemeClr>
          </a:solidFill>
          <a:ln>
            <a:solidFill>
              <a:schemeClr val="accent3">
                <a:lumMod val="40000"/>
                <a:lumOff val="60000"/>
              </a:schemeClr>
            </a:solidFill>
          </a:ln>
        </p:spPr>
        <p:txBody>
          <a:bodyPr wrap="square" rtlCol="0">
            <a:spAutoFit/>
          </a:bodyPr>
          <a:lstStyle/>
          <a:p>
            <a:r>
              <a:rPr lang="en-US" altLang="zh-CN" sz="1600" dirty="0"/>
              <a:t>regularization term </a:t>
            </a:r>
            <a:endParaRPr lang="en-US" altLang="zh-CN" sz="1400" dirty="0"/>
          </a:p>
        </p:txBody>
      </p:sp>
    </p:spTree>
    <p:extLst>
      <p:ext uri="{BB962C8B-B14F-4D97-AF65-F5344CB8AC3E}">
        <p14:creationId xmlns:p14="http://schemas.microsoft.com/office/powerpoint/2010/main" val="3177480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Dual Averaging </a:t>
            </a:r>
          </a:p>
          <a:p>
            <a:pPr lvl="1" defTabSz="914400">
              <a:spcBef>
                <a:spcPts val="0"/>
              </a:spcBef>
              <a:defRPr/>
            </a:pPr>
            <a:r>
              <a:rPr lang="en-US" altLang="zh-CN" sz="2000" dirty="0"/>
              <a:t>Step 3(a): Weight computation via bin method</a:t>
            </a:r>
          </a:p>
          <a:p>
            <a:pPr lvl="2" defTabSz="914400">
              <a:spcBef>
                <a:spcPts val="0"/>
              </a:spcBef>
              <a:defRPr/>
            </a:pPr>
            <a:r>
              <a:rPr lang="en-US" altLang="zh-CN" sz="1800" dirty="0"/>
              <a:t>assign the weights by dividing the data space into a grid with uniform-sized bins and calculate the number of points (as weight) falling into a particular bin (a region of the grid) at each node. </a:t>
            </a:r>
          </a:p>
          <a:p>
            <a:pPr marL="914400" lvl="2" indent="0" defTabSz="914400">
              <a:spcBef>
                <a:spcPts val="0"/>
              </a:spcBef>
              <a:buNone/>
              <a:defRPr/>
            </a:pPr>
            <a:r>
              <a:rPr lang="en-US" altLang="zh-CN" sz="1600" dirty="0"/>
              <a:t> </a:t>
            </a:r>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p:sp>
        <p:nvSpPr>
          <p:cNvPr id="3" name="Slide Number Placeholder 2"/>
          <p:cNvSpPr>
            <a:spLocks noGrp="1"/>
          </p:cNvSpPr>
          <p:nvPr>
            <p:ph type="sldNum" sz="quarter" idx="12"/>
          </p:nvPr>
        </p:nvSpPr>
        <p:spPr/>
        <p:txBody>
          <a:bodyPr/>
          <a:lstStyle/>
          <a:p>
            <a:fld id="{A8CBFF3A-E60C-994B-AE6E-D7D0A26F3FC4}" type="slidenum">
              <a:rPr lang="en-US" smtClean="0"/>
              <a:t>25</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14" name="图片 13">
            <a:extLst>
              <a:ext uri="{FF2B5EF4-FFF2-40B4-BE49-F238E27FC236}">
                <a16:creationId xmlns:a16="http://schemas.microsoft.com/office/drawing/2014/main" id="{B00D48D9-688D-E246-942B-9F1B020347CF}"/>
              </a:ext>
            </a:extLst>
          </p:cNvPr>
          <p:cNvPicPr>
            <a:picLocks noChangeAspect="1"/>
          </p:cNvPicPr>
          <p:nvPr/>
        </p:nvPicPr>
        <p:blipFill>
          <a:blip r:embed="rId4"/>
          <a:stretch>
            <a:fillRect/>
          </a:stretch>
        </p:blipFill>
        <p:spPr>
          <a:xfrm>
            <a:off x="1225112" y="3374277"/>
            <a:ext cx="6693776" cy="2751886"/>
          </a:xfrm>
          <a:prstGeom prst="rect">
            <a:avLst/>
          </a:prstGeom>
        </p:spPr>
      </p:pic>
    </p:spTree>
    <p:extLst>
      <p:ext uri="{BB962C8B-B14F-4D97-AF65-F5344CB8AC3E}">
        <p14:creationId xmlns:p14="http://schemas.microsoft.com/office/powerpoint/2010/main" val="1374516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Methodology</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Dual Averaging </a:t>
            </a:r>
          </a:p>
          <a:p>
            <a:pPr lvl="1" defTabSz="914400">
              <a:spcBef>
                <a:spcPts val="0"/>
              </a:spcBef>
              <a:defRPr/>
            </a:pPr>
            <a:r>
              <a:rPr lang="en-US" altLang="zh-CN" sz="2000" dirty="0"/>
              <a:t>Step 3(b): Weight computation via self-organizing maps </a:t>
            </a:r>
          </a:p>
          <a:p>
            <a:pPr lvl="2" defTabSz="914400">
              <a:spcBef>
                <a:spcPts val="0"/>
              </a:spcBef>
              <a:defRPr/>
            </a:pPr>
            <a:r>
              <a:rPr lang="en-US" altLang="zh-CN" sz="1800" dirty="0"/>
              <a:t>All neurons are initialized with small values of their weights. </a:t>
            </a:r>
          </a:p>
          <a:p>
            <a:pPr marL="1257300" lvl="2" indent="-342900" defTabSz="914400">
              <a:spcBef>
                <a:spcPts val="0"/>
              </a:spcBef>
              <a:buFont typeface="+mj-lt"/>
              <a:buAutoNum type="arabicPeriod"/>
              <a:defRPr/>
            </a:pPr>
            <a:r>
              <a:rPr lang="en-US" altLang="zh-CN" sz="1800" dirty="0"/>
              <a:t>For each data point, the neurons compute the distance to the data point and the closest neuron is declared as the winner. </a:t>
            </a:r>
          </a:p>
          <a:p>
            <a:pPr marL="1257300" lvl="2" indent="-342900" defTabSz="914400">
              <a:spcBef>
                <a:spcPts val="0"/>
              </a:spcBef>
              <a:buFont typeface="+mj-lt"/>
              <a:buAutoNum type="arabicPeriod"/>
              <a:defRPr/>
            </a:pPr>
            <a:r>
              <a:rPr lang="en-US" altLang="zh-CN" sz="1800" dirty="0"/>
              <a:t>The winning neuron determines the neighborhood of excited neurons and these neurons adjust their individual weights towards the data point.</a:t>
            </a:r>
          </a:p>
          <a:p>
            <a:pPr marL="1257300" lvl="2" indent="-342900" defTabSz="914400">
              <a:spcBef>
                <a:spcPts val="0"/>
              </a:spcBef>
              <a:buFont typeface="+mj-lt"/>
              <a:buAutoNum type="arabicPeriod"/>
              <a:defRPr/>
            </a:pPr>
            <a:r>
              <a:rPr lang="en-US" altLang="zh-CN" sz="1800" dirty="0"/>
              <a:t>Neurons decrease neighborhood radius and learning rate. </a:t>
            </a:r>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p:sp>
        <p:nvSpPr>
          <p:cNvPr id="3" name="Slide Number Placeholder 2"/>
          <p:cNvSpPr>
            <a:spLocks noGrp="1"/>
          </p:cNvSpPr>
          <p:nvPr>
            <p:ph type="sldNum" sz="quarter" idx="12"/>
          </p:nvPr>
        </p:nvSpPr>
        <p:spPr/>
        <p:txBody>
          <a:bodyPr/>
          <a:lstStyle/>
          <a:p>
            <a:fld id="{A8CBFF3A-E60C-994B-AE6E-D7D0A26F3FC4}" type="slidenum">
              <a:rPr lang="en-US" smtClean="0"/>
              <a:t>26</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7" name="图片 6">
            <a:extLst>
              <a:ext uri="{FF2B5EF4-FFF2-40B4-BE49-F238E27FC236}">
                <a16:creationId xmlns:a16="http://schemas.microsoft.com/office/drawing/2014/main" id="{2CCC92B6-7AF4-3B46-A0DC-02641F3A24A3}"/>
              </a:ext>
            </a:extLst>
          </p:cNvPr>
          <p:cNvPicPr>
            <a:picLocks noChangeAspect="1"/>
          </p:cNvPicPr>
          <p:nvPr/>
        </p:nvPicPr>
        <p:blipFill>
          <a:blip r:embed="rId4"/>
          <a:stretch>
            <a:fillRect/>
          </a:stretch>
        </p:blipFill>
        <p:spPr>
          <a:xfrm>
            <a:off x="1248848" y="4014377"/>
            <a:ext cx="5753100" cy="2247900"/>
          </a:xfrm>
          <a:prstGeom prst="rect">
            <a:avLst/>
          </a:prstGeom>
        </p:spPr>
      </p:pic>
      <p:sp>
        <p:nvSpPr>
          <p:cNvPr id="8" name="文本框 7">
            <a:extLst>
              <a:ext uri="{FF2B5EF4-FFF2-40B4-BE49-F238E27FC236}">
                <a16:creationId xmlns:a16="http://schemas.microsoft.com/office/drawing/2014/main" id="{389704AA-7CEA-984D-AD3C-76B26F1358C1}"/>
              </a:ext>
            </a:extLst>
          </p:cNvPr>
          <p:cNvSpPr txBox="1"/>
          <p:nvPr/>
        </p:nvSpPr>
        <p:spPr>
          <a:xfrm>
            <a:off x="7157455" y="4582510"/>
            <a:ext cx="1373838" cy="646331"/>
          </a:xfrm>
          <a:prstGeom prst="rect">
            <a:avLst/>
          </a:prstGeom>
          <a:solidFill>
            <a:schemeClr val="accent2">
              <a:lumMod val="40000"/>
              <a:lumOff val="60000"/>
            </a:schemeClr>
          </a:solidFill>
        </p:spPr>
        <p:txBody>
          <a:bodyPr wrap="none" rtlCol="0">
            <a:spAutoFit/>
          </a:bodyPr>
          <a:lstStyle/>
          <a:p>
            <a:r>
              <a:rPr kumimoji="1" lang="en-US" altLang="zh-CN" dirty="0"/>
              <a:t>Repeat until </a:t>
            </a:r>
          </a:p>
          <a:p>
            <a:r>
              <a:rPr kumimoji="1" lang="en-US" altLang="zh-CN" dirty="0"/>
              <a:t>convergence</a:t>
            </a:r>
            <a:endParaRPr kumimoji="1" lang="zh-CN" altLang="en-US" dirty="0"/>
          </a:p>
        </p:txBody>
      </p:sp>
    </p:spTree>
    <p:extLst>
      <p:ext uri="{BB962C8B-B14F-4D97-AF65-F5344CB8AC3E}">
        <p14:creationId xmlns:p14="http://schemas.microsoft.com/office/powerpoint/2010/main" val="3755503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fontScale="90000"/>
          </a:bodyPr>
          <a:lstStyle/>
          <a:p>
            <a:pPr algn="l"/>
            <a:r>
              <a:rPr lang="en-US" sz="5400" dirty="0">
                <a:latin typeface="Impact"/>
                <a:cs typeface="Impact"/>
              </a:rPr>
              <a:t>Simulation Results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Data are generated at random from K = 16 classes, with vectors from each class generated from a symmetric Gaussian distributions.</a:t>
            </a:r>
          </a:p>
          <a:p>
            <a:pPr defTabSz="914400">
              <a:spcBef>
                <a:spcPts val="0"/>
              </a:spcBef>
              <a:defRPr/>
            </a:pPr>
            <a:endParaRPr lang="en-US" altLang="zh-CN" sz="24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lvl="1" defTabSz="914400">
              <a:spcBef>
                <a:spcPts val="0"/>
              </a:spcBef>
              <a:defRPr/>
            </a:pPr>
            <a:endParaRPr lang="en-US" altLang="zh-CN" sz="2000" dirty="0"/>
          </a:p>
          <a:p>
            <a:pPr marL="457200" lvl="1" indent="0" defTabSz="914400">
              <a:spcBef>
                <a:spcPts val="0"/>
              </a:spcBef>
              <a:buNone/>
              <a:defRPr/>
            </a:pPr>
            <a:endParaRPr lang="en-US" altLang="zh-CN" sz="2200" dirty="0"/>
          </a:p>
        </p:txBody>
      </p:sp>
      <p:sp>
        <p:nvSpPr>
          <p:cNvPr id="3" name="Slide Number Placeholder 2"/>
          <p:cNvSpPr>
            <a:spLocks noGrp="1"/>
          </p:cNvSpPr>
          <p:nvPr>
            <p:ph type="sldNum" sz="quarter" idx="12"/>
          </p:nvPr>
        </p:nvSpPr>
        <p:spPr/>
        <p:txBody>
          <a:bodyPr/>
          <a:lstStyle/>
          <a:p>
            <a:fld id="{A8CBFF3A-E60C-994B-AE6E-D7D0A26F3FC4}" type="slidenum">
              <a:rPr lang="en-US" smtClean="0"/>
              <a:t>27</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9" name="图片 8">
            <a:extLst>
              <a:ext uri="{FF2B5EF4-FFF2-40B4-BE49-F238E27FC236}">
                <a16:creationId xmlns:a16="http://schemas.microsoft.com/office/drawing/2014/main" id="{E08280D3-FC93-C145-8FFC-952D1A7ECF1B}"/>
              </a:ext>
            </a:extLst>
          </p:cNvPr>
          <p:cNvPicPr>
            <a:picLocks noChangeAspect="1"/>
          </p:cNvPicPr>
          <p:nvPr/>
        </p:nvPicPr>
        <p:blipFill>
          <a:blip r:embed="rId4"/>
          <a:stretch>
            <a:fillRect/>
          </a:stretch>
        </p:blipFill>
        <p:spPr>
          <a:xfrm>
            <a:off x="687108" y="2421247"/>
            <a:ext cx="4891703" cy="3935103"/>
          </a:xfrm>
          <a:prstGeom prst="rect">
            <a:avLst/>
          </a:prstGeom>
        </p:spPr>
      </p:pic>
      <p:sp>
        <p:nvSpPr>
          <p:cNvPr id="10" name="文本框 9">
            <a:extLst>
              <a:ext uri="{FF2B5EF4-FFF2-40B4-BE49-F238E27FC236}">
                <a16:creationId xmlns:a16="http://schemas.microsoft.com/office/drawing/2014/main" id="{44C0FB2B-6F85-2843-A2D4-EABBD34E6256}"/>
              </a:ext>
            </a:extLst>
          </p:cNvPr>
          <p:cNvSpPr txBox="1"/>
          <p:nvPr/>
        </p:nvSpPr>
        <p:spPr>
          <a:xfrm>
            <a:off x="5578811" y="2687070"/>
            <a:ext cx="3237186" cy="1077218"/>
          </a:xfrm>
          <a:prstGeom prst="rect">
            <a:avLst/>
          </a:prstGeom>
          <a:noFill/>
        </p:spPr>
        <p:txBody>
          <a:bodyPr wrap="square" rtlCol="0">
            <a:spAutoFit/>
          </a:bodyPr>
          <a:lstStyle/>
          <a:p>
            <a:r>
              <a:rPr kumimoji="1" lang="en-US" altLang="zh-CN" sz="1600" dirty="0" err="1"/>
              <a:t>UFLBin</a:t>
            </a:r>
            <a:r>
              <a:rPr kumimoji="1" lang="en-US" altLang="zh-CN" sz="1600" dirty="0"/>
              <a:t>: Bin based DA</a:t>
            </a:r>
          </a:p>
          <a:p>
            <a:r>
              <a:rPr kumimoji="1" lang="en-US" altLang="zh-CN" sz="1600" dirty="0"/>
              <a:t>UFLSOM: SOM based DA</a:t>
            </a:r>
          </a:p>
          <a:p>
            <a:r>
              <a:rPr lang="en-US" altLang="zh-CN" sz="1600" dirty="0"/>
              <a:t>UFLUNI: uniform gradient weighting </a:t>
            </a:r>
          </a:p>
          <a:p>
            <a:r>
              <a:rPr kumimoji="1" lang="en-US" altLang="zh-CN" sz="1600" dirty="0"/>
              <a:t>K-means as baseline</a:t>
            </a:r>
            <a:r>
              <a:rPr lang="en-US" altLang="zh-CN" sz="1600" dirty="0"/>
              <a:t> </a:t>
            </a:r>
          </a:p>
        </p:txBody>
      </p:sp>
      <p:sp>
        <p:nvSpPr>
          <p:cNvPr id="7" name="矩形 6">
            <a:extLst>
              <a:ext uri="{FF2B5EF4-FFF2-40B4-BE49-F238E27FC236}">
                <a16:creationId xmlns:a16="http://schemas.microsoft.com/office/drawing/2014/main" id="{2CD7521F-8B7A-8F4B-B1EA-E11B9ADB3626}"/>
              </a:ext>
            </a:extLst>
          </p:cNvPr>
          <p:cNvSpPr/>
          <p:nvPr/>
        </p:nvSpPr>
        <p:spPr>
          <a:xfrm>
            <a:off x="5578811" y="4090473"/>
            <a:ext cx="3520123" cy="1477328"/>
          </a:xfrm>
          <a:prstGeom prst="rect">
            <a:avLst/>
          </a:prstGeom>
        </p:spPr>
        <p:txBody>
          <a:bodyPr wrap="square">
            <a:spAutoFit/>
          </a:bodyPr>
          <a:lstStyle/>
          <a:p>
            <a:pPr defTabSz="914400">
              <a:spcBef>
                <a:spcPts val="0"/>
              </a:spcBef>
              <a:defRPr/>
            </a:pPr>
            <a:r>
              <a:rPr lang="en-US" altLang="zh-CN" dirty="0"/>
              <a:t>The proposed methods have been shown to achieve good results compared to uniform gradient weighting and the centralized k-means. </a:t>
            </a:r>
          </a:p>
        </p:txBody>
      </p:sp>
      <p:sp>
        <p:nvSpPr>
          <p:cNvPr id="8" name="Rectangle 7">
            <a:extLst>
              <a:ext uri="{FF2B5EF4-FFF2-40B4-BE49-F238E27FC236}">
                <a16:creationId xmlns:a16="http://schemas.microsoft.com/office/drawing/2014/main" id="{5A195F39-E245-E244-9090-60A18A79D6B7}"/>
              </a:ext>
            </a:extLst>
          </p:cNvPr>
          <p:cNvSpPr/>
          <p:nvPr/>
        </p:nvSpPr>
        <p:spPr>
          <a:xfrm>
            <a:off x="5808719" y="5768174"/>
            <a:ext cx="2878081" cy="954107"/>
          </a:xfrm>
          <a:prstGeom prst="rect">
            <a:avLst/>
          </a:prstGeom>
        </p:spPr>
        <p:txBody>
          <a:bodyPr wrap="square">
            <a:spAutoFit/>
          </a:bodyPr>
          <a:lstStyle/>
          <a:p>
            <a:r>
              <a:rPr lang="en-US" sz="1400" dirty="0" err="1"/>
              <a:t>Mykola</a:t>
            </a:r>
            <a:r>
              <a:rPr lang="en-US" sz="1400" dirty="0"/>
              <a:t> </a:t>
            </a:r>
            <a:r>
              <a:rPr lang="en-US" sz="1400" dirty="0" err="1"/>
              <a:t>Servetnyk</a:t>
            </a:r>
            <a:r>
              <a:rPr lang="en-US" sz="1400" dirty="0"/>
              <a:t>, </a:t>
            </a:r>
            <a:r>
              <a:rPr lang="en-US" sz="1400" dirty="0" err="1"/>
              <a:t>Carrson</a:t>
            </a:r>
            <a:r>
              <a:rPr lang="en-US" sz="1400" dirty="0"/>
              <a:t> C. Fung, and Zhu Han, ``Unsupervised Federated Learning for Unbalanced Data," IEEE </a:t>
            </a:r>
            <a:r>
              <a:rPr lang="en-US" sz="1400" dirty="0" err="1"/>
              <a:t>Globecom</a:t>
            </a:r>
            <a:r>
              <a:rPr lang="en-US" sz="1400" dirty="0"/>
              <a:t>, 2020.</a:t>
            </a:r>
          </a:p>
        </p:txBody>
      </p:sp>
    </p:spTree>
    <p:extLst>
      <p:ext uri="{BB962C8B-B14F-4D97-AF65-F5344CB8AC3E}">
        <p14:creationId xmlns:p14="http://schemas.microsoft.com/office/powerpoint/2010/main" val="3654959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5257800"/>
          </a:xfrm>
        </p:spPr>
        <p:txBody>
          <a:bodyPr>
            <a:normAutofit/>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t>Federated Learning for Wireless Networks</a:t>
            </a:r>
          </a:p>
          <a:p>
            <a:pPr lvl="1"/>
            <a:r>
              <a:rPr lang="en-US" altLang="zh-CN" sz="2000" dirty="0"/>
              <a:t>Unsupervised Federated Learning for Unbalanced Data</a:t>
            </a:r>
          </a:p>
          <a:p>
            <a:pPr lvl="1"/>
            <a:r>
              <a:rPr lang="en-US" altLang="zh-CN" sz="2000" dirty="0">
                <a:solidFill>
                  <a:srgbClr val="FF0000"/>
                </a:solidFill>
              </a:rPr>
              <a:t>Matching Theory Based Low-Latency Scheme for Multi-Task Federated Learning in MEC Networks </a:t>
            </a:r>
          </a:p>
          <a:p>
            <a:r>
              <a:rPr lang="en-US" sz="2400" dirty="0"/>
              <a:t>From Federated Learning to Federated Analysis</a:t>
            </a:r>
          </a:p>
          <a:p>
            <a:pPr lvl="1"/>
            <a:r>
              <a:rPr lang="en-US" sz="2000" dirty="0"/>
              <a:t>Federated Skewness Analytics in Heterogeneous Decentralized Data Environments</a:t>
            </a:r>
            <a:endParaRPr lang="en-US" altLang="zh-CN" sz="2000" dirty="0"/>
          </a:p>
          <a:p>
            <a:pPr lvl="1"/>
            <a:r>
              <a:rPr lang="en-HK" sz="2000" dirty="0"/>
              <a:t>Federated Anomaly Analytics for Local Model</a:t>
            </a:r>
            <a:r>
              <a:rPr lang="zh-CN" altLang="en-US" sz="2000" dirty="0"/>
              <a:t> </a:t>
            </a:r>
            <a:r>
              <a:rPr lang="en-HK" sz="2000" dirty="0"/>
              <a:t>Poisoning Attack</a:t>
            </a:r>
            <a:endParaRPr lang="en-US" altLang="zh-CN" sz="2000" dirty="0"/>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28</a:t>
            </a:fld>
            <a:endParaRPr lang="en-US"/>
          </a:p>
        </p:txBody>
      </p:sp>
    </p:spTree>
    <p:extLst>
      <p:ext uri="{BB962C8B-B14F-4D97-AF65-F5344CB8AC3E}">
        <p14:creationId xmlns:p14="http://schemas.microsoft.com/office/powerpoint/2010/main" val="322185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Motivation</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199"/>
            <a:ext cx="4434840" cy="5416617"/>
          </a:xfrm>
        </p:spPr>
        <p:txBody>
          <a:bodyPr>
            <a:normAutofit/>
          </a:bodyPr>
          <a:lstStyle/>
          <a:p>
            <a:pPr defTabSz="914400">
              <a:spcBef>
                <a:spcPts val="0"/>
              </a:spcBef>
              <a:defRPr/>
            </a:pPr>
            <a:r>
              <a:rPr lang="en-US" altLang="zh-CN" sz="2400" dirty="0"/>
              <a:t>Challenges:</a:t>
            </a:r>
          </a:p>
          <a:p>
            <a:pPr lvl="1" defTabSz="914400">
              <a:spcBef>
                <a:spcPts val="0"/>
              </a:spcBef>
              <a:defRPr/>
            </a:pPr>
            <a:r>
              <a:rPr lang="en-US" altLang="zh-CN" sz="2000" dirty="0"/>
              <a:t>Once the end devices are invited, they will </a:t>
            </a:r>
            <a:r>
              <a:rPr lang="en-US" altLang="zh-CN" sz="2000" dirty="0">
                <a:solidFill>
                  <a:srgbClr val="FF0000"/>
                </a:solidFill>
              </a:rPr>
              <a:t>unconditionally</a:t>
            </a:r>
            <a:r>
              <a:rPr lang="en-US" altLang="zh-CN" sz="2000" dirty="0"/>
              <a:t> take part in the federated learning tasks which ignores their willingness.</a:t>
            </a:r>
          </a:p>
          <a:p>
            <a:pPr lvl="2" defTabSz="914400">
              <a:spcBef>
                <a:spcPts val="0"/>
              </a:spcBef>
              <a:defRPr/>
            </a:pPr>
            <a:r>
              <a:rPr lang="en-US" altLang="zh-CN" sz="1600" dirty="0"/>
              <a:t>Computation cost, remained energy…</a:t>
            </a:r>
          </a:p>
          <a:p>
            <a:pPr lvl="1" defTabSz="914400">
              <a:spcBef>
                <a:spcPts val="0"/>
              </a:spcBef>
              <a:defRPr/>
            </a:pPr>
            <a:r>
              <a:rPr lang="en-US" altLang="zh-CN" sz="2000" dirty="0"/>
              <a:t>There are many available edge nodes in a MEC network, how to </a:t>
            </a:r>
            <a:r>
              <a:rPr lang="en-US" altLang="zh-CN" sz="2000" dirty="0">
                <a:solidFill>
                  <a:srgbClr val="FF0000"/>
                </a:solidFill>
              </a:rPr>
              <a:t>parallelly</a:t>
            </a:r>
            <a:r>
              <a:rPr lang="en-US" altLang="zh-CN" sz="2000" dirty="0"/>
              <a:t> perform multiple federated learning tasks needs to be considered.</a:t>
            </a:r>
          </a:p>
          <a:p>
            <a:pPr lvl="1" defTabSz="914400">
              <a:spcBef>
                <a:spcPts val="0"/>
              </a:spcBef>
              <a:defRPr/>
            </a:pPr>
            <a:r>
              <a:rPr lang="en-US" altLang="zh-CN" sz="2000" dirty="0"/>
              <a:t>Information exchanging </a:t>
            </a:r>
            <a:r>
              <a:rPr lang="en-US" altLang="zh-CN" sz="2000" dirty="0">
                <a:solidFill>
                  <a:srgbClr val="FF0000"/>
                </a:solidFill>
              </a:rPr>
              <a:t>cannot</a:t>
            </a:r>
            <a:r>
              <a:rPr lang="en-US" altLang="zh-CN" sz="2000" dirty="0"/>
              <a:t> be done </a:t>
            </a:r>
            <a:r>
              <a:rPr lang="en-US" altLang="zh-CN" sz="2000" dirty="0">
                <a:solidFill>
                  <a:srgbClr val="FF0000"/>
                </a:solidFill>
              </a:rPr>
              <a:t>entirely</a:t>
            </a:r>
            <a:r>
              <a:rPr lang="en-US" altLang="zh-CN" sz="2000" dirty="0"/>
              <a:t> in large scale IoTs scenarios.</a:t>
            </a:r>
          </a:p>
          <a:p>
            <a:pPr lvl="1" defTabSz="914400">
              <a:spcBef>
                <a:spcPts val="0"/>
              </a:spcBef>
              <a:defRPr/>
            </a:pPr>
            <a:r>
              <a:rPr lang="en-US" altLang="zh-CN" sz="2000" dirty="0"/>
              <a:t>Matching Game Framework with incomplete preference list</a:t>
            </a:r>
          </a:p>
          <a:p>
            <a:pPr lvl="2" defTabSz="914400">
              <a:spcBef>
                <a:spcPts val="0"/>
              </a:spcBef>
              <a:defRPr/>
            </a:pPr>
            <a:endParaRPr lang="en-US" altLang="zh-CN" sz="1600" dirty="0"/>
          </a:p>
          <a:p>
            <a:pPr lvl="1" defTabSz="914400">
              <a:spcBef>
                <a:spcPts val="0"/>
              </a:spcBef>
              <a:defRPr/>
            </a:pPr>
            <a:endParaRPr lang="en-US" altLang="zh-CN" sz="2000" dirty="0"/>
          </a:p>
          <a:p>
            <a:pPr defTabSz="914400">
              <a:spcBef>
                <a:spcPts val="0"/>
              </a:spcBef>
              <a:defRPr/>
            </a:pPr>
            <a:endParaRPr lang="en-US" altLang="zh-CN" sz="2400" dirty="0"/>
          </a:p>
          <a:p>
            <a:pPr defTabSz="914400">
              <a:spcBef>
                <a:spcPts val="0"/>
              </a:spcBef>
              <a:defRPr/>
            </a:pPr>
            <a:endParaRPr lang="en-US" altLang="zh-CN" sz="2400" dirty="0"/>
          </a:p>
        </p:txBody>
      </p:sp>
      <p:sp>
        <p:nvSpPr>
          <p:cNvPr id="3" name="Slide Number Placeholder 2"/>
          <p:cNvSpPr>
            <a:spLocks noGrp="1"/>
          </p:cNvSpPr>
          <p:nvPr>
            <p:ph type="sldNum" sz="quarter" idx="12"/>
          </p:nvPr>
        </p:nvSpPr>
        <p:spPr/>
        <p:txBody>
          <a:bodyPr/>
          <a:lstStyle/>
          <a:p>
            <a:fld id="{A8CBFF3A-E60C-994B-AE6E-D7D0A26F3FC4}" type="slidenum">
              <a:rPr lang="en-US" smtClean="0"/>
              <a:t>29</a:t>
            </a:fld>
            <a:endParaRPr lang="en-US"/>
          </a:p>
        </p:txBody>
      </p:sp>
      <p:pic>
        <p:nvPicPr>
          <p:cNvPr id="8" name="Picture 7">
            <a:extLst>
              <a:ext uri="{FF2B5EF4-FFF2-40B4-BE49-F238E27FC236}">
                <a16:creationId xmlns:a16="http://schemas.microsoft.com/office/drawing/2014/main" id="{FB14D48E-252A-6742-BC63-C4009CF4A5FC}"/>
              </a:ext>
            </a:extLst>
          </p:cNvPr>
          <p:cNvPicPr>
            <a:picLocks noChangeAspect="1"/>
          </p:cNvPicPr>
          <p:nvPr/>
        </p:nvPicPr>
        <p:blipFill>
          <a:blip r:embed="rId4"/>
          <a:stretch>
            <a:fillRect/>
          </a:stretch>
        </p:blipFill>
        <p:spPr>
          <a:xfrm>
            <a:off x="4892040" y="2392375"/>
            <a:ext cx="4237084" cy="3421990"/>
          </a:xfrm>
          <a:prstGeom prst="rect">
            <a:avLst/>
          </a:prstGeom>
        </p:spPr>
      </p:pic>
      <p:sp>
        <p:nvSpPr>
          <p:cNvPr id="4" name="Rectangle 3">
            <a:extLst>
              <a:ext uri="{FF2B5EF4-FFF2-40B4-BE49-F238E27FC236}">
                <a16:creationId xmlns:a16="http://schemas.microsoft.com/office/drawing/2014/main" id="{15163A2F-5918-7E47-B9FC-41EB6537A640}"/>
              </a:ext>
            </a:extLst>
          </p:cNvPr>
          <p:cNvSpPr/>
          <p:nvPr/>
        </p:nvSpPr>
        <p:spPr>
          <a:xfrm>
            <a:off x="5011661" y="5867877"/>
            <a:ext cx="3997842" cy="738664"/>
          </a:xfrm>
          <a:prstGeom prst="rect">
            <a:avLst/>
          </a:prstGeom>
        </p:spPr>
        <p:txBody>
          <a:bodyPr wrap="square">
            <a:spAutoFit/>
          </a:bodyPr>
          <a:lstStyle/>
          <a:p>
            <a:r>
              <a:rPr lang="en-US" sz="1050" dirty="0" err="1"/>
              <a:t>Dawei</a:t>
            </a:r>
            <a:r>
              <a:rPr lang="en-US" sz="1050" dirty="0"/>
              <a:t> Chen,  Choong </a:t>
            </a:r>
            <a:r>
              <a:rPr lang="en-US" sz="1050" dirty="0" err="1"/>
              <a:t>Seon</a:t>
            </a:r>
            <a:r>
              <a:rPr lang="en-US" sz="1050" dirty="0"/>
              <a:t> Hong, Li Wang,  </a:t>
            </a:r>
            <a:r>
              <a:rPr lang="en-US" sz="1050" dirty="0" err="1"/>
              <a:t>Yiyong</a:t>
            </a:r>
            <a:r>
              <a:rPr lang="en-US" sz="1050" dirty="0"/>
              <a:t> </a:t>
            </a:r>
            <a:r>
              <a:rPr lang="en-US" sz="1050" dirty="0" err="1"/>
              <a:t>Zha</a:t>
            </a:r>
            <a:r>
              <a:rPr lang="en-US" sz="1050" dirty="0"/>
              <a:t>, </a:t>
            </a:r>
            <a:r>
              <a:rPr lang="en-US" sz="1050" dirty="0" err="1"/>
              <a:t>Yunfei</a:t>
            </a:r>
            <a:r>
              <a:rPr lang="en-US" sz="1050" dirty="0"/>
              <a:t> Zhang, Xin Liu and Zhu Han, ``Matching Theory Based Low-Latency Scheme for Multi-Task Federated Learning in MEC Networks," IEEE Transactions on Mobile Computing.</a:t>
            </a:r>
          </a:p>
        </p:txBody>
      </p:sp>
    </p:spTree>
    <p:extLst>
      <p:ext uri="{BB962C8B-B14F-4D97-AF65-F5344CB8AC3E}">
        <p14:creationId xmlns:p14="http://schemas.microsoft.com/office/powerpoint/2010/main" val="901390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Background</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400" dirty="0"/>
              <a:t>Can data live at the edge?</a:t>
            </a:r>
          </a:p>
          <a:p>
            <a:pPr lvl="1" defTabSz="914400">
              <a:spcBef>
                <a:spcPts val="0"/>
              </a:spcBef>
              <a:defRPr/>
            </a:pPr>
            <a:r>
              <a:rPr lang="en-US" altLang="zh-CN" sz="2000" dirty="0"/>
              <a:t>Billions of phones &amp; IoT devices constantly generate data</a:t>
            </a:r>
          </a:p>
          <a:p>
            <a:pPr lvl="1" defTabSz="914400">
              <a:spcBef>
                <a:spcPts val="0"/>
              </a:spcBef>
              <a:defRPr/>
            </a:pPr>
            <a:endParaRPr lang="en-US" altLang="zh-CN" sz="2000" dirty="0"/>
          </a:p>
          <a:p>
            <a:pPr lvl="1" defTabSz="914400">
              <a:spcBef>
                <a:spcPts val="0"/>
              </a:spcBef>
              <a:defRPr/>
            </a:pPr>
            <a:r>
              <a:rPr lang="en-US" altLang="zh-CN" sz="2000" dirty="0"/>
              <a:t>Data processing is moving on device:</a:t>
            </a:r>
          </a:p>
          <a:p>
            <a:pPr lvl="2" indent="-285750" defTabSz="914400">
              <a:spcBef>
                <a:spcPts val="0"/>
              </a:spcBef>
              <a:buFont typeface="Wingdings" pitchFamily="2" charset="2"/>
              <a:buChar char="Ø"/>
              <a:defRPr/>
            </a:pPr>
            <a:r>
              <a:rPr lang="en-US" altLang="zh-CN" sz="1800" dirty="0"/>
              <a:t>Improved</a:t>
            </a:r>
            <a:r>
              <a:rPr lang="en-US" altLang="zh-CN" sz="1600" dirty="0"/>
              <a:t> </a:t>
            </a:r>
            <a:r>
              <a:rPr lang="en-US" altLang="zh-CN" sz="1800" dirty="0"/>
              <a:t>latency</a:t>
            </a:r>
          </a:p>
          <a:p>
            <a:pPr lvl="2" indent="-285750" defTabSz="914400">
              <a:spcBef>
                <a:spcPts val="0"/>
              </a:spcBef>
              <a:buFont typeface="Wingdings" pitchFamily="2" charset="2"/>
              <a:buChar char="Ø"/>
              <a:defRPr/>
            </a:pPr>
            <a:r>
              <a:rPr lang="en-US" altLang="zh-CN" sz="1800" dirty="0"/>
              <a:t>Works offline</a:t>
            </a:r>
          </a:p>
          <a:p>
            <a:pPr lvl="2" indent="-285750" defTabSz="914400">
              <a:spcBef>
                <a:spcPts val="0"/>
              </a:spcBef>
              <a:buFont typeface="Wingdings" pitchFamily="2" charset="2"/>
              <a:buChar char="Ø"/>
              <a:defRPr/>
            </a:pPr>
            <a:r>
              <a:rPr lang="en-US" altLang="zh-CN" sz="1800" dirty="0"/>
              <a:t>Better battery life</a:t>
            </a:r>
          </a:p>
          <a:p>
            <a:pPr lvl="2" indent="-285750" defTabSz="914400">
              <a:spcBef>
                <a:spcPts val="0"/>
              </a:spcBef>
              <a:buFont typeface="Wingdings" pitchFamily="2" charset="2"/>
              <a:buChar char="Ø"/>
              <a:defRPr/>
            </a:pPr>
            <a:r>
              <a:rPr lang="en-US" altLang="zh-CN" sz="1800" dirty="0"/>
              <a:t>Privacy advantages</a:t>
            </a:r>
          </a:p>
          <a:p>
            <a:pPr marL="857250" lvl="2" indent="0" defTabSz="914400">
              <a:spcBef>
                <a:spcPts val="0"/>
              </a:spcBef>
              <a:buNone/>
              <a:defRPr/>
            </a:pPr>
            <a:endParaRPr lang="en-US" altLang="zh-CN" sz="1800" dirty="0"/>
          </a:p>
          <a:p>
            <a:pPr marL="857250" lvl="2" indent="0" defTabSz="914400">
              <a:spcBef>
                <a:spcPts val="0"/>
              </a:spcBef>
              <a:buNone/>
              <a:defRPr/>
            </a:pPr>
            <a:endParaRPr lang="en-US" altLang="zh-CN" sz="1800" dirty="0"/>
          </a:p>
        </p:txBody>
      </p:sp>
      <p:sp>
        <p:nvSpPr>
          <p:cNvPr id="3" name="Slide Number Placeholder 2"/>
          <p:cNvSpPr>
            <a:spLocks noGrp="1"/>
          </p:cNvSpPr>
          <p:nvPr>
            <p:ph type="sldNum" sz="quarter" idx="12"/>
          </p:nvPr>
        </p:nvSpPr>
        <p:spPr/>
        <p:txBody>
          <a:bodyPr/>
          <a:lstStyle/>
          <a:p>
            <a:fld id="{A8CBFF3A-E60C-994B-AE6E-D7D0A26F3FC4}" type="slidenum">
              <a:rPr lang="en-US" smtClean="0"/>
              <a:t>3</a:t>
            </a:fld>
            <a:endParaRPr lang="en-US"/>
          </a:p>
        </p:txBody>
      </p:sp>
      <p:pic>
        <p:nvPicPr>
          <p:cNvPr id="7" name="图片 6">
            <a:extLst>
              <a:ext uri="{FF2B5EF4-FFF2-40B4-BE49-F238E27FC236}">
                <a16:creationId xmlns:a16="http://schemas.microsoft.com/office/drawing/2014/main" id="{17431789-22E6-8744-9A23-8E4CADA62CF8}"/>
              </a:ext>
            </a:extLst>
          </p:cNvPr>
          <p:cNvPicPr>
            <a:picLocks noChangeAspect="1"/>
          </p:cNvPicPr>
          <p:nvPr/>
        </p:nvPicPr>
        <p:blipFill>
          <a:blip r:embed="rId4"/>
          <a:stretch>
            <a:fillRect/>
          </a:stretch>
        </p:blipFill>
        <p:spPr>
          <a:xfrm>
            <a:off x="5260227" y="2596575"/>
            <a:ext cx="3674640" cy="3529588"/>
          </a:xfrm>
          <a:prstGeom prst="rect">
            <a:avLst/>
          </a:prstGeom>
        </p:spPr>
      </p:pic>
      <p:sp>
        <p:nvSpPr>
          <p:cNvPr id="8" name="TextBox 10">
            <a:extLst>
              <a:ext uri="{FF2B5EF4-FFF2-40B4-BE49-F238E27FC236}">
                <a16:creationId xmlns:a16="http://schemas.microsoft.com/office/drawing/2014/main" id="{CD1AC173-BABC-DE4F-9EAE-EA6188EFFE25}"/>
              </a:ext>
            </a:extLst>
          </p:cNvPr>
          <p:cNvSpPr txBox="1"/>
          <p:nvPr/>
        </p:nvSpPr>
        <p:spPr>
          <a:xfrm>
            <a:off x="457201" y="6375806"/>
            <a:ext cx="8022656" cy="523220"/>
          </a:xfrm>
          <a:prstGeom prst="rect">
            <a:avLst/>
          </a:prstGeom>
          <a:noFill/>
        </p:spPr>
        <p:txBody>
          <a:bodyPr wrap="square" rtlCol="0">
            <a:spAutoFit/>
          </a:bodyPr>
          <a:lstStyle/>
          <a:p>
            <a:r>
              <a:rPr lang="en-US" sz="1400" dirty="0"/>
              <a:t>Sources: D. </a:t>
            </a:r>
            <a:r>
              <a:rPr lang="en-US" sz="1400" dirty="0" err="1"/>
              <a:t>Reinsel</a:t>
            </a:r>
            <a:r>
              <a:rPr lang="en-US" sz="1400" dirty="0"/>
              <a:t>, J. </a:t>
            </a:r>
            <a:r>
              <a:rPr lang="en-US" sz="1400" dirty="0" err="1"/>
              <a:t>Gantz</a:t>
            </a:r>
            <a:r>
              <a:rPr lang="en-US" sz="1400" dirty="0"/>
              <a:t>, and J. </a:t>
            </a:r>
            <a:r>
              <a:rPr lang="en-US" sz="1400" dirty="0" err="1"/>
              <a:t>Rydning</a:t>
            </a:r>
            <a:r>
              <a:rPr lang="en-US" sz="1400" dirty="0"/>
              <a:t>, “The digitization of the world from edge to core,” IDC White Paper, 2018. </a:t>
            </a:r>
          </a:p>
        </p:txBody>
      </p:sp>
      <p:sp>
        <p:nvSpPr>
          <p:cNvPr id="9" name="矩形 8">
            <a:extLst>
              <a:ext uri="{FF2B5EF4-FFF2-40B4-BE49-F238E27FC236}">
                <a16:creationId xmlns:a16="http://schemas.microsoft.com/office/drawing/2014/main" id="{3F0F0071-BABA-0248-A456-0DA6CC7E60D2}"/>
              </a:ext>
            </a:extLst>
          </p:cNvPr>
          <p:cNvSpPr/>
          <p:nvPr/>
        </p:nvSpPr>
        <p:spPr>
          <a:xfrm>
            <a:off x="5260227" y="2596575"/>
            <a:ext cx="256376" cy="673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0" name="矩形 9">
            <a:extLst>
              <a:ext uri="{FF2B5EF4-FFF2-40B4-BE49-F238E27FC236}">
                <a16:creationId xmlns:a16="http://schemas.microsoft.com/office/drawing/2014/main" id="{E6D2045C-7E30-7D43-9069-6A41B2EC4496}"/>
              </a:ext>
            </a:extLst>
          </p:cNvPr>
          <p:cNvSpPr/>
          <p:nvPr/>
        </p:nvSpPr>
        <p:spPr>
          <a:xfrm>
            <a:off x="5254313" y="5649941"/>
            <a:ext cx="627049" cy="455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2" name="矩形 11">
            <a:extLst>
              <a:ext uri="{FF2B5EF4-FFF2-40B4-BE49-F238E27FC236}">
                <a16:creationId xmlns:a16="http://schemas.microsoft.com/office/drawing/2014/main" id="{157208BB-E9BE-7641-B5CE-DB46E5384B6A}"/>
              </a:ext>
            </a:extLst>
          </p:cNvPr>
          <p:cNvSpPr/>
          <p:nvPr/>
        </p:nvSpPr>
        <p:spPr>
          <a:xfrm>
            <a:off x="1314478" y="4574901"/>
            <a:ext cx="2685251" cy="1210933"/>
          </a:xfrm>
          <a:prstGeom prst="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946DEBA-9A14-9245-8593-2995B57A6B58}"/>
              </a:ext>
            </a:extLst>
          </p:cNvPr>
          <p:cNvSpPr txBox="1"/>
          <p:nvPr/>
        </p:nvSpPr>
        <p:spPr>
          <a:xfrm>
            <a:off x="1516087" y="4776872"/>
            <a:ext cx="2282035" cy="923330"/>
          </a:xfrm>
          <a:prstGeom prst="rect">
            <a:avLst/>
          </a:prstGeom>
          <a:noFill/>
        </p:spPr>
        <p:txBody>
          <a:bodyPr wrap="none" rtlCol="0">
            <a:spAutoFit/>
          </a:bodyPr>
          <a:lstStyle/>
          <a:p>
            <a:r>
              <a:rPr kumimoji="1" lang="en-US" altLang="zh-CN" dirty="0"/>
              <a:t>What about analytics?</a:t>
            </a:r>
          </a:p>
          <a:p>
            <a:endParaRPr kumimoji="1" lang="en-US" altLang="zh-CN" dirty="0"/>
          </a:p>
          <a:p>
            <a:r>
              <a:rPr kumimoji="1" lang="en-US" altLang="zh-CN" dirty="0"/>
              <a:t>What about learning?</a:t>
            </a:r>
            <a:endParaRPr kumimoji="1" lang="zh-CN" altLang="en-US" dirty="0"/>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391724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89C7-DD50-244D-8BEA-63555767E288}"/>
              </a:ext>
            </a:extLst>
          </p:cNvPr>
          <p:cNvSpPr>
            <a:spLocks noGrp="1"/>
          </p:cNvSpPr>
          <p:nvPr>
            <p:ph type="title"/>
          </p:nvPr>
        </p:nvSpPr>
        <p:spPr>
          <a:xfrm>
            <a:off x="457200" y="274638"/>
            <a:ext cx="5390707" cy="1143000"/>
          </a:xfrm>
        </p:spPr>
        <p:txBody>
          <a:bodyPr>
            <a:noAutofit/>
          </a:bodyPr>
          <a:lstStyle/>
          <a:p>
            <a:r>
              <a:rPr lang="en-US" sz="3600" dirty="0"/>
              <a:t>Stable Marriage Matching</a:t>
            </a:r>
          </a:p>
        </p:txBody>
      </p:sp>
      <p:sp>
        <p:nvSpPr>
          <p:cNvPr id="3" name="Content Placeholder 2">
            <a:extLst>
              <a:ext uri="{FF2B5EF4-FFF2-40B4-BE49-F238E27FC236}">
                <a16:creationId xmlns:a16="http://schemas.microsoft.com/office/drawing/2014/main" id="{F76627C5-BCE5-E641-91C7-E607008A4C63}"/>
              </a:ext>
            </a:extLst>
          </p:cNvPr>
          <p:cNvSpPr>
            <a:spLocks noGrp="1"/>
          </p:cNvSpPr>
          <p:nvPr>
            <p:ph idx="1"/>
          </p:nvPr>
        </p:nvSpPr>
        <p:spPr>
          <a:xfrm>
            <a:off x="287079" y="1830387"/>
            <a:ext cx="8686800" cy="4525963"/>
          </a:xfrm>
        </p:spPr>
        <p:txBody>
          <a:bodyPr>
            <a:normAutofit/>
          </a:bodyPr>
          <a:lstStyle/>
          <a:p>
            <a:r>
              <a:rPr lang="en-US" dirty="0"/>
              <a:t>Basic elements (</a:t>
            </a:r>
            <a:r>
              <a:rPr lang="en-US" b="1" i="1" dirty="0">
                <a:solidFill>
                  <a:srgbClr val="FF0000"/>
                </a:solidFill>
              </a:rPr>
              <a:t>Stable Marriage</a:t>
            </a:r>
            <a:r>
              <a:rPr lang="en-US" dirty="0"/>
              <a:t>):</a:t>
            </a:r>
          </a:p>
          <a:p>
            <a:pPr lvl="1"/>
            <a:r>
              <a:rPr lang="en-US" b="1" i="1" dirty="0">
                <a:solidFill>
                  <a:srgbClr val="FF0000"/>
                </a:solidFill>
              </a:rPr>
              <a:t>Agents</a:t>
            </a:r>
            <a:r>
              <a:rPr lang="en-US" dirty="0"/>
              <a:t>: A set of men, and a set of</a:t>
            </a:r>
            <a:r>
              <a:rPr lang="zh-CN" altLang="en-US" dirty="0"/>
              <a:t> </a:t>
            </a:r>
            <a:r>
              <a:rPr lang="en-US" altLang="zh-CN" dirty="0"/>
              <a:t>women;</a:t>
            </a:r>
            <a:endParaRPr lang="en-US" dirty="0"/>
          </a:p>
          <a:p>
            <a:pPr lvl="1"/>
            <a:r>
              <a:rPr lang="en-US" altLang="zh-CN" b="1" i="1" dirty="0">
                <a:solidFill>
                  <a:srgbClr val="FF0000"/>
                </a:solidFill>
              </a:rPr>
              <a:t>Preference</a:t>
            </a:r>
            <a:r>
              <a:rPr lang="en-US" b="1" i="1" dirty="0">
                <a:solidFill>
                  <a:srgbClr val="FF0000"/>
                </a:solidFill>
              </a:rPr>
              <a:t> list</a:t>
            </a:r>
            <a:r>
              <a:rPr lang="en-US" altLang="zh-CN" b="1" i="1" dirty="0">
                <a:solidFill>
                  <a:srgbClr val="FF0000"/>
                </a:solidFill>
              </a:rPr>
              <a:t>:</a:t>
            </a:r>
            <a:r>
              <a:rPr lang="zh-CN" altLang="en-US" dirty="0"/>
              <a:t> </a:t>
            </a:r>
            <a:r>
              <a:rPr lang="en-US" altLang="zh-CN" dirty="0"/>
              <a:t>A</a:t>
            </a:r>
            <a:r>
              <a:rPr lang="zh-CN" altLang="en-US" dirty="0"/>
              <a:t> </a:t>
            </a:r>
            <a:r>
              <a:rPr lang="en-US" altLang="zh-CN" dirty="0"/>
              <a:t>sorted</a:t>
            </a:r>
            <a:r>
              <a:rPr lang="zh-CN" altLang="en-US" dirty="0"/>
              <a:t> </a:t>
            </a:r>
            <a:r>
              <a:rPr lang="en-US" altLang="zh-CN" dirty="0"/>
              <a:t>list</a:t>
            </a:r>
            <a:r>
              <a:rPr lang="zh-CN" altLang="en-US" dirty="0"/>
              <a:t> </a:t>
            </a:r>
            <a:r>
              <a:rPr lang="en-US" altLang="zh-CN" dirty="0"/>
              <a:t>of</a:t>
            </a:r>
            <a:r>
              <a:rPr lang="zh-CN" altLang="en-US" dirty="0"/>
              <a:t> </a:t>
            </a:r>
            <a:r>
              <a:rPr lang="en-US" altLang="zh-CN" dirty="0"/>
              <a:t>men/women</a:t>
            </a:r>
            <a:r>
              <a:rPr lang="zh-CN" altLang="en-US" dirty="0"/>
              <a:t> </a:t>
            </a:r>
            <a:r>
              <a:rPr lang="en-US" altLang="zh-CN" dirty="0"/>
              <a:t>based</a:t>
            </a:r>
            <a:r>
              <a:rPr lang="zh-CN" altLang="en-US" dirty="0"/>
              <a:t> </a:t>
            </a:r>
            <a:r>
              <a:rPr lang="en-US" altLang="zh-CN" dirty="0"/>
              <a:t>on</a:t>
            </a:r>
            <a:r>
              <a:rPr lang="zh-CN" altLang="en-US" dirty="0"/>
              <a:t> </a:t>
            </a:r>
            <a:r>
              <a:rPr lang="en-US" altLang="zh-CN" dirty="0"/>
              <a:t>her/his</a:t>
            </a:r>
            <a:r>
              <a:rPr lang="zh-CN" altLang="en-US" dirty="0"/>
              <a:t> </a:t>
            </a:r>
            <a:r>
              <a:rPr lang="en-US" altLang="zh-CN" dirty="0"/>
              <a:t>preferences;</a:t>
            </a:r>
            <a:r>
              <a:rPr lang="en-US" b="1" i="1" dirty="0">
                <a:solidFill>
                  <a:srgbClr val="FF0000"/>
                </a:solidFill>
              </a:rPr>
              <a:t> </a:t>
            </a:r>
          </a:p>
          <a:p>
            <a:pPr lvl="1"/>
            <a:r>
              <a:rPr lang="en-US" b="1" i="1" dirty="0">
                <a:solidFill>
                  <a:srgbClr val="FF0000"/>
                </a:solidFill>
              </a:rPr>
              <a:t>Blocking pair</a:t>
            </a:r>
            <a:r>
              <a:rPr lang="zh-CN" altLang="en-US" b="1" i="1" dirty="0">
                <a:solidFill>
                  <a:srgbClr val="FF0000"/>
                </a:solidFill>
              </a:rPr>
              <a:t> </a:t>
            </a:r>
            <a:r>
              <a:rPr lang="en-US" altLang="zh-CN" b="1" i="1" dirty="0">
                <a:solidFill>
                  <a:srgbClr val="FF0000"/>
                </a:solidFill>
              </a:rPr>
              <a:t>(BP)</a:t>
            </a:r>
            <a:r>
              <a:rPr lang="en-US" dirty="0">
                <a:solidFill>
                  <a:srgbClr val="FF0000"/>
                </a:solidFill>
              </a:rPr>
              <a:t> </a:t>
            </a:r>
            <a:r>
              <a:rPr lang="en-US" dirty="0"/>
              <a:t>(</a:t>
            </a:r>
            <a:r>
              <a:rPr lang="en-US" dirty="0" err="1"/>
              <a:t>m,w</a:t>
            </a:r>
            <a:r>
              <a:rPr lang="en-US" dirty="0"/>
              <a:t>):</a:t>
            </a:r>
          </a:p>
          <a:p>
            <a:pPr lvl="2"/>
            <a:r>
              <a:rPr lang="en-US" dirty="0"/>
              <a:t>1). m is unassigned or prefers w to his current partner;</a:t>
            </a:r>
          </a:p>
          <a:p>
            <a:pPr lvl="2"/>
            <a:r>
              <a:rPr lang="en-US" dirty="0"/>
              <a:t>2). w is unassigned or prefers m to her current partner;</a:t>
            </a:r>
          </a:p>
          <a:p>
            <a:pPr lvl="1"/>
            <a:r>
              <a:rPr lang="en-US" b="1" i="1" dirty="0">
                <a:solidFill>
                  <a:srgbClr val="FF0000"/>
                </a:solidFill>
              </a:rPr>
              <a:t>Stable matching</a:t>
            </a:r>
            <a:r>
              <a:rPr lang="en-US" dirty="0"/>
              <a:t>: </a:t>
            </a:r>
            <a:r>
              <a:rPr lang="en-US" altLang="zh-CN" dirty="0"/>
              <a:t>A matching admit no BPs.</a:t>
            </a:r>
          </a:p>
          <a:p>
            <a:pPr lvl="1"/>
            <a:r>
              <a:rPr lang="en-US" altLang="zh-CN" b="1" i="1" dirty="0">
                <a:solidFill>
                  <a:srgbClr val="FF0000"/>
                </a:solidFill>
              </a:rPr>
              <a:t>Gale-Shapley</a:t>
            </a:r>
            <a:r>
              <a:rPr lang="zh-CN" altLang="en-US" dirty="0"/>
              <a:t> </a:t>
            </a:r>
            <a:r>
              <a:rPr lang="en-US" altLang="zh-CN" dirty="0"/>
              <a:t>Algorithm:</a:t>
            </a:r>
            <a:r>
              <a:rPr lang="zh-CN" altLang="en-US" dirty="0"/>
              <a:t> </a:t>
            </a:r>
            <a:r>
              <a:rPr lang="en-US" altLang="zh-CN" dirty="0"/>
              <a:t>find</a:t>
            </a:r>
            <a:r>
              <a:rPr lang="zh-CN" altLang="en-US" dirty="0"/>
              <a:t> </a:t>
            </a:r>
            <a:r>
              <a:rPr lang="en-US" altLang="zh-CN" dirty="0"/>
              <a:t>a</a:t>
            </a:r>
            <a:r>
              <a:rPr lang="zh-CN" altLang="en-US" dirty="0"/>
              <a:t> </a:t>
            </a:r>
            <a:r>
              <a:rPr lang="en-US" altLang="zh-CN" dirty="0"/>
              <a:t>stable</a:t>
            </a:r>
            <a:r>
              <a:rPr lang="zh-CN" altLang="en-US" dirty="0"/>
              <a:t> </a:t>
            </a:r>
            <a:r>
              <a:rPr lang="en-US" altLang="zh-CN" dirty="0"/>
              <a:t>matching</a:t>
            </a:r>
            <a:r>
              <a:rPr lang="zh-CN" altLang="en-US" dirty="0"/>
              <a:t> </a:t>
            </a:r>
            <a:r>
              <a:rPr lang="en-US" altLang="zh-CN" dirty="0"/>
              <a:t>in</a:t>
            </a:r>
            <a:r>
              <a:rPr lang="zh-CN" altLang="en-US" dirty="0"/>
              <a:t> </a:t>
            </a:r>
            <a:r>
              <a:rPr lang="en-US" altLang="zh-CN" dirty="0"/>
              <a:t>SM.</a:t>
            </a:r>
          </a:p>
          <a:p>
            <a:endParaRPr lang="en-US" dirty="0"/>
          </a:p>
        </p:txBody>
      </p:sp>
      <p:sp>
        <p:nvSpPr>
          <p:cNvPr id="4" name="Slide Number Placeholder 3">
            <a:extLst>
              <a:ext uri="{FF2B5EF4-FFF2-40B4-BE49-F238E27FC236}">
                <a16:creationId xmlns:a16="http://schemas.microsoft.com/office/drawing/2014/main" id="{3CCF41DD-FA69-114E-A230-ADFE70D6C23B}"/>
              </a:ext>
            </a:extLst>
          </p:cNvPr>
          <p:cNvSpPr>
            <a:spLocks noGrp="1"/>
          </p:cNvSpPr>
          <p:nvPr>
            <p:ph type="sldNum" sz="quarter" idx="12"/>
          </p:nvPr>
        </p:nvSpPr>
        <p:spPr/>
        <p:txBody>
          <a:bodyPr/>
          <a:lstStyle/>
          <a:p>
            <a:fld id="{A8CBFF3A-E60C-994B-AE6E-D7D0A26F3FC4}" type="slidenum">
              <a:rPr lang="en-US" smtClean="0"/>
              <a:t>30</a:t>
            </a:fld>
            <a:endParaRPr lang="en-US"/>
          </a:p>
        </p:txBody>
      </p:sp>
      <p:pic>
        <p:nvPicPr>
          <p:cNvPr id="5" name="Picture 4" descr="engineering-cullen-college-of-engineering-primary-white.png">
            <a:extLst>
              <a:ext uri="{FF2B5EF4-FFF2-40B4-BE49-F238E27FC236}">
                <a16:creationId xmlns:a16="http://schemas.microsoft.com/office/drawing/2014/main" id="{E654CF06-B3A1-9F4C-A88A-211E0B3C9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Tree>
    <p:extLst>
      <p:ext uri="{BB962C8B-B14F-4D97-AF65-F5344CB8AC3E}">
        <p14:creationId xmlns:p14="http://schemas.microsoft.com/office/powerpoint/2010/main" val="1119051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2CDEF-9F61-DE4F-AC50-82A31FAC9C6A}"/>
              </a:ext>
            </a:extLst>
          </p:cNvPr>
          <p:cNvSpPr>
            <a:spLocks noGrp="1"/>
          </p:cNvSpPr>
          <p:nvPr>
            <p:ph type="title"/>
          </p:nvPr>
        </p:nvSpPr>
        <p:spPr>
          <a:xfrm>
            <a:off x="457200" y="274638"/>
            <a:ext cx="5348177" cy="1143000"/>
          </a:xfrm>
        </p:spPr>
        <p:txBody>
          <a:bodyPr/>
          <a:lstStyle/>
          <a:p>
            <a:r>
              <a:rPr lang="en-US" altLang="zh-CN" dirty="0"/>
              <a:t>GS</a:t>
            </a:r>
            <a:r>
              <a:rPr lang="zh-CN" altLang="en-US" dirty="0"/>
              <a:t> </a:t>
            </a:r>
            <a:r>
              <a:rPr lang="en-US" altLang="zh-CN" dirty="0"/>
              <a:t>algorithm</a:t>
            </a:r>
            <a:endParaRPr lang="en-US" dirty="0"/>
          </a:p>
        </p:txBody>
      </p:sp>
      <p:sp>
        <p:nvSpPr>
          <p:cNvPr id="4" name="Slide Number Placeholder 3">
            <a:extLst>
              <a:ext uri="{FF2B5EF4-FFF2-40B4-BE49-F238E27FC236}">
                <a16:creationId xmlns:a16="http://schemas.microsoft.com/office/drawing/2014/main" id="{08B7B739-C5C5-9042-87D8-BA32ECB856D5}"/>
              </a:ext>
            </a:extLst>
          </p:cNvPr>
          <p:cNvSpPr>
            <a:spLocks noGrp="1"/>
          </p:cNvSpPr>
          <p:nvPr>
            <p:ph type="sldNum" sz="quarter" idx="12"/>
          </p:nvPr>
        </p:nvSpPr>
        <p:spPr/>
        <p:txBody>
          <a:bodyPr/>
          <a:lstStyle/>
          <a:p>
            <a:fld id="{A8CBFF3A-E60C-994B-AE6E-D7D0A26F3FC4}" type="slidenum">
              <a:rPr lang="en-US" smtClean="0"/>
              <a:t>31</a:t>
            </a:fld>
            <a:endParaRPr lang="en-US"/>
          </a:p>
        </p:txBody>
      </p:sp>
      <p:grpSp>
        <p:nvGrpSpPr>
          <p:cNvPr id="5" name="Group 34">
            <a:extLst>
              <a:ext uri="{FF2B5EF4-FFF2-40B4-BE49-F238E27FC236}">
                <a16:creationId xmlns:a16="http://schemas.microsoft.com/office/drawing/2014/main" id="{56D99F4D-2C4B-DE40-9C0D-AA5C518258C0}"/>
              </a:ext>
            </a:extLst>
          </p:cNvPr>
          <p:cNvGrpSpPr>
            <a:grpSpLocks/>
          </p:cNvGrpSpPr>
          <p:nvPr/>
        </p:nvGrpSpPr>
        <p:grpSpPr bwMode="auto">
          <a:xfrm>
            <a:off x="989509" y="1687512"/>
            <a:ext cx="1371600" cy="1300163"/>
            <a:chOff x="960" y="1008"/>
            <a:chExt cx="864" cy="819"/>
          </a:xfrm>
        </p:grpSpPr>
        <p:pic>
          <p:nvPicPr>
            <p:cNvPr id="6" name="Picture 35" descr="j0233042">
              <a:extLst>
                <a:ext uri="{FF2B5EF4-FFF2-40B4-BE49-F238E27FC236}">
                  <a16:creationId xmlns:a16="http://schemas.microsoft.com/office/drawing/2014/main" id="{5B7B6683-4FD0-1B4E-A637-4DC027CEE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 y="1008"/>
              <a:ext cx="57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36">
              <a:extLst>
                <a:ext uri="{FF2B5EF4-FFF2-40B4-BE49-F238E27FC236}">
                  <a16:creationId xmlns:a16="http://schemas.microsoft.com/office/drawing/2014/main" id="{C6652F4C-0BF3-3D40-8169-F2DF0FC3D428}"/>
                </a:ext>
              </a:extLst>
            </p:cNvPr>
            <p:cNvSpPr txBox="1">
              <a:spLocks noChangeArrowheads="1"/>
            </p:cNvSpPr>
            <p:nvPr/>
          </p:nvSpPr>
          <p:spPr bwMode="auto">
            <a:xfrm>
              <a:off x="1056" y="1536"/>
              <a:ext cx="768"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Adam</a:t>
              </a:r>
            </a:p>
          </p:txBody>
        </p:sp>
      </p:grpSp>
      <p:grpSp>
        <p:nvGrpSpPr>
          <p:cNvPr id="8" name="Group 37">
            <a:extLst>
              <a:ext uri="{FF2B5EF4-FFF2-40B4-BE49-F238E27FC236}">
                <a16:creationId xmlns:a16="http://schemas.microsoft.com/office/drawing/2014/main" id="{9FBE8A29-628C-EA45-95CA-EB7F3B94AD50}"/>
              </a:ext>
            </a:extLst>
          </p:cNvPr>
          <p:cNvGrpSpPr>
            <a:grpSpLocks/>
          </p:cNvGrpSpPr>
          <p:nvPr/>
        </p:nvGrpSpPr>
        <p:grpSpPr bwMode="auto">
          <a:xfrm>
            <a:off x="7085510" y="4049712"/>
            <a:ext cx="1058863" cy="1395413"/>
            <a:chOff x="3408" y="2496"/>
            <a:chExt cx="723" cy="932"/>
          </a:xfrm>
        </p:grpSpPr>
        <p:pic>
          <p:nvPicPr>
            <p:cNvPr id="9" name="Picture 38" descr="j0355921">
              <a:extLst>
                <a:ext uri="{FF2B5EF4-FFF2-40B4-BE49-F238E27FC236}">
                  <a16:creationId xmlns:a16="http://schemas.microsoft.com/office/drawing/2014/main" id="{DE34D9C1-DAC1-9B44-8482-6FA9F676D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2496"/>
              <a:ext cx="453"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39">
              <a:extLst>
                <a:ext uri="{FF2B5EF4-FFF2-40B4-BE49-F238E27FC236}">
                  <a16:creationId xmlns:a16="http://schemas.microsoft.com/office/drawing/2014/main" id="{0384DA85-F42F-7040-84C9-A96611C31A2E}"/>
                </a:ext>
              </a:extLst>
            </p:cNvPr>
            <p:cNvSpPr txBox="1">
              <a:spLocks noChangeArrowheads="1"/>
            </p:cNvSpPr>
            <p:nvPr/>
          </p:nvSpPr>
          <p:spPr bwMode="auto">
            <a:xfrm>
              <a:off x="3408" y="3120"/>
              <a:ext cx="723"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Heiki</a:t>
              </a:r>
            </a:p>
          </p:txBody>
        </p:sp>
      </p:grpSp>
      <p:grpSp>
        <p:nvGrpSpPr>
          <p:cNvPr id="11" name="Group 40">
            <a:extLst>
              <a:ext uri="{FF2B5EF4-FFF2-40B4-BE49-F238E27FC236}">
                <a16:creationId xmlns:a16="http://schemas.microsoft.com/office/drawing/2014/main" id="{A75D46E4-C467-8F45-A0B8-0AFBE6731A6B}"/>
              </a:ext>
            </a:extLst>
          </p:cNvPr>
          <p:cNvGrpSpPr>
            <a:grpSpLocks/>
          </p:cNvGrpSpPr>
          <p:nvPr/>
        </p:nvGrpSpPr>
        <p:grpSpPr bwMode="auto">
          <a:xfrm>
            <a:off x="1218109" y="2906712"/>
            <a:ext cx="990600" cy="1300163"/>
            <a:chOff x="1104" y="1776"/>
            <a:chExt cx="624" cy="819"/>
          </a:xfrm>
        </p:grpSpPr>
        <p:pic>
          <p:nvPicPr>
            <p:cNvPr id="12" name="Picture 41" descr="j0232650">
              <a:extLst>
                <a:ext uri="{FF2B5EF4-FFF2-40B4-BE49-F238E27FC236}">
                  <a16:creationId xmlns:a16="http://schemas.microsoft.com/office/drawing/2014/main" id="{E627C2C1-C417-5249-A9BA-A51B713C9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 y="1776"/>
              <a:ext cx="359"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42">
              <a:extLst>
                <a:ext uri="{FF2B5EF4-FFF2-40B4-BE49-F238E27FC236}">
                  <a16:creationId xmlns:a16="http://schemas.microsoft.com/office/drawing/2014/main" id="{6ACBD7EA-928A-024A-8AA2-B9B61A77B975}"/>
                </a:ext>
              </a:extLst>
            </p:cNvPr>
            <p:cNvSpPr txBox="1">
              <a:spLocks noChangeArrowheads="1"/>
            </p:cNvSpPr>
            <p:nvPr/>
          </p:nvSpPr>
          <p:spPr bwMode="auto">
            <a:xfrm>
              <a:off x="1104" y="2304"/>
              <a:ext cx="62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Bob</a:t>
              </a:r>
            </a:p>
          </p:txBody>
        </p:sp>
      </p:grpSp>
      <p:grpSp>
        <p:nvGrpSpPr>
          <p:cNvPr id="14" name="Group 43">
            <a:extLst>
              <a:ext uri="{FF2B5EF4-FFF2-40B4-BE49-F238E27FC236}">
                <a16:creationId xmlns:a16="http://schemas.microsoft.com/office/drawing/2014/main" id="{E9D2DFC9-3CA5-9D4F-A275-A4E14EB09117}"/>
              </a:ext>
            </a:extLst>
          </p:cNvPr>
          <p:cNvGrpSpPr>
            <a:grpSpLocks/>
          </p:cNvGrpSpPr>
          <p:nvPr/>
        </p:nvGrpSpPr>
        <p:grpSpPr bwMode="auto">
          <a:xfrm>
            <a:off x="7085510" y="1611312"/>
            <a:ext cx="1058636" cy="1369307"/>
            <a:chOff x="3360" y="1008"/>
            <a:chExt cx="778" cy="869"/>
          </a:xfrm>
        </p:grpSpPr>
        <p:pic>
          <p:nvPicPr>
            <p:cNvPr id="15" name="Picture 44" descr="j0349093">
              <a:extLst>
                <a:ext uri="{FF2B5EF4-FFF2-40B4-BE49-F238E27FC236}">
                  <a16:creationId xmlns:a16="http://schemas.microsoft.com/office/drawing/2014/main" id="{AFFA3C30-68AB-8E4C-9688-D51039841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1008"/>
              <a:ext cx="499"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 Box 45">
              <a:extLst>
                <a:ext uri="{FF2B5EF4-FFF2-40B4-BE49-F238E27FC236}">
                  <a16:creationId xmlns:a16="http://schemas.microsoft.com/office/drawing/2014/main" id="{CDC34865-79CC-3D4E-B97E-DC4E0577A7B7}"/>
                </a:ext>
              </a:extLst>
            </p:cNvPr>
            <p:cNvSpPr txBox="1">
              <a:spLocks noChangeArrowheads="1"/>
            </p:cNvSpPr>
            <p:nvPr/>
          </p:nvSpPr>
          <p:spPr bwMode="auto">
            <a:xfrm>
              <a:off x="3408" y="1584"/>
              <a:ext cx="730" cy="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Verdana" panose="020B0604030504040204" pitchFamily="34" charset="0"/>
                  <a:ea typeface="宋体" panose="02010600030101010101" pitchFamily="2" charset="-122"/>
                </a:rPr>
                <a:t>Fran</a:t>
              </a:r>
            </a:p>
          </p:txBody>
        </p:sp>
      </p:grpSp>
      <p:grpSp>
        <p:nvGrpSpPr>
          <p:cNvPr id="17" name="Group 46">
            <a:extLst>
              <a:ext uri="{FF2B5EF4-FFF2-40B4-BE49-F238E27FC236}">
                <a16:creationId xmlns:a16="http://schemas.microsoft.com/office/drawing/2014/main" id="{EB0D705E-0DCA-334F-811F-6D17F9898DC6}"/>
              </a:ext>
            </a:extLst>
          </p:cNvPr>
          <p:cNvGrpSpPr>
            <a:grpSpLocks/>
          </p:cNvGrpSpPr>
          <p:nvPr/>
        </p:nvGrpSpPr>
        <p:grpSpPr bwMode="auto">
          <a:xfrm>
            <a:off x="7085511" y="2906712"/>
            <a:ext cx="1198563" cy="1223963"/>
            <a:chOff x="3408" y="1824"/>
            <a:chExt cx="755" cy="771"/>
          </a:xfrm>
        </p:grpSpPr>
        <p:pic>
          <p:nvPicPr>
            <p:cNvPr id="18" name="Picture 47" descr="j0355917">
              <a:extLst>
                <a:ext uri="{FF2B5EF4-FFF2-40B4-BE49-F238E27FC236}">
                  <a16:creationId xmlns:a16="http://schemas.microsoft.com/office/drawing/2014/main" id="{7BD8AD5C-6EBF-5743-B424-8C18E29723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4" y="1824"/>
              <a:ext cx="353"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48">
              <a:extLst>
                <a:ext uri="{FF2B5EF4-FFF2-40B4-BE49-F238E27FC236}">
                  <a16:creationId xmlns:a16="http://schemas.microsoft.com/office/drawing/2014/main" id="{427B7D3A-91BF-9143-93C6-0DA046542B00}"/>
                </a:ext>
              </a:extLst>
            </p:cNvPr>
            <p:cNvSpPr txBox="1">
              <a:spLocks noChangeArrowheads="1"/>
            </p:cNvSpPr>
            <p:nvPr/>
          </p:nvSpPr>
          <p:spPr bwMode="auto">
            <a:xfrm>
              <a:off x="3408" y="2304"/>
              <a:ext cx="75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err="1">
                  <a:latin typeface="Verdana" panose="020B0604030504040204" pitchFamily="34" charset="0"/>
                  <a:ea typeface="宋体" panose="02010600030101010101" pitchFamily="2" charset="-122"/>
                </a:rPr>
                <a:t>Geeta</a:t>
              </a:r>
              <a:endParaRPr lang="en-US" altLang="zh-CN" dirty="0">
                <a:latin typeface="Verdana" panose="020B0604030504040204" pitchFamily="34" charset="0"/>
                <a:ea typeface="宋体" panose="02010600030101010101" pitchFamily="2" charset="-122"/>
              </a:endParaRPr>
            </a:p>
          </p:txBody>
        </p:sp>
      </p:grpSp>
      <p:grpSp>
        <p:nvGrpSpPr>
          <p:cNvPr id="20" name="Group 49">
            <a:extLst>
              <a:ext uri="{FF2B5EF4-FFF2-40B4-BE49-F238E27FC236}">
                <a16:creationId xmlns:a16="http://schemas.microsoft.com/office/drawing/2014/main" id="{FF6F47FA-D8E1-464F-82FB-A345CBC8F461}"/>
              </a:ext>
            </a:extLst>
          </p:cNvPr>
          <p:cNvGrpSpPr>
            <a:grpSpLocks/>
          </p:cNvGrpSpPr>
          <p:nvPr/>
        </p:nvGrpSpPr>
        <p:grpSpPr bwMode="auto">
          <a:xfrm>
            <a:off x="989509" y="4125913"/>
            <a:ext cx="1219200" cy="1314507"/>
            <a:chOff x="1056" y="2544"/>
            <a:chExt cx="624" cy="905"/>
          </a:xfrm>
        </p:grpSpPr>
        <p:pic>
          <p:nvPicPr>
            <p:cNvPr id="21" name="Picture 50" descr="j0232429">
              <a:extLst>
                <a:ext uri="{FF2B5EF4-FFF2-40B4-BE49-F238E27FC236}">
                  <a16:creationId xmlns:a16="http://schemas.microsoft.com/office/drawing/2014/main" id="{9684987A-8D20-3542-B7A8-71E09027E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 y="2544"/>
              <a:ext cx="363"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51">
              <a:extLst>
                <a:ext uri="{FF2B5EF4-FFF2-40B4-BE49-F238E27FC236}">
                  <a16:creationId xmlns:a16="http://schemas.microsoft.com/office/drawing/2014/main" id="{36C0F132-8535-ED46-86C1-28B826CC4199}"/>
                </a:ext>
              </a:extLst>
            </p:cNvPr>
            <p:cNvSpPr txBox="1">
              <a:spLocks noChangeArrowheads="1"/>
            </p:cNvSpPr>
            <p:nvPr/>
          </p:nvSpPr>
          <p:spPr bwMode="auto">
            <a:xfrm>
              <a:off x="1056" y="3119"/>
              <a:ext cx="62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Carl</a:t>
              </a:r>
            </a:p>
          </p:txBody>
        </p:sp>
      </p:grpSp>
      <p:grpSp>
        <p:nvGrpSpPr>
          <p:cNvPr id="23" name="Group 52">
            <a:extLst>
              <a:ext uri="{FF2B5EF4-FFF2-40B4-BE49-F238E27FC236}">
                <a16:creationId xmlns:a16="http://schemas.microsoft.com/office/drawing/2014/main" id="{36AE4F3F-6B71-324D-B7EF-B30BBEA7E687}"/>
              </a:ext>
            </a:extLst>
          </p:cNvPr>
          <p:cNvGrpSpPr>
            <a:grpSpLocks/>
          </p:cNvGrpSpPr>
          <p:nvPr/>
        </p:nvGrpSpPr>
        <p:grpSpPr bwMode="auto">
          <a:xfrm>
            <a:off x="7161708" y="5421310"/>
            <a:ext cx="916640" cy="1275000"/>
            <a:chOff x="3408" y="3312"/>
            <a:chExt cx="597" cy="967"/>
          </a:xfrm>
        </p:grpSpPr>
        <p:pic>
          <p:nvPicPr>
            <p:cNvPr id="24" name="Picture 53" descr="j0357969">
              <a:extLst>
                <a:ext uri="{FF2B5EF4-FFF2-40B4-BE49-F238E27FC236}">
                  <a16:creationId xmlns:a16="http://schemas.microsoft.com/office/drawing/2014/main" id="{A7FBB370-C2AF-B541-9270-4473028C5C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 y="3312"/>
              <a:ext cx="489"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54">
              <a:extLst>
                <a:ext uri="{FF2B5EF4-FFF2-40B4-BE49-F238E27FC236}">
                  <a16:creationId xmlns:a16="http://schemas.microsoft.com/office/drawing/2014/main" id="{1D2F6C6D-25E1-3D42-BC4C-1534B92BD5E7}"/>
                </a:ext>
              </a:extLst>
            </p:cNvPr>
            <p:cNvSpPr>
              <a:spLocks noChangeArrowheads="1"/>
            </p:cNvSpPr>
            <p:nvPr/>
          </p:nvSpPr>
          <p:spPr bwMode="auto">
            <a:xfrm>
              <a:off x="3412" y="3929"/>
              <a:ext cx="593" cy="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dirty="0">
                  <a:latin typeface="Verdana" panose="020B0604030504040204" pitchFamily="34" charset="0"/>
                  <a:ea typeface="宋体" panose="02010600030101010101" pitchFamily="2" charset="-122"/>
                </a:rPr>
                <a:t>Irina</a:t>
              </a:r>
            </a:p>
          </p:txBody>
        </p:sp>
      </p:grpSp>
      <p:grpSp>
        <p:nvGrpSpPr>
          <p:cNvPr id="26" name="Group 55">
            <a:extLst>
              <a:ext uri="{FF2B5EF4-FFF2-40B4-BE49-F238E27FC236}">
                <a16:creationId xmlns:a16="http://schemas.microsoft.com/office/drawing/2014/main" id="{7800D4C6-4F57-CB49-BF7C-CD4C977B77E3}"/>
              </a:ext>
            </a:extLst>
          </p:cNvPr>
          <p:cNvGrpSpPr>
            <a:grpSpLocks/>
          </p:cNvGrpSpPr>
          <p:nvPr/>
        </p:nvGrpSpPr>
        <p:grpSpPr bwMode="auto">
          <a:xfrm>
            <a:off x="1141909" y="5345112"/>
            <a:ext cx="1066800" cy="1376363"/>
            <a:chOff x="1056" y="3360"/>
            <a:chExt cx="672" cy="867"/>
          </a:xfrm>
        </p:grpSpPr>
        <p:pic>
          <p:nvPicPr>
            <p:cNvPr id="27" name="Picture 56" descr="j0232148">
              <a:extLst>
                <a:ext uri="{FF2B5EF4-FFF2-40B4-BE49-F238E27FC236}">
                  <a16:creationId xmlns:a16="http://schemas.microsoft.com/office/drawing/2014/main" id="{B2DEBD15-3E75-3345-AC63-C85357A1BC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 y="3360"/>
              <a:ext cx="464" cy="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Text Box 57">
              <a:extLst>
                <a:ext uri="{FF2B5EF4-FFF2-40B4-BE49-F238E27FC236}">
                  <a16:creationId xmlns:a16="http://schemas.microsoft.com/office/drawing/2014/main" id="{2319ECCC-0BA6-1048-8C0C-A71F69A31A8D}"/>
                </a:ext>
              </a:extLst>
            </p:cNvPr>
            <p:cNvSpPr txBox="1">
              <a:spLocks noChangeArrowheads="1"/>
            </p:cNvSpPr>
            <p:nvPr/>
          </p:nvSpPr>
          <p:spPr bwMode="auto">
            <a:xfrm>
              <a:off x="1056" y="3936"/>
              <a:ext cx="67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a:latin typeface="Verdana" panose="020B0604030504040204" pitchFamily="34" charset="0"/>
                  <a:ea typeface="宋体" panose="02010600030101010101" pitchFamily="2" charset="-122"/>
                </a:rPr>
                <a:t>David</a:t>
              </a:r>
            </a:p>
          </p:txBody>
        </p:sp>
      </p:grpSp>
      <p:sp>
        <p:nvSpPr>
          <p:cNvPr id="29" name="Text Box 58">
            <a:extLst>
              <a:ext uri="{FF2B5EF4-FFF2-40B4-BE49-F238E27FC236}">
                <a16:creationId xmlns:a16="http://schemas.microsoft.com/office/drawing/2014/main" id="{A4F92861-EAAA-C14D-922F-019EBD805EF1}"/>
              </a:ext>
            </a:extLst>
          </p:cNvPr>
          <p:cNvSpPr txBox="1">
            <a:spLocks noChangeArrowheads="1"/>
          </p:cNvSpPr>
          <p:nvPr/>
        </p:nvSpPr>
        <p:spPr bwMode="auto">
          <a:xfrm>
            <a:off x="2132508" y="1992311"/>
            <a:ext cx="382172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err="1">
                <a:latin typeface="+mn-lt"/>
                <a:ea typeface="宋体" panose="02010600030101010101" pitchFamily="2" charset="-122"/>
              </a:rPr>
              <a:t>Geeta</a:t>
            </a:r>
            <a:r>
              <a:rPr lang="en-US" altLang="zh-CN" sz="2000" dirty="0">
                <a:latin typeface="+mn-lt"/>
                <a:ea typeface="宋体" panose="02010600030101010101" pitchFamily="2" charset="-122"/>
              </a:rPr>
              <a:t>,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Irina, Fran</a:t>
            </a:r>
          </a:p>
        </p:txBody>
      </p:sp>
      <p:sp>
        <p:nvSpPr>
          <p:cNvPr id="30" name="Rectangle 59">
            <a:extLst>
              <a:ext uri="{FF2B5EF4-FFF2-40B4-BE49-F238E27FC236}">
                <a16:creationId xmlns:a16="http://schemas.microsoft.com/office/drawing/2014/main" id="{A5285BA3-7397-B046-B6D6-71D07FF3733A}"/>
              </a:ext>
            </a:extLst>
          </p:cNvPr>
          <p:cNvSpPr>
            <a:spLocks noChangeArrowheads="1"/>
          </p:cNvSpPr>
          <p:nvPr/>
        </p:nvSpPr>
        <p:spPr bwMode="auto">
          <a:xfrm>
            <a:off x="2208708" y="3211511"/>
            <a:ext cx="43898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a:latin typeface="+mn-lt"/>
                <a:ea typeface="宋体" panose="02010600030101010101" pitchFamily="2" charset="-122"/>
              </a:rPr>
              <a:t>Irina, Fran,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a:t>
            </a:r>
            <a:r>
              <a:rPr lang="en-US" altLang="zh-CN" sz="2000" dirty="0" err="1">
                <a:latin typeface="+mn-lt"/>
                <a:ea typeface="宋体" panose="02010600030101010101" pitchFamily="2" charset="-122"/>
              </a:rPr>
              <a:t>Geeta</a:t>
            </a:r>
            <a:endParaRPr lang="en-US" altLang="zh-CN" sz="2000" dirty="0">
              <a:latin typeface="+mn-lt"/>
              <a:ea typeface="宋体" panose="02010600030101010101" pitchFamily="2" charset="-122"/>
            </a:endParaRPr>
          </a:p>
        </p:txBody>
      </p:sp>
      <p:sp>
        <p:nvSpPr>
          <p:cNvPr id="31" name="Rectangle 60">
            <a:extLst>
              <a:ext uri="{FF2B5EF4-FFF2-40B4-BE49-F238E27FC236}">
                <a16:creationId xmlns:a16="http://schemas.microsoft.com/office/drawing/2014/main" id="{32478A8F-C036-7E40-B925-2DA49F5BC340}"/>
              </a:ext>
            </a:extLst>
          </p:cNvPr>
          <p:cNvSpPr>
            <a:spLocks noChangeArrowheads="1"/>
          </p:cNvSpPr>
          <p:nvPr/>
        </p:nvSpPr>
        <p:spPr bwMode="auto">
          <a:xfrm>
            <a:off x="2208708" y="4430711"/>
            <a:ext cx="43898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err="1">
                <a:latin typeface="+mn-lt"/>
                <a:ea typeface="宋体" panose="02010600030101010101" pitchFamily="2" charset="-122"/>
              </a:rPr>
              <a:t>Geeta</a:t>
            </a:r>
            <a:r>
              <a:rPr lang="en-US" altLang="zh-CN" sz="2000" dirty="0">
                <a:latin typeface="+mn-lt"/>
                <a:ea typeface="宋体" panose="02010600030101010101" pitchFamily="2" charset="-122"/>
              </a:rPr>
              <a:t>, Fran,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Irina</a:t>
            </a:r>
          </a:p>
        </p:txBody>
      </p:sp>
      <p:sp>
        <p:nvSpPr>
          <p:cNvPr id="32" name="Rectangle 61">
            <a:extLst>
              <a:ext uri="{FF2B5EF4-FFF2-40B4-BE49-F238E27FC236}">
                <a16:creationId xmlns:a16="http://schemas.microsoft.com/office/drawing/2014/main" id="{8FDDB7A9-30C0-BE4B-A731-9D7B6546478A}"/>
              </a:ext>
            </a:extLst>
          </p:cNvPr>
          <p:cNvSpPr>
            <a:spLocks noChangeArrowheads="1"/>
          </p:cNvSpPr>
          <p:nvPr/>
        </p:nvSpPr>
        <p:spPr bwMode="auto">
          <a:xfrm>
            <a:off x="2132508" y="5649911"/>
            <a:ext cx="43898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zh-CN" sz="2000" dirty="0">
                <a:latin typeface="+mn-lt"/>
                <a:ea typeface="宋体" panose="02010600030101010101" pitchFamily="2" charset="-122"/>
              </a:rPr>
              <a:t>Irina, </a:t>
            </a:r>
            <a:r>
              <a:rPr lang="en-US" altLang="zh-CN" sz="2000" dirty="0" err="1">
                <a:latin typeface="+mn-lt"/>
                <a:ea typeface="宋体" panose="02010600030101010101" pitchFamily="2" charset="-122"/>
              </a:rPr>
              <a:t>Heiki</a:t>
            </a:r>
            <a:r>
              <a:rPr lang="en-US" altLang="zh-CN" sz="2000" dirty="0">
                <a:latin typeface="+mn-lt"/>
                <a:ea typeface="宋体" panose="02010600030101010101" pitchFamily="2" charset="-122"/>
              </a:rPr>
              <a:t>, </a:t>
            </a:r>
            <a:r>
              <a:rPr lang="en-US" altLang="zh-CN" sz="2000" dirty="0" err="1">
                <a:latin typeface="+mn-lt"/>
                <a:ea typeface="宋体" panose="02010600030101010101" pitchFamily="2" charset="-122"/>
              </a:rPr>
              <a:t>Geeta</a:t>
            </a:r>
            <a:r>
              <a:rPr lang="en-US" altLang="zh-CN" sz="2000" dirty="0">
                <a:latin typeface="+mn-lt"/>
                <a:ea typeface="宋体" panose="02010600030101010101" pitchFamily="2" charset="-122"/>
              </a:rPr>
              <a:t>, Fran</a:t>
            </a:r>
          </a:p>
        </p:txBody>
      </p:sp>
      <p:sp>
        <p:nvSpPr>
          <p:cNvPr id="33" name="Text Box 64">
            <a:extLst>
              <a:ext uri="{FF2B5EF4-FFF2-40B4-BE49-F238E27FC236}">
                <a16:creationId xmlns:a16="http://schemas.microsoft.com/office/drawing/2014/main" id="{30542716-16AF-6946-ABC3-3CF3AE7A1154}"/>
              </a:ext>
            </a:extLst>
          </p:cNvPr>
          <p:cNvSpPr txBox="1">
            <a:spLocks noChangeArrowheads="1"/>
          </p:cNvSpPr>
          <p:nvPr/>
        </p:nvSpPr>
        <p:spPr bwMode="auto">
          <a:xfrm>
            <a:off x="1141909" y="3541136"/>
            <a:ext cx="4724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altLang="zh-CN" sz="2800" dirty="0">
                <a:latin typeface="+mn-lt"/>
                <a:ea typeface="宋体" pitchFamily="2" charset="-122"/>
              </a:rPr>
              <a:t>We</a:t>
            </a:r>
            <a:r>
              <a:rPr lang="zh-CN" altLang="en-US" sz="2800" dirty="0">
                <a:latin typeface="+mn-lt"/>
                <a:ea typeface="宋体" pitchFamily="2" charset="-122"/>
              </a:rPr>
              <a:t> </a:t>
            </a:r>
            <a:r>
              <a:rPr lang="en-US" altLang="zh-CN" sz="2800" dirty="0">
                <a:latin typeface="+mn-lt"/>
                <a:ea typeface="宋体" pitchFamily="2" charset="-122"/>
              </a:rPr>
              <a:t>reach</a:t>
            </a:r>
            <a:r>
              <a:rPr lang="zh-CN" altLang="en-US" sz="2800" dirty="0">
                <a:latin typeface="+mn-lt"/>
                <a:ea typeface="宋体" pitchFamily="2" charset="-122"/>
              </a:rPr>
              <a:t> </a:t>
            </a:r>
            <a:r>
              <a:rPr lang="en-US" altLang="zh-CN" sz="2800" dirty="0">
                <a:latin typeface="+mn-lt"/>
                <a:ea typeface="宋体" pitchFamily="2" charset="-122"/>
              </a:rPr>
              <a:t>a</a:t>
            </a:r>
            <a:r>
              <a:rPr lang="zh-CN" altLang="en-US" sz="2800" dirty="0">
                <a:latin typeface="+mn-lt"/>
                <a:ea typeface="宋体" pitchFamily="2" charset="-122"/>
              </a:rPr>
              <a:t> </a:t>
            </a:r>
            <a:r>
              <a:rPr lang="en-US" altLang="zh-CN" sz="2800" dirty="0">
                <a:latin typeface="+mn-lt"/>
                <a:ea typeface="宋体" pitchFamily="2" charset="-122"/>
              </a:rPr>
              <a:t>stable</a:t>
            </a:r>
            <a:r>
              <a:rPr lang="zh-CN" altLang="en-US" sz="2800" dirty="0">
                <a:latin typeface="+mn-lt"/>
                <a:ea typeface="宋体" pitchFamily="2" charset="-122"/>
              </a:rPr>
              <a:t> </a:t>
            </a:r>
            <a:r>
              <a:rPr lang="en-US" altLang="zh-CN" sz="2800" dirty="0">
                <a:latin typeface="+mn-lt"/>
                <a:ea typeface="宋体" pitchFamily="2" charset="-122"/>
              </a:rPr>
              <a:t>marriage!</a:t>
            </a:r>
          </a:p>
        </p:txBody>
      </p:sp>
      <p:sp>
        <p:nvSpPr>
          <p:cNvPr id="34" name="爆炸形 2 3">
            <a:extLst>
              <a:ext uri="{FF2B5EF4-FFF2-40B4-BE49-F238E27FC236}">
                <a16:creationId xmlns:a16="http://schemas.microsoft.com/office/drawing/2014/main" id="{5F11B712-183B-3A41-875F-C49D48FC364E}"/>
              </a:ext>
            </a:extLst>
          </p:cNvPr>
          <p:cNvSpPr/>
          <p:nvPr/>
        </p:nvSpPr>
        <p:spPr>
          <a:xfrm>
            <a:off x="1743879" y="4318720"/>
            <a:ext cx="4149090" cy="1571738"/>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rgbClr val="FF0000"/>
                </a:solidFill>
              </a:rPr>
              <a:t>What if the preference list is incomplete?</a:t>
            </a:r>
            <a:endParaRPr kumimoji="1" lang="zh-CN" altLang="en-US" dirty="0">
              <a:solidFill>
                <a:srgbClr val="FF0000"/>
              </a:solidFill>
            </a:endParaRPr>
          </a:p>
        </p:txBody>
      </p:sp>
      <p:pic>
        <p:nvPicPr>
          <p:cNvPr id="35" name="Picture 34" descr="engineering-cullen-college-of-engineering-primary-white.png">
            <a:extLst>
              <a:ext uri="{FF2B5EF4-FFF2-40B4-BE49-F238E27FC236}">
                <a16:creationId xmlns:a16="http://schemas.microsoft.com/office/drawing/2014/main" id="{FBF3ABEF-9F62-9343-93B9-9FC91D0AE5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3" name="TextBox 2">
            <a:extLst>
              <a:ext uri="{FF2B5EF4-FFF2-40B4-BE49-F238E27FC236}">
                <a16:creationId xmlns:a16="http://schemas.microsoft.com/office/drawing/2014/main" id="{51BD5B47-3422-8B4E-9EE1-F6747E7A2C6E}"/>
              </a:ext>
            </a:extLst>
          </p:cNvPr>
          <p:cNvSpPr txBox="1"/>
          <p:nvPr/>
        </p:nvSpPr>
        <p:spPr>
          <a:xfrm>
            <a:off x="2190565" y="6171684"/>
            <a:ext cx="3728265" cy="369332"/>
          </a:xfrm>
          <a:prstGeom prst="rect">
            <a:avLst/>
          </a:prstGeom>
          <a:noFill/>
        </p:spPr>
        <p:txBody>
          <a:bodyPr wrap="none" rtlCol="0">
            <a:spAutoFit/>
          </a:bodyPr>
          <a:lstStyle/>
          <a:p>
            <a:r>
              <a:rPr lang="en-US" b="1" dirty="0">
                <a:solidFill>
                  <a:srgbClr val="FF0000"/>
                </a:solidFill>
              </a:rPr>
              <a:t>Challenge: Incomplete preference list</a:t>
            </a:r>
          </a:p>
        </p:txBody>
      </p:sp>
    </p:spTree>
    <p:extLst>
      <p:ext uri="{BB962C8B-B14F-4D97-AF65-F5344CB8AC3E}">
        <p14:creationId xmlns:p14="http://schemas.microsoft.com/office/powerpoint/2010/main" val="136217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3"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417 0.00116 L 0.57795 0.17523 " pathEditMode="relative" rAng="0" ptsTypes="AA">
                                      <p:cBhvr>
                                        <p:cTn id="10" dur="500" fill="hold"/>
                                        <p:tgtEl>
                                          <p:spTgt spid="5"/>
                                        </p:tgtEl>
                                        <p:attrNameLst>
                                          <p:attrName>ppt_x</p:attrName>
                                          <p:attrName>ppt_y</p:attrName>
                                        </p:attrNameLst>
                                      </p:cBhvr>
                                      <p:rCtr x="28681" y="8704"/>
                                    </p:animMotion>
                                  </p:childTnLst>
                                </p:cTn>
                              </p:par>
                              <p:par>
                                <p:cTn id="11" presetID="3" presetClass="exit" presetSubtype="10" fill="hold" grpId="0" nodeType="withEffect">
                                  <p:stCondLst>
                                    <p:cond delay="0"/>
                                  </p:stCondLst>
                                  <p:childTnLst>
                                    <p:animEffect transition="out" filter="blinds(horizontal)">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3.61111E-6 1.48148E-6 L 0.55 0.36643 " pathEditMode="relative" rAng="0" ptsTypes="AA">
                                      <p:cBhvr>
                                        <p:cTn id="21" dur="500" fill="hold"/>
                                        <p:tgtEl>
                                          <p:spTgt spid="11"/>
                                        </p:tgtEl>
                                        <p:attrNameLst>
                                          <p:attrName>ppt_x</p:attrName>
                                          <p:attrName>ppt_y</p:attrName>
                                        </p:attrNameLst>
                                      </p:cBhvr>
                                      <p:rCtr x="27500" y="18310"/>
                                    </p:animMotion>
                                  </p:childTnLst>
                                </p:cTn>
                              </p:par>
                              <p:par>
                                <p:cTn id="22" presetID="3" presetClass="exit" presetSubtype="10" fill="hold" grpId="1" nodeType="withEffect">
                                  <p:stCondLst>
                                    <p:cond delay="0"/>
                                  </p:stCondLst>
                                  <p:childTnLst>
                                    <p:animEffect transition="out" filter="blinds(horizontal)">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3.61111E-6 -3.7037E-6 L 0.45 -0.12222 " pathEditMode="relative" rAng="0" ptsTypes="AA">
                                      <p:cBhvr>
                                        <p:cTn id="32" dur="500" fill="hold"/>
                                        <p:tgtEl>
                                          <p:spTgt spid="20"/>
                                        </p:tgtEl>
                                        <p:attrNameLst>
                                          <p:attrName>ppt_x</p:attrName>
                                          <p:attrName>ppt_y</p:attrName>
                                        </p:attrNameLst>
                                      </p:cBhvr>
                                      <p:rCtr x="22500" y="-6111"/>
                                    </p:animMotion>
                                  </p:childTnLst>
                                </p:cTn>
                              </p:par>
                              <p:par>
                                <p:cTn id="33" presetID="3" presetClass="exit" presetSubtype="10" fill="hold" grpId="1" nodeType="withEffect">
                                  <p:stCondLst>
                                    <p:cond delay="0"/>
                                  </p:stCondLst>
                                  <p:childTnLst>
                                    <p:animEffect transition="out" filter="blinds(horizontal)">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57795 0.17523 L 0.0125 -0.03218 " pathEditMode="relative" rAng="0" ptsTypes="AA">
                                      <p:cBhvr>
                                        <p:cTn id="39" dur="500" fill="hold"/>
                                        <p:tgtEl>
                                          <p:spTgt spid="5"/>
                                        </p:tgtEl>
                                        <p:attrNameLst>
                                          <p:attrName>ppt_x</p:attrName>
                                          <p:attrName>ppt_y</p:attrName>
                                        </p:attrNameLst>
                                      </p:cBhvr>
                                      <p:rCtr x="-28281" y="-10370"/>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5 -0.12222 L 0.5842 -0.18148 " pathEditMode="relative" rAng="0" ptsTypes="AA">
                                      <p:cBhvr>
                                        <p:cTn id="43" dur="500" fill="hold"/>
                                        <p:tgtEl>
                                          <p:spTgt spid="20"/>
                                        </p:tgtEl>
                                        <p:attrNameLst>
                                          <p:attrName>ppt_x</p:attrName>
                                          <p:attrName>ppt_y</p:attrName>
                                        </p:attrNameLst>
                                      </p:cBhvr>
                                      <p:rCtr x="6701" y="-2963"/>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2.77778E-7 -7.40741E-7 L 0.55833 0.34421 " pathEditMode="relative" rAng="0" ptsTypes="AA">
                                      <p:cBhvr>
                                        <p:cTn id="51" dur="500" fill="hold"/>
                                        <p:tgtEl>
                                          <p:spTgt spid="5"/>
                                        </p:tgtEl>
                                        <p:attrNameLst>
                                          <p:attrName>ppt_x</p:attrName>
                                          <p:attrName>ppt_y</p:attrName>
                                        </p:attrNameLst>
                                      </p:cBhvr>
                                      <p:rCtr x="27917" y="17199"/>
                                    </p:animMotion>
                                  </p:childTnLst>
                                </p:cTn>
                              </p:par>
                              <p:par>
                                <p:cTn id="52" presetID="3" presetClass="exit" presetSubtype="10" fill="hold" grpId="2" nodeType="withEffect">
                                  <p:stCondLst>
                                    <p:cond delay="0"/>
                                  </p:stCondLst>
                                  <p:childTnLst>
                                    <p:animEffect transition="out" filter="blinds(horizontal)">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nodeType="clickEffect">
                                  <p:stCondLst>
                                    <p:cond delay="0"/>
                                  </p:stCondLst>
                                  <p:childTnLst>
                                    <p:animMotion origin="layout" path="M 2.77778E-7 3.7037E-7 L 0.43333 3.7037E-7 " pathEditMode="relative" rAng="0" ptsTypes="AA">
                                      <p:cBhvr>
                                        <p:cTn id="62" dur="500" fill="hold"/>
                                        <p:tgtEl>
                                          <p:spTgt spid="26"/>
                                        </p:tgtEl>
                                        <p:attrNameLst>
                                          <p:attrName>ppt_x</p:attrName>
                                          <p:attrName>ppt_y</p:attrName>
                                        </p:attrNameLst>
                                      </p:cBhvr>
                                      <p:rCtr x="21667" y="0"/>
                                    </p:animMotion>
                                  </p:childTnLst>
                                </p:cTn>
                              </p:par>
                              <p:par>
                                <p:cTn id="63" presetID="3" presetClass="exit" presetSubtype="10" fill="hold" grpId="1" nodeType="withEffect">
                                  <p:stCondLst>
                                    <p:cond delay="0"/>
                                  </p:stCondLst>
                                  <p:childTnLst>
                                    <p:animEffect transition="out" filter="blinds(horizontal)">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0.55 0.36643 L -0.00834 1.48148E-6 " pathEditMode="relative" rAng="0" ptsTypes="AA">
                                      <p:cBhvr>
                                        <p:cTn id="69" dur="500" fill="hold"/>
                                        <p:tgtEl>
                                          <p:spTgt spid="11"/>
                                        </p:tgtEl>
                                        <p:attrNameLst>
                                          <p:attrName>ppt_x</p:attrName>
                                          <p:attrName>ppt_y</p:attrName>
                                        </p:attrNameLst>
                                      </p:cBhvr>
                                      <p:rCtr x="-27917" y="-18333"/>
                                    </p:animMotion>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nodeType="clickEffect">
                                  <p:stCondLst>
                                    <p:cond delay="0"/>
                                  </p:stCondLst>
                                  <p:childTnLst>
                                    <p:animMotion origin="layout" path="M 0.43333 3.7037E-7 L 0.55833 3.7037E-7 " pathEditMode="relative" rAng="0" ptsTypes="AA">
                                      <p:cBhvr>
                                        <p:cTn id="73" dur="500" fill="hold"/>
                                        <p:tgtEl>
                                          <p:spTgt spid="26"/>
                                        </p:tgtEl>
                                        <p:attrNameLst>
                                          <p:attrName>ppt_x</p:attrName>
                                          <p:attrName>ppt_y</p:attrName>
                                        </p:attrNameLst>
                                      </p:cBhvr>
                                      <p:rCtr x="6250" y="0"/>
                                    </p:animMotion>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2" nodeType="clickEffect">
                                  <p:stCondLst>
                                    <p:cond delay="0"/>
                                  </p:stCondLst>
                                  <p:childTnLst>
                                    <p:set>
                                      <p:cBhvr>
                                        <p:cTn id="77" dur="1" fill="hold">
                                          <p:stCondLst>
                                            <p:cond delay="0"/>
                                          </p:stCondLst>
                                        </p:cTn>
                                        <p:tgtEl>
                                          <p:spTgt spid="3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3.61111E-6 1.48148E-6 L 0.56145 -0.16968 " pathEditMode="relative" rAng="0" ptsTypes="AA">
                                      <p:cBhvr>
                                        <p:cTn id="81" dur="500" fill="hold"/>
                                        <p:tgtEl>
                                          <p:spTgt spid="11"/>
                                        </p:tgtEl>
                                        <p:attrNameLst>
                                          <p:attrName>ppt_x</p:attrName>
                                          <p:attrName>ppt_y</p:attrName>
                                        </p:attrNameLst>
                                      </p:cBhvr>
                                      <p:rCtr x="28073" y="-8495"/>
                                    </p:animMotion>
                                  </p:childTnLst>
                                </p:cTn>
                              </p:par>
                              <p:par>
                                <p:cTn id="82" presetID="3" presetClass="exit" presetSubtype="10" fill="hold" grpId="3" nodeType="withEffect">
                                  <p:stCondLst>
                                    <p:cond delay="0"/>
                                  </p:stCondLst>
                                  <p:childTnLst>
                                    <p:animEffect transition="out" filter="blinds(horizontal)">
                                      <p:cBhvr>
                                        <p:cTn id="83" dur="500"/>
                                        <p:tgtEl>
                                          <p:spTgt spid="30"/>
                                        </p:tgtEl>
                                      </p:cBhvr>
                                    </p:animEffect>
                                    <p:set>
                                      <p:cBhvr>
                                        <p:cTn id="84" dur="1" fill="hold">
                                          <p:stCondLst>
                                            <p:cond delay="499"/>
                                          </p:stCondLst>
                                        </p:cTn>
                                        <p:tgtEl>
                                          <p:spTgt spid="30"/>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checkerboard(across)">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1" nodeType="clickEffect">
                                  <p:stCondLst>
                                    <p:cond delay="0"/>
                                  </p:stCondLst>
                                  <p:childTnLst>
                                    <p:set>
                                      <p:cBhvr>
                                        <p:cTn id="97" dur="1" fill="hold">
                                          <p:stCondLst>
                                            <p:cond delay="0"/>
                                          </p:stCondLst>
                                        </p:cTn>
                                        <p:tgtEl>
                                          <p:spTgt spid="3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29" grpId="3"/>
      <p:bldP spid="30" grpId="0"/>
      <p:bldP spid="30" grpId="1"/>
      <p:bldP spid="30" grpId="2"/>
      <p:bldP spid="30" grpId="3"/>
      <p:bldP spid="31" grpId="0"/>
      <p:bldP spid="31" grpId="1"/>
      <p:bldP spid="32" grpId="0"/>
      <p:bldP spid="32" grpId="1"/>
      <p:bldP spid="33" grpId="0"/>
      <p:bldP spid="34" grpId="0" animBg="1"/>
      <p:bldP spid="3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Simulation Results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defRPr/>
            </a:pPr>
            <a:r>
              <a:rPr lang="en-US" altLang="zh-CN" sz="2000" dirty="0"/>
              <a:t>Impact of user numbers and edge node numbers</a:t>
            </a:r>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3" name="Slide Number Placeholder 2"/>
          <p:cNvSpPr>
            <a:spLocks noGrp="1"/>
          </p:cNvSpPr>
          <p:nvPr>
            <p:ph type="sldNum" sz="quarter" idx="12"/>
          </p:nvPr>
        </p:nvSpPr>
        <p:spPr/>
        <p:txBody>
          <a:bodyPr/>
          <a:lstStyle/>
          <a:p>
            <a:fld id="{A8CBFF3A-E60C-994B-AE6E-D7D0A26F3FC4}" type="slidenum">
              <a:rPr lang="en-US" smtClean="0"/>
              <a:t>32</a:t>
            </a:fld>
            <a:endParaRPr lang="en-US"/>
          </a:p>
        </p:txBody>
      </p:sp>
      <p:pic>
        <p:nvPicPr>
          <p:cNvPr id="8" name="图片 7">
            <a:extLst>
              <a:ext uri="{FF2B5EF4-FFF2-40B4-BE49-F238E27FC236}">
                <a16:creationId xmlns:a16="http://schemas.microsoft.com/office/drawing/2014/main" id="{328FDAC5-F415-2E4D-B7E9-9A48B9EBDDD9}"/>
              </a:ext>
            </a:extLst>
          </p:cNvPr>
          <p:cNvPicPr>
            <a:picLocks noChangeAspect="1"/>
          </p:cNvPicPr>
          <p:nvPr/>
        </p:nvPicPr>
        <p:blipFill>
          <a:blip r:embed="rId4"/>
          <a:stretch>
            <a:fillRect/>
          </a:stretch>
        </p:blipFill>
        <p:spPr>
          <a:xfrm>
            <a:off x="834391" y="2169202"/>
            <a:ext cx="3314700" cy="2958199"/>
          </a:xfrm>
          <a:prstGeom prst="rect">
            <a:avLst/>
          </a:prstGeom>
        </p:spPr>
      </p:pic>
      <p:pic>
        <p:nvPicPr>
          <p:cNvPr id="9" name="图片 8">
            <a:extLst>
              <a:ext uri="{FF2B5EF4-FFF2-40B4-BE49-F238E27FC236}">
                <a16:creationId xmlns:a16="http://schemas.microsoft.com/office/drawing/2014/main" id="{69BD0CB0-CDD4-BE43-9898-039E13D82B12}"/>
              </a:ext>
            </a:extLst>
          </p:cNvPr>
          <p:cNvPicPr>
            <a:picLocks noChangeAspect="1"/>
          </p:cNvPicPr>
          <p:nvPr/>
        </p:nvPicPr>
        <p:blipFill>
          <a:blip r:embed="rId5"/>
          <a:stretch>
            <a:fillRect/>
          </a:stretch>
        </p:blipFill>
        <p:spPr>
          <a:xfrm>
            <a:off x="4652253" y="2178470"/>
            <a:ext cx="3390110" cy="2948931"/>
          </a:xfrm>
          <a:prstGeom prst="rect">
            <a:avLst/>
          </a:prstGeom>
        </p:spPr>
      </p:pic>
      <p:sp>
        <p:nvSpPr>
          <p:cNvPr id="4" name="矩形 3">
            <a:extLst>
              <a:ext uri="{FF2B5EF4-FFF2-40B4-BE49-F238E27FC236}">
                <a16:creationId xmlns:a16="http://schemas.microsoft.com/office/drawing/2014/main" id="{9F708B26-839D-8C42-AA3A-137F8012943B}"/>
              </a:ext>
            </a:extLst>
          </p:cNvPr>
          <p:cNvSpPr/>
          <p:nvPr/>
        </p:nvSpPr>
        <p:spPr>
          <a:xfrm>
            <a:off x="651753" y="5271760"/>
            <a:ext cx="7840494" cy="1477328"/>
          </a:xfrm>
          <a:prstGeom prst="rect">
            <a:avLst/>
          </a:prstGeom>
        </p:spPr>
        <p:txBody>
          <a:bodyPr wrap="square">
            <a:spAutoFit/>
          </a:bodyPr>
          <a:lstStyle/>
          <a:p>
            <a:pPr defTabSz="914400">
              <a:spcBef>
                <a:spcPts val="0"/>
              </a:spcBef>
              <a:defRPr/>
            </a:pPr>
            <a:r>
              <a:rPr lang="en-US" altLang="zh-CN" dirty="0"/>
              <a:t>Evidently, the network latency is positively related to the number of participants while is negatively correlated with number of edge nodes. </a:t>
            </a:r>
          </a:p>
          <a:p>
            <a:pPr defTabSz="914400">
              <a:spcBef>
                <a:spcPts val="0"/>
              </a:spcBef>
              <a:defRPr/>
            </a:pPr>
            <a:endParaRPr lang="en-US" altLang="zh-CN" dirty="0"/>
          </a:p>
          <a:p>
            <a:pPr defTabSz="914400">
              <a:spcBef>
                <a:spcPts val="0"/>
              </a:spcBef>
              <a:defRPr/>
            </a:pPr>
            <a:r>
              <a:rPr lang="en-US" altLang="zh-CN" dirty="0"/>
              <a:t>Our proposed method is close to the performance of complete preference list (CPL) case.</a:t>
            </a:r>
          </a:p>
        </p:txBody>
      </p:sp>
    </p:spTree>
    <p:extLst>
      <p:ext uri="{BB962C8B-B14F-4D97-AF65-F5344CB8AC3E}">
        <p14:creationId xmlns:p14="http://schemas.microsoft.com/office/powerpoint/2010/main" val="2807856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5257800"/>
          </a:xfrm>
        </p:spPr>
        <p:txBody>
          <a:bodyPr>
            <a:normAutofit/>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t>Federated Learning for Wireless Networks</a:t>
            </a:r>
          </a:p>
          <a:p>
            <a:pPr lvl="1"/>
            <a:r>
              <a:rPr lang="en-US" altLang="zh-CN" sz="2000" dirty="0"/>
              <a:t>Unsupervised Federated Learning for Unbalanced Data</a:t>
            </a:r>
          </a:p>
          <a:p>
            <a:pPr lvl="1"/>
            <a:r>
              <a:rPr lang="en-US" altLang="zh-CN" sz="2000" dirty="0"/>
              <a:t>Matching Theory Based Low-Latency Scheme for Multi-Task Federated Learning in MEC Networks </a:t>
            </a:r>
          </a:p>
          <a:p>
            <a:r>
              <a:rPr lang="en-US" sz="2400" dirty="0">
                <a:solidFill>
                  <a:srgbClr val="FF0000"/>
                </a:solidFill>
              </a:rPr>
              <a:t>From Federated Learning to Federated Analysis</a:t>
            </a:r>
          </a:p>
          <a:p>
            <a:pPr lvl="1"/>
            <a:r>
              <a:rPr lang="en-US" sz="2000" dirty="0">
                <a:solidFill>
                  <a:srgbClr val="FF0000"/>
                </a:solidFill>
              </a:rPr>
              <a:t>Federated Skewness Analytics in Heterogeneous Decentralized Data Environments</a:t>
            </a:r>
            <a:endParaRPr lang="en-US" altLang="zh-CN" sz="2000" dirty="0">
              <a:solidFill>
                <a:srgbClr val="FF0000"/>
              </a:solidFill>
            </a:endParaRPr>
          </a:p>
          <a:p>
            <a:pPr lvl="1"/>
            <a:r>
              <a:rPr lang="en-HK" sz="2000" dirty="0"/>
              <a:t>Federated Anomaly Analytics for Local Model</a:t>
            </a:r>
            <a:r>
              <a:rPr lang="zh-CN" altLang="en-US" sz="2000" dirty="0"/>
              <a:t> </a:t>
            </a:r>
            <a:r>
              <a:rPr lang="en-HK" sz="2000" dirty="0"/>
              <a:t>Poisoning Attack</a:t>
            </a:r>
            <a:endParaRPr lang="en-US" altLang="zh-CN" sz="2000" dirty="0"/>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33</a:t>
            </a:fld>
            <a:endParaRPr lang="en-US"/>
          </a:p>
        </p:txBody>
      </p:sp>
    </p:spTree>
    <p:extLst>
      <p:ext uri="{BB962C8B-B14F-4D97-AF65-F5344CB8AC3E}">
        <p14:creationId xmlns:p14="http://schemas.microsoft.com/office/powerpoint/2010/main" val="483657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a:extLst>
              <a:ext uri="{FF2B5EF4-FFF2-40B4-BE49-F238E27FC236}">
                <a16:creationId xmlns:a16="http://schemas.microsoft.com/office/drawing/2014/main" id="{B00B27B1-53B9-42F9-8C1E-B516A22E155B}"/>
              </a:ext>
            </a:extLst>
          </p:cNvPr>
          <p:cNvSpPr txBox="1"/>
          <p:nvPr/>
        </p:nvSpPr>
        <p:spPr>
          <a:xfrm>
            <a:off x="3288039" y="1737603"/>
            <a:ext cx="2278073" cy="2902636"/>
          </a:xfrm>
          <a:prstGeom prst="rect">
            <a:avLst/>
          </a:prstGeom>
          <a:noFill/>
          <a:ln w="12700">
            <a:solidFill>
              <a:schemeClr val="tx1"/>
            </a:solidFill>
          </a:ln>
        </p:spPr>
        <p:txBody>
          <a:bodyPr wrap="square" rtlCol="0">
            <a:spAutoFit/>
          </a:bodyPr>
          <a:lstStyle/>
          <a:p>
            <a:endParaRPr lang="zh-CN" altLang="en-US" sz="1350" dirty="0"/>
          </a:p>
        </p:txBody>
      </p:sp>
      <p:sp>
        <p:nvSpPr>
          <p:cNvPr id="52" name="文本框 51">
            <a:extLst>
              <a:ext uri="{FF2B5EF4-FFF2-40B4-BE49-F238E27FC236}">
                <a16:creationId xmlns:a16="http://schemas.microsoft.com/office/drawing/2014/main" id="{6337BE8F-6328-4517-B070-AF75EDD28B5B}"/>
              </a:ext>
            </a:extLst>
          </p:cNvPr>
          <p:cNvSpPr txBox="1"/>
          <p:nvPr/>
        </p:nvSpPr>
        <p:spPr>
          <a:xfrm>
            <a:off x="780352" y="1744357"/>
            <a:ext cx="2314060" cy="2895882"/>
          </a:xfrm>
          <a:prstGeom prst="rect">
            <a:avLst/>
          </a:prstGeom>
          <a:noFill/>
          <a:ln w="12700">
            <a:solidFill>
              <a:schemeClr val="tx1"/>
            </a:solidFill>
          </a:ln>
        </p:spPr>
        <p:txBody>
          <a:bodyPr wrap="square" rtlCol="0">
            <a:spAutoFit/>
          </a:bodyPr>
          <a:lstStyle/>
          <a:p>
            <a:endParaRPr lang="zh-CN" altLang="en-US" sz="1350" dirty="0"/>
          </a:p>
        </p:txBody>
      </p:sp>
      <p:sp>
        <p:nvSpPr>
          <p:cNvPr id="2" name="标题 1">
            <a:extLst>
              <a:ext uri="{FF2B5EF4-FFF2-40B4-BE49-F238E27FC236}">
                <a16:creationId xmlns:a16="http://schemas.microsoft.com/office/drawing/2014/main" id="{1DF72E4D-5E94-44E1-8860-C12AC526E37F}"/>
              </a:ext>
            </a:extLst>
          </p:cNvPr>
          <p:cNvSpPr>
            <a:spLocks noGrp="1"/>
          </p:cNvSpPr>
          <p:nvPr>
            <p:ph type="title"/>
          </p:nvPr>
        </p:nvSpPr>
        <p:spPr>
          <a:xfrm>
            <a:off x="264010" y="108662"/>
            <a:ext cx="5338528" cy="1143000"/>
          </a:xfrm>
        </p:spPr>
        <p:txBody>
          <a:bodyPr>
            <a:noAutofit/>
          </a:bodyPr>
          <a:lstStyle/>
          <a:p>
            <a:r>
              <a:rPr lang="en-US" altLang="zh-CN" sz="3600" dirty="0"/>
              <a:t>Beyond Federated Learning: Federated Analytics</a:t>
            </a:r>
            <a:endParaRPr lang="zh-CN" altLang="en-US" sz="3600" dirty="0"/>
          </a:p>
        </p:txBody>
      </p:sp>
      <p:sp>
        <p:nvSpPr>
          <p:cNvPr id="8" name="文本框 7">
            <a:extLst>
              <a:ext uri="{FF2B5EF4-FFF2-40B4-BE49-F238E27FC236}">
                <a16:creationId xmlns:a16="http://schemas.microsoft.com/office/drawing/2014/main" id="{017F0C7A-07B1-4C69-BAC4-A7055A29A6FA}"/>
              </a:ext>
            </a:extLst>
          </p:cNvPr>
          <p:cNvSpPr txBox="1"/>
          <p:nvPr/>
        </p:nvSpPr>
        <p:spPr>
          <a:xfrm>
            <a:off x="780352" y="5400569"/>
            <a:ext cx="7291558" cy="981038"/>
          </a:xfrm>
          <a:prstGeom prst="rect">
            <a:avLst/>
          </a:prstGeom>
          <a:solidFill>
            <a:schemeClr val="accent4">
              <a:lumMod val="20000"/>
              <a:lumOff val="80000"/>
            </a:schemeClr>
          </a:solidFill>
        </p:spPr>
        <p:txBody>
          <a:bodyPr wrap="square" rtlCol="0">
            <a:spAutoFit/>
          </a:bodyPr>
          <a:lstStyle/>
          <a:p>
            <a:r>
              <a:rPr lang="en-US" altLang="zh-CN" b="1" i="1" dirty="0"/>
              <a:t>Federated Analytics</a:t>
            </a:r>
            <a:r>
              <a:rPr lang="en-US" altLang="zh-CN" i="1" dirty="0"/>
              <a:t> is the practice of applying </a:t>
            </a:r>
            <a:r>
              <a:rPr lang="en-US" altLang="zh-CN" b="1" i="1" dirty="0"/>
              <a:t>data science</a:t>
            </a:r>
            <a:r>
              <a:rPr lang="en-US" altLang="zh-CN" i="1" dirty="0"/>
              <a:t> methods to the analysis of raw data that is stored locally on users’ devices. </a:t>
            </a:r>
          </a:p>
          <a:p>
            <a:endParaRPr lang="en-US" altLang="zh-CN" sz="1350" i="1" dirty="0">
              <a:solidFill>
                <a:schemeClr val="bg1">
                  <a:lumMod val="50000"/>
                </a:schemeClr>
              </a:solidFill>
            </a:endParaRPr>
          </a:p>
          <a:p>
            <a:pPr algn="r"/>
            <a:r>
              <a:rPr lang="en-US" altLang="zh-CN" sz="825" i="1" dirty="0">
                <a:solidFill>
                  <a:schemeClr val="bg1">
                    <a:lumMod val="50000"/>
                  </a:schemeClr>
                </a:solidFill>
              </a:rPr>
              <a:t>Originally defined in https://ai.googleblog.com/2020/05/federated-analytics-collaborative-data.html</a:t>
            </a:r>
            <a:endParaRPr lang="zh-CN" altLang="en-US" sz="825" i="1" dirty="0">
              <a:solidFill>
                <a:schemeClr val="bg1">
                  <a:lumMod val="50000"/>
                </a:schemeClr>
              </a:solidFill>
            </a:endParaRPr>
          </a:p>
        </p:txBody>
      </p:sp>
      <p:grpSp>
        <p:nvGrpSpPr>
          <p:cNvPr id="6" name="组合 5">
            <a:extLst>
              <a:ext uri="{FF2B5EF4-FFF2-40B4-BE49-F238E27FC236}">
                <a16:creationId xmlns:a16="http://schemas.microsoft.com/office/drawing/2014/main" id="{F77578FB-6491-42D2-89E3-EA8824A54BEB}"/>
              </a:ext>
            </a:extLst>
          </p:cNvPr>
          <p:cNvGrpSpPr/>
          <p:nvPr/>
        </p:nvGrpSpPr>
        <p:grpSpPr>
          <a:xfrm>
            <a:off x="998314" y="1882411"/>
            <a:ext cx="1931464" cy="1999237"/>
            <a:chOff x="2992585" y="2925632"/>
            <a:chExt cx="2575285" cy="2665649"/>
          </a:xfrm>
        </p:grpSpPr>
        <p:grpSp>
          <p:nvGrpSpPr>
            <p:cNvPr id="9" name="组合 8">
              <a:extLst>
                <a:ext uri="{FF2B5EF4-FFF2-40B4-BE49-F238E27FC236}">
                  <a16:creationId xmlns:a16="http://schemas.microsoft.com/office/drawing/2014/main" id="{BA85062E-27C7-40AF-9476-0D1F60E08E4E}"/>
                </a:ext>
              </a:extLst>
            </p:cNvPr>
            <p:cNvGrpSpPr/>
            <p:nvPr/>
          </p:nvGrpSpPr>
          <p:grpSpPr>
            <a:xfrm>
              <a:off x="2992585" y="2925632"/>
              <a:ext cx="1463089" cy="1290963"/>
              <a:chOff x="2992585" y="2925632"/>
              <a:chExt cx="1463089" cy="1290963"/>
            </a:xfrm>
          </p:grpSpPr>
          <p:grpSp>
            <p:nvGrpSpPr>
              <p:cNvPr id="25" name="组合 24">
                <a:extLst>
                  <a:ext uri="{FF2B5EF4-FFF2-40B4-BE49-F238E27FC236}">
                    <a16:creationId xmlns:a16="http://schemas.microsoft.com/office/drawing/2014/main" id="{F35350B9-3AD1-4733-8AC5-C252231B3302}"/>
                  </a:ext>
                </a:extLst>
              </p:cNvPr>
              <p:cNvGrpSpPr/>
              <p:nvPr/>
            </p:nvGrpSpPr>
            <p:grpSpPr>
              <a:xfrm>
                <a:off x="3220763" y="2925632"/>
                <a:ext cx="1006735" cy="1006735"/>
                <a:chOff x="5341393" y="2530735"/>
                <a:chExt cx="1905000" cy="1905000"/>
              </a:xfrm>
              <a:solidFill>
                <a:srgbClr val="0070C0"/>
              </a:solidFill>
            </p:grpSpPr>
            <p:pic>
              <p:nvPicPr>
                <p:cNvPr id="27" name="图形 26">
                  <a:extLst>
                    <a:ext uri="{FF2B5EF4-FFF2-40B4-BE49-F238E27FC236}">
                      <a16:creationId xmlns:a16="http://schemas.microsoft.com/office/drawing/2014/main" id="{07FF327F-8151-4E41-B1F2-32ED4CB0A0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1988" y="3087095"/>
                  <a:ext cx="683810" cy="683810"/>
                </a:xfrm>
                <a:prstGeom prst="rect">
                  <a:avLst/>
                </a:prstGeom>
              </p:spPr>
            </p:pic>
            <p:pic>
              <p:nvPicPr>
                <p:cNvPr id="28" name="图形 27">
                  <a:extLst>
                    <a:ext uri="{FF2B5EF4-FFF2-40B4-BE49-F238E27FC236}">
                      <a16:creationId xmlns:a16="http://schemas.microsoft.com/office/drawing/2014/main" id="{CB2EC9BB-A6E1-4D12-9557-06F5A0D0C1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1393" y="2530735"/>
                  <a:ext cx="1905000" cy="1905000"/>
                </a:xfrm>
                <a:prstGeom prst="rect">
                  <a:avLst/>
                </a:prstGeom>
              </p:spPr>
            </p:pic>
          </p:grpSp>
          <p:sp>
            <p:nvSpPr>
              <p:cNvPr id="26" name="文本框 25">
                <a:extLst>
                  <a:ext uri="{FF2B5EF4-FFF2-40B4-BE49-F238E27FC236}">
                    <a16:creationId xmlns:a16="http://schemas.microsoft.com/office/drawing/2014/main" id="{3EE2EB7D-3A0B-432D-8240-FEC469373ED3}"/>
                  </a:ext>
                </a:extLst>
              </p:cNvPr>
              <p:cNvSpPr txBox="1"/>
              <p:nvPr/>
            </p:nvSpPr>
            <p:spPr>
              <a:xfrm>
                <a:off x="2992585" y="3908819"/>
                <a:ext cx="1463089" cy="307776"/>
              </a:xfrm>
              <a:prstGeom prst="rect">
                <a:avLst/>
              </a:prstGeom>
              <a:noFill/>
            </p:spPr>
            <p:txBody>
              <a:bodyPr wrap="square" rtlCol="0">
                <a:spAutoFit/>
              </a:bodyPr>
              <a:lstStyle/>
              <a:p>
                <a:pPr algn="ctr"/>
                <a:r>
                  <a:rPr lang="en-US" altLang="zh-CN" sz="900" dirty="0">
                    <a:latin typeface="Cambria" panose="02040503050406030204" pitchFamily="18" charset="0"/>
                    <a:ea typeface="Cambria" panose="02040503050406030204" pitchFamily="18" charset="0"/>
                    <a:cs typeface="Calibri" panose="020F0502020204030204" pitchFamily="34" charset="0"/>
                  </a:rPr>
                  <a:t>Covid-19$</a:t>
                </a:r>
                <a:endParaRPr lang="zh-CN" altLang="en-US" sz="900" dirty="0">
                  <a:latin typeface="Cambria" panose="02040503050406030204" pitchFamily="18" charset="0"/>
                  <a:cs typeface="Calibri" panose="020F0502020204030204" pitchFamily="34" charset="0"/>
                </a:endParaRPr>
              </a:p>
            </p:txBody>
          </p:sp>
        </p:grpSp>
        <p:grpSp>
          <p:nvGrpSpPr>
            <p:cNvPr id="10" name="组合 9">
              <a:extLst>
                <a:ext uri="{FF2B5EF4-FFF2-40B4-BE49-F238E27FC236}">
                  <a16:creationId xmlns:a16="http://schemas.microsoft.com/office/drawing/2014/main" id="{AA6669B1-7A5D-4B69-A6D7-972C80ECD899}"/>
                </a:ext>
              </a:extLst>
            </p:cNvPr>
            <p:cNvGrpSpPr/>
            <p:nvPr/>
          </p:nvGrpSpPr>
          <p:grpSpPr>
            <a:xfrm>
              <a:off x="4104781" y="2925632"/>
              <a:ext cx="1463089" cy="1290963"/>
              <a:chOff x="4104781" y="2925632"/>
              <a:chExt cx="1463089" cy="1290963"/>
            </a:xfrm>
          </p:grpSpPr>
          <p:grpSp>
            <p:nvGrpSpPr>
              <p:cNvPr id="21" name="组合 20">
                <a:extLst>
                  <a:ext uri="{FF2B5EF4-FFF2-40B4-BE49-F238E27FC236}">
                    <a16:creationId xmlns:a16="http://schemas.microsoft.com/office/drawing/2014/main" id="{5469828B-8D81-4C73-AB0D-A56A8E90405C}"/>
                  </a:ext>
                </a:extLst>
              </p:cNvPr>
              <p:cNvGrpSpPr/>
              <p:nvPr/>
            </p:nvGrpSpPr>
            <p:grpSpPr>
              <a:xfrm>
                <a:off x="4332959" y="2925632"/>
                <a:ext cx="1006735" cy="1006735"/>
                <a:chOff x="5341393" y="2530735"/>
                <a:chExt cx="1905000" cy="1905000"/>
              </a:xfrm>
              <a:solidFill>
                <a:srgbClr val="0070C0"/>
              </a:solidFill>
            </p:grpSpPr>
            <p:pic>
              <p:nvPicPr>
                <p:cNvPr id="23" name="图形 22">
                  <a:extLst>
                    <a:ext uri="{FF2B5EF4-FFF2-40B4-BE49-F238E27FC236}">
                      <a16:creationId xmlns:a16="http://schemas.microsoft.com/office/drawing/2014/main" id="{95BD4D47-CECF-485F-94CE-A239CBBA05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1393" y="2530735"/>
                  <a:ext cx="1905000" cy="1905000"/>
                </a:xfrm>
                <a:prstGeom prst="rect">
                  <a:avLst/>
                </a:prstGeom>
              </p:spPr>
            </p:pic>
            <p:pic>
              <p:nvPicPr>
                <p:cNvPr id="24" name="图形 23">
                  <a:extLst>
                    <a:ext uri="{FF2B5EF4-FFF2-40B4-BE49-F238E27FC236}">
                      <a16:creationId xmlns:a16="http://schemas.microsoft.com/office/drawing/2014/main" id="{B1A1E69F-4FE5-4D04-BDC9-9A89622D9B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1988" y="3087095"/>
                  <a:ext cx="683810" cy="683810"/>
                </a:xfrm>
                <a:prstGeom prst="rect">
                  <a:avLst/>
                </a:prstGeom>
              </p:spPr>
            </p:pic>
          </p:grpSp>
          <p:sp>
            <p:nvSpPr>
              <p:cNvPr id="22" name="文本框 21">
                <a:extLst>
                  <a:ext uri="{FF2B5EF4-FFF2-40B4-BE49-F238E27FC236}">
                    <a16:creationId xmlns:a16="http://schemas.microsoft.com/office/drawing/2014/main" id="{06467855-F51C-47CA-88E2-13C83ABB8141}"/>
                  </a:ext>
                </a:extLst>
              </p:cNvPr>
              <p:cNvSpPr txBox="1"/>
              <p:nvPr/>
            </p:nvSpPr>
            <p:spPr>
              <a:xfrm>
                <a:off x="4104781" y="3908819"/>
                <a:ext cx="1463089" cy="307776"/>
              </a:xfrm>
              <a:prstGeom prst="rect">
                <a:avLst/>
              </a:prstGeom>
              <a:noFill/>
            </p:spPr>
            <p:txBody>
              <a:bodyPr wrap="square" rtlCol="0">
                <a:spAutoFit/>
              </a:bodyPr>
              <a:lstStyle/>
              <a:p>
                <a:pPr algn="ctr"/>
                <a:r>
                  <a:rPr lang="en-US" altLang="zh-CN" sz="900" dirty="0" err="1">
                    <a:latin typeface="Cambria" panose="02040503050406030204" pitchFamily="18" charset="0"/>
                    <a:ea typeface="Cambria" panose="02040503050406030204" pitchFamily="18" charset="0"/>
                    <a:cs typeface="Calibri" panose="020F0502020204030204" pitchFamily="34" charset="0"/>
                  </a:rPr>
                  <a:t>idc</a:t>
                </a:r>
                <a:r>
                  <a:rPr lang="en-US" altLang="zh-CN" sz="900" dirty="0">
                    <a:latin typeface="Cambria" panose="02040503050406030204" pitchFamily="18" charset="0"/>
                    <a:ea typeface="Cambria" panose="02040503050406030204" pitchFamily="18" charset="0"/>
                    <a:cs typeface="Calibri" panose="020F0502020204030204" pitchFamily="34" charset="0"/>
                  </a:rPr>
                  <a:t>$</a:t>
                </a:r>
                <a:endParaRPr lang="zh-CN" altLang="en-US" sz="900" dirty="0">
                  <a:latin typeface="Cambria" panose="02040503050406030204" pitchFamily="18" charset="0"/>
                  <a:cs typeface="Calibri" panose="020F0502020204030204" pitchFamily="34" charset="0"/>
                </a:endParaRPr>
              </a:p>
            </p:txBody>
          </p:sp>
        </p:grpSp>
        <p:grpSp>
          <p:nvGrpSpPr>
            <p:cNvPr id="11" name="组合 10">
              <a:extLst>
                <a:ext uri="{FF2B5EF4-FFF2-40B4-BE49-F238E27FC236}">
                  <a16:creationId xmlns:a16="http://schemas.microsoft.com/office/drawing/2014/main" id="{2ACAEA64-F7FA-407A-A953-5323D6559FA6}"/>
                </a:ext>
              </a:extLst>
            </p:cNvPr>
            <p:cNvGrpSpPr/>
            <p:nvPr/>
          </p:nvGrpSpPr>
          <p:grpSpPr>
            <a:xfrm>
              <a:off x="2992585" y="4300318"/>
              <a:ext cx="1463089" cy="1290963"/>
              <a:chOff x="2992585" y="4300318"/>
              <a:chExt cx="1463089" cy="1290963"/>
            </a:xfrm>
          </p:grpSpPr>
          <p:grpSp>
            <p:nvGrpSpPr>
              <p:cNvPr id="17" name="组合 16">
                <a:extLst>
                  <a:ext uri="{FF2B5EF4-FFF2-40B4-BE49-F238E27FC236}">
                    <a16:creationId xmlns:a16="http://schemas.microsoft.com/office/drawing/2014/main" id="{AA060B00-4784-4C29-BFD6-D802F6BA67C2}"/>
                  </a:ext>
                </a:extLst>
              </p:cNvPr>
              <p:cNvGrpSpPr/>
              <p:nvPr/>
            </p:nvGrpSpPr>
            <p:grpSpPr>
              <a:xfrm>
                <a:off x="3220763" y="4300318"/>
                <a:ext cx="1006735" cy="1006735"/>
                <a:chOff x="5341393" y="2530735"/>
                <a:chExt cx="1905000" cy="1905000"/>
              </a:xfrm>
              <a:solidFill>
                <a:schemeClr val="tx1">
                  <a:lumMod val="75000"/>
                  <a:lumOff val="25000"/>
                </a:schemeClr>
              </a:solidFill>
            </p:grpSpPr>
            <p:pic>
              <p:nvPicPr>
                <p:cNvPr id="19" name="图形 18">
                  <a:extLst>
                    <a:ext uri="{FF2B5EF4-FFF2-40B4-BE49-F238E27FC236}">
                      <a16:creationId xmlns:a16="http://schemas.microsoft.com/office/drawing/2014/main" id="{F25EB00D-497D-465A-A75C-B90D6C008A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51988" y="3087095"/>
                  <a:ext cx="683810" cy="683810"/>
                </a:xfrm>
                <a:prstGeom prst="rect">
                  <a:avLst/>
                </a:prstGeom>
              </p:spPr>
            </p:pic>
            <p:pic>
              <p:nvPicPr>
                <p:cNvPr id="20" name="图形 19">
                  <a:extLst>
                    <a:ext uri="{FF2B5EF4-FFF2-40B4-BE49-F238E27FC236}">
                      <a16:creationId xmlns:a16="http://schemas.microsoft.com/office/drawing/2014/main" id="{2DC46DEA-9490-498E-BE3A-50EFC537FC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41393" y="2530735"/>
                  <a:ext cx="1905000" cy="1905000"/>
                </a:xfrm>
                <a:prstGeom prst="rect">
                  <a:avLst/>
                </a:prstGeom>
              </p:spPr>
            </p:pic>
          </p:grpSp>
          <p:sp>
            <p:nvSpPr>
              <p:cNvPr id="18" name="文本框 17">
                <a:extLst>
                  <a:ext uri="{FF2B5EF4-FFF2-40B4-BE49-F238E27FC236}">
                    <a16:creationId xmlns:a16="http://schemas.microsoft.com/office/drawing/2014/main" id="{19987E72-5AE0-463F-8DFA-87CA4E028D71}"/>
                  </a:ext>
                </a:extLst>
              </p:cNvPr>
              <p:cNvSpPr txBox="1"/>
              <p:nvPr/>
            </p:nvSpPr>
            <p:spPr>
              <a:xfrm>
                <a:off x="2992585" y="5283505"/>
                <a:ext cx="1463089" cy="307776"/>
              </a:xfrm>
              <a:prstGeom prst="rect">
                <a:avLst/>
              </a:prstGeom>
              <a:noFill/>
            </p:spPr>
            <p:txBody>
              <a:bodyPr wrap="square" rtlCol="0">
                <a:spAutoFit/>
              </a:bodyPr>
              <a:lstStyle/>
              <a:p>
                <a:pPr algn="ctr"/>
                <a:r>
                  <a:rPr lang="en-US" altLang="zh-CN" sz="900" dirty="0" err="1">
                    <a:latin typeface="Cambria" panose="02040503050406030204" pitchFamily="18" charset="0"/>
                    <a:ea typeface="Cambria" panose="02040503050406030204" pitchFamily="18" charset="0"/>
                    <a:cs typeface="Calibri" panose="020F0502020204030204" pitchFamily="34" charset="0"/>
                  </a:rPr>
                  <a:t>bgt</a:t>
                </a:r>
                <a:r>
                  <a:rPr lang="en-US" altLang="zh-CN" sz="900" dirty="0">
                    <a:latin typeface="Cambria" panose="02040503050406030204" pitchFamily="18" charset="0"/>
                    <a:ea typeface="Cambria" panose="02040503050406030204" pitchFamily="18" charset="0"/>
                    <a:cs typeface="Calibri" panose="020F0502020204030204" pitchFamily="34" charset="0"/>
                  </a:rPr>
                  <a:t>$</a:t>
                </a:r>
                <a:endParaRPr lang="zh-CN" altLang="en-US" sz="900" dirty="0">
                  <a:latin typeface="Cambria" panose="02040503050406030204" pitchFamily="18" charset="0"/>
                  <a:cs typeface="Calibri" panose="020F0502020204030204" pitchFamily="34" charset="0"/>
                </a:endParaRPr>
              </a:p>
            </p:txBody>
          </p:sp>
        </p:grpSp>
        <p:grpSp>
          <p:nvGrpSpPr>
            <p:cNvPr id="12" name="组合 11">
              <a:extLst>
                <a:ext uri="{FF2B5EF4-FFF2-40B4-BE49-F238E27FC236}">
                  <a16:creationId xmlns:a16="http://schemas.microsoft.com/office/drawing/2014/main" id="{FF04671F-49DB-4163-A6A8-68797D474F10}"/>
                </a:ext>
              </a:extLst>
            </p:cNvPr>
            <p:cNvGrpSpPr/>
            <p:nvPr/>
          </p:nvGrpSpPr>
          <p:grpSpPr>
            <a:xfrm>
              <a:off x="4104780" y="4300318"/>
              <a:ext cx="1463089" cy="1290963"/>
              <a:chOff x="4104780" y="4300318"/>
              <a:chExt cx="1463089" cy="1290963"/>
            </a:xfrm>
          </p:grpSpPr>
          <p:grpSp>
            <p:nvGrpSpPr>
              <p:cNvPr id="13" name="组合 12">
                <a:extLst>
                  <a:ext uri="{FF2B5EF4-FFF2-40B4-BE49-F238E27FC236}">
                    <a16:creationId xmlns:a16="http://schemas.microsoft.com/office/drawing/2014/main" id="{0B2F31AE-A197-4404-9A91-9790EAE6D86A}"/>
                  </a:ext>
                </a:extLst>
              </p:cNvPr>
              <p:cNvGrpSpPr/>
              <p:nvPr/>
            </p:nvGrpSpPr>
            <p:grpSpPr>
              <a:xfrm>
                <a:off x="4332958" y="4300318"/>
                <a:ext cx="1006735" cy="1006735"/>
                <a:chOff x="5341393" y="2530735"/>
                <a:chExt cx="1905000" cy="1905000"/>
              </a:xfrm>
              <a:solidFill>
                <a:srgbClr val="00B050"/>
              </a:solidFill>
            </p:grpSpPr>
            <p:pic>
              <p:nvPicPr>
                <p:cNvPr id="15" name="图形 14">
                  <a:extLst>
                    <a:ext uri="{FF2B5EF4-FFF2-40B4-BE49-F238E27FC236}">
                      <a16:creationId xmlns:a16="http://schemas.microsoft.com/office/drawing/2014/main" id="{E160C1EE-064F-4D2B-871D-46F2BA04AF0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51988" y="3087095"/>
                  <a:ext cx="683810" cy="683810"/>
                </a:xfrm>
                <a:prstGeom prst="rect">
                  <a:avLst/>
                </a:prstGeom>
              </p:spPr>
            </p:pic>
            <p:pic>
              <p:nvPicPr>
                <p:cNvPr id="16" name="图形 15">
                  <a:extLst>
                    <a:ext uri="{FF2B5EF4-FFF2-40B4-BE49-F238E27FC236}">
                      <a16:creationId xmlns:a16="http://schemas.microsoft.com/office/drawing/2014/main" id="{958EE748-FC5B-4EBB-B19A-51693F235F8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41393" y="2530735"/>
                  <a:ext cx="1905000" cy="1905000"/>
                </a:xfrm>
                <a:prstGeom prst="rect">
                  <a:avLst/>
                </a:prstGeom>
              </p:spPr>
            </p:pic>
          </p:grpSp>
          <p:sp>
            <p:nvSpPr>
              <p:cNvPr id="14" name="文本框 13">
                <a:extLst>
                  <a:ext uri="{FF2B5EF4-FFF2-40B4-BE49-F238E27FC236}">
                    <a16:creationId xmlns:a16="http://schemas.microsoft.com/office/drawing/2014/main" id="{9C8618E7-977B-4471-BBD4-68F1B9EAFB2B}"/>
                  </a:ext>
                </a:extLst>
              </p:cNvPr>
              <p:cNvSpPr txBox="1"/>
              <p:nvPr/>
            </p:nvSpPr>
            <p:spPr>
              <a:xfrm>
                <a:off x="4104780" y="5283505"/>
                <a:ext cx="1463089" cy="307776"/>
              </a:xfrm>
              <a:prstGeom prst="rect">
                <a:avLst/>
              </a:prstGeom>
              <a:noFill/>
            </p:spPr>
            <p:txBody>
              <a:bodyPr wrap="square" rtlCol="0">
                <a:spAutoFit/>
              </a:bodyPr>
              <a:lstStyle/>
              <a:p>
                <a:pPr algn="ctr"/>
                <a:r>
                  <a:rPr lang="en-US" altLang="zh-CN" sz="900" dirty="0" err="1">
                    <a:latin typeface="Cambria" panose="02040503050406030204" pitchFamily="18" charset="0"/>
                    <a:ea typeface="Cambria" panose="02040503050406030204" pitchFamily="18" charset="0"/>
                    <a:cs typeface="Calibri" panose="020F0502020204030204" pitchFamily="34" charset="0"/>
                  </a:rPr>
                  <a:t>tweetdeck</a:t>
                </a:r>
                <a:r>
                  <a:rPr lang="en-US" altLang="zh-CN" sz="900" dirty="0">
                    <a:latin typeface="Cambria" panose="02040503050406030204" pitchFamily="18" charset="0"/>
                    <a:ea typeface="Cambria" panose="02040503050406030204" pitchFamily="18" charset="0"/>
                    <a:cs typeface="Calibri" panose="020F0502020204030204" pitchFamily="34" charset="0"/>
                  </a:rPr>
                  <a:t>$</a:t>
                </a:r>
                <a:endParaRPr lang="zh-CN" altLang="en-US" sz="900" dirty="0">
                  <a:latin typeface="Cambria" panose="02040503050406030204" pitchFamily="18" charset="0"/>
                  <a:cs typeface="Calibri" panose="020F0502020204030204" pitchFamily="34" charset="0"/>
                </a:endParaRPr>
              </a:p>
            </p:txBody>
          </p:sp>
        </p:grpSp>
      </p:grpSp>
      <p:graphicFrame>
        <p:nvGraphicFramePr>
          <p:cNvPr id="49" name="图表 48">
            <a:extLst>
              <a:ext uri="{FF2B5EF4-FFF2-40B4-BE49-F238E27FC236}">
                <a16:creationId xmlns:a16="http://schemas.microsoft.com/office/drawing/2014/main" id="{4A787C19-4BEE-4697-9C96-1ED2747622FE}"/>
              </a:ext>
            </a:extLst>
          </p:cNvPr>
          <p:cNvGraphicFramePr>
            <a:graphicFrameLocks/>
          </p:cNvGraphicFramePr>
          <p:nvPr>
            <p:extLst/>
          </p:nvPr>
        </p:nvGraphicFramePr>
        <p:xfrm>
          <a:off x="5346176" y="2083925"/>
          <a:ext cx="2657475" cy="2057400"/>
        </p:xfrm>
        <a:graphic>
          <a:graphicData uri="http://schemas.openxmlformats.org/drawingml/2006/chart">
            <c:chart xmlns:c="http://schemas.openxmlformats.org/drawingml/2006/chart" xmlns:r="http://schemas.openxmlformats.org/officeDocument/2006/relationships" r:id="rId18"/>
          </a:graphicData>
        </a:graphic>
      </p:graphicFrame>
      <p:sp>
        <p:nvSpPr>
          <p:cNvPr id="51" name="文本框 50">
            <a:extLst>
              <a:ext uri="{FF2B5EF4-FFF2-40B4-BE49-F238E27FC236}">
                <a16:creationId xmlns:a16="http://schemas.microsoft.com/office/drawing/2014/main" id="{5E73349B-D48D-491F-B0C3-333D2EC5D694}"/>
              </a:ext>
            </a:extLst>
          </p:cNvPr>
          <p:cNvSpPr txBox="1"/>
          <p:nvPr/>
        </p:nvSpPr>
        <p:spPr>
          <a:xfrm>
            <a:off x="5798772" y="1740034"/>
            <a:ext cx="2112676" cy="2900206"/>
          </a:xfrm>
          <a:prstGeom prst="rect">
            <a:avLst/>
          </a:prstGeom>
          <a:noFill/>
          <a:ln w="12700">
            <a:solidFill>
              <a:schemeClr val="tx1"/>
            </a:solidFill>
          </a:ln>
        </p:spPr>
        <p:txBody>
          <a:bodyPr wrap="square" rtlCol="0">
            <a:spAutoFit/>
          </a:bodyPr>
          <a:lstStyle/>
          <a:p>
            <a:endParaRPr lang="zh-CN" altLang="en-US" sz="1350" dirty="0"/>
          </a:p>
        </p:txBody>
      </p:sp>
      <p:sp>
        <p:nvSpPr>
          <p:cNvPr id="4" name="文本框 3">
            <a:extLst>
              <a:ext uri="{FF2B5EF4-FFF2-40B4-BE49-F238E27FC236}">
                <a16:creationId xmlns:a16="http://schemas.microsoft.com/office/drawing/2014/main" id="{ECF6DD89-A3A5-4B10-8B05-1E27E66157B5}"/>
              </a:ext>
            </a:extLst>
          </p:cNvPr>
          <p:cNvSpPr txBox="1"/>
          <p:nvPr/>
        </p:nvSpPr>
        <p:spPr>
          <a:xfrm>
            <a:off x="909537" y="4045694"/>
            <a:ext cx="1955260" cy="300082"/>
          </a:xfrm>
          <a:prstGeom prst="rect">
            <a:avLst/>
          </a:prstGeom>
          <a:noFill/>
        </p:spPr>
        <p:txBody>
          <a:bodyPr wrap="square" rtlCol="0">
            <a:spAutoFit/>
          </a:bodyPr>
          <a:lstStyle/>
          <a:p>
            <a:pPr algn="ctr"/>
            <a:r>
              <a:rPr lang="en-US" altLang="zh-CN" sz="1350" dirty="0"/>
              <a:t>Out-of-dictionary words</a:t>
            </a:r>
            <a:endParaRPr lang="zh-CN" altLang="en-US" sz="1350" dirty="0"/>
          </a:p>
        </p:txBody>
      </p:sp>
      <p:sp>
        <p:nvSpPr>
          <p:cNvPr id="53" name="文本框 52">
            <a:extLst>
              <a:ext uri="{FF2B5EF4-FFF2-40B4-BE49-F238E27FC236}">
                <a16:creationId xmlns:a16="http://schemas.microsoft.com/office/drawing/2014/main" id="{D49952EF-72EE-429B-B9CB-C0723C04D6FA}"/>
              </a:ext>
            </a:extLst>
          </p:cNvPr>
          <p:cNvSpPr txBox="1"/>
          <p:nvPr/>
        </p:nvSpPr>
        <p:spPr>
          <a:xfrm>
            <a:off x="3435744" y="4041086"/>
            <a:ext cx="1955260" cy="300082"/>
          </a:xfrm>
          <a:prstGeom prst="rect">
            <a:avLst/>
          </a:prstGeom>
          <a:noFill/>
        </p:spPr>
        <p:txBody>
          <a:bodyPr wrap="square" rtlCol="0">
            <a:spAutoFit/>
          </a:bodyPr>
          <a:lstStyle/>
          <a:p>
            <a:pPr algn="ctr"/>
            <a:r>
              <a:rPr lang="en-US" altLang="zh-CN" sz="1350" dirty="0"/>
              <a:t>Model efficiency</a:t>
            </a:r>
            <a:endParaRPr lang="zh-CN" altLang="en-US" sz="1350" dirty="0"/>
          </a:p>
        </p:txBody>
      </p:sp>
      <p:sp>
        <p:nvSpPr>
          <p:cNvPr id="55" name="文本框 54">
            <a:extLst>
              <a:ext uri="{FF2B5EF4-FFF2-40B4-BE49-F238E27FC236}">
                <a16:creationId xmlns:a16="http://schemas.microsoft.com/office/drawing/2014/main" id="{AC91BBBD-1D8C-452D-8C28-61F8F677EEF2}"/>
              </a:ext>
            </a:extLst>
          </p:cNvPr>
          <p:cNvSpPr txBox="1"/>
          <p:nvPr/>
        </p:nvSpPr>
        <p:spPr>
          <a:xfrm>
            <a:off x="5956188" y="4049985"/>
            <a:ext cx="1955260" cy="300082"/>
          </a:xfrm>
          <a:prstGeom prst="rect">
            <a:avLst/>
          </a:prstGeom>
          <a:noFill/>
        </p:spPr>
        <p:txBody>
          <a:bodyPr wrap="square" rtlCol="0">
            <a:spAutoFit/>
          </a:bodyPr>
          <a:lstStyle/>
          <a:p>
            <a:pPr algn="ctr"/>
            <a:r>
              <a:rPr lang="en-US" altLang="zh-CN" sz="1350" dirty="0"/>
              <a:t>Popular songs/trends</a:t>
            </a:r>
            <a:endParaRPr lang="zh-CN" altLang="en-US" sz="1350" dirty="0"/>
          </a:p>
        </p:txBody>
      </p:sp>
      <p:grpSp>
        <p:nvGrpSpPr>
          <p:cNvPr id="54" name="组合 53">
            <a:extLst>
              <a:ext uri="{FF2B5EF4-FFF2-40B4-BE49-F238E27FC236}">
                <a16:creationId xmlns:a16="http://schemas.microsoft.com/office/drawing/2014/main" id="{903BA057-3FDD-421C-94DB-ED29D99D99A6}"/>
              </a:ext>
            </a:extLst>
          </p:cNvPr>
          <p:cNvGrpSpPr/>
          <p:nvPr/>
        </p:nvGrpSpPr>
        <p:grpSpPr>
          <a:xfrm>
            <a:off x="3662631" y="1893065"/>
            <a:ext cx="1554872" cy="1965500"/>
            <a:chOff x="3114411" y="1046715"/>
            <a:chExt cx="3400892" cy="4299040"/>
          </a:xfrm>
        </p:grpSpPr>
        <p:sp>
          <p:nvSpPr>
            <p:cNvPr id="56" name="内容占位符 4">
              <a:extLst>
                <a:ext uri="{FF2B5EF4-FFF2-40B4-BE49-F238E27FC236}">
                  <a16:creationId xmlns:a16="http://schemas.microsoft.com/office/drawing/2014/main" id="{5E5AC3F1-F5BE-4DAC-8460-6C5985032FB3}"/>
                </a:ext>
              </a:extLst>
            </p:cNvPr>
            <p:cNvSpPr/>
            <p:nvPr/>
          </p:nvSpPr>
          <p:spPr>
            <a:xfrm>
              <a:off x="4369810" y="1767176"/>
              <a:ext cx="942189" cy="769442"/>
            </a:xfrm>
            <a:custGeom>
              <a:avLst/>
              <a:gdLst>
                <a:gd name="connsiteX0" fmla="*/ 1308903 w 1308903"/>
                <a:gd name="connsiteY0" fmla="*/ 356993 h 1068920"/>
                <a:gd name="connsiteX1" fmla="*/ 1103409 w 1308903"/>
                <a:gd name="connsiteY1" fmla="*/ 156447 h 1068920"/>
                <a:gd name="connsiteX2" fmla="*/ 976611 w 1308903"/>
                <a:gd name="connsiteY2" fmla="*/ 199544 h 1068920"/>
                <a:gd name="connsiteX3" fmla="*/ 849813 w 1308903"/>
                <a:gd name="connsiteY3" fmla="*/ 156447 h 1068920"/>
                <a:gd name="connsiteX4" fmla="*/ 644298 w 1308903"/>
                <a:gd name="connsiteY4" fmla="*/ 356993 h 1068920"/>
                <a:gd name="connsiteX5" fmla="*/ 938142 w 1308903"/>
                <a:gd name="connsiteY5" fmla="*/ 720452 h 1068920"/>
                <a:gd name="connsiteX6" fmla="*/ 609405 w 1308903"/>
                <a:gd name="connsiteY6" fmla="*/ 990646 h 1068920"/>
                <a:gd name="connsiteX7" fmla="*/ 340821 w 1308903"/>
                <a:gd name="connsiteY7" fmla="*/ 732628 h 1068920"/>
                <a:gd name="connsiteX8" fmla="*/ 596278 w 1308903"/>
                <a:gd name="connsiteY8" fmla="*/ 328896 h 1068920"/>
                <a:gd name="connsiteX9" fmla="*/ 501200 w 1308903"/>
                <a:gd name="connsiteY9" fmla="*/ 121884 h 1068920"/>
                <a:gd name="connsiteX10" fmla="*/ 505065 w 1308903"/>
                <a:gd name="connsiteY10" fmla="*/ 95649 h 1068920"/>
                <a:gd name="connsiteX11" fmla="*/ 414292 w 1308903"/>
                <a:gd name="connsiteY11" fmla="*/ 31 h 1068920"/>
                <a:gd name="connsiteX12" fmla="*/ 318733 w 1308903"/>
                <a:gd name="connsiteY12" fmla="*/ 90860 h 1068920"/>
                <a:gd name="connsiteX13" fmla="*/ 409506 w 1308903"/>
                <a:gd name="connsiteY13" fmla="*/ 186478 h 1068920"/>
                <a:gd name="connsiteX14" fmla="*/ 411909 w 1308903"/>
                <a:gd name="connsiteY14" fmla="*/ 186509 h 1068920"/>
                <a:gd name="connsiteX15" fmla="*/ 447433 w 1308903"/>
                <a:gd name="connsiteY15" fmla="*/ 179960 h 1068920"/>
                <a:gd name="connsiteX16" fmla="*/ 451299 w 1308903"/>
                <a:gd name="connsiteY16" fmla="*/ 181822 h 1068920"/>
                <a:gd name="connsiteX17" fmla="*/ 517540 w 1308903"/>
                <a:gd name="connsiteY17" fmla="*/ 328896 h 1068920"/>
                <a:gd name="connsiteX18" fmla="*/ 297628 w 1308903"/>
                <a:gd name="connsiteY18" fmla="*/ 661435 h 1068920"/>
                <a:gd name="connsiteX19" fmla="*/ 77735 w 1308903"/>
                <a:gd name="connsiteY19" fmla="*/ 328896 h 1068920"/>
                <a:gd name="connsiteX20" fmla="*/ 143998 w 1308903"/>
                <a:gd name="connsiteY20" fmla="*/ 181822 h 1068920"/>
                <a:gd name="connsiteX21" fmla="*/ 147842 w 1308903"/>
                <a:gd name="connsiteY21" fmla="*/ 179960 h 1068920"/>
                <a:gd name="connsiteX22" fmla="*/ 183387 w 1308903"/>
                <a:gd name="connsiteY22" fmla="*/ 187450 h 1068920"/>
                <a:gd name="connsiteX23" fmla="*/ 271891 w 1308903"/>
                <a:gd name="connsiteY23" fmla="*/ 94266 h 1068920"/>
                <a:gd name="connsiteX24" fmla="*/ 178765 w 1308903"/>
                <a:gd name="connsiteY24" fmla="*/ 5708 h 1068920"/>
                <a:gd name="connsiteX25" fmla="*/ 90231 w 1308903"/>
                <a:gd name="connsiteY25" fmla="*/ 96590 h 1068920"/>
                <a:gd name="connsiteX26" fmla="*/ 94076 w 1308903"/>
                <a:gd name="connsiteY26" fmla="*/ 122825 h 1068920"/>
                <a:gd name="connsiteX27" fmla="*/ 0 w 1308903"/>
                <a:gd name="connsiteY27" fmla="*/ 329838 h 1068920"/>
                <a:gd name="connsiteX28" fmla="*/ 262165 w 1308903"/>
                <a:gd name="connsiteY28" fmla="*/ 734511 h 1068920"/>
                <a:gd name="connsiteX29" fmla="*/ 682996 w 1308903"/>
                <a:gd name="connsiteY29" fmla="*/ 1066241 h 1068920"/>
                <a:gd name="connsiteX30" fmla="*/ 1016000 w 1308903"/>
                <a:gd name="connsiteY30" fmla="*/ 719511 h 1068920"/>
                <a:gd name="connsiteX31" fmla="*/ 1308903 w 1308903"/>
                <a:gd name="connsiteY31" fmla="*/ 356993 h 1068920"/>
                <a:gd name="connsiteX32" fmla="*/ 381273 w 1308903"/>
                <a:gd name="connsiteY32" fmla="*/ 94708 h 1068920"/>
                <a:gd name="connsiteX33" fmla="*/ 413083 w 1308903"/>
                <a:gd name="connsiteY33" fmla="*/ 61078 h 1068920"/>
                <a:gd name="connsiteX34" fmla="*/ 446693 w 1308903"/>
                <a:gd name="connsiteY34" fmla="*/ 92907 h 1068920"/>
                <a:gd name="connsiteX35" fmla="*/ 414883 w 1308903"/>
                <a:gd name="connsiteY35" fmla="*/ 126537 h 1068920"/>
                <a:gd name="connsiteX36" fmla="*/ 413996 w 1308903"/>
                <a:gd name="connsiteY36" fmla="*/ 126549 h 1068920"/>
                <a:gd name="connsiteX37" fmla="*/ 381281 w 1308903"/>
                <a:gd name="connsiteY37" fmla="*/ 95289 h 1068920"/>
                <a:gd name="connsiteX38" fmla="*/ 381273 w 1308903"/>
                <a:gd name="connsiteY38" fmla="*/ 94708 h 1068920"/>
                <a:gd name="connsiteX39" fmla="*/ 185371 w 1308903"/>
                <a:gd name="connsiteY39" fmla="*/ 62866 h 1068920"/>
                <a:gd name="connsiteX40" fmla="*/ 216321 w 1308903"/>
                <a:gd name="connsiteY40" fmla="*/ 95596 h 1068920"/>
                <a:gd name="connsiteX41" fmla="*/ 183612 w 1308903"/>
                <a:gd name="connsiteY41" fmla="*/ 126566 h 1068920"/>
                <a:gd name="connsiteX42" fmla="*/ 152648 w 1308903"/>
                <a:gd name="connsiteY42" fmla="*/ 94708 h 1068920"/>
                <a:gd name="connsiteX43" fmla="*/ 185371 w 1308903"/>
                <a:gd name="connsiteY43" fmla="*/ 62866 h 1068920"/>
                <a:gd name="connsiteX44" fmla="*/ 991151 w 1308903"/>
                <a:gd name="connsiteY44" fmla="*/ 500322 h 1068920"/>
                <a:gd name="connsiteX45" fmla="*/ 979617 w 1308903"/>
                <a:gd name="connsiteY45" fmla="*/ 498460 h 1068920"/>
                <a:gd name="connsiteX46" fmla="*/ 966180 w 1308903"/>
                <a:gd name="connsiteY46" fmla="*/ 501264 h 1068920"/>
                <a:gd name="connsiteX47" fmla="*/ 935504 w 1308903"/>
                <a:gd name="connsiteY47" fmla="*/ 461912 h 1068920"/>
                <a:gd name="connsiteX48" fmla="*/ 976052 w 1308903"/>
                <a:gd name="connsiteY48" fmla="*/ 417916 h 1068920"/>
                <a:gd name="connsiteX49" fmla="*/ 1020021 w 1308903"/>
                <a:gd name="connsiteY49" fmla="*/ 458489 h 1068920"/>
                <a:gd name="connsiteX50" fmla="*/ 991213 w 1308903"/>
                <a:gd name="connsiteY50" fmla="*/ 500322 h 1068920"/>
                <a:gd name="connsiteX51" fmla="*/ 1018045 w 1308903"/>
                <a:gd name="connsiteY51" fmla="*/ 625848 h 1068920"/>
                <a:gd name="connsiteX52" fmla="*/ 1018045 w 1308903"/>
                <a:gd name="connsiteY52" fmla="*/ 563085 h 1068920"/>
                <a:gd name="connsiteX53" fmla="*/ 1089093 w 1308903"/>
                <a:gd name="connsiteY53" fmla="*/ 460991 h 1068920"/>
                <a:gd name="connsiteX54" fmla="*/ 971277 w 1308903"/>
                <a:gd name="connsiteY54" fmla="*/ 354043 h 1068920"/>
                <a:gd name="connsiteX55" fmla="*/ 864394 w 1308903"/>
                <a:gd name="connsiteY55" fmla="*/ 460991 h 1068920"/>
                <a:gd name="connsiteX56" fmla="*/ 939287 w 1308903"/>
                <a:gd name="connsiteY56" fmla="*/ 564026 h 1068920"/>
                <a:gd name="connsiteX57" fmla="*/ 939287 w 1308903"/>
                <a:gd name="connsiteY57" fmla="*/ 628672 h 1068920"/>
                <a:gd name="connsiteX58" fmla="*/ 723219 w 1308903"/>
                <a:gd name="connsiteY58" fmla="*/ 357014 h 1068920"/>
                <a:gd name="connsiteX59" fmla="*/ 849792 w 1308903"/>
                <a:gd name="connsiteY59" fmla="*/ 233368 h 1068920"/>
                <a:gd name="connsiteX60" fmla="*/ 850017 w 1308903"/>
                <a:gd name="connsiteY60" fmla="*/ 233371 h 1068920"/>
                <a:gd name="connsiteX61" fmla="*/ 946997 w 1308903"/>
                <a:gd name="connsiteY61" fmla="*/ 277409 h 1068920"/>
                <a:gd name="connsiteX62" fmla="*/ 1004034 w 1308903"/>
                <a:gd name="connsiteY62" fmla="*/ 279928 h 1068920"/>
                <a:gd name="connsiteX63" fmla="*/ 1006551 w 1308903"/>
                <a:gd name="connsiteY63" fmla="*/ 277409 h 1068920"/>
                <a:gd name="connsiteX64" fmla="*/ 1103552 w 1308903"/>
                <a:gd name="connsiteY64" fmla="*/ 233371 h 1068920"/>
                <a:gd name="connsiteX65" fmla="*/ 1230346 w 1308903"/>
                <a:gd name="connsiteY65" fmla="*/ 356748 h 1068920"/>
                <a:gd name="connsiteX66" fmla="*/ 1230350 w 1308903"/>
                <a:gd name="connsiteY66" fmla="*/ 357014 h 1068920"/>
                <a:gd name="connsiteX67" fmla="*/ 1017963 w 1308903"/>
                <a:gd name="connsiteY67" fmla="*/ 625848 h 106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08903" h="1068920">
                  <a:moveTo>
                    <a:pt x="1308903" y="356993"/>
                  </a:moveTo>
                  <a:cubicBezTo>
                    <a:pt x="1307382" y="244887"/>
                    <a:pt x="1215448" y="155173"/>
                    <a:pt x="1103409" y="156447"/>
                  </a:cubicBezTo>
                  <a:cubicBezTo>
                    <a:pt x="1057536" y="156346"/>
                    <a:pt x="1012931" y="171507"/>
                    <a:pt x="976611" y="199544"/>
                  </a:cubicBezTo>
                  <a:cubicBezTo>
                    <a:pt x="940155" y="171760"/>
                    <a:pt x="895639" y="156630"/>
                    <a:pt x="849813" y="156447"/>
                  </a:cubicBezTo>
                  <a:cubicBezTo>
                    <a:pt x="737765" y="155162"/>
                    <a:pt x="645824" y="244879"/>
                    <a:pt x="644298" y="356993"/>
                  </a:cubicBezTo>
                  <a:cubicBezTo>
                    <a:pt x="644298" y="500240"/>
                    <a:pt x="800811" y="632396"/>
                    <a:pt x="938142" y="720452"/>
                  </a:cubicBezTo>
                  <a:cubicBezTo>
                    <a:pt x="921930" y="885899"/>
                    <a:pt x="774749" y="1006869"/>
                    <a:pt x="609405" y="990646"/>
                  </a:cubicBezTo>
                  <a:cubicBezTo>
                    <a:pt x="471048" y="977072"/>
                    <a:pt x="360010" y="870402"/>
                    <a:pt x="340821" y="732628"/>
                  </a:cubicBezTo>
                  <a:cubicBezTo>
                    <a:pt x="482937" y="697963"/>
                    <a:pt x="596278" y="496577"/>
                    <a:pt x="596278" y="328896"/>
                  </a:cubicBezTo>
                  <a:cubicBezTo>
                    <a:pt x="596278" y="253958"/>
                    <a:pt x="584743" y="170588"/>
                    <a:pt x="501200" y="121884"/>
                  </a:cubicBezTo>
                  <a:cubicBezTo>
                    <a:pt x="503958" y="113419"/>
                    <a:pt x="505266" y="104549"/>
                    <a:pt x="505065" y="95649"/>
                  </a:cubicBezTo>
                  <a:cubicBezTo>
                    <a:pt x="506387" y="44163"/>
                    <a:pt x="465746" y="1354"/>
                    <a:pt x="414292" y="31"/>
                  </a:cubicBezTo>
                  <a:cubicBezTo>
                    <a:pt x="362838" y="-1291"/>
                    <a:pt x="320055" y="39374"/>
                    <a:pt x="318733" y="90860"/>
                  </a:cubicBezTo>
                  <a:cubicBezTo>
                    <a:pt x="317412" y="142346"/>
                    <a:pt x="358052" y="185155"/>
                    <a:pt x="409506" y="186478"/>
                  </a:cubicBezTo>
                  <a:cubicBezTo>
                    <a:pt x="410308" y="186498"/>
                    <a:pt x="411108" y="186509"/>
                    <a:pt x="411909" y="186509"/>
                  </a:cubicBezTo>
                  <a:cubicBezTo>
                    <a:pt x="424033" y="186326"/>
                    <a:pt x="436041" y="184112"/>
                    <a:pt x="447433" y="179960"/>
                  </a:cubicBezTo>
                  <a:cubicBezTo>
                    <a:pt x="448383" y="181123"/>
                    <a:pt x="449798" y="181804"/>
                    <a:pt x="451299" y="181822"/>
                  </a:cubicBezTo>
                  <a:cubicBezTo>
                    <a:pt x="493551" y="202429"/>
                    <a:pt x="517540" y="233350"/>
                    <a:pt x="517540" y="328896"/>
                  </a:cubicBezTo>
                  <a:cubicBezTo>
                    <a:pt x="517540" y="484422"/>
                    <a:pt x="400395" y="661435"/>
                    <a:pt x="297628" y="661435"/>
                  </a:cubicBezTo>
                  <a:cubicBezTo>
                    <a:pt x="194860" y="661435"/>
                    <a:pt x="77735" y="484401"/>
                    <a:pt x="77735" y="328896"/>
                  </a:cubicBezTo>
                  <a:cubicBezTo>
                    <a:pt x="77735" y="233350"/>
                    <a:pt x="101745" y="202429"/>
                    <a:pt x="143998" y="181822"/>
                  </a:cubicBezTo>
                  <a:cubicBezTo>
                    <a:pt x="144941" y="180664"/>
                    <a:pt x="146348" y="179982"/>
                    <a:pt x="147842" y="179960"/>
                  </a:cubicBezTo>
                  <a:cubicBezTo>
                    <a:pt x="159084" y="184769"/>
                    <a:pt x="171162" y="187314"/>
                    <a:pt x="183387" y="187450"/>
                  </a:cubicBezTo>
                  <a:cubicBezTo>
                    <a:pt x="233542" y="186172"/>
                    <a:pt x="273168" y="144453"/>
                    <a:pt x="271891" y="94266"/>
                  </a:cubicBezTo>
                  <a:cubicBezTo>
                    <a:pt x="270614" y="44080"/>
                    <a:pt x="228920" y="4430"/>
                    <a:pt x="178765" y="5708"/>
                  </a:cubicBezTo>
                  <a:cubicBezTo>
                    <a:pt x="129504" y="6962"/>
                    <a:pt x="90225" y="47284"/>
                    <a:pt x="90231" y="96590"/>
                  </a:cubicBezTo>
                  <a:cubicBezTo>
                    <a:pt x="90024" y="105489"/>
                    <a:pt x="91324" y="114359"/>
                    <a:pt x="94076" y="122825"/>
                  </a:cubicBezTo>
                  <a:cubicBezTo>
                    <a:pt x="44993" y="150922"/>
                    <a:pt x="0" y="200588"/>
                    <a:pt x="0" y="329838"/>
                  </a:cubicBezTo>
                  <a:cubicBezTo>
                    <a:pt x="0" y="499381"/>
                    <a:pt x="117165" y="704532"/>
                    <a:pt x="262165" y="734511"/>
                  </a:cubicBezTo>
                  <a:cubicBezTo>
                    <a:pt x="286826" y="942396"/>
                    <a:pt x="475238" y="1090918"/>
                    <a:pt x="682996" y="1066241"/>
                  </a:cubicBezTo>
                  <a:cubicBezTo>
                    <a:pt x="862436" y="1044928"/>
                    <a:pt x="1001851" y="899767"/>
                    <a:pt x="1016000" y="719511"/>
                  </a:cubicBezTo>
                  <a:cubicBezTo>
                    <a:pt x="1258020" y="564006"/>
                    <a:pt x="1308903" y="436577"/>
                    <a:pt x="1308903" y="356993"/>
                  </a:cubicBezTo>
                  <a:close/>
                  <a:moveTo>
                    <a:pt x="381273" y="94708"/>
                  </a:moveTo>
                  <a:cubicBezTo>
                    <a:pt x="380776" y="76632"/>
                    <a:pt x="395018" y="61574"/>
                    <a:pt x="413083" y="61078"/>
                  </a:cubicBezTo>
                  <a:cubicBezTo>
                    <a:pt x="431148" y="60580"/>
                    <a:pt x="446196" y="74831"/>
                    <a:pt x="446693" y="92907"/>
                  </a:cubicBezTo>
                  <a:cubicBezTo>
                    <a:pt x="447189" y="110983"/>
                    <a:pt x="432947" y="126040"/>
                    <a:pt x="414883" y="126537"/>
                  </a:cubicBezTo>
                  <a:cubicBezTo>
                    <a:pt x="414587" y="126546"/>
                    <a:pt x="414291" y="126549"/>
                    <a:pt x="413996" y="126549"/>
                  </a:cubicBezTo>
                  <a:cubicBezTo>
                    <a:pt x="396335" y="126956"/>
                    <a:pt x="381689" y="112961"/>
                    <a:pt x="381281" y="95289"/>
                  </a:cubicBezTo>
                  <a:cubicBezTo>
                    <a:pt x="381277" y="95095"/>
                    <a:pt x="381275" y="94902"/>
                    <a:pt x="381273" y="94708"/>
                  </a:cubicBezTo>
                  <a:close/>
                  <a:moveTo>
                    <a:pt x="185371" y="62866"/>
                  </a:moveTo>
                  <a:cubicBezTo>
                    <a:pt x="202950" y="63352"/>
                    <a:pt x="216807" y="78005"/>
                    <a:pt x="216321" y="95596"/>
                  </a:cubicBezTo>
                  <a:cubicBezTo>
                    <a:pt x="215837" y="113186"/>
                    <a:pt x="201191" y="127052"/>
                    <a:pt x="183612" y="126566"/>
                  </a:cubicBezTo>
                  <a:cubicBezTo>
                    <a:pt x="166371" y="126089"/>
                    <a:pt x="152643" y="111965"/>
                    <a:pt x="152648" y="94708"/>
                  </a:cubicBezTo>
                  <a:cubicBezTo>
                    <a:pt x="153405" y="77096"/>
                    <a:pt x="167756" y="63132"/>
                    <a:pt x="185371" y="62866"/>
                  </a:cubicBezTo>
                  <a:close/>
                  <a:moveTo>
                    <a:pt x="991151" y="500322"/>
                  </a:moveTo>
                  <a:cubicBezTo>
                    <a:pt x="987392" y="499252"/>
                    <a:pt x="983522" y="498626"/>
                    <a:pt x="979617" y="498460"/>
                  </a:cubicBezTo>
                  <a:cubicBezTo>
                    <a:pt x="974986" y="498392"/>
                    <a:pt x="970399" y="499350"/>
                    <a:pt x="966180" y="501264"/>
                  </a:cubicBezTo>
                  <a:cubicBezTo>
                    <a:pt x="948112" y="496791"/>
                    <a:pt x="935440" y="480536"/>
                    <a:pt x="935504" y="461912"/>
                  </a:cubicBezTo>
                  <a:cubicBezTo>
                    <a:pt x="934559" y="438558"/>
                    <a:pt x="952713" y="418861"/>
                    <a:pt x="976052" y="417916"/>
                  </a:cubicBezTo>
                  <a:cubicBezTo>
                    <a:pt x="999391" y="416970"/>
                    <a:pt x="1019076" y="435136"/>
                    <a:pt x="1020021" y="458489"/>
                  </a:cubicBezTo>
                  <a:cubicBezTo>
                    <a:pt x="1020782" y="477292"/>
                    <a:pt x="1009043" y="494338"/>
                    <a:pt x="991213" y="500322"/>
                  </a:cubicBezTo>
                  <a:close/>
                  <a:moveTo>
                    <a:pt x="1018045" y="625848"/>
                  </a:moveTo>
                  <a:lnTo>
                    <a:pt x="1018045" y="563085"/>
                  </a:lnTo>
                  <a:cubicBezTo>
                    <a:pt x="1060582" y="547073"/>
                    <a:pt x="1088841" y="506465"/>
                    <a:pt x="1089093" y="460991"/>
                  </a:cubicBezTo>
                  <a:cubicBezTo>
                    <a:pt x="1086074" y="398903"/>
                    <a:pt x="1033326" y="351022"/>
                    <a:pt x="971277" y="354043"/>
                  </a:cubicBezTo>
                  <a:cubicBezTo>
                    <a:pt x="913453" y="356858"/>
                    <a:pt x="867208" y="403132"/>
                    <a:pt x="864394" y="460991"/>
                  </a:cubicBezTo>
                  <a:cubicBezTo>
                    <a:pt x="864884" y="507789"/>
                    <a:pt x="894942" y="549143"/>
                    <a:pt x="939287" y="564026"/>
                  </a:cubicBezTo>
                  <a:lnTo>
                    <a:pt x="939287" y="628672"/>
                  </a:lnTo>
                  <a:cubicBezTo>
                    <a:pt x="752996" y="499401"/>
                    <a:pt x="723219" y="403856"/>
                    <a:pt x="723219" y="357014"/>
                  </a:cubicBezTo>
                  <a:cubicBezTo>
                    <a:pt x="724049" y="287897"/>
                    <a:pt x="780717" y="232538"/>
                    <a:pt x="849792" y="233368"/>
                  </a:cubicBezTo>
                  <a:cubicBezTo>
                    <a:pt x="849866" y="233368"/>
                    <a:pt x="849942" y="233370"/>
                    <a:pt x="850017" y="233371"/>
                  </a:cubicBezTo>
                  <a:cubicBezTo>
                    <a:pt x="887178" y="233370"/>
                    <a:pt x="922530" y="249422"/>
                    <a:pt x="946997" y="277409"/>
                  </a:cubicBezTo>
                  <a:cubicBezTo>
                    <a:pt x="962053" y="293865"/>
                    <a:pt x="987589" y="294993"/>
                    <a:pt x="1004034" y="279928"/>
                  </a:cubicBezTo>
                  <a:cubicBezTo>
                    <a:pt x="1004910" y="279126"/>
                    <a:pt x="1005750" y="278285"/>
                    <a:pt x="1006551" y="277409"/>
                  </a:cubicBezTo>
                  <a:cubicBezTo>
                    <a:pt x="1030899" y="249250"/>
                    <a:pt x="1066341" y="233160"/>
                    <a:pt x="1103552" y="233371"/>
                  </a:cubicBezTo>
                  <a:cubicBezTo>
                    <a:pt x="1172613" y="232405"/>
                    <a:pt x="1229381" y="287642"/>
                    <a:pt x="1230346" y="356748"/>
                  </a:cubicBezTo>
                  <a:cubicBezTo>
                    <a:pt x="1230347" y="356836"/>
                    <a:pt x="1230349" y="356925"/>
                    <a:pt x="1230350" y="357014"/>
                  </a:cubicBezTo>
                  <a:cubicBezTo>
                    <a:pt x="1230166" y="403835"/>
                    <a:pt x="1201370" y="497519"/>
                    <a:pt x="1017963" y="625848"/>
                  </a:cubicBezTo>
                  <a:close/>
                </a:path>
              </a:pathLst>
            </a:custGeom>
            <a:solidFill>
              <a:srgbClr val="00B0F0"/>
            </a:solidFill>
            <a:ln w="1273" cap="flat">
              <a:noFill/>
              <a:prstDash val="solid"/>
              <a:miter/>
            </a:ln>
          </p:spPr>
          <p:txBody>
            <a:bodyPr rtlCol="0" anchor="ctr"/>
            <a:lstStyle/>
            <a:p>
              <a:endParaRPr lang="zh-CN" altLang="en-US" sz="1350"/>
            </a:p>
          </p:txBody>
        </p:sp>
        <p:pic>
          <p:nvPicPr>
            <p:cNvPr id="57" name="图形 56">
              <a:extLst>
                <a:ext uri="{FF2B5EF4-FFF2-40B4-BE49-F238E27FC236}">
                  <a16:creationId xmlns:a16="http://schemas.microsoft.com/office/drawing/2014/main" id="{CC9F4BB8-AB7B-456B-8B97-96BBBB73AFD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466656" y="1046715"/>
              <a:ext cx="685800" cy="685800"/>
            </a:xfrm>
            <a:prstGeom prst="rect">
              <a:avLst/>
            </a:prstGeom>
          </p:spPr>
        </p:pic>
        <p:grpSp>
          <p:nvGrpSpPr>
            <p:cNvPr id="58" name="组合 57">
              <a:extLst>
                <a:ext uri="{FF2B5EF4-FFF2-40B4-BE49-F238E27FC236}">
                  <a16:creationId xmlns:a16="http://schemas.microsoft.com/office/drawing/2014/main" id="{DD5830A0-407D-4B27-9D96-4CC97862B621}"/>
                </a:ext>
              </a:extLst>
            </p:cNvPr>
            <p:cNvGrpSpPr/>
            <p:nvPr/>
          </p:nvGrpSpPr>
          <p:grpSpPr>
            <a:xfrm>
              <a:off x="4615509" y="4056566"/>
              <a:ext cx="388094" cy="599694"/>
              <a:chOff x="4424415" y="4056566"/>
              <a:chExt cx="388094" cy="599694"/>
            </a:xfrm>
          </p:grpSpPr>
          <p:sp>
            <p:nvSpPr>
              <p:cNvPr id="76" name="图形 12">
                <a:extLst>
                  <a:ext uri="{FF2B5EF4-FFF2-40B4-BE49-F238E27FC236}">
                    <a16:creationId xmlns:a16="http://schemas.microsoft.com/office/drawing/2014/main" id="{5B3F00A0-CEA0-4865-9EBB-69E9F002A407}"/>
                  </a:ext>
                </a:extLst>
              </p:cNvPr>
              <p:cNvSpPr/>
              <p:nvPr/>
            </p:nvSpPr>
            <p:spPr>
              <a:xfrm>
                <a:off x="4424415" y="4056566"/>
                <a:ext cx="388094" cy="599694"/>
              </a:xfrm>
              <a:custGeom>
                <a:avLst/>
                <a:gdLst>
                  <a:gd name="connsiteX0" fmla="*/ 342394 w 388094"/>
                  <a:gd name="connsiteY0" fmla="*/ 472725 h 599694"/>
                  <a:gd name="connsiteX1" fmla="*/ 331021 w 388094"/>
                  <a:gd name="connsiteY1" fmla="*/ 484306 h 599694"/>
                  <a:gd name="connsiteX2" fmla="*/ 57074 w 388094"/>
                  <a:gd name="connsiteY2" fmla="*/ 484306 h 599694"/>
                  <a:gd name="connsiteX3" fmla="*/ 45649 w 388094"/>
                  <a:gd name="connsiteY3" fmla="*/ 472725 h 599694"/>
                  <a:gd name="connsiteX4" fmla="*/ 45649 w 388094"/>
                  <a:gd name="connsiteY4" fmla="*/ 80701 h 599694"/>
                  <a:gd name="connsiteX5" fmla="*/ 57074 w 388094"/>
                  <a:gd name="connsiteY5" fmla="*/ 69173 h 599694"/>
                  <a:gd name="connsiteX6" fmla="*/ 331021 w 388094"/>
                  <a:gd name="connsiteY6" fmla="*/ 69173 h 599694"/>
                  <a:gd name="connsiteX7" fmla="*/ 342394 w 388094"/>
                  <a:gd name="connsiteY7" fmla="*/ 80701 h 599694"/>
                  <a:gd name="connsiteX8" fmla="*/ 342394 w 388094"/>
                  <a:gd name="connsiteY8" fmla="*/ 472725 h 599694"/>
                  <a:gd name="connsiteX9" fmla="*/ 194074 w 388094"/>
                  <a:gd name="connsiteY9" fmla="*/ 571468 h 599694"/>
                  <a:gd name="connsiteX10" fmla="*/ 164865 w 388094"/>
                  <a:gd name="connsiteY10" fmla="*/ 542000 h 599694"/>
                  <a:gd name="connsiteX11" fmla="*/ 194074 w 388094"/>
                  <a:gd name="connsiteY11" fmla="*/ 512428 h 599694"/>
                  <a:gd name="connsiteX12" fmla="*/ 223284 w 388094"/>
                  <a:gd name="connsiteY12" fmla="*/ 542000 h 599694"/>
                  <a:gd name="connsiteX13" fmla="*/ 194074 w 388094"/>
                  <a:gd name="connsiteY13" fmla="*/ 571468 h 599694"/>
                  <a:gd name="connsiteX14" fmla="*/ 171223 w 388094"/>
                  <a:gd name="connsiteY14" fmla="*/ 23057 h 599694"/>
                  <a:gd name="connsiteX15" fmla="*/ 216872 w 388094"/>
                  <a:gd name="connsiteY15" fmla="*/ 23057 h 599694"/>
                  <a:gd name="connsiteX16" fmla="*/ 228246 w 388094"/>
                  <a:gd name="connsiteY16" fmla="*/ 34586 h 599694"/>
                  <a:gd name="connsiteX17" fmla="*/ 216872 w 388094"/>
                  <a:gd name="connsiteY17" fmla="*/ 46114 h 599694"/>
                  <a:gd name="connsiteX18" fmla="*/ 171223 w 388094"/>
                  <a:gd name="connsiteY18" fmla="*/ 46114 h 599694"/>
                  <a:gd name="connsiteX19" fmla="*/ 159798 w 388094"/>
                  <a:gd name="connsiteY19" fmla="*/ 34586 h 599694"/>
                  <a:gd name="connsiteX20" fmla="*/ 171223 w 388094"/>
                  <a:gd name="connsiteY20" fmla="*/ 23057 h 599694"/>
                  <a:gd name="connsiteX21" fmla="*/ 319647 w 388094"/>
                  <a:gd name="connsiteY21" fmla="*/ 0 h 599694"/>
                  <a:gd name="connsiteX22" fmla="*/ 68500 w 388094"/>
                  <a:gd name="connsiteY22" fmla="*/ 0 h 599694"/>
                  <a:gd name="connsiteX23" fmla="*/ 0 w 388094"/>
                  <a:gd name="connsiteY23" fmla="*/ 69171 h 599694"/>
                  <a:gd name="connsiteX24" fmla="*/ 0 w 388094"/>
                  <a:gd name="connsiteY24" fmla="*/ 530419 h 599694"/>
                  <a:gd name="connsiteX25" fmla="*/ 68500 w 388094"/>
                  <a:gd name="connsiteY25" fmla="*/ 599695 h 599694"/>
                  <a:gd name="connsiteX26" fmla="*/ 319647 w 388094"/>
                  <a:gd name="connsiteY26" fmla="*/ 599695 h 599694"/>
                  <a:gd name="connsiteX27" fmla="*/ 388095 w 388094"/>
                  <a:gd name="connsiteY27" fmla="*/ 530419 h 599694"/>
                  <a:gd name="connsiteX28" fmla="*/ 388095 w 388094"/>
                  <a:gd name="connsiteY28" fmla="*/ 69171 h 599694"/>
                  <a:gd name="connsiteX29" fmla="*/ 319647 w 388094"/>
                  <a:gd name="connsiteY29" fmla="*/ 0 h 59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094" h="599694">
                    <a:moveTo>
                      <a:pt x="342394" y="472725"/>
                    </a:moveTo>
                    <a:cubicBezTo>
                      <a:pt x="342394" y="479136"/>
                      <a:pt x="337327" y="484306"/>
                      <a:pt x="331021" y="484306"/>
                    </a:cubicBezTo>
                    <a:lnTo>
                      <a:pt x="57074" y="484306"/>
                    </a:lnTo>
                    <a:cubicBezTo>
                      <a:pt x="50767" y="484306"/>
                      <a:pt x="45649" y="479135"/>
                      <a:pt x="45649" y="472725"/>
                    </a:cubicBezTo>
                    <a:lnTo>
                      <a:pt x="45649" y="80701"/>
                    </a:lnTo>
                    <a:cubicBezTo>
                      <a:pt x="45649" y="74342"/>
                      <a:pt x="50767" y="69173"/>
                      <a:pt x="57074" y="69173"/>
                    </a:cubicBezTo>
                    <a:lnTo>
                      <a:pt x="331021" y="69173"/>
                    </a:lnTo>
                    <a:cubicBezTo>
                      <a:pt x="337327" y="69173"/>
                      <a:pt x="342394" y="74343"/>
                      <a:pt x="342394" y="80701"/>
                    </a:cubicBezTo>
                    <a:lnTo>
                      <a:pt x="342394" y="472725"/>
                    </a:lnTo>
                    <a:close/>
                    <a:moveTo>
                      <a:pt x="194074" y="571468"/>
                    </a:moveTo>
                    <a:cubicBezTo>
                      <a:pt x="177944" y="571468"/>
                      <a:pt x="164865" y="558337"/>
                      <a:pt x="164865" y="542000"/>
                    </a:cubicBezTo>
                    <a:cubicBezTo>
                      <a:pt x="164865" y="525664"/>
                      <a:pt x="177944" y="512428"/>
                      <a:pt x="194074" y="512428"/>
                    </a:cubicBezTo>
                    <a:cubicBezTo>
                      <a:pt x="210152" y="512428"/>
                      <a:pt x="223284" y="525664"/>
                      <a:pt x="223284" y="542000"/>
                    </a:cubicBezTo>
                    <a:cubicBezTo>
                      <a:pt x="223284" y="558337"/>
                      <a:pt x="210152" y="571468"/>
                      <a:pt x="194074" y="571468"/>
                    </a:cubicBezTo>
                    <a:close/>
                    <a:moveTo>
                      <a:pt x="171223" y="23057"/>
                    </a:moveTo>
                    <a:lnTo>
                      <a:pt x="216872" y="23057"/>
                    </a:lnTo>
                    <a:cubicBezTo>
                      <a:pt x="223179" y="23057"/>
                      <a:pt x="228246" y="28228"/>
                      <a:pt x="228246" y="34586"/>
                    </a:cubicBezTo>
                    <a:cubicBezTo>
                      <a:pt x="228246" y="40944"/>
                      <a:pt x="223179" y="46114"/>
                      <a:pt x="216872" y="46114"/>
                    </a:cubicBezTo>
                    <a:lnTo>
                      <a:pt x="171223" y="46114"/>
                    </a:lnTo>
                    <a:cubicBezTo>
                      <a:pt x="164916" y="46114"/>
                      <a:pt x="159798" y="40944"/>
                      <a:pt x="159798" y="34586"/>
                    </a:cubicBezTo>
                    <a:cubicBezTo>
                      <a:pt x="159798" y="28228"/>
                      <a:pt x="164916" y="23057"/>
                      <a:pt x="171223" y="23057"/>
                    </a:cubicBezTo>
                    <a:close/>
                    <a:moveTo>
                      <a:pt x="319647" y="0"/>
                    </a:moveTo>
                    <a:lnTo>
                      <a:pt x="68500" y="0"/>
                    </a:lnTo>
                    <a:cubicBezTo>
                      <a:pt x="30657" y="0"/>
                      <a:pt x="0" y="30967"/>
                      <a:pt x="0" y="69171"/>
                    </a:cubicBezTo>
                    <a:lnTo>
                      <a:pt x="0" y="530419"/>
                    </a:lnTo>
                    <a:cubicBezTo>
                      <a:pt x="0" y="568676"/>
                      <a:pt x="30657" y="599695"/>
                      <a:pt x="68500" y="599695"/>
                    </a:cubicBezTo>
                    <a:lnTo>
                      <a:pt x="319647" y="599695"/>
                    </a:lnTo>
                    <a:cubicBezTo>
                      <a:pt x="357490" y="599695"/>
                      <a:pt x="388095" y="568676"/>
                      <a:pt x="388095" y="530419"/>
                    </a:cubicBezTo>
                    <a:lnTo>
                      <a:pt x="388095" y="69171"/>
                    </a:lnTo>
                    <a:cubicBezTo>
                      <a:pt x="388095" y="30967"/>
                      <a:pt x="357490" y="0"/>
                      <a:pt x="319647" y="0"/>
                    </a:cubicBezTo>
                    <a:close/>
                  </a:path>
                </a:pathLst>
              </a:custGeom>
              <a:solidFill>
                <a:schemeClr val="tx2">
                  <a:lumMod val="50000"/>
                </a:schemeClr>
              </a:solidFill>
              <a:ln w="660" cap="flat">
                <a:noFill/>
                <a:prstDash val="solid"/>
                <a:miter/>
              </a:ln>
            </p:spPr>
            <p:txBody>
              <a:bodyPr rtlCol="0" anchor="ctr"/>
              <a:lstStyle/>
              <a:p>
                <a:endParaRPr lang="zh-CN" altLang="en-US" sz="1350"/>
              </a:p>
            </p:txBody>
          </p:sp>
          <p:pic>
            <p:nvPicPr>
              <p:cNvPr id="77" name="图形 76">
                <a:extLst>
                  <a:ext uri="{FF2B5EF4-FFF2-40B4-BE49-F238E27FC236}">
                    <a16:creationId xmlns:a16="http://schemas.microsoft.com/office/drawing/2014/main" id="{0808762D-56FB-4478-998B-74BFE266FB4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98668" y="4221379"/>
                <a:ext cx="239588" cy="239588"/>
              </a:xfrm>
              <a:prstGeom prst="rect">
                <a:avLst/>
              </a:prstGeom>
            </p:spPr>
          </p:pic>
        </p:grpSp>
        <p:grpSp>
          <p:nvGrpSpPr>
            <p:cNvPr id="59" name="组合 58">
              <a:extLst>
                <a:ext uri="{FF2B5EF4-FFF2-40B4-BE49-F238E27FC236}">
                  <a16:creationId xmlns:a16="http://schemas.microsoft.com/office/drawing/2014/main" id="{249F5387-1021-4DBB-8977-E7C3631B49A3}"/>
                </a:ext>
              </a:extLst>
            </p:cNvPr>
            <p:cNvGrpSpPr/>
            <p:nvPr/>
          </p:nvGrpSpPr>
          <p:grpSpPr>
            <a:xfrm>
              <a:off x="5872215" y="3756719"/>
              <a:ext cx="388094" cy="599694"/>
              <a:chOff x="4424415" y="4056566"/>
              <a:chExt cx="388094" cy="599694"/>
            </a:xfrm>
          </p:grpSpPr>
          <p:sp>
            <p:nvSpPr>
              <p:cNvPr id="74" name="图形 12">
                <a:extLst>
                  <a:ext uri="{FF2B5EF4-FFF2-40B4-BE49-F238E27FC236}">
                    <a16:creationId xmlns:a16="http://schemas.microsoft.com/office/drawing/2014/main" id="{7E301267-4328-4353-9EE6-B5B7E75A698A}"/>
                  </a:ext>
                </a:extLst>
              </p:cNvPr>
              <p:cNvSpPr/>
              <p:nvPr/>
            </p:nvSpPr>
            <p:spPr>
              <a:xfrm>
                <a:off x="4424415" y="4056566"/>
                <a:ext cx="388094" cy="599694"/>
              </a:xfrm>
              <a:custGeom>
                <a:avLst/>
                <a:gdLst>
                  <a:gd name="connsiteX0" fmla="*/ 342394 w 388094"/>
                  <a:gd name="connsiteY0" fmla="*/ 472725 h 599694"/>
                  <a:gd name="connsiteX1" fmla="*/ 331021 w 388094"/>
                  <a:gd name="connsiteY1" fmla="*/ 484306 h 599694"/>
                  <a:gd name="connsiteX2" fmla="*/ 57074 w 388094"/>
                  <a:gd name="connsiteY2" fmla="*/ 484306 h 599694"/>
                  <a:gd name="connsiteX3" fmla="*/ 45649 w 388094"/>
                  <a:gd name="connsiteY3" fmla="*/ 472725 h 599694"/>
                  <a:gd name="connsiteX4" fmla="*/ 45649 w 388094"/>
                  <a:gd name="connsiteY4" fmla="*/ 80701 h 599694"/>
                  <a:gd name="connsiteX5" fmla="*/ 57074 w 388094"/>
                  <a:gd name="connsiteY5" fmla="*/ 69173 h 599694"/>
                  <a:gd name="connsiteX6" fmla="*/ 331021 w 388094"/>
                  <a:gd name="connsiteY6" fmla="*/ 69173 h 599694"/>
                  <a:gd name="connsiteX7" fmla="*/ 342394 w 388094"/>
                  <a:gd name="connsiteY7" fmla="*/ 80701 h 599694"/>
                  <a:gd name="connsiteX8" fmla="*/ 342394 w 388094"/>
                  <a:gd name="connsiteY8" fmla="*/ 472725 h 599694"/>
                  <a:gd name="connsiteX9" fmla="*/ 194074 w 388094"/>
                  <a:gd name="connsiteY9" fmla="*/ 571468 h 599694"/>
                  <a:gd name="connsiteX10" fmla="*/ 164865 w 388094"/>
                  <a:gd name="connsiteY10" fmla="*/ 542000 h 599694"/>
                  <a:gd name="connsiteX11" fmla="*/ 194074 w 388094"/>
                  <a:gd name="connsiteY11" fmla="*/ 512428 h 599694"/>
                  <a:gd name="connsiteX12" fmla="*/ 223284 w 388094"/>
                  <a:gd name="connsiteY12" fmla="*/ 542000 h 599694"/>
                  <a:gd name="connsiteX13" fmla="*/ 194074 w 388094"/>
                  <a:gd name="connsiteY13" fmla="*/ 571468 h 599694"/>
                  <a:gd name="connsiteX14" fmla="*/ 171223 w 388094"/>
                  <a:gd name="connsiteY14" fmla="*/ 23057 h 599694"/>
                  <a:gd name="connsiteX15" fmla="*/ 216872 w 388094"/>
                  <a:gd name="connsiteY15" fmla="*/ 23057 h 599694"/>
                  <a:gd name="connsiteX16" fmla="*/ 228246 w 388094"/>
                  <a:gd name="connsiteY16" fmla="*/ 34586 h 599694"/>
                  <a:gd name="connsiteX17" fmla="*/ 216872 w 388094"/>
                  <a:gd name="connsiteY17" fmla="*/ 46114 h 599694"/>
                  <a:gd name="connsiteX18" fmla="*/ 171223 w 388094"/>
                  <a:gd name="connsiteY18" fmla="*/ 46114 h 599694"/>
                  <a:gd name="connsiteX19" fmla="*/ 159798 w 388094"/>
                  <a:gd name="connsiteY19" fmla="*/ 34586 h 599694"/>
                  <a:gd name="connsiteX20" fmla="*/ 171223 w 388094"/>
                  <a:gd name="connsiteY20" fmla="*/ 23057 h 599694"/>
                  <a:gd name="connsiteX21" fmla="*/ 319647 w 388094"/>
                  <a:gd name="connsiteY21" fmla="*/ 0 h 599694"/>
                  <a:gd name="connsiteX22" fmla="*/ 68500 w 388094"/>
                  <a:gd name="connsiteY22" fmla="*/ 0 h 599694"/>
                  <a:gd name="connsiteX23" fmla="*/ 0 w 388094"/>
                  <a:gd name="connsiteY23" fmla="*/ 69171 h 599694"/>
                  <a:gd name="connsiteX24" fmla="*/ 0 w 388094"/>
                  <a:gd name="connsiteY24" fmla="*/ 530419 h 599694"/>
                  <a:gd name="connsiteX25" fmla="*/ 68500 w 388094"/>
                  <a:gd name="connsiteY25" fmla="*/ 599695 h 599694"/>
                  <a:gd name="connsiteX26" fmla="*/ 319647 w 388094"/>
                  <a:gd name="connsiteY26" fmla="*/ 599695 h 599694"/>
                  <a:gd name="connsiteX27" fmla="*/ 388095 w 388094"/>
                  <a:gd name="connsiteY27" fmla="*/ 530419 h 599694"/>
                  <a:gd name="connsiteX28" fmla="*/ 388095 w 388094"/>
                  <a:gd name="connsiteY28" fmla="*/ 69171 h 599694"/>
                  <a:gd name="connsiteX29" fmla="*/ 319647 w 388094"/>
                  <a:gd name="connsiteY29" fmla="*/ 0 h 59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094" h="599694">
                    <a:moveTo>
                      <a:pt x="342394" y="472725"/>
                    </a:moveTo>
                    <a:cubicBezTo>
                      <a:pt x="342394" y="479136"/>
                      <a:pt x="337327" y="484306"/>
                      <a:pt x="331021" y="484306"/>
                    </a:cubicBezTo>
                    <a:lnTo>
                      <a:pt x="57074" y="484306"/>
                    </a:lnTo>
                    <a:cubicBezTo>
                      <a:pt x="50767" y="484306"/>
                      <a:pt x="45649" y="479135"/>
                      <a:pt x="45649" y="472725"/>
                    </a:cubicBezTo>
                    <a:lnTo>
                      <a:pt x="45649" y="80701"/>
                    </a:lnTo>
                    <a:cubicBezTo>
                      <a:pt x="45649" y="74342"/>
                      <a:pt x="50767" y="69173"/>
                      <a:pt x="57074" y="69173"/>
                    </a:cubicBezTo>
                    <a:lnTo>
                      <a:pt x="331021" y="69173"/>
                    </a:lnTo>
                    <a:cubicBezTo>
                      <a:pt x="337327" y="69173"/>
                      <a:pt x="342394" y="74343"/>
                      <a:pt x="342394" y="80701"/>
                    </a:cubicBezTo>
                    <a:lnTo>
                      <a:pt x="342394" y="472725"/>
                    </a:lnTo>
                    <a:close/>
                    <a:moveTo>
                      <a:pt x="194074" y="571468"/>
                    </a:moveTo>
                    <a:cubicBezTo>
                      <a:pt x="177944" y="571468"/>
                      <a:pt x="164865" y="558337"/>
                      <a:pt x="164865" y="542000"/>
                    </a:cubicBezTo>
                    <a:cubicBezTo>
                      <a:pt x="164865" y="525664"/>
                      <a:pt x="177944" y="512428"/>
                      <a:pt x="194074" y="512428"/>
                    </a:cubicBezTo>
                    <a:cubicBezTo>
                      <a:pt x="210152" y="512428"/>
                      <a:pt x="223284" y="525664"/>
                      <a:pt x="223284" y="542000"/>
                    </a:cubicBezTo>
                    <a:cubicBezTo>
                      <a:pt x="223284" y="558337"/>
                      <a:pt x="210152" y="571468"/>
                      <a:pt x="194074" y="571468"/>
                    </a:cubicBezTo>
                    <a:close/>
                    <a:moveTo>
                      <a:pt x="171223" y="23057"/>
                    </a:moveTo>
                    <a:lnTo>
                      <a:pt x="216872" y="23057"/>
                    </a:lnTo>
                    <a:cubicBezTo>
                      <a:pt x="223179" y="23057"/>
                      <a:pt x="228246" y="28228"/>
                      <a:pt x="228246" y="34586"/>
                    </a:cubicBezTo>
                    <a:cubicBezTo>
                      <a:pt x="228246" y="40944"/>
                      <a:pt x="223179" y="46114"/>
                      <a:pt x="216872" y="46114"/>
                    </a:cubicBezTo>
                    <a:lnTo>
                      <a:pt x="171223" y="46114"/>
                    </a:lnTo>
                    <a:cubicBezTo>
                      <a:pt x="164916" y="46114"/>
                      <a:pt x="159798" y="40944"/>
                      <a:pt x="159798" y="34586"/>
                    </a:cubicBezTo>
                    <a:cubicBezTo>
                      <a:pt x="159798" y="28228"/>
                      <a:pt x="164916" y="23057"/>
                      <a:pt x="171223" y="23057"/>
                    </a:cubicBezTo>
                    <a:close/>
                    <a:moveTo>
                      <a:pt x="319647" y="0"/>
                    </a:moveTo>
                    <a:lnTo>
                      <a:pt x="68500" y="0"/>
                    </a:lnTo>
                    <a:cubicBezTo>
                      <a:pt x="30657" y="0"/>
                      <a:pt x="0" y="30967"/>
                      <a:pt x="0" y="69171"/>
                    </a:cubicBezTo>
                    <a:lnTo>
                      <a:pt x="0" y="530419"/>
                    </a:lnTo>
                    <a:cubicBezTo>
                      <a:pt x="0" y="568676"/>
                      <a:pt x="30657" y="599695"/>
                      <a:pt x="68500" y="599695"/>
                    </a:cubicBezTo>
                    <a:lnTo>
                      <a:pt x="319647" y="599695"/>
                    </a:lnTo>
                    <a:cubicBezTo>
                      <a:pt x="357490" y="599695"/>
                      <a:pt x="388095" y="568676"/>
                      <a:pt x="388095" y="530419"/>
                    </a:cubicBezTo>
                    <a:lnTo>
                      <a:pt x="388095" y="69171"/>
                    </a:lnTo>
                    <a:cubicBezTo>
                      <a:pt x="388095" y="30967"/>
                      <a:pt x="357490" y="0"/>
                      <a:pt x="319647" y="0"/>
                    </a:cubicBezTo>
                    <a:close/>
                  </a:path>
                </a:pathLst>
              </a:custGeom>
              <a:solidFill>
                <a:schemeClr val="tx2">
                  <a:lumMod val="50000"/>
                </a:schemeClr>
              </a:solidFill>
              <a:ln w="660" cap="flat">
                <a:noFill/>
                <a:prstDash val="solid"/>
                <a:miter/>
              </a:ln>
            </p:spPr>
            <p:txBody>
              <a:bodyPr rtlCol="0" anchor="ctr"/>
              <a:lstStyle/>
              <a:p>
                <a:endParaRPr lang="zh-CN" altLang="en-US" sz="1350"/>
              </a:p>
            </p:txBody>
          </p:sp>
          <p:pic>
            <p:nvPicPr>
              <p:cNvPr id="75" name="图形 74">
                <a:extLst>
                  <a:ext uri="{FF2B5EF4-FFF2-40B4-BE49-F238E27FC236}">
                    <a16:creationId xmlns:a16="http://schemas.microsoft.com/office/drawing/2014/main" id="{E53C57D4-F892-4E10-8EEC-A3C5C5E21AD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498668" y="4221379"/>
                <a:ext cx="239588" cy="239588"/>
              </a:xfrm>
              <a:prstGeom prst="rect">
                <a:avLst/>
              </a:prstGeom>
            </p:spPr>
          </p:pic>
        </p:grpSp>
        <p:grpSp>
          <p:nvGrpSpPr>
            <p:cNvPr id="60" name="组合 59">
              <a:extLst>
                <a:ext uri="{FF2B5EF4-FFF2-40B4-BE49-F238E27FC236}">
                  <a16:creationId xmlns:a16="http://schemas.microsoft.com/office/drawing/2014/main" id="{D6835674-38FA-4E19-9AE3-B52E9F138D81}"/>
                </a:ext>
              </a:extLst>
            </p:cNvPr>
            <p:cNvGrpSpPr/>
            <p:nvPr/>
          </p:nvGrpSpPr>
          <p:grpSpPr>
            <a:xfrm>
              <a:off x="3197595" y="3741479"/>
              <a:ext cx="388094" cy="599694"/>
              <a:chOff x="4424415" y="4056566"/>
              <a:chExt cx="388094" cy="599694"/>
            </a:xfrm>
          </p:grpSpPr>
          <p:sp>
            <p:nvSpPr>
              <p:cNvPr id="72" name="图形 12">
                <a:extLst>
                  <a:ext uri="{FF2B5EF4-FFF2-40B4-BE49-F238E27FC236}">
                    <a16:creationId xmlns:a16="http://schemas.microsoft.com/office/drawing/2014/main" id="{615B7316-DD34-4884-BA0A-559ED0060544}"/>
                  </a:ext>
                </a:extLst>
              </p:cNvPr>
              <p:cNvSpPr/>
              <p:nvPr/>
            </p:nvSpPr>
            <p:spPr>
              <a:xfrm>
                <a:off x="4424415" y="4056566"/>
                <a:ext cx="388094" cy="599694"/>
              </a:xfrm>
              <a:custGeom>
                <a:avLst/>
                <a:gdLst>
                  <a:gd name="connsiteX0" fmla="*/ 342394 w 388094"/>
                  <a:gd name="connsiteY0" fmla="*/ 472725 h 599694"/>
                  <a:gd name="connsiteX1" fmla="*/ 331021 w 388094"/>
                  <a:gd name="connsiteY1" fmla="*/ 484306 h 599694"/>
                  <a:gd name="connsiteX2" fmla="*/ 57074 w 388094"/>
                  <a:gd name="connsiteY2" fmla="*/ 484306 h 599694"/>
                  <a:gd name="connsiteX3" fmla="*/ 45649 w 388094"/>
                  <a:gd name="connsiteY3" fmla="*/ 472725 h 599694"/>
                  <a:gd name="connsiteX4" fmla="*/ 45649 w 388094"/>
                  <a:gd name="connsiteY4" fmla="*/ 80701 h 599694"/>
                  <a:gd name="connsiteX5" fmla="*/ 57074 w 388094"/>
                  <a:gd name="connsiteY5" fmla="*/ 69173 h 599694"/>
                  <a:gd name="connsiteX6" fmla="*/ 331021 w 388094"/>
                  <a:gd name="connsiteY6" fmla="*/ 69173 h 599694"/>
                  <a:gd name="connsiteX7" fmla="*/ 342394 w 388094"/>
                  <a:gd name="connsiteY7" fmla="*/ 80701 h 599694"/>
                  <a:gd name="connsiteX8" fmla="*/ 342394 w 388094"/>
                  <a:gd name="connsiteY8" fmla="*/ 472725 h 599694"/>
                  <a:gd name="connsiteX9" fmla="*/ 194074 w 388094"/>
                  <a:gd name="connsiteY9" fmla="*/ 571468 h 599694"/>
                  <a:gd name="connsiteX10" fmla="*/ 164865 w 388094"/>
                  <a:gd name="connsiteY10" fmla="*/ 542000 h 599694"/>
                  <a:gd name="connsiteX11" fmla="*/ 194074 w 388094"/>
                  <a:gd name="connsiteY11" fmla="*/ 512428 h 599694"/>
                  <a:gd name="connsiteX12" fmla="*/ 223284 w 388094"/>
                  <a:gd name="connsiteY12" fmla="*/ 542000 h 599694"/>
                  <a:gd name="connsiteX13" fmla="*/ 194074 w 388094"/>
                  <a:gd name="connsiteY13" fmla="*/ 571468 h 599694"/>
                  <a:gd name="connsiteX14" fmla="*/ 171223 w 388094"/>
                  <a:gd name="connsiteY14" fmla="*/ 23057 h 599694"/>
                  <a:gd name="connsiteX15" fmla="*/ 216872 w 388094"/>
                  <a:gd name="connsiteY15" fmla="*/ 23057 h 599694"/>
                  <a:gd name="connsiteX16" fmla="*/ 228246 w 388094"/>
                  <a:gd name="connsiteY16" fmla="*/ 34586 h 599694"/>
                  <a:gd name="connsiteX17" fmla="*/ 216872 w 388094"/>
                  <a:gd name="connsiteY17" fmla="*/ 46114 h 599694"/>
                  <a:gd name="connsiteX18" fmla="*/ 171223 w 388094"/>
                  <a:gd name="connsiteY18" fmla="*/ 46114 h 599694"/>
                  <a:gd name="connsiteX19" fmla="*/ 159798 w 388094"/>
                  <a:gd name="connsiteY19" fmla="*/ 34586 h 599694"/>
                  <a:gd name="connsiteX20" fmla="*/ 171223 w 388094"/>
                  <a:gd name="connsiteY20" fmla="*/ 23057 h 599694"/>
                  <a:gd name="connsiteX21" fmla="*/ 319647 w 388094"/>
                  <a:gd name="connsiteY21" fmla="*/ 0 h 599694"/>
                  <a:gd name="connsiteX22" fmla="*/ 68500 w 388094"/>
                  <a:gd name="connsiteY22" fmla="*/ 0 h 599694"/>
                  <a:gd name="connsiteX23" fmla="*/ 0 w 388094"/>
                  <a:gd name="connsiteY23" fmla="*/ 69171 h 599694"/>
                  <a:gd name="connsiteX24" fmla="*/ 0 w 388094"/>
                  <a:gd name="connsiteY24" fmla="*/ 530419 h 599694"/>
                  <a:gd name="connsiteX25" fmla="*/ 68500 w 388094"/>
                  <a:gd name="connsiteY25" fmla="*/ 599695 h 599694"/>
                  <a:gd name="connsiteX26" fmla="*/ 319647 w 388094"/>
                  <a:gd name="connsiteY26" fmla="*/ 599695 h 599694"/>
                  <a:gd name="connsiteX27" fmla="*/ 388095 w 388094"/>
                  <a:gd name="connsiteY27" fmla="*/ 530419 h 599694"/>
                  <a:gd name="connsiteX28" fmla="*/ 388095 w 388094"/>
                  <a:gd name="connsiteY28" fmla="*/ 69171 h 599694"/>
                  <a:gd name="connsiteX29" fmla="*/ 319647 w 388094"/>
                  <a:gd name="connsiteY29" fmla="*/ 0 h 59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8094" h="599694">
                    <a:moveTo>
                      <a:pt x="342394" y="472725"/>
                    </a:moveTo>
                    <a:cubicBezTo>
                      <a:pt x="342394" y="479136"/>
                      <a:pt x="337327" y="484306"/>
                      <a:pt x="331021" y="484306"/>
                    </a:cubicBezTo>
                    <a:lnTo>
                      <a:pt x="57074" y="484306"/>
                    </a:lnTo>
                    <a:cubicBezTo>
                      <a:pt x="50767" y="484306"/>
                      <a:pt x="45649" y="479135"/>
                      <a:pt x="45649" y="472725"/>
                    </a:cubicBezTo>
                    <a:lnTo>
                      <a:pt x="45649" y="80701"/>
                    </a:lnTo>
                    <a:cubicBezTo>
                      <a:pt x="45649" y="74342"/>
                      <a:pt x="50767" y="69173"/>
                      <a:pt x="57074" y="69173"/>
                    </a:cubicBezTo>
                    <a:lnTo>
                      <a:pt x="331021" y="69173"/>
                    </a:lnTo>
                    <a:cubicBezTo>
                      <a:pt x="337327" y="69173"/>
                      <a:pt x="342394" y="74343"/>
                      <a:pt x="342394" y="80701"/>
                    </a:cubicBezTo>
                    <a:lnTo>
                      <a:pt x="342394" y="472725"/>
                    </a:lnTo>
                    <a:close/>
                    <a:moveTo>
                      <a:pt x="194074" y="571468"/>
                    </a:moveTo>
                    <a:cubicBezTo>
                      <a:pt x="177944" y="571468"/>
                      <a:pt x="164865" y="558337"/>
                      <a:pt x="164865" y="542000"/>
                    </a:cubicBezTo>
                    <a:cubicBezTo>
                      <a:pt x="164865" y="525664"/>
                      <a:pt x="177944" y="512428"/>
                      <a:pt x="194074" y="512428"/>
                    </a:cubicBezTo>
                    <a:cubicBezTo>
                      <a:pt x="210152" y="512428"/>
                      <a:pt x="223284" y="525664"/>
                      <a:pt x="223284" y="542000"/>
                    </a:cubicBezTo>
                    <a:cubicBezTo>
                      <a:pt x="223284" y="558337"/>
                      <a:pt x="210152" y="571468"/>
                      <a:pt x="194074" y="571468"/>
                    </a:cubicBezTo>
                    <a:close/>
                    <a:moveTo>
                      <a:pt x="171223" y="23057"/>
                    </a:moveTo>
                    <a:lnTo>
                      <a:pt x="216872" y="23057"/>
                    </a:lnTo>
                    <a:cubicBezTo>
                      <a:pt x="223179" y="23057"/>
                      <a:pt x="228246" y="28228"/>
                      <a:pt x="228246" y="34586"/>
                    </a:cubicBezTo>
                    <a:cubicBezTo>
                      <a:pt x="228246" y="40944"/>
                      <a:pt x="223179" y="46114"/>
                      <a:pt x="216872" y="46114"/>
                    </a:cubicBezTo>
                    <a:lnTo>
                      <a:pt x="171223" y="46114"/>
                    </a:lnTo>
                    <a:cubicBezTo>
                      <a:pt x="164916" y="46114"/>
                      <a:pt x="159798" y="40944"/>
                      <a:pt x="159798" y="34586"/>
                    </a:cubicBezTo>
                    <a:cubicBezTo>
                      <a:pt x="159798" y="28228"/>
                      <a:pt x="164916" y="23057"/>
                      <a:pt x="171223" y="23057"/>
                    </a:cubicBezTo>
                    <a:close/>
                    <a:moveTo>
                      <a:pt x="319647" y="0"/>
                    </a:moveTo>
                    <a:lnTo>
                      <a:pt x="68500" y="0"/>
                    </a:lnTo>
                    <a:cubicBezTo>
                      <a:pt x="30657" y="0"/>
                      <a:pt x="0" y="30967"/>
                      <a:pt x="0" y="69171"/>
                    </a:cubicBezTo>
                    <a:lnTo>
                      <a:pt x="0" y="530419"/>
                    </a:lnTo>
                    <a:cubicBezTo>
                      <a:pt x="0" y="568676"/>
                      <a:pt x="30657" y="599695"/>
                      <a:pt x="68500" y="599695"/>
                    </a:cubicBezTo>
                    <a:lnTo>
                      <a:pt x="319647" y="599695"/>
                    </a:lnTo>
                    <a:cubicBezTo>
                      <a:pt x="357490" y="599695"/>
                      <a:pt x="388095" y="568676"/>
                      <a:pt x="388095" y="530419"/>
                    </a:cubicBezTo>
                    <a:lnTo>
                      <a:pt x="388095" y="69171"/>
                    </a:lnTo>
                    <a:cubicBezTo>
                      <a:pt x="388095" y="30967"/>
                      <a:pt x="357490" y="0"/>
                      <a:pt x="319647" y="0"/>
                    </a:cubicBezTo>
                    <a:close/>
                  </a:path>
                </a:pathLst>
              </a:custGeom>
              <a:solidFill>
                <a:schemeClr val="tx2">
                  <a:lumMod val="50000"/>
                </a:schemeClr>
              </a:solidFill>
              <a:ln w="660" cap="flat">
                <a:noFill/>
                <a:prstDash val="solid"/>
                <a:miter/>
              </a:ln>
            </p:spPr>
            <p:txBody>
              <a:bodyPr rtlCol="0" anchor="ctr"/>
              <a:lstStyle/>
              <a:p>
                <a:endParaRPr lang="zh-CN" altLang="en-US" sz="1350"/>
              </a:p>
            </p:txBody>
          </p:sp>
          <p:pic>
            <p:nvPicPr>
              <p:cNvPr id="73" name="图形 72">
                <a:extLst>
                  <a:ext uri="{FF2B5EF4-FFF2-40B4-BE49-F238E27FC236}">
                    <a16:creationId xmlns:a16="http://schemas.microsoft.com/office/drawing/2014/main" id="{A99C195A-A2C6-48DC-930E-E1E144499FC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498668" y="4221379"/>
                <a:ext cx="239588" cy="239588"/>
              </a:xfrm>
              <a:prstGeom prst="rect">
                <a:avLst/>
              </a:prstGeom>
            </p:spPr>
          </p:pic>
        </p:grpSp>
        <p:cxnSp>
          <p:nvCxnSpPr>
            <p:cNvPr id="61" name="直接箭头连接符 60">
              <a:extLst>
                <a:ext uri="{FF2B5EF4-FFF2-40B4-BE49-F238E27FC236}">
                  <a16:creationId xmlns:a16="http://schemas.microsoft.com/office/drawing/2014/main" id="{A8F98EDE-4BC9-4988-A70D-2B38989C854F}"/>
                </a:ext>
              </a:extLst>
            </p:cNvPr>
            <p:cNvCxnSpPr>
              <a:cxnSpLocks/>
            </p:cNvCxnSpPr>
            <p:nvPr/>
          </p:nvCxnSpPr>
          <p:spPr>
            <a:xfrm flipH="1">
              <a:off x="3585689" y="2639438"/>
              <a:ext cx="1104073" cy="1031132"/>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025D26B6-E87D-43FA-8426-6BA941310F4B}"/>
                </a:ext>
              </a:extLst>
            </p:cNvPr>
            <p:cNvCxnSpPr>
              <a:cxnSpLocks/>
            </p:cNvCxnSpPr>
            <p:nvPr/>
          </p:nvCxnSpPr>
          <p:spPr>
            <a:xfrm flipH="1">
              <a:off x="4808479" y="2639438"/>
              <a:ext cx="1" cy="1282094"/>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45F31555-FF4C-4A42-95E6-57E46D78C56E}"/>
                </a:ext>
              </a:extLst>
            </p:cNvPr>
            <p:cNvCxnSpPr>
              <a:cxnSpLocks/>
            </p:cNvCxnSpPr>
            <p:nvPr/>
          </p:nvCxnSpPr>
          <p:spPr>
            <a:xfrm>
              <a:off x="4929350" y="2639438"/>
              <a:ext cx="942865" cy="1031132"/>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4" name="图形 63">
              <a:extLst>
                <a:ext uri="{FF2B5EF4-FFF2-40B4-BE49-F238E27FC236}">
                  <a16:creationId xmlns:a16="http://schemas.microsoft.com/office/drawing/2014/main" id="{B54E76C2-7345-4195-A064-D24EB5BC30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114411" y="4460967"/>
              <a:ext cx="554461" cy="554461"/>
            </a:xfrm>
            <a:prstGeom prst="rect">
              <a:avLst/>
            </a:prstGeom>
          </p:spPr>
        </p:pic>
        <p:pic>
          <p:nvPicPr>
            <p:cNvPr id="65" name="图形 64">
              <a:extLst>
                <a:ext uri="{FF2B5EF4-FFF2-40B4-BE49-F238E27FC236}">
                  <a16:creationId xmlns:a16="http://schemas.microsoft.com/office/drawing/2014/main" id="{CBBFB64A-B206-4920-AFED-6590AA4B961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563673" y="4791294"/>
              <a:ext cx="554461" cy="554461"/>
            </a:xfrm>
            <a:prstGeom prst="rect">
              <a:avLst/>
            </a:prstGeom>
          </p:spPr>
        </p:pic>
        <p:pic>
          <p:nvPicPr>
            <p:cNvPr id="66" name="图形 65">
              <a:extLst>
                <a:ext uri="{FF2B5EF4-FFF2-40B4-BE49-F238E27FC236}">
                  <a16:creationId xmlns:a16="http://schemas.microsoft.com/office/drawing/2014/main" id="{D2D59D9C-6200-4C70-BDDE-AF6288F4DB3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818769" y="4460967"/>
              <a:ext cx="554461" cy="554461"/>
            </a:xfrm>
            <a:prstGeom prst="rect">
              <a:avLst/>
            </a:prstGeom>
          </p:spPr>
        </p:pic>
        <p:grpSp>
          <p:nvGrpSpPr>
            <p:cNvPr id="67" name="组合 66">
              <a:extLst>
                <a:ext uri="{FF2B5EF4-FFF2-40B4-BE49-F238E27FC236}">
                  <a16:creationId xmlns:a16="http://schemas.microsoft.com/office/drawing/2014/main" id="{530BF5E4-0CDF-4082-944C-263C7C2D6DDE}"/>
                </a:ext>
              </a:extLst>
            </p:cNvPr>
            <p:cNvGrpSpPr/>
            <p:nvPr/>
          </p:nvGrpSpPr>
          <p:grpSpPr>
            <a:xfrm>
              <a:off x="5392007" y="1539226"/>
              <a:ext cx="1123296" cy="554461"/>
              <a:chOff x="5392007" y="1539226"/>
              <a:chExt cx="1123296" cy="554461"/>
            </a:xfrm>
            <a:solidFill>
              <a:schemeClr val="accent1">
                <a:lumMod val="50000"/>
              </a:schemeClr>
            </a:solidFill>
          </p:grpSpPr>
          <p:pic>
            <p:nvPicPr>
              <p:cNvPr id="68" name="图形 67">
                <a:extLst>
                  <a:ext uri="{FF2B5EF4-FFF2-40B4-BE49-F238E27FC236}">
                    <a16:creationId xmlns:a16="http://schemas.microsoft.com/office/drawing/2014/main" id="{358B3B14-1045-4319-811C-21EF9029515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392007" y="1539226"/>
                <a:ext cx="554461" cy="554461"/>
              </a:xfrm>
              <a:prstGeom prst="rect">
                <a:avLst/>
              </a:prstGeom>
            </p:spPr>
          </p:pic>
          <p:pic>
            <p:nvPicPr>
              <p:cNvPr id="69" name="图形 68">
                <a:extLst>
                  <a:ext uri="{FF2B5EF4-FFF2-40B4-BE49-F238E27FC236}">
                    <a16:creationId xmlns:a16="http://schemas.microsoft.com/office/drawing/2014/main" id="{131FBF96-3F81-4757-B26F-5A57262ECB1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5855443" y="1567550"/>
                <a:ext cx="329930" cy="329930"/>
              </a:xfrm>
              <a:prstGeom prst="rect">
                <a:avLst/>
              </a:prstGeom>
            </p:spPr>
          </p:pic>
          <p:pic>
            <p:nvPicPr>
              <p:cNvPr id="70" name="图形 69">
                <a:extLst>
                  <a:ext uri="{FF2B5EF4-FFF2-40B4-BE49-F238E27FC236}">
                    <a16:creationId xmlns:a16="http://schemas.microsoft.com/office/drawing/2014/main" id="{69CAEDF2-C118-4BC4-AFE6-028306760FA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020408" y="1567550"/>
                <a:ext cx="329930" cy="329930"/>
              </a:xfrm>
              <a:prstGeom prst="rect">
                <a:avLst/>
              </a:prstGeom>
            </p:spPr>
          </p:pic>
          <p:pic>
            <p:nvPicPr>
              <p:cNvPr id="71" name="图形 70">
                <a:extLst>
                  <a:ext uri="{FF2B5EF4-FFF2-40B4-BE49-F238E27FC236}">
                    <a16:creationId xmlns:a16="http://schemas.microsoft.com/office/drawing/2014/main" id="{6E2B56DD-B102-4AB3-B096-A2E7B3B5020F}"/>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185373" y="1567550"/>
                <a:ext cx="329930" cy="329930"/>
              </a:xfrm>
              <a:prstGeom prst="rect">
                <a:avLst/>
              </a:prstGeom>
            </p:spPr>
          </p:pic>
        </p:grpSp>
      </p:grpSp>
      <p:pic>
        <p:nvPicPr>
          <p:cNvPr id="78" name="Picture 77" descr="engineering-cullen-college-of-engineering-primary-white.png">
            <a:extLst>
              <a:ext uri="{FF2B5EF4-FFF2-40B4-BE49-F238E27FC236}">
                <a16:creationId xmlns:a16="http://schemas.microsoft.com/office/drawing/2014/main" id="{144B5A4F-1088-C24F-AB7D-EFCF9E69EAA7}"/>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Tree>
    <p:extLst>
      <p:ext uri="{BB962C8B-B14F-4D97-AF65-F5344CB8AC3E}">
        <p14:creationId xmlns:p14="http://schemas.microsoft.com/office/powerpoint/2010/main" val="2141805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48AF21-E85B-414E-AA48-C7E652A7C2E3}"/>
              </a:ext>
            </a:extLst>
          </p:cNvPr>
          <p:cNvSpPr>
            <a:spLocks noGrp="1"/>
          </p:cNvSpPr>
          <p:nvPr>
            <p:ph type="title"/>
          </p:nvPr>
        </p:nvSpPr>
        <p:spPr>
          <a:xfrm>
            <a:off x="457200" y="138572"/>
            <a:ext cx="4884626" cy="1143000"/>
          </a:xfrm>
        </p:spPr>
        <p:txBody>
          <a:bodyPr>
            <a:normAutofit fontScale="90000"/>
          </a:bodyPr>
          <a:lstStyle/>
          <a:p>
            <a:r>
              <a:rPr lang="en-US" altLang="zh-CN" dirty="0"/>
              <a:t>Federated Analytics:</a:t>
            </a:r>
            <a:r>
              <a:rPr lang="zh-CN" altLang="en-US" dirty="0"/>
              <a:t> </a:t>
            </a:r>
            <a:r>
              <a:rPr lang="en-US" altLang="zh-CN" dirty="0"/>
              <a:t>A Closer Look</a:t>
            </a:r>
            <a:endParaRPr lang="zh-CN" altLang="en-US" dirty="0"/>
          </a:p>
        </p:txBody>
      </p:sp>
      <p:sp>
        <p:nvSpPr>
          <p:cNvPr id="3" name="内容占位符 2">
            <a:extLst>
              <a:ext uri="{FF2B5EF4-FFF2-40B4-BE49-F238E27FC236}">
                <a16:creationId xmlns:a16="http://schemas.microsoft.com/office/drawing/2014/main" id="{793AC37F-CDF3-4287-9E54-76D43A6C6719}"/>
              </a:ext>
            </a:extLst>
          </p:cNvPr>
          <p:cNvSpPr>
            <a:spLocks noGrp="1"/>
          </p:cNvSpPr>
          <p:nvPr>
            <p:ph idx="1"/>
          </p:nvPr>
        </p:nvSpPr>
        <p:spPr>
          <a:xfrm>
            <a:off x="628650" y="1789406"/>
            <a:ext cx="4599337" cy="5252839"/>
          </a:xfrm>
        </p:spPr>
        <p:txBody>
          <a:bodyPr>
            <a:normAutofit/>
          </a:bodyPr>
          <a:lstStyle/>
          <a:p>
            <a:r>
              <a:rPr lang="en-US" altLang="zh-CN" sz="2400" dirty="0"/>
              <a:t>Terminology</a:t>
            </a:r>
          </a:p>
          <a:p>
            <a:pPr lvl="1"/>
            <a:r>
              <a:rPr lang="en-US" altLang="zh-CN" sz="2000" i="1" dirty="0"/>
              <a:t>Insights</a:t>
            </a:r>
            <a:r>
              <a:rPr lang="en-US" altLang="zh-CN" sz="2000" dirty="0"/>
              <a:t> are derived by clients and sent to server</a:t>
            </a:r>
          </a:p>
          <a:p>
            <a:pPr lvl="1"/>
            <a:r>
              <a:rPr lang="en-US" altLang="zh-CN" sz="2000" i="1" dirty="0"/>
              <a:t>Aggregation</a:t>
            </a:r>
            <a:r>
              <a:rPr lang="en-US" altLang="zh-CN" sz="2000" dirty="0"/>
              <a:t> are performed by server for global knowledge construction</a:t>
            </a:r>
          </a:p>
          <a:p>
            <a:endParaRPr lang="en-US" altLang="zh-CN" sz="2400" dirty="0"/>
          </a:p>
          <a:p>
            <a:r>
              <a:rPr lang="en-US" altLang="zh-CN" sz="2400" dirty="0"/>
              <a:t>Characteristics</a:t>
            </a:r>
          </a:p>
          <a:p>
            <a:pPr lvl="1"/>
            <a:r>
              <a:rPr lang="en-US" altLang="zh-CN" sz="2000" dirty="0"/>
              <a:t>No raw data exchange</a:t>
            </a:r>
          </a:p>
          <a:p>
            <a:pPr lvl="1"/>
            <a:r>
              <a:rPr lang="en-US" altLang="zh-CN" sz="2000" dirty="0"/>
              <a:t>Focus on population-level knowledge</a:t>
            </a:r>
          </a:p>
          <a:p>
            <a:pPr lvl="1"/>
            <a:r>
              <a:rPr lang="en-US" altLang="zh-CN" sz="2000" dirty="0"/>
              <a:t>Interactive/non-interactive</a:t>
            </a:r>
          </a:p>
          <a:p>
            <a:pPr lvl="1"/>
            <a:r>
              <a:rPr lang="en-US" altLang="zh-CN" sz="2000" dirty="0"/>
              <a:t>Privacy guaranteed</a:t>
            </a:r>
          </a:p>
        </p:txBody>
      </p:sp>
      <p:grpSp>
        <p:nvGrpSpPr>
          <p:cNvPr id="56" name="组合 55">
            <a:extLst>
              <a:ext uri="{FF2B5EF4-FFF2-40B4-BE49-F238E27FC236}">
                <a16:creationId xmlns:a16="http://schemas.microsoft.com/office/drawing/2014/main" id="{255E2601-6F95-4455-BB09-F32DED302C7C}"/>
              </a:ext>
            </a:extLst>
          </p:cNvPr>
          <p:cNvGrpSpPr/>
          <p:nvPr/>
        </p:nvGrpSpPr>
        <p:grpSpPr>
          <a:xfrm>
            <a:off x="4613669" y="1789406"/>
            <a:ext cx="3329327" cy="4529507"/>
            <a:chOff x="7460151" y="888776"/>
            <a:chExt cx="3552217" cy="5009728"/>
          </a:xfrm>
        </p:grpSpPr>
        <p:grpSp>
          <p:nvGrpSpPr>
            <p:cNvPr id="57" name="组合 56">
              <a:extLst>
                <a:ext uri="{FF2B5EF4-FFF2-40B4-BE49-F238E27FC236}">
                  <a16:creationId xmlns:a16="http://schemas.microsoft.com/office/drawing/2014/main" id="{6DE03B91-949B-40D7-B3F8-F5BBE355DBB2}"/>
                </a:ext>
              </a:extLst>
            </p:cNvPr>
            <p:cNvGrpSpPr/>
            <p:nvPr/>
          </p:nvGrpSpPr>
          <p:grpSpPr>
            <a:xfrm>
              <a:off x="8468499" y="888776"/>
              <a:ext cx="1535524" cy="1716628"/>
              <a:chOff x="8468499" y="888776"/>
              <a:chExt cx="1535524" cy="1716628"/>
            </a:xfrm>
          </p:grpSpPr>
          <p:pic>
            <p:nvPicPr>
              <p:cNvPr id="80" name="图形 79">
                <a:extLst>
                  <a:ext uri="{FF2B5EF4-FFF2-40B4-BE49-F238E27FC236}">
                    <a16:creationId xmlns:a16="http://schemas.microsoft.com/office/drawing/2014/main" id="{D7BD8605-83B5-4222-A6F0-CAA73AEEBC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53272" y="1839424"/>
                <a:ext cx="765980" cy="765980"/>
              </a:xfrm>
              <a:prstGeom prst="rect">
                <a:avLst/>
              </a:prstGeom>
            </p:spPr>
          </p:pic>
          <p:pic>
            <p:nvPicPr>
              <p:cNvPr id="81" name="图形 80">
                <a:extLst>
                  <a:ext uri="{FF2B5EF4-FFF2-40B4-BE49-F238E27FC236}">
                    <a16:creationId xmlns:a16="http://schemas.microsoft.com/office/drawing/2014/main" id="{16A8EACB-E316-4DDD-AA0C-12466AF8B1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8922069" y="1211039"/>
                <a:ext cx="628385" cy="628385"/>
              </a:xfrm>
              <a:prstGeom prst="rect">
                <a:avLst/>
              </a:prstGeom>
            </p:spPr>
          </p:pic>
          <p:sp>
            <p:nvSpPr>
              <p:cNvPr id="82" name="文本框 81">
                <a:extLst>
                  <a:ext uri="{FF2B5EF4-FFF2-40B4-BE49-F238E27FC236}">
                    <a16:creationId xmlns:a16="http://schemas.microsoft.com/office/drawing/2014/main" id="{472D6750-90FE-4E10-92A3-82A2906CB9CB}"/>
                  </a:ext>
                </a:extLst>
              </p:cNvPr>
              <p:cNvSpPr txBox="1"/>
              <p:nvPr/>
            </p:nvSpPr>
            <p:spPr>
              <a:xfrm>
                <a:off x="8468499" y="888776"/>
                <a:ext cx="1535524" cy="368060"/>
              </a:xfrm>
              <a:prstGeom prst="rect">
                <a:avLst/>
              </a:prstGeom>
              <a:noFill/>
            </p:spPr>
            <p:txBody>
              <a:bodyPr wrap="square" rtlCol="0">
                <a:spAutoFit/>
              </a:bodyPr>
              <a:lstStyle/>
              <a:p>
                <a:pPr algn="ctr"/>
                <a:r>
                  <a:rPr lang="en-US" altLang="zh-CN" sz="1050" dirty="0">
                    <a:solidFill>
                      <a:schemeClr val="bg1">
                        <a:lumMod val="50000"/>
                      </a:schemeClr>
                    </a:solidFill>
                  </a:rPr>
                  <a:t>Aggregation</a:t>
                </a:r>
                <a:endParaRPr lang="zh-CN" altLang="en-US" sz="900" dirty="0">
                  <a:solidFill>
                    <a:schemeClr val="bg1">
                      <a:lumMod val="50000"/>
                    </a:schemeClr>
                  </a:solidFill>
                </a:endParaRPr>
              </a:p>
            </p:txBody>
          </p:sp>
        </p:grpSp>
        <p:cxnSp>
          <p:nvCxnSpPr>
            <p:cNvPr id="58" name="直接箭头连接符 57">
              <a:extLst>
                <a:ext uri="{FF2B5EF4-FFF2-40B4-BE49-F238E27FC236}">
                  <a16:creationId xmlns:a16="http://schemas.microsoft.com/office/drawing/2014/main" id="{C0B3A80D-5597-49A9-BCF2-3861140CC67D}"/>
                </a:ext>
              </a:extLst>
            </p:cNvPr>
            <p:cNvCxnSpPr>
              <a:cxnSpLocks/>
              <a:stCxn id="79" idx="0"/>
            </p:cNvCxnSpPr>
            <p:nvPr/>
          </p:nvCxnSpPr>
          <p:spPr>
            <a:xfrm flipV="1">
              <a:off x="8089925" y="2616943"/>
              <a:ext cx="965353" cy="1296958"/>
            </a:xfrm>
            <a:prstGeom prst="straightConnector1">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0263B1B0-3775-4C62-A559-8C9C6E1BE3F5}"/>
                </a:ext>
              </a:extLst>
            </p:cNvPr>
            <p:cNvCxnSpPr>
              <a:cxnSpLocks/>
              <a:stCxn id="69" idx="0"/>
            </p:cNvCxnSpPr>
            <p:nvPr/>
          </p:nvCxnSpPr>
          <p:spPr>
            <a:xfrm flipH="1" flipV="1">
              <a:off x="9417245" y="2605406"/>
              <a:ext cx="881560" cy="1311274"/>
            </a:xfrm>
            <a:prstGeom prst="straightConnector1">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C75F2858-3917-432C-BE87-EA55650AF7FE}"/>
                </a:ext>
              </a:extLst>
            </p:cNvPr>
            <p:cNvCxnSpPr>
              <a:stCxn id="74" idx="0"/>
              <a:endCxn id="80" idx="2"/>
            </p:cNvCxnSpPr>
            <p:nvPr/>
          </p:nvCxnSpPr>
          <p:spPr>
            <a:xfrm flipV="1">
              <a:off x="9236261" y="2605403"/>
              <a:ext cx="0" cy="1308498"/>
            </a:xfrm>
            <a:prstGeom prst="line">
              <a:avLst/>
            </a:prstGeom>
            <a:ln w="190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1" name="组合 60">
              <a:extLst>
                <a:ext uri="{FF2B5EF4-FFF2-40B4-BE49-F238E27FC236}">
                  <a16:creationId xmlns:a16="http://schemas.microsoft.com/office/drawing/2014/main" id="{64FCC1FC-8560-419B-82A8-6D1828122665}"/>
                </a:ext>
              </a:extLst>
            </p:cNvPr>
            <p:cNvGrpSpPr/>
            <p:nvPr/>
          </p:nvGrpSpPr>
          <p:grpSpPr>
            <a:xfrm>
              <a:off x="7595194" y="3913902"/>
              <a:ext cx="989462" cy="1490261"/>
              <a:chOff x="7595194" y="4244641"/>
              <a:chExt cx="989462" cy="1490261"/>
            </a:xfrm>
          </p:grpSpPr>
          <p:grpSp>
            <p:nvGrpSpPr>
              <p:cNvPr id="75" name="组合 74">
                <a:extLst>
                  <a:ext uri="{FF2B5EF4-FFF2-40B4-BE49-F238E27FC236}">
                    <a16:creationId xmlns:a16="http://schemas.microsoft.com/office/drawing/2014/main" id="{A886DB26-FEDD-472A-B37F-5A5768E473F4}"/>
                  </a:ext>
                </a:extLst>
              </p:cNvPr>
              <p:cNvGrpSpPr/>
              <p:nvPr/>
            </p:nvGrpSpPr>
            <p:grpSpPr>
              <a:xfrm>
                <a:off x="7595194" y="4244641"/>
                <a:ext cx="989462" cy="1490261"/>
                <a:chOff x="7560369" y="3635041"/>
                <a:chExt cx="989462" cy="1490261"/>
              </a:xfrm>
            </p:grpSpPr>
            <p:pic>
              <p:nvPicPr>
                <p:cNvPr id="77" name="图形 76">
                  <a:extLst>
                    <a:ext uri="{FF2B5EF4-FFF2-40B4-BE49-F238E27FC236}">
                      <a16:creationId xmlns:a16="http://schemas.microsoft.com/office/drawing/2014/main" id="{D9F52D09-D9F7-41D1-8011-DBD1433A75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09280" y="4427560"/>
                  <a:ext cx="697742" cy="697742"/>
                </a:xfrm>
                <a:prstGeom prst="rect">
                  <a:avLst/>
                </a:prstGeom>
              </p:spPr>
            </p:pic>
            <p:pic>
              <p:nvPicPr>
                <p:cNvPr id="78" name="图形 77">
                  <a:extLst>
                    <a:ext uri="{FF2B5EF4-FFF2-40B4-BE49-F238E27FC236}">
                      <a16:creationId xmlns:a16="http://schemas.microsoft.com/office/drawing/2014/main" id="{82BA2E04-E96B-41E3-B515-923EE40216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74117" y="3973595"/>
                  <a:ext cx="361967" cy="361967"/>
                </a:xfrm>
                <a:prstGeom prst="rect">
                  <a:avLst/>
                </a:prstGeom>
              </p:spPr>
            </p:pic>
            <p:sp>
              <p:nvSpPr>
                <p:cNvPr id="79" name="文本框 78">
                  <a:extLst>
                    <a:ext uri="{FF2B5EF4-FFF2-40B4-BE49-F238E27FC236}">
                      <a16:creationId xmlns:a16="http://schemas.microsoft.com/office/drawing/2014/main" id="{ACE51694-525B-4E93-AA99-5B69E0AAED94}"/>
                    </a:ext>
                  </a:extLst>
                </p:cNvPr>
                <p:cNvSpPr txBox="1"/>
                <p:nvPr/>
              </p:nvSpPr>
              <p:spPr>
                <a:xfrm>
                  <a:off x="7560369" y="3635041"/>
                  <a:ext cx="989462" cy="368060"/>
                </a:xfrm>
                <a:prstGeom prst="rect">
                  <a:avLst/>
                </a:prstGeom>
                <a:noFill/>
              </p:spPr>
              <p:txBody>
                <a:bodyPr wrap="square" rtlCol="0">
                  <a:spAutoFit/>
                </a:bodyPr>
                <a:lstStyle/>
                <a:p>
                  <a:pPr algn="ctr"/>
                  <a:r>
                    <a:rPr lang="en-US" altLang="zh-CN" sz="1050" dirty="0">
                      <a:solidFill>
                        <a:schemeClr val="bg1">
                          <a:lumMod val="50000"/>
                        </a:schemeClr>
                      </a:solidFill>
                    </a:rPr>
                    <a:t>Insight</a:t>
                  </a:r>
                  <a:endParaRPr lang="zh-CN" altLang="en-US" sz="900" dirty="0">
                    <a:solidFill>
                      <a:schemeClr val="bg1">
                        <a:lumMod val="50000"/>
                      </a:schemeClr>
                    </a:solidFill>
                  </a:endParaRPr>
                </a:p>
              </p:txBody>
            </p:sp>
          </p:grpSp>
          <p:pic>
            <p:nvPicPr>
              <p:cNvPr id="76" name="图形 75">
                <a:extLst>
                  <a:ext uri="{FF2B5EF4-FFF2-40B4-BE49-F238E27FC236}">
                    <a16:creationId xmlns:a16="http://schemas.microsoft.com/office/drawing/2014/main" id="{1F3E3B41-0CD2-423C-AD5D-F477E7EA52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16281" y="5275413"/>
                <a:ext cx="159657" cy="159657"/>
              </a:xfrm>
              <a:prstGeom prst="rect">
                <a:avLst/>
              </a:prstGeom>
            </p:spPr>
          </p:pic>
        </p:grpSp>
        <p:grpSp>
          <p:nvGrpSpPr>
            <p:cNvPr id="62" name="组合 61">
              <a:extLst>
                <a:ext uri="{FF2B5EF4-FFF2-40B4-BE49-F238E27FC236}">
                  <a16:creationId xmlns:a16="http://schemas.microsoft.com/office/drawing/2014/main" id="{2A008446-92B0-40D6-8DB3-97B12A6A4E8A}"/>
                </a:ext>
              </a:extLst>
            </p:cNvPr>
            <p:cNvGrpSpPr/>
            <p:nvPr/>
          </p:nvGrpSpPr>
          <p:grpSpPr>
            <a:xfrm>
              <a:off x="8741530" y="3913902"/>
              <a:ext cx="989462" cy="1490261"/>
              <a:chOff x="8741530" y="4244641"/>
              <a:chExt cx="989462" cy="1490261"/>
            </a:xfrm>
          </p:grpSpPr>
          <p:grpSp>
            <p:nvGrpSpPr>
              <p:cNvPr id="70" name="组合 69">
                <a:extLst>
                  <a:ext uri="{FF2B5EF4-FFF2-40B4-BE49-F238E27FC236}">
                    <a16:creationId xmlns:a16="http://schemas.microsoft.com/office/drawing/2014/main" id="{4B5C4A44-4F84-46E3-B50B-5BF980B00C06}"/>
                  </a:ext>
                </a:extLst>
              </p:cNvPr>
              <p:cNvGrpSpPr/>
              <p:nvPr/>
            </p:nvGrpSpPr>
            <p:grpSpPr>
              <a:xfrm>
                <a:off x="8741530" y="4244641"/>
                <a:ext cx="989462" cy="1490261"/>
                <a:chOff x="7560369" y="3635041"/>
                <a:chExt cx="989462" cy="1490261"/>
              </a:xfrm>
            </p:grpSpPr>
            <p:pic>
              <p:nvPicPr>
                <p:cNvPr id="72" name="图形 71">
                  <a:extLst>
                    <a:ext uri="{FF2B5EF4-FFF2-40B4-BE49-F238E27FC236}">
                      <a16:creationId xmlns:a16="http://schemas.microsoft.com/office/drawing/2014/main" id="{3434CEC2-E00E-42D8-AAFA-FB9609C1A01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09280" y="4427560"/>
                  <a:ext cx="697742" cy="697742"/>
                </a:xfrm>
                <a:prstGeom prst="rect">
                  <a:avLst/>
                </a:prstGeom>
              </p:spPr>
            </p:pic>
            <p:pic>
              <p:nvPicPr>
                <p:cNvPr id="73" name="图形 72">
                  <a:extLst>
                    <a:ext uri="{FF2B5EF4-FFF2-40B4-BE49-F238E27FC236}">
                      <a16:creationId xmlns:a16="http://schemas.microsoft.com/office/drawing/2014/main" id="{C0FB1C2B-AFA1-4DE2-9F84-B08E929A576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74117" y="3973595"/>
                  <a:ext cx="361967" cy="361967"/>
                </a:xfrm>
                <a:prstGeom prst="rect">
                  <a:avLst/>
                </a:prstGeom>
              </p:spPr>
            </p:pic>
            <p:sp>
              <p:nvSpPr>
                <p:cNvPr id="74" name="文本框 73">
                  <a:extLst>
                    <a:ext uri="{FF2B5EF4-FFF2-40B4-BE49-F238E27FC236}">
                      <a16:creationId xmlns:a16="http://schemas.microsoft.com/office/drawing/2014/main" id="{9B59777B-9596-434B-A1AE-22281C82018F}"/>
                    </a:ext>
                  </a:extLst>
                </p:cNvPr>
                <p:cNvSpPr txBox="1"/>
                <p:nvPr/>
              </p:nvSpPr>
              <p:spPr>
                <a:xfrm>
                  <a:off x="7560369" y="3635041"/>
                  <a:ext cx="989462" cy="368060"/>
                </a:xfrm>
                <a:prstGeom prst="rect">
                  <a:avLst/>
                </a:prstGeom>
                <a:noFill/>
              </p:spPr>
              <p:txBody>
                <a:bodyPr wrap="square" rtlCol="0">
                  <a:spAutoFit/>
                </a:bodyPr>
                <a:lstStyle/>
                <a:p>
                  <a:pPr algn="ctr"/>
                  <a:r>
                    <a:rPr lang="en-US" altLang="zh-CN" sz="1050" dirty="0">
                      <a:solidFill>
                        <a:schemeClr val="bg1">
                          <a:lumMod val="50000"/>
                        </a:schemeClr>
                      </a:solidFill>
                    </a:rPr>
                    <a:t>Insight</a:t>
                  </a:r>
                  <a:endParaRPr lang="zh-CN" altLang="en-US" sz="900" dirty="0">
                    <a:solidFill>
                      <a:schemeClr val="bg1">
                        <a:lumMod val="50000"/>
                      </a:schemeClr>
                    </a:solidFill>
                  </a:endParaRPr>
                </a:p>
              </p:txBody>
            </p:sp>
          </p:grpSp>
          <p:pic>
            <p:nvPicPr>
              <p:cNvPr id="71" name="图形 70">
                <a:extLst>
                  <a:ext uri="{FF2B5EF4-FFF2-40B4-BE49-F238E27FC236}">
                    <a16:creationId xmlns:a16="http://schemas.microsoft.com/office/drawing/2014/main" id="{BBEE51BB-F5CA-421B-B702-89D2663C92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56432" y="5275413"/>
                <a:ext cx="159657" cy="159657"/>
              </a:xfrm>
              <a:prstGeom prst="rect">
                <a:avLst/>
              </a:prstGeom>
            </p:spPr>
          </p:pic>
        </p:grpSp>
        <p:grpSp>
          <p:nvGrpSpPr>
            <p:cNvPr id="63" name="组合 62">
              <a:extLst>
                <a:ext uri="{FF2B5EF4-FFF2-40B4-BE49-F238E27FC236}">
                  <a16:creationId xmlns:a16="http://schemas.microsoft.com/office/drawing/2014/main" id="{DE5E3A5D-72B9-4BD5-ADEA-2A08CFB7727E}"/>
                </a:ext>
              </a:extLst>
            </p:cNvPr>
            <p:cNvGrpSpPr/>
            <p:nvPr/>
          </p:nvGrpSpPr>
          <p:grpSpPr>
            <a:xfrm>
              <a:off x="9804074" y="3916680"/>
              <a:ext cx="989462" cy="1490261"/>
              <a:chOff x="9804074" y="4247419"/>
              <a:chExt cx="989462" cy="1490261"/>
            </a:xfrm>
          </p:grpSpPr>
          <p:grpSp>
            <p:nvGrpSpPr>
              <p:cNvPr id="65" name="组合 64">
                <a:extLst>
                  <a:ext uri="{FF2B5EF4-FFF2-40B4-BE49-F238E27FC236}">
                    <a16:creationId xmlns:a16="http://schemas.microsoft.com/office/drawing/2014/main" id="{279D670C-1491-466D-9387-A29807EBA71C}"/>
                  </a:ext>
                </a:extLst>
              </p:cNvPr>
              <p:cNvGrpSpPr/>
              <p:nvPr/>
            </p:nvGrpSpPr>
            <p:grpSpPr>
              <a:xfrm>
                <a:off x="9804074" y="4247419"/>
                <a:ext cx="989462" cy="1490261"/>
                <a:chOff x="7560369" y="3635041"/>
                <a:chExt cx="989462" cy="1490261"/>
              </a:xfrm>
            </p:grpSpPr>
            <p:pic>
              <p:nvPicPr>
                <p:cNvPr id="67" name="图形 66">
                  <a:extLst>
                    <a:ext uri="{FF2B5EF4-FFF2-40B4-BE49-F238E27FC236}">
                      <a16:creationId xmlns:a16="http://schemas.microsoft.com/office/drawing/2014/main" id="{2C6A79CA-B6A2-42A7-95F9-1A972FFDB26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709280" y="4427560"/>
                  <a:ext cx="697742" cy="697742"/>
                </a:xfrm>
                <a:prstGeom prst="rect">
                  <a:avLst/>
                </a:prstGeom>
              </p:spPr>
            </p:pic>
            <p:pic>
              <p:nvPicPr>
                <p:cNvPr id="68" name="图形 67">
                  <a:extLst>
                    <a:ext uri="{FF2B5EF4-FFF2-40B4-BE49-F238E27FC236}">
                      <a16:creationId xmlns:a16="http://schemas.microsoft.com/office/drawing/2014/main" id="{8FC07AF4-0FCA-4F85-B9A7-31555CB34F8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874117" y="3973595"/>
                  <a:ext cx="361967" cy="361967"/>
                </a:xfrm>
                <a:prstGeom prst="rect">
                  <a:avLst/>
                </a:prstGeom>
              </p:spPr>
            </p:pic>
            <p:sp>
              <p:nvSpPr>
                <p:cNvPr id="69" name="文本框 68">
                  <a:extLst>
                    <a:ext uri="{FF2B5EF4-FFF2-40B4-BE49-F238E27FC236}">
                      <a16:creationId xmlns:a16="http://schemas.microsoft.com/office/drawing/2014/main" id="{D125FB21-892B-40C4-BF43-4792A83160D9}"/>
                    </a:ext>
                  </a:extLst>
                </p:cNvPr>
                <p:cNvSpPr txBox="1"/>
                <p:nvPr/>
              </p:nvSpPr>
              <p:spPr>
                <a:xfrm>
                  <a:off x="7560369" y="3635041"/>
                  <a:ext cx="989462" cy="368060"/>
                </a:xfrm>
                <a:prstGeom prst="rect">
                  <a:avLst/>
                </a:prstGeom>
                <a:noFill/>
              </p:spPr>
              <p:txBody>
                <a:bodyPr wrap="square" rtlCol="0">
                  <a:spAutoFit/>
                </a:bodyPr>
                <a:lstStyle/>
                <a:p>
                  <a:pPr algn="ctr"/>
                  <a:r>
                    <a:rPr lang="en-US" altLang="zh-CN" sz="1050" dirty="0">
                      <a:solidFill>
                        <a:schemeClr val="bg1">
                          <a:lumMod val="50000"/>
                        </a:schemeClr>
                      </a:solidFill>
                    </a:rPr>
                    <a:t>Insight</a:t>
                  </a:r>
                  <a:endParaRPr lang="zh-CN" altLang="en-US" sz="900" dirty="0">
                    <a:solidFill>
                      <a:schemeClr val="bg1">
                        <a:lumMod val="50000"/>
                      </a:schemeClr>
                    </a:solidFill>
                  </a:endParaRPr>
                </a:p>
              </p:txBody>
            </p:sp>
          </p:grpSp>
          <p:pic>
            <p:nvPicPr>
              <p:cNvPr id="66" name="图形 65">
                <a:extLst>
                  <a:ext uri="{FF2B5EF4-FFF2-40B4-BE49-F238E27FC236}">
                    <a16:creationId xmlns:a16="http://schemas.microsoft.com/office/drawing/2014/main" id="{54544B50-7038-4F44-9692-9017B748AB5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232777" y="5275413"/>
                <a:ext cx="159657" cy="159657"/>
              </a:xfrm>
              <a:prstGeom prst="rect">
                <a:avLst/>
              </a:prstGeom>
            </p:spPr>
          </p:pic>
        </p:grpSp>
        <p:sp>
          <p:nvSpPr>
            <p:cNvPr id="64" name="文本框 63">
              <a:extLst>
                <a:ext uri="{FF2B5EF4-FFF2-40B4-BE49-F238E27FC236}">
                  <a16:creationId xmlns:a16="http://schemas.microsoft.com/office/drawing/2014/main" id="{F302A116-FA94-47B4-B3E0-C4C55DA689B7}"/>
                </a:ext>
              </a:extLst>
            </p:cNvPr>
            <p:cNvSpPr txBox="1"/>
            <p:nvPr/>
          </p:nvSpPr>
          <p:spPr>
            <a:xfrm>
              <a:off x="7460151" y="5530444"/>
              <a:ext cx="3552217" cy="368060"/>
            </a:xfrm>
            <a:prstGeom prst="rect">
              <a:avLst/>
            </a:prstGeom>
            <a:noFill/>
          </p:spPr>
          <p:txBody>
            <a:bodyPr wrap="square" rtlCol="0">
              <a:spAutoFit/>
            </a:bodyPr>
            <a:lstStyle/>
            <a:p>
              <a:pPr algn="ctr"/>
              <a:r>
                <a:rPr lang="en-US" altLang="zh-CN" sz="1050" dirty="0"/>
                <a:t>Federated learning Workflow</a:t>
              </a:r>
              <a:endParaRPr lang="zh-CN" altLang="en-US" sz="1050" dirty="0"/>
            </a:p>
          </p:txBody>
        </p:sp>
      </p:grpSp>
      <p:sp>
        <p:nvSpPr>
          <p:cNvPr id="83" name="文本框 82">
            <a:extLst>
              <a:ext uri="{FF2B5EF4-FFF2-40B4-BE49-F238E27FC236}">
                <a16:creationId xmlns:a16="http://schemas.microsoft.com/office/drawing/2014/main" id="{C49BB832-4E92-4051-B8E6-3E3040089949}"/>
              </a:ext>
            </a:extLst>
          </p:cNvPr>
          <p:cNvSpPr txBox="1"/>
          <p:nvPr/>
        </p:nvSpPr>
        <p:spPr>
          <a:xfrm>
            <a:off x="6931770" y="2357548"/>
            <a:ext cx="1993040" cy="1200329"/>
          </a:xfrm>
          <a:prstGeom prst="rect">
            <a:avLst/>
          </a:prstGeom>
          <a:noFill/>
        </p:spPr>
        <p:txBody>
          <a:bodyPr wrap="square" rtlCol="0">
            <a:spAutoFit/>
          </a:bodyPr>
          <a:lstStyle/>
          <a:p>
            <a:r>
              <a:rPr lang="en-US" altLang="zh-CN" dirty="0">
                <a:solidFill>
                  <a:schemeClr val="bg1">
                    <a:lumMod val="50000"/>
                  </a:schemeClr>
                </a:solidFill>
              </a:rPr>
              <a:t>Non-interactive: Interactive: multiple rounds</a:t>
            </a:r>
          </a:p>
          <a:p>
            <a:r>
              <a:rPr lang="en-US" altLang="zh-CN" dirty="0">
                <a:solidFill>
                  <a:schemeClr val="bg1">
                    <a:lumMod val="50000"/>
                  </a:schemeClr>
                </a:solidFill>
              </a:rPr>
              <a:t>one-shot analytic</a:t>
            </a:r>
            <a:endParaRPr lang="zh-CN" altLang="en-US" dirty="0">
              <a:solidFill>
                <a:schemeClr val="bg1">
                  <a:lumMod val="50000"/>
                </a:schemeClr>
              </a:solidFill>
            </a:endParaRPr>
          </a:p>
        </p:txBody>
      </p:sp>
      <p:pic>
        <p:nvPicPr>
          <p:cNvPr id="32" name="Picture 31" descr="engineering-cullen-college-of-engineering-primary-white.png">
            <a:extLst>
              <a:ext uri="{FF2B5EF4-FFF2-40B4-BE49-F238E27FC236}">
                <a16:creationId xmlns:a16="http://schemas.microsoft.com/office/drawing/2014/main" id="{3689A913-672F-584C-AFC2-EA2E25D0448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Tree>
    <p:extLst>
      <p:ext uri="{BB962C8B-B14F-4D97-AF65-F5344CB8AC3E}">
        <p14:creationId xmlns:p14="http://schemas.microsoft.com/office/powerpoint/2010/main" val="757306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7FF570-D269-4549-9602-67481CB7FBAB}"/>
              </a:ext>
            </a:extLst>
          </p:cNvPr>
          <p:cNvSpPr>
            <a:spLocks noGrp="1"/>
          </p:cNvSpPr>
          <p:nvPr>
            <p:ph type="title"/>
          </p:nvPr>
        </p:nvSpPr>
        <p:spPr>
          <a:xfrm>
            <a:off x="457200" y="21522"/>
            <a:ext cx="5124734" cy="1143000"/>
          </a:xfrm>
        </p:spPr>
        <p:txBody>
          <a:bodyPr>
            <a:normAutofit fontScale="90000"/>
          </a:bodyPr>
          <a:lstStyle/>
          <a:p>
            <a:r>
              <a:rPr lang="en-US" altLang="zh-CN" dirty="0"/>
              <a:t>Federated Analytics</a:t>
            </a:r>
            <a:r>
              <a:rPr lang="zh-CN" altLang="en-US" dirty="0"/>
              <a:t> </a:t>
            </a:r>
            <a:r>
              <a:rPr lang="en-US" altLang="zh-CN" dirty="0"/>
              <a:t>vs. Others</a:t>
            </a:r>
            <a:endParaRPr lang="zh-CN" altLang="en-US" dirty="0"/>
          </a:p>
        </p:txBody>
      </p:sp>
      <p:sp>
        <p:nvSpPr>
          <p:cNvPr id="3" name="内容占位符 2">
            <a:extLst>
              <a:ext uri="{FF2B5EF4-FFF2-40B4-BE49-F238E27FC236}">
                <a16:creationId xmlns:a16="http://schemas.microsoft.com/office/drawing/2014/main" id="{2CE8F34A-1E6C-48EC-B795-9BE2568D3572}"/>
              </a:ext>
            </a:extLst>
          </p:cNvPr>
          <p:cNvSpPr>
            <a:spLocks noGrp="1"/>
          </p:cNvSpPr>
          <p:nvPr>
            <p:ph idx="1"/>
          </p:nvPr>
        </p:nvSpPr>
        <p:spPr>
          <a:xfrm>
            <a:off x="628650" y="1578717"/>
            <a:ext cx="7886700" cy="3700567"/>
          </a:xfrm>
        </p:spPr>
        <p:txBody>
          <a:bodyPr>
            <a:normAutofit fontScale="92500" lnSpcReduction="10000"/>
          </a:bodyPr>
          <a:lstStyle/>
          <a:p>
            <a:r>
              <a:rPr lang="en-US" altLang="zh-CN" dirty="0"/>
              <a:t>To Federated Learning</a:t>
            </a:r>
          </a:p>
          <a:p>
            <a:endParaRPr lang="en-US" altLang="zh-CN" dirty="0"/>
          </a:p>
          <a:p>
            <a:endParaRPr lang="en-US" altLang="zh-CN" dirty="0"/>
          </a:p>
          <a:p>
            <a:endParaRPr lang="en-US" altLang="zh-CN" dirty="0"/>
          </a:p>
          <a:p>
            <a:endParaRPr lang="en-US" altLang="zh-CN" dirty="0"/>
          </a:p>
          <a:p>
            <a:pPr marL="0" indent="0">
              <a:buNone/>
            </a:pPr>
            <a:endParaRPr lang="en-US" altLang="zh-CN" dirty="0"/>
          </a:p>
          <a:p>
            <a:r>
              <a:rPr lang="en-US" altLang="zh-CN" dirty="0"/>
              <a:t>To Distributed Data Mining</a:t>
            </a:r>
          </a:p>
          <a:p>
            <a:pPr lvl="1"/>
            <a:endParaRPr lang="zh-CN" altLang="en-US" dirty="0"/>
          </a:p>
        </p:txBody>
      </p:sp>
      <p:graphicFrame>
        <p:nvGraphicFramePr>
          <p:cNvPr id="4" name="表格 4">
            <a:extLst>
              <a:ext uri="{FF2B5EF4-FFF2-40B4-BE49-F238E27FC236}">
                <a16:creationId xmlns:a16="http://schemas.microsoft.com/office/drawing/2014/main" id="{0D56C7A7-D919-46D4-AB49-49FD15E96DD9}"/>
              </a:ext>
            </a:extLst>
          </p:cNvPr>
          <p:cNvGraphicFramePr>
            <a:graphicFrameLocks noGrp="1"/>
          </p:cNvGraphicFramePr>
          <p:nvPr>
            <p:extLst>
              <p:ext uri="{D42A27DB-BD31-4B8C-83A1-F6EECF244321}">
                <p14:modId xmlns:p14="http://schemas.microsoft.com/office/powerpoint/2010/main" val="147524249"/>
              </p:ext>
            </p:extLst>
          </p:nvPr>
        </p:nvGraphicFramePr>
        <p:xfrm>
          <a:off x="817123" y="2190471"/>
          <a:ext cx="7698228" cy="1905000"/>
        </p:xfrm>
        <a:graphic>
          <a:graphicData uri="http://schemas.openxmlformats.org/drawingml/2006/table">
            <a:tbl>
              <a:tblPr firstRow="1" firstCol="1" bandRow="1">
                <a:tableStyleId>{7DF18680-E054-41AD-8BC1-D1AEF772440D}</a:tableStyleId>
              </a:tblPr>
              <a:tblGrid>
                <a:gridCol w="2566076">
                  <a:extLst>
                    <a:ext uri="{9D8B030D-6E8A-4147-A177-3AD203B41FA5}">
                      <a16:colId xmlns:a16="http://schemas.microsoft.com/office/drawing/2014/main" val="808592065"/>
                    </a:ext>
                  </a:extLst>
                </a:gridCol>
                <a:gridCol w="2566076">
                  <a:extLst>
                    <a:ext uri="{9D8B030D-6E8A-4147-A177-3AD203B41FA5}">
                      <a16:colId xmlns:a16="http://schemas.microsoft.com/office/drawing/2014/main" val="2811877100"/>
                    </a:ext>
                  </a:extLst>
                </a:gridCol>
                <a:gridCol w="2566076">
                  <a:extLst>
                    <a:ext uri="{9D8B030D-6E8A-4147-A177-3AD203B41FA5}">
                      <a16:colId xmlns:a16="http://schemas.microsoft.com/office/drawing/2014/main" val="23656807"/>
                    </a:ext>
                  </a:extLst>
                </a:gridCol>
              </a:tblGrid>
              <a:tr h="0">
                <a:tc>
                  <a:txBody>
                    <a:bodyPr/>
                    <a:lstStyle/>
                    <a:p>
                      <a:pPr algn="ctr"/>
                      <a:endParaRPr lang="zh-CN" altLang="en-US" sz="1400" dirty="0"/>
                    </a:p>
                  </a:txBody>
                  <a:tcPr marL="68580" marR="68580" marT="34290" marB="34290" anchor="ctr"/>
                </a:tc>
                <a:tc>
                  <a:txBody>
                    <a:bodyPr/>
                    <a:lstStyle/>
                    <a:p>
                      <a:pPr algn="ctr"/>
                      <a:r>
                        <a:rPr lang="en-US" altLang="zh-CN" sz="1400" dirty="0"/>
                        <a:t>Federated Learning</a:t>
                      </a:r>
                      <a:endParaRPr lang="zh-CN" altLang="en-US" sz="1400" dirty="0"/>
                    </a:p>
                  </a:txBody>
                  <a:tcPr marL="68580" marR="68580" marT="34290" marB="34290" anchor="ctr"/>
                </a:tc>
                <a:tc>
                  <a:txBody>
                    <a:bodyPr/>
                    <a:lstStyle/>
                    <a:p>
                      <a:pPr algn="ctr"/>
                      <a:r>
                        <a:rPr lang="en-US" altLang="zh-CN" sz="1400" dirty="0"/>
                        <a:t>Federated Analytics</a:t>
                      </a:r>
                      <a:endParaRPr lang="zh-CN" altLang="en-US" sz="1400" dirty="0"/>
                    </a:p>
                  </a:txBody>
                  <a:tcPr marL="68580" marR="68580" marT="34290" marB="34290" anchor="ctr"/>
                </a:tc>
                <a:extLst>
                  <a:ext uri="{0D108BD9-81ED-4DB2-BD59-A6C34878D82A}">
                    <a16:rowId xmlns:a16="http://schemas.microsoft.com/office/drawing/2014/main" val="2904148412"/>
                  </a:ext>
                </a:extLst>
              </a:tr>
              <a:tr h="480060">
                <a:tc>
                  <a:txBody>
                    <a:bodyPr/>
                    <a:lstStyle/>
                    <a:p>
                      <a:pPr algn="ctr"/>
                      <a:r>
                        <a:rPr lang="en-US" altLang="zh-CN" sz="1400" dirty="0"/>
                        <a:t>Goal</a:t>
                      </a:r>
                      <a:endParaRPr lang="zh-CN" altLang="en-US" sz="1400" dirty="0"/>
                    </a:p>
                  </a:txBody>
                  <a:tcPr marL="68580" marR="68580" marT="34290" marB="34290" anchor="ctr"/>
                </a:tc>
                <a:tc>
                  <a:txBody>
                    <a:bodyPr/>
                    <a:lstStyle/>
                    <a:p>
                      <a:pPr algn="ctr"/>
                      <a:r>
                        <a:rPr lang="en-US" altLang="zh-CN" sz="1400" dirty="0"/>
                        <a:t>Training ML models</a:t>
                      </a:r>
                      <a:endParaRPr lang="zh-CN" altLang="en-US" sz="1400" dirty="0"/>
                    </a:p>
                  </a:txBody>
                  <a:tcPr marL="68580" marR="68580" marT="34290" marB="34290" anchor="ctr"/>
                </a:tc>
                <a:tc>
                  <a:txBody>
                    <a:bodyPr/>
                    <a:lstStyle/>
                    <a:p>
                      <a:pPr algn="ctr"/>
                      <a:r>
                        <a:rPr lang="en-US" altLang="zh-CN" sz="1400" dirty="0"/>
                        <a:t>Non-training tasks </a:t>
                      </a:r>
                    </a:p>
                    <a:p>
                      <a:pPr algn="ctr"/>
                      <a:r>
                        <a:rPr lang="en-US" altLang="zh-CN" sz="1400" dirty="0"/>
                        <a:t>(data science)</a:t>
                      </a:r>
                      <a:endParaRPr lang="zh-CN" altLang="en-US" sz="1400" dirty="0"/>
                    </a:p>
                  </a:txBody>
                  <a:tcPr marL="68580" marR="68580" marT="34290" marB="34290" anchor="ctr"/>
                </a:tc>
                <a:extLst>
                  <a:ext uri="{0D108BD9-81ED-4DB2-BD59-A6C34878D82A}">
                    <a16:rowId xmlns:a16="http://schemas.microsoft.com/office/drawing/2014/main" val="2191407639"/>
                  </a:ext>
                </a:extLst>
              </a:tr>
              <a:tr h="274320">
                <a:tc rowSpan="2">
                  <a:txBody>
                    <a:bodyPr/>
                    <a:lstStyle/>
                    <a:p>
                      <a:pPr algn="ctr"/>
                      <a:r>
                        <a:rPr lang="en-US" altLang="zh-CN" sz="1400" dirty="0"/>
                        <a:t>Aggregation approach</a:t>
                      </a:r>
                      <a:endParaRPr lang="zh-CN" altLang="en-US" sz="1400" dirty="0"/>
                    </a:p>
                  </a:txBody>
                  <a:tcPr marL="68580" marR="68580" marT="34290" marB="34290" anchor="ctr"/>
                </a:tc>
                <a:tc rowSpan="2">
                  <a:txBody>
                    <a:bodyPr/>
                    <a:lstStyle/>
                    <a:p>
                      <a:pPr algn="ctr"/>
                      <a:r>
                        <a:rPr lang="en-US" altLang="zh-CN" sz="1400" dirty="0"/>
                        <a:t>FedAvg</a:t>
                      </a:r>
                      <a:endParaRPr lang="zh-CN" altLang="en-US" sz="1400" dirty="0"/>
                    </a:p>
                  </a:txBody>
                  <a:tcPr marL="68580" marR="68580" marT="34290" marB="34290" anchor="ctr"/>
                </a:tc>
                <a:tc>
                  <a:txBody>
                    <a:bodyPr/>
                    <a:lstStyle/>
                    <a:p>
                      <a:pPr algn="ctr"/>
                      <a:r>
                        <a:rPr lang="en-US" altLang="zh-CN" sz="1400" dirty="0"/>
                        <a:t>Task dependent</a:t>
                      </a:r>
                    </a:p>
                  </a:txBody>
                  <a:tcPr marL="68580" marR="68580" marT="34290" marB="34290" anchor="ctr">
                    <a:solidFill>
                      <a:srgbClr val="EAEFF7"/>
                    </a:solidFill>
                  </a:tcPr>
                </a:tc>
                <a:extLst>
                  <a:ext uri="{0D108BD9-81ED-4DB2-BD59-A6C34878D82A}">
                    <a16:rowId xmlns:a16="http://schemas.microsoft.com/office/drawing/2014/main" val="2414052453"/>
                  </a:ext>
                </a:extLst>
              </a:tr>
              <a:tr h="274320">
                <a:tc vMerge="1">
                  <a:txBody>
                    <a:bodyPr/>
                    <a:lstStyle/>
                    <a:p>
                      <a:endParaRPr lang="zh-CN" altLang="en-US"/>
                    </a:p>
                  </a:txBody>
                  <a:tcPr/>
                </a:tc>
                <a:tc vMerge="1">
                  <a:txBody>
                    <a:bodyPr/>
                    <a:lstStyle/>
                    <a:p>
                      <a:endParaRPr lang="zh-CN" altLang="en-US"/>
                    </a:p>
                  </a:txBody>
                  <a:tcPr/>
                </a:tc>
                <a:tc>
                  <a:txBody>
                    <a:bodyPr/>
                    <a:lstStyle/>
                    <a:p>
                      <a:pPr algn="ctr"/>
                      <a:r>
                        <a:rPr lang="en-US" altLang="zh-CN" sz="1400" dirty="0"/>
                        <a:t>Tree | Bayesian | MPC | etc.</a:t>
                      </a:r>
                      <a:endParaRPr lang="zh-CN" altLang="en-US" sz="1400" dirty="0"/>
                    </a:p>
                  </a:txBody>
                  <a:tcPr marL="68580" marR="68580" marT="34290" marB="34290" anchor="ctr">
                    <a:solidFill>
                      <a:srgbClr val="EAEFF7"/>
                    </a:solidFill>
                  </a:tcPr>
                </a:tc>
                <a:extLst>
                  <a:ext uri="{0D108BD9-81ED-4DB2-BD59-A6C34878D82A}">
                    <a16:rowId xmlns:a16="http://schemas.microsoft.com/office/drawing/2014/main" val="3149653935"/>
                  </a:ext>
                </a:extLst>
              </a:tr>
              <a:tr h="274320">
                <a:tc rowSpan="2">
                  <a:txBody>
                    <a:bodyPr/>
                    <a:lstStyle/>
                    <a:p>
                      <a:pPr algn="ctr"/>
                      <a:r>
                        <a:rPr lang="en-US" altLang="zh-CN" sz="1400" dirty="0"/>
                        <a:t>Local insights</a:t>
                      </a:r>
                      <a:endParaRPr lang="zh-CN" altLang="en-US" sz="1400" dirty="0"/>
                    </a:p>
                  </a:txBody>
                  <a:tcPr marL="68580" marR="68580" marT="34290" marB="34290" anchor="ctr"/>
                </a:tc>
                <a:tc rowSpan="2">
                  <a:txBody>
                    <a:bodyPr/>
                    <a:lstStyle/>
                    <a:p>
                      <a:pPr algn="ctr"/>
                      <a:r>
                        <a:rPr lang="en-US" altLang="zh-CN" sz="1400" dirty="0"/>
                        <a:t>Model weights</a:t>
                      </a:r>
                      <a:endParaRPr lang="zh-CN" altLang="en-US" sz="1400" dirty="0"/>
                    </a:p>
                  </a:txBody>
                  <a:tcPr marL="68580" marR="68580" marT="34290" marB="34290" anchor="ctr">
                    <a:solidFill>
                      <a:srgbClr val="D2DE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Task dependent</a:t>
                      </a:r>
                    </a:p>
                  </a:txBody>
                  <a:tcPr marL="68580" marR="68580" marT="34290" marB="34290" anchor="ctr">
                    <a:solidFill>
                      <a:srgbClr val="D2DEEF"/>
                    </a:solidFill>
                  </a:tcPr>
                </a:tc>
                <a:extLst>
                  <a:ext uri="{0D108BD9-81ED-4DB2-BD59-A6C34878D82A}">
                    <a16:rowId xmlns:a16="http://schemas.microsoft.com/office/drawing/2014/main" val="3391888084"/>
                  </a:ext>
                </a:extLst>
              </a:tr>
              <a:tr h="274320">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Partial info | Distilled info | etc.</a:t>
                      </a:r>
                      <a:endParaRPr lang="zh-CN" altLang="en-US" sz="1400" dirty="0"/>
                    </a:p>
                  </a:txBody>
                  <a:tcPr marL="68580" marR="68580" marT="34290" marB="34290" anchor="ctr"/>
                </a:tc>
                <a:extLst>
                  <a:ext uri="{0D108BD9-81ED-4DB2-BD59-A6C34878D82A}">
                    <a16:rowId xmlns:a16="http://schemas.microsoft.com/office/drawing/2014/main" val="3704518421"/>
                  </a:ext>
                </a:extLst>
              </a:tr>
            </a:tbl>
          </a:graphicData>
        </a:graphic>
      </p:graphicFrame>
      <p:graphicFrame>
        <p:nvGraphicFramePr>
          <p:cNvPr id="5" name="表格 5">
            <a:extLst>
              <a:ext uri="{FF2B5EF4-FFF2-40B4-BE49-F238E27FC236}">
                <a16:creationId xmlns:a16="http://schemas.microsoft.com/office/drawing/2014/main" id="{EE603659-7605-4433-A689-227517C01962}"/>
              </a:ext>
            </a:extLst>
          </p:cNvPr>
          <p:cNvGraphicFramePr>
            <a:graphicFrameLocks noGrp="1"/>
          </p:cNvGraphicFramePr>
          <p:nvPr>
            <p:extLst>
              <p:ext uri="{D42A27DB-BD31-4B8C-83A1-F6EECF244321}">
                <p14:modId xmlns:p14="http://schemas.microsoft.com/office/powerpoint/2010/main" val="4134918519"/>
              </p:ext>
            </p:extLst>
          </p:nvPr>
        </p:nvGraphicFramePr>
        <p:xfrm>
          <a:off x="722886" y="5349202"/>
          <a:ext cx="7698228" cy="1341120"/>
        </p:xfrm>
        <a:graphic>
          <a:graphicData uri="http://schemas.openxmlformats.org/drawingml/2006/table">
            <a:tbl>
              <a:tblPr firstRow="1" firstCol="1" bandRow="1">
                <a:tableStyleId>{7DF18680-E054-41AD-8BC1-D1AEF772440D}</a:tableStyleId>
              </a:tblPr>
              <a:tblGrid>
                <a:gridCol w="2566076">
                  <a:extLst>
                    <a:ext uri="{9D8B030D-6E8A-4147-A177-3AD203B41FA5}">
                      <a16:colId xmlns:a16="http://schemas.microsoft.com/office/drawing/2014/main" val="258857077"/>
                    </a:ext>
                  </a:extLst>
                </a:gridCol>
                <a:gridCol w="2566076">
                  <a:extLst>
                    <a:ext uri="{9D8B030D-6E8A-4147-A177-3AD203B41FA5}">
                      <a16:colId xmlns:a16="http://schemas.microsoft.com/office/drawing/2014/main" val="2784226891"/>
                    </a:ext>
                  </a:extLst>
                </a:gridCol>
                <a:gridCol w="2566076">
                  <a:extLst>
                    <a:ext uri="{9D8B030D-6E8A-4147-A177-3AD203B41FA5}">
                      <a16:colId xmlns:a16="http://schemas.microsoft.com/office/drawing/2014/main" val="664975793"/>
                    </a:ext>
                  </a:extLst>
                </a:gridCol>
              </a:tblGrid>
              <a:tr h="278130">
                <a:tc>
                  <a:txBody>
                    <a:bodyPr/>
                    <a:lstStyle/>
                    <a:p>
                      <a:pPr algn="ctr"/>
                      <a:endParaRPr lang="zh-CN" altLang="en-US" sz="1400" dirty="0"/>
                    </a:p>
                  </a:txBody>
                  <a:tcPr marL="68580" marR="68580" marT="34290" marB="34290" anchor="ctr"/>
                </a:tc>
                <a:tc>
                  <a:txBody>
                    <a:bodyPr/>
                    <a:lstStyle/>
                    <a:p>
                      <a:pPr algn="ctr"/>
                      <a:r>
                        <a:rPr lang="en-US" altLang="zh-CN" sz="1400" dirty="0"/>
                        <a:t>Distributed Data Mining</a:t>
                      </a:r>
                      <a:endParaRPr lang="zh-CN" alt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Federated Analytics</a:t>
                      </a:r>
                      <a:endParaRPr lang="zh-CN" altLang="en-US" sz="1400" dirty="0"/>
                    </a:p>
                  </a:txBody>
                  <a:tcPr marL="68580" marR="68580" marT="34290" marB="34290" anchor="ctr"/>
                </a:tc>
                <a:extLst>
                  <a:ext uri="{0D108BD9-81ED-4DB2-BD59-A6C34878D82A}">
                    <a16:rowId xmlns:a16="http://schemas.microsoft.com/office/drawing/2014/main" val="3642321856"/>
                  </a:ext>
                </a:extLst>
              </a:tr>
              <a:tr h="278130">
                <a:tc>
                  <a:txBody>
                    <a:bodyPr/>
                    <a:lstStyle/>
                    <a:p>
                      <a:pPr algn="ctr"/>
                      <a:r>
                        <a:rPr lang="en-US" altLang="zh-CN" sz="1400" dirty="0"/>
                        <a:t>Raw data transmission</a:t>
                      </a:r>
                      <a:endParaRPr lang="zh-CN" altLang="en-US" sz="1400" dirty="0"/>
                    </a:p>
                  </a:txBody>
                  <a:tcPr marL="68580" marR="68580" marT="34290" marB="34290" anchor="ctr"/>
                </a:tc>
                <a:tc>
                  <a:txBody>
                    <a:bodyPr/>
                    <a:lstStyle/>
                    <a:p>
                      <a:pPr algn="ctr"/>
                      <a:r>
                        <a:rPr lang="en-US" altLang="zh-CN" sz="1400" dirty="0"/>
                        <a:t> Redistribution assumed</a:t>
                      </a:r>
                      <a:endParaRPr lang="zh-CN" altLang="en-US" sz="1400" dirty="0"/>
                    </a:p>
                  </a:txBody>
                  <a:tcPr marL="68580" marR="68580" marT="34290" marB="34290" anchor="ctr"/>
                </a:tc>
                <a:tc>
                  <a:txBody>
                    <a:bodyPr/>
                    <a:lstStyle/>
                    <a:p>
                      <a:pPr algn="ctr"/>
                      <a:r>
                        <a:rPr lang="en-US" altLang="zh-CN" sz="1400" dirty="0"/>
                        <a:t>Stay where it origins</a:t>
                      </a:r>
                      <a:endParaRPr lang="zh-CN" altLang="en-US" sz="1400" dirty="0"/>
                    </a:p>
                  </a:txBody>
                  <a:tcPr marL="68580" marR="68580" marT="34290" marB="34290" anchor="ctr"/>
                </a:tc>
                <a:extLst>
                  <a:ext uri="{0D108BD9-81ED-4DB2-BD59-A6C34878D82A}">
                    <a16:rowId xmlns:a16="http://schemas.microsoft.com/office/drawing/2014/main" val="1303864397"/>
                  </a:ext>
                </a:extLst>
              </a:tr>
              <a:tr h="480060">
                <a:tc>
                  <a:txBody>
                    <a:bodyPr/>
                    <a:lstStyle/>
                    <a:p>
                      <a:pPr algn="ctr"/>
                      <a:r>
                        <a:rPr lang="en-US" altLang="zh-CN" sz="1400" dirty="0"/>
                        <a:t>Clients (nodes) and server</a:t>
                      </a:r>
                      <a:endParaRPr lang="zh-CN" altLang="en-US" sz="1400" dirty="0"/>
                    </a:p>
                  </a:txBody>
                  <a:tcPr marL="68580" marR="68580" marT="34290" marB="34290" anchor="ctr"/>
                </a:tc>
                <a:tc>
                  <a:txBody>
                    <a:bodyPr/>
                    <a:lstStyle/>
                    <a:p>
                      <a:pPr algn="ctr"/>
                      <a:r>
                        <a:rPr lang="en-US" altLang="zh-CN" sz="1400" dirty="0"/>
                        <a:t>Trusted</a:t>
                      </a:r>
                      <a:endParaRPr lang="zh-CN" altLang="en-US" sz="1400" dirty="0"/>
                    </a:p>
                  </a:txBody>
                  <a:tcPr marL="68580" marR="68580" marT="34290" marB="34290" anchor="ctr"/>
                </a:tc>
                <a:tc>
                  <a:txBody>
                    <a:bodyPr/>
                    <a:lstStyle/>
                    <a:p>
                      <a:pPr algn="ctr"/>
                      <a:r>
                        <a:rPr lang="en-US" altLang="zh-CN" sz="1400" dirty="0"/>
                        <a:t>Untrusted </a:t>
                      </a:r>
                    </a:p>
                    <a:p>
                      <a:pPr algn="ctr"/>
                      <a:r>
                        <a:rPr lang="en-US" altLang="zh-CN" sz="1400" dirty="0"/>
                        <a:t>(privacy &amp; Byzantine attack)</a:t>
                      </a:r>
                      <a:endParaRPr lang="zh-CN" altLang="en-US" sz="1400" dirty="0"/>
                    </a:p>
                  </a:txBody>
                  <a:tcPr marL="68580" marR="68580" marT="34290" marB="34290" anchor="ctr"/>
                </a:tc>
                <a:extLst>
                  <a:ext uri="{0D108BD9-81ED-4DB2-BD59-A6C34878D82A}">
                    <a16:rowId xmlns:a16="http://schemas.microsoft.com/office/drawing/2014/main" val="4270886943"/>
                  </a:ext>
                </a:extLst>
              </a:tr>
              <a:tr h="278130">
                <a:tc>
                  <a:txBody>
                    <a:bodyPr/>
                    <a:lstStyle/>
                    <a:p>
                      <a:pPr algn="ctr"/>
                      <a:r>
                        <a:rPr lang="en-US" altLang="zh-CN" sz="1400" dirty="0"/>
                        <a:t>Data &amp; device heterogeneity</a:t>
                      </a:r>
                      <a:endParaRPr lang="zh-CN" altLang="en-US" sz="1400" dirty="0"/>
                    </a:p>
                  </a:txBody>
                  <a:tcPr marL="68580" marR="68580" marT="34290" marB="34290" anchor="ctr"/>
                </a:tc>
                <a:tc>
                  <a:txBody>
                    <a:bodyPr/>
                    <a:lstStyle/>
                    <a:p>
                      <a:pPr algn="ctr"/>
                      <a:r>
                        <a:rPr lang="en-US" altLang="zh-CN" sz="1400" dirty="0"/>
                        <a:t>Little concerned</a:t>
                      </a:r>
                      <a:endParaRPr lang="zh-CN" altLang="en-US" sz="1400" dirty="0"/>
                    </a:p>
                  </a:txBody>
                  <a:tcPr marL="68580" marR="68580" marT="34290" marB="34290" anchor="ctr"/>
                </a:tc>
                <a:tc>
                  <a:txBody>
                    <a:bodyPr/>
                    <a:lstStyle/>
                    <a:p>
                      <a:pPr algn="ctr"/>
                      <a:r>
                        <a:rPr lang="en-US" altLang="zh-CN" sz="1400" dirty="0"/>
                        <a:t>Focused</a:t>
                      </a:r>
                      <a:endParaRPr lang="zh-CN" altLang="en-US" sz="1400" dirty="0"/>
                    </a:p>
                  </a:txBody>
                  <a:tcPr marL="68580" marR="68580" marT="34290" marB="34290" anchor="ctr"/>
                </a:tc>
                <a:extLst>
                  <a:ext uri="{0D108BD9-81ED-4DB2-BD59-A6C34878D82A}">
                    <a16:rowId xmlns:a16="http://schemas.microsoft.com/office/drawing/2014/main" val="1373059059"/>
                  </a:ext>
                </a:extLst>
              </a:tr>
            </a:tbl>
          </a:graphicData>
        </a:graphic>
      </p:graphicFrame>
      <p:pic>
        <p:nvPicPr>
          <p:cNvPr id="6" name="Picture 5" descr="engineering-cullen-college-of-engineering-primary-white.png">
            <a:extLst>
              <a:ext uri="{FF2B5EF4-FFF2-40B4-BE49-F238E27FC236}">
                <a16:creationId xmlns:a16="http://schemas.microsoft.com/office/drawing/2014/main" id="{0CA3B092-AFB0-BD4E-AEB8-A097A5AF6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Tree>
    <p:extLst>
      <p:ext uri="{BB962C8B-B14F-4D97-AF65-F5344CB8AC3E}">
        <p14:creationId xmlns:p14="http://schemas.microsoft.com/office/powerpoint/2010/main" val="716541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1959CC-30C2-46B1-8198-D4FF8569A975}"/>
              </a:ext>
            </a:extLst>
          </p:cNvPr>
          <p:cNvSpPr>
            <a:spLocks noGrp="1"/>
          </p:cNvSpPr>
          <p:nvPr>
            <p:ph type="title"/>
          </p:nvPr>
        </p:nvSpPr>
        <p:spPr>
          <a:xfrm>
            <a:off x="457200" y="49481"/>
            <a:ext cx="4873094" cy="1143000"/>
          </a:xfrm>
        </p:spPr>
        <p:txBody>
          <a:bodyPr>
            <a:normAutofit fontScale="90000"/>
          </a:bodyPr>
          <a:lstStyle/>
          <a:p>
            <a:r>
              <a:rPr lang="en-US" altLang="zh-CN" dirty="0"/>
              <a:t>FedACS: a Federated Analysis Example</a:t>
            </a:r>
            <a:endParaRPr lang="zh-CN" altLang="en-US" dirty="0"/>
          </a:p>
        </p:txBody>
      </p:sp>
      <p:sp>
        <p:nvSpPr>
          <p:cNvPr id="3" name="内容占位符 2">
            <a:extLst>
              <a:ext uri="{FF2B5EF4-FFF2-40B4-BE49-F238E27FC236}">
                <a16:creationId xmlns:a16="http://schemas.microsoft.com/office/drawing/2014/main" id="{1A94C43F-B991-4AE3-8603-1E2CFE63EF89}"/>
              </a:ext>
            </a:extLst>
          </p:cNvPr>
          <p:cNvSpPr>
            <a:spLocks noGrp="1"/>
          </p:cNvSpPr>
          <p:nvPr>
            <p:ph idx="1"/>
          </p:nvPr>
        </p:nvSpPr>
        <p:spPr>
          <a:xfrm>
            <a:off x="183064" y="1622255"/>
            <a:ext cx="8686800" cy="4525963"/>
          </a:xfrm>
        </p:spPr>
        <p:txBody>
          <a:bodyPr>
            <a:normAutofit/>
          </a:bodyPr>
          <a:lstStyle/>
          <a:p>
            <a:r>
              <a:rPr lang="en-US" altLang="zh-CN" sz="2800" dirty="0"/>
              <a:t>FedACS: a stand-alone FA instance assisting some other federated tasks</a:t>
            </a:r>
          </a:p>
          <a:p>
            <a:pPr lvl="1"/>
            <a:r>
              <a:rPr lang="en-US" sz="2000" dirty="0"/>
              <a:t>Measuring data heterogeneity (skewness) and create a client-pool with low data skewness</a:t>
            </a:r>
            <a:endParaRPr lang="en-US" altLang="zh-CN" sz="2000" dirty="0"/>
          </a:p>
          <a:p>
            <a:pPr lvl="1"/>
            <a:r>
              <a:rPr lang="en-US" altLang="zh-CN" sz="2000" dirty="0"/>
              <a:t>when assisting FL, it reduces 65.6% of accuracy loss and speeds up for 2.4x</a:t>
            </a:r>
          </a:p>
        </p:txBody>
      </p:sp>
      <p:grpSp>
        <p:nvGrpSpPr>
          <p:cNvPr id="4" name="组合 3">
            <a:extLst>
              <a:ext uri="{FF2B5EF4-FFF2-40B4-BE49-F238E27FC236}">
                <a16:creationId xmlns:a16="http://schemas.microsoft.com/office/drawing/2014/main" id="{7E77258A-88FF-4234-90F5-AA5E6657E41E}"/>
              </a:ext>
            </a:extLst>
          </p:cNvPr>
          <p:cNvGrpSpPr/>
          <p:nvPr/>
        </p:nvGrpSpPr>
        <p:grpSpPr>
          <a:xfrm>
            <a:off x="2487162" y="4286805"/>
            <a:ext cx="1805577" cy="2047689"/>
            <a:chOff x="2312329" y="2728867"/>
            <a:chExt cx="2925415" cy="3317688"/>
          </a:xfrm>
        </p:grpSpPr>
        <p:pic>
          <p:nvPicPr>
            <p:cNvPr id="7" name="图形 6">
              <a:extLst>
                <a:ext uri="{FF2B5EF4-FFF2-40B4-BE49-F238E27FC236}">
                  <a16:creationId xmlns:a16="http://schemas.microsoft.com/office/drawing/2014/main" id="{EB1FBCAD-E206-4BF0-BF09-00A7C8A63C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47960" y="2728867"/>
              <a:ext cx="938707" cy="938707"/>
            </a:xfrm>
            <a:prstGeom prst="rect">
              <a:avLst/>
            </a:prstGeom>
          </p:spPr>
        </p:pic>
        <p:cxnSp>
          <p:nvCxnSpPr>
            <p:cNvPr id="15" name="直接箭头连接符 14">
              <a:extLst>
                <a:ext uri="{FF2B5EF4-FFF2-40B4-BE49-F238E27FC236}">
                  <a16:creationId xmlns:a16="http://schemas.microsoft.com/office/drawing/2014/main" id="{979F15F5-5275-4ED6-87B6-30BD3D67D6CD}"/>
                </a:ext>
              </a:extLst>
            </p:cNvPr>
            <p:cNvCxnSpPr>
              <a:cxnSpLocks/>
              <a:endCxn id="10" idx="0"/>
            </p:cNvCxnSpPr>
            <p:nvPr/>
          </p:nvCxnSpPr>
          <p:spPr>
            <a:xfrm flipH="1">
              <a:off x="2642625" y="3667438"/>
              <a:ext cx="887704" cy="1074298"/>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1" name="组合 40">
              <a:extLst>
                <a:ext uri="{FF2B5EF4-FFF2-40B4-BE49-F238E27FC236}">
                  <a16:creationId xmlns:a16="http://schemas.microsoft.com/office/drawing/2014/main" id="{B5F36873-7A40-4E8E-BC15-71B46D85E0C1}"/>
                </a:ext>
              </a:extLst>
            </p:cNvPr>
            <p:cNvGrpSpPr/>
            <p:nvPr/>
          </p:nvGrpSpPr>
          <p:grpSpPr>
            <a:xfrm>
              <a:off x="2312329" y="4741736"/>
              <a:ext cx="660590" cy="660590"/>
              <a:chOff x="2025137" y="4850777"/>
              <a:chExt cx="1029347" cy="1029347"/>
            </a:xfrm>
          </p:grpSpPr>
          <p:pic>
            <p:nvPicPr>
              <p:cNvPr id="10" name="图形 9">
                <a:extLst>
                  <a:ext uri="{FF2B5EF4-FFF2-40B4-BE49-F238E27FC236}">
                    <a16:creationId xmlns:a16="http://schemas.microsoft.com/office/drawing/2014/main" id="{BEE28CF4-309A-45FC-8A5C-34D30A426E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40" name="图形 39">
                <a:extLst>
                  <a:ext uri="{FF2B5EF4-FFF2-40B4-BE49-F238E27FC236}">
                    <a16:creationId xmlns:a16="http://schemas.microsoft.com/office/drawing/2014/main" id="{551B220E-C0C4-4E0D-996B-6E85C8678B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0555" y="5120475"/>
                <a:ext cx="406130" cy="406130"/>
              </a:xfrm>
              <a:prstGeom prst="rect">
                <a:avLst/>
              </a:prstGeom>
            </p:spPr>
          </p:pic>
        </p:grpSp>
        <p:grpSp>
          <p:nvGrpSpPr>
            <p:cNvPr id="42" name="组合 41">
              <a:extLst>
                <a:ext uri="{FF2B5EF4-FFF2-40B4-BE49-F238E27FC236}">
                  <a16:creationId xmlns:a16="http://schemas.microsoft.com/office/drawing/2014/main" id="{0CB04455-FC92-4BBD-BC9B-A88096FFDBDD}"/>
                </a:ext>
              </a:extLst>
            </p:cNvPr>
            <p:cNvGrpSpPr/>
            <p:nvPr/>
          </p:nvGrpSpPr>
          <p:grpSpPr>
            <a:xfrm>
              <a:off x="3067271" y="4741736"/>
              <a:ext cx="660590" cy="660590"/>
              <a:chOff x="2025137" y="4850777"/>
              <a:chExt cx="1029347" cy="1029347"/>
            </a:xfrm>
          </p:grpSpPr>
          <p:pic>
            <p:nvPicPr>
              <p:cNvPr id="43" name="图形 42">
                <a:extLst>
                  <a:ext uri="{FF2B5EF4-FFF2-40B4-BE49-F238E27FC236}">
                    <a16:creationId xmlns:a16="http://schemas.microsoft.com/office/drawing/2014/main" id="{9E404B7D-E74C-4F57-A3EA-B0C9856E01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44" name="图形 43">
                <a:extLst>
                  <a:ext uri="{FF2B5EF4-FFF2-40B4-BE49-F238E27FC236}">
                    <a16:creationId xmlns:a16="http://schemas.microsoft.com/office/drawing/2014/main" id="{04FD43FE-10FA-400B-8691-0CB4848C50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0555" y="5120475"/>
                <a:ext cx="406130" cy="406130"/>
              </a:xfrm>
              <a:prstGeom prst="rect">
                <a:avLst/>
              </a:prstGeom>
            </p:spPr>
          </p:pic>
        </p:grpSp>
        <p:grpSp>
          <p:nvGrpSpPr>
            <p:cNvPr id="45" name="组合 44">
              <a:extLst>
                <a:ext uri="{FF2B5EF4-FFF2-40B4-BE49-F238E27FC236}">
                  <a16:creationId xmlns:a16="http://schemas.microsoft.com/office/drawing/2014/main" id="{77E632BA-60C7-42D9-918C-8790B2CC1122}"/>
                </a:ext>
              </a:extLst>
            </p:cNvPr>
            <p:cNvGrpSpPr/>
            <p:nvPr/>
          </p:nvGrpSpPr>
          <p:grpSpPr>
            <a:xfrm>
              <a:off x="3822213" y="4741736"/>
              <a:ext cx="660590" cy="660590"/>
              <a:chOff x="2025137" y="4850777"/>
              <a:chExt cx="1029347" cy="1029347"/>
            </a:xfrm>
          </p:grpSpPr>
          <p:pic>
            <p:nvPicPr>
              <p:cNvPr id="46" name="图形 45">
                <a:extLst>
                  <a:ext uri="{FF2B5EF4-FFF2-40B4-BE49-F238E27FC236}">
                    <a16:creationId xmlns:a16="http://schemas.microsoft.com/office/drawing/2014/main" id="{05138E15-8CF8-4376-A395-C9D3611FA5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47" name="图形 46">
                <a:extLst>
                  <a:ext uri="{FF2B5EF4-FFF2-40B4-BE49-F238E27FC236}">
                    <a16:creationId xmlns:a16="http://schemas.microsoft.com/office/drawing/2014/main" id="{67BAA131-DBD5-44E1-B232-E0F48BE082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0555" y="5120475"/>
                <a:ext cx="406130" cy="406130"/>
              </a:xfrm>
              <a:prstGeom prst="rect">
                <a:avLst/>
              </a:prstGeom>
            </p:spPr>
          </p:pic>
        </p:grpSp>
        <p:grpSp>
          <p:nvGrpSpPr>
            <p:cNvPr id="48" name="组合 47">
              <a:extLst>
                <a:ext uri="{FF2B5EF4-FFF2-40B4-BE49-F238E27FC236}">
                  <a16:creationId xmlns:a16="http://schemas.microsoft.com/office/drawing/2014/main" id="{6B57AC9C-F96F-4C2E-856B-96801BA990BE}"/>
                </a:ext>
              </a:extLst>
            </p:cNvPr>
            <p:cNvGrpSpPr/>
            <p:nvPr/>
          </p:nvGrpSpPr>
          <p:grpSpPr>
            <a:xfrm>
              <a:off x="4577154" y="4741736"/>
              <a:ext cx="660590" cy="660590"/>
              <a:chOff x="2025137" y="4850777"/>
              <a:chExt cx="1029347" cy="1029347"/>
            </a:xfrm>
          </p:grpSpPr>
          <p:pic>
            <p:nvPicPr>
              <p:cNvPr id="49" name="图形 48">
                <a:extLst>
                  <a:ext uri="{FF2B5EF4-FFF2-40B4-BE49-F238E27FC236}">
                    <a16:creationId xmlns:a16="http://schemas.microsoft.com/office/drawing/2014/main" id="{07AE7356-2225-4BEB-93AF-79E4646A25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50" name="图形 49">
                <a:extLst>
                  <a:ext uri="{FF2B5EF4-FFF2-40B4-BE49-F238E27FC236}">
                    <a16:creationId xmlns:a16="http://schemas.microsoft.com/office/drawing/2014/main" id="{352083E2-B1D7-4FF5-BA54-BC6A7A51FF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40555" y="5120475"/>
                <a:ext cx="406130" cy="406130"/>
              </a:xfrm>
              <a:prstGeom prst="rect">
                <a:avLst/>
              </a:prstGeom>
            </p:spPr>
          </p:pic>
        </p:grpSp>
        <p:cxnSp>
          <p:nvCxnSpPr>
            <p:cNvPr id="53" name="直接箭头连接符 52">
              <a:extLst>
                <a:ext uri="{FF2B5EF4-FFF2-40B4-BE49-F238E27FC236}">
                  <a16:creationId xmlns:a16="http://schemas.microsoft.com/office/drawing/2014/main" id="{AD8D228F-8FFB-470B-99AB-E4AAB5DF16CD}"/>
                </a:ext>
              </a:extLst>
            </p:cNvPr>
            <p:cNvCxnSpPr>
              <a:cxnSpLocks/>
              <a:endCxn id="43" idx="0"/>
            </p:cNvCxnSpPr>
            <p:nvPr/>
          </p:nvCxnSpPr>
          <p:spPr>
            <a:xfrm flipH="1">
              <a:off x="3397567" y="3667438"/>
              <a:ext cx="330295" cy="1074298"/>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8513561A-2820-46D2-B14A-83CD3776236B}"/>
                </a:ext>
              </a:extLst>
            </p:cNvPr>
            <p:cNvCxnSpPr>
              <a:cxnSpLocks/>
              <a:endCxn id="46" idx="0"/>
            </p:cNvCxnSpPr>
            <p:nvPr/>
          </p:nvCxnSpPr>
          <p:spPr>
            <a:xfrm>
              <a:off x="3956512" y="3667438"/>
              <a:ext cx="195996" cy="1074298"/>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25AD2749-AC94-4FC6-BD38-5A74381D4383}"/>
                </a:ext>
              </a:extLst>
            </p:cNvPr>
            <p:cNvCxnSpPr>
              <a:cxnSpLocks/>
              <a:endCxn id="49" idx="0"/>
            </p:cNvCxnSpPr>
            <p:nvPr/>
          </p:nvCxnSpPr>
          <p:spPr>
            <a:xfrm>
              <a:off x="4152508" y="3667438"/>
              <a:ext cx="754941" cy="1074298"/>
            </a:xfrm>
            <a:prstGeom prst="straightConnector1">
              <a:avLst/>
            </a:prstGeom>
            <a:ln w="28575">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B1D270BA-BD88-4878-8551-2BD9B3EA69B4}"/>
                </a:ext>
              </a:extLst>
            </p:cNvPr>
            <p:cNvSpPr txBox="1"/>
            <p:nvPr/>
          </p:nvSpPr>
          <p:spPr>
            <a:xfrm>
              <a:off x="2446366" y="5448159"/>
              <a:ext cx="2741895" cy="598396"/>
            </a:xfrm>
            <a:prstGeom prst="rect">
              <a:avLst/>
            </a:prstGeom>
            <a:noFill/>
          </p:spPr>
          <p:txBody>
            <a:bodyPr wrap="square" rtlCol="0">
              <a:spAutoFit/>
            </a:bodyPr>
            <a:lstStyle/>
            <a:p>
              <a:pPr algn="ctr"/>
              <a:r>
                <a:rPr lang="en-US" altLang="zh-CN" sz="900" dirty="0"/>
                <a:t>Step 1</a:t>
              </a:r>
            </a:p>
            <a:p>
              <a:pPr algn="ctr"/>
              <a:r>
                <a:rPr lang="en-US" altLang="zh-CN" sz="900" dirty="0"/>
                <a:t>measure data heterogeneity</a:t>
              </a:r>
              <a:endParaRPr lang="zh-CN" altLang="en-US" sz="900" dirty="0"/>
            </a:p>
          </p:txBody>
        </p:sp>
      </p:grpSp>
      <p:grpSp>
        <p:nvGrpSpPr>
          <p:cNvPr id="5" name="组合 4">
            <a:extLst>
              <a:ext uri="{FF2B5EF4-FFF2-40B4-BE49-F238E27FC236}">
                <a16:creationId xmlns:a16="http://schemas.microsoft.com/office/drawing/2014/main" id="{041DA375-78E1-47A8-8A64-FE1011DC2538}"/>
              </a:ext>
            </a:extLst>
          </p:cNvPr>
          <p:cNvGrpSpPr/>
          <p:nvPr/>
        </p:nvGrpSpPr>
        <p:grpSpPr>
          <a:xfrm>
            <a:off x="4348379" y="4286805"/>
            <a:ext cx="1858484" cy="2046079"/>
            <a:chOff x="6260592" y="2728867"/>
            <a:chExt cx="3011570" cy="3315558"/>
          </a:xfrm>
        </p:grpSpPr>
        <p:pic>
          <p:nvPicPr>
            <p:cNvPr id="85" name="图形 84">
              <a:extLst>
                <a:ext uri="{FF2B5EF4-FFF2-40B4-BE49-F238E27FC236}">
                  <a16:creationId xmlns:a16="http://schemas.microsoft.com/office/drawing/2014/main" id="{924506C4-0025-4A93-81C4-4E7F895F29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2378" y="2728867"/>
              <a:ext cx="938707" cy="938707"/>
            </a:xfrm>
            <a:prstGeom prst="rect">
              <a:avLst/>
            </a:prstGeom>
          </p:spPr>
        </p:pic>
        <p:cxnSp>
          <p:nvCxnSpPr>
            <p:cNvPr id="86" name="直接箭头连接符 85">
              <a:extLst>
                <a:ext uri="{FF2B5EF4-FFF2-40B4-BE49-F238E27FC236}">
                  <a16:creationId xmlns:a16="http://schemas.microsoft.com/office/drawing/2014/main" id="{31AE8087-A4DF-4058-9C1D-0B805FDF22E4}"/>
                </a:ext>
              </a:extLst>
            </p:cNvPr>
            <p:cNvCxnSpPr>
              <a:cxnSpLocks/>
              <a:stCxn id="85" idx="2"/>
              <a:endCxn id="88" idx="0"/>
            </p:cNvCxnSpPr>
            <p:nvPr/>
          </p:nvCxnSpPr>
          <p:spPr>
            <a:xfrm flipH="1">
              <a:off x="6677042" y="3667574"/>
              <a:ext cx="1174690" cy="1074162"/>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7" name="组合 86">
              <a:extLst>
                <a:ext uri="{FF2B5EF4-FFF2-40B4-BE49-F238E27FC236}">
                  <a16:creationId xmlns:a16="http://schemas.microsoft.com/office/drawing/2014/main" id="{8F5D1DC7-6636-46EB-94F5-EBB9934188A0}"/>
                </a:ext>
              </a:extLst>
            </p:cNvPr>
            <p:cNvGrpSpPr/>
            <p:nvPr/>
          </p:nvGrpSpPr>
          <p:grpSpPr>
            <a:xfrm>
              <a:off x="6346747" y="4741736"/>
              <a:ext cx="660590" cy="660590"/>
              <a:chOff x="2025137" y="4850777"/>
              <a:chExt cx="1029347" cy="1029347"/>
            </a:xfrm>
          </p:grpSpPr>
          <p:pic>
            <p:nvPicPr>
              <p:cNvPr id="88" name="图形 87">
                <a:extLst>
                  <a:ext uri="{FF2B5EF4-FFF2-40B4-BE49-F238E27FC236}">
                    <a16:creationId xmlns:a16="http://schemas.microsoft.com/office/drawing/2014/main" id="{7D00967F-3203-49AD-8317-4B19937291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89" name="图形 88">
                <a:extLst>
                  <a:ext uri="{FF2B5EF4-FFF2-40B4-BE49-F238E27FC236}">
                    <a16:creationId xmlns:a16="http://schemas.microsoft.com/office/drawing/2014/main" id="{684D9D60-7682-43A0-A450-457E6B19A1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0555" y="5120475"/>
                <a:ext cx="406130" cy="406130"/>
              </a:xfrm>
              <a:prstGeom prst="rect">
                <a:avLst/>
              </a:prstGeom>
            </p:spPr>
          </p:pic>
        </p:grpSp>
        <p:grpSp>
          <p:nvGrpSpPr>
            <p:cNvPr id="90" name="组合 89">
              <a:extLst>
                <a:ext uri="{FF2B5EF4-FFF2-40B4-BE49-F238E27FC236}">
                  <a16:creationId xmlns:a16="http://schemas.microsoft.com/office/drawing/2014/main" id="{238346CC-FDC1-4CDF-A2FD-D31ABDF265AE}"/>
                </a:ext>
              </a:extLst>
            </p:cNvPr>
            <p:cNvGrpSpPr/>
            <p:nvPr/>
          </p:nvGrpSpPr>
          <p:grpSpPr>
            <a:xfrm>
              <a:off x="7101689" y="4741736"/>
              <a:ext cx="660590" cy="660590"/>
              <a:chOff x="2025137" y="4850777"/>
              <a:chExt cx="1029347" cy="1029347"/>
            </a:xfrm>
          </p:grpSpPr>
          <p:pic>
            <p:nvPicPr>
              <p:cNvPr id="91" name="图形 90">
                <a:extLst>
                  <a:ext uri="{FF2B5EF4-FFF2-40B4-BE49-F238E27FC236}">
                    <a16:creationId xmlns:a16="http://schemas.microsoft.com/office/drawing/2014/main" id="{8DB92DE4-44E7-406D-9A92-E51C2EAAB2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92" name="图形 91">
                <a:extLst>
                  <a:ext uri="{FF2B5EF4-FFF2-40B4-BE49-F238E27FC236}">
                    <a16:creationId xmlns:a16="http://schemas.microsoft.com/office/drawing/2014/main" id="{7BCBFF7E-63A3-4EB7-A6A6-C3D0DFC288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0555" y="5120475"/>
                <a:ext cx="406130" cy="406130"/>
              </a:xfrm>
              <a:prstGeom prst="rect">
                <a:avLst/>
              </a:prstGeom>
            </p:spPr>
          </p:pic>
        </p:grpSp>
        <p:grpSp>
          <p:nvGrpSpPr>
            <p:cNvPr id="93" name="组合 92">
              <a:extLst>
                <a:ext uri="{FF2B5EF4-FFF2-40B4-BE49-F238E27FC236}">
                  <a16:creationId xmlns:a16="http://schemas.microsoft.com/office/drawing/2014/main" id="{E68F66F1-CCE7-438F-AAB8-AB7D63BD1CB2}"/>
                </a:ext>
              </a:extLst>
            </p:cNvPr>
            <p:cNvGrpSpPr/>
            <p:nvPr/>
          </p:nvGrpSpPr>
          <p:grpSpPr>
            <a:xfrm>
              <a:off x="7856631" y="4741736"/>
              <a:ext cx="660590" cy="660590"/>
              <a:chOff x="2025137" y="4850777"/>
              <a:chExt cx="1029347" cy="1029347"/>
            </a:xfrm>
          </p:grpSpPr>
          <p:pic>
            <p:nvPicPr>
              <p:cNvPr id="94" name="图形 93">
                <a:extLst>
                  <a:ext uri="{FF2B5EF4-FFF2-40B4-BE49-F238E27FC236}">
                    <a16:creationId xmlns:a16="http://schemas.microsoft.com/office/drawing/2014/main" id="{A15419D6-4B8C-4271-B9A1-E08AEB202B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95" name="图形 94">
                <a:extLst>
                  <a:ext uri="{FF2B5EF4-FFF2-40B4-BE49-F238E27FC236}">
                    <a16:creationId xmlns:a16="http://schemas.microsoft.com/office/drawing/2014/main" id="{3F53ECF1-BE4E-4CEB-A66A-F093F9B85D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0555" y="5120475"/>
                <a:ext cx="406130" cy="406130"/>
              </a:xfrm>
              <a:prstGeom prst="rect">
                <a:avLst/>
              </a:prstGeom>
            </p:spPr>
          </p:pic>
        </p:grpSp>
        <p:grpSp>
          <p:nvGrpSpPr>
            <p:cNvPr id="96" name="组合 95">
              <a:extLst>
                <a:ext uri="{FF2B5EF4-FFF2-40B4-BE49-F238E27FC236}">
                  <a16:creationId xmlns:a16="http://schemas.microsoft.com/office/drawing/2014/main" id="{B315E3D4-7B96-4193-84CD-E18AF41D6C00}"/>
                </a:ext>
              </a:extLst>
            </p:cNvPr>
            <p:cNvGrpSpPr/>
            <p:nvPr/>
          </p:nvGrpSpPr>
          <p:grpSpPr>
            <a:xfrm>
              <a:off x="8611572" y="4741736"/>
              <a:ext cx="660590" cy="660590"/>
              <a:chOff x="2025137" y="4850777"/>
              <a:chExt cx="1029347" cy="1029347"/>
            </a:xfrm>
          </p:grpSpPr>
          <p:pic>
            <p:nvPicPr>
              <p:cNvPr id="97" name="图形 96">
                <a:extLst>
                  <a:ext uri="{FF2B5EF4-FFF2-40B4-BE49-F238E27FC236}">
                    <a16:creationId xmlns:a16="http://schemas.microsoft.com/office/drawing/2014/main" id="{A976A159-37E4-45D8-822C-918678BC33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5137" y="4850777"/>
                <a:ext cx="1029347" cy="1029347"/>
              </a:xfrm>
              <a:prstGeom prst="rect">
                <a:avLst/>
              </a:prstGeom>
            </p:spPr>
          </p:pic>
          <p:pic>
            <p:nvPicPr>
              <p:cNvPr id="98" name="图形 97">
                <a:extLst>
                  <a:ext uri="{FF2B5EF4-FFF2-40B4-BE49-F238E27FC236}">
                    <a16:creationId xmlns:a16="http://schemas.microsoft.com/office/drawing/2014/main" id="{5DA2D748-9988-4B78-9905-1DE91CF6B3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40555" y="5120475"/>
                <a:ext cx="406130" cy="406130"/>
              </a:xfrm>
              <a:prstGeom prst="rect">
                <a:avLst/>
              </a:prstGeom>
            </p:spPr>
          </p:pic>
        </p:grpSp>
        <p:cxnSp>
          <p:nvCxnSpPr>
            <p:cNvPr id="100" name="直接箭头连接符 99">
              <a:extLst>
                <a:ext uri="{FF2B5EF4-FFF2-40B4-BE49-F238E27FC236}">
                  <a16:creationId xmlns:a16="http://schemas.microsoft.com/office/drawing/2014/main" id="{9287A7C1-0B3C-4F8E-B002-BEF008465022}"/>
                </a:ext>
              </a:extLst>
            </p:cNvPr>
            <p:cNvCxnSpPr>
              <a:cxnSpLocks/>
              <a:stCxn id="85" idx="2"/>
              <a:endCxn id="94" idx="0"/>
            </p:cNvCxnSpPr>
            <p:nvPr/>
          </p:nvCxnSpPr>
          <p:spPr>
            <a:xfrm>
              <a:off x="7851732" y="3667574"/>
              <a:ext cx="335194" cy="1074162"/>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866EBA68-BCC2-4FE1-A7AB-EAA7B7E0F8A2}"/>
                </a:ext>
              </a:extLst>
            </p:cNvPr>
            <p:cNvSpPr txBox="1"/>
            <p:nvPr/>
          </p:nvSpPr>
          <p:spPr>
            <a:xfrm>
              <a:off x="6260592" y="5445943"/>
              <a:ext cx="3003374" cy="598482"/>
            </a:xfrm>
            <a:prstGeom prst="rect">
              <a:avLst/>
            </a:prstGeom>
            <a:noFill/>
          </p:spPr>
          <p:txBody>
            <a:bodyPr wrap="square" rtlCol="0">
              <a:spAutoFit/>
            </a:bodyPr>
            <a:lstStyle/>
            <a:p>
              <a:pPr algn="ctr"/>
              <a:r>
                <a:rPr lang="en-US" altLang="zh-CN" sz="900" dirty="0"/>
                <a:t>Step 2</a:t>
              </a:r>
            </a:p>
            <a:p>
              <a:pPr algn="ctr"/>
              <a:r>
                <a:rPr lang="en-US" altLang="zh-CN" sz="900" dirty="0"/>
                <a:t>select high-quality clients</a:t>
              </a:r>
              <a:endParaRPr lang="zh-CN" altLang="en-US" sz="900" dirty="0"/>
            </a:p>
          </p:txBody>
        </p:sp>
      </p:grpSp>
      <p:cxnSp>
        <p:nvCxnSpPr>
          <p:cNvPr id="8" name="直接连接符 7">
            <a:extLst>
              <a:ext uri="{FF2B5EF4-FFF2-40B4-BE49-F238E27FC236}">
                <a16:creationId xmlns:a16="http://schemas.microsoft.com/office/drawing/2014/main" id="{68606C4F-C2FF-43BC-A836-0230FF636E7F}"/>
              </a:ext>
            </a:extLst>
          </p:cNvPr>
          <p:cNvCxnSpPr>
            <a:cxnSpLocks/>
          </p:cNvCxnSpPr>
          <p:nvPr/>
        </p:nvCxnSpPr>
        <p:spPr>
          <a:xfrm>
            <a:off x="4348379" y="4242834"/>
            <a:ext cx="0" cy="2140280"/>
          </a:xfrm>
          <a:prstGeom prst="line">
            <a:avLst/>
          </a:prstGeom>
        </p:spPr>
        <p:style>
          <a:lnRef idx="3">
            <a:schemeClr val="dk1"/>
          </a:lnRef>
          <a:fillRef idx="0">
            <a:schemeClr val="dk1"/>
          </a:fillRef>
          <a:effectRef idx="2">
            <a:schemeClr val="dk1"/>
          </a:effectRef>
          <a:fontRef idx="minor">
            <a:schemeClr val="tx1"/>
          </a:fontRef>
        </p:style>
      </p:cxnSp>
      <p:sp>
        <p:nvSpPr>
          <p:cNvPr id="11" name="对话气泡: 矩形 10">
            <a:extLst>
              <a:ext uri="{FF2B5EF4-FFF2-40B4-BE49-F238E27FC236}">
                <a16:creationId xmlns:a16="http://schemas.microsoft.com/office/drawing/2014/main" id="{919BAD8F-2718-4DE0-B1E5-65E7EC421E78}"/>
              </a:ext>
            </a:extLst>
          </p:cNvPr>
          <p:cNvSpPr/>
          <p:nvPr/>
        </p:nvSpPr>
        <p:spPr>
          <a:xfrm>
            <a:off x="688172" y="3701527"/>
            <a:ext cx="2550744" cy="530142"/>
          </a:xfrm>
          <a:prstGeom prst="wedgeRectCallout">
            <a:avLst>
              <a:gd name="adj1" fmla="val 33476"/>
              <a:gd name="adj2" fmla="val 13118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sz="1050" dirty="0">
                <a:solidFill>
                  <a:schemeClr val="accent1"/>
                </a:solidFill>
              </a:rPr>
              <a:t>Goal: </a:t>
            </a:r>
            <a:r>
              <a:rPr lang="en-US" altLang="zh-CN" sz="1050" dirty="0">
                <a:solidFill>
                  <a:schemeClr val="tx1"/>
                </a:solidFill>
              </a:rPr>
              <a:t>data heterogeneity measurement</a:t>
            </a:r>
            <a:endParaRPr lang="en-US" altLang="zh-CN" sz="1050" dirty="0">
              <a:solidFill>
                <a:schemeClr val="accent1"/>
              </a:solidFill>
            </a:endParaRPr>
          </a:p>
          <a:p>
            <a:r>
              <a:rPr lang="en-US" altLang="zh-CN" sz="1050" dirty="0">
                <a:solidFill>
                  <a:schemeClr val="accent1"/>
                </a:solidFill>
              </a:rPr>
              <a:t>Insight</a:t>
            </a:r>
            <a:r>
              <a:rPr lang="en-US" altLang="zh-CN" sz="1050" dirty="0">
                <a:solidFill>
                  <a:schemeClr val="tx1"/>
                </a:solidFill>
              </a:rPr>
              <a:t>: weight reuse</a:t>
            </a:r>
          </a:p>
          <a:p>
            <a:r>
              <a:rPr lang="en-US" altLang="zh-CN" sz="1050" dirty="0">
                <a:solidFill>
                  <a:schemeClr val="accent1"/>
                </a:solidFill>
              </a:rPr>
              <a:t>Aggregation</a:t>
            </a:r>
            <a:r>
              <a:rPr lang="en-US" altLang="zh-CN" sz="1050" dirty="0">
                <a:solidFill>
                  <a:schemeClr val="tx1"/>
                </a:solidFill>
              </a:rPr>
              <a:t>: Hoeffding inequality based</a:t>
            </a:r>
          </a:p>
          <a:p>
            <a:endParaRPr lang="zh-CN" altLang="en-US" sz="1050" dirty="0">
              <a:solidFill>
                <a:schemeClr val="tx1"/>
              </a:solidFill>
            </a:endParaRPr>
          </a:p>
        </p:txBody>
      </p:sp>
      <p:sp>
        <p:nvSpPr>
          <p:cNvPr id="52" name="对话气泡: 矩形 51">
            <a:extLst>
              <a:ext uri="{FF2B5EF4-FFF2-40B4-BE49-F238E27FC236}">
                <a16:creationId xmlns:a16="http://schemas.microsoft.com/office/drawing/2014/main" id="{0BD253C0-A6B4-4888-AEC0-BC39D47C718A}"/>
              </a:ext>
            </a:extLst>
          </p:cNvPr>
          <p:cNvSpPr/>
          <p:nvPr/>
        </p:nvSpPr>
        <p:spPr>
          <a:xfrm>
            <a:off x="5458235" y="3701527"/>
            <a:ext cx="2550744" cy="530142"/>
          </a:xfrm>
          <a:prstGeom prst="wedgeRectCallout">
            <a:avLst>
              <a:gd name="adj1" fmla="val -33880"/>
              <a:gd name="adj2" fmla="val 13118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sz="1050" dirty="0">
                <a:solidFill>
                  <a:schemeClr val="accent1"/>
                </a:solidFill>
              </a:rPr>
              <a:t>Goal: </a:t>
            </a:r>
            <a:r>
              <a:rPr lang="en-US" altLang="zh-CN" sz="1050" dirty="0">
                <a:solidFill>
                  <a:schemeClr val="tx1"/>
                </a:solidFill>
              </a:rPr>
              <a:t>client selection</a:t>
            </a:r>
            <a:endParaRPr lang="en-US" altLang="zh-CN" sz="1050" dirty="0">
              <a:solidFill>
                <a:schemeClr val="accent1"/>
              </a:solidFill>
            </a:endParaRPr>
          </a:p>
          <a:p>
            <a:r>
              <a:rPr lang="en-US" altLang="zh-CN" sz="1050" dirty="0">
                <a:solidFill>
                  <a:schemeClr val="accent1"/>
                </a:solidFill>
              </a:rPr>
              <a:t>Challenge</a:t>
            </a:r>
            <a:r>
              <a:rPr lang="en-US" altLang="zh-CN" sz="1050" dirty="0">
                <a:solidFill>
                  <a:schemeClr val="tx1"/>
                </a:solidFill>
              </a:rPr>
              <a:t>: non-stationary measurement</a:t>
            </a:r>
          </a:p>
          <a:p>
            <a:r>
              <a:rPr lang="en-US" altLang="zh-CN" sz="1050" dirty="0">
                <a:solidFill>
                  <a:schemeClr val="accent1"/>
                </a:solidFill>
              </a:rPr>
              <a:t>Solution</a:t>
            </a:r>
            <a:r>
              <a:rPr lang="en-US" altLang="zh-CN" sz="1050" dirty="0">
                <a:solidFill>
                  <a:schemeClr val="tx1"/>
                </a:solidFill>
              </a:rPr>
              <a:t>: dueling bandit</a:t>
            </a:r>
          </a:p>
          <a:p>
            <a:endParaRPr lang="zh-CN" altLang="en-US" sz="1050" dirty="0">
              <a:solidFill>
                <a:schemeClr val="tx1"/>
              </a:solidFill>
            </a:endParaRPr>
          </a:p>
        </p:txBody>
      </p:sp>
      <p:sp>
        <p:nvSpPr>
          <p:cNvPr id="51" name="TextBox 50">
            <a:extLst>
              <a:ext uri="{FF2B5EF4-FFF2-40B4-BE49-F238E27FC236}">
                <a16:creationId xmlns:a16="http://schemas.microsoft.com/office/drawing/2014/main" id="{1FD04134-533E-C841-A89C-0A6B27F59461}"/>
              </a:ext>
            </a:extLst>
          </p:cNvPr>
          <p:cNvSpPr txBox="1"/>
          <p:nvPr/>
        </p:nvSpPr>
        <p:spPr>
          <a:xfrm>
            <a:off x="215898" y="6491704"/>
            <a:ext cx="8733550" cy="253916"/>
          </a:xfrm>
          <a:prstGeom prst="rect">
            <a:avLst/>
          </a:prstGeom>
          <a:noFill/>
        </p:spPr>
        <p:txBody>
          <a:bodyPr wrap="square" rtlCol="0">
            <a:spAutoFit/>
          </a:bodyPr>
          <a:lstStyle/>
          <a:p>
            <a:r>
              <a:rPr lang="en-US" sz="1050" dirty="0"/>
              <a:t>“</a:t>
            </a:r>
            <a:r>
              <a:rPr lang="en-US" sz="1050" dirty="0" err="1"/>
              <a:t>FedACS</a:t>
            </a:r>
            <a:r>
              <a:rPr lang="en-US" sz="1050" dirty="0"/>
              <a:t>: Federated Skewness Analytics in Heterogeneous Decentralized Data Environments”, Z. Wang, Y. Zhu, D. Wang, Z. Han, accepted by </a:t>
            </a:r>
            <a:r>
              <a:rPr lang="en-US" sz="1050" dirty="0" err="1"/>
              <a:t>IWQoS</a:t>
            </a:r>
            <a:r>
              <a:rPr lang="en-US" sz="1050" dirty="0"/>
              <a:t> 2021</a:t>
            </a:r>
          </a:p>
        </p:txBody>
      </p:sp>
      <p:pic>
        <p:nvPicPr>
          <p:cNvPr id="54" name="Picture 53" descr="engineering-cullen-college-of-engineering-primary-white.png">
            <a:extLst>
              <a:ext uri="{FF2B5EF4-FFF2-40B4-BE49-F238E27FC236}">
                <a16:creationId xmlns:a16="http://schemas.microsoft.com/office/drawing/2014/main" id="{C081958D-734A-2549-AA6A-9313DB0A94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Tree>
    <p:extLst>
      <p:ext uri="{BB962C8B-B14F-4D97-AF65-F5344CB8AC3E}">
        <p14:creationId xmlns:p14="http://schemas.microsoft.com/office/powerpoint/2010/main" val="2655600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a:t>
            </a:r>
            <a:r>
              <a:rPr lang="en-US" altLang="zh-CN" sz="5400" dirty="0">
                <a:latin typeface="Impact"/>
                <a:cs typeface="Impact"/>
              </a:rPr>
              <a:t>utline</a:t>
            </a:r>
            <a:endParaRPr lang="en-US" sz="5400" dirty="0">
              <a:latin typeface="Impact"/>
              <a:cs typeface="Impact"/>
            </a:endParaRP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5257800"/>
          </a:xfrm>
        </p:spPr>
        <p:txBody>
          <a:bodyPr>
            <a:normAutofit/>
          </a:bodyPr>
          <a:lstStyle/>
          <a:p>
            <a:r>
              <a:rPr lang="en-US" sz="2400" dirty="0"/>
              <a:t>B</a:t>
            </a:r>
            <a:r>
              <a:rPr lang="en-US" altLang="zh-CN" sz="2400" dirty="0"/>
              <a:t>ackground</a:t>
            </a:r>
            <a:r>
              <a:rPr lang="zh-CN" altLang="en-US" sz="2400" dirty="0"/>
              <a:t> </a:t>
            </a:r>
            <a:r>
              <a:rPr lang="en-US" altLang="zh-CN" sz="2400" dirty="0"/>
              <a:t>and Fundamentals</a:t>
            </a:r>
          </a:p>
          <a:p>
            <a:pPr lvl="1"/>
            <a:r>
              <a:rPr lang="en-US" altLang="zh-CN" sz="2000" dirty="0"/>
              <a:t>Background</a:t>
            </a:r>
          </a:p>
          <a:p>
            <a:pPr lvl="1"/>
            <a:r>
              <a:rPr lang="en-US" altLang="zh-CN" sz="2000" dirty="0"/>
              <a:t>Machine Learning</a:t>
            </a:r>
            <a:r>
              <a:rPr lang="zh-CN" altLang="en-US" sz="2000" dirty="0"/>
              <a:t> </a:t>
            </a:r>
            <a:r>
              <a:rPr lang="en-US" altLang="zh-CN" sz="2000" dirty="0"/>
              <a:t>(ML) Point of View</a:t>
            </a:r>
          </a:p>
          <a:p>
            <a:pPr lvl="1"/>
            <a:r>
              <a:rPr lang="en-US" altLang="zh-CN" sz="2000" dirty="0"/>
              <a:t>Optimization Point of View</a:t>
            </a:r>
          </a:p>
          <a:p>
            <a:r>
              <a:rPr lang="en-US" altLang="zh-CN" sz="2400" dirty="0"/>
              <a:t>Federated Learning for Wireless Networks</a:t>
            </a:r>
          </a:p>
          <a:p>
            <a:pPr lvl="1"/>
            <a:r>
              <a:rPr lang="en-US" altLang="zh-CN" sz="2000" dirty="0"/>
              <a:t>Unsupervised Federated Learning for Unbalanced Data</a:t>
            </a:r>
          </a:p>
          <a:p>
            <a:pPr lvl="1"/>
            <a:r>
              <a:rPr lang="en-US" altLang="zh-CN" sz="2000" dirty="0"/>
              <a:t>Matching Theory Based Low-Latency Scheme for Multi-Task Federated Learning in MEC Networks </a:t>
            </a:r>
          </a:p>
          <a:p>
            <a:r>
              <a:rPr lang="en-US" sz="2400" dirty="0"/>
              <a:t>From Federated Learning to Federated Analysis</a:t>
            </a:r>
          </a:p>
          <a:p>
            <a:pPr lvl="1"/>
            <a:r>
              <a:rPr lang="en-US" sz="2000" dirty="0"/>
              <a:t>Federated Skewness Analytics in Heterogeneous Decentralized Data Environments</a:t>
            </a:r>
            <a:endParaRPr lang="en-US" altLang="zh-CN" sz="2000" dirty="0"/>
          </a:p>
          <a:p>
            <a:pPr lvl="1"/>
            <a:r>
              <a:rPr lang="en-HK" sz="2000" dirty="0">
                <a:solidFill>
                  <a:srgbClr val="FF0000"/>
                </a:solidFill>
              </a:rPr>
              <a:t>Federated Anomaly Analytics for Local Model</a:t>
            </a:r>
            <a:r>
              <a:rPr lang="zh-CN" altLang="en-US" sz="2000" dirty="0">
                <a:solidFill>
                  <a:srgbClr val="FF0000"/>
                </a:solidFill>
              </a:rPr>
              <a:t> </a:t>
            </a:r>
            <a:r>
              <a:rPr lang="en-HK" sz="2000" dirty="0">
                <a:solidFill>
                  <a:srgbClr val="FF0000"/>
                </a:solidFill>
              </a:rPr>
              <a:t>Poisoning Attack</a:t>
            </a:r>
            <a:endParaRPr lang="en-US" altLang="zh-CN" sz="2000" dirty="0">
              <a:solidFill>
                <a:srgbClr val="FF0000"/>
              </a:solidFill>
            </a:endParaRPr>
          </a:p>
          <a:p>
            <a:r>
              <a:rPr lang="en-US" sz="2400" dirty="0"/>
              <a:t>Open problems and Conclusions</a:t>
            </a:r>
          </a:p>
        </p:txBody>
      </p:sp>
      <p:sp>
        <p:nvSpPr>
          <p:cNvPr id="3" name="Slide Number Placeholder 2"/>
          <p:cNvSpPr>
            <a:spLocks noGrp="1"/>
          </p:cNvSpPr>
          <p:nvPr>
            <p:ph type="sldNum" sz="quarter" idx="12"/>
          </p:nvPr>
        </p:nvSpPr>
        <p:spPr/>
        <p:txBody>
          <a:bodyPr/>
          <a:lstStyle/>
          <a:p>
            <a:fld id="{A8CBFF3A-E60C-994B-AE6E-D7D0A26F3FC4}" type="slidenum">
              <a:rPr lang="en-US" smtClean="0"/>
              <a:t>38</a:t>
            </a:fld>
            <a:endParaRPr lang="en-US"/>
          </a:p>
        </p:txBody>
      </p:sp>
    </p:spTree>
    <p:extLst>
      <p:ext uri="{BB962C8B-B14F-4D97-AF65-F5344CB8AC3E}">
        <p14:creationId xmlns:p14="http://schemas.microsoft.com/office/powerpoint/2010/main" val="3658918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8377E1-46FB-924B-8B6E-8523B64E5571}"/>
              </a:ext>
            </a:extLst>
          </p:cNvPr>
          <p:cNvSpPr txBox="1"/>
          <p:nvPr/>
        </p:nvSpPr>
        <p:spPr>
          <a:xfrm>
            <a:off x="276570" y="1438404"/>
            <a:ext cx="4748736" cy="523220"/>
          </a:xfrm>
          <a:prstGeom prst="rect">
            <a:avLst/>
          </a:prstGeom>
          <a:noFill/>
        </p:spPr>
        <p:txBody>
          <a:bodyPr wrap="none" rtlCol="0">
            <a:spAutoFit/>
          </a:bodyPr>
          <a:lstStyle/>
          <a:p>
            <a:pPr marL="342900" indent="-342900">
              <a:buFont typeface="Arial" panose="020B0604020202020204" pitchFamily="34" charset="0"/>
              <a:buChar char="•"/>
            </a:pPr>
            <a:r>
              <a:rPr lang="en-US" altLang="zh-CN" sz="2800" dirty="0"/>
              <a:t>Local</a:t>
            </a:r>
            <a:r>
              <a:rPr lang="zh-CN" altLang="en-US" sz="2800" dirty="0"/>
              <a:t> </a:t>
            </a:r>
            <a:r>
              <a:rPr lang="en-US" altLang="zh-CN" sz="2800" dirty="0"/>
              <a:t>model</a:t>
            </a:r>
            <a:r>
              <a:rPr lang="zh-CN" altLang="en-US" sz="2800" dirty="0"/>
              <a:t> </a:t>
            </a:r>
            <a:r>
              <a:rPr lang="en-US" altLang="zh-CN" sz="2800" dirty="0"/>
              <a:t>poisoning</a:t>
            </a:r>
            <a:r>
              <a:rPr lang="zh-CN" altLang="en-US" sz="2800" dirty="0"/>
              <a:t> </a:t>
            </a:r>
            <a:r>
              <a:rPr lang="en-US" altLang="zh-CN" sz="2800" dirty="0"/>
              <a:t>attack</a:t>
            </a:r>
            <a:endParaRPr lang="en-US" sz="2800" dirty="0"/>
          </a:p>
        </p:txBody>
      </p:sp>
      <p:sp>
        <p:nvSpPr>
          <p:cNvPr id="7" name="TextBox 6">
            <a:extLst>
              <a:ext uri="{FF2B5EF4-FFF2-40B4-BE49-F238E27FC236}">
                <a16:creationId xmlns:a16="http://schemas.microsoft.com/office/drawing/2014/main" id="{C0AB7895-9690-3448-9F90-D2AC9B7A6509}"/>
              </a:ext>
            </a:extLst>
          </p:cNvPr>
          <p:cNvSpPr txBox="1"/>
          <p:nvPr/>
        </p:nvSpPr>
        <p:spPr>
          <a:xfrm>
            <a:off x="5779011" y="5595215"/>
            <a:ext cx="3364989" cy="253916"/>
          </a:xfrm>
          <a:prstGeom prst="rect">
            <a:avLst/>
          </a:prstGeom>
          <a:noFill/>
        </p:spPr>
        <p:txBody>
          <a:bodyPr wrap="square" rtlCol="0">
            <a:spAutoFit/>
          </a:bodyPr>
          <a:lstStyle/>
          <a:p>
            <a:r>
              <a:rPr lang="en-US" altLang="zh-CN" sz="1050" dirty="0"/>
              <a:t>(a)</a:t>
            </a:r>
            <a:r>
              <a:rPr lang="zh-CN" altLang="en-US" sz="1050" dirty="0"/>
              <a:t> </a:t>
            </a:r>
            <a:r>
              <a:rPr lang="en-US" altLang="zh-CN" sz="1050" dirty="0"/>
              <a:t>Federated</a:t>
            </a:r>
            <a:r>
              <a:rPr lang="en-HK" altLang="zh-CN" sz="1050" dirty="0"/>
              <a:t> Learning </a:t>
            </a:r>
            <a:r>
              <a:rPr lang="en-US" altLang="zh-CN" sz="1050" dirty="0"/>
              <a:t>under</a:t>
            </a:r>
            <a:r>
              <a:rPr lang="zh-CN" altLang="en-US" sz="1050" dirty="0"/>
              <a:t> </a:t>
            </a:r>
            <a:r>
              <a:rPr lang="en-US" altLang="zh-CN" sz="1050" dirty="0"/>
              <a:t>local</a:t>
            </a:r>
            <a:r>
              <a:rPr lang="zh-CN" altLang="en-US" sz="1050" dirty="0"/>
              <a:t> </a:t>
            </a:r>
            <a:r>
              <a:rPr lang="en-US" altLang="zh-CN" sz="1050" dirty="0"/>
              <a:t>model</a:t>
            </a:r>
            <a:r>
              <a:rPr lang="zh-CN" altLang="en-US" sz="1050" dirty="0"/>
              <a:t> </a:t>
            </a:r>
            <a:r>
              <a:rPr lang="en-US" altLang="zh-CN" sz="1050" dirty="0"/>
              <a:t>poisoning</a:t>
            </a:r>
            <a:r>
              <a:rPr lang="zh-CN" altLang="en-US" sz="1050" dirty="0"/>
              <a:t> </a:t>
            </a:r>
            <a:r>
              <a:rPr lang="en-US" altLang="zh-CN" sz="1050" dirty="0"/>
              <a:t>attack</a:t>
            </a:r>
            <a:endParaRPr lang="en-US" sz="1050" dirty="0"/>
          </a:p>
        </p:txBody>
      </p:sp>
      <p:sp>
        <p:nvSpPr>
          <p:cNvPr id="8" name="TextBox 7">
            <a:extLst>
              <a:ext uri="{FF2B5EF4-FFF2-40B4-BE49-F238E27FC236}">
                <a16:creationId xmlns:a16="http://schemas.microsoft.com/office/drawing/2014/main" id="{3172591F-4756-5544-85B1-3F697C0B8D56}"/>
              </a:ext>
            </a:extLst>
          </p:cNvPr>
          <p:cNvSpPr txBox="1"/>
          <p:nvPr/>
        </p:nvSpPr>
        <p:spPr>
          <a:xfrm>
            <a:off x="507205" y="1913886"/>
            <a:ext cx="2143733" cy="461665"/>
          </a:xfrm>
          <a:prstGeom prst="rect">
            <a:avLst/>
          </a:prstGeom>
          <a:noFill/>
        </p:spPr>
        <p:txBody>
          <a:bodyPr wrap="square" rtlCol="0">
            <a:spAutoFit/>
          </a:bodyPr>
          <a:lstStyle/>
          <a:p>
            <a:pPr marL="257175" indent="-257175">
              <a:buFont typeface="Wingdings" pitchFamily="2" charset="2"/>
              <a:buChar char="Ø"/>
            </a:pPr>
            <a:r>
              <a:rPr lang="en-US" altLang="zh-CN" sz="2400" dirty="0"/>
              <a:t>Threat</a:t>
            </a:r>
            <a:r>
              <a:rPr lang="zh-CN" altLang="en-US" sz="2000" dirty="0"/>
              <a:t> </a:t>
            </a:r>
            <a:r>
              <a:rPr lang="en-US" altLang="zh-CN" sz="2400" dirty="0"/>
              <a:t>model</a:t>
            </a:r>
            <a:endParaRPr lang="en-US" sz="2000" dirty="0"/>
          </a:p>
        </p:txBody>
      </p:sp>
      <p:sp>
        <p:nvSpPr>
          <p:cNvPr id="9" name="Rectangle 8">
            <a:extLst>
              <a:ext uri="{FF2B5EF4-FFF2-40B4-BE49-F238E27FC236}">
                <a16:creationId xmlns:a16="http://schemas.microsoft.com/office/drawing/2014/main" id="{701BE014-73A1-C344-AC8C-A46E7546C22F}"/>
              </a:ext>
            </a:extLst>
          </p:cNvPr>
          <p:cNvSpPr/>
          <p:nvPr/>
        </p:nvSpPr>
        <p:spPr>
          <a:xfrm>
            <a:off x="140437" y="208183"/>
            <a:ext cx="5847116" cy="954107"/>
          </a:xfrm>
          <a:prstGeom prst="rect">
            <a:avLst/>
          </a:prstGeom>
        </p:spPr>
        <p:txBody>
          <a:bodyPr wrap="square">
            <a:spAutoFit/>
          </a:bodyPr>
          <a:lstStyle/>
          <a:p>
            <a:r>
              <a:rPr lang="en-HK" sz="2800" b="1" dirty="0">
                <a:latin typeface="Arial" panose="020B0604020202020204" pitchFamily="34" charset="0"/>
              </a:rPr>
              <a:t>Federated Anomaly Analytics for Local Model</a:t>
            </a:r>
            <a:r>
              <a:rPr lang="zh-CN" altLang="en-US" sz="2800" b="1" dirty="0">
                <a:latin typeface="Arial" panose="020B0604020202020204" pitchFamily="34" charset="0"/>
              </a:rPr>
              <a:t> </a:t>
            </a:r>
            <a:r>
              <a:rPr lang="en-HK" sz="2800" b="1" dirty="0">
                <a:latin typeface="Arial" panose="020B0604020202020204" pitchFamily="34" charset="0"/>
              </a:rPr>
              <a:t>Poisoning Attack</a:t>
            </a:r>
            <a:endParaRPr lang="en-US" sz="2800" b="1" dirty="0"/>
          </a:p>
        </p:txBody>
      </p:sp>
      <p:sp>
        <p:nvSpPr>
          <p:cNvPr id="11" name="TextBox 10">
            <a:extLst>
              <a:ext uri="{FF2B5EF4-FFF2-40B4-BE49-F238E27FC236}">
                <a16:creationId xmlns:a16="http://schemas.microsoft.com/office/drawing/2014/main" id="{072DD130-4307-6C4B-8280-62012F4086B6}"/>
              </a:ext>
            </a:extLst>
          </p:cNvPr>
          <p:cNvSpPr txBox="1"/>
          <p:nvPr/>
        </p:nvSpPr>
        <p:spPr>
          <a:xfrm>
            <a:off x="977614" y="3238335"/>
            <a:ext cx="4487699" cy="707886"/>
          </a:xfrm>
          <a:prstGeom prst="rect">
            <a:avLst/>
          </a:prstGeom>
          <a:noFill/>
        </p:spPr>
        <p:txBody>
          <a:bodyPr wrap="square" rtlCol="0">
            <a:spAutoFit/>
          </a:bodyPr>
          <a:lstStyle/>
          <a:p>
            <a:pPr marL="257175" indent="-257175">
              <a:buFont typeface="Wingdings" pitchFamily="2" charset="2"/>
              <a:buChar char="§"/>
            </a:pPr>
            <a:r>
              <a:rPr lang="en-US" altLang="zh-CN" sz="2000" dirty="0"/>
              <a:t>Slowing</a:t>
            </a:r>
            <a:r>
              <a:rPr lang="zh-CN" altLang="en-US" sz="2000" dirty="0"/>
              <a:t> </a:t>
            </a:r>
            <a:r>
              <a:rPr lang="en-US" altLang="zh-CN" sz="2000" dirty="0"/>
              <a:t>down the convergence rate of the learning process.</a:t>
            </a:r>
            <a:endParaRPr lang="en-US" sz="2000" dirty="0"/>
          </a:p>
        </p:txBody>
      </p:sp>
      <p:sp>
        <p:nvSpPr>
          <p:cNvPr id="12" name="TextBox 11">
            <a:extLst>
              <a:ext uri="{FF2B5EF4-FFF2-40B4-BE49-F238E27FC236}">
                <a16:creationId xmlns:a16="http://schemas.microsoft.com/office/drawing/2014/main" id="{7F761C13-01D9-DE45-94F0-8BA1D8B0B058}"/>
              </a:ext>
            </a:extLst>
          </p:cNvPr>
          <p:cNvSpPr txBox="1"/>
          <p:nvPr/>
        </p:nvSpPr>
        <p:spPr>
          <a:xfrm>
            <a:off x="977614" y="3851910"/>
            <a:ext cx="4570784" cy="707886"/>
          </a:xfrm>
          <a:prstGeom prst="rect">
            <a:avLst/>
          </a:prstGeom>
          <a:noFill/>
        </p:spPr>
        <p:txBody>
          <a:bodyPr wrap="square" rtlCol="0">
            <a:spAutoFit/>
          </a:bodyPr>
          <a:lstStyle/>
          <a:p>
            <a:pPr marL="257175" indent="-257175">
              <a:buFont typeface="Wingdings" pitchFamily="2" charset="2"/>
              <a:buChar char="§"/>
            </a:pPr>
            <a:r>
              <a:rPr lang="en-US" altLang="zh-CN" sz="2000" dirty="0"/>
              <a:t>Degrading the prediction</a:t>
            </a:r>
            <a:r>
              <a:rPr lang="zh-CN" altLang="en-US" sz="2000" dirty="0"/>
              <a:t> </a:t>
            </a:r>
            <a:r>
              <a:rPr lang="en-US" altLang="zh-CN" sz="2000" dirty="0"/>
              <a:t>accuracy of the learned global mode.</a:t>
            </a:r>
            <a:endParaRPr lang="en-US" sz="2000" dirty="0"/>
          </a:p>
        </p:txBody>
      </p:sp>
      <p:pic>
        <p:nvPicPr>
          <p:cNvPr id="2" name="Picture 1">
            <a:extLst>
              <a:ext uri="{FF2B5EF4-FFF2-40B4-BE49-F238E27FC236}">
                <a16:creationId xmlns:a16="http://schemas.microsoft.com/office/drawing/2014/main" id="{0C58EAB6-91D5-1B4F-B0E1-E1BCD2A13280}"/>
              </a:ext>
            </a:extLst>
          </p:cNvPr>
          <p:cNvPicPr>
            <a:picLocks noChangeAspect="1"/>
          </p:cNvPicPr>
          <p:nvPr/>
        </p:nvPicPr>
        <p:blipFill>
          <a:blip r:embed="rId2"/>
          <a:stretch>
            <a:fillRect/>
          </a:stretch>
        </p:blipFill>
        <p:spPr>
          <a:xfrm>
            <a:off x="5720645" y="2920611"/>
            <a:ext cx="3158276" cy="2585791"/>
          </a:xfrm>
          <a:prstGeom prst="rect">
            <a:avLst/>
          </a:prstGeom>
        </p:spPr>
      </p:pic>
      <p:sp>
        <p:nvSpPr>
          <p:cNvPr id="13" name="TextBox 12">
            <a:extLst>
              <a:ext uri="{FF2B5EF4-FFF2-40B4-BE49-F238E27FC236}">
                <a16:creationId xmlns:a16="http://schemas.microsoft.com/office/drawing/2014/main" id="{53012E6E-F09D-DB4F-B91B-A368E5CB13A8}"/>
              </a:ext>
            </a:extLst>
          </p:cNvPr>
          <p:cNvSpPr txBox="1"/>
          <p:nvPr/>
        </p:nvSpPr>
        <p:spPr>
          <a:xfrm>
            <a:off x="507205" y="2867176"/>
            <a:ext cx="2442859" cy="461665"/>
          </a:xfrm>
          <a:prstGeom prst="rect">
            <a:avLst/>
          </a:prstGeom>
          <a:noFill/>
        </p:spPr>
        <p:txBody>
          <a:bodyPr wrap="square" rtlCol="0">
            <a:spAutoFit/>
          </a:bodyPr>
          <a:lstStyle/>
          <a:p>
            <a:pPr marL="257175" indent="-257175">
              <a:buFont typeface="Wingdings" pitchFamily="2" charset="2"/>
              <a:buChar char="Ø"/>
            </a:pPr>
            <a:r>
              <a:rPr lang="en-US" altLang="zh-CN" sz="2400" dirty="0"/>
              <a:t>Impact</a:t>
            </a:r>
            <a:endParaRPr lang="en-US" dirty="0"/>
          </a:p>
        </p:txBody>
      </p:sp>
      <p:sp>
        <p:nvSpPr>
          <p:cNvPr id="14" name="TextBox 13">
            <a:extLst>
              <a:ext uri="{FF2B5EF4-FFF2-40B4-BE49-F238E27FC236}">
                <a16:creationId xmlns:a16="http://schemas.microsoft.com/office/drawing/2014/main" id="{9E0CF840-7181-DE49-9DB8-792390A203D7}"/>
              </a:ext>
            </a:extLst>
          </p:cNvPr>
          <p:cNvSpPr txBox="1"/>
          <p:nvPr/>
        </p:nvSpPr>
        <p:spPr>
          <a:xfrm>
            <a:off x="981277" y="2286655"/>
            <a:ext cx="7306688" cy="707886"/>
          </a:xfrm>
          <a:prstGeom prst="rect">
            <a:avLst/>
          </a:prstGeom>
          <a:noFill/>
        </p:spPr>
        <p:txBody>
          <a:bodyPr wrap="square" rtlCol="0">
            <a:spAutoFit/>
          </a:bodyPr>
          <a:lstStyle/>
          <a:p>
            <a:pPr marL="257175" indent="-257175">
              <a:buFont typeface="Wingdings" pitchFamily="2" charset="2"/>
              <a:buChar char="§"/>
            </a:pPr>
            <a:r>
              <a:rPr lang="en-US" altLang="zh-CN" sz="2000" dirty="0"/>
              <a:t>The</a:t>
            </a:r>
            <a:r>
              <a:rPr lang="zh-CN" altLang="en-US" sz="2000" dirty="0"/>
              <a:t> </a:t>
            </a:r>
            <a:r>
              <a:rPr lang="en-US" altLang="zh-CN" sz="2000" dirty="0"/>
              <a:t>attacker</a:t>
            </a:r>
            <a:r>
              <a:rPr lang="zh-CN" altLang="en-US" sz="2000" dirty="0"/>
              <a:t> </a:t>
            </a:r>
            <a:r>
              <a:rPr lang="en-US" altLang="zh-CN" sz="2000" dirty="0"/>
              <a:t>can</a:t>
            </a:r>
            <a:r>
              <a:rPr lang="zh-CN" altLang="en-US" sz="2000" dirty="0"/>
              <a:t> </a:t>
            </a:r>
            <a:r>
              <a:rPr lang="en-US" altLang="zh-CN" sz="2000" dirty="0"/>
              <a:t>manipulate the shared local models</a:t>
            </a:r>
            <a:r>
              <a:rPr lang="zh-CN" altLang="en-US" sz="2000" dirty="0"/>
              <a:t> </a:t>
            </a:r>
            <a:r>
              <a:rPr lang="en-US" altLang="zh-CN" sz="2000" dirty="0"/>
              <a:t>not</a:t>
            </a:r>
            <a:r>
              <a:rPr lang="zh-CN" altLang="en-US" sz="2000" dirty="0"/>
              <a:t> </a:t>
            </a:r>
            <a:r>
              <a:rPr lang="en-US" altLang="zh-CN" sz="2000" dirty="0"/>
              <a:t>the</a:t>
            </a:r>
            <a:r>
              <a:rPr lang="zh-CN" altLang="en-US" sz="2000" dirty="0"/>
              <a:t> </a:t>
            </a:r>
            <a:r>
              <a:rPr lang="en-US" altLang="zh-CN" sz="2000" dirty="0"/>
              <a:t>local</a:t>
            </a:r>
            <a:r>
              <a:rPr lang="zh-CN" altLang="en-US" sz="2000" dirty="0"/>
              <a:t> </a:t>
            </a:r>
            <a:r>
              <a:rPr lang="en-US" altLang="zh-CN" sz="2000" dirty="0"/>
              <a:t>data during the process of federated learning.</a:t>
            </a:r>
            <a:endParaRPr lang="en-US" sz="2400" dirty="0"/>
          </a:p>
        </p:txBody>
      </p:sp>
      <p:sp>
        <p:nvSpPr>
          <p:cNvPr id="15" name="TextBox 14">
            <a:extLst>
              <a:ext uri="{FF2B5EF4-FFF2-40B4-BE49-F238E27FC236}">
                <a16:creationId xmlns:a16="http://schemas.microsoft.com/office/drawing/2014/main" id="{9F47BBC8-E47D-F24A-BFF3-AAE9A40A0E9F}"/>
              </a:ext>
            </a:extLst>
          </p:cNvPr>
          <p:cNvSpPr txBox="1"/>
          <p:nvPr/>
        </p:nvSpPr>
        <p:spPr>
          <a:xfrm>
            <a:off x="507205" y="4440982"/>
            <a:ext cx="5812366" cy="461665"/>
          </a:xfrm>
          <a:prstGeom prst="rect">
            <a:avLst/>
          </a:prstGeom>
          <a:noFill/>
        </p:spPr>
        <p:txBody>
          <a:bodyPr wrap="square" rtlCol="0">
            <a:spAutoFit/>
          </a:bodyPr>
          <a:lstStyle/>
          <a:p>
            <a:pPr marL="257175" indent="-257175">
              <a:buFont typeface="Wingdings" pitchFamily="2" charset="2"/>
              <a:buChar char="Ø"/>
            </a:pPr>
            <a:r>
              <a:rPr lang="en-US" altLang="zh-CN" sz="2400" dirty="0"/>
              <a:t>Most</a:t>
            </a:r>
            <a:r>
              <a:rPr lang="zh-CN" altLang="en-US" sz="2400" dirty="0"/>
              <a:t> </a:t>
            </a:r>
            <a:r>
              <a:rPr lang="en-US" altLang="zh-CN" sz="2400" dirty="0"/>
              <a:t>defense methods</a:t>
            </a:r>
            <a:r>
              <a:rPr lang="zh-CN" altLang="en-US" sz="2400" dirty="0"/>
              <a:t> </a:t>
            </a:r>
            <a:r>
              <a:rPr lang="en-US" altLang="zh-CN" sz="2400" dirty="0"/>
              <a:t>are</a:t>
            </a:r>
            <a:r>
              <a:rPr lang="zh-CN" altLang="en-US" sz="2400" dirty="0"/>
              <a:t> </a:t>
            </a:r>
            <a:r>
              <a:rPr lang="en-US" altLang="zh-CN" sz="2400" dirty="0"/>
              <a:t>passive</a:t>
            </a:r>
            <a:endParaRPr lang="en-US" sz="2400" dirty="0"/>
          </a:p>
        </p:txBody>
      </p:sp>
      <p:sp>
        <p:nvSpPr>
          <p:cNvPr id="16" name="TextBox 15">
            <a:extLst>
              <a:ext uri="{FF2B5EF4-FFF2-40B4-BE49-F238E27FC236}">
                <a16:creationId xmlns:a16="http://schemas.microsoft.com/office/drawing/2014/main" id="{012FAAC5-9616-C144-AD01-E1ED82F2D0F1}"/>
              </a:ext>
            </a:extLst>
          </p:cNvPr>
          <p:cNvSpPr txBox="1"/>
          <p:nvPr/>
        </p:nvSpPr>
        <p:spPr>
          <a:xfrm>
            <a:off x="977614" y="4856297"/>
            <a:ext cx="4739366" cy="923330"/>
          </a:xfrm>
          <a:prstGeom prst="rect">
            <a:avLst/>
          </a:prstGeom>
          <a:noFill/>
        </p:spPr>
        <p:txBody>
          <a:bodyPr wrap="square" rtlCol="0">
            <a:spAutoFit/>
          </a:bodyPr>
          <a:lstStyle/>
          <a:p>
            <a:pPr marL="257175" indent="-257175">
              <a:buFont typeface="Wingdings" pitchFamily="2" charset="2"/>
              <a:buChar char="§"/>
            </a:pPr>
            <a:r>
              <a:rPr lang="en-US" altLang="zh-CN" dirty="0"/>
              <a:t>Treat</a:t>
            </a:r>
            <a:r>
              <a:rPr lang="zh-CN" altLang="en-US" dirty="0"/>
              <a:t> </a:t>
            </a:r>
            <a:r>
              <a:rPr lang="en-HK" dirty="0"/>
              <a:t>the normal local models and the poisoned</a:t>
            </a:r>
            <a:r>
              <a:rPr lang="zh-CN" altLang="en-US" dirty="0"/>
              <a:t> </a:t>
            </a:r>
            <a:r>
              <a:rPr lang="en-HK" dirty="0"/>
              <a:t>local models indiscriminately</a:t>
            </a:r>
            <a:r>
              <a:rPr lang="en-US" altLang="zh-CN" dirty="0"/>
              <a:t>,</a:t>
            </a:r>
            <a:r>
              <a:rPr lang="zh-CN" altLang="en-US" dirty="0"/>
              <a:t> </a:t>
            </a:r>
            <a:r>
              <a:rPr lang="en-US" altLang="zh-CN" dirty="0"/>
              <a:t>such</a:t>
            </a:r>
            <a:r>
              <a:rPr lang="zh-CN" altLang="en-US" dirty="0"/>
              <a:t> </a:t>
            </a:r>
            <a:r>
              <a:rPr lang="en-US" altLang="zh-CN" dirty="0"/>
              <a:t>as</a:t>
            </a:r>
            <a:r>
              <a:rPr lang="zh-CN" altLang="en-US" dirty="0"/>
              <a:t> </a:t>
            </a:r>
            <a:r>
              <a:rPr lang="en-US" altLang="zh-CN" dirty="0" err="1"/>
              <a:t>GeoMed</a:t>
            </a:r>
            <a:r>
              <a:rPr lang="zh-CN" altLang="en-US" dirty="0"/>
              <a:t> </a:t>
            </a:r>
            <a:r>
              <a:rPr lang="en-US" altLang="zh-CN" dirty="0"/>
              <a:t>and</a:t>
            </a:r>
            <a:r>
              <a:rPr lang="zh-CN" altLang="en-US" dirty="0"/>
              <a:t> </a:t>
            </a:r>
            <a:r>
              <a:rPr lang="en-US" altLang="zh-CN" dirty="0"/>
              <a:t>Trimmed</a:t>
            </a:r>
            <a:r>
              <a:rPr lang="zh-CN" altLang="en-US" dirty="0"/>
              <a:t> </a:t>
            </a:r>
            <a:r>
              <a:rPr lang="en-US" altLang="zh-CN" dirty="0"/>
              <a:t>Mean.</a:t>
            </a:r>
            <a:endParaRPr lang="en-US" dirty="0"/>
          </a:p>
        </p:txBody>
      </p:sp>
      <p:sp>
        <p:nvSpPr>
          <p:cNvPr id="18" name="TextBox 17">
            <a:extLst>
              <a:ext uri="{FF2B5EF4-FFF2-40B4-BE49-F238E27FC236}">
                <a16:creationId xmlns:a16="http://schemas.microsoft.com/office/drawing/2014/main" id="{9F11C6E6-C082-A244-8A9B-C205DE1EBD48}"/>
              </a:ext>
            </a:extLst>
          </p:cNvPr>
          <p:cNvSpPr txBox="1"/>
          <p:nvPr/>
        </p:nvSpPr>
        <p:spPr>
          <a:xfrm>
            <a:off x="977614" y="5761367"/>
            <a:ext cx="7901307" cy="646331"/>
          </a:xfrm>
          <a:prstGeom prst="rect">
            <a:avLst/>
          </a:prstGeom>
          <a:noFill/>
        </p:spPr>
        <p:txBody>
          <a:bodyPr wrap="square" rtlCol="0">
            <a:spAutoFit/>
          </a:bodyPr>
          <a:lstStyle/>
          <a:p>
            <a:pPr marL="257175" indent="-257175">
              <a:buFont typeface="Wingdings" pitchFamily="2" charset="2"/>
              <a:buChar char="§"/>
            </a:pPr>
            <a:r>
              <a:rPr lang="en-US" altLang="zh-CN" dirty="0"/>
              <a:t>It cannot eliminate all the poisoned local models, thus the training performance is affected to some degree, i.e., the accuracy of learned global model is reduced.</a:t>
            </a:r>
            <a:endParaRPr lang="en-US" dirty="0"/>
          </a:p>
        </p:txBody>
      </p:sp>
      <p:pic>
        <p:nvPicPr>
          <p:cNvPr id="17" name="Picture 16" descr="engineering-cullen-college-of-engineering-primary-white.png">
            <a:extLst>
              <a:ext uri="{FF2B5EF4-FFF2-40B4-BE49-F238E27FC236}">
                <a16:creationId xmlns:a16="http://schemas.microsoft.com/office/drawing/2014/main" id="{38809035-5628-8F4B-A7B8-BB5CC97FB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3" name="Rectangle 2">
            <a:extLst>
              <a:ext uri="{FF2B5EF4-FFF2-40B4-BE49-F238E27FC236}">
                <a16:creationId xmlns:a16="http://schemas.microsoft.com/office/drawing/2014/main" id="{F3E74EA2-5DA4-5747-BBA6-287E2475AD43}"/>
              </a:ext>
            </a:extLst>
          </p:cNvPr>
          <p:cNvSpPr/>
          <p:nvPr/>
        </p:nvSpPr>
        <p:spPr>
          <a:xfrm>
            <a:off x="276570" y="6407698"/>
            <a:ext cx="8867430" cy="523220"/>
          </a:xfrm>
          <a:prstGeom prst="rect">
            <a:avLst/>
          </a:prstGeom>
        </p:spPr>
        <p:txBody>
          <a:bodyPr wrap="square">
            <a:spAutoFit/>
          </a:bodyPr>
          <a:lstStyle/>
          <a:p>
            <a:r>
              <a:rPr lang="en-US" sz="1400" dirty="0" err="1"/>
              <a:t>Siping</a:t>
            </a:r>
            <a:r>
              <a:rPr lang="en-US" sz="1400" dirty="0"/>
              <a:t> Shi, Chuang Hu, Dan Wang, </a:t>
            </a:r>
            <a:r>
              <a:rPr lang="en-US" sz="1400" dirty="0" err="1"/>
              <a:t>Yifei</a:t>
            </a:r>
            <a:r>
              <a:rPr lang="en-US" sz="1400" dirty="0"/>
              <a:t> Zhu, and Zhu Han, ``Federated Anomaly Analytics for Local Model Poisoning Attack," to appear IEEE Journal on Selected Areas in Communication</a:t>
            </a:r>
          </a:p>
        </p:txBody>
      </p:sp>
    </p:spTree>
    <p:extLst>
      <p:ext uri="{BB962C8B-B14F-4D97-AF65-F5344CB8AC3E}">
        <p14:creationId xmlns:p14="http://schemas.microsoft.com/office/powerpoint/2010/main" val="244729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ML Point of View</a:t>
            </a: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8CBFF3A-E60C-994B-AE6E-D7D0A26F3FC4}" type="slidenum">
              <a:rPr lang="en-US" smtClean="0"/>
              <a:t>4</a:t>
            </a:fld>
            <a:endParaRPr lang="en-US"/>
          </a:p>
        </p:txBody>
      </p:sp>
      <p:sp>
        <p:nvSpPr>
          <p:cNvPr id="4" name="文本框 3">
            <a:extLst>
              <a:ext uri="{FF2B5EF4-FFF2-40B4-BE49-F238E27FC236}">
                <a16:creationId xmlns:a16="http://schemas.microsoft.com/office/drawing/2014/main" id="{64B1E211-0261-3F4E-9BEA-F48E75935597}"/>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3" name="文本框 12">
            <a:extLst>
              <a:ext uri="{FF2B5EF4-FFF2-40B4-BE49-F238E27FC236}">
                <a16:creationId xmlns:a16="http://schemas.microsoft.com/office/drawing/2014/main" id="{8DDF9883-AB5E-7342-A16B-DB8072714405}"/>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4" name="文本框 13">
            <a:extLst>
              <a:ext uri="{FF2B5EF4-FFF2-40B4-BE49-F238E27FC236}">
                <a16:creationId xmlns:a16="http://schemas.microsoft.com/office/drawing/2014/main" id="{8C76AD65-80EB-BC43-96A4-0C2546EBC42D}"/>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5" name="文本框 14">
            <a:extLst>
              <a:ext uri="{FF2B5EF4-FFF2-40B4-BE49-F238E27FC236}">
                <a16:creationId xmlns:a16="http://schemas.microsoft.com/office/drawing/2014/main" id="{67A756F9-F84C-9B41-85EF-167E82276C96}"/>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6" name="文本框 15">
            <a:extLst>
              <a:ext uri="{FF2B5EF4-FFF2-40B4-BE49-F238E27FC236}">
                <a16:creationId xmlns:a16="http://schemas.microsoft.com/office/drawing/2014/main" id="{F796D9BE-1795-414F-A50C-18D88699545A}"/>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Tree>
    <p:extLst>
      <p:ext uri="{BB962C8B-B14F-4D97-AF65-F5344CB8AC3E}">
        <p14:creationId xmlns:p14="http://schemas.microsoft.com/office/powerpoint/2010/main" val="2649421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8377E1-46FB-924B-8B6E-8523B64E5571}"/>
              </a:ext>
            </a:extLst>
          </p:cNvPr>
          <p:cNvSpPr txBox="1"/>
          <p:nvPr/>
        </p:nvSpPr>
        <p:spPr>
          <a:xfrm>
            <a:off x="335605" y="1506360"/>
            <a:ext cx="1736309" cy="415498"/>
          </a:xfrm>
          <a:prstGeom prst="rect">
            <a:avLst/>
          </a:prstGeom>
          <a:noFill/>
        </p:spPr>
        <p:txBody>
          <a:bodyPr wrap="none" rtlCol="0">
            <a:spAutoFit/>
          </a:bodyPr>
          <a:lstStyle/>
          <a:p>
            <a:pPr marL="342900" indent="-342900">
              <a:buFont typeface="Arial" panose="020B0604020202020204" pitchFamily="34" charset="0"/>
              <a:buChar char="•"/>
            </a:pPr>
            <a:r>
              <a:rPr lang="en-US" altLang="zh-CN" sz="2100" dirty="0"/>
              <a:t>Motivation</a:t>
            </a:r>
            <a:endParaRPr lang="en-US" sz="2100" dirty="0"/>
          </a:p>
        </p:txBody>
      </p:sp>
      <p:sp>
        <p:nvSpPr>
          <p:cNvPr id="8" name="TextBox 7">
            <a:extLst>
              <a:ext uri="{FF2B5EF4-FFF2-40B4-BE49-F238E27FC236}">
                <a16:creationId xmlns:a16="http://schemas.microsoft.com/office/drawing/2014/main" id="{3172591F-4756-5544-85B1-3F697C0B8D56}"/>
              </a:ext>
            </a:extLst>
          </p:cNvPr>
          <p:cNvSpPr txBox="1"/>
          <p:nvPr/>
        </p:nvSpPr>
        <p:spPr>
          <a:xfrm>
            <a:off x="694312" y="1963883"/>
            <a:ext cx="8044759" cy="707886"/>
          </a:xfrm>
          <a:prstGeom prst="rect">
            <a:avLst/>
          </a:prstGeom>
          <a:noFill/>
        </p:spPr>
        <p:txBody>
          <a:bodyPr wrap="square" rtlCol="0">
            <a:spAutoFit/>
          </a:bodyPr>
          <a:lstStyle/>
          <a:p>
            <a:pPr marL="257175" indent="-257175">
              <a:buFont typeface="Wingdings" pitchFamily="2" charset="2"/>
              <a:buChar char="Ø"/>
            </a:pPr>
            <a:r>
              <a:rPr lang="en-US" altLang="zh-CN" sz="2000" dirty="0"/>
              <a:t>Leverage the</a:t>
            </a:r>
            <a:r>
              <a:rPr lang="zh-CN" altLang="en-US" sz="2000" dirty="0"/>
              <a:t> </a:t>
            </a:r>
            <a:r>
              <a:rPr lang="en-US" altLang="zh-CN" sz="2000" dirty="0"/>
              <a:t>new </a:t>
            </a:r>
            <a:r>
              <a:rPr lang="en-US" altLang="zh-CN" sz="2000" b="1" i="1" dirty="0"/>
              <a:t>federated analytics </a:t>
            </a:r>
            <a:r>
              <a:rPr lang="en-US" altLang="zh-CN" sz="2000" dirty="0"/>
              <a:t>paradigm to develop a</a:t>
            </a:r>
            <a:r>
              <a:rPr lang="zh-CN" altLang="en-US" sz="2000" dirty="0"/>
              <a:t> </a:t>
            </a:r>
            <a:r>
              <a:rPr lang="en-US" altLang="zh-CN" sz="2000" b="1" i="1" dirty="0"/>
              <a:t>proactive defense </a:t>
            </a:r>
            <a:r>
              <a:rPr lang="en-US" altLang="zh-CN" sz="2000" dirty="0"/>
              <a:t>method</a:t>
            </a:r>
            <a:r>
              <a:rPr lang="zh-CN" altLang="en-US" sz="2000" dirty="0"/>
              <a:t> </a:t>
            </a:r>
            <a:r>
              <a:rPr lang="en-US" altLang="zh-CN" sz="2000" dirty="0"/>
              <a:t>with</a:t>
            </a:r>
            <a:r>
              <a:rPr lang="zh-CN" altLang="en-US" sz="2000" dirty="0"/>
              <a:t> </a:t>
            </a:r>
            <a:r>
              <a:rPr lang="en-US" altLang="zh-CN" sz="2000" dirty="0"/>
              <a:t>privacy</a:t>
            </a:r>
            <a:r>
              <a:rPr lang="zh-CN" altLang="en-US" sz="2000" dirty="0"/>
              <a:t> </a:t>
            </a:r>
            <a:r>
              <a:rPr lang="en-US" altLang="zh-CN" sz="2000" dirty="0"/>
              <a:t>and</a:t>
            </a:r>
            <a:r>
              <a:rPr lang="zh-CN" altLang="en-US" sz="2000" dirty="0"/>
              <a:t> </a:t>
            </a:r>
            <a:r>
              <a:rPr lang="en-US" altLang="zh-CN" sz="2000" dirty="0"/>
              <a:t>performance</a:t>
            </a:r>
            <a:r>
              <a:rPr lang="zh-CN" altLang="en-US" sz="2000" dirty="0"/>
              <a:t> </a:t>
            </a:r>
            <a:r>
              <a:rPr lang="en-US" altLang="zh-CN" sz="2000" dirty="0"/>
              <a:t>guarantee.</a:t>
            </a:r>
            <a:endParaRPr lang="en-US" sz="2000" dirty="0"/>
          </a:p>
        </p:txBody>
      </p:sp>
      <p:sp>
        <p:nvSpPr>
          <p:cNvPr id="9" name="Rectangle 8">
            <a:extLst>
              <a:ext uri="{FF2B5EF4-FFF2-40B4-BE49-F238E27FC236}">
                <a16:creationId xmlns:a16="http://schemas.microsoft.com/office/drawing/2014/main" id="{701BE014-73A1-C344-AC8C-A46E7546C22F}"/>
              </a:ext>
            </a:extLst>
          </p:cNvPr>
          <p:cNvSpPr/>
          <p:nvPr/>
        </p:nvSpPr>
        <p:spPr>
          <a:xfrm>
            <a:off x="335605" y="239254"/>
            <a:ext cx="4996791" cy="1077218"/>
          </a:xfrm>
          <a:prstGeom prst="rect">
            <a:avLst/>
          </a:prstGeom>
        </p:spPr>
        <p:txBody>
          <a:bodyPr wrap="square">
            <a:spAutoFit/>
          </a:bodyPr>
          <a:lstStyle/>
          <a:p>
            <a:r>
              <a:rPr lang="en-US" sz="3200" dirty="0">
                <a:latin typeface="Arial" panose="020B0604020202020204" pitchFamily="34" charset="0"/>
              </a:rPr>
              <a:t>Motivation, Challenges and Methodology</a:t>
            </a:r>
            <a:endParaRPr lang="en-US" sz="3200" dirty="0"/>
          </a:p>
        </p:txBody>
      </p:sp>
      <p:sp>
        <p:nvSpPr>
          <p:cNvPr id="10" name="TextBox 9">
            <a:extLst>
              <a:ext uri="{FF2B5EF4-FFF2-40B4-BE49-F238E27FC236}">
                <a16:creationId xmlns:a16="http://schemas.microsoft.com/office/drawing/2014/main" id="{B3362440-9046-4442-B55A-BCABAFD6C111}"/>
              </a:ext>
            </a:extLst>
          </p:cNvPr>
          <p:cNvSpPr txBox="1"/>
          <p:nvPr/>
        </p:nvSpPr>
        <p:spPr>
          <a:xfrm>
            <a:off x="694312" y="2982957"/>
            <a:ext cx="7717682" cy="707886"/>
          </a:xfrm>
          <a:prstGeom prst="rect">
            <a:avLst/>
          </a:prstGeom>
          <a:noFill/>
        </p:spPr>
        <p:txBody>
          <a:bodyPr wrap="square" rtlCol="0">
            <a:spAutoFit/>
          </a:bodyPr>
          <a:lstStyle/>
          <a:p>
            <a:pPr marL="257175" indent="-257175">
              <a:buFont typeface="Wingdings" pitchFamily="2" charset="2"/>
              <a:buChar char="Ø"/>
            </a:pPr>
            <a:r>
              <a:rPr lang="en-US" altLang="zh-CN" sz="2000" dirty="0"/>
              <a:t>Data heterogeneity caused by federated scenarios increases the difficulty in anomaly analytics.</a:t>
            </a:r>
            <a:endParaRPr lang="en-US" sz="2000" dirty="0"/>
          </a:p>
        </p:txBody>
      </p:sp>
      <p:sp>
        <p:nvSpPr>
          <p:cNvPr id="13" name="TextBox 12">
            <a:extLst>
              <a:ext uri="{FF2B5EF4-FFF2-40B4-BE49-F238E27FC236}">
                <a16:creationId xmlns:a16="http://schemas.microsoft.com/office/drawing/2014/main" id="{500F1C59-FE63-9B4C-B391-D48378CED309}"/>
              </a:ext>
            </a:extLst>
          </p:cNvPr>
          <p:cNvSpPr txBox="1"/>
          <p:nvPr/>
        </p:nvSpPr>
        <p:spPr>
          <a:xfrm>
            <a:off x="335605" y="2618273"/>
            <a:ext cx="1604285" cy="415498"/>
          </a:xfrm>
          <a:prstGeom prst="rect">
            <a:avLst/>
          </a:prstGeom>
          <a:noFill/>
        </p:spPr>
        <p:txBody>
          <a:bodyPr wrap="none" rtlCol="0">
            <a:spAutoFit/>
          </a:bodyPr>
          <a:lstStyle/>
          <a:p>
            <a:pPr marL="342900" indent="-342900">
              <a:buFont typeface="Arial" panose="020B0604020202020204" pitchFamily="34" charset="0"/>
              <a:buChar char="•"/>
            </a:pPr>
            <a:r>
              <a:rPr lang="en-US" altLang="zh-CN" sz="2100" dirty="0"/>
              <a:t>Challenge</a:t>
            </a:r>
          </a:p>
        </p:txBody>
      </p:sp>
      <p:pic>
        <p:nvPicPr>
          <p:cNvPr id="7" name="Picture 6" descr="engineering-cullen-college-of-engineering-primary-white.png">
            <a:extLst>
              <a:ext uri="{FF2B5EF4-FFF2-40B4-BE49-F238E27FC236}">
                <a16:creationId xmlns:a16="http://schemas.microsoft.com/office/drawing/2014/main" id="{B478FD5E-5A6C-B741-AFEA-E329AF989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11" name="TextBox 10">
            <a:extLst>
              <a:ext uri="{FF2B5EF4-FFF2-40B4-BE49-F238E27FC236}">
                <a16:creationId xmlns:a16="http://schemas.microsoft.com/office/drawing/2014/main" id="{6A284D6C-B44B-EF45-8DC4-84737889BBFA}"/>
              </a:ext>
            </a:extLst>
          </p:cNvPr>
          <p:cNvSpPr txBox="1"/>
          <p:nvPr/>
        </p:nvSpPr>
        <p:spPr>
          <a:xfrm>
            <a:off x="335605" y="3589719"/>
            <a:ext cx="8230879" cy="415498"/>
          </a:xfrm>
          <a:prstGeom prst="rect">
            <a:avLst/>
          </a:prstGeom>
          <a:noFill/>
        </p:spPr>
        <p:txBody>
          <a:bodyPr wrap="square" rtlCol="0">
            <a:spAutoFit/>
          </a:bodyPr>
          <a:lstStyle/>
          <a:p>
            <a:pPr marL="342900" indent="-342900">
              <a:buFont typeface="Arial" panose="020B0604020202020204" pitchFamily="34" charset="0"/>
              <a:buChar char="•"/>
            </a:pPr>
            <a:r>
              <a:rPr lang="en-US" altLang="zh-CN" sz="2100" dirty="0"/>
              <a:t>Methodology of federated analysis framework with three modules</a:t>
            </a:r>
            <a:endParaRPr lang="en-US" sz="2100" dirty="0"/>
          </a:p>
        </p:txBody>
      </p:sp>
      <p:sp>
        <p:nvSpPr>
          <p:cNvPr id="14" name="TextBox 13">
            <a:extLst>
              <a:ext uri="{FF2B5EF4-FFF2-40B4-BE49-F238E27FC236}">
                <a16:creationId xmlns:a16="http://schemas.microsoft.com/office/drawing/2014/main" id="{C37AADBD-FC22-9348-8399-087D07A287CC}"/>
              </a:ext>
            </a:extLst>
          </p:cNvPr>
          <p:cNvSpPr txBox="1"/>
          <p:nvPr/>
        </p:nvSpPr>
        <p:spPr>
          <a:xfrm>
            <a:off x="673349" y="4099500"/>
            <a:ext cx="4487699" cy="461665"/>
          </a:xfrm>
          <a:prstGeom prst="rect">
            <a:avLst/>
          </a:prstGeom>
          <a:noFill/>
        </p:spPr>
        <p:txBody>
          <a:bodyPr wrap="square" rtlCol="0">
            <a:spAutoFit/>
          </a:bodyPr>
          <a:lstStyle/>
          <a:p>
            <a:pPr marL="342900" indent="-342900">
              <a:buFont typeface="+mj-lt"/>
              <a:buAutoNum type="arabicParenR"/>
            </a:pPr>
            <a:r>
              <a:rPr lang="en-US" altLang="zh-CN" sz="2400" dirty="0"/>
              <a:t>Anomaly</a:t>
            </a:r>
            <a:r>
              <a:rPr lang="zh-CN" altLang="en-US" sz="2400" dirty="0"/>
              <a:t> </a:t>
            </a:r>
            <a:r>
              <a:rPr lang="en-US" altLang="zh-CN" sz="2400" dirty="0"/>
              <a:t>detection</a:t>
            </a:r>
            <a:r>
              <a:rPr lang="zh-CN" altLang="en-US" sz="2400" dirty="0"/>
              <a:t> </a:t>
            </a:r>
            <a:r>
              <a:rPr lang="en-US" altLang="zh-CN" sz="2400" dirty="0"/>
              <a:t>module</a:t>
            </a:r>
            <a:endParaRPr lang="en-US" sz="2400" dirty="0"/>
          </a:p>
        </p:txBody>
      </p:sp>
      <p:sp>
        <p:nvSpPr>
          <p:cNvPr id="15" name="TextBox 14">
            <a:extLst>
              <a:ext uri="{FF2B5EF4-FFF2-40B4-BE49-F238E27FC236}">
                <a16:creationId xmlns:a16="http://schemas.microsoft.com/office/drawing/2014/main" id="{76D8CDFC-9E5C-DF4D-B750-12FB227C8041}"/>
              </a:ext>
            </a:extLst>
          </p:cNvPr>
          <p:cNvSpPr txBox="1"/>
          <p:nvPr/>
        </p:nvSpPr>
        <p:spPr>
          <a:xfrm>
            <a:off x="915841" y="4709184"/>
            <a:ext cx="4421222" cy="923330"/>
          </a:xfrm>
          <a:prstGeom prst="rect">
            <a:avLst/>
          </a:prstGeom>
          <a:noFill/>
        </p:spPr>
        <p:txBody>
          <a:bodyPr wrap="square" rtlCol="0">
            <a:spAutoFit/>
          </a:bodyPr>
          <a:lstStyle/>
          <a:p>
            <a:pPr marL="214313" indent="-214313">
              <a:buFont typeface="Wingdings" pitchFamily="2" charset="2"/>
              <a:buChar char="ü"/>
            </a:pPr>
            <a:r>
              <a:rPr lang="en-US" altLang="zh-CN" dirty="0"/>
              <a:t>Identify</a:t>
            </a:r>
            <a:r>
              <a:rPr lang="zh-CN" altLang="en-US" dirty="0"/>
              <a:t> </a:t>
            </a:r>
            <a:r>
              <a:rPr lang="en-US" altLang="zh-CN" dirty="0"/>
              <a:t>the</a:t>
            </a:r>
            <a:r>
              <a:rPr lang="zh-CN" altLang="en-US" dirty="0"/>
              <a:t> </a:t>
            </a:r>
            <a:r>
              <a:rPr lang="en-US" altLang="zh-CN" dirty="0"/>
              <a:t>potential</a:t>
            </a:r>
            <a:r>
              <a:rPr lang="zh-CN" altLang="en-US" dirty="0"/>
              <a:t> </a:t>
            </a:r>
            <a:r>
              <a:rPr lang="en-HK" dirty="0"/>
              <a:t>malicious </a:t>
            </a:r>
            <a:r>
              <a:rPr lang="en-US" altLang="zh-CN" dirty="0"/>
              <a:t>local</a:t>
            </a:r>
            <a:r>
              <a:rPr lang="zh-CN" altLang="en-US" dirty="0"/>
              <a:t> </a:t>
            </a:r>
            <a:r>
              <a:rPr lang="en-US" altLang="zh-CN" dirty="0"/>
              <a:t>model</a:t>
            </a:r>
            <a:r>
              <a:rPr lang="zh-CN" altLang="en-US" dirty="0"/>
              <a:t> </a:t>
            </a:r>
            <a:r>
              <a:rPr lang="en-US" altLang="zh-CN" dirty="0"/>
              <a:t>updates</a:t>
            </a:r>
            <a:r>
              <a:rPr lang="zh-CN" altLang="en-US" dirty="0"/>
              <a:t> </a:t>
            </a:r>
            <a:r>
              <a:rPr lang="en-US" altLang="zh-CN" dirty="0"/>
              <a:t>with</a:t>
            </a:r>
            <a:r>
              <a:rPr lang="zh-CN" altLang="en-US" dirty="0"/>
              <a:t> </a:t>
            </a:r>
            <a:r>
              <a:rPr lang="en-US" altLang="zh-CN" dirty="0"/>
              <a:t>a</a:t>
            </a:r>
            <a:r>
              <a:rPr lang="zh-CN" altLang="en-US" dirty="0"/>
              <a:t> </a:t>
            </a:r>
            <a:r>
              <a:rPr lang="en-US" altLang="zh-CN" dirty="0"/>
              <a:t>light-weight</a:t>
            </a:r>
            <a:r>
              <a:rPr lang="zh-CN" altLang="en-US" dirty="0"/>
              <a:t> </a:t>
            </a:r>
            <a:r>
              <a:rPr lang="en-US" altLang="zh-CN" dirty="0"/>
              <a:t>anomaly</a:t>
            </a:r>
            <a:r>
              <a:rPr lang="zh-CN" altLang="en-US" dirty="0"/>
              <a:t> </a:t>
            </a:r>
            <a:r>
              <a:rPr lang="en-US" altLang="zh-CN" dirty="0"/>
              <a:t>detection</a:t>
            </a:r>
            <a:r>
              <a:rPr lang="zh-CN" altLang="en-US" dirty="0"/>
              <a:t> </a:t>
            </a:r>
            <a:r>
              <a:rPr lang="en-US" altLang="zh-CN" dirty="0"/>
              <a:t>algorithm</a:t>
            </a:r>
            <a:endParaRPr lang="en-US" dirty="0"/>
          </a:p>
        </p:txBody>
      </p:sp>
      <p:sp>
        <p:nvSpPr>
          <p:cNvPr id="16" name="TextBox 15">
            <a:extLst>
              <a:ext uri="{FF2B5EF4-FFF2-40B4-BE49-F238E27FC236}">
                <a16:creationId xmlns:a16="http://schemas.microsoft.com/office/drawing/2014/main" id="{D6121A33-5CE6-364B-8437-C2AAB68BABCF}"/>
              </a:ext>
            </a:extLst>
          </p:cNvPr>
          <p:cNvSpPr txBox="1"/>
          <p:nvPr/>
        </p:nvSpPr>
        <p:spPr>
          <a:xfrm>
            <a:off x="911174" y="5632514"/>
            <a:ext cx="4421222" cy="1200329"/>
          </a:xfrm>
          <a:prstGeom prst="rect">
            <a:avLst/>
          </a:prstGeom>
          <a:noFill/>
        </p:spPr>
        <p:txBody>
          <a:bodyPr wrap="square" rtlCol="0">
            <a:spAutoFit/>
          </a:bodyPr>
          <a:lstStyle/>
          <a:p>
            <a:pPr marL="214313" indent="-214313">
              <a:buFont typeface="Wingdings" pitchFamily="2" charset="2"/>
              <a:buChar char="ü"/>
            </a:pPr>
            <a:r>
              <a:rPr lang="en-US" altLang="zh-CN" dirty="0"/>
              <a:t>FAA-DL</a:t>
            </a:r>
            <a:r>
              <a:rPr lang="zh-CN" altLang="en-US" dirty="0"/>
              <a:t> </a:t>
            </a:r>
            <a:r>
              <a:rPr lang="en-US" altLang="zh-CN" dirty="0"/>
              <a:t>allows</a:t>
            </a:r>
            <a:r>
              <a:rPr lang="en-HK" dirty="0"/>
              <a:t> greater compatibility with various</a:t>
            </a:r>
            <a:r>
              <a:rPr lang="zh-CN" altLang="en-US" dirty="0"/>
              <a:t> </a:t>
            </a:r>
            <a:r>
              <a:rPr lang="en-HK" dirty="0"/>
              <a:t>anomaly detection algorithms</a:t>
            </a:r>
            <a:r>
              <a:rPr lang="en-US" altLang="zh-CN" dirty="0"/>
              <a:t>.</a:t>
            </a:r>
            <a:r>
              <a:rPr lang="en-HK" dirty="0"/>
              <a:t> Support Vector Machine</a:t>
            </a:r>
            <a:r>
              <a:rPr lang="zh-CN" altLang="en-US" dirty="0"/>
              <a:t> </a:t>
            </a:r>
            <a:r>
              <a:rPr lang="en-US" altLang="zh-CN" dirty="0"/>
              <a:t>(SVM)</a:t>
            </a:r>
            <a:r>
              <a:rPr lang="zh-CN" altLang="en-US" dirty="0"/>
              <a:t> </a:t>
            </a:r>
            <a:r>
              <a:rPr lang="en-US" altLang="zh-CN" dirty="0"/>
              <a:t>is</a:t>
            </a:r>
            <a:r>
              <a:rPr lang="zh-CN" altLang="en-US" dirty="0"/>
              <a:t> </a:t>
            </a:r>
            <a:r>
              <a:rPr lang="en-US" altLang="zh-CN" dirty="0"/>
              <a:t>selected</a:t>
            </a:r>
            <a:r>
              <a:rPr lang="zh-CN" altLang="en-US" dirty="0"/>
              <a:t> </a:t>
            </a:r>
            <a:r>
              <a:rPr lang="en-US" altLang="zh-CN" dirty="0"/>
              <a:t>in</a:t>
            </a:r>
            <a:r>
              <a:rPr lang="zh-CN" altLang="en-US" dirty="0"/>
              <a:t> </a:t>
            </a:r>
            <a:r>
              <a:rPr lang="en-US" altLang="zh-CN" dirty="0"/>
              <a:t>our</a:t>
            </a:r>
            <a:r>
              <a:rPr lang="zh-CN" altLang="en-US" dirty="0"/>
              <a:t> </a:t>
            </a:r>
            <a:r>
              <a:rPr lang="en-US" altLang="zh-CN" dirty="0"/>
              <a:t>paper.</a:t>
            </a:r>
            <a:endParaRPr lang="en-US" sz="2000" dirty="0"/>
          </a:p>
        </p:txBody>
      </p:sp>
      <p:pic>
        <p:nvPicPr>
          <p:cNvPr id="17" name="Picture 16">
            <a:extLst>
              <a:ext uri="{FF2B5EF4-FFF2-40B4-BE49-F238E27FC236}">
                <a16:creationId xmlns:a16="http://schemas.microsoft.com/office/drawing/2014/main" id="{BC9089E6-253D-EE4A-B416-7C301CC67D7D}"/>
              </a:ext>
            </a:extLst>
          </p:cNvPr>
          <p:cNvPicPr>
            <a:picLocks noChangeAspect="1"/>
          </p:cNvPicPr>
          <p:nvPr/>
        </p:nvPicPr>
        <p:blipFill rotWithShape="1">
          <a:blip r:embed="rId3"/>
          <a:srcRect t="535" b="-1"/>
          <a:stretch/>
        </p:blipFill>
        <p:spPr>
          <a:xfrm>
            <a:off x="5513077" y="4002031"/>
            <a:ext cx="3519539" cy="2716352"/>
          </a:xfrm>
          <a:prstGeom prst="rect">
            <a:avLst/>
          </a:prstGeom>
        </p:spPr>
      </p:pic>
    </p:spTree>
    <p:extLst>
      <p:ext uri="{BB962C8B-B14F-4D97-AF65-F5344CB8AC3E}">
        <p14:creationId xmlns:p14="http://schemas.microsoft.com/office/powerpoint/2010/main" val="1325720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D03072-BB6C-A843-BDF4-B3AD9FD78E25}"/>
              </a:ext>
            </a:extLst>
          </p:cNvPr>
          <p:cNvSpPr/>
          <p:nvPr/>
        </p:nvSpPr>
        <p:spPr>
          <a:xfrm>
            <a:off x="335605" y="286778"/>
            <a:ext cx="8601683" cy="707886"/>
          </a:xfrm>
          <a:prstGeom prst="rect">
            <a:avLst/>
          </a:prstGeom>
        </p:spPr>
        <p:txBody>
          <a:bodyPr wrap="square">
            <a:spAutoFit/>
          </a:bodyPr>
          <a:lstStyle/>
          <a:p>
            <a:r>
              <a:rPr lang="en-US" sz="4000" dirty="0">
                <a:latin typeface="Arial" panose="020B0604020202020204" pitchFamily="34" charset="0"/>
              </a:rPr>
              <a:t>Methodology (cont.)</a:t>
            </a:r>
            <a:endParaRPr lang="en-US" sz="4000" dirty="0"/>
          </a:p>
        </p:txBody>
      </p:sp>
      <p:sp>
        <p:nvSpPr>
          <p:cNvPr id="13" name="TextBox 12">
            <a:extLst>
              <a:ext uri="{FF2B5EF4-FFF2-40B4-BE49-F238E27FC236}">
                <a16:creationId xmlns:a16="http://schemas.microsoft.com/office/drawing/2014/main" id="{5C800926-F827-1C4F-A992-06D9FB24D7EC}"/>
              </a:ext>
            </a:extLst>
          </p:cNvPr>
          <p:cNvSpPr txBox="1"/>
          <p:nvPr/>
        </p:nvSpPr>
        <p:spPr>
          <a:xfrm>
            <a:off x="335605" y="1603979"/>
            <a:ext cx="4487699" cy="461665"/>
          </a:xfrm>
          <a:prstGeom prst="rect">
            <a:avLst/>
          </a:prstGeom>
          <a:noFill/>
        </p:spPr>
        <p:txBody>
          <a:bodyPr wrap="square" rtlCol="0">
            <a:spAutoFit/>
          </a:bodyPr>
          <a:lstStyle/>
          <a:p>
            <a:pPr marL="342900" indent="-342900">
              <a:buFont typeface="+mj-lt"/>
              <a:buAutoNum type="arabicParenR" startAt="2"/>
            </a:pPr>
            <a:r>
              <a:rPr lang="en-US" altLang="zh-CN" sz="2400" dirty="0"/>
              <a:t>Anomaly</a:t>
            </a:r>
            <a:r>
              <a:rPr lang="zh-CN" altLang="en-US" sz="2400" dirty="0"/>
              <a:t> </a:t>
            </a:r>
            <a:r>
              <a:rPr lang="en-US" altLang="zh-CN" sz="2400" dirty="0"/>
              <a:t>verification</a:t>
            </a:r>
            <a:r>
              <a:rPr lang="zh-CN" altLang="en-US" sz="2400" dirty="0"/>
              <a:t> </a:t>
            </a:r>
            <a:r>
              <a:rPr lang="en-US" altLang="zh-CN" sz="2400" dirty="0"/>
              <a:t>module</a:t>
            </a:r>
            <a:endParaRPr lang="en-US" sz="2400" dirty="0"/>
          </a:p>
        </p:txBody>
      </p:sp>
      <p:sp>
        <p:nvSpPr>
          <p:cNvPr id="14" name="TextBox 13">
            <a:extLst>
              <a:ext uri="{FF2B5EF4-FFF2-40B4-BE49-F238E27FC236}">
                <a16:creationId xmlns:a16="http://schemas.microsoft.com/office/drawing/2014/main" id="{EA3B6EBC-74EF-9D47-9EBE-0E6DA0CBE931}"/>
              </a:ext>
            </a:extLst>
          </p:cNvPr>
          <p:cNvSpPr txBox="1"/>
          <p:nvPr/>
        </p:nvSpPr>
        <p:spPr>
          <a:xfrm>
            <a:off x="335605" y="4865810"/>
            <a:ext cx="4487699" cy="461665"/>
          </a:xfrm>
          <a:prstGeom prst="rect">
            <a:avLst/>
          </a:prstGeom>
          <a:noFill/>
        </p:spPr>
        <p:txBody>
          <a:bodyPr wrap="square" rtlCol="0">
            <a:spAutoFit/>
          </a:bodyPr>
          <a:lstStyle/>
          <a:p>
            <a:pPr marL="342900" indent="-342900">
              <a:buFont typeface="+mj-lt"/>
              <a:buAutoNum type="arabicParenR" startAt="3"/>
            </a:pPr>
            <a:r>
              <a:rPr lang="en-US" altLang="zh-CN" sz="2400" dirty="0"/>
              <a:t>Anomaly</a:t>
            </a:r>
            <a:r>
              <a:rPr lang="zh-CN" altLang="en-US" sz="2400" dirty="0"/>
              <a:t> </a:t>
            </a:r>
            <a:r>
              <a:rPr lang="en-US" altLang="zh-CN" sz="2400" dirty="0"/>
              <a:t>removal</a:t>
            </a:r>
            <a:r>
              <a:rPr lang="zh-CN" altLang="en-US" sz="2400" dirty="0"/>
              <a:t> </a:t>
            </a:r>
            <a:r>
              <a:rPr lang="en-US" altLang="zh-CN" sz="2400" dirty="0"/>
              <a:t>module</a:t>
            </a:r>
            <a:endParaRPr lang="en-US" sz="2400" dirty="0"/>
          </a:p>
        </p:txBody>
      </p:sp>
      <p:sp>
        <p:nvSpPr>
          <p:cNvPr id="15" name="TextBox 14">
            <a:extLst>
              <a:ext uri="{FF2B5EF4-FFF2-40B4-BE49-F238E27FC236}">
                <a16:creationId xmlns:a16="http://schemas.microsoft.com/office/drawing/2014/main" id="{F3AD7F6C-68F6-C34B-B9D8-CF41A6694972}"/>
              </a:ext>
            </a:extLst>
          </p:cNvPr>
          <p:cNvSpPr txBox="1"/>
          <p:nvPr/>
        </p:nvSpPr>
        <p:spPr>
          <a:xfrm>
            <a:off x="641650" y="2049654"/>
            <a:ext cx="4812736" cy="1015663"/>
          </a:xfrm>
          <a:prstGeom prst="rect">
            <a:avLst/>
          </a:prstGeom>
          <a:noFill/>
        </p:spPr>
        <p:txBody>
          <a:bodyPr wrap="square" rtlCol="0">
            <a:spAutoFit/>
          </a:bodyPr>
          <a:lstStyle/>
          <a:p>
            <a:pPr marL="214313" indent="-214313">
              <a:buFont typeface="Wingdings" pitchFamily="2" charset="2"/>
              <a:buChar char="ü"/>
            </a:pPr>
            <a:r>
              <a:rPr lang="en-US" altLang="zh-CN" sz="2000" dirty="0"/>
              <a:t>Request</a:t>
            </a:r>
            <a:r>
              <a:rPr lang="zh-CN" altLang="en-US" sz="2000" dirty="0"/>
              <a:t> </a:t>
            </a:r>
            <a:r>
              <a:rPr lang="en-US" altLang="zh-CN" sz="2000" dirty="0"/>
              <a:t>encrypted</a:t>
            </a:r>
            <a:r>
              <a:rPr lang="zh-CN" altLang="en-US" sz="2000" dirty="0"/>
              <a:t> </a:t>
            </a:r>
            <a:r>
              <a:rPr lang="en-US" altLang="zh-CN" sz="2000" dirty="0"/>
              <a:t>local</a:t>
            </a:r>
            <a:r>
              <a:rPr lang="zh-CN" altLang="en-US" sz="2000" dirty="0"/>
              <a:t> </a:t>
            </a:r>
            <a:r>
              <a:rPr lang="en-US" altLang="zh-CN" sz="2000" dirty="0"/>
              <a:t>data</a:t>
            </a:r>
            <a:r>
              <a:rPr lang="zh-CN" altLang="en-US" sz="2000" dirty="0"/>
              <a:t> </a:t>
            </a:r>
            <a:r>
              <a:rPr lang="en-US" altLang="zh-CN" sz="2000" dirty="0"/>
              <a:t>from</a:t>
            </a:r>
            <a:r>
              <a:rPr lang="zh-CN" altLang="en-US" sz="2000" dirty="0"/>
              <a:t> </a:t>
            </a:r>
            <a:r>
              <a:rPr lang="en-US" altLang="zh-CN" sz="2000" dirty="0"/>
              <a:t>potential</a:t>
            </a:r>
            <a:r>
              <a:rPr lang="zh-CN" altLang="en-US" sz="2000" dirty="0"/>
              <a:t> </a:t>
            </a:r>
            <a:r>
              <a:rPr lang="en-US" altLang="zh-CN" sz="2000" dirty="0"/>
              <a:t>malicious</a:t>
            </a:r>
            <a:r>
              <a:rPr lang="zh-CN" altLang="en-US" sz="2000" dirty="0"/>
              <a:t> </a:t>
            </a:r>
            <a:r>
              <a:rPr lang="en-US" altLang="zh-CN" sz="2000" dirty="0"/>
              <a:t>clients</a:t>
            </a:r>
            <a:r>
              <a:rPr lang="zh-CN" altLang="en-US" sz="2000" dirty="0"/>
              <a:t> </a:t>
            </a:r>
            <a:r>
              <a:rPr lang="en-US" altLang="zh-CN" sz="2000" dirty="0"/>
              <a:t>which</a:t>
            </a:r>
            <a:r>
              <a:rPr lang="zh-CN" altLang="en-US" sz="2000" dirty="0"/>
              <a:t> </a:t>
            </a:r>
            <a:r>
              <a:rPr lang="en-US" altLang="zh-CN" sz="2000" dirty="0"/>
              <a:t>identified</a:t>
            </a:r>
            <a:r>
              <a:rPr lang="zh-CN" altLang="en-US" sz="2000" dirty="0"/>
              <a:t> </a:t>
            </a:r>
            <a:r>
              <a:rPr lang="en-US" altLang="zh-CN" sz="2000" dirty="0"/>
              <a:t>in</a:t>
            </a:r>
            <a:r>
              <a:rPr lang="zh-CN" altLang="en-US" sz="2000" dirty="0"/>
              <a:t> </a:t>
            </a:r>
            <a:r>
              <a:rPr lang="en-US" altLang="zh-CN" sz="2000" dirty="0"/>
              <a:t>the</a:t>
            </a:r>
            <a:r>
              <a:rPr lang="zh-CN" altLang="en-US" sz="2000" dirty="0"/>
              <a:t> </a:t>
            </a:r>
            <a:r>
              <a:rPr lang="en-US" altLang="zh-CN" sz="2000" dirty="0"/>
              <a:t>anomaly</a:t>
            </a:r>
            <a:r>
              <a:rPr lang="zh-CN" altLang="en-US" sz="2000" dirty="0"/>
              <a:t> </a:t>
            </a:r>
            <a:r>
              <a:rPr lang="en-US" altLang="zh-CN" sz="2000" dirty="0"/>
              <a:t>detection</a:t>
            </a:r>
            <a:r>
              <a:rPr lang="zh-CN" altLang="en-US" sz="2000" dirty="0"/>
              <a:t> </a:t>
            </a:r>
            <a:r>
              <a:rPr lang="en-US" altLang="zh-CN" sz="2000" dirty="0"/>
              <a:t>module.</a:t>
            </a:r>
            <a:endParaRPr lang="en-US" sz="2000" dirty="0"/>
          </a:p>
        </p:txBody>
      </p:sp>
      <p:pic>
        <p:nvPicPr>
          <p:cNvPr id="16" name="Picture 15">
            <a:extLst>
              <a:ext uri="{FF2B5EF4-FFF2-40B4-BE49-F238E27FC236}">
                <a16:creationId xmlns:a16="http://schemas.microsoft.com/office/drawing/2014/main" id="{FD224048-4288-2E49-B6FA-04148AC006DB}"/>
              </a:ext>
            </a:extLst>
          </p:cNvPr>
          <p:cNvPicPr>
            <a:picLocks noChangeAspect="1"/>
          </p:cNvPicPr>
          <p:nvPr/>
        </p:nvPicPr>
        <p:blipFill>
          <a:blip r:embed="rId2"/>
          <a:stretch>
            <a:fillRect/>
          </a:stretch>
        </p:blipFill>
        <p:spPr>
          <a:xfrm>
            <a:off x="5948413" y="1474141"/>
            <a:ext cx="2988875" cy="5213678"/>
          </a:xfrm>
          <a:prstGeom prst="rect">
            <a:avLst/>
          </a:prstGeom>
        </p:spPr>
      </p:pic>
      <p:sp>
        <p:nvSpPr>
          <p:cNvPr id="17" name="TextBox 16">
            <a:extLst>
              <a:ext uri="{FF2B5EF4-FFF2-40B4-BE49-F238E27FC236}">
                <a16:creationId xmlns:a16="http://schemas.microsoft.com/office/drawing/2014/main" id="{36E19291-648D-064C-BDCA-44A6E6A488B9}"/>
              </a:ext>
            </a:extLst>
          </p:cNvPr>
          <p:cNvSpPr txBox="1"/>
          <p:nvPr/>
        </p:nvSpPr>
        <p:spPr>
          <a:xfrm>
            <a:off x="641649" y="3065317"/>
            <a:ext cx="5118781" cy="1015663"/>
          </a:xfrm>
          <a:prstGeom prst="rect">
            <a:avLst/>
          </a:prstGeom>
          <a:noFill/>
        </p:spPr>
        <p:txBody>
          <a:bodyPr wrap="square" rtlCol="0">
            <a:spAutoFit/>
          </a:bodyPr>
          <a:lstStyle/>
          <a:p>
            <a:pPr marL="214313" indent="-214313">
              <a:buFont typeface="Wingdings" pitchFamily="2" charset="2"/>
              <a:buChar char="ü"/>
            </a:pPr>
            <a:r>
              <a:rPr lang="en-US" altLang="zh-CN" sz="2000" dirty="0"/>
              <a:t>The</a:t>
            </a:r>
            <a:r>
              <a:rPr lang="zh-CN" altLang="en-US" sz="2000" dirty="0"/>
              <a:t> </a:t>
            </a:r>
            <a:r>
              <a:rPr lang="en-US" altLang="zh-CN" sz="2000" dirty="0"/>
              <a:t>server</a:t>
            </a:r>
            <a:r>
              <a:rPr lang="zh-CN" altLang="en-US" sz="2000" dirty="0"/>
              <a:t> </a:t>
            </a:r>
            <a:r>
              <a:rPr lang="en-US" altLang="zh-CN" sz="2000" dirty="0"/>
              <a:t>computes</a:t>
            </a:r>
            <a:r>
              <a:rPr lang="zh-CN" altLang="en-US" sz="2000" dirty="0"/>
              <a:t> </a:t>
            </a:r>
            <a:r>
              <a:rPr lang="en-US" altLang="zh-CN" sz="2000" dirty="0"/>
              <a:t>the</a:t>
            </a:r>
            <a:r>
              <a:rPr lang="zh-CN" altLang="en-US" sz="2000" dirty="0"/>
              <a:t> </a:t>
            </a:r>
            <a:r>
              <a:rPr lang="en-US" altLang="zh-CN" sz="2000" dirty="0"/>
              <a:t>corresponding</a:t>
            </a:r>
            <a:r>
              <a:rPr lang="zh-CN" altLang="en-US" sz="2000" dirty="0"/>
              <a:t> </a:t>
            </a:r>
            <a:r>
              <a:rPr lang="en-US" altLang="zh-CN" sz="2000" dirty="0"/>
              <a:t>gradient</a:t>
            </a:r>
            <a:r>
              <a:rPr lang="zh-CN" altLang="en-US" sz="2000" dirty="0"/>
              <a:t> </a:t>
            </a:r>
            <a:r>
              <a:rPr lang="en-US" altLang="zh-CN" sz="2000" dirty="0"/>
              <a:t>with</a:t>
            </a:r>
            <a:r>
              <a:rPr lang="zh-CN" altLang="en-US" sz="2000" dirty="0"/>
              <a:t> </a:t>
            </a:r>
            <a:r>
              <a:rPr lang="en-US" altLang="zh-CN" sz="2000" dirty="0"/>
              <a:t>the</a:t>
            </a:r>
            <a:r>
              <a:rPr lang="zh-CN" altLang="en-US" sz="2000" dirty="0"/>
              <a:t> </a:t>
            </a:r>
            <a:r>
              <a:rPr lang="en-US" altLang="zh-CN" sz="2000" dirty="0"/>
              <a:t>receiving</a:t>
            </a:r>
            <a:r>
              <a:rPr lang="zh-CN" altLang="en-US" sz="2000" dirty="0"/>
              <a:t> </a:t>
            </a:r>
            <a:r>
              <a:rPr lang="en-US" altLang="zh-CN" sz="2000" dirty="0"/>
              <a:t>encrypted</a:t>
            </a:r>
            <a:r>
              <a:rPr lang="zh-CN" altLang="en-US" sz="2000" dirty="0"/>
              <a:t> </a:t>
            </a:r>
            <a:r>
              <a:rPr lang="en-US" altLang="zh-CN" sz="2000" dirty="0"/>
              <a:t>local</a:t>
            </a:r>
            <a:r>
              <a:rPr lang="zh-CN" altLang="en-US" sz="2000" dirty="0"/>
              <a:t> </a:t>
            </a:r>
            <a:r>
              <a:rPr lang="en-US" altLang="zh-CN" sz="2000" dirty="0"/>
              <a:t>data</a:t>
            </a:r>
            <a:r>
              <a:rPr lang="zh-CN" altLang="en-US" sz="2000" dirty="0"/>
              <a:t> </a:t>
            </a:r>
            <a:r>
              <a:rPr lang="en-US" altLang="zh-CN" sz="2000" dirty="0"/>
              <a:t>based</a:t>
            </a:r>
            <a:r>
              <a:rPr lang="zh-CN" altLang="en-US" sz="2000" dirty="0"/>
              <a:t> </a:t>
            </a:r>
            <a:r>
              <a:rPr lang="en-US" altLang="zh-CN" sz="2000" dirty="0"/>
              <a:t>on</a:t>
            </a:r>
            <a:r>
              <a:rPr lang="zh-CN" altLang="en-US" sz="2000" dirty="0"/>
              <a:t> </a:t>
            </a:r>
            <a:r>
              <a:rPr lang="en-US" altLang="zh-CN" sz="2000" dirty="0"/>
              <a:t>functional</a:t>
            </a:r>
            <a:r>
              <a:rPr lang="zh-CN" altLang="en-US" sz="2000" dirty="0"/>
              <a:t> </a:t>
            </a:r>
            <a:r>
              <a:rPr lang="en-US" altLang="zh-CN" sz="2000" dirty="0"/>
              <a:t>encryption</a:t>
            </a:r>
            <a:r>
              <a:rPr lang="zh-CN" altLang="en-US" sz="2000" dirty="0"/>
              <a:t> </a:t>
            </a:r>
            <a:r>
              <a:rPr lang="en-US" altLang="zh-CN" sz="2000" dirty="0"/>
              <a:t>method.</a:t>
            </a:r>
            <a:endParaRPr lang="en-US" sz="2000" dirty="0"/>
          </a:p>
        </p:txBody>
      </p:sp>
      <p:sp>
        <p:nvSpPr>
          <p:cNvPr id="18" name="TextBox 17">
            <a:extLst>
              <a:ext uri="{FF2B5EF4-FFF2-40B4-BE49-F238E27FC236}">
                <a16:creationId xmlns:a16="http://schemas.microsoft.com/office/drawing/2014/main" id="{AD10F7F4-30A8-A948-8796-BD8E1539C665}"/>
              </a:ext>
            </a:extLst>
          </p:cNvPr>
          <p:cNvSpPr txBox="1"/>
          <p:nvPr/>
        </p:nvSpPr>
        <p:spPr>
          <a:xfrm>
            <a:off x="641649" y="4150860"/>
            <a:ext cx="5067195" cy="707886"/>
          </a:xfrm>
          <a:prstGeom prst="rect">
            <a:avLst/>
          </a:prstGeom>
          <a:noFill/>
        </p:spPr>
        <p:txBody>
          <a:bodyPr wrap="square" rtlCol="0">
            <a:spAutoFit/>
          </a:bodyPr>
          <a:lstStyle/>
          <a:p>
            <a:pPr marL="214313" indent="-214313">
              <a:buFont typeface="Wingdings" pitchFamily="2" charset="2"/>
              <a:buChar char="ü"/>
            </a:pPr>
            <a:r>
              <a:rPr lang="en-US" altLang="zh-CN" sz="2000" dirty="0"/>
              <a:t>Verify</a:t>
            </a:r>
            <a:r>
              <a:rPr lang="zh-CN" altLang="en-US" sz="2000" dirty="0"/>
              <a:t> </a:t>
            </a:r>
            <a:r>
              <a:rPr lang="en-US" altLang="zh-CN" sz="2000" dirty="0"/>
              <a:t>whether</a:t>
            </a:r>
            <a:r>
              <a:rPr lang="zh-CN" altLang="en-US" sz="2000" dirty="0"/>
              <a:t> </a:t>
            </a:r>
            <a:r>
              <a:rPr lang="en-US" altLang="zh-CN" sz="2000" dirty="0"/>
              <a:t>the</a:t>
            </a:r>
            <a:r>
              <a:rPr lang="zh-CN" altLang="en-US" sz="2000" dirty="0"/>
              <a:t> </a:t>
            </a:r>
            <a:r>
              <a:rPr lang="en-US" altLang="zh-CN" sz="2000" dirty="0"/>
              <a:t>potential</a:t>
            </a:r>
            <a:r>
              <a:rPr lang="zh-CN" altLang="en-US" sz="2000" dirty="0"/>
              <a:t> </a:t>
            </a:r>
            <a:r>
              <a:rPr lang="en-US" altLang="zh-CN" sz="2000" dirty="0"/>
              <a:t>malicious</a:t>
            </a:r>
            <a:r>
              <a:rPr lang="zh-CN" altLang="en-US" sz="2000" dirty="0"/>
              <a:t> </a:t>
            </a:r>
            <a:r>
              <a:rPr lang="en-US" altLang="zh-CN" sz="2000" dirty="0"/>
              <a:t>client</a:t>
            </a:r>
            <a:r>
              <a:rPr lang="zh-CN" altLang="en-US" sz="2000" dirty="0"/>
              <a:t> </a:t>
            </a:r>
            <a:r>
              <a:rPr lang="en-US" altLang="zh-CN" sz="2000" dirty="0"/>
              <a:t>is</a:t>
            </a:r>
            <a:r>
              <a:rPr lang="zh-CN" altLang="en-US" sz="2000" dirty="0"/>
              <a:t> </a:t>
            </a:r>
            <a:r>
              <a:rPr lang="en-US" altLang="zh-CN" sz="2000" dirty="0"/>
              <a:t>true</a:t>
            </a:r>
            <a:r>
              <a:rPr lang="zh-CN" altLang="en-US" sz="2000" dirty="0"/>
              <a:t> </a:t>
            </a:r>
            <a:r>
              <a:rPr lang="en-US" altLang="zh-CN" sz="2000" dirty="0"/>
              <a:t>malicious</a:t>
            </a:r>
            <a:r>
              <a:rPr lang="zh-CN" altLang="en-US" sz="2000" dirty="0"/>
              <a:t> </a:t>
            </a:r>
            <a:r>
              <a:rPr lang="en-US" altLang="zh-CN" sz="2000" dirty="0"/>
              <a:t>by</a:t>
            </a:r>
            <a:r>
              <a:rPr lang="zh-CN" altLang="en-US" sz="2000" dirty="0"/>
              <a:t> </a:t>
            </a:r>
            <a:r>
              <a:rPr lang="en-US" altLang="zh-CN" sz="2000" dirty="0"/>
              <a:t>comparing</a:t>
            </a:r>
            <a:r>
              <a:rPr lang="zh-CN" altLang="en-US" sz="2000" dirty="0"/>
              <a:t> </a:t>
            </a:r>
            <a:r>
              <a:rPr lang="en-US" altLang="zh-CN" sz="2000" dirty="0"/>
              <a:t>the</a:t>
            </a:r>
            <a:r>
              <a:rPr lang="zh-CN" altLang="en-US" sz="2000" dirty="0"/>
              <a:t> </a:t>
            </a:r>
            <a:r>
              <a:rPr lang="en-US" altLang="zh-CN" sz="2000" dirty="0"/>
              <a:t>gradients.</a:t>
            </a:r>
            <a:r>
              <a:rPr lang="zh-CN" altLang="en-US" sz="2000" dirty="0"/>
              <a:t> </a:t>
            </a:r>
            <a:endParaRPr lang="en-US" sz="2000" dirty="0"/>
          </a:p>
        </p:txBody>
      </p:sp>
      <p:sp>
        <p:nvSpPr>
          <p:cNvPr id="19" name="TextBox 18">
            <a:extLst>
              <a:ext uri="{FF2B5EF4-FFF2-40B4-BE49-F238E27FC236}">
                <a16:creationId xmlns:a16="http://schemas.microsoft.com/office/drawing/2014/main" id="{99E448E3-11A5-1242-90FB-1D5DB569007B}"/>
              </a:ext>
            </a:extLst>
          </p:cNvPr>
          <p:cNvSpPr txBox="1"/>
          <p:nvPr/>
        </p:nvSpPr>
        <p:spPr>
          <a:xfrm>
            <a:off x="641649" y="5462053"/>
            <a:ext cx="4421222" cy="707886"/>
          </a:xfrm>
          <a:prstGeom prst="rect">
            <a:avLst/>
          </a:prstGeom>
          <a:noFill/>
        </p:spPr>
        <p:txBody>
          <a:bodyPr wrap="square" rtlCol="0">
            <a:spAutoFit/>
          </a:bodyPr>
          <a:lstStyle/>
          <a:p>
            <a:pPr marL="214313" indent="-214313">
              <a:buFont typeface="Wingdings" pitchFamily="2" charset="2"/>
              <a:buChar char="ü"/>
            </a:pPr>
            <a:r>
              <a:rPr lang="en-US" altLang="zh-CN" sz="2000" dirty="0"/>
              <a:t>Remove</a:t>
            </a:r>
            <a:r>
              <a:rPr lang="zh-CN" altLang="en-US" sz="2000" dirty="0"/>
              <a:t> </a:t>
            </a:r>
            <a:r>
              <a:rPr lang="en-US" altLang="zh-CN" sz="2000" dirty="0"/>
              <a:t>the</a:t>
            </a:r>
            <a:r>
              <a:rPr lang="zh-CN" altLang="en-US" sz="2000" dirty="0"/>
              <a:t> </a:t>
            </a:r>
            <a:r>
              <a:rPr lang="en-US" altLang="zh-CN" sz="2000" dirty="0"/>
              <a:t>verified</a:t>
            </a:r>
            <a:r>
              <a:rPr lang="zh-CN" altLang="en-US" sz="2000" dirty="0"/>
              <a:t> </a:t>
            </a:r>
            <a:r>
              <a:rPr lang="en-US" altLang="zh-CN" sz="2000" dirty="0"/>
              <a:t>malicious</a:t>
            </a:r>
            <a:r>
              <a:rPr lang="zh-CN" altLang="en-US" sz="2000" dirty="0"/>
              <a:t> </a:t>
            </a:r>
            <a:r>
              <a:rPr lang="en-US" altLang="zh-CN" sz="2000" dirty="0"/>
              <a:t>local</a:t>
            </a:r>
            <a:r>
              <a:rPr lang="zh-CN" altLang="en-US" sz="2000" dirty="0"/>
              <a:t> </a:t>
            </a:r>
            <a:r>
              <a:rPr lang="en-US" altLang="zh-CN" sz="2000" dirty="0"/>
              <a:t>model</a:t>
            </a:r>
            <a:r>
              <a:rPr lang="zh-CN" altLang="en-US" sz="2000" dirty="0"/>
              <a:t> </a:t>
            </a:r>
            <a:r>
              <a:rPr lang="en-US" altLang="zh-CN" sz="2000" dirty="0"/>
              <a:t>updates</a:t>
            </a:r>
            <a:r>
              <a:rPr lang="zh-CN" altLang="en-US" sz="2000" dirty="0"/>
              <a:t> </a:t>
            </a:r>
            <a:r>
              <a:rPr lang="en-US" altLang="zh-CN" sz="2000" dirty="0"/>
              <a:t>from</a:t>
            </a:r>
            <a:r>
              <a:rPr lang="zh-CN" altLang="en-US" sz="2000" dirty="0"/>
              <a:t> </a:t>
            </a:r>
            <a:r>
              <a:rPr lang="en-US" altLang="zh-CN" sz="2000" dirty="0"/>
              <a:t>aggregation.</a:t>
            </a:r>
            <a:r>
              <a:rPr lang="zh-CN" altLang="en-US" sz="2000" dirty="0"/>
              <a:t> </a:t>
            </a:r>
            <a:endParaRPr lang="en-US" sz="2000" dirty="0"/>
          </a:p>
        </p:txBody>
      </p:sp>
      <p:pic>
        <p:nvPicPr>
          <p:cNvPr id="20" name="Picture 19" descr="engineering-cullen-college-of-engineering-primary-white.png">
            <a:extLst>
              <a:ext uri="{FF2B5EF4-FFF2-40B4-BE49-F238E27FC236}">
                <a16:creationId xmlns:a16="http://schemas.microsoft.com/office/drawing/2014/main" id="{4FC4A199-D459-5E47-B36D-8D652E63C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Tree>
    <p:extLst>
      <p:ext uri="{BB962C8B-B14F-4D97-AF65-F5344CB8AC3E}">
        <p14:creationId xmlns:p14="http://schemas.microsoft.com/office/powerpoint/2010/main" val="4238449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002B60-3BFB-F140-AEB5-ACC21CB2F14C}"/>
              </a:ext>
            </a:extLst>
          </p:cNvPr>
          <p:cNvSpPr/>
          <p:nvPr/>
        </p:nvSpPr>
        <p:spPr>
          <a:xfrm>
            <a:off x="278454" y="253834"/>
            <a:ext cx="8601683" cy="707886"/>
          </a:xfrm>
          <a:prstGeom prst="rect">
            <a:avLst/>
          </a:prstGeom>
        </p:spPr>
        <p:txBody>
          <a:bodyPr wrap="square">
            <a:spAutoFit/>
          </a:bodyPr>
          <a:lstStyle/>
          <a:p>
            <a:r>
              <a:rPr lang="en-US" altLang="zh-CN" sz="4000" dirty="0"/>
              <a:t>Experiments</a:t>
            </a:r>
            <a:endParaRPr lang="en-US" sz="4000" dirty="0"/>
          </a:p>
        </p:txBody>
      </p:sp>
      <p:sp>
        <p:nvSpPr>
          <p:cNvPr id="9" name="TextBox 8">
            <a:extLst>
              <a:ext uri="{FF2B5EF4-FFF2-40B4-BE49-F238E27FC236}">
                <a16:creationId xmlns:a16="http://schemas.microsoft.com/office/drawing/2014/main" id="{EA866715-A4C7-F549-A885-8B8D13BDA811}"/>
              </a:ext>
            </a:extLst>
          </p:cNvPr>
          <p:cNvSpPr txBox="1"/>
          <p:nvPr/>
        </p:nvSpPr>
        <p:spPr>
          <a:xfrm>
            <a:off x="430658" y="1614575"/>
            <a:ext cx="7755377" cy="2000548"/>
          </a:xfrm>
          <a:prstGeom prst="rect">
            <a:avLst/>
          </a:prstGeom>
          <a:noFill/>
        </p:spPr>
        <p:txBody>
          <a:bodyPr wrap="square" rtlCol="0">
            <a:spAutoFit/>
          </a:bodyPr>
          <a:lstStyle/>
          <a:p>
            <a:r>
              <a:rPr lang="en-US" altLang="zh-CN" sz="2800" b="1" dirty="0"/>
              <a:t>Accuracy:</a:t>
            </a:r>
            <a:r>
              <a:rPr lang="zh-CN" altLang="en-US" sz="2800" dirty="0"/>
              <a:t> </a:t>
            </a:r>
            <a:endParaRPr lang="en-US" altLang="zh-CN" sz="2800" dirty="0"/>
          </a:p>
          <a:p>
            <a:pPr marL="714375" lvl="1" indent="-257175">
              <a:buFont typeface="Wingdings" pitchFamily="2" charset="2"/>
              <a:buChar char="Ø"/>
            </a:pPr>
            <a:r>
              <a:rPr lang="en-US" altLang="zh-CN" sz="2400" dirty="0"/>
              <a:t>FAA-DL</a:t>
            </a:r>
            <a:r>
              <a:rPr lang="zh-CN" altLang="en-US" sz="2400" dirty="0"/>
              <a:t> </a:t>
            </a:r>
            <a:r>
              <a:rPr lang="en-US" altLang="zh-CN" sz="2400" dirty="0"/>
              <a:t>outperforms</a:t>
            </a:r>
            <a:r>
              <a:rPr lang="zh-CN" altLang="en-US" sz="2400" dirty="0"/>
              <a:t> </a:t>
            </a:r>
            <a:r>
              <a:rPr lang="en-US" altLang="zh-CN" sz="2400" dirty="0"/>
              <a:t>other</a:t>
            </a:r>
            <a:r>
              <a:rPr lang="zh-CN" altLang="en-US" sz="2400" dirty="0"/>
              <a:t> </a:t>
            </a:r>
            <a:r>
              <a:rPr lang="en-US" altLang="zh-CN" sz="2400" dirty="0"/>
              <a:t>defense</a:t>
            </a:r>
            <a:r>
              <a:rPr lang="zh-CN" altLang="en-US" sz="2400" dirty="0"/>
              <a:t> </a:t>
            </a:r>
            <a:r>
              <a:rPr lang="en-US" altLang="zh-CN" sz="2400" dirty="0"/>
              <a:t>methods</a:t>
            </a:r>
            <a:r>
              <a:rPr lang="zh-CN" altLang="en-US" sz="2400" dirty="0"/>
              <a:t> </a:t>
            </a:r>
            <a:r>
              <a:rPr lang="en-US" altLang="zh-CN" sz="2400" dirty="0"/>
              <a:t>on</a:t>
            </a:r>
            <a:r>
              <a:rPr lang="zh-CN" altLang="en-US" sz="2400" dirty="0"/>
              <a:t> </a:t>
            </a:r>
            <a:r>
              <a:rPr lang="en-US" altLang="zh-CN" sz="2400" dirty="0"/>
              <a:t>the</a:t>
            </a:r>
            <a:r>
              <a:rPr lang="zh-CN" altLang="en-US" sz="2400" dirty="0"/>
              <a:t> </a:t>
            </a:r>
            <a:r>
              <a:rPr lang="en-US" altLang="zh-CN" sz="2400" dirty="0"/>
              <a:t>accuracy</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learnt</a:t>
            </a:r>
            <a:r>
              <a:rPr lang="zh-CN" altLang="en-US" sz="2400" dirty="0"/>
              <a:t> </a:t>
            </a:r>
            <a:r>
              <a:rPr lang="en-US" altLang="zh-CN" sz="2400" dirty="0"/>
              <a:t>global</a:t>
            </a:r>
            <a:r>
              <a:rPr lang="zh-CN" altLang="en-US" sz="2400" dirty="0"/>
              <a:t> </a:t>
            </a:r>
            <a:r>
              <a:rPr lang="en-US" altLang="zh-CN" sz="2400" dirty="0"/>
              <a:t>model.</a:t>
            </a:r>
            <a:r>
              <a:rPr lang="zh-CN" altLang="en-US" sz="2400" dirty="0"/>
              <a:t> </a:t>
            </a:r>
            <a:endParaRPr lang="en-US" altLang="zh-CN" sz="2400" dirty="0"/>
          </a:p>
          <a:p>
            <a:pPr marL="714375" lvl="1" indent="-257175">
              <a:buFont typeface="Wingdings" pitchFamily="2" charset="2"/>
              <a:buChar char="Ø"/>
            </a:pPr>
            <a:r>
              <a:rPr lang="en-US" altLang="zh-CN" sz="2400" dirty="0"/>
              <a:t>T</a:t>
            </a:r>
            <a:r>
              <a:rPr lang="en-HK" sz="2400" dirty="0"/>
              <a:t>he performance gap of FAA-DL is within</a:t>
            </a:r>
            <a:r>
              <a:rPr lang="zh-CN" altLang="en-US" sz="2400" dirty="0"/>
              <a:t> </a:t>
            </a:r>
            <a:r>
              <a:rPr lang="en-HK" sz="2400" dirty="0"/>
              <a:t>0.92%</a:t>
            </a:r>
            <a:r>
              <a:rPr lang="zh-CN" altLang="en-US" sz="2400" dirty="0"/>
              <a:t> </a:t>
            </a:r>
            <a:r>
              <a:rPr lang="en-HK" sz="2400" dirty="0"/>
              <a:t>–2.48% of the ideal baseline across all</a:t>
            </a:r>
            <a:r>
              <a:rPr lang="zh-CN" altLang="en-US" sz="2400" dirty="0"/>
              <a:t> </a:t>
            </a:r>
            <a:r>
              <a:rPr lang="en-US" altLang="zh-CN" sz="2400" dirty="0"/>
              <a:t>tested</a:t>
            </a:r>
            <a:r>
              <a:rPr lang="zh-CN" altLang="en-US" sz="2400" dirty="0"/>
              <a:t> </a:t>
            </a:r>
            <a:r>
              <a:rPr lang="en-US" altLang="zh-CN" sz="2400" dirty="0"/>
              <a:t>attacks.</a:t>
            </a:r>
            <a:endParaRPr lang="en-US" sz="2400" dirty="0"/>
          </a:p>
        </p:txBody>
      </p:sp>
      <p:pic>
        <p:nvPicPr>
          <p:cNvPr id="3" name="Picture 2">
            <a:extLst>
              <a:ext uri="{FF2B5EF4-FFF2-40B4-BE49-F238E27FC236}">
                <a16:creationId xmlns:a16="http://schemas.microsoft.com/office/drawing/2014/main" id="{BC4ED957-BCF8-6144-B599-5C47BB1593FA}"/>
              </a:ext>
            </a:extLst>
          </p:cNvPr>
          <p:cNvPicPr>
            <a:picLocks noChangeAspect="1"/>
          </p:cNvPicPr>
          <p:nvPr/>
        </p:nvPicPr>
        <p:blipFill>
          <a:blip r:embed="rId2"/>
          <a:stretch>
            <a:fillRect/>
          </a:stretch>
        </p:blipFill>
        <p:spPr>
          <a:xfrm>
            <a:off x="84388" y="3928077"/>
            <a:ext cx="8966250" cy="2309093"/>
          </a:xfrm>
          <a:prstGeom prst="rect">
            <a:avLst/>
          </a:prstGeom>
        </p:spPr>
      </p:pic>
      <p:pic>
        <p:nvPicPr>
          <p:cNvPr id="8" name="Picture 7" descr="engineering-cullen-college-of-engineering-primary-white.png">
            <a:extLst>
              <a:ext uri="{FF2B5EF4-FFF2-40B4-BE49-F238E27FC236}">
                <a16:creationId xmlns:a16="http://schemas.microsoft.com/office/drawing/2014/main" id="{BD105C34-5E26-A744-8339-45D094CF4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Tree>
    <p:extLst>
      <p:ext uri="{BB962C8B-B14F-4D97-AF65-F5344CB8AC3E}">
        <p14:creationId xmlns:p14="http://schemas.microsoft.com/office/powerpoint/2010/main" val="3682647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50CD124-B019-E740-B4ED-E75C9981F932}"/>
              </a:ext>
            </a:extLst>
          </p:cNvPr>
          <p:cNvSpPr txBox="1"/>
          <p:nvPr/>
        </p:nvSpPr>
        <p:spPr>
          <a:xfrm>
            <a:off x="278454" y="1650515"/>
            <a:ext cx="7780151" cy="2308324"/>
          </a:xfrm>
          <a:prstGeom prst="rect">
            <a:avLst/>
          </a:prstGeom>
          <a:noFill/>
        </p:spPr>
        <p:txBody>
          <a:bodyPr wrap="square" rtlCol="0">
            <a:spAutoFit/>
          </a:bodyPr>
          <a:lstStyle/>
          <a:p>
            <a:r>
              <a:rPr lang="en-US" altLang="zh-CN" sz="2400" b="1" dirty="0"/>
              <a:t>Robustness</a:t>
            </a:r>
            <a:r>
              <a:rPr lang="zh-CN" altLang="en-US" sz="2400" b="1" dirty="0"/>
              <a:t> </a:t>
            </a:r>
            <a:r>
              <a:rPr lang="en-US" altLang="zh-CN" sz="2400" b="1" dirty="0"/>
              <a:t>:</a:t>
            </a:r>
            <a:r>
              <a:rPr lang="zh-CN" altLang="en-US" sz="2400" b="1" dirty="0"/>
              <a:t> </a:t>
            </a:r>
            <a:endParaRPr lang="en-US" altLang="zh-CN" sz="2400" b="1" dirty="0"/>
          </a:p>
          <a:p>
            <a:pPr marL="714375" lvl="1" indent="-257175">
              <a:buFont typeface="Wingdings" pitchFamily="2" charset="2"/>
              <a:buChar char="Ø"/>
            </a:pPr>
            <a:r>
              <a:rPr lang="en-US" altLang="zh-CN" sz="2400" dirty="0"/>
              <a:t>FAA-DL</a:t>
            </a:r>
            <a:r>
              <a:rPr lang="zh-CN" altLang="en-US" sz="2400" dirty="0"/>
              <a:t> </a:t>
            </a:r>
            <a:r>
              <a:rPr lang="en-US" altLang="zh-CN" sz="2400" dirty="0"/>
              <a:t>remains nearly the same accuracy as</a:t>
            </a:r>
            <a:r>
              <a:rPr lang="zh-CN" altLang="en-US" sz="2400" dirty="0"/>
              <a:t> </a:t>
            </a:r>
            <a:r>
              <a:rPr lang="en-US" altLang="zh-CN" sz="2400" dirty="0"/>
              <a:t>the ideal baseline when the proportion of attacked</a:t>
            </a:r>
            <a:r>
              <a:rPr lang="zh-CN" altLang="en-US" sz="2400" dirty="0"/>
              <a:t> </a:t>
            </a:r>
            <a:r>
              <a:rPr lang="en-US" altLang="zh-CN" sz="2400" dirty="0"/>
              <a:t>devices increased from 0.1 to 0.4, </a:t>
            </a:r>
          </a:p>
          <a:p>
            <a:pPr marL="714375" lvl="1" indent="-257175">
              <a:buFont typeface="Wingdings" pitchFamily="2" charset="2"/>
              <a:buChar char="Ø"/>
            </a:pPr>
            <a:r>
              <a:rPr lang="en-US" altLang="zh-CN" sz="2400" dirty="0"/>
              <a:t>while</a:t>
            </a:r>
            <a:r>
              <a:rPr lang="zh-CN" altLang="en-US" sz="2400" dirty="0"/>
              <a:t> </a:t>
            </a:r>
            <a:r>
              <a:rPr lang="en-US" altLang="zh-CN" sz="2400" dirty="0"/>
              <a:t>other</a:t>
            </a:r>
            <a:r>
              <a:rPr lang="zh-CN" altLang="en-US" sz="2400" dirty="0"/>
              <a:t> </a:t>
            </a:r>
            <a:r>
              <a:rPr lang="en-US" altLang="zh-CN" sz="2400" dirty="0"/>
              <a:t>methods</a:t>
            </a:r>
            <a:r>
              <a:rPr lang="zh-CN" altLang="en-US" sz="2400" dirty="0"/>
              <a:t> </a:t>
            </a:r>
            <a:r>
              <a:rPr lang="en-US" altLang="zh-CN" sz="2400" dirty="0"/>
              <a:t>decreased</a:t>
            </a:r>
            <a:r>
              <a:rPr lang="zh-CN" altLang="en-US" sz="2400" dirty="0"/>
              <a:t> </a:t>
            </a:r>
            <a:r>
              <a:rPr lang="en-US" altLang="zh-CN" sz="2400" dirty="0"/>
              <a:t>greatly</a:t>
            </a:r>
            <a:r>
              <a:rPr lang="zh-CN" altLang="en-US" sz="2400" dirty="0"/>
              <a:t> </a:t>
            </a:r>
            <a:r>
              <a:rPr lang="en-US" altLang="zh-CN" sz="2400" dirty="0"/>
              <a:t>epically</a:t>
            </a:r>
            <a:r>
              <a:rPr lang="zh-CN" altLang="en-US" sz="2400" dirty="0"/>
              <a:t> </a:t>
            </a:r>
            <a:r>
              <a:rPr lang="en-US" altLang="zh-CN" sz="2400" dirty="0"/>
              <a:t>in</a:t>
            </a:r>
            <a:r>
              <a:rPr lang="zh-CN" altLang="en-US" sz="2400" dirty="0"/>
              <a:t> </a:t>
            </a:r>
            <a:r>
              <a:rPr lang="en-US" altLang="zh-CN" sz="2400" dirty="0"/>
              <a:t>sign-flipping</a:t>
            </a:r>
            <a:r>
              <a:rPr lang="zh-CN" altLang="en-US" sz="2400" dirty="0"/>
              <a:t> </a:t>
            </a:r>
            <a:r>
              <a:rPr lang="en-US" altLang="zh-CN" sz="2400" dirty="0"/>
              <a:t>attack.</a:t>
            </a:r>
            <a:endParaRPr lang="en-US" sz="2400" dirty="0"/>
          </a:p>
        </p:txBody>
      </p:sp>
      <p:pic>
        <p:nvPicPr>
          <p:cNvPr id="5" name="Picture 4">
            <a:extLst>
              <a:ext uri="{FF2B5EF4-FFF2-40B4-BE49-F238E27FC236}">
                <a16:creationId xmlns:a16="http://schemas.microsoft.com/office/drawing/2014/main" id="{253B2633-71CF-9D44-A26D-79EECB496A7A}"/>
              </a:ext>
            </a:extLst>
          </p:cNvPr>
          <p:cNvPicPr>
            <a:picLocks noChangeAspect="1"/>
          </p:cNvPicPr>
          <p:nvPr/>
        </p:nvPicPr>
        <p:blipFill>
          <a:blip r:embed="rId2"/>
          <a:stretch>
            <a:fillRect/>
          </a:stretch>
        </p:blipFill>
        <p:spPr>
          <a:xfrm>
            <a:off x="141488" y="4157789"/>
            <a:ext cx="8738649" cy="2445140"/>
          </a:xfrm>
          <a:prstGeom prst="rect">
            <a:avLst/>
          </a:prstGeom>
        </p:spPr>
      </p:pic>
      <p:pic>
        <p:nvPicPr>
          <p:cNvPr id="8" name="Picture 7" descr="engineering-cullen-college-of-engineering-primary-white.png">
            <a:extLst>
              <a:ext uri="{FF2B5EF4-FFF2-40B4-BE49-F238E27FC236}">
                <a16:creationId xmlns:a16="http://schemas.microsoft.com/office/drawing/2014/main" id="{C270C36E-11DC-D74B-9EA4-22B8BEE2F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10" name="Rectangle 9">
            <a:extLst>
              <a:ext uri="{FF2B5EF4-FFF2-40B4-BE49-F238E27FC236}">
                <a16:creationId xmlns:a16="http://schemas.microsoft.com/office/drawing/2014/main" id="{D3EA9C21-0522-5345-9B9A-B1EAED2CFC38}"/>
              </a:ext>
            </a:extLst>
          </p:cNvPr>
          <p:cNvSpPr/>
          <p:nvPr/>
        </p:nvSpPr>
        <p:spPr>
          <a:xfrm>
            <a:off x="278454" y="253834"/>
            <a:ext cx="8601683" cy="707886"/>
          </a:xfrm>
          <a:prstGeom prst="rect">
            <a:avLst/>
          </a:prstGeom>
        </p:spPr>
        <p:txBody>
          <a:bodyPr wrap="square">
            <a:spAutoFit/>
          </a:bodyPr>
          <a:lstStyle/>
          <a:p>
            <a:r>
              <a:rPr lang="en-US" altLang="zh-CN" sz="4000" dirty="0"/>
              <a:t>Experiments</a:t>
            </a:r>
            <a:endParaRPr lang="en-US" sz="4000" dirty="0"/>
          </a:p>
        </p:txBody>
      </p:sp>
    </p:spTree>
    <p:extLst>
      <p:ext uri="{BB962C8B-B14F-4D97-AF65-F5344CB8AC3E}">
        <p14:creationId xmlns:p14="http://schemas.microsoft.com/office/powerpoint/2010/main" val="1313421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rmAutofit/>
          </a:bodyPr>
          <a:lstStyle/>
          <a:p>
            <a:pPr algn="l"/>
            <a:r>
              <a:rPr lang="en-US" sz="5400" dirty="0">
                <a:latin typeface="Impact"/>
                <a:cs typeface="Impact"/>
              </a:rPr>
              <a:t>Open Problems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4956771"/>
          </a:xfrm>
        </p:spPr>
        <p:txBody>
          <a:bodyPr>
            <a:normAutofit lnSpcReduction="10000"/>
          </a:bodyPr>
          <a:lstStyle/>
          <a:p>
            <a:pPr defTabSz="914400">
              <a:spcBef>
                <a:spcPts val="0"/>
              </a:spcBef>
              <a:defRPr/>
            </a:pPr>
            <a:r>
              <a:rPr lang="en-US" altLang="zh-CN" sz="2400" dirty="0"/>
              <a:t>Some open areas in Federated learning</a:t>
            </a:r>
          </a:p>
          <a:p>
            <a:pPr defTabSz="914400">
              <a:spcBef>
                <a:spcPts val="0"/>
              </a:spcBef>
              <a:defRPr/>
            </a:pPr>
            <a:endParaRPr lang="en-US" altLang="zh-CN" sz="800" dirty="0"/>
          </a:p>
          <a:p>
            <a:pPr lvl="1" defTabSz="914400">
              <a:spcBef>
                <a:spcPts val="0"/>
              </a:spcBef>
              <a:buFont typeface="Wingdings" pitchFamily="2" charset="2"/>
              <a:buChar char="ü"/>
              <a:defRPr/>
            </a:pPr>
            <a:r>
              <a:rPr lang="en-US" altLang="zh-CN" sz="2000" dirty="0"/>
              <a:t>Optimization algorithms for FL, particularly communication-efficient algorithms tolerant of non-IID data </a:t>
            </a:r>
          </a:p>
          <a:p>
            <a:pPr lvl="1" defTabSz="914400">
              <a:spcBef>
                <a:spcPts val="0"/>
              </a:spcBef>
              <a:buFont typeface="Wingdings" pitchFamily="2" charset="2"/>
              <a:buChar char="ü"/>
              <a:defRPr/>
            </a:pPr>
            <a:endParaRPr lang="en-US" altLang="zh-CN" sz="900" dirty="0"/>
          </a:p>
          <a:p>
            <a:pPr lvl="1" defTabSz="914400">
              <a:spcBef>
                <a:spcPts val="0"/>
              </a:spcBef>
              <a:buFont typeface="Wingdings" pitchFamily="2" charset="2"/>
              <a:buChar char="ü"/>
              <a:defRPr/>
            </a:pPr>
            <a:r>
              <a:rPr lang="en-US" altLang="zh-CN" sz="2000" dirty="0"/>
              <a:t>Approaches that scale FL to larger models, including model and gradient compression techniques </a:t>
            </a:r>
          </a:p>
          <a:p>
            <a:pPr lvl="1" defTabSz="914400">
              <a:spcBef>
                <a:spcPts val="0"/>
              </a:spcBef>
              <a:buFont typeface="Wingdings" pitchFamily="2" charset="2"/>
              <a:buChar char="ü"/>
              <a:defRPr/>
            </a:pPr>
            <a:endParaRPr lang="en-US" altLang="zh-CN" sz="1200" dirty="0"/>
          </a:p>
          <a:p>
            <a:pPr lvl="1" defTabSz="914400">
              <a:spcBef>
                <a:spcPts val="0"/>
              </a:spcBef>
              <a:buFont typeface="Wingdings" pitchFamily="2" charset="2"/>
              <a:buChar char="ü"/>
              <a:defRPr/>
            </a:pPr>
            <a:r>
              <a:rPr lang="en-US" altLang="zh-CN" sz="2000" dirty="0"/>
              <a:t>Novel applications of FL, extension to new learning algorithms and model classes. </a:t>
            </a:r>
          </a:p>
          <a:p>
            <a:pPr lvl="1" defTabSz="914400">
              <a:spcBef>
                <a:spcPts val="0"/>
              </a:spcBef>
              <a:buFont typeface="Wingdings" pitchFamily="2" charset="2"/>
              <a:buChar char="ü"/>
              <a:defRPr/>
            </a:pPr>
            <a:endParaRPr lang="en-US" altLang="zh-CN" sz="1200" dirty="0"/>
          </a:p>
          <a:p>
            <a:pPr lvl="1" defTabSz="914400">
              <a:spcBef>
                <a:spcPts val="0"/>
              </a:spcBef>
              <a:buFont typeface="Wingdings" pitchFamily="2" charset="2"/>
              <a:buChar char="ü"/>
              <a:defRPr/>
            </a:pPr>
            <a:r>
              <a:rPr lang="en-US" altLang="zh-CN" sz="2000" dirty="0"/>
              <a:t>Not everyone has to have the same model (multi-task and pluralistic learning, personalization, domain adaptation) </a:t>
            </a:r>
          </a:p>
          <a:p>
            <a:pPr lvl="1" defTabSz="914400">
              <a:spcBef>
                <a:spcPts val="0"/>
              </a:spcBef>
              <a:buFont typeface="Wingdings" pitchFamily="2" charset="2"/>
              <a:buChar char="ü"/>
              <a:defRPr/>
            </a:pPr>
            <a:endParaRPr lang="en-US" altLang="zh-CN" sz="1300" dirty="0"/>
          </a:p>
          <a:p>
            <a:pPr lvl="1" defTabSz="914400">
              <a:spcBef>
                <a:spcPts val="0"/>
              </a:spcBef>
              <a:buFont typeface="Wingdings" pitchFamily="2" charset="2"/>
              <a:buChar char="ü"/>
              <a:defRPr/>
            </a:pPr>
            <a:r>
              <a:rPr lang="en-US" altLang="zh-CN" sz="2000" dirty="0"/>
              <a:t>Bias and fairness in the FL setting (new possibilities and new challenges) </a:t>
            </a:r>
          </a:p>
          <a:p>
            <a:pPr lvl="1" defTabSz="914400">
              <a:spcBef>
                <a:spcPts val="0"/>
              </a:spcBef>
              <a:buFont typeface="Wingdings" pitchFamily="2" charset="2"/>
              <a:buChar char="ü"/>
              <a:defRPr/>
            </a:pPr>
            <a:endParaRPr lang="en-US" altLang="zh-CN" sz="1100" dirty="0"/>
          </a:p>
          <a:p>
            <a:pPr lvl="1" defTabSz="914400">
              <a:spcBef>
                <a:spcPts val="0"/>
              </a:spcBef>
              <a:buFont typeface="Wingdings" pitchFamily="2" charset="2"/>
              <a:buChar char="ü"/>
              <a:defRPr/>
            </a:pPr>
            <a:r>
              <a:rPr lang="en-US" altLang="zh-CN" sz="2000" dirty="0"/>
              <a:t>Enhancing the security and privacy of FL, including cryptographic techniques and differential privacy</a:t>
            </a:r>
          </a:p>
        </p:txBody>
      </p:sp>
      <p:sp>
        <p:nvSpPr>
          <p:cNvPr id="3" name="Slide Number Placeholder 2"/>
          <p:cNvSpPr>
            <a:spLocks noGrp="1"/>
          </p:cNvSpPr>
          <p:nvPr>
            <p:ph type="sldNum" sz="quarter" idx="12"/>
          </p:nvPr>
        </p:nvSpPr>
        <p:spPr/>
        <p:txBody>
          <a:bodyPr/>
          <a:lstStyle/>
          <a:p>
            <a:fld id="{A8CBFF3A-E60C-994B-AE6E-D7D0A26F3FC4}" type="slidenum">
              <a:rPr lang="en-US" smtClean="0"/>
              <a:t>44</a:t>
            </a:fld>
            <a:endParaRPr lang="en-US"/>
          </a:p>
        </p:txBody>
      </p:sp>
      <p:sp>
        <p:nvSpPr>
          <p:cNvPr id="4" name="文本框 3">
            <a:extLst>
              <a:ext uri="{FF2B5EF4-FFF2-40B4-BE49-F238E27FC236}">
                <a16:creationId xmlns:a16="http://schemas.microsoft.com/office/drawing/2014/main" id="{DFFB310F-E0D0-424D-8EBB-BF1E986F6CBE}"/>
              </a:ext>
            </a:extLst>
          </p:cNvPr>
          <p:cNvSpPr txBox="1"/>
          <p:nvPr/>
        </p:nvSpPr>
        <p:spPr>
          <a:xfrm>
            <a:off x="-3217762" y="-752354"/>
            <a:ext cx="184731" cy="369332"/>
          </a:xfrm>
          <a:prstGeom prst="rect">
            <a:avLst/>
          </a:prstGeom>
          <a:noFill/>
        </p:spPr>
        <p:txBody>
          <a:bodyPr wrap="none" rtlCol="0">
            <a:spAutoFit/>
          </a:bodyPr>
          <a:lstStyle/>
          <a:p>
            <a:endParaRPr kumimoji="1" lang="zh-CN" altLang="en-US" dirty="0"/>
          </a:p>
        </p:txBody>
      </p:sp>
      <p:pic>
        <p:nvPicPr>
          <p:cNvPr id="4097" name="Picture 1" descr="page81image45440512">
            <a:extLst>
              <a:ext uri="{FF2B5EF4-FFF2-40B4-BE49-F238E27FC236}">
                <a16:creationId xmlns:a16="http://schemas.microsoft.com/office/drawing/2014/main" id="{B0A0F892-B74F-044F-A31F-C48001291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7884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561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dirty="0">
                <a:latin typeface="Impact"/>
                <a:cs typeface="Impact"/>
              </a:rPr>
              <a:t>Conclusions</a:t>
            </a:r>
          </a:p>
        </p:txBody>
      </p:sp>
      <p:pic>
        <p:nvPicPr>
          <p:cNvPr id="5" name="Picture 4" descr="engineering-cullen-college-of-engineering-prim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a:xfrm>
            <a:off x="457200" y="1600200"/>
            <a:ext cx="8229600" cy="5121275"/>
          </a:xfrm>
        </p:spPr>
        <p:txBody>
          <a:bodyPr>
            <a:normAutofit/>
          </a:bodyPr>
          <a:lstStyle/>
          <a:p>
            <a:pPr defTabSz="914400">
              <a:spcBef>
                <a:spcPts val="0"/>
              </a:spcBef>
              <a:defRPr/>
            </a:pPr>
            <a:r>
              <a:rPr lang="en-US" altLang="zh-CN" sz="2400" dirty="0"/>
              <a:t>Federated learning will be a major part of learning paradigm</a:t>
            </a:r>
          </a:p>
          <a:p>
            <a:pPr lvl="1" defTabSz="914400">
              <a:spcBef>
                <a:spcPts val="0"/>
              </a:spcBef>
              <a:spcAft>
                <a:spcPts val="600"/>
              </a:spcAft>
              <a:defRPr/>
            </a:pPr>
            <a:r>
              <a:rPr lang="en-US" altLang="zh-CN" sz="2000" dirty="0"/>
              <a:t>Mobile massively decentralized, naturally arising (non-IID) partition</a:t>
            </a:r>
          </a:p>
          <a:p>
            <a:pPr lvl="1" defTabSz="914400">
              <a:spcBef>
                <a:spcPts val="0"/>
              </a:spcBef>
              <a:spcAft>
                <a:spcPts val="600"/>
              </a:spcAft>
              <a:defRPr/>
            </a:pPr>
            <a:r>
              <a:rPr lang="en-US" altLang="zh-CN" sz="2000" dirty="0"/>
              <a:t>Availability of distributed clients </a:t>
            </a:r>
          </a:p>
          <a:p>
            <a:pPr lvl="1" defTabSz="914400">
              <a:spcBef>
                <a:spcPts val="0"/>
              </a:spcBef>
              <a:spcAft>
                <a:spcPts val="600"/>
              </a:spcAft>
              <a:defRPr/>
            </a:pPr>
            <a:r>
              <a:rPr lang="en-US" altLang="zh-CN" sz="2000" dirty="0"/>
              <a:t>Address communication bottleneck</a:t>
            </a:r>
          </a:p>
          <a:p>
            <a:pPr lvl="1" defTabSz="914400">
              <a:spcBef>
                <a:spcPts val="0"/>
              </a:spcBef>
              <a:spcAft>
                <a:spcPts val="600"/>
              </a:spcAft>
              <a:defRPr/>
            </a:pPr>
            <a:r>
              <a:rPr lang="en-US" altLang="zh-CN" sz="2000" dirty="0"/>
              <a:t>Privacy concern</a:t>
            </a:r>
            <a:endParaRPr lang="en-US" altLang="zh-CN" sz="2400" dirty="0"/>
          </a:p>
          <a:p>
            <a:pPr defTabSz="914400">
              <a:spcBef>
                <a:spcPts val="0"/>
              </a:spcBef>
              <a:defRPr/>
            </a:pPr>
            <a:r>
              <a:rPr lang="en-US" altLang="zh-CN" sz="2400" dirty="0"/>
              <a:t>We explore different aspects and applications to integration of federated learning and wireless networks</a:t>
            </a:r>
          </a:p>
          <a:p>
            <a:pPr lvl="1" defTabSz="914400">
              <a:spcBef>
                <a:spcPts val="0"/>
              </a:spcBef>
              <a:spcAft>
                <a:spcPts val="600"/>
              </a:spcAft>
              <a:defRPr/>
            </a:pPr>
            <a:r>
              <a:rPr lang="en-US" altLang="zh-CN" sz="2000" dirty="0"/>
              <a:t>Formulations</a:t>
            </a:r>
          </a:p>
          <a:p>
            <a:pPr lvl="1" defTabSz="914400">
              <a:spcBef>
                <a:spcPts val="0"/>
              </a:spcBef>
              <a:spcAft>
                <a:spcPts val="600"/>
              </a:spcAft>
              <a:defRPr/>
            </a:pPr>
            <a:r>
              <a:rPr lang="en-US" altLang="zh-CN" sz="2000" dirty="0"/>
              <a:t>Problem specific solution</a:t>
            </a:r>
          </a:p>
          <a:p>
            <a:pPr lvl="1" defTabSz="914400">
              <a:spcBef>
                <a:spcPts val="0"/>
              </a:spcBef>
              <a:spcAft>
                <a:spcPts val="600"/>
              </a:spcAft>
              <a:defRPr/>
            </a:pPr>
            <a:r>
              <a:rPr lang="en-US" altLang="zh-CN" sz="2000" dirty="0"/>
              <a:t>Link machine learning, computation, communication, networking, and operational research together</a:t>
            </a:r>
          </a:p>
          <a:p>
            <a:pPr lvl="1" defTabSz="914400">
              <a:spcBef>
                <a:spcPts val="0"/>
              </a:spcBef>
              <a:spcAft>
                <a:spcPts val="600"/>
              </a:spcAft>
              <a:defRPr/>
            </a:pPr>
            <a:r>
              <a:rPr lang="en-US" altLang="zh-CN" sz="2000" dirty="0"/>
              <a:t>From federated learning to federate analysis</a:t>
            </a:r>
          </a:p>
          <a:p>
            <a:pPr lvl="1" defTabSz="914400">
              <a:spcBef>
                <a:spcPts val="0"/>
              </a:spcBef>
              <a:defRPr/>
            </a:pPr>
            <a:endParaRPr lang="en-US" altLang="zh-CN" sz="1600" dirty="0"/>
          </a:p>
        </p:txBody>
      </p:sp>
      <p:sp>
        <p:nvSpPr>
          <p:cNvPr id="3" name="Slide Number Placeholder 2"/>
          <p:cNvSpPr>
            <a:spLocks noGrp="1"/>
          </p:cNvSpPr>
          <p:nvPr>
            <p:ph type="sldNum" sz="quarter" idx="12"/>
          </p:nvPr>
        </p:nvSpPr>
        <p:spPr/>
        <p:txBody>
          <a:bodyPr/>
          <a:lstStyle/>
          <a:p>
            <a:fld id="{A8CBFF3A-E60C-994B-AE6E-D7D0A26F3FC4}" type="slidenum">
              <a:rPr lang="en-US" smtClean="0"/>
              <a:t>45</a:t>
            </a:fld>
            <a:endParaRPr lang="en-US"/>
          </a:p>
        </p:txBody>
      </p:sp>
    </p:spTree>
    <p:extLst>
      <p:ext uri="{BB962C8B-B14F-4D97-AF65-F5344CB8AC3E}">
        <p14:creationId xmlns:p14="http://schemas.microsoft.com/office/powerpoint/2010/main" val="2578394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836E6-63F4-6E4E-9B6F-1AA5D01A7A7B}"/>
              </a:ext>
            </a:extLst>
          </p:cNvPr>
          <p:cNvSpPr>
            <a:spLocks noGrp="1"/>
          </p:cNvSpPr>
          <p:nvPr>
            <p:ph type="title"/>
          </p:nvPr>
        </p:nvSpPr>
        <p:spPr>
          <a:xfrm>
            <a:off x="0" y="65635"/>
            <a:ext cx="5741581" cy="1143000"/>
          </a:xfrm>
        </p:spPr>
        <p:txBody>
          <a:bodyPr/>
          <a:lstStyle/>
          <a:p>
            <a:r>
              <a:rPr lang="en-US" dirty="0"/>
              <a:t>Join or Visit Our Lab</a:t>
            </a:r>
          </a:p>
        </p:txBody>
      </p:sp>
      <p:sp>
        <p:nvSpPr>
          <p:cNvPr id="4" name="Slide Number Placeholder 3">
            <a:extLst>
              <a:ext uri="{FF2B5EF4-FFF2-40B4-BE49-F238E27FC236}">
                <a16:creationId xmlns:a16="http://schemas.microsoft.com/office/drawing/2014/main" id="{1ECB6A5E-0EAE-E847-BC78-A7A3C69C3D90}"/>
              </a:ext>
            </a:extLst>
          </p:cNvPr>
          <p:cNvSpPr>
            <a:spLocks noGrp="1"/>
          </p:cNvSpPr>
          <p:nvPr>
            <p:ph type="sldNum" sz="quarter" idx="12"/>
          </p:nvPr>
        </p:nvSpPr>
        <p:spPr/>
        <p:txBody>
          <a:bodyPr/>
          <a:lstStyle/>
          <a:p>
            <a:fld id="{A8CBFF3A-E60C-994B-AE6E-D7D0A26F3FC4}" type="slidenum">
              <a:rPr lang="en-US" smtClean="0"/>
              <a:t>46</a:t>
            </a:fld>
            <a:endParaRPr lang="en-US"/>
          </a:p>
        </p:txBody>
      </p:sp>
      <p:pic>
        <p:nvPicPr>
          <p:cNvPr id="6" name="Picture 5">
            <a:extLst>
              <a:ext uri="{FF2B5EF4-FFF2-40B4-BE49-F238E27FC236}">
                <a16:creationId xmlns:a16="http://schemas.microsoft.com/office/drawing/2014/main" id="{D67B0238-0269-AA43-9713-EAC3C0AD3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800" y="1524000"/>
            <a:ext cx="3251200" cy="2438400"/>
          </a:xfrm>
          <a:prstGeom prst="rect">
            <a:avLst/>
          </a:prstGeom>
        </p:spPr>
      </p:pic>
      <p:pic>
        <p:nvPicPr>
          <p:cNvPr id="7" name="Picture 6">
            <a:extLst>
              <a:ext uri="{FF2B5EF4-FFF2-40B4-BE49-F238E27FC236}">
                <a16:creationId xmlns:a16="http://schemas.microsoft.com/office/drawing/2014/main" id="{74292E8C-16B7-A544-8445-8D532E2C7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1" y="3992880"/>
            <a:ext cx="3094083" cy="2320562"/>
          </a:xfrm>
          <a:prstGeom prst="rect">
            <a:avLst/>
          </a:prstGeom>
        </p:spPr>
      </p:pic>
      <p:pic>
        <p:nvPicPr>
          <p:cNvPr id="8" name="Picture 7">
            <a:extLst>
              <a:ext uri="{FF2B5EF4-FFF2-40B4-BE49-F238E27FC236}">
                <a16:creationId xmlns:a16="http://schemas.microsoft.com/office/drawing/2014/main" id="{726104AC-717A-4A48-A78C-EF0F42E08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198" y="3992880"/>
            <a:ext cx="3094083" cy="2320562"/>
          </a:xfrm>
          <a:prstGeom prst="rect">
            <a:avLst/>
          </a:prstGeom>
        </p:spPr>
      </p:pic>
      <p:pic>
        <p:nvPicPr>
          <p:cNvPr id="9" name="Picture 8">
            <a:extLst>
              <a:ext uri="{FF2B5EF4-FFF2-40B4-BE49-F238E27FC236}">
                <a16:creationId xmlns:a16="http://schemas.microsoft.com/office/drawing/2014/main" id="{A690ED92-14C0-0543-9319-87987F0DFE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1" y="1553816"/>
            <a:ext cx="4160281" cy="2408584"/>
          </a:xfrm>
          <a:prstGeom prst="rect">
            <a:avLst/>
          </a:prstGeom>
        </p:spPr>
      </p:pic>
      <p:pic>
        <p:nvPicPr>
          <p:cNvPr id="10" name="Picture 9">
            <a:extLst>
              <a:ext uri="{FF2B5EF4-FFF2-40B4-BE49-F238E27FC236}">
                <a16:creationId xmlns:a16="http://schemas.microsoft.com/office/drawing/2014/main" id="{264EBBD4-EDAE-0A4C-8DC2-99FB9BE1D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4000" y="1524000"/>
            <a:ext cx="1828800" cy="2438400"/>
          </a:xfrm>
          <a:prstGeom prst="rect">
            <a:avLst/>
          </a:prstGeom>
        </p:spPr>
      </p:pic>
      <p:pic>
        <p:nvPicPr>
          <p:cNvPr id="11" name="Picture 10">
            <a:extLst>
              <a:ext uri="{FF2B5EF4-FFF2-40B4-BE49-F238E27FC236}">
                <a16:creationId xmlns:a16="http://schemas.microsoft.com/office/drawing/2014/main" id="{D40D9865-3896-564B-84FC-81FB6609BA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4556" y="3450130"/>
            <a:ext cx="3093481" cy="3404557"/>
          </a:xfrm>
          <a:prstGeom prst="rect">
            <a:avLst/>
          </a:prstGeom>
        </p:spPr>
      </p:pic>
      <p:sp>
        <p:nvSpPr>
          <p:cNvPr id="12" name="Rectangle 11">
            <a:extLst>
              <a:ext uri="{FF2B5EF4-FFF2-40B4-BE49-F238E27FC236}">
                <a16:creationId xmlns:a16="http://schemas.microsoft.com/office/drawing/2014/main" id="{A66B5C32-9001-664E-99F1-3F4CFDC3100C}"/>
              </a:ext>
            </a:extLst>
          </p:cNvPr>
          <p:cNvSpPr/>
          <p:nvPr/>
        </p:nvSpPr>
        <p:spPr>
          <a:xfrm>
            <a:off x="44375" y="6343922"/>
            <a:ext cx="2826415" cy="369332"/>
          </a:xfrm>
          <a:prstGeom prst="rect">
            <a:avLst/>
          </a:prstGeom>
        </p:spPr>
        <p:txBody>
          <a:bodyPr wrap="none">
            <a:spAutoFit/>
          </a:bodyPr>
          <a:lstStyle/>
          <a:p>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dirty="0"/>
          </a:p>
        </p:txBody>
      </p:sp>
      <p:pic>
        <p:nvPicPr>
          <p:cNvPr id="13" name="Picture 2" descr="http://wireless.egr.uh.edu/LOGO_change_color_ALPHA_BGD.png">
            <a:extLst>
              <a:ext uri="{FF2B5EF4-FFF2-40B4-BE49-F238E27FC236}">
                <a16:creationId xmlns:a16="http://schemas.microsoft.com/office/drawing/2014/main" id="{6954E5E4-4BBB-3846-A7E1-830C4739B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3910" y="42646"/>
            <a:ext cx="1640448" cy="12299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5007E8C-8779-2249-BA94-D673E8FA4F0F}"/>
              </a:ext>
            </a:extLst>
          </p:cNvPr>
          <p:cNvPicPr>
            <a:picLocks noChangeAspect="1"/>
          </p:cNvPicPr>
          <p:nvPr/>
        </p:nvPicPr>
        <p:blipFill>
          <a:blip r:embed="rId10"/>
          <a:stretch>
            <a:fillRect/>
          </a:stretch>
        </p:blipFill>
        <p:spPr>
          <a:xfrm>
            <a:off x="5996692" y="4994642"/>
            <a:ext cx="3147308" cy="1892223"/>
          </a:xfrm>
          <a:prstGeom prst="rect">
            <a:avLst/>
          </a:prstGeom>
        </p:spPr>
      </p:pic>
      <p:sp>
        <p:nvSpPr>
          <p:cNvPr id="5" name="Content Placeholder 4">
            <a:extLst>
              <a:ext uri="{FF2B5EF4-FFF2-40B4-BE49-F238E27FC236}">
                <a16:creationId xmlns:a16="http://schemas.microsoft.com/office/drawing/2014/main" id="{834CC54D-E47D-994B-9022-C7EA4C788942}"/>
              </a:ext>
            </a:extLst>
          </p:cNvPr>
          <p:cNvSpPr>
            <a:spLocks noGrp="1"/>
          </p:cNvSpPr>
          <p:nvPr>
            <p:ph idx="1"/>
          </p:nvPr>
        </p:nvSpPr>
        <p:spPr/>
        <p:txBody>
          <a:bodyPr/>
          <a:lstStyle/>
          <a:p>
            <a:endParaRPr lang="en-US"/>
          </a:p>
        </p:txBody>
      </p:sp>
      <p:sp>
        <p:nvSpPr>
          <p:cNvPr id="3" name="Rectangle 2">
            <a:extLst>
              <a:ext uri="{FF2B5EF4-FFF2-40B4-BE49-F238E27FC236}">
                <a16:creationId xmlns:a16="http://schemas.microsoft.com/office/drawing/2014/main" id="{A172F67F-344F-CA43-B41A-F3C97B45D0D7}"/>
              </a:ext>
            </a:extLst>
          </p:cNvPr>
          <p:cNvSpPr/>
          <p:nvPr/>
        </p:nvSpPr>
        <p:spPr>
          <a:xfrm>
            <a:off x="2800992" y="6523775"/>
            <a:ext cx="3310971" cy="369332"/>
          </a:xfrm>
          <a:prstGeom prst="rect">
            <a:avLst/>
          </a:prstGeom>
        </p:spPr>
        <p:txBody>
          <a:bodyPr wrap="none">
            <a:spAutoFit/>
          </a:bodyPr>
          <a:lstStyle/>
          <a:p>
            <a:r>
              <a:rPr lang="en-US" dirty="0">
                <a:solidFill>
                  <a:srgbClr val="0070C0"/>
                </a:solidFill>
              </a:rPr>
              <a:t>http://www2.egr.uh.edu/~zhan2 </a:t>
            </a:r>
          </a:p>
        </p:txBody>
      </p:sp>
    </p:spTree>
    <p:extLst>
      <p:ext uri="{BB962C8B-B14F-4D97-AF65-F5344CB8AC3E}">
        <p14:creationId xmlns:p14="http://schemas.microsoft.com/office/powerpoint/2010/main" val="3425843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450"/>
            <a:ext cx="8229600" cy="1143000"/>
          </a:xfrm>
        </p:spPr>
        <p:txBody>
          <a:bodyPr>
            <a:noAutofit/>
          </a:bodyPr>
          <a:lstStyle/>
          <a:p>
            <a:r>
              <a:rPr lang="en-US" sz="8000" dirty="0">
                <a:solidFill>
                  <a:srgbClr val="FFFFFF"/>
                </a:solidFill>
                <a:latin typeface="Impact"/>
                <a:cs typeface="Impact"/>
              </a:rPr>
              <a:t>THANK YOU</a:t>
            </a:r>
          </a:p>
        </p:txBody>
      </p:sp>
      <p:pic>
        <p:nvPicPr>
          <p:cNvPr id="4" name="Picture 3" descr="engineering-cullen-college-of-engineering-tertiary-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249" y="5842388"/>
            <a:ext cx="4633893" cy="264326"/>
          </a:xfrm>
          <a:prstGeom prst="rect">
            <a:avLst/>
          </a:prstGeom>
        </p:spPr>
      </p:pic>
      <p:sp>
        <p:nvSpPr>
          <p:cNvPr id="3" name="Slide Number Placeholder 2"/>
          <p:cNvSpPr>
            <a:spLocks noGrp="1"/>
          </p:cNvSpPr>
          <p:nvPr>
            <p:ph type="sldNum" sz="quarter" idx="12"/>
          </p:nvPr>
        </p:nvSpPr>
        <p:spPr/>
        <p:txBody>
          <a:bodyPr/>
          <a:lstStyle/>
          <a:p>
            <a:fld id="{A8CBFF3A-E60C-994B-AE6E-D7D0A26F3FC4}" type="slidenum">
              <a:rPr lang="en-US" smtClean="0"/>
              <a:t>47</a:t>
            </a:fld>
            <a:endParaRPr lang="en-US"/>
          </a:p>
        </p:txBody>
      </p:sp>
    </p:spTree>
    <p:extLst>
      <p:ext uri="{BB962C8B-B14F-4D97-AF65-F5344CB8AC3E}">
        <p14:creationId xmlns:p14="http://schemas.microsoft.com/office/powerpoint/2010/main" val="251138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t>General workflow</a:t>
            </a:r>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2215662" y="3631223"/>
            <a:ext cx="1580968" cy="84406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6" name="Straight Arrow Connector 35"/>
          <p:cNvCxnSpPr/>
          <p:nvPr/>
        </p:nvCxnSpPr>
        <p:spPr>
          <a:xfrm flipH="1">
            <a:off x="3555024" y="3652471"/>
            <a:ext cx="685800" cy="822814"/>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737319" y="3641847"/>
            <a:ext cx="680110" cy="849191"/>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184941" y="3641847"/>
            <a:ext cx="1644985" cy="844062"/>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898466" y="5011368"/>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29992"/>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4935601" y="5011367"/>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982192" y="5016556"/>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A8CBFF3A-E60C-994B-AE6E-D7D0A26F3FC4}" type="slidenum">
              <a:rPr lang="en-US" smtClean="0"/>
              <a:t>5</a:t>
            </a:fld>
            <a:endParaRPr lang="en-US"/>
          </a:p>
        </p:txBody>
      </p:sp>
      <p:sp>
        <p:nvSpPr>
          <p:cNvPr id="20" name="文本框 19">
            <a:extLst>
              <a:ext uri="{FF2B5EF4-FFF2-40B4-BE49-F238E27FC236}">
                <a16:creationId xmlns:a16="http://schemas.microsoft.com/office/drawing/2014/main" id="{94D1519B-0578-154A-AA2C-F3DBD3EC49FF}"/>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21" name="文本框 20">
            <a:extLst>
              <a:ext uri="{FF2B5EF4-FFF2-40B4-BE49-F238E27FC236}">
                <a16:creationId xmlns:a16="http://schemas.microsoft.com/office/drawing/2014/main" id="{BFED7915-7444-6A4F-BA79-BF4187F94E27}"/>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22" name="文本框 21">
            <a:extLst>
              <a:ext uri="{FF2B5EF4-FFF2-40B4-BE49-F238E27FC236}">
                <a16:creationId xmlns:a16="http://schemas.microsoft.com/office/drawing/2014/main" id="{E2078CC1-7441-2340-AA59-F1B10F2713A0}"/>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25" name="文本框 24">
            <a:extLst>
              <a:ext uri="{FF2B5EF4-FFF2-40B4-BE49-F238E27FC236}">
                <a16:creationId xmlns:a16="http://schemas.microsoft.com/office/drawing/2014/main" id="{9D6E47AF-BC2E-6D41-B8D4-82853DAC46FC}"/>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4" name="文本框 3">
            <a:extLst>
              <a:ext uri="{FF2B5EF4-FFF2-40B4-BE49-F238E27FC236}">
                <a16:creationId xmlns:a16="http://schemas.microsoft.com/office/drawing/2014/main" id="{008691D5-2C9A-EE49-A005-2F3FBCD96846}"/>
              </a:ext>
            </a:extLst>
          </p:cNvPr>
          <p:cNvSpPr txBox="1"/>
          <p:nvPr/>
        </p:nvSpPr>
        <p:spPr>
          <a:xfrm>
            <a:off x="745770" y="3350361"/>
            <a:ext cx="2338910" cy="369332"/>
          </a:xfrm>
          <a:prstGeom prst="rect">
            <a:avLst/>
          </a:prstGeom>
          <a:noFill/>
        </p:spPr>
        <p:txBody>
          <a:bodyPr wrap="none" rtlCol="0">
            <a:spAutoFit/>
          </a:bodyPr>
          <a:lstStyle/>
          <a:p>
            <a:r>
              <a:rPr kumimoji="1" lang="en-US" altLang="zh-CN" dirty="0"/>
              <a:t>Broadcast initial model</a:t>
            </a:r>
            <a:endParaRPr kumimoji="1" lang="zh-CN" altLang="en-US" dirty="0"/>
          </a:p>
        </p:txBody>
      </p:sp>
      <p:sp>
        <p:nvSpPr>
          <p:cNvPr id="26" name="文本框 25">
            <a:extLst>
              <a:ext uri="{FF2B5EF4-FFF2-40B4-BE49-F238E27FC236}">
                <a16:creationId xmlns:a16="http://schemas.microsoft.com/office/drawing/2014/main" id="{87171C07-931A-1347-AE8B-E8309C57F919}"/>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Tree>
    <p:extLst>
      <p:ext uri="{BB962C8B-B14F-4D97-AF65-F5344CB8AC3E}">
        <p14:creationId xmlns:p14="http://schemas.microsoft.com/office/powerpoint/2010/main" val="3769426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2" name="Straight Connector 51"/>
          <p:cNvCxnSpPr/>
          <p:nvPr/>
        </p:nvCxnSpPr>
        <p:spPr>
          <a:xfrm flipV="1">
            <a:off x="6982192" y="5016556"/>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5011368"/>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29992"/>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4935601" y="5011367"/>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6</a:t>
            </a:fld>
            <a:endParaRPr lang="en-US"/>
          </a:p>
        </p:txBody>
      </p:sp>
      <p:sp>
        <p:nvSpPr>
          <p:cNvPr id="107" name="文本框 106">
            <a:extLst>
              <a:ext uri="{FF2B5EF4-FFF2-40B4-BE49-F238E27FC236}">
                <a16:creationId xmlns:a16="http://schemas.microsoft.com/office/drawing/2014/main" id="{BFDEEA49-AE86-8C40-B1DB-1E6EC061DA8A}"/>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2975F4DB-7890-6241-9DEF-A960E9D5AAE9}"/>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B7BEA049-5B7C-724E-8A61-8630E3123957}"/>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78E01554-154C-E147-A612-1A89EAA23B15}"/>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B0D22501-2EFD-624A-8F11-AB86D08B406D}"/>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7183C4FD-F0A5-C141-A51E-472AD10A43E8}"/>
              </a:ext>
            </a:extLst>
          </p:cNvPr>
          <p:cNvSpPr txBox="1"/>
          <p:nvPr/>
        </p:nvSpPr>
        <p:spPr>
          <a:xfrm>
            <a:off x="751596" y="3850276"/>
            <a:ext cx="2657074" cy="369332"/>
          </a:xfrm>
          <a:prstGeom prst="rect">
            <a:avLst/>
          </a:prstGeom>
          <a:noFill/>
        </p:spPr>
        <p:txBody>
          <a:bodyPr wrap="none" rtlCol="0">
            <a:spAutoFit/>
          </a:bodyPr>
          <a:lstStyle/>
          <a:p>
            <a:r>
              <a:rPr kumimoji="1" lang="en-US" altLang="zh-CN" dirty="0"/>
              <a:t>Clients generate local data</a:t>
            </a:r>
            <a:endParaRPr kumimoji="1" lang="zh-CN" altLang="en-US" dirty="0"/>
          </a:p>
        </p:txBody>
      </p:sp>
    </p:spTree>
    <p:extLst>
      <p:ext uri="{BB962C8B-B14F-4D97-AF65-F5344CB8AC3E}">
        <p14:creationId xmlns:p14="http://schemas.microsoft.com/office/powerpoint/2010/main" val="216302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2" name="Straight Connector 51"/>
          <p:cNvCxnSpPr/>
          <p:nvPr/>
        </p:nvCxnSpPr>
        <p:spPr>
          <a:xfrm flipV="1">
            <a:off x="6982192" y="4928633"/>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4951178"/>
            <a:ext cx="1257299" cy="497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92111"/>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5007038" y="5221226"/>
            <a:ext cx="1188612" cy="113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7</a:t>
            </a:fld>
            <a:endParaRPr lang="en-US"/>
          </a:p>
        </p:txBody>
      </p:sp>
      <p:sp>
        <p:nvSpPr>
          <p:cNvPr id="107" name="文本框 106">
            <a:extLst>
              <a:ext uri="{FF2B5EF4-FFF2-40B4-BE49-F238E27FC236}">
                <a16:creationId xmlns:a16="http://schemas.microsoft.com/office/drawing/2014/main" id="{EB452E29-C4C7-B243-B5B0-816F979C65DC}"/>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760C4581-D260-954C-9AFE-D534943FDCF2}"/>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1D2B1256-8E4F-C74B-8862-77F0C4A7E454}"/>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C35D7665-3DD7-DC41-888A-733203B8F525}"/>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68307D37-05BD-5541-80D3-8E22C48CC5E8}"/>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379AFEB8-BF3C-7C46-B280-A77A39249129}"/>
              </a:ext>
            </a:extLst>
          </p:cNvPr>
          <p:cNvSpPr txBox="1"/>
          <p:nvPr/>
        </p:nvSpPr>
        <p:spPr>
          <a:xfrm>
            <a:off x="703902" y="3678515"/>
            <a:ext cx="2949397" cy="646331"/>
          </a:xfrm>
          <a:prstGeom prst="rect">
            <a:avLst/>
          </a:prstGeom>
          <a:noFill/>
        </p:spPr>
        <p:txBody>
          <a:bodyPr wrap="none" rtlCol="0">
            <a:spAutoFit/>
          </a:bodyPr>
          <a:lstStyle/>
          <a:p>
            <a:r>
              <a:rPr kumimoji="1" lang="en-US" altLang="zh-CN" dirty="0"/>
              <a:t>Clients train the initial model </a:t>
            </a:r>
          </a:p>
          <a:p>
            <a:r>
              <a:rPr kumimoji="1" lang="en-US" altLang="zh-CN" dirty="0"/>
              <a:t>based on local dataset </a:t>
            </a:r>
            <a:endParaRPr kumimoji="1" lang="zh-CN" altLang="en-US" dirty="0"/>
          </a:p>
        </p:txBody>
      </p:sp>
    </p:spTree>
    <p:extLst>
      <p:ext uri="{BB962C8B-B14F-4D97-AF65-F5344CB8AC3E}">
        <p14:creationId xmlns:p14="http://schemas.microsoft.com/office/powerpoint/2010/main" val="1624240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solidFill>
                  <a:prstClr val="black"/>
                </a:solidFill>
              </a:rPr>
              <a:t>General workflow</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20075" y="2743200"/>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295206" y="3652471"/>
            <a:ext cx="1374304" cy="9199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6" name="Straight Arrow Connector 35"/>
          <p:cNvCxnSpPr/>
          <p:nvPr/>
        </p:nvCxnSpPr>
        <p:spPr>
          <a:xfrm flipV="1">
            <a:off x="3633494" y="3652472"/>
            <a:ext cx="500288" cy="879737"/>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4814448" y="3652472"/>
            <a:ext cx="644696" cy="919905"/>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5326317" y="3643518"/>
            <a:ext cx="1487721" cy="90209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982192" y="4928633"/>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4951178"/>
            <a:ext cx="1257299" cy="497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92111"/>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5007038" y="5221226"/>
            <a:ext cx="1188612" cy="113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8</a:t>
            </a:fld>
            <a:endParaRPr lang="en-US"/>
          </a:p>
        </p:txBody>
      </p:sp>
      <p:sp>
        <p:nvSpPr>
          <p:cNvPr id="107" name="文本框 106">
            <a:extLst>
              <a:ext uri="{FF2B5EF4-FFF2-40B4-BE49-F238E27FC236}">
                <a16:creationId xmlns:a16="http://schemas.microsoft.com/office/drawing/2014/main" id="{A3362C07-DF24-CA44-832D-D4A10B6E6DCF}"/>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574481A4-F02A-F742-8EAD-0E7BBB37294D}"/>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4574F103-F206-0541-BDF2-9008509B5151}"/>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A4AD2DD7-9398-D549-BAB0-B5710F6A362F}"/>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F6272418-4DE2-6D41-ABB9-F946DBBD8CDB}"/>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278C338F-1166-6B47-80AA-A23C9A0D6972}"/>
              </a:ext>
            </a:extLst>
          </p:cNvPr>
          <p:cNvSpPr txBox="1"/>
          <p:nvPr/>
        </p:nvSpPr>
        <p:spPr>
          <a:xfrm>
            <a:off x="6157870" y="3737963"/>
            <a:ext cx="2348913" cy="369332"/>
          </a:xfrm>
          <a:prstGeom prst="rect">
            <a:avLst/>
          </a:prstGeom>
          <a:noFill/>
        </p:spPr>
        <p:txBody>
          <a:bodyPr wrap="none" rtlCol="0">
            <a:spAutoFit/>
          </a:bodyPr>
          <a:lstStyle/>
          <a:p>
            <a:r>
              <a:rPr kumimoji="1" lang="en-US" altLang="zh-CN" dirty="0"/>
              <a:t>Upload updated model</a:t>
            </a:r>
            <a:endParaRPr kumimoji="1" lang="zh-CN" altLang="en-US" dirty="0"/>
          </a:p>
        </p:txBody>
      </p:sp>
      <p:sp>
        <p:nvSpPr>
          <p:cNvPr id="7" name="文本框 6">
            <a:extLst>
              <a:ext uri="{FF2B5EF4-FFF2-40B4-BE49-F238E27FC236}">
                <a16:creationId xmlns:a16="http://schemas.microsoft.com/office/drawing/2014/main" id="{B22EA715-2DDE-C840-9E91-013F570F4417}"/>
              </a:ext>
            </a:extLst>
          </p:cNvPr>
          <p:cNvSpPr txBox="1"/>
          <p:nvPr/>
        </p:nvSpPr>
        <p:spPr>
          <a:xfrm>
            <a:off x="239718" y="2726121"/>
            <a:ext cx="2841111" cy="1200329"/>
          </a:xfrm>
          <a:prstGeom prst="rect">
            <a:avLst/>
          </a:prstGeom>
          <a:solidFill>
            <a:srgbClr val="FFC000"/>
          </a:solidFill>
        </p:spPr>
        <p:txBody>
          <a:bodyPr wrap="square" rtlCol="0">
            <a:spAutoFit/>
          </a:bodyPr>
          <a:lstStyle/>
          <a:p>
            <a:r>
              <a:rPr lang="en-US" altLang="zh-CN" dirty="0"/>
              <a:t>Privacy principle </a:t>
            </a:r>
          </a:p>
          <a:p>
            <a:r>
              <a:rPr lang="en-US" altLang="zh-CN" b="1" dirty="0"/>
              <a:t>Focused collection </a:t>
            </a:r>
            <a:endParaRPr lang="en-US" altLang="zh-CN" dirty="0"/>
          </a:p>
          <a:p>
            <a:r>
              <a:rPr lang="en-US" altLang="zh-CN" dirty="0"/>
              <a:t>Devices report only what is needed for </a:t>
            </a:r>
            <a:r>
              <a:rPr lang="en-US" altLang="zh-CN" i="1" dirty="0"/>
              <a:t>this </a:t>
            </a:r>
            <a:r>
              <a:rPr lang="en-US" altLang="zh-CN" dirty="0"/>
              <a:t>computation </a:t>
            </a:r>
          </a:p>
        </p:txBody>
      </p:sp>
    </p:spTree>
    <p:extLst>
      <p:ext uri="{BB962C8B-B14F-4D97-AF65-F5344CB8AC3E}">
        <p14:creationId xmlns:p14="http://schemas.microsoft.com/office/powerpoint/2010/main" val="265045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015"/>
            <a:ext cx="5121613" cy="1143000"/>
          </a:xfrm>
        </p:spPr>
        <p:txBody>
          <a:bodyPr>
            <a:noAutofit/>
          </a:bodyPr>
          <a:lstStyle/>
          <a:p>
            <a:pPr algn="l"/>
            <a:r>
              <a:rPr lang="en-US" altLang="zh-CN" dirty="0">
                <a:latin typeface="Impact"/>
                <a:cs typeface="Impact"/>
              </a:rPr>
              <a:t>ML Point of View</a:t>
            </a:r>
            <a:endParaRPr lang="en-US" dirty="0">
              <a:latin typeface="Impact"/>
              <a:cs typeface="Impact"/>
            </a:endParaRPr>
          </a:p>
        </p:txBody>
      </p:sp>
      <p:pic>
        <p:nvPicPr>
          <p:cNvPr id="5" name="Picture 4" descr="engineering-cullen-college-of-engineering-primary-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82" y="395650"/>
            <a:ext cx="2096153" cy="677744"/>
          </a:xfrm>
          <a:prstGeom prst="rect">
            <a:avLst/>
          </a:prstGeom>
        </p:spPr>
      </p:pic>
      <p:sp>
        <p:nvSpPr>
          <p:cNvPr id="6" name="Content Placeholder 5"/>
          <p:cNvSpPr>
            <a:spLocks noGrp="1"/>
          </p:cNvSpPr>
          <p:nvPr>
            <p:ph idx="1"/>
          </p:nvPr>
        </p:nvSpPr>
        <p:spPr/>
        <p:txBody>
          <a:bodyPr>
            <a:normAutofit/>
          </a:bodyPr>
          <a:lstStyle/>
          <a:p>
            <a:pPr defTabSz="914400">
              <a:spcBef>
                <a:spcPts val="0"/>
              </a:spcBef>
              <a:buFont typeface="Wingdings" panose="05000000000000000000" pitchFamily="2" charset="2"/>
              <a:buChar char="Ø"/>
              <a:defRPr/>
            </a:pPr>
            <a:r>
              <a:rPr lang="en-US" altLang="zh-CN" sz="2000" dirty="0"/>
              <a:t>What is Federated Learning?</a:t>
            </a:r>
          </a:p>
          <a:p>
            <a:pPr lvl="1" defTabSz="914400">
              <a:spcBef>
                <a:spcPts val="0"/>
              </a:spcBef>
              <a:buFont typeface="Arial" panose="020B0604020202020204" pitchFamily="34" charset="0"/>
              <a:buChar char="•"/>
              <a:defRPr/>
            </a:pPr>
            <a:r>
              <a:rPr lang="en-US" altLang="zh-CN" sz="1600" dirty="0"/>
              <a:t>General workflow </a:t>
            </a:r>
          </a:p>
          <a:p>
            <a:pPr defTabSz="914400">
              <a:spcBef>
                <a:spcPts val="0"/>
              </a:spcBef>
              <a:buFont typeface="Wingdings" panose="05000000000000000000" pitchFamily="2" charset="2"/>
              <a:buChar char="Ø"/>
              <a:defRPr/>
            </a:pPr>
            <a:endParaRPr lang="en-US" altLang="zh-CN" sz="2000" dirty="0"/>
          </a:p>
          <a:p>
            <a:pPr marL="0" indent="0" defTabSz="914400">
              <a:spcBef>
                <a:spcPts val="0"/>
              </a:spcBef>
              <a:buNone/>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a:p>
            <a:pPr defTabSz="914400">
              <a:spcBef>
                <a:spcPts val="0"/>
              </a:spcBef>
              <a:defRPr/>
            </a:pPr>
            <a:endParaRPr lang="en-US" altLang="zh-CN" sz="2000" dirty="0"/>
          </a:p>
        </p:txBody>
      </p:sp>
      <p:sp>
        <p:nvSpPr>
          <p:cNvPr id="23" name="Rounded Rectangle 22"/>
          <p:cNvSpPr/>
          <p:nvPr/>
        </p:nvSpPr>
        <p:spPr>
          <a:xfrm>
            <a:off x="3411233" y="2338754"/>
            <a:ext cx="2074984" cy="122213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4" name="Rounded Rectangle 23"/>
          <p:cNvSpPr/>
          <p:nvPr/>
        </p:nvSpPr>
        <p:spPr>
          <a:xfrm>
            <a:off x="844062" y="4649052"/>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p:nvPr/>
        </p:nvCxnSpPr>
        <p:spPr>
          <a:xfrm flipV="1">
            <a:off x="3830884" y="2637692"/>
            <a:ext cx="1176154" cy="6506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869224"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Rounded Rectangle 33"/>
          <p:cNvSpPr/>
          <p:nvPr/>
        </p:nvSpPr>
        <p:spPr>
          <a:xfrm>
            <a:off x="4894386" y="4667676"/>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Rounded Rectangle 34"/>
          <p:cNvSpPr/>
          <p:nvPr/>
        </p:nvSpPr>
        <p:spPr>
          <a:xfrm>
            <a:off x="6925042" y="4667677"/>
            <a:ext cx="1371600" cy="110709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2" name="Straight Connector 51"/>
          <p:cNvCxnSpPr/>
          <p:nvPr/>
        </p:nvCxnSpPr>
        <p:spPr>
          <a:xfrm flipV="1">
            <a:off x="6982192" y="4928633"/>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999028" y="54418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137139" y="53836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37139" y="547500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83862" y="529214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443774" y="52444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69258" y="520259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1899139" y="523960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51893" y="51036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1234222" y="5151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336616" y="50375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951893" y="48333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37493" y="50475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89893" y="51999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793632" y="47653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538746"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99836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50762" y="52188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94002" y="524818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50054" y="499440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477543" y="513097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626828" y="504444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297300" y="514468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601917" y="52628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830884" y="497857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178604" y="502253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891879" y="515652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303162" y="53712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789854" y="539187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978522" y="532453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022907" y="531109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3781247" y="521889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3486611" y="533237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V="1">
            <a:off x="898466" y="4951178"/>
            <a:ext cx="1257299" cy="49782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2923628" y="5092111"/>
            <a:ext cx="1257299" cy="382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102286" y="50787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5281063" y="505651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473122" y="506649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187647" y="493860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5585680" y="527764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5811532" y="530489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802650" y="500758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5367614" y="525696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691188" y="525108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6034640" y="53576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5228309" y="538006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5442071" y="532160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5673417" y="538665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379973" y="494103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5575052" y="49511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5900829" y="537633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5364675" y="489113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973281" y="508778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5737527" y="49328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5007038" y="5221226"/>
            <a:ext cx="1188612" cy="1137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227828" y="53340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329306" y="502076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73074" y="486443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7117924" y="5290522"/>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7353576" y="5223175"/>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7814348" y="5087010"/>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486557" y="4913351"/>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7714244" y="492414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7984884" y="480320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7558087" y="480667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155749" y="51002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027527" y="49038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7558087"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7226819" y="5471557"/>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484727" y="5361078"/>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7776980" y="5232603"/>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7375100" y="538076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7689881" y="5348854"/>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879376" y="5405039"/>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89006" y="5241056"/>
            <a:ext cx="105508" cy="8792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8CBFF3A-E60C-994B-AE6E-D7D0A26F3FC4}" type="slidenum">
              <a:rPr lang="en-US" smtClean="0"/>
              <a:t>9</a:t>
            </a:fld>
            <a:endParaRPr lang="en-US"/>
          </a:p>
        </p:txBody>
      </p:sp>
      <p:sp>
        <p:nvSpPr>
          <p:cNvPr id="107" name="文本框 106">
            <a:extLst>
              <a:ext uri="{FF2B5EF4-FFF2-40B4-BE49-F238E27FC236}">
                <a16:creationId xmlns:a16="http://schemas.microsoft.com/office/drawing/2014/main" id="{3EAB59F4-E1CD-8C48-A05A-32E235BF964D}"/>
              </a:ext>
            </a:extLst>
          </p:cNvPr>
          <p:cNvSpPr txBox="1"/>
          <p:nvPr/>
        </p:nvSpPr>
        <p:spPr>
          <a:xfrm>
            <a:off x="1081919" y="5941497"/>
            <a:ext cx="895886" cy="369332"/>
          </a:xfrm>
          <a:prstGeom prst="rect">
            <a:avLst/>
          </a:prstGeom>
          <a:noFill/>
        </p:spPr>
        <p:txBody>
          <a:bodyPr wrap="none" rtlCol="0">
            <a:spAutoFit/>
          </a:bodyPr>
          <a:lstStyle/>
          <a:p>
            <a:r>
              <a:rPr kumimoji="1" lang="en-US" altLang="zh-CN" dirty="0"/>
              <a:t>Client 1</a:t>
            </a:r>
            <a:endParaRPr kumimoji="1" lang="zh-CN" altLang="en-US" dirty="0"/>
          </a:p>
        </p:txBody>
      </p:sp>
      <p:sp>
        <p:nvSpPr>
          <p:cNvPr id="108" name="文本框 107">
            <a:extLst>
              <a:ext uri="{FF2B5EF4-FFF2-40B4-BE49-F238E27FC236}">
                <a16:creationId xmlns:a16="http://schemas.microsoft.com/office/drawing/2014/main" id="{8A331610-2FCF-734C-82F1-EEB1932B3BEA}"/>
              </a:ext>
            </a:extLst>
          </p:cNvPr>
          <p:cNvSpPr txBox="1"/>
          <p:nvPr/>
        </p:nvSpPr>
        <p:spPr>
          <a:xfrm>
            <a:off x="3107081" y="5941497"/>
            <a:ext cx="895886" cy="369332"/>
          </a:xfrm>
          <a:prstGeom prst="rect">
            <a:avLst/>
          </a:prstGeom>
          <a:noFill/>
        </p:spPr>
        <p:txBody>
          <a:bodyPr wrap="none" rtlCol="0">
            <a:spAutoFit/>
          </a:bodyPr>
          <a:lstStyle/>
          <a:p>
            <a:r>
              <a:rPr kumimoji="1" lang="en-US" altLang="zh-CN" dirty="0"/>
              <a:t>Client 2</a:t>
            </a:r>
            <a:endParaRPr kumimoji="1" lang="zh-CN" altLang="en-US" dirty="0"/>
          </a:p>
        </p:txBody>
      </p:sp>
      <p:sp>
        <p:nvSpPr>
          <p:cNvPr id="109" name="文本框 108">
            <a:extLst>
              <a:ext uri="{FF2B5EF4-FFF2-40B4-BE49-F238E27FC236}">
                <a16:creationId xmlns:a16="http://schemas.microsoft.com/office/drawing/2014/main" id="{4F177D18-7E5C-8641-8B69-5F1ABA82FDF7}"/>
              </a:ext>
            </a:extLst>
          </p:cNvPr>
          <p:cNvSpPr txBox="1"/>
          <p:nvPr/>
        </p:nvSpPr>
        <p:spPr>
          <a:xfrm>
            <a:off x="5130870" y="5941497"/>
            <a:ext cx="895886" cy="369332"/>
          </a:xfrm>
          <a:prstGeom prst="rect">
            <a:avLst/>
          </a:prstGeom>
          <a:noFill/>
        </p:spPr>
        <p:txBody>
          <a:bodyPr wrap="none" rtlCol="0">
            <a:spAutoFit/>
          </a:bodyPr>
          <a:lstStyle/>
          <a:p>
            <a:r>
              <a:rPr kumimoji="1" lang="en-US" altLang="zh-CN" dirty="0"/>
              <a:t>Client 3</a:t>
            </a:r>
            <a:endParaRPr kumimoji="1" lang="zh-CN" altLang="en-US" dirty="0"/>
          </a:p>
        </p:txBody>
      </p:sp>
      <p:sp>
        <p:nvSpPr>
          <p:cNvPr id="110" name="文本框 109">
            <a:extLst>
              <a:ext uri="{FF2B5EF4-FFF2-40B4-BE49-F238E27FC236}">
                <a16:creationId xmlns:a16="http://schemas.microsoft.com/office/drawing/2014/main" id="{9D79BBC7-9BF2-2A41-A49E-19A666BB600C}"/>
              </a:ext>
            </a:extLst>
          </p:cNvPr>
          <p:cNvSpPr txBox="1"/>
          <p:nvPr/>
        </p:nvSpPr>
        <p:spPr>
          <a:xfrm>
            <a:off x="7162899" y="5944129"/>
            <a:ext cx="895886" cy="369332"/>
          </a:xfrm>
          <a:prstGeom prst="rect">
            <a:avLst/>
          </a:prstGeom>
          <a:noFill/>
        </p:spPr>
        <p:txBody>
          <a:bodyPr wrap="none" rtlCol="0">
            <a:spAutoFit/>
          </a:bodyPr>
          <a:lstStyle/>
          <a:p>
            <a:r>
              <a:rPr kumimoji="1" lang="en-US" altLang="zh-CN" dirty="0"/>
              <a:t>Client 4</a:t>
            </a:r>
            <a:endParaRPr kumimoji="1" lang="zh-CN" altLang="en-US" dirty="0"/>
          </a:p>
        </p:txBody>
      </p:sp>
      <p:sp>
        <p:nvSpPr>
          <p:cNvPr id="111" name="文本框 110">
            <a:extLst>
              <a:ext uri="{FF2B5EF4-FFF2-40B4-BE49-F238E27FC236}">
                <a16:creationId xmlns:a16="http://schemas.microsoft.com/office/drawing/2014/main" id="{3FCF9BA4-FE64-154C-A240-3B0C4EBE7CF8}"/>
              </a:ext>
            </a:extLst>
          </p:cNvPr>
          <p:cNvSpPr txBox="1"/>
          <p:nvPr/>
        </p:nvSpPr>
        <p:spPr>
          <a:xfrm>
            <a:off x="5545808" y="2743200"/>
            <a:ext cx="2015232" cy="369332"/>
          </a:xfrm>
          <a:prstGeom prst="rect">
            <a:avLst/>
          </a:prstGeom>
          <a:noFill/>
        </p:spPr>
        <p:txBody>
          <a:bodyPr wrap="none" rtlCol="0">
            <a:spAutoFit/>
          </a:bodyPr>
          <a:lstStyle/>
          <a:p>
            <a:r>
              <a:rPr kumimoji="1" lang="en-US" altLang="zh-CN" dirty="0"/>
              <a:t>Server (Aggregator)</a:t>
            </a:r>
            <a:endParaRPr kumimoji="1" lang="zh-CN" altLang="en-US" dirty="0"/>
          </a:p>
        </p:txBody>
      </p:sp>
      <p:sp>
        <p:nvSpPr>
          <p:cNvPr id="112" name="文本框 111">
            <a:extLst>
              <a:ext uri="{FF2B5EF4-FFF2-40B4-BE49-F238E27FC236}">
                <a16:creationId xmlns:a16="http://schemas.microsoft.com/office/drawing/2014/main" id="{7B527315-2238-1C43-9842-B09C7D633714}"/>
              </a:ext>
            </a:extLst>
          </p:cNvPr>
          <p:cNvSpPr txBox="1"/>
          <p:nvPr/>
        </p:nvSpPr>
        <p:spPr>
          <a:xfrm>
            <a:off x="638728" y="2815358"/>
            <a:ext cx="2731838" cy="369332"/>
          </a:xfrm>
          <a:prstGeom prst="rect">
            <a:avLst/>
          </a:prstGeom>
          <a:noFill/>
        </p:spPr>
        <p:txBody>
          <a:bodyPr wrap="none" rtlCol="0">
            <a:spAutoFit/>
          </a:bodyPr>
          <a:lstStyle/>
          <a:p>
            <a:r>
              <a:rPr kumimoji="1" lang="en-US" altLang="zh-CN" dirty="0"/>
              <a:t>Combine individual models</a:t>
            </a:r>
            <a:endParaRPr kumimoji="1" lang="zh-CN" altLang="en-US" dirty="0"/>
          </a:p>
        </p:txBody>
      </p:sp>
      <p:sp>
        <p:nvSpPr>
          <p:cNvPr id="113" name="文本框 112">
            <a:extLst>
              <a:ext uri="{FF2B5EF4-FFF2-40B4-BE49-F238E27FC236}">
                <a16:creationId xmlns:a16="http://schemas.microsoft.com/office/drawing/2014/main" id="{52663B80-5E6A-DB40-8505-D6678C6A0C19}"/>
              </a:ext>
            </a:extLst>
          </p:cNvPr>
          <p:cNvSpPr txBox="1"/>
          <p:nvPr/>
        </p:nvSpPr>
        <p:spPr>
          <a:xfrm>
            <a:off x="248702" y="3403677"/>
            <a:ext cx="2841111" cy="646331"/>
          </a:xfrm>
          <a:prstGeom prst="rect">
            <a:avLst/>
          </a:prstGeom>
          <a:solidFill>
            <a:srgbClr val="FFC000"/>
          </a:solidFill>
        </p:spPr>
        <p:txBody>
          <a:bodyPr wrap="square" rtlCol="0">
            <a:spAutoFit/>
          </a:bodyPr>
          <a:lstStyle/>
          <a:p>
            <a:r>
              <a:rPr lang="en-US" altLang="zh-CN" dirty="0"/>
              <a:t>Repeat these process until convergence</a:t>
            </a:r>
          </a:p>
        </p:txBody>
      </p:sp>
    </p:spTree>
    <p:extLst>
      <p:ext uri="{BB962C8B-B14F-4D97-AF65-F5344CB8AC3E}">
        <p14:creationId xmlns:p14="http://schemas.microsoft.com/office/powerpoint/2010/main" val="332536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linds(horizontal)">
                                      <p:cBhvr>
                                        <p:cTn id="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5225</TotalTime>
  <Words>3412</Words>
  <Application>Microsoft Macintosh PowerPoint</Application>
  <PresentationFormat>On-screen Show (4:3)</PresentationFormat>
  <Paragraphs>607</Paragraphs>
  <Slides>47</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Arial Unicode MS</vt:lpstr>
      <vt:lpstr>DengXian</vt:lpstr>
      <vt:lpstr>宋体</vt:lpstr>
      <vt:lpstr>Arial</vt:lpstr>
      <vt:lpstr>Calibri</vt:lpstr>
      <vt:lpstr>Cambria</vt:lpstr>
      <vt:lpstr>Cambria Math</vt:lpstr>
      <vt:lpstr>Impact</vt:lpstr>
      <vt:lpstr>Trebuchet MS</vt:lpstr>
      <vt:lpstr>Verdana</vt:lpstr>
      <vt:lpstr>Wingdings</vt:lpstr>
      <vt:lpstr>Office Theme</vt:lpstr>
      <vt:lpstr>Federated Learning and Analysis In Mobile Edge Computing</vt:lpstr>
      <vt:lpstr>Outline</vt:lpstr>
      <vt:lpstr>Background</vt:lpstr>
      <vt:lpstr>ML Point of View</vt:lpstr>
      <vt:lpstr>ML Point of View</vt:lpstr>
      <vt:lpstr>ML Point of View</vt:lpstr>
      <vt:lpstr>ML Point of View</vt:lpstr>
      <vt:lpstr>ML Point of View</vt:lpstr>
      <vt:lpstr>ML Point of View</vt:lpstr>
      <vt:lpstr>Advantages</vt:lpstr>
      <vt:lpstr>Optimization POV</vt:lpstr>
      <vt:lpstr>Optimization POV</vt:lpstr>
      <vt:lpstr>Optimization POV</vt:lpstr>
      <vt:lpstr>Optimization POV</vt:lpstr>
      <vt:lpstr>Optimization POV</vt:lpstr>
      <vt:lpstr>Optimization POV</vt:lpstr>
      <vt:lpstr>Optimization POV</vt:lpstr>
      <vt:lpstr>Optimization POV</vt:lpstr>
      <vt:lpstr>Optimization POV</vt:lpstr>
      <vt:lpstr>Methodology</vt:lpstr>
      <vt:lpstr>Outline</vt:lpstr>
      <vt:lpstr>Motivation</vt:lpstr>
      <vt:lpstr>Formulation</vt:lpstr>
      <vt:lpstr>Methodology</vt:lpstr>
      <vt:lpstr>Methodology</vt:lpstr>
      <vt:lpstr>Methodology</vt:lpstr>
      <vt:lpstr>Simulation Results</vt:lpstr>
      <vt:lpstr>Outline</vt:lpstr>
      <vt:lpstr>Motivation</vt:lpstr>
      <vt:lpstr>Stable Marriage Matching</vt:lpstr>
      <vt:lpstr>GS algorithm</vt:lpstr>
      <vt:lpstr>Simulation Results</vt:lpstr>
      <vt:lpstr>Outline</vt:lpstr>
      <vt:lpstr>Beyond Federated Learning: Federated Analytics</vt:lpstr>
      <vt:lpstr>Federated Analytics: A Closer Look</vt:lpstr>
      <vt:lpstr>Federated Analytics vs. Others</vt:lpstr>
      <vt:lpstr>FedACS: a Federated Analysis Example</vt:lpstr>
      <vt:lpstr>Outline</vt:lpstr>
      <vt:lpstr>PowerPoint Presentation</vt:lpstr>
      <vt:lpstr>PowerPoint Presentation</vt:lpstr>
      <vt:lpstr>PowerPoint Presentation</vt:lpstr>
      <vt:lpstr>PowerPoint Presentation</vt:lpstr>
      <vt:lpstr>PowerPoint Presentation</vt:lpstr>
      <vt:lpstr>Open Problems</vt:lpstr>
      <vt:lpstr>Conclusions</vt:lpstr>
      <vt:lpstr>Join or Visit Our Lab</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RachelAdmin</dc:creator>
  <cp:lastModifiedBy>Microsoft Office User</cp:lastModifiedBy>
  <cp:revision>208</cp:revision>
  <dcterms:created xsi:type="dcterms:W3CDTF">2015-11-05T19:08:39Z</dcterms:created>
  <dcterms:modified xsi:type="dcterms:W3CDTF">2021-07-18T18:57:15Z</dcterms:modified>
</cp:coreProperties>
</file>