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9"/>
  </p:notesMasterIdLst>
  <p:sldIdLst>
    <p:sldId id="256" r:id="rId2"/>
    <p:sldId id="261" r:id="rId3"/>
    <p:sldId id="314" r:id="rId4"/>
    <p:sldId id="315" r:id="rId5"/>
    <p:sldId id="316" r:id="rId6"/>
    <p:sldId id="317" r:id="rId7"/>
    <p:sldId id="285" r:id="rId8"/>
    <p:sldId id="284" r:id="rId9"/>
    <p:sldId id="286" r:id="rId10"/>
    <p:sldId id="287" r:id="rId11"/>
    <p:sldId id="288" r:id="rId12"/>
    <p:sldId id="289" r:id="rId13"/>
    <p:sldId id="322" r:id="rId14"/>
    <p:sldId id="319" r:id="rId15"/>
    <p:sldId id="318" r:id="rId16"/>
    <p:sldId id="320" r:id="rId17"/>
    <p:sldId id="321" r:id="rId18"/>
    <p:sldId id="323" r:id="rId19"/>
    <p:sldId id="324" r:id="rId20"/>
    <p:sldId id="326" r:id="rId21"/>
    <p:sldId id="328" r:id="rId22"/>
    <p:sldId id="329" r:id="rId23"/>
    <p:sldId id="372" r:id="rId24"/>
    <p:sldId id="276" r:id="rId25"/>
    <p:sldId id="262" r:id="rId26"/>
    <p:sldId id="306" r:id="rId27"/>
    <p:sldId id="291" r:id="rId28"/>
    <p:sldId id="309" r:id="rId29"/>
    <p:sldId id="311" r:id="rId30"/>
    <p:sldId id="373" r:id="rId31"/>
    <p:sldId id="331" r:id="rId32"/>
    <p:sldId id="332" r:id="rId33"/>
    <p:sldId id="333" r:id="rId34"/>
    <p:sldId id="341" r:id="rId35"/>
    <p:sldId id="342" r:id="rId36"/>
    <p:sldId id="343" r:id="rId37"/>
    <p:sldId id="374" r:id="rId38"/>
    <p:sldId id="334" r:id="rId39"/>
    <p:sldId id="335" r:id="rId40"/>
    <p:sldId id="345" r:id="rId41"/>
    <p:sldId id="336" r:id="rId42"/>
    <p:sldId id="337" r:id="rId43"/>
    <p:sldId id="338" r:id="rId44"/>
    <p:sldId id="375" r:id="rId45"/>
    <p:sldId id="359" r:id="rId46"/>
    <p:sldId id="360" r:id="rId47"/>
    <p:sldId id="361" r:id="rId48"/>
    <p:sldId id="377" r:id="rId49"/>
    <p:sldId id="379" r:id="rId50"/>
    <p:sldId id="380" r:id="rId51"/>
    <p:sldId id="362" r:id="rId52"/>
    <p:sldId id="363" r:id="rId53"/>
    <p:sldId id="364" r:id="rId54"/>
    <p:sldId id="350" r:id="rId55"/>
    <p:sldId id="376" r:id="rId56"/>
    <p:sldId id="378" r:id="rId57"/>
    <p:sldId id="258"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03"/>
    <p:restoredTop sz="85864" autoAdjust="0"/>
  </p:normalViewPr>
  <p:slideViewPr>
    <p:cSldViewPr snapToGrid="0" snapToObjects="1">
      <p:cViewPr varScale="1">
        <p:scale>
          <a:sx n="60" d="100"/>
          <a:sy n="60" d="100"/>
        </p:scale>
        <p:origin x="100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34B11A-2C0F-D749-9A96-E7149CD6C900}" type="datetimeFigureOut">
              <a:rPr lang="en-US" smtClean="0"/>
              <a:t>11/30/20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A8B30-545C-2749-AC3C-020A4C9F7DB8}" type="slidenum">
              <a:rPr lang="en-US" smtClean="0"/>
              <a:t>‹#›</a:t>
            </a:fld>
            <a:endParaRPr lang="en-US"/>
          </a:p>
        </p:txBody>
      </p:sp>
    </p:spTree>
    <p:extLst>
      <p:ext uri="{BB962C8B-B14F-4D97-AF65-F5344CB8AC3E}">
        <p14:creationId xmlns:p14="http://schemas.microsoft.com/office/powerpoint/2010/main" val="1294190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A8B30-545C-2749-AC3C-020A4C9F7DB8}" type="slidenum">
              <a:rPr lang="en-US" smtClean="0"/>
              <a:t>2</a:t>
            </a:fld>
            <a:endParaRPr lang="en-US"/>
          </a:p>
        </p:txBody>
      </p:sp>
    </p:spTree>
    <p:extLst>
      <p:ext uri="{BB962C8B-B14F-4D97-AF65-F5344CB8AC3E}">
        <p14:creationId xmlns:p14="http://schemas.microsoft.com/office/powerpoint/2010/main" val="2574853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18</a:t>
            </a:fld>
            <a:endParaRPr lang="en-US"/>
          </a:p>
        </p:txBody>
      </p:sp>
    </p:spTree>
    <p:extLst>
      <p:ext uri="{BB962C8B-B14F-4D97-AF65-F5344CB8AC3E}">
        <p14:creationId xmlns:p14="http://schemas.microsoft.com/office/powerpoint/2010/main" val="1028814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19</a:t>
            </a:fld>
            <a:endParaRPr lang="en-US"/>
          </a:p>
        </p:txBody>
      </p:sp>
    </p:spTree>
    <p:extLst>
      <p:ext uri="{BB962C8B-B14F-4D97-AF65-F5344CB8AC3E}">
        <p14:creationId xmlns:p14="http://schemas.microsoft.com/office/powerpoint/2010/main" val="3813713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20</a:t>
            </a:fld>
            <a:endParaRPr lang="en-US"/>
          </a:p>
        </p:txBody>
      </p:sp>
    </p:spTree>
    <p:extLst>
      <p:ext uri="{BB962C8B-B14F-4D97-AF65-F5344CB8AC3E}">
        <p14:creationId xmlns:p14="http://schemas.microsoft.com/office/powerpoint/2010/main" val="3452598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21</a:t>
            </a:fld>
            <a:endParaRPr lang="en-US"/>
          </a:p>
        </p:txBody>
      </p:sp>
    </p:spTree>
    <p:extLst>
      <p:ext uri="{BB962C8B-B14F-4D97-AF65-F5344CB8AC3E}">
        <p14:creationId xmlns:p14="http://schemas.microsoft.com/office/powerpoint/2010/main" val="898262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22</a:t>
            </a:fld>
            <a:endParaRPr lang="en-US"/>
          </a:p>
        </p:txBody>
      </p:sp>
    </p:spTree>
    <p:extLst>
      <p:ext uri="{BB962C8B-B14F-4D97-AF65-F5344CB8AC3E}">
        <p14:creationId xmlns:p14="http://schemas.microsoft.com/office/powerpoint/2010/main" val="4026270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 picture aims to describe the importance of accuracy.</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24</a:t>
            </a:fld>
            <a:endParaRPr lang="en-US"/>
          </a:p>
        </p:txBody>
      </p:sp>
    </p:spTree>
    <p:extLst>
      <p:ext uri="{BB962C8B-B14F-4D97-AF65-F5344CB8AC3E}">
        <p14:creationId xmlns:p14="http://schemas.microsoft.com/office/powerpoint/2010/main" val="4201628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picture shows the Marker based AR. While </a:t>
            </a:r>
            <a:r>
              <a:rPr kumimoji="1" lang="en-US" altLang="zh-CN" dirty="0" err="1"/>
              <a:t>Markerless</a:t>
            </a:r>
            <a:r>
              <a:rPr kumimoji="1" lang="en-US" altLang="zh-CN" dirty="0"/>
              <a:t> one utilizes like GPS to localize the object.</a:t>
            </a:r>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25</a:t>
            </a:fld>
            <a:endParaRPr lang="en-US"/>
          </a:p>
        </p:txBody>
      </p:sp>
    </p:spTree>
    <p:extLst>
      <p:ext uri="{BB962C8B-B14F-4D97-AF65-F5344CB8AC3E}">
        <p14:creationId xmlns:p14="http://schemas.microsoft.com/office/powerpoint/2010/main" val="1681333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can see that from the perspective of accuracy, the centralized learning gets better performance. Since the model is trained on the whole dataset, the bias from some individual devices cannot make a difference. However, to achieve the 88.67% accuracy with </a:t>
            </a:r>
            <a:r>
              <a:rPr lang="en-US" altLang="zh-CN" sz="1200" kern="1200" dirty="0" err="1">
                <a:solidFill>
                  <a:schemeClr val="tx1"/>
                </a:solidFill>
                <a:effectLst/>
                <a:latin typeface="+mn-lt"/>
                <a:ea typeface="+mn-ea"/>
                <a:cs typeface="+mn-cs"/>
              </a:rPr>
              <a:t>i.i.d</a:t>
            </a:r>
            <a:r>
              <a:rPr lang="en-US" altLang="zh-CN" sz="1200" kern="1200" dirty="0">
                <a:solidFill>
                  <a:schemeClr val="tx1"/>
                </a:solidFill>
                <a:effectLst/>
                <a:latin typeface="+mn-lt"/>
                <a:ea typeface="+mn-ea"/>
                <a:cs typeface="+mn-cs"/>
              </a:rPr>
              <a:t>. data and 86.00% accuracy with non-</a:t>
            </a:r>
            <a:r>
              <a:rPr lang="en-US" altLang="zh-CN" sz="1200" kern="1200" dirty="0" err="1">
                <a:solidFill>
                  <a:schemeClr val="tx1"/>
                </a:solidFill>
                <a:effectLst/>
                <a:latin typeface="+mn-lt"/>
                <a:ea typeface="+mn-ea"/>
                <a:cs typeface="+mn-cs"/>
              </a:rPr>
              <a:t>i.i.d</a:t>
            </a:r>
            <a:r>
              <a:rPr lang="en-US" altLang="zh-CN" sz="1200" kern="1200" dirty="0">
                <a:solidFill>
                  <a:schemeClr val="tx1"/>
                </a:solidFill>
                <a:effectLst/>
                <a:latin typeface="+mn-lt"/>
                <a:ea typeface="+mn-ea"/>
                <a:cs typeface="+mn-cs"/>
              </a:rPr>
              <a:t>. data, FL takes 600 rounds fewer than the centralized learning, which is significantly faster. </a:t>
            </a:r>
            <a:endParaRPr lang="en-US" altLang="zh-CN" dirty="0"/>
          </a:p>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28</a:t>
            </a:fld>
            <a:endParaRPr lang="en-US"/>
          </a:p>
        </p:txBody>
      </p:sp>
    </p:spTree>
    <p:extLst>
      <p:ext uri="{BB962C8B-B14F-4D97-AF65-F5344CB8AC3E}">
        <p14:creationId xmlns:p14="http://schemas.microsoft.com/office/powerpoint/2010/main" val="3091429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addition, we explore the influence of different local update iteration on accuracy and loss. Obviously, if the local update performs more rounds between the two global aggregation, the accuracy can be better and the loss is reduced more quickly. This is because, with more local iterations, the uploaded local models are more mature or well trained. In other words, the parameters are more suitable for the corresponding local data distributions. The benefits are continuously obtained by the global model via weighted average.</a:t>
            </a:r>
            <a:endParaRPr lang="en-US" altLang="zh-CN" dirty="0"/>
          </a:p>
        </p:txBody>
      </p:sp>
      <p:sp>
        <p:nvSpPr>
          <p:cNvPr id="4" name="灯片编号占位符 3"/>
          <p:cNvSpPr>
            <a:spLocks noGrp="1"/>
          </p:cNvSpPr>
          <p:nvPr>
            <p:ph type="sldNum" sz="quarter" idx="5"/>
          </p:nvPr>
        </p:nvSpPr>
        <p:spPr/>
        <p:txBody>
          <a:bodyPr/>
          <a:lstStyle/>
          <a:p>
            <a:fld id="{3C4A8B30-545C-2749-AC3C-020A4C9F7DB8}" type="slidenum">
              <a:rPr lang="en-US" smtClean="0"/>
              <a:t>29</a:t>
            </a:fld>
            <a:endParaRPr lang="en-US"/>
          </a:p>
        </p:txBody>
      </p:sp>
    </p:spTree>
    <p:extLst>
      <p:ext uri="{BB962C8B-B14F-4D97-AF65-F5344CB8AC3E}">
        <p14:creationId xmlns:p14="http://schemas.microsoft.com/office/powerpoint/2010/main" val="3524734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31</a:t>
            </a:fld>
            <a:endParaRPr lang="en-US"/>
          </a:p>
        </p:txBody>
      </p:sp>
    </p:spTree>
    <p:extLst>
      <p:ext uri="{BB962C8B-B14F-4D97-AF65-F5344CB8AC3E}">
        <p14:creationId xmlns:p14="http://schemas.microsoft.com/office/powerpoint/2010/main" val="395009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3</a:t>
            </a:fld>
            <a:endParaRPr lang="en-US"/>
          </a:p>
        </p:txBody>
      </p:sp>
    </p:spTree>
    <p:extLst>
      <p:ext uri="{BB962C8B-B14F-4D97-AF65-F5344CB8AC3E}">
        <p14:creationId xmlns:p14="http://schemas.microsoft.com/office/powerpoint/2010/main" val="2576028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32</a:t>
            </a:fld>
            <a:endParaRPr lang="en-US"/>
          </a:p>
        </p:txBody>
      </p:sp>
    </p:spTree>
    <p:extLst>
      <p:ext uri="{BB962C8B-B14F-4D97-AF65-F5344CB8AC3E}">
        <p14:creationId xmlns:p14="http://schemas.microsoft.com/office/powerpoint/2010/main" val="1100098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33</a:t>
            </a:fld>
            <a:endParaRPr lang="en-US"/>
          </a:p>
        </p:txBody>
      </p:sp>
    </p:spTree>
    <p:extLst>
      <p:ext uri="{BB962C8B-B14F-4D97-AF65-F5344CB8AC3E}">
        <p14:creationId xmlns:p14="http://schemas.microsoft.com/office/powerpoint/2010/main" val="2086601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Consider the scenario shown in Fig. 2, where 3 sensor nodes observe data points from 16 clusters indicated by different colors. It is clear that each agent in the figure only has partial observations of the entire dataset. It is intuitive to weigh the gradients that correspond to each cluster by the number of points that are observed at agent </a:t>
            </a:r>
            <a:r>
              <a:rPr lang="en-US" sz="1200" b="0" i="1" u="none" strike="noStrike" kern="1200" baseline="0" dirty="0">
                <a:solidFill>
                  <a:schemeClr val="tx1"/>
                </a:solidFill>
                <a:latin typeface="+mn-lt"/>
                <a:ea typeface="+mn-ea"/>
                <a:cs typeface="+mn-cs"/>
              </a:rPr>
              <a:t>j</a:t>
            </a:r>
            <a:r>
              <a:rPr lang="en-US" sz="1200" b="0" i="0" u="none" strike="noStrike" kern="1200" baseline="0" dirty="0">
                <a:solidFill>
                  <a:schemeClr val="tx1"/>
                </a:solidFill>
                <a:latin typeface="+mn-lt"/>
                <a:ea typeface="+mn-ea"/>
                <a:cs typeface="+mn-cs"/>
              </a:rPr>
              <a:t>. In particular, it can be seen that agent 1 will have the highest weight for the cluster at the bottom left of the grid in Fig. 2, while agents 2 and 3 will have zero weight as this cluster is not observed by those agents. Unfortunately, weights cannot be computed in this fashion because the data labels remain unknown before clustering is done. Therefore, it is proposed to assign the weights by dividing the data space into a grid with uniform-sized bins as shown in Fig. 2 and calculate the number of points falling into a particular </a:t>
            </a:r>
            <a:r>
              <a:rPr lang="en-US" sz="1200" b="0" i="1" u="none" strike="noStrike" kern="1200" baseline="0" dirty="0">
                <a:solidFill>
                  <a:schemeClr val="tx1"/>
                </a:solidFill>
                <a:latin typeface="+mn-lt"/>
                <a:ea typeface="+mn-ea"/>
                <a:cs typeface="+mn-cs"/>
              </a:rPr>
              <a:t>bin </a:t>
            </a:r>
            <a:r>
              <a:rPr lang="en-US" sz="1200" b="0" i="0" u="none" strike="noStrike" kern="1200" baseline="0" dirty="0">
                <a:solidFill>
                  <a:schemeClr val="tx1"/>
                </a:solidFill>
                <a:latin typeface="+mn-lt"/>
                <a:ea typeface="+mn-ea"/>
                <a:cs typeface="+mn-cs"/>
              </a:rPr>
              <a:t>(a region of the grid) at each node. The number of points for each bin is sent to the central server from each agent so that the weight for each particular bin at each agent can be computed as the number of points falling in that bin at that agent divided by the total number of points in that  bin from all agents.</a:t>
            </a:r>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34</a:t>
            </a:fld>
            <a:endParaRPr lang="en-US"/>
          </a:p>
        </p:txBody>
      </p:sp>
    </p:spTree>
    <p:extLst>
      <p:ext uri="{BB962C8B-B14F-4D97-AF65-F5344CB8AC3E}">
        <p14:creationId xmlns:p14="http://schemas.microsoft.com/office/powerpoint/2010/main" val="82795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35</a:t>
            </a:fld>
            <a:endParaRPr lang="en-US"/>
          </a:p>
        </p:txBody>
      </p:sp>
    </p:spTree>
    <p:extLst>
      <p:ext uri="{BB962C8B-B14F-4D97-AF65-F5344CB8AC3E}">
        <p14:creationId xmlns:p14="http://schemas.microsoft.com/office/powerpoint/2010/main" val="2567379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36</a:t>
            </a:fld>
            <a:endParaRPr lang="en-US"/>
          </a:p>
        </p:txBody>
      </p:sp>
    </p:spTree>
    <p:extLst>
      <p:ext uri="{BB962C8B-B14F-4D97-AF65-F5344CB8AC3E}">
        <p14:creationId xmlns:p14="http://schemas.microsoft.com/office/powerpoint/2010/main" val="3611818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38</a:t>
            </a:fld>
            <a:endParaRPr lang="en-US"/>
          </a:p>
        </p:txBody>
      </p:sp>
    </p:spTree>
    <p:extLst>
      <p:ext uri="{BB962C8B-B14F-4D97-AF65-F5344CB8AC3E}">
        <p14:creationId xmlns:p14="http://schemas.microsoft.com/office/powerpoint/2010/main" val="797206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defTabSz="914400">
              <a:spcBef>
                <a:spcPts val="0"/>
              </a:spcBef>
              <a:buNone/>
              <a:defRPr/>
            </a:pPr>
            <a:r>
              <a:rPr lang="en-US" altLang="zh-CN" sz="1200" dirty="0"/>
              <a:t>We consider the scenario which has </a:t>
            </a:r>
            <a:r>
              <a:rPr lang="en-US" altLang="zh-CN" sz="1200" dirty="0">
                <a:solidFill>
                  <a:srgbClr val="FF0000"/>
                </a:solidFill>
              </a:rPr>
              <a:t>no central BS</a:t>
            </a:r>
            <a:r>
              <a:rPr lang="en-US" altLang="zh-CN" sz="1200" dirty="0"/>
              <a:t>. Therefore, it is necessary to first find the node that will act as BS (i.e., central node). </a:t>
            </a:r>
          </a:p>
        </p:txBody>
      </p:sp>
      <p:sp>
        <p:nvSpPr>
          <p:cNvPr id="4" name="灯片编号占位符 3"/>
          <p:cNvSpPr>
            <a:spLocks noGrp="1"/>
          </p:cNvSpPr>
          <p:nvPr>
            <p:ph type="sldNum" sz="quarter" idx="5"/>
          </p:nvPr>
        </p:nvSpPr>
        <p:spPr/>
        <p:txBody>
          <a:bodyPr/>
          <a:lstStyle/>
          <a:p>
            <a:fld id="{3C4A8B30-545C-2749-AC3C-020A4C9F7DB8}" type="slidenum">
              <a:rPr lang="en-US" smtClean="0"/>
              <a:t>39</a:t>
            </a:fld>
            <a:endParaRPr lang="en-US"/>
          </a:p>
        </p:txBody>
      </p:sp>
    </p:spTree>
    <p:extLst>
      <p:ext uri="{BB962C8B-B14F-4D97-AF65-F5344CB8AC3E}">
        <p14:creationId xmlns:p14="http://schemas.microsoft.com/office/powerpoint/2010/main" val="2600946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defTabSz="914400">
              <a:spcBef>
                <a:spcPts val="0"/>
              </a:spcBef>
              <a:buNone/>
              <a:defRPr/>
            </a:pPr>
            <a:endParaRPr lang="en-US" altLang="zh-CN" sz="1200" u="sng" dirty="0"/>
          </a:p>
        </p:txBody>
      </p:sp>
      <p:sp>
        <p:nvSpPr>
          <p:cNvPr id="4" name="灯片编号占位符 3"/>
          <p:cNvSpPr>
            <a:spLocks noGrp="1"/>
          </p:cNvSpPr>
          <p:nvPr>
            <p:ph type="sldNum" sz="quarter" idx="5"/>
          </p:nvPr>
        </p:nvSpPr>
        <p:spPr/>
        <p:txBody>
          <a:bodyPr/>
          <a:lstStyle/>
          <a:p>
            <a:fld id="{3C4A8B30-545C-2749-AC3C-020A4C9F7DB8}" type="slidenum">
              <a:rPr lang="en-US" smtClean="0"/>
              <a:t>40</a:t>
            </a:fld>
            <a:endParaRPr lang="en-US"/>
          </a:p>
        </p:txBody>
      </p:sp>
    </p:spTree>
    <p:extLst>
      <p:ext uri="{BB962C8B-B14F-4D97-AF65-F5344CB8AC3E}">
        <p14:creationId xmlns:p14="http://schemas.microsoft.com/office/powerpoint/2010/main" val="4175796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41</a:t>
            </a:fld>
            <a:endParaRPr lang="en-US"/>
          </a:p>
        </p:txBody>
      </p:sp>
    </p:spTree>
    <p:extLst>
      <p:ext uri="{BB962C8B-B14F-4D97-AF65-F5344CB8AC3E}">
        <p14:creationId xmlns:p14="http://schemas.microsoft.com/office/powerpoint/2010/main" val="1141997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42</a:t>
            </a:fld>
            <a:endParaRPr lang="en-US"/>
          </a:p>
        </p:txBody>
      </p:sp>
    </p:spTree>
    <p:extLst>
      <p:ext uri="{BB962C8B-B14F-4D97-AF65-F5344CB8AC3E}">
        <p14:creationId xmlns:p14="http://schemas.microsoft.com/office/powerpoint/2010/main" val="3851401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4</a:t>
            </a:fld>
            <a:endParaRPr lang="en-US"/>
          </a:p>
        </p:txBody>
      </p:sp>
    </p:spTree>
    <p:extLst>
      <p:ext uri="{BB962C8B-B14F-4D97-AF65-F5344CB8AC3E}">
        <p14:creationId xmlns:p14="http://schemas.microsoft.com/office/powerpoint/2010/main" val="4252334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For less number of devices such as 40, average global federated learning time does not suffer from a clear decrease with an increase in a number of resource blocks. This is because we are having sufficient resource blocks to fulfill the communication needs of less devices. However, for higher number of devices the global federated learning model computation time is higher for lower number of resource blocks. On the other hand, if we consider the global federated learning time for higher values of resource blocks, the computation time is low with less difference for different number of devices. This is because of the presence of sufficient communication resource blocks.</a:t>
            </a:r>
            <a:endParaRPr lang="en-US" altLang="zh-CN" dirty="0">
              <a:effectLst/>
            </a:endParaRPr>
          </a:p>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43</a:t>
            </a:fld>
            <a:endParaRPr lang="en-US"/>
          </a:p>
        </p:txBody>
      </p:sp>
    </p:spTree>
    <p:extLst>
      <p:ext uri="{BB962C8B-B14F-4D97-AF65-F5344CB8AC3E}">
        <p14:creationId xmlns:p14="http://schemas.microsoft.com/office/powerpoint/2010/main" val="1607171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4A8B30-545C-2749-AC3C-020A4C9F7DB8}" type="slidenum">
              <a:rPr lang="en-US" smtClean="0"/>
              <a:t>45</a:t>
            </a:fld>
            <a:endParaRPr lang="en-US"/>
          </a:p>
        </p:txBody>
      </p:sp>
    </p:spTree>
    <p:extLst>
      <p:ext uri="{BB962C8B-B14F-4D97-AF65-F5344CB8AC3E}">
        <p14:creationId xmlns:p14="http://schemas.microsoft.com/office/powerpoint/2010/main" val="2069862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4A8B30-545C-2749-AC3C-020A4C9F7DB8}" type="slidenum">
              <a:rPr lang="en-US" smtClean="0"/>
              <a:t>46</a:t>
            </a:fld>
            <a:endParaRPr lang="en-US"/>
          </a:p>
        </p:txBody>
      </p:sp>
    </p:spTree>
    <p:extLst>
      <p:ext uri="{BB962C8B-B14F-4D97-AF65-F5344CB8AC3E}">
        <p14:creationId xmlns:p14="http://schemas.microsoft.com/office/powerpoint/2010/main" val="2825187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4A8B30-545C-2749-AC3C-020A4C9F7DB8}" type="slidenum">
              <a:rPr lang="en-US" smtClean="0"/>
              <a:t>47</a:t>
            </a:fld>
            <a:endParaRPr lang="en-US"/>
          </a:p>
        </p:txBody>
      </p:sp>
    </p:spTree>
    <p:extLst>
      <p:ext uri="{BB962C8B-B14F-4D97-AF65-F5344CB8AC3E}">
        <p14:creationId xmlns:p14="http://schemas.microsoft.com/office/powerpoint/2010/main" val="3432930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4A8B30-545C-2749-AC3C-020A4C9F7DB8}" type="slidenum">
              <a:rPr lang="en-US" smtClean="0"/>
              <a:t>48</a:t>
            </a:fld>
            <a:endParaRPr lang="en-US"/>
          </a:p>
        </p:txBody>
      </p:sp>
    </p:spTree>
    <p:extLst>
      <p:ext uri="{BB962C8B-B14F-4D97-AF65-F5344CB8AC3E}">
        <p14:creationId xmlns:p14="http://schemas.microsoft.com/office/powerpoint/2010/main" val="3188997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4A8B30-545C-2749-AC3C-020A4C9F7DB8}" type="slidenum">
              <a:rPr lang="en-US" smtClean="0"/>
              <a:t>51</a:t>
            </a:fld>
            <a:endParaRPr lang="en-US"/>
          </a:p>
        </p:txBody>
      </p:sp>
    </p:spTree>
    <p:extLst>
      <p:ext uri="{BB962C8B-B14F-4D97-AF65-F5344CB8AC3E}">
        <p14:creationId xmlns:p14="http://schemas.microsoft.com/office/powerpoint/2010/main" val="2390188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4A8B30-545C-2749-AC3C-020A4C9F7DB8}" type="slidenum">
              <a:rPr lang="en-US" smtClean="0"/>
              <a:t>52</a:t>
            </a:fld>
            <a:endParaRPr lang="en-US"/>
          </a:p>
        </p:txBody>
      </p:sp>
    </p:spTree>
    <p:extLst>
      <p:ext uri="{BB962C8B-B14F-4D97-AF65-F5344CB8AC3E}">
        <p14:creationId xmlns:p14="http://schemas.microsoft.com/office/powerpoint/2010/main" val="1527392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53</a:t>
            </a:fld>
            <a:endParaRPr lang="en-US"/>
          </a:p>
        </p:txBody>
      </p:sp>
    </p:spTree>
    <p:extLst>
      <p:ext uri="{BB962C8B-B14F-4D97-AF65-F5344CB8AC3E}">
        <p14:creationId xmlns:p14="http://schemas.microsoft.com/office/powerpoint/2010/main" val="1312294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54</a:t>
            </a:fld>
            <a:endParaRPr lang="en-US"/>
          </a:p>
        </p:txBody>
      </p:sp>
    </p:spTree>
    <p:extLst>
      <p:ext uri="{BB962C8B-B14F-4D97-AF65-F5344CB8AC3E}">
        <p14:creationId xmlns:p14="http://schemas.microsoft.com/office/powerpoint/2010/main" val="845502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55</a:t>
            </a:fld>
            <a:endParaRPr lang="en-US"/>
          </a:p>
        </p:txBody>
      </p:sp>
    </p:spTree>
    <p:extLst>
      <p:ext uri="{BB962C8B-B14F-4D97-AF65-F5344CB8AC3E}">
        <p14:creationId xmlns:p14="http://schemas.microsoft.com/office/powerpoint/2010/main" val="202997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5</a:t>
            </a:fld>
            <a:endParaRPr lang="en-US"/>
          </a:p>
        </p:txBody>
      </p:sp>
    </p:spTree>
    <p:extLst>
      <p:ext uri="{BB962C8B-B14F-4D97-AF65-F5344CB8AC3E}">
        <p14:creationId xmlns:p14="http://schemas.microsoft.com/office/powerpoint/2010/main" val="2590648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A8B30-545C-2749-AC3C-020A4C9F7DB8}" type="slidenum">
              <a:rPr lang="en-US" smtClean="0"/>
              <a:t>56</a:t>
            </a:fld>
            <a:endParaRPr lang="en-US"/>
          </a:p>
        </p:txBody>
      </p:sp>
    </p:spTree>
    <p:extLst>
      <p:ext uri="{BB962C8B-B14F-4D97-AF65-F5344CB8AC3E}">
        <p14:creationId xmlns:p14="http://schemas.microsoft.com/office/powerpoint/2010/main" val="272916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6</a:t>
            </a:fld>
            <a:endParaRPr lang="en-US"/>
          </a:p>
        </p:txBody>
      </p:sp>
    </p:spTree>
    <p:extLst>
      <p:ext uri="{BB962C8B-B14F-4D97-AF65-F5344CB8AC3E}">
        <p14:creationId xmlns:p14="http://schemas.microsoft.com/office/powerpoint/2010/main" val="296801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14</a:t>
            </a:fld>
            <a:endParaRPr lang="en-US"/>
          </a:p>
        </p:txBody>
      </p:sp>
    </p:spTree>
    <p:extLst>
      <p:ext uri="{BB962C8B-B14F-4D97-AF65-F5344CB8AC3E}">
        <p14:creationId xmlns:p14="http://schemas.microsoft.com/office/powerpoint/2010/main" val="3760221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Need to add animation for definition of terms</a:t>
            </a:r>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15</a:t>
            </a:fld>
            <a:endParaRPr lang="en-US"/>
          </a:p>
        </p:txBody>
      </p:sp>
    </p:spTree>
    <p:extLst>
      <p:ext uri="{BB962C8B-B14F-4D97-AF65-F5344CB8AC3E}">
        <p14:creationId xmlns:p14="http://schemas.microsoft.com/office/powerpoint/2010/main" val="200226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Need to add animation for definition of terms</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16</a:t>
            </a:fld>
            <a:endParaRPr lang="en-US"/>
          </a:p>
        </p:txBody>
      </p:sp>
    </p:spTree>
    <p:extLst>
      <p:ext uri="{BB962C8B-B14F-4D97-AF65-F5344CB8AC3E}">
        <p14:creationId xmlns:p14="http://schemas.microsoft.com/office/powerpoint/2010/main" val="1276168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17</a:t>
            </a:fld>
            <a:endParaRPr lang="en-US"/>
          </a:p>
        </p:txBody>
      </p:sp>
    </p:spTree>
    <p:extLst>
      <p:ext uri="{BB962C8B-B14F-4D97-AF65-F5344CB8AC3E}">
        <p14:creationId xmlns:p14="http://schemas.microsoft.com/office/powerpoint/2010/main" val="1854893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821ED4-2589-4A41-AF34-A9680A40E8FC}" type="datetime1">
              <a:rPr lang="en-US" smtClean="0"/>
              <a:t>11/30/20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4065915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706FE2-0450-4C2A-9514-A7B1C3651364}" type="datetime1">
              <a:rPr lang="en-US" smtClean="0"/>
              <a:t>11/30/20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149469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3CDA9F-C5B1-42A4-B618-67626790492B}" type="datetime1">
              <a:rPr lang="en-US" smtClean="0"/>
              <a:t>11/30/20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1130937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DAAD8D-01E5-4C21-A017-D317CED1C56F}" type="datetime1">
              <a:rPr lang="en-US" smtClean="0"/>
              <a:t>11/30/20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2523458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4E51FC-A1F0-425C-BC31-5E0FF0766692}" type="datetime1">
              <a:rPr lang="en-US" smtClean="0"/>
              <a:t>11/30/20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150767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32571-F833-4D07-A7B7-737924D0D652}" type="datetime1">
              <a:rPr lang="en-US" smtClean="0"/>
              <a:t>11/30/20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12509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FC3712-F619-47AB-8CB0-C0E2F7127734}" type="datetime1">
              <a:rPr lang="en-US" smtClean="0"/>
              <a:t>11/30/20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995925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2989CE-C625-435B-9EE8-9E94492CFE8B}" type="datetime1">
              <a:rPr lang="en-US" smtClean="0"/>
              <a:t>11/30/20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825604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F34C9-E5A8-475F-AEFB-4765A62A2781}" type="datetime1">
              <a:rPr lang="en-US" smtClean="0"/>
              <a:t>11/30/20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2131994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AACF57-5F35-4CDD-BB41-2698601026C5}" type="datetime1">
              <a:rPr lang="en-US" smtClean="0"/>
              <a:t>11/30/20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1498899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3B11B4-4978-4C36-B145-3FED39F44A49}" type="datetime1">
              <a:rPr lang="en-US" smtClean="0"/>
              <a:t>11/30/20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3180368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F062-5C01-4491-94D2-6C4C015FB8AE}" type="datetime1">
              <a:rPr lang="en-US" smtClean="0"/>
              <a:t>11/30/20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BFF3A-E60C-994B-AE6E-D7D0A26F3FC4}" type="slidenum">
              <a:rPr lang="en-US" smtClean="0"/>
              <a:t>‹#›</a:t>
            </a:fld>
            <a:endParaRPr lang="en-US"/>
          </a:p>
        </p:txBody>
      </p:sp>
    </p:spTree>
    <p:extLst>
      <p:ext uri="{BB962C8B-B14F-4D97-AF65-F5344CB8AC3E}">
        <p14:creationId xmlns:p14="http://schemas.microsoft.com/office/powerpoint/2010/main" val="2117428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71.png"/><Relationship Id="rId18" Type="http://schemas.openxmlformats.org/officeDocument/2006/relationships/image" Target="../media/image320.png"/><Relationship Id="rId3" Type="http://schemas.openxmlformats.org/officeDocument/2006/relationships/image" Target="../media/image28.png"/><Relationship Id="rId7" Type="http://schemas.openxmlformats.org/officeDocument/2006/relationships/image" Target="../media/image21.png"/><Relationship Id="rId12" Type="http://schemas.openxmlformats.org/officeDocument/2006/relationships/image" Target="../media/image260.png"/><Relationship Id="rId17" Type="http://schemas.openxmlformats.org/officeDocument/2006/relationships/image" Target="../media/image310.png"/><Relationship Id="rId2" Type="http://schemas.openxmlformats.org/officeDocument/2006/relationships/image" Target="../media/image6.png"/><Relationship Id="rId16" Type="http://schemas.openxmlformats.org/officeDocument/2006/relationships/image" Target="../media/image30.png"/><Relationship Id="rId20"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250.png"/><Relationship Id="rId5" Type="http://schemas.openxmlformats.org/officeDocument/2006/relationships/image" Target="../media/image29.jpeg"/><Relationship Id="rId15" Type="http://schemas.openxmlformats.org/officeDocument/2006/relationships/image" Target="../media/image32.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270.png"/><Relationship Id="rId9" Type="http://schemas.openxmlformats.org/officeDocument/2006/relationships/image" Target="../media/image230.png"/><Relationship Id="rId14" Type="http://schemas.openxmlformats.org/officeDocument/2006/relationships/image" Target="../media/image280.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6.png"/><Relationship Id="rId7"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image" Target="../media/image66.wmf"/><Relationship Id="rId7" Type="http://schemas.openxmlformats.org/officeDocument/2006/relationships/image" Target="../media/image70.wmf"/><Relationship Id="rId2" Type="http://schemas.openxmlformats.org/officeDocument/2006/relationships/image" Target="../media/image65.wmf"/><Relationship Id="rId1" Type="http://schemas.openxmlformats.org/officeDocument/2006/relationships/slideLayout" Target="../slideLayouts/slideLayout2.xml"/><Relationship Id="rId6"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image" Target="../media/image67.wmf"/><Relationship Id="rId9" Type="http://schemas.openxmlformats.org/officeDocument/2006/relationships/image" Target="../media/image72.wmf"/></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10" Type="http://schemas.openxmlformats.org/officeDocument/2006/relationships/image" Target="../media/image88.png"/><Relationship Id="rId4" Type="http://schemas.openxmlformats.org/officeDocument/2006/relationships/image" Target="../media/image82.jpeg"/><Relationship Id="rId9"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descr="building sam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308" y="1059919"/>
            <a:ext cx="4279392" cy="2023872"/>
          </a:xfrm>
          <a:prstGeom prst="rect">
            <a:avLst/>
          </a:prstGeom>
        </p:spPr>
      </p:pic>
      <p:pic>
        <p:nvPicPr>
          <p:cNvPr id="6" name="Picture 5" descr="cougar samp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83" y="1059919"/>
            <a:ext cx="4206240" cy="2023872"/>
          </a:xfrm>
          <a:prstGeom prst="rect">
            <a:avLst/>
          </a:prstGeom>
        </p:spPr>
      </p:pic>
      <p:sp>
        <p:nvSpPr>
          <p:cNvPr id="2" name="Title 1"/>
          <p:cNvSpPr>
            <a:spLocks noGrp="1"/>
          </p:cNvSpPr>
          <p:nvPr>
            <p:ph type="ctrTitle"/>
          </p:nvPr>
        </p:nvSpPr>
        <p:spPr>
          <a:xfrm>
            <a:off x="71919" y="3723593"/>
            <a:ext cx="9072081" cy="992558"/>
          </a:xfrm>
        </p:spPr>
        <p:txBody>
          <a:bodyPr>
            <a:normAutofit fontScale="90000"/>
          </a:bodyPr>
          <a:lstStyle/>
          <a:p>
            <a:r>
              <a:rPr lang="en-US" sz="4000" dirty="0">
                <a:latin typeface="Impact"/>
                <a:cs typeface="Impact"/>
              </a:rPr>
              <a:t>F</a:t>
            </a:r>
            <a:r>
              <a:rPr lang="en-US" altLang="zh-CN" sz="4000" dirty="0">
                <a:latin typeface="Impact"/>
                <a:cs typeface="Impact"/>
              </a:rPr>
              <a:t>ederated Learning In Mobile Edge Computing</a:t>
            </a:r>
            <a:endParaRPr lang="en-US" sz="4000" dirty="0">
              <a:latin typeface="Impact"/>
              <a:cs typeface="Impact"/>
            </a:endParaRPr>
          </a:p>
        </p:txBody>
      </p:sp>
      <p:sp>
        <p:nvSpPr>
          <p:cNvPr id="3" name="Subtitle 2"/>
          <p:cNvSpPr>
            <a:spLocks noGrp="1"/>
          </p:cNvSpPr>
          <p:nvPr>
            <p:ph type="subTitle" idx="1"/>
          </p:nvPr>
        </p:nvSpPr>
        <p:spPr>
          <a:xfrm>
            <a:off x="1270399" y="4654274"/>
            <a:ext cx="6675120" cy="1219367"/>
          </a:xfrm>
        </p:spPr>
        <p:txBody>
          <a:bodyPr>
            <a:normAutofit fontScale="92500" lnSpcReduction="10000"/>
          </a:bodyPr>
          <a:lstStyle/>
          <a:p>
            <a:r>
              <a:rPr lang="en-US" sz="2400" b="1" dirty="0">
                <a:solidFill>
                  <a:schemeClr val="tx1">
                    <a:lumMod val="65000"/>
                    <a:lumOff val="35000"/>
                  </a:schemeClr>
                </a:solidFill>
                <a:latin typeface="Trebuchet MS"/>
                <a:cs typeface="Trebuchet MS"/>
              </a:rPr>
              <a:t>Zhu Han</a:t>
            </a:r>
          </a:p>
          <a:p>
            <a:r>
              <a:rPr lang="en-US" sz="2400" dirty="0">
                <a:solidFill>
                  <a:schemeClr val="tx1">
                    <a:lumMod val="65000"/>
                    <a:lumOff val="35000"/>
                  </a:schemeClr>
                </a:solidFill>
                <a:latin typeface="Trebuchet MS"/>
                <a:cs typeface="Trebuchet MS"/>
              </a:rPr>
              <a:t>Department of Electrical and Computer Engineering</a:t>
            </a:r>
          </a:p>
          <a:p>
            <a:r>
              <a:rPr lang="en-US" sz="2400" dirty="0">
                <a:solidFill>
                  <a:schemeClr val="tx1">
                    <a:lumMod val="65000"/>
                    <a:lumOff val="35000"/>
                  </a:schemeClr>
                </a:solidFill>
                <a:latin typeface="Trebuchet MS"/>
                <a:cs typeface="Trebuchet MS"/>
              </a:rPr>
              <a:t>University of Houston, TX, USA</a:t>
            </a:r>
          </a:p>
        </p:txBody>
      </p:sp>
      <p:pic>
        <p:nvPicPr>
          <p:cNvPr id="5" name="Picture 4" descr="engineering-cullen-college-of-engineering-primar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902" y="5720323"/>
            <a:ext cx="2445681" cy="790756"/>
          </a:xfrm>
          <a:prstGeom prst="rect">
            <a:avLst/>
          </a:prstGeom>
        </p:spPr>
      </p:pic>
      <p:sp>
        <p:nvSpPr>
          <p:cNvPr id="8" name="Subtitle 2">
            <a:extLst>
              <a:ext uri="{FF2B5EF4-FFF2-40B4-BE49-F238E27FC236}">
                <a16:creationId xmlns:a16="http://schemas.microsoft.com/office/drawing/2014/main" id="{61EAD2DB-3759-9242-9C18-A4BA59AF95AF}"/>
              </a:ext>
            </a:extLst>
          </p:cNvPr>
          <p:cNvSpPr txBox="1">
            <a:spLocks/>
          </p:cNvSpPr>
          <p:nvPr/>
        </p:nvSpPr>
        <p:spPr>
          <a:xfrm>
            <a:off x="271583" y="5901395"/>
            <a:ext cx="6065567" cy="121936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dirty="0">
                <a:solidFill>
                  <a:schemeClr val="tx1">
                    <a:lumMod val="65000"/>
                    <a:lumOff val="35000"/>
                  </a:schemeClr>
                </a:solidFill>
                <a:latin typeface="Trebuchet MS"/>
              </a:rPr>
              <a:t>Thanks</a:t>
            </a:r>
            <a:r>
              <a:rPr lang="en-US" sz="1800" dirty="0">
                <a:solidFill>
                  <a:schemeClr val="tx1">
                    <a:lumMod val="65000"/>
                    <a:lumOff val="35000"/>
                  </a:schemeClr>
                </a:solidFill>
                <a:latin typeface="Trebuchet MS"/>
                <a:cs typeface="Trebuchet MS"/>
              </a:rPr>
              <a:t> to </a:t>
            </a:r>
            <a:r>
              <a:rPr lang="en-US" sz="1800" dirty="0" err="1">
                <a:solidFill>
                  <a:schemeClr val="tx1">
                    <a:lumMod val="65000"/>
                    <a:lumOff val="35000"/>
                  </a:schemeClr>
                </a:solidFill>
                <a:latin typeface="Trebuchet MS"/>
                <a:cs typeface="Trebuchet MS"/>
              </a:rPr>
              <a:t>Dawei</a:t>
            </a:r>
            <a:r>
              <a:rPr lang="en-US" sz="1800" dirty="0">
                <a:solidFill>
                  <a:schemeClr val="tx1">
                    <a:lumMod val="65000"/>
                    <a:lumOff val="35000"/>
                  </a:schemeClr>
                </a:solidFill>
                <a:latin typeface="Trebuchet MS"/>
                <a:cs typeface="Trebuchet MS"/>
              </a:rPr>
              <a:t> Chen</a:t>
            </a:r>
            <a:r>
              <a:rPr lang="en-US" sz="1800" dirty="0">
                <a:solidFill>
                  <a:schemeClr val="tx1">
                    <a:lumMod val="65000"/>
                    <a:lumOff val="35000"/>
                  </a:schemeClr>
                </a:solidFill>
                <a:latin typeface="Trebuchet MS"/>
              </a:rPr>
              <a:t>, Latif U. Khan, Choong </a:t>
            </a:r>
            <a:r>
              <a:rPr lang="en-US" sz="1800" dirty="0" err="1">
                <a:solidFill>
                  <a:schemeClr val="tx1">
                    <a:lumMod val="65000"/>
                    <a:lumOff val="35000"/>
                  </a:schemeClr>
                </a:solidFill>
                <a:latin typeface="Trebuchet MS"/>
              </a:rPr>
              <a:t>Seon</a:t>
            </a:r>
            <a:r>
              <a:rPr lang="en-US" sz="1800" dirty="0">
                <a:solidFill>
                  <a:schemeClr val="tx1">
                    <a:lumMod val="65000"/>
                    <a:lumOff val="35000"/>
                  </a:schemeClr>
                </a:solidFill>
                <a:latin typeface="Trebuchet MS"/>
              </a:rPr>
              <a:t> Hong, Nguyen Tran, </a:t>
            </a:r>
            <a:r>
              <a:rPr lang="en-US" sz="1800" dirty="0" err="1">
                <a:solidFill>
                  <a:schemeClr val="tx1">
                    <a:lumMod val="65000"/>
                    <a:lumOff val="35000"/>
                  </a:schemeClr>
                </a:solidFill>
                <a:latin typeface="Trebuchet MS"/>
              </a:rPr>
              <a:t>Lixin</a:t>
            </a:r>
            <a:r>
              <a:rPr lang="en-US" sz="1800" dirty="0">
                <a:solidFill>
                  <a:schemeClr val="tx1">
                    <a:lumMod val="65000"/>
                    <a:lumOff val="35000"/>
                  </a:schemeClr>
                </a:solidFill>
                <a:latin typeface="Trebuchet MS"/>
              </a:rPr>
              <a:t> Li, Minh Nguyen, </a:t>
            </a:r>
            <a:r>
              <a:rPr lang="en-US" sz="1800" dirty="0" err="1">
                <a:solidFill>
                  <a:schemeClr val="tx1">
                    <a:lumMod val="65000"/>
                    <a:lumOff val="35000"/>
                  </a:schemeClr>
                </a:solidFill>
                <a:latin typeface="Trebuchet MS"/>
              </a:rPr>
              <a:t>Tra</a:t>
            </a:r>
            <a:r>
              <a:rPr lang="en-US" sz="1800" dirty="0">
                <a:solidFill>
                  <a:schemeClr val="tx1">
                    <a:lumMod val="65000"/>
                    <a:lumOff val="35000"/>
                  </a:schemeClr>
                </a:solidFill>
                <a:latin typeface="Trebuchet MS"/>
              </a:rPr>
              <a:t> Huong </a:t>
            </a:r>
            <a:r>
              <a:rPr lang="en-US" sz="1800" dirty="0" err="1">
                <a:solidFill>
                  <a:schemeClr val="tx1">
                    <a:lumMod val="65000"/>
                    <a:lumOff val="35000"/>
                  </a:schemeClr>
                </a:solidFill>
                <a:latin typeface="Trebuchet MS"/>
              </a:rPr>
              <a:t>Thi</a:t>
            </a:r>
            <a:r>
              <a:rPr lang="en-US" sz="1800" dirty="0">
                <a:solidFill>
                  <a:schemeClr val="tx1">
                    <a:lumMod val="65000"/>
                    <a:lumOff val="35000"/>
                  </a:schemeClr>
                </a:solidFill>
                <a:latin typeface="Trebuchet MS"/>
              </a:rPr>
              <a:t> Le, </a:t>
            </a:r>
            <a:r>
              <a:rPr lang="en-US" sz="1800" dirty="0" err="1">
                <a:solidFill>
                  <a:schemeClr val="tx1">
                    <a:lumMod val="65000"/>
                    <a:lumOff val="35000"/>
                  </a:schemeClr>
                </a:solidFill>
                <a:latin typeface="Trebuchet MS"/>
              </a:rPr>
              <a:t>Chunxiao</a:t>
            </a:r>
            <a:r>
              <a:rPr lang="en-US" sz="1800" dirty="0">
                <a:solidFill>
                  <a:schemeClr val="tx1">
                    <a:lumMod val="65000"/>
                    <a:lumOff val="35000"/>
                  </a:schemeClr>
                </a:solidFill>
                <a:latin typeface="Trebuchet MS"/>
              </a:rPr>
              <a:t> Jiang, Yue Yu, and </a:t>
            </a:r>
            <a:r>
              <a:rPr lang="en-US" sz="1800" dirty="0">
                <a:solidFill>
                  <a:srgbClr val="FF0000"/>
                </a:solidFill>
                <a:latin typeface="Trebuchet MS"/>
              </a:rPr>
              <a:t>NSF</a:t>
            </a:r>
            <a:r>
              <a:rPr lang="en-US" sz="1800" dirty="0">
                <a:solidFill>
                  <a:schemeClr val="tx1">
                    <a:lumMod val="65000"/>
                    <a:lumOff val="35000"/>
                  </a:schemeClr>
                </a:solidFill>
                <a:latin typeface="Trebuchet MS"/>
              </a:rPr>
              <a:t> &amp; </a:t>
            </a:r>
            <a:r>
              <a:rPr lang="en-US" sz="1800" dirty="0">
                <a:solidFill>
                  <a:srgbClr val="FF0000"/>
                </a:solidFill>
                <a:latin typeface="Trebuchet MS"/>
              </a:rPr>
              <a:t>Toyota</a:t>
            </a:r>
          </a:p>
        </p:txBody>
      </p:sp>
    </p:spTree>
    <p:extLst>
      <p:ext uri="{BB962C8B-B14F-4D97-AF65-F5344CB8AC3E}">
        <p14:creationId xmlns:p14="http://schemas.microsoft.com/office/powerpoint/2010/main" val="687961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altLang="zh-CN" dirty="0">
                <a:latin typeface="Impact"/>
                <a:cs typeface="Impact"/>
              </a:rPr>
              <a:t>ML Point of View</a:t>
            </a:r>
            <a:endParaRPr lang="en-US" dirty="0">
              <a:latin typeface="Impact"/>
              <a:cs typeface="Impact"/>
            </a:endParaRP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000" dirty="0"/>
              <a:t>What is Federated Learning?</a:t>
            </a:r>
          </a:p>
          <a:p>
            <a:pPr lvl="1" defTabSz="914400">
              <a:spcBef>
                <a:spcPts val="0"/>
              </a:spcBef>
              <a:buFont typeface="Arial" panose="020B0604020202020204" pitchFamily="34" charset="0"/>
              <a:buChar char="•"/>
              <a:defRPr/>
            </a:pPr>
            <a:r>
              <a:rPr lang="en-US" altLang="zh-CN" sz="1600" dirty="0">
                <a:solidFill>
                  <a:prstClr val="black"/>
                </a:solidFill>
              </a:rPr>
              <a:t>General workflow</a:t>
            </a:r>
          </a:p>
          <a:p>
            <a:pPr defTabSz="914400">
              <a:spcBef>
                <a:spcPts val="0"/>
              </a:spcBef>
              <a:buFont typeface="Wingdings" panose="05000000000000000000" pitchFamily="2" charset="2"/>
              <a:buChar char="Ø"/>
              <a:defRPr/>
            </a:pPr>
            <a:endParaRPr lang="en-US" altLang="zh-CN" sz="2000" dirty="0"/>
          </a:p>
          <a:p>
            <a:pPr marL="0" indent="0" defTabSz="914400">
              <a:spcBef>
                <a:spcPts val="0"/>
              </a:spcBef>
              <a:buNone/>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p:txBody>
      </p:sp>
      <p:sp>
        <p:nvSpPr>
          <p:cNvPr id="23" name="Rounded Rectangle 22"/>
          <p:cNvSpPr/>
          <p:nvPr/>
        </p:nvSpPr>
        <p:spPr>
          <a:xfrm>
            <a:off x="3411233" y="2338754"/>
            <a:ext cx="2074984" cy="12221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844062" y="4649052"/>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9" name="Straight Connector 28"/>
          <p:cNvCxnSpPr/>
          <p:nvPr/>
        </p:nvCxnSpPr>
        <p:spPr>
          <a:xfrm flipV="1">
            <a:off x="3820075" y="2743200"/>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2869224"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Rounded Rectangle 33"/>
          <p:cNvSpPr/>
          <p:nvPr/>
        </p:nvSpPr>
        <p:spPr>
          <a:xfrm>
            <a:off x="4894386" y="4667676"/>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Rounded Rectangle 34"/>
          <p:cNvSpPr/>
          <p:nvPr/>
        </p:nvSpPr>
        <p:spPr>
          <a:xfrm>
            <a:off x="6925042"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2" name="Straight Connector 51"/>
          <p:cNvCxnSpPr/>
          <p:nvPr/>
        </p:nvCxnSpPr>
        <p:spPr>
          <a:xfrm flipV="1">
            <a:off x="6982192" y="4928633"/>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999028" y="544185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137139" y="538363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137139" y="547500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283862" y="529214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443774" y="524440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669258" y="520259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899139" y="523960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951893" y="510365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234222" y="51516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336616" y="50375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951893" y="48333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037493" y="50475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189893" y="51999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793632" y="476536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538746" y="499440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998362" y="50664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150762" y="52188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294002" y="524818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350054" y="499440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477543" y="513097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626828" y="504444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297300" y="514468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601917" y="52628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3830884" y="497857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178604" y="502253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891879" y="515652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303162" y="53712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789854" y="539187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978522" y="532453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022907" y="531109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781247" y="521889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3486611" y="533237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p:nvPr/>
        </p:nvCxnSpPr>
        <p:spPr>
          <a:xfrm flipV="1">
            <a:off x="898466" y="4951178"/>
            <a:ext cx="1257299" cy="4978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2923628" y="5092111"/>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5102286" y="507878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5281063" y="505651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5473122" y="50664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5187647" y="493860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5585680" y="527764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5811532" y="530489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5802650" y="500758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5367614" y="525696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5691188" y="525108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6034640" y="53576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5228309" y="538006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5442071" y="532160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5673417" y="538665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5379973" y="494103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5575052" y="49511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5900829" y="537633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5364675" y="489113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5973281" y="508778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5737527" y="49328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5007038" y="5221226"/>
            <a:ext cx="1188612" cy="113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7227828" y="533406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7329306" y="502076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273074" y="486443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7117924" y="529052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7353576" y="522317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7814348" y="508701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7486557" y="491335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7714244" y="492414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7984884" y="480320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7558087" y="48066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7155749" y="51002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027527" y="49038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558087" y="52410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7226819" y="547155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484727" y="53610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7776980" y="523260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7375100" y="538076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7689881" y="534885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7879376" y="54050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7989006" y="52410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8CBFF3A-E60C-994B-AE6E-D7D0A26F3FC4}" type="slidenum">
              <a:rPr lang="en-US" smtClean="0"/>
              <a:t>10</a:t>
            </a:fld>
            <a:endParaRPr lang="en-US"/>
          </a:p>
        </p:txBody>
      </p:sp>
      <p:sp>
        <p:nvSpPr>
          <p:cNvPr id="107" name="文本框 106">
            <a:extLst>
              <a:ext uri="{FF2B5EF4-FFF2-40B4-BE49-F238E27FC236}">
                <a16:creationId xmlns:a16="http://schemas.microsoft.com/office/drawing/2014/main" id="{EB452E29-C4C7-B243-B5B0-816F979C65DC}"/>
              </a:ext>
            </a:extLst>
          </p:cNvPr>
          <p:cNvSpPr txBox="1"/>
          <p:nvPr/>
        </p:nvSpPr>
        <p:spPr>
          <a:xfrm>
            <a:off x="1081919" y="5941497"/>
            <a:ext cx="895886" cy="369332"/>
          </a:xfrm>
          <a:prstGeom prst="rect">
            <a:avLst/>
          </a:prstGeom>
          <a:noFill/>
        </p:spPr>
        <p:txBody>
          <a:bodyPr wrap="none" rtlCol="0">
            <a:spAutoFit/>
          </a:bodyPr>
          <a:lstStyle/>
          <a:p>
            <a:r>
              <a:rPr kumimoji="1" lang="en-US" altLang="zh-CN" dirty="0"/>
              <a:t>Client 1</a:t>
            </a:r>
            <a:endParaRPr kumimoji="1" lang="zh-CN" altLang="en-US" dirty="0"/>
          </a:p>
        </p:txBody>
      </p:sp>
      <p:sp>
        <p:nvSpPr>
          <p:cNvPr id="108" name="文本框 107">
            <a:extLst>
              <a:ext uri="{FF2B5EF4-FFF2-40B4-BE49-F238E27FC236}">
                <a16:creationId xmlns:a16="http://schemas.microsoft.com/office/drawing/2014/main" id="{760C4581-D260-954C-9AFE-D534943FDCF2}"/>
              </a:ext>
            </a:extLst>
          </p:cNvPr>
          <p:cNvSpPr txBox="1"/>
          <p:nvPr/>
        </p:nvSpPr>
        <p:spPr>
          <a:xfrm>
            <a:off x="3107081" y="5941497"/>
            <a:ext cx="895886" cy="369332"/>
          </a:xfrm>
          <a:prstGeom prst="rect">
            <a:avLst/>
          </a:prstGeom>
          <a:noFill/>
        </p:spPr>
        <p:txBody>
          <a:bodyPr wrap="none" rtlCol="0">
            <a:spAutoFit/>
          </a:bodyPr>
          <a:lstStyle/>
          <a:p>
            <a:r>
              <a:rPr kumimoji="1" lang="en-US" altLang="zh-CN" dirty="0"/>
              <a:t>Client 2</a:t>
            </a:r>
            <a:endParaRPr kumimoji="1" lang="zh-CN" altLang="en-US" dirty="0"/>
          </a:p>
        </p:txBody>
      </p:sp>
      <p:sp>
        <p:nvSpPr>
          <p:cNvPr id="109" name="文本框 108">
            <a:extLst>
              <a:ext uri="{FF2B5EF4-FFF2-40B4-BE49-F238E27FC236}">
                <a16:creationId xmlns:a16="http://schemas.microsoft.com/office/drawing/2014/main" id="{1D2B1256-8E4F-C74B-8862-77F0C4A7E454}"/>
              </a:ext>
            </a:extLst>
          </p:cNvPr>
          <p:cNvSpPr txBox="1"/>
          <p:nvPr/>
        </p:nvSpPr>
        <p:spPr>
          <a:xfrm>
            <a:off x="5130870" y="5941497"/>
            <a:ext cx="895886" cy="369332"/>
          </a:xfrm>
          <a:prstGeom prst="rect">
            <a:avLst/>
          </a:prstGeom>
          <a:noFill/>
        </p:spPr>
        <p:txBody>
          <a:bodyPr wrap="none" rtlCol="0">
            <a:spAutoFit/>
          </a:bodyPr>
          <a:lstStyle/>
          <a:p>
            <a:r>
              <a:rPr kumimoji="1" lang="en-US" altLang="zh-CN" dirty="0"/>
              <a:t>Client 3</a:t>
            </a:r>
            <a:endParaRPr kumimoji="1" lang="zh-CN" altLang="en-US" dirty="0"/>
          </a:p>
        </p:txBody>
      </p:sp>
      <p:sp>
        <p:nvSpPr>
          <p:cNvPr id="110" name="文本框 109">
            <a:extLst>
              <a:ext uri="{FF2B5EF4-FFF2-40B4-BE49-F238E27FC236}">
                <a16:creationId xmlns:a16="http://schemas.microsoft.com/office/drawing/2014/main" id="{C35D7665-3DD7-DC41-888A-733203B8F525}"/>
              </a:ext>
            </a:extLst>
          </p:cNvPr>
          <p:cNvSpPr txBox="1"/>
          <p:nvPr/>
        </p:nvSpPr>
        <p:spPr>
          <a:xfrm>
            <a:off x="7162899" y="5944129"/>
            <a:ext cx="895886" cy="369332"/>
          </a:xfrm>
          <a:prstGeom prst="rect">
            <a:avLst/>
          </a:prstGeom>
          <a:noFill/>
        </p:spPr>
        <p:txBody>
          <a:bodyPr wrap="none" rtlCol="0">
            <a:spAutoFit/>
          </a:bodyPr>
          <a:lstStyle/>
          <a:p>
            <a:r>
              <a:rPr kumimoji="1" lang="en-US" altLang="zh-CN" dirty="0"/>
              <a:t>Client 4</a:t>
            </a:r>
            <a:endParaRPr kumimoji="1" lang="zh-CN" altLang="en-US" dirty="0"/>
          </a:p>
        </p:txBody>
      </p:sp>
      <p:sp>
        <p:nvSpPr>
          <p:cNvPr id="111" name="文本框 110">
            <a:extLst>
              <a:ext uri="{FF2B5EF4-FFF2-40B4-BE49-F238E27FC236}">
                <a16:creationId xmlns:a16="http://schemas.microsoft.com/office/drawing/2014/main" id="{68307D37-05BD-5541-80D3-8E22C48CC5E8}"/>
              </a:ext>
            </a:extLst>
          </p:cNvPr>
          <p:cNvSpPr txBox="1"/>
          <p:nvPr/>
        </p:nvSpPr>
        <p:spPr>
          <a:xfrm>
            <a:off x="5545808" y="2743200"/>
            <a:ext cx="2015232" cy="369332"/>
          </a:xfrm>
          <a:prstGeom prst="rect">
            <a:avLst/>
          </a:prstGeom>
          <a:noFill/>
        </p:spPr>
        <p:txBody>
          <a:bodyPr wrap="none" rtlCol="0">
            <a:spAutoFit/>
          </a:bodyPr>
          <a:lstStyle/>
          <a:p>
            <a:r>
              <a:rPr kumimoji="1" lang="en-US" altLang="zh-CN" dirty="0"/>
              <a:t>Server (Aggregator)</a:t>
            </a:r>
            <a:endParaRPr kumimoji="1" lang="zh-CN" altLang="en-US" dirty="0"/>
          </a:p>
        </p:txBody>
      </p:sp>
      <p:sp>
        <p:nvSpPr>
          <p:cNvPr id="112" name="文本框 111">
            <a:extLst>
              <a:ext uri="{FF2B5EF4-FFF2-40B4-BE49-F238E27FC236}">
                <a16:creationId xmlns:a16="http://schemas.microsoft.com/office/drawing/2014/main" id="{379AFEB8-BF3C-7C46-B280-A77A39249129}"/>
              </a:ext>
            </a:extLst>
          </p:cNvPr>
          <p:cNvSpPr txBox="1"/>
          <p:nvPr/>
        </p:nvSpPr>
        <p:spPr>
          <a:xfrm>
            <a:off x="703902" y="3678515"/>
            <a:ext cx="2949397" cy="646331"/>
          </a:xfrm>
          <a:prstGeom prst="rect">
            <a:avLst/>
          </a:prstGeom>
          <a:noFill/>
        </p:spPr>
        <p:txBody>
          <a:bodyPr wrap="none" rtlCol="0">
            <a:spAutoFit/>
          </a:bodyPr>
          <a:lstStyle/>
          <a:p>
            <a:r>
              <a:rPr kumimoji="1" lang="en-US" altLang="zh-CN" dirty="0"/>
              <a:t>Clients train the initial model </a:t>
            </a:r>
          </a:p>
          <a:p>
            <a:r>
              <a:rPr kumimoji="1" lang="en-US" altLang="zh-CN" dirty="0"/>
              <a:t>based on local dataset </a:t>
            </a:r>
            <a:endParaRPr kumimoji="1" lang="zh-CN" altLang="en-US" dirty="0"/>
          </a:p>
        </p:txBody>
      </p:sp>
    </p:spTree>
    <p:extLst>
      <p:ext uri="{BB962C8B-B14F-4D97-AF65-F5344CB8AC3E}">
        <p14:creationId xmlns:p14="http://schemas.microsoft.com/office/powerpoint/2010/main" val="1624240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altLang="zh-CN" dirty="0">
                <a:latin typeface="Impact"/>
                <a:cs typeface="Impact"/>
              </a:rPr>
              <a:t>ML Point of View</a:t>
            </a:r>
            <a:endParaRPr lang="en-US" dirty="0">
              <a:latin typeface="Impact"/>
              <a:cs typeface="Impact"/>
            </a:endParaRP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000" dirty="0"/>
              <a:t>What is Federated Learning?</a:t>
            </a:r>
          </a:p>
          <a:p>
            <a:pPr lvl="1" defTabSz="914400">
              <a:spcBef>
                <a:spcPts val="0"/>
              </a:spcBef>
              <a:buFont typeface="Arial" panose="020B0604020202020204" pitchFamily="34" charset="0"/>
              <a:buChar char="•"/>
              <a:defRPr/>
            </a:pPr>
            <a:r>
              <a:rPr lang="en-US" altLang="zh-CN" sz="1600" dirty="0">
                <a:solidFill>
                  <a:prstClr val="black"/>
                </a:solidFill>
              </a:rPr>
              <a:t>General workflow</a:t>
            </a:r>
          </a:p>
          <a:p>
            <a:pPr defTabSz="914400">
              <a:spcBef>
                <a:spcPts val="0"/>
              </a:spcBef>
              <a:buFont typeface="Wingdings" panose="05000000000000000000" pitchFamily="2" charset="2"/>
              <a:buChar char="Ø"/>
              <a:defRPr/>
            </a:pPr>
            <a:endParaRPr lang="en-US" altLang="zh-CN" sz="2000" dirty="0"/>
          </a:p>
          <a:p>
            <a:pPr marL="0" indent="0" defTabSz="914400">
              <a:spcBef>
                <a:spcPts val="0"/>
              </a:spcBef>
              <a:buNone/>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p:txBody>
      </p:sp>
      <p:sp>
        <p:nvSpPr>
          <p:cNvPr id="23" name="Rounded Rectangle 22"/>
          <p:cNvSpPr/>
          <p:nvPr/>
        </p:nvSpPr>
        <p:spPr>
          <a:xfrm>
            <a:off x="3411233" y="2338754"/>
            <a:ext cx="2074984" cy="12221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844062" y="4649052"/>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9" name="Straight Connector 28"/>
          <p:cNvCxnSpPr/>
          <p:nvPr/>
        </p:nvCxnSpPr>
        <p:spPr>
          <a:xfrm flipV="1">
            <a:off x="3820075" y="2743200"/>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295206" y="3652471"/>
            <a:ext cx="1374304" cy="919906"/>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2869224"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Rounded Rectangle 33"/>
          <p:cNvSpPr/>
          <p:nvPr/>
        </p:nvSpPr>
        <p:spPr>
          <a:xfrm>
            <a:off x="4894386" y="4667676"/>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Rounded Rectangle 34"/>
          <p:cNvSpPr/>
          <p:nvPr/>
        </p:nvSpPr>
        <p:spPr>
          <a:xfrm>
            <a:off x="6925042"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36" name="Straight Arrow Connector 35"/>
          <p:cNvCxnSpPr/>
          <p:nvPr/>
        </p:nvCxnSpPr>
        <p:spPr>
          <a:xfrm flipV="1">
            <a:off x="3633494" y="3652472"/>
            <a:ext cx="500288" cy="879737"/>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flipV="1">
            <a:off x="4814448" y="3652472"/>
            <a:ext cx="644696" cy="919905"/>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flipV="1">
            <a:off x="5326317" y="3643518"/>
            <a:ext cx="1487721" cy="902099"/>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6982192" y="4928633"/>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999028" y="544185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137139" y="538363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137139" y="547500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283862" y="529214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443774" y="524440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669258" y="520259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899139" y="523960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951893" y="510365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234222" y="51516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336616" y="50375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951893" y="48333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037493" y="50475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189893" y="51999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793632" y="476536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538746" y="499440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998362" y="50664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150762" y="52188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294002" y="524818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350054" y="499440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477543" y="513097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626828" y="504444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297300" y="514468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601917" y="52628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3830884" y="497857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178604" y="502253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891879" y="515652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303162" y="53712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789854" y="539187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978522" y="532453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022907" y="531109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781247" y="521889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3486611" y="533237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p:nvPr/>
        </p:nvCxnSpPr>
        <p:spPr>
          <a:xfrm flipV="1">
            <a:off x="898466" y="4951178"/>
            <a:ext cx="1257299" cy="4978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2923628" y="5092111"/>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5102286" y="507878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5281063" y="505651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5473122" y="50664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5187647" y="493860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5585680" y="527764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5811532" y="530489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5802650" y="500758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5367614" y="525696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5691188" y="525108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6034640" y="53576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5228309" y="538006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5442071" y="532160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5673417" y="538665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5379973" y="494103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5575052" y="49511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5900829" y="537633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5364675" y="489113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5973281" y="508778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5737527" y="49328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5007038" y="5221226"/>
            <a:ext cx="1188612" cy="113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7227828" y="533406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7329306" y="502076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273074" y="486443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7117924" y="529052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7353576" y="522317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7814348" y="508701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7486557" y="491335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7714244" y="492414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7984884" y="480320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7558087" y="48066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7155749" y="51002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027527" y="49038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558087" y="52410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7226819" y="547155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484727" y="53610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7776980" y="523260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7375100" y="538076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7689881" y="534885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7879376" y="54050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7989006" y="52410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8CBFF3A-E60C-994B-AE6E-D7D0A26F3FC4}" type="slidenum">
              <a:rPr lang="en-US" smtClean="0"/>
              <a:t>11</a:t>
            </a:fld>
            <a:endParaRPr lang="en-US"/>
          </a:p>
        </p:txBody>
      </p:sp>
      <p:sp>
        <p:nvSpPr>
          <p:cNvPr id="107" name="文本框 106">
            <a:extLst>
              <a:ext uri="{FF2B5EF4-FFF2-40B4-BE49-F238E27FC236}">
                <a16:creationId xmlns:a16="http://schemas.microsoft.com/office/drawing/2014/main" id="{A3362C07-DF24-CA44-832D-D4A10B6E6DCF}"/>
              </a:ext>
            </a:extLst>
          </p:cNvPr>
          <p:cNvSpPr txBox="1"/>
          <p:nvPr/>
        </p:nvSpPr>
        <p:spPr>
          <a:xfrm>
            <a:off x="1081919" y="5941497"/>
            <a:ext cx="895886" cy="369332"/>
          </a:xfrm>
          <a:prstGeom prst="rect">
            <a:avLst/>
          </a:prstGeom>
          <a:noFill/>
        </p:spPr>
        <p:txBody>
          <a:bodyPr wrap="none" rtlCol="0">
            <a:spAutoFit/>
          </a:bodyPr>
          <a:lstStyle/>
          <a:p>
            <a:r>
              <a:rPr kumimoji="1" lang="en-US" altLang="zh-CN" dirty="0"/>
              <a:t>Client 1</a:t>
            </a:r>
            <a:endParaRPr kumimoji="1" lang="zh-CN" altLang="en-US" dirty="0"/>
          </a:p>
        </p:txBody>
      </p:sp>
      <p:sp>
        <p:nvSpPr>
          <p:cNvPr id="108" name="文本框 107">
            <a:extLst>
              <a:ext uri="{FF2B5EF4-FFF2-40B4-BE49-F238E27FC236}">
                <a16:creationId xmlns:a16="http://schemas.microsoft.com/office/drawing/2014/main" id="{574481A4-F02A-F742-8EAD-0E7BBB37294D}"/>
              </a:ext>
            </a:extLst>
          </p:cNvPr>
          <p:cNvSpPr txBox="1"/>
          <p:nvPr/>
        </p:nvSpPr>
        <p:spPr>
          <a:xfrm>
            <a:off x="3107081" y="5941497"/>
            <a:ext cx="895886" cy="369332"/>
          </a:xfrm>
          <a:prstGeom prst="rect">
            <a:avLst/>
          </a:prstGeom>
          <a:noFill/>
        </p:spPr>
        <p:txBody>
          <a:bodyPr wrap="none" rtlCol="0">
            <a:spAutoFit/>
          </a:bodyPr>
          <a:lstStyle/>
          <a:p>
            <a:r>
              <a:rPr kumimoji="1" lang="en-US" altLang="zh-CN" dirty="0"/>
              <a:t>Client 2</a:t>
            </a:r>
            <a:endParaRPr kumimoji="1" lang="zh-CN" altLang="en-US" dirty="0"/>
          </a:p>
        </p:txBody>
      </p:sp>
      <p:sp>
        <p:nvSpPr>
          <p:cNvPr id="109" name="文本框 108">
            <a:extLst>
              <a:ext uri="{FF2B5EF4-FFF2-40B4-BE49-F238E27FC236}">
                <a16:creationId xmlns:a16="http://schemas.microsoft.com/office/drawing/2014/main" id="{4574F103-F206-0541-BDF2-9008509B5151}"/>
              </a:ext>
            </a:extLst>
          </p:cNvPr>
          <p:cNvSpPr txBox="1"/>
          <p:nvPr/>
        </p:nvSpPr>
        <p:spPr>
          <a:xfrm>
            <a:off x="5130870" y="5941497"/>
            <a:ext cx="895886" cy="369332"/>
          </a:xfrm>
          <a:prstGeom prst="rect">
            <a:avLst/>
          </a:prstGeom>
          <a:noFill/>
        </p:spPr>
        <p:txBody>
          <a:bodyPr wrap="none" rtlCol="0">
            <a:spAutoFit/>
          </a:bodyPr>
          <a:lstStyle/>
          <a:p>
            <a:r>
              <a:rPr kumimoji="1" lang="en-US" altLang="zh-CN" dirty="0"/>
              <a:t>Client 3</a:t>
            </a:r>
            <a:endParaRPr kumimoji="1" lang="zh-CN" altLang="en-US" dirty="0"/>
          </a:p>
        </p:txBody>
      </p:sp>
      <p:sp>
        <p:nvSpPr>
          <p:cNvPr id="110" name="文本框 109">
            <a:extLst>
              <a:ext uri="{FF2B5EF4-FFF2-40B4-BE49-F238E27FC236}">
                <a16:creationId xmlns:a16="http://schemas.microsoft.com/office/drawing/2014/main" id="{A4AD2DD7-9398-D549-BAB0-B5710F6A362F}"/>
              </a:ext>
            </a:extLst>
          </p:cNvPr>
          <p:cNvSpPr txBox="1"/>
          <p:nvPr/>
        </p:nvSpPr>
        <p:spPr>
          <a:xfrm>
            <a:off x="7162899" y="5944129"/>
            <a:ext cx="895886" cy="369332"/>
          </a:xfrm>
          <a:prstGeom prst="rect">
            <a:avLst/>
          </a:prstGeom>
          <a:noFill/>
        </p:spPr>
        <p:txBody>
          <a:bodyPr wrap="none" rtlCol="0">
            <a:spAutoFit/>
          </a:bodyPr>
          <a:lstStyle/>
          <a:p>
            <a:r>
              <a:rPr kumimoji="1" lang="en-US" altLang="zh-CN" dirty="0"/>
              <a:t>Client 4</a:t>
            </a:r>
            <a:endParaRPr kumimoji="1" lang="zh-CN" altLang="en-US" dirty="0"/>
          </a:p>
        </p:txBody>
      </p:sp>
      <p:sp>
        <p:nvSpPr>
          <p:cNvPr id="111" name="文本框 110">
            <a:extLst>
              <a:ext uri="{FF2B5EF4-FFF2-40B4-BE49-F238E27FC236}">
                <a16:creationId xmlns:a16="http://schemas.microsoft.com/office/drawing/2014/main" id="{F6272418-4DE2-6D41-ABB9-F946DBBD8CDB}"/>
              </a:ext>
            </a:extLst>
          </p:cNvPr>
          <p:cNvSpPr txBox="1"/>
          <p:nvPr/>
        </p:nvSpPr>
        <p:spPr>
          <a:xfrm>
            <a:off x="5545808" y="2743200"/>
            <a:ext cx="2015232" cy="369332"/>
          </a:xfrm>
          <a:prstGeom prst="rect">
            <a:avLst/>
          </a:prstGeom>
          <a:noFill/>
        </p:spPr>
        <p:txBody>
          <a:bodyPr wrap="none" rtlCol="0">
            <a:spAutoFit/>
          </a:bodyPr>
          <a:lstStyle/>
          <a:p>
            <a:r>
              <a:rPr kumimoji="1" lang="en-US" altLang="zh-CN" dirty="0"/>
              <a:t>Server (Aggregator)</a:t>
            </a:r>
            <a:endParaRPr kumimoji="1" lang="zh-CN" altLang="en-US" dirty="0"/>
          </a:p>
        </p:txBody>
      </p:sp>
      <p:sp>
        <p:nvSpPr>
          <p:cNvPr id="112" name="文本框 111">
            <a:extLst>
              <a:ext uri="{FF2B5EF4-FFF2-40B4-BE49-F238E27FC236}">
                <a16:creationId xmlns:a16="http://schemas.microsoft.com/office/drawing/2014/main" id="{278C338F-1166-6B47-80AA-A23C9A0D6972}"/>
              </a:ext>
            </a:extLst>
          </p:cNvPr>
          <p:cNvSpPr txBox="1"/>
          <p:nvPr/>
        </p:nvSpPr>
        <p:spPr>
          <a:xfrm>
            <a:off x="6157870" y="3737963"/>
            <a:ext cx="2348913" cy="369332"/>
          </a:xfrm>
          <a:prstGeom prst="rect">
            <a:avLst/>
          </a:prstGeom>
          <a:noFill/>
        </p:spPr>
        <p:txBody>
          <a:bodyPr wrap="none" rtlCol="0">
            <a:spAutoFit/>
          </a:bodyPr>
          <a:lstStyle/>
          <a:p>
            <a:r>
              <a:rPr kumimoji="1" lang="en-US" altLang="zh-CN" dirty="0"/>
              <a:t>Upload updated model</a:t>
            </a:r>
            <a:endParaRPr kumimoji="1" lang="zh-CN" altLang="en-US" dirty="0"/>
          </a:p>
        </p:txBody>
      </p:sp>
      <p:sp>
        <p:nvSpPr>
          <p:cNvPr id="7" name="文本框 6">
            <a:extLst>
              <a:ext uri="{FF2B5EF4-FFF2-40B4-BE49-F238E27FC236}">
                <a16:creationId xmlns:a16="http://schemas.microsoft.com/office/drawing/2014/main" id="{B22EA715-2DDE-C840-9E91-013F570F4417}"/>
              </a:ext>
            </a:extLst>
          </p:cNvPr>
          <p:cNvSpPr txBox="1"/>
          <p:nvPr/>
        </p:nvSpPr>
        <p:spPr>
          <a:xfrm>
            <a:off x="239718" y="2726121"/>
            <a:ext cx="2841111" cy="1200329"/>
          </a:xfrm>
          <a:prstGeom prst="rect">
            <a:avLst/>
          </a:prstGeom>
          <a:solidFill>
            <a:srgbClr val="FFC000"/>
          </a:solidFill>
        </p:spPr>
        <p:txBody>
          <a:bodyPr wrap="square" rtlCol="0">
            <a:spAutoFit/>
          </a:bodyPr>
          <a:lstStyle/>
          <a:p>
            <a:r>
              <a:rPr lang="en-US" altLang="zh-CN" dirty="0"/>
              <a:t>Privacy principle </a:t>
            </a:r>
          </a:p>
          <a:p>
            <a:r>
              <a:rPr lang="en-US" altLang="zh-CN" b="1" dirty="0"/>
              <a:t>Focused collection </a:t>
            </a:r>
            <a:endParaRPr lang="en-US" altLang="zh-CN" dirty="0"/>
          </a:p>
          <a:p>
            <a:r>
              <a:rPr lang="en-US" altLang="zh-CN" dirty="0"/>
              <a:t>Devices report only what is needed for </a:t>
            </a:r>
            <a:r>
              <a:rPr lang="en-US" altLang="zh-CN" i="1" dirty="0"/>
              <a:t>this </a:t>
            </a:r>
            <a:r>
              <a:rPr lang="en-US" altLang="zh-CN" dirty="0"/>
              <a:t>computation </a:t>
            </a:r>
          </a:p>
        </p:txBody>
      </p:sp>
    </p:spTree>
    <p:extLst>
      <p:ext uri="{BB962C8B-B14F-4D97-AF65-F5344CB8AC3E}">
        <p14:creationId xmlns:p14="http://schemas.microsoft.com/office/powerpoint/2010/main" val="265045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altLang="zh-CN" dirty="0">
                <a:latin typeface="Impact"/>
                <a:cs typeface="Impact"/>
              </a:rPr>
              <a:t>ML Point of View</a:t>
            </a:r>
            <a:endParaRPr lang="en-US" dirty="0">
              <a:latin typeface="Impact"/>
              <a:cs typeface="Impact"/>
            </a:endParaRP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000" dirty="0"/>
              <a:t>What is Federated Learning?</a:t>
            </a:r>
          </a:p>
          <a:p>
            <a:pPr lvl="1" defTabSz="914400">
              <a:spcBef>
                <a:spcPts val="0"/>
              </a:spcBef>
              <a:buFont typeface="Arial" panose="020B0604020202020204" pitchFamily="34" charset="0"/>
              <a:buChar char="•"/>
              <a:defRPr/>
            </a:pPr>
            <a:r>
              <a:rPr lang="en-US" altLang="zh-CN" sz="1600" dirty="0"/>
              <a:t>General workflow </a:t>
            </a:r>
          </a:p>
          <a:p>
            <a:pPr defTabSz="914400">
              <a:spcBef>
                <a:spcPts val="0"/>
              </a:spcBef>
              <a:buFont typeface="Wingdings" panose="05000000000000000000" pitchFamily="2" charset="2"/>
              <a:buChar char="Ø"/>
              <a:defRPr/>
            </a:pPr>
            <a:endParaRPr lang="en-US" altLang="zh-CN" sz="2000" dirty="0"/>
          </a:p>
          <a:p>
            <a:pPr marL="0" indent="0" defTabSz="914400">
              <a:spcBef>
                <a:spcPts val="0"/>
              </a:spcBef>
              <a:buNone/>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p:txBody>
      </p:sp>
      <p:sp>
        <p:nvSpPr>
          <p:cNvPr id="23" name="Rounded Rectangle 22"/>
          <p:cNvSpPr/>
          <p:nvPr/>
        </p:nvSpPr>
        <p:spPr>
          <a:xfrm>
            <a:off x="3411233" y="2338754"/>
            <a:ext cx="2074984" cy="12221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844062" y="4649052"/>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9" name="Straight Connector 28"/>
          <p:cNvCxnSpPr/>
          <p:nvPr/>
        </p:nvCxnSpPr>
        <p:spPr>
          <a:xfrm flipV="1">
            <a:off x="3830884" y="2637692"/>
            <a:ext cx="1176154" cy="65063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2869224"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Rounded Rectangle 33"/>
          <p:cNvSpPr/>
          <p:nvPr/>
        </p:nvSpPr>
        <p:spPr>
          <a:xfrm>
            <a:off x="4894386" y="4667676"/>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Rounded Rectangle 34"/>
          <p:cNvSpPr/>
          <p:nvPr/>
        </p:nvSpPr>
        <p:spPr>
          <a:xfrm>
            <a:off x="6925042"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2" name="Straight Connector 51"/>
          <p:cNvCxnSpPr/>
          <p:nvPr/>
        </p:nvCxnSpPr>
        <p:spPr>
          <a:xfrm flipV="1">
            <a:off x="6982192" y="4928633"/>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999028" y="544185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137139" y="538363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137139" y="547500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283862" y="529214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443774" y="524440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669258" y="520259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899139" y="523960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951893" y="510365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234222" y="51516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336616" y="50375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951893" y="48333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037493" y="50475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189893" y="51999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793632" y="476536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538746" y="499440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998362" y="50664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150762" y="52188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294002" y="524818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350054" y="499440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477543" y="513097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626828" y="504444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297300" y="514468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601917" y="52628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3830884" y="497857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178604" y="502253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891879" y="515652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303162" y="53712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789854" y="539187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978522" y="532453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022907" y="531109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781247" y="521889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3486611" y="533237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p:nvPr/>
        </p:nvCxnSpPr>
        <p:spPr>
          <a:xfrm flipV="1">
            <a:off x="898466" y="4951178"/>
            <a:ext cx="1257299" cy="4978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2923628" y="5092111"/>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5102286" y="507878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5281063" y="505651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5473122" y="50664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5187647" y="493860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5585680" y="527764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5811532" y="530489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5802650" y="500758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5367614" y="525696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5691188" y="525108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6034640" y="53576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5228309" y="538006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5442071" y="532160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5673417" y="538665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5379973" y="494103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5575052" y="49511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5900829" y="537633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5364675" y="489113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5973281" y="508778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5737527" y="49328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5007038" y="5221226"/>
            <a:ext cx="1188612" cy="113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7227828" y="533406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7329306" y="502076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273074" y="486443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7117924" y="529052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7353576" y="522317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7814348" y="508701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7486557" y="491335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7714244" y="492414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7984884" y="480320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7558087" y="48066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7155749" y="51002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027527" y="49038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558087" y="52410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7226819" y="547155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484727" y="53610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7776980" y="523260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7375100" y="538076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7689881" y="534885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7879376" y="54050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7989006" y="52410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8CBFF3A-E60C-994B-AE6E-D7D0A26F3FC4}" type="slidenum">
              <a:rPr lang="en-US" smtClean="0"/>
              <a:t>12</a:t>
            </a:fld>
            <a:endParaRPr lang="en-US"/>
          </a:p>
        </p:txBody>
      </p:sp>
      <p:sp>
        <p:nvSpPr>
          <p:cNvPr id="107" name="文本框 106">
            <a:extLst>
              <a:ext uri="{FF2B5EF4-FFF2-40B4-BE49-F238E27FC236}">
                <a16:creationId xmlns:a16="http://schemas.microsoft.com/office/drawing/2014/main" id="{3EAB59F4-E1CD-8C48-A05A-32E235BF964D}"/>
              </a:ext>
            </a:extLst>
          </p:cNvPr>
          <p:cNvSpPr txBox="1"/>
          <p:nvPr/>
        </p:nvSpPr>
        <p:spPr>
          <a:xfrm>
            <a:off x="1081919" y="5941497"/>
            <a:ext cx="895886" cy="369332"/>
          </a:xfrm>
          <a:prstGeom prst="rect">
            <a:avLst/>
          </a:prstGeom>
          <a:noFill/>
        </p:spPr>
        <p:txBody>
          <a:bodyPr wrap="none" rtlCol="0">
            <a:spAutoFit/>
          </a:bodyPr>
          <a:lstStyle/>
          <a:p>
            <a:r>
              <a:rPr kumimoji="1" lang="en-US" altLang="zh-CN" dirty="0"/>
              <a:t>Client 1</a:t>
            </a:r>
            <a:endParaRPr kumimoji="1" lang="zh-CN" altLang="en-US" dirty="0"/>
          </a:p>
        </p:txBody>
      </p:sp>
      <p:sp>
        <p:nvSpPr>
          <p:cNvPr id="108" name="文本框 107">
            <a:extLst>
              <a:ext uri="{FF2B5EF4-FFF2-40B4-BE49-F238E27FC236}">
                <a16:creationId xmlns:a16="http://schemas.microsoft.com/office/drawing/2014/main" id="{8A331610-2FCF-734C-82F1-EEB1932B3BEA}"/>
              </a:ext>
            </a:extLst>
          </p:cNvPr>
          <p:cNvSpPr txBox="1"/>
          <p:nvPr/>
        </p:nvSpPr>
        <p:spPr>
          <a:xfrm>
            <a:off x="3107081" y="5941497"/>
            <a:ext cx="895886" cy="369332"/>
          </a:xfrm>
          <a:prstGeom prst="rect">
            <a:avLst/>
          </a:prstGeom>
          <a:noFill/>
        </p:spPr>
        <p:txBody>
          <a:bodyPr wrap="none" rtlCol="0">
            <a:spAutoFit/>
          </a:bodyPr>
          <a:lstStyle/>
          <a:p>
            <a:r>
              <a:rPr kumimoji="1" lang="en-US" altLang="zh-CN" dirty="0"/>
              <a:t>Client 2</a:t>
            </a:r>
            <a:endParaRPr kumimoji="1" lang="zh-CN" altLang="en-US" dirty="0"/>
          </a:p>
        </p:txBody>
      </p:sp>
      <p:sp>
        <p:nvSpPr>
          <p:cNvPr id="109" name="文本框 108">
            <a:extLst>
              <a:ext uri="{FF2B5EF4-FFF2-40B4-BE49-F238E27FC236}">
                <a16:creationId xmlns:a16="http://schemas.microsoft.com/office/drawing/2014/main" id="{4F177D18-7E5C-8641-8B69-5F1ABA82FDF7}"/>
              </a:ext>
            </a:extLst>
          </p:cNvPr>
          <p:cNvSpPr txBox="1"/>
          <p:nvPr/>
        </p:nvSpPr>
        <p:spPr>
          <a:xfrm>
            <a:off x="5130870" y="5941497"/>
            <a:ext cx="895886" cy="369332"/>
          </a:xfrm>
          <a:prstGeom prst="rect">
            <a:avLst/>
          </a:prstGeom>
          <a:noFill/>
        </p:spPr>
        <p:txBody>
          <a:bodyPr wrap="none" rtlCol="0">
            <a:spAutoFit/>
          </a:bodyPr>
          <a:lstStyle/>
          <a:p>
            <a:r>
              <a:rPr kumimoji="1" lang="en-US" altLang="zh-CN" dirty="0"/>
              <a:t>Client 3</a:t>
            </a:r>
            <a:endParaRPr kumimoji="1" lang="zh-CN" altLang="en-US" dirty="0"/>
          </a:p>
        </p:txBody>
      </p:sp>
      <p:sp>
        <p:nvSpPr>
          <p:cNvPr id="110" name="文本框 109">
            <a:extLst>
              <a:ext uri="{FF2B5EF4-FFF2-40B4-BE49-F238E27FC236}">
                <a16:creationId xmlns:a16="http://schemas.microsoft.com/office/drawing/2014/main" id="{9D79BBC7-9BF2-2A41-A49E-19A666BB600C}"/>
              </a:ext>
            </a:extLst>
          </p:cNvPr>
          <p:cNvSpPr txBox="1"/>
          <p:nvPr/>
        </p:nvSpPr>
        <p:spPr>
          <a:xfrm>
            <a:off x="7162899" y="5944129"/>
            <a:ext cx="895886" cy="369332"/>
          </a:xfrm>
          <a:prstGeom prst="rect">
            <a:avLst/>
          </a:prstGeom>
          <a:noFill/>
        </p:spPr>
        <p:txBody>
          <a:bodyPr wrap="none" rtlCol="0">
            <a:spAutoFit/>
          </a:bodyPr>
          <a:lstStyle/>
          <a:p>
            <a:r>
              <a:rPr kumimoji="1" lang="en-US" altLang="zh-CN" dirty="0"/>
              <a:t>Client 4</a:t>
            </a:r>
            <a:endParaRPr kumimoji="1" lang="zh-CN" altLang="en-US" dirty="0"/>
          </a:p>
        </p:txBody>
      </p:sp>
      <p:sp>
        <p:nvSpPr>
          <p:cNvPr id="111" name="文本框 110">
            <a:extLst>
              <a:ext uri="{FF2B5EF4-FFF2-40B4-BE49-F238E27FC236}">
                <a16:creationId xmlns:a16="http://schemas.microsoft.com/office/drawing/2014/main" id="{3FCF9BA4-FE64-154C-A240-3B0C4EBE7CF8}"/>
              </a:ext>
            </a:extLst>
          </p:cNvPr>
          <p:cNvSpPr txBox="1"/>
          <p:nvPr/>
        </p:nvSpPr>
        <p:spPr>
          <a:xfrm>
            <a:off x="5545808" y="2743200"/>
            <a:ext cx="2015232" cy="369332"/>
          </a:xfrm>
          <a:prstGeom prst="rect">
            <a:avLst/>
          </a:prstGeom>
          <a:noFill/>
        </p:spPr>
        <p:txBody>
          <a:bodyPr wrap="none" rtlCol="0">
            <a:spAutoFit/>
          </a:bodyPr>
          <a:lstStyle/>
          <a:p>
            <a:r>
              <a:rPr kumimoji="1" lang="en-US" altLang="zh-CN" dirty="0"/>
              <a:t>Server (Aggregator)</a:t>
            </a:r>
            <a:endParaRPr kumimoji="1" lang="zh-CN" altLang="en-US" dirty="0"/>
          </a:p>
        </p:txBody>
      </p:sp>
      <p:sp>
        <p:nvSpPr>
          <p:cNvPr id="112" name="文本框 111">
            <a:extLst>
              <a:ext uri="{FF2B5EF4-FFF2-40B4-BE49-F238E27FC236}">
                <a16:creationId xmlns:a16="http://schemas.microsoft.com/office/drawing/2014/main" id="{7B527315-2238-1C43-9842-B09C7D633714}"/>
              </a:ext>
            </a:extLst>
          </p:cNvPr>
          <p:cNvSpPr txBox="1"/>
          <p:nvPr/>
        </p:nvSpPr>
        <p:spPr>
          <a:xfrm>
            <a:off x="638728" y="2815358"/>
            <a:ext cx="2731838" cy="369332"/>
          </a:xfrm>
          <a:prstGeom prst="rect">
            <a:avLst/>
          </a:prstGeom>
          <a:noFill/>
        </p:spPr>
        <p:txBody>
          <a:bodyPr wrap="none" rtlCol="0">
            <a:spAutoFit/>
          </a:bodyPr>
          <a:lstStyle/>
          <a:p>
            <a:r>
              <a:rPr kumimoji="1" lang="en-US" altLang="zh-CN" dirty="0"/>
              <a:t>Combine individual models</a:t>
            </a:r>
            <a:endParaRPr kumimoji="1" lang="zh-CN" altLang="en-US" dirty="0"/>
          </a:p>
        </p:txBody>
      </p:sp>
      <p:sp>
        <p:nvSpPr>
          <p:cNvPr id="113" name="文本框 112">
            <a:extLst>
              <a:ext uri="{FF2B5EF4-FFF2-40B4-BE49-F238E27FC236}">
                <a16:creationId xmlns:a16="http://schemas.microsoft.com/office/drawing/2014/main" id="{52663B80-5E6A-DB40-8505-D6678C6A0C19}"/>
              </a:ext>
            </a:extLst>
          </p:cNvPr>
          <p:cNvSpPr txBox="1"/>
          <p:nvPr/>
        </p:nvSpPr>
        <p:spPr>
          <a:xfrm>
            <a:off x="248702" y="3403677"/>
            <a:ext cx="2841111" cy="646331"/>
          </a:xfrm>
          <a:prstGeom prst="rect">
            <a:avLst/>
          </a:prstGeom>
          <a:solidFill>
            <a:srgbClr val="FFC000"/>
          </a:solidFill>
        </p:spPr>
        <p:txBody>
          <a:bodyPr wrap="square" rtlCol="0">
            <a:spAutoFit/>
          </a:bodyPr>
          <a:lstStyle/>
          <a:p>
            <a:r>
              <a:rPr lang="en-US" altLang="zh-CN" dirty="0"/>
              <a:t>Repeat these process until convergence</a:t>
            </a:r>
          </a:p>
        </p:txBody>
      </p:sp>
    </p:spTree>
    <p:extLst>
      <p:ext uri="{BB962C8B-B14F-4D97-AF65-F5344CB8AC3E}">
        <p14:creationId xmlns:p14="http://schemas.microsoft.com/office/powerpoint/2010/main" val="332536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blinds(horizontal)">
                                      <p:cBhvr>
                                        <p:cTn id="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dirty="0">
                <a:latin typeface="Impact"/>
                <a:cs typeface="Impact"/>
              </a:rPr>
              <a:t>Advantages</a:t>
            </a: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itchFamily="2" charset="2"/>
              <a:buChar char="Ø"/>
              <a:defRPr/>
            </a:pPr>
            <a:r>
              <a:rPr lang="en-US" altLang="zh-CN" sz="2000" dirty="0"/>
              <a:t>Advantages:</a:t>
            </a:r>
          </a:p>
          <a:p>
            <a:pPr marL="0" indent="0" defTabSz="914400">
              <a:spcBef>
                <a:spcPts val="0"/>
              </a:spcBef>
              <a:buNone/>
              <a:defRPr/>
            </a:pPr>
            <a:endParaRPr lang="en-US" altLang="zh-CN" sz="2000" dirty="0"/>
          </a:p>
          <a:p>
            <a:pPr marL="800100" lvl="1" indent="-342900" defTabSz="914400">
              <a:spcBef>
                <a:spcPts val="0"/>
              </a:spcBef>
              <a:buFont typeface="+mj-lt"/>
              <a:buAutoNum type="arabicPeriod"/>
              <a:defRPr/>
            </a:pPr>
            <a:r>
              <a:rPr lang="en-US" altLang="zh-CN" sz="1600" dirty="0"/>
              <a:t>Generally, the data generated by different users are non-</a:t>
            </a:r>
            <a:r>
              <a:rPr lang="en-US" altLang="zh-CN" sz="1600" dirty="0" err="1"/>
              <a:t>i.i.d</a:t>
            </a:r>
            <a:r>
              <a:rPr lang="en-US" altLang="zh-CN" sz="1600" dirty="0"/>
              <a:t>. data due to the various behavior characteristics. However, the task aims at obtaining a model that is suitable for each individual user. FL has been proved to be </a:t>
            </a:r>
            <a:r>
              <a:rPr lang="en-US" altLang="zh-CN" sz="1600" dirty="0">
                <a:solidFill>
                  <a:srgbClr val="FF0000"/>
                </a:solidFill>
              </a:rPr>
              <a:t>an effective way to tackle with non-</a:t>
            </a:r>
            <a:r>
              <a:rPr lang="en-US" altLang="zh-CN" sz="1600" dirty="0" err="1">
                <a:solidFill>
                  <a:srgbClr val="FF0000"/>
                </a:solidFill>
              </a:rPr>
              <a:t>i.i.d</a:t>
            </a:r>
            <a:r>
              <a:rPr lang="en-US" altLang="zh-CN" sz="1600" dirty="0">
                <a:solidFill>
                  <a:srgbClr val="FF0000"/>
                </a:solidFill>
              </a:rPr>
              <a:t>. data </a:t>
            </a:r>
            <a:r>
              <a:rPr lang="en-US" altLang="zh-CN" sz="1600" dirty="0"/>
              <a:t>[1], which is perfectly suitable for multi-user scenario.</a:t>
            </a:r>
          </a:p>
          <a:p>
            <a:pPr marL="800100" lvl="1" indent="-342900" defTabSz="914400">
              <a:spcBef>
                <a:spcPts val="0"/>
              </a:spcBef>
              <a:buFont typeface="+mj-lt"/>
              <a:buAutoNum type="arabicPeriod"/>
              <a:defRPr/>
            </a:pPr>
            <a:endParaRPr lang="en-US" altLang="zh-CN" sz="1600" dirty="0"/>
          </a:p>
          <a:p>
            <a:pPr marL="800100" lvl="1" indent="-342900" defTabSz="914400">
              <a:spcBef>
                <a:spcPts val="0"/>
              </a:spcBef>
              <a:buFont typeface="+mj-lt"/>
              <a:buAutoNum type="arabicPeriod"/>
              <a:defRPr/>
            </a:pPr>
            <a:r>
              <a:rPr lang="en-US" altLang="zh-CN" sz="1600" dirty="0"/>
              <a:t>Communication cost can be easily relieved by FL because </a:t>
            </a:r>
            <a:r>
              <a:rPr lang="en-US" altLang="zh-CN" sz="1600" dirty="0">
                <a:solidFill>
                  <a:srgbClr val="FF0000"/>
                </a:solidFill>
              </a:rPr>
              <a:t>what are transmitted </a:t>
            </a:r>
            <a:r>
              <a:rPr lang="en-US" altLang="zh-CN" sz="1600" dirty="0"/>
              <a:t>between edge devices and datacenter </a:t>
            </a:r>
            <a:r>
              <a:rPr lang="en-US" altLang="zh-CN" sz="1600" dirty="0">
                <a:solidFill>
                  <a:srgbClr val="FF0000"/>
                </a:solidFill>
              </a:rPr>
              <a:t>are the machine learning model or the model parameters</a:t>
            </a:r>
            <a:r>
              <a:rPr lang="en-US" altLang="zh-CN" sz="1600" dirty="0"/>
              <a:t>, whose data size is greatly smaller than the original dataset [2].</a:t>
            </a:r>
          </a:p>
          <a:p>
            <a:pPr marL="800100" lvl="1" indent="-342900" defTabSz="914400">
              <a:spcBef>
                <a:spcPts val="0"/>
              </a:spcBef>
              <a:buFont typeface="+mj-lt"/>
              <a:buAutoNum type="arabicPeriod"/>
              <a:defRPr/>
            </a:pPr>
            <a:endParaRPr lang="en-US" altLang="zh-CN" sz="1600" dirty="0"/>
          </a:p>
          <a:p>
            <a:pPr marL="800100" lvl="1" indent="-342900" defTabSz="914400">
              <a:spcBef>
                <a:spcPts val="0"/>
              </a:spcBef>
              <a:buFont typeface="+mj-lt"/>
              <a:buAutoNum type="arabicPeriod"/>
              <a:defRPr/>
            </a:pPr>
            <a:r>
              <a:rPr lang="en-US" altLang="zh-CN" sz="1600" dirty="0"/>
              <a:t>In addition, because the original data will not be uploaded, FL is an effective way to reduce the probabilities of eavesdropping, which means </a:t>
            </a:r>
            <a:r>
              <a:rPr lang="en-US" altLang="zh-CN" sz="1600" dirty="0">
                <a:solidFill>
                  <a:srgbClr val="FF0000"/>
                </a:solidFill>
              </a:rPr>
              <a:t>the user's privacy can be ensured </a:t>
            </a:r>
            <a:r>
              <a:rPr lang="en-US" altLang="zh-CN" sz="1600" dirty="0"/>
              <a:t>[3]. </a:t>
            </a:r>
          </a:p>
          <a:p>
            <a:pPr defTabSz="914400">
              <a:spcBef>
                <a:spcPts val="0"/>
              </a:spcBef>
              <a:defRPr/>
            </a:pPr>
            <a:endParaRPr lang="en-US" altLang="zh-CN" sz="2000" dirty="0"/>
          </a:p>
        </p:txBody>
      </p:sp>
      <p:sp>
        <p:nvSpPr>
          <p:cNvPr id="11" name="TextBox 10"/>
          <p:cNvSpPr txBox="1"/>
          <p:nvPr/>
        </p:nvSpPr>
        <p:spPr>
          <a:xfrm>
            <a:off x="457200" y="5841055"/>
            <a:ext cx="8229600" cy="784830"/>
          </a:xfrm>
          <a:prstGeom prst="rect">
            <a:avLst/>
          </a:prstGeom>
          <a:noFill/>
        </p:spPr>
        <p:txBody>
          <a:bodyPr wrap="square" rtlCol="0">
            <a:spAutoFit/>
          </a:bodyPr>
          <a:lstStyle/>
          <a:p>
            <a:r>
              <a:rPr lang="en-US" sz="900" dirty="0"/>
              <a:t>[1]. Y. Zhao, M. Li, L. Lai, N. </a:t>
            </a:r>
            <a:r>
              <a:rPr lang="en-US" sz="900" dirty="0" err="1"/>
              <a:t>Suda</a:t>
            </a:r>
            <a:r>
              <a:rPr lang="en-US" sz="900" dirty="0"/>
              <a:t>, D. </a:t>
            </a:r>
            <a:r>
              <a:rPr lang="en-US" sz="900" dirty="0" err="1"/>
              <a:t>Civin</a:t>
            </a:r>
            <a:r>
              <a:rPr lang="en-US" sz="900" dirty="0"/>
              <a:t>, and V. Chandra, “</a:t>
            </a:r>
            <a:r>
              <a:rPr lang="en-US" sz="900" dirty="0" err="1"/>
              <a:t>Federatedlearning</a:t>
            </a:r>
            <a:r>
              <a:rPr lang="en-US" sz="900" dirty="0"/>
              <a:t> with non-</a:t>
            </a:r>
            <a:r>
              <a:rPr lang="en-US" sz="900" dirty="0" err="1"/>
              <a:t>iid</a:t>
            </a:r>
            <a:r>
              <a:rPr lang="en-US" sz="900" dirty="0"/>
              <a:t> data,”</a:t>
            </a:r>
            <a:r>
              <a:rPr lang="en-US" sz="900" dirty="0" err="1"/>
              <a:t>arXiv</a:t>
            </a:r>
            <a:r>
              <a:rPr lang="en-US" sz="900" dirty="0"/>
              <a:t> preprint arXiv:1806.00582, 2018.</a:t>
            </a:r>
          </a:p>
          <a:p>
            <a:r>
              <a:rPr lang="en-US" sz="900" dirty="0"/>
              <a:t>[2]. J. </a:t>
            </a:r>
            <a:r>
              <a:rPr lang="en-US" sz="900" dirty="0" err="1"/>
              <a:t>Koneˇcn`y</a:t>
            </a:r>
            <a:r>
              <a:rPr lang="en-US" sz="900" dirty="0"/>
              <a:t>, H. B. McMahan, F. X. Yu, P. </a:t>
            </a:r>
            <a:r>
              <a:rPr lang="en-US" sz="900" dirty="0" err="1"/>
              <a:t>Richtárik</a:t>
            </a:r>
            <a:r>
              <a:rPr lang="en-US" sz="900" dirty="0"/>
              <a:t>, A. T. Suresh, </a:t>
            </a:r>
            <a:r>
              <a:rPr lang="en-US" sz="900" dirty="0" err="1"/>
              <a:t>andD</a:t>
            </a:r>
            <a:r>
              <a:rPr lang="en-US" sz="900" dirty="0"/>
              <a:t>. Bacon, “Federated learning: Strategies for improving </a:t>
            </a:r>
            <a:r>
              <a:rPr lang="en-US" sz="900" dirty="0" err="1"/>
              <a:t>communicationefficiency</a:t>
            </a:r>
            <a:r>
              <a:rPr lang="en-US" sz="900" dirty="0"/>
              <a:t>,”</a:t>
            </a:r>
            <a:r>
              <a:rPr lang="en-US" sz="900" dirty="0" err="1"/>
              <a:t>arXiv</a:t>
            </a:r>
            <a:r>
              <a:rPr lang="en-US" sz="900" dirty="0"/>
              <a:t> preprint arXiv:1610.05492, 2016.</a:t>
            </a:r>
          </a:p>
          <a:p>
            <a:r>
              <a:rPr lang="en-US" sz="900" dirty="0"/>
              <a:t>[3]. R.  C.  Geyer,  T.  Klein,  and  M.  </a:t>
            </a:r>
            <a:r>
              <a:rPr lang="en-US" sz="900" dirty="0" err="1"/>
              <a:t>Nabi</a:t>
            </a:r>
            <a:r>
              <a:rPr lang="en-US" sz="900" dirty="0"/>
              <a:t>,  “Differentially  private  </a:t>
            </a:r>
            <a:r>
              <a:rPr lang="en-US" sz="900" dirty="0" err="1"/>
              <a:t>federatedlearning</a:t>
            </a:r>
            <a:r>
              <a:rPr lang="en-US" sz="900" dirty="0"/>
              <a:t>: A client level perspective,” </a:t>
            </a:r>
            <a:r>
              <a:rPr lang="en-US" sz="900" dirty="0" err="1"/>
              <a:t>inthe</a:t>
            </a:r>
            <a:r>
              <a:rPr lang="en-US" sz="900" dirty="0"/>
              <a:t> 31st Conference on </a:t>
            </a:r>
            <a:r>
              <a:rPr lang="en-US" sz="900" dirty="0" err="1"/>
              <a:t>NeuralInformation</a:t>
            </a:r>
            <a:r>
              <a:rPr lang="en-US" sz="900" dirty="0"/>
              <a:t> Processing Systems, Long Beach, CA, December 2017.</a:t>
            </a:r>
          </a:p>
        </p:txBody>
      </p:sp>
      <p:sp>
        <p:nvSpPr>
          <p:cNvPr id="3" name="Slide Number Placeholder 2"/>
          <p:cNvSpPr>
            <a:spLocks noGrp="1"/>
          </p:cNvSpPr>
          <p:nvPr>
            <p:ph type="sldNum" sz="quarter" idx="12"/>
          </p:nvPr>
        </p:nvSpPr>
        <p:spPr/>
        <p:txBody>
          <a:bodyPr/>
          <a:lstStyle/>
          <a:p>
            <a:fld id="{A8CBFF3A-E60C-994B-AE6E-D7D0A26F3FC4}" type="slidenum">
              <a:rPr lang="en-US" smtClean="0"/>
              <a:t>13</a:t>
            </a:fld>
            <a:endParaRPr lang="en-US"/>
          </a:p>
        </p:txBody>
      </p:sp>
    </p:spTree>
    <p:extLst>
      <p:ext uri="{BB962C8B-B14F-4D97-AF65-F5344CB8AC3E}">
        <p14:creationId xmlns:p14="http://schemas.microsoft.com/office/powerpoint/2010/main" val="2984944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Characteristics (Major challenges) </a:t>
            </a:r>
          </a:p>
          <a:p>
            <a:pPr defTabSz="914400">
              <a:spcBef>
                <a:spcPts val="0"/>
              </a:spcBef>
              <a:defRPr/>
            </a:pPr>
            <a:endParaRPr lang="en-US" altLang="zh-CN" sz="2400" dirty="0"/>
          </a:p>
          <a:p>
            <a:pPr lvl="1" defTabSz="914400">
              <a:spcBef>
                <a:spcPts val="0"/>
              </a:spcBef>
              <a:buFont typeface="Wingdings" pitchFamily="2" charset="2"/>
              <a:buChar char="p"/>
              <a:defRPr/>
            </a:pPr>
            <a:r>
              <a:rPr lang="en-US" altLang="zh-CN" sz="2000" dirty="0"/>
              <a:t>Non-IID</a:t>
            </a:r>
          </a:p>
          <a:p>
            <a:pPr lvl="2" defTabSz="914400">
              <a:spcBef>
                <a:spcPts val="0"/>
              </a:spcBef>
              <a:buFont typeface="Wingdings" pitchFamily="2" charset="2"/>
              <a:buChar char="ü"/>
              <a:defRPr/>
            </a:pPr>
            <a:r>
              <a:rPr lang="en-US" altLang="zh-CN" sz="1800" dirty="0"/>
              <a:t>The data generated by each user are quite different </a:t>
            </a:r>
          </a:p>
          <a:p>
            <a:pPr lvl="2" defTabSz="914400">
              <a:spcBef>
                <a:spcPts val="0"/>
              </a:spcBef>
              <a:buFont typeface="Wingdings" pitchFamily="2" charset="2"/>
              <a:buChar char="ü"/>
              <a:defRPr/>
            </a:pPr>
            <a:endParaRPr lang="en-US" altLang="zh-CN" sz="1800" dirty="0"/>
          </a:p>
          <a:p>
            <a:pPr lvl="1" defTabSz="914400">
              <a:spcBef>
                <a:spcPts val="0"/>
              </a:spcBef>
              <a:buFont typeface="Wingdings" pitchFamily="2" charset="2"/>
              <a:buChar char="p"/>
              <a:defRPr/>
            </a:pPr>
            <a:r>
              <a:rPr lang="en-US" altLang="zh-CN" sz="2000" dirty="0"/>
              <a:t>Unbalanced</a:t>
            </a:r>
          </a:p>
          <a:p>
            <a:pPr marL="1028700" lvl="2" indent="-171450" defTabSz="914400">
              <a:spcBef>
                <a:spcPts val="0"/>
              </a:spcBef>
              <a:buFont typeface="Wingdings" pitchFamily="2" charset="2"/>
              <a:buChar char="ü"/>
              <a:defRPr/>
            </a:pPr>
            <a:r>
              <a:rPr lang="en-US" altLang="zh-CN" sz="1800" dirty="0"/>
              <a:t>Some users produce significantly more data than others </a:t>
            </a:r>
          </a:p>
          <a:p>
            <a:pPr marL="1028700" lvl="2" indent="-171450" defTabSz="914400">
              <a:spcBef>
                <a:spcPts val="0"/>
              </a:spcBef>
              <a:buFont typeface="Wingdings" pitchFamily="2" charset="2"/>
              <a:buChar char="ü"/>
              <a:defRPr/>
            </a:pPr>
            <a:endParaRPr lang="en-US" altLang="zh-CN" sz="1800" dirty="0"/>
          </a:p>
          <a:p>
            <a:pPr lvl="1" defTabSz="914400">
              <a:spcBef>
                <a:spcPts val="0"/>
              </a:spcBef>
              <a:buFont typeface="Wingdings" pitchFamily="2" charset="2"/>
              <a:buChar char="p"/>
              <a:defRPr/>
            </a:pPr>
            <a:r>
              <a:rPr lang="en-US" altLang="zh-CN" sz="2000" dirty="0"/>
              <a:t>Limited communication</a:t>
            </a:r>
          </a:p>
          <a:p>
            <a:pPr marL="1028700" lvl="2" indent="-171450" defTabSz="914400">
              <a:spcBef>
                <a:spcPts val="0"/>
              </a:spcBef>
              <a:buFont typeface="Wingdings" pitchFamily="2" charset="2"/>
              <a:buChar char="ü"/>
              <a:defRPr/>
            </a:pPr>
            <a:r>
              <a:rPr lang="en-US" altLang="zh-CN" sz="1800" dirty="0"/>
              <a:t>Unstable mobile network connections </a:t>
            </a:r>
          </a:p>
          <a:p>
            <a:pPr marL="1028700" lvl="2" indent="-171450" defTabSz="914400">
              <a:spcBef>
                <a:spcPts val="0"/>
              </a:spcBef>
              <a:buFont typeface="Wingdings" pitchFamily="2" charset="2"/>
              <a:buChar char="ü"/>
              <a:defRPr/>
            </a:pPr>
            <a:endParaRPr lang="en-US" altLang="zh-CN" sz="1800" dirty="0"/>
          </a:p>
          <a:p>
            <a:pPr lvl="1" defTabSz="914400">
              <a:spcBef>
                <a:spcPts val="0"/>
              </a:spcBef>
              <a:buFont typeface="Wingdings" pitchFamily="2" charset="2"/>
              <a:buChar char="p"/>
              <a:defRPr/>
            </a:pPr>
            <a:r>
              <a:rPr lang="en-US" altLang="zh-CN" sz="2000" dirty="0"/>
              <a:t>Massively distributed</a:t>
            </a:r>
          </a:p>
          <a:p>
            <a:pPr lvl="2" defTabSz="914400">
              <a:spcBef>
                <a:spcPts val="0"/>
              </a:spcBef>
              <a:buFont typeface="Wingdings" pitchFamily="2" charset="2"/>
              <a:buChar char="ü"/>
              <a:defRPr/>
            </a:pPr>
            <a:r>
              <a:rPr lang="en-US" altLang="zh-CN" sz="1800" dirty="0"/>
              <a:t># mobile device owners &gt;&gt; </a:t>
            </a:r>
            <a:r>
              <a:rPr lang="en-US" altLang="zh-CN" sz="1800" dirty="0" err="1"/>
              <a:t>avg</a:t>
            </a:r>
            <a:r>
              <a:rPr lang="en-US" altLang="zh-CN" sz="1800" dirty="0"/>
              <a:t> # training samples on each device </a:t>
            </a:r>
          </a:p>
          <a:p>
            <a:pPr marL="914400" lvl="2" indent="0" defTabSz="914400">
              <a:spcBef>
                <a:spcPts val="0"/>
              </a:spcBef>
              <a:buNone/>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14</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2261543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pPr defTabSz="914400">
                  <a:spcBef>
                    <a:spcPts val="0"/>
                  </a:spcBef>
                  <a:defRPr/>
                </a:pPr>
                <a:r>
                  <a:rPr lang="en-US" altLang="zh-CN" sz="2000" dirty="0"/>
                  <a:t>Essentially, FL aims at </a:t>
                </a:r>
                <a:r>
                  <a:rPr lang="en-US" altLang="zh-CN" sz="2000" dirty="0">
                    <a:solidFill>
                      <a:srgbClr val="FF0000"/>
                    </a:solidFill>
                  </a:rPr>
                  <a:t>collaboratively</a:t>
                </a:r>
                <a:r>
                  <a:rPr lang="en-US" altLang="zh-CN" sz="2000" dirty="0"/>
                  <a:t> obtain a global machine learning model for </a:t>
                </a:r>
                <a14:m>
                  <m:oMath xmlns:m="http://schemas.openxmlformats.org/officeDocument/2006/math">
                    <m:r>
                      <a:rPr lang="en-US" altLang="zh-CN" sz="2000" i="1" dirty="0" smtClean="0">
                        <a:latin typeface="Cambria Math" panose="02040503050406030204" pitchFamily="18" charset="0"/>
                      </a:rPr>
                      <m:t>𝑁</m:t>
                    </m:r>
                  </m:oMath>
                </a14:m>
                <a:r>
                  <a:rPr lang="en-US" altLang="zh-CN" sz="2000" dirty="0"/>
                  <a:t> users.</a:t>
                </a:r>
              </a:p>
              <a:p>
                <a:pPr defTabSz="914400">
                  <a:spcBef>
                    <a:spcPts val="0"/>
                  </a:spcBef>
                  <a:defRPr/>
                </a:pPr>
                <a:endParaRPr lang="en-US" altLang="zh-CN" sz="2000" dirty="0"/>
              </a:p>
              <a:p>
                <a:pPr defTabSz="914400">
                  <a:spcBef>
                    <a:spcPts val="0"/>
                  </a:spcBef>
                  <a:defRPr/>
                </a:pPr>
                <a:r>
                  <a:rPr lang="en-US" altLang="zh-CN" sz="2000" dirty="0"/>
                  <a:t>Individually, each participant perform local training process to optimize its own model </a:t>
                </a:r>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r>
                  <a:rPr lang="en-US" altLang="zh-CN" sz="2000" dirty="0"/>
                  <a:t>Server aggregates these local models</a:t>
                </a:r>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r>
                  <a:rPr lang="en-US" altLang="zh-CN" sz="2000" dirty="0"/>
                  <a:t>The federated objective function</a:t>
                </a:r>
              </a:p>
              <a:p>
                <a:pPr defTabSz="914400">
                  <a:spcBef>
                    <a:spcPts val="0"/>
                  </a:spcBef>
                  <a:defRPr/>
                </a:pPr>
                <a:endParaRPr lang="en-US" altLang="zh-CN" sz="2000" dirty="0"/>
              </a:p>
              <a:p>
                <a:pPr defTabSz="914400">
                  <a:spcBef>
                    <a:spcPts val="0"/>
                  </a:spcBef>
                  <a:defRPr/>
                </a:pPr>
                <a:endParaRPr lang="en-US" altLang="zh-CN" sz="2000" dirty="0"/>
              </a:p>
              <a:p>
                <a:pPr marL="857250" lvl="2" indent="0" defTabSz="914400">
                  <a:spcBef>
                    <a:spcPts val="0"/>
                  </a:spcBef>
                  <a:buNone/>
                  <a:defRPr/>
                </a:pPr>
                <a:endParaRPr lang="en-US" altLang="zh-CN" sz="18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4"/>
                <a:stretch>
                  <a:fillRect l="-617" t="-560" r="-463"/>
                </a:stretch>
              </a:blipFill>
            </p:spPr>
            <p:txBody>
              <a:bodyPr/>
              <a:lstStyle/>
              <a:p>
                <a:r>
                  <a:rPr lang="zh-CN" altLang="en-US">
                    <a:noFill/>
                  </a:rPr>
                  <a:t> </a:t>
                </a:r>
              </a:p>
            </p:txBody>
          </p:sp>
        </mc:Fallback>
      </mc:AlternateContent>
      <p:sp>
        <p:nvSpPr>
          <p:cNvPr id="3" name="Slide Number Placeholder 2"/>
          <p:cNvSpPr>
            <a:spLocks noGrp="1"/>
          </p:cNvSpPr>
          <p:nvPr>
            <p:ph type="sldNum" sz="quarter" idx="12"/>
          </p:nvPr>
        </p:nvSpPr>
        <p:spPr/>
        <p:txBody>
          <a:bodyPr/>
          <a:lstStyle/>
          <a:p>
            <a:fld id="{A8CBFF3A-E60C-994B-AE6E-D7D0A26F3FC4}" type="slidenum">
              <a:rPr lang="en-US" smtClean="0"/>
              <a:t>15</a:t>
            </a:fld>
            <a:endParaRPr lang="en-US" dirty="0"/>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11" name="图片 10">
            <a:extLst>
              <a:ext uri="{FF2B5EF4-FFF2-40B4-BE49-F238E27FC236}">
                <a16:creationId xmlns:a16="http://schemas.microsoft.com/office/drawing/2014/main" id="{BB501D14-4A40-5C4A-9241-15034EAA50FF}"/>
              </a:ext>
            </a:extLst>
          </p:cNvPr>
          <p:cNvPicPr>
            <a:picLocks noChangeAspect="1"/>
          </p:cNvPicPr>
          <p:nvPr/>
        </p:nvPicPr>
        <p:blipFill>
          <a:blip r:embed="rId5"/>
          <a:stretch>
            <a:fillRect/>
          </a:stretch>
        </p:blipFill>
        <p:spPr>
          <a:xfrm>
            <a:off x="3638550" y="3219450"/>
            <a:ext cx="1866900" cy="419100"/>
          </a:xfrm>
          <a:prstGeom prst="rect">
            <a:avLst/>
          </a:prstGeom>
        </p:spPr>
      </p:pic>
      <p:pic>
        <p:nvPicPr>
          <p:cNvPr id="14" name="图片 13">
            <a:extLst>
              <a:ext uri="{FF2B5EF4-FFF2-40B4-BE49-F238E27FC236}">
                <a16:creationId xmlns:a16="http://schemas.microsoft.com/office/drawing/2014/main" id="{5D6BB040-0C0E-2A4B-898B-778027248DBB}"/>
              </a:ext>
            </a:extLst>
          </p:cNvPr>
          <p:cNvPicPr>
            <a:picLocks noChangeAspect="1"/>
          </p:cNvPicPr>
          <p:nvPr/>
        </p:nvPicPr>
        <p:blipFill>
          <a:blip r:embed="rId6"/>
          <a:stretch>
            <a:fillRect/>
          </a:stretch>
        </p:blipFill>
        <p:spPr>
          <a:xfrm>
            <a:off x="3870873" y="4165356"/>
            <a:ext cx="1373790" cy="788240"/>
          </a:xfrm>
          <a:prstGeom prst="rect">
            <a:avLst/>
          </a:prstGeom>
        </p:spPr>
      </p:pic>
      <p:pic>
        <p:nvPicPr>
          <p:cNvPr id="15" name="图片 14">
            <a:extLst>
              <a:ext uri="{FF2B5EF4-FFF2-40B4-BE49-F238E27FC236}">
                <a16:creationId xmlns:a16="http://schemas.microsoft.com/office/drawing/2014/main" id="{39394F89-7DD0-9947-9772-BE064B0A5C75}"/>
              </a:ext>
            </a:extLst>
          </p:cNvPr>
          <p:cNvPicPr>
            <a:picLocks noChangeAspect="1"/>
          </p:cNvPicPr>
          <p:nvPr/>
        </p:nvPicPr>
        <p:blipFill>
          <a:blip r:embed="rId7"/>
          <a:stretch>
            <a:fillRect/>
          </a:stretch>
        </p:blipFill>
        <p:spPr>
          <a:xfrm>
            <a:off x="3167118" y="5392191"/>
            <a:ext cx="2781300" cy="736600"/>
          </a:xfrm>
          <a:prstGeom prst="rect">
            <a:avLst/>
          </a:prstGeom>
        </p:spPr>
      </p:pic>
      <p:cxnSp>
        <p:nvCxnSpPr>
          <p:cNvPr id="10" name="直线连接符 9">
            <a:extLst>
              <a:ext uri="{FF2B5EF4-FFF2-40B4-BE49-F238E27FC236}">
                <a16:creationId xmlns:a16="http://schemas.microsoft.com/office/drawing/2014/main" id="{0AFEBB9E-A5EC-B14D-95A1-60DEF9461B9B}"/>
              </a:ext>
            </a:extLst>
          </p:cNvPr>
          <p:cNvCxnSpPr/>
          <p:nvPr/>
        </p:nvCxnSpPr>
        <p:spPr>
          <a:xfrm>
            <a:off x="3870873" y="4813866"/>
            <a:ext cx="4099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直线箭头连接符 11">
            <a:extLst>
              <a:ext uri="{FF2B5EF4-FFF2-40B4-BE49-F238E27FC236}">
                <a16:creationId xmlns:a16="http://schemas.microsoft.com/office/drawing/2014/main" id="{165E47BE-9207-F148-B6A3-136C45EC2840}"/>
              </a:ext>
            </a:extLst>
          </p:cNvPr>
          <p:cNvCxnSpPr>
            <a:cxnSpLocks/>
          </p:cNvCxnSpPr>
          <p:nvPr/>
        </p:nvCxnSpPr>
        <p:spPr>
          <a:xfrm flipH="1">
            <a:off x="3417570" y="4682981"/>
            <a:ext cx="3352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文本框 12">
            <a:extLst>
              <a:ext uri="{FF2B5EF4-FFF2-40B4-BE49-F238E27FC236}">
                <a16:creationId xmlns:a16="http://schemas.microsoft.com/office/drawing/2014/main" id="{BFCDBC69-AC95-D44C-93EB-EEF360BE09DD}"/>
              </a:ext>
            </a:extLst>
          </p:cNvPr>
          <p:cNvSpPr txBox="1"/>
          <p:nvPr/>
        </p:nvSpPr>
        <p:spPr>
          <a:xfrm>
            <a:off x="1916299" y="4498315"/>
            <a:ext cx="1480534" cy="369332"/>
          </a:xfrm>
          <a:prstGeom prst="rect">
            <a:avLst/>
          </a:prstGeom>
          <a:noFill/>
          <a:ln>
            <a:solidFill>
              <a:schemeClr val="accent1"/>
            </a:solidFill>
          </a:ln>
        </p:spPr>
        <p:txBody>
          <a:bodyPr wrap="none" rtlCol="0">
            <a:spAutoFit/>
          </a:bodyPr>
          <a:lstStyle/>
          <a:p>
            <a:r>
              <a:rPr kumimoji="1" lang="en-US" altLang="zh-CN" dirty="0"/>
              <a:t>Global weight</a:t>
            </a:r>
            <a:endParaRPr kumimoji="1" lang="zh-CN" altLang="en-US" dirty="0"/>
          </a:p>
        </p:txBody>
      </p:sp>
      <p:cxnSp>
        <p:nvCxnSpPr>
          <p:cNvPr id="16" name="直线连接符 15">
            <a:extLst>
              <a:ext uri="{FF2B5EF4-FFF2-40B4-BE49-F238E27FC236}">
                <a16:creationId xmlns:a16="http://schemas.microsoft.com/office/drawing/2014/main" id="{7682E4EE-71B2-7747-A8E8-77A9EF5B6CFA}"/>
              </a:ext>
            </a:extLst>
          </p:cNvPr>
          <p:cNvCxnSpPr>
            <a:cxnSpLocks/>
            <a:endCxn id="14" idx="3"/>
          </p:cNvCxnSpPr>
          <p:nvPr/>
        </p:nvCxnSpPr>
        <p:spPr>
          <a:xfrm>
            <a:off x="4720590" y="4559476"/>
            <a:ext cx="524073"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直线箭头连接符 16">
            <a:extLst>
              <a:ext uri="{FF2B5EF4-FFF2-40B4-BE49-F238E27FC236}">
                <a16:creationId xmlns:a16="http://schemas.microsoft.com/office/drawing/2014/main" id="{F6654EE9-6B5C-D643-8336-0C5A4D6746D6}"/>
              </a:ext>
            </a:extLst>
          </p:cNvPr>
          <p:cNvCxnSpPr>
            <a:cxnSpLocks/>
          </p:cNvCxnSpPr>
          <p:nvPr/>
        </p:nvCxnSpPr>
        <p:spPr>
          <a:xfrm>
            <a:off x="5318760" y="4429735"/>
            <a:ext cx="275328" cy="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 name="文本框 18">
            <a:extLst>
              <a:ext uri="{FF2B5EF4-FFF2-40B4-BE49-F238E27FC236}">
                <a16:creationId xmlns:a16="http://schemas.microsoft.com/office/drawing/2014/main" id="{2DCE56F5-FE17-F445-9995-CA490F9DBF36}"/>
              </a:ext>
            </a:extLst>
          </p:cNvPr>
          <p:cNvSpPr txBox="1"/>
          <p:nvPr/>
        </p:nvSpPr>
        <p:spPr>
          <a:xfrm>
            <a:off x="5614802" y="4245069"/>
            <a:ext cx="2625847" cy="369332"/>
          </a:xfrm>
          <a:prstGeom prst="rect">
            <a:avLst/>
          </a:prstGeom>
          <a:noFill/>
          <a:ln>
            <a:solidFill>
              <a:schemeClr val="accent3">
                <a:lumMod val="75000"/>
              </a:schemeClr>
            </a:solidFill>
          </a:ln>
        </p:spPr>
        <p:txBody>
          <a:bodyPr wrap="none" rtlCol="0">
            <a:spAutoFit/>
          </a:bodyPr>
          <a:lstStyle/>
          <a:p>
            <a:r>
              <a:rPr kumimoji="1" lang="en-US" altLang="zh-CN" dirty="0"/>
              <a:t>Local data size and weight</a:t>
            </a:r>
            <a:endParaRPr kumimoji="1" lang="zh-CN" altLang="en-US" dirty="0"/>
          </a:p>
        </p:txBody>
      </p:sp>
      <p:cxnSp>
        <p:nvCxnSpPr>
          <p:cNvPr id="20" name="直线连接符 19">
            <a:extLst>
              <a:ext uri="{FF2B5EF4-FFF2-40B4-BE49-F238E27FC236}">
                <a16:creationId xmlns:a16="http://schemas.microsoft.com/office/drawing/2014/main" id="{4421C911-770D-6A49-8EFD-CF6B1CE2ED33}"/>
              </a:ext>
            </a:extLst>
          </p:cNvPr>
          <p:cNvCxnSpPr/>
          <p:nvPr/>
        </p:nvCxnSpPr>
        <p:spPr>
          <a:xfrm>
            <a:off x="4640406" y="4953596"/>
            <a:ext cx="40990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1" name="直线箭头连接符 20">
            <a:extLst>
              <a:ext uri="{FF2B5EF4-FFF2-40B4-BE49-F238E27FC236}">
                <a16:creationId xmlns:a16="http://schemas.microsoft.com/office/drawing/2014/main" id="{B667E913-905E-C546-864E-2D1C6435C954}"/>
              </a:ext>
            </a:extLst>
          </p:cNvPr>
          <p:cNvCxnSpPr>
            <a:cxnSpLocks/>
          </p:cNvCxnSpPr>
          <p:nvPr/>
        </p:nvCxnSpPr>
        <p:spPr>
          <a:xfrm>
            <a:off x="5137983" y="4929441"/>
            <a:ext cx="275328" cy="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22" name="文本框 21">
            <a:extLst>
              <a:ext uri="{FF2B5EF4-FFF2-40B4-BE49-F238E27FC236}">
                <a16:creationId xmlns:a16="http://schemas.microsoft.com/office/drawing/2014/main" id="{C8B05020-411F-314F-A35E-A321C3DC576C}"/>
              </a:ext>
            </a:extLst>
          </p:cNvPr>
          <p:cNvSpPr txBox="1"/>
          <p:nvPr/>
        </p:nvSpPr>
        <p:spPr>
          <a:xfrm>
            <a:off x="5514979" y="4721370"/>
            <a:ext cx="1500924" cy="369332"/>
          </a:xfrm>
          <a:prstGeom prst="rect">
            <a:avLst/>
          </a:prstGeom>
          <a:noFill/>
          <a:ln>
            <a:solidFill>
              <a:schemeClr val="accent4"/>
            </a:solidFill>
          </a:ln>
        </p:spPr>
        <p:txBody>
          <a:bodyPr wrap="none" rtlCol="0">
            <a:spAutoFit/>
          </a:bodyPr>
          <a:lstStyle/>
          <a:p>
            <a:r>
              <a:rPr kumimoji="1" lang="en-US" altLang="zh-CN" dirty="0"/>
              <a:t>Total data size</a:t>
            </a:r>
            <a:endParaRPr kumimoji="1" lang="zh-CN" altLang="en-US" dirty="0"/>
          </a:p>
        </p:txBody>
      </p:sp>
      <p:cxnSp>
        <p:nvCxnSpPr>
          <p:cNvPr id="25" name="直线连接符 24">
            <a:extLst>
              <a:ext uri="{FF2B5EF4-FFF2-40B4-BE49-F238E27FC236}">
                <a16:creationId xmlns:a16="http://schemas.microsoft.com/office/drawing/2014/main" id="{7C89BB15-175F-4B44-ABD8-A16EEA406F8F}"/>
              </a:ext>
            </a:extLst>
          </p:cNvPr>
          <p:cNvCxnSpPr>
            <a:cxnSpLocks/>
          </p:cNvCxnSpPr>
          <p:nvPr/>
        </p:nvCxnSpPr>
        <p:spPr>
          <a:xfrm>
            <a:off x="4606116" y="6008966"/>
            <a:ext cx="28513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7" name="直线箭头连接符 26">
            <a:extLst>
              <a:ext uri="{FF2B5EF4-FFF2-40B4-BE49-F238E27FC236}">
                <a16:creationId xmlns:a16="http://schemas.microsoft.com/office/drawing/2014/main" id="{22B3EC89-1D19-D845-A9B8-778AC6F66880}"/>
              </a:ext>
            </a:extLst>
          </p:cNvPr>
          <p:cNvCxnSpPr>
            <a:cxnSpLocks/>
          </p:cNvCxnSpPr>
          <p:nvPr/>
        </p:nvCxnSpPr>
        <p:spPr>
          <a:xfrm>
            <a:off x="4741808" y="6091873"/>
            <a:ext cx="1642" cy="23018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9" name="文本框 28">
            <a:extLst>
              <a:ext uri="{FF2B5EF4-FFF2-40B4-BE49-F238E27FC236}">
                <a16:creationId xmlns:a16="http://schemas.microsoft.com/office/drawing/2014/main" id="{73E21D9D-2E6D-A640-B828-42091229DC1E}"/>
              </a:ext>
            </a:extLst>
          </p:cNvPr>
          <p:cNvSpPr txBox="1"/>
          <p:nvPr/>
        </p:nvSpPr>
        <p:spPr>
          <a:xfrm>
            <a:off x="3811361" y="6390388"/>
            <a:ext cx="1860894" cy="369332"/>
          </a:xfrm>
          <a:prstGeom prst="rect">
            <a:avLst/>
          </a:prstGeom>
          <a:noFill/>
          <a:ln>
            <a:solidFill>
              <a:schemeClr val="accent6"/>
            </a:solidFill>
          </a:ln>
        </p:spPr>
        <p:txBody>
          <a:bodyPr wrap="none" rtlCol="0">
            <a:spAutoFit/>
          </a:bodyPr>
          <a:lstStyle/>
          <a:p>
            <a:r>
              <a:rPr kumimoji="1" lang="en-US" altLang="zh-CN" dirty="0"/>
              <a:t>Number of clients</a:t>
            </a:r>
            <a:endParaRPr kumimoji="1" lang="zh-CN" altLang="en-US" dirty="0"/>
          </a:p>
        </p:txBody>
      </p:sp>
    </p:spTree>
    <p:extLst>
      <p:ext uri="{BB962C8B-B14F-4D97-AF65-F5344CB8AC3E}">
        <p14:creationId xmlns:p14="http://schemas.microsoft.com/office/powerpoint/2010/main" val="420098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2"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457200" y="1600200"/>
                <a:ext cx="8475044" cy="4525963"/>
              </a:xfrm>
            </p:spPr>
            <p:txBody>
              <a:bodyPr>
                <a:normAutofit/>
              </a:bodyPr>
              <a:lstStyle/>
              <a:p>
                <a:pPr defTabSz="914400">
                  <a:spcBef>
                    <a:spcPts val="0"/>
                  </a:spcBef>
                  <a:defRPr/>
                </a:pPr>
                <a:r>
                  <a:rPr lang="en-US" altLang="zh-CN" sz="2400" dirty="0"/>
                  <a:t>Recall - deep learning training method</a:t>
                </a:r>
              </a:p>
              <a:p>
                <a:pPr defTabSz="914400">
                  <a:spcBef>
                    <a:spcPts val="0"/>
                  </a:spcBef>
                  <a:defRPr/>
                </a:pPr>
                <a:endParaRPr lang="en-US" altLang="zh-CN" sz="2400" dirty="0"/>
              </a:p>
              <a:p>
                <a:pPr defTabSz="914400">
                  <a:spcBef>
                    <a:spcPts val="0"/>
                  </a:spcBef>
                  <a:defRPr/>
                </a:pPr>
                <a:r>
                  <a:rPr lang="en-US" altLang="zh-CN" sz="1800" dirty="0"/>
                  <a:t>For a training dataset containing 𝑛 samples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b="0" i="1" smtClean="0">
                            <a:latin typeface="Cambria Math" panose="02040503050406030204" pitchFamily="18" charset="0"/>
                          </a:rPr>
                          <m:t>𝑥</m:t>
                        </m:r>
                      </m:e>
                      <m:sub>
                        <m:r>
                          <a:rPr lang="en-US" altLang="zh-CN" sz="1800" b="0" i="1" smtClean="0">
                            <a:latin typeface="Cambria Math" panose="02040503050406030204" pitchFamily="18" charset="0"/>
                          </a:rPr>
                          <m:t>𝑖</m:t>
                        </m:r>
                      </m:sub>
                    </m:sSub>
                    <m:r>
                      <a:rPr lang="en-US" altLang="zh-CN" sz="1800" b="0" i="1" smtClean="0">
                        <a:latin typeface="Cambria Math" panose="02040503050406030204" pitchFamily="18" charset="0"/>
                      </a:rPr>
                      <m:t>,</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𝑦</m:t>
                        </m:r>
                      </m:e>
                      <m:sub>
                        <m:r>
                          <a:rPr lang="en-US" altLang="zh-CN" sz="1800" b="0" i="1" smtClean="0">
                            <a:latin typeface="Cambria Math" panose="02040503050406030204" pitchFamily="18" charset="0"/>
                          </a:rPr>
                          <m:t>𝑖</m:t>
                        </m:r>
                      </m:sub>
                    </m:sSub>
                  </m:oMath>
                </a14:m>
                <a:r>
                  <a:rPr lang="en-US" altLang="zh-CN" sz="1800" dirty="0"/>
                  <a:t>), 1 ≤ 𝑖 ≤ 𝑛, the training objective is: </a:t>
                </a:r>
              </a:p>
              <a:p>
                <a:pPr defTabSz="914400">
                  <a:spcBef>
                    <a:spcPts val="0"/>
                  </a:spcBef>
                  <a:defRPr/>
                </a:pPr>
                <a:endParaRPr lang="en-US" altLang="zh-CN" sz="1800" dirty="0"/>
              </a:p>
              <a:p>
                <a:pPr defTabSz="914400">
                  <a:spcBef>
                    <a:spcPts val="0"/>
                  </a:spcBef>
                  <a:defRPr/>
                </a:pPr>
                <a:endParaRPr lang="en-US" altLang="zh-CN" sz="1800" dirty="0"/>
              </a:p>
              <a:p>
                <a:pPr defTabSz="914400">
                  <a:spcBef>
                    <a:spcPts val="0"/>
                  </a:spcBef>
                  <a:defRPr/>
                </a:pPr>
                <a:endParaRPr lang="en-US" altLang="zh-CN" sz="1800" dirty="0"/>
              </a:p>
              <a:p>
                <a:pPr defTabSz="914400">
                  <a:spcBef>
                    <a:spcPts val="0"/>
                  </a:spcBef>
                  <a:defRPr/>
                </a:pPr>
                <a:endParaRPr lang="en-US" altLang="zh-CN" sz="1800" dirty="0"/>
              </a:p>
              <a:p>
                <a:pPr defTabSz="914400">
                  <a:spcBef>
                    <a:spcPts val="0"/>
                  </a:spcBef>
                  <a:defRPr/>
                </a:pPr>
                <a14:m>
                  <m:oMath xmlns:m="http://schemas.openxmlformats.org/officeDocument/2006/math">
                    <m:sSub>
                      <m:sSubPr>
                        <m:ctrlPr>
                          <a:rPr lang="en-US" altLang="zh-CN" sz="1800" i="1" smtClean="0">
                            <a:latin typeface="Cambria Math" panose="02040503050406030204" pitchFamily="18" charset="0"/>
                          </a:rPr>
                        </m:ctrlPr>
                      </m:sSubPr>
                      <m:e>
                        <m:r>
                          <a:rPr lang="en-US" altLang="zh-CN" sz="1800" b="0" i="1" smtClean="0">
                            <a:latin typeface="Cambria Math" panose="02040503050406030204" pitchFamily="18" charset="0"/>
                          </a:rPr>
                          <m:t>𝑓</m:t>
                        </m:r>
                      </m:e>
                      <m:sub>
                        <m:r>
                          <a:rPr lang="en-US" altLang="zh-CN" sz="1800" b="0" i="1" smtClean="0">
                            <a:latin typeface="Cambria Math" panose="02040503050406030204" pitchFamily="18" charset="0"/>
                          </a:rPr>
                          <m:t>𝑖</m:t>
                        </m:r>
                      </m:sub>
                    </m:sSub>
                    <m:d>
                      <m:dPr>
                        <m:ctrlPr>
                          <a:rPr lang="en-US" altLang="zh-CN" sz="1800" b="0" i="1" smtClean="0">
                            <a:latin typeface="Cambria Math" panose="02040503050406030204" pitchFamily="18" charset="0"/>
                          </a:rPr>
                        </m:ctrlPr>
                      </m:dPr>
                      <m:e>
                        <m:r>
                          <a:rPr lang="en-US" altLang="zh-CN" sz="1800" b="0" i="1" smtClean="0">
                            <a:latin typeface="Cambria Math" panose="02040503050406030204" pitchFamily="18" charset="0"/>
                          </a:rPr>
                          <m:t>𝑤</m:t>
                        </m:r>
                      </m:e>
                    </m:d>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𝑙</m:t>
                    </m:r>
                    <m:r>
                      <a:rPr lang="en-US" altLang="zh-CN" sz="1800" b="0" i="1" smtClean="0">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𝑥</m:t>
                        </m:r>
                      </m:e>
                      <m:sub>
                        <m:r>
                          <a:rPr lang="en-US" altLang="zh-CN" sz="1800" i="1">
                            <a:latin typeface="Cambria Math" panose="02040503050406030204" pitchFamily="18" charset="0"/>
                          </a:rPr>
                          <m:t>𝑖</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𝑦</m:t>
                        </m:r>
                      </m:e>
                      <m:sub>
                        <m:r>
                          <a:rPr lang="en-US" altLang="zh-CN" sz="1800" i="1">
                            <a:latin typeface="Cambria Math" panose="02040503050406030204" pitchFamily="18" charset="0"/>
                          </a:rPr>
                          <m:t>𝑖</m:t>
                        </m:r>
                      </m:sub>
                    </m:sSub>
                    <m:r>
                      <a:rPr lang="en-US" altLang="zh-CN" sz="1800" i="1">
                        <a:latin typeface="Cambria Math" panose="02040503050406030204" pitchFamily="18" charset="0"/>
                      </a:rPr>
                      <m:t>,</m:t>
                    </m:r>
                    <m:r>
                      <a:rPr lang="en-US" altLang="zh-CN" sz="1800" b="0" i="1" smtClean="0">
                        <a:latin typeface="Cambria Math" panose="02040503050406030204" pitchFamily="18" charset="0"/>
                      </a:rPr>
                      <m:t>𝑤</m:t>
                    </m:r>
                    <m:r>
                      <a:rPr lang="en-US" altLang="zh-CN" sz="1800" b="0" i="1" smtClean="0">
                        <a:latin typeface="Cambria Math" panose="02040503050406030204" pitchFamily="18" charset="0"/>
                      </a:rPr>
                      <m:t>)</m:t>
                    </m:r>
                  </m:oMath>
                </a14:m>
                <a:r>
                  <a:rPr lang="en-US" altLang="zh-CN" sz="1800" dirty="0"/>
                  <a:t> is the loss of the prediction on example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𝑥</m:t>
                        </m:r>
                      </m:e>
                      <m:sub>
                        <m:r>
                          <a:rPr lang="en-US" altLang="zh-CN" sz="1800" i="1">
                            <a:latin typeface="Cambria Math" panose="02040503050406030204" pitchFamily="18" charset="0"/>
                          </a:rPr>
                          <m:t>𝑖</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𝑦</m:t>
                        </m:r>
                      </m:e>
                      <m:sub>
                        <m:r>
                          <a:rPr lang="en-US" altLang="zh-CN" sz="1800" i="1">
                            <a:latin typeface="Cambria Math" panose="02040503050406030204" pitchFamily="18" charset="0"/>
                          </a:rPr>
                          <m:t>𝑖</m:t>
                        </m:r>
                      </m:sub>
                    </m:sSub>
                  </m:oMath>
                </a14:m>
                <a:r>
                  <a:rPr lang="en-US" altLang="zh-CN" sz="1800" dirty="0"/>
                  <a:t>).</a:t>
                </a:r>
              </a:p>
              <a:p>
                <a:pPr defTabSz="914400">
                  <a:spcBef>
                    <a:spcPts val="0"/>
                  </a:spcBef>
                  <a:defRPr/>
                </a:pPr>
                <a:endParaRPr lang="en-US" altLang="zh-CN" sz="1800" dirty="0"/>
              </a:p>
              <a:p>
                <a:pPr defTabSz="914400">
                  <a:spcBef>
                    <a:spcPts val="0"/>
                  </a:spcBef>
                  <a:defRPr/>
                </a:pPr>
                <a:r>
                  <a:rPr lang="en-US" altLang="zh-CN" sz="1800" b="1" dirty="0">
                    <a:solidFill>
                      <a:srgbClr val="FF0000"/>
                    </a:solidFill>
                  </a:rPr>
                  <a:t>No closed-form solution</a:t>
                </a:r>
                <a:r>
                  <a:rPr lang="en-US" altLang="zh-CN" sz="1800" dirty="0"/>
                  <a:t>: in a typical deep learning model, 𝑤 may contain millions of parameters. </a:t>
                </a:r>
              </a:p>
              <a:p>
                <a:pPr defTabSz="914400">
                  <a:spcBef>
                    <a:spcPts val="0"/>
                  </a:spcBef>
                  <a:defRPr/>
                </a:pPr>
                <a:r>
                  <a:rPr lang="en-US" altLang="zh-CN" sz="1800" b="1" dirty="0">
                    <a:solidFill>
                      <a:srgbClr val="FF0000"/>
                    </a:solidFill>
                  </a:rPr>
                  <a:t>Non-convex</a:t>
                </a:r>
                <a:r>
                  <a:rPr lang="en-US" altLang="zh-CN" sz="1800" dirty="0"/>
                  <a:t>: multiple local minima exist. </a:t>
                </a:r>
              </a:p>
              <a:p>
                <a:pPr defTabSz="914400">
                  <a:spcBef>
                    <a:spcPts val="0"/>
                  </a:spcBef>
                  <a:defRPr/>
                </a:pPr>
                <a:endParaRPr lang="en-US" altLang="zh-CN" sz="1800" dirty="0"/>
              </a:p>
              <a:p>
                <a:pPr defTabSz="914400">
                  <a:spcBef>
                    <a:spcPts val="0"/>
                  </a:spcBef>
                  <a:defRPr/>
                </a:pPr>
                <a:endParaRPr lang="en-US" altLang="zh-CN" sz="1800" dirty="0"/>
              </a:p>
              <a:p>
                <a:pPr defTabSz="914400">
                  <a:spcBef>
                    <a:spcPts val="0"/>
                  </a:spcBef>
                  <a:defRPr/>
                </a:pPr>
                <a:endParaRPr lang="en-US" altLang="zh-CN" sz="1800" dirty="0"/>
              </a:p>
              <a:p>
                <a:pPr marL="0" indent="0" defTabSz="914400">
                  <a:spcBef>
                    <a:spcPts val="0"/>
                  </a:spcBef>
                  <a:buNone/>
                  <a:defRPr/>
                </a:pPr>
                <a:endParaRPr lang="en-US" altLang="zh-CN" sz="18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457200" y="1600200"/>
                <a:ext cx="8475044" cy="4525963"/>
              </a:xfrm>
              <a:blipFill>
                <a:blip r:embed="rId4"/>
                <a:stretch>
                  <a:fillRect l="-1049" t="-1120" r="-300"/>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A8CBFF3A-E60C-994B-AE6E-D7D0A26F3FC4}" type="slidenum">
              <a:rPr lang="en-US" smtClean="0"/>
              <a:t>16</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7" name="图片 6">
            <a:extLst>
              <a:ext uri="{FF2B5EF4-FFF2-40B4-BE49-F238E27FC236}">
                <a16:creationId xmlns:a16="http://schemas.microsoft.com/office/drawing/2014/main" id="{34769497-6BFB-3A48-B2D0-AC7FBA1E6B3D}"/>
              </a:ext>
            </a:extLst>
          </p:cNvPr>
          <p:cNvPicPr>
            <a:picLocks noChangeAspect="1"/>
          </p:cNvPicPr>
          <p:nvPr/>
        </p:nvPicPr>
        <p:blipFill>
          <a:blip r:embed="rId5"/>
          <a:stretch>
            <a:fillRect/>
          </a:stretch>
        </p:blipFill>
        <p:spPr>
          <a:xfrm>
            <a:off x="2303664" y="2949916"/>
            <a:ext cx="4517422" cy="539491"/>
          </a:xfrm>
          <a:prstGeom prst="rect">
            <a:avLst/>
          </a:prstGeom>
        </p:spPr>
      </p:pic>
      <p:pic>
        <p:nvPicPr>
          <p:cNvPr id="1027" name="Picture 3" descr="page8image45194752">
            <a:extLst>
              <a:ext uri="{FF2B5EF4-FFF2-40B4-BE49-F238E27FC236}">
                <a16:creationId xmlns:a16="http://schemas.microsoft.com/office/drawing/2014/main" id="{2A583558-FD11-5340-A07F-275BC5490E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064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BBDEEBC8-1EBF-8745-A5F9-E83C796B6DD2}"/>
              </a:ext>
            </a:extLst>
          </p:cNvPr>
          <p:cNvPicPr>
            <a:picLocks noChangeAspect="1"/>
          </p:cNvPicPr>
          <p:nvPr/>
        </p:nvPicPr>
        <p:blipFill>
          <a:blip r:embed="rId7"/>
          <a:stretch>
            <a:fillRect/>
          </a:stretch>
        </p:blipFill>
        <p:spPr>
          <a:xfrm>
            <a:off x="5007989" y="4879051"/>
            <a:ext cx="3799040" cy="1180416"/>
          </a:xfrm>
          <a:prstGeom prst="rect">
            <a:avLst/>
          </a:prstGeom>
        </p:spPr>
      </p:pic>
    </p:spTree>
    <p:extLst>
      <p:ext uri="{BB962C8B-B14F-4D97-AF65-F5344CB8AC3E}">
        <p14:creationId xmlns:p14="http://schemas.microsoft.com/office/powerpoint/2010/main" val="1739977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Recall – gradient descent</a:t>
            </a:r>
          </a:p>
          <a:p>
            <a:pPr marL="857250" lvl="2" indent="0" defTabSz="914400">
              <a:spcBef>
                <a:spcPts val="0"/>
              </a:spcBef>
              <a:buNone/>
              <a:defRPr/>
            </a:pPr>
            <a:endParaRPr lang="en-US" altLang="zh-CN" sz="1800" dirty="0"/>
          </a:p>
          <a:p>
            <a:pPr marL="857250" lvl="2" indent="0" defTabSz="914400">
              <a:spcBef>
                <a:spcPts val="0"/>
              </a:spcBef>
              <a:buNone/>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17</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7" name="图片 6">
            <a:extLst>
              <a:ext uri="{FF2B5EF4-FFF2-40B4-BE49-F238E27FC236}">
                <a16:creationId xmlns:a16="http://schemas.microsoft.com/office/drawing/2014/main" id="{369CA5E8-CA95-B940-8BBB-7F8B09D5A4CB}"/>
              </a:ext>
            </a:extLst>
          </p:cNvPr>
          <p:cNvPicPr>
            <a:picLocks noChangeAspect="1"/>
          </p:cNvPicPr>
          <p:nvPr/>
        </p:nvPicPr>
        <p:blipFill>
          <a:blip r:embed="rId4"/>
          <a:stretch>
            <a:fillRect/>
          </a:stretch>
        </p:blipFill>
        <p:spPr>
          <a:xfrm>
            <a:off x="643045" y="2181973"/>
            <a:ext cx="5736535" cy="3663357"/>
          </a:xfrm>
          <a:prstGeom prst="rect">
            <a:avLst/>
          </a:prstGeom>
        </p:spPr>
      </p:pic>
      <p:pic>
        <p:nvPicPr>
          <p:cNvPr id="8" name="图片 7">
            <a:extLst>
              <a:ext uri="{FF2B5EF4-FFF2-40B4-BE49-F238E27FC236}">
                <a16:creationId xmlns:a16="http://schemas.microsoft.com/office/drawing/2014/main" id="{7E8CAC7E-B858-4D49-8575-3CB072B1F3FA}"/>
              </a:ext>
            </a:extLst>
          </p:cNvPr>
          <p:cNvPicPr>
            <a:picLocks noChangeAspect="1"/>
          </p:cNvPicPr>
          <p:nvPr/>
        </p:nvPicPr>
        <p:blipFill>
          <a:blip r:embed="rId5"/>
          <a:stretch>
            <a:fillRect/>
          </a:stretch>
        </p:blipFill>
        <p:spPr>
          <a:xfrm>
            <a:off x="6368005" y="4547580"/>
            <a:ext cx="1075561" cy="201184"/>
          </a:xfrm>
          <a:prstGeom prst="rect">
            <a:avLst/>
          </a:prstGeom>
        </p:spPr>
      </p:pic>
      <p:pic>
        <p:nvPicPr>
          <p:cNvPr id="9" name="图片 8">
            <a:extLst>
              <a:ext uri="{FF2B5EF4-FFF2-40B4-BE49-F238E27FC236}">
                <a16:creationId xmlns:a16="http://schemas.microsoft.com/office/drawing/2014/main" id="{4F957656-9F2C-6940-ABAD-2A4FAE358A8B}"/>
              </a:ext>
            </a:extLst>
          </p:cNvPr>
          <p:cNvPicPr>
            <a:picLocks noChangeAspect="1"/>
          </p:cNvPicPr>
          <p:nvPr/>
        </p:nvPicPr>
        <p:blipFill>
          <a:blip r:embed="rId6"/>
          <a:stretch>
            <a:fillRect/>
          </a:stretch>
        </p:blipFill>
        <p:spPr>
          <a:xfrm>
            <a:off x="5830529" y="2181973"/>
            <a:ext cx="3226073" cy="1638339"/>
          </a:xfrm>
          <a:prstGeom prst="rect">
            <a:avLst/>
          </a:prstGeom>
        </p:spPr>
      </p:pic>
      <p:pic>
        <p:nvPicPr>
          <p:cNvPr id="10" name="图片 9">
            <a:extLst>
              <a:ext uri="{FF2B5EF4-FFF2-40B4-BE49-F238E27FC236}">
                <a16:creationId xmlns:a16="http://schemas.microsoft.com/office/drawing/2014/main" id="{5B256185-63B3-C04A-9835-93E4F2DD12F9}"/>
              </a:ext>
            </a:extLst>
          </p:cNvPr>
          <p:cNvPicPr>
            <a:picLocks noChangeAspect="1"/>
          </p:cNvPicPr>
          <p:nvPr/>
        </p:nvPicPr>
        <p:blipFill>
          <a:blip r:embed="rId7"/>
          <a:stretch>
            <a:fillRect/>
          </a:stretch>
        </p:blipFill>
        <p:spPr>
          <a:xfrm>
            <a:off x="4875416" y="5466246"/>
            <a:ext cx="4181186" cy="758168"/>
          </a:xfrm>
          <a:prstGeom prst="rect">
            <a:avLst/>
          </a:prstGeom>
        </p:spPr>
      </p:pic>
      <p:cxnSp>
        <p:nvCxnSpPr>
          <p:cNvPr id="11" name="直线连接符 10">
            <a:extLst>
              <a:ext uri="{FF2B5EF4-FFF2-40B4-BE49-F238E27FC236}">
                <a16:creationId xmlns:a16="http://schemas.microsoft.com/office/drawing/2014/main" id="{0016F374-A9FD-F543-A2A0-2AD3986022F8}"/>
              </a:ext>
            </a:extLst>
          </p:cNvPr>
          <p:cNvCxnSpPr>
            <a:cxnSpLocks/>
          </p:cNvCxnSpPr>
          <p:nvPr/>
        </p:nvCxnSpPr>
        <p:spPr>
          <a:xfrm>
            <a:off x="8077861" y="3606913"/>
            <a:ext cx="28513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2" name="直线箭头连接符 11">
            <a:extLst>
              <a:ext uri="{FF2B5EF4-FFF2-40B4-BE49-F238E27FC236}">
                <a16:creationId xmlns:a16="http://schemas.microsoft.com/office/drawing/2014/main" id="{973396B1-4174-B141-A219-413A059E8414}"/>
              </a:ext>
            </a:extLst>
          </p:cNvPr>
          <p:cNvCxnSpPr>
            <a:cxnSpLocks/>
          </p:cNvCxnSpPr>
          <p:nvPr/>
        </p:nvCxnSpPr>
        <p:spPr>
          <a:xfrm>
            <a:off x="8213553" y="3689820"/>
            <a:ext cx="1642" cy="23018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3" name="文本框 12">
            <a:extLst>
              <a:ext uri="{FF2B5EF4-FFF2-40B4-BE49-F238E27FC236}">
                <a16:creationId xmlns:a16="http://schemas.microsoft.com/office/drawing/2014/main" id="{7EAA4FE0-07C9-1F43-8738-491F06228277}"/>
              </a:ext>
            </a:extLst>
          </p:cNvPr>
          <p:cNvSpPr txBox="1"/>
          <p:nvPr/>
        </p:nvSpPr>
        <p:spPr>
          <a:xfrm>
            <a:off x="6966009" y="3953427"/>
            <a:ext cx="1942391" cy="338554"/>
          </a:xfrm>
          <a:prstGeom prst="rect">
            <a:avLst/>
          </a:prstGeom>
          <a:noFill/>
          <a:ln>
            <a:solidFill>
              <a:schemeClr val="accent6"/>
            </a:solidFill>
          </a:ln>
        </p:spPr>
        <p:txBody>
          <a:bodyPr wrap="none" rtlCol="0">
            <a:spAutoFit/>
          </a:bodyPr>
          <a:lstStyle/>
          <a:p>
            <a:r>
              <a:rPr kumimoji="1" lang="en-US" altLang="zh-CN" sz="1600" dirty="0"/>
              <a:t>Predefined threshold</a:t>
            </a:r>
            <a:endParaRPr kumimoji="1" lang="zh-CN" altLang="en-US" sz="1600" dirty="0"/>
          </a:p>
        </p:txBody>
      </p:sp>
    </p:spTree>
    <p:extLst>
      <p:ext uri="{BB962C8B-B14F-4D97-AF65-F5344CB8AC3E}">
        <p14:creationId xmlns:p14="http://schemas.microsoft.com/office/powerpoint/2010/main" val="115961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pPr defTabSz="914400">
                  <a:spcBef>
                    <a:spcPts val="0"/>
                  </a:spcBef>
                  <a:defRPr/>
                </a:pPr>
                <a:r>
                  <a:rPr lang="en-US" altLang="zh-CN" sz="2400" dirty="0"/>
                  <a:t>Recall – stochastic</a:t>
                </a:r>
                <a:r>
                  <a:rPr lang="zh-CN" altLang="en-US" sz="2400" dirty="0"/>
                  <a:t> </a:t>
                </a:r>
                <a:r>
                  <a:rPr lang="en-US" altLang="zh-CN" sz="2400" dirty="0"/>
                  <a:t>gradient descent</a:t>
                </a:r>
              </a:p>
              <a:p>
                <a:pPr defTabSz="914400">
                  <a:spcBef>
                    <a:spcPts val="0"/>
                  </a:spcBef>
                  <a:defRPr/>
                </a:pPr>
                <a:endParaRPr lang="en-US" altLang="zh-CN" sz="2400" dirty="0"/>
              </a:p>
              <a:p>
                <a:pPr defTabSz="914400">
                  <a:spcBef>
                    <a:spcPts val="0"/>
                  </a:spcBef>
                  <a:defRPr/>
                </a:pPr>
                <a:r>
                  <a:rPr lang="en-US" altLang="zh-CN" sz="2400" dirty="0"/>
                  <a:t>At each step of gradient descent, instead of compute for all training samples, randomly </a:t>
                </a:r>
                <a:r>
                  <a:rPr lang="en-US" altLang="zh-CN" sz="2400" dirty="0">
                    <a:solidFill>
                      <a:srgbClr val="FF0000"/>
                    </a:solidFill>
                  </a:rPr>
                  <a:t>pick a small subset </a:t>
                </a:r>
                <a:r>
                  <a:rPr lang="en-US" altLang="zh-CN" sz="2400" dirty="0"/>
                  <a:t>(mini-batch) of training samples </a:t>
                </a:r>
                <a14:m>
                  <m:oMath xmlns:m="http://schemas.openxmlformats.org/officeDocument/2006/math">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𝑘</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𝑦</m:t>
                        </m:r>
                      </m:e>
                      <m:sub>
                        <m:r>
                          <a:rPr lang="en-US" altLang="zh-CN" sz="2400" b="0" i="1" smtClean="0">
                            <a:latin typeface="Cambria Math" panose="02040503050406030204" pitchFamily="18" charset="0"/>
                          </a:rPr>
                          <m:t>𝑘</m:t>
                        </m:r>
                      </m:sub>
                    </m:sSub>
                    <m:r>
                      <a:rPr lang="en-US" altLang="zh-CN" sz="2400" b="0" i="1" smtClean="0">
                        <a:latin typeface="Cambria Math" panose="02040503050406030204" pitchFamily="18" charset="0"/>
                      </a:rPr>
                      <m:t>)</m:t>
                    </m:r>
                  </m:oMath>
                </a14:m>
                <a:endParaRPr lang="en-US" altLang="zh-CN" sz="2400" dirty="0"/>
              </a:p>
              <a:p>
                <a:pPr defTabSz="914400">
                  <a:spcBef>
                    <a:spcPts val="0"/>
                  </a:spcBef>
                  <a:defRPr/>
                </a:pPr>
                <a:endParaRPr lang="en-US" altLang="zh-CN" sz="2400" dirty="0"/>
              </a:p>
              <a:p>
                <a:pPr defTabSz="914400">
                  <a:spcBef>
                    <a:spcPts val="0"/>
                  </a:spcBef>
                  <a:defRPr/>
                </a:pPr>
                <a:endParaRPr lang="en-US" altLang="zh-CN" sz="2400" dirty="0"/>
              </a:p>
              <a:p>
                <a:pPr defTabSz="914400">
                  <a:spcBef>
                    <a:spcPts val="0"/>
                  </a:spcBef>
                  <a:defRPr/>
                </a:pPr>
                <a:endParaRPr lang="en-US" altLang="zh-CN" sz="2400" dirty="0"/>
              </a:p>
              <a:p>
                <a:pPr defTabSz="914400">
                  <a:spcBef>
                    <a:spcPts val="0"/>
                  </a:spcBef>
                  <a:defRPr/>
                </a:pPr>
                <a:endParaRPr lang="en-US" altLang="zh-CN" sz="1400" dirty="0"/>
              </a:p>
              <a:p>
                <a:pPr defTabSz="914400">
                  <a:spcBef>
                    <a:spcPts val="0"/>
                  </a:spcBef>
                  <a:defRPr/>
                </a:pPr>
                <a:r>
                  <a:rPr lang="en-US" altLang="zh-CN" sz="2400" dirty="0"/>
                  <a:t>Compared to gradient descent, SGD takes more steps to converge, but each step is much faster. </a:t>
                </a:r>
              </a:p>
              <a:p>
                <a:pPr defTabSz="914400">
                  <a:spcBef>
                    <a:spcPts val="0"/>
                  </a:spcBef>
                  <a:defRPr/>
                </a:pPr>
                <a:endParaRPr lang="en-US" altLang="zh-CN" sz="2400" dirty="0"/>
              </a:p>
              <a:p>
                <a:pPr marL="857250" lvl="2" indent="0" defTabSz="914400">
                  <a:spcBef>
                    <a:spcPts val="0"/>
                  </a:spcBef>
                  <a:buNone/>
                  <a:defRPr/>
                </a:pPr>
                <a:endParaRPr lang="en-US" altLang="zh-CN" sz="1800" dirty="0"/>
              </a:p>
              <a:p>
                <a:pPr marL="857250" lvl="2" indent="0" defTabSz="914400">
                  <a:spcBef>
                    <a:spcPts val="0"/>
                  </a:spcBef>
                  <a:buNone/>
                  <a:defRPr/>
                </a:pPr>
                <a:endParaRPr lang="en-US" altLang="zh-CN" sz="18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4"/>
                <a:stretch>
                  <a:fillRect l="-1080" t="-1120" r="-926"/>
                </a:stretch>
              </a:blipFill>
            </p:spPr>
            <p:txBody>
              <a:bodyPr/>
              <a:lstStyle/>
              <a:p>
                <a:r>
                  <a:rPr lang="zh-CN" altLang="en-US">
                    <a:noFill/>
                  </a:rPr>
                  <a:t> </a:t>
                </a:r>
              </a:p>
            </p:txBody>
          </p:sp>
        </mc:Fallback>
      </mc:AlternateContent>
      <p:sp>
        <p:nvSpPr>
          <p:cNvPr id="3" name="Slide Number Placeholder 2"/>
          <p:cNvSpPr>
            <a:spLocks noGrp="1"/>
          </p:cNvSpPr>
          <p:nvPr>
            <p:ph type="sldNum" sz="quarter" idx="12"/>
          </p:nvPr>
        </p:nvSpPr>
        <p:spPr/>
        <p:txBody>
          <a:bodyPr/>
          <a:lstStyle/>
          <a:p>
            <a:fld id="{A8CBFF3A-E60C-994B-AE6E-D7D0A26F3FC4}" type="slidenum">
              <a:rPr lang="en-US" smtClean="0"/>
              <a:t>18</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12" name="图片 11">
            <a:extLst>
              <a:ext uri="{FF2B5EF4-FFF2-40B4-BE49-F238E27FC236}">
                <a16:creationId xmlns:a16="http://schemas.microsoft.com/office/drawing/2014/main" id="{7AE03A19-29B7-A341-ABE0-461514BDC33D}"/>
              </a:ext>
            </a:extLst>
          </p:cNvPr>
          <p:cNvPicPr>
            <a:picLocks noChangeAspect="1"/>
          </p:cNvPicPr>
          <p:nvPr/>
        </p:nvPicPr>
        <p:blipFill>
          <a:blip r:embed="rId5"/>
          <a:stretch>
            <a:fillRect/>
          </a:stretch>
        </p:blipFill>
        <p:spPr>
          <a:xfrm>
            <a:off x="2852923" y="3599326"/>
            <a:ext cx="3700277" cy="527289"/>
          </a:xfrm>
          <a:prstGeom prst="rect">
            <a:avLst/>
          </a:prstGeom>
        </p:spPr>
      </p:pic>
      <p:cxnSp>
        <p:nvCxnSpPr>
          <p:cNvPr id="8" name="直线连接符 7">
            <a:extLst>
              <a:ext uri="{FF2B5EF4-FFF2-40B4-BE49-F238E27FC236}">
                <a16:creationId xmlns:a16="http://schemas.microsoft.com/office/drawing/2014/main" id="{01F81E69-12A2-1446-8D11-9F4F32A34A0A}"/>
              </a:ext>
            </a:extLst>
          </p:cNvPr>
          <p:cNvCxnSpPr/>
          <p:nvPr/>
        </p:nvCxnSpPr>
        <p:spPr>
          <a:xfrm>
            <a:off x="4455850" y="4079364"/>
            <a:ext cx="40990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文本框 9">
            <a:extLst>
              <a:ext uri="{FF2B5EF4-FFF2-40B4-BE49-F238E27FC236}">
                <a16:creationId xmlns:a16="http://schemas.microsoft.com/office/drawing/2014/main" id="{B99533C3-1B4C-F44E-92BB-CA80DBFAC44A}"/>
              </a:ext>
            </a:extLst>
          </p:cNvPr>
          <p:cNvSpPr txBox="1"/>
          <p:nvPr/>
        </p:nvSpPr>
        <p:spPr>
          <a:xfrm>
            <a:off x="3920535" y="4185556"/>
            <a:ext cx="1420838" cy="369332"/>
          </a:xfrm>
          <a:prstGeom prst="rect">
            <a:avLst/>
          </a:prstGeom>
          <a:noFill/>
          <a:ln>
            <a:solidFill>
              <a:schemeClr val="accent1"/>
            </a:solidFill>
          </a:ln>
        </p:spPr>
        <p:txBody>
          <a:bodyPr wrap="none" rtlCol="0">
            <a:spAutoFit/>
          </a:bodyPr>
          <a:lstStyle/>
          <a:p>
            <a:r>
              <a:rPr kumimoji="1" lang="en-US" altLang="zh-CN" dirty="0"/>
              <a:t>Learning rate</a:t>
            </a:r>
            <a:endParaRPr kumimoji="1" lang="zh-CN" altLang="en-US" dirty="0"/>
          </a:p>
        </p:txBody>
      </p:sp>
    </p:spTree>
    <p:extLst>
      <p:ext uri="{BB962C8B-B14F-4D97-AF65-F5344CB8AC3E}">
        <p14:creationId xmlns:p14="http://schemas.microsoft.com/office/powerpoint/2010/main" val="2194373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pPr defTabSz="914400">
                  <a:spcBef>
                    <a:spcPts val="0"/>
                  </a:spcBef>
                  <a:defRPr/>
                </a:pPr>
                <a:r>
                  <a:rPr lang="en-US" altLang="zh-CN" sz="2400" dirty="0"/>
                  <a:t>Baseline solution for FL – </a:t>
                </a:r>
                <a:r>
                  <a:rPr lang="en-US" altLang="zh-CN" sz="2400" dirty="0" err="1"/>
                  <a:t>FedSGD</a:t>
                </a:r>
                <a:endParaRPr lang="en-US" altLang="zh-CN" sz="2400" dirty="0"/>
              </a:p>
              <a:p>
                <a:pPr defTabSz="914400">
                  <a:spcBef>
                    <a:spcPts val="0"/>
                  </a:spcBef>
                  <a:defRPr/>
                </a:pPr>
                <a:r>
                  <a:rPr lang="en-US" altLang="zh-CN" sz="2400" dirty="0"/>
                  <a:t>In a round </a:t>
                </a:r>
                <a14:m>
                  <m:oMath xmlns:m="http://schemas.openxmlformats.org/officeDocument/2006/math">
                    <m:r>
                      <a:rPr lang="en-US" altLang="zh-CN" sz="2400" i="1" dirty="0" smtClean="0">
                        <a:latin typeface="Cambria Math" panose="02040503050406030204" pitchFamily="18" charset="0"/>
                      </a:rPr>
                      <m:t>𝑡</m:t>
                    </m:r>
                  </m:oMath>
                </a14:m>
                <a:r>
                  <a:rPr lang="en-US" altLang="zh-CN" sz="2400" dirty="0"/>
                  <a:t>: </a:t>
                </a:r>
              </a:p>
              <a:p>
                <a:pPr lvl="1" defTabSz="914400">
                  <a:spcBef>
                    <a:spcPts val="0"/>
                  </a:spcBef>
                  <a:defRPr/>
                </a:pPr>
                <a:r>
                  <a:rPr lang="en-US" altLang="zh-CN" sz="2000" dirty="0"/>
                  <a:t>The central server broadcasts current model </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𝑤</m:t>
                        </m:r>
                      </m:e>
                      <m:sub>
                        <m:r>
                          <a:rPr lang="en-US" altLang="zh-CN" sz="2000" b="0" i="1" smtClean="0">
                            <a:latin typeface="Cambria Math" panose="02040503050406030204" pitchFamily="18" charset="0"/>
                          </a:rPr>
                          <m:t>𝑡</m:t>
                        </m:r>
                      </m:sub>
                    </m:sSub>
                  </m:oMath>
                </a14:m>
                <a:r>
                  <a:rPr lang="en-US" altLang="zh-CN" sz="2000" dirty="0"/>
                  <a:t> to each client; each client k computes gradient: </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𝑔</m:t>
                        </m:r>
                      </m:e>
                      <m:sub>
                        <m:r>
                          <a:rPr lang="en-US" altLang="zh-CN" sz="2000" b="0" i="1" smtClean="0">
                            <a:latin typeface="Cambria Math" panose="02040503050406030204" pitchFamily="18" charset="0"/>
                          </a:rPr>
                          <m:t>𝑘</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𝐹</m:t>
                        </m:r>
                      </m:e>
                      <m:sub>
                        <m:r>
                          <a:rPr lang="en-US" altLang="zh-CN" sz="2000" b="0" i="1" smtClean="0">
                            <a:latin typeface="Cambria Math" panose="02040503050406030204" pitchFamily="18" charset="0"/>
                            <a:ea typeface="Cambria Math" panose="02040503050406030204" pitchFamily="18" charset="0"/>
                          </a:rPr>
                          <m:t>𝑘</m:t>
                        </m:r>
                      </m:sub>
                    </m:sSub>
                    <m:r>
                      <a:rPr lang="en-US" altLang="zh-CN" sz="2000" b="0" i="1" smtClean="0">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𝑤</m:t>
                        </m:r>
                      </m:e>
                      <m:sub>
                        <m:r>
                          <a:rPr lang="en-US" altLang="zh-CN" sz="2000" b="0" i="1" smtClean="0">
                            <a:latin typeface="Cambria Math" panose="02040503050406030204" pitchFamily="18" charset="0"/>
                            <a:ea typeface="Cambria Math" panose="02040503050406030204" pitchFamily="18" charset="0"/>
                          </a:rPr>
                          <m:t>𝑡</m:t>
                        </m:r>
                      </m:sub>
                    </m:sSub>
                    <m:r>
                      <a:rPr lang="en-US" altLang="zh-CN" sz="2000" b="0" i="1" smtClean="0">
                        <a:latin typeface="Cambria Math" panose="02040503050406030204" pitchFamily="18" charset="0"/>
                        <a:ea typeface="Cambria Math" panose="02040503050406030204" pitchFamily="18" charset="0"/>
                      </a:rPr>
                      <m:t>)</m:t>
                    </m:r>
                  </m:oMath>
                </a14:m>
                <a:r>
                  <a:rPr lang="en-US" altLang="zh-CN" sz="2000" dirty="0"/>
                  <a:t>, on its local data. </a:t>
                </a:r>
              </a:p>
              <a:p>
                <a:pPr lvl="1" defTabSz="914400">
                  <a:spcBef>
                    <a:spcPts val="0"/>
                  </a:spcBef>
                  <a:defRPr/>
                </a:pPr>
                <a:endParaRPr lang="en-US" altLang="zh-CN" sz="800" dirty="0"/>
              </a:p>
              <a:p>
                <a:pPr lvl="2" defTabSz="914400">
                  <a:spcBef>
                    <a:spcPts val="0"/>
                  </a:spcBef>
                  <a:buFont typeface="Wingdings" pitchFamily="2" charset="2"/>
                  <a:buChar char="ü"/>
                  <a:defRPr/>
                </a:pPr>
                <a:r>
                  <a:rPr lang="en-US" altLang="zh-CN" sz="1600" dirty="0"/>
                  <a:t>Approach 1: Each client k submits </a:t>
                </a:r>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𝑔</m:t>
                        </m:r>
                      </m:e>
                      <m:sub>
                        <m:r>
                          <a:rPr lang="en-US" altLang="zh-CN" sz="1600" i="1">
                            <a:latin typeface="Cambria Math" panose="02040503050406030204" pitchFamily="18" charset="0"/>
                          </a:rPr>
                          <m:t>𝑘</m:t>
                        </m:r>
                      </m:sub>
                    </m:sSub>
                  </m:oMath>
                </a14:m>
                <a:r>
                  <a:rPr lang="en-US" altLang="zh-CN" sz="1600" dirty="0"/>
                  <a:t>; the central server aggregates the gradients to generate a new model: </a:t>
                </a:r>
              </a:p>
              <a:p>
                <a:pPr lvl="2" defTabSz="914400">
                  <a:spcBef>
                    <a:spcPts val="0"/>
                  </a:spcBef>
                  <a:buFont typeface="Wingdings" pitchFamily="2" charset="2"/>
                  <a:buChar char="ü"/>
                  <a:defRPr/>
                </a:pPr>
                <a:endParaRPr lang="en-US" altLang="zh-CN" sz="1600" dirty="0"/>
              </a:p>
              <a:p>
                <a:pPr lvl="2" defTabSz="914400">
                  <a:spcBef>
                    <a:spcPts val="0"/>
                  </a:spcBef>
                  <a:buFont typeface="Wingdings" pitchFamily="2" charset="2"/>
                  <a:buChar char="ü"/>
                  <a:defRPr/>
                </a:pPr>
                <a:endParaRPr lang="en-US" altLang="zh-CN" sz="1600" dirty="0"/>
              </a:p>
              <a:p>
                <a:pPr lvl="2" defTabSz="914400">
                  <a:spcBef>
                    <a:spcPts val="0"/>
                  </a:spcBef>
                  <a:buFont typeface="Wingdings" pitchFamily="2" charset="2"/>
                  <a:buChar char="ü"/>
                  <a:defRPr/>
                </a:pPr>
                <a:endParaRPr lang="en-US" altLang="zh-CN" sz="1600" dirty="0"/>
              </a:p>
              <a:p>
                <a:pPr lvl="2" defTabSz="914400">
                  <a:spcBef>
                    <a:spcPts val="0"/>
                  </a:spcBef>
                  <a:buFont typeface="Wingdings" pitchFamily="2" charset="2"/>
                  <a:buChar char="ü"/>
                  <a:defRPr/>
                </a:pPr>
                <a:r>
                  <a:rPr lang="en-US" altLang="zh-CN" sz="1600" dirty="0"/>
                  <a:t>Approach 2: Each client k computes: </a:t>
                </a:r>
                <a14:m>
                  <m:oMath xmlns:m="http://schemas.openxmlformats.org/officeDocument/2006/math">
                    <m:sSubSup>
                      <m:sSubSupPr>
                        <m:ctrlPr>
                          <a:rPr lang="en-US" altLang="zh-CN" sz="1600" i="1" smtClean="0">
                            <a:latin typeface="Cambria Math" panose="02040503050406030204" pitchFamily="18" charset="0"/>
                          </a:rPr>
                        </m:ctrlPr>
                      </m:sSubSupPr>
                      <m:e>
                        <m:r>
                          <a:rPr lang="en-US" altLang="zh-CN" sz="1600" b="0" i="1" smtClean="0">
                            <a:latin typeface="Cambria Math" panose="02040503050406030204" pitchFamily="18" charset="0"/>
                          </a:rPr>
                          <m:t>𝑤</m:t>
                        </m:r>
                      </m:e>
                      <m:sub>
                        <m:r>
                          <a:rPr lang="en-US" altLang="zh-CN" sz="1600" b="0" i="1" smtClean="0">
                            <a:latin typeface="Cambria Math" panose="02040503050406030204" pitchFamily="18" charset="0"/>
                          </a:rPr>
                          <m:t>𝑡</m:t>
                        </m:r>
                        <m:r>
                          <a:rPr lang="en-US" altLang="zh-CN" sz="1600" b="0" i="1" smtClean="0">
                            <a:latin typeface="Cambria Math" panose="02040503050406030204" pitchFamily="18" charset="0"/>
                          </a:rPr>
                          <m:t>+1</m:t>
                        </m:r>
                      </m:sub>
                      <m:sup>
                        <m:r>
                          <a:rPr lang="en-US" altLang="zh-CN" sz="1600" b="0" i="1" smtClean="0">
                            <a:latin typeface="Cambria Math" panose="02040503050406030204" pitchFamily="18" charset="0"/>
                          </a:rPr>
                          <m:t>𝑘</m:t>
                        </m:r>
                      </m:sup>
                    </m:sSubSup>
                    <m:r>
                      <a:rPr lang="en-US" altLang="zh-CN" sz="1600" i="1" smtClean="0">
                        <a:latin typeface="Cambria Math" panose="02040503050406030204" pitchFamily="18" charset="0"/>
                        <a:ea typeface="Cambria Math" panose="02040503050406030204" pitchFamily="18" charset="0"/>
                      </a:rPr>
                      <m:t>←</m:t>
                    </m:r>
                    <m:sSubSup>
                      <m:sSubSupPr>
                        <m:ctrlPr>
                          <a:rPr lang="en-US" altLang="zh-CN" sz="1600" i="1" smtClean="0">
                            <a:latin typeface="Cambria Math" panose="02040503050406030204" pitchFamily="18" charset="0"/>
                            <a:ea typeface="Cambria Math" panose="02040503050406030204" pitchFamily="18" charset="0"/>
                          </a:rPr>
                        </m:ctrlPr>
                      </m:sSubSupPr>
                      <m:e>
                        <m:r>
                          <a:rPr lang="en-US" altLang="zh-CN" sz="1600" b="0" i="1" smtClean="0">
                            <a:latin typeface="Cambria Math" panose="02040503050406030204" pitchFamily="18" charset="0"/>
                            <a:ea typeface="Cambria Math" panose="02040503050406030204" pitchFamily="18" charset="0"/>
                          </a:rPr>
                          <m:t>𝑤</m:t>
                        </m:r>
                      </m:e>
                      <m:sub>
                        <m:r>
                          <a:rPr lang="en-US" altLang="zh-CN" sz="1600" b="0" i="1" smtClean="0">
                            <a:latin typeface="Cambria Math" panose="02040503050406030204" pitchFamily="18" charset="0"/>
                            <a:ea typeface="Cambria Math" panose="02040503050406030204" pitchFamily="18" charset="0"/>
                          </a:rPr>
                          <m:t>𝑡</m:t>
                        </m:r>
                      </m:sub>
                      <m:sup>
                        <m:r>
                          <a:rPr lang="en-US" altLang="zh-CN" sz="1600" b="0" i="1" smtClean="0">
                            <a:latin typeface="Cambria Math" panose="02040503050406030204" pitchFamily="18" charset="0"/>
                            <a:ea typeface="Cambria Math" panose="02040503050406030204" pitchFamily="18" charset="0"/>
                          </a:rPr>
                          <m:t>𝑘</m:t>
                        </m:r>
                      </m:sup>
                    </m:sSubSup>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𝜂</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𝑔</m:t>
                        </m:r>
                      </m:e>
                      <m:sub>
                        <m:r>
                          <a:rPr lang="en-US" altLang="zh-CN" sz="1600" b="0" i="1" smtClean="0">
                            <a:latin typeface="Cambria Math" panose="02040503050406030204" pitchFamily="18" charset="0"/>
                            <a:ea typeface="Cambria Math" panose="02040503050406030204" pitchFamily="18" charset="0"/>
                          </a:rPr>
                          <m:t>𝑘</m:t>
                        </m:r>
                      </m:sub>
                    </m:sSub>
                  </m:oMath>
                </a14:m>
                <a:r>
                  <a:rPr lang="en-US" altLang="zh-CN" sz="1600" dirty="0"/>
                  <a:t>; the central server performs aggregation: </a:t>
                </a:r>
              </a:p>
              <a:p>
                <a:pPr lvl="2" defTabSz="914400">
                  <a:spcBef>
                    <a:spcPts val="0"/>
                  </a:spcBef>
                  <a:buFont typeface="Wingdings" pitchFamily="2" charset="2"/>
                  <a:buChar char="ü"/>
                  <a:defRPr/>
                </a:pPr>
                <a:endParaRPr lang="en-US" altLang="zh-CN" sz="1600" dirty="0"/>
              </a:p>
              <a:p>
                <a:pPr lvl="2" defTabSz="914400">
                  <a:spcBef>
                    <a:spcPts val="0"/>
                  </a:spcBef>
                  <a:buFont typeface="Wingdings" pitchFamily="2" charset="2"/>
                  <a:buChar char="ü"/>
                  <a:defRPr/>
                </a:pPr>
                <a:endParaRPr lang="en-US" altLang="zh-CN" sz="1600" dirty="0"/>
              </a:p>
              <a:p>
                <a:pPr lvl="2" defTabSz="914400">
                  <a:spcBef>
                    <a:spcPts val="0"/>
                  </a:spcBef>
                  <a:buFont typeface="Wingdings" pitchFamily="2" charset="2"/>
                  <a:buChar char="ü"/>
                  <a:defRPr/>
                </a:pPr>
                <a:endParaRPr lang="en-US" altLang="zh-CN" sz="1600" dirty="0"/>
              </a:p>
              <a:p>
                <a:pPr lvl="1" defTabSz="914400">
                  <a:spcBef>
                    <a:spcPts val="0"/>
                  </a:spcBef>
                  <a:defRPr/>
                </a:pPr>
                <a:endParaRPr lang="en-US" altLang="zh-CN" sz="2000" dirty="0"/>
              </a:p>
              <a:p>
                <a:pPr defTabSz="914400">
                  <a:spcBef>
                    <a:spcPts val="0"/>
                  </a:spcBef>
                  <a:defRPr/>
                </a:pPr>
                <a:endParaRPr lang="en-US" altLang="zh-CN" sz="2400" dirty="0"/>
              </a:p>
              <a:p>
                <a:pPr marL="857250" lvl="2" indent="0" defTabSz="914400">
                  <a:spcBef>
                    <a:spcPts val="0"/>
                  </a:spcBef>
                  <a:buNone/>
                  <a:defRPr/>
                </a:pPr>
                <a:endParaRPr lang="en-US" altLang="zh-CN" sz="1800" dirty="0"/>
              </a:p>
              <a:p>
                <a:pPr marL="857250" lvl="2" indent="0" defTabSz="914400">
                  <a:spcBef>
                    <a:spcPts val="0"/>
                  </a:spcBef>
                  <a:buNone/>
                  <a:defRPr/>
                </a:pPr>
                <a:endParaRPr lang="en-US" altLang="zh-CN" sz="18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4"/>
                <a:stretch>
                  <a:fillRect l="-1080" t="-1120" r="-463"/>
                </a:stretch>
              </a:blipFill>
            </p:spPr>
            <p:txBody>
              <a:bodyPr/>
              <a:lstStyle/>
              <a:p>
                <a:r>
                  <a:rPr lang="zh-CN" altLang="en-US">
                    <a:noFill/>
                  </a:rPr>
                  <a:t> </a:t>
                </a:r>
              </a:p>
            </p:txBody>
          </p:sp>
        </mc:Fallback>
      </mc:AlternateContent>
      <p:sp>
        <p:nvSpPr>
          <p:cNvPr id="3" name="Slide Number Placeholder 2"/>
          <p:cNvSpPr>
            <a:spLocks noGrp="1"/>
          </p:cNvSpPr>
          <p:nvPr>
            <p:ph type="sldNum" sz="quarter" idx="12"/>
          </p:nvPr>
        </p:nvSpPr>
        <p:spPr/>
        <p:txBody>
          <a:bodyPr/>
          <a:lstStyle/>
          <a:p>
            <a:fld id="{A8CBFF3A-E60C-994B-AE6E-D7D0A26F3FC4}" type="slidenum">
              <a:rPr lang="en-US" smtClean="0"/>
              <a:t>19</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9" name="图片 8">
            <a:extLst>
              <a:ext uri="{FF2B5EF4-FFF2-40B4-BE49-F238E27FC236}">
                <a16:creationId xmlns:a16="http://schemas.microsoft.com/office/drawing/2014/main" id="{3EF2363B-5FE5-9B48-BB61-9B06102D9354}"/>
              </a:ext>
            </a:extLst>
          </p:cNvPr>
          <p:cNvPicPr>
            <a:picLocks noChangeAspect="1"/>
          </p:cNvPicPr>
          <p:nvPr/>
        </p:nvPicPr>
        <p:blipFill>
          <a:blip r:embed="rId5"/>
          <a:stretch>
            <a:fillRect/>
          </a:stretch>
        </p:blipFill>
        <p:spPr>
          <a:xfrm>
            <a:off x="2767286" y="3727203"/>
            <a:ext cx="3987800" cy="419100"/>
          </a:xfrm>
          <a:prstGeom prst="rect">
            <a:avLst/>
          </a:prstGeom>
        </p:spPr>
      </p:pic>
      <p:pic>
        <p:nvPicPr>
          <p:cNvPr id="10" name="图片 9">
            <a:extLst>
              <a:ext uri="{FF2B5EF4-FFF2-40B4-BE49-F238E27FC236}">
                <a16:creationId xmlns:a16="http://schemas.microsoft.com/office/drawing/2014/main" id="{44FB76C7-7187-E84E-9743-7E6E65CB177D}"/>
              </a:ext>
            </a:extLst>
          </p:cNvPr>
          <p:cNvPicPr>
            <a:picLocks noChangeAspect="1"/>
          </p:cNvPicPr>
          <p:nvPr/>
        </p:nvPicPr>
        <p:blipFill>
          <a:blip r:embed="rId6"/>
          <a:stretch>
            <a:fillRect/>
          </a:stretch>
        </p:blipFill>
        <p:spPr>
          <a:xfrm>
            <a:off x="6835009" y="3519103"/>
            <a:ext cx="2095500" cy="393700"/>
          </a:xfrm>
          <a:prstGeom prst="rect">
            <a:avLst/>
          </a:prstGeom>
        </p:spPr>
      </p:pic>
      <p:pic>
        <p:nvPicPr>
          <p:cNvPr id="11" name="图片 10">
            <a:extLst>
              <a:ext uri="{FF2B5EF4-FFF2-40B4-BE49-F238E27FC236}">
                <a16:creationId xmlns:a16="http://schemas.microsoft.com/office/drawing/2014/main" id="{E8832878-21D7-1444-A6F9-A2F097476391}"/>
              </a:ext>
            </a:extLst>
          </p:cNvPr>
          <p:cNvPicPr>
            <a:picLocks noChangeAspect="1"/>
          </p:cNvPicPr>
          <p:nvPr/>
        </p:nvPicPr>
        <p:blipFill>
          <a:blip r:embed="rId7"/>
          <a:stretch>
            <a:fillRect/>
          </a:stretch>
        </p:blipFill>
        <p:spPr>
          <a:xfrm>
            <a:off x="3568700" y="4933033"/>
            <a:ext cx="2006600" cy="406400"/>
          </a:xfrm>
          <a:prstGeom prst="rect">
            <a:avLst/>
          </a:prstGeom>
        </p:spPr>
      </p:pic>
      <p:cxnSp>
        <p:nvCxnSpPr>
          <p:cNvPr id="14" name="直线连接符 13">
            <a:extLst>
              <a:ext uri="{FF2B5EF4-FFF2-40B4-BE49-F238E27FC236}">
                <a16:creationId xmlns:a16="http://schemas.microsoft.com/office/drawing/2014/main" id="{8EE3CD77-49AB-4C49-B226-5D95C94351D5}"/>
              </a:ext>
            </a:extLst>
          </p:cNvPr>
          <p:cNvCxnSpPr/>
          <p:nvPr/>
        </p:nvCxnSpPr>
        <p:spPr>
          <a:xfrm>
            <a:off x="4698124" y="4656083"/>
            <a:ext cx="1618593" cy="0"/>
          </a:xfrm>
          <a:prstGeom prst="line">
            <a:avLst/>
          </a:prstGeom>
        </p:spPr>
        <p:style>
          <a:lnRef idx="2">
            <a:schemeClr val="accent2"/>
          </a:lnRef>
          <a:fillRef idx="0">
            <a:schemeClr val="accent2"/>
          </a:fillRef>
          <a:effectRef idx="1">
            <a:schemeClr val="accent2"/>
          </a:effectRef>
          <a:fontRef idx="minor">
            <a:schemeClr val="tx1"/>
          </a:fontRef>
        </p:style>
      </p:cxnSp>
      <p:sp>
        <p:nvSpPr>
          <p:cNvPr id="15" name="文本框 14">
            <a:extLst>
              <a:ext uri="{FF2B5EF4-FFF2-40B4-BE49-F238E27FC236}">
                <a16:creationId xmlns:a16="http://schemas.microsoft.com/office/drawing/2014/main" id="{AB4E7CB2-78AE-9E42-A7DF-C803683565EB}"/>
              </a:ext>
            </a:extLst>
          </p:cNvPr>
          <p:cNvSpPr txBox="1"/>
          <p:nvPr/>
        </p:nvSpPr>
        <p:spPr>
          <a:xfrm>
            <a:off x="2164770" y="5569620"/>
            <a:ext cx="5245731" cy="369332"/>
          </a:xfrm>
          <a:prstGeom prst="rect">
            <a:avLst/>
          </a:prstGeom>
          <a:noFill/>
        </p:spPr>
        <p:txBody>
          <a:bodyPr wrap="none" rtlCol="0">
            <a:spAutoFit/>
          </a:bodyPr>
          <a:lstStyle/>
          <a:p>
            <a:r>
              <a:rPr lang="en-US" altLang="zh-CN" b="1" i="1" dirty="0">
                <a:solidFill>
                  <a:srgbClr val="FF0000"/>
                </a:solidFill>
              </a:rPr>
              <a:t>For multiple times </a:t>
            </a:r>
            <a:r>
              <a:rPr lang="en-US" altLang="zh-CN" dirty="0">
                <a:solidFill>
                  <a:srgbClr val="FF0000"/>
                </a:solidFill>
              </a:rPr>
              <a:t>⟹ </a:t>
            </a:r>
            <a:r>
              <a:rPr lang="en-US" altLang="zh-CN" b="1" i="1" dirty="0">
                <a:solidFill>
                  <a:srgbClr val="FF0000"/>
                </a:solidFill>
              </a:rPr>
              <a:t>Federated Averaging (</a:t>
            </a:r>
            <a:r>
              <a:rPr lang="en-US" altLang="zh-CN" b="1" i="1" dirty="0" err="1">
                <a:solidFill>
                  <a:srgbClr val="FF0000"/>
                </a:solidFill>
              </a:rPr>
              <a:t>FedAvg</a:t>
            </a:r>
            <a:r>
              <a:rPr lang="en-US" altLang="zh-CN" b="1" i="1" dirty="0">
                <a:solidFill>
                  <a:srgbClr val="FF0000"/>
                </a:solidFill>
              </a:rPr>
              <a:t>) </a:t>
            </a:r>
            <a:endParaRPr lang="en-US" altLang="zh-CN" dirty="0">
              <a:solidFill>
                <a:srgbClr val="FF0000"/>
              </a:solidFill>
            </a:endParaRPr>
          </a:p>
        </p:txBody>
      </p:sp>
    </p:spTree>
    <p:extLst>
      <p:ext uri="{BB962C8B-B14F-4D97-AF65-F5344CB8AC3E}">
        <p14:creationId xmlns:p14="http://schemas.microsoft.com/office/powerpoint/2010/main" val="3438389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a:t>
            </a:r>
            <a:r>
              <a:rPr lang="en-US" altLang="zh-CN" sz="5400" dirty="0">
                <a:latin typeface="Impact"/>
                <a:cs typeface="Impact"/>
              </a:rPr>
              <a:t>utline</a:t>
            </a:r>
            <a:endParaRPr lang="en-US" sz="5400" dirty="0">
              <a:latin typeface="Impact"/>
              <a:cs typeface="Impact"/>
            </a:endParaRP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lnSpcReduction="10000"/>
          </a:bodyPr>
          <a:lstStyle/>
          <a:p>
            <a:r>
              <a:rPr lang="en-US" sz="2400" dirty="0">
                <a:solidFill>
                  <a:srgbClr val="FF0000"/>
                </a:solidFill>
              </a:rPr>
              <a:t>B</a:t>
            </a:r>
            <a:r>
              <a:rPr lang="en-US" altLang="zh-CN" sz="2400" dirty="0">
                <a:solidFill>
                  <a:srgbClr val="FF0000"/>
                </a:solidFill>
              </a:rPr>
              <a:t>ackground</a:t>
            </a:r>
            <a:r>
              <a:rPr lang="zh-CN" altLang="en-US" sz="2400" dirty="0">
                <a:solidFill>
                  <a:srgbClr val="FF0000"/>
                </a:solidFill>
              </a:rPr>
              <a:t> </a:t>
            </a:r>
            <a:r>
              <a:rPr lang="en-US" altLang="zh-CN" sz="2400" dirty="0">
                <a:solidFill>
                  <a:srgbClr val="FF0000"/>
                </a:solidFill>
              </a:rPr>
              <a:t>and Fundamentals</a:t>
            </a:r>
          </a:p>
          <a:p>
            <a:pPr lvl="1"/>
            <a:r>
              <a:rPr lang="en-US" altLang="zh-CN" sz="2000" dirty="0">
                <a:solidFill>
                  <a:srgbClr val="FF0000"/>
                </a:solidFill>
              </a:rPr>
              <a:t>Background</a:t>
            </a:r>
          </a:p>
          <a:p>
            <a:pPr lvl="1"/>
            <a:r>
              <a:rPr lang="en-US" altLang="zh-CN" sz="2000" dirty="0">
                <a:solidFill>
                  <a:srgbClr val="FF0000"/>
                </a:solidFill>
              </a:rPr>
              <a:t>Machine Learning</a:t>
            </a:r>
            <a:r>
              <a:rPr lang="zh-CN" altLang="en-US" sz="2000" dirty="0">
                <a:solidFill>
                  <a:srgbClr val="FF0000"/>
                </a:solidFill>
              </a:rPr>
              <a:t> </a:t>
            </a:r>
            <a:r>
              <a:rPr lang="en-US" altLang="zh-CN" sz="2000" dirty="0">
                <a:solidFill>
                  <a:srgbClr val="FF0000"/>
                </a:solidFill>
              </a:rPr>
              <a:t>(ML) Point of View</a:t>
            </a:r>
          </a:p>
          <a:p>
            <a:pPr lvl="1"/>
            <a:r>
              <a:rPr lang="en-US" altLang="zh-CN" sz="2000" dirty="0">
                <a:solidFill>
                  <a:srgbClr val="FF0000"/>
                </a:solidFill>
              </a:rPr>
              <a:t>Optimization Point of View</a:t>
            </a:r>
          </a:p>
          <a:p>
            <a:r>
              <a:rPr lang="en-US" altLang="zh-CN" sz="2400" dirty="0"/>
              <a:t>Federated Learning for Wireless Networks</a:t>
            </a:r>
          </a:p>
          <a:p>
            <a:pPr lvl="1"/>
            <a:r>
              <a:rPr lang="en-US" altLang="zh-CN" sz="2000" dirty="0"/>
              <a:t>Federated Learning Based Mobile Edge Computing for Augmented Reality Applications</a:t>
            </a:r>
          </a:p>
          <a:p>
            <a:pPr lvl="1"/>
            <a:r>
              <a:rPr lang="en-US" altLang="zh-CN" sz="2000" dirty="0"/>
              <a:t>Unsupervised Federated Learning for Unbalanced Data</a:t>
            </a:r>
          </a:p>
          <a:p>
            <a:pPr lvl="1"/>
            <a:r>
              <a:rPr lang="en-US" altLang="zh-CN" sz="2000" dirty="0"/>
              <a:t>Self Organizing Federated Learning Over Wireless Networks: A Socially Aware Clustering Approach </a:t>
            </a:r>
          </a:p>
          <a:p>
            <a:pPr lvl="1"/>
            <a:r>
              <a:rPr lang="en-US" altLang="zh-CN" sz="2000" dirty="0"/>
              <a:t>Matching Theory Based Low-Latency Scheme for Multi-Task Federated Learning in MEC Networks </a:t>
            </a:r>
          </a:p>
          <a:p>
            <a:r>
              <a:rPr lang="en-US" sz="2400" dirty="0"/>
              <a:t>Open problems and Conclusions</a:t>
            </a:r>
          </a:p>
        </p:txBody>
      </p:sp>
      <p:sp>
        <p:nvSpPr>
          <p:cNvPr id="3" name="Slide Number Placeholder 2"/>
          <p:cNvSpPr>
            <a:spLocks noGrp="1"/>
          </p:cNvSpPr>
          <p:nvPr>
            <p:ph type="sldNum" sz="quarter" idx="12"/>
          </p:nvPr>
        </p:nvSpPr>
        <p:spPr/>
        <p:txBody>
          <a:bodyPr/>
          <a:lstStyle/>
          <a:p>
            <a:fld id="{A8CBFF3A-E60C-994B-AE6E-D7D0A26F3FC4}" type="slidenum">
              <a:rPr lang="en-US" smtClean="0"/>
              <a:t>2</a:t>
            </a:fld>
            <a:endParaRPr lang="en-US"/>
          </a:p>
        </p:txBody>
      </p:sp>
    </p:spTree>
    <p:extLst>
      <p:ext uri="{BB962C8B-B14F-4D97-AF65-F5344CB8AC3E}">
        <p14:creationId xmlns:p14="http://schemas.microsoft.com/office/powerpoint/2010/main" val="1588868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Federated learning - deal with limited communication</a:t>
            </a:r>
          </a:p>
          <a:p>
            <a:pPr defTabSz="914400">
              <a:spcBef>
                <a:spcPts val="0"/>
              </a:spcBef>
              <a:defRPr/>
            </a:pPr>
            <a:endParaRPr lang="en-US" altLang="zh-CN" sz="1200" dirty="0"/>
          </a:p>
          <a:p>
            <a:pPr lvl="1" defTabSz="914400">
              <a:spcBef>
                <a:spcPts val="0"/>
              </a:spcBef>
              <a:defRPr/>
            </a:pPr>
            <a:r>
              <a:rPr lang="en-US" altLang="zh-CN" sz="2000" dirty="0"/>
              <a:t>Due to the enormous number of end devices and limited bandwidth, the </a:t>
            </a:r>
            <a:r>
              <a:rPr lang="en-US" altLang="zh-CN" sz="2000" dirty="0">
                <a:solidFill>
                  <a:srgbClr val="FF0000"/>
                </a:solidFill>
              </a:rPr>
              <a:t>communication cost dominates </a:t>
            </a:r>
            <a:r>
              <a:rPr lang="en-US" altLang="zh-CN" sz="2000" dirty="0"/>
              <a:t>the federated learning process </a:t>
            </a:r>
            <a:endParaRPr lang="en-US" altLang="zh-CN" sz="2400" dirty="0"/>
          </a:p>
          <a:p>
            <a:pPr defTabSz="914400">
              <a:spcBef>
                <a:spcPts val="0"/>
              </a:spcBef>
              <a:defRPr/>
            </a:pPr>
            <a:endParaRPr lang="en-US" altLang="zh-CN" sz="2400" dirty="0"/>
          </a:p>
          <a:p>
            <a:pPr defTabSz="914400">
              <a:spcBef>
                <a:spcPts val="0"/>
              </a:spcBef>
              <a:defRPr/>
            </a:pPr>
            <a:r>
              <a:rPr lang="en-US" altLang="zh-CN" sz="2400" dirty="0"/>
              <a:t>Increase computation </a:t>
            </a:r>
          </a:p>
          <a:p>
            <a:pPr defTabSz="914400">
              <a:spcBef>
                <a:spcPts val="0"/>
              </a:spcBef>
              <a:defRPr/>
            </a:pPr>
            <a:endParaRPr lang="en-US" altLang="zh-CN" sz="1200" dirty="0"/>
          </a:p>
          <a:p>
            <a:pPr lvl="1" indent="-342900" defTabSz="914400">
              <a:spcBef>
                <a:spcPts val="0"/>
              </a:spcBef>
              <a:buFont typeface="Wingdings" pitchFamily="2" charset="2"/>
              <a:buChar char="ü"/>
              <a:defRPr/>
            </a:pPr>
            <a:r>
              <a:rPr lang="en-US" altLang="zh-CN" sz="2000" dirty="0"/>
              <a:t>Select more clients for training between each communication round</a:t>
            </a:r>
          </a:p>
          <a:p>
            <a:pPr lvl="1" indent="-342900" defTabSz="914400">
              <a:spcBef>
                <a:spcPts val="0"/>
              </a:spcBef>
              <a:buFont typeface="Wingdings" pitchFamily="2" charset="2"/>
              <a:buChar char="ü"/>
              <a:defRPr/>
            </a:pPr>
            <a:endParaRPr lang="en-US" altLang="zh-CN" sz="2000" dirty="0"/>
          </a:p>
          <a:p>
            <a:pPr lvl="1" indent="-342900" defTabSz="914400">
              <a:spcBef>
                <a:spcPts val="0"/>
              </a:spcBef>
              <a:buFont typeface="Wingdings" pitchFamily="2" charset="2"/>
              <a:buChar char="ü"/>
              <a:defRPr/>
            </a:pPr>
            <a:r>
              <a:rPr lang="en-US" altLang="zh-CN" sz="2000" dirty="0"/>
              <a:t>Increase computation on each client </a:t>
            </a:r>
          </a:p>
          <a:p>
            <a:pPr marL="857250" lvl="2" indent="0" defTabSz="914400">
              <a:spcBef>
                <a:spcPts val="0"/>
              </a:spcBef>
              <a:buNone/>
              <a:defRPr/>
            </a:pPr>
            <a:endParaRPr lang="en-US" altLang="zh-CN" sz="1800" dirty="0"/>
          </a:p>
          <a:p>
            <a:pPr marL="857250" lvl="2" indent="0" defTabSz="914400">
              <a:spcBef>
                <a:spcPts val="0"/>
              </a:spcBef>
              <a:buNone/>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20</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1495259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pPr defTabSz="914400">
                  <a:spcBef>
                    <a:spcPts val="0"/>
                  </a:spcBef>
                  <a:defRPr/>
                </a:pPr>
                <a:r>
                  <a:rPr lang="en-US" altLang="zh-CN" sz="2400" dirty="0"/>
                  <a:t>Federated Averaging (</a:t>
                </a:r>
                <a:r>
                  <a:rPr lang="en-US" altLang="zh-CN" sz="2400" dirty="0" err="1"/>
                  <a:t>FedAvg</a:t>
                </a:r>
                <a:r>
                  <a:rPr lang="en-US" altLang="zh-CN" sz="2400" dirty="0"/>
                  <a:t>) </a:t>
                </a:r>
              </a:p>
              <a:p>
                <a:pPr defTabSz="914400">
                  <a:spcBef>
                    <a:spcPts val="0"/>
                  </a:spcBef>
                  <a:defRPr/>
                </a:pPr>
                <a:r>
                  <a:rPr lang="en-US" altLang="zh-CN" sz="2400" dirty="0"/>
                  <a:t>In a round t</a:t>
                </a:r>
              </a:p>
              <a:p>
                <a:pPr lvl="1" defTabSz="914400">
                  <a:spcBef>
                    <a:spcPts val="0"/>
                  </a:spcBef>
                  <a:defRPr/>
                </a:pPr>
                <a:r>
                  <a:rPr lang="en-US" altLang="zh-CN" sz="2000" dirty="0"/>
                  <a:t>The central server broadcasts current model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𝑤</m:t>
                        </m:r>
                      </m:e>
                      <m:sub>
                        <m:r>
                          <a:rPr lang="en-US" altLang="zh-CN" sz="2000" i="1">
                            <a:latin typeface="Cambria Math" panose="02040503050406030204" pitchFamily="18" charset="0"/>
                          </a:rPr>
                          <m:t>𝑡</m:t>
                        </m:r>
                      </m:sub>
                    </m:sSub>
                  </m:oMath>
                </a14:m>
                <a:r>
                  <a:rPr lang="en-US" altLang="zh-CN" sz="2000" dirty="0"/>
                  <a:t> to each client; each client k computes gradient: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𝑔</m:t>
                        </m:r>
                      </m:e>
                      <m:sub>
                        <m:r>
                          <a:rPr lang="en-US" altLang="zh-CN" sz="2000" i="1">
                            <a:latin typeface="Cambria Math" panose="02040503050406030204" pitchFamily="18" charset="0"/>
                          </a:rPr>
                          <m:t>𝑘</m:t>
                        </m:r>
                      </m:sub>
                    </m:sSub>
                    <m:r>
                      <a:rPr lang="en-US" altLang="zh-CN" sz="2000" i="1">
                        <a:latin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𝐹</m:t>
                        </m:r>
                      </m:e>
                      <m:sub>
                        <m:r>
                          <a:rPr lang="en-US" altLang="zh-CN" sz="2000" i="1">
                            <a:latin typeface="Cambria Math" panose="02040503050406030204" pitchFamily="18" charset="0"/>
                            <a:ea typeface="Cambria Math" panose="02040503050406030204" pitchFamily="18" charset="0"/>
                          </a:rPr>
                          <m:t>𝑘</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𝑤</m:t>
                        </m:r>
                      </m:e>
                      <m:sub>
                        <m:r>
                          <a:rPr lang="en-US" altLang="zh-CN" sz="2000" i="1">
                            <a:latin typeface="Cambria Math" panose="02040503050406030204" pitchFamily="18" charset="0"/>
                            <a:ea typeface="Cambria Math" panose="02040503050406030204" pitchFamily="18" charset="0"/>
                          </a:rPr>
                          <m:t>𝑡</m:t>
                        </m:r>
                      </m:sub>
                    </m:sSub>
                    <m:r>
                      <a:rPr lang="en-US" altLang="zh-CN" sz="2000" i="1">
                        <a:latin typeface="Cambria Math" panose="02040503050406030204" pitchFamily="18" charset="0"/>
                        <a:ea typeface="Cambria Math" panose="02040503050406030204" pitchFamily="18" charset="0"/>
                      </a:rPr>
                      <m:t>)</m:t>
                    </m:r>
                  </m:oMath>
                </a14:m>
                <a:r>
                  <a:rPr lang="en-US" altLang="zh-CN" sz="2000" dirty="0"/>
                  <a:t>, on its local data. </a:t>
                </a:r>
              </a:p>
              <a:p>
                <a:pPr lvl="1" defTabSz="914400">
                  <a:spcBef>
                    <a:spcPts val="0"/>
                  </a:spcBef>
                  <a:defRPr/>
                </a:pPr>
                <a:endParaRPr lang="en-US" altLang="zh-CN" sz="1400" dirty="0"/>
              </a:p>
              <a:p>
                <a:pPr lvl="2" defTabSz="914400">
                  <a:spcBef>
                    <a:spcPts val="0"/>
                  </a:spcBef>
                  <a:buFont typeface="Wingdings" pitchFamily="2" charset="2"/>
                  <a:buChar char="ü"/>
                  <a:defRPr/>
                </a:pPr>
                <a:r>
                  <a:rPr lang="en-US" altLang="zh-CN" sz="1800" dirty="0"/>
                  <a:t>Approach 2: </a:t>
                </a:r>
              </a:p>
              <a:p>
                <a:pPr lvl="2" defTabSz="914400">
                  <a:spcBef>
                    <a:spcPts val="0"/>
                  </a:spcBef>
                  <a:buFont typeface="Wingdings" pitchFamily="2" charset="2"/>
                  <a:buChar char="ü"/>
                  <a:defRPr/>
                </a:pPr>
                <a:endParaRPr lang="en-US" altLang="zh-CN" sz="1800" dirty="0"/>
              </a:p>
              <a:p>
                <a:pPr lvl="3" defTabSz="914400">
                  <a:spcBef>
                    <a:spcPts val="0"/>
                  </a:spcBef>
                  <a:buFont typeface="Wingdings" pitchFamily="2" charset="2"/>
                  <a:buChar char="u"/>
                  <a:defRPr/>
                </a:pPr>
                <a:r>
                  <a:rPr lang="en-US" altLang="zh-CN" sz="1800" dirty="0"/>
                  <a:t>Each client k computes for E epochs: </a:t>
                </a:r>
                <a14:m>
                  <m:oMath xmlns:m="http://schemas.openxmlformats.org/officeDocument/2006/math">
                    <m:sSubSup>
                      <m:sSubSupPr>
                        <m:ctrlPr>
                          <a:rPr lang="en-US" altLang="zh-CN" sz="1800" i="1">
                            <a:latin typeface="Cambria Math" panose="02040503050406030204" pitchFamily="18" charset="0"/>
                          </a:rPr>
                        </m:ctrlPr>
                      </m:sSubSupPr>
                      <m:e>
                        <m:r>
                          <a:rPr lang="en-US" altLang="zh-CN" sz="1800" i="1">
                            <a:latin typeface="Cambria Math" panose="02040503050406030204" pitchFamily="18" charset="0"/>
                          </a:rPr>
                          <m:t>𝑤</m:t>
                        </m:r>
                      </m:e>
                      <m:sub>
                        <m:r>
                          <a:rPr lang="en-US" altLang="zh-CN" sz="1800" i="1">
                            <a:latin typeface="Cambria Math" panose="02040503050406030204" pitchFamily="18" charset="0"/>
                          </a:rPr>
                          <m:t>𝑡</m:t>
                        </m:r>
                        <m:r>
                          <a:rPr lang="en-US" altLang="zh-CN" sz="1800" i="1">
                            <a:latin typeface="Cambria Math" panose="02040503050406030204" pitchFamily="18" charset="0"/>
                          </a:rPr>
                          <m:t>+1</m:t>
                        </m:r>
                      </m:sub>
                      <m:sup>
                        <m:r>
                          <a:rPr lang="en-US" altLang="zh-CN" sz="1800" i="1">
                            <a:latin typeface="Cambria Math" panose="02040503050406030204" pitchFamily="18" charset="0"/>
                          </a:rPr>
                          <m:t>𝑘</m:t>
                        </m:r>
                      </m:sup>
                    </m:sSubSup>
                    <m:r>
                      <a:rPr lang="en-US" altLang="zh-CN" sz="1800" i="1">
                        <a:latin typeface="Cambria Math" panose="02040503050406030204" pitchFamily="18" charset="0"/>
                        <a:ea typeface="Cambria Math" panose="02040503050406030204" pitchFamily="18" charset="0"/>
                      </a:rPr>
                      <m:t>←</m:t>
                    </m:r>
                    <m:sSubSup>
                      <m:sSubSupPr>
                        <m:ctrlPr>
                          <a:rPr lang="en-US" altLang="zh-CN" sz="1800" i="1">
                            <a:latin typeface="Cambria Math" panose="02040503050406030204" pitchFamily="18" charset="0"/>
                            <a:ea typeface="Cambria Math" panose="02040503050406030204" pitchFamily="18" charset="0"/>
                          </a:rPr>
                        </m:ctrlPr>
                      </m:sSubSupPr>
                      <m:e>
                        <m:r>
                          <a:rPr lang="en-US" altLang="zh-CN" sz="1800" i="1">
                            <a:latin typeface="Cambria Math" panose="02040503050406030204" pitchFamily="18" charset="0"/>
                            <a:ea typeface="Cambria Math" panose="02040503050406030204" pitchFamily="18" charset="0"/>
                          </a:rPr>
                          <m:t>𝑤</m:t>
                        </m:r>
                      </m:e>
                      <m:sub>
                        <m:r>
                          <a:rPr lang="en-US" altLang="zh-CN" sz="1800" i="1">
                            <a:latin typeface="Cambria Math" panose="02040503050406030204" pitchFamily="18" charset="0"/>
                            <a:ea typeface="Cambria Math" panose="02040503050406030204" pitchFamily="18" charset="0"/>
                          </a:rPr>
                          <m:t>𝑡</m:t>
                        </m:r>
                      </m:sub>
                      <m:sup>
                        <m:r>
                          <a:rPr lang="en-US" altLang="zh-CN" sz="1800" i="1">
                            <a:latin typeface="Cambria Math" panose="02040503050406030204" pitchFamily="18" charset="0"/>
                            <a:ea typeface="Cambria Math" panose="02040503050406030204" pitchFamily="18" charset="0"/>
                          </a:rPr>
                          <m:t>𝑘</m:t>
                        </m:r>
                      </m:sup>
                    </m:sSubSup>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𝜂</m:t>
                    </m:r>
                    <m:sSub>
                      <m:sSubPr>
                        <m:ctrlPr>
                          <a:rPr lang="en-US" altLang="zh-CN" sz="1800" i="1">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Cambria Math" panose="02040503050406030204" pitchFamily="18" charset="0"/>
                          </a:rPr>
                          <m:t>𝑔</m:t>
                        </m:r>
                      </m:e>
                      <m:sub>
                        <m:r>
                          <a:rPr lang="en-US" altLang="zh-CN" sz="1800" i="1">
                            <a:latin typeface="Cambria Math" panose="02040503050406030204" pitchFamily="18" charset="0"/>
                            <a:ea typeface="Cambria Math" panose="02040503050406030204" pitchFamily="18" charset="0"/>
                          </a:rPr>
                          <m:t>𝑘</m:t>
                        </m:r>
                      </m:sub>
                    </m:sSub>
                  </m:oMath>
                </a14:m>
                <a:endParaRPr lang="en-US" altLang="zh-CN" sz="1800" dirty="0"/>
              </a:p>
              <a:p>
                <a:pPr lvl="3" defTabSz="914400">
                  <a:spcBef>
                    <a:spcPts val="0"/>
                  </a:spcBef>
                  <a:buFont typeface="Wingdings" pitchFamily="2" charset="2"/>
                  <a:buChar char="u"/>
                  <a:defRPr/>
                </a:pPr>
                <a:endParaRPr lang="en-US" altLang="zh-CN" sz="1800" dirty="0"/>
              </a:p>
              <a:p>
                <a:pPr lvl="3" defTabSz="914400">
                  <a:spcBef>
                    <a:spcPts val="0"/>
                  </a:spcBef>
                  <a:buFont typeface="Wingdings" pitchFamily="2" charset="2"/>
                  <a:buChar char="u"/>
                  <a:defRPr/>
                </a:pPr>
                <a:r>
                  <a:rPr lang="en-US" altLang="zh-CN" sz="1800" dirty="0"/>
                  <a:t>The central server performs aggregation: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b="0" i="1" smtClean="0">
                            <a:latin typeface="Cambria Math" panose="02040503050406030204" pitchFamily="18" charset="0"/>
                          </a:rPr>
                          <m:t>𝑤</m:t>
                        </m:r>
                      </m:e>
                      <m:sub>
                        <m:r>
                          <a:rPr lang="en-US" altLang="zh-CN" sz="1800" b="0" i="1" smtClean="0">
                            <a:latin typeface="Cambria Math" panose="02040503050406030204" pitchFamily="18" charset="0"/>
                          </a:rPr>
                          <m:t>𝑡</m:t>
                        </m:r>
                        <m:r>
                          <a:rPr lang="en-US" altLang="zh-CN" sz="1800" b="0" i="1" smtClean="0">
                            <a:latin typeface="Cambria Math" panose="02040503050406030204" pitchFamily="18" charset="0"/>
                          </a:rPr>
                          <m:t>+1</m:t>
                        </m:r>
                      </m:sub>
                    </m:sSub>
                    <m:r>
                      <a:rPr lang="en-US" altLang="zh-CN" sz="1800" i="1" smtClean="0">
                        <a:latin typeface="Cambria Math" panose="02040503050406030204" pitchFamily="18" charset="0"/>
                        <a:ea typeface="Cambria Math" panose="02040503050406030204" pitchFamily="18" charset="0"/>
                      </a:rPr>
                      <m:t>←</m:t>
                    </m:r>
                    <m:nary>
                      <m:naryPr>
                        <m:chr m:val="∑"/>
                        <m:limLoc m:val="subSup"/>
                        <m:ctrlPr>
                          <a:rPr lang="en-US" altLang="zh-CN" sz="1800" i="1" smtClean="0">
                            <a:latin typeface="Cambria Math" panose="02040503050406030204" pitchFamily="18" charset="0"/>
                            <a:ea typeface="Cambria Math" panose="02040503050406030204" pitchFamily="18" charset="0"/>
                          </a:rPr>
                        </m:ctrlPr>
                      </m:naryPr>
                      <m:sub>
                        <m:r>
                          <m:rPr>
                            <m:brk m:alnAt="25"/>
                          </m:rPr>
                          <a:rPr lang="en-US" altLang="zh-CN" sz="1800" b="0" i="1" smtClean="0">
                            <a:latin typeface="Cambria Math" panose="02040503050406030204" pitchFamily="18" charset="0"/>
                            <a:ea typeface="Cambria Math" panose="02040503050406030204" pitchFamily="18" charset="0"/>
                          </a:rPr>
                          <m:t>𝑘</m:t>
                        </m:r>
                        <m:r>
                          <a:rPr lang="en-US" altLang="zh-CN" sz="1800" b="0" i="1" smtClean="0">
                            <a:latin typeface="Cambria Math" panose="02040503050406030204" pitchFamily="18" charset="0"/>
                            <a:ea typeface="Cambria Math" panose="02040503050406030204" pitchFamily="18" charset="0"/>
                          </a:rPr>
                          <m:t>=1</m:t>
                        </m:r>
                      </m:sub>
                      <m:sup>
                        <m:r>
                          <a:rPr lang="en-US" altLang="zh-CN" sz="1800" b="0" i="1" smtClean="0">
                            <a:latin typeface="Cambria Math" panose="02040503050406030204" pitchFamily="18" charset="0"/>
                            <a:ea typeface="Cambria Math" panose="02040503050406030204" pitchFamily="18" charset="0"/>
                          </a:rPr>
                          <m:t>𝐾</m:t>
                        </m:r>
                      </m:sup>
                      <m:e>
                        <m:f>
                          <m:fPr>
                            <m:ctrlPr>
                              <a:rPr lang="en-US" altLang="zh-CN" sz="1800" i="1" smtClean="0">
                                <a:latin typeface="Cambria Math" panose="02040503050406030204" pitchFamily="18" charset="0"/>
                                <a:ea typeface="Cambria Math" panose="02040503050406030204" pitchFamily="18" charset="0"/>
                              </a:rPr>
                            </m:ctrlPr>
                          </m:fPr>
                          <m:num>
                            <m:sSub>
                              <m:sSubPr>
                                <m:ctrlPr>
                                  <a:rPr lang="en-US" altLang="zh-CN" sz="1800" i="1" smtClean="0">
                                    <a:latin typeface="Cambria Math" panose="02040503050406030204" pitchFamily="18" charset="0"/>
                                    <a:ea typeface="Cambria Math" panose="02040503050406030204" pitchFamily="18" charset="0"/>
                                  </a:rPr>
                                </m:ctrlPr>
                              </m:sSubPr>
                              <m:e>
                                <m:r>
                                  <a:rPr lang="en-US" altLang="zh-CN" sz="1800" b="0" i="1" smtClean="0">
                                    <a:latin typeface="Cambria Math" panose="02040503050406030204" pitchFamily="18" charset="0"/>
                                    <a:ea typeface="Cambria Math" panose="02040503050406030204" pitchFamily="18" charset="0"/>
                                  </a:rPr>
                                  <m:t>𝑛</m:t>
                                </m:r>
                              </m:e>
                              <m:sub>
                                <m:r>
                                  <a:rPr lang="en-US" altLang="zh-CN" sz="1800" b="0" i="1" smtClean="0">
                                    <a:latin typeface="Cambria Math" panose="02040503050406030204" pitchFamily="18" charset="0"/>
                                    <a:ea typeface="Cambria Math" panose="02040503050406030204" pitchFamily="18" charset="0"/>
                                  </a:rPr>
                                  <m:t>𝑘</m:t>
                                </m:r>
                              </m:sub>
                            </m:sSub>
                          </m:num>
                          <m:den>
                            <m:r>
                              <a:rPr lang="en-US" altLang="zh-CN" sz="1800" b="0" i="1" smtClean="0">
                                <a:latin typeface="Cambria Math" panose="02040503050406030204" pitchFamily="18" charset="0"/>
                                <a:ea typeface="Cambria Math" panose="02040503050406030204" pitchFamily="18" charset="0"/>
                              </a:rPr>
                              <m:t>𝑛</m:t>
                            </m:r>
                          </m:den>
                        </m:f>
                        <m:sSubSup>
                          <m:sSubSupPr>
                            <m:ctrlPr>
                              <a:rPr lang="en-US" altLang="zh-CN" sz="1800" i="1" smtClean="0">
                                <a:latin typeface="Cambria Math" panose="02040503050406030204" pitchFamily="18" charset="0"/>
                                <a:ea typeface="Cambria Math" panose="02040503050406030204" pitchFamily="18" charset="0"/>
                              </a:rPr>
                            </m:ctrlPr>
                          </m:sSubSupPr>
                          <m:e>
                            <m:r>
                              <a:rPr lang="en-US" altLang="zh-CN" sz="1800" b="0" i="1" smtClean="0">
                                <a:latin typeface="Cambria Math" panose="02040503050406030204" pitchFamily="18" charset="0"/>
                                <a:ea typeface="Cambria Math" panose="02040503050406030204" pitchFamily="18" charset="0"/>
                              </a:rPr>
                              <m:t>𝑤</m:t>
                            </m:r>
                          </m:e>
                          <m:sub>
                            <m:r>
                              <a:rPr lang="en-US" altLang="zh-CN" sz="1800" b="0" i="1" smtClean="0">
                                <a:latin typeface="Cambria Math" panose="02040503050406030204" pitchFamily="18" charset="0"/>
                                <a:ea typeface="Cambria Math" panose="02040503050406030204" pitchFamily="18" charset="0"/>
                              </a:rPr>
                              <m:t>𝑡</m:t>
                            </m:r>
                            <m:r>
                              <a:rPr lang="en-US" altLang="zh-CN" sz="1800" b="0" i="1" smtClean="0">
                                <a:latin typeface="Cambria Math" panose="02040503050406030204" pitchFamily="18" charset="0"/>
                                <a:ea typeface="Cambria Math" panose="02040503050406030204" pitchFamily="18" charset="0"/>
                              </a:rPr>
                              <m:t>+1</m:t>
                            </m:r>
                          </m:sub>
                          <m:sup>
                            <m:r>
                              <a:rPr lang="en-US" altLang="zh-CN" sz="1800" b="0" i="1" smtClean="0">
                                <a:latin typeface="Cambria Math" panose="02040503050406030204" pitchFamily="18" charset="0"/>
                                <a:ea typeface="Cambria Math" panose="02040503050406030204" pitchFamily="18" charset="0"/>
                              </a:rPr>
                              <m:t>𝑘</m:t>
                            </m:r>
                          </m:sup>
                        </m:sSubSup>
                      </m:e>
                    </m:nary>
                  </m:oMath>
                </a14:m>
                <a:endParaRPr lang="en-US" altLang="zh-CN" sz="1800" dirty="0"/>
              </a:p>
              <a:p>
                <a:pPr lvl="3" defTabSz="914400">
                  <a:spcBef>
                    <a:spcPts val="0"/>
                  </a:spcBef>
                  <a:buFont typeface="Wingdings" pitchFamily="2" charset="2"/>
                  <a:buChar char="u"/>
                  <a:defRPr/>
                </a:pPr>
                <a:endParaRPr lang="en-US" altLang="zh-CN" sz="1800" dirty="0"/>
              </a:p>
              <a:p>
                <a:pPr lvl="3" defTabSz="914400">
                  <a:spcBef>
                    <a:spcPts val="0"/>
                  </a:spcBef>
                  <a:buFont typeface="Wingdings" pitchFamily="2" charset="2"/>
                  <a:buChar char="u"/>
                  <a:defRPr/>
                </a:pPr>
                <a:r>
                  <a:rPr lang="en-US" altLang="zh-CN" sz="1800" dirty="0"/>
                  <a:t>Suppose B is the local mini-batch size, #updates on client k in each round: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b="0" i="1" smtClean="0">
                            <a:latin typeface="Cambria Math" panose="02040503050406030204" pitchFamily="18" charset="0"/>
                          </a:rPr>
                          <m:t>𝑢</m:t>
                        </m:r>
                      </m:e>
                      <m:sub>
                        <m:r>
                          <a:rPr lang="en-US" altLang="zh-CN" sz="1800" b="0" i="1" smtClean="0">
                            <a:latin typeface="Cambria Math" panose="02040503050406030204" pitchFamily="18" charset="0"/>
                          </a:rPr>
                          <m:t>𝑘</m:t>
                        </m:r>
                      </m:sub>
                    </m:sSub>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𝐸</m:t>
                    </m:r>
                    <m:f>
                      <m:fPr>
                        <m:ctrlPr>
                          <a:rPr lang="en-US" altLang="zh-CN" sz="1800" b="0" i="1" smtClean="0">
                            <a:latin typeface="Cambria Math" panose="02040503050406030204" pitchFamily="18" charset="0"/>
                          </a:rPr>
                        </m:ctrlPr>
                      </m:fPr>
                      <m:num>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𝑛</m:t>
                            </m:r>
                          </m:e>
                          <m:sub>
                            <m:r>
                              <a:rPr lang="en-US" altLang="zh-CN" sz="1800" b="0" i="1" smtClean="0">
                                <a:latin typeface="Cambria Math" panose="02040503050406030204" pitchFamily="18" charset="0"/>
                              </a:rPr>
                              <m:t>𝑘</m:t>
                            </m:r>
                          </m:sub>
                        </m:sSub>
                      </m:num>
                      <m:den>
                        <m:r>
                          <a:rPr lang="en-US" altLang="zh-CN" sz="1800" b="0" i="1" smtClean="0">
                            <a:latin typeface="Cambria Math" panose="02040503050406030204" pitchFamily="18" charset="0"/>
                          </a:rPr>
                          <m:t>𝐵</m:t>
                        </m:r>
                      </m:den>
                    </m:f>
                  </m:oMath>
                </a14:m>
                <a:endParaRPr lang="en-US" altLang="zh-CN" sz="1800" dirty="0"/>
              </a:p>
              <a:p>
                <a:pPr lvl="3" defTabSz="914400">
                  <a:spcBef>
                    <a:spcPts val="0"/>
                  </a:spcBef>
                  <a:buFont typeface="Wingdings" pitchFamily="2" charset="2"/>
                  <a:buChar char="u"/>
                  <a:defRPr/>
                </a:pPr>
                <a:endParaRPr lang="en-US" altLang="zh-CN" sz="1200" dirty="0"/>
              </a:p>
              <a:p>
                <a:pPr lvl="3" defTabSz="914400">
                  <a:spcBef>
                    <a:spcPts val="0"/>
                  </a:spcBef>
                  <a:buFont typeface="Wingdings" pitchFamily="2" charset="2"/>
                  <a:buChar char="u"/>
                  <a:defRPr/>
                </a:pPr>
                <a:endParaRPr lang="en-US" altLang="zh-CN" sz="12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4"/>
                <a:stretch>
                  <a:fillRect l="-1080" t="-1120"/>
                </a:stretch>
              </a:blipFill>
            </p:spPr>
            <p:txBody>
              <a:bodyPr/>
              <a:lstStyle/>
              <a:p>
                <a:r>
                  <a:rPr lang="zh-CN" altLang="en-US">
                    <a:noFill/>
                  </a:rPr>
                  <a:t> </a:t>
                </a:r>
              </a:p>
            </p:txBody>
          </p:sp>
        </mc:Fallback>
      </mc:AlternateContent>
      <p:sp>
        <p:nvSpPr>
          <p:cNvPr id="3" name="Slide Number Placeholder 2"/>
          <p:cNvSpPr>
            <a:spLocks noGrp="1"/>
          </p:cNvSpPr>
          <p:nvPr>
            <p:ph type="sldNum" sz="quarter" idx="12"/>
          </p:nvPr>
        </p:nvSpPr>
        <p:spPr/>
        <p:txBody>
          <a:bodyPr/>
          <a:lstStyle/>
          <a:p>
            <a:fld id="{A8CBFF3A-E60C-994B-AE6E-D7D0A26F3FC4}" type="slidenum">
              <a:rPr lang="en-US" smtClean="0"/>
              <a:t>21</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1330037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Federated Averaging (</a:t>
            </a:r>
            <a:r>
              <a:rPr lang="en-US" altLang="zh-CN" sz="2400" dirty="0" err="1"/>
              <a:t>FedAvg</a:t>
            </a:r>
            <a:r>
              <a:rPr lang="en-US" altLang="zh-CN" sz="2400" dirty="0"/>
              <a:t>) </a:t>
            </a:r>
          </a:p>
          <a:p>
            <a:pPr marL="857250" lvl="2" indent="0" defTabSz="914400">
              <a:spcBef>
                <a:spcPts val="0"/>
              </a:spcBef>
              <a:buNone/>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22</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8" name="图片 7">
            <a:extLst>
              <a:ext uri="{FF2B5EF4-FFF2-40B4-BE49-F238E27FC236}">
                <a16:creationId xmlns:a16="http://schemas.microsoft.com/office/drawing/2014/main" id="{93A4C582-8F30-D24A-81BE-673D72AE9277}"/>
              </a:ext>
            </a:extLst>
          </p:cNvPr>
          <p:cNvPicPr>
            <a:picLocks noChangeAspect="1"/>
          </p:cNvPicPr>
          <p:nvPr/>
        </p:nvPicPr>
        <p:blipFill>
          <a:blip r:embed="rId4"/>
          <a:stretch>
            <a:fillRect/>
          </a:stretch>
        </p:blipFill>
        <p:spPr>
          <a:xfrm>
            <a:off x="631963" y="2143107"/>
            <a:ext cx="4465773" cy="4309241"/>
          </a:xfrm>
          <a:prstGeom prst="rect">
            <a:avLst/>
          </a:prstGeom>
        </p:spPr>
      </p:pic>
      <p:pic>
        <p:nvPicPr>
          <p:cNvPr id="9" name="图片 8">
            <a:extLst>
              <a:ext uri="{FF2B5EF4-FFF2-40B4-BE49-F238E27FC236}">
                <a16:creationId xmlns:a16="http://schemas.microsoft.com/office/drawing/2014/main" id="{D8EF92CA-B963-1846-B265-AAE5286EB60C}"/>
              </a:ext>
            </a:extLst>
          </p:cNvPr>
          <p:cNvPicPr>
            <a:picLocks noChangeAspect="1"/>
          </p:cNvPicPr>
          <p:nvPr/>
        </p:nvPicPr>
        <p:blipFill>
          <a:blip r:embed="rId5"/>
          <a:stretch>
            <a:fillRect/>
          </a:stretch>
        </p:blipFill>
        <p:spPr>
          <a:xfrm>
            <a:off x="5272499" y="2805258"/>
            <a:ext cx="3276943" cy="2984938"/>
          </a:xfrm>
          <a:prstGeom prst="rect">
            <a:avLst/>
          </a:prstGeom>
        </p:spPr>
      </p:pic>
      <p:sp>
        <p:nvSpPr>
          <p:cNvPr id="7" name="TextBox 6"/>
          <p:cNvSpPr txBox="1"/>
          <p:nvPr/>
        </p:nvSpPr>
        <p:spPr>
          <a:xfrm>
            <a:off x="5272499" y="2431701"/>
            <a:ext cx="2020810" cy="369332"/>
          </a:xfrm>
          <a:prstGeom prst="rect">
            <a:avLst/>
          </a:prstGeom>
          <a:noFill/>
        </p:spPr>
        <p:txBody>
          <a:bodyPr wrap="none" rtlCol="0">
            <a:spAutoFit/>
          </a:bodyPr>
          <a:lstStyle/>
          <a:p>
            <a:r>
              <a:rPr lang="en-US" dirty="0">
                <a:solidFill>
                  <a:srgbClr val="FF0000"/>
                </a:solidFill>
              </a:rPr>
              <a:t>Overall procedures:</a:t>
            </a:r>
          </a:p>
        </p:txBody>
      </p:sp>
    </p:spTree>
    <p:extLst>
      <p:ext uri="{BB962C8B-B14F-4D97-AF65-F5344CB8AC3E}">
        <p14:creationId xmlns:p14="http://schemas.microsoft.com/office/powerpoint/2010/main" val="3197529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a:t>
            </a:r>
            <a:r>
              <a:rPr lang="en-US" altLang="zh-CN" sz="5400" dirty="0">
                <a:latin typeface="Impact"/>
                <a:cs typeface="Impact"/>
              </a:rPr>
              <a:t>utline</a:t>
            </a:r>
            <a:endParaRPr lang="en-US" sz="5400" dirty="0">
              <a:latin typeface="Impact"/>
              <a:cs typeface="Impact"/>
            </a:endParaRP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lnSpcReduction="10000"/>
          </a:bodyPr>
          <a:lstStyle/>
          <a:p>
            <a:r>
              <a:rPr lang="en-US" sz="2400" dirty="0"/>
              <a:t>B</a:t>
            </a:r>
            <a:r>
              <a:rPr lang="en-US" altLang="zh-CN" sz="2400" dirty="0"/>
              <a:t>ackground</a:t>
            </a:r>
            <a:r>
              <a:rPr lang="zh-CN" altLang="en-US" sz="2400" dirty="0"/>
              <a:t> </a:t>
            </a:r>
            <a:r>
              <a:rPr lang="en-US" altLang="zh-CN" sz="2400" dirty="0"/>
              <a:t>and Fundamentals</a:t>
            </a:r>
          </a:p>
          <a:p>
            <a:pPr lvl="1"/>
            <a:r>
              <a:rPr lang="en-US" altLang="zh-CN" sz="2000" dirty="0"/>
              <a:t>Background</a:t>
            </a:r>
          </a:p>
          <a:p>
            <a:pPr lvl="1"/>
            <a:r>
              <a:rPr lang="en-US" altLang="zh-CN" sz="2000" dirty="0"/>
              <a:t>Machine Learning</a:t>
            </a:r>
            <a:r>
              <a:rPr lang="zh-CN" altLang="en-US" sz="2000" dirty="0"/>
              <a:t> </a:t>
            </a:r>
            <a:r>
              <a:rPr lang="en-US" altLang="zh-CN" sz="2000" dirty="0"/>
              <a:t>(ML) Point of View</a:t>
            </a:r>
          </a:p>
          <a:p>
            <a:pPr lvl="1"/>
            <a:r>
              <a:rPr lang="en-US" altLang="zh-CN" sz="2000" dirty="0"/>
              <a:t>Optimization Point of View</a:t>
            </a:r>
          </a:p>
          <a:p>
            <a:r>
              <a:rPr lang="en-US" altLang="zh-CN" sz="2400" dirty="0">
                <a:solidFill>
                  <a:srgbClr val="FF0000"/>
                </a:solidFill>
              </a:rPr>
              <a:t>Federated Learning for Wireless Networks</a:t>
            </a:r>
          </a:p>
          <a:p>
            <a:pPr lvl="1"/>
            <a:r>
              <a:rPr lang="en-US" altLang="zh-CN" sz="2000" dirty="0">
                <a:solidFill>
                  <a:srgbClr val="FF0000"/>
                </a:solidFill>
              </a:rPr>
              <a:t>Federated Learning Based Mobile Edge Computing for Augmented Reality Applications</a:t>
            </a:r>
          </a:p>
          <a:p>
            <a:pPr lvl="1"/>
            <a:r>
              <a:rPr lang="en-US" altLang="zh-CN" sz="2000" dirty="0"/>
              <a:t>Unsupervised Federated Learning for Unbalanced Data</a:t>
            </a:r>
          </a:p>
          <a:p>
            <a:pPr lvl="1"/>
            <a:r>
              <a:rPr lang="en-US" altLang="zh-CN" sz="2000" dirty="0"/>
              <a:t>Self Organizing Federated Learning Over Wireless Networks: A Socially Aware Clustering Approach </a:t>
            </a:r>
          </a:p>
          <a:p>
            <a:pPr lvl="1"/>
            <a:r>
              <a:rPr lang="en-US" altLang="zh-CN" sz="2000" dirty="0"/>
              <a:t>Matching Theory Based Low-Latency Scheme for Multi-Task Federated Learning in MEC Networks </a:t>
            </a:r>
          </a:p>
          <a:p>
            <a:r>
              <a:rPr lang="en-US" sz="2400" dirty="0"/>
              <a:t>Open problems and Conclusions</a:t>
            </a:r>
          </a:p>
        </p:txBody>
      </p:sp>
      <p:sp>
        <p:nvSpPr>
          <p:cNvPr id="3" name="Slide Number Placeholder 2"/>
          <p:cNvSpPr>
            <a:spLocks noGrp="1"/>
          </p:cNvSpPr>
          <p:nvPr>
            <p:ph type="sldNum" sz="quarter" idx="12"/>
          </p:nvPr>
        </p:nvSpPr>
        <p:spPr/>
        <p:txBody>
          <a:bodyPr/>
          <a:lstStyle/>
          <a:p>
            <a:fld id="{A8CBFF3A-E60C-994B-AE6E-D7D0A26F3FC4}" type="slidenum">
              <a:rPr lang="en-US" smtClean="0"/>
              <a:t>23</a:t>
            </a:fld>
            <a:endParaRPr lang="en-US"/>
          </a:p>
        </p:txBody>
      </p:sp>
    </p:spTree>
    <p:extLst>
      <p:ext uri="{BB962C8B-B14F-4D97-AF65-F5344CB8AC3E}">
        <p14:creationId xmlns:p14="http://schemas.microsoft.com/office/powerpoint/2010/main" val="624923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Motivation</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400" dirty="0"/>
              <a:t>What AR does is to </a:t>
            </a:r>
            <a:r>
              <a:rPr lang="en-US" altLang="zh-CN" sz="2400" dirty="0">
                <a:solidFill>
                  <a:srgbClr val="FF0000"/>
                </a:solidFill>
              </a:rPr>
              <a:t>implant</a:t>
            </a:r>
            <a:r>
              <a:rPr lang="en-US" altLang="zh-CN" sz="2400" dirty="0"/>
              <a:t> </a:t>
            </a:r>
            <a:r>
              <a:rPr lang="en-US" altLang="zh-CN" sz="2400" dirty="0">
                <a:solidFill>
                  <a:srgbClr val="FF0000"/>
                </a:solidFill>
              </a:rPr>
              <a:t>3-D virtual objects </a:t>
            </a:r>
            <a:r>
              <a:rPr lang="en-US" altLang="zh-CN" sz="2400" dirty="0"/>
              <a:t>in a real-world context.</a:t>
            </a:r>
          </a:p>
          <a:p>
            <a:pPr defTabSz="914400">
              <a:spcBef>
                <a:spcPts val="0"/>
              </a:spcBef>
              <a:buFont typeface="Wingdings" panose="05000000000000000000" pitchFamily="2" charset="2"/>
              <a:buChar char="Ø"/>
              <a:defRPr/>
            </a:pPr>
            <a:endParaRPr lang="en-US" altLang="zh-CN" sz="2400" dirty="0"/>
          </a:p>
          <a:p>
            <a:pPr defTabSz="914400">
              <a:spcBef>
                <a:spcPts val="0"/>
              </a:spcBef>
              <a:buFont typeface="Wingdings" panose="05000000000000000000" pitchFamily="2" charset="2"/>
              <a:buChar char="Ø"/>
              <a:defRPr/>
            </a:pPr>
            <a:r>
              <a:rPr lang="en-US" altLang="zh-CN" sz="2400" dirty="0"/>
              <a:t>Challenges:</a:t>
            </a:r>
          </a:p>
          <a:p>
            <a:pPr lvl="1" defTabSz="914400">
              <a:spcBef>
                <a:spcPts val="0"/>
              </a:spcBef>
              <a:buFont typeface="Wingdings" panose="05000000000000000000" pitchFamily="2" charset="2"/>
              <a:buChar char="ü"/>
              <a:defRPr/>
            </a:pPr>
            <a:r>
              <a:rPr lang="en-US" altLang="zh-CN" sz="2000" dirty="0"/>
              <a:t>Latency</a:t>
            </a:r>
          </a:p>
          <a:p>
            <a:pPr lvl="2" defTabSz="914400">
              <a:spcBef>
                <a:spcPts val="0"/>
              </a:spcBef>
              <a:buFont typeface="Courier New" panose="02070309020205020404" pitchFamily="49" charset="0"/>
              <a:buChar char="o"/>
              <a:defRPr/>
            </a:pPr>
            <a:r>
              <a:rPr lang="en-US" altLang="zh-CN" sz="1800" dirty="0"/>
              <a:t>Real-time interaction</a:t>
            </a:r>
          </a:p>
          <a:p>
            <a:pPr lvl="2" defTabSz="914400">
              <a:spcBef>
                <a:spcPts val="0"/>
              </a:spcBef>
              <a:buFont typeface="Courier New" panose="02070309020205020404" pitchFamily="49" charset="0"/>
              <a:buChar char="o"/>
              <a:defRPr/>
            </a:pPr>
            <a:r>
              <a:rPr lang="en-US" altLang="zh-CN" sz="1800" dirty="0"/>
              <a:t>Dizziness</a:t>
            </a:r>
          </a:p>
          <a:p>
            <a:pPr lvl="1" defTabSz="914400">
              <a:spcBef>
                <a:spcPts val="0"/>
              </a:spcBef>
              <a:buFont typeface="Wingdings" panose="05000000000000000000" pitchFamily="2" charset="2"/>
              <a:buChar char="ü"/>
              <a:defRPr/>
            </a:pPr>
            <a:r>
              <a:rPr lang="en-US" altLang="zh-CN" sz="2000" dirty="0"/>
              <a:t>Accuracy</a:t>
            </a:r>
          </a:p>
          <a:p>
            <a:pPr lvl="2" defTabSz="914400">
              <a:spcBef>
                <a:spcPts val="0"/>
              </a:spcBef>
              <a:buFont typeface="Courier New" panose="02070309020205020404" pitchFamily="49" charset="0"/>
              <a:buChar char="o"/>
              <a:defRPr/>
            </a:pPr>
            <a:r>
              <a:rPr lang="en-US" altLang="zh-CN" sz="1800" dirty="0"/>
              <a:t>Object recognition and matching</a:t>
            </a:r>
          </a:p>
          <a:p>
            <a:pPr defTabSz="914400">
              <a:spcBef>
                <a:spcPts val="0"/>
              </a:spcBef>
              <a:buFont typeface="Wingdings" panose="05000000000000000000" pitchFamily="2" charset="2"/>
              <a:buChar char="Ø"/>
              <a:defRPr/>
            </a:pPr>
            <a:endParaRPr lang="en-US" altLang="zh-CN" sz="2400" dirty="0"/>
          </a:p>
          <a:p>
            <a:pPr defTabSz="914400">
              <a:spcBef>
                <a:spcPts val="0"/>
              </a:spcBef>
              <a:buFont typeface="Wingdings" panose="05000000000000000000" pitchFamily="2" charset="2"/>
              <a:buChar char="Ø"/>
              <a:defRPr/>
            </a:pPr>
            <a:endParaRPr lang="en-US" altLang="zh-CN" sz="2400" dirty="0"/>
          </a:p>
          <a:p>
            <a:pPr defTabSz="914400">
              <a:spcBef>
                <a:spcPts val="0"/>
              </a:spcBef>
              <a:buFont typeface="Wingdings" panose="05000000000000000000" pitchFamily="2" charset="2"/>
              <a:buChar char="Ø"/>
              <a:defRPr/>
            </a:pPr>
            <a:endParaRPr lang="en-US" altLang="zh-CN" sz="2400" dirty="0"/>
          </a:p>
          <a:p>
            <a:pPr defTabSz="914400">
              <a:spcBef>
                <a:spcPts val="0"/>
              </a:spcBef>
              <a:defRPr/>
            </a:pPr>
            <a:endParaRPr lang="en-US" altLang="zh-CN" sz="2400" dirty="0"/>
          </a:p>
          <a:p>
            <a:pPr defTabSz="914400">
              <a:spcBef>
                <a:spcPts val="0"/>
              </a:spcBef>
              <a:defRPr/>
            </a:pPr>
            <a:endParaRPr lang="en-US" altLang="zh-CN" sz="2400" dirty="0"/>
          </a:p>
          <a:p>
            <a:pPr defTabSz="914400">
              <a:spcBef>
                <a:spcPts val="0"/>
              </a:spcBef>
              <a:defRPr/>
            </a:pPr>
            <a:endParaRPr lang="en-US" altLang="zh-CN" sz="2400" dirty="0"/>
          </a:p>
          <a:p>
            <a:pPr defTabSz="914400">
              <a:spcBef>
                <a:spcPts val="0"/>
              </a:spcBef>
              <a:defRPr/>
            </a:pPr>
            <a:endParaRPr lang="en-US" altLang="zh-CN" sz="2400" dirty="0"/>
          </a:p>
        </p:txBody>
      </p:sp>
      <p:sp>
        <p:nvSpPr>
          <p:cNvPr id="7" name="TextBox 6"/>
          <p:cNvSpPr txBox="1"/>
          <p:nvPr/>
        </p:nvSpPr>
        <p:spPr>
          <a:xfrm>
            <a:off x="457200" y="6308348"/>
            <a:ext cx="8139953" cy="523220"/>
          </a:xfrm>
          <a:prstGeom prst="rect">
            <a:avLst/>
          </a:prstGeom>
          <a:noFill/>
        </p:spPr>
        <p:txBody>
          <a:bodyPr wrap="square" rtlCol="0">
            <a:spAutoFit/>
          </a:bodyPr>
          <a:lstStyle/>
          <a:p>
            <a:r>
              <a:rPr lang="en-US" sz="1400" dirty="0"/>
              <a:t>Source: </a:t>
            </a:r>
            <a:r>
              <a:rPr lang="en-US" sz="1400" dirty="0" err="1"/>
              <a:t>Yassir</a:t>
            </a:r>
            <a:r>
              <a:rPr lang="en-US" sz="1400" dirty="0"/>
              <a:t> El </a:t>
            </a:r>
            <a:r>
              <a:rPr lang="en-US" sz="1400" dirty="0" err="1"/>
              <a:t>Filaili</a:t>
            </a:r>
            <a:r>
              <a:rPr lang="en-US" sz="1400" dirty="0"/>
              <a:t> and Salah-</a:t>
            </a:r>
            <a:r>
              <a:rPr lang="en-US" sz="1400" dirty="0" err="1"/>
              <a:t>ddine</a:t>
            </a:r>
            <a:r>
              <a:rPr lang="en-US" sz="1400" dirty="0"/>
              <a:t> </a:t>
            </a:r>
            <a:r>
              <a:rPr lang="en-US" sz="1400" dirty="0" err="1"/>
              <a:t>Krit</a:t>
            </a:r>
            <a:r>
              <a:rPr lang="en-US" sz="1400" dirty="0"/>
              <a:t>, “Augmented Reality Types and Popular Use cases”, in</a:t>
            </a:r>
            <a:r>
              <a:rPr lang="en-US" sz="1400" i="1" dirty="0"/>
              <a:t> International Journal of Engineering, Science and Mathematics</a:t>
            </a:r>
            <a:r>
              <a:rPr lang="en-US" sz="1400" dirty="0"/>
              <a:t>, vol. 8, no. 4, April, 2019.</a:t>
            </a:r>
          </a:p>
        </p:txBody>
      </p:sp>
      <p:sp>
        <p:nvSpPr>
          <p:cNvPr id="3" name="Slide Number Placeholder 2"/>
          <p:cNvSpPr>
            <a:spLocks noGrp="1"/>
          </p:cNvSpPr>
          <p:nvPr>
            <p:ph type="sldNum" sz="quarter" idx="12"/>
          </p:nvPr>
        </p:nvSpPr>
        <p:spPr/>
        <p:txBody>
          <a:bodyPr/>
          <a:lstStyle/>
          <a:p>
            <a:fld id="{A8CBFF3A-E60C-994B-AE6E-D7D0A26F3FC4}" type="slidenum">
              <a:rPr lang="en-US" smtClean="0"/>
              <a:t>24</a:t>
            </a:fld>
            <a:endParaRPr lang="en-US"/>
          </a:p>
        </p:txBody>
      </p:sp>
      <p:pic>
        <p:nvPicPr>
          <p:cNvPr id="8" name="Picture 2" descr="Image result for augmented reality map">
            <a:extLst>
              <a:ext uri="{FF2B5EF4-FFF2-40B4-BE49-F238E27FC236}">
                <a16:creationId xmlns:a16="http://schemas.microsoft.com/office/drawing/2014/main" id="{7113B3D9-DB6C-BD48-A591-7D40CFB10F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537" y="2377559"/>
            <a:ext cx="6036925" cy="3354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95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 calcmode="lin" valueType="num">
                                      <p:cBhvr additive="base">
                                        <p:cTn id="1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 calcmode="lin" valueType="num">
                                      <p:cBhvr additive="base">
                                        <p:cTn id="1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animEffect transition="in" filter="fade">
                                      <p:cBhvr>
                                        <p:cTn id="21" dur="1000"/>
                                        <p:tgtEl>
                                          <p:spTgt spid="6">
                                            <p:txEl>
                                              <p:pRg st="6" end="6"/>
                                            </p:txEl>
                                          </p:spTgt>
                                        </p:tgtEl>
                                      </p:cBhvr>
                                    </p:animEffect>
                                    <p:anim calcmode="lin" valueType="num">
                                      <p:cBhvr>
                                        <p:cTn id="2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6" end="6"/>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animEffect transition="in" filter="fade">
                                      <p:cBhvr>
                                        <p:cTn id="26" dur="1000"/>
                                        <p:tgtEl>
                                          <p:spTgt spid="6">
                                            <p:txEl>
                                              <p:pRg st="7" end="7"/>
                                            </p:txEl>
                                          </p:spTgt>
                                        </p:tgtEl>
                                      </p:cBhvr>
                                    </p:animEffect>
                                    <p:anim calcmode="lin" valueType="num">
                                      <p:cBhvr>
                                        <p:cTn id="2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Motivation</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400" dirty="0"/>
              <a:t>What AR do is to implant 3-D virtual objects in a real-world context.</a:t>
            </a:r>
          </a:p>
          <a:p>
            <a:pPr defTabSz="914400">
              <a:spcBef>
                <a:spcPts val="0"/>
              </a:spcBef>
              <a:buFont typeface="Wingdings" panose="05000000000000000000" pitchFamily="2" charset="2"/>
              <a:buChar char="Ø"/>
              <a:defRPr/>
            </a:pPr>
            <a:endParaRPr lang="en-US" altLang="zh-CN" sz="2400" dirty="0"/>
          </a:p>
          <a:p>
            <a:pPr defTabSz="914400">
              <a:spcBef>
                <a:spcPts val="0"/>
              </a:spcBef>
              <a:buFont typeface="Wingdings" panose="05000000000000000000" pitchFamily="2" charset="2"/>
              <a:buChar char="Ø"/>
              <a:defRPr/>
            </a:pPr>
            <a:r>
              <a:rPr lang="en-US" altLang="zh-CN" sz="2400" dirty="0"/>
              <a:t>Challenges:</a:t>
            </a:r>
          </a:p>
          <a:p>
            <a:pPr lvl="1" defTabSz="914400">
              <a:spcBef>
                <a:spcPts val="0"/>
              </a:spcBef>
              <a:buFont typeface="Wingdings" panose="05000000000000000000" pitchFamily="2" charset="2"/>
              <a:buChar char="ü"/>
              <a:defRPr/>
            </a:pPr>
            <a:r>
              <a:rPr lang="en-US" altLang="zh-CN" sz="2000" dirty="0"/>
              <a:t>Latency</a:t>
            </a:r>
          </a:p>
          <a:p>
            <a:pPr lvl="2" defTabSz="914400">
              <a:spcBef>
                <a:spcPts val="0"/>
              </a:spcBef>
              <a:buFont typeface="Courier New" panose="02070309020205020404" pitchFamily="49" charset="0"/>
              <a:buChar char="o"/>
              <a:defRPr/>
            </a:pPr>
            <a:r>
              <a:rPr lang="en-US" altLang="zh-CN" sz="1800" dirty="0"/>
              <a:t>Real-time interaction</a:t>
            </a:r>
          </a:p>
          <a:p>
            <a:pPr lvl="2" defTabSz="914400">
              <a:spcBef>
                <a:spcPts val="0"/>
              </a:spcBef>
              <a:buFont typeface="Courier New" panose="02070309020205020404" pitchFamily="49" charset="0"/>
              <a:buChar char="o"/>
              <a:defRPr/>
            </a:pPr>
            <a:r>
              <a:rPr lang="en-US" altLang="zh-CN" sz="1800" dirty="0"/>
              <a:t>Dizziness</a:t>
            </a:r>
          </a:p>
          <a:p>
            <a:pPr lvl="1" defTabSz="914400">
              <a:spcBef>
                <a:spcPts val="0"/>
              </a:spcBef>
              <a:buFont typeface="Wingdings" panose="05000000000000000000" pitchFamily="2" charset="2"/>
              <a:buChar char="ü"/>
              <a:defRPr/>
            </a:pPr>
            <a:r>
              <a:rPr lang="en-US" altLang="zh-CN" sz="2000" dirty="0"/>
              <a:t>Accuracy</a:t>
            </a:r>
          </a:p>
          <a:p>
            <a:pPr lvl="2" defTabSz="914400">
              <a:spcBef>
                <a:spcPts val="0"/>
              </a:spcBef>
              <a:buFont typeface="Courier New" panose="02070309020205020404" pitchFamily="49" charset="0"/>
              <a:buChar char="o"/>
              <a:defRPr/>
            </a:pPr>
            <a:r>
              <a:rPr lang="en-US" altLang="zh-CN" sz="1800" dirty="0"/>
              <a:t>Object recognition and matching</a:t>
            </a:r>
          </a:p>
          <a:p>
            <a:pPr lvl="1" defTabSz="914400">
              <a:spcBef>
                <a:spcPts val="0"/>
              </a:spcBef>
              <a:buFont typeface="Wingdings" panose="05000000000000000000" pitchFamily="2" charset="2"/>
              <a:buChar char="ü"/>
              <a:defRPr/>
            </a:pPr>
            <a:r>
              <a:rPr lang="en-US" altLang="zh-CN" sz="2000" dirty="0"/>
              <a:t>Multi-user</a:t>
            </a:r>
          </a:p>
          <a:p>
            <a:pPr lvl="2" defTabSz="914400">
              <a:spcBef>
                <a:spcPts val="0"/>
              </a:spcBef>
              <a:buFont typeface="Courier New" panose="02070309020205020404" pitchFamily="49" charset="0"/>
              <a:buChar char="o"/>
              <a:defRPr/>
            </a:pPr>
            <a:r>
              <a:rPr lang="en-US" altLang="zh-CN" sz="1800" dirty="0"/>
              <a:t>Non-</a:t>
            </a:r>
            <a:r>
              <a:rPr lang="en-US" altLang="zh-CN" sz="1800" dirty="0" err="1"/>
              <a:t>i.i.d</a:t>
            </a:r>
            <a:r>
              <a:rPr lang="en-US" altLang="zh-CN" sz="1800" dirty="0"/>
              <a:t>. data</a:t>
            </a:r>
          </a:p>
          <a:p>
            <a:pPr marL="457200" lvl="1" indent="0" defTabSz="914400">
              <a:spcBef>
                <a:spcPts val="0"/>
              </a:spcBef>
              <a:buNone/>
              <a:defRPr/>
            </a:pPr>
            <a:endParaRPr lang="en-US" altLang="zh-CN" sz="2000" dirty="0"/>
          </a:p>
          <a:p>
            <a:pPr defTabSz="914400">
              <a:spcBef>
                <a:spcPts val="0"/>
              </a:spcBef>
              <a:buFont typeface="Wingdings" panose="05000000000000000000" pitchFamily="2" charset="2"/>
              <a:buChar char="Ø"/>
              <a:defRPr/>
            </a:pPr>
            <a:endParaRPr lang="en-US" altLang="zh-CN" sz="2400" dirty="0"/>
          </a:p>
          <a:p>
            <a:pPr defTabSz="914400">
              <a:spcBef>
                <a:spcPts val="0"/>
              </a:spcBef>
              <a:buFont typeface="Wingdings" panose="05000000000000000000" pitchFamily="2" charset="2"/>
              <a:buChar char="Ø"/>
              <a:defRPr/>
            </a:pPr>
            <a:endParaRPr lang="en-US" altLang="zh-CN" sz="2400" dirty="0"/>
          </a:p>
          <a:p>
            <a:pPr defTabSz="914400">
              <a:spcBef>
                <a:spcPts val="0"/>
              </a:spcBef>
              <a:buFont typeface="Wingdings" panose="05000000000000000000" pitchFamily="2" charset="2"/>
              <a:buChar char="Ø"/>
              <a:defRPr/>
            </a:pPr>
            <a:endParaRPr lang="en-US" altLang="zh-CN" sz="2400" dirty="0"/>
          </a:p>
          <a:p>
            <a:pPr defTabSz="914400">
              <a:spcBef>
                <a:spcPts val="0"/>
              </a:spcBef>
              <a:defRPr/>
            </a:pPr>
            <a:endParaRPr lang="en-US" altLang="zh-CN" sz="2400" dirty="0"/>
          </a:p>
          <a:p>
            <a:pPr defTabSz="914400">
              <a:spcBef>
                <a:spcPts val="0"/>
              </a:spcBef>
              <a:defRPr/>
            </a:pPr>
            <a:endParaRPr lang="en-US" altLang="zh-CN" sz="2400" dirty="0"/>
          </a:p>
          <a:p>
            <a:pPr defTabSz="914400">
              <a:spcBef>
                <a:spcPts val="0"/>
              </a:spcBef>
              <a:defRPr/>
            </a:pPr>
            <a:endParaRPr lang="en-US" altLang="zh-CN" sz="2400" dirty="0"/>
          </a:p>
          <a:p>
            <a:pPr defTabSz="914400">
              <a:spcBef>
                <a:spcPts val="0"/>
              </a:spcBef>
              <a:defRPr/>
            </a:pPr>
            <a:endParaRPr lang="en-US" altLang="zh-CN" sz="2400" dirty="0"/>
          </a:p>
        </p:txBody>
      </p:sp>
      <p:sp>
        <p:nvSpPr>
          <p:cNvPr id="7" name="TextBox 6"/>
          <p:cNvSpPr txBox="1"/>
          <p:nvPr/>
        </p:nvSpPr>
        <p:spPr>
          <a:xfrm>
            <a:off x="457200" y="6308348"/>
            <a:ext cx="8139953" cy="523220"/>
          </a:xfrm>
          <a:prstGeom prst="rect">
            <a:avLst/>
          </a:prstGeom>
          <a:noFill/>
        </p:spPr>
        <p:txBody>
          <a:bodyPr wrap="square" rtlCol="0">
            <a:spAutoFit/>
          </a:bodyPr>
          <a:lstStyle/>
          <a:p>
            <a:r>
              <a:rPr lang="en-US" sz="1400" dirty="0"/>
              <a:t>Source: </a:t>
            </a:r>
            <a:r>
              <a:rPr lang="en-US" sz="1400" dirty="0" err="1"/>
              <a:t>Yassir</a:t>
            </a:r>
            <a:r>
              <a:rPr lang="en-US" sz="1400" dirty="0"/>
              <a:t> El </a:t>
            </a:r>
            <a:r>
              <a:rPr lang="en-US" sz="1400" dirty="0" err="1"/>
              <a:t>Filaili</a:t>
            </a:r>
            <a:r>
              <a:rPr lang="en-US" sz="1400" dirty="0"/>
              <a:t> and Salah-</a:t>
            </a:r>
            <a:r>
              <a:rPr lang="en-US" sz="1400" dirty="0" err="1"/>
              <a:t>ddine</a:t>
            </a:r>
            <a:r>
              <a:rPr lang="en-US" sz="1400" dirty="0"/>
              <a:t> </a:t>
            </a:r>
            <a:r>
              <a:rPr lang="en-US" sz="1400" dirty="0" err="1"/>
              <a:t>Krit</a:t>
            </a:r>
            <a:r>
              <a:rPr lang="en-US" sz="1400" dirty="0"/>
              <a:t>, “Augmented Reality Types and Popular Use cases”, in</a:t>
            </a:r>
            <a:r>
              <a:rPr lang="en-US" sz="1400" i="1" dirty="0"/>
              <a:t> International Journal of Engineering, Science and Mathematics</a:t>
            </a:r>
            <a:r>
              <a:rPr lang="en-US" sz="1400" dirty="0"/>
              <a:t>, vol. 8, no. 4, April, 2019.</a:t>
            </a:r>
          </a:p>
        </p:txBody>
      </p:sp>
      <p:sp>
        <p:nvSpPr>
          <p:cNvPr id="3" name="Slide Number Placeholder 2"/>
          <p:cNvSpPr>
            <a:spLocks noGrp="1"/>
          </p:cNvSpPr>
          <p:nvPr>
            <p:ph type="sldNum" sz="quarter" idx="12"/>
          </p:nvPr>
        </p:nvSpPr>
        <p:spPr/>
        <p:txBody>
          <a:bodyPr/>
          <a:lstStyle/>
          <a:p>
            <a:fld id="{A8CBFF3A-E60C-994B-AE6E-D7D0A26F3FC4}" type="slidenum">
              <a:rPr lang="en-US" smtClean="0"/>
              <a:t>25</a:t>
            </a:fld>
            <a:endParaRPr lang="en-US"/>
          </a:p>
        </p:txBody>
      </p:sp>
      <p:sp>
        <p:nvSpPr>
          <p:cNvPr id="4" name="TextBox 3"/>
          <p:cNvSpPr txBox="1"/>
          <p:nvPr/>
        </p:nvSpPr>
        <p:spPr>
          <a:xfrm>
            <a:off x="4527176" y="2731631"/>
            <a:ext cx="4030655" cy="2769989"/>
          </a:xfrm>
          <a:prstGeom prst="rect">
            <a:avLst/>
          </a:prstGeom>
          <a:noFill/>
        </p:spPr>
        <p:txBody>
          <a:bodyPr wrap="none" rtlCol="0">
            <a:spAutoFit/>
          </a:bodyPr>
          <a:lstStyle/>
          <a:p>
            <a:pPr defTabSz="914400">
              <a:spcBef>
                <a:spcPts val="0"/>
              </a:spcBef>
              <a:buFont typeface="Wingdings" panose="05000000000000000000" pitchFamily="2" charset="2"/>
              <a:buChar char="Ø"/>
              <a:defRPr/>
            </a:pPr>
            <a:r>
              <a:rPr lang="en-US" altLang="zh-CN" sz="2400" dirty="0"/>
              <a:t>Solutions:</a:t>
            </a:r>
          </a:p>
          <a:p>
            <a:pPr lvl="1" defTabSz="914400">
              <a:spcBef>
                <a:spcPts val="0"/>
              </a:spcBef>
              <a:buFont typeface="Wingdings" panose="05000000000000000000" pitchFamily="2" charset="2"/>
              <a:buChar char="ü"/>
              <a:defRPr/>
            </a:pPr>
            <a:r>
              <a:rPr lang="en-US" altLang="zh-CN" sz="2000" dirty="0"/>
              <a:t>Low latency</a:t>
            </a:r>
          </a:p>
          <a:p>
            <a:pPr lvl="2" defTabSz="914400">
              <a:spcBef>
                <a:spcPts val="0"/>
              </a:spcBef>
              <a:buFont typeface="Courier New" panose="02070309020205020404" pitchFamily="49" charset="0"/>
              <a:buChar char="o"/>
              <a:defRPr/>
            </a:pPr>
            <a:r>
              <a:rPr lang="en-US" altLang="zh-CN" dirty="0"/>
              <a:t>Edge computing paradigm</a:t>
            </a:r>
          </a:p>
          <a:p>
            <a:pPr lvl="1" defTabSz="914400">
              <a:spcBef>
                <a:spcPts val="0"/>
              </a:spcBef>
              <a:buFont typeface="Wingdings" panose="05000000000000000000" pitchFamily="2" charset="2"/>
              <a:buChar char="ü"/>
              <a:defRPr/>
            </a:pPr>
            <a:r>
              <a:rPr lang="en-US" altLang="zh-CN" sz="2000" dirty="0"/>
              <a:t>Accuracy</a:t>
            </a:r>
          </a:p>
          <a:p>
            <a:pPr lvl="2" defTabSz="914400">
              <a:spcBef>
                <a:spcPts val="0"/>
              </a:spcBef>
              <a:buFont typeface="Courier New" panose="02070309020205020404" pitchFamily="49" charset="0"/>
              <a:buChar char="o"/>
              <a:defRPr/>
            </a:pPr>
            <a:r>
              <a:rPr lang="en-US" altLang="zh-CN" dirty="0"/>
              <a:t>Convolutional neural network</a:t>
            </a:r>
          </a:p>
          <a:p>
            <a:pPr lvl="1" defTabSz="914400">
              <a:spcBef>
                <a:spcPts val="0"/>
              </a:spcBef>
              <a:buFont typeface="Wingdings" panose="05000000000000000000" pitchFamily="2" charset="2"/>
              <a:buChar char="ü"/>
              <a:defRPr/>
            </a:pPr>
            <a:r>
              <a:rPr lang="en-US" altLang="zh-CN" sz="2000" dirty="0"/>
              <a:t>Multi-user</a:t>
            </a:r>
          </a:p>
          <a:p>
            <a:pPr lvl="2" defTabSz="914400">
              <a:spcBef>
                <a:spcPts val="0"/>
              </a:spcBef>
              <a:buFont typeface="Courier New" panose="02070309020205020404" pitchFamily="49" charset="0"/>
              <a:buChar char="o"/>
              <a:defRPr/>
            </a:pPr>
            <a:r>
              <a:rPr lang="en-US" altLang="zh-CN" dirty="0"/>
              <a:t>Federated learning</a:t>
            </a:r>
          </a:p>
          <a:p>
            <a:endParaRPr lang="en-US" dirty="0"/>
          </a:p>
          <a:p>
            <a:endParaRPr lang="en-US" dirty="0"/>
          </a:p>
        </p:txBody>
      </p:sp>
    </p:spTree>
    <p:extLst>
      <p:ext uri="{BB962C8B-B14F-4D97-AF65-F5344CB8AC3E}">
        <p14:creationId xmlns:p14="http://schemas.microsoft.com/office/powerpoint/2010/main" val="44611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dirty="0">
                <a:latin typeface="Impact"/>
                <a:cs typeface="Impact"/>
              </a:rPr>
              <a:t>Problem Description</a:t>
            </a: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000" dirty="0"/>
              <a:t>As is discussed in previous section, what AR does is to implant the 3D virtual objects into a real-world context, which means the </a:t>
            </a:r>
            <a:r>
              <a:rPr lang="en-US" altLang="zh-CN" sz="2000" dirty="0">
                <a:solidFill>
                  <a:srgbClr val="FF0000"/>
                </a:solidFill>
              </a:rPr>
              <a:t>accuracy for object classification</a:t>
            </a:r>
            <a:r>
              <a:rPr lang="en-US" altLang="zh-CN" sz="2000" dirty="0"/>
              <a:t> is vital so that the correct objects can be placed correspondingly.</a:t>
            </a:r>
          </a:p>
          <a:p>
            <a:pPr defTabSz="914400">
              <a:spcBef>
                <a:spcPts val="0"/>
              </a:spcBef>
              <a:buFont typeface="Wingdings" panose="05000000000000000000" pitchFamily="2" charset="2"/>
              <a:buChar char="Ø"/>
              <a:defRPr/>
            </a:pPr>
            <a:endParaRPr lang="en-US" altLang="zh-CN" sz="2000" dirty="0"/>
          </a:p>
          <a:p>
            <a:pPr defTabSz="914400">
              <a:spcBef>
                <a:spcPts val="0"/>
              </a:spcBef>
              <a:buFont typeface="Wingdings" panose="05000000000000000000" pitchFamily="2" charset="2"/>
              <a:buChar char="Ø"/>
              <a:defRPr/>
            </a:pPr>
            <a:r>
              <a:rPr lang="en-US" altLang="zh-CN" sz="2000" dirty="0"/>
              <a:t>We assume a scenario that contains </a:t>
            </a:r>
            <a:r>
              <a:rPr lang="zh-CN" altLang="en-US" sz="2000" dirty="0"/>
              <a:t>𝑀 </a:t>
            </a:r>
            <a:r>
              <a:rPr lang="en-US" altLang="zh-CN" sz="2000" dirty="0"/>
              <a:t>AR glasses wearers. The target is to find an optimal model that can classify the objects obtained by all the AR glasses correctly.</a:t>
            </a:r>
          </a:p>
          <a:p>
            <a:pPr defTabSz="914400">
              <a:spcBef>
                <a:spcPts val="0"/>
              </a:spcBef>
              <a:buFont typeface="Wingdings" panose="05000000000000000000" pitchFamily="2" charset="2"/>
              <a:buChar char="Ø"/>
              <a:defRPr/>
            </a:pPr>
            <a:endParaRPr lang="en-US" altLang="zh-CN" sz="2000" dirty="0"/>
          </a:p>
          <a:p>
            <a:pPr defTabSz="914400">
              <a:spcBef>
                <a:spcPts val="0"/>
              </a:spcBef>
              <a:buFont typeface="Wingdings" panose="05000000000000000000" pitchFamily="2" charset="2"/>
              <a:buChar char="Ø"/>
              <a:defRPr/>
            </a:pPr>
            <a:r>
              <a:rPr lang="en-US" altLang="zh-CN" sz="2000" dirty="0"/>
              <a:t>Objective function– mean square error:</a:t>
            </a:r>
          </a:p>
          <a:p>
            <a:pPr defTabSz="914400">
              <a:spcBef>
                <a:spcPts val="0"/>
              </a:spcBef>
              <a:defRPr/>
            </a:pPr>
            <a:endParaRPr lang="en-US" altLang="zh-CN" sz="2000" dirty="0"/>
          </a:p>
        </p:txBody>
      </p:sp>
      <p:pic>
        <p:nvPicPr>
          <p:cNvPr id="3" name="Picture 2"/>
          <p:cNvPicPr>
            <a:picLocks noChangeAspect="1"/>
          </p:cNvPicPr>
          <p:nvPr/>
        </p:nvPicPr>
        <p:blipFill>
          <a:blip r:embed="rId3"/>
          <a:stretch>
            <a:fillRect/>
          </a:stretch>
        </p:blipFill>
        <p:spPr>
          <a:xfrm>
            <a:off x="3516630" y="4979670"/>
            <a:ext cx="2346960" cy="586740"/>
          </a:xfrm>
          <a:prstGeom prst="rect">
            <a:avLst/>
          </a:prstGeom>
        </p:spPr>
      </p:pic>
      <p:sp>
        <p:nvSpPr>
          <p:cNvPr id="4" name="TextBox 3"/>
          <p:cNvSpPr txBox="1"/>
          <p:nvPr/>
        </p:nvSpPr>
        <p:spPr>
          <a:xfrm>
            <a:off x="3018006" y="5055870"/>
            <a:ext cx="543739" cy="369332"/>
          </a:xfrm>
          <a:prstGeom prst="rect">
            <a:avLst/>
          </a:prstGeom>
          <a:noFill/>
        </p:spPr>
        <p:txBody>
          <a:bodyPr wrap="none" rtlCol="0">
            <a:spAutoFit/>
          </a:bodyPr>
          <a:lstStyle/>
          <a:p>
            <a:r>
              <a:rPr lang="en-US" dirty="0"/>
              <a:t>min</a:t>
            </a:r>
          </a:p>
        </p:txBody>
      </p:sp>
      <p:cxnSp>
        <p:nvCxnSpPr>
          <p:cNvPr id="8" name="Straight Connector 7"/>
          <p:cNvCxnSpPr/>
          <p:nvPr/>
        </p:nvCxnSpPr>
        <p:spPr>
          <a:xfrm>
            <a:off x="4400550" y="5421154"/>
            <a:ext cx="822960"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155600" y="5579824"/>
            <a:ext cx="1312860" cy="369332"/>
          </a:xfrm>
          <a:prstGeom prst="rect">
            <a:avLst/>
          </a:prstGeom>
          <a:noFill/>
          <a:ln w="19050">
            <a:solidFill>
              <a:schemeClr val="accent1"/>
            </a:solidFill>
          </a:ln>
        </p:spPr>
        <p:txBody>
          <a:bodyPr wrap="none" rtlCol="0">
            <a:spAutoFit/>
          </a:bodyPr>
          <a:lstStyle/>
          <a:p>
            <a:r>
              <a:rPr lang="en-US" dirty="0"/>
              <a:t>Input Image</a:t>
            </a:r>
          </a:p>
        </p:txBody>
      </p:sp>
      <p:cxnSp>
        <p:nvCxnSpPr>
          <p:cNvPr id="11" name="Straight Connector 10"/>
          <p:cNvCxnSpPr/>
          <p:nvPr/>
        </p:nvCxnSpPr>
        <p:spPr>
          <a:xfrm>
            <a:off x="3966210" y="5421154"/>
            <a:ext cx="28575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507964" y="5579824"/>
            <a:ext cx="1599156" cy="369332"/>
          </a:xfrm>
          <a:prstGeom prst="rect">
            <a:avLst/>
          </a:prstGeom>
          <a:noFill/>
          <a:ln w="19050">
            <a:solidFill>
              <a:schemeClr val="accent2"/>
            </a:solidFill>
          </a:ln>
        </p:spPr>
        <p:txBody>
          <a:bodyPr wrap="none" rtlCol="0">
            <a:spAutoFit/>
          </a:bodyPr>
          <a:lstStyle/>
          <a:p>
            <a:r>
              <a:rPr lang="en-US" dirty="0"/>
              <a:t>Parameters Set</a:t>
            </a:r>
          </a:p>
        </p:txBody>
      </p:sp>
      <p:cxnSp>
        <p:nvCxnSpPr>
          <p:cNvPr id="14" name="Straight Connector 13"/>
          <p:cNvCxnSpPr/>
          <p:nvPr/>
        </p:nvCxnSpPr>
        <p:spPr>
          <a:xfrm>
            <a:off x="5468460" y="5421154"/>
            <a:ext cx="395130" cy="404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516940" y="5579824"/>
            <a:ext cx="1424877" cy="369332"/>
          </a:xfrm>
          <a:prstGeom prst="rect">
            <a:avLst/>
          </a:prstGeom>
          <a:noFill/>
          <a:ln w="19050">
            <a:solidFill>
              <a:schemeClr val="accent3">
                <a:lumMod val="75000"/>
              </a:schemeClr>
            </a:solidFill>
          </a:ln>
        </p:spPr>
        <p:txBody>
          <a:bodyPr wrap="none" rtlCol="0">
            <a:spAutoFit/>
          </a:bodyPr>
          <a:lstStyle/>
          <a:p>
            <a:r>
              <a:rPr lang="en-US" dirty="0"/>
              <a:t>Ground truth</a:t>
            </a:r>
          </a:p>
        </p:txBody>
      </p:sp>
      <p:sp>
        <p:nvSpPr>
          <p:cNvPr id="7" name="Slide Number Placeholder 6"/>
          <p:cNvSpPr>
            <a:spLocks noGrp="1"/>
          </p:cNvSpPr>
          <p:nvPr>
            <p:ph type="sldNum" sz="quarter" idx="12"/>
          </p:nvPr>
        </p:nvSpPr>
        <p:spPr/>
        <p:txBody>
          <a:bodyPr/>
          <a:lstStyle/>
          <a:p>
            <a:fld id="{A8CBFF3A-E60C-994B-AE6E-D7D0A26F3FC4}" type="slidenum">
              <a:rPr lang="en-US" smtClean="0"/>
              <a:t>26</a:t>
            </a:fld>
            <a:endParaRPr lang="en-US"/>
          </a:p>
        </p:txBody>
      </p:sp>
    </p:spTree>
    <p:extLst>
      <p:ext uri="{BB962C8B-B14F-4D97-AF65-F5344CB8AC3E}">
        <p14:creationId xmlns:p14="http://schemas.microsoft.com/office/powerpoint/2010/main" val="2152614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dirty="0">
                <a:latin typeface="Impact"/>
                <a:cs typeface="Impact"/>
              </a:rPr>
              <a:t>Methodology</a:t>
            </a: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000" dirty="0"/>
              <a:t>Federated Learning Based Mobile Edge Computing</a:t>
            </a:r>
          </a:p>
          <a:p>
            <a:pPr marL="0" indent="0" defTabSz="914400">
              <a:spcBef>
                <a:spcPts val="0"/>
              </a:spcBef>
              <a:buNone/>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p:txBody>
      </p:sp>
      <p:pic>
        <p:nvPicPr>
          <p:cNvPr id="52" name="Picture 2" descr="Image result for AR PERSON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0675" y="5733692"/>
            <a:ext cx="592253" cy="59225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mage result for AR PERSON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680" y="5746526"/>
            <a:ext cx="613495" cy="61349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Image result for AR PERSON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3284" y="5759737"/>
            <a:ext cx="574398" cy="58519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1829107" y="6343148"/>
            <a:ext cx="903389" cy="338554"/>
          </a:xfrm>
          <a:prstGeom prst="rect">
            <a:avLst/>
          </a:prstGeom>
          <a:noFill/>
        </p:spPr>
        <p:txBody>
          <a:bodyPr wrap="none" rtlCol="0">
            <a:spAutoFit/>
          </a:bodyPr>
          <a:lstStyle/>
          <a:p>
            <a:r>
              <a:rPr lang="en-US" sz="1600" b="1" dirty="0"/>
              <a:t>D</a:t>
            </a:r>
            <a:r>
              <a:rPr lang="en-US" altLang="zh-CN" sz="1600" b="1" dirty="0"/>
              <a:t>evice 1</a:t>
            </a:r>
            <a:endParaRPr lang="en-US" sz="1600" b="1" dirty="0"/>
          </a:p>
        </p:txBody>
      </p:sp>
      <p:sp>
        <p:nvSpPr>
          <p:cNvPr id="56" name="TextBox 55"/>
          <p:cNvSpPr txBox="1"/>
          <p:nvPr/>
        </p:nvSpPr>
        <p:spPr>
          <a:xfrm>
            <a:off x="3590851" y="6344934"/>
            <a:ext cx="903389" cy="338554"/>
          </a:xfrm>
          <a:prstGeom prst="rect">
            <a:avLst/>
          </a:prstGeom>
          <a:noFill/>
        </p:spPr>
        <p:txBody>
          <a:bodyPr wrap="none" rtlCol="0">
            <a:spAutoFit/>
          </a:bodyPr>
          <a:lstStyle/>
          <a:p>
            <a:r>
              <a:rPr lang="en-US" altLang="zh-CN" sz="1600" b="1" dirty="0"/>
              <a:t>Device 2</a:t>
            </a:r>
            <a:endParaRPr lang="en-US" sz="1600" b="1" dirty="0"/>
          </a:p>
        </p:txBody>
      </p:sp>
      <mc:AlternateContent xmlns:mc="http://schemas.openxmlformats.org/markup-compatibility/2006" xmlns:a14="http://schemas.microsoft.com/office/drawing/2010/main">
        <mc:Choice Requires="a14">
          <p:sp>
            <p:nvSpPr>
              <p:cNvPr id="57" name="TextBox 56"/>
              <p:cNvSpPr txBox="1"/>
              <p:nvPr/>
            </p:nvSpPr>
            <p:spPr>
              <a:xfrm>
                <a:off x="6290928" y="6347796"/>
                <a:ext cx="986745" cy="338554"/>
              </a:xfrm>
              <a:prstGeom prst="rect">
                <a:avLst/>
              </a:prstGeom>
              <a:noFill/>
            </p:spPr>
            <p:txBody>
              <a:bodyPr wrap="none" rtlCol="0">
                <a:spAutoFit/>
              </a:bodyPr>
              <a:lstStyle/>
              <a:p>
                <a:r>
                  <a:rPr lang="en-US" sz="1600" b="1" dirty="0"/>
                  <a:t>Device</a:t>
                </a:r>
                <a:r>
                  <a:rPr lang="en-US" altLang="zh-CN" sz="1600" b="1" dirty="0"/>
                  <a:t> </a:t>
                </a:r>
                <a14:m>
                  <m:oMath xmlns:m="http://schemas.openxmlformats.org/officeDocument/2006/math">
                    <m:r>
                      <a:rPr lang="en-US" altLang="zh-CN" sz="1600" b="1" i="1" dirty="0" smtClean="0">
                        <a:latin typeface="Cambria Math" panose="02040503050406030204" pitchFamily="18" charset="0"/>
                      </a:rPr>
                      <m:t>𝑴</m:t>
                    </m:r>
                  </m:oMath>
                </a14:m>
                <a:endParaRPr lang="en-US" sz="1600" b="1" dirty="0"/>
              </a:p>
            </p:txBody>
          </p:sp>
        </mc:Choice>
        <mc:Fallback xmlns="">
          <p:sp>
            <p:nvSpPr>
              <p:cNvPr id="57" name="TextBox 56"/>
              <p:cNvSpPr txBox="1">
                <a:spLocks noRot="1" noChangeAspect="1" noMove="1" noResize="1" noEditPoints="1" noAdjustHandles="1" noChangeArrowheads="1" noChangeShapeType="1" noTextEdit="1"/>
              </p:cNvSpPr>
              <p:nvPr/>
            </p:nvSpPr>
            <p:spPr>
              <a:xfrm>
                <a:off x="6290928" y="6347796"/>
                <a:ext cx="986745" cy="338554"/>
              </a:xfrm>
              <a:prstGeom prst="rect">
                <a:avLst/>
              </a:prstGeom>
              <a:blipFill>
                <a:blip r:embed="rId4"/>
                <a:stretch>
                  <a:fillRect l="-3704" t="-5357" b="-21429"/>
                </a:stretch>
              </a:blipFill>
            </p:spPr>
            <p:txBody>
              <a:bodyPr/>
              <a:lstStyle/>
              <a:p>
                <a:r>
                  <a:rPr lang="en-US">
                    <a:noFill/>
                  </a:rPr>
                  <a:t> </a:t>
                </a:r>
              </a:p>
            </p:txBody>
          </p:sp>
        </mc:Fallback>
      </mc:AlternateContent>
      <p:pic>
        <p:nvPicPr>
          <p:cNvPr id="58" name="Picture 1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7702" y="2077811"/>
            <a:ext cx="1676920" cy="167692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3690921" y="4122822"/>
            <a:ext cx="1425518" cy="307777"/>
          </a:xfrm>
          <a:prstGeom prst="rect">
            <a:avLst/>
          </a:prstGeom>
          <a:noFill/>
        </p:spPr>
        <p:txBody>
          <a:bodyPr wrap="none" rtlCol="0">
            <a:spAutoFit/>
          </a:bodyPr>
          <a:lstStyle/>
          <a:p>
            <a:r>
              <a:rPr lang="en-US" sz="1400" b="1" dirty="0"/>
              <a:t>Selected Devices</a:t>
            </a:r>
          </a:p>
        </p:txBody>
      </p:sp>
      <p:sp>
        <p:nvSpPr>
          <p:cNvPr id="61" name="TextBox 60"/>
          <p:cNvSpPr txBox="1"/>
          <p:nvPr/>
        </p:nvSpPr>
        <p:spPr>
          <a:xfrm>
            <a:off x="2079089" y="2243201"/>
            <a:ext cx="1486946" cy="307777"/>
          </a:xfrm>
          <a:prstGeom prst="rect">
            <a:avLst/>
          </a:prstGeom>
          <a:noFill/>
        </p:spPr>
        <p:txBody>
          <a:bodyPr wrap="none" rtlCol="0">
            <a:spAutoFit/>
          </a:bodyPr>
          <a:lstStyle/>
          <a:p>
            <a:r>
              <a:rPr lang="en-US" sz="1400" b="1" dirty="0"/>
              <a:t>Centralized Cloud</a:t>
            </a:r>
          </a:p>
        </p:txBody>
      </p:sp>
      <p:sp>
        <p:nvSpPr>
          <p:cNvPr id="62" name="TextBox 61"/>
          <p:cNvSpPr txBox="1"/>
          <p:nvPr/>
        </p:nvSpPr>
        <p:spPr>
          <a:xfrm>
            <a:off x="4924168" y="5375088"/>
            <a:ext cx="502061" cy="369332"/>
          </a:xfrm>
          <a:prstGeom prst="rect">
            <a:avLst/>
          </a:prstGeom>
          <a:noFill/>
        </p:spPr>
        <p:txBody>
          <a:bodyPr wrap="none" rtlCol="0">
            <a:spAutoFit/>
          </a:bodyPr>
          <a:lstStyle/>
          <a:p>
            <a:r>
              <a:rPr lang="en-US" altLang="zh-CN" dirty="0"/>
              <a:t>……</a:t>
            </a:r>
            <a:endParaRPr lang="en-US" dirty="0"/>
          </a:p>
        </p:txBody>
      </p:sp>
      <p:sp>
        <p:nvSpPr>
          <p:cNvPr id="7" name="TextBox 6"/>
          <p:cNvSpPr txBox="1"/>
          <p:nvPr/>
        </p:nvSpPr>
        <p:spPr>
          <a:xfrm>
            <a:off x="3320615" y="4092044"/>
            <a:ext cx="490840" cy="369332"/>
          </a:xfrm>
          <a:prstGeom prst="rect">
            <a:avLst/>
          </a:prstGeom>
          <a:noFill/>
        </p:spPr>
        <p:txBody>
          <a:bodyPr wrap="none" rtlCol="0">
            <a:spAutoFit/>
          </a:bodyPr>
          <a:lstStyle/>
          <a:p>
            <a:r>
              <a:rPr lang="en-US" dirty="0">
                <a:solidFill>
                  <a:srgbClr val="FF0000"/>
                </a:solidFill>
              </a:rPr>
              <a:t>①</a:t>
            </a:r>
          </a:p>
        </p:txBody>
      </p:sp>
      <p:sp>
        <p:nvSpPr>
          <p:cNvPr id="3" name="Slide Number Placeholder 2"/>
          <p:cNvSpPr>
            <a:spLocks noGrp="1"/>
          </p:cNvSpPr>
          <p:nvPr>
            <p:ph type="sldNum" sz="quarter" idx="12"/>
          </p:nvPr>
        </p:nvSpPr>
        <p:spPr/>
        <p:txBody>
          <a:bodyPr/>
          <a:lstStyle/>
          <a:p>
            <a:fld id="{A8CBFF3A-E60C-994B-AE6E-D7D0A26F3FC4}" type="slidenum">
              <a:rPr lang="en-US" smtClean="0"/>
              <a:t>27</a:t>
            </a:fld>
            <a:endParaRPr lang="en-US"/>
          </a:p>
        </p:txBody>
      </p:sp>
      <p:pic>
        <p:nvPicPr>
          <p:cNvPr id="38" name="Picture 4" descr="Image result for neural network icon">
            <a:extLst>
              <a:ext uri="{FF2B5EF4-FFF2-40B4-BE49-F238E27FC236}">
                <a16:creationId xmlns:a16="http://schemas.microsoft.com/office/drawing/2014/main" id="{A600FF69-DDE7-6041-90AF-99AF26AF765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530" b="10525"/>
          <a:stretch/>
        </p:blipFill>
        <p:spPr bwMode="auto">
          <a:xfrm>
            <a:off x="1864539" y="5150104"/>
            <a:ext cx="733820" cy="43668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Image result for neural network icon">
            <a:extLst>
              <a:ext uri="{FF2B5EF4-FFF2-40B4-BE49-F238E27FC236}">
                <a16:creationId xmlns:a16="http://schemas.microsoft.com/office/drawing/2014/main" id="{9731703C-6F9D-EC4F-87E1-068F84C4F1D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530" b="10525"/>
          <a:stretch/>
        </p:blipFill>
        <p:spPr bwMode="auto">
          <a:xfrm>
            <a:off x="3679001" y="5146754"/>
            <a:ext cx="733820" cy="43668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Image result for neural network icon">
            <a:extLst>
              <a:ext uri="{FF2B5EF4-FFF2-40B4-BE49-F238E27FC236}">
                <a16:creationId xmlns:a16="http://schemas.microsoft.com/office/drawing/2014/main" id="{AB39C893-155B-7342-8FC8-B306352CAC1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530" b="10525"/>
          <a:stretch/>
        </p:blipFill>
        <p:spPr bwMode="auto">
          <a:xfrm>
            <a:off x="6471234" y="5148110"/>
            <a:ext cx="733820" cy="436680"/>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3">
            <a:extLst>
              <a:ext uri="{FF2B5EF4-FFF2-40B4-BE49-F238E27FC236}">
                <a16:creationId xmlns:a16="http://schemas.microsoft.com/office/drawing/2014/main" id="{F0E1836D-426B-BF4A-8DE8-D297C1A6A140}"/>
              </a:ext>
            </a:extLst>
          </p:cNvPr>
          <p:cNvCxnSpPr/>
          <p:nvPr/>
        </p:nvCxnSpPr>
        <p:spPr>
          <a:xfrm flipH="1">
            <a:off x="2198077" y="3754731"/>
            <a:ext cx="1186961" cy="1230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18">
            <a:extLst>
              <a:ext uri="{FF2B5EF4-FFF2-40B4-BE49-F238E27FC236}">
                <a16:creationId xmlns:a16="http://schemas.microsoft.com/office/drawing/2014/main" id="{2A75D338-2130-1C46-ACD3-E63EF66BD104}"/>
              </a:ext>
            </a:extLst>
          </p:cNvPr>
          <p:cNvCxnSpPr/>
          <p:nvPr/>
        </p:nvCxnSpPr>
        <p:spPr>
          <a:xfrm>
            <a:off x="5426229" y="3675185"/>
            <a:ext cx="1291094" cy="13100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20">
            <a:extLst>
              <a:ext uri="{FF2B5EF4-FFF2-40B4-BE49-F238E27FC236}">
                <a16:creationId xmlns:a16="http://schemas.microsoft.com/office/drawing/2014/main" id="{56B25ACC-B73A-1641-B37D-30FF29AADFE1}"/>
              </a:ext>
            </a:extLst>
          </p:cNvPr>
          <p:cNvCxnSpPr/>
          <p:nvPr/>
        </p:nvCxnSpPr>
        <p:spPr>
          <a:xfrm flipH="1">
            <a:off x="4018085" y="3886200"/>
            <a:ext cx="123092" cy="11605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4" name="TextBox 21">
            <a:extLst>
              <a:ext uri="{FF2B5EF4-FFF2-40B4-BE49-F238E27FC236}">
                <a16:creationId xmlns:a16="http://schemas.microsoft.com/office/drawing/2014/main" id="{FFE92A78-3A0C-CC4C-9542-D34942361B1A}"/>
              </a:ext>
            </a:extLst>
          </p:cNvPr>
          <p:cNvSpPr txBox="1"/>
          <p:nvPr/>
        </p:nvSpPr>
        <p:spPr>
          <a:xfrm>
            <a:off x="4045911" y="4336897"/>
            <a:ext cx="2176365" cy="307777"/>
          </a:xfrm>
          <a:prstGeom prst="rect">
            <a:avLst/>
          </a:prstGeom>
          <a:noFill/>
        </p:spPr>
        <p:txBody>
          <a:bodyPr wrap="none" rtlCol="0">
            <a:spAutoFit/>
          </a:bodyPr>
          <a:lstStyle/>
          <a:p>
            <a:r>
              <a:rPr lang="en-US" sz="1400" dirty="0">
                <a:solidFill>
                  <a:srgbClr val="FF0000"/>
                </a:solidFill>
              </a:rPr>
              <a:t>②</a:t>
            </a:r>
            <a:r>
              <a:rPr lang="en-US" sz="1400" dirty="0"/>
              <a:t> Download Naive Model</a:t>
            </a:r>
          </a:p>
        </p:txBody>
      </p:sp>
      <mc:AlternateContent xmlns:mc="http://schemas.openxmlformats.org/markup-compatibility/2006" xmlns:a14="http://schemas.microsoft.com/office/drawing/2010/main">
        <mc:Choice Requires="a14">
          <p:sp>
            <p:nvSpPr>
              <p:cNvPr id="45" name="TextBox 22">
                <a:extLst>
                  <a:ext uri="{FF2B5EF4-FFF2-40B4-BE49-F238E27FC236}">
                    <a16:creationId xmlns:a16="http://schemas.microsoft.com/office/drawing/2014/main" id="{D29427C2-D4C5-4D48-A5D7-64962847B9B1}"/>
                  </a:ext>
                </a:extLst>
              </p:cNvPr>
              <p:cNvSpPr txBox="1"/>
              <p:nvPr/>
            </p:nvSpPr>
            <p:spPr>
              <a:xfrm>
                <a:off x="4950033" y="4644674"/>
                <a:ext cx="509177" cy="2303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latin typeface="Cambria Math" panose="02040503050406030204" pitchFamily="18" charset="0"/>
                            </a:rPr>
                          </m:ctrlPr>
                        </m:sSubSupPr>
                        <m:e>
                          <m:r>
                            <a:rPr lang="en-US" sz="1400" b="1" i="1" smtClean="0">
                              <a:latin typeface="Cambria Math" panose="02040503050406030204" pitchFamily="18" charset="0"/>
                              <a:ea typeface="Cambria Math" panose="02040503050406030204" pitchFamily="18" charset="0"/>
                            </a:rPr>
                            <m:t>𝝎</m:t>
                          </m:r>
                        </m:e>
                        <m:sub>
                          <m:r>
                            <a:rPr lang="en-US" sz="1400" b="1" i="1" smtClean="0">
                              <a:latin typeface="Cambria Math" panose="02040503050406030204" pitchFamily="18" charset="0"/>
                            </a:rPr>
                            <m:t>𝟏</m:t>
                          </m:r>
                        </m:sub>
                        <m:sup>
                          <m:r>
                            <a:rPr lang="en-US" sz="1400" b="1" i="1" smtClean="0">
                              <a:latin typeface="Cambria Math" panose="02040503050406030204" pitchFamily="18" charset="0"/>
                            </a:rPr>
                            <m:t>𝟎</m:t>
                          </m:r>
                        </m:sup>
                      </m:sSubSup>
                      <m:r>
                        <a:rPr lang="en-US" sz="1400" b="1" i="1" smtClean="0">
                          <a:latin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𝝉</m:t>
                      </m:r>
                      <m:r>
                        <a:rPr lang="en-US" sz="1400" b="1" i="1" smtClean="0">
                          <a:latin typeface="Cambria Math" panose="02040503050406030204" pitchFamily="18" charset="0"/>
                        </a:rPr>
                        <m:t>)</m:t>
                      </m:r>
                    </m:oMath>
                  </m:oMathPara>
                </a14:m>
                <a:endParaRPr lang="en-US" sz="1400" b="1" dirty="0"/>
              </a:p>
            </p:txBody>
          </p:sp>
        </mc:Choice>
        <mc:Fallback xmlns="">
          <p:sp>
            <p:nvSpPr>
              <p:cNvPr id="45" name="TextBox 22">
                <a:extLst>
                  <a:ext uri="{FF2B5EF4-FFF2-40B4-BE49-F238E27FC236}">
                    <a16:creationId xmlns:a16="http://schemas.microsoft.com/office/drawing/2014/main" id="{D29427C2-D4C5-4D48-A5D7-64962847B9B1}"/>
                  </a:ext>
                </a:extLst>
              </p:cNvPr>
              <p:cNvSpPr txBox="1">
                <a:spLocks noRot="1" noChangeAspect="1" noMove="1" noResize="1" noEditPoints="1" noAdjustHandles="1" noChangeArrowheads="1" noChangeShapeType="1" noTextEdit="1"/>
              </p:cNvSpPr>
              <p:nvPr/>
            </p:nvSpPr>
            <p:spPr>
              <a:xfrm>
                <a:off x="4950033" y="4644674"/>
                <a:ext cx="509177" cy="230319"/>
              </a:xfrm>
              <a:prstGeom prst="rect">
                <a:avLst/>
              </a:prstGeom>
              <a:blipFill>
                <a:blip r:embed="rId7"/>
                <a:stretch>
                  <a:fillRect l="-4878" r="-9756" b="-26316"/>
                </a:stretch>
              </a:blipFill>
            </p:spPr>
            <p:txBody>
              <a:bodyPr/>
              <a:lstStyle/>
              <a:p>
                <a:r>
                  <a:rPr lang="zh-CN" altLang="en-US">
                    <a:noFill/>
                  </a:rPr>
                  <a:t> </a:t>
                </a:r>
              </a:p>
            </p:txBody>
          </p:sp>
        </mc:Fallback>
      </mc:AlternateContent>
      <p:pic>
        <p:nvPicPr>
          <p:cNvPr id="46" name="Picture 10" descr="database 5 icon">
            <a:extLst>
              <a:ext uri="{FF2B5EF4-FFF2-40B4-BE49-F238E27FC236}">
                <a16:creationId xmlns:a16="http://schemas.microsoft.com/office/drawing/2014/main" id="{7A9E8E9A-A9FB-B848-851B-8CF68AF1E0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0514" y="5658309"/>
            <a:ext cx="362839" cy="36283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database 5 icon">
            <a:extLst>
              <a:ext uri="{FF2B5EF4-FFF2-40B4-BE49-F238E27FC236}">
                <a16:creationId xmlns:a16="http://schemas.microsoft.com/office/drawing/2014/main" id="{F7130601-D346-D443-9654-323A962CBF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82086" y="5655063"/>
            <a:ext cx="362839" cy="36283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database 5 icon">
            <a:extLst>
              <a:ext uri="{FF2B5EF4-FFF2-40B4-BE49-F238E27FC236}">
                <a16:creationId xmlns:a16="http://schemas.microsoft.com/office/drawing/2014/main" id="{3A4B4E22-F400-DE4D-8E78-46F413F8A41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01791" y="5659710"/>
            <a:ext cx="362839" cy="3628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9" name="TextBox 16">
                <a:extLst>
                  <a:ext uri="{FF2B5EF4-FFF2-40B4-BE49-F238E27FC236}">
                    <a16:creationId xmlns:a16="http://schemas.microsoft.com/office/drawing/2014/main" id="{33EC98DB-A03E-A54A-B3B5-D321B2FB13FF}"/>
                  </a:ext>
                </a:extLst>
              </p:cNvPr>
              <p:cNvSpPr txBox="1"/>
              <p:nvPr/>
            </p:nvSpPr>
            <p:spPr>
              <a:xfrm>
                <a:off x="1075489" y="5997828"/>
                <a:ext cx="4863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oMath>
                  </m:oMathPara>
                </a14:m>
                <a:endParaRPr lang="en-US" dirty="0"/>
              </a:p>
            </p:txBody>
          </p:sp>
        </mc:Choice>
        <mc:Fallback xmlns="">
          <p:sp>
            <p:nvSpPr>
              <p:cNvPr id="49" name="TextBox 16">
                <a:extLst>
                  <a:ext uri="{FF2B5EF4-FFF2-40B4-BE49-F238E27FC236}">
                    <a16:creationId xmlns:a16="http://schemas.microsoft.com/office/drawing/2014/main" id="{33EC98DB-A03E-A54A-B3B5-D321B2FB13FF}"/>
                  </a:ext>
                </a:extLst>
              </p:cNvPr>
              <p:cNvSpPr txBox="1">
                <a:spLocks noRot="1" noChangeAspect="1" noMove="1" noResize="1" noEditPoints="1" noAdjustHandles="1" noChangeArrowheads="1" noChangeShapeType="1" noTextEdit="1"/>
              </p:cNvSpPr>
              <p:nvPr/>
            </p:nvSpPr>
            <p:spPr>
              <a:xfrm>
                <a:off x="1075489" y="5997828"/>
                <a:ext cx="486351" cy="36933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TextBox 17">
                <a:extLst>
                  <a:ext uri="{FF2B5EF4-FFF2-40B4-BE49-F238E27FC236}">
                    <a16:creationId xmlns:a16="http://schemas.microsoft.com/office/drawing/2014/main" id="{8CB55281-BC7D-2540-8BE8-203F69A81D3A}"/>
                  </a:ext>
                </a:extLst>
              </p:cNvPr>
              <p:cNvSpPr txBox="1"/>
              <p:nvPr/>
            </p:nvSpPr>
            <p:spPr>
              <a:xfrm>
                <a:off x="3003605" y="6017901"/>
                <a:ext cx="4916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sub>
                      </m:sSub>
                    </m:oMath>
                  </m:oMathPara>
                </a14:m>
                <a:endParaRPr lang="en-US" dirty="0"/>
              </a:p>
            </p:txBody>
          </p:sp>
        </mc:Choice>
        <mc:Fallback xmlns="">
          <p:sp>
            <p:nvSpPr>
              <p:cNvPr id="50" name="TextBox 17">
                <a:extLst>
                  <a:ext uri="{FF2B5EF4-FFF2-40B4-BE49-F238E27FC236}">
                    <a16:creationId xmlns:a16="http://schemas.microsoft.com/office/drawing/2014/main" id="{8CB55281-BC7D-2540-8BE8-203F69A81D3A}"/>
                  </a:ext>
                </a:extLst>
              </p:cNvPr>
              <p:cNvSpPr txBox="1">
                <a:spLocks noRot="1" noChangeAspect="1" noMove="1" noResize="1" noEditPoints="1" noAdjustHandles="1" noChangeArrowheads="1" noChangeShapeType="1" noTextEdit="1"/>
              </p:cNvSpPr>
              <p:nvPr/>
            </p:nvSpPr>
            <p:spPr>
              <a:xfrm>
                <a:off x="3003605" y="6017901"/>
                <a:ext cx="491673" cy="369332"/>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TextBox 18">
                <a:extLst>
                  <a:ext uri="{FF2B5EF4-FFF2-40B4-BE49-F238E27FC236}">
                    <a16:creationId xmlns:a16="http://schemas.microsoft.com/office/drawing/2014/main" id="{D4E5849B-31E1-0648-B211-01AF0D5672AE}"/>
                  </a:ext>
                </a:extLst>
              </p:cNvPr>
              <p:cNvSpPr txBox="1"/>
              <p:nvPr/>
            </p:nvSpPr>
            <p:spPr>
              <a:xfrm>
                <a:off x="5686698" y="6022549"/>
                <a:ext cx="5629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𝑀</m:t>
                          </m:r>
                        </m:sub>
                      </m:sSub>
                    </m:oMath>
                  </m:oMathPara>
                </a14:m>
                <a:endParaRPr lang="en-US" dirty="0"/>
              </a:p>
            </p:txBody>
          </p:sp>
        </mc:Choice>
        <mc:Fallback xmlns="">
          <p:sp>
            <p:nvSpPr>
              <p:cNvPr id="51" name="TextBox 18">
                <a:extLst>
                  <a:ext uri="{FF2B5EF4-FFF2-40B4-BE49-F238E27FC236}">
                    <a16:creationId xmlns:a16="http://schemas.microsoft.com/office/drawing/2014/main" id="{D4E5849B-31E1-0648-B211-01AF0D5672AE}"/>
                  </a:ext>
                </a:extLst>
              </p:cNvPr>
              <p:cNvSpPr txBox="1">
                <a:spLocks noRot="1" noChangeAspect="1" noMove="1" noResize="1" noEditPoints="1" noAdjustHandles="1" noChangeArrowheads="1" noChangeShapeType="1" noTextEdit="1"/>
              </p:cNvSpPr>
              <p:nvPr/>
            </p:nvSpPr>
            <p:spPr>
              <a:xfrm>
                <a:off x="5686698" y="6022549"/>
                <a:ext cx="562911" cy="369332"/>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TextBox 20">
                <a:extLst>
                  <a:ext uri="{FF2B5EF4-FFF2-40B4-BE49-F238E27FC236}">
                    <a16:creationId xmlns:a16="http://schemas.microsoft.com/office/drawing/2014/main" id="{8E7DE3B0-06AE-224D-9224-77C465D36F79}"/>
                  </a:ext>
                </a:extLst>
              </p:cNvPr>
              <p:cNvSpPr txBox="1"/>
              <p:nvPr/>
            </p:nvSpPr>
            <p:spPr>
              <a:xfrm>
                <a:off x="1885092" y="4675115"/>
                <a:ext cx="862865" cy="2680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𝒇</m:t>
                          </m:r>
                        </m:e>
                        <m:sub>
                          <m:r>
                            <a:rPr lang="en-US" sz="1400" b="1" i="1" smtClean="0">
                              <a:latin typeface="Cambria Math" panose="02040503050406030204" pitchFamily="18" charset="0"/>
                            </a:rPr>
                            <m:t>𝟏</m:t>
                          </m:r>
                        </m:sub>
                      </m:sSub>
                      <m:r>
                        <a:rPr lang="en-US" sz="1400" b="1" i="1" smtClean="0">
                          <a:latin typeface="Cambria Math" panose="02040503050406030204" pitchFamily="18" charset="0"/>
                        </a:rPr>
                        <m:t>(</m:t>
                      </m:r>
                      <m:sSubSup>
                        <m:sSubSupPr>
                          <m:ctrlPr>
                            <a:rPr lang="en-US" sz="1400" b="1" i="1" smtClean="0">
                              <a:latin typeface="Cambria Math" panose="02040503050406030204" pitchFamily="18" charset="0"/>
                            </a:rPr>
                          </m:ctrlPr>
                        </m:sSubSupPr>
                        <m:e>
                          <m:r>
                            <a:rPr lang="en-US" sz="1400" b="1" i="1" smtClean="0">
                              <a:latin typeface="Cambria Math" panose="02040503050406030204" pitchFamily="18" charset="0"/>
                              <a:ea typeface="Cambria Math" panose="02040503050406030204" pitchFamily="18" charset="0"/>
                            </a:rPr>
                            <m:t>𝝎</m:t>
                          </m:r>
                        </m:e>
                        <m:sub>
                          <m:r>
                            <a:rPr lang="en-US" sz="1400" b="1" i="1" smtClean="0">
                              <a:latin typeface="Cambria Math" panose="02040503050406030204" pitchFamily="18" charset="0"/>
                            </a:rPr>
                            <m:t>𝟏</m:t>
                          </m:r>
                        </m:sub>
                        <m:sup>
                          <m:r>
                            <a:rPr lang="en-US" sz="1400" b="1" i="1" smtClean="0">
                              <a:latin typeface="Cambria Math" panose="02040503050406030204" pitchFamily="18" charset="0"/>
                            </a:rPr>
                            <m:t>𝒋</m:t>
                          </m:r>
                        </m:sup>
                      </m:sSubSup>
                      <m:r>
                        <a:rPr lang="en-US" sz="1400" b="1" i="1" smtClean="0">
                          <a:latin typeface="Cambria Math" panose="02040503050406030204" pitchFamily="18" charset="0"/>
                        </a:rPr>
                        <m:t>(</m:t>
                      </m:r>
                      <m:r>
                        <a:rPr lang="en-US" sz="1400" b="1" i="1" smtClean="0">
                          <a:latin typeface="Cambria Math" panose="02040503050406030204" pitchFamily="18" charset="0"/>
                        </a:rPr>
                        <m:t>𝒌</m:t>
                      </m:r>
                      <m:r>
                        <a:rPr lang="en-US" sz="1400" b="1" i="1" smtClean="0">
                          <a:latin typeface="Cambria Math" panose="02040503050406030204" pitchFamily="18" charset="0"/>
                        </a:rPr>
                        <m:t>))</m:t>
                      </m:r>
                    </m:oMath>
                  </m:oMathPara>
                </a14:m>
                <a:endParaRPr lang="en-US" sz="1400" b="1" dirty="0"/>
              </a:p>
            </p:txBody>
          </p:sp>
        </mc:Choice>
        <mc:Fallback xmlns="">
          <p:sp>
            <p:nvSpPr>
              <p:cNvPr id="60" name="TextBox 20">
                <a:extLst>
                  <a:ext uri="{FF2B5EF4-FFF2-40B4-BE49-F238E27FC236}">
                    <a16:creationId xmlns:a16="http://schemas.microsoft.com/office/drawing/2014/main" id="{8E7DE3B0-06AE-224D-9224-77C465D36F79}"/>
                  </a:ext>
                </a:extLst>
              </p:cNvPr>
              <p:cNvSpPr txBox="1">
                <a:spLocks noRot="1" noChangeAspect="1" noMove="1" noResize="1" noEditPoints="1" noAdjustHandles="1" noChangeArrowheads="1" noChangeShapeType="1" noTextEdit="1"/>
              </p:cNvSpPr>
              <p:nvPr/>
            </p:nvSpPr>
            <p:spPr>
              <a:xfrm>
                <a:off x="1885092" y="4675115"/>
                <a:ext cx="862865" cy="268022"/>
              </a:xfrm>
              <a:prstGeom prst="rect">
                <a:avLst/>
              </a:prstGeom>
              <a:blipFill>
                <a:blip r:embed="rId12"/>
                <a:stretch>
                  <a:fillRect l="-5797" r="-7246" b="-2272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3" name="TextBox 21">
                <a:extLst>
                  <a:ext uri="{FF2B5EF4-FFF2-40B4-BE49-F238E27FC236}">
                    <a16:creationId xmlns:a16="http://schemas.microsoft.com/office/drawing/2014/main" id="{286D4532-3E42-144D-B530-61D2C0AEB2B6}"/>
                  </a:ext>
                </a:extLst>
              </p:cNvPr>
              <p:cNvSpPr txBox="1"/>
              <p:nvPr/>
            </p:nvSpPr>
            <p:spPr>
              <a:xfrm>
                <a:off x="3590851" y="4705559"/>
                <a:ext cx="859658" cy="2680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𝒇</m:t>
                          </m:r>
                        </m:e>
                        <m:sub>
                          <m:r>
                            <a:rPr lang="en-US" altLang="zh-CN" sz="1400" b="1" i="1">
                              <a:latin typeface="Cambria Math" panose="02040503050406030204" pitchFamily="18" charset="0"/>
                            </a:rPr>
                            <m:t>2</m:t>
                          </m:r>
                        </m:sub>
                      </m:sSub>
                      <m:r>
                        <a:rPr lang="en-US" sz="1400" b="1" i="1" smtClean="0">
                          <a:latin typeface="Cambria Math" panose="02040503050406030204" pitchFamily="18" charset="0"/>
                        </a:rPr>
                        <m:t>(</m:t>
                      </m:r>
                      <m:sSubSup>
                        <m:sSubSupPr>
                          <m:ctrlPr>
                            <a:rPr lang="en-US" sz="1400" b="1" i="1" smtClean="0">
                              <a:latin typeface="Cambria Math" panose="02040503050406030204" pitchFamily="18" charset="0"/>
                            </a:rPr>
                          </m:ctrlPr>
                        </m:sSubSupPr>
                        <m:e>
                          <m:r>
                            <a:rPr lang="en-US" sz="1400" b="1" i="1" smtClean="0">
                              <a:latin typeface="Cambria Math" panose="02040503050406030204" pitchFamily="18" charset="0"/>
                              <a:ea typeface="Cambria Math" panose="02040503050406030204" pitchFamily="18" charset="0"/>
                            </a:rPr>
                            <m:t>𝝎</m:t>
                          </m:r>
                        </m:e>
                        <m:sub>
                          <m:r>
                            <a:rPr lang="en-US" sz="1400" b="1" i="1" smtClean="0">
                              <a:latin typeface="Cambria Math" panose="02040503050406030204" pitchFamily="18" charset="0"/>
                            </a:rPr>
                            <m:t>𝟐</m:t>
                          </m:r>
                        </m:sub>
                        <m:sup>
                          <m:r>
                            <a:rPr lang="en-US" sz="1400" b="1" i="1" smtClean="0">
                              <a:latin typeface="Cambria Math" panose="02040503050406030204" pitchFamily="18" charset="0"/>
                            </a:rPr>
                            <m:t>𝒋</m:t>
                          </m:r>
                        </m:sup>
                      </m:sSubSup>
                      <m:r>
                        <a:rPr lang="en-US" sz="1400" b="1" i="1" smtClean="0">
                          <a:latin typeface="Cambria Math" panose="02040503050406030204" pitchFamily="18" charset="0"/>
                        </a:rPr>
                        <m:t>(</m:t>
                      </m:r>
                      <m:r>
                        <a:rPr lang="en-US" sz="1400" b="1" i="1" smtClean="0">
                          <a:latin typeface="Cambria Math" panose="02040503050406030204" pitchFamily="18" charset="0"/>
                        </a:rPr>
                        <m:t>𝒌</m:t>
                      </m:r>
                      <m:r>
                        <a:rPr lang="en-US" sz="1400" b="1" i="1" smtClean="0">
                          <a:latin typeface="Cambria Math" panose="02040503050406030204" pitchFamily="18" charset="0"/>
                        </a:rPr>
                        <m:t>))</m:t>
                      </m:r>
                    </m:oMath>
                  </m:oMathPara>
                </a14:m>
                <a:endParaRPr lang="en-US" sz="1400" b="1" dirty="0"/>
              </a:p>
            </p:txBody>
          </p:sp>
        </mc:Choice>
        <mc:Fallback xmlns="">
          <p:sp>
            <p:nvSpPr>
              <p:cNvPr id="63" name="TextBox 21">
                <a:extLst>
                  <a:ext uri="{FF2B5EF4-FFF2-40B4-BE49-F238E27FC236}">
                    <a16:creationId xmlns:a16="http://schemas.microsoft.com/office/drawing/2014/main" id="{286D4532-3E42-144D-B530-61D2C0AEB2B6}"/>
                  </a:ext>
                </a:extLst>
              </p:cNvPr>
              <p:cNvSpPr txBox="1">
                <a:spLocks noRot="1" noChangeAspect="1" noMove="1" noResize="1" noEditPoints="1" noAdjustHandles="1" noChangeArrowheads="1" noChangeShapeType="1" noTextEdit="1"/>
              </p:cNvSpPr>
              <p:nvPr/>
            </p:nvSpPr>
            <p:spPr>
              <a:xfrm>
                <a:off x="3590851" y="4705559"/>
                <a:ext cx="859658" cy="268022"/>
              </a:xfrm>
              <a:prstGeom prst="rect">
                <a:avLst/>
              </a:prstGeom>
              <a:blipFill>
                <a:blip r:embed="rId13"/>
                <a:stretch>
                  <a:fillRect l="-7353" r="-7353" b="-1818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TextBox 22">
                <a:extLst>
                  <a:ext uri="{FF2B5EF4-FFF2-40B4-BE49-F238E27FC236}">
                    <a16:creationId xmlns:a16="http://schemas.microsoft.com/office/drawing/2014/main" id="{BE08209C-F7B5-EE42-83C8-D6808CA502B8}"/>
                  </a:ext>
                </a:extLst>
              </p:cNvPr>
              <p:cNvSpPr txBox="1"/>
              <p:nvPr/>
            </p:nvSpPr>
            <p:spPr>
              <a:xfrm>
                <a:off x="6365033" y="4661830"/>
                <a:ext cx="946221"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𝒇</m:t>
                          </m:r>
                        </m:e>
                        <m:sub>
                          <m:r>
                            <a:rPr lang="en-US" sz="1400" b="1" i="1" smtClean="0">
                              <a:latin typeface="Cambria Math" panose="02040503050406030204" pitchFamily="18" charset="0"/>
                            </a:rPr>
                            <m:t>𝑴</m:t>
                          </m:r>
                        </m:sub>
                      </m:sSub>
                      <m:r>
                        <a:rPr lang="en-US" sz="1400" b="1" i="1" smtClean="0">
                          <a:latin typeface="Cambria Math" panose="02040503050406030204" pitchFamily="18" charset="0"/>
                        </a:rPr>
                        <m:t>(</m:t>
                      </m:r>
                      <m:sSubSup>
                        <m:sSubSupPr>
                          <m:ctrlPr>
                            <a:rPr lang="en-US" sz="1400" b="1" i="1" smtClean="0">
                              <a:latin typeface="Cambria Math" panose="02040503050406030204" pitchFamily="18" charset="0"/>
                            </a:rPr>
                          </m:ctrlPr>
                        </m:sSubSupPr>
                        <m:e>
                          <m:r>
                            <a:rPr lang="en-US" sz="1400" b="1" i="1" smtClean="0">
                              <a:latin typeface="Cambria Math" panose="02040503050406030204" pitchFamily="18" charset="0"/>
                              <a:ea typeface="Cambria Math" panose="02040503050406030204" pitchFamily="18" charset="0"/>
                            </a:rPr>
                            <m:t>𝝎</m:t>
                          </m:r>
                        </m:e>
                        <m:sub>
                          <m:r>
                            <a:rPr lang="en-US" sz="1400" b="1" i="1" smtClean="0">
                              <a:latin typeface="Cambria Math" panose="02040503050406030204" pitchFamily="18" charset="0"/>
                            </a:rPr>
                            <m:t>𝑴</m:t>
                          </m:r>
                        </m:sub>
                        <m:sup>
                          <m:r>
                            <a:rPr lang="en-US" sz="1400" b="1" i="1" smtClean="0">
                              <a:latin typeface="Cambria Math" panose="02040503050406030204" pitchFamily="18" charset="0"/>
                            </a:rPr>
                            <m:t>𝒋</m:t>
                          </m:r>
                        </m:sup>
                      </m:sSubSup>
                      <m:r>
                        <a:rPr lang="en-US" sz="1400" b="1" i="1" smtClean="0">
                          <a:latin typeface="Cambria Math" panose="02040503050406030204" pitchFamily="18" charset="0"/>
                        </a:rPr>
                        <m:t>(</m:t>
                      </m:r>
                      <m:r>
                        <a:rPr lang="en-US" sz="1400" b="1" i="1" smtClean="0">
                          <a:latin typeface="Cambria Math" panose="02040503050406030204" pitchFamily="18" charset="0"/>
                        </a:rPr>
                        <m:t>𝒌</m:t>
                      </m:r>
                      <m:r>
                        <a:rPr lang="en-US" sz="1400" b="1" i="1" smtClean="0">
                          <a:latin typeface="Cambria Math" panose="02040503050406030204" pitchFamily="18" charset="0"/>
                        </a:rPr>
                        <m:t>))</m:t>
                      </m:r>
                    </m:oMath>
                  </m:oMathPara>
                </a14:m>
                <a:endParaRPr lang="en-US" sz="1400" b="1" dirty="0"/>
              </a:p>
            </p:txBody>
          </p:sp>
        </mc:Choice>
        <mc:Fallback xmlns="">
          <p:sp>
            <p:nvSpPr>
              <p:cNvPr id="64" name="TextBox 22">
                <a:extLst>
                  <a:ext uri="{FF2B5EF4-FFF2-40B4-BE49-F238E27FC236}">
                    <a16:creationId xmlns:a16="http://schemas.microsoft.com/office/drawing/2014/main" id="{BE08209C-F7B5-EE42-83C8-D6808CA502B8}"/>
                  </a:ext>
                </a:extLst>
              </p:cNvPr>
              <p:cNvSpPr txBox="1">
                <a:spLocks noRot="1" noChangeAspect="1" noMove="1" noResize="1" noEditPoints="1" noAdjustHandles="1" noChangeArrowheads="1" noChangeShapeType="1" noTextEdit="1"/>
              </p:cNvSpPr>
              <p:nvPr/>
            </p:nvSpPr>
            <p:spPr>
              <a:xfrm>
                <a:off x="6365033" y="4661830"/>
                <a:ext cx="946221" cy="267509"/>
              </a:xfrm>
              <a:prstGeom prst="rect">
                <a:avLst/>
              </a:prstGeom>
              <a:blipFill>
                <a:blip r:embed="rId14"/>
                <a:stretch>
                  <a:fillRect l="-5263" r="-5263" b="-18182"/>
                </a:stretch>
              </a:blipFill>
            </p:spPr>
            <p:txBody>
              <a:bodyPr/>
              <a:lstStyle/>
              <a:p>
                <a:r>
                  <a:rPr lang="zh-CN" altLang="en-US">
                    <a:noFill/>
                  </a:rPr>
                  <a:t> </a:t>
                </a:r>
              </a:p>
            </p:txBody>
          </p:sp>
        </mc:Fallback>
      </mc:AlternateContent>
      <p:sp>
        <p:nvSpPr>
          <p:cNvPr id="65" name="Bent Arrow 25">
            <a:extLst>
              <a:ext uri="{FF2B5EF4-FFF2-40B4-BE49-F238E27FC236}">
                <a16:creationId xmlns:a16="http://schemas.microsoft.com/office/drawing/2014/main" id="{6ECDE304-16A6-A548-BF2C-2840209CED1B}"/>
              </a:ext>
            </a:extLst>
          </p:cNvPr>
          <p:cNvSpPr/>
          <p:nvPr/>
        </p:nvSpPr>
        <p:spPr>
          <a:xfrm>
            <a:off x="1239567" y="5114043"/>
            <a:ext cx="401326" cy="430317"/>
          </a:xfrm>
          <a:prstGeom prst="ben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Bent Arrow 26">
            <a:extLst>
              <a:ext uri="{FF2B5EF4-FFF2-40B4-BE49-F238E27FC236}">
                <a16:creationId xmlns:a16="http://schemas.microsoft.com/office/drawing/2014/main" id="{A46ADA7D-1301-EB4A-82C8-F619B18C5866}"/>
              </a:ext>
            </a:extLst>
          </p:cNvPr>
          <p:cNvSpPr/>
          <p:nvPr/>
        </p:nvSpPr>
        <p:spPr>
          <a:xfrm>
            <a:off x="3174803" y="5119077"/>
            <a:ext cx="401326" cy="430317"/>
          </a:xfrm>
          <a:prstGeom prst="ben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Bent Arrow 27">
            <a:extLst>
              <a:ext uri="{FF2B5EF4-FFF2-40B4-BE49-F238E27FC236}">
                <a16:creationId xmlns:a16="http://schemas.microsoft.com/office/drawing/2014/main" id="{10EED4E1-BC4D-514F-9CEE-55645CBB4ECF}"/>
              </a:ext>
            </a:extLst>
          </p:cNvPr>
          <p:cNvSpPr/>
          <p:nvPr/>
        </p:nvSpPr>
        <p:spPr>
          <a:xfrm>
            <a:off x="5879263" y="5154473"/>
            <a:ext cx="401326" cy="430317"/>
          </a:xfrm>
          <a:prstGeom prst="ben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TextBox 28">
            <a:extLst>
              <a:ext uri="{FF2B5EF4-FFF2-40B4-BE49-F238E27FC236}">
                <a16:creationId xmlns:a16="http://schemas.microsoft.com/office/drawing/2014/main" id="{AFAF3412-5627-D547-91AC-A81BB523D6D3}"/>
              </a:ext>
            </a:extLst>
          </p:cNvPr>
          <p:cNvSpPr txBox="1"/>
          <p:nvPr/>
        </p:nvSpPr>
        <p:spPr>
          <a:xfrm>
            <a:off x="0" y="3939699"/>
            <a:ext cx="1655548" cy="338554"/>
          </a:xfrm>
          <a:prstGeom prst="rect">
            <a:avLst/>
          </a:prstGeom>
          <a:noFill/>
        </p:spPr>
        <p:txBody>
          <a:bodyPr wrap="square" rtlCol="0">
            <a:spAutoFit/>
          </a:bodyPr>
          <a:lstStyle/>
          <a:p>
            <a:r>
              <a:rPr lang="en-US" sz="1600" dirty="0">
                <a:solidFill>
                  <a:srgbClr val="FF0000"/>
                </a:solidFill>
              </a:rPr>
              <a:t>③</a:t>
            </a:r>
            <a:r>
              <a:rPr lang="en-US" sz="1600" dirty="0"/>
              <a:t>Local Updates</a:t>
            </a:r>
          </a:p>
        </p:txBody>
      </p:sp>
      <p:pic>
        <p:nvPicPr>
          <p:cNvPr id="69" name="Picture 18" descr="Image result for arrow icon">
            <a:extLst>
              <a:ext uri="{FF2B5EF4-FFF2-40B4-BE49-F238E27FC236}">
                <a16:creationId xmlns:a16="http://schemas.microsoft.com/office/drawing/2014/main" id="{A5959151-8C51-7C4D-ABF4-3EBBA665EC2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57686">
            <a:off x="5159835" y="3192318"/>
            <a:ext cx="1423793" cy="142379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8" descr="Image result for arrow icon">
            <a:extLst>
              <a:ext uri="{FF2B5EF4-FFF2-40B4-BE49-F238E27FC236}">
                <a16:creationId xmlns:a16="http://schemas.microsoft.com/office/drawing/2014/main" id="{B6101E22-B18F-6D47-AFE7-65527C81FC8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170522" flipH="1">
            <a:off x="2068056" y="3169399"/>
            <a:ext cx="1517462" cy="15174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1" name="TextBox 33">
                <a:extLst>
                  <a:ext uri="{FF2B5EF4-FFF2-40B4-BE49-F238E27FC236}">
                    <a16:creationId xmlns:a16="http://schemas.microsoft.com/office/drawing/2014/main" id="{8BDFEB5B-2D59-EF4A-9CF4-C830DE049461}"/>
                  </a:ext>
                </a:extLst>
              </p:cNvPr>
              <p:cNvSpPr txBox="1"/>
              <p:nvPr/>
            </p:nvSpPr>
            <p:spPr>
              <a:xfrm>
                <a:off x="1948024" y="3419926"/>
                <a:ext cx="509178" cy="2680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latin typeface="Cambria Math" panose="02040503050406030204" pitchFamily="18" charset="0"/>
                            </a:rPr>
                          </m:ctrlPr>
                        </m:sSubSupPr>
                        <m:e>
                          <m:r>
                            <a:rPr lang="en-US" sz="1400" b="1" i="1" smtClean="0">
                              <a:latin typeface="Cambria Math" panose="02040503050406030204" pitchFamily="18" charset="0"/>
                              <a:ea typeface="Cambria Math" panose="02040503050406030204" pitchFamily="18" charset="0"/>
                            </a:rPr>
                            <m:t>𝝎</m:t>
                          </m:r>
                        </m:e>
                        <m:sub>
                          <m:r>
                            <a:rPr lang="en-US" sz="1400" b="1" i="1" smtClean="0">
                              <a:latin typeface="Cambria Math" panose="02040503050406030204" pitchFamily="18" charset="0"/>
                            </a:rPr>
                            <m:t>𝟏</m:t>
                          </m:r>
                        </m:sub>
                        <m:sup>
                          <m:r>
                            <a:rPr lang="en-US" sz="1400" b="1" i="1" smtClean="0">
                              <a:latin typeface="Cambria Math" panose="02040503050406030204" pitchFamily="18" charset="0"/>
                            </a:rPr>
                            <m:t>𝒋</m:t>
                          </m:r>
                        </m:sup>
                      </m:sSubSup>
                      <m:r>
                        <a:rPr lang="en-US" sz="1400" b="1" i="1" smtClean="0">
                          <a:latin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𝝉</m:t>
                      </m:r>
                      <m:r>
                        <a:rPr lang="en-US" sz="1400" b="1" i="1" smtClean="0">
                          <a:latin typeface="Cambria Math" panose="02040503050406030204" pitchFamily="18" charset="0"/>
                        </a:rPr>
                        <m:t>)</m:t>
                      </m:r>
                    </m:oMath>
                  </m:oMathPara>
                </a14:m>
                <a:endParaRPr lang="en-US" sz="1400" b="1" dirty="0"/>
              </a:p>
            </p:txBody>
          </p:sp>
        </mc:Choice>
        <mc:Fallback xmlns="">
          <p:sp>
            <p:nvSpPr>
              <p:cNvPr id="71" name="TextBox 33">
                <a:extLst>
                  <a:ext uri="{FF2B5EF4-FFF2-40B4-BE49-F238E27FC236}">
                    <a16:creationId xmlns:a16="http://schemas.microsoft.com/office/drawing/2014/main" id="{8BDFEB5B-2D59-EF4A-9CF4-C830DE049461}"/>
                  </a:ext>
                </a:extLst>
              </p:cNvPr>
              <p:cNvSpPr txBox="1">
                <a:spLocks noRot="1" noChangeAspect="1" noMove="1" noResize="1" noEditPoints="1" noAdjustHandles="1" noChangeArrowheads="1" noChangeShapeType="1" noTextEdit="1"/>
              </p:cNvSpPr>
              <p:nvPr/>
            </p:nvSpPr>
            <p:spPr>
              <a:xfrm>
                <a:off x="1948024" y="3419926"/>
                <a:ext cx="509178" cy="268022"/>
              </a:xfrm>
              <a:prstGeom prst="rect">
                <a:avLst/>
              </a:prstGeom>
              <a:blipFill>
                <a:blip r:embed="rId16"/>
                <a:stretch>
                  <a:fillRect l="-2439" r="-12195" b="-2272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2" name="TextBox 34">
                <a:extLst>
                  <a:ext uri="{FF2B5EF4-FFF2-40B4-BE49-F238E27FC236}">
                    <a16:creationId xmlns:a16="http://schemas.microsoft.com/office/drawing/2014/main" id="{71317CC3-1C3D-2E4C-87E2-050F76493EA0}"/>
                  </a:ext>
                </a:extLst>
              </p:cNvPr>
              <p:cNvSpPr txBox="1"/>
              <p:nvPr/>
            </p:nvSpPr>
            <p:spPr>
              <a:xfrm>
                <a:off x="6005161" y="3327596"/>
                <a:ext cx="550855" cy="2748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latin typeface="Cambria Math" panose="02040503050406030204" pitchFamily="18" charset="0"/>
                            </a:rPr>
                          </m:ctrlPr>
                        </m:sSubSupPr>
                        <m:e>
                          <m:r>
                            <a:rPr lang="en-US" sz="1400" b="1" i="1" smtClean="0">
                              <a:latin typeface="Cambria Math" panose="02040503050406030204" pitchFamily="18" charset="0"/>
                              <a:ea typeface="Cambria Math" panose="02040503050406030204" pitchFamily="18" charset="0"/>
                            </a:rPr>
                            <m:t>𝝎</m:t>
                          </m:r>
                        </m:e>
                        <m:sub>
                          <m:r>
                            <a:rPr lang="en-US" sz="1400" b="1" i="1" smtClean="0">
                              <a:latin typeface="Cambria Math" panose="02040503050406030204" pitchFamily="18" charset="0"/>
                            </a:rPr>
                            <m:t>𝑴</m:t>
                          </m:r>
                        </m:sub>
                        <m:sup>
                          <m:r>
                            <a:rPr lang="en-US" sz="1400" b="1" i="1" smtClean="0">
                              <a:latin typeface="Cambria Math" panose="02040503050406030204" pitchFamily="18" charset="0"/>
                            </a:rPr>
                            <m:t>𝒋</m:t>
                          </m:r>
                        </m:sup>
                      </m:sSubSup>
                      <m:r>
                        <a:rPr lang="en-US" sz="1400" b="1" i="1" smtClean="0">
                          <a:latin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𝝉</m:t>
                      </m:r>
                      <m:r>
                        <a:rPr lang="en-US" sz="1400" b="1" i="1" smtClean="0">
                          <a:latin typeface="Cambria Math" panose="02040503050406030204" pitchFamily="18" charset="0"/>
                        </a:rPr>
                        <m:t>)</m:t>
                      </m:r>
                    </m:oMath>
                  </m:oMathPara>
                </a14:m>
                <a:endParaRPr lang="en-US" sz="1400" b="1" dirty="0"/>
              </a:p>
            </p:txBody>
          </p:sp>
        </mc:Choice>
        <mc:Fallback xmlns="">
          <p:sp>
            <p:nvSpPr>
              <p:cNvPr id="72" name="TextBox 34">
                <a:extLst>
                  <a:ext uri="{FF2B5EF4-FFF2-40B4-BE49-F238E27FC236}">
                    <a16:creationId xmlns:a16="http://schemas.microsoft.com/office/drawing/2014/main" id="{71317CC3-1C3D-2E4C-87E2-050F76493EA0}"/>
                  </a:ext>
                </a:extLst>
              </p:cNvPr>
              <p:cNvSpPr txBox="1">
                <a:spLocks noRot="1" noChangeAspect="1" noMove="1" noResize="1" noEditPoints="1" noAdjustHandles="1" noChangeArrowheads="1" noChangeShapeType="1" noTextEdit="1"/>
              </p:cNvSpPr>
              <p:nvPr/>
            </p:nvSpPr>
            <p:spPr>
              <a:xfrm>
                <a:off x="6005161" y="3327596"/>
                <a:ext cx="550855" cy="274819"/>
              </a:xfrm>
              <a:prstGeom prst="rect">
                <a:avLst/>
              </a:prstGeom>
              <a:blipFill>
                <a:blip r:embed="rId17"/>
                <a:stretch>
                  <a:fillRect l="-4545" r="-11364"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3" name="TextBox 35">
                <a:extLst>
                  <a:ext uri="{FF2B5EF4-FFF2-40B4-BE49-F238E27FC236}">
                    <a16:creationId xmlns:a16="http://schemas.microsoft.com/office/drawing/2014/main" id="{70BAD131-F85E-5848-8F42-69F14A10C97E}"/>
                  </a:ext>
                </a:extLst>
              </p:cNvPr>
              <p:cNvSpPr txBox="1"/>
              <p:nvPr/>
            </p:nvSpPr>
            <p:spPr>
              <a:xfrm>
                <a:off x="5282613" y="2470788"/>
                <a:ext cx="1933991" cy="5616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b="1" i="1" smtClean="0">
                              <a:latin typeface="Cambria Math" panose="02040503050406030204" pitchFamily="18" charset="0"/>
                            </a:rPr>
                          </m:ctrlPr>
                        </m:accPr>
                        <m:e>
                          <m:r>
                            <a:rPr lang="en-US" sz="1400" b="1" i="1" smtClean="0">
                              <a:latin typeface="Cambria Math" panose="02040503050406030204" pitchFamily="18" charset="0"/>
                              <a:ea typeface="Cambria Math" panose="02040503050406030204" pitchFamily="18" charset="0"/>
                            </a:rPr>
                            <m:t>𝝎</m:t>
                          </m:r>
                        </m:e>
                      </m:acc>
                      <m:d>
                        <m:dPr>
                          <m:ctrlPr>
                            <a:rPr lang="en-US" sz="1400" b="1" i="1" smtClean="0">
                              <a:latin typeface="Cambria Math" panose="02040503050406030204" pitchFamily="18" charset="0"/>
                            </a:rPr>
                          </m:ctrlPr>
                        </m:dPr>
                        <m:e>
                          <m:r>
                            <a:rPr lang="en-US" sz="1400" b="1" i="1" smtClean="0">
                              <a:latin typeface="Cambria Math" panose="02040503050406030204" pitchFamily="18" charset="0"/>
                            </a:rPr>
                            <m:t>𝒋</m:t>
                          </m:r>
                          <m:r>
                            <a:rPr lang="en-US" sz="1400" b="1" i="1" smtClean="0">
                              <a:latin typeface="Cambria Math" panose="02040503050406030204" pitchFamily="18" charset="0"/>
                            </a:rPr>
                            <m:t>+</m:t>
                          </m:r>
                          <m:r>
                            <a:rPr lang="en-US" sz="1400" b="1" i="1" smtClean="0">
                              <a:latin typeface="Cambria Math" panose="02040503050406030204" pitchFamily="18" charset="0"/>
                            </a:rPr>
                            <m:t>𝟏</m:t>
                          </m:r>
                        </m:e>
                      </m:d>
                      <m:r>
                        <a:rPr lang="en-US" sz="1400" b="1" i="1" smtClean="0">
                          <a:latin typeface="Cambria Math" panose="02040503050406030204" pitchFamily="18" charset="0"/>
                        </a:rPr>
                        <m:t>=</m:t>
                      </m:r>
                      <m:f>
                        <m:fPr>
                          <m:ctrlPr>
                            <a:rPr lang="en-US" sz="1400" b="1" i="1" smtClean="0">
                              <a:latin typeface="Cambria Math" panose="02040503050406030204" pitchFamily="18" charset="0"/>
                            </a:rPr>
                          </m:ctrlPr>
                        </m:fPr>
                        <m:num>
                          <m:nary>
                            <m:naryPr>
                              <m:chr m:val="∑"/>
                              <m:subHide m:val="on"/>
                              <m:supHide m:val="on"/>
                              <m:ctrlPr>
                                <a:rPr lang="en-US" sz="1400" b="1" i="1" smtClean="0">
                                  <a:latin typeface="Cambria Math" panose="02040503050406030204" pitchFamily="18" charset="0"/>
                                </a:rPr>
                              </m:ctrlPr>
                            </m:naryPr>
                            <m:sub/>
                            <m:sup/>
                            <m:e>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𝑫</m:t>
                                  </m:r>
                                </m:e>
                                <m:sub>
                                  <m:r>
                                    <a:rPr lang="en-US" sz="1400" b="1" i="1" smtClean="0">
                                      <a:latin typeface="Cambria Math" panose="02040503050406030204" pitchFamily="18" charset="0"/>
                                    </a:rPr>
                                    <m:t>𝒊</m:t>
                                  </m:r>
                                </m:sub>
                              </m:sSub>
                              <m:sSubSup>
                                <m:sSubSupPr>
                                  <m:ctrlPr>
                                    <a:rPr lang="en-US" sz="1400" b="1" i="1" smtClean="0">
                                      <a:latin typeface="Cambria Math" panose="02040503050406030204" pitchFamily="18" charset="0"/>
                                    </a:rPr>
                                  </m:ctrlPr>
                                </m:sSubSupPr>
                                <m:e>
                                  <m:r>
                                    <a:rPr lang="en-US" sz="1400" b="1" i="1" smtClean="0">
                                      <a:latin typeface="Cambria Math" panose="02040503050406030204" pitchFamily="18" charset="0"/>
                                      <a:ea typeface="Cambria Math" panose="02040503050406030204" pitchFamily="18" charset="0"/>
                                    </a:rPr>
                                    <m:t>𝝎</m:t>
                                  </m:r>
                                </m:e>
                                <m:sub>
                                  <m:r>
                                    <a:rPr lang="en-US" sz="1400" b="1" i="1" smtClean="0">
                                      <a:latin typeface="Cambria Math" panose="02040503050406030204" pitchFamily="18" charset="0"/>
                                    </a:rPr>
                                    <m:t>𝒊</m:t>
                                  </m:r>
                                </m:sub>
                                <m:sup>
                                  <m:r>
                                    <a:rPr lang="en-US" sz="1400" b="1" i="1" smtClean="0">
                                      <a:latin typeface="Cambria Math" panose="02040503050406030204" pitchFamily="18" charset="0"/>
                                    </a:rPr>
                                    <m:t>𝒋</m:t>
                                  </m:r>
                                </m:sup>
                              </m:sSubSup>
                              <m:r>
                                <a:rPr lang="en-US" sz="1400" b="1" i="1" smtClean="0">
                                  <a:latin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𝝉</m:t>
                              </m:r>
                              <m:r>
                                <a:rPr lang="en-US" sz="1400" b="1" i="1" smtClean="0">
                                  <a:latin typeface="Cambria Math" panose="02040503050406030204" pitchFamily="18" charset="0"/>
                                </a:rPr>
                                <m:t>)</m:t>
                              </m:r>
                            </m:e>
                          </m:nary>
                        </m:num>
                        <m:den>
                          <m:r>
                            <a:rPr lang="en-US" sz="1400" b="1" i="1" smtClean="0">
                              <a:latin typeface="Cambria Math" panose="02040503050406030204" pitchFamily="18" charset="0"/>
                            </a:rPr>
                            <m:t>𝑫</m:t>
                          </m:r>
                        </m:den>
                      </m:f>
                    </m:oMath>
                  </m:oMathPara>
                </a14:m>
                <a:endParaRPr lang="en-US" sz="1400" b="1" dirty="0"/>
              </a:p>
            </p:txBody>
          </p:sp>
        </mc:Choice>
        <mc:Fallback xmlns="">
          <p:sp>
            <p:nvSpPr>
              <p:cNvPr id="73" name="TextBox 35">
                <a:extLst>
                  <a:ext uri="{FF2B5EF4-FFF2-40B4-BE49-F238E27FC236}">
                    <a16:creationId xmlns:a16="http://schemas.microsoft.com/office/drawing/2014/main" id="{70BAD131-F85E-5848-8F42-69F14A10C97E}"/>
                  </a:ext>
                </a:extLst>
              </p:cNvPr>
              <p:cNvSpPr txBox="1">
                <a:spLocks noRot="1" noChangeAspect="1" noMove="1" noResize="1" noEditPoints="1" noAdjustHandles="1" noChangeArrowheads="1" noChangeShapeType="1" noTextEdit="1"/>
              </p:cNvSpPr>
              <p:nvPr/>
            </p:nvSpPr>
            <p:spPr>
              <a:xfrm>
                <a:off x="5282613" y="2470788"/>
                <a:ext cx="1933991" cy="561692"/>
              </a:xfrm>
              <a:prstGeom prst="rect">
                <a:avLst/>
              </a:prstGeom>
              <a:blipFill>
                <a:blip r:embed="rId18"/>
                <a:stretch>
                  <a:fillRect t="-51111" b="-53333"/>
                </a:stretch>
              </a:blipFill>
            </p:spPr>
            <p:txBody>
              <a:bodyPr/>
              <a:lstStyle/>
              <a:p>
                <a:r>
                  <a:rPr lang="zh-CN" altLang="en-US">
                    <a:noFill/>
                  </a:rPr>
                  <a:t> </a:t>
                </a:r>
              </a:p>
            </p:txBody>
          </p:sp>
        </mc:Fallback>
      </mc:AlternateContent>
      <p:sp>
        <p:nvSpPr>
          <p:cNvPr id="74" name="TextBox 2">
            <a:extLst>
              <a:ext uri="{FF2B5EF4-FFF2-40B4-BE49-F238E27FC236}">
                <a16:creationId xmlns:a16="http://schemas.microsoft.com/office/drawing/2014/main" id="{0103E783-6C29-ED44-B9DB-599E45037A73}"/>
              </a:ext>
            </a:extLst>
          </p:cNvPr>
          <p:cNvSpPr txBox="1"/>
          <p:nvPr/>
        </p:nvSpPr>
        <p:spPr>
          <a:xfrm>
            <a:off x="5223299" y="2123030"/>
            <a:ext cx="2334998" cy="369332"/>
          </a:xfrm>
          <a:prstGeom prst="rect">
            <a:avLst/>
          </a:prstGeom>
          <a:noFill/>
        </p:spPr>
        <p:txBody>
          <a:bodyPr wrap="none" rtlCol="0">
            <a:spAutoFit/>
          </a:bodyPr>
          <a:lstStyle/>
          <a:p>
            <a:r>
              <a:rPr lang="en-US" dirty="0">
                <a:solidFill>
                  <a:srgbClr val="FF0000"/>
                </a:solidFill>
              </a:rPr>
              <a:t>④</a:t>
            </a:r>
            <a:r>
              <a:rPr lang="en-US" dirty="0"/>
              <a:t> Global Aggregation</a:t>
            </a:r>
          </a:p>
        </p:txBody>
      </p:sp>
      <p:pic>
        <p:nvPicPr>
          <p:cNvPr id="75" name="Picture 4" descr="Related image">
            <a:extLst>
              <a:ext uri="{FF2B5EF4-FFF2-40B4-BE49-F238E27FC236}">
                <a16:creationId xmlns:a16="http://schemas.microsoft.com/office/drawing/2014/main" id="{F2707830-E6D5-3843-8EB3-864EEED023C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45100">
            <a:off x="5740422" y="2914925"/>
            <a:ext cx="1620210" cy="16296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6" name="TextBox 37">
                <a:extLst>
                  <a:ext uri="{FF2B5EF4-FFF2-40B4-BE49-F238E27FC236}">
                    <a16:creationId xmlns:a16="http://schemas.microsoft.com/office/drawing/2014/main" id="{902CBC14-3785-2F40-B5F1-2BE4D73CE2C9}"/>
                  </a:ext>
                </a:extLst>
              </p:cNvPr>
              <p:cNvSpPr txBox="1"/>
              <p:nvPr/>
            </p:nvSpPr>
            <p:spPr>
              <a:xfrm>
                <a:off x="7205054" y="3326079"/>
                <a:ext cx="72417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b="1" i="1" dirty="0" smtClean="0">
                              <a:latin typeface="Cambria Math" panose="02040503050406030204" pitchFamily="18" charset="0"/>
                              <a:ea typeface="Cambria Math" panose="02040503050406030204" pitchFamily="18" charset="0"/>
                            </a:rPr>
                          </m:ctrlPr>
                        </m:accPr>
                        <m:e>
                          <m:r>
                            <a:rPr lang="en-US" sz="1400" b="1" i="1" dirty="0" smtClean="0">
                              <a:latin typeface="Cambria Math" panose="02040503050406030204" pitchFamily="18" charset="0"/>
                              <a:ea typeface="Cambria Math" panose="02040503050406030204" pitchFamily="18" charset="0"/>
                            </a:rPr>
                            <m:t>𝝎</m:t>
                          </m:r>
                        </m:e>
                      </m:acc>
                      <m:r>
                        <a:rPr lang="en-US" sz="1400" b="1" i="1" dirty="0" smtClean="0">
                          <a:latin typeface="Cambria Math" panose="02040503050406030204" pitchFamily="18" charset="0"/>
                          <a:ea typeface="Cambria Math" panose="02040503050406030204" pitchFamily="18" charset="0"/>
                        </a:rPr>
                        <m:t>(</m:t>
                      </m:r>
                      <m:r>
                        <a:rPr lang="en-US" sz="1400" b="1" i="1" dirty="0" smtClean="0">
                          <a:latin typeface="Cambria Math" panose="02040503050406030204" pitchFamily="18" charset="0"/>
                          <a:ea typeface="Cambria Math" panose="02040503050406030204" pitchFamily="18" charset="0"/>
                        </a:rPr>
                        <m:t>𝒋</m:t>
                      </m:r>
                      <m:r>
                        <a:rPr lang="en-US" sz="1400" b="1" i="1" dirty="0" smtClean="0">
                          <a:latin typeface="Cambria Math" panose="02040503050406030204" pitchFamily="18" charset="0"/>
                          <a:ea typeface="Cambria Math" panose="02040503050406030204" pitchFamily="18" charset="0"/>
                        </a:rPr>
                        <m:t>+</m:t>
                      </m:r>
                      <m:r>
                        <a:rPr lang="en-US" sz="1400" b="1" i="1" dirty="0" smtClean="0">
                          <a:latin typeface="Cambria Math" panose="02040503050406030204" pitchFamily="18" charset="0"/>
                          <a:ea typeface="Cambria Math" panose="02040503050406030204" pitchFamily="18" charset="0"/>
                        </a:rPr>
                        <m:t>𝟏</m:t>
                      </m:r>
                      <m:r>
                        <a:rPr lang="en-US" sz="1400" b="1" i="1" dirty="0" smtClean="0">
                          <a:latin typeface="Cambria Math" panose="02040503050406030204" pitchFamily="18" charset="0"/>
                          <a:ea typeface="Cambria Math" panose="02040503050406030204" pitchFamily="18" charset="0"/>
                        </a:rPr>
                        <m:t>)</m:t>
                      </m:r>
                    </m:oMath>
                  </m:oMathPara>
                </a14:m>
                <a:endParaRPr lang="en-US" sz="1400" b="1" dirty="0"/>
              </a:p>
            </p:txBody>
          </p:sp>
        </mc:Choice>
        <mc:Fallback xmlns="">
          <p:sp>
            <p:nvSpPr>
              <p:cNvPr id="76" name="TextBox 37">
                <a:extLst>
                  <a:ext uri="{FF2B5EF4-FFF2-40B4-BE49-F238E27FC236}">
                    <a16:creationId xmlns:a16="http://schemas.microsoft.com/office/drawing/2014/main" id="{902CBC14-3785-2F40-B5F1-2BE4D73CE2C9}"/>
                  </a:ext>
                </a:extLst>
              </p:cNvPr>
              <p:cNvSpPr txBox="1">
                <a:spLocks noRot="1" noChangeAspect="1" noMove="1" noResize="1" noEditPoints="1" noAdjustHandles="1" noChangeArrowheads="1" noChangeShapeType="1" noTextEdit="1"/>
              </p:cNvSpPr>
              <p:nvPr/>
            </p:nvSpPr>
            <p:spPr>
              <a:xfrm>
                <a:off x="7205054" y="3326079"/>
                <a:ext cx="724173" cy="215444"/>
              </a:xfrm>
              <a:prstGeom prst="rect">
                <a:avLst/>
              </a:prstGeom>
              <a:blipFill>
                <a:blip r:embed="rId20"/>
                <a:stretch>
                  <a:fillRect l="-3448" t="-22222" r="-8621" b="-27778"/>
                </a:stretch>
              </a:blipFill>
            </p:spPr>
            <p:txBody>
              <a:bodyPr/>
              <a:lstStyle/>
              <a:p>
                <a:r>
                  <a:rPr lang="zh-CN" altLang="en-US">
                    <a:noFill/>
                  </a:rPr>
                  <a:t> </a:t>
                </a:r>
              </a:p>
            </p:txBody>
          </p:sp>
        </mc:Fallback>
      </mc:AlternateContent>
      <p:sp>
        <p:nvSpPr>
          <p:cNvPr id="77" name="TextBox 2">
            <a:extLst>
              <a:ext uri="{FF2B5EF4-FFF2-40B4-BE49-F238E27FC236}">
                <a16:creationId xmlns:a16="http://schemas.microsoft.com/office/drawing/2014/main" id="{EDDA90C5-D002-0A47-92A9-DFBDEE70113E}"/>
              </a:ext>
            </a:extLst>
          </p:cNvPr>
          <p:cNvSpPr txBox="1"/>
          <p:nvPr/>
        </p:nvSpPr>
        <p:spPr>
          <a:xfrm>
            <a:off x="6864657" y="2900416"/>
            <a:ext cx="2066078" cy="369332"/>
          </a:xfrm>
          <a:prstGeom prst="rect">
            <a:avLst/>
          </a:prstGeom>
          <a:noFill/>
        </p:spPr>
        <p:txBody>
          <a:bodyPr wrap="none" rtlCol="0">
            <a:spAutoFit/>
          </a:bodyPr>
          <a:lstStyle/>
          <a:p>
            <a:r>
              <a:rPr lang="en-US" dirty="0">
                <a:solidFill>
                  <a:srgbClr val="FF0000"/>
                </a:solidFill>
              </a:rPr>
              <a:t>⑤</a:t>
            </a:r>
            <a:r>
              <a:rPr lang="en-US" dirty="0"/>
              <a:t> Model Updating</a:t>
            </a:r>
          </a:p>
        </p:txBody>
      </p:sp>
    </p:spTree>
    <p:extLst>
      <p:ext uri="{BB962C8B-B14F-4D97-AF65-F5344CB8AC3E}">
        <p14:creationId xmlns:p14="http://schemas.microsoft.com/office/powerpoint/2010/main" val="293101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500"/>
                                        <p:tgtEl>
                                          <p:spTgt spid="6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59">
                                            <p:txEl>
                                              <p:pRg st="0" end="0"/>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par>
                                <p:cTn id="51" presetID="10"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par>
                                <p:cTn id="54" presetID="10" presetClass="entr" presetSubtype="0"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par>
                                <p:cTn id="57" presetID="10"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par>
                                <p:cTn id="63" presetID="10"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44"/>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4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2"/>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43"/>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fade">
                                      <p:cBhvr>
                                        <p:cTn id="85" dur="500"/>
                                        <p:tgtEl>
                                          <p:spTgt spid="4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fade">
                                      <p:cBhvr>
                                        <p:cTn id="88" dur="500"/>
                                        <p:tgtEl>
                                          <p:spTgt spid="6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fade">
                                      <p:cBhvr>
                                        <p:cTn id="91" dur="500"/>
                                        <p:tgtEl>
                                          <p:spTgt spid="6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8"/>
                                        </p:tgtEl>
                                        <p:attrNameLst>
                                          <p:attrName>style.visibility</p:attrName>
                                        </p:attrNameLst>
                                      </p:cBhvr>
                                      <p:to>
                                        <p:strVal val="visible"/>
                                      </p:to>
                                    </p:set>
                                    <p:animEffect transition="in" filter="fade">
                                      <p:cBhvr>
                                        <p:cTn id="94" dur="500"/>
                                        <p:tgtEl>
                                          <p:spTgt spid="6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fade">
                                      <p:cBhvr>
                                        <p:cTn id="97" dur="500"/>
                                        <p:tgtEl>
                                          <p:spTgt spid="6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500"/>
                                        <p:tgtEl>
                                          <p:spTgt spid="66"/>
                                        </p:tgtEl>
                                      </p:cBhvr>
                                    </p:animEffect>
                                  </p:childTnLst>
                                </p:cTn>
                              </p:par>
                              <p:par>
                                <p:cTn id="101" presetID="10" presetClass="entr" presetSubtype="0" fill="hold" nodeType="with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fade">
                                      <p:cBhvr>
                                        <p:cTn id="103" dur="500"/>
                                        <p:tgtEl>
                                          <p:spTgt spid="4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0"/>
                                        </p:tgtEl>
                                        <p:attrNameLst>
                                          <p:attrName>style.visibility</p:attrName>
                                        </p:attrNameLst>
                                      </p:cBhvr>
                                      <p:to>
                                        <p:strVal val="visible"/>
                                      </p:to>
                                    </p:set>
                                    <p:animEffect transition="in" filter="fade">
                                      <p:cBhvr>
                                        <p:cTn id="106" dur="500"/>
                                        <p:tgtEl>
                                          <p:spTgt spid="5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7"/>
                                        </p:tgtEl>
                                        <p:attrNameLst>
                                          <p:attrName>style.visibility</p:attrName>
                                        </p:attrNameLst>
                                      </p:cBhvr>
                                      <p:to>
                                        <p:strVal val="visible"/>
                                      </p:to>
                                    </p:set>
                                    <p:animEffect transition="in" filter="fade">
                                      <p:cBhvr>
                                        <p:cTn id="109" dur="500"/>
                                        <p:tgtEl>
                                          <p:spTgt spid="67"/>
                                        </p:tgtEl>
                                      </p:cBhvr>
                                    </p:animEffect>
                                  </p:childTnLst>
                                </p:cTn>
                              </p:par>
                              <p:par>
                                <p:cTn id="110" presetID="10" presetClass="entr" presetSubtype="0" fill="hold" nodeType="with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fade">
                                      <p:cBhvr>
                                        <p:cTn id="112" dur="500"/>
                                        <p:tgtEl>
                                          <p:spTgt spid="4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1"/>
                                        </p:tgtEl>
                                        <p:attrNameLst>
                                          <p:attrName>style.visibility</p:attrName>
                                        </p:attrNameLst>
                                      </p:cBhvr>
                                      <p:to>
                                        <p:strVal val="visible"/>
                                      </p:to>
                                    </p:set>
                                    <p:animEffect transition="in" filter="fade">
                                      <p:cBhvr>
                                        <p:cTn id="115" dur="500"/>
                                        <p:tgtEl>
                                          <p:spTgt spid="5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64"/>
                                        </p:tgtEl>
                                        <p:attrNameLst>
                                          <p:attrName>style.visibility</p:attrName>
                                        </p:attrNameLst>
                                      </p:cBhvr>
                                      <p:to>
                                        <p:strVal val="visible"/>
                                      </p:to>
                                    </p:set>
                                    <p:animEffect transition="in" filter="fade">
                                      <p:cBhvr>
                                        <p:cTn id="118" dur="500"/>
                                        <p:tgtEl>
                                          <p:spTgt spid="64"/>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4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47"/>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48"/>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49"/>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5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51"/>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60"/>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63"/>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64"/>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65"/>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66"/>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67"/>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68"/>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70"/>
                                        </p:tgtEl>
                                        <p:attrNameLst>
                                          <p:attrName>style.visibility</p:attrName>
                                        </p:attrNameLst>
                                      </p:cBhvr>
                                      <p:to>
                                        <p:strVal val="visible"/>
                                      </p:to>
                                    </p:set>
                                    <p:animEffect transition="in" filter="fade">
                                      <p:cBhvr>
                                        <p:cTn id="151" dur="500"/>
                                        <p:tgtEl>
                                          <p:spTgt spid="70"/>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71"/>
                                        </p:tgtEl>
                                        <p:attrNameLst>
                                          <p:attrName>style.visibility</p:attrName>
                                        </p:attrNameLst>
                                      </p:cBhvr>
                                      <p:to>
                                        <p:strVal val="visible"/>
                                      </p:to>
                                    </p:set>
                                    <p:animEffect transition="in" filter="fade">
                                      <p:cBhvr>
                                        <p:cTn id="154" dur="500"/>
                                        <p:tgtEl>
                                          <p:spTgt spid="71"/>
                                        </p:tgtEl>
                                      </p:cBhvr>
                                    </p:animEffect>
                                  </p:childTnLst>
                                </p:cTn>
                              </p:par>
                              <p:par>
                                <p:cTn id="155" presetID="10" presetClass="entr" presetSubtype="0" fill="hold" nodeType="withEffect">
                                  <p:stCondLst>
                                    <p:cond delay="0"/>
                                  </p:stCondLst>
                                  <p:childTnLst>
                                    <p:set>
                                      <p:cBhvr>
                                        <p:cTn id="156" dur="1" fill="hold">
                                          <p:stCondLst>
                                            <p:cond delay="0"/>
                                          </p:stCondLst>
                                        </p:cTn>
                                        <p:tgtEl>
                                          <p:spTgt spid="69"/>
                                        </p:tgtEl>
                                        <p:attrNameLst>
                                          <p:attrName>style.visibility</p:attrName>
                                        </p:attrNameLst>
                                      </p:cBhvr>
                                      <p:to>
                                        <p:strVal val="visible"/>
                                      </p:to>
                                    </p:set>
                                    <p:animEffect transition="in" filter="fade">
                                      <p:cBhvr>
                                        <p:cTn id="157" dur="500"/>
                                        <p:tgtEl>
                                          <p:spTgt spid="69"/>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72"/>
                                        </p:tgtEl>
                                        <p:attrNameLst>
                                          <p:attrName>style.visibility</p:attrName>
                                        </p:attrNameLst>
                                      </p:cBhvr>
                                      <p:to>
                                        <p:strVal val="visible"/>
                                      </p:to>
                                    </p:set>
                                    <p:animEffect transition="in" filter="fade">
                                      <p:cBhvr>
                                        <p:cTn id="160" dur="500"/>
                                        <p:tgtEl>
                                          <p:spTgt spid="72"/>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73"/>
                                        </p:tgtEl>
                                        <p:attrNameLst>
                                          <p:attrName>style.visibility</p:attrName>
                                        </p:attrNameLst>
                                      </p:cBhvr>
                                      <p:to>
                                        <p:strVal val="visible"/>
                                      </p:to>
                                    </p:set>
                                    <p:animEffect transition="in" filter="fade">
                                      <p:cBhvr>
                                        <p:cTn id="163" dur="500"/>
                                        <p:tgtEl>
                                          <p:spTgt spid="73"/>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74"/>
                                        </p:tgtEl>
                                        <p:attrNameLst>
                                          <p:attrName>style.visibility</p:attrName>
                                        </p:attrNameLst>
                                      </p:cBhvr>
                                      <p:to>
                                        <p:strVal val="visible"/>
                                      </p:to>
                                    </p:set>
                                    <p:animEffect transition="in" filter="fade">
                                      <p:cBhvr>
                                        <p:cTn id="166" dur="500"/>
                                        <p:tgtEl>
                                          <p:spTgt spid="74"/>
                                        </p:tgtEl>
                                      </p:cBhvr>
                                    </p:animEffec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nodeType="clickEffect">
                                  <p:stCondLst>
                                    <p:cond delay="0"/>
                                  </p:stCondLst>
                                  <p:childTnLst>
                                    <p:set>
                                      <p:cBhvr>
                                        <p:cTn id="170" dur="1" fill="hold">
                                          <p:stCondLst>
                                            <p:cond delay="0"/>
                                          </p:stCondLst>
                                        </p:cTn>
                                        <p:tgtEl>
                                          <p:spTgt spid="69"/>
                                        </p:tgtEl>
                                        <p:attrNameLst>
                                          <p:attrName>style.visibility</p:attrName>
                                        </p:attrNameLst>
                                      </p:cBhvr>
                                      <p:to>
                                        <p:strVal val="hidden"/>
                                      </p:to>
                                    </p:set>
                                  </p:childTnLst>
                                </p:cTn>
                              </p:par>
                              <p:par>
                                <p:cTn id="171" presetID="1" presetClass="exit" presetSubtype="0" fill="hold" nodeType="withEffect">
                                  <p:stCondLst>
                                    <p:cond delay="0"/>
                                  </p:stCondLst>
                                  <p:childTnLst>
                                    <p:set>
                                      <p:cBhvr>
                                        <p:cTn id="172" dur="1" fill="hold">
                                          <p:stCondLst>
                                            <p:cond delay="0"/>
                                          </p:stCondLst>
                                        </p:cTn>
                                        <p:tgtEl>
                                          <p:spTgt spid="70"/>
                                        </p:tgtEl>
                                        <p:attrNameLst>
                                          <p:attrName>style.visibility</p:attrName>
                                        </p:attrNameLst>
                                      </p:cBhvr>
                                      <p:to>
                                        <p:strVal val="hidden"/>
                                      </p:to>
                                    </p:set>
                                  </p:childTnLst>
                                </p:cTn>
                              </p:par>
                              <p:par>
                                <p:cTn id="173" presetID="1" presetClass="exit" presetSubtype="0" fill="hold" grpId="1" nodeType="withEffect">
                                  <p:stCondLst>
                                    <p:cond delay="0"/>
                                  </p:stCondLst>
                                  <p:childTnLst>
                                    <p:set>
                                      <p:cBhvr>
                                        <p:cTn id="174" dur="1" fill="hold">
                                          <p:stCondLst>
                                            <p:cond delay="0"/>
                                          </p:stCondLst>
                                        </p:cTn>
                                        <p:tgtEl>
                                          <p:spTgt spid="71"/>
                                        </p:tgtEl>
                                        <p:attrNameLst>
                                          <p:attrName>style.visibility</p:attrName>
                                        </p:attrNameLst>
                                      </p:cBhvr>
                                      <p:to>
                                        <p:strVal val="hidden"/>
                                      </p:to>
                                    </p:set>
                                  </p:childTnLst>
                                </p:cTn>
                              </p:par>
                              <p:par>
                                <p:cTn id="175" presetID="1" presetClass="exit" presetSubtype="0" fill="hold" grpId="1" nodeType="withEffect">
                                  <p:stCondLst>
                                    <p:cond delay="0"/>
                                  </p:stCondLst>
                                  <p:childTnLst>
                                    <p:set>
                                      <p:cBhvr>
                                        <p:cTn id="176" dur="1" fill="hold">
                                          <p:stCondLst>
                                            <p:cond delay="0"/>
                                          </p:stCondLst>
                                        </p:cTn>
                                        <p:tgtEl>
                                          <p:spTgt spid="72"/>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74"/>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75"/>
                                        </p:tgtEl>
                                        <p:attrNameLst>
                                          <p:attrName>style.visibility</p:attrName>
                                        </p:attrNameLst>
                                      </p:cBhvr>
                                      <p:to>
                                        <p:strVal val="visible"/>
                                      </p:to>
                                    </p:set>
                                    <p:animEffect transition="in" filter="fade">
                                      <p:cBhvr>
                                        <p:cTn id="181" dur="500"/>
                                        <p:tgtEl>
                                          <p:spTgt spid="75"/>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77"/>
                                        </p:tgtEl>
                                        <p:attrNameLst>
                                          <p:attrName>style.visibility</p:attrName>
                                        </p:attrNameLst>
                                      </p:cBhvr>
                                      <p:to>
                                        <p:strVal val="visible"/>
                                      </p:to>
                                    </p:set>
                                    <p:animEffect transition="in" filter="fade">
                                      <p:cBhvr>
                                        <p:cTn id="184" dur="500"/>
                                        <p:tgtEl>
                                          <p:spTgt spid="77"/>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76"/>
                                        </p:tgtEl>
                                        <p:attrNameLst>
                                          <p:attrName>style.visibility</p:attrName>
                                        </p:attrNameLst>
                                      </p:cBhvr>
                                      <p:to>
                                        <p:strVal val="visible"/>
                                      </p:to>
                                    </p:set>
                                    <p:animEffect transition="in" filter="fade">
                                      <p:cBhvr>
                                        <p:cTn id="18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9" grpId="0" build="p"/>
      <p:bldP spid="59" grpId="1" build="p"/>
      <p:bldP spid="62" grpId="0"/>
      <p:bldP spid="7" grpId="0" build="p"/>
      <p:bldP spid="7" grpId="1" build="p"/>
      <p:bldP spid="44" grpId="0"/>
      <p:bldP spid="44" grpId="1"/>
      <p:bldP spid="45" grpId="0"/>
      <p:bldP spid="45" grpId="1"/>
      <p:bldP spid="49" grpId="0"/>
      <p:bldP spid="49" grpId="1"/>
      <p:bldP spid="50" grpId="0"/>
      <p:bldP spid="50" grpId="1"/>
      <p:bldP spid="51" grpId="0"/>
      <p:bldP spid="51" grpId="1"/>
      <p:bldP spid="60" grpId="0"/>
      <p:bldP spid="60" grpId="1"/>
      <p:bldP spid="63" grpId="0"/>
      <p:bldP spid="63" grpId="1"/>
      <p:bldP spid="64" grpId="0"/>
      <p:bldP spid="64" grpId="1"/>
      <p:bldP spid="65" grpId="0" animBg="1"/>
      <p:bldP spid="65" grpId="1" animBg="1"/>
      <p:bldP spid="66" grpId="0" animBg="1"/>
      <p:bldP spid="66" grpId="1" animBg="1"/>
      <p:bldP spid="67" grpId="0" animBg="1"/>
      <p:bldP spid="67" grpId="1" animBg="1"/>
      <p:bldP spid="68" grpId="0"/>
      <p:bldP spid="68" grpId="1"/>
      <p:bldP spid="71" grpId="0"/>
      <p:bldP spid="71" grpId="1"/>
      <p:bldP spid="72" grpId="0"/>
      <p:bldP spid="72" grpId="1"/>
      <p:bldP spid="73" grpId="0"/>
      <p:bldP spid="74" grpId="0"/>
      <p:bldP spid="74" grpId="1"/>
      <p:bldP spid="76" grpId="0"/>
      <p:bldP spid="7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E</a:t>
            </a:r>
            <a:r>
              <a:rPr lang="en-US" altLang="zh-CN" sz="5400" dirty="0">
                <a:latin typeface="Impact"/>
                <a:cs typeface="Impact"/>
              </a:rPr>
              <a:t>xperiments</a:t>
            </a:r>
            <a:endParaRPr lang="en-US" sz="5400" dirty="0">
              <a:latin typeface="Impact"/>
              <a:cs typeface="Impact"/>
            </a:endParaRP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000" dirty="0"/>
              <a:t>We perform the experiments on CIFAR 10. The number of users are set as five. To generate </a:t>
            </a:r>
            <a:r>
              <a:rPr lang="en-US" altLang="zh-CN" sz="2000" dirty="0" err="1"/>
              <a:t>i.i.d</a:t>
            </a:r>
            <a:r>
              <a:rPr lang="en-US" altLang="zh-CN" sz="2000" dirty="0"/>
              <a:t>. data, each user is randomly assigned a uniform distribution over 10 classes. For non-</a:t>
            </a:r>
            <a:r>
              <a:rPr lang="en-US" altLang="zh-CN" sz="2000" dirty="0" err="1"/>
              <a:t>i.i.d</a:t>
            </a:r>
            <a:r>
              <a:rPr lang="en-US" altLang="zh-CN" sz="2000" dirty="0"/>
              <a:t>., we sorted the data and each user is randomly assigned equally from two classes.</a:t>
            </a:r>
          </a:p>
          <a:p>
            <a:pPr defTabSz="914400">
              <a:spcBef>
                <a:spcPts val="0"/>
              </a:spcBef>
              <a:defRPr/>
            </a:pPr>
            <a:endParaRPr lang="en-US" altLang="zh-CN" sz="2000" dirty="0"/>
          </a:p>
          <a:p>
            <a:pPr defTabSz="914400">
              <a:spcBef>
                <a:spcPts val="0"/>
              </a:spcBef>
              <a:defRPr/>
            </a:pPr>
            <a:r>
              <a:rPr lang="en-US" altLang="zh-CN" sz="2000" dirty="0"/>
              <a:t>Results:</a:t>
            </a:r>
          </a:p>
          <a:p>
            <a:pPr defTabSz="914400">
              <a:spcBef>
                <a:spcPts val="0"/>
              </a:spcBef>
              <a:defRPr/>
            </a:pPr>
            <a:endParaRPr lang="en-US" altLang="zh-CN" sz="2000" dirty="0"/>
          </a:p>
          <a:p>
            <a:pPr defTabSz="914400">
              <a:spcBef>
                <a:spcPts val="0"/>
              </a:spcBef>
              <a:defRPr/>
            </a:pPr>
            <a:endParaRPr lang="en-US" altLang="zh-CN" sz="2400" dirty="0"/>
          </a:p>
        </p:txBody>
      </p:sp>
      <p:sp>
        <p:nvSpPr>
          <p:cNvPr id="17" name="Slide Number Placeholder 16"/>
          <p:cNvSpPr>
            <a:spLocks noGrp="1"/>
          </p:cNvSpPr>
          <p:nvPr>
            <p:ph type="sldNum" sz="quarter" idx="12"/>
          </p:nvPr>
        </p:nvSpPr>
        <p:spPr/>
        <p:txBody>
          <a:bodyPr/>
          <a:lstStyle/>
          <a:p>
            <a:fld id="{A8CBFF3A-E60C-994B-AE6E-D7D0A26F3FC4}" type="slidenum">
              <a:rPr lang="en-US" smtClean="0"/>
              <a:t>28</a:t>
            </a:fld>
            <a:endParaRPr lang="en-US"/>
          </a:p>
        </p:txBody>
      </p:sp>
      <p:pic>
        <p:nvPicPr>
          <p:cNvPr id="18" name="Picture 17"/>
          <p:cNvPicPr>
            <a:picLocks noChangeAspect="1"/>
          </p:cNvPicPr>
          <p:nvPr/>
        </p:nvPicPr>
        <p:blipFill>
          <a:blip r:embed="rId4"/>
          <a:stretch>
            <a:fillRect/>
          </a:stretch>
        </p:blipFill>
        <p:spPr>
          <a:xfrm>
            <a:off x="2324287" y="3571014"/>
            <a:ext cx="4333875" cy="1504950"/>
          </a:xfrm>
          <a:prstGeom prst="rect">
            <a:avLst/>
          </a:prstGeom>
        </p:spPr>
      </p:pic>
      <p:sp>
        <p:nvSpPr>
          <p:cNvPr id="19" name="Oval 18"/>
          <p:cNvSpPr/>
          <p:nvPr/>
        </p:nvSpPr>
        <p:spPr>
          <a:xfrm>
            <a:off x="4952625" y="4211065"/>
            <a:ext cx="1786312" cy="88377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1837501" y="5303665"/>
            <a:ext cx="5526706" cy="369332"/>
          </a:xfrm>
          <a:prstGeom prst="rect">
            <a:avLst/>
          </a:prstGeom>
          <a:noFill/>
        </p:spPr>
        <p:txBody>
          <a:bodyPr wrap="none" rtlCol="0">
            <a:spAutoFit/>
          </a:bodyPr>
          <a:lstStyle/>
          <a:p>
            <a:r>
              <a:rPr lang="en-US" dirty="0"/>
              <a:t>Accuracy: Centralized Learning &gt; FL (</a:t>
            </a:r>
            <a:r>
              <a:rPr lang="en-US" dirty="0" err="1"/>
              <a:t>i.i.d</a:t>
            </a:r>
            <a:r>
              <a:rPr lang="en-US" dirty="0"/>
              <a:t>.) &gt; FL (non-</a:t>
            </a:r>
            <a:r>
              <a:rPr lang="en-US" dirty="0" err="1"/>
              <a:t>i.i.d</a:t>
            </a:r>
            <a:r>
              <a:rPr lang="en-US" dirty="0"/>
              <a:t>.)</a:t>
            </a:r>
          </a:p>
        </p:txBody>
      </p:sp>
    </p:spTree>
    <p:extLst>
      <p:ext uri="{BB962C8B-B14F-4D97-AF65-F5344CB8AC3E}">
        <p14:creationId xmlns:p14="http://schemas.microsoft.com/office/powerpoint/2010/main" val="4291639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Experiments</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pPr defTabSz="914400">
                  <a:spcBef>
                    <a:spcPts val="0"/>
                  </a:spcBef>
                  <a:defRPr/>
                </a:pPr>
                <a:r>
                  <a:rPr lang="en-US" altLang="zh-CN" sz="2400" dirty="0"/>
                  <a:t>The effect of different iterations of local updates:</a:t>
                </a:r>
              </a:p>
              <a:p>
                <a:pPr lvl="1" defTabSz="914400">
                  <a:spcBef>
                    <a:spcPts val="0"/>
                  </a:spcBef>
                  <a:defRPr/>
                </a:pPr>
                <a:r>
                  <a:rPr lang="en-US" altLang="zh-CN" sz="2400" dirty="0"/>
                  <a:t>Federated learning is indeed suitable for </a:t>
                </a:r>
                <a:r>
                  <a:rPr lang="en-US" altLang="zh-CN" sz="2400" dirty="0">
                    <a:solidFill>
                      <a:srgbClr val="FF0000"/>
                    </a:solidFill>
                  </a:rPr>
                  <a:t>non-</a:t>
                </a:r>
                <a:r>
                  <a:rPr lang="en-US" altLang="zh-CN" sz="2400" dirty="0" err="1">
                    <a:solidFill>
                      <a:srgbClr val="FF0000"/>
                    </a:solidFill>
                  </a:rPr>
                  <a:t>i.i.d</a:t>
                </a:r>
                <a:r>
                  <a:rPr lang="en-US" altLang="zh-CN" sz="2400" dirty="0">
                    <a:solidFill>
                      <a:srgbClr val="FF0000"/>
                    </a:solidFill>
                  </a:rPr>
                  <a:t>. data</a:t>
                </a:r>
                <a:r>
                  <a:rPr lang="en-US" altLang="zh-CN" sz="2400" dirty="0"/>
                  <a:t>.</a:t>
                </a:r>
                <a:endParaRPr lang="en-US" altLang="zh-CN" dirty="0"/>
              </a:p>
              <a:p>
                <a:pPr lvl="1" defTabSz="914400">
                  <a:spcBef>
                    <a:spcPts val="0"/>
                  </a:spcBef>
                  <a:defRPr/>
                </a:pPr>
                <a:r>
                  <a:rPr lang="en-US" altLang="zh-CN" sz="2400" dirty="0">
                    <a:solidFill>
                      <a:srgbClr val="FF0000"/>
                    </a:solidFill>
                  </a:rPr>
                  <a:t>More local updates </a:t>
                </a:r>
                <a:r>
                  <a:rPr lang="en-US" altLang="zh-CN" sz="2400" dirty="0"/>
                  <a:t>lead to </a:t>
                </a:r>
                <a:r>
                  <a:rPr lang="en-US" altLang="zh-CN" sz="2400" dirty="0">
                    <a:solidFill>
                      <a:srgbClr val="FF0000"/>
                    </a:solidFill>
                  </a:rPr>
                  <a:t>more accurate </a:t>
                </a:r>
                <a:r>
                  <a:rPr lang="en-US" altLang="zh-CN" sz="2400" dirty="0"/>
                  <a:t>models and </a:t>
                </a:r>
                <a:r>
                  <a:rPr lang="en-US" altLang="zh-CN" sz="2400" dirty="0">
                    <a:solidFill>
                      <a:srgbClr val="FF0000"/>
                    </a:solidFill>
                  </a:rPr>
                  <a:t>loss decreases faster</a:t>
                </a:r>
                <a:r>
                  <a:rPr lang="en-US" altLang="zh-CN" sz="2400" dirty="0"/>
                  <a:t>.</a:t>
                </a:r>
              </a:p>
              <a:p>
                <a:pPr lvl="1" defTabSz="914400">
                  <a:spcBef>
                    <a:spcPts val="0"/>
                  </a:spcBef>
                  <a:defRPr/>
                </a:pPr>
                <a14:m>
                  <m:oMath xmlns:m="http://schemas.openxmlformats.org/officeDocument/2006/math">
                    <m:r>
                      <a:rPr lang="en-US" altLang="zh-CN" sz="2400" b="0" i="1" smtClean="0">
                        <a:latin typeface="Cambria Math" panose="02040503050406030204" pitchFamily="18" charset="0"/>
                      </a:rPr>
                      <m:t>𝜏</m:t>
                    </m:r>
                  </m:oMath>
                </a14:m>
                <a:r>
                  <a:rPr lang="en-US" altLang="zh-CN" sz="2400" dirty="0"/>
                  <a:t> is the number iterations between each global update</a:t>
                </a:r>
              </a:p>
              <a:p>
                <a:pPr lvl="1" defTabSz="914400">
                  <a:spcBef>
                    <a:spcPts val="0"/>
                  </a:spcBef>
                  <a:defRPr/>
                </a:pPr>
                <a:endParaRPr lang="en-US" altLang="zh-CN" sz="2000" dirty="0"/>
              </a:p>
              <a:p>
                <a:pPr defTabSz="914400">
                  <a:spcBef>
                    <a:spcPts val="0"/>
                  </a:spcBef>
                  <a:defRPr/>
                </a:pPr>
                <a:endParaRPr lang="en-US" altLang="zh-CN" sz="24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4"/>
                <a:stretch>
                  <a:fillRect l="-1080" t="-1120" r="-617"/>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A8CBFF3A-E60C-994B-AE6E-D7D0A26F3FC4}" type="slidenum">
              <a:rPr lang="en-US" smtClean="0"/>
              <a:t>29</a:t>
            </a:fld>
            <a:endParaRPr lang="en-US"/>
          </a:p>
        </p:txBody>
      </p:sp>
      <p:pic>
        <p:nvPicPr>
          <p:cNvPr id="9" name="Picture 8">
            <a:extLst>
              <a:ext uri="{FF2B5EF4-FFF2-40B4-BE49-F238E27FC236}">
                <a16:creationId xmlns:a16="http://schemas.microsoft.com/office/drawing/2014/main" id="{0EA05CF9-8CCC-CC4F-A5F7-165430BCE7EA}"/>
              </a:ext>
            </a:extLst>
          </p:cNvPr>
          <p:cNvPicPr>
            <a:picLocks noChangeAspect="1"/>
          </p:cNvPicPr>
          <p:nvPr/>
        </p:nvPicPr>
        <p:blipFill>
          <a:blip r:embed="rId5"/>
          <a:stretch>
            <a:fillRect/>
          </a:stretch>
        </p:blipFill>
        <p:spPr>
          <a:xfrm>
            <a:off x="346842" y="3529850"/>
            <a:ext cx="8450316" cy="3328150"/>
          </a:xfrm>
          <a:prstGeom prst="rect">
            <a:avLst/>
          </a:prstGeom>
        </p:spPr>
      </p:pic>
    </p:spTree>
    <p:extLst>
      <p:ext uri="{BB962C8B-B14F-4D97-AF65-F5344CB8AC3E}">
        <p14:creationId xmlns:p14="http://schemas.microsoft.com/office/powerpoint/2010/main" val="302208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Background</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Data is born at the endpoint</a:t>
            </a:r>
          </a:p>
          <a:p>
            <a:pPr marL="0" indent="0" defTabSz="914400">
              <a:spcBef>
                <a:spcPts val="0"/>
              </a:spcBef>
              <a:buNone/>
              <a:defRPr/>
            </a:pPr>
            <a:endParaRPr lang="en-US" altLang="zh-CN" sz="2400" dirty="0"/>
          </a:p>
          <a:p>
            <a:pPr lvl="1" defTabSz="914400">
              <a:spcBef>
                <a:spcPts val="0"/>
              </a:spcBef>
              <a:defRPr/>
            </a:pPr>
            <a:r>
              <a:rPr lang="en-US" altLang="zh-CN" sz="2000" dirty="0"/>
              <a:t>Billions of phones &amp; IoT devices constantly generate data</a:t>
            </a:r>
          </a:p>
          <a:p>
            <a:pPr lvl="1" defTabSz="914400">
              <a:spcBef>
                <a:spcPts val="0"/>
              </a:spcBef>
              <a:defRPr/>
            </a:pPr>
            <a:endParaRPr lang="en-US" altLang="zh-CN" sz="2000" dirty="0"/>
          </a:p>
          <a:p>
            <a:pPr lvl="1" defTabSz="914400">
              <a:spcBef>
                <a:spcPts val="0"/>
              </a:spcBef>
              <a:defRPr/>
            </a:pPr>
            <a:r>
              <a:rPr lang="en-US" altLang="zh-CN" sz="2000" dirty="0"/>
              <a:t>Data enables better products and smarter models</a:t>
            </a:r>
          </a:p>
        </p:txBody>
      </p:sp>
      <p:sp>
        <p:nvSpPr>
          <p:cNvPr id="3" name="Slide Number Placeholder 2"/>
          <p:cNvSpPr>
            <a:spLocks noGrp="1"/>
          </p:cNvSpPr>
          <p:nvPr>
            <p:ph type="sldNum" sz="quarter" idx="12"/>
          </p:nvPr>
        </p:nvSpPr>
        <p:spPr/>
        <p:txBody>
          <a:bodyPr/>
          <a:lstStyle/>
          <a:p>
            <a:fld id="{A8CBFF3A-E60C-994B-AE6E-D7D0A26F3FC4}" type="slidenum">
              <a:rPr lang="en-US" smtClean="0"/>
              <a:t>3</a:t>
            </a:fld>
            <a:endParaRPr lang="en-US"/>
          </a:p>
        </p:txBody>
      </p:sp>
      <p:pic>
        <p:nvPicPr>
          <p:cNvPr id="4" name="图片 3">
            <a:extLst>
              <a:ext uri="{FF2B5EF4-FFF2-40B4-BE49-F238E27FC236}">
                <a16:creationId xmlns:a16="http://schemas.microsoft.com/office/drawing/2014/main" id="{9468F1F2-D211-6746-8819-E9B11867B3B3}"/>
              </a:ext>
            </a:extLst>
          </p:cNvPr>
          <p:cNvPicPr>
            <a:picLocks noChangeAspect="1"/>
          </p:cNvPicPr>
          <p:nvPr/>
        </p:nvPicPr>
        <p:blipFill>
          <a:blip r:embed="rId4"/>
          <a:stretch>
            <a:fillRect/>
          </a:stretch>
        </p:blipFill>
        <p:spPr>
          <a:xfrm>
            <a:off x="902138" y="3467853"/>
            <a:ext cx="7339724" cy="3390147"/>
          </a:xfrm>
          <a:prstGeom prst="rect">
            <a:avLst/>
          </a:prstGeom>
        </p:spPr>
      </p:pic>
    </p:spTree>
    <p:extLst>
      <p:ext uri="{BB962C8B-B14F-4D97-AF65-F5344CB8AC3E}">
        <p14:creationId xmlns:p14="http://schemas.microsoft.com/office/powerpoint/2010/main" val="2963872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a:t>
            </a:r>
            <a:r>
              <a:rPr lang="en-US" altLang="zh-CN" sz="5400" dirty="0">
                <a:latin typeface="Impact"/>
                <a:cs typeface="Impact"/>
              </a:rPr>
              <a:t>utline</a:t>
            </a:r>
            <a:endParaRPr lang="en-US" sz="5400" dirty="0">
              <a:latin typeface="Impact"/>
              <a:cs typeface="Impact"/>
            </a:endParaRP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lnSpcReduction="10000"/>
          </a:bodyPr>
          <a:lstStyle/>
          <a:p>
            <a:r>
              <a:rPr lang="en-US" sz="2400" dirty="0"/>
              <a:t>B</a:t>
            </a:r>
            <a:r>
              <a:rPr lang="en-US" altLang="zh-CN" sz="2400" dirty="0"/>
              <a:t>ackground</a:t>
            </a:r>
            <a:r>
              <a:rPr lang="zh-CN" altLang="en-US" sz="2400" dirty="0"/>
              <a:t> </a:t>
            </a:r>
            <a:r>
              <a:rPr lang="en-US" altLang="zh-CN" sz="2400" dirty="0"/>
              <a:t>and Fundamentals</a:t>
            </a:r>
          </a:p>
          <a:p>
            <a:pPr lvl="1"/>
            <a:r>
              <a:rPr lang="en-US" altLang="zh-CN" sz="2000" dirty="0"/>
              <a:t>Background</a:t>
            </a:r>
          </a:p>
          <a:p>
            <a:pPr lvl="1"/>
            <a:r>
              <a:rPr lang="en-US" altLang="zh-CN" sz="2000" dirty="0"/>
              <a:t>Machine Learning</a:t>
            </a:r>
            <a:r>
              <a:rPr lang="zh-CN" altLang="en-US" sz="2000" dirty="0"/>
              <a:t> </a:t>
            </a:r>
            <a:r>
              <a:rPr lang="en-US" altLang="zh-CN" sz="2000" dirty="0"/>
              <a:t>(ML) Point of View</a:t>
            </a:r>
          </a:p>
          <a:p>
            <a:pPr lvl="1"/>
            <a:r>
              <a:rPr lang="en-US" altLang="zh-CN" sz="2000" dirty="0"/>
              <a:t>Optimization Point of View</a:t>
            </a:r>
          </a:p>
          <a:p>
            <a:r>
              <a:rPr lang="en-US" altLang="zh-CN" sz="2400" dirty="0">
                <a:solidFill>
                  <a:srgbClr val="FF0000"/>
                </a:solidFill>
              </a:rPr>
              <a:t>Federated Learning for Wireless Networks</a:t>
            </a:r>
          </a:p>
          <a:p>
            <a:pPr lvl="1"/>
            <a:r>
              <a:rPr lang="en-US" altLang="zh-CN" sz="2000" dirty="0"/>
              <a:t>Federated Learning Based Mobile Edge Computing for Augmented Reality Applications</a:t>
            </a:r>
          </a:p>
          <a:p>
            <a:pPr lvl="1"/>
            <a:r>
              <a:rPr lang="en-US" altLang="zh-CN" sz="2000" dirty="0">
                <a:solidFill>
                  <a:srgbClr val="FF0000"/>
                </a:solidFill>
              </a:rPr>
              <a:t>Unsupervised Federated Learning for Unbalanced Data</a:t>
            </a:r>
          </a:p>
          <a:p>
            <a:pPr lvl="1"/>
            <a:r>
              <a:rPr lang="en-US" altLang="zh-CN" sz="2000" dirty="0"/>
              <a:t>Self Organizing Federated Learning Over Wireless Networks: A Socially Aware Clustering Approach </a:t>
            </a:r>
          </a:p>
          <a:p>
            <a:pPr lvl="1"/>
            <a:r>
              <a:rPr lang="en-US" altLang="zh-CN" sz="2000" dirty="0"/>
              <a:t>Matching Theory Based Low-Latency Scheme for Multi-Task Federated Learning in MEC Networks </a:t>
            </a:r>
          </a:p>
          <a:p>
            <a:r>
              <a:rPr lang="en-US" sz="2400" dirty="0"/>
              <a:t>Open problems and Conclusions</a:t>
            </a:r>
          </a:p>
        </p:txBody>
      </p:sp>
      <p:sp>
        <p:nvSpPr>
          <p:cNvPr id="3" name="Slide Number Placeholder 2"/>
          <p:cNvSpPr>
            <a:spLocks noGrp="1"/>
          </p:cNvSpPr>
          <p:nvPr>
            <p:ph type="sldNum" sz="quarter" idx="12"/>
          </p:nvPr>
        </p:nvSpPr>
        <p:spPr/>
        <p:txBody>
          <a:bodyPr/>
          <a:lstStyle/>
          <a:p>
            <a:fld id="{A8CBFF3A-E60C-994B-AE6E-D7D0A26F3FC4}" type="slidenum">
              <a:rPr lang="en-US" smtClean="0"/>
              <a:t>30</a:t>
            </a:fld>
            <a:endParaRPr lang="en-US"/>
          </a:p>
        </p:txBody>
      </p:sp>
    </p:spTree>
    <p:extLst>
      <p:ext uri="{BB962C8B-B14F-4D97-AF65-F5344CB8AC3E}">
        <p14:creationId xmlns:p14="http://schemas.microsoft.com/office/powerpoint/2010/main" val="172959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altLang="zh-CN" sz="5400" dirty="0">
                <a:latin typeface="Impact"/>
                <a:cs typeface="Impact"/>
              </a:rPr>
              <a:t>Motivation</a:t>
            </a:r>
            <a:endParaRPr lang="en-US" sz="5400" dirty="0">
              <a:latin typeface="Impact"/>
              <a:cs typeface="Impact"/>
            </a:endParaRP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Unsupervised learning tasks being implemented within the federated learning framework </a:t>
            </a:r>
          </a:p>
          <a:p>
            <a:pPr marL="857250" lvl="2" indent="0" defTabSz="914400">
              <a:spcBef>
                <a:spcPts val="0"/>
              </a:spcBef>
              <a:buNone/>
              <a:defRPr/>
            </a:pPr>
            <a:endParaRPr lang="en-US" altLang="zh-CN" sz="1800" dirty="0"/>
          </a:p>
          <a:p>
            <a:pPr marL="857250" lvl="2" indent="0" defTabSz="914400">
              <a:spcBef>
                <a:spcPts val="0"/>
              </a:spcBef>
              <a:buNone/>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31</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7" name="图片 6">
            <a:extLst>
              <a:ext uri="{FF2B5EF4-FFF2-40B4-BE49-F238E27FC236}">
                <a16:creationId xmlns:a16="http://schemas.microsoft.com/office/drawing/2014/main" id="{52077394-0CDB-9A42-87B2-2605EB38CDB5}"/>
              </a:ext>
            </a:extLst>
          </p:cNvPr>
          <p:cNvPicPr>
            <a:picLocks noChangeAspect="1"/>
          </p:cNvPicPr>
          <p:nvPr/>
        </p:nvPicPr>
        <p:blipFill>
          <a:blip r:embed="rId4"/>
          <a:stretch>
            <a:fillRect/>
          </a:stretch>
        </p:blipFill>
        <p:spPr>
          <a:xfrm>
            <a:off x="830317" y="2551139"/>
            <a:ext cx="3862552" cy="3690117"/>
          </a:xfrm>
          <a:prstGeom prst="rect">
            <a:avLst/>
          </a:prstGeom>
        </p:spPr>
      </p:pic>
      <p:sp>
        <p:nvSpPr>
          <p:cNvPr id="8" name="文本框 7">
            <a:extLst>
              <a:ext uri="{FF2B5EF4-FFF2-40B4-BE49-F238E27FC236}">
                <a16:creationId xmlns:a16="http://schemas.microsoft.com/office/drawing/2014/main" id="{3D946E69-59CA-7040-BCDD-5462C4DB62B7}"/>
              </a:ext>
            </a:extLst>
          </p:cNvPr>
          <p:cNvSpPr txBox="1"/>
          <p:nvPr/>
        </p:nvSpPr>
        <p:spPr>
          <a:xfrm>
            <a:off x="4944740" y="3279228"/>
            <a:ext cx="3547619" cy="1477328"/>
          </a:xfrm>
          <a:prstGeom prst="rect">
            <a:avLst/>
          </a:prstGeom>
          <a:solidFill>
            <a:srgbClr val="FFC000"/>
          </a:solidFill>
        </p:spPr>
        <p:txBody>
          <a:bodyPr wrap="square" rtlCol="0">
            <a:spAutoFit/>
          </a:bodyPr>
          <a:lstStyle/>
          <a:p>
            <a:r>
              <a:rPr lang="en-US" altLang="zh-CN" b="1" dirty="0">
                <a:solidFill>
                  <a:srgbClr val="FF0000"/>
                </a:solidFill>
              </a:rPr>
              <a:t>Challenges:</a:t>
            </a:r>
          </a:p>
          <a:p>
            <a:r>
              <a:rPr lang="en-US" altLang="zh-CN" b="1" dirty="0"/>
              <a:t>the accuracy of federated learning training reduces significantly when the data is nonuniformly distributed across devices. </a:t>
            </a:r>
            <a:endParaRPr lang="en-US" altLang="zh-CN" dirty="0"/>
          </a:p>
        </p:txBody>
      </p:sp>
    </p:spTree>
    <p:extLst>
      <p:ext uri="{BB962C8B-B14F-4D97-AF65-F5344CB8AC3E}">
        <p14:creationId xmlns:p14="http://schemas.microsoft.com/office/powerpoint/2010/main" val="2151165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Formulation</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000" dirty="0"/>
              <a:t>The goal is to assign each observation point to a particular cluster and estimate the cluster centroid, considering hard assignment scheme, i.e., each point only belongs to one cluster. </a:t>
            </a:r>
          </a:p>
          <a:p>
            <a:pPr defTabSz="914400">
              <a:spcBef>
                <a:spcPts val="0"/>
              </a:spcBef>
              <a:defRPr/>
            </a:pPr>
            <a:endParaRPr lang="en-US" altLang="zh-CN" sz="2400" dirty="0"/>
          </a:p>
          <a:p>
            <a:pPr marL="857250" lvl="2" indent="0" defTabSz="914400">
              <a:spcBef>
                <a:spcPts val="0"/>
              </a:spcBef>
              <a:buNone/>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32</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7" name="图片 6">
            <a:extLst>
              <a:ext uri="{FF2B5EF4-FFF2-40B4-BE49-F238E27FC236}">
                <a16:creationId xmlns:a16="http://schemas.microsoft.com/office/drawing/2014/main" id="{5EA18A0A-0181-9E47-BDD6-B20A2555B001}"/>
              </a:ext>
            </a:extLst>
          </p:cNvPr>
          <p:cNvPicPr>
            <a:picLocks noChangeAspect="1"/>
          </p:cNvPicPr>
          <p:nvPr/>
        </p:nvPicPr>
        <p:blipFill>
          <a:blip r:embed="rId4"/>
          <a:stretch>
            <a:fillRect/>
          </a:stretch>
        </p:blipFill>
        <p:spPr>
          <a:xfrm>
            <a:off x="1639611" y="3551508"/>
            <a:ext cx="4043856" cy="1424046"/>
          </a:xfrm>
          <a:prstGeom prst="rect">
            <a:avLst/>
          </a:prstGeom>
        </p:spPr>
      </p:pic>
      <p:cxnSp>
        <p:nvCxnSpPr>
          <p:cNvPr id="9" name="直线连接符 8">
            <a:extLst>
              <a:ext uri="{FF2B5EF4-FFF2-40B4-BE49-F238E27FC236}">
                <a16:creationId xmlns:a16="http://schemas.microsoft.com/office/drawing/2014/main" id="{B089ED8D-61E1-2E40-9D0A-538D5DC527A8}"/>
              </a:ext>
            </a:extLst>
          </p:cNvPr>
          <p:cNvCxnSpPr/>
          <p:nvPr/>
        </p:nvCxnSpPr>
        <p:spPr>
          <a:xfrm>
            <a:off x="4225155" y="3941379"/>
            <a:ext cx="4099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直线箭头连接符 10">
            <a:extLst>
              <a:ext uri="{FF2B5EF4-FFF2-40B4-BE49-F238E27FC236}">
                <a16:creationId xmlns:a16="http://schemas.microsoft.com/office/drawing/2014/main" id="{09D41271-8DC5-964F-BB33-E104C85E1E9B}"/>
              </a:ext>
            </a:extLst>
          </p:cNvPr>
          <p:cNvCxnSpPr/>
          <p:nvPr/>
        </p:nvCxnSpPr>
        <p:spPr>
          <a:xfrm flipV="1">
            <a:off x="4430107" y="3289738"/>
            <a:ext cx="0" cy="2617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文本框 11">
            <a:extLst>
              <a:ext uri="{FF2B5EF4-FFF2-40B4-BE49-F238E27FC236}">
                <a16:creationId xmlns:a16="http://schemas.microsoft.com/office/drawing/2014/main" id="{09EDBC87-F250-7342-99F8-F475CF208D83}"/>
              </a:ext>
            </a:extLst>
          </p:cNvPr>
          <p:cNvSpPr txBox="1"/>
          <p:nvPr/>
        </p:nvSpPr>
        <p:spPr>
          <a:xfrm>
            <a:off x="3933528" y="2892751"/>
            <a:ext cx="993157" cy="369332"/>
          </a:xfrm>
          <a:prstGeom prst="rect">
            <a:avLst/>
          </a:prstGeom>
          <a:noFill/>
          <a:ln>
            <a:solidFill>
              <a:schemeClr val="accent1"/>
            </a:solidFill>
          </a:ln>
        </p:spPr>
        <p:txBody>
          <a:bodyPr wrap="none" rtlCol="0">
            <a:spAutoFit/>
          </a:bodyPr>
          <a:lstStyle/>
          <a:p>
            <a:r>
              <a:rPr kumimoji="1" lang="en-US" altLang="zh-CN" dirty="0"/>
              <a:t>Centroid</a:t>
            </a:r>
            <a:endParaRPr kumimoji="1" lang="zh-CN" altLang="en-US" dirty="0"/>
          </a:p>
        </p:txBody>
      </p:sp>
      <p:cxnSp>
        <p:nvCxnSpPr>
          <p:cNvPr id="14" name="直线连接符 13">
            <a:extLst>
              <a:ext uri="{FF2B5EF4-FFF2-40B4-BE49-F238E27FC236}">
                <a16:creationId xmlns:a16="http://schemas.microsoft.com/office/drawing/2014/main" id="{A4367A99-6EC8-E341-A6B6-1AC45BC21758}"/>
              </a:ext>
            </a:extLst>
          </p:cNvPr>
          <p:cNvCxnSpPr/>
          <p:nvPr/>
        </p:nvCxnSpPr>
        <p:spPr>
          <a:xfrm>
            <a:off x="4832092" y="3941379"/>
            <a:ext cx="381036"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5" name="直线箭头连接符 14">
            <a:extLst>
              <a:ext uri="{FF2B5EF4-FFF2-40B4-BE49-F238E27FC236}">
                <a16:creationId xmlns:a16="http://schemas.microsoft.com/office/drawing/2014/main" id="{C99F7D02-038C-F448-8A54-FD3AC4EDF978}"/>
              </a:ext>
            </a:extLst>
          </p:cNvPr>
          <p:cNvCxnSpPr>
            <a:cxnSpLocks/>
          </p:cNvCxnSpPr>
          <p:nvPr/>
        </p:nvCxnSpPr>
        <p:spPr>
          <a:xfrm flipV="1">
            <a:off x="5033120" y="3289738"/>
            <a:ext cx="453277" cy="392655"/>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7" name="文本框 16">
            <a:extLst>
              <a:ext uri="{FF2B5EF4-FFF2-40B4-BE49-F238E27FC236}">
                <a16:creationId xmlns:a16="http://schemas.microsoft.com/office/drawing/2014/main" id="{B51EC553-CF3A-A44E-BCFD-AB0979A0D6EA}"/>
              </a:ext>
            </a:extLst>
          </p:cNvPr>
          <p:cNvSpPr txBox="1"/>
          <p:nvPr/>
        </p:nvSpPr>
        <p:spPr>
          <a:xfrm>
            <a:off x="5321377" y="2892751"/>
            <a:ext cx="1348318" cy="369332"/>
          </a:xfrm>
          <a:prstGeom prst="rect">
            <a:avLst/>
          </a:prstGeom>
          <a:noFill/>
          <a:ln>
            <a:solidFill>
              <a:srgbClr val="00B050"/>
            </a:solidFill>
          </a:ln>
        </p:spPr>
        <p:txBody>
          <a:bodyPr wrap="none" rtlCol="0">
            <a:spAutoFit/>
          </a:bodyPr>
          <a:lstStyle/>
          <a:p>
            <a:r>
              <a:rPr kumimoji="1" lang="en-US" altLang="zh-CN" dirty="0"/>
              <a:t>Data sample</a:t>
            </a:r>
            <a:endParaRPr kumimoji="1" lang="zh-CN" altLang="en-US" dirty="0"/>
          </a:p>
        </p:txBody>
      </p:sp>
      <p:cxnSp>
        <p:nvCxnSpPr>
          <p:cNvPr id="18" name="直线连接符 17">
            <a:extLst>
              <a:ext uri="{FF2B5EF4-FFF2-40B4-BE49-F238E27FC236}">
                <a16:creationId xmlns:a16="http://schemas.microsoft.com/office/drawing/2014/main" id="{BC2DFCA5-36E1-C541-86C9-B91E5CF7937E}"/>
              </a:ext>
            </a:extLst>
          </p:cNvPr>
          <p:cNvCxnSpPr/>
          <p:nvPr/>
        </p:nvCxnSpPr>
        <p:spPr>
          <a:xfrm>
            <a:off x="2412120" y="4991319"/>
            <a:ext cx="409904"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9" name="直线箭头连接符 18">
            <a:extLst>
              <a:ext uri="{FF2B5EF4-FFF2-40B4-BE49-F238E27FC236}">
                <a16:creationId xmlns:a16="http://schemas.microsoft.com/office/drawing/2014/main" id="{1458ABD0-A86F-5348-BACA-BC239B6FB55E}"/>
              </a:ext>
            </a:extLst>
          </p:cNvPr>
          <p:cNvCxnSpPr>
            <a:cxnSpLocks/>
          </p:cNvCxnSpPr>
          <p:nvPr/>
        </p:nvCxnSpPr>
        <p:spPr>
          <a:xfrm>
            <a:off x="2617072" y="5075402"/>
            <a:ext cx="0" cy="30589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3" name="文本框 22">
            <a:extLst>
              <a:ext uri="{FF2B5EF4-FFF2-40B4-BE49-F238E27FC236}">
                <a16:creationId xmlns:a16="http://schemas.microsoft.com/office/drawing/2014/main" id="{DB3509CC-B98E-F64B-ABDC-784695221465}"/>
              </a:ext>
            </a:extLst>
          </p:cNvPr>
          <p:cNvSpPr txBox="1"/>
          <p:nvPr/>
        </p:nvSpPr>
        <p:spPr>
          <a:xfrm>
            <a:off x="1231436" y="5475889"/>
            <a:ext cx="2771271" cy="369332"/>
          </a:xfrm>
          <a:prstGeom prst="rect">
            <a:avLst/>
          </a:prstGeom>
          <a:noFill/>
          <a:ln>
            <a:solidFill>
              <a:schemeClr val="accent6"/>
            </a:solidFill>
          </a:ln>
        </p:spPr>
        <p:txBody>
          <a:bodyPr wrap="none" rtlCol="0">
            <a:spAutoFit/>
          </a:bodyPr>
          <a:lstStyle/>
          <a:p>
            <a:r>
              <a:rPr kumimoji="1" lang="en-US" altLang="zh-CN" dirty="0"/>
              <a:t>Class membership indicator</a:t>
            </a:r>
            <a:endParaRPr kumimoji="1" lang="zh-CN" altLang="en-US" dirty="0"/>
          </a:p>
        </p:txBody>
      </p: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4468B507-5EEA-4A41-9BDC-36C5E277B0C7}"/>
                  </a:ext>
                </a:extLst>
              </p:cNvPr>
              <p:cNvSpPr txBox="1"/>
              <p:nvPr/>
            </p:nvSpPr>
            <p:spPr>
              <a:xfrm>
                <a:off x="6390287" y="4046483"/>
                <a:ext cx="1403398" cy="923330"/>
              </a:xfrm>
              <a:prstGeom prst="rect">
                <a:avLst/>
              </a:prstGeom>
              <a:noFill/>
            </p:spPr>
            <p:txBody>
              <a:bodyPr wrap="none" rtlCol="0">
                <a:spAutoFit/>
              </a:bodyPr>
              <a:lstStyle/>
              <a:p>
                <a14:m>
                  <m:oMath xmlns:m="http://schemas.openxmlformats.org/officeDocument/2006/math">
                    <m:r>
                      <a:rPr kumimoji="1" lang="zh-CN" altLang="en-US" i="1" smtClean="0">
                        <a:latin typeface="Cambria Math" panose="02040503050406030204" pitchFamily="18" charset="0"/>
                      </a:rPr>
                      <m:t>𝒥</m:t>
                    </m:r>
                  </m:oMath>
                </a14:m>
                <a:r>
                  <a:rPr kumimoji="1" lang="en-US" altLang="zh-CN" dirty="0"/>
                  <a:t>: agents set</a:t>
                </a:r>
              </a:p>
              <a:p>
                <a14:m>
                  <m:oMath xmlns:m="http://schemas.openxmlformats.org/officeDocument/2006/math">
                    <m:r>
                      <a:rPr kumimoji="1" lang="zh-CN" altLang="en-US" i="1" smtClean="0">
                        <a:latin typeface="Cambria Math" panose="02040503050406030204" pitchFamily="18" charset="0"/>
                      </a:rPr>
                      <m:t>𝒦</m:t>
                    </m:r>
                  </m:oMath>
                </a14:m>
                <a:r>
                  <a:rPr kumimoji="1" lang="en-US" altLang="zh-CN" dirty="0"/>
                  <a:t>: class set</a:t>
                </a:r>
              </a:p>
              <a:p>
                <a14:m>
                  <m:oMath xmlns:m="http://schemas.openxmlformats.org/officeDocument/2006/math">
                    <m:r>
                      <a:rPr kumimoji="1" lang="zh-CN" altLang="en-US" i="1" smtClean="0">
                        <a:latin typeface="Cambria Math" panose="02040503050406030204" pitchFamily="18" charset="0"/>
                      </a:rPr>
                      <m:t>𝒩</m:t>
                    </m:r>
                  </m:oMath>
                </a14:m>
                <a:r>
                  <a:rPr kumimoji="1" lang="en-US" altLang="zh-CN" dirty="0"/>
                  <a:t>: data set</a:t>
                </a:r>
                <a:endParaRPr kumimoji="1" lang="zh-CN" altLang="en-US" dirty="0"/>
              </a:p>
            </p:txBody>
          </p:sp>
        </mc:Choice>
        <mc:Fallback xmlns="">
          <p:sp>
            <p:nvSpPr>
              <p:cNvPr id="26" name="文本框 25">
                <a:extLst>
                  <a:ext uri="{FF2B5EF4-FFF2-40B4-BE49-F238E27FC236}">
                    <a16:creationId xmlns:a16="http://schemas.microsoft.com/office/drawing/2014/main" id="{4468B507-5EEA-4A41-9BDC-36C5E277B0C7}"/>
                  </a:ext>
                </a:extLst>
              </p:cNvPr>
              <p:cNvSpPr txBox="1">
                <a:spLocks noRot="1" noChangeAspect="1" noMove="1" noResize="1" noEditPoints="1" noAdjustHandles="1" noChangeArrowheads="1" noChangeShapeType="1" noTextEdit="1"/>
              </p:cNvSpPr>
              <p:nvPr/>
            </p:nvSpPr>
            <p:spPr>
              <a:xfrm>
                <a:off x="6390287" y="4046483"/>
                <a:ext cx="1403398" cy="923330"/>
              </a:xfrm>
              <a:prstGeom prst="rect">
                <a:avLst/>
              </a:prstGeom>
              <a:blipFill>
                <a:blip r:embed="rId5"/>
                <a:stretch>
                  <a:fillRect t="-2740" r="-1786" b="-9589"/>
                </a:stretch>
              </a:blipFill>
            </p:spPr>
            <p:txBody>
              <a:bodyPr/>
              <a:lstStyle/>
              <a:p>
                <a:r>
                  <a:rPr lang="zh-CN" altLang="en-US">
                    <a:noFill/>
                  </a:rPr>
                  <a:t> </a:t>
                </a:r>
              </a:p>
            </p:txBody>
          </p:sp>
        </mc:Fallback>
      </mc:AlternateContent>
      <p:sp>
        <p:nvSpPr>
          <p:cNvPr id="27" name="文本框 26">
            <a:extLst>
              <a:ext uri="{FF2B5EF4-FFF2-40B4-BE49-F238E27FC236}">
                <a16:creationId xmlns:a16="http://schemas.microsoft.com/office/drawing/2014/main" id="{E68BC793-F1C6-3E42-B655-537B18AC2499}"/>
              </a:ext>
            </a:extLst>
          </p:cNvPr>
          <p:cNvSpPr txBox="1"/>
          <p:nvPr/>
        </p:nvSpPr>
        <p:spPr>
          <a:xfrm>
            <a:off x="2506717" y="2596055"/>
            <a:ext cx="65" cy="276999"/>
          </a:xfrm>
          <a:prstGeom prst="rect">
            <a:avLst/>
          </a:prstGeom>
          <a:noFill/>
        </p:spPr>
        <p:txBody>
          <a:bodyPr wrap="none" lIns="0" tIns="0" rIns="0" bIns="0" rtlCol="0">
            <a:spAutoFit/>
          </a:bodyPr>
          <a:lstStyle/>
          <a:p>
            <a:endParaRPr kumimoji="1" lang="zh-CN" altLang="en-US" dirty="0"/>
          </a:p>
        </p:txBody>
      </p:sp>
    </p:spTree>
    <p:extLst>
      <p:ext uri="{BB962C8B-B14F-4D97-AF65-F5344CB8AC3E}">
        <p14:creationId xmlns:p14="http://schemas.microsoft.com/office/powerpoint/2010/main" val="2961063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Methodology</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pPr defTabSz="914400">
                  <a:spcBef>
                    <a:spcPts val="0"/>
                  </a:spcBef>
                  <a:defRPr/>
                </a:pPr>
                <a:r>
                  <a:rPr lang="en-US" altLang="zh-CN" sz="2400" dirty="0"/>
                  <a:t>Dual Averaging </a:t>
                </a:r>
              </a:p>
              <a:p>
                <a:pPr lvl="1" defTabSz="914400">
                  <a:spcBef>
                    <a:spcPts val="0"/>
                  </a:spcBef>
                  <a:defRPr/>
                </a:pPr>
                <a:r>
                  <a:rPr lang="en-US" altLang="zh-CN" sz="2000" dirty="0"/>
                  <a:t>Step 1: Data labeling</a:t>
                </a:r>
              </a:p>
              <a:p>
                <a:pPr lvl="1" defTabSz="914400">
                  <a:spcBef>
                    <a:spcPts val="0"/>
                  </a:spcBef>
                  <a:defRPr/>
                </a:pPr>
                <a:endParaRPr lang="en-US" altLang="zh-CN" sz="2000" dirty="0"/>
              </a:p>
              <a:p>
                <a:pPr lvl="1" defTabSz="914400">
                  <a:spcBef>
                    <a:spcPts val="0"/>
                  </a:spcBef>
                  <a:defRPr/>
                </a:pPr>
                <a:endParaRPr lang="en-US" altLang="zh-CN" sz="2000" dirty="0"/>
              </a:p>
              <a:p>
                <a:pPr lvl="1" defTabSz="914400">
                  <a:spcBef>
                    <a:spcPts val="0"/>
                  </a:spcBef>
                  <a:defRPr/>
                </a:pPr>
                <a:endParaRPr lang="en-US" altLang="zh-CN" sz="2000" dirty="0"/>
              </a:p>
              <a:p>
                <a:pPr marL="457200" lvl="1" indent="0" defTabSz="914400">
                  <a:spcBef>
                    <a:spcPts val="0"/>
                  </a:spcBef>
                  <a:buNone/>
                  <a:defRPr/>
                </a:pPr>
                <a:r>
                  <a:rPr lang="en-US" altLang="zh-CN" sz="2000" dirty="0"/>
                  <a:t>     where </a:t>
                </a:r>
                <a14:m>
                  <m:oMath xmlns:m="http://schemas.openxmlformats.org/officeDocument/2006/math">
                    <m:r>
                      <a:rPr lang="el-GR" altLang="zh-CN" sz="2000" i="1" dirty="0" smtClean="0">
                        <a:latin typeface="Cambria Math" panose="02040503050406030204" pitchFamily="18" charset="0"/>
                      </a:rPr>
                      <m:t>𝜉</m:t>
                    </m:r>
                  </m:oMath>
                </a14:m>
                <a:r>
                  <a:rPr lang="el-GR" altLang="zh-CN" sz="2000" dirty="0"/>
                  <a:t> </a:t>
                </a:r>
                <a:r>
                  <a:rPr lang="en-US" altLang="zh-CN" sz="2000" dirty="0"/>
                  <a:t>is random variable drawn from uniform distribution</a:t>
                </a:r>
              </a:p>
              <a:p>
                <a:pPr marL="457200" lvl="1" indent="0" defTabSz="914400">
                  <a:spcBef>
                    <a:spcPts val="0"/>
                  </a:spcBef>
                  <a:buNone/>
                  <a:defRPr/>
                </a:pPr>
                <a:r>
                  <a:rPr lang="en-US" altLang="zh-CN" sz="2000" dirty="0"/>
                  <a:t>     between 0 and </a:t>
                </a:r>
              </a:p>
              <a:p>
                <a:pPr marL="457200" lvl="1" indent="0" defTabSz="914400">
                  <a:spcBef>
                    <a:spcPts val="0"/>
                  </a:spcBef>
                  <a:buNone/>
                  <a:defRPr/>
                </a:pPr>
                <a:endParaRPr lang="en-US" altLang="zh-CN" sz="2000" dirty="0"/>
              </a:p>
              <a:p>
                <a:pPr lvl="1" defTabSz="914400">
                  <a:spcBef>
                    <a:spcPts val="0"/>
                  </a:spcBef>
                  <a:defRPr/>
                </a:pPr>
                <a:r>
                  <a:rPr lang="en-US" altLang="zh-CN" sz="2000" dirty="0"/>
                  <a:t>Step 2: DA-based centroid computation </a:t>
                </a:r>
              </a:p>
              <a:p>
                <a:pPr lvl="2" defTabSz="914400">
                  <a:spcBef>
                    <a:spcPts val="0"/>
                  </a:spcBef>
                  <a:defRPr/>
                </a:pPr>
                <a:r>
                  <a:rPr lang="en-US" altLang="zh-CN" sz="2000" dirty="0"/>
                  <a:t>Each node calculates a gradient </a:t>
                </a:r>
              </a:p>
              <a:p>
                <a:pPr lvl="2" defTabSz="914400">
                  <a:spcBef>
                    <a:spcPts val="0"/>
                  </a:spcBef>
                  <a:defRPr/>
                </a:pPr>
                <a:r>
                  <a:rPr lang="en-US" altLang="zh-CN" sz="2000" dirty="0"/>
                  <a:t>Centroid update</a:t>
                </a:r>
              </a:p>
              <a:p>
                <a:pPr lvl="2" defTabSz="914400">
                  <a:spcBef>
                    <a:spcPts val="0"/>
                  </a:spcBef>
                  <a:defRPr/>
                </a:pPr>
                <a:endParaRPr lang="en-US" altLang="zh-CN" sz="1600" dirty="0"/>
              </a:p>
              <a:p>
                <a:pPr lvl="1" defTabSz="914400">
                  <a:spcBef>
                    <a:spcPts val="0"/>
                  </a:spcBef>
                  <a:defRPr/>
                </a:pPr>
                <a:endParaRPr lang="en-US" altLang="zh-CN" sz="2000" dirty="0"/>
              </a:p>
              <a:p>
                <a:pPr marL="457200" lvl="1" indent="0" defTabSz="914400">
                  <a:spcBef>
                    <a:spcPts val="0"/>
                  </a:spcBef>
                  <a:buNone/>
                  <a:defRPr/>
                </a:pPr>
                <a:endParaRPr lang="en-US" altLang="zh-CN" sz="22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4"/>
                <a:stretch>
                  <a:fillRect l="-1080" t="-1120"/>
                </a:stretch>
              </a:blipFill>
            </p:spPr>
            <p:txBody>
              <a:bodyPr/>
              <a:lstStyle/>
              <a:p>
                <a:r>
                  <a:rPr lang="zh-CN" altLang="en-US">
                    <a:noFill/>
                  </a:rPr>
                  <a:t> </a:t>
                </a:r>
              </a:p>
            </p:txBody>
          </p:sp>
        </mc:Fallback>
      </mc:AlternateContent>
      <p:sp>
        <p:nvSpPr>
          <p:cNvPr id="3" name="Slide Number Placeholder 2"/>
          <p:cNvSpPr>
            <a:spLocks noGrp="1"/>
          </p:cNvSpPr>
          <p:nvPr>
            <p:ph type="sldNum" sz="quarter" idx="12"/>
          </p:nvPr>
        </p:nvSpPr>
        <p:spPr/>
        <p:txBody>
          <a:bodyPr/>
          <a:lstStyle/>
          <a:p>
            <a:fld id="{A8CBFF3A-E60C-994B-AE6E-D7D0A26F3FC4}" type="slidenum">
              <a:rPr lang="en-US" smtClean="0"/>
              <a:t>33</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7" name="图片 6">
            <a:extLst>
              <a:ext uri="{FF2B5EF4-FFF2-40B4-BE49-F238E27FC236}">
                <a16:creationId xmlns:a16="http://schemas.microsoft.com/office/drawing/2014/main" id="{B70BE27D-E0EF-4143-94A7-13D252186C04}"/>
              </a:ext>
            </a:extLst>
          </p:cNvPr>
          <p:cNvPicPr>
            <a:picLocks noChangeAspect="1"/>
          </p:cNvPicPr>
          <p:nvPr/>
        </p:nvPicPr>
        <p:blipFill>
          <a:blip r:embed="rId5"/>
          <a:stretch>
            <a:fillRect/>
          </a:stretch>
        </p:blipFill>
        <p:spPr>
          <a:xfrm>
            <a:off x="2524724" y="2406724"/>
            <a:ext cx="4584700" cy="670932"/>
          </a:xfrm>
          <a:prstGeom prst="rect">
            <a:avLst/>
          </a:prstGeom>
        </p:spPr>
      </p:pic>
      <p:pic>
        <p:nvPicPr>
          <p:cNvPr id="8" name="图片 7">
            <a:extLst>
              <a:ext uri="{FF2B5EF4-FFF2-40B4-BE49-F238E27FC236}">
                <a16:creationId xmlns:a16="http://schemas.microsoft.com/office/drawing/2014/main" id="{D8E1C5E7-55B8-2C49-B2E4-0A93306ABF8B}"/>
              </a:ext>
            </a:extLst>
          </p:cNvPr>
          <p:cNvPicPr>
            <a:picLocks noChangeAspect="1"/>
          </p:cNvPicPr>
          <p:nvPr/>
        </p:nvPicPr>
        <p:blipFill>
          <a:blip r:embed="rId6"/>
          <a:stretch>
            <a:fillRect/>
          </a:stretch>
        </p:blipFill>
        <p:spPr>
          <a:xfrm>
            <a:off x="7521255" y="3273971"/>
            <a:ext cx="1329559" cy="232673"/>
          </a:xfrm>
          <a:prstGeom prst="rect">
            <a:avLst/>
          </a:prstGeom>
        </p:spPr>
      </p:pic>
      <p:pic>
        <p:nvPicPr>
          <p:cNvPr id="9" name="图片 8">
            <a:extLst>
              <a:ext uri="{FF2B5EF4-FFF2-40B4-BE49-F238E27FC236}">
                <a16:creationId xmlns:a16="http://schemas.microsoft.com/office/drawing/2014/main" id="{81EFE5FE-CC63-5748-A342-9F0B9D860953}"/>
              </a:ext>
            </a:extLst>
          </p:cNvPr>
          <p:cNvPicPr>
            <a:picLocks noChangeAspect="1"/>
          </p:cNvPicPr>
          <p:nvPr/>
        </p:nvPicPr>
        <p:blipFill>
          <a:blip r:embed="rId7"/>
          <a:stretch>
            <a:fillRect/>
          </a:stretch>
        </p:blipFill>
        <p:spPr>
          <a:xfrm>
            <a:off x="2858812" y="3532469"/>
            <a:ext cx="1899745" cy="330712"/>
          </a:xfrm>
          <a:prstGeom prst="rect">
            <a:avLst/>
          </a:prstGeom>
        </p:spPr>
      </p:pic>
      <p:pic>
        <p:nvPicPr>
          <p:cNvPr id="10" name="图片 9">
            <a:extLst>
              <a:ext uri="{FF2B5EF4-FFF2-40B4-BE49-F238E27FC236}">
                <a16:creationId xmlns:a16="http://schemas.microsoft.com/office/drawing/2014/main" id="{E056353E-319B-7347-82E8-A85F9BFB4A58}"/>
              </a:ext>
            </a:extLst>
          </p:cNvPr>
          <p:cNvPicPr>
            <a:picLocks noChangeAspect="1"/>
          </p:cNvPicPr>
          <p:nvPr/>
        </p:nvPicPr>
        <p:blipFill>
          <a:blip r:embed="rId8"/>
          <a:stretch>
            <a:fillRect/>
          </a:stretch>
        </p:blipFill>
        <p:spPr>
          <a:xfrm>
            <a:off x="4963742" y="4418964"/>
            <a:ext cx="2067679" cy="449838"/>
          </a:xfrm>
          <a:prstGeom prst="rect">
            <a:avLst/>
          </a:prstGeom>
        </p:spPr>
      </p:pic>
      <p:pic>
        <p:nvPicPr>
          <p:cNvPr id="11" name="图片 10">
            <a:extLst>
              <a:ext uri="{FF2B5EF4-FFF2-40B4-BE49-F238E27FC236}">
                <a16:creationId xmlns:a16="http://schemas.microsoft.com/office/drawing/2014/main" id="{70B03F7B-3B8C-6D44-9B8A-2D0B5B0CEC35}"/>
              </a:ext>
            </a:extLst>
          </p:cNvPr>
          <p:cNvPicPr>
            <a:picLocks noChangeAspect="1"/>
          </p:cNvPicPr>
          <p:nvPr/>
        </p:nvPicPr>
        <p:blipFill>
          <a:blip r:embed="rId9"/>
          <a:stretch>
            <a:fillRect/>
          </a:stretch>
        </p:blipFill>
        <p:spPr>
          <a:xfrm>
            <a:off x="2467754" y="5136372"/>
            <a:ext cx="3622128" cy="919463"/>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25DE1117-EDC7-994A-9EA3-5DF9DBDFB696}"/>
                  </a:ext>
                </a:extLst>
              </p:cNvPr>
              <p:cNvSpPr txBox="1"/>
              <p:nvPr/>
            </p:nvSpPr>
            <p:spPr>
              <a:xfrm>
                <a:off x="5038766" y="5010307"/>
                <a:ext cx="2318475" cy="584775"/>
              </a:xfrm>
              <a:prstGeom prst="rect">
                <a:avLst/>
              </a:prstGeom>
              <a:solidFill>
                <a:schemeClr val="accent6">
                  <a:lumMod val="40000"/>
                  <a:lumOff val="60000"/>
                </a:schemeClr>
              </a:solidFill>
              <a:ln>
                <a:solidFill>
                  <a:schemeClr val="accent6"/>
                </a:solidFill>
              </a:ln>
            </p:spPr>
            <p:txBody>
              <a:bodyPr wrap="square" rtlCol="0">
                <a:spAutoFit/>
              </a:bodyPr>
              <a:lstStyle/>
              <a:p>
                <a:r>
                  <a:rPr kumimoji="1" lang="en-US" altLang="zh-CN" sz="1600" dirty="0"/>
                  <a:t>accumulated gradient for cluster k at iteration </a:t>
                </a:r>
                <a14:m>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𝑡</m:t>
                        </m:r>
                      </m:e>
                      <m:sub>
                        <m:r>
                          <a:rPr kumimoji="1" lang="en-US" altLang="zh-CN" sz="1600" b="0" i="1" smtClean="0">
                            <a:latin typeface="Cambria Math" panose="02040503050406030204" pitchFamily="18" charset="0"/>
                          </a:rPr>
                          <m:t>2</m:t>
                        </m:r>
                      </m:sub>
                    </m:sSub>
                  </m:oMath>
                </a14:m>
                <a:endParaRPr kumimoji="1" lang="en-US" altLang="zh-CN" sz="1600" dirty="0"/>
              </a:p>
            </p:txBody>
          </p:sp>
        </mc:Choice>
        <mc:Fallback xmlns="">
          <p:sp>
            <p:nvSpPr>
              <p:cNvPr id="12" name="文本框 11">
                <a:extLst>
                  <a:ext uri="{FF2B5EF4-FFF2-40B4-BE49-F238E27FC236}">
                    <a16:creationId xmlns:a16="http://schemas.microsoft.com/office/drawing/2014/main" id="{25DE1117-EDC7-994A-9EA3-5DF9DBDFB696}"/>
                  </a:ext>
                </a:extLst>
              </p:cNvPr>
              <p:cNvSpPr txBox="1">
                <a:spLocks noRot="1" noChangeAspect="1" noMove="1" noResize="1" noEditPoints="1" noAdjustHandles="1" noChangeArrowheads="1" noChangeShapeType="1" noTextEdit="1"/>
              </p:cNvSpPr>
              <p:nvPr/>
            </p:nvSpPr>
            <p:spPr>
              <a:xfrm>
                <a:off x="5038766" y="5010307"/>
                <a:ext cx="2318475" cy="584775"/>
              </a:xfrm>
              <a:prstGeom prst="rect">
                <a:avLst/>
              </a:prstGeom>
              <a:blipFill>
                <a:blip r:embed="rId10"/>
                <a:stretch>
                  <a:fillRect l="-1087" t="-2083" b="-6250"/>
                </a:stretch>
              </a:blipFill>
              <a:ln>
                <a:solidFill>
                  <a:schemeClr val="accent6"/>
                </a:solidFill>
              </a:ln>
            </p:spPr>
            <p:txBody>
              <a:bodyPr/>
              <a:lstStyle/>
              <a:p>
                <a:r>
                  <a:rPr lang="zh-CN" altLang="en-US">
                    <a:noFill/>
                  </a:rPr>
                  <a:t> </a:t>
                </a:r>
              </a:p>
            </p:txBody>
          </p:sp>
        </mc:Fallback>
      </mc:AlternateContent>
      <p:cxnSp>
        <p:nvCxnSpPr>
          <p:cNvPr id="13" name="直线连接符 12">
            <a:extLst>
              <a:ext uri="{FF2B5EF4-FFF2-40B4-BE49-F238E27FC236}">
                <a16:creationId xmlns:a16="http://schemas.microsoft.com/office/drawing/2014/main" id="{0AC58550-8630-0B4C-851B-937B2864D2E9}"/>
              </a:ext>
            </a:extLst>
          </p:cNvPr>
          <p:cNvCxnSpPr>
            <a:cxnSpLocks/>
          </p:cNvCxnSpPr>
          <p:nvPr/>
        </p:nvCxnSpPr>
        <p:spPr>
          <a:xfrm>
            <a:off x="3342286" y="6034814"/>
            <a:ext cx="1621456"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文本框 14">
            <a:extLst>
              <a:ext uri="{FF2B5EF4-FFF2-40B4-BE49-F238E27FC236}">
                <a16:creationId xmlns:a16="http://schemas.microsoft.com/office/drawing/2014/main" id="{6A04C8D9-6016-EC40-9950-4AAFDA9AE3CB}"/>
              </a:ext>
            </a:extLst>
          </p:cNvPr>
          <p:cNvSpPr txBox="1"/>
          <p:nvPr/>
        </p:nvSpPr>
        <p:spPr>
          <a:xfrm>
            <a:off x="2521427" y="6138739"/>
            <a:ext cx="2442315" cy="584775"/>
          </a:xfrm>
          <a:prstGeom prst="rect">
            <a:avLst/>
          </a:prstGeom>
          <a:solidFill>
            <a:schemeClr val="accent1">
              <a:lumMod val="40000"/>
              <a:lumOff val="60000"/>
            </a:schemeClr>
          </a:solidFill>
          <a:ln>
            <a:solidFill>
              <a:schemeClr val="accent1"/>
            </a:solidFill>
          </a:ln>
        </p:spPr>
        <p:txBody>
          <a:bodyPr wrap="square" rtlCol="0">
            <a:spAutoFit/>
          </a:bodyPr>
          <a:lstStyle/>
          <a:p>
            <a:r>
              <a:rPr lang="en-US" altLang="zh-CN" sz="1600" dirty="0"/>
              <a:t>first-order approximation of the objective </a:t>
            </a:r>
          </a:p>
        </p:txBody>
      </p:sp>
      <p:cxnSp>
        <p:nvCxnSpPr>
          <p:cNvPr id="16" name="直线连接符 15">
            <a:extLst>
              <a:ext uri="{FF2B5EF4-FFF2-40B4-BE49-F238E27FC236}">
                <a16:creationId xmlns:a16="http://schemas.microsoft.com/office/drawing/2014/main" id="{28170649-E778-AB40-8992-EDEE97F0D80C}"/>
              </a:ext>
            </a:extLst>
          </p:cNvPr>
          <p:cNvCxnSpPr>
            <a:cxnSpLocks/>
          </p:cNvCxnSpPr>
          <p:nvPr/>
        </p:nvCxnSpPr>
        <p:spPr>
          <a:xfrm>
            <a:off x="5578813" y="6003284"/>
            <a:ext cx="496849"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8" name="文本框 17">
            <a:extLst>
              <a:ext uri="{FF2B5EF4-FFF2-40B4-BE49-F238E27FC236}">
                <a16:creationId xmlns:a16="http://schemas.microsoft.com/office/drawing/2014/main" id="{E520C562-5053-9341-B859-EE6B6DFB3AB5}"/>
              </a:ext>
            </a:extLst>
          </p:cNvPr>
          <p:cNvSpPr txBox="1"/>
          <p:nvPr/>
        </p:nvSpPr>
        <p:spPr>
          <a:xfrm>
            <a:off x="5332042" y="6138739"/>
            <a:ext cx="2025199" cy="338554"/>
          </a:xfrm>
          <a:prstGeom prst="rect">
            <a:avLst/>
          </a:prstGeom>
          <a:solidFill>
            <a:schemeClr val="accent3">
              <a:lumMod val="60000"/>
              <a:lumOff val="40000"/>
            </a:schemeClr>
          </a:solidFill>
          <a:ln>
            <a:solidFill>
              <a:schemeClr val="accent3">
                <a:lumMod val="40000"/>
                <a:lumOff val="60000"/>
              </a:schemeClr>
            </a:solidFill>
          </a:ln>
        </p:spPr>
        <p:txBody>
          <a:bodyPr wrap="square" rtlCol="0">
            <a:spAutoFit/>
          </a:bodyPr>
          <a:lstStyle/>
          <a:p>
            <a:r>
              <a:rPr lang="en-US" altLang="zh-CN" sz="1600" dirty="0"/>
              <a:t>regularization term </a:t>
            </a:r>
            <a:endParaRPr lang="en-US" altLang="zh-CN" sz="1400" dirty="0"/>
          </a:p>
        </p:txBody>
      </p:sp>
    </p:spTree>
    <p:extLst>
      <p:ext uri="{BB962C8B-B14F-4D97-AF65-F5344CB8AC3E}">
        <p14:creationId xmlns:p14="http://schemas.microsoft.com/office/powerpoint/2010/main" val="3177480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Methodology</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Dual Averaging </a:t>
            </a:r>
          </a:p>
          <a:p>
            <a:pPr lvl="1" defTabSz="914400">
              <a:spcBef>
                <a:spcPts val="0"/>
              </a:spcBef>
              <a:defRPr/>
            </a:pPr>
            <a:r>
              <a:rPr lang="en-US" altLang="zh-CN" sz="2000" dirty="0"/>
              <a:t>Step 3(a): Weight computation via bin method</a:t>
            </a:r>
          </a:p>
          <a:p>
            <a:pPr lvl="2" defTabSz="914400">
              <a:spcBef>
                <a:spcPts val="0"/>
              </a:spcBef>
              <a:defRPr/>
            </a:pPr>
            <a:r>
              <a:rPr lang="en-US" altLang="zh-CN" sz="1800" dirty="0"/>
              <a:t>assign the weights by dividing the data space into a grid with uniform-sized bins and calculate the number of points (as weight) falling into a particular bin (a region of the grid) at each node. </a:t>
            </a:r>
          </a:p>
          <a:p>
            <a:pPr marL="914400" lvl="2" indent="0" defTabSz="914400">
              <a:spcBef>
                <a:spcPts val="0"/>
              </a:spcBef>
              <a:buNone/>
              <a:defRPr/>
            </a:pPr>
            <a:r>
              <a:rPr lang="en-US" altLang="zh-CN" sz="1600" dirty="0"/>
              <a:t> </a:t>
            </a:r>
          </a:p>
          <a:p>
            <a:pPr lvl="1" defTabSz="914400">
              <a:spcBef>
                <a:spcPts val="0"/>
              </a:spcBef>
              <a:defRPr/>
            </a:pPr>
            <a:endParaRPr lang="en-US" altLang="zh-CN" sz="2000" dirty="0"/>
          </a:p>
          <a:p>
            <a:pPr lvl="1" defTabSz="914400">
              <a:spcBef>
                <a:spcPts val="0"/>
              </a:spcBef>
              <a:defRPr/>
            </a:pPr>
            <a:endParaRPr lang="en-US" altLang="zh-CN" sz="2000" dirty="0"/>
          </a:p>
          <a:p>
            <a:pPr lvl="1" defTabSz="914400">
              <a:spcBef>
                <a:spcPts val="0"/>
              </a:spcBef>
              <a:defRPr/>
            </a:pPr>
            <a:endParaRPr lang="en-US" altLang="zh-CN" sz="2000" dirty="0"/>
          </a:p>
          <a:p>
            <a:pPr lvl="1" defTabSz="914400">
              <a:spcBef>
                <a:spcPts val="0"/>
              </a:spcBef>
              <a:defRPr/>
            </a:pPr>
            <a:endParaRPr lang="en-US" altLang="zh-CN" sz="2000" dirty="0"/>
          </a:p>
          <a:p>
            <a:pPr marL="457200" lvl="1" indent="0" defTabSz="914400">
              <a:spcBef>
                <a:spcPts val="0"/>
              </a:spcBef>
              <a:buNone/>
              <a:defRPr/>
            </a:pPr>
            <a:endParaRPr lang="en-US" altLang="zh-CN" sz="2200" dirty="0"/>
          </a:p>
        </p:txBody>
      </p:sp>
      <p:sp>
        <p:nvSpPr>
          <p:cNvPr id="3" name="Slide Number Placeholder 2"/>
          <p:cNvSpPr>
            <a:spLocks noGrp="1"/>
          </p:cNvSpPr>
          <p:nvPr>
            <p:ph type="sldNum" sz="quarter" idx="12"/>
          </p:nvPr>
        </p:nvSpPr>
        <p:spPr/>
        <p:txBody>
          <a:bodyPr/>
          <a:lstStyle/>
          <a:p>
            <a:fld id="{A8CBFF3A-E60C-994B-AE6E-D7D0A26F3FC4}" type="slidenum">
              <a:rPr lang="en-US" smtClean="0"/>
              <a:t>34</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14" name="图片 13">
            <a:extLst>
              <a:ext uri="{FF2B5EF4-FFF2-40B4-BE49-F238E27FC236}">
                <a16:creationId xmlns:a16="http://schemas.microsoft.com/office/drawing/2014/main" id="{B00D48D9-688D-E246-942B-9F1B020347CF}"/>
              </a:ext>
            </a:extLst>
          </p:cNvPr>
          <p:cNvPicPr>
            <a:picLocks noChangeAspect="1"/>
          </p:cNvPicPr>
          <p:nvPr/>
        </p:nvPicPr>
        <p:blipFill>
          <a:blip r:embed="rId4"/>
          <a:stretch>
            <a:fillRect/>
          </a:stretch>
        </p:blipFill>
        <p:spPr>
          <a:xfrm>
            <a:off x="1225112" y="3374277"/>
            <a:ext cx="6693776" cy="2751886"/>
          </a:xfrm>
          <a:prstGeom prst="rect">
            <a:avLst/>
          </a:prstGeom>
        </p:spPr>
      </p:pic>
    </p:spTree>
    <p:extLst>
      <p:ext uri="{BB962C8B-B14F-4D97-AF65-F5344CB8AC3E}">
        <p14:creationId xmlns:p14="http://schemas.microsoft.com/office/powerpoint/2010/main" val="1374516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Methodology</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Dual Averaging </a:t>
            </a:r>
          </a:p>
          <a:p>
            <a:pPr lvl="1" defTabSz="914400">
              <a:spcBef>
                <a:spcPts val="0"/>
              </a:spcBef>
              <a:defRPr/>
            </a:pPr>
            <a:r>
              <a:rPr lang="en-US" altLang="zh-CN" sz="2000" dirty="0"/>
              <a:t>Step 3(b): Weight computation via self-organizing maps </a:t>
            </a:r>
          </a:p>
          <a:p>
            <a:pPr lvl="2" defTabSz="914400">
              <a:spcBef>
                <a:spcPts val="0"/>
              </a:spcBef>
              <a:defRPr/>
            </a:pPr>
            <a:r>
              <a:rPr lang="en-US" altLang="zh-CN" sz="1800" dirty="0"/>
              <a:t>All neurons are initialized with small values of their weights. </a:t>
            </a:r>
          </a:p>
          <a:p>
            <a:pPr marL="1257300" lvl="2" indent="-342900" defTabSz="914400">
              <a:spcBef>
                <a:spcPts val="0"/>
              </a:spcBef>
              <a:buFont typeface="+mj-lt"/>
              <a:buAutoNum type="arabicPeriod"/>
              <a:defRPr/>
            </a:pPr>
            <a:r>
              <a:rPr lang="en-US" altLang="zh-CN" sz="1800" dirty="0"/>
              <a:t>For each data point, the neurons compute the distance to the data point and the closest neuron is declared as the winner. </a:t>
            </a:r>
          </a:p>
          <a:p>
            <a:pPr marL="1257300" lvl="2" indent="-342900" defTabSz="914400">
              <a:spcBef>
                <a:spcPts val="0"/>
              </a:spcBef>
              <a:buFont typeface="+mj-lt"/>
              <a:buAutoNum type="arabicPeriod"/>
              <a:defRPr/>
            </a:pPr>
            <a:r>
              <a:rPr lang="en-US" altLang="zh-CN" sz="1800" dirty="0"/>
              <a:t>The winning neuron determines the neighborhood of excited neurons and these neurons adjust their individual weights towards the data point.</a:t>
            </a:r>
          </a:p>
          <a:p>
            <a:pPr marL="1257300" lvl="2" indent="-342900" defTabSz="914400">
              <a:spcBef>
                <a:spcPts val="0"/>
              </a:spcBef>
              <a:buFont typeface="+mj-lt"/>
              <a:buAutoNum type="arabicPeriod"/>
              <a:defRPr/>
            </a:pPr>
            <a:r>
              <a:rPr lang="en-US" altLang="zh-CN" sz="1800" dirty="0"/>
              <a:t>Neurons decrease neighborhood radius and learning rate. </a:t>
            </a:r>
          </a:p>
          <a:p>
            <a:pPr lvl="1" defTabSz="914400">
              <a:spcBef>
                <a:spcPts val="0"/>
              </a:spcBef>
              <a:defRPr/>
            </a:pPr>
            <a:endParaRPr lang="en-US" altLang="zh-CN" sz="2000" dirty="0"/>
          </a:p>
          <a:p>
            <a:pPr lvl="1" defTabSz="914400">
              <a:spcBef>
                <a:spcPts val="0"/>
              </a:spcBef>
              <a:defRPr/>
            </a:pPr>
            <a:endParaRPr lang="en-US" altLang="zh-CN" sz="2000" dirty="0"/>
          </a:p>
          <a:p>
            <a:pPr lvl="1" defTabSz="914400">
              <a:spcBef>
                <a:spcPts val="0"/>
              </a:spcBef>
              <a:defRPr/>
            </a:pPr>
            <a:endParaRPr lang="en-US" altLang="zh-CN" sz="2000" dirty="0"/>
          </a:p>
          <a:p>
            <a:pPr lvl="1" defTabSz="914400">
              <a:spcBef>
                <a:spcPts val="0"/>
              </a:spcBef>
              <a:defRPr/>
            </a:pPr>
            <a:endParaRPr lang="en-US" altLang="zh-CN" sz="2000" dirty="0"/>
          </a:p>
          <a:p>
            <a:pPr marL="457200" lvl="1" indent="0" defTabSz="914400">
              <a:spcBef>
                <a:spcPts val="0"/>
              </a:spcBef>
              <a:buNone/>
              <a:defRPr/>
            </a:pPr>
            <a:endParaRPr lang="en-US" altLang="zh-CN" sz="2200" dirty="0"/>
          </a:p>
        </p:txBody>
      </p:sp>
      <p:sp>
        <p:nvSpPr>
          <p:cNvPr id="3" name="Slide Number Placeholder 2"/>
          <p:cNvSpPr>
            <a:spLocks noGrp="1"/>
          </p:cNvSpPr>
          <p:nvPr>
            <p:ph type="sldNum" sz="quarter" idx="12"/>
          </p:nvPr>
        </p:nvSpPr>
        <p:spPr/>
        <p:txBody>
          <a:bodyPr/>
          <a:lstStyle/>
          <a:p>
            <a:fld id="{A8CBFF3A-E60C-994B-AE6E-D7D0A26F3FC4}" type="slidenum">
              <a:rPr lang="en-US" smtClean="0"/>
              <a:t>35</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7" name="图片 6">
            <a:extLst>
              <a:ext uri="{FF2B5EF4-FFF2-40B4-BE49-F238E27FC236}">
                <a16:creationId xmlns:a16="http://schemas.microsoft.com/office/drawing/2014/main" id="{2CCC92B6-7AF4-3B46-A0DC-02641F3A24A3}"/>
              </a:ext>
            </a:extLst>
          </p:cNvPr>
          <p:cNvPicPr>
            <a:picLocks noChangeAspect="1"/>
          </p:cNvPicPr>
          <p:nvPr/>
        </p:nvPicPr>
        <p:blipFill>
          <a:blip r:embed="rId4"/>
          <a:stretch>
            <a:fillRect/>
          </a:stretch>
        </p:blipFill>
        <p:spPr>
          <a:xfrm>
            <a:off x="1248848" y="4014377"/>
            <a:ext cx="5753100" cy="2247900"/>
          </a:xfrm>
          <a:prstGeom prst="rect">
            <a:avLst/>
          </a:prstGeom>
        </p:spPr>
      </p:pic>
      <p:sp>
        <p:nvSpPr>
          <p:cNvPr id="8" name="文本框 7">
            <a:extLst>
              <a:ext uri="{FF2B5EF4-FFF2-40B4-BE49-F238E27FC236}">
                <a16:creationId xmlns:a16="http://schemas.microsoft.com/office/drawing/2014/main" id="{389704AA-7CEA-984D-AD3C-76B26F1358C1}"/>
              </a:ext>
            </a:extLst>
          </p:cNvPr>
          <p:cNvSpPr txBox="1"/>
          <p:nvPr/>
        </p:nvSpPr>
        <p:spPr>
          <a:xfrm>
            <a:off x="7157455" y="4582510"/>
            <a:ext cx="1373838" cy="646331"/>
          </a:xfrm>
          <a:prstGeom prst="rect">
            <a:avLst/>
          </a:prstGeom>
          <a:solidFill>
            <a:schemeClr val="accent2">
              <a:lumMod val="40000"/>
              <a:lumOff val="60000"/>
            </a:schemeClr>
          </a:solidFill>
        </p:spPr>
        <p:txBody>
          <a:bodyPr wrap="none" rtlCol="0">
            <a:spAutoFit/>
          </a:bodyPr>
          <a:lstStyle/>
          <a:p>
            <a:r>
              <a:rPr kumimoji="1" lang="en-US" altLang="zh-CN" dirty="0"/>
              <a:t>Repeat until </a:t>
            </a:r>
          </a:p>
          <a:p>
            <a:r>
              <a:rPr kumimoji="1" lang="en-US" altLang="zh-CN" dirty="0"/>
              <a:t>convergence</a:t>
            </a:r>
            <a:endParaRPr kumimoji="1" lang="zh-CN" altLang="en-US" dirty="0"/>
          </a:p>
        </p:txBody>
      </p:sp>
    </p:spTree>
    <p:extLst>
      <p:ext uri="{BB962C8B-B14F-4D97-AF65-F5344CB8AC3E}">
        <p14:creationId xmlns:p14="http://schemas.microsoft.com/office/powerpoint/2010/main" val="3755503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fontScale="90000"/>
          </a:bodyPr>
          <a:lstStyle/>
          <a:p>
            <a:pPr algn="l"/>
            <a:r>
              <a:rPr lang="en-US" sz="5400" dirty="0">
                <a:latin typeface="Impact"/>
                <a:cs typeface="Impact"/>
              </a:rPr>
              <a:t>Simulation Results</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000" dirty="0"/>
              <a:t>Data are generated at random from K = 16 classes, with vectors from each class generated from a symmetric Gaussian distributions.</a:t>
            </a:r>
          </a:p>
          <a:p>
            <a:pPr defTabSz="914400">
              <a:spcBef>
                <a:spcPts val="0"/>
              </a:spcBef>
              <a:defRPr/>
            </a:pPr>
            <a:endParaRPr lang="en-US" altLang="zh-CN" sz="2400" dirty="0"/>
          </a:p>
          <a:p>
            <a:pPr lvl="1" defTabSz="914400">
              <a:spcBef>
                <a:spcPts val="0"/>
              </a:spcBef>
              <a:defRPr/>
            </a:pPr>
            <a:endParaRPr lang="en-US" altLang="zh-CN" sz="2000" dirty="0"/>
          </a:p>
          <a:p>
            <a:pPr lvl="1" defTabSz="914400">
              <a:spcBef>
                <a:spcPts val="0"/>
              </a:spcBef>
              <a:defRPr/>
            </a:pPr>
            <a:endParaRPr lang="en-US" altLang="zh-CN" sz="2000" dirty="0"/>
          </a:p>
          <a:p>
            <a:pPr lvl="1" defTabSz="914400">
              <a:spcBef>
                <a:spcPts val="0"/>
              </a:spcBef>
              <a:defRPr/>
            </a:pPr>
            <a:endParaRPr lang="en-US" altLang="zh-CN" sz="2000" dirty="0"/>
          </a:p>
          <a:p>
            <a:pPr lvl="1" defTabSz="914400">
              <a:spcBef>
                <a:spcPts val="0"/>
              </a:spcBef>
              <a:defRPr/>
            </a:pPr>
            <a:endParaRPr lang="en-US" altLang="zh-CN" sz="2000" dirty="0"/>
          </a:p>
          <a:p>
            <a:pPr marL="457200" lvl="1" indent="0" defTabSz="914400">
              <a:spcBef>
                <a:spcPts val="0"/>
              </a:spcBef>
              <a:buNone/>
              <a:defRPr/>
            </a:pPr>
            <a:endParaRPr lang="en-US" altLang="zh-CN" sz="2200" dirty="0"/>
          </a:p>
        </p:txBody>
      </p:sp>
      <p:sp>
        <p:nvSpPr>
          <p:cNvPr id="3" name="Slide Number Placeholder 2"/>
          <p:cNvSpPr>
            <a:spLocks noGrp="1"/>
          </p:cNvSpPr>
          <p:nvPr>
            <p:ph type="sldNum" sz="quarter" idx="12"/>
          </p:nvPr>
        </p:nvSpPr>
        <p:spPr/>
        <p:txBody>
          <a:bodyPr/>
          <a:lstStyle/>
          <a:p>
            <a:fld id="{A8CBFF3A-E60C-994B-AE6E-D7D0A26F3FC4}" type="slidenum">
              <a:rPr lang="en-US" smtClean="0"/>
              <a:t>36</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9" name="图片 8">
            <a:extLst>
              <a:ext uri="{FF2B5EF4-FFF2-40B4-BE49-F238E27FC236}">
                <a16:creationId xmlns:a16="http://schemas.microsoft.com/office/drawing/2014/main" id="{E08280D3-FC93-C145-8FFC-952D1A7ECF1B}"/>
              </a:ext>
            </a:extLst>
          </p:cNvPr>
          <p:cNvPicPr>
            <a:picLocks noChangeAspect="1"/>
          </p:cNvPicPr>
          <p:nvPr/>
        </p:nvPicPr>
        <p:blipFill>
          <a:blip r:embed="rId4"/>
          <a:stretch>
            <a:fillRect/>
          </a:stretch>
        </p:blipFill>
        <p:spPr>
          <a:xfrm>
            <a:off x="687108" y="2421247"/>
            <a:ext cx="4891703" cy="3935103"/>
          </a:xfrm>
          <a:prstGeom prst="rect">
            <a:avLst/>
          </a:prstGeom>
        </p:spPr>
      </p:pic>
      <p:sp>
        <p:nvSpPr>
          <p:cNvPr id="10" name="文本框 9">
            <a:extLst>
              <a:ext uri="{FF2B5EF4-FFF2-40B4-BE49-F238E27FC236}">
                <a16:creationId xmlns:a16="http://schemas.microsoft.com/office/drawing/2014/main" id="{44C0FB2B-6F85-2843-A2D4-EABBD34E6256}"/>
              </a:ext>
            </a:extLst>
          </p:cNvPr>
          <p:cNvSpPr txBox="1"/>
          <p:nvPr/>
        </p:nvSpPr>
        <p:spPr>
          <a:xfrm>
            <a:off x="5578811" y="2687070"/>
            <a:ext cx="3237186" cy="1077218"/>
          </a:xfrm>
          <a:prstGeom prst="rect">
            <a:avLst/>
          </a:prstGeom>
          <a:noFill/>
        </p:spPr>
        <p:txBody>
          <a:bodyPr wrap="square" rtlCol="0">
            <a:spAutoFit/>
          </a:bodyPr>
          <a:lstStyle/>
          <a:p>
            <a:r>
              <a:rPr kumimoji="1" lang="en-US" altLang="zh-CN" sz="1600" dirty="0" err="1"/>
              <a:t>UFLBin</a:t>
            </a:r>
            <a:r>
              <a:rPr kumimoji="1" lang="en-US" altLang="zh-CN" sz="1600" dirty="0"/>
              <a:t>: Bin based DA</a:t>
            </a:r>
          </a:p>
          <a:p>
            <a:r>
              <a:rPr kumimoji="1" lang="en-US" altLang="zh-CN" sz="1600" dirty="0"/>
              <a:t>UFLSOM: SOM based DA</a:t>
            </a:r>
          </a:p>
          <a:p>
            <a:r>
              <a:rPr lang="en-US" altLang="zh-CN" sz="1600" dirty="0"/>
              <a:t>UFLUNI: uniform gradient weighting </a:t>
            </a:r>
          </a:p>
          <a:p>
            <a:r>
              <a:rPr kumimoji="1" lang="en-US" altLang="zh-CN" sz="1600" dirty="0"/>
              <a:t>K-means as baseline</a:t>
            </a:r>
            <a:r>
              <a:rPr lang="en-US" altLang="zh-CN" sz="1600" dirty="0"/>
              <a:t> </a:t>
            </a:r>
          </a:p>
        </p:txBody>
      </p:sp>
      <p:sp>
        <p:nvSpPr>
          <p:cNvPr id="7" name="矩形 6">
            <a:extLst>
              <a:ext uri="{FF2B5EF4-FFF2-40B4-BE49-F238E27FC236}">
                <a16:creationId xmlns:a16="http://schemas.microsoft.com/office/drawing/2014/main" id="{2CD7521F-8B7A-8F4B-B1EA-E11B9ADB3626}"/>
              </a:ext>
            </a:extLst>
          </p:cNvPr>
          <p:cNvSpPr/>
          <p:nvPr/>
        </p:nvSpPr>
        <p:spPr>
          <a:xfrm>
            <a:off x="5578811" y="4090473"/>
            <a:ext cx="3520123" cy="1477328"/>
          </a:xfrm>
          <a:prstGeom prst="rect">
            <a:avLst/>
          </a:prstGeom>
        </p:spPr>
        <p:txBody>
          <a:bodyPr wrap="square">
            <a:spAutoFit/>
          </a:bodyPr>
          <a:lstStyle/>
          <a:p>
            <a:pPr defTabSz="914400">
              <a:spcBef>
                <a:spcPts val="0"/>
              </a:spcBef>
              <a:defRPr/>
            </a:pPr>
            <a:r>
              <a:rPr lang="en-US" altLang="zh-CN" dirty="0"/>
              <a:t>The proposed methods have been shown to achieve good results compared to uniform gradient weighting and the centralized k-means. </a:t>
            </a:r>
          </a:p>
        </p:txBody>
      </p:sp>
    </p:spTree>
    <p:extLst>
      <p:ext uri="{BB962C8B-B14F-4D97-AF65-F5344CB8AC3E}">
        <p14:creationId xmlns:p14="http://schemas.microsoft.com/office/powerpoint/2010/main" val="3654959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a:t>
            </a:r>
            <a:r>
              <a:rPr lang="en-US" altLang="zh-CN" sz="5400" dirty="0">
                <a:latin typeface="Impact"/>
                <a:cs typeface="Impact"/>
              </a:rPr>
              <a:t>utline</a:t>
            </a:r>
            <a:endParaRPr lang="en-US" sz="5400" dirty="0">
              <a:latin typeface="Impact"/>
              <a:cs typeface="Impact"/>
            </a:endParaRP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lnSpcReduction="10000"/>
          </a:bodyPr>
          <a:lstStyle/>
          <a:p>
            <a:r>
              <a:rPr lang="en-US" sz="2400" dirty="0"/>
              <a:t>B</a:t>
            </a:r>
            <a:r>
              <a:rPr lang="en-US" altLang="zh-CN" sz="2400" dirty="0"/>
              <a:t>ackground</a:t>
            </a:r>
            <a:r>
              <a:rPr lang="zh-CN" altLang="en-US" sz="2400" dirty="0"/>
              <a:t> </a:t>
            </a:r>
            <a:r>
              <a:rPr lang="en-US" altLang="zh-CN" sz="2400" dirty="0"/>
              <a:t>and Fundamentals</a:t>
            </a:r>
          </a:p>
          <a:p>
            <a:pPr lvl="1"/>
            <a:r>
              <a:rPr lang="en-US" altLang="zh-CN" sz="2000" dirty="0"/>
              <a:t>Background</a:t>
            </a:r>
          </a:p>
          <a:p>
            <a:pPr lvl="1"/>
            <a:r>
              <a:rPr lang="en-US" altLang="zh-CN" sz="2000" dirty="0"/>
              <a:t>Machine Learning</a:t>
            </a:r>
            <a:r>
              <a:rPr lang="zh-CN" altLang="en-US" sz="2000" dirty="0"/>
              <a:t> </a:t>
            </a:r>
            <a:r>
              <a:rPr lang="en-US" altLang="zh-CN" sz="2000" dirty="0"/>
              <a:t>(ML) Point of View</a:t>
            </a:r>
          </a:p>
          <a:p>
            <a:pPr lvl="1"/>
            <a:r>
              <a:rPr lang="en-US" altLang="zh-CN" sz="2000" dirty="0"/>
              <a:t>Optimization Point of View</a:t>
            </a:r>
          </a:p>
          <a:p>
            <a:r>
              <a:rPr lang="en-US" altLang="zh-CN" sz="2400" dirty="0">
                <a:solidFill>
                  <a:srgbClr val="FF0000"/>
                </a:solidFill>
              </a:rPr>
              <a:t>Federated Learning for Wireless Networks</a:t>
            </a:r>
          </a:p>
          <a:p>
            <a:pPr lvl="1"/>
            <a:r>
              <a:rPr lang="en-US" altLang="zh-CN" sz="2000" dirty="0"/>
              <a:t>Federated Learning Based Mobile Edge Computing for Augmented Reality Applications</a:t>
            </a:r>
          </a:p>
          <a:p>
            <a:pPr lvl="1"/>
            <a:r>
              <a:rPr lang="en-US" altLang="zh-CN" sz="2000" dirty="0"/>
              <a:t>Unsupervised Federated Learning for Unbalanced Data</a:t>
            </a:r>
          </a:p>
          <a:p>
            <a:pPr lvl="1"/>
            <a:r>
              <a:rPr lang="en-US" altLang="zh-CN" sz="2000" dirty="0">
                <a:solidFill>
                  <a:srgbClr val="FF0000"/>
                </a:solidFill>
              </a:rPr>
              <a:t>Self Organizing Federated Learning Over Wireless Networks: A Socially Aware Clustering Approach </a:t>
            </a:r>
          </a:p>
          <a:p>
            <a:pPr lvl="1"/>
            <a:r>
              <a:rPr lang="en-US" altLang="zh-CN" sz="2000" dirty="0"/>
              <a:t>Matching Theory Based Low-Latency Scheme for Multi-Task Federated Learning in MEC Networks </a:t>
            </a:r>
          </a:p>
          <a:p>
            <a:r>
              <a:rPr lang="en-US" sz="2400" dirty="0"/>
              <a:t>Open problems and Conclusions</a:t>
            </a:r>
          </a:p>
        </p:txBody>
      </p:sp>
      <p:sp>
        <p:nvSpPr>
          <p:cNvPr id="3" name="Slide Number Placeholder 2"/>
          <p:cNvSpPr>
            <a:spLocks noGrp="1"/>
          </p:cNvSpPr>
          <p:nvPr>
            <p:ph type="sldNum" sz="quarter" idx="12"/>
          </p:nvPr>
        </p:nvSpPr>
        <p:spPr/>
        <p:txBody>
          <a:bodyPr/>
          <a:lstStyle/>
          <a:p>
            <a:fld id="{A8CBFF3A-E60C-994B-AE6E-D7D0A26F3FC4}" type="slidenum">
              <a:rPr lang="en-US" smtClean="0"/>
              <a:t>37</a:t>
            </a:fld>
            <a:endParaRPr lang="en-US"/>
          </a:p>
        </p:txBody>
      </p:sp>
    </p:spTree>
    <p:extLst>
      <p:ext uri="{BB962C8B-B14F-4D97-AF65-F5344CB8AC3E}">
        <p14:creationId xmlns:p14="http://schemas.microsoft.com/office/powerpoint/2010/main" val="616079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Motivation</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a:xfrm>
            <a:off x="457200" y="1600200"/>
            <a:ext cx="8686800" cy="4525963"/>
          </a:xfrm>
        </p:spPr>
        <p:txBody>
          <a:bodyPr>
            <a:normAutofit/>
          </a:bodyPr>
          <a:lstStyle/>
          <a:p>
            <a:pPr defTabSz="914400">
              <a:spcBef>
                <a:spcPts val="0"/>
              </a:spcBef>
              <a:defRPr/>
            </a:pPr>
            <a:r>
              <a:rPr lang="en-US" altLang="zh-CN" sz="2000" dirty="0"/>
              <a:t>Although federated learning offers a striking feature of privacy preservation. However, it suffers mainly from two prominent challenges: </a:t>
            </a:r>
            <a:endParaRPr lang="en-US" altLang="zh-CN" sz="1800" dirty="0"/>
          </a:p>
          <a:p>
            <a:pPr defTabSz="914400">
              <a:spcBef>
                <a:spcPts val="0"/>
              </a:spcBef>
              <a:defRPr/>
            </a:pPr>
            <a:endParaRPr lang="en-US" altLang="zh-CN" sz="2000" dirty="0"/>
          </a:p>
        </p:txBody>
      </p:sp>
      <p:sp>
        <p:nvSpPr>
          <p:cNvPr id="3" name="Slide Number Placeholder 2"/>
          <p:cNvSpPr>
            <a:spLocks noGrp="1"/>
          </p:cNvSpPr>
          <p:nvPr>
            <p:ph type="sldNum" sz="quarter" idx="12"/>
          </p:nvPr>
        </p:nvSpPr>
        <p:spPr/>
        <p:txBody>
          <a:bodyPr/>
          <a:lstStyle/>
          <a:p>
            <a:fld id="{A8CBFF3A-E60C-994B-AE6E-D7D0A26F3FC4}" type="slidenum">
              <a:rPr lang="en-US" smtClean="0"/>
              <a:t>38</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7" name="图片 6">
            <a:extLst>
              <a:ext uri="{FF2B5EF4-FFF2-40B4-BE49-F238E27FC236}">
                <a16:creationId xmlns:a16="http://schemas.microsoft.com/office/drawing/2014/main" id="{D7BBD5E9-947A-9644-BDF5-D69A6C07703B}"/>
              </a:ext>
            </a:extLst>
          </p:cNvPr>
          <p:cNvPicPr>
            <a:picLocks noChangeAspect="1"/>
          </p:cNvPicPr>
          <p:nvPr/>
        </p:nvPicPr>
        <p:blipFill>
          <a:blip r:embed="rId4"/>
          <a:stretch>
            <a:fillRect/>
          </a:stretch>
        </p:blipFill>
        <p:spPr>
          <a:xfrm>
            <a:off x="4521535" y="2534949"/>
            <a:ext cx="4063329" cy="3719294"/>
          </a:xfrm>
          <a:prstGeom prst="rect">
            <a:avLst/>
          </a:prstGeom>
        </p:spPr>
      </p:pic>
      <p:sp>
        <p:nvSpPr>
          <p:cNvPr id="8" name="文本框 7">
            <a:extLst>
              <a:ext uri="{FF2B5EF4-FFF2-40B4-BE49-F238E27FC236}">
                <a16:creationId xmlns:a16="http://schemas.microsoft.com/office/drawing/2014/main" id="{EA64ED68-576B-0840-9672-91497E24D674}"/>
              </a:ext>
            </a:extLst>
          </p:cNvPr>
          <p:cNvSpPr txBox="1"/>
          <p:nvPr/>
        </p:nvSpPr>
        <p:spPr>
          <a:xfrm>
            <a:off x="851338" y="2547937"/>
            <a:ext cx="3512148" cy="3693319"/>
          </a:xfrm>
          <a:prstGeom prst="rect">
            <a:avLst/>
          </a:prstGeom>
          <a:noFill/>
        </p:spPr>
        <p:txBody>
          <a:bodyPr wrap="square" rtlCol="0">
            <a:spAutoFit/>
          </a:bodyPr>
          <a:lstStyle/>
          <a:p>
            <a:pPr marL="342900" indent="-342900" defTabSz="914400">
              <a:spcBef>
                <a:spcPts val="0"/>
              </a:spcBef>
              <a:buAutoNum type="arabicPeriod"/>
              <a:defRPr/>
            </a:pPr>
            <a:r>
              <a:rPr lang="en-US" altLang="zh-CN" dirty="0"/>
              <a:t>Malfunctioning of a centralized server at a cloud/edge server due to </a:t>
            </a:r>
            <a:r>
              <a:rPr lang="en-US" altLang="zh-CN" dirty="0">
                <a:solidFill>
                  <a:srgbClr val="FF0000"/>
                </a:solidFill>
              </a:rPr>
              <a:t>a physical damage </a:t>
            </a:r>
            <a:r>
              <a:rPr lang="en-US" altLang="zh-CN" dirty="0"/>
              <a:t>results in failure of the federated learning process. </a:t>
            </a:r>
          </a:p>
          <a:p>
            <a:pPr marL="342900" indent="-342900" defTabSz="914400">
              <a:spcBef>
                <a:spcPts val="0"/>
              </a:spcBef>
              <a:buAutoNum type="arabicPeriod"/>
              <a:defRPr/>
            </a:pPr>
            <a:endParaRPr lang="en-US" altLang="zh-CN" dirty="0"/>
          </a:p>
          <a:p>
            <a:pPr marL="342900" indent="-342900" defTabSz="914400">
              <a:spcBef>
                <a:spcPts val="0"/>
              </a:spcBef>
              <a:buAutoNum type="arabicPeriod"/>
              <a:defRPr/>
            </a:pPr>
            <a:r>
              <a:rPr lang="en-US" altLang="zh-CN" dirty="0"/>
              <a:t>A set of users involved in the federated learning process might not be able to access the centralized cloud/edge server due to </a:t>
            </a:r>
            <a:r>
              <a:rPr lang="en-US" altLang="zh-CN" dirty="0">
                <a:solidFill>
                  <a:srgbClr val="FF0000"/>
                </a:solidFill>
              </a:rPr>
              <a:t>lack of communication resources</a:t>
            </a:r>
            <a:r>
              <a:rPr lang="en-US" altLang="zh-CN" dirty="0"/>
              <a:t>. </a:t>
            </a:r>
          </a:p>
          <a:p>
            <a:endParaRPr kumimoji="1" lang="zh-CN" altLang="en-US" dirty="0"/>
          </a:p>
        </p:txBody>
      </p:sp>
    </p:spTree>
    <p:extLst>
      <p:ext uri="{BB962C8B-B14F-4D97-AF65-F5344CB8AC3E}">
        <p14:creationId xmlns:p14="http://schemas.microsoft.com/office/powerpoint/2010/main" val="2082343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System Model</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457200" y="1600200"/>
                <a:ext cx="8229600" cy="4891035"/>
              </a:xfrm>
            </p:spPr>
            <p:txBody>
              <a:bodyPr>
                <a:normAutofit/>
              </a:bodyPr>
              <a:lstStyle/>
              <a:p>
                <a:pPr defTabSz="914400">
                  <a:spcBef>
                    <a:spcPts val="0"/>
                  </a:spcBef>
                  <a:defRPr/>
                </a:pPr>
                <a:r>
                  <a:rPr lang="en-US" altLang="zh-CN" sz="2000" dirty="0"/>
                  <a:t>Federated learning objective function</a:t>
                </a:r>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marL="0" indent="0" defTabSz="914400">
                  <a:spcBef>
                    <a:spcPts val="0"/>
                  </a:spcBef>
                  <a:buNone/>
                  <a:defRPr/>
                </a:pPr>
                <a:r>
                  <a:rPr lang="en-US" altLang="zh-CN" sz="1600" dirty="0"/>
                  <a:t>       The objective function </a:t>
                </a:r>
                <a14:m>
                  <m:oMath xmlns:m="http://schemas.openxmlformats.org/officeDocument/2006/math">
                    <m:r>
                      <a:rPr lang="en-US" altLang="zh-CN" sz="1600" i="1" dirty="0" smtClean="0">
                        <a:latin typeface="Cambria Math" panose="02040503050406030204" pitchFamily="18" charset="0"/>
                      </a:rPr>
                      <m:t>𝐽</m:t>
                    </m:r>
                    <m:r>
                      <a:rPr lang="en-US" altLang="zh-CN" sz="1600" i="1" dirty="0" smtClean="0">
                        <a:latin typeface="Cambria Math" panose="02040503050406030204" pitchFamily="18" charset="0"/>
                      </a:rPr>
                      <m:t>(</m:t>
                    </m:r>
                    <m:r>
                      <a:rPr lang="en-US" altLang="zh-CN" sz="1600" i="1" dirty="0" smtClean="0">
                        <a:latin typeface="Cambria Math" panose="02040503050406030204" pitchFamily="18" charset="0"/>
                      </a:rPr>
                      <m:t>𝑤</m:t>
                    </m:r>
                    <m:r>
                      <a:rPr lang="en-US" altLang="zh-CN" sz="1600" i="1" dirty="0" smtClean="0">
                        <a:latin typeface="Cambria Math" panose="02040503050406030204" pitchFamily="18" charset="0"/>
                      </a:rPr>
                      <m:t>)</m:t>
                    </m:r>
                  </m:oMath>
                </a14:m>
                <a:r>
                  <a:rPr lang="en-US" altLang="zh-CN" sz="1600" dirty="0"/>
                  <a:t> is assumed to be </a:t>
                </a:r>
                <a:r>
                  <a:rPr lang="en-US" altLang="zh-CN" sz="1600" dirty="0">
                    <a:solidFill>
                      <a:srgbClr val="FF0000"/>
                    </a:solidFill>
                  </a:rPr>
                  <a:t>strongly convex </a:t>
                </a:r>
                <a:r>
                  <a:rPr lang="en-US" altLang="zh-CN" sz="1600" dirty="0"/>
                  <a:t>and it has upper bound on     </a:t>
                </a:r>
              </a:p>
              <a:p>
                <a:pPr marL="0" indent="0" defTabSz="914400">
                  <a:spcBef>
                    <a:spcPts val="0"/>
                  </a:spcBef>
                  <a:buNone/>
                  <a:defRPr/>
                </a:pPr>
                <a:r>
                  <a:rPr lang="en-US" altLang="zh-CN" sz="1600" dirty="0"/>
                  <a:t>       global iterations, which is determined by</a:t>
                </a:r>
                <a:endParaRPr lang="el-GR" altLang="zh-CN" sz="1600" dirty="0"/>
              </a:p>
              <a:p>
                <a:pPr marL="0" indent="0" defTabSz="914400">
                  <a:spcBef>
                    <a:spcPts val="0"/>
                  </a:spcBef>
                  <a:buNone/>
                  <a:defRPr/>
                </a:pPr>
                <a:endParaRPr lang="en-US" altLang="zh-CN" sz="1600" dirty="0"/>
              </a:p>
              <a:p>
                <a:pPr defTabSz="914400">
                  <a:spcBef>
                    <a:spcPts val="0"/>
                  </a:spcBef>
                  <a:defRPr/>
                </a:pPr>
                <a:endParaRPr lang="en-US" altLang="zh-CN" sz="1600" dirty="0"/>
              </a:p>
              <a:p>
                <a:pPr defTabSz="914400">
                  <a:spcBef>
                    <a:spcPts val="0"/>
                  </a:spcBef>
                  <a:defRPr/>
                </a:pPr>
                <a:endParaRPr lang="en-US" altLang="zh-CN" sz="1600" dirty="0"/>
              </a:p>
              <a:p>
                <a:pPr defTabSz="914400">
                  <a:spcBef>
                    <a:spcPts val="0"/>
                  </a:spcBef>
                  <a:defRPr/>
                </a:pPr>
                <a:endParaRPr lang="en-US" altLang="zh-CN" sz="1600" dirty="0"/>
              </a:p>
              <a:p>
                <a:pPr defTabSz="914400">
                  <a:spcBef>
                    <a:spcPts val="0"/>
                  </a:spcBef>
                  <a:defRPr/>
                </a:pPr>
                <a:r>
                  <a:rPr lang="en-US" altLang="zh-CN" sz="1800" dirty="0"/>
                  <a:t>We consider the scenario which has </a:t>
                </a:r>
                <a:r>
                  <a:rPr lang="en-US" altLang="zh-CN" sz="1800" dirty="0">
                    <a:solidFill>
                      <a:srgbClr val="FF0000"/>
                    </a:solidFill>
                  </a:rPr>
                  <a:t>no central BS</a:t>
                </a:r>
                <a:r>
                  <a:rPr lang="en-US" altLang="zh-CN" sz="1800" dirty="0"/>
                  <a:t>. Therefore, it is necessary to first find the node that will act as BS (i.e., central node). </a:t>
                </a:r>
              </a:p>
              <a:p>
                <a:pPr defTabSz="914400">
                  <a:spcBef>
                    <a:spcPts val="0"/>
                  </a:spcBef>
                  <a:defRPr/>
                </a:pPr>
                <a:endParaRPr lang="en-US" altLang="zh-CN" sz="1600" dirty="0"/>
              </a:p>
              <a:p>
                <a:pPr defTabSz="914400">
                  <a:spcBef>
                    <a:spcPts val="0"/>
                  </a:spcBef>
                  <a:defRPr/>
                </a:pPr>
                <a:r>
                  <a:rPr lang="en-US" altLang="zh-CN" sz="1800" dirty="0"/>
                  <a:t>Social awareness</a:t>
                </a:r>
              </a:p>
              <a:p>
                <a:pPr marL="0" indent="0" defTabSz="914400">
                  <a:spcBef>
                    <a:spcPts val="0"/>
                  </a:spcBef>
                  <a:buNone/>
                  <a:defRPr/>
                </a:pPr>
                <a:r>
                  <a:rPr lang="en-US" altLang="zh-CN" sz="1800" dirty="0"/>
                  <a:t>      </a:t>
                </a:r>
                <a:r>
                  <a:rPr lang="en-US" altLang="zh-CN" sz="1600" dirty="0"/>
                  <a:t>The vector considering social closeness of </a:t>
                </a:r>
                <a14:m>
                  <m:oMath xmlns:m="http://schemas.openxmlformats.org/officeDocument/2006/math">
                    <m:sSup>
                      <m:sSupPr>
                        <m:ctrlPr>
                          <a:rPr lang="en-US" altLang="zh-CN" sz="1600" i="1" smtClean="0">
                            <a:latin typeface="Cambria Math" panose="02040503050406030204" pitchFamily="18" charset="0"/>
                          </a:rPr>
                        </m:ctrlPr>
                      </m:sSupPr>
                      <m:e>
                        <m:r>
                          <a:rPr lang="en-US" altLang="zh-CN" sz="1600" b="0" i="1" smtClean="0">
                            <a:latin typeface="Cambria Math" panose="02040503050406030204" pitchFamily="18" charset="0"/>
                          </a:rPr>
                          <m:t>𝑛</m:t>
                        </m:r>
                      </m:e>
                      <m:sup>
                        <m:r>
                          <a:rPr lang="en-US" altLang="zh-CN" sz="1600" b="0" i="1" smtClean="0">
                            <a:latin typeface="Cambria Math" panose="02040503050406030204" pitchFamily="18" charset="0"/>
                          </a:rPr>
                          <m:t>𝑡h</m:t>
                        </m:r>
                      </m:sup>
                    </m:sSup>
                  </m:oMath>
                </a14:m>
                <a:r>
                  <a:rPr lang="en-US" altLang="zh-CN" sz="1600" dirty="0"/>
                  <a:t> node with other M nodes is given by</a:t>
                </a:r>
              </a:p>
              <a:p>
                <a:pPr marL="0" indent="0" defTabSz="914400">
                  <a:spcBef>
                    <a:spcPts val="0"/>
                  </a:spcBef>
                  <a:buNone/>
                  <a:defRPr/>
                </a:pPr>
                <a:endParaRPr lang="en-US" altLang="zh-CN" sz="1600" dirty="0"/>
              </a:p>
              <a:p>
                <a:pPr marL="0" indent="0" defTabSz="914400">
                  <a:spcBef>
                    <a:spcPts val="0"/>
                  </a:spcBef>
                  <a:buNone/>
                  <a:defRPr/>
                </a:pPr>
                <a:endParaRPr lang="en-US" altLang="zh-CN" sz="1600" dirty="0"/>
              </a:p>
              <a:p>
                <a:pPr marL="0" indent="0" defTabSz="914400">
                  <a:spcBef>
                    <a:spcPts val="0"/>
                  </a:spcBef>
                  <a:buNone/>
                  <a:defRPr/>
                </a:pPr>
                <a:r>
                  <a:rPr lang="en-US" altLang="zh-CN" sz="1600" dirty="0"/>
                  <a:t>       </a:t>
                </a:r>
                <a14:m>
                  <m:oMath xmlns:m="http://schemas.openxmlformats.org/officeDocument/2006/math">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𝑠</m:t>
                        </m:r>
                      </m:e>
                      <m:sub>
                        <m:r>
                          <a:rPr lang="en-US" altLang="zh-CN" sz="1600" b="0" i="1" smtClean="0">
                            <a:latin typeface="Cambria Math" panose="02040503050406030204" pitchFamily="18" charset="0"/>
                          </a:rPr>
                          <m:t>𝑛</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𝑚</m:t>
                        </m:r>
                      </m:sub>
                    </m:sSub>
                  </m:oMath>
                </a14:m>
                <a:r>
                  <a:rPr lang="en-US" altLang="zh-CN" sz="1600" dirty="0"/>
                  <a:t> has range of values between 0 and 1. 1 for n </a:t>
                </a:r>
                <a14:m>
                  <m:oMath xmlns:m="http://schemas.openxmlformats.org/officeDocument/2006/math">
                    <m:r>
                      <a:rPr lang="en-US" altLang="zh-CN" sz="1600" i="1" smtClean="0">
                        <a:latin typeface="Cambria Math" panose="02040503050406030204" pitchFamily="18" charset="0"/>
                        <a:ea typeface="Cambria Math" panose="02040503050406030204" pitchFamily="18" charset="0"/>
                      </a:rPr>
                      <m:t>≠</m:t>
                    </m:r>
                  </m:oMath>
                </a14:m>
                <a:r>
                  <a:rPr lang="en-US" altLang="zh-CN" sz="1600" dirty="0"/>
                  <a:t> m and 0 for n = m.</a:t>
                </a:r>
                <a:endParaRPr lang="en-US" altLang="zh-CN" sz="1200" dirty="0"/>
              </a:p>
              <a:p>
                <a:pPr defTabSz="914400">
                  <a:spcBef>
                    <a:spcPts val="0"/>
                  </a:spcBef>
                  <a:defRPr/>
                </a:pPr>
                <a:endParaRPr lang="en-US" altLang="zh-CN" sz="18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457200" y="1600200"/>
                <a:ext cx="8229600" cy="4891035"/>
              </a:xfrm>
              <a:blipFill>
                <a:blip r:embed="rId4"/>
                <a:stretch>
                  <a:fillRect l="-667" t="-748" r="-963" b="-748"/>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A8CBFF3A-E60C-994B-AE6E-D7D0A26F3FC4}" type="slidenum">
              <a:rPr lang="en-US" smtClean="0"/>
              <a:t>39</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7" name="图片 6">
            <a:extLst>
              <a:ext uri="{FF2B5EF4-FFF2-40B4-BE49-F238E27FC236}">
                <a16:creationId xmlns:a16="http://schemas.microsoft.com/office/drawing/2014/main" id="{EBBB1642-11F0-9E4C-9EFB-7BBB6DA0E82C}"/>
              </a:ext>
            </a:extLst>
          </p:cNvPr>
          <p:cNvPicPr>
            <a:picLocks noChangeAspect="1"/>
          </p:cNvPicPr>
          <p:nvPr/>
        </p:nvPicPr>
        <p:blipFill>
          <a:blip r:embed="rId5"/>
          <a:stretch>
            <a:fillRect/>
          </a:stretch>
        </p:blipFill>
        <p:spPr>
          <a:xfrm>
            <a:off x="3116317" y="2087075"/>
            <a:ext cx="2911366" cy="636861"/>
          </a:xfrm>
          <a:prstGeom prst="rect">
            <a:avLst/>
          </a:prstGeom>
        </p:spPr>
      </p:pic>
      <p:pic>
        <p:nvPicPr>
          <p:cNvPr id="8" name="图片 7">
            <a:extLst>
              <a:ext uri="{FF2B5EF4-FFF2-40B4-BE49-F238E27FC236}">
                <a16:creationId xmlns:a16="http://schemas.microsoft.com/office/drawing/2014/main" id="{48E4EFDD-0212-7E41-A588-859DD64B3A52}"/>
              </a:ext>
            </a:extLst>
          </p:cNvPr>
          <p:cNvPicPr>
            <a:picLocks noChangeAspect="1"/>
          </p:cNvPicPr>
          <p:nvPr/>
        </p:nvPicPr>
        <p:blipFill>
          <a:blip r:embed="rId6"/>
          <a:stretch>
            <a:fillRect/>
          </a:stretch>
        </p:blipFill>
        <p:spPr>
          <a:xfrm>
            <a:off x="3553480" y="3449578"/>
            <a:ext cx="2037040" cy="497686"/>
          </a:xfrm>
          <a:prstGeom prst="rect">
            <a:avLst/>
          </a:prstGeom>
        </p:spPr>
      </p:pic>
      <p:pic>
        <p:nvPicPr>
          <p:cNvPr id="9" name="图片 8">
            <a:extLst>
              <a:ext uri="{FF2B5EF4-FFF2-40B4-BE49-F238E27FC236}">
                <a16:creationId xmlns:a16="http://schemas.microsoft.com/office/drawing/2014/main" id="{7A7B5A70-7A66-ED44-AD51-9902FE7E0BC0}"/>
              </a:ext>
            </a:extLst>
          </p:cNvPr>
          <p:cNvPicPr>
            <a:picLocks noChangeAspect="1"/>
          </p:cNvPicPr>
          <p:nvPr/>
        </p:nvPicPr>
        <p:blipFill>
          <a:blip r:embed="rId7"/>
          <a:stretch>
            <a:fillRect/>
          </a:stretch>
        </p:blipFill>
        <p:spPr>
          <a:xfrm>
            <a:off x="3536334" y="5703441"/>
            <a:ext cx="1775561" cy="318011"/>
          </a:xfrm>
          <a:prstGeom prst="rect">
            <a:avLst/>
          </a:prstGeom>
        </p:spPr>
      </p:pic>
      <p:cxnSp>
        <p:nvCxnSpPr>
          <p:cNvPr id="10" name="直线连接符 9">
            <a:extLst>
              <a:ext uri="{FF2B5EF4-FFF2-40B4-BE49-F238E27FC236}">
                <a16:creationId xmlns:a16="http://schemas.microsoft.com/office/drawing/2014/main" id="{AE96E286-29BC-8342-8E56-3C75F567BC84}"/>
              </a:ext>
            </a:extLst>
          </p:cNvPr>
          <p:cNvCxnSpPr>
            <a:cxnSpLocks/>
          </p:cNvCxnSpPr>
          <p:nvPr/>
        </p:nvCxnSpPr>
        <p:spPr>
          <a:xfrm>
            <a:off x="5383530" y="2513506"/>
            <a:ext cx="524073"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2" name="文本框 11">
            <a:extLst>
              <a:ext uri="{FF2B5EF4-FFF2-40B4-BE49-F238E27FC236}">
                <a16:creationId xmlns:a16="http://schemas.microsoft.com/office/drawing/2014/main" id="{7B460FAF-538D-094D-B956-8B2379F85D32}"/>
              </a:ext>
            </a:extLst>
          </p:cNvPr>
          <p:cNvSpPr txBox="1"/>
          <p:nvPr/>
        </p:nvSpPr>
        <p:spPr>
          <a:xfrm>
            <a:off x="6089882" y="2009532"/>
            <a:ext cx="2839688" cy="338554"/>
          </a:xfrm>
          <a:prstGeom prst="rect">
            <a:avLst/>
          </a:prstGeom>
          <a:noFill/>
          <a:ln>
            <a:solidFill>
              <a:schemeClr val="accent3">
                <a:lumMod val="75000"/>
              </a:schemeClr>
            </a:solidFill>
          </a:ln>
        </p:spPr>
        <p:txBody>
          <a:bodyPr wrap="none" rtlCol="0">
            <a:spAutoFit/>
          </a:bodyPr>
          <a:lstStyle/>
          <a:p>
            <a:r>
              <a:rPr kumimoji="1" lang="en-US" altLang="zh-CN" sz="1600" dirty="0"/>
              <a:t>Local data size and loss function</a:t>
            </a:r>
            <a:endParaRPr kumimoji="1" lang="zh-CN" altLang="en-US" sz="1600" dirty="0"/>
          </a:p>
        </p:txBody>
      </p:sp>
      <p:cxnSp>
        <p:nvCxnSpPr>
          <p:cNvPr id="13" name="直线连接符 12">
            <a:extLst>
              <a:ext uri="{FF2B5EF4-FFF2-40B4-BE49-F238E27FC236}">
                <a16:creationId xmlns:a16="http://schemas.microsoft.com/office/drawing/2014/main" id="{70D83828-A1E0-B04C-8505-757262905CDD}"/>
              </a:ext>
            </a:extLst>
          </p:cNvPr>
          <p:cNvCxnSpPr>
            <a:cxnSpLocks/>
          </p:cNvCxnSpPr>
          <p:nvPr/>
        </p:nvCxnSpPr>
        <p:spPr>
          <a:xfrm>
            <a:off x="4709160" y="2675400"/>
            <a:ext cx="203990"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15" name="文本框 14">
            <a:extLst>
              <a:ext uri="{FF2B5EF4-FFF2-40B4-BE49-F238E27FC236}">
                <a16:creationId xmlns:a16="http://schemas.microsoft.com/office/drawing/2014/main" id="{7DF43F6F-6F16-D242-8F97-3BBD9DDEBB04}"/>
              </a:ext>
            </a:extLst>
          </p:cNvPr>
          <p:cNvSpPr txBox="1"/>
          <p:nvPr/>
        </p:nvSpPr>
        <p:spPr>
          <a:xfrm>
            <a:off x="6089882" y="2437510"/>
            <a:ext cx="1352358" cy="338554"/>
          </a:xfrm>
          <a:prstGeom prst="rect">
            <a:avLst/>
          </a:prstGeom>
          <a:noFill/>
          <a:ln>
            <a:solidFill>
              <a:schemeClr val="accent4"/>
            </a:solidFill>
          </a:ln>
        </p:spPr>
        <p:txBody>
          <a:bodyPr wrap="none" rtlCol="0">
            <a:spAutoFit/>
          </a:bodyPr>
          <a:lstStyle/>
          <a:p>
            <a:r>
              <a:rPr kumimoji="1" lang="en-US" altLang="zh-CN" sz="1600" dirty="0"/>
              <a:t>Total data size</a:t>
            </a:r>
            <a:endParaRPr kumimoji="1" lang="zh-CN" altLang="en-US" sz="1600" dirty="0"/>
          </a:p>
        </p:txBody>
      </p:sp>
      <p:cxnSp>
        <p:nvCxnSpPr>
          <p:cNvPr id="17" name="直线连接符 16">
            <a:extLst>
              <a:ext uri="{FF2B5EF4-FFF2-40B4-BE49-F238E27FC236}">
                <a16:creationId xmlns:a16="http://schemas.microsoft.com/office/drawing/2014/main" id="{82AE245C-3366-7D47-9459-424EAB2628F1}"/>
              </a:ext>
            </a:extLst>
          </p:cNvPr>
          <p:cNvCxnSpPr>
            <a:cxnSpLocks/>
          </p:cNvCxnSpPr>
          <p:nvPr/>
        </p:nvCxnSpPr>
        <p:spPr>
          <a:xfrm>
            <a:off x="5212130" y="3683176"/>
            <a:ext cx="286950"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0" name="直线连接符 19">
            <a:extLst>
              <a:ext uri="{FF2B5EF4-FFF2-40B4-BE49-F238E27FC236}">
                <a16:creationId xmlns:a16="http://schemas.microsoft.com/office/drawing/2014/main" id="{E8ED06E7-A195-9843-90DA-76413BB357E9}"/>
              </a:ext>
            </a:extLst>
          </p:cNvPr>
          <p:cNvCxnSpPr>
            <a:cxnSpLocks/>
          </p:cNvCxnSpPr>
          <p:nvPr/>
        </p:nvCxnSpPr>
        <p:spPr>
          <a:xfrm>
            <a:off x="5123320" y="3949980"/>
            <a:ext cx="15739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2" name="文本框 21">
            <a:extLst>
              <a:ext uri="{FF2B5EF4-FFF2-40B4-BE49-F238E27FC236}">
                <a16:creationId xmlns:a16="http://schemas.microsoft.com/office/drawing/2014/main" id="{10E5C892-1441-1445-B5C9-2C38A978463E}"/>
              </a:ext>
            </a:extLst>
          </p:cNvPr>
          <p:cNvSpPr txBox="1"/>
          <p:nvPr/>
        </p:nvSpPr>
        <p:spPr>
          <a:xfrm>
            <a:off x="5706226" y="3355290"/>
            <a:ext cx="2067169" cy="338554"/>
          </a:xfrm>
          <a:prstGeom prst="rect">
            <a:avLst/>
          </a:prstGeom>
          <a:noFill/>
          <a:ln>
            <a:solidFill>
              <a:schemeClr val="accent6"/>
            </a:solidFill>
          </a:ln>
        </p:spPr>
        <p:txBody>
          <a:bodyPr wrap="none" rtlCol="0">
            <a:spAutoFit/>
          </a:bodyPr>
          <a:lstStyle/>
          <a:p>
            <a:r>
              <a:rPr kumimoji="1" lang="en-US" altLang="zh-CN" sz="1600" dirty="0"/>
              <a:t>Global model accuracy</a:t>
            </a:r>
            <a:endParaRPr kumimoji="1" lang="zh-CN" altLang="en-US" sz="1600" dirty="0"/>
          </a:p>
        </p:txBody>
      </p:sp>
      <p:sp>
        <p:nvSpPr>
          <p:cNvPr id="23" name="文本框 22">
            <a:extLst>
              <a:ext uri="{FF2B5EF4-FFF2-40B4-BE49-F238E27FC236}">
                <a16:creationId xmlns:a16="http://schemas.microsoft.com/office/drawing/2014/main" id="{B79E6164-4BFB-4D4B-8D44-A2F354DE7F37}"/>
              </a:ext>
            </a:extLst>
          </p:cNvPr>
          <p:cNvSpPr txBox="1"/>
          <p:nvPr/>
        </p:nvSpPr>
        <p:spPr>
          <a:xfrm>
            <a:off x="5706226" y="3807220"/>
            <a:ext cx="1954831" cy="338554"/>
          </a:xfrm>
          <a:prstGeom prst="rect">
            <a:avLst/>
          </a:prstGeom>
          <a:noFill/>
          <a:ln>
            <a:solidFill>
              <a:schemeClr val="accent1"/>
            </a:solidFill>
          </a:ln>
        </p:spPr>
        <p:txBody>
          <a:bodyPr wrap="none" rtlCol="0">
            <a:spAutoFit/>
          </a:bodyPr>
          <a:lstStyle/>
          <a:p>
            <a:r>
              <a:rPr kumimoji="1" lang="en-US" altLang="zh-CN" sz="1600" dirty="0"/>
              <a:t>Local model accuracy</a:t>
            </a:r>
            <a:endParaRPr kumimoji="1" lang="zh-CN" altLang="en-US" sz="1600" dirty="0"/>
          </a:p>
        </p:txBody>
      </p:sp>
    </p:spTree>
    <p:extLst>
      <p:ext uri="{BB962C8B-B14F-4D97-AF65-F5344CB8AC3E}">
        <p14:creationId xmlns:p14="http://schemas.microsoft.com/office/powerpoint/2010/main" val="221841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Background</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Can data live at the edge?</a:t>
            </a:r>
          </a:p>
          <a:p>
            <a:pPr lvl="1" defTabSz="914400">
              <a:spcBef>
                <a:spcPts val="0"/>
              </a:spcBef>
              <a:defRPr/>
            </a:pPr>
            <a:r>
              <a:rPr lang="en-US" altLang="zh-CN" sz="2000" dirty="0"/>
              <a:t>Billions of phones &amp; IoT devices constantly generate data</a:t>
            </a:r>
          </a:p>
          <a:p>
            <a:pPr lvl="1" defTabSz="914400">
              <a:spcBef>
                <a:spcPts val="0"/>
              </a:spcBef>
              <a:defRPr/>
            </a:pPr>
            <a:endParaRPr lang="en-US" altLang="zh-CN" sz="2000" dirty="0"/>
          </a:p>
          <a:p>
            <a:pPr lvl="1" defTabSz="914400">
              <a:spcBef>
                <a:spcPts val="0"/>
              </a:spcBef>
              <a:defRPr/>
            </a:pPr>
            <a:r>
              <a:rPr lang="en-US" altLang="zh-CN" sz="2000" dirty="0"/>
              <a:t>Data processing is moving on device:</a:t>
            </a:r>
          </a:p>
          <a:p>
            <a:pPr lvl="2" indent="-285750" defTabSz="914400">
              <a:spcBef>
                <a:spcPts val="0"/>
              </a:spcBef>
              <a:buFont typeface="Wingdings" pitchFamily="2" charset="2"/>
              <a:buChar char="Ø"/>
              <a:defRPr/>
            </a:pPr>
            <a:r>
              <a:rPr lang="en-US" altLang="zh-CN" sz="1800" dirty="0"/>
              <a:t>Improved</a:t>
            </a:r>
            <a:r>
              <a:rPr lang="en-US" altLang="zh-CN" sz="1600" dirty="0"/>
              <a:t> </a:t>
            </a:r>
            <a:r>
              <a:rPr lang="en-US" altLang="zh-CN" sz="1800" dirty="0"/>
              <a:t>latency</a:t>
            </a:r>
          </a:p>
          <a:p>
            <a:pPr lvl="2" indent="-285750" defTabSz="914400">
              <a:spcBef>
                <a:spcPts val="0"/>
              </a:spcBef>
              <a:buFont typeface="Wingdings" pitchFamily="2" charset="2"/>
              <a:buChar char="Ø"/>
              <a:defRPr/>
            </a:pPr>
            <a:r>
              <a:rPr lang="en-US" altLang="zh-CN" sz="1800" dirty="0"/>
              <a:t>Works offline</a:t>
            </a:r>
          </a:p>
          <a:p>
            <a:pPr lvl="2" indent="-285750" defTabSz="914400">
              <a:spcBef>
                <a:spcPts val="0"/>
              </a:spcBef>
              <a:buFont typeface="Wingdings" pitchFamily="2" charset="2"/>
              <a:buChar char="Ø"/>
              <a:defRPr/>
            </a:pPr>
            <a:r>
              <a:rPr lang="en-US" altLang="zh-CN" sz="1800" dirty="0"/>
              <a:t>Better battery life</a:t>
            </a:r>
          </a:p>
          <a:p>
            <a:pPr lvl="2" indent="-285750" defTabSz="914400">
              <a:spcBef>
                <a:spcPts val="0"/>
              </a:spcBef>
              <a:buFont typeface="Wingdings" pitchFamily="2" charset="2"/>
              <a:buChar char="Ø"/>
              <a:defRPr/>
            </a:pPr>
            <a:r>
              <a:rPr lang="en-US" altLang="zh-CN" sz="1800" dirty="0"/>
              <a:t>Privacy advantages</a:t>
            </a:r>
          </a:p>
          <a:p>
            <a:pPr marL="857250" lvl="2" indent="0" defTabSz="914400">
              <a:spcBef>
                <a:spcPts val="0"/>
              </a:spcBef>
              <a:buNone/>
              <a:defRPr/>
            </a:pPr>
            <a:endParaRPr lang="en-US" altLang="zh-CN" sz="1800" dirty="0"/>
          </a:p>
          <a:p>
            <a:pPr marL="857250" lvl="2" indent="0" defTabSz="914400">
              <a:spcBef>
                <a:spcPts val="0"/>
              </a:spcBef>
              <a:buNone/>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4</a:t>
            </a:fld>
            <a:endParaRPr lang="en-US"/>
          </a:p>
        </p:txBody>
      </p:sp>
      <p:pic>
        <p:nvPicPr>
          <p:cNvPr id="7" name="图片 6">
            <a:extLst>
              <a:ext uri="{FF2B5EF4-FFF2-40B4-BE49-F238E27FC236}">
                <a16:creationId xmlns:a16="http://schemas.microsoft.com/office/drawing/2014/main" id="{17431789-22E6-8744-9A23-8E4CADA62CF8}"/>
              </a:ext>
            </a:extLst>
          </p:cNvPr>
          <p:cNvPicPr>
            <a:picLocks noChangeAspect="1"/>
          </p:cNvPicPr>
          <p:nvPr/>
        </p:nvPicPr>
        <p:blipFill>
          <a:blip r:embed="rId4"/>
          <a:stretch>
            <a:fillRect/>
          </a:stretch>
        </p:blipFill>
        <p:spPr>
          <a:xfrm>
            <a:off x="5260227" y="2596575"/>
            <a:ext cx="3674640" cy="3529588"/>
          </a:xfrm>
          <a:prstGeom prst="rect">
            <a:avLst/>
          </a:prstGeom>
        </p:spPr>
      </p:pic>
      <p:sp>
        <p:nvSpPr>
          <p:cNvPr id="8" name="TextBox 10">
            <a:extLst>
              <a:ext uri="{FF2B5EF4-FFF2-40B4-BE49-F238E27FC236}">
                <a16:creationId xmlns:a16="http://schemas.microsoft.com/office/drawing/2014/main" id="{CD1AC173-BABC-DE4F-9EAE-EA6188EFFE25}"/>
              </a:ext>
            </a:extLst>
          </p:cNvPr>
          <p:cNvSpPr txBox="1"/>
          <p:nvPr/>
        </p:nvSpPr>
        <p:spPr>
          <a:xfrm>
            <a:off x="457201" y="6375806"/>
            <a:ext cx="8022656" cy="523220"/>
          </a:xfrm>
          <a:prstGeom prst="rect">
            <a:avLst/>
          </a:prstGeom>
          <a:noFill/>
        </p:spPr>
        <p:txBody>
          <a:bodyPr wrap="square" rtlCol="0">
            <a:spAutoFit/>
          </a:bodyPr>
          <a:lstStyle/>
          <a:p>
            <a:r>
              <a:rPr lang="en-US" sz="1400" dirty="0"/>
              <a:t>Sources: D. </a:t>
            </a:r>
            <a:r>
              <a:rPr lang="en-US" sz="1400" dirty="0" err="1"/>
              <a:t>Reinsel</a:t>
            </a:r>
            <a:r>
              <a:rPr lang="en-US" sz="1400" dirty="0"/>
              <a:t>, J. </a:t>
            </a:r>
            <a:r>
              <a:rPr lang="en-US" sz="1400" dirty="0" err="1"/>
              <a:t>Gantz</a:t>
            </a:r>
            <a:r>
              <a:rPr lang="en-US" sz="1400" dirty="0"/>
              <a:t>, and J. </a:t>
            </a:r>
            <a:r>
              <a:rPr lang="en-US" sz="1400" dirty="0" err="1"/>
              <a:t>Rydning</a:t>
            </a:r>
            <a:r>
              <a:rPr lang="en-US" sz="1400" dirty="0"/>
              <a:t>, “The digitization of the world from edge to core,” IDC White Paper, 2018. </a:t>
            </a:r>
          </a:p>
        </p:txBody>
      </p:sp>
      <p:sp>
        <p:nvSpPr>
          <p:cNvPr id="9" name="矩形 8">
            <a:extLst>
              <a:ext uri="{FF2B5EF4-FFF2-40B4-BE49-F238E27FC236}">
                <a16:creationId xmlns:a16="http://schemas.microsoft.com/office/drawing/2014/main" id="{3F0F0071-BABA-0248-A456-0DA6CC7E60D2}"/>
              </a:ext>
            </a:extLst>
          </p:cNvPr>
          <p:cNvSpPr/>
          <p:nvPr/>
        </p:nvSpPr>
        <p:spPr>
          <a:xfrm>
            <a:off x="5260227" y="2596575"/>
            <a:ext cx="256376" cy="6739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0" name="矩形 9">
            <a:extLst>
              <a:ext uri="{FF2B5EF4-FFF2-40B4-BE49-F238E27FC236}">
                <a16:creationId xmlns:a16="http://schemas.microsoft.com/office/drawing/2014/main" id="{E6D2045C-7E30-7D43-9069-6A41B2EC4496}"/>
              </a:ext>
            </a:extLst>
          </p:cNvPr>
          <p:cNvSpPr/>
          <p:nvPr/>
        </p:nvSpPr>
        <p:spPr>
          <a:xfrm>
            <a:off x="5254313" y="5649941"/>
            <a:ext cx="627049" cy="455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2" name="矩形 11">
            <a:extLst>
              <a:ext uri="{FF2B5EF4-FFF2-40B4-BE49-F238E27FC236}">
                <a16:creationId xmlns:a16="http://schemas.microsoft.com/office/drawing/2014/main" id="{157208BB-E9BE-7641-B5CE-DB46E5384B6A}"/>
              </a:ext>
            </a:extLst>
          </p:cNvPr>
          <p:cNvSpPr/>
          <p:nvPr/>
        </p:nvSpPr>
        <p:spPr>
          <a:xfrm>
            <a:off x="1314478" y="4574901"/>
            <a:ext cx="2685251" cy="1210933"/>
          </a:xfrm>
          <a:prstGeom prst="rect">
            <a:avLst/>
          </a:prstGeom>
          <a:noFill/>
          <a:ln w="190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D946DEBA-9A14-9245-8593-2995B57A6B58}"/>
              </a:ext>
            </a:extLst>
          </p:cNvPr>
          <p:cNvSpPr txBox="1"/>
          <p:nvPr/>
        </p:nvSpPr>
        <p:spPr>
          <a:xfrm>
            <a:off x="1516087" y="4776872"/>
            <a:ext cx="2282035" cy="923330"/>
          </a:xfrm>
          <a:prstGeom prst="rect">
            <a:avLst/>
          </a:prstGeom>
          <a:noFill/>
        </p:spPr>
        <p:txBody>
          <a:bodyPr wrap="none" rtlCol="0">
            <a:spAutoFit/>
          </a:bodyPr>
          <a:lstStyle/>
          <a:p>
            <a:r>
              <a:rPr kumimoji="1" lang="en-US" altLang="zh-CN" dirty="0"/>
              <a:t>What about analytics?</a:t>
            </a:r>
          </a:p>
          <a:p>
            <a:endParaRPr kumimoji="1" lang="en-US" altLang="zh-CN" dirty="0"/>
          </a:p>
          <a:p>
            <a:r>
              <a:rPr kumimoji="1" lang="en-US" altLang="zh-CN" dirty="0"/>
              <a:t>What about learning?</a:t>
            </a:r>
            <a:endParaRPr kumimoji="1" lang="zh-CN" altLang="en-US" dirty="0"/>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391724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System Model</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000" dirty="0"/>
              <a:t>Communication model</a:t>
            </a:r>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r>
              <a:rPr lang="en-US" altLang="zh-CN" sz="2000" dirty="0"/>
              <a:t>Computation model</a:t>
            </a:r>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r>
              <a:rPr lang="en-US" altLang="zh-CN" sz="2000" dirty="0"/>
              <a:t>Time consumption</a:t>
            </a:r>
          </a:p>
          <a:p>
            <a:pPr defTabSz="914400">
              <a:spcBef>
                <a:spcPts val="0"/>
              </a:spcBef>
              <a:defRPr/>
            </a:pPr>
            <a:endParaRPr lang="en-US" altLang="zh-CN" sz="1600" dirty="0"/>
          </a:p>
          <a:p>
            <a:pPr marL="0" indent="0" defTabSz="914400">
              <a:spcBef>
                <a:spcPts val="0"/>
              </a:spcBef>
              <a:buNone/>
              <a:defRPr/>
            </a:pPr>
            <a:r>
              <a:rPr lang="en-US" altLang="zh-CN" sz="1600" dirty="0"/>
              <a:t> </a:t>
            </a:r>
            <a:endParaRPr lang="en-US" altLang="zh-CN" sz="1400" dirty="0"/>
          </a:p>
          <a:p>
            <a:pPr marL="571500" lvl="1" indent="-171450" defTabSz="914400">
              <a:spcBef>
                <a:spcPts val="0"/>
              </a:spcBef>
              <a:buFont typeface="Wingdings" pitchFamily="2" charset="2"/>
              <a:buChar char="Ø"/>
              <a:defRPr/>
            </a:pPr>
            <a:endParaRPr lang="en-US" altLang="zh-CN" sz="1200" dirty="0"/>
          </a:p>
          <a:p>
            <a:pPr defTabSz="914400">
              <a:spcBef>
                <a:spcPts val="0"/>
              </a:spcBef>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40</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10" name="图片 9">
            <a:extLst>
              <a:ext uri="{FF2B5EF4-FFF2-40B4-BE49-F238E27FC236}">
                <a16:creationId xmlns:a16="http://schemas.microsoft.com/office/drawing/2014/main" id="{119BC063-0CEF-A443-9542-BE107BF5A775}"/>
              </a:ext>
            </a:extLst>
          </p:cNvPr>
          <p:cNvPicPr>
            <a:picLocks noChangeAspect="1"/>
          </p:cNvPicPr>
          <p:nvPr/>
        </p:nvPicPr>
        <p:blipFill>
          <a:blip r:embed="rId4"/>
          <a:stretch>
            <a:fillRect/>
          </a:stretch>
        </p:blipFill>
        <p:spPr>
          <a:xfrm>
            <a:off x="3176094" y="2117834"/>
            <a:ext cx="2476500" cy="457200"/>
          </a:xfrm>
          <a:prstGeom prst="rect">
            <a:avLst/>
          </a:prstGeom>
        </p:spPr>
      </p:pic>
      <p:cxnSp>
        <p:nvCxnSpPr>
          <p:cNvPr id="12" name="直线连接符 11">
            <a:extLst>
              <a:ext uri="{FF2B5EF4-FFF2-40B4-BE49-F238E27FC236}">
                <a16:creationId xmlns:a16="http://schemas.microsoft.com/office/drawing/2014/main" id="{BC87B9AA-86DB-2542-AFCC-419DE4823E9B}"/>
              </a:ext>
            </a:extLst>
          </p:cNvPr>
          <p:cNvCxnSpPr/>
          <p:nvPr/>
        </p:nvCxnSpPr>
        <p:spPr>
          <a:xfrm>
            <a:off x="3783724" y="2501461"/>
            <a:ext cx="346842"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文本框 12">
            <a:extLst>
              <a:ext uri="{FF2B5EF4-FFF2-40B4-BE49-F238E27FC236}">
                <a16:creationId xmlns:a16="http://schemas.microsoft.com/office/drawing/2014/main" id="{82B703C3-9612-CF42-970C-BB6DAE38B32B}"/>
              </a:ext>
            </a:extLst>
          </p:cNvPr>
          <p:cNvSpPr txBox="1"/>
          <p:nvPr/>
        </p:nvSpPr>
        <p:spPr>
          <a:xfrm>
            <a:off x="2307689" y="2575034"/>
            <a:ext cx="2695931" cy="338554"/>
          </a:xfrm>
          <a:prstGeom prst="rect">
            <a:avLst/>
          </a:prstGeom>
          <a:noFill/>
          <a:ln>
            <a:solidFill>
              <a:schemeClr val="accent1"/>
            </a:solidFill>
          </a:ln>
        </p:spPr>
        <p:txBody>
          <a:bodyPr wrap="none" rtlCol="0">
            <a:spAutoFit/>
          </a:bodyPr>
          <a:lstStyle/>
          <a:p>
            <a:r>
              <a:rPr kumimoji="1" lang="en-US" altLang="zh-CN" sz="1600" dirty="0"/>
              <a:t>Indicator for block assignment</a:t>
            </a:r>
            <a:endParaRPr kumimoji="1" lang="zh-CN" altLang="en-US" sz="1600" dirty="0"/>
          </a:p>
        </p:txBody>
      </p:sp>
      <p:cxnSp>
        <p:nvCxnSpPr>
          <p:cNvPr id="14" name="直线连接符 13">
            <a:extLst>
              <a:ext uri="{FF2B5EF4-FFF2-40B4-BE49-F238E27FC236}">
                <a16:creationId xmlns:a16="http://schemas.microsoft.com/office/drawing/2014/main" id="{96AF6F60-8CD7-024F-B770-E853D36FBCA4}"/>
              </a:ext>
            </a:extLst>
          </p:cNvPr>
          <p:cNvCxnSpPr/>
          <p:nvPr/>
        </p:nvCxnSpPr>
        <p:spPr>
          <a:xfrm>
            <a:off x="5231971" y="2485694"/>
            <a:ext cx="346842"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5" name="文本框 14">
            <a:extLst>
              <a:ext uri="{FF2B5EF4-FFF2-40B4-BE49-F238E27FC236}">
                <a16:creationId xmlns:a16="http://schemas.microsoft.com/office/drawing/2014/main" id="{5B1EF2CB-3CEB-F64D-A451-50C82E59D3A0}"/>
              </a:ext>
            </a:extLst>
          </p:cNvPr>
          <p:cNvSpPr txBox="1"/>
          <p:nvPr/>
        </p:nvSpPr>
        <p:spPr>
          <a:xfrm>
            <a:off x="5351878" y="2575034"/>
            <a:ext cx="524503" cy="338554"/>
          </a:xfrm>
          <a:prstGeom prst="rect">
            <a:avLst/>
          </a:prstGeom>
          <a:noFill/>
          <a:ln>
            <a:solidFill>
              <a:schemeClr val="accent3">
                <a:lumMod val="75000"/>
              </a:schemeClr>
            </a:solidFill>
          </a:ln>
        </p:spPr>
        <p:txBody>
          <a:bodyPr wrap="none" rtlCol="0">
            <a:spAutoFit/>
          </a:bodyPr>
          <a:lstStyle/>
          <a:p>
            <a:r>
              <a:rPr kumimoji="1" lang="en-US" altLang="zh-CN" sz="1600" dirty="0"/>
              <a:t>SNR</a:t>
            </a:r>
            <a:endParaRPr kumimoji="1" lang="zh-CN" altLang="en-US" sz="1600" dirty="0"/>
          </a:p>
        </p:txBody>
      </p:sp>
      <p:pic>
        <p:nvPicPr>
          <p:cNvPr id="17" name="图片 16">
            <a:extLst>
              <a:ext uri="{FF2B5EF4-FFF2-40B4-BE49-F238E27FC236}">
                <a16:creationId xmlns:a16="http://schemas.microsoft.com/office/drawing/2014/main" id="{F7FAE6DE-626C-2A4A-A345-60FC7411ACAD}"/>
              </a:ext>
            </a:extLst>
          </p:cNvPr>
          <p:cNvPicPr>
            <a:picLocks noChangeAspect="1"/>
          </p:cNvPicPr>
          <p:nvPr/>
        </p:nvPicPr>
        <p:blipFill>
          <a:blip r:embed="rId5"/>
          <a:stretch>
            <a:fillRect/>
          </a:stretch>
        </p:blipFill>
        <p:spPr>
          <a:xfrm>
            <a:off x="3783723" y="3490697"/>
            <a:ext cx="1268599" cy="545275"/>
          </a:xfrm>
          <a:prstGeom prst="rect">
            <a:avLst/>
          </a:prstGeom>
        </p:spPr>
      </p:pic>
      <p:cxnSp>
        <p:nvCxnSpPr>
          <p:cNvPr id="18" name="直线连接符 17">
            <a:extLst>
              <a:ext uri="{FF2B5EF4-FFF2-40B4-BE49-F238E27FC236}">
                <a16:creationId xmlns:a16="http://schemas.microsoft.com/office/drawing/2014/main" id="{F3DB3B3C-1ACD-974F-BFFF-F459A5E16EC8}"/>
              </a:ext>
            </a:extLst>
          </p:cNvPr>
          <p:cNvCxnSpPr>
            <a:cxnSpLocks/>
          </p:cNvCxnSpPr>
          <p:nvPr/>
        </p:nvCxnSpPr>
        <p:spPr>
          <a:xfrm>
            <a:off x="4609487" y="3715405"/>
            <a:ext cx="183931"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0" name="文本框 19">
            <a:extLst>
              <a:ext uri="{FF2B5EF4-FFF2-40B4-BE49-F238E27FC236}">
                <a16:creationId xmlns:a16="http://schemas.microsoft.com/office/drawing/2014/main" id="{652940F5-A548-A744-9434-4A6AE109DBFD}"/>
              </a:ext>
            </a:extLst>
          </p:cNvPr>
          <p:cNvSpPr txBox="1"/>
          <p:nvPr/>
        </p:nvSpPr>
        <p:spPr>
          <a:xfrm>
            <a:off x="2113247" y="4035972"/>
            <a:ext cx="1433406" cy="338554"/>
          </a:xfrm>
          <a:prstGeom prst="rect">
            <a:avLst/>
          </a:prstGeom>
          <a:noFill/>
          <a:ln>
            <a:solidFill>
              <a:schemeClr val="accent6"/>
            </a:solidFill>
          </a:ln>
        </p:spPr>
        <p:txBody>
          <a:bodyPr wrap="none" rtlCol="0">
            <a:spAutoFit/>
          </a:bodyPr>
          <a:lstStyle/>
          <a:p>
            <a:r>
              <a:rPr lang="en-US" altLang="zh-CN" sz="1600" dirty="0"/>
              <a:t>CPU-cycles/bit </a:t>
            </a:r>
            <a:endParaRPr lang="en-US" altLang="zh-CN" sz="1400" dirty="0"/>
          </a:p>
        </p:txBody>
      </p:sp>
      <p:cxnSp>
        <p:nvCxnSpPr>
          <p:cNvPr id="21" name="直线连接符 20">
            <a:extLst>
              <a:ext uri="{FF2B5EF4-FFF2-40B4-BE49-F238E27FC236}">
                <a16:creationId xmlns:a16="http://schemas.microsoft.com/office/drawing/2014/main" id="{90E51FCD-7258-4D44-B09B-C328DAAB4959}"/>
              </a:ext>
            </a:extLst>
          </p:cNvPr>
          <p:cNvCxnSpPr>
            <a:cxnSpLocks/>
          </p:cNvCxnSpPr>
          <p:nvPr/>
        </p:nvCxnSpPr>
        <p:spPr>
          <a:xfrm>
            <a:off x="4824947" y="3710150"/>
            <a:ext cx="183931"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22" name="文本框 21">
            <a:extLst>
              <a:ext uri="{FF2B5EF4-FFF2-40B4-BE49-F238E27FC236}">
                <a16:creationId xmlns:a16="http://schemas.microsoft.com/office/drawing/2014/main" id="{BF7BE4D8-6D79-AF49-9793-02861295A84B}"/>
              </a:ext>
            </a:extLst>
          </p:cNvPr>
          <p:cNvSpPr txBox="1"/>
          <p:nvPr/>
        </p:nvSpPr>
        <p:spPr>
          <a:xfrm>
            <a:off x="3739037" y="4036995"/>
            <a:ext cx="1318566" cy="338554"/>
          </a:xfrm>
          <a:prstGeom prst="rect">
            <a:avLst/>
          </a:prstGeom>
          <a:noFill/>
          <a:ln>
            <a:solidFill>
              <a:schemeClr val="accent4">
                <a:lumMod val="75000"/>
              </a:schemeClr>
            </a:solidFill>
          </a:ln>
        </p:spPr>
        <p:txBody>
          <a:bodyPr wrap="none" rtlCol="0">
            <a:spAutoFit/>
          </a:bodyPr>
          <a:lstStyle/>
          <a:p>
            <a:r>
              <a:rPr kumimoji="1" lang="en-US" altLang="zh-CN" sz="1600" dirty="0"/>
              <a:t>Data size (bit)</a:t>
            </a:r>
            <a:endParaRPr kumimoji="1" lang="zh-CN" altLang="en-US" sz="1600" dirty="0"/>
          </a:p>
        </p:txBody>
      </p:sp>
      <p:cxnSp>
        <p:nvCxnSpPr>
          <p:cNvPr id="23" name="直线连接符 22">
            <a:extLst>
              <a:ext uri="{FF2B5EF4-FFF2-40B4-BE49-F238E27FC236}">
                <a16:creationId xmlns:a16="http://schemas.microsoft.com/office/drawing/2014/main" id="{9E400278-73D4-684B-A742-18C09C779E15}"/>
              </a:ext>
            </a:extLst>
          </p:cNvPr>
          <p:cNvCxnSpPr>
            <a:cxnSpLocks/>
          </p:cNvCxnSpPr>
          <p:nvPr/>
        </p:nvCxnSpPr>
        <p:spPr>
          <a:xfrm>
            <a:off x="4761887" y="3993925"/>
            <a:ext cx="18393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 name="文本框 24">
            <a:extLst>
              <a:ext uri="{FF2B5EF4-FFF2-40B4-BE49-F238E27FC236}">
                <a16:creationId xmlns:a16="http://schemas.microsoft.com/office/drawing/2014/main" id="{FFB6E800-E046-FB48-B4BE-5D480F91F2D3}"/>
              </a:ext>
            </a:extLst>
          </p:cNvPr>
          <p:cNvSpPr txBox="1"/>
          <p:nvPr/>
        </p:nvSpPr>
        <p:spPr>
          <a:xfrm>
            <a:off x="5349476" y="4044102"/>
            <a:ext cx="1416285" cy="338554"/>
          </a:xfrm>
          <a:prstGeom prst="rect">
            <a:avLst/>
          </a:prstGeom>
          <a:noFill/>
          <a:ln>
            <a:solidFill>
              <a:srgbClr val="FF0000"/>
            </a:solidFill>
          </a:ln>
        </p:spPr>
        <p:txBody>
          <a:bodyPr wrap="none" rtlCol="0">
            <a:spAutoFit/>
          </a:bodyPr>
          <a:lstStyle/>
          <a:p>
            <a:r>
              <a:rPr kumimoji="1" lang="en-US" altLang="zh-CN" sz="1600" dirty="0"/>
              <a:t>CPU frequency</a:t>
            </a:r>
            <a:endParaRPr kumimoji="1" lang="zh-CN" altLang="en-US" sz="1600" dirty="0"/>
          </a:p>
        </p:txBody>
      </p:sp>
      <p:pic>
        <p:nvPicPr>
          <p:cNvPr id="26" name="图片 25">
            <a:extLst>
              <a:ext uri="{FF2B5EF4-FFF2-40B4-BE49-F238E27FC236}">
                <a16:creationId xmlns:a16="http://schemas.microsoft.com/office/drawing/2014/main" id="{1C1B97AA-D1BB-2441-ADFE-936C732525BD}"/>
              </a:ext>
            </a:extLst>
          </p:cNvPr>
          <p:cNvPicPr>
            <a:picLocks noChangeAspect="1"/>
          </p:cNvPicPr>
          <p:nvPr/>
        </p:nvPicPr>
        <p:blipFill>
          <a:blip r:embed="rId6"/>
          <a:stretch>
            <a:fillRect/>
          </a:stretch>
        </p:blipFill>
        <p:spPr>
          <a:xfrm>
            <a:off x="2575035" y="5022497"/>
            <a:ext cx="3776278" cy="669985"/>
          </a:xfrm>
          <a:prstGeom prst="rect">
            <a:avLst/>
          </a:prstGeom>
        </p:spPr>
      </p:pic>
      <p:cxnSp>
        <p:nvCxnSpPr>
          <p:cNvPr id="27" name="直线连接符 26">
            <a:extLst>
              <a:ext uri="{FF2B5EF4-FFF2-40B4-BE49-F238E27FC236}">
                <a16:creationId xmlns:a16="http://schemas.microsoft.com/office/drawing/2014/main" id="{72BD0AA6-8AF7-9C4B-9F4B-E0608982F274}"/>
              </a:ext>
            </a:extLst>
          </p:cNvPr>
          <p:cNvCxnSpPr>
            <a:cxnSpLocks/>
          </p:cNvCxnSpPr>
          <p:nvPr/>
        </p:nvCxnSpPr>
        <p:spPr>
          <a:xfrm>
            <a:off x="4598981" y="5439099"/>
            <a:ext cx="183931"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sp>
        <p:nvSpPr>
          <p:cNvPr id="28" name="文本框 27">
            <a:extLst>
              <a:ext uri="{FF2B5EF4-FFF2-40B4-BE49-F238E27FC236}">
                <a16:creationId xmlns:a16="http://schemas.microsoft.com/office/drawing/2014/main" id="{0DD6FDA6-EBCB-584C-AA5C-DF3057B9E447}"/>
              </a:ext>
            </a:extLst>
          </p:cNvPr>
          <p:cNvSpPr txBox="1"/>
          <p:nvPr/>
        </p:nvSpPr>
        <p:spPr>
          <a:xfrm>
            <a:off x="3342290" y="5764281"/>
            <a:ext cx="2519373" cy="338554"/>
          </a:xfrm>
          <a:prstGeom prst="rect">
            <a:avLst/>
          </a:prstGeom>
          <a:noFill/>
          <a:ln>
            <a:solidFill>
              <a:schemeClr val="accent5"/>
            </a:solidFill>
          </a:ln>
        </p:spPr>
        <p:txBody>
          <a:bodyPr wrap="square" rtlCol="0">
            <a:spAutoFit/>
          </a:bodyPr>
          <a:lstStyle/>
          <a:p>
            <a:r>
              <a:rPr kumimoji="1" lang="en-US" altLang="zh-CN" sz="1600" dirty="0"/>
              <a:t>Transmission time         </a:t>
            </a:r>
            <a:endParaRPr kumimoji="1" lang="zh-CN" altLang="en-US" sz="1600" dirty="0"/>
          </a:p>
        </p:txBody>
      </p:sp>
      <p:pic>
        <p:nvPicPr>
          <p:cNvPr id="29" name="图片 28">
            <a:extLst>
              <a:ext uri="{FF2B5EF4-FFF2-40B4-BE49-F238E27FC236}">
                <a16:creationId xmlns:a16="http://schemas.microsoft.com/office/drawing/2014/main" id="{8AEED21E-D040-804D-AA5E-B684FD8FCE6C}"/>
              </a:ext>
            </a:extLst>
          </p:cNvPr>
          <p:cNvPicPr>
            <a:picLocks noChangeAspect="1"/>
          </p:cNvPicPr>
          <p:nvPr/>
        </p:nvPicPr>
        <p:blipFill>
          <a:blip r:embed="rId7"/>
          <a:stretch>
            <a:fillRect/>
          </a:stretch>
        </p:blipFill>
        <p:spPr>
          <a:xfrm>
            <a:off x="4975350" y="5793114"/>
            <a:ext cx="718996" cy="309721"/>
          </a:xfrm>
          <a:prstGeom prst="rect">
            <a:avLst/>
          </a:prstGeom>
        </p:spPr>
      </p:pic>
    </p:spTree>
    <p:extLst>
      <p:ext uri="{BB962C8B-B14F-4D97-AF65-F5344CB8AC3E}">
        <p14:creationId xmlns:p14="http://schemas.microsoft.com/office/powerpoint/2010/main" val="224077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0" grpId="0" animBg="1"/>
      <p:bldP spid="22" grpId="0" animBg="1"/>
      <p:bldP spid="25"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Formulation</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Minimize federated learning delay</a:t>
            </a:r>
          </a:p>
          <a:p>
            <a:pPr marL="857250" lvl="2" indent="0" defTabSz="914400">
              <a:spcBef>
                <a:spcPts val="0"/>
              </a:spcBef>
              <a:buNone/>
              <a:defRPr/>
            </a:pPr>
            <a:endParaRPr lang="en-US" altLang="zh-CN" sz="1800" dirty="0"/>
          </a:p>
          <a:p>
            <a:pPr marL="857250" lvl="2" indent="0" defTabSz="914400">
              <a:spcBef>
                <a:spcPts val="0"/>
              </a:spcBef>
              <a:buNone/>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41</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7" name="图片 6">
            <a:extLst>
              <a:ext uri="{FF2B5EF4-FFF2-40B4-BE49-F238E27FC236}">
                <a16:creationId xmlns:a16="http://schemas.microsoft.com/office/drawing/2014/main" id="{C9A3E61E-6CAB-FA41-9DEE-10DA9B1F3E39}"/>
              </a:ext>
            </a:extLst>
          </p:cNvPr>
          <p:cNvPicPr>
            <a:picLocks noChangeAspect="1"/>
          </p:cNvPicPr>
          <p:nvPr/>
        </p:nvPicPr>
        <p:blipFill>
          <a:blip r:embed="rId4"/>
          <a:stretch>
            <a:fillRect/>
          </a:stretch>
        </p:blipFill>
        <p:spPr>
          <a:xfrm>
            <a:off x="438368" y="2629486"/>
            <a:ext cx="3327400" cy="3327400"/>
          </a:xfrm>
          <a:prstGeom prst="rect">
            <a:avLst/>
          </a:prstGeom>
        </p:spPr>
      </p:pic>
      <p:sp>
        <p:nvSpPr>
          <p:cNvPr id="8" name="文本框 7">
            <a:extLst>
              <a:ext uri="{FF2B5EF4-FFF2-40B4-BE49-F238E27FC236}">
                <a16:creationId xmlns:a16="http://schemas.microsoft.com/office/drawing/2014/main" id="{AE22B7C3-C2F1-584F-B11E-392105AF168A}"/>
              </a:ext>
            </a:extLst>
          </p:cNvPr>
          <p:cNvSpPr txBox="1"/>
          <p:nvPr/>
        </p:nvSpPr>
        <p:spPr>
          <a:xfrm>
            <a:off x="3784600" y="2495070"/>
            <a:ext cx="4548321" cy="584775"/>
          </a:xfrm>
          <a:prstGeom prst="rect">
            <a:avLst/>
          </a:prstGeom>
          <a:solidFill>
            <a:schemeClr val="accent5">
              <a:lumMod val="40000"/>
              <a:lumOff val="60000"/>
            </a:schemeClr>
          </a:solidFill>
          <a:ln>
            <a:solidFill>
              <a:schemeClr val="accent5">
                <a:lumMod val="40000"/>
                <a:lumOff val="60000"/>
              </a:schemeClr>
            </a:solidFill>
          </a:ln>
        </p:spPr>
        <p:txBody>
          <a:bodyPr wrap="square" rtlCol="0">
            <a:spAutoFit/>
          </a:bodyPr>
          <a:lstStyle/>
          <a:p>
            <a:r>
              <a:rPr lang="en-US" altLang="zh-CN" sz="1600" dirty="0"/>
              <a:t>Restricts the assignment of one resource block to a maximum of one user</a:t>
            </a:r>
          </a:p>
        </p:txBody>
      </p:sp>
      <p:cxnSp>
        <p:nvCxnSpPr>
          <p:cNvPr id="11" name="直线连接符 10">
            <a:extLst>
              <a:ext uri="{FF2B5EF4-FFF2-40B4-BE49-F238E27FC236}">
                <a16:creationId xmlns:a16="http://schemas.microsoft.com/office/drawing/2014/main" id="{4B5BA63E-716D-2446-A63F-EDB2F4527F90}"/>
              </a:ext>
            </a:extLst>
          </p:cNvPr>
          <p:cNvCxnSpPr/>
          <p:nvPr/>
        </p:nvCxnSpPr>
        <p:spPr>
          <a:xfrm>
            <a:off x="1114096" y="4025462"/>
            <a:ext cx="1975945"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2" name="直线连接符 11">
            <a:extLst>
              <a:ext uri="{FF2B5EF4-FFF2-40B4-BE49-F238E27FC236}">
                <a16:creationId xmlns:a16="http://schemas.microsoft.com/office/drawing/2014/main" id="{6843A524-DFC9-1E4B-8B10-C07430B1BCA2}"/>
              </a:ext>
            </a:extLst>
          </p:cNvPr>
          <p:cNvCxnSpPr/>
          <p:nvPr/>
        </p:nvCxnSpPr>
        <p:spPr>
          <a:xfrm>
            <a:off x="1087601" y="4399990"/>
            <a:ext cx="1975945"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3" name="文本框 12">
            <a:extLst>
              <a:ext uri="{FF2B5EF4-FFF2-40B4-BE49-F238E27FC236}">
                <a16:creationId xmlns:a16="http://schemas.microsoft.com/office/drawing/2014/main" id="{625E97E8-B682-1F4F-8373-D9928ECD1011}"/>
              </a:ext>
            </a:extLst>
          </p:cNvPr>
          <p:cNvSpPr txBox="1"/>
          <p:nvPr/>
        </p:nvSpPr>
        <p:spPr>
          <a:xfrm>
            <a:off x="3784599" y="3330450"/>
            <a:ext cx="4548321" cy="584775"/>
          </a:xfrm>
          <a:prstGeom prst="rect">
            <a:avLst/>
          </a:prstGeom>
          <a:solidFill>
            <a:schemeClr val="accent2">
              <a:lumMod val="40000"/>
              <a:lumOff val="60000"/>
            </a:schemeClr>
          </a:solidFill>
          <a:ln>
            <a:solidFill>
              <a:schemeClr val="accent2">
                <a:lumMod val="40000"/>
                <a:lumOff val="60000"/>
              </a:schemeClr>
            </a:solidFill>
          </a:ln>
        </p:spPr>
        <p:txBody>
          <a:bodyPr wrap="square" rtlCol="0">
            <a:spAutoFit/>
          </a:bodyPr>
          <a:lstStyle/>
          <a:p>
            <a:r>
              <a:rPr lang="en-US" altLang="zh-CN" sz="1600" dirty="0"/>
              <a:t>Restricts the selection of local device operating frequencies from a predefined discrete set </a:t>
            </a:r>
          </a:p>
        </p:txBody>
      </p:sp>
      <p:cxnSp>
        <p:nvCxnSpPr>
          <p:cNvPr id="15" name="直线连接符 14">
            <a:extLst>
              <a:ext uri="{FF2B5EF4-FFF2-40B4-BE49-F238E27FC236}">
                <a16:creationId xmlns:a16="http://schemas.microsoft.com/office/drawing/2014/main" id="{860F2756-2974-8B43-8508-68462CE4BDDF}"/>
              </a:ext>
            </a:extLst>
          </p:cNvPr>
          <p:cNvCxnSpPr/>
          <p:nvPr/>
        </p:nvCxnSpPr>
        <p:spPr>
          <a:xfrm>
            <a:off x="1087600" y="4953888"/>
            <a:ext cx="1975945"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16" name="文本框 15">
            <a:extLst>
              <a:ext uri="{FF2B5EF4-FFF2-40B4-BE49-F238E27FC236}">
                <a16:creationId xmlns:a16="http://schemas.microsoft.com/office/drawing/2014/main" id="{7F04D57B-8EC7-E84D-8AC2-1A82D423A9C7}"/>
              </a:ext>
            </a:extLst>
          </p:cNvPr>
          <p:cNvSpPr txBox="1"/>
          <p:nvPr/>
        </p:nvSpPr>
        <p:spPr>
          <a:xfrm>
            <a:off x="3784599" y="4149643"/>
            <a:ext cx="4548321" cy="584775"/>
          </a:xfrm>
          <a:prstGeom prst="rect">
            <a:avLst/>
          </a:prstGeom>
          <a:solidFill>
            <a:schemeClr val="accent4">
              <a:lumMod val="40000"/>
              <a:lumOff val="60000"/>
            </a:schemeClr>
          </a:solidFill>
          <a:ln>
            <a:solidFill>
              <a:schemeClr val="accent4">
                <a:lumMod val="40000"/>
                <a:lumOff val="60000"/>
              </a:schemeClr>
            </a:solidFill>
          </a:ln>
        </p:spPr>
        <p:txBody>
          <a:bodyPr wrap="square" rtlCol="0">
            <a:spAutoFit/>
          </a:bodyPr>
          <a:lstStyle/>
          <a:p>
            <a:r>
              <a:rPr lang="en-US" altLang="zh-CN" sz="1600" dirty="0"/>
              <a:t>Energy consumption cannot exceed the maximum limit</a:t>
            </a:r>
          </a:p>
        </p:txBody>
      </p:sp>
      <p:pic>
        <p:nvPicPr>
          <p:cNvPr id="17" name="图片 16">
            <a:extLst>
              <a:ext uri="{FF2B5EF4-FFF2-40B4-BE49-F238E27FC236}">
                <a16:creationId xmlns:a16="http://schemas.microsoft.com/office/drawing/2014/main" id="{EF159E6E-6754-2C49-A3C2-412C0CBEFD68}"/>
              </a:ext>
            </a:extLst>
          </p:cNvPr>
          <p:cNvPicPr>
            <a:picLocks noChangeAspect="1"/>
          </p:cNvPicPr>
          <p:nvPr/>
        </p:nvPicPr>
        <p:blipFill>
          <a:blip r:embed="rId5"/>
          <a:stretch>
            <a:fillRect/>
          </a:stretch>
        </p:blipFill>
        <p:spPr>
          <a:xfrm>
            <a:off x="1087601" y="6196286"/>
            <a:ext cx="1587500" cy="304800"/>
          </a:xfrm>
          <a:prstGeom prst="rect">
            <a:avLst/>
          </a:prstGeom>
        </p:spPr>
      </p:pic>
      <p:cxnSp>
        <p:nvCxnSpPr>
          <p:cNvPr id="18" name="直线连接符 17">
            <a:extLst>
              <a:ext uri="{FF2B5EF4-FFF2-40B4-BE49-F238E27FC236}">
                <a16:creationId xmlns:a16="http://schemas.microsoft.com/office/drawing/2014/main" id="{94965A81-0EAC-EF4E-AF6C-F7038639B93B}"/>
              </a:ext>
            </a:extLst>
          </p:cNvPr>
          <p:cNvCxnSpPr>
            <a:cxnSpLocks/>
          </p:cNvCxnSpPr>
          <p:nvPr/>
        </p:nvCxnSpPr>
        <p:spPr>
          <a:xfrm>
            <a:off x="1087600" y="5617779"/>
            <a:ext cx="241738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0" name="直线连接符 19">
            <a:extLst>
              <a:ext uri="{FF2B5EF4-FFF2-40B4-BE49-F238E27FC236}">
                <a16:creationId xmlns:a16="http://schemas.microsoft.com/office/drawing/2014/main" id="{13EB3BED-BC74-EA4F-9984-E0BE1A647063}"/>
              </a:ext>
            </a:extLst>
          </p:cNvPr>
          <p:cNvCxnSpPr>
            <a:cxnSpLocks/>
          </p:cNvCxnSpPr>
          <p:nvPr/>
        </p:nvCxnSpPr>
        <p:spPr>
          <a:xfrm>
            <a:off x="1087599" y="5935119"/>
            <a:ext cx="2678169" cy="8846"/>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22" name="文本框 21">
            <a:extLst>
              <a:ext uri="{FF2B5EF4-FFF2-40B4-BE49-F238E27FC236}">
                <a16:creationId xmlns:a16="http://schemas.microsoft.com/office/drawing/2014/main" id="{E986118C-CB68-6C48-9087-58E4A2DBF9EB}"/>
              </a:ext>
            </a:extLst>
          </p:cNvPr>
          <p:cNvSpPr txBox="1"/>
          <p:nvPr/>
        </p:nvSpPr>
        <p:spPr>
          <a:xfrm>
            <a:off x="3784599" y="4953888"/>
            <a:ext cx="4548321" cy="584775"/>
          </a:xfrm>
          <a:prstGeom prst="rect">
            <a:avLst/>
          </a:prstGeom>
          <a:solidFill>
            <a:schemeClr val="accent3">
              <a:lumMod val="40000"/>
              <a:lumOff val="60000"/>
            </a:schemeClr>
          </a:solidFill>
          <a:ln>
            <a:solidFill>
              <a:schemeClr val="accent3">
                <a:lumMod val="40000"/>
                <a:lumOff val="60000"/>
              </a:schemeClr>
            </a:solidFill>
          </a:ln>
        </p:spPr>
        <p:txBody>
          <a:bodyPr wrap="square" rtlCol="0">
            <a:spAutoFit/>
          </a:bodyPr>
          <a:lstStyle/>
          <a:p>
            <a:r>
              <a:rPr lang="en-US" altLang="zh-CN" sz="1600" dirty="0"/>
              <a:t>Assigned number of resource blocks cannot exceed the maximum limit </a:t>
            </a:r>
            <a:endParaRPr lang="en-US" altLang="zh-CN" sz="1600" dirty="0">
              <a:effectLst/>
            </a:endParaRPr>
          </a:p>
        </p:txBody>
      </p:sp>
      <p:sp>
        <p:nvSpPr>
          <p:cNvPr id="23" name="文本框 22">
            <a:extLst>
              <a:ext uri="{FF2B5EF4-FFF2-40B4-BE49-F238E27FC236}">
                <a16:creationId xmlns:a16="http://schemas.microsoft.com/office/drawing/2014/main" id="{5345A2A2-8AF0-9F44-A197-9DFE95CE6AA3}"/>
              </a:ext>
            </a:extLst>
          </p:cNvPr>
          <p:cNvSpPr txBox="1"/>
          <p:nvPr/>
        </p:nvSpPr>
        <p:spPr>
          <a:xfrm>
            <a:off x="3784599" y="5787609"/>
            <a:ext cx="4548321" cy="338554"/>
          </a:xfrm>
          <a:prstGeom prst="rect">
            <a:avLst/>
          </a:prstGeom>
          <a:solidFill>
            <a:schemeClr val="accent6">
              <a:lumMod val="40000"/>
              <a:lumOff val="60000"/>
            </a:schemeClr>
          </a:solidFill>
          <a:ln>
            <a:solidFill>
              <a:schemeClr val="accent6">
                <a:lumMod val="40000"/>
                <a:lumOff val="60000"/>
              </a:schemeClr>
            </a:solidFill>
          </a:ln>
        </p:spPr>
        <p:txBody>
          <a:bodyPr wrap="square" rtlCol="0">
            <a:spAutoFit/>
          </a:bodyPr>
          <a:lstStyle/>
          <a:p>
            <a:r>
              <a:rPr lang="en-US" altLang="zh-CN" sz="1600" dirty="0"/>
              <a:t>Resource block assignment indicator</a:t>
            </a:r>
          </a:p>
        </p:txBody>
      </p:sp>
    </p:spTree>
    <p:extLst>
      <p:ext uri="{BB962C8B-B14F-4D97-AF65-F5344CB8AC3E}">
        <p14:creationId xmlns:p14="http://schemas.microsoft.com/office/powerpoint/2010/main" val="3616073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Methodology</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3" name="Slide Number Placeholder 2"/>
          <p:cNvSpPr>
            <a:spLocks noGrp="1"/>
          </p:cNvSpPr>
          <p:nvPr>
            <p:ph type="sldNum" sz="quarter" idx="12"/>
          </p:nvPr>
        </p:nvSpPr>
        <p:spPr/>
        <p:txBody>
          <a:bodyPr/>
          <a:lstStyle/>
          <a:p>
            <a:fld id="{A8CBFF3A-E60C-994B-AE6E-D7D0A26F3FC4}" type="slidenum">
              <a:rPr lang="en-US" smtClean="0"/>
              <a:t>42</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9" name="内容占位符 8">
            <a:extLst>
              <a:ext uri="{FF2B5EF4-FFF2-40B4-BE49-F238E27FC236}">
                <a16:creationId xmlns:a16="http://schemas.microsoft.com/office/drawing/2014/main" id="{282F1971-25E8-0447-9B58-849B727242D2}"/>
              </a:ext>
            </a:extLst>
          </p:cNvPr>
          <p:cNvPicPr>
            <a:picLocks noGrp="1" noChangeAspect="1"/>
          </p:cNvPicPr>
          <p:nvPr>
            <p:ph idx="1"/>
          </p:nvPr>
        </p:nvPicPr>
        <p:blipFill rotWithShape="1">
          <a:blip r:embed="rId4"/>
          <a:srcRect t="17221" b="2529"/>
          <a:stretch/>
        </p:blipFill>
        <p:spPr>
          <a:xfrm>
            <a:off x="715719" y="1433945"/>
            <a:ext cx="3004227" cy="5287530"/>
          </a:xfrm>
          <a:prstGeom prst="rect">
            <a:avLst/>
          </a:prstGeom>
        </p:spPr>
      </p:pic>
      <p:sp>
        <p:nvSpPr>
          <p:cNvPr id="11" name="文本框 10">
            <a:extLst>
              <a:ext uri="{FF2B5EF4-FFF2-40B4-BE49-F238E27FC236}">
                <a16:creationId xmlns:a16="http://schemas.microsoft.com/office/drawing/2014/main" id="{66FE5A8A-4A80-AA4B-ADC7-95E9C3B399DF}"/>
              </a:ext>
            </a:extLst>
          </p:cNvPr>
          <p:cNvSpPr txBox="1"/>
          <p:nvPr/>
        </p:nvSpPr>
        <p:spPr>
          <a:xfrm>
            <a:off x="883228" y="1537854"/>
            <a:ext cx="2847109" cy="461665"/>
          </a:xfrm>
          <a:prstGeom prst="rect">
            <a:avLst/>
          </a:prstGeom>
          <a:noFill/>
          <a:ln>
            <a:solidFill>
              <a:schemeClr val="accent1"/>
            </a:solidFill>
          </a:ln>
        </p:spPr>
        <p:txBody>
          <a:bodyPr wrap="square" rtlCol="0">
            <a:spAutoFit/>
          </a:bodyPr>
          <a:lstStyle/>
          <a:p>
            <a:endParaRPr kumimoji="1" lang="en-US" altLang="zh-CN" sz="2400" dirty="0"/>
          </a:p>
        </p:txBody>
      </p:sp>
      <p:cxnSp>
        <p:nvCxnSpPr>
          <p:cNvPr id="13" name="直线箭头连接符 12">
            <a:extLst>
              <a:ext uri="{FF2B5EF4-FFF2-40B4-BE49-F238E27FC236}">
                <a16:creationId xmlns:a16="http://schemas.microsoft.com/office/drawing/2014/main" id="{51DAC117-7DE9-C142-897B-B45138EFA496}"/>
              </a:ext>
            </a:extLst>
          </p:cNvPr>
          <p:cNvCxnSpPr/>
          <p:nvPr/>
        </p:nvCxnSpPr>
        <p:spPr>
          <a:xfrm>
            <a:off x="3834245" y="1911927"/>
            <a:ext cx="33251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文本框 13">
            <a:extLst>
              <a:ext uri="{FF2B5EF4-FFF2-40B4-BE49-F238E27FC236}">
                <a16:creationId xmlns:a16="http://schemas.microsoft.com/office/drawing/2014/main" id="{D6B860C9-6292-9146-AAD2-99A103178DE8}"/>
              </a:ext>
            </a:extLst>
          </p:cNvPr>
          <p:cNvSpPr txBox="1"/>
          <p:nvPr/>
        </p:nvSpPr>
        <p:spPr>
          <a:xfrm>
            <a:off x="4281054" y="1742650"/>
            <a:ext cx="3929153" cy="338554"/>
          </a:xfrm>
          <a:prstGeom prst="rect">
            <a:avLst/>
          </a:prstGeom>
          <a:noFill/>
        </p:spPr>
        <p:txBody>
          <a:bodyPr wrap="none" rtlCol="0">
            <a:spAutoFit/>
          </a:bodyPr>
          <a:lstStyle/>
          <a:p>
            <a:r>
              <a:rPr kumimoji="1" lang="en-US" altLang="zh-CN" sz="1600" dirty="0">
                <a:solidFill>
                  <a:schemeClr val="accent1"/>
                </a:solidFill>
              </a:rPr>
              <a:t>The matrix S is used to find the central node </a:t>
            </a:r>
          </a:p>
        </p:txBody>
      </p:sp>
      <p:sp>
        <p:nvSpPr>
          <p:cNvPr id="15" name="文本框 14">
            <a:extLst>
              <a:ext uri="{FF2B5EF4-FFF2-40B4-BE49-F238E27FC236}">
                <a16:creationId xmlns:a16="http://schemas.microsoft.com/office/drawing/2014/main" id="{E9C73E1D-D7FE-1845-ADE0-03035FB66B80}"/>
              </a:ext>
            </a:extLst>
          </p:cNvPr>
          <p:cNvSpPr txBox="1"/>
          <p:nvPr/>
        </p:nvSpPr>
        <p:spPr>
          <a:xfrm>
            <a:off x="865909" y="2112739"/>
            <a:ext cx="2847109" cy="1015663"/>
          </a:xfrm>
          <a:prstGeom prst="rect">
            <a:avLst/>
          </a:prstGeom>
          <a:noFill/>
          <a:ln>
            <a:solidFill>
              <a:schemeClr val="accent6"/>
            </a:solidFill>
          </a:ln>
        </p:spPr>
        <p:txBody>
          <a:bodyPr wrap="square" rtlCol="0">
            <a:spAutoFit/>
          </a:bodyPr>
          <a:lstStyle/>
          <a:p>
            <a:endParaRPr kumimoji="1" lang="en-US" altLang="zh-CN" sz="1500" dirty="0"/>
          </a:p>
          <a:p>
            <a:endParaRPr kumimoji="1" lang="en-US" altLang="zh-CN" sz="1500" dirty="0"/>
          </a:p>
          <a:p>
            <a:endParaRPr kumimoji="1" lang="en-US" altLang="zh-CN" sz="1500" dirty="0"/>
          </a:p>
          <a:p>
            <a:endParaRPr kumimoji="1" lang="en-US" altLang="zh-CN" sz="1400" dirty="0"/>
          </a:p>
        </p:txBody>
      </p:sp>
      <p:cxnSp>
        <p:nvCxnSpPr>
          <p:cNvPr id="16" name="直线箭头连接符 15">
            <a:extLst>
              <a:ext uri="{FF2B5EF4-FFF2-40B4-BE49-F238E27FC236}">
                <a16:creationId xmlns:a16="http://schemas.microsoft.com/office/drawing/2014/main" id="{3C9D9E7C-2171-9F44-A902-6697666F6BAE}"/>
              </a:ext>
            </a:extLst>
          </p:cNvPr>
          <p:cNvCxnSpPr/>
          <p:nvPr/>
        </p:nvCxnSpPr>
        <p:spPr>
          <a:xfrm>
            <a:off x="3834245" y="2677391"/>
            <a:ext cx="332510"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7" name="文本框 16">
            <a:extLst>
              <a:ext uri="{FF2B5EF4-FFF2-40B4-BE49-F238E27FC236}">
                <a16:creationId xmlns:a16="http://schemas.microsoft.com/office/drawing/2014/main" id="{56EEB051-B737-734C-8E04-631AB7D42DEA}"/>
              </a:ext>
            </a:extLst>
          </p:cNvPr>
          <p:cNvSpPr txBox="1"/>
          <p:nvPr/>
        </p:nvSpPr>
        <p:spPr>
          <a:xfrm>
            <a:off x="4238945" y="2549839"/>
            <a:ext cx="4628510" cy="830997"/>
          </a:xfrm>
          <a:prstGeom prst="rect">
            <a:avLst/>
          </a:prstGeom>
          <a:noFill/>
        </p:spPr>
        <p:txBody>
          <a:bodyPr wrap="square" rtlCol="0">
            <a:spAutoFit/>
          </a:bodyPr>
          <a:lstStyle/>
          <a:p>
            <a:r>
              <a:rPr lang="en-US" altLang="zh-CN" sz="1600" dirty="0">
                <a:solidFill>
                  <a:schemeClr val="accent6"/>
                </a:solidFill>
              </a:rPr>
              <a:t>Local model computation and energies are computed, and arrange the devices in descending order based on time consumption </a:t>
            </a:r>
            <a:endParaRPr lang="en-US" altLang="zh-CN" sz="1400" dirty="0">
              <a:solidFill>
                <a:schemeClr val="accent6"/>
              </a:solidFill>
              <a:effectLst/>
            </a:endParaRPr>
          </a:p>
        </p:txBody>
      </p:sp>
      <p:sp>
        <p:nvSpPr>
          <p:cNvPr id="18" name="文本框 17">
            <a:extLst>
              <a:ext uri="{FF2B5EF4-FFF2-40B4-BE49-F238E27FC236}">
                <a16:creationId xmlns:a16="http://schemas.microsoft.com/office/drawing/2014/main" id="{592C7F06-7ADC-414C-AF70-AC4CD3B882B6}"/>
              </a:ext>
            </a:extLst>
          </p:cNvPr>
          <p:cNvSpPr txBox="1"/>
          <p:nvPr/>
        </p:nvSpPr>
        <p:spPr>
          <a:xfrm>
            <a:off x="865909" y="3207938"/>
            <a:ext cx="2847109" cy="1477328"/>
          </a:xfrm>
          <a:prstGeom prst="rect">
            <a:avLst/>
          </a:prstGeom>
          <a:noFill/>
          <a:ln>
            <a:solidFill>
              <a:schemeClr val="accent3"/>
            </a:solidFill>
          </a:ln>
        </p:spPr>
        <p:txBody>
          <a:bodyPr wrap="square" rtlCol="0">
            <a:spAutoFit/>
          </a:bodyPr>
          <a:lstStyle/>
          <a:p>
            <a:endParaRPr kumimoji="1" lang="en-US" altLang="zh-CN" dirty="0"/>
          </a:p>
          <a:p>
            <a:endParaRPr kumimoji="1" lang="en-US" altLang="zh-CN" dirty="0"/>
          </a:p>
          <a:p>
            <a:endParaRPr kumimoji="1" lang="en-US" altLang="zh-CN" dirty="0"/>
          </a:p>
          <a:p>
            <a:endParaRPr kumimoji="1" lang="en-US" altLang="zh-CN" dirty="0"/>
          </a:p>
          <a:p>
            <a:endParaRPr kumimoji="1" lang="zh-CN" altLang="en-US" dirty="0"/>
          </a:p>
        </p:txBody>
      </p:sp>
      <p:cxnSp>
        <p:nvCxnSpPr>
          <p:cNvPr id="19" name="直线箭头连接符 18">
            <a:extLst>
              <a:ext uri="{FF2B5EF4-FFF2-40B4-BE49-F238E27FC236}">
                <a16:creationId xmlns:a16="http://schemas.microsoft.com/office/drawing/2014/main" id="{91DB4288-53BA-9641-B809-1C14F0E89741}"/>
              </a:ext>
            </a:extLst>
          </p:cNvPr>
          <p:cNvCxnSpPr/>
          <p:nvPr/>
        </p:nvCxnSpPr>
        <p:spPr>
          <a:xfrm>
            <a:off x="3823854" y="3903645"/>
            <a:ext cx="33251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20" name="文本框 19">
            <a:extLst>
              <a:ext uri="{FF2B5EF4-FFF2-40B4-BE49-F238E27FC236}">
                <a16:creationId xmlns:a16="http://schemas.microsoft.com/office/drawing/2014/main" id="{DC4D5882-FADF-584A-B541-2EB3D9594701}"/>
              </a:ext>
            </a:extLst>
          </p:cNvPr>
          <p:cNvSpPr txBox="1"/>
          <p:nvPr/>
        </p:nvSpPr>
        <p:spPr>
          <a:xfrm>
            <a:off x="4238944" y="3636983"/>
            <a:ext cx="4891344" cy="584775"/>
          </a:xfrm>
          <a:prstGeom prst="rect">
            <a:avLst/>
          </a:prstGeom>
          <a:noFill/>
        </p:spPr>
        <p:txBody>
          <a:bodyPr wrap="square" rtlCol="0">
            <a:spAutoFit/>
          </a:bodyPr>
          <a:lstStyle/>
          <a:p>
            <a:r>
              <a:rPr lang="en-US" altLang="zh-CN" sz="1600" dirty="0">
                <a:solidFill>
                  <a:schemeClr val="accent3"/>
                </a:solidFill>
              </a:rPr>
              <a:t>Assign devices having high computational latency with more resource blocks and computing transmission delay</a:t>
            </a:r>
            <a:endParaRPr lang="en-US" altLang="zh-CN" sz="1400" dirty="0">
              <a:solidFill>
                <a:schemeClr val="accent3"/>
              </a:solidFill>
              <a:effectLst/>
            </a:endParaRPr>
          </a:p>
        </p:txBody>
      </p:sp>
      <p:sp>
        <p:nvSpPr>
          <p:cNvPr id="21" name="文本框 20">
            <a:extLst>
              <a:ext uri="{FF2B5EF4-FFF2-40B4-BE49-F238E27FC236}">
                <a16:creationId xmlns:a16="http://schemas.microsoft.com/office/drawing/2014/main" id="{6C86C2EB-140E-A34C-A5F6-262337F0A917}"/>
              </a:ext>
            </a:extLst>
          </p:cNvPr>
          <p:cNvSpPr txBox="1"/>
          <p:nvPr/>
        </p:nvSpPr>
        <p:spPr>
          <a:xfrm>
            <a:off x="883228" y="4988441"/>
            <a:ext cx="2847109" cy="1754326"/>
          </a:xfrm>
          <a:prstGeom prst="rect">
            <a:avLst/>
          </a:prstGeom>
          <a:noFill/>
          <a:ln>
            <a:solidFill>
              <a:schemeClr val="accent4"/>
            </a:solidFill>
          </a:ln>
        </p:spPr>
        <p:txBody>
          <a:bodyPr wrap="square" rtlCol="0">
            <a:spAutoFit/>
          </a:bodyPr>
          <a:lstStyle/>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endParaRPr kumimoji="1" lang="zh-CN" altLang="en-US" dirty="0"/>
          </a:p>
        </p:txBody>
      </p:sp>
      <p:cxnSp>
        <p:nvCxnSpPr>
          <p:cNvPr id="22" name="直线箭头连接符 21">
            <a:extLst>
              <a:ext uri="{FF2B5EF4-FFF2-40B4-BE49-F238E27FC236}">
                <a16:creationId xmlns:a16="http://schemas.microsoft.com/office/drawing/2014/main" id="{2BA77256-EF9F-E642-8B7E-A1A2F8F175F6}"/>
              </a:ext>
            </a:extLst>
          </p:cNvPr>
          <p:cNvCxnSpPr/>
          <p:nvPr/>
        </p:nvCxnSpPr>
        <p:spPr>
          <a:xfrm>
            <a:off x="3776286" y="5437739"/>
            <a:ext cx="332510" cy="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23" name="文本框 22">
            <a:extLst>
              <a:ext uri="{FF2B5EF4-FFF2-40B4-BE49-F238E27FC236}">
                <a16:creationId xmlns:a16="http://schemas.microsoft.com/office/drawing/2014/main" id="{9CBE6383-381C-A244-B25E-D7DE40DA0E47}"/>
              </a:ext>
            </a:extLst>
          </p:cNvPr>
          <p:cNvSpPr txBox="1"/>
          <p:nvPr/>
        </p:nvSpPr>
        <p:spPr>
          <a:xfrm>
            <a:off x="4238943" y="5258071"/>
            <a:ext cx="4628511" cy="584775"/>
          </a:xfrm>
          <a:prstGeom prst="rect">
            <a:avLst/>
          </a:prstGeom>
          <a:noFill/>
        </p:spPr>
        <p:txBody>
          <a:bodyPr wrap="square" rtlCol="0">
            <a:spAutoFit/>
          </a:bodyPr>
          <a:lstStyle/>
          <a:p>
            <a:r>
              <a:rPr lang="en-US" altLang="zh-CN" sz="1600" dirty="0">
                <a:solidFill>
                  <a:schemeClr val="accent4"/>
                </a:solidFill>
              </a:rPr>
              <a:t>Assignment of higher operating frequencies to the devices with higher transmission time</a:t>
            </a:r>
          </a:p>
        </p:txBody>
      </p:sp>
    </p:spTree>
    <p:extLst>
      <p:ext uri="{BB962C8B-B14F-4D97-AF65-F5344CB8AC3E}">
        <p14:creationId xmlns:p14="http://schemas.microsoft.com/office/powerpoint/2010/main" val="4144737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fontScale="90000"/>
          </a:bodyPr>
          <a:lstStyle/>
          <a:p>
            <a:pPr algn="l"/>
            <a:r>
              <a:rPr lang="en-US" sz="5400" dirty="0">
                <a:latin typeface="Impact"/>
                <a:cs typeface="Impact"/>
              </a:rPr>
              <a:t>Simulation Results</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marL="857250" lvl="2" indent="0" defTabSz="914400">
              <a:spcBef>
                <a:spcPts val="0"/>
              </a:spcBef>
              <a:buNone/>
              <a:defRPr/>
            </a:pPr>
            <a:endParaRPr lang="en-US" altLang="zh-CN" sz="1800" dirty="0"/>
          </a:p>
          <a:p>
            <a:pPr marL="857250" lvl="2" indent="0" defTabSz="914400">
              <a:spcBef>
                <a:spcPts val="0"/>
              </a:spcBef>
              <a:buNone/>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43</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8" name="图片 7">
            <a:extLst>
              <a:ext uri="{FF2B5EF4-FFF2-40B4-BE49-F238E27FC236}">
                <a16:creationId xmlns:a16="http://schemas.microsoft.com/office/drawing/2014/main" id="{C4C619A7-3D98-E94E-9248-32FDF029B036}"/>
              </a:ext>
            </a:extLst>
          </p:cNvPr>
          <p:cNvPicPr>
            <a:picLocks noChangeAspect="1"/>
          </p:cNvPicPr>
          <p:nvPr/>
        </p:nvPicPr>
        <p:blipFill>
          <a:blip r:embed="rId4"/>
          <a:stretch>
            <a:fillRect/>
          </a:stretch>
        </p:blipFill>
        <p:spPr>
          <a:xfrm>
            <a:off x="457200" y="1709381"/>
            <a:ext cx="3869051" cy="3434484"/>
          </a:xfrm>
          <a:prstGeom prst="rect">
            <a:avLst/>
          </a:prstGeom>
        </p:spPr>
      </p:pic>
      <p:pic>
        <p:nvPicPr>
          <p:cNvPr id="10" name="图片 9">
            <a:extLst>
              <a:ext uri="{FF2B5EF4-FFF2-40B4-BE49-F238E27FC236}">
                <a16:creationId xmlns:a16="http://schemas.microsoft.com/office/drawing/2014/main" id="{83023470-1282-BA46-9BF2-A22BC54378FA}"/>
              </a:ext>
            </a:extLst>
          </p:cNvPr>
          <p:cNvPicPr>
            <a:picLocks noChangeAspect="1"/>
          </p:cNvPicPr>
          <p:nvPr/>
        </p:nvPicPr>
        <p:blipFill>
          <a:blip r:embed="rId5"/>
          <a:stretch>
            <a:fillRect/>
          </a:stretch>
        </p:blipFill>
        <p:spPr>
          <a:xfrm>
            <a:off x="4572000" y="1709381"/>
            <a:ext cx="3994171" cy="3434484"/>
          </a:xfrm>
          <a:prstGeom prst="rect">
            <a:avLst/>
          </a:prstGeom>
        </p:spPr>
      </p:pic>
      <p:sp>
        <p:nvSpPr>
          <p:cNvPr id="9" name="矩形 8">
            <a:extLst>
              <a:ext uri="{FF2B5EF4-FFF2-40B4-BE49-F238E27FC236}">
                <a16:creationId xmlns:a16="http://schemas.microsoft.com/office/drawing/2014/main" id="{2C0A605E-B09E-8C49-B3D0-FB8C18BDB7AE}"/>
              </a:ext>
            </a:extLst>
          </p:cNvPr>
          <p:cNvSpPr/>
          <p:nvPr/>
        </p:nvSpPr>
        <p:spPr>
          <a:xfrm>
            <a:off x="522920" y="5343180"/>
            <a:ext cx="3737610" cy="830997"/>
          </a:xfrm>
          <a:prstGeom prst="rect">
            <a:avLst/>
          </a:prstGeom>
        </p:spPr>
        <p:txBody>
          <a:bodyPr wrap="square">
            <a:spAutoFit/>
          </a:bodyPr>
          <a:lstStyle/>
          <a:p>
            <a:r>
              <a:rPr lang="en-US" altLang="zh-CN" sz="1600" dirty="0">
                <a:latin typeface="Times New Roman" panose="02020603050405020304" pitchFamily="18" charset="0"/>
                <a:cs typeface="Times New Roman" panose="02020603050405020304" pitchFamily="18" charset="0"/>
              </a:rPr>
              <a:t>Global federated learning time increases for an increase in the number of devices for fixed communication resources.</a:t>
            </a:r>
            <a:endParaRPr lang="en-US" altLang="zh-CN" sz="1600" dirty="0">
              <a:effectLst/>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8ADAA7EE-17D6-C141-9670-F5ACF5D5BDDA}"/>
              </a:ext>
            </a:extLst>
          </p:cNvPr>
          <p:cNvSpPr/>
          <p:nvPr/>
        </p:nvSpPr>
        <p:spPr>
          <a:xfrm>
            <a:off x="4833257" y="5378283"/>
            <a:ext cx="3732914" cy="584775"/>
          </a:xfrm>
          <a:prstGeom prst="rect">
            <a:avLst/>
          </a:prstGeom>
        </p:spPr>
        <p:txBody>
          <a:bodyPr wrap="square">
            <a:spAutoFit/>
          </a:bodyPr>
          <a:lstStyle/>
          <a:p>
            <a:r>
              <a:rPr lang="en-US" altLang="zh-CN" sz="1600" dirty="0">
                <a:latin typeface="Times New Roman" panose="02020603050405020304" pitchFamily="18" charset="0"/>
                <a:cs typeface="Times New Roman" panose="02020603050405020304" pitchFamily="18" charset="0"/>
              </a:rPr>
              <a:t>Model computation time decreases with more number of resource blocks.</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52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a:t>
            </a:r>
            <a:r>
              <a:rPr lang="en-US" altLang="zh-CN" sz="5400" dirty="0">
                <a:latin typeface="Impact"/>
                <a:cs typeface="Impact"/>
              </a:rPr>
              <a:t>utline</a:t>
            </a:r>
            <a:endParaRPr lang="en-US" sz="5400" dirty="0">
              <a:latin typeface="Impact"/>
              <a:cs typeface="Impact"/>
            </a:endParaRP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lnSpcReduction="10000"/>
          </a:bodyPr>
          <a:lstStyle/>
          <a:p>
            <a:r>
              <a:rPr lang="en-US" sz="2400" dirty="0"/>
              <a:t>B</a:t>
            </a:r>
            <a:r>
              <a:rPr lang="en-US" altLang="zh-CN" sz="2400" dirty="0"/>
              <a:t>ackground</a:t>
            </a:r>
            <a:r>
              <a:rPr lang="zh-CN" altLang="en-US" sz="2400" dirty="0"/>
              <a:t> </a:t>
            </a:r>
            <a:r>
              <a:rPr lang="en-US" altLang="zh-CN" sz="2400" dirty="0"/>
              <a:t>and Fundamentals</a:t>
            </a:r>
          </a:p>
          <a:p>
            <a:pPr lvl="1"/>
            <a:r>
              <a:rPr lang="en-US" altLang="zh-CN" sz="2000" dirty="0"/>
              <a:t>Background</a:t>
            </a:r>
          </a:p>
          <a:p>
            <a:pPr lvl="1"/>
            <a:r>
              <a:rPr lang="en-US" altLang="zh-CN" sz="2000" dirty="0"/>
              <a:t>Machine Learning</a:t>
            </a:r>
            <a:r>
              <a:rPr lang="zh-CN" altLang="en-US" sz="2000" dirty="0"/>
              <a:t> </a:t>
            </a:r>
            <a:r>
              <a:rPr lang="en-US" altLang="zh-CN" sz="2000" dirty="0"/>
              <a:t>(ML) Point of View</a:t>
            </a:r>
          </a:p>
          <a:p>
            <a:pPr lvl="1"/>
            <a:r>
              <a:rPr lang="en-US" altLang="zh-CN" sz="2000" dirty="0"/>
              <a:t>Optimization Point of View</a:t>
            </a:r>
          </a:p>
          <a:p>
            <a:r>
              <a:rPr lang="en-US" altLang="zh-CN" sz="2400" dirty="0">
                <a:solidFill>
                  <a:srgbClr val="FF0000"/>
                </a:solidFill>
              </a:rPr>
              <a:t>Federated Learning for Wireless Networks</a:t>
            </a:r>
          </a:p>
          <a:p>
            <a:pPr lvl="1"/>
            <a:r>
              <a:rPr lang="en-US" altLang="zh-CN" sz="2000" dirty="0"/>
              <a:t>Federated Learning Based Mobile Edge Computing for Augmented Reality Applications</a:t>
            </a:r>
          </a:p>
          <a:p>
            <a:pPr lvl="1"/>
            <a:r>
              <a:rPr lang="en-US" altLang="zh-CN" sz="2000" dirty="0"/>
              <a:t>Unsupervised Federated Learning for Unbalanced Data</a:t>
            </a:r>
          </a:p>
          <a:p>
            <a:pPr lvl="1"/>
            <a:r>
              <a:rPr lang="en-US" altLang="zh-CN" sz="2000" dirty="0"/>
              <a:t>Self Organizing Federated Learning Over Wireless Networks: A Socially Aware Clustering Approach </a:t>
            </a:r>
          </a:p>
          <a:p>
            <a:pPr lvl="1"/>
            <a:r>
              <a:rPr lang="en-US" altLang="zh-CN" sz="2000" dirty="0">
                <a:solidFill>
                  <a:srgbClr val="FF0000"/>
                </a:solidFill>
              </a:rPr>
              <a:t>Matching Theory Based Low-Latency Scheme for Multi-Task Federated Learning in MEC Networks </a:t>
            </a:r>
          </a:p>
          <a:p>
            <a:r>
              <a:rPr lang="en-US" sz="2400" dirty="0"/>
              <a:t>Open problems and Conclusions</a:t>
            </a:r>
          </a:p>
        </p:txBody>
      </p:sp>
      <p:sp>
        <p:nvSpPr>
          <p:cNvPr id="3" name="Slide Number Placeholder 2"/>
          <p:cNvSpPr>
            <a:spLocks noGrp="1"/>
          </p:cNvSpPr>
          <p:nvPr>
            <p:ph type="sldNum" sz="quarter" idx="12"/>
          </p:nvPr>
        </p:nvSpPr>
        <p:spPr/>
        <p:txBody>
          <a:bodyPr/>
          <a:lstStyle/>
          <a:p>
            <a:fld id="{A8CBFF3A-E60C-994B-AE6E-D7D0A26F3FC4}" type="slidenum">
              <a:rPr lang="en-US" smtClean="0"/>
              <a:t>44</a:t>
            </a:fld>
            <a:endParaRPr lang="en-US"/>
          </a:p>
        </p:txBody>
      </p:sp>
    </p:spTree>
    <p:extLst>
      <p:ext uri="{BB962C8B-B14F-4D97-AF65-F5344CB8AC3E}">
        <p14:creationId xmlns:p14="http://schemas.microsoft.com/office/powerpoint/2010/main" val="3552923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Motivation</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a:xfrm>
            <a:off x="457200" y="1600200"/>
            <a:ext cx="4434840" cy="5006340"/>
          </a:xfrm>
        </p:spPr>
        <p:txBody>
          <a:bodyPr>
            <a:normAutofit lnSpcReduction="10000"/>
          </a:bodyPr>
          <a:lstStyle/>
          <a:p>
            <a:pPr defTabSz="914400">
              <a:spcBef>
                <a:spcPts val="0"/>
              </a:spcBef>
              <a:defRPr/>
            </a:pPr>
            <a:r>
              <a:rPr lang="en-US" altLang="zh-CN" sz="2400" dirty="0"/>
              <a:t>Challenges:</a:t>
            </a:r>
          </a:p>
          <a:p>
            <a:pPr lvl="1" defTabSz="914400">
              <a:spcBef>
                <a:spcPts val="0"/>
              </a:spcBef>
              <a:defRPr/>
            </a:pPr>
            <a:r>
              <a:rPr lang="en-US" altLang="zh-CN" sz="2000" dirty="0"/>
              <a:t>Once the end devices are invited, they will </a:t>
            </a:r>
            <a:r>
              <a:rPr lang="en-US" altLang="zh-CN" sz="2000" dirty="0">
                <a:solidFill>
                  <a:srgbClr val="FF0000"/>
                </a:solidFill>
              </a:rPr>
              <a:t>unconditionally</a:t>
            </a:r>
            <a:r>
              <a:rPr lang="en-US" altLang="zh-CN" sz="2000" dirty="0"/>
              <a:t> take part in the federated learning tasks which ignores their willingness.</a:t>
            </a:r>
          </a:p>
          <a:p>
            <a:pPr lvl="2" defTabSz="914400">
              <a:spcBef>
                <a:spcPts val="0"/>
              </a:spcBef>
              <a:defRPr/>
            </a:pPr>
            <a:r>
              <a:rPr lang="en-US" altLang="zh-CN" sz="1600" dirty="0"/>
              <a:t>Computation cost, remained energy…</a:t>
            </a:r>
          </a:p>
          <a:p>
            <a:pPr lvl="2" defTabSz="914400">
              <a:spcBef>
                <a:spcPts val="0"/>
              </a:spcBef>
              <a:defRPr/>
            </a:pPr>
            <a:endParaRPr lang="en-US" altLang="zh-CN" sz="1600" dirty="0"/>
          </a:p>
          <a:p>
            <a:pPr lvl="1" defTabSz="914400">
              <a:spcBef>
                <a:spcPts val="0"/>
              </a:spcBef>
              <a:defRPr/>
            </a:pPr>
            <a:r>
              <a:rPr lang="en-US" altLang="zh-CN" sz="2000" dirty="0"/>
              <a:t>There are many available edge nodes in a MEC network, how to </a:t>
            </a:r>
            <a:r>
              <a:rPr lang="en-US" altLang="zh-CN" sz="2000" dirty="0">
                <a:solidFill>
                  <a:srgbClr val="FF0000"/>
                </a:solidFill>
              </a:rPr>
              <a:t>parallelly</a:t>
            </a:r>
            <a:r>
              <a:rPr lang="en-US" altLang="zh-CN" sz="2000" dirty="0"/>
              <a:t> perform multiple federated learning tasks needs to be considered.</a:t>
            </a:r>
          </a:p>
          <a:p>
            <a:pPr lvl="1" defTabSz="914400">
              <a:spcBef>
                <a:spcPts val="0"/>
              </a:spcBef>
              <a:defRPr/>
            </a:pPr>
            <a:endParaRPr lang="en-US" altLang="zh-CN" sz="2000" dirty="0"/>
          </a:p>
          <a:p>
            <a:pPr lvl="1" defTabSz="914400">
              <a:spcBef>
                <a:spcPts val="0"/>
              </a:spcBef>
              <a:defRPr/>
            </a:pPr>
            <a:r>
              <a:rPr lang="en-US" altLang="zh-CN" sz="2000" dirty="0"/>
              <a:t>Information exchanging </a:t>
            </a:r>
            <a:r>
              <a:rPr lang="en-US" altLang="zh-CN" sz="2000" dirty="0">
                <a:solidFill>
                  <a:srgbClr val="FF0000"/>
                </a:solidFill>
              </a:rPr>
              <a:t>cannot</a:t>
            </a:r>
            <a:r>
              <a:rPr lang="en-US" altLang="zh-CN" sz="2000" dirty="0"/>
              <a:t> be done </a:t>
            </a:r>
            <a:r>
              <a:rPr lang="en-US" altLang="zh-CN" sz="2000" dirty="0">
                <a:solidFill>
                  <a:srgbClr val="FF0000"/>
                </a:solidFill>
              </a:rPr>
              <a:t>entirely</a:t>
            </a:r>
            <a:r>
              <a:rPr lang="en-US" altLang="zh-CN" sz="2000" dirty="0"/>
              <a:t> in large scale IoTs scenarios.</a:t>
            </a:r>
          </a:p>
          <a:p>
            <a:pPr lvl="2" defTabSz="914400">
              <a:spcBef>
                <a:spcPts val="0"/>
              </a:spcBef>
              <a:defRPr/>
            </a:pPr>
            <a:endParaRPr lang="en-US" altLang="zh-CN" sz="1600" dirty="0"/>
          </a:p>
          <a:p>
            <a:pPr lvl="1" defTabSz="914400">
              <a:spcBef>
                <a:spcPts val="0"/>
              </a:spcBef>
              <a:defRPr/>
            </a:pPr>
            <a:endParaRPr lang="en-US" altLang="zh-CN" sz="2000" dirty="0"/>
          </a:p>
          <a:p>
            <a:pPr defTabSz="914400">
              <a:spcBef>
                <a:spcPts val="0"/>
              </a:spcBef>
              <a:defRPr/>
            </a:pPr>
            <a:endParaRPr lang="en-US" altLang="zh-CN" sz="2400" dirty="0"/>
          </a:p>
          <a:p>
            <a:pPr defTabSz="914400">
              <a:spcBef>
                <a:spcPts val="0"/>
              </a:spcBef>
              <a:defRPr/>
            </a:pPr>
            <a:endParaRPr lang="en-US" altLang="zh-CN" sz="2400" dirty="0"/>
          </a:p>
        </p:txBody>
      </p:sp>
      <p:sp>
        <p:nvSpPr>
          <p:cNvPr id="3" name="Slide Number Placeholder 2"/>
          <p:cNvSpPr>
            <a:spLocks noGrp="1"/>
          </p:cNvSpPr>
          <p:nvPr>
            <p:ph type="sldNum" sz="quarter" idx="12"/>
          </p:nvPr>
        </p:nvSpPr>
        <p:spPr/>
        <p:txBody>
          <a:bodyPr/>
          <a:lstStyle/>
          <a:p>
            <a:fld id="{A8CBFF3A-E60C-994B-AE6E-D7D0A26F3FC4}" type="slidenum">
              <a:rPr lang="en-US" smtClean="0"/>
              <a:t>45</a:t>
            </a:fld>
            <a:endParaRPr lang="en-US"/>
          </a:p>
        </p:txBody>
      </p:sp>
      <p:pic>
        <p:nvPicPr>
          <p:cNvPr id="8" name="Picture 7">
            <a:extLst>
              <a:ext uri="{FF2B5EF4-FFF2-40B4-BE49-F238E27FC236}">
                <a16:creationId xmlns:a16="http://schemas.microsoft.com/office/drawing/2014/main" id="{FB14D48E-252A-6742-BC63-C4009CF4A5FC}"/>
              </a:ext>
            </a:extLst>
          </p:cNvPr>
          <p:cNvPicPr>
            <a:picLocks noChangeAspect="1"/>
          </p:cNvPicPr>
          <p:nvPr/>
        </p:nvPicPr>
        <p:blipFill>
          <a:blip r:embed="rId4"/>
          <a:stretch>
            <a:fillRect/>
          </a:stretch>
        </p:blipFill>
        <p:spPr>
          <a:xfrm>
            <a:off x="4892040" y="2392375"/>
            <a:ext cx="4237084" cy="3421990"/>
          </a:xfrm>
          <a:prstGeom prst="rect">
            <a:avLst/>
          </a:prstGeom>
        </p:spPr>
      </p:pic>
    </p:spTree>
    <p:extLst>
      <p:ext uri="{BB962C8B-B14F-4D97-AF65-F5344CB8AC3E}">
        <p14:creationId xmlns:p14="http://schemas.microsoft.com/office/powerpoint/2010/main" val="9013904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System Model</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marL="400050" defTabSz="914400">
              <a:spcBef>
                <a:spcPts val="0"/>
              </a:spcBef>
              <a:defRPr/>
            </a:pPr>
            <a:r>
              <a:rPr lang="en-US" altLang="zh-CN" sz="2000" dirty="0"/>
              <a:t>Computation model:</a:t>
            </a:r>
          </a:p>
          <a:p>
            <a:pPr marL="400050" defTabSz="914400">
              <a:spcBef>
                <a:spcPts val="0"/>
              </a:spcBef>
              <a:defRPr/>
            </a:pPr>
            <a:endParaRPr lang="en-US" altLang="zh-CN" sz="2400" dirty="0"/>
          </a:p>
          <a:p>
            <a:pPr marL="400050" defTabSz="914400">
              <a:spcBef>
                <a:spcPts val="0"/>
              </a:spcBef>
              <a:defRPr/>
            </a:pPr>
            <a:endParaRPr lang="en-US" altLang="zh-CN" sz="2400" dirty="0"/>
          </a:p>
          <a:p>
            <a:pPr marL="400050" defTabSz="914400">
              <a:spcBef>
                <a:spcPts val="0"/>
              </a:spcBef>
              <a:defRPr/>
            </a:pPr>
            <a:endParaRPr lang="en-US" altLang="zh-CN" sz="2400" dirty="0"/>
          </a:p>
          <a:p>
            <a:pPr marL="400050" defTabSz="914400">
              <a:spcBef>
                <a:spcPts val="0"/>
              </a:spcBef>
              <a:defRPr/>
            </a:pPr>
            <a:endParaRPr lang="en-US" altLang="zh-CN" sz="2400" dirty="0"/>
          </a:p>
          <a:p>
            <a:pPr marL="400050" defTabSz="914400">
              <a:spcBef>
                <a:spcPts val="0"/>
              </a:spcBef>
              <a:defRPr/>
            </a:pPr>
            <a:endParaRPr lang="en-US" altLang="zh-CN" sz="2400" dirty="0"/>
          </a:p>
          <a:p>
            <a:pPr marL="400050" defTabSz="914400">
              <a:spcBef>
                <a:spcPts val="0"/>
              </a:spcBef>
              <a:defRPr/>
            </a:pPr>
            <a:endParaRPr lang="en-US" altLang="zh-CN" sz="2400" dirty="0"/>
          </a:p>
          <a:p>
            <a:pPr marL="400050" defTabSz="914400">
              <a:spcBef>
                <a:spcPts val="0"/>
              </a:spcBef>
              <a:defRPr/>
            </a:pPr>
            <a:r>
              <a:rPr lang="en-US" altLang="zh-CN" sz="2000" dirty="0"/>
              <a:t>Communication model:</a:t>
            </a:r>
          </a:p>
          <a:p>
            <a:pPr marL="400050" defTabSz="914400">
              <a:spcBef>
                <a:spcPts val="0"/>
              </a:spcBef>
              <a:defRPr/>
            </a:pPr>
            <a:endParaRPr lang="en-US" altLang="zh-CN" sz="2000" dirty="0"/>
          </a:p>
          <a:p>
            <a:pPr marL="57150" indent="0" defTabSz="914400">
              <a:spcBef>
                <a:spcPts val="0"/>
              </a:spcBef>
              <a:buNone/>
              <a:defRPr/>
            </a:pPr>
            <a:endParaRPr lang="en-US" altLang="zh-CN" sz="2400" dirty="0"/>
          </a:p>
          <a:p>
            <a:pPr lvl="2" defTabSz="914400">
              <a:spcBef>
                <a:spcPts val="0"/>
              </a:spcBef>
              <a:defRPr/>
            </a:pPr>
            <a:endParaRPr lang="en-US" altLang="zh-CN" sz="1600" dirty="0"/>
          </a:p>
          <a:p>
            <a:pPr lvl="1" defTabSz="914400">
              <a:spcBef>
                <a:spcPts val="0"/>
              </a:spcBef>
              <a:defRPr/>
            </a:pPr>
            <a:endParaRPr lang="en-US" altLang="zh-CN" sz="2000" dirty="0"/>
          </a:p>
          <a:p>
            <a:pPr defTabSz="914400">
              <a:spcBef>
                <a:spcPts val="0"/>
              </a:spcBef>
              <a:defRPr/>
            </a:pPr>
            <a:endParaRPr lang="en-US" altLang="zh-CN" sz="2400" dirty="0"/>
          </a:p>
          <a:p>
            <a:pPr defTabSz="914400">
              <a:spcBef>
                <a:spcPts val="0"/>
              </a:spcBef>
              <a:defRPr/>
            </a:pPr>
            <a:endParaRPr lang="en-US" altLang="zh-CN" sz="2400" dirty="0"/>
          </a:p>
        </p:txBody>
      </p:sp>
      <p:sp>
        <p:nvSpPr>
          <p:cNvPr id="3" name="Slide Number Placeholder 2"/>
          <p:cNvSpPr>
            <a:spLocks noGrp="1"/>
          </p:cNvSpPr>
          <p:nvPr>
            <p:ph type="sldNum" sz="quarter" idx="12"/>
          </p:nvPr>
        </p:nvSpPr>
        <p:spPr/>
        <p:txBody>
          <a:bodyPr/>
          <a:lstStyle/>
          <a:p>
            <a:fld id="{A8CBFF3A-E60C-994B-AE6E-D7D0A26F3FC4}" type="slidenum">
              <a:rPr lang="en-US" smtClean="0"/>
              <a:t>46</a:t>
            </a:fld>
            <a:endParaRPr lang="en-US"/>
          </a:p>
        </p:txBody>
      </p:sp>
      <p:pic>
        <p:nvPicPr>
          <p:cNvPr id="4" name="图片 3">
            <a:extLst>
              <a:ext uri="{FF2B5EF4-FFF2-40B4-BE49-F238E27FC236}">
                <a16:creationId xmlns:a16="http://schemas.microsoft.com/office/drawing/2014/main" id="{6DCB07CA-EEA6-7C44-AF40-A0D3A82D98EF}"/>
              </a:ext>
            </a:extLst>
          </p:cNvPr>
          <p:cNvPicPr>
            <a:picLocks noChangeAspect="1"/>
          </p:cNvPicPr>
          <p:nvPr/>
        </p:nvPicPr>
        <p:blipFill rotWithShape="1">
          <a:blip r:embed="rId4"/>
          <a:srcRect l="7601"/>
          <a:stretch/>
        </p:blipFill>
        <p:spPr>
          <a:xfrm>
            <a:off x="3047998" y="2596491"/>
            <a:ext cx="2382125" cy="635000"/>
          </a:xfrm>
          <a:prstGeom prst="rect">
            <a:avLst/>
          </a:prstGeom>
        </p:spPr>
      </p:pic>
      <p:sp>
        <p:nvSpPr>
          <p:cNvPr id="7" name="文本框 6">
            <a:extLst>
              <a:ext uri="{FF2B5EF4-FFF2-40B4-BE49-F238E27FC236}">
                <a16:creationId xmlns:a16="http://schemas.microsoft.com/office/drawing/2014/main" id="{DFFDCCCB-7B9E-D549-B231-047334957696}"/>
              </a:ext>
            </a:extLst>
          </p:cNvPr>
          <p:cNvSpPr txBox="1"/>
          <p:nvPr/>
        </p:nvSpPr>
        <p:spPr>
          <a:xfrm>
            <a:off x="5911270" y="3336271"/>
            <a:ext cx="1624646" cy="369332"/>
          </a:xfrm>
          <a:prstGeom prst="rect">
            <a:avLst/>
          </a:prstGeom>
          <a:noFill/>
          <a:ln>
            <a:solidFill>
              <a:schemeClr val="accent1"/>
            </a:solidFill>
          </a:ln>
        </p:spPr>
        <p:txBody>
          <a:bodyPr wrap="square" rtlCol="0">
            <a:spAutoFit/>
          </a:bodyPr>
          <a:lstStyle/>
          <a:p>
            <a:r>
              <a:rPr kumimoji="1" lang="en-US" altLang="zh-CN" dirty="0"/>
              <a:t>CPU frequency</a:t>
            </a:r>
            <a:endParaRPr kumimoji="1" lang="zh-CN" altLang="en-US" dirty="0"/>
          </a:p>
        </p:txBody>
      </p:sp>
      <p:sp>
        <p:nvSpPr>
          <p:cNvPr id="8" name="椭圆 7">
            <a:extLst>
              <a:ext uri="{FF2B5EF4-FFF2-40B4-BE49-F238E27FC236}">
                <a16:creationId xmlns:a16="http://schemas.microsoft.com/office/drawing/2014/main" id="{7303E65E-894C-4842-AFD2-31FFC1FE9F7B}"/>
              </a:ext>
            </a:extLst>
          </p:cNvPr>
          <p:cNvSpPr/>
          <p:nvPr/>
        </p:nvSpPr>
        <p:spPr>
          <a:xfrm>
            <a:off x="4954449" y="2916774"/>
            <a:ext cx="255182" cy="24404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cxnSp>
        <p:nvCxnSpPr>
          <p:cNvPr id="9" name="直线箭头连接符 8">
            <a:extLst>
              <a:ext uri="{FF2B5EF4-FFF2-40B4-BE49-F238E27FC236}">
                <a16:creationId xmlns:a16="http://schemas.microsoft.com/office/drawing/2014/main" id="{9537870A-73C3-3B41-96B3-E7E48625FCB1}"/>
              </a:ext>
            </a:extLst>
          </p:cNvPr>
          <p:cNvCxnSpPr>
            <a:cxnSpLocks/>
          </p:cNvCxnSpPr>
          <p:nvPr/>
        </p:nvCxnSpPr>
        <p:spPr>
          <a:xfrm>
            <a:off x="5346231" y="3139794"/>
            <a:ext cx="541571" cy="2110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椭圆 10">
            <a:extLst>
              <a:ext uri="{FF2B5EF4-FFF2-40B4-BE49-F238E27FC236}">
                <a16:creationId xmlns:a16="http://schemas.microsoft.com/office/drawing/2014/main" id="{C34A6D85-CAEE-964A-8E60-0AD36BCDBA10}"/>
              </a:ext>
            </a:extLst>
          </p:cNvPr>
          <p:cNvSpPr/>
          <p:nvPr/>
        </p:nvSpPr>
        <p:spPr>
          <a:xfrm>
            <a:off x="4350104" y="2932543"/>
            <a:ext cx="255182" cy="24404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12" name="文本框 11">
            <a:extLst>
              <a:ext uri="{FF2B5EF4-FFF2-40B4-BE49-F238E27FC236}">
                <a16:creationId xmlns:a16="http://schemas.microsoft.com/office/drawing/2014/main" id="{167DFAF8-6724-584F-88DD-2936F8AF8A3A}"/>
              </a:ext>
            </a:extLst>
          </p:cNvPr>
          <p:cNvSpPr txBox="1"/>
          <p:nvPr/>
        </p:nvSpPr>
        <p:spPr>
          <a:xfrm>
            <a:off x="2392932" y="3336271"/>
            <a:ext cx="1624646" cy="369332"/>
          </a:xfrm>
          <a:prstGeom prst="rect">
            <a:avLst/>
          </a:prstGeom>
          <a:noFill/>
          <a:ln>
            <a:solidFill>
              <a:schemeClr val="accent1"/>
            </a:solidFill>
          </a:ln>
        </p:spPr>
        <p:txBody>
          <a:bodyPr wrap="square" rtlCol="0">
            <a:spAutoFit/>
          </a:bodyPr>
          <a:lstStyle/>
          <a:p>
            <a:r>
              <a:rPr kumimoji="1" lang="en-US" altLang="zh-CN" dirty="0"/>
              <a:t>Accuracy index</a:t>
            </a:r>
            <a:endParaRPr kumimoji="1" lang="zh-CN" altLang="en-US" dirty="0"/>
          </a:p>
        </p:txBody>
      </p:sp>
      <p:cxnSp>
        <p:nvCxnSpPr>
          <p:cNvPr id="13" name="直线箭头连接符 12">
            <a:extLst>
              <a:ext uri="{FF2B5EF4-FFF2-40B4-BE49-F238E27FC236}">
                <a16:creationId xmlns:a16="http://schemas.microsoft.com/office/drawing/2014/main" id="{29E15212-90CD-CC45-9CB7-88A53DDC382C}"/>
              </a:ext>
            </a:extLst>
          </p:cNvPr>
          <p:cNvCxnSpPr>
            <a:cxnSpLocks/>
          </p:cNvCxnSpPr>
          <p:nvPr/>
        </p:nvCxnSpPr>
        <p:spPr>
          <a:xfrm flipH="1">
            <a:off x="4041046" y="3214094"/>
            <a:ext cx="436649" cy="1367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文本框 15">
            <a:extLst>
              <a:ext uri="{FF2B5EF4-FFF2-40B4-BE49-F238E27FC236}">
                <a16:creationId xmlns:a16="http://schemas.microsoft.com/office/drawing/2014/main" id="{22CABE26-AAC3-064F-8BF5-469B3A08B23C}"/>
              </a:ext>
            </a:extLst>
          </p:cNvPr>
          <p:cNvSpPr txBox="1"/>
          <p:nvPr/>
        </p:nvSpPr>
        <p:spPr>
          <a:xfrm>
            <a:off x="3941595" y="1963756"/>
            <a:ext cx="2417162" cy="369332"/>
          </a:xfrm>
          <a:prstGeom prst="rect">
            <a:avLst/>
          </a:prstGeom>
          <a:noFill/>
          <a:ln>
            <a:solidFill>
              <a:schemeClr val="accent1"/>
            </a:solidFill>
          </a:ln>
        </p:spPr>
        <p:txBody>
          <a:bodyPr wrap="square" rtlCol="0">
            <a:spAutoFit/>
          </a:bodyPr>
          <a:lstStyle/>
          <a:p>
            <a:r>
              <a:rPr kumimoji="1" lang="en-US" altLang="zh-CN" dirty="0"/>
              <a:t>Number of data sample</a:t>
            </a:r>
            <a:endParaRPr kumimoji="1" lang="zh-CN" altLang="en-US" dirty="0"/>
          </a:p>
        </p:txBody>
      </p:sp>
      <p:cxnSp>
        <p:nvCxnSpPr>
          <p:cNvPr id="17" name="直线箭头连接符 16">
            <a:extLst>
              <a:ext uri="{FF2B5EF4-FFF2-40B4-BE49-F238E27FC236}">
                <a16:creationId xmlns:a16="http://schemas.microsoft.com/office/drawing/2014/main" id="{D25A4E1F-34F1-FD40-AE03-901F4105678A}"/>
              </a:ext>
            </a:extLst>
          </p:cNvPr>
          <p:cNvCxnSpPr>
            <a:cxnSpLocks/>
          </p:cNvCxnSpPr>
          <p:nvPr/>
        </p:nvCxnSpPr>
        <p:spPr>
          <a:xfrm flipV="1">
            <a:off x="4954449" y="2332131"/>
            <a:ext cx="160539" cy="224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椭圆 18">
            <a:extLst>
              <a:ext uri="{FF2B5EF4-FFF2-40B4-BE49-F238E27FC236}">
                <a16:creationId xmlns:a16="http://schemas.microsoft.com/office/drawing/2014/main" id="{A6677B4F-8111-AC42-A1E1-26CDBA14F2FF}"/>
              </a:ext>
            </a:extLst>
          </p:cNvPr>
          <p:cNvSpPr/>
          <p:nvPr/>
        </p:nvSpPr>
        <p:spPr>
          <a:xfrm>
            <a:off x="5106849" y="2627741"/>
            <a:ext cx="255182" cy="24404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cxnSp>
        <p:nvCxnSpPr>
          <p:cNvPr id="21" name="直线箭头连接符 20">
            <a:extLst>
              <a:ext uri="{FF2B5EF4-FFF2-40B4-BE49-F238E27FC236}">
                <a16:creationId xmlns:a16="http://schemas.microsoft.com/office/drawing/2014/main" id="{9E948FC9-3199-CB4A-B7F6-B793DD4D2FBF}"/>
              </a:ext>
            </a:extLst>
          </p:cNvPr>
          <p:cNvCxnSpPr>
            <a:cxnSpLocks/>
          </p:cNvCxnSpPr>
          <p:nvPr/>
        </p:nvCxnSpPr>
        <p:spPr>
          <a:xfrm flipV="1">
            <a:off x="5430123" y="2722213"/>
            <a:ext cx="319034"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文本框 22">
            <a:extLst>
              <a:ext uri="{FF2B5EF4-FFF2-40B4-BE49-F238E27FC236}">
                <a16:creationId xmlns:a16="http://schemas.microsoft.com/office/drawing/2014/main" id="{5C88AE66-D9A1-3346-8B8A-65D03C913C43}"/>
              </a:ext>
            </a:extLst>
          </p:cNvPr>
          <p:cNvSpPr txBox="1"/>
          <p:nvPr/>
        </p:nvSpPr>
        <p:spPr>
          <a:xfrm>
            <a:off x="5783678" y="2556404"/>
            <a:ext cx="1637204" cy="369332"/>
          </a:xfrm>
          <a:prstGeom prst="rect">
            <a:avLst/>
          </a:prstGeom>
          <a:noFill/>
          <a:ln>
            <a:solidFill>
              <a:schemeClr val="accent1"/>
            </a:solidFill>
          </a:ln>
        </p:spPr>
        <p:txBody>
          <a:bodyPr wrap="square" rtlCol="0">
            <a:spAutoFit/>
          </a:bodyPr>
          <a:lstStyle/>
          <a:p>
            <a:r>
              <a:rPr kumimoji="1" lang="en-US" altLang="zh-CN" dirty="0"/>
              <a:t>Required cycles</a:t>
            </a:r>
            <a:endParaRPr kumimoji="1" lang="zh-CN" altLang="en-US" dirty="0"/>
          </a:p>
        </p:txBody>
      </p:sp>
      <p:pic>
        <p:nvPicPr>
          <p:cNvPr id="24" name="图片 23">
            <a:extLst>
              <a:ext uri="{FF2B5EF4-FFF2-40B4-BE49-F238E27FC236}">
                <a16:creationId xmlns:a16="http://schemas.microsoft.com/office/drawing/2014/main" id="{DAA118CF-A089-7E42-93B9-B5C09E33F1CA}"/>
              </a:ext>
            </a:extLst>
          </p:cNvPr>
          <p:cNvPicPr>
            <a:picLocks noChangeAspect="1"/>
          </p:cNvPicPr>
          <p:nvPr/>
        </p:nvPicPr>
        <p:blipFill>
          <a:blip r:embed="rId5"/>
          <a:stretch>
            <a:fillRect/>
          </a:stretch>
        </p:blipFill>
        <p:spPr>
          <a:xfrm>
            <a:off x="2906805" y="4959737"/>
            <a:ext cx="2523318" cy="802345"/>
          </a:xfrm>
          <a:prstGeom prst="rect">
            <a:avLst/>
          </a:prstGeom>
        </p:spPr>
      </p:pic>
      <p:sp>
        <p:nvSpPr>
          <p:cNvPr id="25" name="椭圆 24">
            <a:extLst>
              <a:ext uri="{FF2B5EF4-FFF2-40B4-BE49-F238E27FC236}">
                <a16:creationId xmlns:a16="http://schemas.microsoft.com/office/drawing/2014/main" id="{49251DE7-5C0C-6441-949F-796918E57A50}"/>
              </a:ext>
            </a:extLst>
          </p:cNvPr>
          <p:cNvSpPr/>
          <p:nvPr/>
        </p:nvSpPr>
        <p:spPr>
          <a:xfrm>
            <a:off x="4459197" y="4986308"/>
            <a:ext cx="255182" cy="24404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cxnSp>
        <p:nvCxnSpPr>
          <p:cNvPr id="26" name="直线箭头连接符 25">
            <a:extLst>
              <a:ext uri="{FF2B5EF4-FFF2-40B4-BE49-F238E27FC236}">
                <a16:creationId xmlns:a16="http://schemas.microsoft.com/office/drawing/2014/main" id="{EA831FDF-FCB6-424F-B156-EDCF40E5BAA7}"/>
              </a:ext>
            </a:extLst>
          </p:cNvPr>
          <p:cNvCxnSpPr>
            <a:cxnSpLocks/>
            <a:stCxn id="25" idx="0"/>
          </p:cNvCxnSpPr>
          <p:nvPr/>
        </p:nvCxnSpPr>
        <p:spPr>
          <a:xfrm flipV="1">
            <a:off x="4586788" y="4689748"/>
            <a:ext cx="18499" cy="2965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文本框 26">
            <a:extLst>
              <a:ext uri="{FF2B5EF4-FFF2-40B4-BE49-F238E27FC236}">
                <a16:creationId xmlns:a16="http://schemas.microsoft.com/office/drawing/2014/main" id="{4C68BAD2-659B-564A-8DC6-C8ACBD421812}"/>
              </a:ext>
            </a:extLst>
          </p:cNvPr>
          <p:cNvSpPr txBox="1"/>
          <p:nvPr/>
        </p:nvSpPr>
        <p:spPr>
          <a:xfrm>
            <a:off x="3763482" y="4307406"/>
            <a:ext cx="1190967" cy="369332"/>
          </a:xfrm>
          <a:prstGeom prst="rect">
            <a:avLst/>
          </a:prstGeom>
          <a:noFill/>
          <a:ln>
            <a:solidFill>
              <a:schemeClr val="accent1"/>
            </a:solidFill>
          </a:ln>
        </p:spPr>
        <p:txBody>
          <a:bodyPr wrap="none" rtlCol="0">
            <a:spAutoFit/>
          </a:bodyPr>
          <a:lstStyle/>
          <a:p>
            <a:r>
              <a:rPr kumimoji="1" lang="en-US" altLang="zh-CN" dirty="0"/>
              <a:t>Model size</a:t>
            </a:r>
            <a:endParaRPr kumimoji="1" lang="zh-CN" altLang="en-US" dirty="0"/>
          </a:p>
        </p:txBody>
      </p:sp>
      <p:sp>
        <p:nvSpPr>
          <p:cNvPr id="28" name="文本框 27">
            <a:extLst>
              <a:ext uri="{FF2B5EF4-FFF2-40B4-BE49-F238E27FC236}">
                <a16:creationId xmlns:a16="http://schemas.microsoft.com/office/drawing/2014/main" id="{3043EE78-115A-9D45-BC53-78DB787F96C3}"/>
              </a:ext>
            </a:extLst>
          </p:cNvPr>
          <p:cNvSpPr txBox="1"/>
          <p:nvPr/>
        </p:nvSpPr>
        <p:spPr>
          <a:xfrm>
            <a:off x="2324250" y="6168753"/>
            <a:ext cx="1202573" cy="369332"/>
          </a:xfrm>
          <a:prstGeom prst="rect">
            <a:avLst/>
          </a:prstGeom>
          <a:noFill/>
          <a:ln>
            <a:solidFill>
              <a:schemeClr val="accent1"/>
            </a:solidFill>
          </a:ln>
        </p:spPr>
        <p:txBody>
          <a:bodyPr wrap="none" rtlCol="0">
            <a:spAutoFit/>
          </a:bodyPr>
          <a:lstStyle/>
          <a:p>
            <a:r>
              <a:rPr kumimoji="1" lang="en-US" altLang="zh-CN" dirty="0"/>
              <a:t>Bandwidth</a:t>
            </a:r>
            <a:endParaRPr kumimoji="1" lang="zh-CN" altLang="en-US" dirty="0"/>
          </a:p>
        </p:txBody>
      </p:sp>
      <p:sp>
        <p:nvSpPr>
          <p:cNvPr id="29" name="椭圆 28">
            <a:extLst>
              <a:ext uri="{FF2B5EF4-FFF2-40B4-BE49-F238E27FC236}">
                <a16:creationId xmlns:a16="http://schemas.microsoft.com/office/drawing/2014/main" id="{8874D624-D5D0-2D4C-9C4A-F71666E185B1}"/>
              </a:ext>
            </a:extLst>
          </p:cNvPr>
          <p:cNvSpPr/>
          <p:nvPr/>
        </p:nvSpPr>
        <p:spPr>
          <a:xfrm>
            <a:off x="3701298" y="5343057"/>
            <a:ext cx="255182" cy="24404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cxnSp>
        <p:nvCxnSpPr>
          <p:cNvPr id="30" name="直线箭头连接符 29">
            <a:extLst>
              <a:ext uri="{FF2B5EF4-FFF2-40B4-BE49-F238E27FC236}">
                <a16:creationId xmlns:a16="http://schemas.microsoft.com/office/drawing/2014/main" id="{AADFE92F-D93D-8B4F-8847-CB2079280D82}"/>
              </a:ext>
            </a:extLst>
          </p:cNvPr>
          <p:cNvCxnSpPr>
            <a:cxnSpLocks/>
          </p:cNvCxnSpPr>
          <p:nvPr/>
        </p:nvCxnSpPr>
        <p:spPr>
          <a:xfrm flipH="1">
            <a:off x="2936170" y="5634745"/>
            <a:ext cx="765128" cy="5024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文本框 30">
            <a:extLst>
              <a:ext uri="{FF2B5EF4-FFF2-40B4-BE49-F238E27FC236}">
                <a16:creationId xmlns:a16="http://schemas.microsoft.com/office/drawing/2014/main" id="{01F36F48-E2D2-FF4A-B5FB-81A7A5940006}"/>
              </a:ext>
            </a:extLst>
          </p:cNvPr>
          <p:cNvSpPr txBox="1"/>
          <p:nvPr/>
        </p:nvSpPr>
        <p:spPr>
          <a:xfrm>
            <a:off x="3770506" y="6199771"/>
            <a:ext cx="2101698" cy="369332"/>
          </a:xfrm>
          <a:prstGeom prst="rect">
            <a:avLst/>
          </a:prstGeom>
          <a:noFill/>
          <a:ln>
            <a:solidFill>
              <a:schemeClr val="accent1"/>
            </a:solidFill>
          </a:ln>
        </p:spPr>
        <p:txBody>
          <a:bodyPr wrap="square" rtlCol="0">
            <a:spAutoFit/>
          </a:bodyPr>
          <a:lstStyle/>
          <a:p>
            <a:r>
              <a:rPr kumimoji="1" lang="en-US" altLang="zh-CN" dirty="0"/>
              <a:t>Transmission power</a:t>
            </a:r>
            <a:endParaRPr kumimoji="1" lang="zh-CN" altLang="en-US" dirty="0"/>
          </a:p>
        </p:txBody>
      </p:sp>
      <p:sp>
        <p:nvSpPr>
          <p:cNvPr id="32" name="文本框 31">
            <a:extLst>
              <a:ext uri="{FF2B5EF4-FFF2-40B4-BE49-F238E27FC236}">
                <a16:creationId xmlns:a16="http://schemas.microsoft.com/office/drawing/2014/main" id="{4605B97B-F575-D441-B1E5-930FA0734102}"/>
              </a:ext>
            </a:extLst>
          </p:cNvPr>
          <p:cNvSpPr txBox="1"/>
          <p:nvPr/>
        </p:nvSpPr>
        <p:spPr>
          <a:xfrm>
            <a:off x="6687429" y="4725606"/>
            <a:ext cx="1395447" cy="369332"/>
          </a:xfrm>
          <a:prstGeom prst="rect">
            <a:avLst/>
          </a:prstGeom>
          <a:noFill/>
          <a:ln>
            <a:solidFill>
              <a:schemeClr val="accent1"/>
            </a:solidFill>
          </a:ln>
        </p:spPr>
        <p:txBody>
          <a:bodyPr wrap="none" rtlCol="0">
            <a:spAutoFit/>
          </a:bodyPr>
          <a:lstStyle/>
          <a:p>
            <a:r>
              <a:rPr kumimoji="1" lang="en-US" altLang="zh-CN" dirty="0"/>
              <a:t>Channel gain</a:t>
            </a:r>
            <a:endParaRPr kumimoji="1" lang="zh-CN" altLang="en-US" dirty="0"/>
          </a:p>
        </p:txBody>
      </p:sp>
      <p:sp>
        <p:nvSpPr>
          <p:cNvPr id="33" name="文本框 32">
            <a:extLst>
              <a:ext uri="{FF2B5EF4-FFF2-40B4-BE49-F238E27FC236}">
                <a16:creationId xmlns:a16="http://schemas.microsoft.com/office/drawing/2014/main" id="{BFE6F846-7E06-1844-998E-7F965632D9FE}"/>
              </a:ext>
            </a:extLst>
          </p:cNvPr>
          <p:cNvSpPr txBox="1"/>
          <p:nvPr/>
        </p:nvSpPr>
        <p:spPr>
          <a:xfrm>
            <a:off x="6701184" y="6137165"/>
            <a:ext cx="1367939" cy="369332"/>
          </a:xfrm>
          <a:prstGeom prst="rect">
            <a:avLst/>
          </a:prstGeom>
          <a:noFill/>
          <a:ln>
            <a:solidFill>
              <a:schemeClr val="accent1"/>
            </a:solidFill>
          </a:ln>
        </p:spPr>
        <p:txBody>
          <a:bodyPr wrap="none" rtlCol="0">
            <a:spAutoFit/>
          </a:bodyPr>
          <a:lstStyle/>
          <a:p>
            <a:r>
              <a:rPr kumimoji="1" lang="en-US" altLang="zh-CN" dirty="0"/>
              <a:t>Noise power</a:t>
            </a:r>
            <a:endParaRPr kumimoji="1" lang="zh-CN" altLang="en-US" dirty="0"/>
          </a:p>
        </p:txBody>
      </p:sp>
      <p:sp>
        <p:nvSpPr>
          <p:cNvPr id="34" name="椭圆 33">
            <a:extLst>
              <a:ext uri="{FF2B5EF4-FFF2-40B4-BE49-F238E27FC236}">
                <a16:creationId xmlns:a16="http://schemas.microsoft.com/office/drawing/2014/main" id="{DEBCFE95-6596-3549-8321-39CA0FE29703}"/>
              </a:ext>
            </a:extLst>
          </p:cNvPr>
          <p:cNvSpPr/>
          <p:nvPr/>
        </p:nvSpPr>
        <p:spPr>
          <a:xfrm>
            <a:off x="4829993" y="5278541"/>
            <a:ext cx="187540" cy="234806"/>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35" name="椭圆 34">
            <a:extLst>
              <a:ext uri="{FF2B5EF4-FFF2-40B4-BE49-F238E27FC236}">
                <a16:creationId xmlns:a16="http://schemas.microsoft.com/office/drawing/2014/main" id="{F0A56F09-E942-1446-A3E8-BB2500C96117}"/>
              </a:ext>
            </a:extLst>
          </p:cNvPr>
          <p:cNvSpPr/>
          <p:nvPr/>
        </p:nvSpPr>
        <p:spPr>
          <a:xfrm>
            <a:off x="5023646" y="5275310"/>
            <a:ext cx="212262" cy="218879"/>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36" name="椭圆 35">
            <a:extLst>
              <a:ext uri="{FF2B5EF4-FFF2-40B4-BE49-F238E27FC236}">
                <a16:creationId xmlns:a16="http://schemas.microsoft.com/office/drawing/2014/main" id="{87486947-6765-F746-819A-63A02778A893}"/>
              </a:ext>
            </a:extLst>
          </p:cNvPr>
          <p:cNvSpPr/>
          <p:nvPr/>
        </p:nvSpPr>
        <p:spPr>
          <a:xfrm>
            <a:off x="4919049" y="5453048"/>
            <a:ext cx="248512" cy="230194"/>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cxnSp>
        <p:nvCxnSpPr>
          <p:cNvPr id="37" name="直线箭头连接符 36">
            <a:extLst>
              <a:ext uri="{FF2B5EF4-FFF2-40B4-BE49-F238E27FC236}">
                <a16:creationId xmlns:a16="http://schemas.microsoft.com/office/drawing/2014/main" id="{1EF419DD-17D8-AC4F-AEB8-8F4A511763EF}"/>
              </a:ext>
            </a:extLst>
          </p:cNvPr>
          <p:cNvCxnSpPr>
            <a:cxnSpLocks/>
          </p:cNvCxnSpPr>
          <p:nvPr/>
        </p:nvCxnSpPr>
        <p:spPr>
          <a:xfrm flipV="1">
            <a:off x="5250820" y="4956235"/>
            <a:ext cx="1375621" cy="3894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直线箭头连接符 37">
            <a:extLst>
              <a:ext uri="{FF2B5EF4-FFF2-40B4-BE49-F238E27FC236}">
                <a16:creationId xmlns:a16="http://schemas.microsoft.com/office/drawing/2014/main" id="{FB94C4F8-C20B-A243-80DA-B27E194F2B6A}"/>
              </a:ext>
            </a:extLst>
          </p:cNvPr>
          <p:cNvCxnSpPr/>
          <p:nvPr/>
        </p:nvCxnSpPr>
        <p:spPr>
          <a:xfrm flipH="1">
            <a:off x="4704207" y="5492763"/>
            <a:ext cx="186070" cy="6238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直线箭头连接符 38">
            <a:extLst>
              <a:ext uri="{FF2B5EF4-FFF2-40B4-BE49-F238E27FC236}">
                <a16:creationId xmlns:a16="http://schemas.microsoft.com/office/drawing/2014/main" id="{891EB76E-5112-9F4A-A81B-71347C6D34A1}"/>
              </a:ext>
            </a:extLst>
          </p:cNvPr>
          <p:cNvCxnSpPr/>
          <p:nvPr/>
        </p:nvCxnSpPr>
        <p:spPr>
          <a:xfrm>
            <a:off x="5213453" y="5630035"/>
            <a:ext cx="1912900" cy="4043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614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6" grpId="0" animBg="1"/>
      <p:bldP spid="19" grpId="0" animBg="1"/>
      <p:bldP spid="23" grpId="0" animBg="1"/>
      <p:bldP spid="25" grpId="0" animBg="1"/>
      <p:bldP spid="27" grpId="0" animBg="1"/>
      <p:bldP spid="28" grpId="0" animBg="1"/>
      <p:bldP spid="29" grpId="0" animBg="1"/>
      <p:bldP spid="31" grpId="0" animBg="1"/>
      <p:bldP spid="32" grpId="0" animBg="1"/>
      <p:bldP spid="33" grpId="0" animBg="1"/>
      <p:bldP spid="34" grpId="0" animBg="1"/>
      <p:bldP spid="35" grpId="0" animBg="1"/>
      <p:bldP spid="3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dirty="0">
                <a:latin typeface="Impact"/>
                <a:cs typeface="Impact"/>
              </a:rPr>
              <a:t>Problem formulation</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The total amount of time consumed can be written as </a:t>
            </a:r>
          </a:p>
          <a:p>
            <a:pPr lvl="2" defTabSz="914400">
              <a:spcBef>
                <a:spcPts val="0"/>
              </a:spcBef>
              <a:defRPr/>
            </a:pPr>
            <a:endParaRPr lang="en-US" altLang="zh-CN" sz="1600" dirty="0"/>
          </a:p>
          <a:p>
            <a:pPr lvl="1" defTabSz="914400">
              <a:spcBef>
                <a:spcPts val="0"/>
              </a:spcBef>
              <a:defRPr/>
            </a:pPr>
            <a:endParaRPr lang="en-US" altLang="zh-CN" sz="2000" dirty="0"/>
          </a:p>
          <a:p>
            <a:pPr defTabSz="914400">
              <a:spcBef>
                <a:spcPts val="0"/>
              </a:spcBef>
              <a:defRPr/>
            </a:pPr>
            <a:endParaRPr lang="en-US" altLang="zh-CN" sz="2400" dirty="0"/>
          </a:p>
          <a:p>
            <a:pPr defTabSz="914400">
              <a:spcBef>
                <a:spcPts val="0"/>
              </a:spcBef>
              <a:defRPr/>
            </a:pPr>
            <a:r>
              <a:rPr lang="en-US" altLang="zh-CN" sz="2400" dirty="0"/>
              <a:t>Latency minimization problem</a:t>
            </a:r>
          </a:p>
          <a:p>
            <a:pPr defTabSz="914400">
              <a:spcBef>
                <a:spcPts val="0"/>
              </a:spcBef>
              <a:defRPr/>
            </a:pPr>
            <a:endParaRPr lang="en-US" altLang="zh-CN" sz="2400" dirty="0"/>
          </a:p>
        </p:txBody>
      </p:sp>
      <p:sp>
        <p:nvSpPr>
          <p:cNvPr id="3" name="Slide Number Placeholder 2"/>
          <p:cNvSpPr>
            <a:spLocks noGrp="1"/>
          </p:cNvSpPr>
          <p:nvPr>
            <p:ph type="sldNum" sz="quarter" idx="12"/>
          </p:nvPr>
        </p:nvSpPr>
        <p:spPr/>
        <p:txBody>
          <a:bodyPr/>
          <a:lstStyle/>
          <a:p>
            <a:fld id="{A8CBFF3A-E60C-994B-AE6E-D7D0A26F3FC4}" type="slidenum">
              <a:rPr lang="en-US" smtClean="0"/>
              <a:t>47</a:t>
            </a:fld>
            <a:endParaRPr lang="en-US"/>
          </a:p>
        </p:txBody>
      </p:sp>
      <p:pic>
        <p:nvPicPr>
          <p:cNvPr id="4" name="图片 3">
            <a:extLst>
              <a:ext uri="{FF2B5EF4-FFF2-40B4-BE49-F238E27FC236}">
                <a16:creationId xmlns:a16="http://schemas.microsoft.com/office/drawing/2014/main" id="{8E0646C5-8E0E-3748-B62E-F8B2B310490B}"/>
              </a:ext>
            </a:extLst>
          </p:cNvPr>
          <p:cNvPicPr>
            <a:picLocks noChangeAspect="1"/>
          </p:cNvPicPr>
          <p:nvPr/>
        </p:nvPicPr>
        <p:blipFill>
          <a:blip r:embed="rId4"/>
          <a:stretch>
            <a:fillRect/>
          </a:stretch>
        </p:blipFill>
        <p:spPr>
          <a:xfrm>
            <a:off x="3015473" y="2187466"/>
            <a:ext cx="2563340" cy="429610"/>
          </a:xfrm>
          <a:prstGeom prst="rect">
            <a:avLst/>
          </a:prstGeom>
        </p:spPr>
      </p:pic>
      <p:pic>
        <p:nvPicPr>
          <p:cNvPr id="7" name="图片 6">
            <a:extLst>
              <a:ext uri="{FF2B5EF4-FFF2-40B4-BE49-F238E27FC236}">
                <a16:creationId xmlns:a16="http://schemas.microsoft.com/office/drawing/2014/main" id="{5D51F339-659C-E94C-9AA1-06C936EE3DC2}"/>
              </a:ext>
            </a:extLst>
          </p:cNvPr>
          <p:cNvPicPr>
            <a:picLocks noChangeAspect="1"/>
          </p:cNvPicPr>
          <p:nvPr/>
        </p:nvPicPr>
        <p:blipFill>
          <a:blip r:embed="rId5"/>
          <a:stretch>
            <a:fillRect/>
          </a:stretch>
        </p:blipFill>
        <p:spPr>
          <a:xfrm>
            <a:off x="1023195" y="3490359"/>
            <a:ext cx="3388511" cy="3162610"/>
          </a:xfrm>
          <a:prstGeom prst="rect">
            <a:avLst/>
          </a:prstGeom>
        </p:spPr>
      </p:pic>
      <p:sp>
        <p:nvSpPr>
          <p:cNvPr id="9" name="文本框 8">
            <a:extLst>
              <a:ext uri="{FF2B5EF4-FFF2-40B4-BE49-F238E27FC236}">
                <a16:creationId xmlns:a16="http://schemas.microsoft.com/office/drawing/2014/main" id="{7350D330-CE04-7C42-B1D3-2A2CCCB47850}"/>
              </a:ext>
            </a:extLst>
          </p:cNvPr>
          <p:cNvSpPr txBox="1"/>
          <p:nvPr/>
        </p:nvSpPr>
        <p:spPr>
          <a:xfrm>
            <a:off x="4405848" y="4029429"/>
            <a:ext cx="4548321" cy="338554"/>
          </a:xfrm>
          <a:prstGeom prst="rect">
            <a:avLst/>
          </a:prstGeom>
          <a:solidFill>
            <a:schemeClr val="accent5">
              <a:lumMod val="40000"/>
              <a:lumOff val="60000"/>
            </a:schemeClr>
          </a:solidFill>
          <a:ln>
            <a:solidFill>
              <a:schemeClr val="accent5">
                <a:lumMod val="40000"/>
                <a:lumOff val="60000"/>
              </a:schemeClr>
            </a:solidFill>
          </a:ln>
        </p:spPr>
        <p:txBody>
          <a:bodyPr wrap="square" rtlCol="0">
            <a:spAutoFit/>
          </a:bodyPr>
          <a:lstStyle/>
          <a:p>
            <a:r>
              <a:rPr lang="en-US" altLang="zh-CN" sz="1600" dirty="0"/>
              <a:t>Assignment index, binary variable</a:t>
            </a:r>
          </a:p>
        </p:txBody>
      </p:sp>
      <p:cxnSp>
        <p:nvCxnSpPr>
          <p:cNvPr id="10" name="直线连接符 9">
            <a:extLst>
              <a:ext uri="{FF2B5EF4-FFF2-40B4-BE49-F238E27FC236}">
                <a16:creationId xmlns:a16="http://schemas.microsoft.com/office/drawing/2014/main" id="{E874FE53-5648-4740-B433-9CE8D366EE66}"/>
              </a:ext>
            </a:extLst>
          </p:cNvPr>
          <p:cNvCxnSpPr>
            <a:cxnSpLocks/>
          </p:cNvCxnSpPr>
          <p:nvPr/>
        </p:nvCxnSpPr>
        <p:spPr>
          <a:xfrm>
            <a:off x="1754176" y="4757299"/>
            <a:ext cx="2543504"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1" name="直线连接符 10">
            <a:extLst>
              <a:ext uri="{FF2B5EF4-FFF2-40B4-BE49-F238E27FC236}">
                <a16:creationId xmlns:a16="http://schemas.microsoft.com/office/drawing/2014/main" id="{7BABAD56-6745-6845-B26E-484EFF00FE91}"/>
              </a:ext>
            </a:extLst>
          </p:cNvPr>
          <p:cNvCxnSpPr>
            <a:cxnSpLocks/>
          </p:cNvCxnSpPr>
          <p:nvPr/>
        </p:nvCxnSpPr>
        <p:spPr>
          <a:xfrm>
            <a:off x="1727681" y="5303277"/>
            <a:ext cx="1975945"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2" name="文本框 11">
            <a:extLst>
              <a:ext uri="{FF2B5EF4-FFF2-40B4-BE49-F238E27FC236}">
                <a16:creationId xmlns:a16="http://schemas.microsoft.com/office/drawing/2014/main" id="{5E7F7394-2FE6-E447-8F63-C2B4D7C6B937}"/>
              </a:ext>
            </a:extLst>
          </p:cNvPr>
          <p:cNvSpPr txBox="1"/>
          <p:nvPr/>
        </p:nvSpPr>
        <p:spPr>
          <a:xfrm>
            <a:off x="4405848" y="4462109"/>
            <a:ext cx="4548321" cy="338554"/>
          </a:xfrm>
          <a:prstGeom prst="rect">
            <a:avLst/>
          </a:prstGeom>
          <a:solidFill>
            <a:schemeClr val="accent2">
              <a:lumMod val="40000"/>
              <a:lumOff val="60000"/>
            </a:schemeClr>
          </a:solidFill>
          <a:ln>
            <a:solidFill>
              <a:schemeClr val="accent2">
                <a:lumMod val="40000"/>
                <a:lumOff val="60000"/>
              </a:schemeClr>
            </a:solidFill>
          </a:ln>
        </p:spPr>
        <p:txBody>
          <a:bodyPr wrap="square" rtlCol="0">
            <a:spAutoFit/>
          </a:bodyPr>
          <a:lstStyle/>
          <a:p>
            <a:r>
              <a:rPr lang="en-US" altLang="zh-CN" sz="1600" dirty="0"/>
              <a:t>A client can connect to maximum one edge server</a:t>
            </a:r>
          </a:p>
        </p:txBody>
      </p:sp>
      <p:cxnSp>
        <p:nvCxnSpPr>
          <p:cNvPr id="13" name="直线连接符 12">
            <a:extLst>
              <a:ext uri="{FF2B5EF4-FFF2-40B4-BE49-F238E27FC236}">
                <a16:creationId xmlns:a16="http://schemas.microsoft.com/office/drawing/2014/main" id="{E7CB4DD3-C005-024D-8238-9E6952DC8F4A}"/>
              </a:ext>
            </a:extLst>
          </p:cNvPr>
          <p:cNvCxnSpPr>
            <a:cxnSpLocks/>
          </p:cNvCxnSpPr>
          <p:nvPr/>
        </p:nvCxnSpPr>
        <p:spPr>
          <a:xfrm>
            <a:off x="1727680" y="5685725"/>
            <a:ext cx="1975945"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文本框 13">
            <a:extLst>
              <a:ext uri="{FF2B5EF4-FFF2-40B4-BE49-F238E27FC236}">
                <a16:creationId xmlns:a16="http://schemas.microsoft.com/office/drawing/2014/main" id="{A5882D25-27C3-EC4E-A3D0-E21360402FA6}"/>
              </a:ext>
            </a:extLst>
          </p:cNvPr>
          <p:cNvSpPr txBox="1"/>
          <p:nvPr/>
        </p:nvSpPr>
        <p:spPr>
          <a:xfrm>
            <a:off x="4424679" y="4961910"/>
            <a:ext cx="4548321" cy="584775"/>
          </a:xfrm>
          <a:prstGeom prst="rect">
            <a:avLst/>
          </a:prstGeom>
          <a:solidFill>
            <a:schemeClr val="accent4">
              <a:lumMod val="40000"/>
              <a:lumOff val="60000"/>
            </a:schemeClr>
          </a:solidFill>
          <a:ln>
            <a:solidFill>
              <a:schemeClr val="accent4">
                <a:lumMod val="40000"/>
                <a:lumOff val="60000"/>
              </a:schemeClr>
            </a:solidFill>
          </a:ln>
        </p:spPr>
        <p:txBody>
          <a:bodyPr wrap="square" rtlCol="0">
            <a:spAutoFit/>
          </a:bodyPr>
          <a:lstStyle/>
          <a:p>
            <a:r>
              <a:rPr lang="en-US" altLang="zh-CN" sz="1600" dirty="0"/>
              <a:t>At least there should be one client connected to the server so as to finish the task</a:t>
            </a:r>
          </a:p>
        </p:txBody>
      </p:sp>
      <p:cxnSp>
        <p:nvCxnSpPr>
          <p:cNvPr id="15" name="直线连接符 14">
            <a:extLst>
              <a:ext uri="{FF2B5EF4-FFF2-40B4-BE49-F238E27FC236}">
                <a16:creationId xmlns:a16="http://schemas.microsoft.com/office/drawing/2014/main" id="{B4023F43-66A8-574E-97BA-2B0B1BA861DB}"/>
              </a:ext>
            </a:extLst>
          </p:cNvPr>
          <p:cNvCxnSpPr>
            <a:cxnSpLocks/>
          </p:cNvCxnSpPr>
          <p:nvPr/>
        </p:nvCxnSpPr>
        <p:spPr>
          <a:xfrm>
            <a:off x="1727680" y="6315326"/>
            <a:ext cx="241738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6" name="直线连接符 15">
            <a:extLst>
              <a:ext uri="{FF2B5EF4-FFF2-40B4-BE49-F238E27FC236}">
                <a16:creationId xmlns:a16="http://schemas.microsoft.com/office/drawing/2014/main" id="{BCC2952C-A879-8249-94D9-F8ACAB847045}"/>
              </a:ext>
            </a:extLst>
          </p:cNvPr>
          <p:cNvCxnSpPr>
            <a:cxnSpLocks/>
          </p:cNvCxnSpPr>
          <p:nvPr/>
        </p:nvCxnSpPr>
        <p:spPr>
          <a:xfrm>
            <a:off x="1727679" y="6666956"/>
            <a:ext cx="2678169" cy="8846"/>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17" name="文本框 16">
            <a:extLst>
              <a:ext uri="{FF2B5EF4-FFF2-40B4-BE49-F238E27FC236}">
                <a16:creationId xmlns:a16="http://schemas.microsoft.com/office/drawing/2014/main" id="{A9F9CD58-9610-2644-BF28-9A9276004B1A}"/>
              </a:ext>
            </a:extLst>
          </p:cNvPr>
          <p:cNvSpPr txBox="1"/>
          <p:nvPr/>
        </p:nvSpPr>
        <p:spPr>
          <a:xfrm>
            <a:off x="4424679" y="5685725"/>
            <a:ext cx="4548321" cy="584775"/>
          </a:xfrm>
          <a:prstGeom prst="rect">
            <a:avLst/>
          </a:prstGeom>
          <a:solidFill>
            <a:schemeClr val="accent3">
              <a:lumMod val="40000"/>
              <a:lumOff val="60000"/>
            </a:schemeClr>
          </a:solidFill>
          <a:ln>
            <a:solidFill>
              <a:schemeClr val="accent3">
                <a:lumMod val="40000"/>
                <a:lumOff val="60000"/>
              </a:schemeClr>
            </a:solidFill>
          </a:ln>
        </p:spPr>
        <p:txBody>
          <a:bodyPr wrap="square" rtlCol="0">
            <a:spAutoFit/>
          </a:bodyPr>
          <a:lstStyle/>
          <a:p>
            <a:r>
              <a:rPr lang="en-US" altLang="zh-CN" sz="1600" dirty="0"/>
              <a:t>The total number of connections cannot exceed capacity of edge server</a:t>
            </a:r>
            <a:endParaRPr lang="en-US" altLang="zh-CN" sz="1600" dirty="0">
              <a:effectLst/>
            </a:endParaRPr>
          </a:p>
        </p:txBody>
      </p:sp>
      <p:sp>
        <p:nvSpPr>
          <p:cNvPr id="18" name="文本框 17">
            <a:extLst>
              <a:ext uri="{FF2B5EF4-FFF2-40B4-BE49-F238E27FC236}">
                <a16:creationId xmlns:a16="http://schemas.microsoft.com/office/drawing/2014/main" id="{CC16C507-E835-4A4B-B93C-019EDD9F42AC}"/>
              </a:ext>
            </a:extLst>
          </p:cNvPr>
          <p:cNvSpPr txBox="1"/>
          <p:nvPr/>
        </p:nvSpPr>
        <p:spPr>
          <a:xfrm>
            <a:off x="4424679" y="6434302"/>
            <a:ext cx="4548321" cy="338554"/>
          </a:xfrm>
          <a:prstGeom prst="rect">
            <a:avLst/>
          </a:prstGeom>
          <a:solidFill>
            <a:schemeClr val="accent6">
              <a:lumMod val="40000"/>
              <a:lumOff val="60000"/>
            </a:schemeClr>
          </a:solidFill>
          <a:ln>
            <a:solidFill>
              <a:schemeClr val="accent6">
                <a:lumMod val="40000"/>
                <a:lumOff val="60000"/>
              </a:schemeClr>
            </a:solidFill>
          </a:ln>
        </p:spPr>
        <p:txBody>
          <a:bodyPr wrap="square" rtlCol="0">
            <a:spAutoFit/>
          </a:bodyPr>
          <a:lstStyle/>
          <a:p>
            <a:r>
              <a:rPr lang="en-US" altLang="zh-CN" sz="1600" dirty="0"/>
              <a:t>Willingness indicator, determined by battery life</a:t>
            </a:r>
          </a:p>
        </p:txBody>
      </p:sp>
      <p:sp>
        <p:nvSpPr>
          <p:cNvPr id="8" name="文本框 7">
            <a:extLst>
              <a:ext uri="{FF2B5EF4-FFF2-40B4-BE49-F238E27FC236}">
                <a16:creationId xmlns:a16="http://schemas.microsoft.com/office/drawing/2014/main" id="{B1B082A1-89E1-3044-BED6-B0E69AA6A89C}"/>
              </a:ext>
            </a:extLst>
          </p:cNvPr>
          <p:cNvSpPr txBox="1"/>
          <p:nvPr/>
        </p:nvSpPr>
        <p:spPr>
          <a:xfrm>
            <a:off x="5239192" y="2906045"/>
            <a:ext cx="2628016" cy="615553"/>
          </a:xfrm>
          <a:prstGeom prst="rect">
            <a:avLst/>
          </a:prstGeom>
          <a:solidFill>
            <a:srgbClr val="FFFF00"/>
          </a:solidFill>
        </p:spPr>
        <p:txBody>
          <a:bodyPr wrap="square" rtlCol="0">
            <a:spAutoFit/>
          </a:bodyPr>
          <a:lstStyle/>
          <a:p>
            <a:pPr marL="285750" indent="-285750">
              <a:buFont typeface="Wingdings" panose="05000000000000000000" pitchFamily="2" charset="2"/>
              <a:buChar char="ü"/>
            </a:pPr>
            <a:r>
              <a:rPr lang="en-US" altLang="zh-CN" dirty="0"/>
              <a:t> </a:t>
            </a:r>
            <a:r>
              <a:rPr kumimoji="1" lang="en-US" altLang="zh-CN" sz="1600" dirty="0"/>
              <a:t>Utilizing matching to find a suboptimal solution</a:t>
            </a:r>
            <a:endParaRPr kumimoji="1" lang="zh-CN" altLang="en-US" sz="1600" dirty="0"/>
          </a:p>
        </p:txBody>
      </p:sp>
    </p:spTree>
    <p:extLst>
      <p:ext uri="{BB962C8B-B14F-4D97-AF65-F5344CB8AC3E}">
        <p14:creationId xmlns:p14="http://schemas.microsoft.com/office/powerpoint/2010/main" val="33266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Methodology</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a:t>Matching game theory</a:t>
            </a:r>
            <a:r>
              <a:rPr lang="en-US" altLang="zh-CN" sz="2400" dirty="0"/>
              <a:t>:</a:t>
            </a:r>
          </a:p>
          <a:p>
            <a:pPr lvl="1">
              <a:lnSpc>
                <a:spcPct val="105000"/>
              </a:lnSpc>
            </a:pPr>
            <a:r>
              <a:rPr lang="en-US" altLang="zh-CN" sz="2200" dirty="0">
                <a:cs typeface="Times New Roman" panose="02020603050405020304" pitchFamily="18" charset="0"/>
              </a:rPr>
              <a:t>We seek to find a </a:t>
            </a:r>
            <a:r>
              <a:rPr lang="en-US" altLang="zh-CN" sz="2200" b="1" dirty="0">
                <a:solidFill>
                  <a:srgbClr val="FF0000"/>
                </a:solidFill>
                <a:cs typeface="Times New Roman" panose="02020603050405020304" pitchFamily="18" charset="0"/>
              </a:rPr>
              <a:t>stable matching</a:t>
            </a:r>
            <a:r>
              <a:rPr lang="en-US" altLang="zh-CN" sz="2200" dirty="0">
                <a:solidFill>
                  <a:srgbClr val="FF0000"/>
                </a:solidFill>
                <a:cs typeface="Times New Roman" panose="02020603050405020304" pitchFamily="18" charset="0"/>
              </a:rPr>
              <a:t> </a:t>
            </a:r>
            <a:r>
              <a:rPr lang="en-US" altLang="zh-CN" sz="2200" dirty="0">
                <a:cs typeface="Times New Roman" panose="02020603050405020304" pitchFamily="18" charset="0"/>
              </a:rPr>
              <a:t>such that</a:t>
            </a:r>
          </a:p>
          <a:p>
            <a:pPr lvl="2">
              <a:lnSpc>
                <a:spcPct val="105000"/>
              </a:lnSpc>
            </a:pPr>
            <a:r>
              <a:rPr lang="en-US" altLang="zh-CN" sz="2000" dirty="0">
                <a:cs typeface="Times New Roman" panose="02020603050405020304" pitchFamily="18" charset="0"/>
              </a:rPr>
              <a:t>There does not exist any pair of players, </a:t>
            </a:r>
            <a:r>
              <a:rPr lang="en-US" altLang="zh-CN" sz="2000" i="1" dirty="0" err="1">
                <a:cs typeface="Times New Roman" panose="02020603050405020304" pitchFamily="18" charset="0"/>
              </a:rPr>
              <a:t>i</a:t>
            </a:r>
            <a:r>
              <a:rPr lang="en-US" altLang="zh-CN" sz="2000" dirty="0">
                <a:cs typeface="Times New Roman" panose="02020603050405020304" pitchFamily="18" charset="0"/>
              </a:rPr>
              <a:t> and </a:t>
            </a:r>
            <a:r>
              <a:rPr lang="en-US" altLang="zh-CN" sz="2000" i="1" dirty="0">
                <a:cs typeface="Times New Roman" panose="02020603050405020304" pitchFamily="18" charset="0"/>
              </a:rPr>
              <a:t>j </a:t>
            </a:r>
            <a:r>
              <a:rPr lang="en-US" altLang="zh-CN" sz="2000" dirty="0">
                <a:cs typeface="Times New Roman" panose="02020603050405020304" pitchFamily="18" charset="0"/>
              </a:rPr>
              <a:t>matches, respectively to players,</a:t>
            </a:r>
            <a:r>
              <a:rPr lang="en-US" altLang="zh-CN" sz="2000" i="1" dirty="0">
                <a:cs typeface="Times New Roman" panose="02020603050405020304" pitchFamily="18" charset="0"/>
              </a:rPr>
              <a:t> a </a:t>
            </a:r>
            <a:r>
              <a:rPr lang="en-US" altLang="zh-CN" sz="2000" dirty="0">
                <a:cs typeface="Times New Roman" panose="02020603050405020304" pitchFamily="18" charset="0"/>
              </a:rPr>
              <a:t>and</a:t>
            </a:r>
            <a:r>
              <a:rPr lang="en-US" altLang="zh-CN" sz="2000" i="1" dirty="0">
                <a:cs typeface="Times New Roman" panose="02020603050405020304" pitchFamily="18" charset="0"/>
              </a:rPr>
              <a:t> b </a:t>
            </a:r>
            <a:r>
              <a:rPr lang="en-US" altLang="zh-CN" sz="2000" dirty="0">
                <a:cs typeface="Times New Roman" panose="02020603050405020304" pitchFamily="18" charset="0"/>
              </a:rPr>
              <a:t>but..</a:t>
            </a:r>
          </a:p>
          <a:p>
            <a:pPr lvl="2">
              <a:lnSpc>
                <a:spcPct val="105000"/>
              </a:lnSpc>
            </a:pPr>
            <a:r>
              <a:rPr lang="en-US" altLang="zh-CN" sz="2000" i="1" dirty="0">
                <a:cs typeface="Times New Roman" panose="02020603050405020304" pitchFamily="18" charset="0"/>
              </a:rPr>
              <a:t>j</a:t>
            </a:r>
            <a:r>
              <a:rPr lang="en-US" altLang="zh-CN" sz="2000" dirty="0">
                <a:cs typeface="Times New Roman" panose="02020603050405020304" pitchFamily="18" charset="0"/>
              </a:rPr>
              <a:t> prefers </a:t>
            </a:r>
            <a:r>
              <a:rPr lang="en-US" altLang="zh-CN" sz="2000" i="1" dirty="0">
                <a:cs typeface="Times New Roman" panose="02020603050405020304" pitchFamily="18" charset="0"/>
              </a:rPr>
              <a:t>a</a:t>
            </a:r>
            <a:r>
              <a:rPr lang="en-US" altLang="zh-CN" sz="2000" dirty="0">
                <a:cs typeface="Times New Roman" panose="02020603050405020304" pitchFamily="18" charset="0"/>
              </a:rPr>
              <a:t> to </a:t>
            </a:r>
            <a:r>
              <a:rPr lang="en-US" altLang="zh-CN" sz="2000" i="1" dirty="0">
                <a:cs typeface="Times New Roman" panose="02020603050405020304" pitchFamily="18" charset="0"/>
              </a:rPr>
              <a:t>b</a:t>
            </a:r>
            <a:r>
              <a:rPr lang="en-US" altLang="zh-CN" sz="2000" dirty="0">
                <a:cs typeface="Times New Roman" panose="02020603050405020304" pitchFamily="18" charset="0"/>
              </a:rPr>
              <a:t> and </a:t>
            </a:r>
            <a:r>
              <a:rPr lang="en-US" altLang="zh-CN" sz="2000" i="1" dirty="0">
                <a:cs typeface="Times New Roman" panose="02020603050405020304" pitchFamily="18" charset="0"/>
              </a:rPr>
              <a:t>a</a:t>
            </a:r>
            <a:r>
              <a:rPr lang="en-US" altLang="zh-CN" sz="2000" dirty="0">
                <a:cs typeface="Times New Roman" panose="02020603050405020304" pitchFamily="18" charset="0"/>
              </a:rPr>
              <a:t> prefers </a:t>
            </a:r>
            <a:r>
              <a:rPr lang="en-US" altLang="zh-CN" sz="2000" i="1" dirty="0">
                <a:cs typeface="Times New Roman" panose="02020603050405020304" pitchFamily="18" charset="0"/>
              </a:rPr>
              <a:t>j</a:t>
            </a:r>
            <a:r>
              <a:rPr lang="en-US" altLang="zh-CN" sz="2000" dirty="0">
                <a:cs typeface="Times New Roman" panose="02020603050405020304" pitchFamily="18" charset="0"/>
              </a:rPr>
              <a:t> to </a:t>
            </a:r>
            <a:r>
              <a:rPr lang="en-US" altLang="zh-CN" sz="2000" i="1" dirty="0" err="1">
                <a:cs typeface="Times New Roman" panose="02020603050405020304" pitchFamily="18" charset="0"/>
              </a:rPr>
              <a:t>i</a:t>
            </a:r>
            <a:endParaRPr lang="en-US" altLang="zh-CN" sz="2000" i="1" dirty="0">
              <a:cs typeface="Times New Roman" panose="02020603050405020304" pitchFamily="18" charset="0"/>
            </a:endParaRPr>
          </a:p>
          <a:p>
            <a:pPr lvl="1">
              <a:lnSpc>
                <a:spcPct val="105000"/>
              </a:lnSpc>
            </a:pPr>
            <a:r>
              <a:rPr lang="en-US" altLang="zh-CN" sz="2200" dirty="0">
                <a:cs typeface="Times New Roman" panose="02020603050405020304" pitchFamily="18" charset="0"/>
              </a:rPr>
              <a:t>How can we find a stable matching?</a:t>
            </a:r>
            <a:endParaRPr lang="en-US" altLang="zh-CN" sz="2200" i="1" dirty="0">
              <a:cs typeface="Times New Roman" panose="02020603050405020304" pitchFamily="18" charset="0"/>
            </a:endParaRPr>
          </a:p>
          <a:p>
            <a:pPr lvl="2">
              <a:lnSpc>
                <a:spcPct val="105000"/>
              </a:lnSpc>
            </a:pPr>
            <a:r>
              <a:rPr lang="en-US" altLang="zh-CN" sz="2000" dirty="0">
                <a:cs typeface="Times New Roman" panose="02020603050405020304" pitchFamily="18" charset="0"/>
              </a:rPr>
              <a:t>many approaches(minimizing sum/ max of ranks, minimizing diff of total ranks, Gale and Shapley algorithm)</a:t>
            </a:r>
          </a:p>
          <a:p>
            <a:pPr lvl="2">
              <a:lnSpc>
                <a:spcPct val="105000"/>
              </a:lnSpc>
            </a:pPr>
            <a:r>
              <a:rPr lang="en-US" altLang="zh-CN" sz="2000" b="1" dirty="0">
                <a:solidFill>
                  <a:srgbClr val="FF0000"/>
                </a:solidFill>
                <a:cs typeface="Times New Roman" panose="02020603050405020304" pitchFamily="18" charset="0"/>
              </a:rPr>
              <a:t>Most popular</a:t>
            </a:r>
            <a:r>
              <a:rPr lang="en-US" altLang="zh-CN" sz="2000" b="1" dirty="0">
                <a:cs typeface="Times New Roman" panose="02020603050405020304" pitchFamily="18" charset="0"/>
              </a:rPr>
              <a:t>: </a:t>
            </a:r>
            <a:r>
              <a:rPr lang="en-US" altLang="zh-CN" sz="2000" dirty="0">
                <a:cs typeface="Times New Roman" panose="02020603050405020304" pitchFamily="18" charset="0"/>
              </a:rPr>
              <a:t>Deferred acceptance or GS algorithm</a:t>
            </a:r>
          </a:p>
          <a:p>
            <a:pPr lvl="2">
              <a:lnSpc>
                <a:spcPct val="105000"/>
              </a:lnSpc>
            </a:pPr>
            <a:r>
              <a:rPr lang="en-US" altLang="zh-CN" sz="2000" dirty="0">
                <a:cs typeface="Times New Roman" panose="02020603050405020304" pitchFamily="18" charset="0"/>
              </a:rPr>
              <a:t>Based on preference list</a:t>
            </a:r>
          </a:p>
          <a:p>
            <a:pPr lvl="2">
              <a:lnSpc>
                <a:spcPct val="105000"/>
              </a:lnSpc>
            </a:pPr>
            <a:endParaRPr lang="en-US" altLang="zh-CN" sz="2000" dirty="0">
              <a:cs typeface="Times New Roman" panose="02020603050405020304" pitchFamily="18" charset="0"/>
            </a:endParaRPr>
          </a:p>
          <a:p>
            <a:pPr defTabSz="914400">
              <a:spcBef>
                <a:spcPts val="0"/>
              </a:spcBef>
              <a:defRPr/>
            </a:pPr>
            <a:endParaRPr lang="en-US" altLang="zh-CN" sz="2000" dirty="0"/>
          </a:p>
          <a:p>
            <a:pPr lvl="2" defTabSz="914400">
              <a:spcBef>
                <a:spcPts val="0"/>
              </a:spcBef>
              <a:defRPr/>
            </a:pPr>
            <a:endParaRPr lang="en-US" altLang="zh-CN" sz="1600" dirty="0"/>
          </a:p>
          <a:p>
            <a:pPr lvl="1" defTabSz="914400">
              <a:spcBef>
                <a:spcPts val="0"/>
              </a:spcBef>
              <a:defRPr/>
            </a:pPr>
            <a:endParaRPr lang="en-US" altLang="zh-CN" sz="2000" dirty="0"/>
          </a:p>
          <a:p>
            <a:pPr defTabSz="914400">
              <a:spcBef>
                <a:spcPts val="0"/>
              </a:spcBef>
              <a:defRPr/>
            </a:pPr>
            <a:endParaRPr lang="en-US" altLang="zh-CN" sz="2400" dirty="0"/>
          </a:p>
          <a:p>
            <a:pPr defTabSz="914400">
              <a:spcBef>
                <a:spcPts val="0"/>
              </a:spcBef>
              <a:defRPr/>
            </a:pPr>
            <a:endParaRPr lang="en-US" altLang="zh-CN" sz="2400" dirty="0"/>
          </a:p>
        </p:txBody>
      </p:sp>
      <p:sp>
        <p:nvSpPr>
          <p:cNvPr id="3" name="Slide Number Placeholder 2"/>
          <p:cNvSpPr>
            <a:spLocks noGrp="1"/>
          </p:cNvSpPr>
          <p:nvPr>
            <p:ph type="sldNum" sz="quarter" idx="12"/>
          </p:nvPr>
        </p:nvSpPr>
        <p:spPr/>
        <p:txBody>
          <a:bodyPr/>
          <a:lstStyle/>
          <a:p>
            <a:fld id="{A8CBFF3A-E60C-994B-AE6E-D7D0A26F3FC4}" type="slidenum">
              <a:rPr lang="en-US" smtClean="0"/>
              <a:t>48</a:t>
            </a:fld>
            <a:endParaRPr lang="en-US"/>
          </a:p>
        </p:txBody>
      </p:sp>
    </p:spTree>
    <p:extLst>
      <p:ext uri="{BB962C8B-B14F-4D97-AF65-F5344CB8AC3E}">
        <p14:creationId xmlns:p14="http://schemas.microsoft.com/office/powerpoint/2010/main" val="4011977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A89C7-DD50-244D-8BEA-63555767E288}"/>
              </a:ext>
            </a:extLst>
          </p:cNvPr>
          <p:cNvSpPr>
            <a:spLocks noGrp="1"/>
          </p:cNvSpPr>
          <p:nvPr>
            <p:ph type="title"/>
          </p:nvPr>
        </p:nvSpPr>
        <p:spPr>
          <a:xfrm>
            <a:off x="457200" y="274638"/>
            <a:ext cx="5390707" cy="1143000"/>
          </a:xfrm>
        </p:spPr>
        <p:txBody>
          <a:bodyPr>
            <a:noAutofit/>
          </a:bodyPr>
          <a:lstStyle/>
          <a:p>
            <a:r>
              <a:rPr lang="en-US" sz="3600" dirty="0"/>
              <a:t>Stable Marriage Matching</a:t>
            </a:r>
          </a:p>
        </p:txBody>
      </p:sp>
      <p:sp>
        <p:nvSpPr>
          <p:cNvPr id="3" name="Content Placeholder 2">
            <a:extLst>
              <a:ext uri="{FF2B5EF4-FFF2-40B4-BE49-F238E27FC236}">
                <a16:creationId xmlns:a16="http://schemas.microsoft.com/office/drawing/2014/main" id="{F76627C5-BCE5-E641-91C7-E607008A4C63}"/>
              </a:ext>
            </a:extLst>
          </p:cNvPr>
          <p:cNvSpPr>
            <a:spLocks noGrp="1"/>
          </p:cNvSpPr>
          <p:nvPr>
            <p:ph idx="1"/>
          </p:nvPr>
        </p:nvSpPr>
        <p:spPr>
          <a:xfrm>
            <a:off x="287079" y="1830387"/>
            <a:ext cx="8686800" cy="4525963"/>
          </a:xfrm>
        </p:spPr>
        <p:txBody>
          <a:bodyPr>
            <a:normAutofit/>
          </a:bodyPr>
          <a:lstStyle/>
          <a:p>
            <a:r>
              <a:rPr lang="en-US" dirty="0"/>
              <a:t>Basic elements (</a:t>
            </a:r>
            <a:r>
              <a:rPr lang="en-US" b="1" i="1" dirty="0">
                <a:solidFill>
                  <a:srgbClr val="FF0000"/>
                </a:solidFill>
              </a:rPr>
              <a:t>Stable Marriage</a:t>
            </a:r>
            <a:r>
              <a:rPr lang="en-US" dirty="0"/>
              <a:t>):</a:t>
            </a:r>
          </a:p>
          <a:p>
            <a:pPr lvl="1"/>
            <a:r>
              <a:rPr lang="en-US" b="1" i="1" dirty="0">
                <a:solidFill>
                  <a:srgbClr val="FF0000"/>
                </a:solidFill>
              </a:rPr>
              <a:t>Agents</a:t>
            </a:r>
            <a:r>
              <a:rPr lang="en-US" dirty="0"/>
              <a:t>: A set of men, and a set of</a:t>
            </a:r>
            <a:r>
              <a:rPr lang="zh-CN" altLang="en-US" dirty="0"/>
              <a:t> </a:t>
            </a:r>
            <a:r>
              <a:rPr lang="en-US" altLang="zh-CN" dirty="0"/>
              <a:t>women;</a:t>
            </a:r>
            <a:endParaRPr lang="en-US" dirty="0"/>
          </a:p>
          <a:p>
            <a:pPr lvl="1"/>
            <a:r>
              <a:rPr lang="en-US" altLang="zh-CN" b="1" i="1" dirty="0">
                <a:solidFill>
                  <a:srgbClr val="FF0000"/>
                </a:solidFill>
              </a:rPr>
              <a:t>Preference</a:t>
            </a:r>
            <a:r>
              <a:rPr lang="en-US" b="1" i="1" dirty="0">
                <a:solidFill>
                  <a:srgbClr val="FF0000"/>
                </a:solidFill>
              </a:rPr>
              <a:t> list</a:t>
            </a:r>
            <a:r>
              <a:rPr lang="en-US" altLang="zh-CN" b="1" i="1" dirty="0">
                <a:solidFill>
                  <a:srgbClr val="FF0000"/>
                </a:solidFill>
              </a:rPr>
              <a:t>:</a:t>
            </a:r>
            <a:r>
              <a:rPr lang="zh-CN" altLang="en-US" dirty="0"/>
              <a:t> </a:t>
            </a:r>
            <a:r>
              <a:rPr lang="en-US" altLang="zh-CN" dirty="0"/>
              <a:t>A</a:t>
            </a:r>
            <a:r>
              <a:rPr lang="zh-CN" altLang="en-US" dirty="0"/>
              <a:t> </a:t>
            </a:r>
            <a:r>
              <a:rPr lang="en-US" altLang="zh-CN" dirty="0"/>
              <a:t>sorted</a:t>
            </a:r>
            <a:r>
              <a:rPr lang="zh-CN" altLang="en-US" dirty="0"/>
              <a:t> </a:t>
            </a:r>
            <a:r>
              <a:rPr lang="en-US" altLang="zh-CN" dirty="0"/>
              <a:t>list</a:t>
            </a:r>
            <a:r>
              <a:rPr lang="zh-CN" altLang="en-US" dirty="0"/>
              <a:t> </a:t>
            </a:r>
            <a:r>
              <a:rPr lang="en-US" altLang="zh-CN" dirty="0"/>
              <a:t>of</a:t>
            </a:r>
            <a:r>
              <a:rPr lang="zh-CN" altLang="en-US" dirty="0"/>
              <a:t> </a:t>
            </a:r>
            <a:r>
              <a:rPr lang="en-US" altLang="zh-CN" dirty="0"/>
              <a:t>men/women</a:t>
            </a:r>
            <a:r>
              <a:rPr lang="zh-CN" altLang="en-US" dirty="0"/>
              <a:t> </a:t>
            </a:r>
            <a:r>
              <a:rPr lang="en-US" altLang="zh-CN" dirty="0"/>
              <a:t>based</a:t>
            </a:r>
            <a:r>
              <a:rPr lang="zh-CN" altLang="en-US" dirty="0"/>
              <a:t> </a:t>
            </a:r>
            <a:r>
              <a:rPr lang="en-US" altLang="zh-CN" dirty="0"/>
              <a:t>on</a:t>
            </a:r>
            <a:r>
              <a:rPr lang="zh-CN" altLang="en-US" dirty="0"/>
              <a:t> </a:t>
            </a:r>
            <a:r>
              <a:rPr lang="en-US" altLang="zh-CN" dirty="0"/>
              <a:t>her/his</a:t>
            </a:r>
            <a:r>
              <a:rPr lang="zh-CN" altLang="en-US" dirty="0"/>
              <a:t> </a:t>
            </a:r>
            <a:r>
              <a:rPr lang="en-US" altLang="zh-CN" dirty="0"/>
              <a:t>preferences;</a:t>
            </a:r>
            <a:r>
              <a:rPr lang="en-US" b="1" i="1" dirty="0">
                <a:solidFill>
                  <a:srgbClr val="FF0000"/>
                </a:solidFill>
              </a:rPr>
              <a:t> </a:t>
            </a:r>
          </a:p>
          <a:p>
            <a:pPr lvl="1"/>
            <a:r>
              <a:rPr lang="en-US" b="1" i="1" dirty="0">
                <a:solidFill>
                  <a:srgbClr val="FF0000"/>
                </a:solidFill>
              </a:rPr>
              <a:t>Blocking pair</a:t>
            </a:r>
            <a:r>
              <a:rPr lang="zh-CN" altLang="en-US" b="1" i="1" dirty="0">
                <a:solidFill>
                  <a:srgbClr val="FF0000"/>
                </a:solidFill>
              </a:rPr>
              <a:t> </a:t>
            </a:r>
            <a:r>
              <a:rPr lang="en-US" altLang="zh-CN" b="1" i="1" dirty="0">
                <a:solidFill>
                  <a:srgbClr val="FF0000"/>
                </a:solidFill>
              </a:rPr>
              <a:t>(BP)</a:t>
            </a:r>
            <a:r>
              <a:rPr lang="en-US" dirty="0">
                <a:solidFill>
                  <a:srgbClr val="FF0000"/>
                </a:solidFill>
              </a:rPr>
              <a:t> </a:t>
            </a:r>
            <a:r>
              <a:rPr lang="en-US" dirty="0"/>
              <a:t>(</a:t>
            </a:r>
            <a:r>
              <a:rPr lang="en-US" dirty="0" err="1"/>
              <a:t>m,w</a:t>
            </a:r>
            <a:r>
              <a:rPr lang="en-US" dirty="0"/>
              <a:t>):</a:t>
            </a:r>
          </a:p>
          <a:p>
            <a:pPr lvl="2"/>
            <a:r>
              <a:rPr lang="en-US" dirty="0"/>
              <a:t>1). m is unassigned or prefers w to his current partner;</a:t>
            </a:r>
          </a:p>
          <a:p>
            <a:pPr lvl="2"/>
            <a:r>
              <a:rPr lang="en-US" dirty="0"/>
              <a:t>2). w is unassigned or prefers m to her current partner;</a:t>
            </a:r>
          </a:p>
          <a:p>
            <a:pPr lvl="1"/>
            <a:r>
              <a:rPr lang="en-US" b="1" i="1" dirty="0">
                <a:solidFill>
                  <a:srgbClr val="FF0000"/>
                </a:solidFill>
              </a:rPr>
              <a:t>Stable matching</a:t>
            </a:r>
            <a:r>
              <a:rPr lang="en-US" dirty="0"/>
              <a:t>: </a:t>
            </a:r>
            <a:r>
              <a:rPr lang="en-US" altLang="zh-CN" dirty="0"/>
              <a:t>A matching admit no BPs.</a:t>
            </a:r>
          </a:p>
          <a:p>
            <a:pPr lvl="1"/>
            <a:r>
              <a:rPr lang="en-US" altLang="zh-CN" b="1" i="1" dirty="0">
                <a:solidFill>
                  <a:srgbClr val="FF0000"/>
                </a:solidFill>
              </a:rPr>
              <a:t>Gale-Shapley</a:t>
            </a:r>
            <a:r>
              <a:rPr lang="zh-CN" altLang="en-US" dirty="0"/>
              <a:t> </a:t>
            </a:r>
            <a:r>
              <a:rPr lang="en-US" altLang="zh-CN" dirty="0"/>
              <a:t>Algorithm:</a:t>
            </a:r>
            <a:r>
              <a:rPr lang="zh-CN" altLang="en-US" dirty="0"/>
              <a:t> </a:t>
            </a:r>
            <a:r>
              <a:rPr lang="en-US" altLang="zh-CN" dirty="0"/>
              <a:t>find</a:t>
            </a:r>
            <a:r>
              <a:rPr lang="zh-CN" altLang="en-US" dirty="0"/>
              <a:t> </a:t>
            </a:r>
            <a:r>
              <a:rPr lang="en-US" altLang="zh-CN" dirty="0"/>
              <a:t>a</a:t>
            </a:r>
            <a:r>
              <a:rPr lang="zh-CN" altLang="en-US" dirty="0"/>
              <a:t> </a:t>
            </a:r>
            <a:r>
              <a:rPr lang="en-US" altLang="zh-CN" dirty="0"/>
              <a:t>stable</a:t>
            </a:r>
            <a:r>
              <a:rPr lang="zh-CN" altLang="en-US" dirty="0"/>
              <a:t> </a:t>
            </a:r>
            <a:r>
              <a:rPr lang="en-US" altLang="zh-CN" dirty="0"/>
              <a:t>matching</a:t>
            </a:r>
            <a:r>
              <a:rPr lang="zh-CN" altLang="en-US" dirty="0"/>
              <a:t> </a:t>
            </a:r>
            <a:r>
              <a:rPr lang="en-US" altLang="zh-CN" dirty="0"/>
              <a:t>in</a:t>
            </a:r>
            <a:r>
              <a:rPr lang="zh-CN" altLang="en-US" dirty="0"/>
              <a:t> </a:t>
            </a:r>
            <a:r>
              <a:rPr lang="en-US" altLang="zh-CN" dirty="0"/>
              <a:t>SM.</a:t>
            </a:r>
          </a:p>
          <a:p>
            <a:endParaRPr lang="en-US" dirty="0"/>
          </a:p>
        </p:txBody>
      </p:sp>
      <p:sp>
        <p:nvSpPr>
          <p:cNvPr id="4" name="Slide Number Placeholder 3">
            <a:extLst>
              <a:ext uri="{FF2B5EF4-FFF2-40B4-BE49-F238E27FC236}">
                <a16:creationId xmlns:a16="http://schemas.microsoft.com/office/drawing/2014/main" id="{3CCF41DD-FA69-114E-A230-ADFE70D6C23B}"/>
              </a:ext>
            </a:extLst>
          </p:cNvPr>
          <p:cNvSpPr>
            <a:spLocks noGrp="1"/>
          </p:cNvSpPr>
          <p:nvPr>
            <p:ph type="sldNum" sz="quarter" idx="12"/>
          </p:nvPr>
        </p:nvSpPr>
        <p:spPr/>
        <p:txBody>
          <a:bodyPr/>
          <a:lstStyle/>
          <a:p>
            <a:fld id="{A8CBFF3A-E60C-994B-AE6E-D7D0A26F3FC4}" type="slidenum">
              <a:rPr lang="en-US" smtClean="0"/>
              <a:t>49</a:t>
            </a:fld>
            <a:endParaRPr lang="en-US"/>
          </a:p>
        </p:txBody>
      </p:sp>
    </p:spTree>
    <p:extLst>
      <p:ext uri="{BB962C8B-B14F-4D97-AF65-F5344CB8AC3E}">
        <p14:creationId xmlns:p14="http://schemas.microsoft.com/office/powerpoint/2010/main" val="2730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Background</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000" dirty="0"/>
              <a:t>Generally we have three options:</a:t>
            </a:r>
            <a:endParaRPr lang="en-US" altLang="zh-CN" sz="1600" dirty="0"/>
          </a:p>
        </p:txBody>
      </p:sp>
      <p:sp>
        <p:nvSpPr>
          <p:cNvPr id="3" name="Slide Number Placeholder 2"/>
          <p:cNvSpPr>
            <a:spLocks noGrp="1"/>
          </p:cNvSpPr>
          <p:nvPr>
            <p:ph type="sldNum" sz="quarter" idx="12"/>
          </p:nvPr>
        </p:nvSpPr>
        <p:spPr/>
        <p:txBody>
          <a:bodyPr/>
          <a:lstStyle/>
          <a:p>
            <a:fld id="{A8CBFF3A-E60C-994B-AE6E-D7D0A26F3FC4}" type="slidenum">
              <a:rPr lang="en-US" smtClean="0"/>
              <a:t>5</a:t>
            </a:fld>
            <a:endParaRPr lang="en-US"/>
          </a:p>
        </p:txBody>
      </p:sp>
      <p:sp>
        <p:nvSpPr>
          <p:cNvPr id="11" name="矩形 10">
            <a:extLst>
              <a:ext uri="{FF2B5EF4-FFF2-40B4-BE49-F238E27FC236}">
                <a16:creationId xmlns:a16="http://schemas.microsoft.com/office/drawing/2014/main" id="{E56D3C21-30BB-A348-80F2-F2F58EDC4CFC}"/>
              </a:ext>
            </a:extLst>
          </p:cNvPr>
          <p:cNvSpPr/>
          <p:nvPr/>
        </p:nvSpPr>
        <p:spPr>
          <a:xfrm>
            <a:off x="3534020" y="2370529"/>
            <a:ext cx="2243469" cy="17012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00" dirty="0"/>
              <a:t>Log the data centrally anyway</a:t>
            </a:r>
            <a:endParaRPr kumimoji="1" lang="zh-CN" altLang="en-US" sz="2000" dirty="0"/>
          </a:p>
        </p:txBody>
      </p:sp>
      <p:sp>
        <p:nvSpPr>
          <p:cNvPr id="14" name="矩形 13">
            <a:extLst>
              <a:ext uri="{FF2B5EF4-FFF2-40B4-BE49-F238E27FC236}">
                <a16:creationId xmlns:a16="http://schemas.microsoft.com/office/drawing/2014/main" id="{EC4BEE08-F07B-CA49-BAB9-BBC4A8489E8C}"/>
              </a:ext>
            </a:extLst>
          </p:cNvPr>
          <p:cNvSpPr/>
          <p:nvPr/>
        </p:nvSpPr>
        <p:spPr>
          <a:xfrm>
            <a:off x="876356" y="2370529"/>
            <a:ext cx="2243469" cy="17012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00" dirty="0"/>
              <a:t>Do not use data to improve products and services</a:t>
            </a:r>
            <a:endParaRPr kumimoji="1" lang="zh-CN" altLang="en-US" sz="2000" dirty="0"/>
          </a:p>
        </p:txBody>
      </p:sp>
      <p:sp>
        <p:nvSpPr>
          <p:cNvPr id="15" name="矩形 14">
            <a:extLst>
              <a:ext uri="{FF2B5EF4-FFF2-40B4-BE49-F238E27FC236}">
                <a16:creationId xmlns:a16="http://schemas.microsoft.com/office/drawing/2014/main" id="{116FA5D5-8873-6F48-84F1-22B2ED154D13}"/>
              </a:ext>
            </a:extLst>
          </p:cNvPr>
          <p:cNvSpPr/>
          <p:nvPr/>
        </p:nvSpPr>
        <p:spPr>
          <a:xfrm>
            <a:off x="6248358" y="2380624"/>
            <a:ext cx="2243469" cy="17012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t>Find a new solution</a:t>
            </a:r>
            <a:endParaRPr kumimoji="1" lang="zh-CN" altLang="en-US" dirty="0"/>
          </a:p>
        </p:txBody>
      </p:sp>
      <p:cxnSp>
        <p:nvCxnSpPr>
          <p:cNvPr id="17" name="直线箭头连接符 16">
            <a:extLst>
              <a:ext uri="{FF2B5EF4-FFF2-40B4-BE49-F238E27FC236}">
                <a16:creationId xmlns:a16="http://schemas.microsoft.com/office/drawing/2014/main" id="{0246D385-AE07-474A-9FDC-2771318C327A}"/>
              </a:ext>
            </a:extLst>
          </p:cNvPr>
          <p:cNvCxnSpPr>
            <a:endCxn id="11" idx="2"/>
          </p:cNvCxnSpPr>
          <p:nvPr/>
        </p:nvCxnSpPr>
        <p:spPr>
          <a:xfrm flipV="1">
            <a:off x="4655754" y="4071739"/>
            <a:ext cx="1" cy="11488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曲线连接符 18">
            <a:extLst>
              <a:ext uri="{FF2B5EF4-FFF2-40B4-BE49-F238E27FC236}">
                <a16:creationId xmlns:a16="http://schemas.microsoft.com/office/drawing/2014/main" id="{DDBB1A58-BBAD-D74B-9B3D-74176D5A1470}"/>
              </a:ext>
            </a:extLst>
          </p:cNvPr>
          <p:cNvCxnSpPr>
            <a:cxnSpLocks/>
            <a:endCxn id="14" idx="2"/>
          </p:cNvCxnSpPr>
          <p:nvPr/>
        </p:nvCxnSpPr>
        <p:spPr>
          <a:xfrm rot="10800000">
            <a:off x="1998092" y="4071740"/>
            <a:ext cx="2657663" cy="1148847"/>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曲线连接符 21">
            <a:extLst>
              <a:ext uri="{FF2B5EF4-FFF2-40B4-BE49-F238E27FC236}">
                <a16:creationId xmlns:a16="http://schemas.microsoft.com/office/drawing/2014/main" id="{4633B1D0-45FE-1B4B-8231-CB17B5F63735}"/>
              </a:ext>
            </a:extLst>
          </p:cNvPr>
          <p:cNvCxnSpPr>
            <a:cxnSpLocks/>
          </p:cNvCxnSpPr>
          <p:nvPr/>
        </p:nvCxnSpPr>
        <p:spPr>
          <a:xfrm flipV="1">
            <a:off x="4655753" y="4081834"/>
            <a:ext cx="2714339" cy="1138752"/>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文本框 22">
            <a:extLst>
              <a:ext uri="{FF2B5EF4-FFF2-40B4-BE49-F238E27FC236}">
                <a16:creationId xmlns:a16="http://schemas.microsoft.com/office/drawing/2014/main" id="{EAC92D41-1561-5149-B76E-B662B4D2E911}"/>
              </a:ext>
            </a:extLst>
          </p:cNvPr>
          <p:cNvSpPr txBox="1"/>
          <p:nvPr/>
        </p:nvSpPr>
        <p:spPr>
          <a:xfrm>
            <a:off x="3534020" y="5473319"/>
            <a:ext cx="2239909" cy="400110"/>
          </a:xfrm>
          <a:prstGeom prst="rect">
            <a:avLst/>
          </a:prstGeom>
          <a:noFill/>
        </p:spPr>
        <p:txBody>
          <a:bodyPr wrap="none" rtlCol="0">
            <a:spAutoFit/>
          </a:bodyPr>
          <a:lstStyle/>
          <a:p>
            <a:r>
              <a:rPr kumimoji="1" lang="en-US" altLang="zh-CN" sz="2000" dirty="0"/>
              <a:t>Choose your poison</a:t>
            </a:r>
            <a:endParaRPr kumimoji="1" lang="zh-CN" altLang="en-US" sz="2000" dirty="0"/>
          </a:p>
        </p:txBody>
      </p:sp>
      <p:cxnSp>
        <p:nvCxnSpPr>
          <p:cNvPr id="24" name="曲线连接符 23">
            <a:extLst>
              <a:ext uri="{FF2B5EF4-FFF2-40B4-BE49-F238E27FC236}">
                <a16:creationId xmlns:a16="http://schemas.microsoft.com/office/drawing/2014/main" id="{E344467D-D91B-CB43-9038-995ACC2F19EA}"/>
              </a:ext>
            </a:extLst>
          </p:cNvPr>
          <p:cNvCxnSpPr>
            <a:cxnSpLocks/>
          </p:cNvCxnSpPr>
          <p:nvPr/>
        </p:nvCxnSpPr>
        <p:spPr>
          <a:xfrm flipV="1">
            <a:off x="4655752" y="4081834"/>
            <a:ext cx="2714339" cy="1138752"/>
          </a:xfrm>
          <a:prstGeom prst="curvedConnector2">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25" name="矩形 24">
            <a:extLst>
              <a:ext uri="{FF2B5EF4-FFF2-40B4-BE49-F238E27FC236}">
                <a16:creationId xmlns:a16="http://schemas.microsoft.com/office/drawing/2014/main" id="{97BAC77F-8E01-814C-8582-9044537043FB}"/>
              </a:ext>
            </a:extLst>
          </p:cNvPr>
          <p:cNvSpPr/>
          <p:nvPr/>
        </p:nvSpPr>
        <p:spPr>
          <a:xfrm>
            <a:off x="6248357" y="2380624"/>
            <a:ext cx="2243469" cy="170121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00" dirty="0"/>
              <a:t>Find a new solution</a:t>
            </a:r>
            <a:endParaRPr kumimoji="1" lang="zh-CN" altLang="en-US" sz="2000" dirty="0"/>
          </a:p>
        </p:txBody>
      </p:sp>
    </p:spTree>
    <p:extLst>
      <p:ext uri="{BB962C8B-B14F-4D97-AF65-F5344CB8AC3E}">
        <p14:creationId xmlns:p14="http://schemas.microsoft.com/office/powerpoint/2010/main" val="428727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CDEF-9F61-DE4F-AC50-82A31FAC9C6A}"/>
              </a:ext>
            </a:extLst>
          </p:cNvPr>
          <p:cNvSpPr>
            <a:spLocks noGrp="1"/>
          </p:cNvSpPr>
          <p:nvPr>
            <p:ph type="title"/>
          </p:nvPr>
        </p:nvSpPr>
        <p:spPr>
          <a:xfrm>
            <a:off x="457200" y="274638"/>
            <a:ext cx="5348177" cy="1143000"/>
          </a:xfrm>
        </p:spPr>
        <p:txBody>
          <a:bodyPr/>
          <a:lstStyle/>
          <a:p>
            <a:r>
              <a:rPr lang="en-US" altLang="zh-CN" dirty="0"/>
              <a:t>GS</a:t>
            </a:r>
            <a:r>
              <a:rPr lang="zh-CN" altLang="en-US" dirty="0"/>
              <a:t> </a:t>
            </a:r>
            <a:r>
              <a:rPr lang="en-US" altLang="zh-CN" dirty="0"/>
              <a:t>algorithm</a:t>
            </a:r>
            <a:endParaRPr lang="en-US" dirty="0"/>
          </a:p>
        </p:txBody>
      </p:sp>
      <p:sp>
        <p:nvSpPr>
          <p:cNvPr id="4" name="Slide Number Placeholder 3">
            <a:extLst>
              <a:ext uri="{FF2B5EF4-FFF2-40B4-BE49-F238E27FC236}">
                <a16:creationId xmlns:a16="http://schemas.microsoft.com/office/drawing/2014/main" id="{08B7B739-C5C5-9042-87D8-BA32ECB856D5}"/>
              </a:ext>
            </a:extLst>
          </p:cNvPr>
          <p:cNvSpPr>
            <a:spLocks noGrp="1"/>
          </p:cNvSpPr>
          <p:nvPr>
            <p:ph type="sldNum" sz="quarter" idx="12"/>
          </p:nvPr>
        </p:nvSpPr>
        <p:spPr/>
        <p:txBody>
          <a:bodyPr/>
          <a:lstStyle/>
          <a:p>
            <a:fld id="{A8CBFF3A-E60C-994B-AE6E-D7D0A26F3FC4}" type="slidenum">
              <a:rPr lang="en-US" smtClean="0"/>
              <a:t>50</a:t>
            </a:fld>
            <a:endParaRPr lang="en-US"/>
          </a:p>
        </p:txBody>
      </p:sp>
      <p:grpSp>
        <p:nvGrpSpPr>
          <p:cNvPr id="5" name="Group 34">
            <a:extLst>
              <a:ext uri="{FF2B5EF4-FFF2-40B4-BE49-F238E27FC236}">
                <a16:creationId xmlns:a16="http://schemas.microsoft.com/office/drawing/2014/main" id="{56D99F4D-2C4B-DE40-9C0D-AA5C518258C0}"/>
              </a:ext>
            </a:extLst>
          </p:cNvPr>
          <p:cNvGrpSpPr>
            <a:grpSpLocks/>
          </p:cNvGrpSpPr>
          <p:nvPr/>
        </p:nvGrpSpPr>
        <p:grpSpPr bwMode="auto">
          <a:xfrm>
            <a:off x="989509" y="1687512"/>
            <a:ext cx="1371600" cy="1300163"/>
            <a:chOff x="960" y="1008"/>
            <a:chExt cx="864" cy="819"/>
          </a:xfrm>
        </p:grpSpPr>
        <p:pic>
          <p:nvPicPr>
            <p:cNvPr id="6" name="Picture 35" descr="j0233042">
              <a:extLst>
                <a:ext uri="{FF2B5EF4-FFF2-40B4-BE49-F238E27FC236}">
                  <a16:creationId xmlns:a16="http://schemas.microsoft.com/office/drawing/2014/main" id="{5B7B6683-4FD0-1B4E-A637-4DC027CEE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 y="1008"/>
              <a:ext cx="576"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36">
              <a:extLst>
                <a:ext uri="{FF2B5EF4-FFF2-40B4-BE49-F238E27FC236}">
                  <a16:creationId xmlns:a16="http://schemas.microsoft.com/office/drawing/2014/main" id="{C6652F4C-0BF3-3D40-8169-F2DF0FC3D428}"/>
                </a:ext>
              </a:extLst>
            </p:cNvPr>
            <p:cNvSpPr txBox="1">
              <a:spLocks noChangeArrowheads="1"/>
            </p:cNvSpPr>
            <p:nvPr/>
          </p:nvSpPr>
          <p:spPr bwMode="auto">
            <a:xfrm>
              <a:off x="1056" y="1536"/>
              <a:ext cx="768"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a:latin typeface="Verdana" panose="020B0604030504040204" pitchFamily="34" charset="0"/>
                  <a:ea typeface="宋体" panose="02010600030101010101" pitchFamily="2" charset="-122"/>
                </a:rPr>
                <a:t>Adam</a:t>
              </a:r>
            </a:p>
          </p:txBody>
        </p:sp>
      </p:grpSp>
      <p:grpSp>
        <p:nvGrpSpPr>
          <p:cNvPr id="8" name="Group 37">
            <a:extLst>
              <a:ext uri="{FF2B5EF4-FFF2-40B4-BE49-F238E27FC236}">
                <a16:creationId xmlns:a16="http://schemas.microsoft.com/office/drawing/2014/main" id="{9FBE8A29-628C-EA45-95CA-EB7F3B94AD50}"/>
              </a:ext>
            </a:extLst>
          </p:cNvPr>
          <p:cNvGrpSpPr>
            <a:grpSpLocks/>
          </p:cNvGrpSpPr>
          <p:nvPr/>
        </p:nvGrpSpPr>
        <p:grpSpPr bwMode="auto">
          <a:xfrm>
            <a:off x="7085510" y="4049712"/>
            <a:ext cx="1058863" cy="1395413"/>
            <a:chOff x="3408" y="2496"/>
            <a:chExt cx="723" cy="932"/>
          </a:xfrm>
        </p:grpSpPr>
        <p:pic>
          <p:nvPicPr>
            <p:cNvPr id="9" name="Picture 38" descr="j0355921">
              <a:extLst>
                <a:ext uri="{FF2B5EF4-FFF2-40B4-BE49-F238E27FC236}">
                  <a16:creationId xmlns:a16="http://schemas.microsoft.com/office/drawing/2014/main" id="{DE34D9C1-DAC1-9B44-8482-6FA9F676D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 y="2496"/>
              <a:ext cx="453" cy="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39">
              <a:extLst>
                <a:ext uri="{FF2B5EF4-FFF2-40B4-BE49-F238E27FC236}">
                  <a16:creationId xmlns:a16="http://schemas.microsoft.com/office/drawing/2014/main" id="{0384DA85-F42F-7040-84C9-A96611C31A2E}"/>
                </a:ext>
              </a:extLst>
            </p:cNvPr>
            <p:cNvSpPr txBox="1">
              <a:spLocks noChangeArrowheads="1"/>
            </p:cNvSpPr>
            <p:nvPr/>
          </p:nvSpPr>
          <p:spPr bwMode="auto">
            <a:xfrm>
              <a:off x="3408" y="3120"/>
              <a:ext cx="723"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a:latin typeface="Verdana" panose="020B0604030504040204" pitchFamily="34" charset="0"/>
                  <a:ea typeface="宋体" panose="02010600030101010101" pitchFamily="2" charset="-122"/>
                </a:rPr>
                <a:t>Heiki</a:t>
              </a:r>
            </a:p>
          </p:txBody>
        </p:sp>
      </p:grpSp>
      <p:grpSp>
        <p:nvGrpSpPr>
          <p:cNvPr id="11" name="Group 40">
            <a:extLst>
              <a:ext uri="{FF2B5EF4-FFF2-40B4-BE49-F238E27FC236}">
                <a16:creationId xmlns:a16="http://schemas.microsoft.com/office/drawing/2014/main" id="{A75D46E4-C467-8F45-A0B8-0AFBE6731A6B}"/>
              </a:ext>
            </a:extLst>
          </p:cNvPr>
          <p:cNvGrpSpPr>
            <a:grpSpLocks/>
          </p:cNvGrpSpPr>
          <p:nvPr/>
        </p:nvGrpSpPr>
        <p:grpSpPr bwMode="auto">
          <a:xfrm>
            <a:off x="1218109" y="2906712"/>
            <a:ext cx="990600" cy="1300163"/>
            <a:chOff x="1104" y="1776"/>
            <a:chExt cx="624" cy="819"/>
          </a:xfrm>
        </p:grpSpPr>
        <p:pic>
          <p:nvPicPr>
            <p:cNvPr id="12" name="Picture 41" descr="j0232650">
              <a:extLst>
                <a:ext uri="{FF2B5EF4-FFF2-40B4-BE49-F238E27FC236}">
                  <a16:creationId xmlns:a16="http://schemas.microsoft.com/office/drawing/2014/main" id="{E627C2C1-C417-5249-A9BA-A51B713C9C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 y="1776"/>
              <a:ext cx="359"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42">
              <a:extLst>
                <a:ext uri="{FF2B5EF4-FFF2-40B4-BE49-F238E27FC236}">
                  <a16:creationId xmlns:a16="http://schemas.microsoft.com/office/drawing/2014/main" id="{6ACBD7EA-928A-024A-8AA2-B9B61A77B975}"/>
                </a:ext>
              </a:extLst>
            </p:cNvPr>
            <p:cNvSpPr txBox="1">
              <a:spLocks noChangeArrowheads="1"/>
            </p:cNvSpPr>
            <p:nvPr/>
          </p:nvSpPr>
          <p:spPr bwMode="auto">
            <a:xfrm>
              <a:off x="1104" y="2304"/>
              <a:ext cx="624"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a:latin typeface="Verdana" panose="020B0604030504040204" pitchFamily="34" charset="0"/>
                  <a:ea typeface="宋体" panose="02010600030101010101" pitchFamily="2" charset="-122"/>
                </a:rPr>
                <a:t>Bob</a:t>
              </a:r>
            </a:p>
          </p:txBody>
        </p:sp>
      </p:grpSp>
      <p:grpSp>
        <p:nvGrpSpPr>
          <p:cNvPr id="14" name="Group 43">
            <a:extLst>
              <a:ext uri="{FF2B5EF4-FFF2-40B4-BE49-F238E27FC236}">
                <a16:creationId xmlns:a16="http://schemas.microsoft.com/office/drawing/2014/main" id="{E9D2DFC9-3CA5-9D4F-A275-A4E14EB09117}"/>
              </a:ext>
            </a:extLst>
          </p:cNvPr>
          <p:cNvGrpSpPr>
            <a:grpSpLocks/>
          </p:cNvGrpSpPr>
          <p:nvPr/>
        </p:nvGrpSpPr>
        <p:grpSpPr bwMode="auto">
          <a:xfrm>
            <a:off x="7085510" y="1611312"/>
            <a:ext cx="1058636" cy="1369307"/>
            <a:chOff x="3360" y="1008"/>
            <a:chExt cx="778" cy="869"/>
          </a:xfrm>
        </p:grpSpPr>
        <p:pic>
          <p:nvPicPr>
            <p:cNvPr id="15" name="Picture 44" descr="j0349093">
              <a:extLst>
                <a:ext uri="{FF2B5EF4-FFF2-40B4-BE49-F238E27FC236}">
                  <a16:creationId xmlns:a16="http://schemas.microsoft.com/office/drawing/2014/main" id="{AFFA3C30-68AB-8E4C-9688-D51039841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 y="1008"/>
              <a:ext cx="499" cy="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Box 45">
              <a:extLst>
                <a:ext uri="{FF2B5EF4-FFF2-40B4-BE49-F238E27FC236}">
                  <a16:creationId xmlns:a16="http://schemas.microsoft.com/office/drawing/2014/main" id="{CDC34865-79CC-3D4E-B97E-DC4E0577A7B7}"/>
                </a:ext>
              </a:extLst>
            </p:cNvPr>
            <p:cNvSpPr txBox="1">
              <a:spLocks noChangeArrowheads="1"/>
            </p:cNvSpPr>
            <p:nvPr/>
          </p:nvSpPr>
          <p:spPr bwMode="auto">
            <a:xfrm>
              <a:off x="3408" y="1584"/>
              <a:ext cx="730" cy="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Verdana" panose="020B0604030504040204" pitchFamily="34" charset="0"/>
                  <a:ea typeface="宋体" panose="02010600030101010101" pitchFamily="2" charset="-122"/>
                </a:rPr>
                <a:t>Fran</a:t>
              </a:r>
            </a:p>
          </p:txBody>
        </p:sp>
      </p:grpSp>
      <p:grpSp>
        <p:nvGrpSpPr>
          <p:cNvPr id="17" name="Group 46">
            <a:extLst>
              <a:ext uri="{FF2B5EF4-FFF2-40B4-BE49-F238E27FC236}">
                <a16:creationId xmlns:a16="http://schemas.microsoft.com/office/drawing/2014/main" id="{EB0D705E-0DCA-334F-811F-6D17F9898DC6}"/>
              </a:ext>
            </a:extLst>
          </p:cNvPr>
          <p:cNvGrpSpPr>
            <a:grpSpLocks/>
          </p:cNvGrpSpPr>
          <p:nvPr/>
        </p:nvGrpSpPr>
        <p:grpSpPr bwMode="auto">
          <a:xfrm>
            <a:off x="7085511" y="2906712"/>
            <a:ext cx="1198563" cy="1223963"/>
            <a:chOff x="3408" y="1824"/>
            <a:chExt cx="755" cy="771"/>
          </a:xfrm>
        </p:grpSpPr>
        <p:pic>
          <p:nvPicPr>
            <p:cNvPr id="18" name="Picture 47" descr="j0355917">
              <a:extLst>
                <a:ext uri="{FF2B5EF4-FFF2-40B4-BE49-F238E27FC236}">
                  <a16:creationId xmlns:a16="http://schemas.microsoft.com/office/drawing/2014/main" id="{7BD8AD5C-6EBF-5743-B424-8C18E29723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4" y="1824"/>
              <a:ext cx="353"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48">
              <a:extLst>
                <a:ext uri="{FF2B5EF4-FFF2-40B4-BE49-F238E27FC236}">
                  <a16:creationId xmlns:a16="http://schemas.microsoft.com/office/drawing/2014/main" id="{427B7D3A-91BF-9143-93C6-0DA046542B00}"/>
                </a:ext>
              </a:extLst>
            </p:cNvPr>
            <p:cNvSpPr txBox="1">
              <a:spLocks noChangeArrowheads="1"/>
            </p:cNvSpPr>
            <p:nvPr/>
          </p:nvSpPr>
          <p:spPr bwMode="auto">
            <a:xfrm>
              <a:off x="3408" y="2304"/>
              <a:ext cx="75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err="1">
                  <a:latin typeface="Verdana" panose="020B0604030504040204" pitchFamily="34" charset="0"/>
                  <a:ea typeface="宋体" panose="02010600030101010101" pitchFamily="2" charset="-122"/>
                </a:rPr>
                <a:t>Geeta</a:t>
              </a:r>
              <a:endParaRPr lang="en-US" altLang="zh-CN" dirty="0">
                <a:latin typeface="Verdana" panose="020B0604030504040204" pitchFamily="34" charset="0"/>
                <a:ea typeface="宋体" panose="02010600030101010101" pitchFamily="2" charset="-122"/>
              </a:endParaRPr>
            </a:p>
          </p:txBody>
        </p:sp>
      </p:grpSp>
      <p:grpSp>
        <p:nvGrpSpPr>
          <p:cNvPr id="20" name="Group 49">
            <a:extLst>
              <a:ext uri="{FF2B5EF4-FFF2-40B4-BE49-F238E27FC236}">
                <a16:creationId xmlns:a16="http://schemas.microsoft.com/office/drawing/2014/main" id="{FF6F47FA-D8E1-464F-82FB-A345CBC8F461}"/>
              </a:ext>
            </a:extLst>
          </p:cNvPr>
          <p:cNvGrpSpPr>
            <a:grpSpLocks/>
          </p:cNvGrpSpPr>
          <p:nvPr/>
        </p:nvGrpSpPr>
        <p:grpSpPr bwMode="auto">
          <a:xfrm>
            <a:off x="989509" y="4125913"/>
            <a:ext cx="1219200" cy="1314507"/>
            <a:chOff x="1056" y="2544"/>
            <a:chExt cx="624" cy="905"/>
          </a:xfrm>
        </p:grpSpPr>
        <p:pic>
          <p:nvPicPr>
            <p:cNvPr id="21" name="Picture 50" descr="j0232429">
              <a:extLst>
                <a:ext uri="{FF2B5EF4-FFF2-40B4-BE49-F238E27FC236}">
                  <a16:creationId xmlns:a16="http://schemas.microsoft.com/office/drawing/2014/main" id="{9684987A-8D20-3542-B7A8-71E09027EE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4" y="2544"/>
              <a:ext cx="363" cy="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 Box 51">
              <a:extLst>
                <a:ext uri="{FF2B5EF4-FFF2-40B4-BE49-F238E27FC236}">
                  <a16:creationId xmlns:a16="http://schemas.microsoft.com/office/drawing/2014/main" id="{36C0F132-8535-ED46-86C1-28B826CC4199}"/>
                </a:ext>
              </a:extLst>
            </p:cNvPr>
            <p:cNvSpPr txBox="1">
              <a:spLocks noChangeArrowheads="1"/>
            </p:cNvSpPr>
            <p:nvPr/>
          </p:nvSpPr>
          <p:spPr bwMode="auto">
            <a:xfrm>
              <a:off x="1056" y="3119"/>
              <a:ext cx="62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a:latin typeface="Verdana" panose="020B0604030504040204" pitchFamily="34" charset="0"/>
                  <a:ea typeface="宋体" panose="02010600030101010101" pitchFamily="2" charset="-122"/>
                </a:rPr>
                <a:t>Carl</a:t>
              </a:r>
            </a:p>
          </p:txBody>
        </p:sp>
      </p:grpSp>
      <p:grpSp>
        <p:nvGrpSpPr>
          <p:cNvPr id="23" name="Group 52">
            <a:extLst>
              <a:ext uri="{FF2B5EF4-FFF2-40B4-BE49-F238E27FC236}">
                <a16:creationId xmlns:a16="http://schemas.microsoft.com/office/drawing/2014/main" id="{36AE4F3F-6B71-324D-B7EF-B30BBEA7E687}"/>
              </a:ext>
            </a:extLst>
          </p:cNvPr>
          <p:cNvGrpSpPr>
            <a:grpSpLocks/>
          </p:cNvGrpSpPr>
          <p:nvPr/>
        </p:nvGrpSpPr>
        <p:grpSpPr bwMode="auto">
          <a:xfrm>
            <a:off x="7161708" y="5421310"/>
            <a:ext cx="916640" cy="1275000"/>
            <a:chOff x="3408" y="3312"/>
            <a:chExt cx="597" cy="967"/>
          </a:xfrm>
        </p:grpSpPr>
        <p:pic>
          <p:nvPicPr>
            <p:cNvPr id="24" name="Picture 53" descr="j0357969">
              <a:extLst>
                <a:ext uri="{FF2B5EF4-FFF2-40B4-BE49-F238E27FC236}">
                  <a16:creationId xmlns:a16="http://schemas.microsoft.com/office/drawing/2014/main" id="{A7FBB370-C2AF-B541-9270-4473028C5C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8" y="3312"/>
              <a:ext cx="489"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54">
              <a:extLst>
                <a:ext uri="{FF2B5EF4-FFF2-40B4-BE49-F238E27FC236}">
                  <a16:creationId xmlns:a16="http://schemas.microsoft.com/office/drawing/2014/main" id="{1D2F6C6D-25E1-3D42-BC4C-1534B92BD5E7}"/>
                </a:ext>
              </a:extLst>
            </p:cNvPr>
            <p:cNvSpPr>
              <a:spLocks noChangeArrowheads="1"/>
            </p:cNvSpPr>
            <p:nvPr/>
          </p:nvSpPr>
          <p:spPr bwMode="auto">
            <a:xfrm>
              <a:off x="3412" y="3929"/>
              <a:ext cx="593" cy="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Verdana" panose="020B0604030504040204" pitchFamily="34" charset="0"/>
                  <a:ea typeface="宋体" panose="02010600030101010101" pitchFamily="2" charset="-122"/>
                </a:rPr>
                <a:t>Irina</a:t>
              </a:r>
            </a:p>
          </p:txBody>
        </p:sp>
      </p:grpSp>
      <p:grpSp>
        <p:nvGrpSpPr>
          <p:cNvPr id="26" name="Group 55">
            <a:extLst>
              <a:ext uri="{FF2B5EF4-FFF2-40B4-BE49-F238E27FC236}">
                <a16:creationId xmlns:a16="http://schemas.microsoft.com/office/drawing/2014/main" id="{7800D4C6-4F57-CB49-BF7C-CD4C977B77E3}"/>
              </a:ext>
            </a:extLst>
          </p:cNvPr>
          <p:cNvGrpSpPr>
            <a:grpSpLocks/>
          </p:cNvGrpSpPr>
          <p:nvPr/>
        </p:nvGrpSpPr>
        <p:grpSpPr bwMode="auto">
          <a:xfrm>
            <a:off x="1141909" y="5345112"/>
            <a:ext cx="1066800" cy="1376363"/>
            <a:chOff x="1056" y="3360"/>
            <a:chExt cx="672" cy="867"/>
          </a:xfrm>
        </p:grpSpPr>
        <p:pic>
          <p:nvPicPr>
            <p:cNvPr id="27" name="Picture 56" descr="j0232148">
              <a:extLst>
                <a:ext uri="{FF2B5EF4-FFF2-40B4-BE49-F238E27FC236}">
                  <a16:creationId xmlns:a16="http://schemas.microsoft.com/office/drawing/2014/main" id="{B2DEBD15-3E75-3345-AC63-C85357A1BC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4" y="3360"/>
              <a:ext cx="464" cy="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ext Box 57">
              <a:extLst>
                <a:ext uri="{FF2B5EF4-FFF2-40B4-BE49-F238E27FC236}">
                  <a16:creationId xmlns:a16="http://schemas.microsoft.com/office/drawing/2014/main" id="{2319ECCC-0BA6-1048-8C0C-A71F69A31A8D}"/>
                </a:ext>
              </a:extLst>
            </p:cNvPr>
            <p:cNvSpPr txBox="1">
              <a:spLocks noChangeArrowheads="1"/>
            </p:cNvSpPr>
            <p:nvPr/>
          </p:nvSpPr>
          <p:spPr bwMode="auto">
            <a:xfrm>
              <a:off x="1056" y="3936"/>
              <a:ext cx="67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a:latin typeface="Verdana" panose="020B0604030504040204" pitchFamily="34" charset="0"/>
                  <a:ea typeface="宋体" panose="02010600030101010101" pitchFamily="2" charset="-122"/>
                </a:rPr>
                <a:t>David</a:t>
              </a:r>
            </a:p>
          </p:txBody>
        </p:sp>
      </p:grpSp>
      <p:sp>
        <p:nvSpPr>
          <p:cNvPr id="29" name="Text Box 58">
            <a:extLst>
              <a:ext uri="{FF2B5EF4-FFF2-40B4-BE49-F238E27FC236}">
                <a16:creationId xmlns:a16="http://schemas.microsoft.com/office/drawing/2014/main" id="{A4F92861-EAAA-C14D-922F-019EBD805EF1}"/>
              </a:ext>
            </a:extLst>
          </p:cNvPr>
          <p:cNvSpPr txBox="1">
            <a:spLocks noChangeArrowheads="1"/>
          </p:cNvSpPr>
          <p:nvPr/>
        </p:nvSpPr>
        <p:spPr bwMode="auto">
          <a:xfrm>
            <a:off x="2132508" y="1992311"/>
            <a:ext cx="38217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2000" dirty="0" err="1">
                <a:latin typeface="+mn-lt"/>
                <a:ea typeface="宋体" panose="02010600030101010101" pitchFamily="2" charset="-122"/>
              </a:rPr>
              <a:t>Geeta</a:t>
            </a:r>
            <a:r>
              <a:rPr lang="en-US" altLang="zh-CN" sz="2000" dirty="0">
                <a:latin typeface="+mn-lt"/>
                <a:ea typeface="宋体" panose="02010600030101010101" pitchFamily="2" charset="-122"/>
              </a:rPr>
              <a:t>, </a:t>
            </a:r>
            <a:r>
              <a:rPr lang="en-US" altLang="zh-CN" sz="2000" dirty="0" err="1">
                <a:latin typeface="+mn-lt"/>
                <a:ea typeface="宋体" panose="02010600030101010101" pitchFamily="2" charset="-122"/>
              </a:rPr>
              <a:t>Heiki</a:t>
            </a:r>
            <a:r>
              <a:rPr lang="en-US" altLang="zh-CN" sz="2000" dirty="0">
                <a:latin typeface="+mn-lt"/>
                <a:ea typeface="宋体" panose="02010600030101010101" pitchFamily="2" charset="-122"/>
              </a:rPr>
              <a:t>, Irina, Fran</a:t>
            </a:r>
          </a:p>
        </p:txBody>
      </p:sp>
      <p:sp>
        <p:nvSpPr>
          <p:cNvPr id="30" name="Rectangle 59">
            <a:extLst>
              <a:ext uri="{FF2B5EF4-FFF2-40B4-BE49-F238E27FC236}">
                <a16:creationId xmlns:a16="http://schemas.microsoft.com/office/drawing/2014/main" id="{A5285BA3-7397-B046-B6D6-71D07FF3733A}"/>
              </a:ext>
            </a:extLst>
          </p:cNvPr>
          <p:cNvSpPr>
            <a:spLocks noChangeArrowheads="1"/>
          </p:cNvSpPr>
          <p:nvPr/>
        </p:nvSpPr>
        <p:spPr bwMode="auto">
          <a:xfrm>
            <a:off x="2208708" y="3211511"/>
            <a:ext cx="43898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2000" dirty="0">
                <a:latin typeface="+mn-lt"/>
                <a:ea typeface="宋体" panose="02010600030101010101" pitchFamily="2" charset="-122"/>
              </a:rPr>
              <a:t>Irina, Fran, </a:t>
            </a:r>
            <a:r>
              <a:rPr lang="en-US" altLang="zh-CN" sz="2000" dirty="0" err="1">
                <a:latin typeface="+mn-lt"/>
                <a:ea typeface="宋体" panose="02010600030101010101" pitchFamily="2" charset="-122"/>
              </a:rPr>
              <a:t>Heiki</a:t>
            </a:r>
            <a:r>
              <a:rPr lang="en-US" altLang="zh-CN" sz="2000" dirty="0">
                <a:latin typeface="+mn-lt"/>
                <a:ea typeface="宋体" panose="02010600030101010101" pitchFamily="2" charset="-122"/>
              </a:rPr>
              <a:t>, </a:t>
            </a:r>
            <a:r>
              <a:rPr lang="en-US" altLang="zh-CN" sz="2000" dirty="0" err="1">
                <a:latin typeface="+mn-lt"/>
                <a:ea typeface="宋体" panose="02010600030101010101" pitchFamily="2" charset="-122"/>
              </a:rPr>
              <a:t>Geeta</a:t>
            </a:r>
            <a:endParaRPr lang="en-US" altLang="zh-CN" sz="2000" dirty="0">
              <a:latin typeface="+mn-lt"/>
              <a:ea typeface="宋体" panose="02010600030101010101" pitchFamily="2" charset="-122"/>
            </a:endParaRPr>
          </a:p>
        </p:txBody>
      </p:sp>
      <p:sp>
        <p:nvSpPr>
          <p:cNvPr id="31" name="Rectangle 60">
            <a:extLst>
              <a:ext uri="{FF2B5EF4-FFF2-40B4-BE49-F238E27FC236}">
                <a16:creationId xmlns:a16="http://schemas.microsoft.com/office/drawing/2014/main" id="{32478A8F-C036-7E40-B925-2DA49F5BC340}"/>
              </a:ext>
            </a:extLst>
          </p:cNvPr>
          <p:cNvSpPr>
            <a:spLocks noChangeArrowheads="1"/>
          </p:cNvSpPr>
          <p:nvPr/>
        </p:nvSpPr>
        <p:spPr bwMode="auto">
          <a:xfrm>
            <a:off x="2208708" y="4430711"/>
            <a:ext cx="43898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2000" dirty="0" err="1">
                <a:latin typeface="+mn-lt"/>
                <a:ea typeface="宋体" panose="02010600030101010101" pitchFamily="2" charset="-122"/>
              </a:rPr>
              <a:t>Geeta</a:t>
            </a:r>
            <a:r>
              <a:rPr lang="en-US" altLang="zh-CN" sz="2000" dirty="0">
                <a:latin typeface="+mn-lt"/>
                <a:ea typeface="宋体" panose="02010600030101010101" pitchFamily="2" charset="-122"/>
              </a:rPr>
              <a:t>, Fran, </a:t>
            </a:r>
            <a:r>
              <a:rPr lang="en-US" altLang="zh-CN" sz="2000" dirty="0" err="1">
                <a:latin typeface="+mn-lt"/>
                <a:ea typeface="宋体" panose="02010600030101010101" pitchFamily="2" charset="-122"/>
              </a:rPr>
              <a:t>Heiki</a:t>
            </a:r>
            <a:r>
              <a:rPr lang="en-US" altLang="zh-CN" sz="2000" dirty="0">
                <a:latin typeface="+mn-lt"/>
                <a:ea typeface="宋体" panose="02010600030101010101" pitchFamily="2" charset="-122"/>
              </a:rPr>
              <a:t>, Irina</a:t>
            </a:r>
          </a:p>
        </p:txBody>
      </p:sp>
      <p:sp>
        <p:nvSpPr>
          <p:cNvPr id="32" name="Rectangle 61">
            <a:extLst>
              <a:ext uri="{FF2B5EF4-FFF2-40B4-BE49-F238E27FC236}">
                <a16:creationId xmlns:a16="http://schemas.microsoft.com/office/drawing/2014/main" id="{8FDDB7A9-30C0-BE4B-A731-9D7B6546478A}"/>
              </a:ext>
            </a:extLst>
          </p:cNvPr>
          <p:cNvSpPr>
            <a:spLocks noChangeArrowheads="1"/>
          </p:cNvSpPr>
          <p:nvPr/>
        </p:nvSpPr>
        <p:spPr bwMode="auto">
          <a:xfrm>
            <a:off x="2132508" y="5649911"/>
            <a:ext cx="43898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2000" dirty="0">
                <a:latin typeface="+mn-lt"/>
                <a:ea typeface="宋体" panose="02010600030101010101" pitchFamily="2" charset="-122"/>
              </a:rPr>
              <a:t>Irina, </a:t>
            </a:r>
            <a:r>
              <a:rPr lang="en-US" altLang="zh-CN" sz="2000" dirty="0" err="1">
                <a:latin typeface="+mn-lt"/>
                <a:ea typeface="宋体" panose="02010600030101010101" pitchFamily="2" charset="-122"/>
              </a:rPr>
              <a:t>Heiki</a:t>
            </a:r>
            <a:r>
              <a:rPr lang="en-US" altLang="zh-CN" sz="2000" dirty="0">
                <a:latin typeface="+mn-lt"/>
                <a:ea typeface="宋体" panose="02010600030101010101" pitchFamily="2" charset="-122"/>
              </a:rPr>
              <a:t>, </a:t>
            </a:r>
            <a:r>
              <a:rPr lang="en-US" altLang="zh-CN" sz="2000" dirty="0" err="1">
                <a:latin typeface="+mn-lt"/>
                <a:ea typeface="宋体" panose="02010600030101010101" pitchFamily="2" charset="-122"/>
              </a:rPr>
              <a:t>Geeta</a:t>
            </a:r>
            <a:r>
              <a:rPr lang="en-US" altLang="zh-CN" sz="2000" dirty="0">
                <a:latin typeface="+mn-lt"/>
                <a:ea typeface="宋体" panose="02010600030101010101" pitchFamily="2" charset="-122"/>
              </a:rPr>
              <a:t>, Fran</a:t>
            </a:r>
          </a:p>
        </p:txBody>
      </p:sp>
      <p:sp>
        <p:nvSpPr>
          <p:cNvPr id="33" name="Text Box 64">
            <a:extLst>
              <a:ext uri="{FF2B5EF4-FFF2-40B4-BE49-F238E27FC236}">
                <a16:creationId xmlns:a16="http://schemas.microsoft.com/office/drawing/2014/main" id="{30542716-16AF-6946-ABC3-3CF3AE7A1154}"/>
              </a:ext>
            </a:extLst>
          </p:cNvPr>
          <p:cNvSpPr txBox="1">
            <a:spLocks noChangeArrowheads="1"/>
          </p:cNvSpPr>
          <p:nvPr/>
        </p:nvSpPr>
        <p:spPr bwMode="auto">
          <a:xfrm>
            <a:off x="1141909" y="3541136"/>
            <a:ext cx="4724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n-US" altLang="zh-CN" sz="2800" dirty="0">
                <a:latin typeface="+mn-lt"/>
                <a:ea typeface="宋体" pitchFamily="2" charset="-122"/>
              </a:rPr>
              <a:t>We</a:t>
            </a:r>
            <a:r>
              <a:rPr lang="zh-CN" altLang="en-US" sz="2800" dirty="0">
                <a:latin typeface="+mn-lt"/>
                <a:ea typeface="宋体" pitchFamily="2" charset="-122"/>
              </a:rPr>
              <a:t> </a:t>
            </a:r>
            <a:r>
              <a:rPr lang="en-US" altLang="zh-CN" sz="2800" dirty="0">
                <a:latin typeface="+mn-lt"/>
                <a:ea typeface="宋体" pitchFamily="2" charset="-122"/>
              </a:rPr>
              <a:t>reach</a:t>
            </a:r>
            <a:r>
              <a:rPr lang="zh-CN" altLang="en-US" sz="2800" dirty="0">
                <a:latin typeface="+mn-lt"/>
                <a:ea typeface="宋体" pitchFamily="2" charset="-122"/>
              </a:rPr>
              <a:t> </a:t>
            </a:r>
            <a:r>
              <a:rPr lang="en-US" altLang="zh-CN" sz="2800" dirty="0">
                <a:latin typeface="+mn-lt"/>
                <a:ea typeface="宋体" pitchFamily="2" charset="-122"/>
              </a:rPr>
              <a:t>a</a:t>
            </a:r>
            <a:r>
              <a:rPr lang="zh-CN" altLang="en-US" sz="2800" dirty="0">
                <a:latin typeface="+mn-lt"/>
                <a:ea typeface="宋体" pitchFamily="2" charset="-122"/>
              </a:rPr>
              <a:t> </a:t>
            </a:r>
            <a:r>
              <a:rPr lang="en-US" altLang="zh-CN" sz="2800" dirty="0">
                <a:latin typeface="+mn-lt"/>
                <a:ea typeface="宋体" pitchFamily="2" charset="-122"/>
              </a:rPr>
              <a:t>stable</a:t>
            </a:r>
            <a:r>
              <a:rPr lang="zh-CN" altLang="en-US" sz="2800" dirty="0">
                <a:latin typeface="+mn-lt"/>
                <a:ea typeface="宋体" pitchFamily="2" charset="-122"/>
              </a:rPr>
              <a:t> </a:t>
            </a:r>
            <a:r>
              <a:rPr lang="en-US" altLang="zh-CN" sz="2800" dirty="0">
                <a:latin typeface="+mn-lt"/>
                <a:ea typeface="宋体" pitchFamily="2" charset="-122"/>
              </a:rPr>
              <a:t>marriage!</a:t>
            </a:r>
          </a:p>
        </p:txBody>
      </p:sp>
      <p:sp>
        <p:nvSpPr>
          <p:cNvPr id="34" name="爆炸形 2 3">
            <a:extLst>
              <a:ext uri="{FF2B5EF4-FFF2-40B4-BE49-F238E27FC236}">
                <a16:creationId xmlns:a16="http://schemas.microsoft.com/office/drawing/2014/main" id="{5F11B712-183B-3A41-875F-C49D48FC364E}"/>
              </a:ext>
            </a:extLst>
          </p:cNvPr>
          <p:cNvSpPr/>
          <p:nvPr/>
        </p:nvSpPr>
        <p:spPr>
          <a:xfrm>
            <a:off x="1743879" y="4318720"/>
            <a:ext cx="4149090" cy="1571738"/>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solidFill>
                  <a:srgbClr val="FF0000"/>
                </a:solidFill>
              </a:rPr>
              <a:t>What if the preference list is incomplete?</a:t>
            </a:r>
            <a:endParaRPr kumimoji="1" lang="zh-CN" altLang="en-US" dirty="0">
              <a:solidFill>
                <a:srgbClr val="FF0000"/>
              </a:solidFill>
            </a:endParaRPr>
          </a:p>
        </p:txBody>
      </p:sp>
    </p:spTree>
    <p:extLst>
      <p:ext uri="{BB962C8B-B14F-4D97-AF65-F5344CB8AC3E}">
        <p14:creationId xmlns:p14="http://schemas.microsoft.com/office/powerpoint/2010/main" val="289379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417 0.00116 L 0.57795 0.17523 " pathEditMode="relative" rAng="0" ptsTypes="AA">
                                      <p:cBhvr>
                                        <p:cTn id="10" dur="500" fill="hold"/>
                                        <p:tgtEl>
                                          <p:spTgt spid="5"/>
                                        </p:tgtEl>
                                        <p:attrNameLst>
                                          <p:attrName>ppt_x</p:attrName>
                                          <p:attrName>ppt_y</p:attrName>
                                        </p:attrNameLst>
                                      </p:cBhvr>
                                      <p:rCtr x="28681" y="8704"/>
                                    </p:animMotion>
                                  </p:childTnLst>
                                </p:cTn>
                              </p:par>
                              <p:par>
                                <p:cTn id="11" presetID="3" presetClass="exit" presetSubtype="10" fill="hold" grpId="0" nodeType="withEffect">
                                  <p:stCondLst>
                                    <p:cond delay="0"/>
                                  </p:stCondLst>
                                  <p:childTnLst>
                                    <p:animEffect transition="out" filter="blinds(horizontal)">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3.61111E-6 1.48148E-6 L 0.55 0.36643 " pathEditMode="relative" rAng="0" ptsTypes="AA">
                                      <p:cBhvr>
                                        <p:cTn id="21" dur="500" fill="hold"/>
                                        <p:tgtEl>
                                          <p:spTgt spid="11"/>
                                        </p:tgtEl>
                                        <p:attrNameLst>
                                          <p:attrName>ppt_x</p:attrName>
                                          <p:attrName>ppt_y</p:attrName>
                                        </p:attrNameLst>
                                      </p:cBhvr>
                                      <p:rCtr x="27500" y="18310"/>
                                    </p:animMotion>
                                  </p:childTnLst>
                                </p:cTn>
                              </p:par>
                              <p:par>
                                <p:cTn id="22" presetID="3" presetClass="exit" presetSubtype="10" fill="hold" grpId="1" nodeType="withEffect">
                                  <p:stCondLst>
                                    <p:cond delay="0"/>
                                  </p:stCondLst>
                                  <p:childTnLst>
                                    <p:animEffect transition="out" filter="blinds(horizontal)">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3.61111E-6 -3.7037E-6 L 0.45 -0.12222 " pathEditMode="relative" rAng="0" ptsTypes="AA">
                                      <p:cBhvr>
                                        <p:cTn id="32" dur="500" fill="hold"/>
                                        <p:tgtEl>
                                          <p:spTgt spid="20"/>
                                        </p:tgtEl>
                                        <p:attrNameLst>
                                          <p:attrName>ppt_x</p:attrName>
                                          <p:attrName>ppt_y</p:attrName>
                                        </p:attrNameLst>
                                      </p:cBhvr>
                                      <p:rCtr x="22500" y="-6111"/>
                                    </p:animMotion>
                                  </p:childTnLst>
                                </p:cTn>
                              </p:par>
                              <p:par>
                                <p:cTn id="33" presetID="3" presetClass="exit" presetSubtype="10" fill="hold" grpId="1" nodeType="withEffect">
                                  <p:stCondLst>
                                    <p:cond delay="0"/>
                                  </p:stCondLst>
                                  <p:childTnLst>
                                    <p:animEffect transition="out" filter="blinds(horizontal)">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57795 0.17523 L 0.0125 -0.03218 " pathEditMode="relative" rAng="0" ptsTypes="AA">
                                      <p:cBhvr>
                                        <p:cTn id="39" dur="500" fill="hold"/>
                                        <p:tgtEl>
                                          <p:spTgt spid="5"/>
                                        </p:tgtEl>
                                        <p:attrNameLst>
                                          <p:attrName>ppt_x</p:attrName>
                                          <p:attrName>ppt_y</p:attrName>
                                        </p:attrNameLst>
                                      </p:cBhvr>
                                      <p:rCtr x="-28281" y="-10370"/>
                                    </p:animMotion>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5 -0.12222 L 0.5842 -0.18148 " pathEditMode="relative" rAng="0" ptsTypes="AA">
                                      <p:cBhvr>
                                        <p:cTn id="43" dur="500" fill="hold"/>
                                        <p:tgtEl>
                                          <p:spTgt spid="20"/>
                                        </p:tgtEl>
                                        <p:attrNameLst>
                                          <p:attrName>ppt_x</p:attrName>
                                          <p:attrName>ppt_y</p:attrName>
                                        </p:attrNameLst>
                                      </p:cBhvr>
                                      <p:rCtr x="6701" y="-2963"/>
                                    </p:animMotion>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 nodeType="click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2.77778E-7 -7.40741E-7 L 0.55833 0.34421 " pathEditMode="relative" rAng="0" ptsTypes="AA">
                                      <p:cBhvr>
                                        <p:cTn id="51" dur="500" fill="hold"/>
                                        <p:tgtEl>
                                          <p:spTgt spid="5"/>
                                        </p:tgtEl>
                                        <p:attrNameLst>
                                          <p:attrName>ppt_x</p:attrName>
                                          <p:attrName>ppt_y</p:attrName>
                                        </p:attrNameLst>
                                      </p:cBhvr>
                                      <p:rCtr x="27917" y="17199"/>
                                    </p:animMotion>
                                  </p:childTnLst>
                                </p:cTn>
                              </p:par>
                              <p:par>
                                <p:cTn id="52" presetID="3" presetClass="exit" presetSubtype="10" fill="hold" grpId="2" nodeType="withEffect">
                                  <p:stCondLst>
                                    <p:cond delay="0"/>
                                  </p:stCondLst>
                                  <p:childTnLst>
                                    <p:animEffect transition="out" filter="blinds(horizontal)">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2.77778E-7 3.7037E-7 L 0.43333 3.7037E-7 " pathEditMode="relative" rAng="0" ptsTypes="AA">
                                      <p:cBhvr>
                                        <p:cTn id="62" dur="500" fill="hold"/>
                                        <p:tgtEl>
                                          <p:spTgt spid="26"/>
                                        </p:tgtEl>
                                        <p:attrNameLst>
                                          <p:attrName>ppt_x</p:attrName>
                                          <p:attrName>ppt_y</p:attrName>
                                        </p:attrNameLst>
                                      </p:cBhvr>
                                      <p:rCtr x="21667" y="0"/>
                                    </p:animMotion>
                                  </p:childTnLst>
                                </p:cTn>
                              </p:par>
                              <p:par>
                                <p:cTn id="63" presetID="3" presetClass="exit" presetSubtype="10" fill="hold" grpId="1" nodeType="withEffect">
                                  <p:stCondLst>
                                    <p:cond delay="0"/>
                                  </p:stCondLst>
                                  <p:childTnLst>
                                    <p:animEffect transition="out" filter="blinds(horizontal)">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0.55 0.36643 L -0.00834 1.48148E-6 " pathEditMode="relative" rAng="0" ptsTypes="AA">
                                      <p:cBhvr>
                                        <p:cTn id="69" dur="500" fill="hold"/>
                                        <p:tgtEl>
                                          <p:spTgt spid="11"/>
                                        </p:tgtEl>
                                        <p:attrNameLst>
                                          <p:attrName>ppt_x</p:attrName>
                                          <p:attrName>ppt_y</p:attrName>
                                        </p:attrNameLst>
                                      </p:cBhvr>
                                      <p:rCtr x="-27917" y="-18333"/>
                                    </p:animMotion>
                                  </p:childTnLst>
                                </p:cTn>
                              </p:par>
                            </p:childTnLst>
                          </p:cTn>
                        </p:par>
                      </p:childTnLst>
                    </p:cTn>
                  </p:par>
                  <p:par>
                    <p:cTn id="70" fill="hold">
                      <p:stCondLst>
                        <p:cond delay="indefinite"/>
                      </p:stCondLst>
                      <p:childTnLst>
                        <p:par>
                          <p:cTn id="71" fill="hold">
                            <p:stCondLst>
                              <p:cond delay="0"/>
                            </p:stCondLst>
                            <p:childTnLst>
                              <p:par>
                                <p:cTn id="72" presetID="0" presetClass="path" presetSubtype="0" accel="50000" decel="50000" fill="hold" nodeType="clickEffect">
                                  <p:stCondLst>
                                    <p:cond delay="0"/>
                                  </p:stCondLst>
                                  <p:childTnLst>
                                    <p:animMotion origin="layout" path="M 0.43333 3.7037E-7 L 0.55833 3.7037E-7 " pathEditMode="relative" rAng="0" ptsTypes="AA">
                                      <p:cBhvr>
                                        <p:cTn id="73" dur="500" fill="hold"/>
                                        <p:tgtEl>
                                          <p:spTgt spid="26"/>
                                        </p:tgtEl>
                                        <p:attrNameLst>
                                          <p:attrName>ppt_x</p:attrName>
                                          <p:attrName>ppt_y</p:attrName>
                                        </p:attrNameLst>
                                      </p:cBhvr>
                                      <p:rCtr x="6250" y="0"/>
                                    </p:animMotion>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2" nodeType="clickEffect">
                                  <p:stCondLst>
                                    <p:cond delay="0"/>
                                  </p:stCondLst>
                                  <p:childTnLst>
                                    <p:set>
                                      <p:cBhvr>
                                        <p:cTn id="77" dur="1" fill="hold">
                                          <p:stCondLst>
                                            <p:cond delay="0"/>
                                          </p:stCondLst>
                                        </p:cTn>
                                        <p:tgtEl>
                                          <p:spTgt spid="30"/>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3.61111E-6 1.48148E-6 L 0.56145 -0.16968 " pathEditMode="relative" rAng="0" ptsTypes="AA">
                                      <p:cBhvr>
                                        <p:cTn id="81" dur="500" fill="hold"/>
                                        <p:tgtEl>
                                          <p:spTgt spid="11"/>
                                        </p:tgtEl>
                                        <p:attrNameLst>
                                          <p:attrName>ppt_x</p:attrName>
                                          <p:attrName>ppt_y</p:attrName>
                                        </p:attrNameLst>
                                      </p:cBhvr>
                                      <p:rCtr x="28073" y="-8495"/>
                                    </p:animMotion>
                                  </p:childTnLst>
                                </p:cTn>
                              </p:par>
                              <p:par>
                                <p:cTn id="82" presetID="3" presetClass="exit" presetSubtype="10" fill="hold" grpId="3" nodeType="withEffect">
                                  <p:stCondLst>
                                    <p:cond delay="0"/>
                                  </p:stCondLst>
                                  <p:childTnLst>
                                    <p:animEffect transition="out" filter="blinds(horizontal)">
                                      <p:cBhvr>
                                        <p:cTn id="83" dur="500"/>
                                        <p:tgtEl>
                                          <p:spTgt spid="30"/>
                                        </p:tgtEl>
                                      </p:cBhvr>
                                    </p:animEffect>
                                    <p:set>
                                      <p:cBhvr>
                                        <p:cTn id="84" dur="1" fill="hold">
                                          <p:stCondLst>
                                            <p:cond delay="499"/>
                                          </p:stCondLst>
                                        </p:cTn>
                                        <p:tgtEl>
                                          <p:spTgt spid="30"/>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checkerboard(across)">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4"/>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1" nodeType="clickEffect">
                                  <p:stCondLst>
                                    <p:cond delay="0"/>
                                  </p:stCondLst>
                                  <p:childTnLst>
                                    <p:set>
                                      <p:cBhvr>
                                        <p:cTn id="97"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9" grpId="2"/>
      <p:bldP spid="29" grpId="3"/>
      <p:bldP spid="30" grpId="0"/>
      <p:bldP spid="30" grpId="1"/>
      <p:bldP spid="30" grpId="2"/>
      <p:bldP spid="30" grpId="3"/>
      <p:bldP spid="31" grpId="0"/>
      <p:bldP spid="31" grpId="1"/>
      <p:bldP spid="32" grpId="0"/>
      <p:bldP spid="32" grpId="1"/>
      <p:bldP spid="33" grpId="0"/>
      <p:bldP spid="34" grpId="0" animBg="1"/>
      <p:bldP spid="34"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Methodology</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marL="228600" lvl="0" indent="-228600" defTabSz="914400">
              <a:lnSpc>
                <a:spcPct val="90000"/>
              </a:lnSpc>
              <a:spcBef>
                <a:spcPts val="1000"/>
              </a:spcBef>
              <a:buFont typeface="Arial" panose="020B0604020202020204" pitchFamily="34" charset="0"/>
              <a:buChar char="•"/>
            </a:pPr>
            <a:r>
              <a:rPr lang="en-US" altLang="zh-CN" sz="1900" dirty="0">
                <a:latin typeface="Trebuchet MS" panose="020B0603020202020204"/>
              </a:rPr>
              <a:t>Complete preference list (CPL) vs. incomplete preference list (IPL)</a:t>
            </a:r>
            <a:endParaRPr lang="en-US" altLang="zh-CN" sz="2000" dirty="0"/>
          </a:p>
          <a:p>
            <a:pPr lvl="2" defTabSz="914400">
              <a:spcBef>
                <a:spcPts val="0"/>
              </a:spcBef>
              <a:defRPr/>
            </a:pPr>
            <a:endParaRPr lang="en-US" altLang="zh-CN" sz="1600" dirty="0"/>
          </a:p>
          <a:p>
            <a:pPr lvl="1" defTabSz="914400">
              <a:spcBef>
                <a:spcPts val="0"/>
              </a:spcBef>
              <a:defRPr/>
            </a:pPr>
            <a:endParaRPr lang="en-US" altLang="zh-CN" sz="2000" dirty="0"/>
          </a:p>
          <a:p>
            <a:pPr defTabSz="914400">
              <a:spcBef>
                <a:spcPts val="0"/>
              </a:spcBef>
              <a:defRPr/>
            </a:pPr>
            <a:endParaRPr lang="en-US" altLang="zh-CN" sz="2400" dirty="0"/>
          </a:p>
          <a:p>
            <a:pPr defTabSz="914400">
              <a:spcBef>
                <a:spcPts val="0"/>
              </a:spcBef>
              <a:defRPr/>
            </a:pPr>
            <a:endParaRPr lang="en-US" altLang="zh-CN" sz="2400" dirty="0"/>
          </a:p>
        </p:txBody>
      </p:sp>
      <p:sp>
        <p:nvSpPr>
          <p:cNvPr id="3" name="Slide Number Placeholder 2"/>
          <p:cNvSpPr>
            <a:spLocks noGrp="1"/>
          </p:cNvSpPr>
          <p:nvPr>
            <p:ph type="sldNum" sz="quarter" idx="12"/>
          </p:nvPr>
        </p:nvSpPr>
        <p:spPr/>
        <p:txBody>
          <a:bodyPr/>
          <a:lstStyle/>
          <a:p>
            <a:fld id="{A8CBFF3A-E60C-994B-AE6E-D7D0A26F3FC4}" type="slidenum">
              <a:rPr lang="en-US" smtClean="0"/>
              <a:t>51</a:t>
            </a:fld>
            <a:endParaRPr lang="en-US"/>
          </a:p>
        </p:txBody>
      </p:sp>
      <p:pic>
        <p:nvPicPr>
          <p:cNvPr id="4" name="图片 3">
            <a:extLst>
              <a:ext uri="{FF2B5EF4-FFF2-40B4-BE49-F238E27FC236}">
                <a16:creationId xmlns:a16="http://schemas.microsoft.com/office/drawing/2014/main" id="{C8E70EB7-2DB5-3A4C-9EF0-1BB096CF87D4}"/>
              </a:ext>
            </a:extLst>
          </p:cNvPr>
          <p:cNvPicPr>
            <a:picLocks noChangeAspect="1"/>
          </p:cNvPicPr>
          <p:nvPr/>
        </p:nvPicPr>
        <p:blipFill>
          <a:blip r:embed="rId4"/>
          <a:stretch>
            <a:fillRect/>
          </a:stretch>
        </p:blipFill>
        <p:spPr>
          <a:xfrm>
            <a:off x="707537" y="2045740"/>
            <a:ext cx="3757926" cy="4493172"/>
          </a:xfrm>
          <a:prstGeom prst="rect">
            <a:avLst/>
          </a:prstGeom>
        </p:spPr>
      </p:pic>
      <p:pic>
        <p:nvPicPr>
          <p:cNvPr id="7" name="图片 6">
            <a:extLst>
              <a:ext uri="{FF2B5EF4-FFF2-40B4-BE49-F238E27FC236}">
                <a16:creationId xmlns:a16="http://schemas.microsoft.com/office/drawing/2014/main" id="{F6620EE3-4734-D342-BE1B-B05F97BD3B80}"/>
              </a:ext>
            </a:extLst>
          </p:cNvPr>
          <p:cNvPicPr>
            <a:picLocks noChangeAspect="1"/>
          </p:cNvPicPr>
          <p:nvPr/>
        </p:nvPicPr>
        <p:blipFill>
          <a:blip r:embed="rId5"/>
          <a:stretch>
            <a:fillRect/>
          </a:stretch>
        </p:blipFill>
        <p:spPr>
          <a:xfrm>
            <a:off x="5023944" y="2795142"/>
            <a:ext cx="4006949" cy="273440"/>
          </a:xfrm>
          <a:prstGeom prst="rect">
            <a:avLst/>
          </a:prstGeom>
        </p:spPr>
      </p:pic>
      <p:sp>
        <p:nvSpPr>
          <p:cNvPr id="8" name="直角上箭头 7">
            <a:extLst>
              <a:ext uri="{FF2B5EF4-FFF2-40B4-BE49-F238E27FC236}">
                <a16:creationId xmlns:a16="http://schemas.microsoft.com/office/drawing/2014/main" id="{B6B7D336-026D-3B41-892F-21F513487707}"/>
              </a:ext>
            </a:extLst>
          </p:cNvPr>
          <p:cNvSpPr/>
          <p:nvPr/>
        </p:nvSpPr>
        <p:spPr>
          <a:xfrm flipV="1">
            <a:off x="4572000" y="2279956"/>
            <a:ext cx="1106931" cy="378002"/>
          </a:xfrm>
          <a:prstGeom prst="bentUpArrow">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9" name="直角上箭头 8">
            <a:extLst>
              <a:ext uri="{FF2B5EF4-FFF2-40B4-BE49-F238E27FC236}">
                <a16:creationId xmlns:a16="http://schemas.microsoft.com/office/drawing/2014/main" id="{037C98BD-BC41-0648-8599-93A16C4A662F}"/>
              </a:ext>
            </a:extLst>
          </p:cNvPr>
          <p:cNvSpPr/>
          <p:nvPr/>
        </p:nvSpPr>
        <p:spPr>
          <a:xfrm flipV="1">
            <a:off x="4572000" y="4281185"/>
            <a:ext cx="1106931" cy="378002"/>
          </a:xfrm>
          <a:prstGeom prst="bentUpArrow">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pic>
        <p:nvPicPr>
          <p:cNvPr id="10" name="图片 9">
            <a:extLst>
              <a:ext uri="{FF2B5EF4-FFF2-40B4-BE49-F238E27FC236}">
                <a16:creationId xmlns:a16="http://schemas.microsoft.com/office/drawing/2014/main" id="{5019E31C-85B2-A343-970B-2228D224E666}"/>
              </a:ext>
            </a:extLst>
          </p:cNvPr>
          <p:cNvPicPr>
            <a:picLocks noChangeAspect="1"/>
          </p:cNvPicPr>
          <p:nvPr/>
        </p:nvPicPr>
        <p:blipFill>
          <a:blip r:embed="rId6"/>
          <a:stretch>
            <a:fillRect/>
          </a:stretch>
        </p:blipFill>
        <p:spPr>
          <a:xfrm>
            <a:off x="5017826" y="4865846"/>
            <a:ext cx="1526189" cy="261334"/>
          </a:xfrm>
          <a:prstGeom prst="rect">
            <a:avLst/>
          </a:prstGeom>
        </p:spPr>
      </p:pic>
      <p:pic>
        <p:nvPicPr>
          <p:cNvPr id="11" name="图片 10">
            <a:extLst>
              <a:ext uri="{FF2B5EF4-FFF2-40B4-BE49-F238E27FC236}">
                <a16:creationId xmlns:a16="http://schemas.microsoft.com/office/drawing/2014/main" id="{87E73501-5511-C347-9401-F3B8A8EC8F3C}"/>
              </a:ext>
            </a:extLst>
          </p:cNvPr>
          <p:cNvPicPr>
            <a:picLocks noChangeAspect="1"/>
          </p:cNvPicPr>
          <p:nvPr/>
        </p:nvPicPr>
        <p:blipFill>
          <a:blip r:embed="rId7"/>
          <a:stretch>
            <a:fillRect/>
          </a:stretch>
        </p:blipFill>
        <p:spPr>
          <a:xfrm>
            <a:off x="6479517" y="4865846"/>
            <a:ext cx="1095802" cy="276834"/>
          </a:xfrm>
          <a:prstGeom prst="rect">
            <a:avLst/>
          </a:prstGeom>
        </p:spPr>
      </p:pic>
      <p:sp>
        <p:nvSpPr>
          <p:cNvPr id="12" name="文本框 11">
            <a:extLst>
              <a:ext uri="{FF2B5EF4-FFF2-40B4-BE49-F238E27FC236}">
                <a16:creationId xmlns:a16="http://schemas.microsoft.com/office/drawing/2014/main" id="{D8A9E858-F332-3F4A-BC81-3BB0C17231C3}"/>
              </a:ext>
            </a:extLst>
          </p:cNvPr>
          <p:cNvSpPr txBox="1"/>
          <p:nvPr/>
        </p:nvSpPr>
        <p:spPr>
          <a:xfrm>
            <a:off x="4778862" y="5217057"/>
            <a:ext cx="4365138" cy="1200329"/>
          </a:xfrm>
          <a:prstGeom prst="rect">
            <a:avLst/>
          </a:prstGeom>
          <a:noFill/>
        </p:spPr>
        <p:txBody>
          <a:bodyPr wrap="square" rtlCol="0">
            <a:spAutoFit/>
          </a:bodyPr>
          <a:lstStyle/>
          <a:p>
            <a:r>
              <a:rPr kumimoji="1" lang="en-US" altLang="zh-CN" dirty="0"/>
              <a:t>IPL: Only part of candidates can have stable matching due to lacking info. Some players may not be assigned a matching. The others might need to be assigned manually.</a:t>
            </a:r>
            <a:endParaRPr kumimoji="1" lang="zh-CN" altLang="en-US" dirty="0"/>
          </a:p>
        </p:txBody>
      </p:sp>
      <p:sp>
        <p:nvSpPr>
          <p:cNvPr id="13" name="文本框 12">
            <a:extLst>
              <a:ext uri="{FF2B5EF4-FFF2-40B4-BE49-F238E27FC236}">
                <a16:creationId xmlns:a16="http://schemas.microsoft.com/office/drawing/2014/main" id="{CFFDEA09-71DC-5A46-8C11-79FBC7CE9B77}"/>
              </a:ext>
            </a:extLst>
          </p:cNvPr>
          <p:cNvSpPr txBox="1"/>
          <p:nvPr/>
        </p:nvSpPr>
        <p:spPr>
          <a:xfrm>
            <a:off x="5008899" y="3089836"/>
            <a:ext cx="4277005" cy="369332"/>
          </a:xfrm>
          <a:prstGeom prst="rect">
            <a:avLst/>
          </a:prstGeom>
          <a:noFill/>
        </p:spPr>
        <p:txBody>
          <a:bodyPr wrap="none" rtlCol="0">
            <a:spAutoFit/>
          </a:bodyPr>
          <a:lstStyle/>
          <a:p>
            <a:r>
              <a:rPr kumimoji="1" lang="en-US" altLang="zh-CN" dirty="0"/>
              <a:t>CPL: each player can find a stable matching.</a:t>
            </a:r>
            <a:endParaRPr kumimoji="1" lang="zh-CN" altLang="en-US" dirty="0"/>
          </a:p>
        </p:txBody>
      </p:sp>
    </p:spTree>
    <p:extLst>
      <p:ext uri="{BB962C8B-B14F-4D97-AF65-F5344CB8AC3E}">
        <p14:creationId xmlns:p14="http://schemas.microsoft.com/office/powerpoint/2010/main" val="1013745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Methodology</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lvl="2" defTabSz="914400">
              <a:spcBef>
                <a:spcPts val="0"/>
              </a:spcBef>
              <a:defRPr/>
            </a:pPr>
            <a:endParaRPr lang="en-US" altLang="zh-CN" sz="1600" dirty="0"/>
          </a:p>
          <a:p>
            <a:pPr lvl="1" defTabSz="914400">
              <a:spcBef>
                <a:spcPts val="0"/>
              </a:spcBef>
              <a:defRPr/>
            </a:pPr>
            <a:endParaRPr lang="en-US" altLang="zh-CN" sz="2000" dirty="0"/>
          </a:p>
          <a:p>
            <a:pPr defTabSz="914400">
              <a:spcBef>
                <a:spcPts val="0"/>
              </a:spcBef>
              <a:defRPr/>
            </a:pPr>
            <a:endParaRPr lang="en-US" altLang="zh-CN" sz="2400" dirty="0"/>
          </a:p>
          <a:p>
            <a:pPr defTabSz="914400">
              <a:spcBef>
                <a:spcPts val="0"/>
              </a:spcBef>
              <a:defRPr/>
            </a:pPr>
            <a:endParaRPr lang="en-US" altLang="zh-CN" sz="2400" dirty="0"/>
          </a:p>
        </p:txBody>
      </p:sp>
      <p:sp>
        <p:nvSpPr>
          <p:cNvPr id="3" name="Slide Number Placeholder 2"/>
          <p:cNvSpPr>
            <a:spLocks noGrp="1"/>
          </p:cNvSpPr>
          <p:nvPr>
            <p:ph type="sldNum" sz="quarter" idx="12"/>
          </p:nvPr>
        </p:nvSpPr>
        <p:spPr/>
        <p:txBody>
          <a:bodyPr/>
          <a:lstStyle/>
          <a:p>
            <a:fld id="{A8CBFF3A-E60C-994B-AE6E-D7D0A26F3FC4}" type="slidenum">
              <a:rPr lang="en-US" smtClean="0"/>
              <a:t>52</a:t>
            </a:fld>
            <a:endParaRPr lang="en-US"/>
          </a:p>
        </p:txBody>
      </p:sp>
      <p:pic>
        <p:nvPicPr>
          <p:cNvPr id="13" name="图片 12">
            <a:extLst>
              <a:ext uri="{FF2B5EF4-FFF2-40B4-BE49-F238E27FC236}">
                <a16:creationId xmlns:a16="http://schemas.microsoft.com/office/drawing/2014/main" id="{CBC7F495-9717-5F41-BA77-F3EC85346EC7}"/>
              </a:ext>
            </a:extLst>
          </p:cNvPr>
          <p:cNvPicPr>
            <a:picLocks noChangeAspect="1"/>
          </p:cNvPicPr>
          <p:nvPr/>
        </p:nvPicPr>
        <p:blipFill>
          <a:blip r:embed="rId4"/>
          <a:stretch>
            <a:fillRect/>
          </a:stretch>
        </p:blipFill>
        <p:spPr>
          <a:xfrm>
            <a:off x="457200" y="1600200"/>
            <a:ext cx="3536083" cy="5257800"/>
          </a:xfrm>
          <a:prstGeom prst="rect">
            <a:avLst/>
          </a:prstGeom>
        </p:spPr>
      </p:pic>
      <p:sp>
        <p:nvSpPr>
          <p:cNvPr id="14" name="矩形 13">
            <a:extLst>
              <a:ext uri="{FF2B5EF4-FFF2-40B4-BE49-F238E27FC236}">
                <a16:creationId xmlns:a16="http://schemas.microsoft.com/office/drawing/2014/main" id="{0266E9E6-4DEB-BF43-9B97-DC87C1D15B11}"/>
              </a:ext>
            </a:extLst>
          </p:cNvPr>
          <p:cNvSpPr/>
          <p:nvPr/>
        </p:nvSpPr>
        <p:spPr>
          <a:xfrm>
            <a:off x="457199" y="1600199"/>
            <a:ext cx="3536083" cy="1121979"/>
          </a:xfrm>
          <a:prstGeom prst="rect">
            <a:avLst/>
          </a:prstGeom>
          <a:noFill/>
          <a:ln w="19050"/>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15" name="矩形 14">
            <a:extLst>
              <a:ext uri="{FF2B5EF4-FFF2-40B4-BE49-F238E27FC236}">
                <a16:creationId xmlns:a16="http://schemas.microsoft.com/office/drawing/2014/main" id="{E56A968D-E094-6F4D-AF31-AF5926FE8C52}"/>
              </a:ext>
            </a:extLst>
          </p:cNvPr>
          <p:cNvSpPr/>
          <p:nvPr/>
        </p:nvSpPr>
        <p:spPr>
          <a:xfrm>
            <a:off x="4395355" y="1744506"/>
            <a:ext cx="4132699" cy="482464"/>
          </a:xfrm>
          <a:prstGeom prst="rect">
            <a:avLst/>
          </a:prstGeom>
          <a:noFill/>
          <a:ln w="19050"/>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16" name="文本框 15">
            <a:extLst>
              <a:ext uri="{FF2B5EF4-FFF2-40B4-BE49-F238E27FC236}">
                <a16:creationId xmlns:a16="http://schemas.microsoft.com/office/drawing/2014/main" id="{8766254A-ED8E-F043-A82D-ACB384682D43}"/>
              </a:ext>
            </a:extLst>
          </p:cNvPr>
          <p:cNvSpPr txBox="1"/>
          <p:nvPr/>
        </p:nvSpPr>
        <p:spPr>
          <a:xfrm>
            <a:off x="4322618" y="1668260"/>
            <a:ext cx="3876101" cy="584775"/>
          </a:xfrm>
          <a:prstGeom prst="rect">
            <a:avLst/>
          </a:prstGeom>
          <a:noFill/>
        </p:spPr>
        <p:txBody>
          <a:bodyPr wrap="square" rtlCol="0">
            <a:spAutoFit/>
          </a:bodyPr>
          <a:lstStyle/>
          <a:p>
            <a:r>
              <a:rPr kumimoji="1" lang="en-US" altLang="zh-CN" sz="1600" dirty="0"/>
              <a:t>Building preference list based on utility functions for edge servers and participants.</a:t>
            </a:r>
            <a:endParaRPr kumimoji="1" lang="zh-CN" altLang="en-US" sz="1600" dirty="0"/>
          </a:p>
        </p:txBody>
      </p:sp>
      <p:sp>
        <p:nvSpPr>
          <p:cNvPr id="17" name="矩形 16">
            <a:extLst>
              <a:ext uri="{FF2B5EF4-FFF2-40B4-BE49-F238E27FC236}">
                <a16:creationId xmlns:a16="http://schemas.microsoft.com/office/drawing/2014/main" id="{887B1FDF-1505-4446-BE51-1E100BD4BEE5}"/>
              </a:ext>
            </a:extLst>
          </p:cNvPr>
          <p:cNvSpPr/>
          <p:nvPr/>
        </p:nvSpPr>
        <p:spPr>
          <a:xfrm>
            <a:off x="457198" y="2743198"/>
            <a:ext cx="3536083" cy="1471450"/>
          </a:xfrm>
          <a:prstGeom prst="rect">
            <a:avLst/>
          </a:prstGeom>
          <a:noFill/>
          <a:ln w="19050">
            <a:solidFill>
              <a:srgbClr val="92D05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18" name="矩形 17">
            <a:extLst>
              <a:ext uri="{FF2B5EF4-FFF2-40B4-BE49-F238E27FC236}">
                <a16:creationId xmlns:a16="http://schemas.microsoft.com/office/drawing/2014/main" id="{60A5C5C5-D7C2-CF46-B8C8-434A95642F11}"/>
              </a:ext>
            </a:extLst>
          </p:cNvPr>
          <p:cNvSpPr/>
          <p:nvPr/>
        </p:nvSpPr>
        <p:spPr>
          <a:xfrm>
            <a:off x="4387203" y="3062081"/>
            <a:ext cx="4140851" cy="369332"/>
          </a:xfrm>
          <a:prstGeom prst="rect">
            <a:avLst/>
          </a:prstGeom>
          <a:noFill/>
          <a:ln w="19050">
            <a:solidFill>
              <a:srgbClr val="92D05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19" name="文本框 18">
            <a:extLst>
              <a:ext uri="{FF2B5EF4-FFF2-40B4-BE49-F238E27FC236}">
                <a16:creationId xmlns:a16="http://schemas.microsoft.com/office/drawing/2014/main" id="{58512A3F-A983-FF4A-BF24-FEC8097D487B}"/>
              </a:ext>
            </a:extLst>
          </p:cNvPr>
          <p:cNvSpPr txBox="1"/>
          <p:nvPr/>
        </p:nvSpPr>
        <p:spPr>
          <a:xfrm>
            <a:off x="4322618" y="3081548"/>
            <a:ext cx="3060646" cy="338554"/>
          </a:xfrm>
          <a:prstGeom prst="rect">
            <a:avLst/>
          </a:prstGeom>
          <a:noFill/>
        </p:spPr>
        <p:txBody>
          <a:bodyPr wrap="none" rtlCol="0">
            <a:spAutoFit/>
          </a:bodyPr>
          <a:lstStyle/>
          <a:p>
            <a:r>
              <a:rPr kumimoji="1" lang="en-US" altLang="zh-CN" sz="1600" dirty="0"/>
              <a:t>Matching based on preference list.</a:t>
            </a:r>
            <a:endParaRPr kumimoji="1" lang="zh-CN" altLang="en-US" sz="1600" dirty="0"/>
          </a:p>
        </p:txBody>
      </p:sp>
      <p:sp>
        <p:nvSpPr>
          <p:cNvPr id="20" name="矩形 19">
            <a:extLst>
              <a:ext uri="{FF2B5EF4-FFF2-40B4-BE49-F238E27FC236}">
                <a16:creationId xmlns:a16="http://schemas.microsoft.com/office/drawing/2014/main" id="{23DDA3FE-85C9-1344-A9CC-F44F1369F4C1}"/>
              </a:ext>
            </a:extLst>
          </p:cNvPr>
          <p:cNvSpPr/>
          <p:nvPr/>
        </p:nvSpPr>
        <p:spPr>
          <a:xfrm>
            <a:off x="457197" y="4403834"/>
            <a:ext cx="3536083" cy="1502296"/>
          </a:xfrm>
          <a:prstGeom prst="rect">
            <a:avLst/>
          </a:prstGeom>
          <a:noFill/>
          <a:ln w="19050">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21" name="矩形 20">
            <a:extLst>
              <a:ext uri="{FF2B5EF4-FFF2-40B4-BE49-F238E27FC236}">
                <a16:creationId xmlns:a16="http://schemas.microsoft.com/office/drawing/2014/main" id="{EFF53799-483B-1443-B1BC-E0ECE6136856}"/>
              </a:ext>
            </a:extLst>
          </p:cNvPr>
          <p:cNvSpPr/>
          <p:nvPr/>
        </p:nvSpPr>
        <p:spPr>
          <a:xfrm>
            <a:off x="4364178" y="4403834"/>
            <a:ext cx="4163876" cy="1265210"/>
          </a:xfrm>
          <a:prstGeom prst="rect">
            <a:avLst/>
          </a:prstGeom>
          <a:noFill/>
          <a:ln w="19050">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22" name="文本框 21">
            <a:extLst>
              <a:ext uri="{FF2B5EF4-FFF2-40B4-BE49-F238E27FC236}">
                <a16:creationId xmlns:a16="http://schemas.microsoft.com/office/drawing/2014/main" id="{86596A37-9932-5B42-B743-A0A98A5C6B41}"/>
              </a:ext>
            </a:extLst>
          </p:cNvPr>
          <p:cNvSpPr txBox="1"/>
          <p:nvPr/>
        </p:nvSpPr>
        <p:spPr>
          <a:xfrm>
            <a:off x="4322618" y="4345605"/>
            <a:ext cx="4205436" cy="1323439"/>
          </a:xfrm>
          <a:prstGeom prst="rect">
            <a:avLst/>
          </a:prstGeom>
          <a:noFill/>
        </p:spPr>
        <p:txBody>
          <a:bodyPr wrap="square" rtlCol="0">
            <a:spAutoFit/>
          </a:bodyPr>
          <a:lstStyle/>
          <a:p>
            <a:r>
              <a:rPr kumimoji="1" lang="en-US" altLang="zh-CN" sz="1600" dirty="0"/>
              <a:t>Capacity checking: </a:t>
            </a:r>
            <a:r>
              <a:rPr lang="en-US" sz="1600" dirty="0"/>
              <a:t>If the number of selected participants exceeds edge node capacity, edge node will only keep those desirable participants within capacity and reject the applications of the others.</a:t>
            </a:r>
            <a:endParaRPr kumimoji="1" lang="zh-CN" altLang="en-US" sz="1600" dirty="0"/>
          </a:p>
        </p:txBody>
      </p:sp>
      <p:sp>
        <p:nvSpPr>
          <p:cNvPr id="23" name="矩形 22">
            <a:extLst>
              <a:ext uri="{FF2B5EF4-FFF2-40B4-BE49-F238E27FC236}">
                <a16:creationId xmlns:a16="http://schemas.microsoft.com/office/drawing/2014/main" id="{790A8807-0B53-A749-83C0-C5BD43167CDF}"/>
              </a:ext>
            </a:extLst>
          </p:cNvPr>
          <p:cNvSpPr/>
          <p:nvPr/>
        </p:nvSpPr>
        <p:spPr>
          <a:xfrm>
            <a:off x="457196" y="6157611"/>
            <a:ext cx="3536083" cy="593129"/>
          </a:xfrm>
          <a:prstGeom prst="rect">
            <a:avLst/>
          </a:prstGeom>
          <a:noFill/>
          <a:ln w="19050">
            <a:solidFill>
              <a:schemeClr val="accent6"/>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24" name="矩形 23">
            <a:extLst>
              <a:ext uri="{FF2B5EF4-FFF2-40B4-BE49-F238E27FC236}">
                <a16:creationId xmlns:a16="http://schemas.microsoft.com/office/drawing/2014/main" id="{37D74EBB-717F-F04A-9EBB-BC2C9EAEB618}"/>
              </a:ext>
            </a:extLst>
          </p:cNvPr>
          <p:cNvSpPr/>
          <p:nvPr/>
        </p:nvSpPr>
        <p:spPr>
          <a:xfrm>
            <a:off x="4364178" y="5800250"/>
            <a:ext cx="4163876" cy="971922"/>
          </a:xfrm>
          <a:prstGeom prst="rect">
            <a:avLst/>
          </a:prstGeom>
          <a:noFill/>
          <a:ln w="19050">
            <a:solidFill>
              <a:schemeClr val="accent6"/>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25" name="文本框 24">
            <a:extLst>
              <a:ext uri="{FF2B5EF4-FFF2-40B4-BE49-F238E27FC236}">
                <a16:creationId xmlns:a16="http://schemas.microsoft.com/office/drawing/2014/main" id="{37173303-BC8D-0344-A9F0-3A98CD1DF5ED}"/>
              </a:ext>
            </a:extLst>
          </p:cNvPr>
          <p:cNvSpPr txBox="1"/>
          <p:nvPr/>
        </p:nvSpPr>
        <p:spPr>
          <a:xfrm flipH="1">
            <a:off x="4322618" y="5766266"/>
            <a:ext cx="4205436" cy="1077218"/>
          </a:xfrm>
          <a:prstGeom prst="rect">
            <a:avLst/>
          </a:prstGeom>
          <a:noFill/>
        </p:spPr>
        <p:txBody>
          <a:bodyPr wrap="square" rtlCol="0">
            <a:spAutoFit/>
          </a:bodyPr>
          <a:lstStyle/>
          <a:p>
            <a:r>
              <a:rPr kumimoji="1" lang="en-US" altLang="zh-CN" sz="1600" dirty="0"/>
              <a:t>Partial matching checking: </a:t>
            </a:r>
            <a:r>
              <a:rPr lang="en-US" sz="1600" dirty="0"/>
              <a:t>If there are still any participants who are willing to join unassigned, they will be assigned to available edge node randomly.</a:t>
            </a:r>
            <a:endParaRPr kumimoji="1" lang="zh-CN" altLang="en-US" sz="1600" dirty="0"/>
          </a:p>
        </p:txBody>
      </p:sp>
    </p:spTree>
    <p:extLst>
      <p:ext uri="{BB962C8B-B14F-4D97-AF65-F5344CB8AC3E}">
        <p14:creationId xmlns:p14="http://schemas.microsoft.com/office/powerpoint/2010/main" val="10263178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dirty="0">
                <a:latin typeface="Impact"/>
                <a:cs typeface="Impact"/>
              </a:rPr>
              <a:t>Simulation Results</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000" dirty="0"/>
              <a:t>Impact of user numbers and edge node numbers</a:t>
            </a:r>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p:txBody>
      </p:sp>
      <p:sp>
        <p:nvSpPr>
          <p:cNvPr id="3" name="Slide Number Placeholder 2"/>
          <p:cNvSpPr>
            <a:spLocks noGrp="1"/>
          </p:cNvSpPr>
          <p:nvPr>
            <p:ph type="sldNum" sz="quarter" idx="12"/>
          </p:nvPr>
        </p:nvSpPr>
        <p:spPr/>
        <p:txBody>
          <a:bodyPr/>
          <a:lstStyle/>
          <a:p>
            <a:fld id="{A8CBFF3A-E60C-994B-AE6E-D7D0A26F3FC4}" type="slidenum">
              <a:rPr lang="en-US" smtClean="0"/>
              <a:t>53</a:t>
            </a:fld>
            <a:endParaRPr lang="en-US"/>
          </a:p>
        </p:txBody>
      </p:sp>
      <p:pic>
        <p:nvPicPr>
          <p:cNvPr id="8" name="图片 7">
            <a:extLst>
              <a:ext uri="{FF2B5EF4-FFF2-40B4-BE49-F238E27FC236}">
                <a16:creationId xmlns:a16="http://schemas.microsoft.com/office/drawing/2014/main" id="{328FDAC5-F415-2E4D-B7E9-9A48B9EBDDD9}"/>
              </a:ext>
            </a:extLst>
          </p:cNvPr>
          <p:cNvPicPr>
            <a:picLocks noChangeAspect="1"/>
          </p:cNvPicPr>
          <p:nvPr/>
        </p:nvPicPr>
        <p:blipFill>
          <a:blip r:embed="rId4"/>
          <a:stretch>
            <a:fillRect/>
          </a:stretch>
        </p:blipFill>
        <p:spPr>
          <a:xfrm>
            <a:off x="834391" y="2169202"/>
            <a:ext cx="3314700" cy="2958199"/>
          </a:xfrm>
          <a:prstGeom prst="rect">
            <a:avLst/>
          </a:prstGeom>
        </p:spPr>
      </p:pic>
      <p:pic>
        <p:nvPicPr>
          <p:cNvPr id="9" name="图片 8">
            <a:extLst>
              <a:ext uri="{FF2B5EF4-FFF2-40B4-BE49-F238E27FC236}">
                <a16:creationId xmlns:a16="http://schemas.microsoft.com/office/drawing/2014/main" id="{69BD0CB0-CDD4-BE43-9898-039E13D82B12}"/>
              </a:ext>
            </a:extLst>
          </p:cNvPr>
          <p:cNvPicPr>
            <a:picLocks noChangeAspect="1"/>
          </p:cNvPicPr>
          <p:nvPr/>
        </p:nvPicPr>
        <p:blipFill>
          <a:blip r:embed="rId5"/>
          <a:stretch>
            <a:fillRect/>
          </a:stretch>
        </p:blipFill>
        <p:spPr>
          <a:xfrm>
            <a:off x="4652253" y="2178470"/>
            <a:ext cx="3390110" cy="2948931"/>
          </a:xfrm>
          <a:prstGeom prst="rect">
            <a:avLst/>
          </a:prstGeom>
        </p:spPr>
      </p:pic>
      <p:sp>
        <p:nvSpPr>
          <p:cNvPr id="4" name="矩形 3">
            <a:extLst>
              <a:ext uri="{FF2B5EF4-FFF2-40B4-BE49-F238E27FC236}">
                <a16:creationId xmlns:a16="http://schemas.microsoft.com/office/drawing/2014/main" id="{9F708B26-839D-8C42-AA3A-137F8012943B}"/>
              </a:ext>
            </a:extLst>
          </p:cNvPr>
          <p:cNvSpPr/>
          <p:nvPr/>
        </p:nvSpPr>
        <p:spPr>
          <a:xfrm>
            <a:off x="651753" y="5271760"/>
            <a:ext cx="7840494" cy="1477328"/>
          </a:xfrm>
          <a:prstGeom prst="rect">
            <a:avLst/>
          </a:prstGeom>
        </p:spPr>
        <p:txBody>
          <a:bodyPr wrap="square">
            <a:spAutoFit/>
          </a:bodyPr>
          <a:lstStyle/>
          <a:p>
            <a:pPr defTabSz="914400">
              <a:spcBef>
                <a:spcPts val="0"/>
              </a:spcBef>
              <a:defRPr/>
            </a:pPr>
            <a:r>
              <a:rPr lang="en-US" altLang="zh-CN" dirty="0"/>
              <a:t>Evidently, the network latency is positively related to the number of participants while is negatively correlated with number of edge nodes. </a:t>
            </a:r>
          </a:p>
          <a:p>
            <a:pPr defTabSz="914400">
              <a:spcBef>
                <a:spcPts val="0"/>
              </a:spcBef>
              <a:defRPr/>
            </a:pPr>
            <a:endParaRPr lang="en-US" altLang="zh-CN" dirty="0"/>
          </a:p>
          <a:p>
            <a:pPr defTabSz="914400">
              <a:spcBef>
                <a:spcPts val="0"/>
              </a:spcBef>
              <a:defRPr/>
            </a:pPr>
            <a:r>
              <a:rPr lang="en-US" altLang="zh-CN" dirty="0"/>
              <a:t>Our proposed method is close to the performance of complete preference list (CPL) case.</a:t>
            </a:r>
          </a:p>
        </p:txBody>
      </p:sp>
    </p:spTree>
    <p:extLst>
      <p:ext uri="{BB962C8B-B14F-4D97-AF65-F5344CB8AC3E}">
        <p14:creationId xmlns:p14="http://schemas.microsoft.com/office/powerpoint/2010/main" val="27657716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Open Problems</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a:xfrm>
            <a:off x="457200" y="1600200"/>
            <a:ext cx="8229600" cy="4956771"/>
          </a:xfrm>
        </p:spPr>
        <p:txBody>
          <a:bodyPr>
            <a:normAutofit lnSpcReduction="10000"/>
          </a:bodyPr>
          <a:lstStyle/>
          <a:p>
            <a:pPr defTabSz="914400">
              <a:spcBef>
                <a:spcPts val="0"/>
              </a:spcBef>
              <a:defRPr/>
            </a:pPr>
            <a:r>
              <a:rPr lang="en-US" altLang="zh-CN" sz="2400" dirty="0"/>
              <a:t>Some open areas in Federated learning</a:t>
            </a:r>
          </a:p>
          <a:p>
            <a:pPr defTabSz="914400">
              <a:spcBef>
                <a:spcPts val="0"/>
              </a:spcBef>
              <a:defRPr/>
            </a:pPr>
            <a:endParaRPr lang="en-US" altLang="zh-CN" sz="800" dirty="0"/>
          </a:p>
          <a:p>
            <a:pPr lvl="1" defTabSz="914400">
              <a:spcBef>
                <a:spcPts val="0"/>
              </a:spcBef>
              <a:buFont typeface="Wingdings" pitchFamily="2" charset="2"/>
              <a:buChar char="ü"/>
              <a:defRPr/>
            </a:pPr>
            <a:r>
              <a:rPr lang="en-US" altLang="zh-CN" sz="2000" dirty="0"/>
              <a:t>Optimization algorithms for FL, particularly communication-efficient algorithms tolerant of non-IID data </a:t>
            </a:r>
          </a:p>
          <a:p>
            <a:pPr lvl="1" defTabSz="914400">
              <a:spcBef>
                <a:spcPts val="0"/>
              </a:spcBef>
              <a:buFont typeface="Wingdings" pitchFamily="2" charset="2"/>
              <a:buChar char="ü"/>
              <a:defRPr/>
            </a:pPr>
            <a:endParaRPr lang="en-US" altLang="zh-CN" sz="900" dirty="0"/>
          </a:p>
          <a:p>
            <a:pPr lvl="1" defTabSz="914400">
              <a:spcBef>
                <a:spcPts val="0"/>
              </a:spcBef>
              <a:buFont typeface="Wingdings" pitchFamily="2" charset="2"/>
              <a:buChar char="ü"/>
              <a:defRPr/>
            </a:pPr>
            <a:r>
              <a:rPr lang="en-US" altLang="zh-CN" sz="2000" dirty="0"/>
              <a:t>Approaches that scale FL to larger models, including model and gradient compression techniques </a:t>
            </a:r>
          </a:p>
          <a:p>
            <a:pPr lvl="1" defTabSz="914400">
              <a:spcBef>
                <a:spcPts val="0"/>
              </a:spcBef>
              <a:buFont typeface="Wingdings" pitchFamily="2" charset="2"/>
              <a:buChar char="ü"/>
              <a:defRPr/>
            </a:pPr>
            <a:endParaRPr lang="en-US" altLang="zh-CN" sz="1200" dirty="0"/>
          </a:p>
          <a:p>
            <a:pPr lvl="1" defTabSz="914400">
              <a:spcBef>
                <a:spcPts val="0"/>
              </a:spcBef>
              <a:buFont typeface="Wingdings" pitchFamily="2" charset="2"/>
              <a:buChar char="ü"/>
              <a:defRPr/>
            </a:pPr>
            <a:r>
              <a:rPr lang="en-US" altLang="zh-CN" sz="2000" dirty="0"/>
              <a:t>Novel applications of FL, extension to new learning algorithms and model classes. </a:t>
            </a:r>
          </a:p>
          <a:p>
            <a:pPr lvl="1" defTabSz="914400">
              <a:spcBef>
                <a:spcPts val="0"/>
              </a:spcBef>
              <a:buFont typeface="Wingdings" pitchFamily="2" charset="2"/>
              <a:buChar char="ü"/>
              <a:defRPr/>
            </a:pPr>
            <a:endParaRPr lang="en-US" altLang="zh-CN" sz="1200" dirty="0"/>
          </a:p>
          <a:p>
            <a:pPr lvl="1" defTabSz="914400">
              <a:spcBef>
                <a:spcPts val="0"/>
              </a:spcBef>
              <a:buFont typeface="Wingdings" pitchFamily="2" charset="2"/>
              <a:buChar char="ü"/>
              <a:defRPr/>
            </a:pPr>
            <a:r>
              <a:rPr lang="en-US" altLang="zh-CN" sz="2000" dirty="0"/>
              <a:t>Not everyone has to have the same model (multi-task and pluralistic learning, personalization, domain adaptation) </a:t>
            </a:r>
          </a:p>
          <a:p>
            <a:pPr lvl="1" defTabSz="914400">
              <a:spcBef>
                <a:spcPts val="0"/>
              </a:spcBef>
              <a:buFont typeface="Wingdings" pitchFamily="2" charset="2"/>
              <a:buChar char="ü"/>
              <a:defRPr/>
            </a:pPr>
            <a:endParaRPr lang="en-US" altLang="zh-CN" sz="1300" dirty="0"/>
          </a:p>
          <a:p>
            <a:pPr lvl="1" defTabSz="914400">
              <a:spcBef>
                <a:spcPts val="0"/>
              </a:spcBef>
              <a:buFont typeface="Wingdings" pitchFamily="2" charset="2"/>
              <a:buChar char="ü"/>
              <a:defRPr/>
            </a:pPr>
            <a:r>
              <a:rPr lang="en-US" altLang="zh-CN" sz="2000" dirty="0"/>
              <a:t>Bias and fairness in the FL setting (new possibilities and new challenges) </a:t>
            </a:r>
          </a:p>
          <a:p>
            <a:pPr lvl="1" defTabSz="914400">
              <a:spcBef>
                <a:spcPts val="0"/>
              </a:spcBef>
              <a:buFont typeface="Wingdings" pitchFamily="2" charset="2"/>
              <a:buChar char="ü"/>
              <a:defRPr/>
            </a:pPr>
            <a:endParaRPr lang="en-US" altLang="zh-CN" sz="1100" dirty="0"/>
          </a:p>
          <a:p>
            <a:pPr lvl="1" defTabSz="914400">
              <a:spcBef>
                <a:spcPts val="0"/>
              </a:spcBef>
              <a:buFont typeface="Wingdings" pitchFamily="2" charset="2"/>
              <a:buChar char="ü"/>
              <a:defRPr/>
            </a:pPr>
            <a:r>
              <a:rPr lang="en-US" altLang="zh-CN" sz="2000" dirty="0"/>
              <a:t>Enhancing the security and privacy of FL, including cryptographic techniques and differential privacy</a:t>
            </a:r>
          </a:p>
          <a:p>
            <a:pPr lvl="1" defTabSz="914400">
              <a:spcBef>
                <a:spcPts val="0"/>
              </a:spcBef>
              <a:buFont typeface="Wingdings" pitchFamily="2" charset="2"/>
              <a:buChar char="ü"/>
              <a:defRPr/>
            </a:pPr>
            <a:r>
              <a:rPr lang="en-US" altLang="zh-CN" sz="2000" dirty="0"/>
              <a:t>Federated Analysis</a:t>
            </a: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54</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4097" name="Picture 1" descr="page81image45440512">
            <a:extLst>
              <a:ext uri="{FF2B5EF4-FFF2-40B4-BE49-F238E27FC236}">
                <a16:creationId xmlns:a16="http://schemas.microsoft.com/office/drawing/2014/main" id="{B0A0F892-B74F-044F-A31F-C48001291E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78840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561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dirty="0">
                <a:latin typeface="Impact"/>
                <a:cs typeface="Impact"/>
              </a:rPr>
              <a:t>Conclusions</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Federated learning will be a major part of learning paradigm</a:t>
            </a:r>
          </a:p>
          <a:p>
            <a:pPr lvl="1" defTabSz="914400">
              <a:spcBef>
                <a:spcPts val="0"/>
              </a:spcBef>
              <a:defRPr/>
            </a:pPr>
            <a:r>
              <a:rPr lang="en-US" altLang="zh-CN" sz="2000" dirty="0"/>
              <a:t>Mobile massively decentralized, naturally arising (non-IID) partition</a:t>
            </a:r>
          </a:p>
          <a:p>
            <a:pPr lvl="1" defTabSz="914400">
              <a:spcBef>
                <a:spcPts val="0"/>
              </a:spcBef>
              <a:defRPr/>
            </a:pPr>
            <a:r>
              <a:rPr lang="en-US" altLang="zh-CN" sz="2000" dirty="0"/>
              <a:t>Availability of distributed clients </a:t>
            </a:r>
          </a:p>
          <a:p>
            <a:pPr lvl="1" defTabSz="914400">
              <a:spcBef>
                <a:spcPts val="0"/>
              </a:spcBef>
              <a:defRPr/>
            </a:pPr>
            <a:r>
              <a:rPr lang="en-US" altLang="zh-CN" sz="2000" dirty="0"/>
              <a:t>Address communication bottleneck</a:t>
            </a:r>
          </a:p>
          <a:p>
            <a:pPr lvl="1" defTabSz="914400">
              <a:spcBef>
                <a:spcPts val="0"/>
              </a:spcBef>
              <a:defRPr/>
            </a:pPr>
            <a:r>
              <a:rPr lang="en-US" altLang="zh-CN" sz="2000" dirty="0"/>
              <a:t>Privacy concern</a:t>
            </a:r>
          </a:p>
          <a:p>
            <a:pPr lvl="1" defTabSz="914400">
              <a:spcBef>
                <a:spcPts val="0"/>
              </a:spcBef>
              <a:defRPr/>
            </a:pPr>
            <a:endParaRPr lang="en-US" altLang="zh-CN" sz="2400" dirty="0"/>
          </a:p>
          <a:p>
            <a:pPr defTabSz="914400">
              <a:spcBef>
                <a:spcPts val="0"/>
              </a:spcBef>
              <a:defRPr/>
            </a:pPr>
            <a:r>
              <a:rPr lang="en-US" altLang="zh-CN" sz="2400" dirty="0"/>
              <a:t>We explore different aspects and applications to integration of federated learning and wireless networks</a:t>
            </a:r>
          </a:p>
          <a:p>
            <a:pPr lvl="1" defTabSz="914400">
              <a:spcBef>
                <a:spcPts val="0"/>
              </a:spcBef>
              <a:defRPr/>
            </a:pPr>
            <a:r>
              <a:rPr lang="en-US" altLang="zh-CN" sz="2000" dirty="0"/>
              <a:t>Formulations</a:t>
            </a:r>
          </a:p>
          <a:p>
            <a:pPr lvl="1" defTabSz="914400">
              <a:spcBef>
                <a:spcPts val="0"/>
              </a:spcBef>
              <a:defRPr/>
            </a:pPr>
            <a:r>
              <a:rPr lang="en-US" altLang="zh-CN" sz="2000" dirty="0"/>
              <a:t>Problem specific solution</a:t>
            </a:r>
          </a:p>
          <a:p>
            <a:pPr lvl="1" defTabSz="914400">
              <a:spcBef>
                <a:spcPts val="0"/>
              </a:spcBef>
              <a:defRPr/>
            </a:pPr>
            <a:r>
              <a:rPr lang="en-US" altLang="zh-CN" sz="2000" dirty="0"/>
              <a:t>Link machine learning, computation, communication, networking, and operational research together</a:t>
            </a:r>
          </a:p>
          <a:p>
            <a:pPr lvl="1" defTabSz="914400">
              <a:spcBef>
                <a:spcPts val="0"/>
              </a:spcBef>
              <a:defRPr/>
            </a:pPr>
            <a:endParaRPr lang="en-US" altLang="zh-CN" sz="1600" dirty="0"/>
          </a:p>
        </p:txBody>
      </p:sp>
      <p:sp>
        <p:nvSpPr>
          <p:cNvPr id="3" name="Slide Number Placeholder 2"/>
          <p:cNvSpPr>
            <a:spLocks noGrp="1"/>
          </p:cNvSpPr>
          <p:nvPr>
            <p:ph type="sldNum" sz="quarter" idx="12"/>
          </p:nvPr>
        </p:nvSpPr>
        <p:spPr/>
        <p:txBody>
          <a:bodyPr/>
          <a:lstStyle/>
          <a:p>
            <a:fld id="{A8CBFF3A-E60C-994B-AE6E-D7D0A26F3FC4}" type="slidenum">
              <a:rPr lang="en-US" smtClean="0"/>
              <a:t>55</a:t>
            </a:fld>
            <a:endParaRPr lang="en-US"/>
          </a:p>
        </p:txBody>
      </p:sp>
    </p:spTree>
    <p:extLst>
      <p:ext uri="{BB962C8B-B14F-4D97-AF65-F5344CB8AC3E}">
        <p14:creationId xmlns:p14="http://schemas.microsoft.com/office/powerpoint/2010/main" val="2578394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836E6-63F4-6E4E-9B6F-1AA5D01A7A7B}"/>
              </a:ext>
            </a:extLst>
          </p:cNvPr>
          <p:cNvSpPr>
            <a:spLocks noGrp="1"/>
          </p:cNvSpPr>
          <p:nvPr>
            <p:ph type="title"/>
          </p:nvPr>
        </p:nvSpPr>
        <p:spPr>
          <a:xfrm>
            <a:off x="0" y="65635"/>
            <a:ext cx="5741581" cy="1143000"/>
          </a:xfrm>
        </p:spPr>
        <p:txBody>
          <a:bodyPr/>
          <a:lstStyle/>
          <a:p>
            <a:r>
              <a:rPr lang="en-US" dirty="0"/>
              <a:t>Join or Visit Our Lab</a:t>
            </a:r>
          </a:p>
        </p:txBody>
      </p:sp>
      <p:sp>
        <p:nvSpPr>
          <p:cNvPr id="4" name="Slide Number Placeholder 3">
            <a:extLst>
              <a:ext uri="{FF2B5EF4-FFF2-40B4-BE49-F238E27FC236}">
                <a16:creationId xmlns:a16="http://schemas.microsoft.com/office/drawing/2014/main" id="{1ECB6A5E-0EAE-E847-BC78-A7A3C69C3D90}"/>
              </a:ext>
            </a:extLst>
          </p:cNvPr>
          <p:cNvSpPr>
            <a:spLocks noGrp="1"/>
          </p:cNvSpPr>
          <p:nvPr>
            <p:ph type="sldNum" sz="quarter" idx="12"/>
          </p:nvPr>
        </p:nvSpPr>
        <p:spPr/>
        <p:txBody>
          <a:bodyPr/>
          <a:lstStyle/>
          <a:p>
            <a:fld id="{A8CBFF3A-E60C-994B-AE6E-D7D0A26F3FC4}" type="slidenum">
              <a:rPr lang="en-US" smtClean="0"/>
              <a:t>56</a:t>
            </a:fld>
            <a:endParaRPr lang="en-US"/>
          </a:p>
        </p:txBody>
      </p:sp>
      <p:pic>
        <p:nvPicPr>
          <p:cNvPr id="6" name="Picture 5">
            <a:extLst>
              <a:ext uri="{FF2B5EF4-FFF2-40B4-BE49-F238E27FC236}">
                <a16:creationId xmlns:a16="http://schemas.microsoft.com/office/drawing/2014/main" id="{D67B0238-0269-AA43-9713-EAC3C0AD3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2800" y="1524000"/>
            <a:ext cx="3251200" cy="2438400"/>
          </a:xfrm>
          <a:prstGeom prst="rect">
            <a:avLst/>
          </a:prstGeom>
        </p:spPr>
      </p:pic>
      <p:pic>
        <p:nvPicPr>
          <p:cNvPr id="7" name="Picture 6">
            <a:extLst>
              <a:ext uri="{FF2B5EF4-FFF2-40B4-BE49-F238E27FC236}">
                <a16:creationId xmlns:a16="http://schemas.microsoft.com/office/drawing/2014/main" id="{74292E8C-16B7-A544-8445-8D532E2C7D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81" y="3992880"/>
            <a:ext cx="3094083" cy="2320562"/>
          </a:xfrm>
          <a:prstGeom prst="rect">
            <a:avLst/>
          </a:prstGeom>
        </p:spPr>
      </p:pic>
      <p:pic>
        <p:nvPicPr>
          <p:cNvPr id="8" name="Picture 7">
            <a:extLst>
              <a:ext uri="{FF2B5EF4-FFF2-40B4-BE49-F238E27FC236}">
                <a16:creationId xmlns:a16="http://schemas.microsoft.com/office/drawing/2014/main" id="{726104AC-717A-4A48-A78C-EF0F42E08C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198" y="3992880"/>
            <a:ext cx="3094083" cy="2320562"/>
          </a:xfrm>
          <a:prstGeom prst="rect">
            <a:avLst/>
          </a:prstGeom>
        </p:spPr>
      </p:pic>
      <p:pic>
        <p:nvPicPr>
          <p:cNvPr id="9" name="Picture 8">
            <a:extLst>
              <a:ext uri="{FF2B5EF4-FFF2-40B4-BE49-F238E27FC236}">
                <a16:creationId xmlns:a16="http://schemas.microsoft.com/office/drawing/2014/main" id="{A690ED92-14C0-0543-9319-87987F0DFE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1" y="1553816"/>
            <a:ext cx="4160281" cy="2408584"/>
          </a:xfrm>
          <a:prstGeom prst="rect">
            <a:avLst/>
          </a:prstGeom>
        </p:spPr>
      </p:pic>
      <p:pic>
        <p:nvPicPr>
          <p:cNvPr id="10" name="Picture 9">
            <a:extLst>
              <a:ext uri="{FF2B5EF4-FFF2-40B4-BE49-F238E27FC236}">
                <a16:creationId xmlns:a16="http://schemas.microsoft.com/office/drawing/2014/main" id="{264EBBD4-EDAE-0A4C-8DC2-99FB9BE1D1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4000" y="1524000"/>
            <a:ext cx="1828800" cy="2438400"/>
          </a:xfrm>
          <a:prstGeom prst="rect">
            <a:avLst/>
          </a:prstGeom>
        </p:spPr>
      </p:pic>
      <p:pic>
        <p:nvPicPr>
          <p:cNvPr id="11" name="Picture 10">
            <a:extLst>
              <a:ext uri="{FF2B5EF4-FFF2-40B4-BE49-F238E27FC236}">
                <a16:creationId xmlns:a16="http://schemas.microsoft.com/office/drawing/2014/main" id="{D40D9865-3896-564B-84FC-81FB6609BA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4556" y="3450130"/>
            <a:ext cx="3093481" cy="3404557"/>
          </a:xfrm>
          <a:prstGeom prst="rect">
            <a:avLst/>
          </a:prstGeom>
        </p:spPr>
      </p:pic>
      <p:sp>
        <p:nvSpPr>
          <p:cNvPr id="12" name="Rectangle 11">
            <a:extLst>
              <a:ext uri="{FF2B5EF4-FFF2-40B4-BE49-F238E27FC236}">
                <a16:creationId xmlns:a16="http://schemas.microsoft.com/office/drawing/2014/main" id="{A66B5C32-9001-664E-99F1-3F4CFDC3100C}"/>
              </a:ext>
            </a:extLst>
          </p:cNvPr>
          <p:cNvSpPr/>
          <p:nvPr/>
        </p:nvSpPr>
        <p:spPr>
          <a:xfrm>
            <a:off x="1390529" y="6324600"/>
            <a:ext cx="2826415" cy="369332"/>
          </a:xfrm>
          <a:prstGeom prst="rect">
            <a:avLst/>
          </a:prstGeom>
        </p:spPr>
        <p:txBody>
          <a:bodyPr wrap="none">
            <a:spAutoFit/>
          </a:bodyPr>
          <a:lstStyle/>
          <a:p>
            <a:r>
              <a:rPr lang="en-US" altLang="zh-CN"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http://</a:t>
            </a:r>
            <a:r>
              <a:rPr lang="en-US" altLang="zh-CN" u="sng" kern="0" dirty="0" err="1">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wireless.egr.uh.edu</a:t>
            </a:r>
            <a:r>
              <a:rPr lang="en-US" altLang="zh-CN"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dirty="0"/>
          </a:p>
        </p:txBody>
      </p:sp>
      <p:pic>
        <p:nvPicPr>
          <p:cNvPr id="13" name="Picture 2" descr="http://wireless.egr.uh.edu/LOGO_change_color_ALPHA_BGD.png">
            <a:extLst>
              <a:ext uri="{FF2B5EF4-FFF2-40B4-BE49-F238E27FC236}">
                <a16:creationId xmlns:a16="http://schemas.microsoft.com/office/drawing/2014/main" id="{6954E5E4-4BBB-3846-A7E1-830C4739BB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3910" y="42646"/>
            <a:ext cx="1640448" cy="12299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5007E8C-8779-2249-BA94-D673E8FA4F0F}"/>
              </a:ext>
            </a:extLst>
          </p:cNvPr>
          <p:cNvPicPr>
            <a:picLocks noChangeAspect="1"/>
          </p:cNvPicPr>
          <p:nvPr/>
        </p:nvPicPr>
        <p:blipFill>
          <a:blip r:embed="rId10"/>
          <a:stretch>
            <a:fillRect/>
          </a:stretch>
        </p:blipFill>
        <p:spPr>
          <a:xfrm>
            <a:off x="5996692" y="4994642"/>
            <a:ext cx="3147308" cy="1892223"/>
          </a:xfrm>
          <a:prstGeom prst="rect">
            <a:avLst/>
          </a:prstGeom>
        </p:spPr>
      </p:pic>
      <p:sp>
        <p:nvSpPr>
          <p:cNvPr id="5" name="Content Placeholder 4">
            <a:extLst>
              <a:ext uri="{FF2B5EF4-FFF2-40B4-BE49-F238E27FC236}">
                <a16:creationId xmlns:a16="http://schemas.microsoft.com/office/drawing/2014/main" id="{834CC54D-E47D-994B-9022-C7EA4C78894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25843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9450"/>
            <a:ext cx="8229600" cy="1143000"/>
          </a:xfrm>
        </p:spPr>
        <p:txBody>
          <a:bodyPr>
            <a:noAutofit/>
          </a:bodyPr>
          <a:lstStyle/>
          <a:p>
            <a:r>
              <a:rPr lang="en-US" sz="8000" dirty="0">
                <a:solidFill>
                  <a:srgbClr val="FFFFFF"/>
                </a:solidFill>
                <a:latin typeface="Impact"/>
                <a:cs typeface="Impact"/>
              </a:rPr>
              <a:t>THANK YOU</a:t>
            </a:r>
          </a:p>
        </p:txBody>
      </p:sp>
      <p:pic>
        <p:nvPicPr>
          <p:cNvPr id="4" name="Picture 3" descr="engineering-cullen-college-of-engineering-terti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249" y="5842388"/>
            <a:ext cx="4633893" cy="264326"/>
          </a:xfrm>
          <a:prstGeom prst="rect">
            <a:avLst/>
          </a:prstGeom>
        </p:spPr>
      </p:pic>
      <p:sp>
        <p:nvSpPr>
          <p:cNvPr id="3" name="Slide Number Placeholder 2"/>
          <p:cNvSpPr>
            <a:spLocks noGrp="1"/>
          </p:cNvSpPr>
          <p:nvPr>
            <p:ph type="sldNum" sz="quarter" idx="12"/>
          </p:nvPr>
        </p:nvSpPr>
        <p:spPr/>
        <p:txBody>
          <a:bodyPr/>
          <a:lstStyle/>
          <a:p>
            <a:fld id="{A8CBFF3A-E60C-994B-AE6E-D7D0A26F3FC4}" type="slidenum">
              <a:rPr lang="en-US" smtClean="0"/>
              <a:t>57</a:t>
            </a:fld>
            <a:endParaRPr lang="en-US"/>
          </a:p>
        </p:txBody>
      </p:sp>
    </p:spTree>
    <p:extLst>
      <p:ext uri="{BB962C8B-B14F-4D97-AF65-F5344CB8AC3E}">
        <p14:creationId xmlns:p14="http://schemas.microsoft.com/office/powerpoint/2010/main" val="251138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Background</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000" dirty="0"/>
              <a:t>Luckily we find it:</a:t>
            </a:r>
          </a:p>
          <a:p>
            <a:pPr defTabSz="914400">
              <a:spcBef>
                <a:spcPts val="0"/>
              </a:spcBef>
              <a:defRPr/>
            </a:pPr>
            <a:endParaRPr lang="en-US" altLang="zh-CN" sz="2400" dirty="0"/>
          </a:p>
          <a:p>
            <a:pPr defTabSz="914400">
              <a:spcBef>
                <a:spcPts val="0"/>
              </a:spcBef>
              <a:defRPr/>
            </a:pPr>
            <a:endParaRPr lang="en-US" altLang="zh-CN" sz="2400" dirty="0"/>
          </a:p>
          <a:p>
            <a:pPr defTabSz="914400">
              <a:spcBef>
                <a:spcPts val="0"/>
              </a:spcBef>
              <a:defRPr/>
            </a:pPr>
            <a:endParaRPr lang="en-US" altLang="zh-CN" sz="2400" dirty="0"/>
          </a:p>
          <a:p>
            <a:pPr defTabSz="914400">
              <a:spcBef>
                <a:spcPts val="0"/>
              </a:spcBef>
              <a:defRPr/>
            </a:pPr>
            <a:endParaRPr lang="en-US" altLang="zh-CN" sz="2400" dirty="0"/>
          </a:p>
          <a:p>
            <a:pPr defTabSz="914400">
              <a:spcBef>
                <a:spcPts val="0"/>
              </a:spcBef>
              <a:defRPr/>
            </a:pPr>
            <a:endParaRPr lang="en-US" altLang="zh-CN" sz="2400" dirty="0"/>
          </a:p>
          <a:p>
            <a:pPr defTabSz="914400">
              <a:spcBef>
                <a:spcPts val="0"/>
              </a:spcBef>
              <a:defRPr/>
            </a:pPr>
            <a:endParaRPr lang="en-US" altLang="zh-CN" sz="2400" dirty="0"/>
          </a:p>
          <a:p>
            <a:pPr defTabSz="914400">
              <a:spcBef>
                <a:spcPts val="0"/>
              </a:spcBef>
              <a:defRPr/>
            </a:pPr>
            <a:endParaRPr lang="en-US" altLang="zh-CN" sz="2400" dirty="0"/>
          </a:p>
        </p:txBody>
      </p:sp>
      <p:sp>
        <p:nvSpPr>
          <p:cNvPr id="3" name="Slide Number Placeholder 2"/>
          <p:cNvSpPr>
            <a:spLocks noGrp="1"/>
          </p:cNvSpPr>
          <p:nvPr>
            <p:ph type="sldNum" sz="quarter" idx="12"/>
          </p:nvPr>
        </p:nvSpPr>
        <p:spPr/>
        <p:txBody>
          <a:bodyPr/>
          <a:lstStyle/>
          <a:p>
            <a:fld id="{A8CBFF3A-E60C-994B-AE6E-D7D0A26F3FC4}" type="slidenum">
              <a:rPr lang="en-US" smtClean="0"/>
              <a:t>6</a:t>
            </a:fld>
            <a:endParaRPr lang="en-US"/>
          </a:p>
        </p:txBody>
      </p:sp>
      <p:sp>
        <p:nvSpPr>
          <p:cNvPr id="11" name="矩形 10">
            <a:extLst>
              <a:ext uri="{FF2B5EF4-FFF2-40B4-BE49-F238E27FC236}">
                <a16:creationId xmlns:a16="http://schemas.microsoft.com/office/drawing/2014/main" id="{E56D3C21-30BB-A348-80F2-F2F58EDC4CFC}"/>
              </a:ext>
            </a:extLst>
          </p:cNvPr>
          <p:cNvSpPr/>
          <p:nvPr/>
        </p:nvSpPr>
        <p:spPr>
          <a:xfrm>
            <a:off x="3534020" y="2370529"/>
            <a:ext cx="2243469" cy="17012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00" dirty="0"/>
              <a:t>Log the data centrally anyway</a:t>
            </a:r>
            <a:endParaRPr kumimoji="1" lang="zh-CN" altLang="en-US" sz="2000" dirty="0"/>
          </a:p>
        </p:txBody>
      </p:sp>
      <p:sp>
        <p:nvSpPr>
          <p:cNvPr id="14" name="矩形 13">
            <a:extLst>
              <a:ext uri="{FF2B5EF4-FFF2-40B4-BE49-F238E27FC236}">
                <a16:creationId xmlns:a16="http://schemas.microsoft.com/office/drawing/2014/main" id="{EC4BEE08-F07B-CA49-BAB9-BBC4A8489E8C}"/>
              </a:ext>
            </a:extLst>
          </p:cNvPr>
          <p:cNvSpPr/>
          <p:nvPr/>
        </p:nvSpPr>
        <p:spPr>
          <a:xfrm>
            <a:off x="876356" y="2370529"/>
            <a:ext cx="2243469" cy="17012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00" dirty="0"/>
              <a:t>Do not use data to improve products and services</a:t>
            </a:r>
            <a:endParaRPr kumimoji="1" lang="zh-CN" altLang="en-US" sz="2000" dirty="0"/>
          </a:p>
        </p:txBody>
      </p:sp>
      <p:sp>
        <p:nvSpPr>
          <p:cNvPr id="15" name="矩形 14">
            <a:extLst>
              <a:ext uri="{FF2B5EF4-FFF2-40B4-BE49-F238E27FC236}">
                <a16:creationId xmlns:a16="http://schemas.microsoft.com/office/drawing/2014/main" id="{116FA5D5-8873-6F48-84F1-22B2ED154D13}"/>
              </a:ext>
            </a:extLst>
          </p:cNvPr>
          <p:cNvSpPr/>
          <p:nvPr/>
        </p:nvSpPr>
        <p:spPr>
          <a:xfrm>
            <a:off x="6248358" y="2380624"/>
            <a:ext cx="2243469" cy="17012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t>Find a new solution</a:t>
            </a:r>
            <a:endParaRPr kumimoji="1" lang="zh-CN" altLang="en-US" dirty="0"/>
          </a:p>
        </p:txBody>
      </p:sp>
      <p:sp>
        <p:nvSpPr>
          <p:cNvPr id="25" name="矩形 24">
            <a:extLst>
              <a:ext uri="{FF2B5EF4-FFF2-40B4-BE49-F238E27FC236}">
                <a16:creationId xmlns:a16="http://schemas.microsoft.com/office/drawing/2014/main" id="{97BAC77F-8E01-814C-8582-9044537043FB}"/>
              </a:ext>
            </a:extLst>
          </p:cNvPr>
          <p:cNvSpPr/>
          <p:nvPr/>
        </p:nvSpPr>
        <p:spPr>
          <a:xfrm>
            <a:off x="6248357" y="2380624"/>
            <a:ext cx="2243469" cy="170121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00" dirty="0"/>
              <a:t>Federated learning and analytics </a:t>
            </a:r>
            <a:endParaRPr kumimoji="1" lang="zh-CN" altLang="en-US" sz="2000" dirty="0"/>
          </a:p>
        </p:txBody>
      </p:sp>
    </p:spTree>
    <p:extLst>
      <p:ext uri="{BB962C8B-B14F-4D97-AF65-F5344CB8AC3E}">
        <p14:creationId xmlns:p14="http://schemas.microsoft.com/office/powerpoint/2010/main" val="3196884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dirty="0">
                <a:latin typeface="Impact"/>
                <a:cs typeface="Impact"/>
              </a:rPr>
              <a:t>ML Point of View</a:t>
            </a: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000" dirty="0"/>
              <a:t>What is Federated Learning?</a:t>
            </a:r>
          </a:p>
          <a:p>
            <a:pPr lvl="1" defTabSz="914400">
              <a:spcBef>
                <a:spcPts val="0"/>
              </a:spcBef>
              <a:buFont typeface="Arial" panose="020B0604020202020204" pitchFamily="34" charset="0"/>
              <a:buChar char="•"/>
              <a:defRPr/>
            </a:pPr>
            <a:r>
              <a:rPr lang="en-US" altLang="zh-CN" sz="1600" dirty="0">
                <a:solidFill>
                  <a:prstClr val="black"/>
                </a:solidFill>
              </a:rPr>
              <a:t>General workflow</a:t>
            </a:r>
          </a:p>
          <a:p>
            <a:pPr defTabSz="914400">
              <a:spcBef>
                <a:spcPts val="0"/>
              </a:spcBef>
              <a:buFont typeface="Wingdings" panose="05000000000000000000" pitchFamily="2" charset="2"/>
              <a:buChar char="Ø"/>
              <a:defRPr/>
            </a:pPr>
            <a:endParaRPr lang="en-US" altLang="zh-CN" sz="2000" dirty="0"/>
          </a:p>
          <a:p>
            <a:pPr marL="0" indent="0" defTabSz="914400">
              <a:spcBef>
                <a:spcPts val="0"/>
              </a:spcBef>
              <a:buNone/>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p:txBody>
      </p:sp>
      <p:sp>
        <p:nvSpPr>
          <p:cNvPr id="23" name="Rounded Rectangle 22"/>
          <p:cNvSpPr/>
          <p:nvPr/>
        </p:nvSpPr>
        <p:spPr>
          <a:xfrm>
            <a:off x="3411233" y="2338754"/>
            <a:ext cx="2074984" cy="12221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844062" y="4649052"/>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9" name="Straight Connector 28"/>
          <p:cNvCxnSpPr/>
          <p:nvPr/>
        </p:nvCxnSpPr>
        <p:spPr>
          <a:xfrm flipV="1">
            <a:off x="3820075" y="2743200"/>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2869224"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Rounded Rectangle 33"/>
          <p:cNvSpPr/>
          <p:nvPr/>
        </p:nvSpPr>
        <p:spPr>
          <a:xfrm>
            <a:off x="4894386" y="4667676"/>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Rounded Rectangle 34"/>
          <p:cNvSpPr/>
          <p:nvPr/>
        </p:nvSpPr>
        <p:spPr>
          <a:xfrm>
            <a:off x="6925042"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8CBFF3A-E60C-994B-AE6E-D7D0A26F3FC4}" type="slidenum">
              <a:rPr lang="en-US" smtClean="0"/>
              <a:t>7</a:t>
            </a:fld>
            <a:endParaRPr lang="en-US"/>
          </a:p>
        </p:txBody>
      </p:sp>
      <p:sp>
        <p:nvSpPr>
          <p:cNvPr id="4" name="文本框 3">
            <a:extLst>
              <a:ext uri="{FF2B5EF4-FFF2-40B4-BE49-F238E27FC236}">
                <a16:creationId xmlns:a16="http://schemas.microsoft.com/office/drawing/2014/main" id="{64B1E211-0261-3F4E-9BEA-F48E75935597}"/>
              </a:ext>
            </a:extLst>
          </p:cNvPr>
          <p:cNvSpPr txBox="1"/>
          <p:nvPr/>
        </p:nvSpPr>
        <p:spPr>
          <a:xfrm>
            <a:off x="1081919" y="5941497"/>
            <a:ext cx="895886" cy="369332"/>
          </a:xfrm>
          <a:prstGeom prst="rect">
            <a:avLst/>
          </a:prstGeom>
          <a:noFill/>
        </p:spPr>
        <p:txBody>
          <a:bodyPr wrap="none" rtlCol="0">
            <a:spAutoFit/>
          </a:bodyPr>
          <a:lstStyle/>
          <a:p>
            <a:r>
              <a:rPr kumimoji="1" lang="en-US" altLang="zh-CN" dirty="0"/>
              <a:t>Client 1</a:t>
            </a:r>
            <a:endParaRPr kumimoji="1" lang="zh-CN" altLang="en-US" dirty="0"/>
          </a:p>
        </p:txBody>
      </p:sp>
      <p:sp>
        <p:nvSpPr>
          <p:cNvPr id="13" name="文本框 12">
            <a:extLst>
              <a:ext uri="{FF2B5EF4-FFF2-40B4-BE49-F238E27FC236}">
                <a16:creationId xmlns:a16="http://schemas.microsoft.com/office/drawing/2014/main" id="{8DDF9883-AB5E-7342-A16B-DB8072714405}"/>
              </a:ext>
            </a:extLst>
          </p:cNvPr>
          <p:cNvSpPr txBox="1"/>
          <p:nvPr/>
        </p:nvSpPr>
        <p:spPr>
          <a:xfrm>
            <a:off x="3107081" y="5941497"/>
            <a:ext cx="895886" cy="369332"/>
          </a:xfrm>
          <a:prstGeom prst="rect">
            <a:avLst/>
          </a:prstGeom>
          <a:noFill/>
        </p:spPr>
        <p:txBody>
          <a:bodyPr wrap="none" rtlCol="0">
            <a:spAutoFit/>
          </a:bodyPr>
          <a:lstStyle/>
          <a:p>
            <a:r>
              <a:rPr kumimoji="1" lang="en-US" altLang="zh-CN" dirty="0"/>
              <a:t>Client 2</a:t>
            </a:r>
            <a:endParaRPr kumimoji="1" lang="zh-CN" altLang="en-US" dirty="0"/>
          </a:p>
        </p:txBody>
      </p:sp>
      <p:sp>
        <p:nvSpPr>
          <p:cNvPr id="14" name="文本框 13">
            <a:extLst>
              <a:ext uri="{FF2B5EF4-FFF2-40B4-BE49-F238E27FC236}">
                <a16:creationId xmlns:a16="http://schemas.microsoft.com/office/drawing/2014/main" id="{8C76AD65-80EB-BC43-96A4-0C2546EBC42D}"/>
              </a:ext>
            </a:extLst>
          </p:cNvPr>
          <p:cNvSpPr txBox="1"/>
          <p:nvPr/>
        </p:nvSpPr>
        <p:spPr>
          <a:xfrm>
            <a:off x="5130870" y="5941497"/>
            <a:ext cx="895886" cy="369332"/>
          </a:xfrm>
          <a:prstGeom prst="rect">
            <a:avLst/>
          </a:prstGeom>
          <a:noFill/>
        </p:spPr>
        <p:txBody>
          <a:bodyPr wrap="none" rtlCol="0">
            <a:spAutoFit/>
          </a:bodyPr>
          <a:lstStyle/>
          <a:p>
            <a:r>
              <a:rPr kumimoji="1" lang="en-US" altLang="zh-CN" dirty="0"/>
              <a:t>Client 3</a:t>
            </a:r>
            <a:endParaRPr kumimoji="1" lang="zh-CN" altLang="en-US" dirty="0"/>
          </a:p>
        </p:txBody>
      </p:sp>
      <p:sp>
        <p:nvSpPr>
          <p:cNvPr id="15" name="文本框 14">
            <a:extLst>
              <a:ext uri="{FF2B5EF4-FFF2-40B4-BE49-F238E27FC236}">
                <a16:creationId xmlns:a16="http://schemas.microsoft.com/office/drawing/2014/main" id="{67A756F9-F84C-9B41-85EF-167E82276C96}"/>
              </a:ext>
            </a:extLst>
          </p:cNvPr>
          <p:cNvSpPr txBox="1"/>
          <p:nvPr/>
        </p:nvSpPr>
        <p:spPr>
          <a:xfrm>
            <a:off x="7162899" y="5944129"/>
            <a:ext cx="895886" cy="369332"/>
          </a:xfrm>
          <a:prstGeom prst="rect">
            <a:avLst/>
          </a:prstGeom>
          <a:noFill/>
        </p:spPr>
        <p:txBody>
          <a:bodyPr wrap="none" rtlCol="0">
            <a:spAutoFit/>
          </a:bodyPr>
          <a:lstStyle/>
          <a:p>
            <a:r>
              <a:rPr kumimoji="1" lang="en-US" altLang="zh-CN" dirty="0"/>
              <a:t>Client 4</a:t>
            </a:r>
            <a:endParaRPr kumimoji="1" lang="zh-CN" altLang="en-US" dirty="0"/>
          </a:p>
        </p:txBody>
      </p:sp>
      <p:sp>
        <p:nvSpPr>
          <p:cNvPr id="16" name="文本框 15">
            <a:extLst>
              <a:ext uri="{FF2B5EF4-FFF2-40B4-BE49-F238E27FC236}">
                <a16:creationId xmlns:a16="http://schemas.microsoft.com/office/drawing/2014/main" id="{F796D9BE-1795-414F-A50C-18D88699545A}"/>
              </a:ext>
            </a:extLst>
          </p:cNvPr>
          <p:cNvSpPr txBox="1"/>
          <p:nvPr/>
        </p:nvSpPr>
        <p:spPr>
          <a:xfrm>
            <a:off x="5545808" y="2743200"/>
            <a:ext cx="2015232" cy="369332"/>
          </a:xfrm>
          <a:prstGeom prst="rect">
            <a:avLst/>
          </a:prstGeom>
          <a:noFill/>
        </p:spPr>
        <p:txBody>
          <a:bodyPr wrap="none" rtlCol="0">
            <a:spAutoFit/>
          </a:bodyPr>
          <a:lstStyle/>
          <a:p>
            <a:r>
              <a:rPr kumimoji="1" lang="en-US" altLang="zh-CN" dirty="0"/>
              <a:t>Server (Aggregator)</a:t>
            </a:r>
            <a:endParaRPr kumimoji="1" lang="zh-CN" altLang="en-US" dirty="0"/>
          </a:p>
        </p:txBody>
      </p:sp>
    </p:spTree>
    <p:extLst>
      <p:ext uri="{BB962C8B-B14F-4D97-AF65-F5344CB8AC3E}">
        <p14:creationId xmlns:p14="http://schemas.microsoft.com/office/powerpoint/2010/main" val="2649421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altLang="zh-CN" dirty="0">
                <a:latin typeface="Impact"/>
                <a:cs typeface="Impact"/>
              </a:rPr>
              <a:t>ML Point of View</a:t>
            </a:r>
            <a:endParaRPr lang="en-US" dirty="0">
              <a:latin typeface="Impact"/>
              <a:cs typeface="Impact"/>
            </a:endParaRP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000" dirty="0"/>
              <a:t>What is Federated Learning?</a:t>
            </a:r>
          </a:p>
          <a:p>
            <a:pPr lvl="1" defTabSz="914400">
              <a:spcBef>
                <a:spcPts val="0"/>
              </a:spcBef>
              <a:buFont typeface="Arial" panose="020B0604020202020204" pitchFamily="34" charset="0"/>
              <a:buChar char="•"/>
              <a:defRPr/>
            </a:pPr>
            <a:r>
              <a:rPr lang="en-US" altLang="zh-CN" sz="1600" dirty="0"/>
              <a:t>General workflow</a:t>
            </a:r>
          </a:p>
          <a:p>
            <a:pPr marL="0" indent="0" defTabSz="914400">
              <a:spcBef>
                <a:spcPts val="0"/>
              </a:spcBef>
              <a:buNone/>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p:txBody>
      </p:sp>
      <p:sp>
        <p:nvSpPr>
          <p:cNvPr id="23" name="Rounded Rectangle 22"/>
          <p:cNvSpPr/>
          <p:nvPr/>
        </p:nvSpPr>
        <p:spPr>
          <a:xfrm>
            <a:off x="3411233" y="2338754"/>
            <a:ext cx="2074984" cy="12221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844062" y="4649052"/>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9" name="Straight Connector 28"/>
          <p:cNvCxnSpPr/>
          <p:nvPr/>
        </p:nvCxnSpPr>
        <p:spPr>
          <a:xfrm flipV="1">
            <a:off x="3820075" y="2743200"/>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2215662" y="3631223"/>
            <a:ext cx="1580968" cy="844062"/>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2869224"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Rounded Rectangle 33"/>
          <p:cNvSpPr/>
          <p:nvPr/>
        </p:nvSpPr>
        <p:spPr>
          <a:xfrm>
            <a:off x="4894386" y="4667676"/>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Rounded Rectangle 34"/>
          <p:cNvSpPr/>
          <p:nvPr/>
        </p:nvSpPr>
        <p:spPr>
          <a:xfrm>
            <a:off x="6925042"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36" name="Straight Arrow Connector 35"/>
          <p:cNvCxnSpPr/>
          <p:nvPr/>
        </p:nvCxnSpPr>
        <p:spPr>
          <a:xfrm flipH="1">
            <a:off x="3555024" y="3652471"/>
            <a:ext cx="685800" cy="822814"/>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737319" y="3641847"/>
            <a:ext cx="680110" cy="849191"/>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184941" y="3641847"/>
            <a:ext cx="1644985" cy="844062"/>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898466" y="5011368"/>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2923628" y="5029992"/>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4935601" y="5011367"/>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6982192" y="5016556"/>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A8CBFF3A-E60C-994B-AE6E-D7D0A26F3FC4}" type="slidenum">
              <a:rPr lang="en-US" smtClean="0"/>
              <a:t>8</a:t>
            </a:fld>
            <a:endParaRPr lang="en-US"/>
          </a:p>
        </p:txBody>
      </p:sp>
      <p:sp>
        <p:nvSpPr>
          <p:cNvPr id="20" name="文本框 19">
            <a:extLst>
              <a:ext uri="{FF2B5EF4-FFF2-40B4-BE49-F238E27FC236}">
                <a16:creationId xmlns:a16="http://schemas.microsoft.com/office/drawing/2014/main" id="{94D1519B-0578-154A-AA2C-F3DBD3EC49FF}"/>
              </a:ext>
            </a:extLst>
          </p:cNvPr>
          <p:cNvSpPr txBox="1"/>
          <p:nvPr/>
        </p:nvSpPr>
        <p:spPr>
          <a:xfrm>
            <a:off x="1081919" y="5941497"/>
            <a:ext cx="895886" cy="369332"/>
          </a:xfrm>
          <a:prstGeom prst="rect">
            <a:avLst/>
          </a:prstGeom>
          <a:noFill/>
        </p:spPr>
        <p:txBody>
          <a:bodyPr wrap="none" rtlCol="0">
            <a:spAutoFit/>
          </a:bodyPr>
          <a:lstStyle/>
          <a:p>
            <a:r>
              <a:rPr kumimoji="1" lang="en-US" altLang="zh-CN" dirty="0"/>
              <a:t>Client 1</a:t>
            </a:r>
            <a:endParaRPr kumimoji="1" lang="zh-CN" altLang="en-US" dirty="0"/>
          </a:p>
        </p:txBody>
      </p:sp>
      <p:sp>
        <p:nvSpPr>
          <p:cNvPr id="21" name="文本框 20">
            <a:extLst>
              <a:ext uri="{FF2B5EF4-FFF2-40B4-BE49-F238E27FC236}">
                <a16:creationId xmlns:a16="http://schemas.microsoft.com/office/drawing/2014/main" id="{BFED7915-7444-6A4F-BA79-BF4187F94E27}"/>
              </a:ext>
            </a:extLst>
          </p:cNvPr>
          <p:cNvSpPr txBox="1"/>
          <p:nvPr/>
        </p:nvSpPr>
        <p:spPr>
          <a:xfrm>
            <a:off x="3107081" y="5941497"/>
            <a:ext cx="895886" cy="369332"/>
          </a:xfrm>
          <a:prstGeom prst="rect">
            <a:avLst/>
          </a:prstGeom>
          <a:noFill/>
        </p:spPr>
        <p:txBody>
          <a:bodyPr wrap="none" rtlCol="0">
            <a:spAutoFit/>
          </a:bodyPr>
          <a:lstStyle/>
          <a:p>
            <a:r>
              <a:rPr kumimoji="1" lang="en-US" altLang="zh-CN" dirty="0"/>
              <a:t>Client 2</a:t>
            </a:r>
            <a:endParaRPr kumimoji="1" lang="zh-CN" altLang="en-US" dirty="0"/>
          </a:p>
        </p:txBody>
      </p:sp>
      <p:sp>
        <p:nvSpPr>
          <p:cNvPr id="22" name="文本框 21">
            <a:extLst>
              <a:ext uri="{FF2B5EF4-FFF2-40B4-BE49-F238E27FC236}">
                <a16:creationId xmlns:a16="http://schemas.microsoft.com/office/drawing/2014/main" id="{E2078CC1-7441-2340-AA59-F1B10F2713A0}"/>
              </a:ext>
            </a:extLst>
          </p:cNvPr>
          <p:cNvSpPr txBox="1"/>
          <p:nvPr/>
        </p:nvSpPr>
        <p:spPr>
          <a:xfrm>
            <a:off x="5130870" y="5941497"/>
            <a:ext cx="895886" cy="369332"/>
          </a:xfrm>
          <a:prstGeom prst="rect">
            <a:avLst/>
          </a:prstGeom>
          <a:noFill/>
        </p:spPr>
        <p:txBody>
          <a:bodyPr wrap="none" rtlCol="0">
            <a:spAutoFit/>
          </a:bodyPr>
          <a:lstStyle/>
          <a:p>
            <a:r>
              <a:rPr kumimoji="1" lang="en-US" altLang="zh-CN" dirty="0"/>
              <a:t>Client 3</a:t>
            </a:r>
            <a:endParaRPr kumimoji="1" lang="zh-CN" altLang="en-US" dirty="0"/>
          </a:p>
        </p:txBody>
      </p:sp>
      <p:sp>
        <p:nvSpPr>
          <p:cNvPr id="25" name="文本框 24">
            <a:extLst>
              <a:ext uri="{FF2B5EF4-FFF2-40B4-BE49-F238E27FC236}">
                <a16:creationId xmlns:a16="http://schemas.microsoft.com/office/drawing/2014/main" id="{9D6E47AF-BC2E-6D41-B8D4-82853DAC46FC}"/>
              </a:ext>
            </a:extLst>
          </p:cNvPr>
          <p:cNvSpPr txBox="1"/>
          <p:nvPr/>
        </p:nvSpPr>
        <p:spPr>
          <a:xfrm>
            <a:off x="7162899" y="5944129"/>
            <a:ext cx="895886" cy="369332"/>
          </a:xfrm>
          <a:prstGeom prst="rect">
            <a:avLst/>
          </a:prstGeom>
          <a:noFill/>
        </p:spPr>
        <p:txBody>
          <a:bodyPr wrap="none" rtlCol="0">
            <a:spAutoFit/>
          </a:bodyPr>
          <a:lstStyle/>
          <a:p>
            <a:r>
              <a:rPr kumimoji="1" lang="en-US" altLang="zh-CN" dirty="0"/>
              <a:t>Client 4</a:t>
            </a:r>
            <a:endParaRPr kumimoji="1" lang="zh-CN" altLang="en-US" dirty="0"/>
          </a:p>
        </p:txBody>
      </p:sp>
      <p:sp>
        <p:nvSpPr>
          <p:cNvPr id="4" name="文本框 3">
            <a:extLst>
              <a:ext uri="{FF2B5EF4-FFF2-40B4-BE49-F238E27FC236}">
                <a16:creationId xmlns:a16="http://schemas.microsoft.com/office/drawing/2014/main" id="{008691D5-2C9A-EE49-A005-2F3FBCD96846}"/>
              </a:ext>
            </a:extLst>
          </p:cNvPr>
          <p:cNvSpPr txBox="1"/>
          <p:nvPr/>
        </p:nvSpPr>
        <p:spPr>
          <a:xfrm>
            <a:off x="745770" y="3350361"/>
            <a:ext cx="2338910" cy="369332"/>
          </a:xfrm>
          <a:prstGeom prst="rect">
            <a:avLst/>
          </a:prstGeom>
          <a:noFill/>
        </p:spPr>
        <p:txBody>
          <a:bodyPr wrap="none" rtlCol="0">
            <a:spAutoFit/>
          </a:bodyPr>
          <a:lstStyle/>
          <a:p>
            <a:r>
              <a:rPr kumimoji="1" lang="en-US" altLang="zh-CN" dirty="0"/>
              <a:t>Broadcast initial model</a:t>
            </a:r>
            <a:endParaRPr kumimoji="1" lang="zh-CN" altLang="en-US" dirty="0"/>
          </a:p>
        </p:txBody>
      </p:sp>
      <p:sp>
        <p:nvSpPr>
          <p:cNvPr id="26" name="文本框 25">
            <a:extLst>
              <a:ext uri="{FF2B5EF4-FFF2-40B4-BE49-F238E27FC236}">
                <a16:creationId xmlns:a16="http://schemas.microsoft.com/office/drawing/2014/main" id="{87171C07-931A-1347-AE8B-E8309C57F919}"/>
              </a:ext>
            </a:extLst>
          </p:cNvPr>
          <p:cNvSpPr txBox="1"/>
          <p:nvPr/>
        </p:nvSpPr>
        <p:spPr>
          <a:xfrm>
            <a:off x="5545808" y="2743200"/>
            <a:ext cx="2015232" cy="369332"/>
          </a:xfrm>
          <a:prstGeom prst="rect">
            <a:avLst/>
          </a:prstGeom>
          <a:noFill/>
        </p:spPr>
        <p:txBody>
          <a:bodyPr wrap="none" rtlCol="0">
            <a:spAutoFit/>
          </a:bodyPr>
          <a:lstStyle/>
          <a:p>
            <a:r>
              <a:rPr kumimoji="1" lang="en-US" altLang="zh-CN" dirty="0"/>
              <a:t>Server (Aggregator)</a:t>
            </a:r>
            <a:endParaRPr kumimoji="1" lang="zh-CN" altLang="en-US" dirty="0"/>
          </a:p>
        </p:txBody>
      </p:sp>
    </p:spTree>
    <p:extLst>
      <p:ext uri="{BB962C8B-B14F-4D97-AF65-F5344CB8AC3E}">
        <p14:creationId xmlns:p14="http://schemas.microsoft.com/office/powerpoint/2010/main" val="3769426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altLang="zh-CN" dirty="0">
                <a:latin typeface="Impact"/>
                <a:cs typeface="Impact"/>
              </a:rPr>
              <a:t>ML Point of View</a:t>
            </a:r>
            <a:endParaRPr lang="en-US" dirty="0">
              <a:latin typeface="Impact"/>
              <a:cs typeface="Impact"/>
            </a:endParaRP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000" dirty="0"/>
              <a:t>What is Federated Learning?</a:t>
            </a:r>
          </a:p>
          <a:p>
            <a:pPr lvl="1" defTabSz="914400">
              <a:spcBef>
                <a:spcPts val="0"/>
              </a:spcBef>
              <a:buFont typeface="Arial" panose="020B0604020202020204" pitchFamily="34" charset="0"/>
              <a:buChar char="•"/>
              <a:defRPr/>
            </a:pPr>
            <a:r>
              <a:rPr lang="en-US" altLang="zh-CN" sz="1600" dirty="0">
                <a:solidFill>
                  <a:prstClr val="black"/>
                </a:solidFill>
              </a:rPr>
              <a:t>General workflow</a:t>
            </a:r>
          </a:p>
          <a:p>
            <a:pPr defTabSz="914400">
              <a:spcBef>
                <a:spcPts val="0"/>
              </a:spcBef>
              <a:buFont typeface="Wingdings" panose="05000000000000000000" pitchFamily="2" charset="2"/>
              <a:buChar char="Ø"/>
              <a:defRPr/>
            </a:pPr>
            <a:endParaRPr lang="en-US" altLang="zh-CN" sz="2000" dirty="0"/>
          </a:p>
          <a:p>
            <a:pPr marL="0" indent="0" defTabSz="914400">
              <a:spcBef>
                <a:spcPts val="0"/>
              </a:spcBef>
              <a:buNone/>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p:txBody>
      </p:sp>
      <p:sp>
        <p:nvSpPr>
          <p:cNvPr id="23" name="Rounded Rectangle 22"/>
          <p:cNvSpPr/>
          <p:nvPr/>
        </p:nvSpPr>
        <p:spPr>
          <a:xfrm>
            <a:off x="3411233" y="2338754"/>
            <a:ext cx="2074984" cy="12221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844062" y="4649052"/>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9" name="Straight Connector 28"/>
          <p:cNvCxnSpPr/>
          <p:nvPr/>
        </p:nvCxnSpPr>
        <p:spPr>
          <a:xfrm flipV="1">
            <a:off x="3820075" y="2743200"/>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2869224"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Rounded Rectangle 33"/>
          <p:cNvSpPr/>
          <p:nvPr/>
        </p:nvSpPr>
        <p:spPr>
          <a:xfrm>
            <a:off x="4894386" y="4667676"/>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Rounded Rectangle 34"/>
          <p:cNvSpPr/>
          <p:nvPr/>
        </p:nvSpPr>
        <p:spPr>
          <a:xfrm>
            <a:off x="6925042"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2" name="Straight Connector 51"/>
          <p:cNvCxnSpPr/>
          <p:nvPr/>
        </p:nvCxnSpPr>
        <p:spPr>
          <a:xfrm flipV="1">
            <a:off x="6982192" y="5016556"/>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999028" y="544185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137139" y="538363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137139" y="547500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283862" y="529214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443774" y="524440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669258" y="520259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899139" y="523960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951893" y="510365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234222" y="51516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336616" y="50375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951893" y="48333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037493" y="50475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189893" y="51999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793632" y="476536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538746" y="499440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998362" y="50664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150762" y="52188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294002" y="524818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350054" y="499440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477543" y="513097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626828" y="504444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297300" y="514468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601917" y="52628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3830884" y="497857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178604" y="502253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891879" y="515652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303162" y="53712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789854" y="539187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978522" y="532453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022907" y="531109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781247" y="521889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3486611" y="533237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p:nvPr/>
        </p:nvCxnSpPr>
        <p:spPr>
          <a:xfrm flipV="1">
            <a:off x="898466" y="5011368"/>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2923628" y="5029992"/>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5102286" y="507878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5281063" y="505651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5473122" y="50664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5187647" y="493860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5585680" y="527764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5811532" y="530489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5802650" y="500758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5367614" y="525696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5691188" y="525108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6034640" y="53576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5228309" y="538006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5442071" y="532160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5673417" y="538665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5379973" y="494103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5575052" y="49511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5900829" y="537633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5364675" y="489113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5973281" y="508778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5737527" y="49328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4935601" y="5011367"/>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7227828" y="533406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7329306" y="502076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273074" y="486443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7117924" y="529052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7353576" y="522317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7814348" y="508701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7486557" y="491335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7714244" y="492414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7984884" y="480320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7558087" y="48066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7155749" y="51002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027527" y="49038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558087" y="52410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7226819" y="547155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484727" y="53610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7776980" y="523260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7375100" y="538076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7689881" y="534885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7879376" y="54050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7989006" y="52410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8CBFF3A-E60C-994B-AE6E-D7D0A26F3FC4}" type="slidenum">
              <a:rPr lang="en-US" smtClean="0"/>
              <a:t>9</a:t>
            </a:fld>
            <a:endParaRPr lang="en-US"/>
          </a:p>
        </p:txBody>
      </p:sp>
      <p:sp>
        <p:nvSpPr>
          <p:cNvPr id="107" name="文本框 106">
            <a:extLst>
              <a:ext uri="{FF2B5EF4-FFF2-40B4-BE49-F238E27FC236}">
                <a16:creationId xmlns:a16="http://schemas.microsoft.com/office/drawing/2014/main" id="{BFDEEA49-AE86-8C40-B1DB-1E6EC061DA8A}"/>
              </a:ext>
            </a:extLst>
          </p:cNvPr>
          <p:cNvSpPr txBox="1"/>
          <p:nvPr/>
        </p:nvSpPr>
        <p:spPr>
          <a:xfrm>
            <a:off x="1081919" y="5941497"/>
            <a:ext cx="895886" cy="369332"/>
          </a:xfrm>
          <a:prstGeom prst="rect">
            <a:avLst/>
          </a:prstGeom>
          <a:noFill/>
        </p:spPr>
        <p:txBody>
          <a:bodyPr wrap="none" rtlCol="0">
            <a:spAutoFit/>
          </a:bodyPr>
          <a:lstStyle/>
          <a:p>
            <a:r>
              <a:rPr kumimoji="1" lang="en-US" altLang="zh-CN" dirty="0"/>
              <a:t>Client 1</a:t>
            </a:r>
            <a:endParaRPr kumimoji="1" lang="zh-CN" altLang="en-US" dirty="0"/>
          </a:p>
        </p:txBody>
      </p:sp>
      <p:sp>
        <p:nvSpPr>
          <p:cNvPr id="108" name="文本框 107">
            <a:extLst>
              <a:ext uri="{FF2B5EF4-FFF2-40B4-BE49-F238E27FC236}">
                <a16:creationId xmlns:a16="http://schemas.microsoft.com/office/drawing/2014/main" id="{2975F4DB-7890-6241-9DEF-A960E9D5AAE9}"/>
              </a:ext>
            </a:extLst>
          </p:cNvPr>
          <p:cNvSpPr txBox="1"/>
          <p:nvPr/>
        </p:nvSpPr>
        <p:spPr>
          <a:xfrm>
            <a:off x="3107081" y="5941497"/>
            <a:ext cx="895886" cy="369332"/>
          </a:xfrm>
          <a:prstGeom prst="rect">
            <a:avLst/>
          </a:prstGeom>
          <a:noFill/>
        </p:spPr>
        <p:txBody>
          <a:bodyPr wrap="none" rtlCol="0">
            <a:spAutoFit/>
          </a:bodyPr>
          <a:lstStyle/>
          <a:p>
            <a:r>
              <a:rPr kumimoji="1" lang="en-US" altLang="zh-CN" dirty="0"/>
              <a:t>Client 2</a:t>
            </a:r>
            <a:endParaRPr kumimoji="1" lang="zh-CN" altLang="en-US" dirty="0"/>
          </a:p>
        </p:txBody>
      </p:sp>
      <p:sp>
        <p:nvSpPr>
          <p:cNvPr id="109" name="文本框 108">
            <a:extLst>
              <a:ext uri="{FF2B5EF4-FFF2-40B4-BE49-F238E27FC236}">
                <a16:creationId xmlns:a16="http://schemas.microsoft.com/office/drawing/2014/main" id="{B7BEA049-5B7C-724E-8A61-8630E3123957}"/>
              </a:ext>
            </a:extLst>
          </p:cNvPr>
          <p:cNvSpPr txBox="1"/>
          <p:nvPr/>
        </p:nvSpPr>
        <p:spPr>
          <a:xfrm>
            <a:off x="5130870" y="5941497"/>
            <a:ext cx="895886" cy="369332"/>
          </a:xfrm>
          <a:prstGeom prst="rect">
            <a:avLst/>
          </a:prstGeom>
          <a:noFill/>
        </p:spPr>
        <p:txBody>
          <a:bodyPr wrap="none" rtlCol="0">
            <a:spAutoFit/>
          </a:bodyPr>
          <a:lstStyle/>
          <a:p>
            <a:r>
              <a:rPr kumimoji="1" lang="en-US" altLang="zh-CN" dirty="0"/>
              <a:t>Client 3</a:t>
            </a:r>
            <a:endParaRPr kumimoji="1" lang="zh-CN" altLang="en-US" dirty="0"/>
          </a:p>
        </p:txBody>
      </p:sp>
      <p:sp>
        <p:nvSpPr>
          <p:cNvPr id="110" name="文本框 109">
            <a:extLst>
              <a:ext uri="{FF2B5EF4-FFF2-40B4-BE49-F238E27FC236}">
                <a16:creationId xmlns:a16="http://schemas.microsoft.com/office/drawing/2014/main" id="{78E01554-154C-E147-A612-1A89EAA23B15}"/>
              </a:ext>
            </a:extLst>
          </p:cNvPr>
          <p:cNvSpPr txBox="1"/>
          <p:nvPr/>
        </p:nvSpPr>
        <p:spPr>
          <a:xfrm>
            <a:off x="7162899" y="5944129"/>
            <a:ext cx="895886" cy="369332"/>
          </a:xfrm>
          <a:prstGeom prst="rect">
            <a:avLst/>
          </a:prstGeom>
          <a:noFill/>
        </p:spPr>
        <p:txBody>
          <a:bodyPr wrap="none" rtlCol="0">
            <a:spAutoFit/>
          </a:bodyPr>
          <a:lstStyle/>
          <a:p>
            <a:r>
              <a:rPr kumimoji="1" lang="en-US" altLang="zh-CN" dirty="0"/>
              <a:t>Client 4</a:t>
            </a:r>
            <a:endParaRPr kumimoji="1" lang="zh-CN" altLang="en-US" dirty="0"/>
          </a:p>
        </p:txBody>
      </p:sp>
      <p:sp>
        <p:nvSpPr>
          <p:cNvPr id="111" name="文本框 110">
            <a:extLst>
              <a:ext uri="{FF2B5EF4-FFF2-40B4-BE49-F238E27FC236}">
                <a16:creationId xmlns:a16="http://schemas.microsoft.com/office/drawing/2014/main" id="{B0D22501-2EFD-624A-8F11-AB86D08B406D}"/>
              </a:ext>
            </a:extLst>
          </p:cNvPr>
          <p:cNvSpPr txBox="1"/>
          <p:nvPr/>
        </p:nvSpPr>
        <p:spPr>
          <a:xfrm>
            <a:off x="5545808" y="2743200"/>
            <a:ext cx="2015232" cy="369332"/>
          </a:xfrm>
          <a:prstGeom prst="rect">
            <a:avLst/>
          </a:prstGeom>
          <a:noFill/>
        </p:spPr>
        <p:txBody>
          <a:bodyPr wrap="none" rtlCol="0">
            <a:spAutoFit/>
          </a:bodyPr>
          <a:lstStyle/>
          <a:p>
            <a:r>
              <a:rPr kumimoji="1" lang="en-US" altLang="zh-CN" dirty="0"/>
              <a:t>Server (Aggregator)</a:t>
            </a:r>
            <a:endParaRPr kumimoji="1" lang="zh-CN" altLang="en-US" dirty="0"/>
          </a:p>
        </p:txBody>
      </p:sp>
      <p:sp>
        <p:nvSpPr>
          <p:cNvPr id="112" name="文本框 111">
            <a:extLst>
              <a:ext uri="{FF2B5EF4-FFF2-40B4-BE49-F238E27FC236}">
                <a16:creationId xmlns:a16="http://schemas.microsoft.com/office/drawing/2014/main" id="{7183C4FD-F0A5-C141-A51E-472AD10A43E8}"/>
              </a:ext>
            </a:extLst>
          </p:cNvPr>
          <p:cNvSpPr txBox="1"/>
          <p:nvPr/>
        </p:nvSpPr>
        <p:spPr>
          <a:xfrm>
            <a:off x="751596" y="3850276"/>
            <a:ext cx="2657074" cy="369332"/>
          </a:xfrm>
          <a:prstGeom prst="rect">
            <a:avLst/>
          </a:prstGeom>
          <a:noFill/>
        </p:spPr>
        <p:txBody>
          <a:bodyPr wrap="none" rtlCol="0">
            <a:spAutoFit/>
          </a:bodyPr>
          <a:lstStyle/>
          <a:p>
            <a:r>
              <a:rPr kumimoji="1" lang="en-US" altLang="zh-CN" dirty="0"/>
              <a:t>Clients generate local data</a:t>
            </a:r>
            <a:endParaRPr kumimoji="1" lang="zh-CN" altLang="en-US" dirty="0"/>
          </a:p>
        </p:txBody>
      </p:sp>
    </p:spTree>
    <p:extLst>
      <p:ext uri="{BB962C8B-B14F-4D97-AF65-F5344CB8AC3E}">
        <p14:creationId xmlns:p14="http://schemas.microsoft.com/office/powerpoint/2010/main" val="2163024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2985</TotalTime>
  <Words>4113</Words>
  <Application>Microsoft Macintosh PowerPoint</Application>
  <PresentationFormat>On-screen Show (4:3)</PresentationFormat>
  <Paragraphs>736</Paragraphs>
  <Slides>57</Slides>
  <Notes>40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57</vt:i4>
      </vt:variant>
    </vt:vector>
  </HeadingPairs>
  <TitlesOfParts>
    <vt:vector size="70" baseType="lpstr">
      <vt:lpstr>Arial Unicode MS</vt:lpstr>
      <vt:lpstr>DengXian</vt:lpstr>
      <vt:lpstr>SimSun</vt:lpstr>
      <vt:lpstr>Arial</vt:lpstr>
      <vt:lpstr>Calibri</vt:lpstr>
      <vt:lpstr>Cambria Math</vt:lpstr>
      <vt:lpstr>Courier New</vt:lpstr>
      <vt:lpstr>Impact</vt:lpstr>
      <vt:lpstr>Times New Roman</vt:lpstr>
      <vt:lpstr>Trebuchet MS</vt:lpstr>
      <vt:lpstr>Verdana</vt:lpstr>
      <vt:lpstr>Wingdings</vt:lpstr>
      <vt:lpstr>Office Theme</vt:lpstr>
      <vt:lpstr>Federated Learning In Mobile Edge Computing</vt:lpstr>
      <vt:lpstr>Outline</vt:lpstr>
      <vt:lpstr>Background</vt:lpstr>
      <vt:lpstr>Background</vt:lpstr>
      <vt:lpstr>Background</vt:lpstr>
      <vt:lpstr>Background</vt:lpstr>
      <vt:lpstr>ML Point of View</vt:lpstr>
      <vt:lpstr>ML Point of View</vt:lpstr>
      <vt:lpstr>ML Point of View</vt:lpstr>
      <vt:lpstr>ML Point of View</vt:lpstr>
      <vt:lpstr>ML Point of View</vt:lpstr>
      <vt:lpstr>ML Point of View</vt:lpstr>
      <vt:lpstr>Advantages</vt:lpstr>
      <vt:lpstr>Optimization POV</vt:lpstr>
      <vt:lpstr>Optimization POV</vt:lpstr>
      <vt:lpstr>Optimization POV</vt:lpstr>
      <vt:lpstr>Optimization POV</vt:lpstr>
      <vt:lpstr>Optimization POV</vt:lpstr>
      <vt:lpstr>Optimization POV</vt:lpstr>
      <vt:lpstr>Optimization POV</vt:lpstr>
      <vt:lpstr>Optimization POV</vt:lpstr>
      <vt:lpstr>Optimization POV</vt:lpstr>
      <vt:lpstr>Outline</vt:lpstr>
      <vt:lpstr>Motivation</vt:lpstr>
      <vt:lpstr>Motivation</vt:lpstr>
      <vt:lpstr>Problem Description</vt:lpstr>
      <vt:lpstr>Methodology</vt:lpstr>
      <vt:lpstr>Experiments</vt:lpstr>
      <vt:lpstr>Experiments</vt:lpstr>
      <vt:lpstr>Outline</vt:lpstr>
      <vt:lpstr>Motivation</vt:lpstr>
      <vt:lpstr>Formulation</vt:lpstr>
      <vt:lpstr>Methodology</vt:lpstr>
      <vt:lpstr>Methodology</vt:lpstr>
      <vt:lpstr>Methodology</vt:lpstr>
      <vt:lpstr>Simulation Results</vt:lpstr>
      <vt:lpstr>Outline</vt:lpstr>
      <vt:lpstr>Motivation</vt:lpstr>
      <vt:lpstr>System Model</vt:lpstr>
      <vt:lpstr>System Model</vt:lpstr>
      <vt:lpstr>Formulation</vt:lpstr>
      <vt:lpstr>Methodology</vt:lpstr>
      <vt:lpstr>Simulation Results</vt:lpstr>
      <vt:lpstr>Outline</vt:lpstr>
      <vt:lpstr>Motivation</vt:lpstr>
      <vt:lpstr>System Model</vt:lpstr>
      <vt:lpstr>Problem formulation</vt:lpstr>
      <vt:lpstr>Methodology</vt:lpstr>
      <vt:lpstr>Stable Marriage Matching</vt:lpstr>
      <vt:lpstr>GS algorithm</vt:lpstr>
      <vt:lpstr>Methodology</vt:lpstr>
      <vt:lpstr>Methodology</vt:lpstr>
      <vt:lpstr>Simulation Results</vt:lpstr>
      <vt:lpstr>Open Problems</vt:lpstr>
      <vt:lpstr>Conclusions</vt:lpstr>
      <vt:lpstr>Join or Visit Our Lab</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RachelAdmin</dc:creator>
  <cp:lastModifiedBy>Microsoft Office User</cp:lastModifiedBy>
  <cp:revision>141</cp:revision>
  <dcterms:created xsi:type="dcterms:W3CDTF">2015-11-05T19:08:39Z</dcterms:created>
  <dcterms:modified xsi:type="dcterms:W3CDTF">2020-12-01T03:20:02Z</dcterms:modified>
</cp:coreProperties>
</file>