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Default Extension="vsdx" ContentType="application/vnd.ms-visio.drawing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Default Extension="xlsx" ContentType="application/vnd.openxmlformats-officedocument.spreadsheetml.sheet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s/slide148.xml" ContentType="application/vnd.openxmlformats-officedocument.presentationml.slide+xml"/>
  <Override PartName="/ppt/tags/tag53.xml" ContentType="application/vnd.openxmlformats-officedocument.presentationml.tag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slides/slide167.xml" ContentType="application/vnd.openxmlformats-officedocument.presentationml.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tags/tag50.xml" ContentType="application/vnd.openxmlformats-officedocument.presentationml.tags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256" r:id="rId2"/>
    <p:sldId id="257" r:id="rId3"/>
    <p:sldId id="258" r:id="rId4"/>
    <p:sldId id="259" r:id="rId5"/>
    <p:sldId id="260" r:id="rId6"/>
    <p:sldId id="536" r:id="rId7"/>
    <p:sldId id="418" r:id="rId8"/>
    <p:sldId id="261" r:id="rId9"/>
    <p:sldId id="529" r:id="rId10"/>
    <p:sldId id="42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521" r:id="rId20"/>
    <p:sldId id="520" r:id="rId21"/>
    <p:sldId id="290" r:id="rId22"/>
    <p:sldId id="303" r:id="rId23"/>
    <p:sldId id="535" r:id="rId24"/>
    <p:sldId id="534" r:id="rId25"/>
    <p:sldId id="531" r:id="rId26"/>
    <p:sldId id="539" r:id="rId27"/>
    <p:sldId id="537" r:id="rId28"/>
    <p:sldId id="302" r:id="rId29"/>
    <p:sldId id="523" r:id="rId30"/>
    <p:sldId id="30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306" r:id="rId40"/>
    <p:sldId id="429" r:id="rId41"/>
    <p:sldId id="524" r:id="rId42"/>
    <p:sldId id="305" r:id="rId43"/>
    <p:sldId id="307" r:id="rId44"/>
    <p:sldId id="394" r:id="rId45"/>
    <p:sldId id="308" r:id="rId46"/>
    <p:sldId id="430" r:id="rId47"/>
    <p:sldId id="402" r:id="rId48"/>
    <p:sldId id="292" r:id="rId49"/>
    <p:sldId id="293" r:id="rId50"/>
    <p:sldId id="294" r:id="rId51"/>
    <p:sldId id="295" r:id="rId52"/>
    <p:sldId id="296" r:id="rId53"/>
    <p:sldId id="297" r:id="rId54"/>
    <p:sldId id="400" r:id="rId55"/>
    <p:sldId id="464" r:id="rId56"/>
    <p:sldId id="424" r:id="rId57"/>
    <p:sldId id="425" r:id="rId58"/>
    <p:sldId id="426" r:id="rId59"/>
    <p:sldId id="431" r:id="rId60"/>
    <p:sldId id="354" r:id="rId61"/>
    <p:sldId id="355" r:id="rId62"/>
    <p:sldId id="356" r:id="rId63"/>
    <p:sldId id="401" r:id="rId64"/>
    <p:sldId id="353" r:id="rId65"/>
    <p:sldId id="357" r:id="rId66"/>
    <p:sldId id="392" r:id="rId67"/>
    <p:sldId id="358" r:id="rId68"/>
    <p:sldId id="432" r:id="rId69"/>
    <p:sldId id="396" r:id="rId70"/>
    <p:sldId id="398" r:id="rId71"/>
    <p:sldId id="403" r:id="rId72"/>
    <p:sldId id="404" r:id="rId73"/>
    <p:sldId id="405" r:id="rId74"/>
    <p:sldId id="406" r:id="rId75"/>
    <p:sldId id="408" r:id="rId76"/>
    <p:sldId id="407" r:id="rId77"/>
    <p:sldId id="360" r:id="rId78"/>
    <p:sldId id="409" r:id="rId79"/>
    <p:sldId id="410" r:id="rId80"/>
    <p:sldId id="411" r:id="rId81"/>
    <p:sldId id="412" r:id="rId82"/>
    <p:sldId id="413" r:id="rId83"/>
    <p:sldId id="414" r:id="rId84"/>
    <p:sldId id="415" r:id="rId85"/>
    <p:sldId id="416" r:id="rId86"/>
    <p:sldId id="417" r:id="rId87"/>
    <p:sldId id="361" r:id="rId88"/>
    <p:sldId id="362" r:id="rId89"/>
    <p:sldId id="363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372" r:id="rId99"/>
    <p:sldId id="373" r:id="rId100"/>
    <p:sldId id="374" r:id="rId101"/>
    <p:sldId id="375" r:id="rId102"/>
    <p:sldId id="376" r:id="rId103"/>
    <p:sldId id="377" r:id="rId104"/>
    <p:sldId id="378" r:id="rId105"/>
    <p:sldId id="379" r:id="rId106"/>
    <p:sldId id="380" r:id="rId107"/>
    <p:sldId id="381" r:id="rId108"/>
    <p:sldId id="382" r:id="rId109"/>
    <p:sldId id="383" r:id="rId110"/>
    <p:sldId id="384" r:id="rId111"/>
    <p:sldId id="385" r:id="rId112"/>
    <p:sldId id="386" r:id="rId113"/>
    <p:sldId id="387" r:id="rId114"/>
    <p:sldId id="388" r:id="rId115"/>
    <p:sldId id="389" r:id="rId116"/>
    <p:sldId id="390" r:id="rId117"/>
    <p:sldId id="391" r:id="rId118"/>
    <p:sldId id="471" r:id="rId119"/>
    <p:sldId id="472" r:id="rId120"/>
    <p:sldId id="473" r:id="rId121"/>
    <p:sldId id="474" r:id="rId122"/>
    <p:sldId id="475" r:id="rId123"/>
    <p:sldId id="476" r:id="rId124"/>
    <p:sldId id="477" r:id="rId125"/>
    <p:sldId id="478" r:id="rId126"/>
    <p:sldId id="479" r:id="rId127"/>
    <p:sldId id="480" r:id="rId128"/>
    <p:sldId id="481" r:id="rId129"/>
    <p:sldId id="482" r:id="rId130"/>
    <p:sldId id="483" r:id="rId131"/>
    <p:sldId id="484" r:id="rId132"/>
    <p:sldId id="485" r:id="rId133"/>
    <p:sldId id="486" r:id="rId134"/>
    <p:sldId id="487" r:id="rId135"/>
    <p:sldId id="488" r:id="rId136"/>
    <p:sldId id="489" r:id="rId137"/>
    <p:sldId id="490" r:id="rId138"/>
    <p:sldId id="491" r:id="rId139"/>
    <p:sldId id="492" r:id="rId140"/>
    <p:sldId id="493" r:id="rId141"/>
    <p:sldId id="530" r:id="rId142"/>
    <p:sldId id="495" r:id="rId143"/>
    <p:sldId id="496" r:id="rId144"/>
    <p:sldId id="497" r:id="rId145"/>
    <p:sldId id="498" r:id="rId146"/>
    <p:sldId id="499" r:id="rId147"/>
    <p:sldId id="500" r:id="rId148"/>
    <p:sldId id="501" r:id="rId149"/>
    <p:sldId id="502" r:id="rId150"/>
    <p:sldId id="503" r:id="rId151"/>
    <p:sldId id="504" r:id="rId152"/>
    <p:sldId id="505" r:id="rId153"/>
    <p:sldId id="506" r:id="rId154"/>
    <p:sldId id="507" r:id="rId155"/>
    <p:sldId id="508" r:id="rId156"/>
    <p:sldId id="525" r:id="rId157"/>
    <p:sldId id="509" r:id="rId158"/>
    <p:sldId id="510" r:id="rId159"/>
    <p:sldId id="526" r:id="rId160"/>
    <p:sldId id="512" r:id="rId161"/>
    <p:sldId id="527" r:id="rId162"/>
    <p:sldId id="514" r:id="rId163"/>
    <p:sldId id="468" r:id="rId164"/>
    <p:sldId id="516" r:id="rId165"/>
    <p:sldId id="528" r:id="rId166"/>
    <p:sldId id="538" r:id="rId167"/>
    <p:sldId id="518" r:id="rId168"/>
    <p:sldId id="517" r:id="rId169"/>
  </p:sldIdLst>
  <p:sldSz cx="9144000" cy="6858000" type="screen4x3"/>
  <p:notesSz cx="7099300" cy="10234613"/>
  <p:custDataLst>
    <p:tags r:id="rId1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66FF"/>
    <a:srgbClr val="00A44A"/>
    <a:srgbClr val="5DBA00"/>
    <a:srgbClr val="00A249"/>
    <a:srgbClr val="00FF00"/>
    <a:srgbClr val="008080"/>
    <a:srgbClr val="DB8BD5"/>
    <a:srgbClr val="FF6600"/>
    <a:srgbClr val="B6DD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53" autoAdjust="0"/>
    <p:restoredTop sz="87941" autoAdjust="0"/>
  </p:normalViewPr>
  <p:slideViewPr>
    <p:cSldViewPr snapToObjects="1">
      <p:cViewPr varScale="1">
        <p:scale>
          <a:sx n="61" d="100"/>
          <a:sy n="61" d="100"/>
        </p:scale>
        <p:origin x="-1368" y="-84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844" y="-11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heme" Target="theme/theme1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76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gs" Target="tags/tag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4">
                  <c:v>20</c:v>
                </c:pt>
              </c:numCache>
            </c:numRef>
          </c:val>
        </c:ser>
        <c:axId val="44406272"/>
        <c:axId val="44407808"/>
      </c:barChart>
      <c:catAx>
        <c:axId val="44406272"/>
        <c:scaling>
          <c:orientation val="minMax"/>
        </c:scaling>
        <c:axPos val="b"/>
        <c:numFmt formatCode="General" sourceLinked="1"/>
        <c:tickLblPos val="nextTo"/>
        <c:crossAx val="44407808"/>
        <c:crosses val="autoZero"/>
        <c:auto val="1"/>
        <c:lblAlgn val="ctr"/>
        <c:lblOffset val="100"/>
      </c:catAx>
      <c:valAx>
        <c:axId val="44407808"/>
        <c:scaling>
          <c:orientation val="minMax"/>
          <c:max val="20"/>
        </c:scaling>
        <c:axPos val="l"/>
        <c:majorGridlines/>
        <c:numFmt formatCode="General" sourceLinked="1"/>
        <c:tickLblPos val="none"/>
        <c:crossAx val="4440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zh-CN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image" Target="../media/image143.emf"/><Relationship Id="rId5" Type="http://schemas.openxmlformats.org/officeDocument/2006/relationships/image" Target="../media/image147.emf"/><Relationship Id="rId4" Type="http://schemas.openxmlformats.org/officeDocument/2006/relationships/image" Target="../media/image14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image" Target="../media/image143.emf"/><Relationship Id="rId4" Type="http://schemas.openxmlformats.org/officeDocument/2006/relationships/image" Target="../media/image1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7.emf"/><Relationship Id="rId1" Type="http://schemas.openxmlformats.org/officeDocument/2006/relationships/image" Target="../media/image1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4" Type="http://schemas.openxmlformats.org/officeDocument/2006/relationships/image" Target="../media/image19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emf"/><Relationship Id="rId1" Type="http://schemas.openxmlformats.org/officeDocument/2006/relationships/image" Target="../media/image21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emf"/><Relationship Id="rId1" Type="http://schemas.openxmlformats.org/officeDocument/2006/relationships/image" Target="../media/image22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emf"/><Relationship Id="rId1" Type="http://schemas.openxmlformats.org/officeDocument/2006/relationships/image" Target="../media/image22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0.emf"/><Relationship Id="rId1" Type="http://schemas.openxmlformats.org/officeDocument/2006/relationships/image" Target="../media/image2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emf"/><Relationship Id="rId1" Type="http://schemas.openxmlformats.org/officeDocument/2006/relationships/image" Target="../media/image2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image" Target="../media/image23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wmf"/><Relationship Id="rId1" Type="http://schemas.openxmlformats.org/officeDocument/2006/relationships/image" Target="../media/image2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emf"/><Relationship Id="rId1" Type="http://schemas.openxmlformats.org/officeDocument/2006/relationships/image" Target="../media/image23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emf"/><Relationship Id="rId1" Type="http://schemas.openxmlformats.org/officeDocument/2006/relationships/image" Target="../media/image23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wmf"/><Relationship Id="rId1" Type="http://schemas.openxmlformats.org/officeDocument/2006/relationships/image" Target="../media/image24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E116A1-28C6-4717-AD97-D7CC9FEE760B}" type="datetime1">
              <a:rPr lang="zh-CN" altLang="en-US"/>
              <a:pPr>
                <a:defRPr/>
              </a:pPr>
              <a:t>2015/12/5</a:t>
            </a:fld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BF684F7-0FE0-443F-8FB7-2CA847260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12366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253F11-DE08-4D41-9BD1-BCFC45290B63}" type="datetime1">
              <a:rPr lang="zh-CN" altLang="en-US"/>
              <a:pPr>
                <a:defRPr/>
              </a:pPr>
              <a:t>2015/12/5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35E1F3D-ED9E-405E-AF1C-9F2937595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03237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56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1595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1595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14403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291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2919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906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3684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5748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626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159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952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cs typeface="Arial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892207-7DBD-4E89-8D15-D877264B1FA9}" type="slidenum">
              <a:rPr lang="en-AU" altLang="zh-CN" smtClean="0"/>
              <a:pPr/>
              <a:t>48</a:t>
            </a:fld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24116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cs typeface="Arial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71223D-FDDE-4C77-B231-C433656F6F3C}" type="slidenum">
              <a:rPr lang="en-AU" altLang="zh-CN" smtClean="0"/>
              <a:pPr/>
              <a:t>49</a:t>
            </a:fld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1311815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cs typeface="Arial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9CD11-8D9F-42DB-8273-677F46AF0A49}" type="slidenum">
              <a:rPr lang="en-AU" altLang="zh-CN" smtClean="0"/>
              <a:pPr/>
              <a:t>52</a:t>
            </a:fld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805164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AU" smtClean="0">
              <a:cs typeface="Arial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DB74D9-B170-41AF-91E7-C19C09D87AB3}" type="slidenum">
              <a:rPr lang="en-AU" altLang="zh-CN" smtClean="0"/>
              <a:pPr/>
              <a:t>53</a:t>
            </a:fld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xmlns="" val="327518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98C2C0-73B6-43CB-B54D-749BDC085E27}" type="slidenum">
              <a:rPr lang="en-US" altLang="zh-CN" sz="1300" smtClean="0"/>
              <a:pPr eaLnBrk="1" hangingPunct="1"/>
              <a:t>80</a:t>
            </a:fld>
            <a:endParaRPr lang="en-US" altLang="zh-CN" sz="1300" dirty="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latin typeface="Times New Roman" pitchFamily="18" charset="0"/>
                <a:ea typeface="ＭＳ Ｐゴシック" pitchFamily="34" charset="-128"/>
              </a:rPr>
              <a:t>John Edwards</a:t>
            </a:r>
          </a:p>
        </p:txBody>
      </p:sp>
    </p:spTree>
    <p:extLst>
      <p:ext uri="{BB962C8B-B14F-4D97-AF65-F5344CB8AC3E}">
        <p14:creationId xmlns:p14="http://schemas.microsoft.com/office/powerpoint/2010/main" xmlns="" val="3200458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719C4-5ACC-4333-8FF5-19FCD9CD2E86}" type="slidenum">
              <a:rPr lang="en-US" altLang="ko-KR"/>
              <a:pPr/>
              <a:t>83</a:t>
            </a:fld>
            <a:endParaRPr lang="en-US" altLang="ko-K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1838"/>
            <a:ext cx="5195888" cy="3897312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smtClean="0">
              <a:latin typeface="Times New Roman" pitchFamily="18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750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5528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27AD1-74B3-4CB1-8B1D-33DFCA2D686B}" type="slidenum">
              <a:rPr lang="en-US"/>
              <a:pPr/>
              <a:t>93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44721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D1345-E444-4AE8-8BC2-3D34DCD11DEA}" type="slidenum">
              <a:rPr lang="en-US"/>
              <a:pPr/>
              <a:t>94</a:t>
            </a:fld>
            <a:endParaRPr lang="en-US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22871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41F667-8A37-4C24-898F-4F3096309D56}" type="slidenum">
              <a:rPr lang="en-US" altLang="zh-CN" sz="1400">
                <a:latin typeface="Verdana" panose="020B0604030504040204" pitchFamily="34" charset="0"/>
              </a:rPr>
              <a:pPr eaLnBrk="1" hangingPunct="1"/>
              <a:t>99</a:t>
            </a:fld>
            <a:endParaRPr lang="en-US" altLang="zh-CN" sz="1400" dirty="0">
              <a:latin typeface="Verdana" panose="020B0604030504040204" pitchFamily="34" charset="0"/>
            </a:endParaRPr>
          </a:p>
        </p:txBody>
      </p:sp>
      <p:sp>
        <p:nvSpPr>
          <p:cNvPr id="1034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2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59459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478">
              <a:defRPr/>
            </a:pPr>
            <a:r>
              <a:rPr lang="en-US" altLang="zh-CN" dirty="0" smtClean="0"/>
              <a:t>The SUs have to sacrifice the transmitting time for spectrum sensing, and even if the spectrum hole is long and continuous, the data transmission needs to be split into </a:t>
            </a:r>
            <a:r>
              <a:rPr lang="en-US" altLang="zh-CN" dirty="0" smtClean="0">
                <a:solidFill>
                  <a:schemeClr val="tx1"/>
                </a:solidFill>
              </a:rPr>
              <a:t>small discontinuous slots</a:t>
            </a:r>
            <a:r>
              <a:rPr lang="en-US" altLang="zh-CN" dirty="0" smtClean="0"/>
              <a:t>.</a:t>
            </a:r>
          </a:p>
          <a:p>
            <a:pPr marL="0" lvl="1" defTabSz="990478">
              <a:defRPr/>
            </a:pPr>
            <a:endParaRPr lang="en-US" altLang="zh-CN" dirty="0" smtClean="0"/>
          </a:p>
          <a:p>
            <a:pPr marL="0" lvl="1" defTabSz="990478">
              <a:defRPr/>
            </a:pPr>
            <a:r>
              <a:rPr lang="en-US" altLang="zh-CN" dirty="0" smtClean="0"/>
              <a:t>During SU’s transmission, the SUs cannot detect the change of PU’s states, which leads to collision when the PU arrives and spectrum waste when the PU leaves.</a:t>
            </a:r>
            <a:endParaRPr lang="zh-CN" altLang="en-US" dirty="0" smtClean="0"/>
          </a:p>
          <a:p>
            <a:pPr marL="0" lvl="1" defTabSz="990478"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902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478">
              <a:defRPr/>
            </a:pPr>
            <a:r>
              <a:rPr lang="en-US" altLang="zh-CN" dirty="0" smtClean="0"/>
              <a:t>The SUs have to sacrifice the transmitting time for spectrum sensing, and even if the spectrum hole is long and continuous, the data transmission needs to be split into </a:t>
            </a:r>
            <a:r>
              <a:rPr lang="en-US" altLang="zh-CN" dirty="0" smtClean="0">
                <a:solidFill>
                  <a:schemeClr val="tx1"/>
                </a:solidFill>
              </a:rPr>
              <a:t>small discontinuous slots</a:t>
            </a:r>
            <a:r>
              <a:rPr lang="en-US" altLang="zh-CN" dirty="0" smtClean="0"/>
              <a:t>.</a:t>
            </a:r>
          </a:p>
          <a:p>
            <a:pPr marL="0" lvl="1" defTabSz="990478">
              <a:defRPr/>
            </a:pPr>
            <a:endParaRPr lang="en-US" altLang="zh-CN" dirty="0" smtClean="0"/>
          </a:p>
          <a:p>
            <a:pPr marL="0" lvl="1" defTabSz="990478">
              <a:defRPr/>
            </a:pPr>
            <a:r>
              <a:rPr lang="en-US" altLang="zh-CN" dirty="0" smtClean="0"/>
              <a:t>During SU’s transmission, the SUs cannot detect the change of PU’s states, which leads to collision when the PU arrives and spectrum waste when the PU leaves.</a:t>
            </a:r>
            <a:endParaRPr lang="zh-CN" altLang="en-US" dirty="0" smtClean="0"/>
          </a:p>
          <a:p>
            <a:pPr marL="0" lvl="1" defTabSz="990478"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6340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consider the steady-state distribution of the Markov chain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4271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366772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0927-656D-40AB-9D85-968AA1AA5C1D}" type="slidenum">
              <a:rPr lang="en-GB" smtClean="0"/>
              <a:pPr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085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82679-15FD-42A2-A3A2-D77F5563001C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3219"/>
            <a:ext cx="5206153" cy="4603798"/>
          </a:xfrm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14041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28300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9019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2995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261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831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3690938"/>
            <a:ext cx="7543800" cy="18669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sp>
        <p:nvSpPr>
          <p:cNvPr id="8" name="Rectangle 15" hidden="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Rectangle 16" hidden="1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70DA-2AD1-4861-8225-20F4CF34B514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  <p:sp>
        <p:nvSpPr>
          <p:cNvPr id="10" name="Rectangle 17" hidden="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67609B62-706E-4D36-BD2B-F18BEE62B936}" type="slidenum">
              <a:rPr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08C7-40EA-4768-AC38-5A2A305DE1A4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494-3B2F-4A9D-A343-175F0FA0AAA5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2113" y="1714500"/>
            <a:ext cx="8359775" cy="43815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25A0-237D-41F1-A296-6C5FF5029BBC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solidFill>
          <a:srgbClr val="005A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Rectangle 13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800100" y="2895600"/>
            <a:ext cx="7543800" cy="18669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CoS"/>
          <p:cNvSpPr/>
          <p:nvPr userDrawn="1"/>
        </p:nvSpPr>
        <p:spPr>
          <a:xfrm>
            <a:off x="2001838" y="285727"/>
            <a:ext cx="785812" cy="130175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" name="CoS"/>
          <p:cNvSpPr/>
          <p:nvPr userDrawn="1"/>
        </p:nvSpPr>
        <p:spPr>
          <a:xfrm flipH="1">
            <a:off x="715963" y="328589"/>
            <a:ext cx="1281112" cy="44450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" name="图片 49" descr="PKU1.png"/>
          <p:cNvPicPr>
            <a:picLocks noChangeAspect="1"/>
          </p:cNvPicPr>
          <p:nvPr userDrawn="1"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4925" y="71414"/>
            <a:ext cx="59848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页脚占位符 4"/>
          <p:cNvSpPr txBox="1">
            <a:spLocks/>
          </p:cNvSpPr>
          <p:nvPr userDrawn="1"/>
        </p:nvSpPr>
        <p:spPr>
          <a:xfrm>
            <a:off x="633413" y="381747"/>
            <a:ext cx="2802929" cy="225424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eaLnBrk="0" hangingPunct="0">
              <a:defRPr/>
            </a:pPr>
            <a:r>
              <a:rPr lang="en-US" altLang="zh-CN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  <a:ea typeface="幼圆" pitchFamily="49" charset="-122"/>
                <a:cs typeface="Times New Roman" pitchFamily="18" charset="0"/>
              </a:rPr>
              <a:t>Institute</a:t>
            </a:r>
            <a:r>
              <a:rPr lang="en-US" altLang="zh-CN" sz="1200" baseline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  <a:ea typeface="幼圆" pitchFamily="49" charset="-122"/>
                <a:cs typeface="Times New Roman" pitchFamily="18" charset="0"/>
              </a:rPr>
              <a:t> of Modern Communications 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  <a:ea typeface="幼圆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75ADC-48AB-4F97-AE3F-8A97E1AD69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366-5EA0-47EB-A5FD-6A2550CC76C2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FCDF-71B6-4DFB-92D6-27800A0D46EA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CoS"/>
          <p:cNvSpPr/>
          <p:nvPr userDrawn="1"/>
        </p:nvSpPr>
        <p:spPr>
          <a:xfrm>
            <a:off x="8380517" y="6572272"/>
            <a:ext cx="763484" cy="214290"/>
          </a:xfrm>
          <a:custGeom>
            <a:avLst/>
            <a:gdLst/>
            <a:ahLst/>
            <a:cxnLst/>
            <a:rect l="0" t="0" r="0" b="0"/>
            <a:pathLst>
              <a:path w="1269996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lnTo>
                  <a:pt x="50800" y="1114565"/>
                </a:lnTo>
                <a:lnTo>
                  <a:pt x="53339" y="1191490"/>
                </a:lnTo>
                <a:lnTo>
                  <a:pt x="55880" y="1267811"/>
                </a:lnTo>
                <a:lnTo>
                  <a:pt x="58419" y="1335027"/>
                </a:ln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lnTo>
                  <a:pt x="71119" y="1310376"/>
                </a:lnTo>
                <a:lnTo>
                  <a:pt x="73659" y="1222262"/>
                </a:lnTo>
                <a:lnTo>
                  <a:pt x="76200" y="1117006"/>
                </a:lnTo>
                <a:lnTo>
                  <a:pt x="78739" y="1004584"/>
                </a:lnTo>
                <a:lnTo>
                  <a:pt x="81280" y="896360"/>
                </a:lnTo>
                <a:lnTo>
                  <a:pt x="83819" y="803931"/>
                </a:lnTo>
                <a:lnTo>
                  <a:pt x="86359" y="737889"/>
                </a:ln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lnTo>
                  <a:pt x="96519" y="853478"/>
                </a:lnTo>
                <a:lnTo>
                  <a:pt x="99059" y="972745"/>
                </a:lnTo>
                <a:lnTo>
                  <a:pt x="101600" y="1112365"/>
                </a:lnTo>
                <a:lnTo>
                  <a:pt x="104139" y="1258978"/>
                </a:lnTo>
                <a:lnTo>
                  <a:pt x="106679" y="1397883"/>
                </a:lnTo>
                <a:lnTo>
                  <a:pt x="109219" y="1514520"/>
                </a:lnTo>
                <a:lnTo>
                  <a:pt x="111759" y="1595990"/>
                </a:ln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lnTo>
                  <a:pt x="121919" y="1441157"/>
                </a:lnTo>
                <a:lnTo>
                  <a:pt x="124459" y="1292186"/>
                </a:lnTo>
                <a:lnTo>
                  <a:pt x="126999" y="1119857"/>
                </a:lnTo>
                <a:lnTo>
                  <a:pt x="129539" y="940755"/>
                </a:lnTo>
                <a:lnTo>
                  <a:pt x="132079" y="772747"/>
                </a:lnTo>
                <a:lnTo>
                  <a:pt x="134619" y="633193"/>
                </a:lnTo>
                <a:lnTo>
                  <a:pt x="137159" y="537151"/>
                </a:lnTo>
                <a:lnTo>
                  <a:pt x="139699" y="495758"/>
                </a:lnTo>
                <a:lnTo>
                  <a:pt x="142239" y="514966"/>
                </a:lnTo>
                <a:lnTo>
                  <a:pt x="144779" y="594772"/>
                </a:lnTo>
                <a:lnTo>
                  <a:pt x="147319" y="729036"/>
                </a:lnTo>
                <a:lnTo>
                  <a:pt x="149859" y="905921"/>
                </a:lnTo>
                <a:lnTo>
                  <a:pt x="152399" y="1108929"/>
                </a:lnTo>
                <a:lnTo>
                  <a:pt x="154939" y="1318445"/>
                </a:lnTo>
                <a:lnTo>
                  <a:pt x="157479" y="1513643"/>
                </a:lnTo>
                <a:lnTo>
                  <a:pt x="160019" y="1674559"/>
                </a:lnTo>
                <a:lnTo>
                  <a:pt x="162559" y="1784144"/>
                </a:lnTo>
                <a:lnTo>
                  <a:pt x="165099" y="1830065"/>
                </a:lnTo>
                <a:lnTo>
                  <a:pt x="167639" y="1806072"/>
                </a:lnTo>
                <a:lnTo>
                  <a:pt x="170179" y="1712785"/>
                </a:lnTo>
                <a:lnTo>
                  <a:pt x="172719" y="1557804"/>
                </a:lnTo>
                <a:lnTo>
                  <a:pt x="175259" y="1355108"/>
                </a:lnTo>
                <a:lnTo>
                  <a:pt x="177799" y="1123796"/>
                </a:lnTo>
                <a:lnTo>
                  <a:pt x="180339" y="886284"/>
                </a:lnTo>
                <a:lnTo>
                  <a:pt x="182879" y="666119"/>
                </a:lnTo>
                <a:lnTo>
                  <a:pt x="185419" y="485638"/>
                </a:lnTo>
                <a:lnTo>
                  <a:pt x="187959" y="363693"/>
                </a:lnTo>
                <a:lnTo>
                  <a:pt x="190499" y="313682"/>
                </a:lnTo>
                <a:lnTo>
                  <a:pt x="193039" y="342089"/>
                </a:lnTo>
                <a:lnTo>
                  <a:pt x="195579" y="447692"/>
                </a:lnTo>
                <a:lnTo>
                  <a:pt x="198119" y="621530"/>
                </a:lnTo>
                <a:lnTo>
                  <a:pt x="200659" y="847652"/>
                </a:lnTo>
                <a:lnTo>
                  <a:pt x="203199" y="1104582"/>
                </a:lnTo>
                <a:lnTo>
                  <a:pt x="205739" y="1367364"/>
                </a:lnTo>
                <a:lnTo>
                  <a:pt x="208279" y="1609999"/>
                </a:lnTo>
                <a:lnTo>
                  <a:pt x="210819" y="1808029"/>
                </a:lnTo>
                <a:lnTo>
                  <a:pt x="213359" y="1941009"/>
                </a:lnTo>
                <a:lnTo>
                  <a:pt x="215899" y="1994622"/>
                </a:lnTo>
                <a:lnTo>
                  <a:pt x="218439" y="1962214"/>
                </a:lnTo>
                <a:lnTo>
                  <a:pt x="220979" y="1845584"/>
                </a:lnTo>
                <a:lnTo>
                  <a:pt x="223519" y="1654943"/>
                </a:lnTo>
                <a:lnTo>
                  <a:pt x="226059" y="1408025"/>
                </a:lnTo>
                <a:lnTo>
                  <a:pt x="228600" y="1128434"/>
                </a:lnTo>
                <a:lnTo>
                  <a:pt x="231139" y="843379"/>
                </a:lnTo>
                <a:lnTo>
                  <a:pt x="233679" y="581014"/>
                </a:lnTo>
                <a:lnTo>
                  <a:pt x="236219" y="367644"/>
                </a:ln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lnTo>
                  <a:pt x="248920" y="535836"/>
                </a:lnTo>
                <a:lnTo>
                  <a:pt x="251460" y="800706"/>
                </a:lnTo>
                <a:lnTo>
                  <a:pt x="254000" y="1099769"/>
                </a:lnTo>
                <a:lnTo>
                  <a:pt x="256540" y="1403872"/>
                </a:lnTo>
                <a:lnTo>
                  <a:pt x="259080" y="1683026"/>
                </a:lnTo>
                <a:lnTo>
                  <a:pt x="261620" y="1909372"/>
                </a:lnTo>
                <a:lnTo>
                  <a:pt x="264160" y="2059974"/>
                </a:lnTo>
                <a:lnTo>
                  <a:pt x="266700" y="2119153"/>
                </a:lnTo>
                <a:lnTo>
                  <a:pt x="269240" y="2080114"/>
                </a:lnTo>
                <a:lnTo>
                  <a:pt x="271780" y="1945716"/>
                </a:lnTo>
                <a:lnTo>
                  <a:pt x="274320" y="1728283"/>
                </a:lnTo>
                <a:lnTo>
                  <a:pt x="276860" y="1448476"/>
                </a:lnTo>
                <a:lnTo>
                  <a:pt x="279400" y="1133315"/>
                </a:lnTo>
                <a:lnTo>
                  <a:pt x="281940" y="813569"/>
                </a:lnTo>
                <a:lnTo>
                  <a:pt x="284480" y="520728"/>
                </a:lnTo>
                <a:lnTo>
                  <a:pt x="287020" y="283896"/>
                </a:lnTo>
                <a:lnTo>
                  <a:pt x="289560" y="126883"/>
                </a:lnTo>
                <a:lnTo>
                  <a:pt x="292100" y="65803"/>
                </a:lnTo>
                <a:lnTo>
                  <a:pt x="294640" y="107420"/>
                </a:lnTo>
                <a:lnTo>
                  <a:pt x="297180" y="248403"/>
                </a:lnTo>
                <a:lnTo>
                  <a:pt x="299720" y="475585"/>
                </a:lnTo>
                <a:lnTo>
                  <a:pt x="302260" y="767191"/>
                </a:lnTo>
                <a:lnTo>
                  <a:pt x="304800" y="1094938"/>
                </a:lnTo>
                <a:lnTo>
                  <a:pt x="307340" y="1426790"/>
                </a:lnTo>
                <a:lnTo>
                  <a:pt x="309880" y="1730100"/>
                </a:lnTo>
                <a:lnTo>
                  <a:pt x="312420" y="1974839"/>
                </a:lnTo>
                <a:lnTo>
                  <a:pt x="314960" y="2136579"/>
                </a:lnTo>
                <a:lnTo>
                  <a:pt x="317500" y="2198941"/>
                </a:lnTo>
                <a:lnTo>
                  <a:pt x="320040" y="2155259"/>
                </a:lnTo>
                <a:lnTo>
                  <a:pt x="322580" y="2009290"/>
                </a:lnTo>
                <a:lnTo>
                  <a:pt x="325120" y="1774893"/>
                </a:lnTo>
                <a:lnTo>
                  <a:pt x="327660" y="1474712"/>
                </a:lnTo>
                <a:lnTo>
                  <a:pt x="330200" y="1137975"/>
                </a:lnTo>
                <a:lnTo>
                  <a:pt x="332740" y="797639"/>
                </a:lnTo>
                <a:lnTo>
                  <a:pt x="335280" y="487149"/>
                </a:lnTo>
                <a:lnTo>
                  <a:pt x="337820" y="237137"/>
                </a:lnTo>
                <a:lnTo>
                  <a:pt x="340360" y="72388"/>
                </a:lnTo>
                <a:lnTo>
                  <a:pt x="342900" y="9374"/>
                </a:lnTo>
                <a:lnTo>
                  <a:pt x="345440" y="54600"/>
                </a:lnTo>
                <a:lnTo>
                  <a:pt x="347980" y="203934"/>
                </a:lnTo>
                <a:lnTo>
                  <a:pt x="350520" y="442979"/>
                </a:lnTo>
                <a:lnTo>
                  <a:pt x="353060" y="748476"/>
                </a:lnTo>
                <a:lnTo>
                  <a:pt x="355600" y="1090567"/>
                </a:lnTo>
                <a:lnTo>
                  <a:pt x="358140" y="1435733"/>
                </a:lnTo>
                <a:lnTo>
                  <a:pt x="360680" y="1750090"/>
                </a:lnTo>
                <a:lnTo>
                  <a:pt x="363220" y="2002725"/>
                </a:lnTo>
                <a:lnTo>
                  <a:pt x="365760" y="2168757"/>
                </a:lnTo>
                <a:lnTo>
                  <a:pt x="368300" y="2231789"/>
                </a:lnTo>
                <a:lnTo>
                  <a:pt x="370840" y="2185538"/>
                </a:lnTo>
                <a:lnTo>
                  <a:pt x="373380" y="2034461"/>
                </a:lnTo>
                <a:lnTo>
                  <a:pt x="375920" y="1793330"/>
                </a:lnTo>
                <a:lnTo>
                  <a:pt x="378460" y="1485770"/>
                </a:lnTo>
                <a:lnTo>
                  <a:pt x="381000" y="1141945"/>
                </a:lnTo>
                <a:lnTo>
                  <a:pt x="383540" y="795583"/>
                </a:lnTo>
                <a:lnTo>
                  <a:pt x="386080" y="480654"/>
                </a:lnTo>
                <a:lnTo>
                  <a:pt x="388620" y="228025"/>
                </a:lnTo>
                <a:lnTo>
                  <a:pt x="391160" y="62421"/>
                </a:lnTo>
                <a:lnTo>
                  <a:pt x="393700" y="0"/>
                </a:lnTo>
                <a:lnTo>
                  <a:pt x="396240" y="46764"/>
                </a:lnTo>
                <a:lnTo>
                  <a:pt x="398780" y="197984"/>
                </a:lnTo>
                <a:lnTo>
                  <a:pt x="401320" y="438678"/>
                </a:lnTo>
                <a:lnTo>
                  <a:pt x="403860" y="745103"/>
                </a:lnTo>
                <a:lnTo>
                  <a:pt x="406400" y="1087104"/>
                </a:lnTo>
                <a:lnTo>
                  <a:pt x="408940" y="1431095"/>
                </a:lnTo>
                <a:lnTo>
                  <a:pt x="411480" y="1743370"/>
                </a:lnTo>
                <a:lnTo>
                  <a:pt x="414020" y="1993419"/>
                </a:lnTo>
                <a:lnTo>
                  <a:pt x="416560" y="2156922"/>
                </a:lnTo>
                <a:lnTo>
                  <a:pt x="419100" y="2218119"/>
                </a:lnTo>
                <a:lnTo>
                  <a:pt x="421640" y="2171341"/>
                </a:lnTo>
                <a:lnTo>
                  <a:pt x="424180" y="2021532"/>
                </a:lnTo>
                <a:lnTo>
                  <a:pt x="426720" y="1783726"/>
                </a:lnTo>
                <a:lnTo>
                  <a:pt x="429260" y="1481539"/>
                </a:lnTo>
                <a:lnTo>
                  <a:pt x="431800" y="1144807"/>
                </a:lnTo>
                <a:lnTo>
                  <a:pt x="434340" y="806635"/>
                </a:lnTo>
                <a:lnTo>
                  <a:pt x="436880" y="500130"/>
                </a:lnTo>
                <a:lnTo>
                  <a:pt x="439420" y="255142"/>
                </a:lnTo>
                <a:lnTo>
                  <a:pt x="441960" y="95351"/>
                </a:lnTo>
                <a:lnTo>
                  <a:pt x="444500" y="35968"/>
                </a:lnTo>
                <a:lnTo>
                  <a:pt x="447040" y="82282"/>
                </a:lnTo>
                <a:lnTo>
                  <a:pt x="449580" y="229191"/>
                </a:lnTo>
                <a:lnTo>
                  <a:pt x="452120" y="461762"/>
                </a:lnTo>
                <a:lnTo>
                  <a:pt x="454660" y="756749"/>
                </a:lnTo>
                <a:lnTo>
                  <a:pt x="457200" y="1084926"/>
                </a:lnTo>
                <a:lnTo>
                  <a:pt x="459740" y="1413993"/>
                </a:lnTo>
                <a:lnTo>
                  <a:pt x="462280" y="1711766"/>
                </a:lnTo>
                <a:lnTo>
                  <a:pt x="464820" y="1949337"/>
                </a:lnTo>
                <a:lnTo>
                  <a:pt x="467360" y="2103890"/>
                </a:lnTo>
                <a:lnTo>
                  <a:pt x="469900" y="2160901"/>
                </a:lnTo>
                <a:lnTo>
                  <a:pt x="472440" y="2115504"/>
                </a:lnTo>
                <a:lnTo>
                  <a:pt x="474980" y="1972899"/>
                </a:lnTo>
                <a:lnTo>
                  <a:pt x="477520" y="1747771"/>
                </a:lnTo>
                <a:lnTo>
                  <a:pt x="480061" y="1462771"/>
                </a:lnTo>
                <a:lnTo>
                  <a:pt x="482600" y="1146232"/>
                </a:lnTo>
                <a:lnTo>
                  <a:pt x="485140" y="829345"/>
                </a:lnTo>
                <a:lnTo>
                  <a:pt x="487680" y="543074"/>
                </a:lnTo>
                <a:lnTo>
                  <a:pt x="490220" y="315119"/>
                </a:ln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lnTo>
                  <a:pt x="502921" y="509804"/>
                </a:lnTo>
                <a:lnTo>
                  <a:pt x="505461" y="782246"/>
                </a:lnTo>
                <a:lnTo>
                  <a:pt x="508000" y="1084306"/>
                </a:lnTo>
                <a:lnTo>
                  <a:pt x="510540" y="1386184"/>
                </a:lnTo>
                <a:lnTo>
                  <a:pt x="513081" y="1658411"/>
                </a:lnTo>
                <a:lnTo>
                  <a:pt x="515621" y="1874740"/>
                </a:lnTo>
                <a:lnTo>
                  <a:pt x="518161" y="2014678"/>
                </a:lnTo>
                <a:lnTo>
                  <a:pt x="520701" y="2065436"/>
                </a:lnTo>
                <a:lnTo>
                  <a:pt x="523241" y="2023097"/>
                </a:lnTo>
                <a:lnTo>
                  <a:pt x="525781" y="1892893"/>
                </a:lnTo>
                <a:lnTo>
                  <a:pt x="528321" y="1688589"/>
                </a:lnTo>
                <a:lnTo>
                  <a:pt x="530861" y="1431031"/>
                </a:lnTo>
                <a:lnTo>
                  <a:pt x="533401" y="1146011"/>
                </a:lnTo>
                <a:lnTo>
                  <a:pt x="535941" y="861687"/>
                </a:lnTo>
                <a:lnTo>
                  <a:pt x="538481" y="605781"/>
                </a:lnTo>
                <a:lnTo>
                  <a:pt x="541021" y="402879"/>
                </a:lnTo>
                <a:lnTo>
                  <a:pt x="543561" y="272053"/>
                </a:lnTo>
                <a:lnTo>
                  <a:pt x="546101" y="225072"/>
                </a:lnTo>
                <a:lnTo>
                  <a:pt x="548641" y="265346"/>
                </a:lnTo>
                <a:lnTo>
                  <a:pt x="551181" y="387705"/>
                </a:lnTo>
                <a:lnTo>
                  <a:pt x="553721" y="579032"/>
                </a:lnTo>
                <a:lnTo>
                  <a:pt x="556261" y="819656"/>
                </a:lnTo>
                <a:lnTo>
                  <a:pt x="558801" y="1085383"/>
                </a:lnTo>
                <a:lnTo>
                  <a:pt x="561341" y="1349927"/>
                </a:lnTo>
                <a:lnTo>
                  <a:pt x="563881" y="1587522"/>
                </a:lnTo>
                <a:lnTo>
                  <a:pt x="566421" y="1775434"/>
                </a:lnTo>
                <a:lnTo>
                  <a:pt x="568961" y="1896148"/>
                </a:lnTo>
                <a:lnTo>
                  <a:pt x="571501" y="1938994"/>
                </a:lnTo>
                <a:lnTo>
                  <a:pt x="574041" y="1901088"/>
                </a:lnTo>
                <a:lnTo>
                  <a:pt x="576581" y="1787481"/>
                </a:lnTo>
                <a:lnTo>
                  <a:pt x="579121" y="1610539"/>
                </a:lnTo>
                <a:lnTo>
                  <a:pt x="581661" y="1388600"/>
                </a:lnTo>
                <a:lnTo>
                  <a:pt x="584201" y="1144079"/>
                </a:lnTo>
                <a:lnTo>
                  <a:pt x="586741" y="901201"/>
                </a:lnTo>
                <a:lnTo>
                  <a:pt x="589281" y="683593"/>
                </a:lnTo>
                <a:lnTo>
                  <a:pt x="591821" y="511980"/>
                </a:lnTo>
                <a:lnTo>
                  <a:pt x="594361" y="402209"/>
                </a:lnTo>
                <a:lnTo>
                  <a:pt x="596901" y="363789"/>
                </a:lnTo>
                <a:lnTo>
                  <a:pt x="599441" y="399073"/>
                </a:lnTo>
                <a:lnTo>
                  <a:pt x="601981" y="503172"/>
                </a:lnTo>
                <a:lnTo>
                  <a:pt x="604521" y="664572"/>
                </a:lnTo>
                <a:lnTo>
                  <a:pt x="607061" y="866392"/>
                </a:lnTo>
                <a:lnTo>
                  <a:pt x="609601" y="1088149"/>
                </a:lnTo>
                <a:lnTo>
                  <a:pt x="612141" y="1307838"/>
                </a:lnTo>
                <a:lnTo>
                  <a:pt x="614681" y="1504118"/>
                </a:lnTo>
                <a:lnTo>
                  <a:pt x="617221" y="1658391"/>
                </a:lnTo>
                <a:lnTo>
                  <a:pt x="619761" y="1756565"/>
                </a:lnTo>
                <a:lnTo>
                  <a:pt x="622301" y="1790339"/>
                </a:lnTo>
                <a:lnTo>
                  <a:pt x="624841" y="1757885"/>
                </a:lnTo>
                <a:lnTo>
                  <a:pt x="627381" y="1663886"/>
                </a:lnTo>
                <a:lnTo>
                  <a:pt x="629921" y="1518930"/>
                </a:lnTo>
                <a:lnTo>
                  <a:pt x="632461" y="1338331"/>
                </a:lnTo>
                <a:lnTo>
                  <a:pt x="635001" y="1140519"/>
                </a:lnTo>
                <a:lnTo>
                  <a:pt x="637541" y="945164"/>
                </a:lnTo>
                <a:lnTo>
                  <a:pt x="640081" y="771209"/>
                </a:lnTo>
                <a:lnTo>
                  <a:pt x="642621" y="635038"/>
                </a:lnTo>
                <a:lnTo>
                  <a:pt x="645161" y="548928"/>
                </a:lnTo>
                <a:lnTo>
                  <a:pt x="647701" y="519952"/>
                </a:lnTo>
                <a:lnTo>
                  <a:pt x="650241" y="549416"/>
                </a:lnTo>
                <a:lnTo>
                  <a:pt x="652781" y="632884"/>
                </a:lnTo>
                <a:lnTo>
                  <a:pt x="655321" y="760762"/>
                </a:lnTo>
                <a:lnTo>
                  <a:pt x="657861" y="919380"/>
                </a:lnTo>
                <a:lnTo>
                  <a:pt x="660401" y="1092445"/>
                </a:lnTo>
                <a:lnTo>
                  <a:pt x="662941" y="1262710"/>
                </a:lnTo>
                <a:lnTo>
                  <a:pt x="665481" y="1413697"/>
                </a:lnTo>
                <a:lnTo>
                  <a:pt x="668021" y="1531290"/>
                </a:lnTo>
                <a:lnTo>
                  <a:pt x="670561" y="1605057"/>
                </a:lnTo>
                <a:lnTo>
                  <a:pt x="673101" y="1629160"/>
                </a:lnTo>
                <a:lnTo>
                  <a:pt x="675641" y="1602796"/>
                </a:lnTo>
                <a:lnTo>
                  <a:pt x="678181" y="1530121"/>
                </a:lnTo>
                <a:lnTo>
                  <a:pt x="680721" y="1419687"/>
                </a:lnTo>
                <a:lnTo>
                  <a:pt x="683261" y="1283467"/>
                </a:lnTo>
                <a:lnTo>
                  <a:pt x="685801" y="1135563"/>
                </a:lnTo>
                <a:lnTo>
                  <a:pt x="688341" y="990756"/>
                </a:lnTo>
                <a:lnTo>
                  <a:pt x="690881" y="863025"/>
                </a:lnTo>
                <a:lnTo>
                  <a:pt x="693421" y="764198"/>
                </a:ln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lnTo>
                  <a:pt x="706121" y="861512"/>
                </a:lnTo>
                <a:lnTo>
                  <a:pt x="708661" y="975259"/>
                </a:lnTo>
                <a:lnTo>
                  <a:pt x="711201" y="1097970"/>
                </a:lnTo>
                <a:lnTo>
                  <a:pt x="713741" y="1217338"/>
                </a:lnTo>
                <a:lnTo>
                  <a:pt x="716281" y="1321881"/>
                </a:lnTo>
                <a:lnTo>
                  <a:pt x="718821" y="1402036"/>
                </a:ln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lnTo>
                  <a:pt x="731521" y="1318971"/>
                </a:lnTo>
                <a:lnTo>
                  <a:pt x="734061" y="1227436"/>
                </a:lnTo>
                <a:lnTo>
                  <a:pt x="736601" y="1129575"/>
                </a:lnTo>
                <a:lnTo>
                  <a:pt x="739141" y="1035248"/>
                </a:lnTo>
                <a:lnTo>
                  <a:pt x="741681" y="953486"/>
                </a:ln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lnTo>
                  <a:pt x="759461" y="1030590"/>
                </a:lnTo>
                <a:lnTo>
                  <a:pt x="762001" y="1104304"/>
                </a:ln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lnTo>
                  <a:pt x="967739" y="1064927"/>
                </a:ln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lnTo>
                  <a:pt x="990599" y="1101731"/>
                </a:lnTo>
                <a:lnTo>
                  <a:pt x="993139" y="1170192"/>
                </a:ln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lnTo>
                  <a:pt x="1015999" y="1130024"/>
                </a:lnTo>
                <a:lnTo>
                  <a:pt x="1018538" y="1058068"/>
                </a:ln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lnTo>
                  <a:pt x="1041398" y="1099991"/>
                </a:lnTo>
                <a:lnTo>
                  <a:pt x="1043938" y="1172945"/>
                </a:lnTo>
                <a:lnTo>
                  <a:pt x="1046478" y="1240193"/>
                </a:ln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lnTo>
                  <a:pt x="1066798" y="1130770"/>
                </a:lnTo>
                <a:lnTo>
                  <a:pt x="1069338" y="1059209"/>
                </a:lnTo>
                <a:lnTo>
                  <a:pt x="1071878" y="993652"/>
                </a:ln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lnTo>
                  <a:pt x="1092197" y="1100261"/>
                </a:lnTo>
                <a:lnTo>
                  <a:pt x="1094737" y="1168185"/>
                </a:ln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lnTo>
                  <a:pt x="1117597" y="1129485"/>
                </a:ln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1269995" y="111540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6" name="CoS"/>
          <p:cNvSpPr/>
          <p:nvPr userDrawn="1"/>
        </p:nvSpPr>
        <p:spPr>
          <a:xfrm flipH="1">
            <a:off x="7072330" y="6622959"/>
            <a:ext cx="1373576" cy="142876"/>
          </a:xfrm>
          <a:custGeom>
            <a:avLst/>
            <a:gdLst>
              <a:gd name="connsiteX0" fmla="*/ 0 w 2024254"/>
              <a:gd name="connsiteY0" fmla="*/ 1115321 h 2231790"/>
              <a:gd name="connsiteX1" fmla="*/ 0 w 2024254"/>
              <a:gd name="connsiteY1" fmla="*/ 1115321 h 2231790"/>
              <a:gd name="connsiteX2" fmla="*/ 2539 w 2024254"/>
              <a:gd name="connsiteY2" fmla="*/ 1119016 h 2231790"/>
              <a:gd name="connsiteX3" fmla="*/ 5080 w 2024254"/>
              <a:gd name="connsiteY3" fmla="*/ 1129377 h 2231790"/>
              <a:gd name="connsiteX4" fmla="*/ 7619 w 2024254"/>
              <a:gd name="connsiteY4" fmla="*/ 1144341 h 2231790"/>
              <a:gd name="connsiteX5" fmla="*/ 10160 w 2024254"/>
              <a:gd name="connsiteY5" fmla="*/ 1160808 h 2231790"/>
              <a:gd name="connsiteX6" fmla="*/ 12700 w 2024254"/>
              <a:gd name="connsiteY6" fmla="*/ 1175108 h 2231790"/>
              <a:gd name="connsiteX7" fmla="*/ 15239 w 2024254"/>
              <a:gd name="connsiteY7" fmla="*/ 1183560 h 2231790"/>
              <a:gd name="connsiteX8" fmla="*/ 17780 w 2024254"/>
              <a:gd name="connsiteY8" fmla="*/ 1183060 h 2231790"/>
              <a:gd name="connsiteX9" fmla="*/ 20319 w 2024254"/>
              <a:gd name="connsiteY9" fmla="*/ 1171603 h 2231790"/>
              <a:gd name="connsiteX10" fmla="*/ 22860 w 2024254"/>
              <a:gd name="connsiteY10" fmla="*/ 1148686 h 2231790"/>
              <a:gd name="connsiteX11" fmla="*/ 25400 w 2024254"/>
              <a:gd name="connsiteY11" fmla="*/ 1115511 h 2231790"/>
              <a:gd name="connsiteX12" fmla="*/ 27939 w 2024254"/>
              <a:gd name="connsiteY12" fmla="*/ 1074970 h 2231790"/>
              <a:gd name="connsiteX13" fmla="*/ 30480 w 2024254"/>
              <a:gd name="connsiteY13" fmla="*/ 1031398 h 2231790"/>
              <a:gd name="connsiteX14" fmla="*/ 33019 w 2024254"/>
              <a:gd name="connsiteY14" fmla="*/ 990106 h 2231790"/>
              <a:gd name="connsiteX15" fmla="*/ 35560 w 2024254"/>
              <a:gd name="connsiteY15" fmla="*/ 956760 h 2231790"/>
              <a:gd name="connsiteX16" fmla="*/ 38100 w 2024254"/>
              <a:gd name="connsiteY16" fmla="*/ 936665 h 2231790"/>
              <a:gd name="connsiteX17" fmla="*/ 40639 w 2024254"/>
              <a:gd name="connsiteY17" fmla="*/ 934043 h 2231790"/>
              <a:gd name="connsiteX18" fmla="*/ 43180 w 2024254"/>
              <a:gd name="connsiteY18" fmla="*/ 951399 h 2231790"/>
              <a:gd name="connsiteX19" fmla="*/ 45719 w 2024254"/>
              <a:gd name="connsiteY19" fmla="*/ 989057 h 2231790"/>
              <a:gd name="connsiteX20" fmla="*/ 48260 w 2024254"/>
              <a:gd name="connsiteY20" fmla="*/ 1044929 h 2231790"/>
              <a:gd name="connsiteX21" fmla="*/ 50800 w 2024254"/>
              <a:gd name="connsiteY21" fmla="*/ 1114565 h 2231790"/>
              <a:gd name="connsiteX22" fmla="*/ 53339 w 2024254"/>
              <a:gd name="connsiteY22" fmla="*/ 1191490 h 2231790"/>
              <a:gd name="connsiteX23" fmla="*/ 55880 w 2024254"/>
              <a:gd name="connsiteY23" fmla="*/ 1267811 h 2231790"/>
              <a:gd name="connsiteX24" fmla="*/ 58419 w 2024254"/>
              <a:gd name="connsiteY24" fmla="*/ 1335027 h 2231790"/>
              <a:gd name="connsiteX25" fmla="*/ 60960 w 2024254"/>
              <a:gd name="connsiteY25" fmla="*/ 1384963 h 2231790"/>
              <a:gd name="connsiteX26" fmla="*/ 63500 w 2024254"/>
              <a:gd name="connsiteY26" fmla="*/ 1410734 h 2231790"/>
              <a:gd name="connsiteX27" fmla="*/ 66039 w 2024254"/>
              <a:gd name="connsiteY27" fmla="*/ 1407611 h 2231790"/>
              <a:gd name="connsiteX28" fmla="*/ 68580 w 2024254"/>
              <a:gd name="connsiteY28" fmla="*/ 1373708 h 2231790"/>
              <a:gd name="connsiteX29" fmla="*/ 71119 w 2024254"/>
              <a:gd name="connsiteY29" fmla="*/ 1310376 h 2231790"/>
              <a:gd name="connsiteX30" fmla="*/ 73659 w 2024254"/>
              <a:gd name="connsiteY30" fmla="*/ 1222262 h 2231790"/>
              <a:gd name="connsiteX31" fmla="*/ 76200 w 2024254"/>
              <a:gd name="connsiteY31" fmla="*/ 1117006 h 2231790"/>
              <a:gd name="connsiteX32" fmla="*/ 78739 w 2024254"/>
              <a:gd name="connsiteY32" fmla="*/ 1004584 h 2231790"/>
              <a:gd name="connsiteX33" fmla="*/ 81280 w 2024254"/>
              <a:gd name="connsiteY33" fmla="*/ 896360 h 2231790"/>
              <a:gd name="connsiteX34" fmla="*/ 83819 w 2024254"/>
              <a:gd name="connsiteY34" fmla="*/ 803931 h 2231790"/>
              <a:gd name="connsiteX35" fmla="*/ 86359 w 2024254"/>
              <a:gd name="connsiteY35" fmla="*/ 737889 h 2231790"/>
              <a:gd name="connsiteX36" fmla="*/ 88900 w 2024254"/>
              <a:gd name="connsiteY36" fmla="*/ 706633 h 2231790"/>
              <a:gd name="connsiteX37" fmla="*/ 91439 w 2024254"/>
              <a:gd name="connsiteY37" fmla="*/ 715350 h 2231790"/>
              <a:gd name="connsiteX38" fmla="*/ 93979 w 2024254"/>
              <a:gd name="connsiteY38" fmla="*/ 765297 h 2231790"/>
              <a:gd name="connsiteX39" fmla="*/ 96519 w 2024254"/>
              <a:gd name="connsiteY39" fmla="*/ 853478 h 2231790"/>
              <a:gd name="connsiteX40" fmla="*/ 99059 w 2024254"/>
              <a:gd name="connsiteY40" fmla="*/ 972745 h 2231790"/>
              <a:gd name="connsiteX41" fmla="*/ 101600 w 2024254"/>
              <a:gd name="connsiteY41" fmla="*/ 1112365 h 2231790"/>
              <a:gd name="connsiteX42" fmla="*/ 104139 w 2024254"/>
              <a:gd name="connsiteY42" fmla="*/ 1258978 h 2231790"/>
              <a:gd name="connsiteX43" fmla="*/ 106679 w 2024254"/>
              <a:gd name="connsiteY43" fmla="*/ 1397883 h 2231790"/>
              <a:gd name="connsiteX44" fmla="*/ 109219 w 2024254"/>
              <a:gd name="connsiteY44" fmla="*/ 1514520 h 2231790"/>
              <a:gd name="connsiteX45" fmla="*/ 111759 w 2024254"/>
              <a:gd name="connsiteY45" fmla="*/ 1595990 h 2231790"/>
              <a:gd name="connsiteX46" fmla="*/ 114300 w 2024254"/>
              <a:gd name="connsiteY46" fmla="*/ 1632475 h 2231790"/>
              <a:gd name="connsiteX47" fmla="*/ 116839 w 2024254"/>
              <a:gd name="connsiteY47" fmla="*/ 1618377 h 2231790"/>
              <a:gd name="connsiteX48" fmla="*/ 119379 w 2024254"/>
              <a:gd name="connsiteY48" fmla="*/ 1553071 h 2231790"/>
              <a:gd name="connsiteX49" fmla="*/ 121919 w 2024254"/>
              <a:gd name="connsiteY49" fmla="*/ 1441157 h 2231790"/>
              <a:gd name="connsiteX50" fmla="*/ 124459 w 2024254"/>
              <a:gd name="connsiteY50" fmla="*/ 1292186 h 2231790"/>
              <a:gd name="connsiteX51" fmla="*/ 126999 w 2024254"/>
              <a:gd name="connsiteY51" fmla="*/ 1119857 h 2231790"/>
              <a:gd name="connsiteX52" fmla="*/ 129539 w 2024254"/>
              <a:gd name="connsiteY52" fmla="*/ 940755 h 2231790"/>
              <a:gd name="connsiteX53" fmla="*/ 132079 w 2024254"/>
              <a:gd name="connsiteY53" fmla="*/ 772747 h 2231790"/>
              <a:gd name="connsiteX54" fmla="*/ 134619 w 2024254"/>
              <a:gd name="connsiteY54" fmla="*/ 633193 h 2231790"/>
              <a:gd name="connsiteX55" fmla="*/ 137159 w 2024254"/>
              <a:gd name="connsiteY55" fmla="*/ 537151 h 2231790"/>
              <a:gd name="connsiteX56" fmla="*/ 139699 w 2024254"/>
              <a:gd name="connsiteY56" fmla="*/ 495758 h 2231790"/>
              <a:gd name="connsiteX57" fmla="*/ 142239 w 2024254"/>
              <a:gd name="connsiteY57" fmla="*/ 514966 h 2231790"/>
              <a:gd name="connsiteX58" fmla="*/ 144779 w 2024254"/>
              <a:gd name="connsiteY58" fmla="*/ 594772 h 2231790"/>
              <a:gd name="connsiteX59" fmla="*/ 147319 w 2024254"/>
              <a:gd name="connsiteY59" fmla="*/ 729036 h 2231790"/>
              <a:gd name="connsiteX60" fmla="*/ 149859 w 2024254"/>
              <a:gd name="connsiteY60" fmla="*/ 905921 h 2231790"/>
              <a:gd name="connsiteX61" fmla="*/ 152399 w 2024254"/>
              <a:gd name="connsiteY61" fmla="*/ 1108929 h 2231790"/>
              <a:gd name="connsiteX62" fmla="*/ 154939 w 2024254"/>
              <a:gd name="connsiteY62" fmla="*/ 1318445 h 2231790"/>
              <a:gd name="connsiteX63" fmla="*/ 157479 w 2024254"/>
              <a:gd name="connsiteY63" fmla="*/ 1513643 h 2231790"/>
              <a:gd name="connsiteX64" fmla="*/ 160019 w 2024254"/>
              <a:gd name="connsiteY64" fmla="*/ 1674559 h 2231790"/>
              <a:gd name="connsiteX65" fmla="*/ 162559 w 2024254"/>
              <a:gd name="connsiteY65" fmla="*/ 1784144 h 2231790"/>
              <a:gd name="connsiteX66" fmla="*/ 165099 w 2024254"/>
              <a:gd name="connsiteY66" fmla="*/ 1830065 h 2231790"/>
              <a:gd name="connsiteX67" fmla="*/ 167639 w 2024254"/>
              <a:gd name="connsiteY67" fmla="*/ 1806072 h 2231790"/>
              <a:gd name="connsiteX68" fmla="*/ 170179 w 2024254"/>
              <a:gd name="connsiteY68" fmla="*/ 1712785 h 2231790"/>
              <a:gd name="connsiteX69" fmla="*/ 172719 w 2024254"/>
              <a:gd name="connsiteY69" fmla="*/ 1557804 h 2231790"/>
              <a:gd name="connsiteX70" fmla="*/ 175259 w 2024254"/>
              <a:gd name="connsiteY70" fmla="*/ 1355108 h 2231790"/>
              <a:gd name="connsiteX71" fmla="*/ 177799 w 2024254"/>
              <a:gd name="connsiteY71" fmla="*/ 1123796 h 2231790"/>
              <a:gd name="connsiteX72" fmla="*/ 180339 w 2024254"/>
              <a:gd name="connsiteY72" fmla="*/ 886284 h 2231790"/>
              <a:gd name="connsiteX73" fmla="*/ 182879 w 2024254"/>
              <a:gd name="connsiteY73" fmla="*/ 666119 h 2231790"/>
              <a:gd name="connsiteX74" fmla="*/ 185419 w 2024254"/>
              <a:gd name="connsiteY74" fmla="*/ 485638 h 2231790"/>
              <a:gd name="connsiteX75" fmla="*/ 187959 w 2024254"/>
              <a:gd name="connsiteY75" fmla="*/ 363693 h 2231790"/>
              <a:gd name="connsiteX76" fmla="*/ 190499 w 2024254"/>
              <a:gd name="connsiteY76" fmla="*/ 313682 h 2231790"/>
              <a:gd name="connsiteX77" fmla="*/ 193039 w 2024254"/>
              <a:gd name="connsiteY77" fmla="*/ 342089 h 2231790"/>
              <a:gd name="connsiteX78" fmla="*/ 195579 w 2024254"/>
              <a:gd name="connsiteY78" fmla="*/ 447692 h 2231790"/>
              <a:gd name="connsiteX79" fmla="*/ 198119 w 2024254"/>
              <a:gd name="connsiteY79" fmla="*/ 621530 h 2231790"/>
              <a:gd name="connsiteX80" fmla="*/ 200659 w 2024254"/>
              <a:gd name="connsiteY80" fmla="*/ 847652 h 2231790"/>
              <a:gd name="connsiteX81" fmla="*/ 203199 w 2024254"/>
              <a:gd name="connsiteY81" fmla="*/ 1104582 h 2231790"/>
              <a:gd name="connsiteX82" fmla="*/ 205739 w 2024254"/>
              <a:gd name="connsiteY82" fmla="*/ 1367364 h 2231790"/>
              <a:gd name="connsiteX83" fmla="*/ 208279 w 2024254"/>
              <a:gd name="connsiteY83" fmla="*/ 1609999 h 2231790"/>
              <a:gd name="connsiteX84" fmla="*/ 210819 w 2024254"/>
              <a:gd name="connsiteY84" fmla="*/ 1808029 h 2231790"/>
              <a:gd name="connsiteX85" fmla="*/ 213359 w 2024254"/>
              <a:gd name="connsiteY85" fmla="*/ 1941009 h 2231790"/>
              <a:gd name="connsiteX86" fmla="*/ 215899 w 2024254"/>
              <a:gd name="connsiteY86" fmla="*/ 1994622 h 2231790"/>
              <a:gd name="connsiteX87" fmla="*/ 218439 w 2024254"/>
              <a:gd name="connsiteY87" fmla="*/ 1962214 h 2231790"/>
              <a:gd name="connsiteX88" fmla="*/ 220979 w 2024254"/>
              <a:gd name="connsiteY88" fmla="*/ 1845584 h 2231790"/>
              <a:gd name="connsiteX89" fmla="*/ 223519 w 2024254"/>
              <a:gd name="connsiteY89" fmla="*/ 1654943 h 2231790"/>
              <a:gd name="connsiteX90" fmla="*/ 226059 w 2024254"/>
              <a:gd name="connsiteY90" fmla="*/ 1408025 h 2231790"/>
              <a:gd name="connsiteX91" fmla="*/ 228600 w 2024254"/>
              <a:gd name="connsiteY91" fmla="*/ 1128434 h 2231790"/>
              <a:gd name="connsiteX92" fmla="*/ 231139 w 2024254"/>
              <a:gd name="connsiteY92" fmla="*/ 843379 h 2231790"/>
              <a:gd name="connsiteX93" fmla="*/ 233679 w 2024254"/>
              <a:gd name="connsiteY93" fmla="*/ 581014 h 2231790"/>
              <a:gd name="connsiteX94" fmla="*/ 236219 w 2024254"/>
              <a:gd name="connsiteY94" fmla="*/ 367644 h 2231790"/>
              <a:gd name="connsiteX95" fmla="*/ 238760 w 2024254"/>
              <a:gd name="connsiteY95" fmla="*/ 225078 h 2231790"/>
              <a:gd name="connsiteX96" fmla="*/ 241300 w 2024254"/>
              <a:gd name="connsiteY96" fmla="*/ 168398 h 2231790"/>
              <a:gd name="connsiteX97" fmla="*/ 243839 w 2024254"/>
              <a:gd name="connsiteY97" fmla="*/ 204361 h 2231790"/>
              <a:gd name="connsiteX98" fmla="*/ 246380 w 2024254"/>
              <a:gd name="connsiteY98" fmla="*/ 330619 h 2231790"/>
              <a:gd name="connsiteX99" fmla="*/ 248920 w 2024254"/>
              <a:gd name="connsiteY99" fmla="*/ 535836 h 2231790"/>
              <a:gd name="connsiteX100" fmla="*/ 251460 w 2024254"/>
              <a:gd name="connsiteY100" fmla="*/ 800706 h 2231790"/>
              <a:gd name="connsiteX101" fmla="*/ 254000 w 2024254"/>
              <a:gd name="connsiteY101" fmla="*/ 1099769 h 2231790"/>
              <a:gd name="connsiteX102" fmla="*/ 256540 w 2024254"/>
              <a:gd name="connsiteY102" fmla="*/ 1403872 h 2231790"/>
              <a:gd name="connsiteX103" fmla="*/ 259080 w 2024254"/>
              <a:gd name="connsiteY103" fmla="*/ 1683026 h 2231790"/>
              <a:gd name="connsiteX104" fmla="*/ 261620 w 2024254"/>
              <a:gd name="connsiteY104" fmla="*/ 1909372 h 2231790"/>
              <a:gd name="connsiteX105" fmla="*/ 264160 w 2024254"/>
              <a:gd name="connsiteY105" fmla="*/ 2059974 h 2231790"/>
              <a:gd name="connsiteX106" fmla="*/ 266700 w 2024254"/>
              <a:gd name="connsiteY106" fmla="*/ 2119153 h 2231790"/>
              <a:gd name="connsiteX107" fmla="*/ 269240 w 2024254"/>
              <a:gd name="connsiteY107" fmla="*/ 2080114 h 2231790"/>
              <a:gd name="connsiteX108" fmla="*/ 271780 w 2024254"/>
              <a:gd name="connsiteY108" fmla="*/ 1945716 h 2231790"/>
              <a:gd name="connsiteX109" fmla="*/ 274320 w 2024254"/>
              <a:gd name="connsiteY109" fmla="*/ 1728283 h 2231790"/>
              <a:gd name="connsiteX110" fmla="*/ 276860 w 2024254"/>
              <a:gd name="connsiteY110" fmla="*/ 1448476 h 2231790"/>
              <a:gd name="connsiteX111" fmla="*/ 279400 w 2024254"/>
              <a:gd name="connsiteY111" fmla="*/ 1133315 h 2231790"/>
              <a:gd name="connsiteX112" fmla="*/ 281940 w 2024254"/>
              <a:gd name="connsiteY112" fmla="*/ 813569 h 2231790"/>
              <a:gd name="connsiteX113" fmla="*/ 284480 w 2024254"/>
              <a:gd name="connsiteY113" fmla="*/ 520728 h 2231790"/>
              <a:gd name="connsiteX114" fmla="*/ 287020 w 2024254"/>
              <a:gd name="connsiteY114" fmla="*/ 283896 h 2231790"/>
              <a:gd name="connsiteX115" fmla="*/ 289560 w 2024254"/>
              <a:gd name="connsiteY115" fmla="*/ 126883 h 2231790"/>
              <a:gd name="connsiteX116" fmla="*/ 292100 w 2024254"/>
              <a:gd name="connsiteY116" fmla="*/ 65803 h 2231790"/>
              <a:gd name="connsiteX117" fmla="*/ 294640 w 2024254"/>
              <a:gd name="connsiteY117" fmla="*/ 107420 h 2231790"/>
              <a:gd name="connsiteX118" fmla="*/ 297180 w 2024254"/>
              <a:gd name="connsiteY118" fmla="*/ 248403 h 2231790"/>
              <a:gd name="connsiteX119" fmla="*/ 299720 w 2024254"/>
              <a:gd name="connsiteY119" fmla="*/ 475585 h 2231790"/>
              <a:gd name="connsiteX120" fmla="*/ 302260 w 2024254"/>
              <a:gd name="connsiteY120" fmla="*/ 767191 h 2231790"/>
              <a:gd name="connsiteX121" fmla="*/ 304800 w 2024254"/>
              <a:gd name="connsiteY121" fmla="*/ 1094938 h 2231790"/>
              <a:gd name="connsiteX122" fmla="*/ 307340 w 2024254"/>
              <a:gd name="connsiteY122" fmla="*/ 1426790 h 2231790"/>
              <a:gd name="connsiteX123" fmla="*/ 309880 w 2024254"/>
              <a:gd name="connsiteY123" fmla="*/ 1730100 h 2231790"/>
              <a:gd name="connsiteX124" fmla="*/ 312420 w 2024254"/>
              <a:gd name="connsiteY124" fmla="*/ 1974839 h 2231790"/>
              <a:gd name="connsiteX125" fmla="*/ 314960 w 2024254"/>
              <a:gd name="connsiteY125" fmla="*/ 2136579 h 2231790"/>
              <a:gd name="connsiteX126" fmla="*/ 317500 w 2024254"/>
              <a:gd name="connsiteY126" fmla="*/ 2198941 h 2231790"/>
              <a:gd name="connsiteX127" fmla="*/ 320040 w 2024254"/>
              <a:gd name="connsiteY127" fmla="*/ 2155259 h 2231790"/>
              <a:gd name="connsiteX128" fmla="*/ 322580 w 2024254"/>
              <a:gd name="connsiteY128" fmla="*/ 2009290 h 2231790"/>
              <a:gd name="connsiteX129" fmla="*/ 325120 w 2024254"/>
              <a:gd name="connsiteY129" fmla="*/ 1774893 h 2231790"/>
              <a:gd name="connsiteX130" fmla="*/ 327660 w 2024254"/>
              <a:gd name="connsiteY130" fmla="*/ 1474712 h 2231790"/>
              <a:gd name="connsiteX131" fmla="*/ 330200 w 2024254"/>
              <a:gd name="connsiteY131" fmla="*/ 1137975 h 2231790"/>
              <a:gd name="connsiteX132" fmla="*/ 332740 w 2024254"/>
              <a:gd name="connsiteY132" fmla="*/ 797639 h 2231790"/>
              <a:gd name="connsiteX133" fmla="*/ 335280 w 2024254"/>
              <a:gd name="connsiteY133" fmla="*/ 487149 h 2231790"/>
              <a:gd name="connsiteX134" fmla="*/ 337820 w 2024254"/>
              <a:gd name="connsiteY134" fmla="*/ 237137 h 2231790"/>
              <a:gd name="connsiteX135" fmla="*/ 340360 w 2024254"/>
              <a:gd name="connsiteY135" fmla="*/ 72388 h 2231790"/>
              <a:gd name="connsiteX136" fmla="*/ 342900 w 2024254"/>
              <a:gd name="connsiteY136" fmla="*/ 9374 h 2231790"/>
              <a:gd name="connsiteX137" fmla="*/ 345440 w 2024254"/>
              <a:gd name="connsiteY137" fmla="*/ 54600 h 2231790"/>
              <a:gd name="connsiteX138" fmla="*/ 347980 w 2024254"/>
              <a:gd name="connsiteY138" fmla="*/ 203934 h 2231790"/>
              <a:gd name="connsiteX139" fmla="*/ 350520 w 2024254"/>
              <a:gd name="connsiteY139" fmla="*/ 442979 h 2231790"/>
              <a:gd name="connsiteX140" fmla="*/ 353060 w 2024254"/>
              <a:gd name="connsiteY140" fmla="*/ 748476 h 2231790"/>
              <a:gd name="connsiteX141" fmla="*/ 355600 w 2024254"/>
              <a:gd name="connsiteY141" fmla="*/ 1090567 h 2231790"/>
              <a:gd name="connsiteX142" fmla="*/ 358140 w 2024254"/>
              <a:gd name="connsiteY142" fmla="*/ 1435733 h 2231790"/>
              <a:gd name="connsiteX143" fmla="*/ 360680 w 2024254"/>
              <a:gd name="connsiteY143" fmla="*/ 1750090 h 2231790"/>
              <a:gd name="connsiteX144" fmla="*/ 363220 w 2024254"/>
              <a:gd name="connsiteY144" fmla="*/ 2002725 h 2231790"/>
              <a:gd name="connsiteX145" fmla="*/ 365760 w 2024254"/>
              <a:gd name="connsiteY145" fmla="*/ 2168757 h 2231790"/>
              <a:gd name="connsiteX146" fmla="*/ 368300 w 2024254"/>
              <a:gd name="connsiteY146" fmla="*/ 2231789 h 2231790"/>
              <a:gd name="connsiteX147" fmla="*/ 370840 w 2024254"/>
              <a:gd name="connsiteY147" fmla="*/ 2185538 h 2231790"/>
              <a:gd name="connsiteX148" fmla="*/ 373380 w 2024254"/>
              <a:gd name="connsiteY148" fmla="*/ 2034461 h 2231790"/>
              <a:gd name="connsiteX149" fmla="*/ 375920 w 2024254"/>
              <a:gd name="connsiteY149" fmla="*/ 1793330 h 2231790"/>
              <a:gd name="connsiteX150" fmla="*/ 378460 w 2024254"/>
              <a:gd name="connsiteY150" fmla="*/ 1485770 h 2231790"/>
              <a:gd name="connsiteX151" fmla="*/ 381000 w 2024254"/>
              <a:gd name="connsiteY151" fmla="*/ 1141945 h 2231790"/>
              <a:gd name="connsiteX152" fmla="*/ 383540 w 2024254"/>
              <a:gd name="connsiteY152" fmla="*/ 795583 h 2231790"/>
              <a:gd name="connsiteX153" fmla="*/ 386080 w 2024254"/>
              <a:gd name="connsiteY153" fmla="*/ 480654 h 2231790"/>
              <a:gd name="connsiteX154" fmla="*/ 388620 w 2024254"/>
              <a:gd name="connsiteY154" fmla="*/ 228025 h 2231790"/>
              <a:gd name="connsiteX155" fmla="*/ 391160 w 2024254"/>
              <a:gd name="connsiteY155" fmla="*/ 62421 h 2231790"/>
              <a:gd name="connsiteX156" fmla="*/ 393700 w 2024254"/>
              <a:gd name="connsiteY156" fmla="*/ 0 h 2231790"/>
              <a:gd name="connsiteX157" fmla="*/ 396240 w 2024254"/>
              <a:gd name="connsiteY157" fmla="*/ 46764 h 2231790"/>
              <a:gd name="connsiteX158" fmla="*/ 398780 w 2024254"/>
              <a:gd name="connsiteY158" fmla="*/ 197984 h 2231790"/>
              <a:gd name="connsiteX159" fmla="*/ 401320 w 2024254"/>
              <a:gd name="connsiteY159" fmla="*/ 438678 h 2231790"/>
              <a:gd name="connsiteX160" fmla="*/ 403860 w 2024254"/>
              <a:gd name="connsiteY160" fmla="*/ 745103 h 2231790"/>
              <a:gd name="connsiteX161" fmla="*/ 406400 w 2024254"/>
              <a:gd name="connsiteY161" fmla="*/ 1087104 h 2231790"/>
              <a:gd name="connsiteX162" fmla="*/ 408940 w 2024254"/>
              <a:gd name="connsiteY162" fmla="*/ 1431095 h 2231790"/>
              <a:gd name="connsiteX163" fmla="*/ 411480 w 2024254"/>
              <a:gd name="connsiteY163" fmla="*/ 1743370 h 2231790"/>
              <a:gd name="connsiteX164" fmla="*/ 414020 w 2024254"/>
              <a:gd name="connsiteY164" fmla="*/ 1993419 h 2231790"/>
              <a:gd name="connsiteX165" fmla="*/ 416560 w 2024254"/>
              <a:gd name="connsiteY165" fmla="*/ 2156922 h 2231790"/>
              <a:gd name="connsiteX166" fmla="*/ 419100 w 2024254"/>
              <a:gd name="connsiteY166" fmla="*/ 2218119 h 2231790"/>
              <a:gd name="connsiteX167" fmla="*/ 421640 w 2024254"/>
              <a:gd name="connsiteY167" fmla="*/ 2171341 h 2231790"/>
              <a:gd name="connsiteX168" fmla="*/ 424180 w 2024254"/>
              <a:gd name="connsiteY168" fmla="*/ 2021532 h 2231790"/>
              <a:gd name="connsiteX169" fmla="*/ 426720 w 2024254"/>
              <a:gd name="connsiteY169" fmla="*/ 1783726 h 2231790"/>
              <a:gd name="connsiteX170" fmla="*/ 429260 w 2024254"/>
              <a:gd name="connsiteY170" fmla="*/ 1481539 h 2231790"/>
              <a:gd name="connsiteX171" fmla="*/ 431800 w 2024254"/>
              <a:gd name="connsiteY171" fmla="*/ 1144807 h 2231790"/>
              <a:gd name="connsiteX172" fmla="*/ 434340 w 2024254"/>
              <a:gd name="connsiteY172" fmla="*/ 806635 h 2231790"/>
              <a:gd name="connsiteX173" fmla="*/ 436880 w 2024254"/>
              <a:gd name="connsiteY173" fmla="*/ 500130 h 2231790"/>
              <a:gd name="connsiteX174" fmla="*/ 439420 w 2024254"/>
              <a:gd name="connsiteY174" fmla="*/ 255142 h 2231790"/>
              <a:gd name="connsiteX175" fmla="*/ 441960 w 2024254"/>
              <a:gd name="connsiteY175" fmla="*/ 95351 h 2231790"/>
              <a:gd name="connsiteX176" fmla="*/ 444500 w 2024254"/>
              <a:gd name="connsiteY176" fmla="*/ 35968 h 2231790"/>
              <a:gd name="connsiteX177" fmla="*/ 447040 w 2024254"/>
              <a:gd name="connsiteY177" fmla="*/ 82282 h 2231790"/>
              <a:gd name="connsiteX178" fmla="*/ 449580 w 2024254"/>
              <a:gd name="connsiteY178" fmla="*/ 229191 h 2231790"/>
              <a:gd name="connsiteX179" fmla="*/ 452120 w 2024254"/>
              <a:gd name="connsiteY179" fmla="*/ 461762 h 2231790"/>
              <a:gd name="connsiteX180" fmla="*/ 454660 w 2024254"/>
              <a:gd name="connsiteY180" fmla="*/ 756749 h 2231790"/>
              <a:gd name="connsiteX181" fmla="*/ 457200 w 2024254"/>
              <a:gd name="connsiteY181" fmla="*/ 1084926 h 2231790"/>
              <a:gd name="connsiteX182" fmla="*/ 459740 w 2024254"/>
              <a:gd name="connsiteY182" fmla="*/ 1413993 h 2231790"/>
              <a:gd name="connsiteX183" fmla="*/ 462280 w 2024254"/>
              <a:gd name="connsiteY183" fmla="*/ 1711766 h 2231790"/>
              <a:gd name="connsiteX184" fmla="*/ 464820 w 2024254"/>
              <a:gd name="connsiteY184" fmla="*/ 1949337 h 2231790"/>
              <a:gd name="connsiteX185" fmla="*/ 467360 w 2024254"/>
              <a:gd name="connsiteY185" fmla="*/ 2103890 h 2231790"/>
              <a:gd name="connsiteX186" fmla="*/ 469900 w 2024254"/>
              <a:gd name="connsiteY186" fmla="*/ 2160901 h 2231790"/>
              <a:gd name="connsiteX187" fmla="*/ 472440 w 2024254"/>
              <a:gd name="connsiteY187" fmla="*/ 2115504 h 2231790"/>
              <a:gd name="connsiteX188" fmla="*/ 474980 w 2024254"/>
              <a:gd name="connsiteY188" fmla="*/ 1972899 h 2231790"/>
              <a:gd name="connsiteX189" fmla="*/ 477520 w 2024254"/>
              <a:gd name="connsiteY189" fmla="*/ 1747771 h 2231790"/>
              <a:gd name="connsiteX190" fmla="*/ 480061 w 2024254"/>
              <a:gd name="connsiteY190" fmla="*/ 1462771 h 2231790"/>
              <a:gd name="connsiteX191" fmla="*/ 482600 w 2024254"/>
              <a:gd name="connsiteY191" fmla="*/ 1146232 h 2231790"/>
              <a:gd name="connsiteX192" fmla="*/ 485140 w 2024254"/>
              <a:gd name="connsiteY192" fmla="*/ 829345 h 2231790"/>
              <a:gd name="connsiteX193" fmla="*/ 487680 w 2024254"/>
              <a:gd name="connsiteY193" fmla="*/ 543074 h 2231790"/>
              <a:gd name="connsiteX194" fmla="*/ 490220 w 2024254"/>
              <a:gd name="connsiteY194" fmla="*/ 315119 h 2231790"/>
              <a:gd name="connsiteX195" fmla="*/ 492761 w 2024254"/>
              <a:gd name="connsiteY195" fmla="*/ 167225 h 2231790"/>
              <a:gd name="connsiteX196" fmla="*/ 495300 w 2024254"/>
              <a:gd name="connsiteY196" fmla="*/ 113105 h 2231790"/>
              <a:gd name="connsiteX197" fmla="*/ 497840 w 2024254"/>
              <a:gd name="connsiteY197" fmla="*/ 157165 h 2231790"/>
              <a:gd name="connsiteX198" fmla="*/ 500381 w 2024254"/>
              <a:gd name="connsiteY198" fmla="*/ 294162 h 2231790"/>
              <a:gd name="connsiteX199" fmla="*/ 502921 w 2024254"/>
              <a:gd name="connsiteY199" fmla="*/ 509804 h 2231790"/>
              <a:gd name="connsiteX200" fmla="*/ 505461 w 2024254"/>
              <a:gd name="connsiteY200" fmla="*/ 782246 h 2231790"/>
              <a:gd name="connsiteX201" fmla="*/ 508000 w 2024254"/>
              <a:gd name="connsiteY201" fmla="*/ 1084306 h 2231790"/>
              <a:gd name="connsiteX202" fmla="*/ 510540 w 2024254"/>
              <a:gd name="connsiteY202" fmla="*/ 1386184 h 2231790"/>
              <a:gd name="connsiteX203" fmla="*/ 513081 w 2024254"/>
              <a:gd name="connsiteY203" fmla="*/ 1658411 h 2231790"/>
              <a:gd name="connsiteX204" fmla="*/ 515621 w 2024254"/>
              <a:gd name="connsiteY204" fmla="*/ 1874740 h 2231790"/>
              <a:gd name="connsiteX205" fmla="*/ 518161 w 2024254"/>
              <a:gd name="connsiteY205" fmla="*/ 2014678 h 2231790"/>
              <a:gd name="connsiteX206" fmla="*/ 520701 w 2024254"/>
              <a:gd name="connsiteY206" fmla="*/ 2065436 h 2231790"/>
              <a:gd name="connsiteX207" fmla="*/ 523241 w 2024254"/>
              <a:gd name="connsiteY207" fmla="*/ 2023097 h 2231790"/>
              <a:gd name="connsiteX208" fmla="*/ 525781 w 2024254"/>
              <a:gd name="connsiteY208" fmla="*/ 1892893 h 2231790"/>
              <a:gd name="connsiteX209" fmla="*/ 528321 w 2024254"/>
              <a:gd name="connsiteY209" fmla="*/ 1688589 h 2231790"/>
              <a:gd name="connsiteX210" fmla="*/ 530861 w 2024254"/>
              <a:gd name="connsiteY210" fmla="*/ 1431031 h 2231790"/>
              <a:gd name="connsiteX211" fmla="*/ 533401 w 2024254"/>
              <a:gd name="connsiteY211" fmla="*/ 1146011 h 2231790"/>
              <a:gd name="connsiteX212" fmla="*/ 535941 w 2024254"/>
              <a:gd name="connsiteY212" fmla="*/ 861687 h 2231790"/>
              <a:gd name="connsiteX213" fmla="*/ 538481 w 2024254"/>
              <a:gd name="connsiteY213" fmla="*/ 605781 h 2231790"/>
              <a:gd name="connsiteX214" fmla="*/ 541021 w 2024254"/>
              <a:gd name="connsiteY214" fmla="*/ 402879 h 2231790"/>
              <a:gd name="connsiteX215" fmla="*/ 543561 w 2024254"/>
              <a:gd name="connsiteY215" fmla="*/ 272053 h 2231790"/>
              <a:gd name="connsiteX216" fmla="*/ 546101 w 2024254"/>
              <a:gd name="connsiteY216" fmla="*/ 225072 h 2231790"/>
              <a:gd name="connsiteX217" fmla="*/ 548641 w 2024254"/>
              <a:gd name="connsiteY217" fmla="*/ 265346 h 2231790"/>
              <a:gd name="connsiteX218" fmla="*/ 551181 w 2024254"/>
              <a:gd name="connsiteY218" fmla="*/ 387705 h 2231790"/>
              <a:gd name="connsiteX219" fmla="*/ 553721 w 2024254"/>
              <a:gd name="connsiteY219" fmla="*/ 579032 h 2231790"/>
              <a:gd name="connsiteX220" fmla="*/ 556261 w 2024254"/>
              <a:gd name="connsiteY220" fmla="*/ 819656 h 2231790"/>
              <a:gd name="connsiteX221" fmla="*/ 558801 w 2024254"/>
              <a:gd name="connsiteY221" fmla="*/ 1085383 h 2231790"/>
              <a:gd name="connsiteX222" fmla="*/ 561341 w 2024254"/>
              <a:gd name="connsiteY222" fmla="*/ 1349927 h 2231790"/>
              <a:gd name="connsiteX223" fmla="*/ 563881 w 2024254"/>
              <a:gd name="connsiteY223" fmla="*/ 1587522 h 2231790"/>
              <a:gd name="connsiteX224" fmla="*/ 566421 w 2024254"/>
              <a:gd name="connsiteY224" fmla="*/ 1775434 h 2231790"/>
              <a:gd name="connsiteX225" fmla="*/ 568961 w 2024254"/>
              <a:gd name="connsiteY225" fmla="*/ 1896148 h 2231790"/>
              <a:gd name="connsiteX226" fmla="*/ 571501 w 2024254"/>
              <a:gd name="connsiteY226" fmla="*/ 1938994 h 2231790"/>
              <a:gd name="connsiteX227" fmla="*/ 574041 w 2024254"/>
              <a:gd name="connsiteY227" fmla="*/ 1901088 h 2231790"/>
              <a:gd name="connsiteX228" fmla="*/ 576581 w 2024254"/>
              <a:gd name="connsiteY228" fmla="*/ 1787481 h 2231790"/>
              <a:gd name="connsiteX229" fmla="*/ 579121 w 2024254"/>
              <a:gd name="connsiteY229" fmla="*/ 1610539 h 2231790"/>
              <a:gd name="connsiteX230" fmla="*/ 581661 w 2024254"/>
              <a:gd name="connsiteY230" fmla="*/ 1388600 h 2231790"/>
              <a:gd name="connsiteX231" fmla="*/ 584201 w 2024254"/>
              <a:gd name="connsiteY231" fmla="*/ 1144079 h 2231790"/>
              <a:gd name="connsiteX232" fmla="*/ 586741 w 2024254"/>
              <a:gd name="connsiteY232" fmla="*/ 901201 h 2231790"/>
              <a:gd name="connsiteX233" fmla="*/ 589281 w 2024254"/>
              <a:gd name="connsiteY233" fmla="*/ 683593 h 2231790"/>
              <a:gd name="connsiteX234" fmla="*/ 591821 w 2024254"/>
              <a:gd name="connsiteY234" fmla="*/ 511980 h 2231790"/>
              <a:gd name="connsiteX235" fmla="*/ 594361 w 2024254"/>
              <a:gd name="connsiteY235" fmla="*/ 402209 h 2231790"/>
              <a:gd name="connsiteX236" fmla="*/ 596901 w 2024254"/>
              <a:gd name="connsiteY236" fmla="*/ 363789 h 2231790"/>
              <a:gd name="connsiteX237" fmla="*/ 599441 w 2024254"/>
              <a:gd name="connsiteY237" fmla="*/ 399073 h 2231790"/>
              <a:gd name="connsiteX238" fmla="*/ 601981 w 2024254"/>
              <a:gd name="connsiteY238" fmla="*/ 503172 h 2231790"/>
              <a:gd name="connsiteX239" fmla="*/ 604521 w 2024254"/>
              <a:gd name="connsiteY239" fmla="*/ 664572 h 2231790"/>
              <a:gd name="connsiteX240" fmla="*/ 607061 w 2024254"/>
              <a:gd name="connsiteY240" fmla="*/ 866392 h 2231790"/>
              <a:gd name="connsiteX241" fmla="*/ 609601 w 2024254"/>
              <a:gd name="connsiteY241" fmla="*/ 1088149 h 2231790"/>
              <a:gd name="connsiteX242" fmla="*/ 612141 w 2024254"/>
              <a:gd name="connsiteY242" fmla="*/ 1307838 h 2231790"/>
              <a:gd name="connsiteX243" fmla="*/ 614681 w 2024254"/>
              <a:gd name="connsiteY243" fmla="*/ 1504118 h 2231790"/>
              <a:gd name="connsiteX244" fmla="*/ 617221 w 2024254"/>
              <a:gd name="connsiteY244" fmla="*/ 1658391 h 2231790"/>
              <a:gd name="connsiteX245" fmla="*/ 619761 w 2024254"/>
              <a:gd name="connsiteY245" fmla="*/ 1756565 h 2231790"/>
              <a:gd name="connsiteX246" fmla="*/ 622301 w 2024254"/>
              <a:gd name="connsiteY246" fmla="*/ 1790339 h 2231790"/>
              <a:gd name="connsiteX247" fmla="*/ 624841 w 2024254"/>
              <a:gd name="connsiteY247" fmla="*/ 1757885 h 2231790"/>
              <a:gd name="connsiteX248" fmla="*/ 627381 w 2024254"/>
              <a:gd name="connsiteY248" fmla="*/ 1663886 h 2231790"/>
              <a:gd name="connsiteX249" fmla="*/ 629921 w 2024254"/>
              <a:gd name="connsiteY249" fmla="*/ 1518930 h 2231790"/>
              <a:gd name="connsiteX250" fmla="*/ 632461 w 2024254"/>
              <a:gd name="connsiteY250" fmla="*/ 1338331 h 2231790"/>
              <a:gd name="connsiteX251" fmla="*/ 635001 w 2024254"/>
              <a:gd name="connsiteY251" fmla="*/ 1140519 h 2231790"/>
              <a:gd name="connsiteX252" fmla="*/ 637541 w 2024254"/>
              <a:gd name="connsiteY252" fmla="*/ 945164 h 2231790"/>
              <a:gd name="connsiteX253" fmla="*/ 640081 w 2024254"/>
              <a:gd name="connsiteY253" fmla="*/ 771209 h 2231790"/>
              <a:gd name="connsiteX254" fmla="*/ 642621 w 2024254"/>
              <a:gd name="connsiteY254" fmla="*/ 635038 h 2231790"/>
              <a:gd name="connsiteX255" fmla="*/ 645161 w 2024254"/>
              <a:gd name="connsiteY255" fmla="*/ 548928 h 2231790"/>
              <a:gd name="connsiteX256" fmla="*/ 647701 w 2024254"/>
              <a:gd name="connsiteY256" fmla="*/ 519952 h 2231790"/>
              <a:gd name="connsiteX257" fmla="*/ 650241 w 2024254"/>
              <a:gd name="connsiteY257" fmla="*/ 549416 h 2231790"/>
              <a:gd name="connsiteX258" fmla="*/ 652781 w 2024254"/>
              <a:gd name="connsiteY258" fmla="*/ 632884 h 2231790"/>
              <a:gd name="connsiteX259" fmla="*/ 655321 w 2024254"/>
              <a:gd name="connsiteY259" fmla="*/ 760762 h 2231790"/>
              <a:gd name="connsiteX260" fmla="*/ 657861 w 2024254"/>
              <a:gd name="connsiteY260" fmla="*/ 919380 h 2231790"/>
              <a:gd name="connsiteX261" fmla="*/ 660401 w 2024254"/>
              <a:gd name="connsiteY261" fmla="*/ 1092445 h 2231790"/>
              <a:gd name="connsiteX262" fmla="*/ 662941 w 2024254"/>
              <a:gd name="connsiteY262" fmla="*/ 1262710 h 2231790"/>
              <a:gd name="connsiteX263" fmla="*/ 665481 w 2024254"/>
              <a:gd name="connsiteY263" fmla="*/ 1413697 h 2231790"/>
              <a:gd name="connsiteX264" fmla="*/ 668021 w 2024254"/>
              <a:gd name="connsiteY264" fmla="*/ 1531290 h 2231790"/>
              <a:gd name="connsiteX265" fmla="*/ 670561 w 2024254"/>
              <a:gd name="connsiteY265" fmla="*/ 1605057 h 2231790"/>
              <a:gd name="connsiteX266" fmla="*/ 673101 w 2024254"/>
              <a:gd name="connsiteY266" fmla="*/ 1629160 h 2231790"/>
              <a:gd name="connsiteX267" fmla="*/ 675641 w 2024254"/>
              <a:gd name="connsiteY267" fmla="*/ 1602796 h 2231790"/>
              <a:gd name="connsiteX268" fmla="*/ 678181 w 2024254"/>
              <a:gd name="connsiteY268" fmla="*/ 1530121 h 2231790"/>
              <a:gd name="connsiteX269" fmla="*/ 680721 w 2024254"/>
              <a:gd name="connsiteY269" fmla="*/ 1419687 h 2231790"/>
              <a:gd name="connsiteX270" fmla="*/ 683261 w 2024254"/>
              <a:gd name="connsiteY270" fmla="*/ 1283467 h 2231790"/>
              <a:gd name="connsiteX271" fmla="*/ 685801 w 2024254"/>
              <a:gd name="connsiteY271" fmla="*/ 1135563 h 2231790"/>
              <a:gd name="connsiteX272" fmla="*/ 688341 w 2024254"/>
              <a:gd name="connsiteY272" fmla="*/ 990756 h 2231790"/>
              <a:gd name="connsiteX273" fmla="*/ 690881 w 2024254"/>
              <a:gd name="connsiteY273" fmla="*/ 863025 h 2231790"/>
              <a:gd name="connsiteX274" fmla="*/ 693421 w 2024254"/>
              <a:gd name="connsiteY274" fmla="*/ 764198 h 2231790"/>
              <a:gd name="connsiteX275" fmla="*/ 695961 w 2024254"/>
              <a:gd name="connsiteY275" fmla="*/ 702864 h 2231790"/>
              <a:gd name="connsiteX276" fmla="*/ 698501 w 2024254"/>
              <a:gd name="connsiteY276" fmla="*/ 683635 h 2231790"/>
              <a:gd name="connsiteX277" fmla="*/ 701041 w 2024254"/>
              <a:gd name="connsiteY277" fmla="*/ 706836 h 2231790"/>
              <a:gd name="connsiteX278" fmla="*/ 703581 w 2024254"/>
              <a:gd name="connsiteY278" fmla="*/ 768622 h 2231790"/>
              <a:gd name="connsiteX279" fmla="*/ 706121 w 2024254"/>
              <a:gd name="connsiteY279" fmla="*/ 861512 h 2231790"/>
              <a:gd name="connsiteX280" fmla="*/ 708661 w 2024254"/>
              <a:gd name="connsiteY280" fmla="*/ 975259 h 2231790"/>
              <a:gd name="connsiteX281" fmla="*/ 711201 w 2024254"/>
              <a:gd name="connsiteY281" fmla="*/ 1097970 h 2231790"/>
              <a:gd name="connsiteX282" fmla="*/ 713741 w 2024254"/>
              <a:gd name="connsiteY282" fmla="*/ 1217338 h 2231790"/>
              <a:gd name="connsiteX283" fmla="*/ 716281 w 2024254"/>
              <a:gd name="connsiteY283" fmla="*/ 1321881 h 2231790"/>
              <a:gd name="connsiteX284" fmla="*/ 718821 w 2024254"/>
              <a:gd name="connsiteY284" fmla="*/ 1402036 h 2231790"/>
              <a:gd name="connsiteX285" fmla="*/ 721361 w 2024254"/>
              <a:gd name="connsiteY285" fmla="*/ 1451037 h 2231790"/>
              <a:gd name="connsiteX286" fmla="*/ 723901 w 2024254"/>
              <a:gd name="connsiteY286" fmla="*/ 1465464 h 2231790"/>
              <a:gd name="connsiteX287" fmla="*/ 726441 w 2024254"/>
              <a:gd name="connsiteY287" fmla="*/ 1445442 h 2231790"/>
              <a:gd name="connsiteX288" fmla="*/ 728981 w 2024254"/>
              <a:gd name="connsiteY288" fmla="*/ 1394479 h 2231790"/>
              <a:gd name="connsiteX289" fmla="*/ 731521 w 2024254"/>
              <a:gd name="connsiteY289" fmla="*/ 1318971 h 2231790"/>
              <a:gd name="connsiteX290" fmla="*/ 734061 w 2024254"/>
              <a:gd name="connsiteY290" fmla="*/ 1227436 h 2231790"/>
              <a:gd name="connsiteX291" fmla="*/ 736601 w 2024254"/>
              <a:gd name="connsiteY291" fmla="*/ 1129575 h 2231790"/>
              <a:gd name="connsiteX292" fmla="*/ 739141 w 2024254"/>
              <a:gd name="connsiteY292" fmla="*/ 1035248 h 2231790"/>
              <a:gd name="connsiteX293" fmla="*/ 741681 w 2024254"/>
              <a:gd name="connsiteY293" fmla="*/ 953486 h 2231790"/>
              <a:gd name="connsiteX294" fmla="*/ 744222 w 2024254"/>
              <a:gd name="connsiteY294" fmla="*/ 891630 h 2231790"/>
              <a:gd name="connsiteX295" fmla="*/ 746761 w 2024254"/>
              <a:gd name="connsiteY295" fmla="*/ 854680 h 2231790"/>
              <a:gd name="connsiteX296" fmla="*/ 749301 w 2024254"/>
              <a:gd name="connsiteY296" fmla="*/ 844911 h 2231790"/>
              <a:gd name="connsiteX297" fmla="*/ 751841 w 2024254"/>
              <a:gd name="connsiteY297" fmla="*/ 861784 h 2231790"/>
              <a:gd name="connsiteX298" fmla="*/ 754381 w 2024254"/>
              <a:gd name="connsiteY298" fmla="*/ 902146 h 2231790"/>
              <a:gd name="connsiteX299" fmla="*/ 756922 w 2024254"/>
              <a:gd name="connsiteY299" fmla="*/ 960686 h 2231790"/>
              <a:gd name="connsiteX300" fmla="*/ 759461 w 2024254"/>
              <a:gd name="connsiteY300" fmla="*/ 1030590 h 2231790"/>
              <a:gd name="connsiteX301" fmla="*/ 762001 w 2024254"/>
              <a:gd name="connsiteY301" fmla="*/ 1104304 h 2231790"/>
              <a:gd name="connsiteX302" fmla="*/ 764542 w 2024254"/>
              <a:gd name="connsiteY302" fmla="*/ 1174350 h 2231790"/>
              <a:gd name="connsiteX303" fmla="*/ 767082 w 2024254"/>
              <a:gd name="connsiteY303" fmla="*/ 1234070 h 2231790"/>
              <a:gd name="connsiteX304" fmla="*/ 769622 w 2024254"/>
              <a:gd name="connsiteY304" fmla="*/ 1278262 h 2231790"/>
              <a:gd name="connsiteX305" fmla="*/ 772161 w 2024254"/>
              <a:gd name="connsiteY305" fmla="*/ 1303618 h 2231790"/>
              <a:gd name="connsiteX306" fmla="*/ 774701 w 2024254"/>
              <a:gd name="connsiteY306" fmla="*/ 1308943 h 2231790"/>
              <a:gd name="connsiteX307" fmla="*/ 777242 w 2024254"/>
              <a:gd name="connsiteY307" fmla="*/ 1295149 h 2231790"/>
              <a:gd name="connsiteX308" fmla="*/ 779782 w 2024254"/>
              <a:gd name="connsiteY308" fmla="*/ 1265017 h 2231790"/>
              <a:gd name="connsiteX309" fmla="*/ 782322 w 2024254"/>
              <a:gd name="connsiteY309" fmla="*/ 1222791 h 2231790"/>
              <a:gd name="connsiteX310" fmla="*/ 784862 w 2024254"/>
              <a:gd name="connsiteY310" fmla="*/ 1173632 h 2231790"/>
              <a:gd name="connsiteX311" fmla="*/ 787402 w 2024254"/>
              <a:gd name="connsiteY311" fmla="*/ 1123022 h 2231790"/>
              <a:gd name="connsiteX312" fmla="*/ 789942 w 2024254"/>
              <a:gd name="connsiteY312" fmla="*/ 1076157 h 2231790"/>
              <a:gd name="connsiteX313" fmla="*/ 792482 w 2024254"/>
              <a:gd name="connsiteY313" fmla="*/ 1037429 h 2231790"/>
              <a:gd name="connsiteX314" fmla="*/ 795022 w 2024254"/>
              <a:gd name="connsiteY314" fmla="*/ 1010015 h 2231790"/>
              <a:gd name="connsiteX315" fmla="*/ 797562 w 2024254"/>
              <a:gd name="connsiteY315" fmla="*/ 995632 h 2231790"/>
              <a:gd name="connsiteX316" fmla="*/ 800102 w 2024254"/>
              <a:gd name="connsiteY316" fmla="*/ 994472 h 2231790"/>
              <a:gd name="connsiteX317" fmla="*/ 802642 w 2024254"/>
              <a:gd name="connsiteY317" fmla="*/ 1005299 h 2231790"/>
              <a:gd name="connsiteX318" fmla="*/ 805182 w 2024254"/>
              <a:gd name="connsiteY318" fmla="*/ 1025710 h 2231790"/>
              <a:gd name="connsiteX319" fmla="*/ 807722 w 2024254"/>
              <a:gd name="connsiteY319" fmla="*/ 1052496 h 2231790"/>
              <a:gd name="connsiteX320" fmla="*/ 810262 w 2024254"/>
              <a:gd name="connsiteY320" fmla="*/ 1082078 h 2231790"/>
              <a:gd name="connsiteX321" fmla="*/ 812802 w 2024254"/>
              <a:gd name="connsiteY321" fmla="*/ 1110943 h 2231790"/>
              <a:gd name="connsiteX322" fmla="*/ 815342 w 2024254"/>
              <a:gd name="connsiteY322" fmla="*/ 1136043 h 2231790"/>
              <a:gd name="connsiteX323" fmla="*/ 817882 w 2024254"/>
              <a:gd name="connsiteY323" fmla="*/ 1155114 h 2231790"/>
              <a:gd name="connsiteX324" fmla="*/ 820422 w 2024254"/>
              <a:gd name="connsiteY324" fmla="*/ 1166865 h 2231790"/>
              <a:gd name="connsiteX325" fmla="*/ 822961 w 2024254"/>
              <a:gd name="connsiteY325" fmla="*/ 1171046 h 2231790"/>
              <a:gd name="connsiteX326" fmla="*/ 825501 w 2024254"/>
              <a:gd name="connsiteY326" fmla="*/ 1168380 h 2231790"/>
              <a:gd name="connsiteX327" fmla="*/ 828041 w 2024254"/>
              <a:gd name="connsiteY327" fmla="*/ 1160375 h 2231790"/>
              <a:gd name="connsiteX328" fmla="*/ 830581 w 2024254"/>
              <a:gd name="connsiteY328" fmla="*/ 1149051 h 2231790"/>
              <a:gd name="connsiteX329" fmla="*/ 833121 w 2024254"/>
              <a:gd name="connsiteY329" fmla="*/ 1136629 h 2231790"/>
              <a:gd name="connsiteX330" fmla="*/ 835661 w 2024254"/>
              <a:gd name="connsiteY330" fmla="*/ 1125198 h 2231790"/>
              <a:gd name="connsiteX331" fmla="*/ 838201 w 2024254"/>
              <a:gd name="connsiteY331" fmla="*/ 1116437 h 2231790"/>
              <a:gd name="connsiteX332" fmla="*/ 840741 w 2024254"/>
              <a:gd name="connsiteY332" fmla="*/ 1111397 h 2231790"/>
              <a:gd name="connsiteX333" fmla="*/ 843281 w 2024254"/>
              <a:gd name="connsiteY333" fmla="*/ 1110391 h 2231790"/>
              <a:gd name="connsiteX334" fmla="*/ 845821 w 2024254"/>
              <a:gd name="connsiteY334" fmla="*/ 1112983 h 2231790"/>
              <a:gd name="connsiteX335" fmla="*/ 848361 w 2024254"/>
              <a:gd name="connsiteY335" fmla="*/ 1118095 h 2231790"/>
              <a:gd name="connsiteX336" fmla="*/ 850901 w 2024254"/>
              <a:gd name="connsiteY336" fmla="*/ 1124196 h 2231790"/>
              <a:gd name="connsiteX337" fmla="*/ 853441 w 2024254"/>
              <a:gd name="connsiteY337" fmla="*/ 1129561 h 2231790"/>
              <a:gd name="connsiteX338" fmla="*/ 855981 w 2024254"/>
              <a:gd name="connsiteY338" fmla="*/ 1132544 h 2231790"/>
              <a:gd name="connsiteX339" fmla="*/ 858521 w 2024254"/>
              <a:gd name="connsiteY339" fmla="*/ 1131859 h 2231790"/>
              <a:gd name="connsiteX340" fmla="*/ 861061 w 2024254"/>
              <a:gd name="connsiteY340" fmla="*/ 1126791 h 2231790"/>
              <a:gd name="connsiteX341" fmla="*/ 863601 w 2024254"/>
              <a:gd name="connsiteY341" fmla="*/ 1117342 h 2231790"/>
              <a:gd name="connsiteX342" fmla="*/ 866141 w 2024254"/>
              <a:gd name="connsiteY342" fmla="*/ 1104272 h 2231790"/>
              <a:gd name="connsiteX343" fmla="*/ 868681 w 2024254"/>
              <a:gd name="connsiteY343" fmla="*/ 1089032 h 2231790"/>
              <a:gd name="connsiteX344" fmla="*/ 871221 w 2024254"/>
              <a:gd name="connsiteY344" fmla="*/ 1073595 h 2231790"/>
              <a:gd name="connsiteX345" fmla="*/ 873761 w 2024254"/>
              <a:gd name="connsiteY345" fmla="*/ 1060212 h 2231790"/>
              <a:gd name="connsiteX346" fmla="*/ 876301 w 2024254"/>
              <a:gd name="connsiteY346" fmla="*/ 1051110 h 2231790"/>
              <a:gd name="connsiteX347" fmla="*/ 878841 w 2024254"/>
              <a:gd name="connsiteY347" fmla="*/ 1048180 h 2231790"/>
              <a:gd name="connsiteX348" fmla="*/ 881381 w 2024254"/>
              <a:gd name="connsiteY348" fmla="*/ 1052692 h 2231790"/>
              <a:gd name="connsiteX349" fmla="*/ 883921 w 2024254"/>
              <a:gd name="connsiteY349" fmla="*/ 1065077 h 2231790"/>
              <a:gd name="connsiteX350" fmla="*/ 886461 w 2024254"/>
              <a:gd name="connsiteY350" fmla="*/ 1084800 h 2231790"/>
              <a:gd name="connsiteX351" fmla="*/ 889000 w 2024254"/>
              <a:gd name="connsiteY351" fmla="*/ 1110354 h 2231790"/>
              <a:gd name="connsiteX352" fmla="*/ 891540 w 2024254"/>
              <a:gd name="connsiteY352" fmla="*/ 1139370 h 2231790"/>
              <a:gd name="connsiteX353" fmla="*/ 894080 w 2024254"/>
              <a:gd name="connsiteY353" fmla="*/ 1168852 h 2231790"/>
              <a:gd name="connsiteX354" fmla="*/ 896620 w 2024254"/>
              <a:gd name="connsiteY354" fmla="*/ 1195485 h 2231790"/>
              <a:gd name="connsiteX355" fmla="*/ 899160 w 2024254"/>
              <a:gd name="connsiteY355" fmla="*/ 1216018 h 2231790"/>
              <a:gd name="connsiteX356" fmla="*/ 901700 w 2024254"/>
              <a:gd name="connsiteY356" fmla="*/ 1227646 h 2231790"/>
              <a:gd name="connsiteX357" fmla="*/ 904240 w 2024254"/>
              <a:gd name="connsiteY357" fmla="*/ 1228372 h 2231790"/>
              <a:gd name="connsiteX358" fmla="*/ 906780 w 2024254"/>
              <a:gd name="connsiteY358" fmla="*/ 1217285 h 2231790"/>
              <a:gd name="connsiteX359" fmla="*/ 909320 w 2024254"/>
              <a:gd name="connsiteY359" fmla="*/ 1194733 h 2231790"/>
              <a:gd name="connsiteX360" fmla="*/ 911860 w 2024254"/>
              <a:gd name="connsiteY360" fmla="*/ 1162356 h 2231790"/>
              <a:gd name="connsiteX361" fmla="*/ 914400 w 2024254"/>
              <a:gd name="connsiteY361" fmla="*/ 1122975 h 2231790"/>
              <a:gd name="connsiteX362" fmla="*/ 916940 w 2024254"/>
              <a:gd name="connsiteY362" fmla="*/ 1080343 h 2231790"/>
              <a:gd name="connsiteX363" fmla="*/ 919480 w 2024254"/>
              <a:gd name="connsiteY363" fmla="*/ 1038778 h 2231790"/>
              <a:gd name="connsiteX364" fmla="*/ 922020 w 2024254"/>
              <a:gd name="connsiteY364" fmla="*/ 1002715 h 2231790"/>
              <a:gd name="connsiteX365" fmla="*/ 924560 w 2024254"/>
              <a:gd name="connsiteY365" fmla="*/ 976231 h 2231790"/>
              <a:gd name="connsiteX366" fmla="*/ 927100 w 2024254"/>
              <a:gd name="connsiteY366" fmla="*/ 962580 h 2231790"/>
              <a:gd name="connsiteX367" fmla="*/ 929640 w 2024254"/>
              <a:gd name="connsiteY367" fmla="*/ 963811 h 2231790"/>
              <a:gd name="connsiteX368" fmla="*/ 932180 w 2024254"/>
              <a:gd name="connsiteY368" fmla="*/ 980490 h 2231790"/>
              <a:gd name="connsiteX369" fmla="*/ 934720 w 2024254"/>
              <a:gd name="connsiteY369" fmla="*/ 1011582 h 2231790"/>
              <a:gd name="connsiteX370" fmla="*/ 937260 w 2024254"/>
              <a:gd name="connsiteY370" fmla="*/ 1054495 h 2231790"/>
              <a:gd name="connsiteX371" fmla="*/ 939800 w 2024254"/>
              <a:gd name="connsiteY371" fmla="*/ 1105298 h 2231790"/>
              <a:gd name="connsiteX372" fmla="*/ 942340 w 2024254"/>
              <a:gd name="connsiteY372" fmla="*/ 1159088 h 2231790"/>
              <a:gd name="connsiteX373" fmla="*/ 944880 w 2024254"/>
              <a:gd name="connsiteY373" fmla="*/ 1210469 h 2231790"/>
              <a:gd name="connsiteX374" fmla="*/ 947420 w 2024254"/>
              <a:gd name="connsiteY374" fmla="*/ 1254108 h 2231790"/>
              <a:gd name="connsiteX375" fmla="*/ 949960 w 2024254"/>
              <a:gd name="connsiteY375" fmla="*/ 1285291 h 2231790"/>
              <a:gd name="connsiteX376" fmla="*/ 952500 w 2024254"/>
              <a:gd name="connsiteY376" fmla="*/ 1300439 h 2231790"/>
              <a:gd name="connsiteX377" fmla="*/ 955039 w 2024254"/>
              <a:gd name="connsiteY377" fmla="*/ 1297512 h 2231790"/>
              <a:gd name="connsiteX378" fmla="*/ 957579 w 2024254"/>
              <a:gd name="connsiteY378" fmla="*/ 1276264 h 2231790"/>
              <a:gd name="connsiteX379" fmla="*/ 960119 w 2024254"/>
              <a:gd name="connsiteY379" fmla="*/ 1238325 h 2231790"/>
              <a:gd name="connsiteX380" fmla="*/ 962659 w 2024254"/>
              <a:gd name="connsiteY380" fmla="*/ 1187074 h 2231790"/>
              <a:gd name="connsiteX381" fmla="*/ 965199 w 2024254"/>
              <a:gd name="connsiteY381" fmla="*/ 1127337 h 2231790"/>
              <a:gd name="connsiteX382" fmla="*/ 967739 w 2024254"/>
              <a:gd name="connsiteY382" fmla="*/ 1064927 h 2231790"/>
              <a:gd name="connsiteX383" fmla="*/ 970279 w 2024254"/>
              <a:gd name="connsiteY383" fmla="*/ 1006066 h 2231790"/>
              <a:gd name="connsiteX384" fmla="*/ 972819 w 2024254"/>
              <a:gd name="connsiteY384" fmla="*/ 956755 h 2231790"/>
              <a:gd name="connsiteX385" fmla="*/ 975359 w 2024254"/>
              <a:gd name="connsiteY385" fmla="*/ 922156 h 2231790"/>
              <a:gd name="connsiteX386" fmla="*/ 977899 w 2024254"/>
              <a:gd name="connsiteY386" fmla="*/ 906046 h 2231790"/>
              <a:gd name="connsiteX387" fmla="*/ 980439 w 2024254"/>
              <a:gd name="connsiteY387" fmla="*/ 910403 h 2231790"/>
              <a:gd name="connsiteX388" fmla="*/ 982979 w 2024254"/>
              <a:gd name="connsiteY388" fmla="*/ 935171 h 2231790"/>
              <a:gd name="connsiteX389" fmla="*/ 985519 w 2024254"/>
              <a:gd name="connsiteY389" fmla="*/ 978232 h 2231790"/>
              <a:gd name="connsiteX390" fmla="*/ 988059 w 2024254"/>
              <a:gd name="connsiteY390" fmla="*/ 1035587 h 2231790"/>
              <a:gd name="connsiteX391" fmla="*/ 990599 w 2024254"/>
              <a:gd name="connsiteY391" fmla="*/ 1101731 h 2231790"/>
              <a:gd name="connsiteX392" fmla="*/ 993139 w 2024254"/>
              <a:gd name="connsiteY392" fmla="*/ 1170192 h 2231790"/>
              <a:gd name="connsiteX393" fmla="*/ 995679 w 2024254"/>
              <a:gd name="connsiteY393" fmla="*/ 1234172 h 2231790"/>
              <a:gd name="connsiteX394" fmla="*/ 998219 w 2024254"/>
              <a:gd name="connsiteY394" fmla="*/ 1287234 h 2231790"/>
              <a:gd name="connsiteX395" fmla="*/ 1000759 w 2024254"/>
              <a:gd name="connsiteY395" fmla="*/ 1323956 h 2231790"/>
              <a:gd name="connsiteX396" fmla="*/ 1003299 w 2024254"/>
              <a:gd name="connsiteY396" fmla="*/ 1340491 h 2231790"/>
              <a:gd name="connsiteX397" fmla="*/ 1005839 w 2024254"/>
              <a:gd name="connsiteY397" fmla="*/ 1334977 h 2231790"/>
              <a:gd name="connsiteX398" fmla="*/ 1008379 w 2024254"/>
              <a:gd name="connsiteY398" fmla="*/ 1307739 h 2231790"/>
              <a:gd name="connsiteX399" fmla="*/ 1010919 w 2024254"/>
              <a:gd name="connsiteY399" fmla="*/ 1261283 h 2231790"/>
              <a:gd name="connsiteX400" fmla="*/ 1013459 w 2024254"/>
              <a:gd name="connsiteY400" fmla="*/ 1200057 h 2231790"/>
              <a:gd name="connsiteX401" fmla="*/ 1015999 w 2024254"/>
              <a:gd name="connsiteY401" fmla="*/ 1130024 h 2231790"/>
              <a:gd name="connsiteX402" fmla="*/ 1018538 w 2024254"/>
              <a:gd name="connsiteY402" fmla="*/ 1058068 h 2231790"/>
              <a:gd name="connsiteX403" fmla="*/ 1021078 w 2024254"/>
              <a:gd name="connsiteY403" fmla="*/ 991313 h 2231790"/>
              <a:gd name="connsiteX404" fmla="*/ 1023618 w 2024254"/>
              <a:gd name="connsiteY404" fmla="*/ 936402 h 2231790"/>
              <a:gd name="connsiteX405" fmla="*/ 1026158 w 2024254"/>
              <a:gd name="connsiteY405" fmla="*/ 898833 h 2231790"/>
              <a:gd name="connsiteX406" fmla="*/ 1028698 w 2024254"/>
              <a:gd name="connsiteY406" fmla="*/ 882399 h 2231790"/>
              <a:gd name="connsiteX407" fmla="*/ 1031238 w 2024254"/>
              <a:gd name="connsiteY407" fmla="*/ 888802 h 2231790"/>
              <a:gd name="connsiteX408" fmla="*/ 1033778 w 2024254"/>
              <a:gd name="connsiteY408" fmla="*/ 917473 h 2231790"/>
              <a:gd name="connsiteX409" fmla="*/ 1036318 w 2024254"/>
              <a:gd name="connsiteY409" fmla="*/ 965626 h 2231790"/>
              <a:gd name="connsiteX410" fmla="*/ 1038858 w 2024254"/>
              <a:gd name="connsiteY410" fmla="*/ 1028533 h 2231790"/>
              <a:gd name="connsiteX411" fmla="*/ 1041398 w 2024254"/>
              <a:gd name="connsiteY411" fmla="*/ 1099991 h 2231790"/>
              <a:gd name="connsiteX412" fmla="*/ 1043938 w 2024254"/>
              <a:gd name="connsiteY412" fmla="*/ 1172945 h 2231790"/>
              <a:gd name="connsiteX413" fmla="*/ 1046478 w 2024254"/>
              <a:gd name="connsiteY413" fmla="*/ 1240193 h 2231790"/>
              <a:gd name="connsiteX414" fmla="*/ 1049018 w 2024254"/>
              <a:gd name="connsiteY414" fmla="*/ 1295104 h 2231790"/>
              <a:gd name="connsiteX415" fmla="*/ 1051558 w 2024254"/>
              <a:gd name="connsiteY415" fmla="*/ 1332283 h 2231790"/>
              <a:gd name="connsiteX416" fmla="*/ 1054098 w 2024254"/>
              <a:gd name="connsiteY416" fmla="*/ 1348106 h 2231790"/>
              <a:gd name="connsiteX417" fmla="*/ 1056638 w 2024254"/>
              <a:gd name="connsiteY417" fmla="*/ 1341079 h 2231790"/>
              <a:gd name="connsiteX418" fmla="*/ 1059178 w 2024254"/>
              <a:gd name="connsiteY418" fmla="*/ 1311979 h 2231790"/>
              <a:gd name="connsiteX419" fmla="*/ 1061718 w 2024254"/>
              <a:gd name="connsiteY419" fmla="*/ 1263767 h 2231790"/>
              <a:gd name="connsiteX420" fmla="*/ 1064258 w 2024254"/>
              <a:gd name="connsiteY420" fmla="*/ 1201287 h 2231790"/>
              <a:gd name="connsiteX421" fmla="*/ 1066798 w 2024254"/>
              <a:gd name="connsiteY421" fmla="*/ 1130770 h 2231790"/>
              <a:gd name="connsiteX422" fmla="*/ 1069338 w 2024254"/>
              <a:gd name="connsiteY422" fmla="*/ 1059209 h 2231790"/>
              <a:gd name="connsiteX423" fmla="*/ 1071878 w 2024254"/>
              <a:gd name="connsiteY423" fmla="*/ 993652 h 2231790"/>
              <a:gd name="connsiteX424" fmla="*/ 1074418 w 2024254"/>
              <a:gd name="connsiteY424" fmla="*/ 940504 h 2231790"/>
              <a:gd name="connsiteX425" fmla="*/ 1076958 w 2024254"/>
              <a:gd name="connsiteY425" fmla="*/ 904889 h 2231790"/>
              <a:gd name="connsiteX426" fmla="*/ 1079498 w 2024254"/>
              <a:gd name="connsiteY426" fmla="*/ 890155 h 2231790"/>
              <a:gd name="connsiteX427" fmla="*/ 1082038 w 2024254"/>
              <a:gd name="connsiteY427" fmla="*/ 897553 h 2231790"/>
              <a:gd name="connsiteX428" fmla="*/ 1084577 w 2024254"/>
              <a:gd name="connsiteY428" fmla="*/ 926130 h 2231790"/>
              <a:gd name="connsiteX429" fmla="*/ 1087117 w 2024254"/>
              <a:gd name="connsiteY429" fmla="*/ 972849 h 2231790"/>
              <a:gd name="connsiteX430" fmla="*/ 1089657 w 2024254"/>
              <a:gd name="connsiteY430" fmla="*/ 1032913 h 2231790"/>
              <a:gd name="connsiteX431" fmla="*/ 1092197 w 2024254"/>
              <a:gd name="connsiteY431" fmla="*/ 1100261 h 2231790"/>
              <a:gd name="connsiteX432" fmla="*/ 1094737 w 2024254"/>
              <a:gd name="connsiteY432" fmla="*/ 1168185 h 2231790"/>
              <a:gd name="connsiteX433" fmla="*/ 1097277 w 2024254"/>
              <a:gd name="connsiteY433" fmla="*/ 1230010 h 2231790"/>
              <a:gd name="connsiteX434" fmla="*/ 1099817 w 2024254"/>
              <a:gd name="connsiteY434" fmla="*/ 1279753 h 2231790"/>
              <a:gd name="connsiteX435" fmla="*/ 1102357 w 2024254"/>
              <a:gd name="connsiteY435" fmla="*/ 1312711 h 2231790"/>
              <a:gd name="connsiteX436" fmla="*/ 1104897 w 2024254"/>
              <a:gd name="connsiteY436" fmla="*/ 1325913 h 2231790"/>
              <a:gd name="connsiteX437" fmla="*/ 1107437 w 2024254"/>
              <a:gd name="connsiteY437" fmla="*/ 1318386 h 2231790"/>
              <a:gd name="connsiteX438" fmla="*/ 1109977 w 2024254"/>
              <a:gd name="connsiteY438" fmla="*/ 1291220 h 2231790"/>
              <a:gd name="connsiteX439" fmla="*/ 1112517 w 2024254"/>
              <a:gd name="connsiteY439" fmla="*/ 1247429 h 2231790"/>
              <a:gd name="connsiteX440" fmla="*/ 1115057 w 2024254"/>
              <a:gd name="connsiteY440" fmla="*/ 1191616 h 2231790"/>
              <a:gd name="connsiteX441" fmla="*/ 1117597 w 2024254"/>
              <a:gd name="connsiteY441" fmla="*/ 1129485 h 2231790"/>
              <a:gd name="connsiteX442" fmla="*/ 1120137 w 2024254"/>
              <a:gd name="connsiteY442" fmla="*/ 1067254 h 2231790"/>
              <a:gd name="connsiteX443" fmla="*/ 1122677 w 2024254"/>
              <a:gd name="connsiteY443" fmla="*/ 1011027 h 2231790"/>
              <a:gd name="connsiteX444" fmla="*/ 1125217 w 2024254"/>
              <a:gd name="connsiteY444" fmla="*/ 966186 h 2231790"/>
              <a:gd name="connsiteX445" fmla="*/ 1127757 w 2024254"/>
              <a:gd name="connsiteY445" fmla="*/ 936871 h 2231790"/>
              <a:gd name="connsiteX446" fmla="*/ 1130297 w 2024254"/>
              <a:gd name="connsiteY446" fmla="*/ 925596 h 2231790"/>
              <a:gd name="connsiteX447" fmla="*/ 1132837 w 2024254"/>
              <a:gd name="connsiteY447" fmla="*/ 933030 h 2231790"/>
              <a:gd name="connsiteX448" fmla="*/ 1135377 w 2024254"/>
              <a:gd name="connsiteY448" fmla="*/ 957978 h 2231790"/>
              <a:gd name="connsiteX449" fmla="*/ 1137917 w 2024254"/>
              <a:gd name="connsiteY449" fmla="*/ 997543 h 2231790"/>
              <a:gd name="connsiteX450" fmla="*/ 1140457 w 2024254"/>
              <a:gd name="connsiteY450" fmla="*/ 1047455 h 2231790"/>
              <a:gd name="connsiteX451" fmla="*/ 1142997 w 2024254"/>
              <a:gd name="connsiteY451" fmla="*/ 1102537 h 2231790"/>
              <a:gd name="connsiteX452" fmla="*/ 1145537 w 2024254"/>
              <a:gd name="connsiteY452" fmla="*/ 1157241 h 2231790"/>
              <a:gd name="connsiteX453" fmla="*/ 1148077 w 2024254"/>
              <a:gd name="connsiteY453" fmla="*/ 1206216 h 2231790"/>
              <a:gd name="connsiteX454" fmla="*/ 1150616 w 2024254"/>
              <a:gd name="connsiteY454" fmla="*/ 1244836 h 2231790"/>
              <a:gd name="connsiteX455" fmla="*/ 1153156 w 2024254"/>
              <a:gd name="connsiteY455" fmla="*/ 1269640 h 2231790"/>
              <a:gd name="connsiteX456" fmla="*/ 1155696 w 2024254"/>
              <a:gd name="connsiteY456" fmla="*/ 1278649 h 2231790"/>
              <a:gd name="connsiteX457" fmla="*/ 1158236 w 2024254"/>
              <a:gd name="connsiteY457" fmla="*/ 1271513 h 2231790"/>
              <a:gd name="connsiteX458" fmla="*/ 1160776 w 2024254"/>
              <a:gd name="connsiteY458" fmla="*/ 1249494 h 2231790"/>
              <a:gd name="connsiteX459" fmla="*/ 1163316 w 2024254"/>
              <a:gd name="connsiteY459" fmla="*/ 1215290 h 2231790"/>
              <a:gd name="connsiteX460" fmla="*/ 1165856 w 2024254"/>
              <a:gd name="connsiteY460" fmla="*/ 1172714 h 2231790"/>
              <a:gd name="connsiteX461" fmla="*/ 1168396 w 2024254"/>
              <a:gd name="connsiteY461" fmla="*/ 1126267 h 2231790"/>
              <a:gd name="connsiteX462" fmla="*/ 1170936 w 2024254"/>
              <a:gd name="connsiteY462" fmla="*/ 1080667 h 2231790"/>
              <a:gd name="connsiteX463" fmla="*/ 1173476 w 2024254"/>
              <a:gd name="connsiteY463" fmla="*/ 1040360 h 2231790"/>
              <a:gd name="connsiteX464" fmla="*/ 1176016 w 2024254"/>
              <a:gd name="connsiteY464" fmla="*/ 1009083 h 2231790"/>
              <a:gd name="connsiteX465" fmla="*/ 1178556 w 2024254"/>
              <a:gd name="connsiteY465" fmla="*/ 989516 h 2231790"/>
              <a:gd name="connsiteX466" fmla="*/ 1181096 w 2024254"/>
              <a:gd name="connsiteY466" fmla="*/ 983052 h 2231790"/>
              <a:gd name="connsiteX467" fmla="*/ 1183636 w 2024254"/>
              <a:gd name="connsiteY467" fmla="*/ 989709 h 2231790"/>
              <a:gd name="connsiteX468" fmla="*/ 1186176 w 2024254"/>
              <a:gd name="connsiteY468" fmla="*/ 1008192 h 2231790"/>
              <a:gd name="connsiteX469" fmla="*/ 1188716 w 2024254"/>
              <a:gd name="connsiteY469" fmla="*/ 1036079 h 2231790"/>
              <a:gd name="connsiteX470" fmla="*/ 1191256 w 2024254"/>
              <a:gd name="connsiteY470" fmla="*/ 1070123 h 2231790"/>
              <a:gd name="connsiteX471" fmla="*/ 1193796 w 2024254"/>
              <a:gd name="connsiteY471" fmla="*/ 1106622 h 2231790"/>
              <a:gd name="connsiteX472" fmla="*/ 1196336 w 2024254"/>
              <a:gd name="connsiteY472" fmla="*/ 1141825 h 2231790"/>
              <a:gd name="connsiteX473" fmla="*/ 1198876 w 2024254"/>
              <a:gd name="connsiteY473" fmla="*/ 1172314 h 2231790"/>
              <a:gd name="connsiteX474" fmla="*/ 1201416 w 2024254"/>
              <a:gd name="connsiteY474" fmla="*/ 1195347 h 2231790"/>
              <a:gd name="connsiteX475" fmla="*/ 1203956 w 2024254"/>
              <a:gd name="connsiteY475" fmla="*/ 1209101 h 2231790"/>
              <a:gd name="connsiteX476" fmla="*/ 1206496 w 2024254"/>
              <a:gd name="connsiteY476" fmla="*/ 1212810 h 2231790"/>
              <a:gd name="connsiteX477" fmla="*/ 1209036 w 2024254"/>
              <a:gd name="connsiteY477" fmla="*/ 1206790 h 2231790"/>
              <a:gd name="connsiteX478" fmla="*/ 1211576 w 2024254"/>
              <a:gd name="connsiteY478" fmla="*/ 1192335 h 2231790"/>
              <a:gd name="connsiteX479" fmla="*/ 1214116 w 2024254"/>
              <a:gd name="connsiteY479" fmla="*/ 1171524 h 2231790"/>
              <a:gd name="connsiteX480" fmla="*/ 1216655 w 2024254"/>
              <a:gd name="connsiteY480" fmla="*/ 1146951 h 2231790"/>
              <a:gd name="connsiteX481" fmla="*/ 1219195 w 2024254"/>
              <a:gd name="connsiteY481" fmla="*/ 1121413 h 2231790"/>
              <a:gd name="connsiteX482" fmla="*/ 1221735 w 2024254"/>
              <a:gd name="connsiteY482" fmla="*/ 1097595 h 2231790"/>
              <a:gd name="connsiteX483" fmla="*/ 1224275 w 2024254"/>
              <a:gd name="connsiteY483" fmla="*/ 1077788 h 2231790"/>
              <a:gd name="connsiteX484" fmla="*/ 1226815 w 2024254"/>
              <a:gd name="connsiteY484" fmla="*/ 1063663 h 2231790"/>
              <a:gd name="connsiteX485" fmla="*/ 1229355 w 2024254"/>
              <a:gd name="connsiteY485" fmla="*/ 1056136 h 2231790"/>
              <a:gd name="connsiteX486" fmla="*/ 1231895 w 2024254"/>
              <a:gd name="connsiteY486" fmla="*/ 1055317 h 2231790"/>
              <a:gd name="connsiteX487" fmla="*/ 1234435 w 2024254"/>
              <a:gd name="connsiteY487" fmla="*/ 1060568 h 2231790"/>
              <a:gd name="connsiteX488" fmla="*/ 1236975 w 2024254"/>
              <a:gd name="connsiteY488" fmla="*/ 1070626 h 2231790"/>
              <a:gd name="connsiteX489" fmla="*/ 1239515 w 2024254"/>
              <a:gd name="connsiteY489" fmla="*/ 1083810 h 2231790"/>
              <a:gd name="connsiteX490" fmla="*/ 1242055 w 2024254"/>
              <a:gd name="connsiteY490" fmla="*/ 1098249 h 2231790"/>
              <a:gd name="connsiteX491" fmla="*/ 1244595 w 2024254"/>
              <a:gd name="connsiteY491" fmla="*/ 1112125 h 2231790"/>
              <a:gd name="connsiteX492" fmla="*/ 1247135 w 2024254"/>
              <a:gd name="connsiteY492" fmla="*/ 1123895 h 2231790"/>
              <a:gd name="connsiteX493" fmla="*/ 1249675 w 2024254"/>
              <a:gd name="connsiteY493" fmla="*/ 1132457 h 2231790"/>
              <a:gd name="connsiteX494" fmla="*/ 1252215 w 2024254"/>
              <a:gd name="connsiteY494" fmla="*/ 1137258 h 2231790"/>
              <a:gd name="connsiteX495" fmla="*/ 1254755 w 2024254"/>
              <a:gd name="connsiteY495" fmla="*/ 1138319 h 2231790"/>
              <a:gd name="connsiteX496" fmla="*/ 1257295 w 2024254"/>
              <a:gd name="connsiteY496" fmla="*/ 1136186 h 2231790"/>
              <a:gd name="connsiteX497" fmla="*/ 1259835 w 2024254"/>
              <a:gd name="connsiteY497" fmla="*/ 1131812 h 2231790"/>
              <a:gd name="connsiteX498" fmla="*/ 1262375 w 2024254"/>
              <a:gd name="connsiteY498" fmla="*/ 1126392 h 2231790"/>
              <a:gd name="connsiteX499" fmla="*/ 1264915 w 2024254"/>
              <a:gd name="connsiteY499" fmla="*/ 1121170 h 2231790"/>
              <a:gd name="connsiteX500" fmla="*/ 1267455 w 2024254"/>
              <a:gd name="connsiteY500" fmla="*/ 1117243 h 2231790"/>
              <a:gd name="connsiteX501" fmla="*/ 2024254 w 2024254"/>
              <a:gd name="connsiteY501" fmla="*/ 1114382 h 2231790"/>
              <a:gd name="connsiteX0" fmla="*/ 0 w 1507039"/>
              <a:gd name="connsiteY0" fmla="*/ 1115321 h 2231790"/>
              <a:gd name="connsiteX1" fmla="*/ 0 w 1507039"/>
              <a:gd name="connsiteY1" fmla="*/ 1115321 h 2231790"/>
              <a:gd name="connsiteX2" fmla="*/ 2539 w 1507039"/>
              <a:gd name="connsiteY2" fmla="*/ 1119016 h 2231790"/>
              <a:gd name="connsiteX3" fmla="*/ 5080 w 1507039"/>
              <a:gd name="connsiteY3" fmla="*/ 1129377 h 2231790"/>
              <a:gd name="connsiteX4" fmla="*/ 7619 w 1507039"/>
              <a:gd name="connsiteY4" fmla="*/ 1144341 h 2231790"/>
              <a:gd name="connsiteX5" fmla="*/ 10160 w 1507039"/>
              <a:gd name="connsiteY5" fmla="*/ 1160808 h 2231790"/>
              <a:gd name="connsiteX6" fmla="*/ 12700 w 1507039"/>
              <a:gd name="connsiteY6" fmla="*/ 1175108 h 2231790"/>
              <a:gd name="connsiteX7" fmla="*/ 15239 w 1507039"/>
              <a:gd name="connsiteY7" fmla="*/ 1183560 h 2231790"/>
              <a:gd name="connsiteX8" fmla="*/ 17780 w 1507039"/>
              <a:gd name="connsiteY8" fmla="*/ 1183060 h 2231790"/>
              <a:gd name="connsiteX9" fmla="*/ 20319 w 1507039"/>
              <a:gd name="connsiteY9" fmla="*/ 1171603 h 2231790"/>
              <a:gd name="connsiteX10" fmla="*/ 22860 w 1507039"/>
              <a:gd name="connsiteY10" fmla="*/ 1148686 h 2231790"/>
              <a:gd name="connsiteX11" fmla="*/ 25400 w 1507039"/>
              <a:gd name="connsiteY11" fmla="*/ 1115511 h 2231790"/>
              <a:gd name="connsiteX12" fmla="*/ 27939 w 1507039"/>
              <a:gd name="connsiteY12" fmla="*/ 1074970 h 2231790"/>
              <a:gd name="connsiteX13" fmla="*/ 30480 w 1507039"/>
              <a:gd name="connsiteY13" fmla="*/ 1031398 h 2231790"/>
              <a:gd name="connsiteX14" fmla="*/ 33019 w 1507039"/>
              <a:gd name="connsiteY14" fmla="*/ 990106 h 2231790"/>
              <a:gd name="connsiteX15" fmla="*/ 35560 w 1507039"/>
              <a:gd name="connsiteY15" fmla="*/ 956760 h 2231790"/>
              <a:gd name="connsiteX16" fmla="*/ 38100 w 1507039"/>
              <a:gd name="connsiteY16" fmla="*/ 936665 h 2231790"/>
              <a:gd name="connsiteX17" fmla="*/ 40639 w 1507039"/>
              <a:gd name="connsiteY17" fmla="*/ 934043 h 2231790"/>
              <a:gd name="connsiteX18" fmla="*/ 43180 w 1507039"/>
              <a:gd name="connsiteY18" fmla="*/ 951399 h 2231790"/>
              <a:gd name="connsiteX19" fmla="*/ 45719 w 1507039"/>
              <a:gd name="connsiteY19" fmla="*/ 989057 h 2231790"/>
              <a:gd name="connsiteX20" fmla="*/ 48260 w 1507039"/>
              <a:gd name="connsiteY20" fmla="*/ 1044929 h 2231790"/>
              <a:gd name="connsiteX21" fmla="*/ 50800 w 1507039"/>
              <a:gd name="connsiteY21" fmla="*/ 1114565 h 2231790"/>
              <a:gd name="connsiteX22" fmla="*/ 53339 w 1507039"/>
              <a:gd name="connsiteY22" fmla="*/ 1191490 h 2231790"/>
              <a:gd name="connsiteX23" fmla="*/ 55880 w 1507039"/>
              <a:gd name="connsiteY23" fmla="*/ 1267811 h 2231790"/>
              <a:gd name="connsiteX24" fmla="*/ 58419 w 1507039"/>
              <a:gd name="connsiteY24" fmla="*/ 1335027 h 2231790"/>
              <a:gd name="connsiteX25" fmla="*/ 60960 w 1507039"/>
              <a:gd name="connsiteY25" fmla="*/ 1384963 h 2231790"/>
              <a:gd name="connsiteX26" fmla="*/ 63500 w 1507039"/>
              <a:gd name="connsiteY26" fmla="*/ 1410734 h 2231790"/>
              <a:gd name="connsiteX27" fmla="*/ 66039 w 1507039"/>
              <a:gd name="connsiteY27" fmla="*/ 1407611 h 2231790"/>
              <a:gd name="connsiteX28" fmla="*/ 68580 w 1507039"/>
              <a:gd name="connsiteY28" fmla="*/ 1373708 h 2231790"/>
              <a:gd name="connsiteX29" fmla="*/ 71119 w 1507039"/>
              <a:gd name="connsiteY29" fmla="*/ 1310376 h 2231790"/>
              <a:gd name="connsiteX30" fmla="*/ 73659 w 1507039"/>
              <a:gd name="connsiteY30" fmla="*/ 1222262 h 2231790"/>
              <a:gd name="connsiteX31" fmla="*/ 76200 w 1507039"/>
              <a:gd name="connsiteY31" fmla="*/ 1117006 h 2231790"/>
              <a:gd name="connsiteX32" fmla="*/ 78739 w 1507039"/>
              <a:gd name="connsiteY32" fmla="*/ 1004584 h 2231790"/>
              <a:gd name="connsiteX33" fmla="*/ 81280 w 1507039"/>
              <a:gd name="connsiteY33" fmla="*/ 896360 h 2231790"/>
              <a:gd name="connsiteX34" fmla="*/ 83819 w 1507039"/>
              <a:gd name="connsiteY34" fmla="*/ 803931 h 2231790"/>
              <a:gd name="connsiteX35" fmla="*/ 86359 w 1507039"/>
              <a:gd name="connsiteY35" fmla="*/ 737889 h 2231790"/>
              <a:gd name="connsiteX36" fmla="*/ 88900 w 1507039"/>
              <a:gd name="connsiteY36" fmla="*/ 706633 h 2231790"/>
              <a:gd name="connsiteX37" fmla="*/ 91439 w 1507039"/>
              <a:gd name="connsiteY37" fmla="*/ 715350 h 2231790"/>
              <a:gd name="connsiteX38" fmla="*/ 93979 w 1507039"/>
              <a:gd name="connsiteY38" fmla="*/ 765297 h 2231790"/>
              <a:gd name="connsiteX39" fmla="*/ 96519 w 1507039"/>
              <a:gd name="connsiteY39" fmla="*/ 853478 h 2231790"/>
              <a:gd name="connsiteX40" fmla="*/ 99059 w 1507039"/>
              <a:gd name="connsiteY40" fmla="*/ 972745 h 2231790"/>
              <a:gd name="connsiteX41" fmla="*/ 101600 w 1507039"/>
              <a:gd name="connsiteY41" fmla="*/ 1112365 h 2231790"/>
              <a:gd name="connsiteX42" fmla="*/ 104139 w 1507039"/>
              <a:gd name="connsiteY42" fmla="*/ 1258978 h 2231790"/>
              <a:gd name="connsiteX43" fmla="*/ 106679 w 1507039"/>
              <a:gd name="connsiteY43" fmla="*/ 1397883 h 2231790"/>
              <a:gd name="connsiteX44" fmla="*/ 109219 w 1507039"/>
              <a:gd name="connsiteY44" fmla="*/ 1514520 h 2231790"/>
              <a:gd name="connsiteX45" fmla="*/ 111759 w 1507039"/>
              <a:gd name="connsiteY45" fmla="*/ 1595990 h 2231790"/>
              <a:gd name="connsiteX46" fmla="*/ 114300 w 1507039"/>
              <a:gd name="connsiteY46" fmla="*/ 1632475 h 2231790"/>
              <a:gd name="connsiteX47" fmla="*/ 116839 w 1507039"/>
              <a:gd name="connsiteY47" fmla="*/ 1618377 h 2231790"/>
              <a:gd name="connsiteX48" fmla="*/ 119379 w 1507039"/>
              <a:gd name="connsiteY48" fmla="*/ 1553071 h 2231790"/>
              <a:gd name="connsiteX49" fmla="*/ 121919 w 1507039"/>
              <a:gd name="connsiteY49" fmla="*/ 1441157 h 2231790"/>
              <a:gd name="connsiteX50" fmla="*/ 124459 w 1507039"/>
              <a:gd name="connsiteY50" fmla="*/ 1292186 h 2231790"/>
              <a:gd name="connsiteX51" fmla="*/ 126999 w 1507039"/>
              <a:gd name="connsiteY51" fmla="*/ 1119857 h 2231790"/>
              <a:gd name="connsiteX52" fmla="*/ 129539 w 1507039"/>
              <a:gd name="connsiteY52" fmla="*/ 940755 h 2231790"/>
              <a:gd name="connsiteX53" fmla="*/ 132079 w 1507039"/>
              <a:gd name="connsiteY53" fmla="*/ 772747 h 2231790"/>
              <a:gd name="connsiteX54" fmla="*/ 134619 w 1507039"/>
              <a:gd name="connsiteY54" fmla="*/ 633193 h 2231790"/>
              <a:gd name="connsiteX55" fmla="*/ 137159 w 1507039"/>
              <a:gd name="connsiteY55" fmla="*/ 537151 h 2231790"/>
              <a:gd name="connsiteX56" fmla="*/ 139699 w 1507039"/>
              <a:gd name="connsiteY56" fmla="*/ 495758 h 2231790"/>
              <a:gd name="connsiteX57" fmla="*/ 142239 w 1507039"/>
              <a:gd name="connsiteY57" fmla="*/ 514966 h 2231790"/>
              <a:gd name="connsiteX58" fmla="*/ 144779 w 1507039"/>
              <a:gd name="connsiteY58" fmla="*/ 594772 h 2231790"/>
              <a:gd name="connsiteX59" fmla="*/ 147319 w 1507039"/>
              <a:gd name="connsiteY59" fmla="*/ 729036 h 2231790"/>
              <a:gd name="connsiteX60" fmla="*/ 149859 w 1507039"/>
              <a:gd name="connsiteY60" fmla="*/ 905921 h 2231790"/>
              <a:gd name="connsiteX61" fmla="*/ 152399 w 1507039"/>
              <a:gd name="connsiteY61" fmla="*/ 1108929 h 2231790"/>
              <a:gd name="connsiteX62" fmla="*/ 154939 w 1507039"/>
              <a:gd name="connsiteY62" fmla="*/ 1318445 h 2231790"/>
              <a:gd name="connsiteX63" fmla="*/ 157479 w 1507039"/>
              <a:gd name="connsiteY63" fmla="*/ 1513643 h 2231790"/>
              <a:gd name="connsiteX64" fmla="*/ 160019 w 1507039"/>
              <a:gd name="connsiteY64" fmla="*/ 1674559 h 2231790"/>
              <a:gd name="connsiteX65" fmla="*/ 162559 w 1507039"/>
              <a:gd name="connsiteY65" fmla="*/ 1784144 h 2231790"/>
              <a:gd name="connsiteX66" fmla="*/ 165099 w 1507039"/>
              <a:gd name="connsiteY66" fmla="*/ 1830065 h 2231790"/>
              <a:gd name="connsiteX67" fmla="*/ 167639 w 1507039"/>
              <a:gd name="connsiteY67" fmla="*/ 1806072 h 2231790"/>
              <a:gd name="connsiteX68" fmla="*/ 170179 w 1507039"/>
              <a:gd name="connsiteY68" fmla="*/ 1712785 h 2231790"/>
              <a:gd name="connsiteX69" fmla="*/ 172719 w 1507039"/>
              <a:gd name="connsiteY69" fmla="*/ 1557804 h 2231790"/>
              <a:gd name="connsiteX70" fmla="*/ 175259 w 1507039"/>
              <a:gd name="connsiteY70" fmla="*/ 1355108 h 2231790"/>
              <a:gd name="connsiteX71" fmla="*/ 177799 w 1507039"/>
              <a:gd name="connsiteY71" fmla="*/ 1123796 h 2231790"/>
              <a:gd name="connsiteX72" fmla="*/ 180339 w 1507039"/>
              <a:gd name="connsiteY72" fmla="*/ 886284 h 2231790"/>
              <a:gd name="connsiteX73" fmla="*/ 182879 w 1507039"/>
              <a:gd name="connsiteY73" fmla="*/ 666119 h 2231790"/>
              <a:gd name="connsiteX74" fmla="*/ 185419 w 1507039"/>
              <a:gd name="connsiteY74" fmla="*/ 485638 h 2231790"/>
              <a:gd name="connsiteX75" fmla="*/ 187959 w 1507039"/>
              <a:gd name="connsiteY75" fmla="*/ 363693 h 2231790"/>
              <a:gd name="connsiteX76" fmla="*/ 190499 w 1507039"/>
              <a:gd name="connsiteY76" fmla="*/ 313682 h 2231790"/>
              <a:gd name="connsiteX77" fmla="*/ 193039 w 1507039"/>
              <a:gd name="connsiteY77" fmla="*/ 342089 h 2231790"/>
              <a:gd name="connsiteX78" fmla="*/ 195579 w 1507039"/>
              <a:gd name="connsiteY78" fmla="*/ 447692 h 2231790"/>
              <a:gd name="connsiteX79" fmla="*/ 198119 w 1507039"/>
              <a:gd name="connsiteY79" fmla="*/ 621530 h 2231790"/>
              <a:gd name="connsiteX80" fmla="*/ 200659 w 1507039"/>
              <a:gd name="connsiteY80" fmla="*/ 847652 h 2231790"/>
              <a:gd name="connsiteX81" fmla="*/ 203199 w 1507039"/>
              <a:gd name="connsiteY81" fmla="*/ 1104582 h 2231790"/>
              <a:gd name="connsiteX82" fmla="*/ 205739 w 1507039"/>
              <a:gd name="connsiteY82" fmla="*/ 1367364 h 2231790"/>
              <a:gd name="connsiteX83" fmla="*/ 208279 w 1507039"/>
              <a:gd name="connsiteY83" fmla="*/ 1609999 h 2231790"/>
              <a:gd name="connsiteX84" fmla="*/ 210819 w 1507039"/>
              <a:gd name="connsiteY84" fmla="*/ 1808029 h 2231790"/>
              <a:gd name="connsiteX85" fmla="*/ 213359 w 1507039"/>
              <a:gd name="connsiteY85" fmla="*/ 1941009 h 2231790"/>
              <a:gd name="connsiteX86" fmla="*/ 215899 w 1507039"/>
              <a:gd name="connsiteY86" fmla="*/ 1994622 h 2231790"/>
              <a:gd name="connsiteX87" fmla="*/ 218439 w 1507039"/>
              <a:gd name="connsiteY87" fmla="*/ 1962214 h 2231790"/>
              <a:gd name="connsiteX88" fmla="*/ 220979 w 1507039"/>
              <a:gd name="connsiteY88" fmla="*/ 1845584 h 2231790"/>
              <a:gd name="connsiteX89" fmla="*/ 223519 w 1507039"/>
              <a:gd name="connsiteY89" fmla="*/ 1654943 h 2231790"/>
              <a:gd name="connsiteX90" fmla="*/ 226059 w 1507039"/>
              <a:gd name="connsiteY90" fmla="*/ 1408025 h 2231790"/>
              <a:gd name="connsiteX91" fmla="*/ 228600 w 1507039"/>
              <a:gd name="connsiteY91" fmla="*/ 1128434 h 2231790"/>
              <a:gd name="connsiteX92" fmla="*/ 231139 w 1507039"/>
              <a:gd name="connsiteY92" fmla="*/ 843379 h 2231790"/>
              <a:gd name="connsiteX93" fmla="*/ 233679 w 1507039"/>
              <a:gd name="connsiteY93" fmla="*/ 581014 h 2231790"/>
              <a:gd name="connsiteX94" fmla="*/ 236219 w 1507039"/>
              <a:gd name="connsiteY94" fmla="*/ 367644 h 2231790"/>
              <a:gd name="connsiteX95" fmla="*/ 238760 w 1507039"/>
              <a:gd name="connsiteY95" fmla="*/ 225078 h 2231790"/>
              <a:gd name="connsiteX96" fmla="*/ 241300 w 1507039"/>
              <a:gd name="connsiteY96" fmla="*/ 168398 h 2231790"/>
              <a:gd name="connsiteX97" fmla="*/ 243839 w 1507039"/>
              <a:gd name="connsiteY97" fmla="*/ 204361 h 2231790"/>
              <a:gd name="connsiteX98" fmla="*/ 246380 w 1507039"/>
              <a:gd name="connsiteY98" fmla="*/ 330619 h 2231790"/>
              <a:gd name="connsiteX99" fmla="*/ 248920 w 1507039"/>
              <a:gd name="connsiteY99" fmla="*/ 535836 h 2231790"/>
              <a:gd name="connsiteX100" fmla="*/ 251460 w 1507039"/>
              <a:gd name="connsiteY100" fmla="*/ 800706 h 2231790"/>
              <a:gd name="connsiteX101" fmla="*/ 254000 w 1507039"/>
              <a:gd name="connsiteY101" fmla="*/ 1099769 h 2231790"/>
              <a:gd name="connsiteX102" fmla="*/ 256540 w 1507039"/>
              <a:gd name="connsiteY102" fmla="*/ 1403872 h 2231790"/>
              <a:gd name="connsiteX103" fmla="*/ 259080 w 1507039"/>
              <a:gd name="connsiteY103" fmla="*/ 1683026 h 2231790"/>
              <a:gd name="connsiteX104" fmla="*/ 261620 w 1507039"/>
              <a:gd name="connsiteY104" fmla="*/ 1909372 h 2231790"/>
              <a:gd name="connsiteX105" fmla="*/ 264160 w 1507039"/>
              <a:gd name="connsiteY105" fmla="*/ 2059974 h 2231790"/>
              <a:gd name="connsiteX106" fmla="*/ 266700 w 1507039"/>
              <a:gd name="connsiteY106" fmla="*/ 2119153 h 2231790"/>
              <a:gd name="connsiteX107" fmla="*/ 269240 w 1507039"/>
              <a:gd name="connsiteY107" fmla="*/ 2080114 h 2231790"/>
              <a:gd name="connsiteX108" fmla="*/ 271780 w 1507039"/>
              <a:gd name="connsiteY108" fmla="*/ 1945716 h 2231790"/>
              <a:gd name="connsiteX109" fmla="*/ 274320 w 1507039"/>
              <a:gd name="connsiteY109" fmla="*/ 1728283 h 2231790"/>
              <a:gd name="connsiteX110" fmla="*/ 276860 w 1507039"/>
              <a:gd name="connsiteY110" fmla="*/ 1448476 h 2231790"/>
              <a:gd name="connsiteX111" fmla="*/ 279400 w 1507039"/>
              <a:gd name="connsiteY111" fmla="*/ 1133315 h 2231790"/>
              <a:gd name="connsiteX112" fmla="*/ 281940 w 1507039"/>
              <a:gd name="connsiteY112" fmla="*/ 813569 h 2231790"/>
              <a:gd name="connsiteX113" fmla="*/ 284480 w 1507039"/>
              <a:gd name="connsiteY113" fmla="*/ 520728 h 2231790"/>
              <a:gd name="connsiteX114" fmla="*/ 287020 w 1507039"/>
              <a:gd name="connsiteY114" fmla="*/ 283896 h 2231790"/>
              <a:gd name="connsiteX115" fmla="*/ 289560 w 1507039"/>
              <a:gd name="connsiteY115" fmla="*/ 126883 h 2231790"/>
              <a:gd name="connsiteX116" fmla="*/ 292100 w 1507039"/>
              <a:gd name="connsiteY116" fmla="*/ 65803 h 2231790"/>
              <a:gd name="connsiteX117" fmla="*/ 294640 w 1507039"/>
              <a:gd name="connsiteY117" fmla="*/ 107420 h 2231790"/>
              <a:gd name="connsiteX118" fmla="*/ 297180 w 1507039"/>
              <a:gd name="connsiteY118" fmla="*/ 248403 h 2231790"/>
              <a:gd name="connsiteX119" fmla="*/ 299720 w 1507039"/>
              <a:gd name="connsiteY119" fmla="*/ 475585 h 2231790"/>
              <a:gd name="connsiteX120" fmla="*/ 302260 w 1507039"/>
              <a:gd name="connsiteY120" fmla="*/ 767191 h 2231790"/>
              <a:gd name="connsiteX121" fmla="*/ 304800 w 1507039"/>
              <a:gd name="connsiteY121" fmla="*/ 1094938 h 2231790"/>
              <a:gd name="connsiteX122" fmla="*/ 307340 w 1507039"/>
              <a:gd name="connsiteY122" fmla="*/ 1426790 h 2231790"/>
              <a:gd name="connsiteX123" fmla="*/ 309880 w 1507039"/>
              <a:gd name="connsiteY123" fmla="*/ 1730100 h 2231790"/>
              <a:gd name="connsiteX124" fmla="*/ 312420 w 1507039"/>
              <a:gd name="connsiteY124" fmla="*/ 1974839 h 2231790"/>
              <a:gd name="connsiteX125" fmla="*/ 314960 w 1507039"/>
              <a:gd name="connsiteY125" fmla="*/ 2136579 h 2231790"/>
              <a:gd name="connsiteX126" fmla="*/ 317500 w 1507039"/>
              <a:gd name="connsiteY126" fmla="*/ 2198941 h 2231790"/>
              <a:gd name="connsiteX127" fmla="*/ 320040 w 1507039"/>
              <a:gd name="connsiteY127" fmla="*/ 2155259 h 2231790"/>
              <a:gd name="connsiteX128" fmla="*/ 322580 w 1507039"/>
              <a:gd name="connsiteY128" fmla="*/ 2009290 h 2231790"/>
              <a:gd name="connsiteX129" fmla="*/ 325120 w 1507039"/>
              <a:gd name="connsiteY129" fmla="*/ 1774893 h 2231790"/>
              <a:gd name="connsiteX130" fmla="*/ 327660 w 1507039"/>
              <a:gd name="connsiteY130" fmla="*/ 1474712 h 2231790"/>
              <a:gd name="connsiteX131" fmla="*/ 330200 w 1507039"/>
              <a:gd name="connsiteY131" fmla="*/ 1137975 h 2231790"/>
              <a:gd name="connsiteX132" fmla="*/ 332740 w 1507039"/>
              <a:gd name="connsiteY132" fmla="*/ 797639 h 2231790"/>
              <a:gd name="connsiteX133" fmla="*/ 335280 w 1507039"/>
              <a:gd name="connsiteY133" fmla="*/ 487149 h 2231790"/>
              <a:gd name="connsiteX134" fmla="*/ 337820 w 1507039"/>
              <a:gd name="connsiteY134" fmla="*/ 237137 h 2231790"/>
              <a:gd name="connsiteX135" fmla="*/ 340360 w 1507039"/>
              <a:gd name="connsiteY135" fmla="*/ 72388 h 2231790"/>
              <a:gd name="connsiteX136" fmla="*/ 342900 w 1507039"/>
              <a:gd name="connsiteY136" fmla="*/ 9374 h 2231790"/>
              <a:gd name="connsiteX137" fmla="*/ 345440 w 1507039"/>
              <a:gd name="connsiteY137" fmla="*/ 54600 h 2231790"/>
              <a:gd name="connsiteX138" fmla="*/ 347980 w 1507039"/>
              <a:gd name="connsiteY138" fmla="*/ 203934 h 2231790"/>
              <a:gd name="connsiteX139" fmla="*/ 350520 w 1507039"/>
              <a:gd name="connsiteY139" fmla="*/ 442979 h 2231790"/>
              <a:gd name="connsiteX140" fmla="*/ 353060 w 1507039"/>
              <a:gd name="connsiteY140" fmla="*/ 748476 h 2231790"/>
              <a:gd name="connsiteX141" fmla="*/ 355600 w 1507039"/>
              <a:gd name="connsiteY141" fmla="*/ 1090567 h 2231790"/>
              <a:gd name="connsiteX142" fmla="*/ 358140 w 1507039"/>
              <a:gd name="connsiteY142" fmla="*/ 1435733 h 2231790"/>
              <a:gd name="connsiteX143" fmla="*/ 360680 w 1507039"/>
              <a:gd name="connsiteY143" fmla="*/ 1750090 h 2231790"/>
              <a:gd name="connsiteX144" fmla="*/ 363220 w 1507039"/>
              <a:gd name="connsiteY144" fmla="*/ 2002725 h 2231790"/>
              <a:gd name="connsiteX145" fmla="*/ 365760 w 1507039"/>
              <a:gd name="connsiteY145" fmla="*/ 2168757 h 2231790"/>
              <a:gd name="connsiteX146" fmla="*/ 368300 w 1507039"/>
              <a:gd name="connsiteY146" fmla="*/ 2231789 h 2231790"/>
              <a:gd name="connsiteX147" fmla="*/ 370840 w 1507039"/>
              <a:gd name="connsiteY147" fmla="*/ 2185538 h 2231790"/>
              <a:gd name="connsiteX148" fmla="*/ 373380 w 1507039"/>
              <a:gd name="connsiteY148" fmla="*/ 2034461 h 2231790"/>
              <a:gd name="connsiteX149" fmla="*/ 375920 w 1507039"/>
              <a:gd name="connsiteY149" fmla="*/ 1793330 h 2231790"/>
              <a:gd name="connsiteX150" fmla="*/ 378460 w 1507039"/>
              <a:gd name="connsiteY150" fmla="*/ 1485770 h 2231790"/>
              <a:gd name="connsiteX151" fmla="*/ 381000 w 1507039"/>
              <a:gd name="connsiteY151" fmla="*/ 1141945 h 2231790"/>
              <a:gd name="connsiteX152" fmla="*/ 383540 w 1507039"/>
              <a:gd name="connsiteY152" fmla="*/ 795583 h 2231790"/>
              <a:gd name="connsiteX153" fmla="*/ 386080 w 1507039"/>
              <a:gd name="connsiteY153" fmla="*/ 480654 h 2231790"/>
              <a:gd name="connsiteX154" fmla="*/ 388620 w 1507039"/>
              <a:gd name="connsiteY154" fmla="*/ 228025 h 2231790"/>
              <a:gd name="connsiteX155" fmla="*/ 391160 w 1507039"/>
              <a:gd name="connsiteY155" fmla="*/ 62421 h 2231790"/>
              <a:gd name="connsiteX156" fmla="*/ 393700 w 1507039"/>
              <a:gd name="connsiteY156" fmla="*/ 0 h 2231790"/>
              <a:gd name="connsiteX157" fmla="*/ 396240 w 1507039"/>
              <a:gd name="connsiteY157" fmla="*/ 46764 h 2231790"/>
              <a:gd name="connsiteX158" fmla="*/ 398780 w 1507039"/>
              <a:gd name="connsiteY158" fmla="*/ 197984 h 2231790"/>
              <a:gd name="connsiteX159" fmla="*/ 401320 w 1507039"/>
              <a:gd name="connsiteY159" fmla="*/ 438678 h 2231790"/>
              <a:gd name="connsiteX160" fmla="*/ 403860 w 1507039"/>
              <a:gd name="connsiteY160" fmla="*/ 745103 h 2231790"/>
              <a:gd name="connsiteX161" fmla="*/ 406400 w 1507039"/>
              <a:gd name="connsiteY161" fmla="*/ 1087104 h 2231790"/>
              <a:gd name="connsiteX162" fmla="*/ 408940 w 1507039"/>
              <a:gd name="connsiteY162" fmla="*/ 1431095 h 2231790"/>
              <a:gd name="connsiteX163" fmla="*/ 411480 w 1507039"/>
              <a:gd name="connsiteY163" fmla="*/ 1743370 h 2231790"/>
              <a:gd name="connsiteX164" fmla="*/ 414020 w 1507039"/>
              <a:gd name="connsiteY164" fmla="*/ 1993419 h 2231790"/>
              <a:gd name="connsiteX165" fmla="*/ 416560 w 1507039"/>
              <a:gd name="connsiteY165" fmla="*/ 2156922 h 2231790"/>
              <a:gd name="connsiteX166" fmla="*/ 419100 w 1507039"/>
              <a:gd name="connsiteY166" fmla="*/ 2218119 h 2231790"/>
              <a:gd name="connsiteX167" fmla="*/ 421640 w 1507039"/>
              <a:gd name="connsiteY167" fmla="*/ 2171341 h 2231790"/>
              <a:gd name="connsiteX168" fmla="*/ 424180 w 1507039"/>
              <a:gd name="connsiteY168" fmla="*/ 2021532 h 2231790"/>
              <a:gd name="connsiteX169" fmla="*/ 426720 w 1507039"/>
              <a:gd name="connsiteY169" fmla="*/ 1783726 h 2231790"/>
              <a:gd name="connsiteX170" fmla="*/ 429260 w 1507039"/>
              <a:gd name="connsiteY170" fmla="*/ 1481539 h 2231790"/>
              <a:gd name="connsiteX171" fmla="*/ 431800 w 1507039"/>
              <a:gd name="connsiteY171" fmla="*/ 1144807 h 2231790"/>
              <a:gd name="connsiteX172" fmla="*/ 434340 w 1507039"/>
              <a:gd name="connsiteY172" fmla="*/ 806635 h 2231790"/>
              <a:gd name="connsiteX173" fmla="*/ 436880 w 1507039"/>
              <a:gd name="connsiteY173" fmla="*/ 500130 h 2231790"/>
              <a:gd name="connsiteX174" fmla="*/ 439420 w 1507039"/>
              <a:gd name="connsiteY174" fmla="*/ 255142 h 2231790"/>
              <a:gd name="connsiteX175" fmla="*/ 441960 w 1507039"/>
              <a:gd name="connsiteY175" fmla="*/ 95351 h 2231790"/>
              <a:gd name="connsiteX176" fmla="*/ 444500 w 1507039"/>
              <a:gd name="connsiteY176" fmla="*/ 35968 h 2231790"/>
              <a:gd name="connsiteX177" fmla="*/ 447040 w 1507039"/>
              <a:gd name="connsiteY177" fmla="*/ 82282 h 2231790"/>
              <a:gd name="connsiteX178" fmla="*/ 449580 w 1507039"/>
              <a:gd name="connsiteY178" fmla="*/ 229191 h 2231790"/>
              <a:gd name="connsiteX179" fmla="*/ 452120 w 1507039"/>
              <a:gd name="connsiteY179" fmla="*/ 461762 h 2231790"/>
              <a:gd name="connsiteX180" fmla="*/ 454660 w 1507039"/>
              <a:gd name="connsiteY180" fmla="*/ 756749 h 2231790"/>
              <a:gd name="connsiteX181" fmla="*/ 457200 w 1507039"/>
              <a:gd name="connsiteY181" fmla="*/ 1084926 h 2231790"/>
              <a:gd name="connsiteX182" fmla="*/ 459740 w 1507039"/>
              <a:gd name="connsiteY182" fmla="*/ 1413993 h 2231790"/>
              <a:gd name="connsiteX183" fmla="*/ 462280 w 1507039"/>
              <a:gd name="connsiteY183" fmla="*/ 1711766 h 2231790"/>
              <a:gd name="connsiteX184" fmla="*/ 464820 w 1507039"/>
              <a:gd name="connsiteY184" fmla="*/ 1949337 h 2231790"/>
              <a:gd name="connsiteX185" fmla="*/ 467360 w 1507039"/>
              <a:gd name="connsiteY185" fmla="*/ 2103890 h 2231790"/>
              <a:gd name="connsiteX186" fmla="*/ 469900 w 1507039"/>
              <a:gd name="connsiteY186" fmla="*/ 2160901 h 2231790"/>
              <a:gd name="connsiteX187" fmla="*/ 472440 w 1507039"/>
              <a:gd name="connsiteY187" fmla="*/ 2115504 h 2231790"/>
              <a:gd name="connsiteX188" fmla="*/ 474980 w 1507039"/>
              <a:gd name="connsiteY188" fmla="*/ 1972899 h 2231790"/>
              <a:gd name="connsiteX189" fmla="*/ 477520 w 1507039"/>
              <a:gd name="connsiteY189" fmla="*/ 1747771 h 2231790"/>
              <a:gd name="connsiteX190" fmla="*/ 480061 w 1507039"/>
              <a:gd name="connsiteY190" fmla="*/ 1462771 h 2231790"/>
              <a:gd name="connsiteX191" fmla="*/ 482600 w 1507039"/>
              <a:gd name="connsiteY191" fmla="*/ 1146232 h 2231790"/>
              <a:gd name="connsiteX192" fmla="*/ 485140 w 1507039"/>
              <a:gd name="connsiteY192" fmla="*/ 829345 h 2231790"/>
              <a:gd name="connsiteX193" fmla="*/ 487680 w 1507039"/>
              <a:gd name="connsiteY193" fmla="*/ 543074 h 2231790"/>
              <a:gd name="connsiteX194" fmla="*/ 490220 w 1507039"/>
              <a:gd name="connsiteY194" fmla="*/ 315119 h 2231790"/>
              <a:gd name="connsiteX195" fmla="*/ 492761 w 1507039"/>
              <a:gd name="connsiteY195" fmla="*/ 167225 h 2231790"/>
              <a:gd name="connsiteX196" fmla="*/ 495300 w 1507039"/>
              <a:gd name="connsiteY196" fmla="*/ 113105 h 2231790"/>
              <a:gd name="connsiteX197" fmla="*/ 497840 w 1507039"/>
              <a:gd name="connsiteY197" fmla="*/ 157165 h 2231790"/>
              <a:gd name="connsiteX198" fmla="*/ 500381 w 1507039"/>
              <a:gd name="connsiteY198" fmla="*/ 294162 h 2231790"/>
              <a:gd name="connsiteX199" fmla="*/ 502921 w 1507039"/>
              <a:gd name="connsiteY199" fmla="*/ 509804 h 2231790"/>
              <a:gd name="connsiteX200" fmla="*/ 505461 w 1507039"/>
              <a:gd name="connsiteY200" fmla="*/ 782246 h 2231790"/>
              <a:gd name="connsiteX201" fmla="*/ 508000 w 1507039"/>
              <a:gd name="connsiteY201" fmla="*/ 1084306 h 2231790"/>
              <a:gd name="connsiteX202" fmla="*/ 510540 w 1507039"/>
              <a:gd name="connsiteY202" fmla="*/ 1386184 h 2231790"/>
              <a:gd name="connsiteX203" fmla="*/ 513081 w 1507039"/>
              <a:gd name="connsiteY203" fmla="*/ 1658411 h 2231790"/>
              <a:gd name="connsiteX204" fmla="*/ 515621 w 1507039"/>
              <a:gd name="connsiteY204" fmla="*/ 1874740 h 2231790"/>
              <a:gd name="connsiteX205" fmla="*/ 518161 w 1507039"/>
              <a:gd name="connsiteY205" fmla="*/ 2014678 h 2231790"/>
              <a:gd name="connsiteX206" fmla="*/ 520701 w 1507039"/>
              <a:gd name="connsiteY206" fmla="*/ 2065436 h 2231790"/>
              <a:gd name="connsiteX207" fmla="*/ 523241 w 1507039"/>
              <a:gd name="connsiteY207" fmla="*/ 2023097 h 2231790"/>
              <a:gd name="connsiteX208" fmla="*/ 525781 w 1507039"/>
              <a:gd name="connsiteY208" fmla="*/ 1892893 h 2231790"/>
              <a:gd name="connsiteX209" fmla="*/ 528321 w 1507039"/>
              <a:gd name="connsiteY209" fmla="*/ 1688589 h 2231790"/>
              <a:gd name="connsiteX210" fmla="*/ 530861 w 1507039"/>
              <a:gd name="connsiteY210" fmla="*/ 1431031 h 2231790"/>
              <a:gd name="connsiteX211" fmla="*/ 533401 w 1507039"/>
              <a:gd name="connsiteY211" fmla="*/ 1146011 h 2231790"/>
              <a:gd name="connsiteX212" fmla="*/ 535941 w 1507039"/>
              <a:gd name="connsiteY212" fmla="*/ 861687 h 2231790"/>
              <a:gd name="connsiteX213" fmla="*/ 538481 w 1507039"/>
              <a:gd name="connsiteY213" fmla="*/ 605781 h 2231790"/>
              <a:gd name="connsiteX214" fmla="*/ 541021 w 1507039"/>
              <a:gd name="connsiteY214" fmla="*/ 402879 h 2231790"/>
              <a:gd name="connsiteX215" fmla="*/ 543561 w 1507039"/>
              <a:gd name="connsiteY215" fmla="*/ 272053 h 2231790"/>
              <a:gd name="connsiteX216" fmla="*/ 546101 w 1507039"/>
              <a:gd name="connsiteY216" fmla="*/ 225072 h 2231790"/>
              <a:gd name="connsiteX217" fmla="*/ 548641 w 1507039"/>
              <a:gd name="connsiteY217" fmla="*/ 265346 h 2231790"/>
              <a:gd name="connsiteX218" fmla="*/ 551181 w 1507039"/>
              <a:gd name="connsiteY218" fmla="*/ 387705 h 2231790"/>
              <a:gd name="connsiteX219" fmla="*/ 553721 w 1507039"/>
              <a:gd name="connsiteY219" fmla="*/ 579032 h 2231790"/>
              <a:gd name="connsiteX220" fmla="*/ 556261 w 1507039"/>
              <a:gd name="connsiteY220" fmla="*/ 819656 h 2231790"/>
              <a:gd name="connsiteX221" fmla="*/ 558801 w 1507039"/>
              <a:gd name="connsiteY221" fmla="*/ 1085383 h 2231790"/>
              <a:gd name="connsiteX222" fmla="*/ 561341 w 1507039"/>
              <a:gd name="connsiteY222" fmla="*/ 1349927 h 2231790"/>
              <a:gd name="connsiteX223" fmla="*/ 563881 w 1507039"/>
              <a:gd name="connsiteY223" fmla="*/ 1587522 h 2231790"/>
              <a:gd name="connsiteX224" fmla="*/ 566421 w 1507039"/>
              <a:gd name="connsiteY224" fmla="*/ 1775434 h 2231790"/>
              <a:gd name="connsiteX225" fmla="*/ 568961 w 1507039"/>
              <a:gd name="connsiteY225" fmla="*/ 1896148 h 2231790"/>
              <a:gd name="connsiteX226" fmla="*/ 571501 w 1507039"/>
              <a:gd name="connsiteY226" fmla="*/ 1938994 h 2231790"/>
              <a:gd name="connsiteX227" fmla="*/ 574041 w 1507039"/>
              <a:gd name="connsiteY227" fmla="*/ 1901088 h 2231790"/>
              <a:gd name="connsiteX228" fmla="*/ 576581 w 1507039"/>
              <a:gd name="connsiteY228" fmla="*/ 1787481 h 2231790"/>
              <a:gd name="connsiteX229" fmla="*/ 579121 w 1507039"/>
              <a:gd name="connsiteY229" fmla="*/ 1610539 h 2231790"/>
              <a:gd name="connsiteX230" fmla="*/ 581661 w 1507039"/>
              <a:gd name="connsiteY230" fmla="*/ 1388600 h 2231790"/>
              <a:gd name="connsiteX231" fmla="*/ 584201 w 1507039"/>
              <a:gd name="connsiteY231" fmla="*/ 1144079 h 2231790"/>
              <a:gd name="connsiteX232" fmla="*/ 586741 w 1507039"/>
              <a:gd name="connsiteY232" fmla="*/ 901201 h 2231790"/>
              <a:gd name="connsiteX233" fmla="*/ 589281 w 1507039"/>
              <a:gd name="connsiteY233" fmla="*/ 683593 h 2231790"/>
              <a:gd name="connsiteX234" fmla="*/ 591821 w 1507039"/>
              <a:gd name="connsiteY234" fmla="*/ 511980 h 2231790"/>
              <a:gd name="connsiteX235" fmla="*/ 594361 w 1507039"/>
              <a:gd name="connsiteY235" fmla="*/ 402209 h 2231790"/>
              <a:gd name="connsiteX236" fmla="*/ 596901 w 1507039"/>
              <a:gd name="connsiteY236" fmla="*/ 363789 h 2231790"/>
              <a:gd name="connsiteX237" fmla="*/ 599441 w 1507039"/>
              <a:gd name="connsiteY237" fmla="*/ 399073 h 2231790"/>
              <a:gd name="connsiteX238" fmla="*/ 601981 w 1507039"/>
              <a:gd name="connsiteY238" fmla="*/ 503172 h 2231790"/>
              <a:gd name="connsiteX239" fmla="*/ 604521 w 1507039"/>
              <a:gd name="connsiteY239" fmla="*/ 664572 h 2231790"/>
              <a:gd name="connsiteX240" fmla="*/ 607061 w 1507039"/>
              <a:gd name="connsiteY240" fmla="*/ 866392 h 2231790"/>
              <a:gd name="connsiteX241" fmla="*/ 609601 w 1507039"/>
              <a:gd name="connsiteY241" fmla="*/ 1088149 h 2231790"/>
              <a:gd name="connsiteX242" fmla="*/ 612141 w 1507039"/>
              <a:gd name="connsiteY242" fmla="*/ 1307838 h 2231790"/>
              <a:gd name="connsiteX243" fmla="*/ 614681 w 1507039"/>
              <a:gd name="connsiteY243" fmla="*/ 1504118 h 2231790"/>
              <a:gd name="connsiteX244" fmla="*/ 617221 w 1507039"/>
              <a:gd name="connsiteY244" fmla="*/ 1658391 h 2231790"/>
              <a:gd name="connsiteX245" fmla="*/ 619761 w 1507039"/>
              <a:gd name="connsiteY245" fmla="*/ 1756565 h 2231790"/>
              <a:gd name="connsiteX246" fmla="*/ 622301 w 1507039"/>
              <a:gd name="connsiteY246" fmla="*/ 1790339 h 2231790"/>
              <a:gd name="connsiteX247" fmla="*/ 624841 w 1507039"/>
              <a:gd name="connsiteY247" fmla="*/ 1757885 h 2231790"/>
              <a:gd name="connsiteX248" fmla="*/ 627381 w 1507039"/>
              <a:gd name="connsiteY248" fmla="*/ 1663886 h 2231790"/>
              <a:gd name="connsiteX249" fmla="*/ 629921 w 1507039"/>
              <a:gd name="connsiteY249" fmla="*/ 1518930 h 2231790"/>
              <a:gd name="connsiteX250" fmla="*/ 632461 w 1507039"/>
              <a:gd name="connsiteY250" fmla="*/ 1338331 h 2231790"/>
              <a:gd name="connsiteX251" fmla="*/ 635001 w 1507039"/>
              <a:gd name="connsiteY251" fmla="*/ 1140519 h 2231790"/>
              <a:gd name="connsiteX252" fmla="*/ 637541 w 1507039"/>
              <a:gd name="connsiteY252" fmla="*/ 945164 h 2231790"/>
              <a:gd name="connsiteX253" fmla="*/ 640081 w 1507039"/>
              <a:gd name="connsiteY253" fmla="*/ 771209 h 2231790"/>
              <a:gd name="connsiteX254" fmla="*/ 642621 w 1507039"/>
              <a:gd name="connsiteY254" fmla="*/ 635038 h 2231790"/>
              <a:gd name="connsiteX255" fmla="*/ 645161 w 1507039"/>
              <a:gd name="connsiteY255" fmla="*/ 548928 h 2231790"/>
              <a:gd name="connsiteX256" fmla="*/ 647701 w 1507039"/>
              <a:gd name="connsiteY256" fmla="*/ 519952 h 2231790"/>
              <a:gd name="connsiteX257" fmla="*/ 650241 w 1507039"/>
              <a:gd name="connsiteY257" fmla="*/ 549416 h 2231790"/>
              <a:gd name="connsiteX258" fmla="*/ 652781 w 1507039"/>
              <a:gd name="connsiteY258" fmla="*/ 632884 h 2231790"/>
              <a:gd name="connsiteX259" fmla="*/ 655321 w 1507039"/>
              <a:gd name="connsiteY259" fmla="*/ 760762 h 2231790"/>
              <a:gd name="connsiteX260" fmla="*/ 657861 w 1507039"/>
              <a:gd name="connsiteY260" fmla="*/ 919380 h 2231790"/>
              <a:gd name="connsiteX261" fmla="*/ 660401 w 1507039"/>
              <a:gd name="connsiteY261" fmla="*/ 1092445 h 2231790"/>
              <a:gd name="connsiteX262" fmla="*/ 662941 w 1507039"/>
              <a:gd name="connsiteY262" fmla="*/ 1262710 h 2231790"/>
              <a:gd name="connsiteX263" fmla="*/ 665481 w 1507039"/>
              <a:gd name="connsiteY263" fmla="*/ 1413697 h 2231790"/>
              <a:gd name="connsiteX264" fmla="*/ 668021 w 1507039"/>
              <a:gd name="connsiteY264" fmla="*/ 1531290 h 2231790"/>
              <a:gd name="connsiteX265" fmla="*/ 670561 w 1507039"/>
              <a:gd name="connsiteY265" fmla="*/ 1605057 h 2231790"/>
              <a:gd name="connsiteX266" fmla="*/ 673101 w 1507039"/>
              <a:gd name="connsiteY266" fmla="*/ 1629160 h 2231790"/>
              <a:gd name="connsiteX267" fmla="*/ 675641 w 1507039"/>
              <a:gd name="connsiteY267" fmla="*/ 1602796 h 2231790"/>
              <a:gd name="connsiteX268" fmla="*/ 678181 w 1507039"/>
              <a:gd name="connsiteY268" fmla="*/ 1530121 h 2231790"/>
              <a:gd name="connsiteX269" fmla="*/ 680721 w 1507039"/>
              <a:gd name="connsiteY269" fmla="*/ 1419687 h 2231790"/>
              <a:gd name="connsiteX270" fmla="*/ 683261 w 1507039"/>
              <a:gd name="connsiteY270" fmla="*/ 1283467 h 2231790"/>
              <a:gd name="connsiteX271" fmla="*/ 685801 w 1507039"/>
              <a:gd name="connsiteY271" fmla="*/ 1135563 h 2231790"/>
              <a:gd name="connsiteX272" fmla="*/ 688341 w 1507039"/>
              <a:gd name="connsiteY272" fmla="*/ 990756 h 2231790"/>
              <a:gd name="connsiteX273" fmla="*/ 690881 w 1507039"/>
              <a:gd name="connsiteY273" fmla="*/ 863025 h 2231790"/>
              <a:gd name="connsiteX274" fmla="*/ 693421 w 1507039"/>
              <a:gd name="connsiteY274" fmla="*/ 764198 h 2231790"/>
              <a:gd name="connsiteX275" fmla="*/ 695961 w 1507039"/>
              <a:gd name="connsiteY275" fmla="*/ 702864 h 2231790"/>
              <a:gd name="connsiteX276" fmla="*/ 698501 w 1507039"/>
              <a:gd name="connsiteY276" fmla="*/ 683635 h 2231790"/>
              <a:gd name="connsiteX277" fmla="*/ 701041 w 1507039"/>
              <a:gd name="connsiteY277" fmla="*/ 706836 h 2231790"/>
              <a:gd name="connsiteX278" fmla="*/ 703581 w 1507039"/>
              <a:gd name="connsiteY278" fmla="*/ 768622 h 2231790"/>
              <a:gd name="connsiteX279" fmla="*/ 706121 w 1507039"/>
              <a:gd name="connsiteY279" fmla="*/ 861512 h 2231790"/>
              <a:gd name="connsiteX280" fmla="*/ 708661 w 1507039"/>
              <a:gd name="connsiteY280" fmla="*/ 975259 h 2231790"/>
              <a:gd name="connsiteX281" fmla="*/ 711201 w 1507039"/>
              <a:gd name="connsiteY281" fmla="*/ 1097970 h 2231790"/>
              <a:gd name="connsiteX282" fmla="*/ 713741 w 1507039"/>
              <a:gd name="connsiteY282" fmla="*/ 1217338 h 2231790"/>
              <a:gd name="connsiteX283" fmla="*/ 716281 w 1507039"/>
              <a:gd name="connsiteY283" fmla="*/ 1321881 h 2231790"/>
              <a:gd name="connsiteX284" fmla="*/ 718821 w 1507039"/>
              <a:gd name="connsiteY284" fmla="*/ 1402036 h 2231790"/>
              <a:gd name="connsiteX285" fmla="*/ 721361 w 1507039"/>
              <a:gd name="connsiteY285" fmla="*/ 1451037 h 2231790"/>
              <a:gd name="connsiteX286" fmla="*/ 723901 w 1507039"/>
              <a:gd name="connsiteY286" fmla="*/ 1465464 h 2231790"/>
              <a:gd name="connsiteX287" fmla="*/ 726441 w 1507039"/>
              <a:gd name="connsiteY287" fmla="*/ 1445442 h 2231790"/>
              <a:gd name="connsiteX288" fmla="*/ 728981 w 1507039"/>
              <a:gd name="connsiteY288" fmla="*/ 1394479 h 2231790"/>
              <a:gd name="connsiteX289" fmla="*/ 731521 w 1507039"/>
              <a:gd name="connsiteY289" fmla="*/ 1318971 h 2231790"/>
              <a:gd name="connsiteX290" fmla="*/ 734061 w 1507039"/>
              <a:gd name="connsiteY290" fmla="*/ 1227436 h 2231790"/>
              <a:gd name="connsiteX291" fmla="*/ 736601 w 1507039"/>
              <a:gd name="connsiteY291" fmla="*/ 1129575 h 2231790"/>
              <a:gd name="connsiteX292" fmla="*/ 739141 w 1507039"/>
              <a:gd name="connsiteY292" fmla="*/ 1035248 h 2231790"/>
              <a:gd name="connsiteX293" fmla="*/ 741681 w 1507039"/>
              <a:gd name="connsiteY293" fmla="*/ 953486 h 2231790"/>
              <a:gd name="connsiteX294" fmla="*/ 744222 w 1507039"/>
              <a:gd name="connsiteY294" fmla="*/ 891630 h 2231790"/>
              <a:gd name="connsiteX295" fmla="*/ 746761 w 1507039"/>
              <a:gd name="connsiteY295" fmla="*/ 854680 h 2231790"/>
              <a:gd name="connsiteX296" fmla="*/ 749301 w 1507039"/>
              <a:gd name="connsiteY296" fmla="*/ 844911 h 2231790"/>
              <a:gd name="connsiteX297" fmla="*/ 751841 w 1507039"/>
              <a:gd name="connsiteY297" fmla="*/ 861784 h 2231790"/>
              <a:gd name="connsiteX298" fmla="*/ 754381 w 1507039"/>
              <a:gd name="connsiteY298" fmla="*/ 902146 h 2231790"/>
              <a:gd name="connsiteX299" fmla="*/ 756922 w 1507039"/>
              <a:gd name="connsiteY299" fmla="*/ 960686 h 2231790"/>
              <a:gd name="connsiteX300" fmla="*/ 759461 w 1507039"/>
              <a:gd name="connsiteY300" fmla="*/ 1030590 h 2231790"/>
              <a:gd name="connsiteX301" fmla="*/ 762001 w 1507039"/>
              <a:gd name="connsiteY301" fmla="*/ 1104304 h 2231790"/>
              <a:gd name="connsiteX302" fmla="*/ 764542 w 1507039"/>
              <a:gd name="connsiteY302" fmla="*/ 1174350 h 2231790"/>
              <a:gd name="connsiteX303" fmla="*/ 767082 w 1507039"/>
              <a:gd name="connsiteY303" fmla="*/ 1234070 h 2231790"/>
              <a:gd name="connsiteX304" fmla="*/ 769622 w 1507039"/>
              <a:gd name="connsiteY304" fmla="*/ 1278262 h 2231790"/>
              <a:gd name="connsiteX305" fmla="*/ 772161 w 1507039"/>
              <a:gd name="connsiteY305" fmla="*/ 1303618 h 2231790"/>
              <a:gd name="connsiteX306" fmla="*/ 774701 w 1507039"/>
              <a:gd name="connsiteY306" fmla="*/ 1308943 h 2231790"/>
              <a:gd name="connsiteX307" fmla="*/ 777242 w 1507039"/>
              <a:gd name="connsiteY307" fmla="*/ 1295149 h 2231790"/>
              <a:gd name="connsiteX308" fmla="*/ 779782 w 1507039"/>
              <a:gd name="connsiteY308" fmla="*/ 1265017 h 2231790"/>
              <a:gd name="connsiteX309" fmla="*/ 782322 w 1507039"/>
              <a:gd name="connsiteY309" fmla="*/ 1222791 h 2231790"/>
              <a:gd name="connsiteX310" fmla="*/ 784862 w 1507039"/>
              <a:gd name="connsiteY310" fmla="*/ 1173632 h 2231790"/>
              <a:gd name="connsiteX311" fmla="*/ 787402 w 1507039"/>
              <a:gd name="connsiteY311" fmla="*/ 1123022 h 2231790"/>
              <a:gd name="connsiteX312" fmla="*/ 789942 w 1507039"/>
              <a:gd name="connsiteY312" fmla="*/ 1076157 h 2231790"/>
              <a:gd name="connsiteX313" fmla="*/ 792482 w 1507039"/>
              <a:gd name="connsiteY313" fmla="*/ 1037429 h 2231790"/>
              <a:gd name="connsiteX314" fmla="*/ 795022 w 1507039"/>
              <a:gd name="connsiteY314" fmla="*/ 1010015 h 2231790"/>
              <a:gd name="connsiteX315" fmla="*/ 797562 w 1507039"/>
              <a:gd name="connsiteY315" fmla="*/ 995632 h 2231790"/>
              <a:gd name="connsiteX316" fmla="*/ 800102 w 1507039"/>
              <a:gd name="connsiteY316" fmla="*/ 994472 h 2231790"/>
              <a:gd name="connsiteX317" fmla="*/ 802642 w 1507039"/>
              <a:gd name="connsiteY317" fmla="*/ 1005299 h 2231790"/>
              <a:gd name="connsiteX318" fmla="*/ 805182 w 1507039"/>
              <a:gd name="connsiteY318" fmla="*/ 1025710 h 2231790"/>
              <a:gd name="connsiteX319" fmla="*/ 807722 w 1507039"/>
              <a:gd name="connsiteY319" fmla="*/ 1052496 h 2231790"/>
              <a:gd name="connsiteX320" fmla="*/ 810262 w 1507039"/>
              <a:gd name="connsiteY320" fmla="*/ 1082078 h 2231790"/>
              <a:gd name="connsiteX321" fmla="*/ 812802 w 1507039"/>
              <a:gd name="connsiteY321" fmla="*/ 1110943 h 2231790"/>
              <a:gd name="connsiteX322" fmla="*/ 815342 w 1507039"/>
              <a:gd name="connsiteY322" fmla="*/ 1136043 h 2231790"/>
              <a:gd name="connsiteX323" fmla="*/ 817882 w 1507039"/>
              <a:gd name="connsiteY323" fmla="*/ 1155114 h 2231790"/>
              <a:gd name="connsiteX324" fmla="*/ 820422 w 1507039"/>
              <a:gd name="connsiteY324" fmla="*/ 1166865 h 2231790"/>
              <a:gd name="connsiteX325" fmla="*/ 822961 w 1507039"/>
              <a:gd name="connsiteY325" fmla="*/ 1171046 h 2231790"/>
              <a:gd name="connsiteX326" fmla="*/ 825501 w 1507039"/>
              <a:gd name="connsiteY326" fmla="*/ 1168380 h 2231790"/>
              <a:gd name="connsiteX327" fmla="*/ 828041 w 1507039"/>
              <a:gd name="connsiteY327" fmla="*/ 1160375 h 2231790"/>
              <a:gd name="connsiteX328" fmla="*/ 830581 w 1507039"/>
              <a:gd name="connsiteY328" fmla="*/ 1149051 h 2231790"/>
              <a:gd name="connsiteX329" fmla="*/ 833121 w 1507039"/>
              <a:gd name="connsiteY329" fmla="*/ 1136629 h 2231790"/>
              <a:gd name="connsiteX330" fmla="*/ 835661 w 1507039"/>
              <a:gd name="connsiteY330" fmla="*/ 1125198 h 2231790"/>
              <a:gd name="connsiteX331" fmla="*/ 838201 w 1507039"/>
              <a:gd name="connsiteY331" fmla="*/ 1116437 h 2231790"/>
              <a:gd name="connsiteX332" fmla="*/ 840741 w 1507039"/>
              <a:gd name="connsiteY332" fmla="*/ 1111397 h 2231790"/>
              <a:gd name="connsiteX333" fmla="*/ 843281 w 1507039"/>
              <a:gd name="connsiteY333" fmla="*/ 1110391 h 2231790"/>
              <a:gd name="connsiteX334" fmla="*/ 845821 w 1507039"/>
              <a:gd name="connsiteY334" fmla="*/ 1112983 h 2231790"/>
              <a:gd name="connsiteX335" fmla="*/ 848361 w 1507039"/>
              <a:gd name="connsiteY335" fmla="*/ 1118095 h 2231790"/>
              <a:gd name="connsiteX336" fmla="*/ 850901 w 1507039"/>
              <a:gd name="connsiteY336" fmla="*/ 1124196 h 2231790"/>
              <a:gd name="connsiteX337" fmla="*/ 853441 w 1507039"/>
              <a:gd name="connsiteY337" fmla="*/ 1129561 h 2231790"/>
              <a:gd name="connsiteX338" fmla="*/ 855981 w 1507039"/>
              <a:gd name="connsiteY338" fmla="*/ 1132544 h 2231790"/>
              <a:gd name="connsiteX339" fmla="*/ 858521 w 1507039"/>
              <a:gd name="connsiteY339" fmla="*/ 1131859 h 2231790"/>
              <a:gd name="connsiteX340" fmla="*/ 861061 w 1507039"/>
              <a:gd name="connsiteY340" fmla="*/ 1126791 h 2231790"/>
              <a:gd name="connsiteX341" fmla="*/ 863601 w 1507039"/>
              <a:gd name="connsiteY341" fmla="*/ 1117342 h 2231790"/>
              <a:gd name="connsiteX342" fmla="*/ 866141 w 1507039"/>
              <a:gd name="connsiteY342" fmla="*/ 1104272 h 2231790"/>
              <a:gd name="connsiteX343" fmla="*/ 868681 w 1507039"/>
              <a:gd name="connsiteY343" fmla="*/ 1089032 h 2231790"/>
              <a:gd name="connsiteX344" fmla="*/ 871221 w 1507039"/>
              <a:gd name="connsiteY344" fmla="*/ 1073595 h 2231790"/>
              <a:gd name="connsiteX345" fmla="*/ 873761 w 1507039"/>
              <a:gd name="connsiteY345" fmla="*/ 1060212 h 2231790"/>
              <a:gd name="connsiteX346" fmla="*/ 876301 w 1507039"/>
              <a:gd name="connsiteY346" fmla="*/ 1051110 h 2231790"/>
              <a:gd name="connsiteX347" fmla="*/ 878841 w 1507039"/>
              <a:gd name="connsiteY347" fmla="*/ 1048180 h 2231790"/>
              <a:gd name="connsiteX348" fmla="*/ 881381 w 1507039"/>
              <a:gd name="connsiteY348" fmla="*/ 1052692 h 2231790"/>
              <a:gd name="connsiteX349" fmla="*/ 883921 w 1507039"/>
              <a:gd name="connsiteY349" fmla="*/ 1065077 h 2231790"/>
              <a:gd name="connsiteX350" fmla="*/ 886461 w 1507039"/>
              <a:gd name="connsiteY350" fmla="*/ 1084800 h 2231790"/>
              <a:gd name="connsiteX351" fmla="*/ 889000 w 1507039"/>
              <a:gd name="connsiteY351" fmla="*/ 1110354 h 2231790"/>
              <a:gd name="connsiteX352" fmla="*/ 891540 w 1507039"/>
              <a:gd name="connsiteY352" fmla="*/ 1139370 h 2231790"/>
              <a:gd name="connsiteX353" fmla="*/ 894080 w 1507039"/>
              <a:gd name="connsiteY353" fmla="*/ 1168852 h 2231790"/>
              <a:gd name="connsiteX354" fmla="*/ 896620 w 1507039"/>
              <a:gd name="connsiteY354" fmla="*/ 1195485 h 2231790"/>
              <a:gd name="connsiteX355" fmla="*/ 899160 w 1507039"/>
              <a:gd name="connsiteY355" fmla="*/ 1216018 h 2231790"/>
              <a:gd name="connsiteX356" fmla="*/ 901700 w 1507039"/>
              <a:gd name="connsiteY356" fmla="*/ 1227646 h 2231790"/>
              <a:gd name="connsiteX357" fmla="*/ 904240 w 1507039"/>
              <a:gd name="connsiteY357" fmla="*/ 1228372 h 2231790"/>
              <a:gd name="connsiteX358" fmla="*/ 906780 w 1507039"/>
              <a:gd name="connsiteY358" fmla="*/ 1217285 h 2231790"/>
              <a:gd name="connsiteX359" fmla="*/ 909320 w 1507039"/>
              <a:gd name="connsiteY359" fmla="*/ 1194733 h 2231790"/>
              <a:gd name="connsiteX360" fmla="*/ 911860 w 1507039"/>
              <a:gd name="connsiteY360" fmla="*/ 1162356 h 2231790"/>
              <a:gd name="connsiteX361" fmla="*/ 914400 w 1507039"/>
              <a:gd name="connsiteY361" fmla="*/ 1122975 h 2231790"/>
              <a:gd name="connsiteX362" fmla="*/ 916940 w 1507039"/>
              <a:gd name="connsiteY362" fmla="*/ 1080343 h 2231790"/>
              <a:gd name="connsiteX363" fmla="*/ 919480 w 1507039"/>
              <a:gd name="connsiteY363" fmla="*/ 1038778 h 2231790"/>
              <a:gd name="connsiteX364" fmla="*/ 922020 w 1507039"/>
              <a:gd name="connsiteY364" fmla="*/ 1002715 h 2231790"/>
              <a:gd name="connsiteX365" fmla="*/ 924560 w 1507039"/>
              <a:gd name="connsiteY365" fmla="*/ 976231 h 2231790"/>
              <a:gd name="connsiteX366" fmla="*/ 927100 w 1507039"/>
              <a:gd name="connsiteY366" fmla="*/ 962580 h 2231790"/>
              <a:gd name="connsiteX367" fmla="*/ 929640 w 1507039"/>
              <a:gd name="connsiteY367" fmla="*/ 963811 h 2231790"/>
              <a:gd name="connsiteX368" fmla="*/ 932180 w 1507039"/>
              <a:gd name="connsiteY368" fmla="*/ 980490 h 2231790"/>
              <a:gd name="connsiteX369" fmla="*/ 934720 w 1507039"/>
              <a:gd name="connsiteY369" fmla="*/ 1011582 h 2231790"/>
              <a:gd name="connsiteX370" fmla="*/ 937260 w 1507039"/>
              <a:gd name="connsiteY370" fmla="*/ 1054495 h 2231790"/>
              <a:gd name="connsiteX371" fmla="*/ 939800 w 1507039"/>
              <a:gd name="connsiteY371" fmla="*/ 1105298 h 2231790"/>
              <a:gd name="connsiteX372" fmla="*/ 942340 w 1507039"/>
              <a:gd name="connsiteY372" fmla="*/ 1159088 h 2231790"/>
              <a:gd name="connsiteX373" fmla="*/ 944880 w 1507039"/>
              <a:gd name="connsiteY373" fmla="*/ 1210469 h 2231790"/>
              <a:gd name="connsiteX374" fmla="*/ 947420 w 1507039"/>
              <a:gd name="connsiteY374" fmla="*/ 1254108 h 2231790"/>
              <a:gd name="connsiteX375" fmla="*/ 949960 w 1507039"/>
              <a:gd name="connsiteY375" fmla="*/ 1285291 h 2231790"/>
              <a:gd name="connsiteX376" fmla="*/ 952500 w 1507039"/>
              <a:gd name="connsiteY376" fmla="*/ 1300439 h 2231790"/>
              <a:gd name="connsiteX377" fmla="*/ 955039 w 1507039"/>
              <a:gd name="connsiteY377" fmla="*/ 1297512 h 2231790"/>
              <a:gd name="connsiteX378" fmla="*/ 957579 w 1507039"/>
              <a:gd name="connsiteY378" fmla="*/ 1276264 h 2231790"/>
              <a:gd name="connsiteX379" fmla="*/ 960119 w 1507039"/>
              <a:gd name="connsiteY379" fmla="*/ 1238325 h 2231790"/>
              <a:gd name="connsiteX380" fmla="*/ 962659 w 1507039"/>
              <a:gd name="connsiteY380" fmla="*/ 1187074 h 2231790"/>
              <a:gd name="connsiteX381" fmla="*/ 965199 w 1507039"/>
              <a:gd name="connsiteY381" fmla="*/ 1127337 h 2231790"/>
              <a:gd name="connsiteX382" fmla="*/ 967739 w 1507039"/>
              <a:gd name="connsiteY382" fmla="*/ 1064927 h 2231790"/>
              <a:gd name="connsiteX383" fmla="*/ 970279 w 1507039"/>
              <a:gd name="connsiteY383" fmla="*/ 1006066 h 2231790"/>
              <a:gd name="connsiteX384" fmla="*/ 972819 w 1507039"/>
              <a:gd name="connsiteY384" fmla="*/ 956755 h 2231790"/>
              <a:gd name="connsiteX385" fmla="*/ 975359 w 1507039"/>
              <a:gd name="connsiteY385" fmla="*/ 922156 h 2231790"/>
              <a:gd name="connsiteX386" fmla="*/ 977899 w 1507039"/>
              <a:gd name="connsiteY386" fmla="*/ 906046 h 2231790"/>
              <a:gd name="connsiteX387" fmla="*/ 980439 w 1507039"/>
              <a:gd name="connsiteY387" fmla="*/ 910403 h 2231790"/>
              <a:gd name="connsiteX388" fmla="*/ 982979 w 1507039"/>
              <a:gd name="connsiteY388" fmla="*/ 935171 h 2231790"/>
              <a:gd name="connsiteX389" fmla="*/ 985519 w 1507039"/>
              <a:gd name="connsiteY389" fmla="*/ 978232 h 2231790"/>
              <a:gd name="connsiteX390" fmla="*/ 988059 w 1507039"/>
              <a:gd name="connsiteY390" fmla="*/ 1035587 h 2231790"/>
              <a:gd name="connsiteX391" fmla="*/ 990599 w 1507039"/>
              <a:gd name="connsiteY391" fmla="*/ 1101731 h 2231790"/>
              <a:gd name="connsiteX392" fmla="*/ 993139 w 1507039"/>
              <a:gd name="connsiteY392" fmla="*/ 1170192 h 2231790"/>
              <a:gd name="connsiteX393" fmla="*/ 995679 w 1507039"/>
              <a:gd name="connsiteY393" fmla="*/ 1234172 h 2231790"/>
              <a:gd name="connsiteX394" fmla="*/ 998219 w 1507039"/>
              <a:gd name="connsiteY394" fmla="*/ 1287234 h 2231790"/>
              <a:gd name="connsiteX395" fmla="*/ 1000759 w 1507039"/>
              <a:gd name="connsiteY395" fmla="*/ 1323956 h 2231790"/>
              <a:gd name="connsiteX396" fmla="*/ 1003299 w 1507039"/>
              <a:gd name="connsiteY396" fmla="*/ 1340491 h 2231790"/>
              <a:gd name="connsiteX397" fmla="*/ 1005839 w 1507039"/>
              <a:gd name="connsiteY397" fmla="*/ 1334977 h 2231790"/>
              <a:gd name="connsiteX398" fmla="*/ 1008379 w 1507039"/>
              <a:gd name="connsiteY398" fmla="*/ 1307739 h 2231790"/>
              <a:gd name="connsiteX399" fmla="*/ 1010919 w 1507039"/>
              <a:gd name="connsiteY399" fmla="*/ 1261283 h 2231790"/>
              <a:gd name="connsiteX400" fmla="*/ 1013459 w 1507039"/>
              <a:gd name="connsiteY400" fmla="*/ 1200057 h 2231790"/>
              <a:gd name="connsiteX401" fmla="*/ 1015999 w 1507039"/>
              <a:gd name="connsiteY401" fmla="*/ 1130024 h 2231790"/>
              <a:gd name="connsiteX402" fmla="*/ 1018538 w 1507039"/>
              <a:gd name="connsiteY402" fmla="*/ 1058068 h 2231790"/>
              <a:gd name="connsiteX403" fmla="*/ 1021078 w 1507039"/>
              <a:gd name="connsiteY403" fmla="*/ 991313 h 2231790"/>
              <a:gd name="connsiteX404" fmla="*/ 1023618 w 1507039"/>
              <a:gd name="connsiteY404" fmla="*/ 936402 h 2231790"/>
              <a:gd name="connsiteX405" fmla="*/ 1026158 w 1507039"/>
              <a:gd name="connsiteY405" fmla="*/ 898833 h 2231790"/>
              <a:gd name="connsiteX406" fmla="*/ 1028698 w 1507039"/>
              <a:gd name="connsiteY406" fmla="*/ 882399 h 2231790"/>
              <a:gd name="connsiteX407" fmla="*/ 1031238 w 1507039"/>
              <a:gd name="connsiteY407" fmla="*/ 888802 h 2231790"/>
              <a:gd name="connsiteX408" fmla="*/ 1033778 w 1507039"/>
              <a:gd name="connsiteY408" fmla="*/ 917473 h 2231790"/>
              <a:gd name="connsiteX409" fmla="*/ 1036318 w 1507039"/>
              <a:gd name="connsiteY409" fmla="*/ 965626 h 2231790"/>
              <a:gd name="connsiteX410" fmla="*/ 1038858 w 1507039"/>
              <a:gd name="connsiteY410" fmla="*/ 1028533 h 2231790"/>
              <a:gd name="connsiteX411" fmla="*/ 1041398 w 1507039"/>
              <a:gd name="connsiteY411" fmla="*/ 1099991 h 2231790"/>
              <a:gd name="connsiteX412" fmla="*/ 1043938 w 1507039"/>
              <a:gd name="connsiteY412" fmla="*/ 1172945 h 2231790"/>
              <a:gd name="connsiteX413" fmla="*/ 1046478 w 1507039"/>
              <a:gd name="connsiteY413" fmla="*/ 1240193 h 2231790"/>
              <a:gd name="connsiteX414" fmla="*/ 1049018 w 1507039"/>
              <a:gd name="connsiteY414" fmla="*/ 1295104 h 2231790"/>
              <a:gd name="connsiteX415" fmla="*/ 1051558 w 1507039"/>
              <a:gd name="connsiteY415" fmla="*/ 1332283 h 2231790"/>
              <a:gd name="connsiteX416" fmla="*/ 1054098 w 1507039"/>
              <a:gd name="connsiteY416" fmla="*/ 1348106 h 2231790"/>
              <a:gd name="connsiteX417" fmla="*/ 1056638 w 1507039"/>
              <a:gd name="connsiteY417" fmla="*/ 1341079 h 2231790"/>
              <a:gd name="connsiteX418" fmla="*/ 1059178 w 1507039"/>
              <a:gd name="connsiteY418" fmla="*/ 1311979 h 2231790"/>
              <a:gd name="connsiteX419" fmla="*/ 1061718 w 1507039"/>
              <a:gd name="connsiteY419" fmla="*/ 1263767 h 2231790"/>
              <a:gd name="connsiteX420" fmla="*/ 1064258 w 1507039"/>
              <a:gd name="connsiteY420" fmla="*/ 1201287 h 2231790"/>
              <a:gd name="connsiteX421" fmla="*/ 1066798 w 1507039"/>
              <a:gd name="connsiteY421" fmla="*/ 1130770 h 2231790"/>
              <a:gd name="connsiteX422" fmla="*/ 1069338 w 1507039"/>
              <a:gd name="connsiteY422" fmla="*/ 1059209 h 2231790"/>
              <a:gd name="connsiteX423" fmla="*/ 1071878 w 1507039"/>
              <a:gd name="connsiteY423" fmla="*/ 993652 h 2231790"/>
              <a:gd name="connsiteX424" fmla="*/ 1074418 w 1507039"/>
              <a:gd name="connsiteY424" fmla="*/ 940504 h 2231790"/>
              <a:gd name="connsiteX425" fmla="*/ 1076958 w 1507039"/>
              <a:gd name="connsiteY425" fmla="*/ 904889 h 2231790"/>
              <a:gd name="connsiteX426" fmla="*/ 1079498 w 1507039"/>
              <a:gd name="connsiteY426" fmla="*/ 890155 h 2231790"/>
              <a:gd name="connsiteX427" fmla="*/ 1082038 w 1507039"/>
              <a:gd name="connsiteY427" fmla="*/ 897553 h 2231790"/>
              <a:gd name="connsiteX428" fmla="*/ 1084577 w 1507039"/>
              <a:gd name="connsiteY428" fmla="*/ 926130 h 2231790"/>
              <a:gd name="connsiteX429" fmla="*/ 1087117 w 1507039"/>
              <a:gd name="connsiteY429" fmla="*/ 972849 h 2231790"/>
              <a:gd name="connsiteX430" fmla="*/ 1089657 w 1507039"/>
              <a:gd name="connsiteY430" fmla="*/ 1032913 h 2231790"/>
              <a:gd name="connsiteX431" fmla="*/ 1092197 w 1507039"/>
              <a:gd name="connsiteY431" fmla="*/ 1100261 h 2231790"/>
              <a:gd name="connsiteX432" fmla="*/ 1094737 w 1507039"/>
              <a:gd name="connsiteY432" fmla="*/ 1168185 h 2231790"/>
              <a:gd name="connsiteX433" fmla="*/ 1097277 w 1507039"/>
              <a:gd name="connsiteY433" fmla="*/ 1230010 h 2231790"/>
              <a:gd name="connsiteX434" fmla="*/ 1099817 w 1507039"/>
              <a:gd name="connsiteY434" fmla="*/ 1279753 h 2231790"/>
              <a:gd name="connsiteX435" fmla="*/ 1102357 w 1507039"/>
              <a:gd name="connsiteY435" fmla="*/ 1312711 h 2231790"/>
              <a:gd name="connsiteX436" fmla="*/ 1104897 w 1507039"/>
              <a:gd name="connsiteY436" fmla="*/ 1325913 h 2231790"/>
              <a:gd name="connsiteX437" fmla="*/ 1107437 w 1507039"/>
              <a:gd name="connsiteY437" fmla="*/ 1318386 h 2231790"/>
              <a:gd name="connsiteX438" fmla="*/ 1109977 w 1507039"/>
              <a:gd name="connsiteY438" fmla="*/ 1291220 h 2231790"/>
              <a:gd name="connsiteX439" fmla="*/ 1112517 w 1507039"/>
              <a:gd name="connsiteY439" fmla="*/ 1247429 h 2231790"/>
              <a:gd name="connsiteX440" fmla="*/ 1115057 w 1507039"/>
              <a:gd name="connsiteY440" fmla="*/ 1191616 h 2231790"/>
              <a:gd name="connsiteX441" fmla="*/ 1117597 w 1507039"/>
              <a:gd name="connsiteY441" fmla="*/ 1129485 h 2231790"/>
              <a:gd name="connsiteX442" fmla="*/ 1120137 w 1507039"/>
              <a:gd name="connsiteY442" fmla="*/ 1067254 h 2231790"/>
              <a:gd name="connsiteX443" fmla="*/ 1122677 w 1507039"/>
              <a:gd name="connsiteY443" fmla="*/ 1011027 h 2231790"/>
              <a:gd name="connsiteX444" fmla="*/ 1125217 w 1507039"/>
              <a:gd name="connsiteY444" fmla="*/ 966186 h 2231790"/>
              <a:gd name="connsiteX445" fmla="*/ 1127757 w 1507039"/>
              <a:gd name="connsiteY445" fmla="*/ 936871 h 2231790"/>
              <a:gd name="connsiteX446" fmla="*/ 1130297 w 1507039"/>
              <a:gd name="connsiteY446" fmla="*/ 925596 h 2231790"/>
              <a:gd name="connsiteX447" fmla="*/ 1132837 w 1507039"/>
              <a:gd name="connsiteY447" fmla="*/ 933030 h 2231790"/>
              <a:gd name="connsiteX448" fmla="*/ 1135377 w 1507039"/>
              <a:gd name="connsiteY448" fmla="*/ 957978 h 2231790"/>
              <a:gd name="connsiteX449" fmla="*/ 1137917 w 1507039"/>
              <a:gd name="connsiteY449" fmla="*/ 997543 h 2231790"/>
              <a:gd name="connsiteX450" fmla="*/ 1140457 w 1507039"/>
              <a:gd name="connsiteY450" fmla="*/ 1047455 h 2231790"/>
              <a:gd name="connsiteX451" fmla="*/ 1142997 w 1507039"/>
              <a:gd name="connsiteY451" fmla="*/ 1102537 h 2231790"/>
              <a:gd name="connsiteX452" fmla="*/ 1145537 w 1507039"/>
              <a:gd name="connsiteY452" fmla="*/ 1157241 h 2231790"/>
              <a:gd name="connsiteX453" fmla="*/ 1148077 w 1507039"/>
              <a:gd name="connsiteY453" fmla="*/ 1206216 h 2231790"/>
              <a:gd name="connsiteX454" fmla="*/ 1150616 w 1507039"/>
              <a:gd name="connsiteY454" fmla="*/ 1244836 h 2231790"/>
              <a:gd name="connsiteX455" fmla="*/ 1153156 w 1507039"/>
              <a:gd name="connsiteY455" fmla="*/ 1269640 h 2231790"/>
              <a:gd name="connsiteX456" fmla="*/ 1155696 w 1507039"/>
              <a:gd name="connsiteY456" fmla="*/ 1278649 h 2231790"/>
              <a:gd name="connsiteX457" fmla="*/ 1158236 w 1507039"/>
              <a:gd name="connsiteY457" fmla="*/ 1271513 h 2231790"/>
              <a:gd name="connsiteX458" fmla="*/ 1160776 w 1507039"/>
              <a:gd name="connsiteY458" fmla="*/ 1249494 h 2231790"/>
              <a:gd name="connsiteX459" fmla="*/ 1163316 w 1507039"/>
              <a:gd name="connsiteY459" fmla="*/ 1215290 h 2231790"/>
              <a:gd name="connsiteX460" fmla="*/ 1165856 w 1507039"/>
              <a:gd name="connsiteY460" fmla="*/ 1172714 h 2231790"/>
              <a:gd name="connsiteX461" fmla="*/ 1168396 w 1507039"/>
              <a:gd name="connsiteY461" fmla="*/ 1126267 h 2231790"/>
              <a:gd name="connsiteX462" fmla="*/ 1170936 w 1507039"/>
              <a:gd name="connsiteY462" fmla="*/ 1080667 h 2231790"/>
              <a:gd name="connsiteX463" fmla="*/ 1173476 w 1507039"/>
              <a:gd name="connsiteY463" fmla="*/ 1040360 h 2231790"/>
              <a:gd name="connsiteX464" fmla="*/ 1176016 w 1507039"/>
              <a:gd name="connsiteY464" fmla="*/ 1009083 h 2231790"/>
              <a:gd name="connsiteX465" fmla="*/ 1178556 w 1507039"/>
              <a:gd name="connsiteY465" fmla="*/ 989516 h 2231790"/>
              <a:gd name="connsiteX466" fmla="*/ 1181096 w 1507039"/>
              <a:gd name="connsiteY466" fmla="*/ 983052 h 2231790"/>
              <a:gd name="connsiteX467" fmla="*/ 1183636 w 1507039"/>
              <a:gd name="connsiteY467" fmla="*/ 989709 h 2231790"/>
              <a:gd name="connsiteX468" fmla="*/ 1186176 w 1507039"/>
              <a:gd name="connsiteY468" fmla="*/ 1008192 h 2231790"/>
              <a:gd name="connsiteX469" fmla="*/ 1188716 w 1507039"/>
              <a:gd name="connsiteY469" fmla="*/ 1036079 h 2231790"/>
              <a:gd name="connsiteX470" fmla="*/ 1191256 w 1507039"/>
              <a:gd name="connsiteY470" fmla="*/ 1070123 h 2231790"/>
              <a:gd name="connsiteX471" fmla="*/ 1193796 w 1507039"/>
              <a:gd name="connsiteY471" fmla="*/ 1106622 h 2231790"/>
              <a:gd name="connsiteX472" fmla="*/ 1196336 w 1507039"/>
              <a:gd name="connsiteY472" fmla="*/ 1141825 h 2231790"/>
              <a:gd name="connsiteX473" fmla="*/ 1198876 w 1507039"/>
              <a:gd name="connsiteY473" fmla="*/ 1172314 h 2231790"/>
              <a:gd name="connsiteX474" fmla="*/ 1201416 w 1507039"/>
              <a:gd name="connsiteY474" fmla="*/ 1195347 h 2231790"/>
              <a:gd name="connsiteX475" fmla="*/ 1203956 w 1507039"/>
              <a:gd name="connsiteY475" fmla="*/ 1209101 h 2231790"/>
              <a:gd name="connsiteX476" fmla="*/ 1206496 w 1507039"/>
              <a:gd name="connsiteY476" fmla="*/ 1212810 h 2231790"/>
              <a:gd name="connsiteX477" fmla="*/ 1209036 w 1507039"/>
              <a:gd name="connsiteY477" fmla="*/ 1206790 h 2231790"/>
              <a:gd name="connsiteX478" fmla="*/ 1211576 w 1507039"/>
              <a:gd name="connsiteY478" fmla="*/ 1192335 h 2231790"/>
              <a:gd name="connsiteX479" fmla="*/ 1214116 w 1507039"/>
              <a:gd name="connsiteY479" fmla="*/ 1171524 h 2231790"/>
              <a:gd name="connsiteX480" fmla="*/ 1216655 w 1507039"/>
              <a:gd name="connsiteY480" fmla="*/ 1146951 h 2231790"/>
              <a:gd name="connsiteX481" fmla="*/ 1219195 w 1507039"/>
              <a:gd name="connsiteY481" fmla="*/ 1121413 h 2231790"/>
              <a:gd name="connsiteX482" fmla="*/ 1221735 w 1507039"/>
              <a:gd name="connsiteY482" fmla="*/ 1097595 h 2231790"/>
              <a:gd name="connsiteX483" fmla="*/ 1224275 w 1507039"/>
              <a:gd name="connsiteY483" fmla="*/ 1077788 h 2231790"/>
              <a:gd name="connsiteX484" fmla="*/ 1226815 w 1507039"/>
              <a:gd name="connsiteY484" fmla="*/ 1063663 h 2231790"/>
              <a:gd name="connsiteX485" fmla="*/ 1229355 w 1507039"/>
              <a:gd name="connsiteY485" fmla="*/ 1056136 h 2231790"/>
              <a:gd name="connsiteX486" fmla="*/ 1231895 w 1507039"/>
              <a:gd name="connsiteY486" fmla="*/ 1055317 h 2231790"/>
              <a:gd name="connsiteX487" fmla="*/ 1234435 w 1507039"/>
              <a:gd name="connsiteY487" fmla="*/ 1060568 h 2231790"/>
              <a:gd name="connsiteX488" fmla="*/ 1236975 w 1507039"/>
              <a:gd name="connsiteY488" fmla="*/ 1070626 h 2231790"/>
              <a:gd name="connsiteX489" fmla="*/ 1239515 w 1507039"/>
              <a:gd name="connsiteY489" fmla="*/ 1083810 h 2231790"/>
              <a:gd name="connsiteX490" fmla="*/ 1242055 w 1507039"/>
              <a:gd name="connsiteY490" fmla="*/ 1098249 h 2231790"/>
              <a:gd name="connsiteX491" fmla="*/ 1244595 w 1507039"/>
              <a:gd name="connsiteY491" fmla="*/ 1112125 h 2231790"/>
              <a:gd name="connsiteX492" fmla="*/ 1247135 w 1507039"/>
              <a:gd name="connsiteY492" fmla="*/ 1123895 h 2231790"/>
              <a:gd name="connsiteX493" fmla="*/ 1249675 w 1507039"/>
              <a:gd name="connsiteY493" fmla="*/ 1132457 h 2231790"/>
              <a:gd name="connsiteX494" fmla="*/ 1252215 w 1507039"/>
              <a:gd name="connsiteY494" fmla="*/ 1137258 h 2231790"/>
              <a:gd name="connsiteX495" fmla="*/ 1254755 w 1507039"/>
              <a:gd name="connsiteY495" fmla="*/ 1138319 h 2231790"/>
              <a:gd name="connsiteX496" fmla="*/ 1257295 w 1507039"/>
              <a:gd name="connsiteY496" fmla="*/ 1136186 h 2231790"/>
              <a:gd name="connsiteX497" fmla="*/ 1259835 w 1507039"/>
              <a:gd name="connsiteY497" fmla="*/ 1131812 h 2231790"/>
              <a:gd name="connsiteX498" fmla="*/ 1262375 w 1507039"/>
              <a:gd name="connsiteY498" fmla="*/ 1126392 h 2231790"/>
              <a:gd name="connsiteX499" fmla="*/ 1264915 w 1507039"/>
              <a:gd name="connsiteY499" fmla="*/ 1121170 h 2231790"/>
              <a:gd name="connsiteX500" fmla="*/ 1267455 w 1507039"/>
              <a:gd name="connsiteY500" fmla="*/ 1117243 h 2231790"/>
              <a:gd name="connsiteX501" fmla="*/ 1507039 w 1507039"/>
              <a:gd name="connsiteY501" fmla="*/ 1114382 h 2231790"/>
              <a:gd name="connsiteX0" fmla="*/ 0 w 1724065"/>
              <a:gd name="connsiteY0" fmla="*/ 1115321 h 2231790"/>
              <a:gd name="connsiteX1" fmla="*/ 0 w 1724065"/>
              <a:gd name="connsiteY1" fmla="*/ 1115321 h 2231790"/>
              <a:gd name="connsiteX2" fmla="*/ 2539 w 1724065"/>
              <a:gd name="connsiteY2" fmla="*/ 1119016 h 2231790"/>
              <a:gd name="connsiteX3" fmla="*/ 5080 w 1724065"/>
              <a:gd name="connsiteY3" fmla="*/ 1129377 h 2231790"/>
              <a:gd name="connsiteX4" fmla="*/ 7619 w 1724065"/>
              <a:gd name="connsiteY4" fmla="*/ 1144341 h 2231790"/>
              <a:gd name="connsiteX5" fmla="*/ 10160 w 1724065"/>
              <a:gd name="connsiteY5" fmla="*/ 1160808 h 2231790"/>
              <a:gd name="connsiteX6" fmla="*/ 12700 w 1724065"/>
              <a:gd name="connsiteY6" fmla="*/ 1175108 h 2231790"/>
              <a:gd name="connsiteX7" fmla="*/ 15239 w 1724065"/>
              <a:gd name="connsiteY7" fmla="*/ 1183560 h 2231790"/>
              <a:gd name="connsiteX8" fmla="*/ 17780 w 1724065"/>
              <a:gd name="connsiteY8" fmla="*/ 1183060 h 2231790"/>
              <a:gd name="connsiteX9" fmla="*/ 20319 w 1724065"/>
              <a:gd name="connsiteY9" fmla="*/ 1171603 h 2231790"/>
              <a:gd name="connsiteX10" fmla="*/ 22860 w 1724065"/>
              <a:gd name="connsiteY10" fmla="*/ 1148686 h 2231790"/>
              <a:gd name="connsiteX11" fmla="*/ 25400 w 1724065"/>
              <a:gd name="connsiteY11" fmla="*/ 1115511 h 2231790"/>
              <a:gd name="connsiteX12" fmla="*/ 27939 w 1724065"/>
              <a:gd name="connsiteY12" fmla="*/ 1074970 h 2231790"/>
              <a:gd name="connsiteX13" fmla="*/ 30480 w 1724065"/>
              <a:gd name="connsiteY13" fmla="*/ 1031398 h 2231790"/>
              <a:gd name="connsiteX14" fmla="*/ 33019 w 1724065"/>
              <a:gd name="connsiteY14" fmla="*/ 990106 h 2231790"/>
              <a:gd name="connsiteX15" fmla="*/ 35560 w 1724065"/>
              <a:gd name="connsiteY15" fmla="*/ 956760 h 2231790"/>
              <a:gd name="connsiteX16" fmla="*/ 38100 w 1724065"/>
              <a:gd name="connsiteY16" fmla="*/ 936665 h 2231790"/>
              <a:gd name="connsiteX17" fmla="*/ 40639 w 1724065"/>
              <a:gd name="connsiteY17" fmla="*/ 934043 h 2231790"/>
              <a:gd name="connsiteX18" fmla="*/ 43180 w 1724065"/>
              <a:gd name="connsiteY18" fmla="*/ 951399 h 2231790"/>
              <a:gd name="connsiteX19" fmla="*/ 45719 w 1724065"/>
              <a:gd name="connsiteY19" fmla="*/ 989057 h 2231790"/>
              <a:gd name="connsiteX20" fmla="*/ 48260 w 1724065"/>
              <a:gd name="connsiteY20" fmla="*/ 1044929 h 2231790"/>
              <a:gd name="connsiteX21" fmla="*/ 50800 w 1724065"/>
              <a:gd name="connsiteY21" fmla="*/ 1114565 h 2231790"/>
              <a:gd name="connsiteX22" fmla="*/ 53339 w 1724065"/>
              <a:gd name="connsiteY22" fmla="*/ 1191490 h 2231790"/>
              <a:gd name="connsiteX23" fmla="*/ 55880 w 1724065"/>
              <a:gd name="connsiteY23" fmla="*/ 1267811 h 2231790"/>
              <a:gd name="connsiteX24" fmla="*/ 58419 w 1724065"/>
              <a:gd name="connsiteY24" fmla="*/ 1335027 h 2231790"/>
              <a:gd name="connsiteX25" fmla="*/ 60960 w 1724065"/>
              <a:gd name="connsiteY25" fmla="*/ 1384963 h 2231790"/>
              <a:gd name="connsiteX26" fmla="*/ 63500 w 1724065"/>
              <a:gd name="connsiteY26" fmla="*/ 1410734 h 2231790"/>
              <a:gd name="connsiteX27" fmla="*/ 66039 w 1724065"/>
              <a:gd name="connsiteY27" fmla="*/ 1407611 h 2231790"/>
              <a:gd name="connsiteX28" fmla="*/ 68580 w 1724065"/>
              <a:gd name="connsiteY28" fmla="*/ 1373708 h 2231790"/>
              <a:gd name="connsiteX29" fmla="*/ 71119 w 1724065"/>
              <a:gd name="connsiteY29" fmla="*/ 1310376 h 2231790"/>
              <a:gd name="connsiteX30" fmla="*/ 73659 w 1724065"/>
              <a:gd name="connsiteY30" fmla="*/ 1222262 h 2231790"/>
              <a:gd name="connsiteX31" fmla="*/ 76200 w 1724065"/>
              <a:gd name="connsiteY31" fmla="*/ 1117006 h 2231790"/>
              <a:gd name="connsiteX32" fmla="*/ 78739 w 1724065"/>
              <a:gd name="connsiteY32" fmla="*/ 1004584 h 2231790"/>
              <a:gd name="connsiteX33" fmla="*/ 81280 w 1724065"/>
              <a:gd name="connsiteY33" fmla="*/ 896360 h 2231790"/>
              <a:gd name="connsiteX34" fmla="*/ 83819 w 1724065"/>
              <a:gd name="connsiteY34" fmla="*/ 803931 h 2231790"/>
              <a:gd name="connsiteX35" fmla="*/ 86359 w 1724065"/>
              <a:gd name="connsiteY35" fmla="*/ 737889 h 2231790"/>
              <a:gd name="connsiteX36" fmla="*/ 88900 w 1724065"/>
              <a:gd name="connsiteY36" fmla="*/ 706633 h 2231790"/>
              <a:gd name="connsiteX37" fmla="*/ 91439 w 1724065"/>
              <a:gd name="connsiteY37" fmla="*/ 715350 h 2231790"/>
              <a:gd name="connsiteX38" fmla="*/ 93979 w 1724065"/>
              <a:gd name="connsiteY38" fmla="*/ 765297 h 2231790"/>
              <a:gd name="connsiteX39" fmla="*/ 96519 w 1724065"/>
              <a:gd name="connsiteY39" fmla="*/ 853478 h 2231790"/>
              <a:gd name="connsiteX40" fmla="*/ 99059 w 1724065"/>
              <a:gd name="connsiteY40" fmla="*/ 972745 h 2231790"/>
              <a:gd name="connsiteX41" fmla="*/ 101600 w 1724065"/>
              <a:gd name="connsiteY41" fmla="*/ 1112365 h 2231790"/>
              <a:gd name="connsiteX42" fmla="*/ 104139 w 1724065"/>
              <a:gd name="connsiteY42" fmla="*/ 1258978 h 2231790"/>
              <a:gd name="connsiteX43" fmla="*/ 106679 w 1724065"/>
              <a:gd name="connsiteY43" fmla="*/ 1397883 h 2231790"/>
              <a:gd name="connsiteX44" fmla="*/ 109219 w 1724065"/>
              <a:gd name="connsiteY44" fmla="*/ 1514520 h 2231790"/>
              <a:gd name="connsiteX45" fmla="*/ 111759 w 1724065"/>
              <a:gd name="connsiteY45" fmla="*/ 1595990 h 2231790"/>
              <a:gd name="connsiteX46" fmla="*/ 114300 w 1724065"/>
              <a:gd name="connsiteY46" fmla="*/ 1632475 h 2231790"/>
              <a:gd name="connsiteX47" fmla="*/ 116839 w 1724065"/>
              <a:gd name="connsiteY47" fmla="*/ 1618377 h 2231790"/>
              <a:gd name="connsiteX48" fmla="*/ 119379 w 1724065"/>
              <a:gd name="connsiteY48" fmla="*/ 1553071 h 2231790"/>
              <a:gd name="connsiteX49" fmla="*/ 121919 w 1724065"/>
              <a:gd name="connsiteY49" fmla="*/ 1441157 h 2231790"/>
              <a:gd name="connsiteX50" fmla="*/ 124459 w 1724065"/>
              <a:gd name="connsiteY50" fmla="*/ 1292186 h 2231790"/>
              <a:gd name="connsiteX51" fmla="*/ 126999 w 1724065"/>
              <a:gd name="connsiteY51" fmla="*/ 1119857 h 2231790"/>
              <a:gd name="connsiteX52" fmla="*/ 129539 w 1724065"/>
              <a:gd name="connsiteY52" fmla="*/ 940755 h 2231790"/>
              <a:gd name="connsiteX53" fmla="*/ 132079 w 1724065"/>
              <a:gd name="connsiteY53" fmla="*/ 772747 h 2231790"/>
              <a:gd name="connsiteX54" fmla="*/ 134619 w 1724065"/>
              <a:gd name="connsiteY54" fmla="*/ 633193 h 2231790"/>
              <a:gd name="connsiteX55" fmla="*/ 137159 w 1724065"/>
              <a:gd name="connsiteY55" fmla="*/ 537151 h 2231790"/>
              <a:gd name="connsiteX56" fmla="*/ 139699 w 1724065"/>
              <a:gd name="connsiteY56" fmla="*/ 495758 h 2231790"/>
              <a:gd name="connsiteX57" fmla="*/ 142239 w 1724065"/>
              <a:gd name="connsiteY57" fmla="*/ 514966 h 2231790"/>
              <a:gd name="connsiteX58" fmla="*/ 144779 w 1724065"/>
              <a:gd name="connsiteY58" fmla="*/ 594772 h 2231790"/>
              <a:gd name="connsiteX59" fmla="*/ 147319 w 1724065"/>
              <a:gd name="connsiteY59" fmla="*/ 729036 h 2231790"/>
              <a:gd name="connsiteX60" fmla="*/ 149859 w 1724065"/>
              <a:gd name="connsiteY60" fmla="*/ 905921 h 2231790"/>
              <a:gd name="connsiteX61" fmla="*/ 152399 w 1724065"/>
              <a:gd name="connsiteY61" fmla="*/ 1108929 h 2231790"/>
              <a:gd name="connsiteX62" fmla="*/ 154939 w 1724065"/>
              <a:gd name="connsiteY62" fmla="*/ 1318445 h 2231790"/>
              <a:gd name="connsiteX63" fmla="*/ 157479 w 1724065"/>
              <a:gd name="connsiteY63" fmla="*/ 1513643 h 2231790"/>
              <a:gd name="connsiteX64" fmla="*/ 160019 w 1724065"/>
              <a:gd name="connsiteY64" fmla="*/ 1674559 h 2231790"/>
              <a:gd name="connsiteX65" fmla="*/ 162559 w 1724065"/>
              <a:gd name="connsiteY65" fmla="*/ 1784144 h 2231790"/>
              <a:gd name="connsiteX66" fmla="*/ 165099 w 1724065"/>
              <a:gd name="connsiteY66" fmla="*/ 1830065 h 2231790"/>
              <a:gd name="connsiteX67" fmla="*/ 167639 w 1724065"/>
              <a:gd name="connsiteY67" fmla="*/ 1806072 h 2231790"/>
              <a:gd name="connsiteX68" fmla="*/ 170179 w 1724065"/>
              <a:gd name="connsiteY68" fmla="*/ 1712785 h 2231790"/>
              <a:gd name="connsiteX69" fmla="*/ 172719 w 1724065"/>
              <a:gd name="connsiteY69" fmla="*/ 1557804 h 2231790"/>
              <a:gd name="connsiteX70" fmla="*/ 175259 w 1724065"/>
              <a:gd name="connsiteY70" fmla="*/ 1355108 h 2231790"/>
              <a:gd name="connsiteX71" fmla="*/ 177799 w 1724065"/>
              <a:gd name="connsiteY71" fmla="*/ 1123796 h 2231790"/>
              <a:gd name="connsiteX72" fmla="*/ 180339 w 1724065"/>
              <a:gd name="connsiteY72" fmla="*/ 886284 h 2231790"/>
              <a:gd name="connsiteX73" fmla="*/ 182879 w 1724065"/>
              <a:gd name="connsiteY73" fmla="*/ 666119 h 2231790"/>
              <a:gd name="connsiteX74" fmla="*/ 185419 w 1724065"/>
              <a:gd name="connsiteY74" fmla="*/ 485638 h 2231790"/>
              <a:gd name="connsiteX75" fmla="*/ 187959 w 1724065"/>
              <a:gd name="connsiteY75" fmla="*/ 363693 h 2231790"/>
              <a:gd name="connsiteX76" fmla="*/ 190499 w 1724065"/>
              <a:gd name="connsiteY76" fmla="*/ 313682 h 2231790"/>
              <a:gd name="connsiteX77" fmla="*/ 193039 w 1724065"/>
              <a:gd name="connsiteY77" fmla="*/ 342089 h 2231790"/>
              <a:gd name="connsiteX78" fmla="*/ 195579 w 1724065"/>
              <a:gd name="connsiteY78" fmla="*/ 447692 h 2231790"/>
              <a:gd name="connsiteX79" fmla="*/ 198119 w 1724065"/>
              <a:gd name="connsiteY79" fmla="*/ 621530 h 2231790"/>
              <a:gd name="connsiteX80" fmla="*/ 200659 w 1724065"/>
              <a:gd name="connsiteY80" fmla="*/ 847652 h 2231790"/>
              <a:gd name="connsiteX81" fmla="*/ 203199 w 1724065"/>
              <a:gd name="connsiteY81" fmla="*/ 1104582 h 2231790"/>
              <a:gd name="connsiteX82" fmla="*/ 205739 w 1724065"/>
              <a:gd name="connsiteY82" fmla="*/ 1367364 h 2231790"/>
              <a:gd name="connsiteX83" fmla="*/ 208279 w 1724065"/>
              <a:gd name="connsiteY83" fmla="*/ 1609999 h 2231790"/>
              <a:gd name="connsiteX84" fmla="*/ 210819 w 1724065"/>
              <a:gd name="connsiteY84" fmla="*/ 1808029 h 2231790"/>
              <a:gd name="connsiteX85" fmla="*/ 213359 w 1724065"/>
              <a:gd name="connsiteY85" fmla="*/ 1941009 h 2231790"/>
              <a:gd name="connsiteX86" fmla="*/ 215899 w 1724065"/>
              <a:gd name="connsiteY86" fmla="*/ 1994622 h 2231790"/>
              <a:gd name="connsiteX87" fmla="*/ 218439 w 1724065"/>
              <a:gd name="connsiteY87" fmla="*/ 1962214 h 2231790"/>
              <a:gd name="connsiteX88" fmla="*/ 220979 w 1724065"/>
              <a:gd name="connsiteY88" fmla="*/ 1845584 h 2231790"/>
              <a:gd name="connsiteX89" fmla="*/ 223519 w 1724065"/>
              <a:gd name="connsiteY89" fmla="*/ 1654943 h 2231790"/>
              <a:gd name="connsiteX90" fmla="*/ 226059 w 1724065"/>
              <a:gd name="connsiteY90" fmla="*/ 1408025 h 2231790"/>
              <a:gd name="connsiteX91" fmla="*/ 228600 w 1724065"/>
              <a:gd name="connsiteY91" fmla="*/ 1128434 h 2231790"/>
              <a:gd name="connsiteX92" fmla="*/ 231139 w 1724065"/>
              <a:gd name="connsiteY92" fmla="*/ 843379 h 2231790"/>
              <a:gd name="connsiteX93" fmla="*/ 233679 w 1724065"/>
              <a:gd name="connsiteY93" fmla="*/ 581014 h 2231790"/>
              <a:gd name="connsiteX94" fmla="*/ 236219 w 1724065"/>
              <a:gd name="connsiteY94" fmla="*/ 367644 h 2231790"/>
              <a:gd name="connsiteX95" fmla="*/ 238760 w 1724065"/>
              <a:gd name="connsiteY95" fmla="*/ 225078 h 2231790"/>
              <a:gd name="connsiteX96" fmla="*/ 241300 w 1724065"/>
              <a:gd name="connsiteY96" fmla="*/ 168398 h 2231790"/>
              <a:gd name="connsiteX97" fmla="*/ 243839 w 1724065"/>
              <a:gd name="connsiteY97" fmla="*/ 204361 h 2231790"/>
              <a:gd name="connsiteX98" fmla="*/ 246380 w 1724065"/>
              <a:gd name="connsiteY98" fmla="*/ 330619 h 2231790"/>
              <a:gd name="connsiteX99" fmla="*/ 248920 w 1724065"/>
              <a:gd name="connsiteY99" fmla="*/ 535836 h 2231790"/>
              <a:gd name="connsiteX100" fmla="*/ 251460 w 1724065"/>
              <a:gd name="connsiteY100" fmla="*/ 800706 h 2231790"/>
              <a:gd name="connsiteX101" fmla="*/ 254000 w 1724065"/>
              <a:gd name="connsiteY101" fmla="*/ 1099769 h 2231790"/>
              <a:gd name="connsiteX102" fmla="*/ 256540 w 1724065"/>
              <a:gd name="connsiteY102" fmla="*/ 1403872 h 2231790"/>
              <a:gd name="connsiteX103" fmla="*/ 259080 w 1724065"/>
              <a:gd name="connsiteY103" fmla="*/ 1683026 h 2231790"/>
              <a:gd name="connsiteX104" fmla="*/ 261620 w 1724065"/>
              <a:gd name="connsiteY104" fmla="*/ 1909372 h 2231790"/>
              <a:gd name="connsiteX105" fmla="*/ 264160 w 1724065"/>
              <a:gd name="connsiteY105" fmla="*/ 2059974 h 2231790"/>
              <a:gd name="connsiteX106" fmla="*/ 266700 w 1724065"/>
              <a:gd name="connsiteY106" fmla="*/ 2119153 h 2231790"/>
              <a:gd name="connsiteX107" fmla="*/ 269240 w 1724065"/>
              <a:gd name="connsiteY107" fmla="*/ 2080114 h 2231790"/>
              <a:gd name="connsiteX108" fmla="*/ 271780 w 1724065"/>
              <a:gd name="connsiteY108" fmla="*/ 1945716 h 2231790"/>
              <a:gd name="connsiteX109" fmla="*/ 274320 w 1724065"/>
              <a:gd name="connsiteY109" fmla="*/ 1728283 h 2231790"/>
              <a:gd name="connsiteX110" fmla="*/ 276860 w 1724065"/>
              <a:gd name="connsiteY110" fmla="*/ 1448476 h 2231790"/>
              <a:gd name="connsiteX111" fmla="*/ 279400 w 1724065"/>
              <a:gd name="connsiteY111" fmla="*/ 1133315 h 2231790"/>
              <a:gd name="connsiteX112" fmla="*/ 281940 w 1724065"/>
              <a:gd name="connsiteY112" fmla="*/ 813569 h 2231790"/>
              <a:gd name="connsiteX113" fmla="*/ 284480 w 1724065"/>
              <a:gd name="connsiteY113" fmla="*/ 520728 h 2231790"/>
              <a:gd name="connsiteX114" fmla="*/ 287020 w 1724065"/>
              <a:gd name="connsiteY114" fmla="*/ 283896 h 2231790"/>
              <a:gd name="connsiteX115" fmla="*/ 289560 w 1724065"/>
              <a:gd name="connsiteY115" fmla="*/ 126883 h 2231790"/>
              <a:gd name="connsiteX116" fmla="*/ 292100 w 1724065"/>
              <a:gd name="connsiteY116" fmla="*/ 65803 h 2231790"/>
              <a:gd name="connsiteX117" fmla="*/ 294640 w 1724065"/>
              <a:gd name="connsiteY117" fmla="*/ 107420 h 2231790"/>
              <a:gd name="connsiteX118" fmla="*/ 297180 w 1724065"/>
              <a:gd name="connsiteY118" fmla="*/ 248403 h 2231790"/>
              <a:gd name="connsiteX119" fmla="*/ 299720 w 1724065"/>
              <a:gd name="connsiteY119" fmla="*/ 475585 h 2231790"/>
              <a:gd name="connsiteX120" fmla="*/ 302260 w 1724065"/>
              <a:gd name="connsiteY120" fmla="*/ 767191 h 2231790"/>
              <a:gd name="connsiteX121" fmla="*/ 304800 w 1724065"/>
              <a:gd name="connsiteY121" fmla="*/ 1094938 h 2231790"/>
              <a:gd name="connsiteX122" fmla="*/ 307340 w 1724065"/>
              <a:gd name="connsiteY122" fmla="*/ 1426790 h 2231790"/>
              <a:gd name="connsiteX123" fmla="*/ 309880 w 1724065"/>
              <a:gd name="connsiteY123" fmla="*/ 1730100 h 2231790"/>
              <a:gd name="connsiteX124" fmla="*/ 312420 w 1724065"/>
              <a:gd name="connsiteY124" fmla="*/ 1974839 h 2231790"/>
              <a:gd name="connsiteX125" fmla="*/ 314960 w 1724065"/>
              <a:gd name="connsiteY125" fmla="*/ 2136579 h 2231790"/>
              <a:gd name="connsiteX126" fmla="*/ 317500 w 1724065"/>
              <a:gd name="connsiteY126" fmla="*/ 2198941 h 2231790"/>
              <a:gd name="connsiteX127" fmla="*/ 320040 w 1724065"/>
              <a:gd name="connsiteY127" fmla="*/ 2155259 h 2231790"/>
              <a:gd name="connsiteX128" fmla="*/ 322580 w 1724065"/>
              <a:gd name="connsiteY128" fmla="*/ 2009290 h 2231790"/>
              <a:gd name="connsiteX129" fmla="*/ 325120 w 1724065"/>
              <a:gd name="connsiteY129" fmla="*/ 1774893 h 2231790"/>
              <a:gd name="connsiteX130" fmla="*/ 327660 w 1724065"/>
              <a:gd name="connsiteY130" fmla="*/ 1474712 h 2231790"/>
              <a:gd name="connsiteX131" fmla="*/ 330200 w 1724065"/>
              <a:gd name="connsiteY131" fmla="*/ 1137975 h 2231790"/>
              <a:gd name="connsiteX132" fmla="*/ 332740 w 1724065"/>
              <a:gd name="connsiteY132" fmla="*/ 797639 h 2231790"/>
              <a:gd name="connsiteX133" fmla="*/ 335280 w 1724065"/>
              <a:gd name="connsiteY133" fmla="*/ 487149 h 2231790"/>
              <a:gd name="connsiteX134" fmla="*/ 337820 w 1724065"/>
              <a:gd name="connsiteY134" fmla="*/ 237137 h 2231790"/>
              <a:gd name="connsiteX135" fmla="*/ 340360 w 1724065"/>
              <a:gd name="connsiteY135" fmla="*/ 72388 h 2231790"/>
              <a:gd name="connsiteX136" fmla="*/ 342900 w 1724065"/>
              <a:gd name="connsiteY136" fmla="*/ 9374 h 2231790"/>
              <a:gd name="connsiteX137" fmla="*/ 345440 w 1724065"/>
              <a:gd name="connsiteY137" fmla="*/ 54600 h 2231790"/>
              <a:gd name="connsiteX138" fmla="*/ 347980 w 1724065"/>
              <a:gd name="connsiteY138" fmla="*/ 203934 h 2231790"/>
              <a:gd name="connsiteX139" fmla="*/ 350520 w 1724065"/>
              <a:gd name="connsiteY139" fmla="*/ 442979 h 2231790"/>
              <a:gd name="connsiteX140" fmla="*/ 353060 w 1724065"/>
              <a:gd name="connsiteY140" fmla="*/ 748476 h 2231790"/>
              <a:gd name="connsiteX141" fmla="*/ 355600 w 1724065"/>
              <a:gd name="connsiteY141" fmla="*/ 1090567 h 2231790"/>
              <a:gd name="connsiteX142" fmla="*/ 358140 w 1724065"/>
              <a:gd name="connsiteY142" fmla="*/ 1435733 h 2231790"/>
              <a:gd name="connsiteX143" fmla="*/ 360680 w 1724065"/>
              <a:gd name="connsiteY143" fmla="*/ 1750090 h 2231790"/>
              <a:gd name="connsiteX144" fmla="*/ 363220 w 1724065"/>
              <a:gd name="connsiteY144" fmla="*/ 2002725 h 2231790"/>
              <a:gd name="connsiteX145" fmla="*/ 365760 w 1724065"/>
              <a:gd name="connsiteY145" fmla="*/ 2168757 h 2231790"/>
              <a:gd name="connsiteX146" fmla="*/ 368300 w 1724065"/>
              <a:gd name="connsiteY146" fmla="*/ 2231789 h 2231790"/>
              <a:gd name="connsiteX147" fmla="*/ 370840 w 1724065"/>
              <a:gd name="connsiteY147" fmla="*/ 2185538 h 2231790"/>
              <a:gd name="connsiteX148" fmla="*/ 373380 w 1724065"/>
              <a:gd name="connsiteY148" fmla="*/ 2034461 h 2231790"/>
              <a:gd name="connsiteX149" fmla="*/ 375920 w 1724065"/>
              <a:gd name="connsiteY149" fmla="*/ 1793330 h 2231790"/>
              <a:gd name="connsiteX150" fmla="*/ 378460 w 1724065"/>
              <a:gd name="connsiteY150" fmla="*/ 1485770 h 2231790"/>
              <a:gd name="connsiteX151" fmla="*/ 381000 w 1724065"/>
              <a:gd name="connsiteY151" fmla="*/ 1141945 h 2231790"/>
              <a:gd name="connsiteX152" fmla="*/ 383540 w 1724065"/>
              <a:gd name="connsiteY152" fmla="*/ 795583 h 2231790"/>
              <a:gd name="connsiteX153" fmla="*/ 386080 w 1724065"/>
              <a:gd name="connsiteY153" fmla="*/ 480654 h 2231790"/>
              <a:gd name="connsiteX154" fmla="*/ 388620 w 1724065"/>
              <a:gd name="connsiteY154" fmla="*/ 228025 h 2231790"/>
              <a:gd name="connsiteX155" fmla="*/ 391160 w 1724065"/>
              <a:gd name="connsiteY155" fmla="*/ 62421 h 2231790"/>
              <a:gd name="connsiteX156" fmla="*/ 393700 w 1724065"/>
              <a:gd name="connsiteY156" fmla="*/ 0 h 2231790"/>
              <a:gd name="connsiteX157" fmla="*/ 396240 w 1724065"/>
              <a:gd name="connsiteY157" fmla="*/ 46764 h 2231790"/>
              <a:gd name="connsiteX158" fmla="*/ 398780 w 1724065"/>
              <a:gd name="connsiteY158" fmla="*/ 197984 h 2231790"/>
              <a:gd name="connsiteX159" fmla="*/ 401320 w 1724065"/>
              <a:gd name="connsiteY159" fmla="*/ 438678 h 2231790"/>
              <a:gd name="connsiteX160" fmla="*/ 403860 w 1724065"/>
              <a:gd name="connsiteY160" fmla="*/ 745103 h 2231790"/>
              <a:gd name="connsiteX161" fmla="*/ 406400 w 1724065"/>
              <a:gd name="connsiteY161" fmla="*/ 1087104 h 2231790"/>
              <a:gd name="connsiteX162" fmla="*/ 408940 w 1724065"/>
              <a:gd name="connsiteY162" fmla="*/ 1431095 h 2231790"/>
              <a:gd name="connsiteX163" fmla="*/ 411480 w 1724065"/>
              <a:gd name="connsiteY163" fmla="*/ 1743370 h 2231790"/>
              <a:gd name="connsiteX164" fmla="*/ 414020 w 1724065"/>
              <a:gd name="connsiteY164" fmla="*/ 1993419 h 2231790"/>
              <a:gd name="connsiteX165" fmla="*/ 416560 w 1724065"/>
              <a:gd name="connsiteY165" fmla="*/ 2156922 h 2231790"/>
              <a:gd name="connsiteX166" fmla="*/ 419100 w 1724065"/>
              <a:gd name="connsiteY166" fmla="*/ 2218119 h 2231790"/>
              <a:gd name="connsiteX167" fmla="*/ 421640 w 1724065"/>
              <a:gd name="connsiteY167" fmla="*/ 2171341 h 2231790"/>
              <a:gd name="connsiteX168" fmla="*/ 424180 w 1724065"/>
              <a:gd name="connsiteY168" fmla="*/ 2021532 h 2231790"/>
              <a:gd name="connsiteX169" fmla="*/ 426720 w 1724065"/>
              <a:gd name="connsiteY169" fmla="*/ 1783726 h 2231790"/>
              <a:gd name="connsiteX170" fmla="*/ 429260 w 1724065"/>
              <a:gd name="connsiteY170" fmla="*/ 1481539 h 2231790"/>
              <a:gd name="connsiteX171" fmla="*/ 431800 w 1724065"/>
              <a:gd name="connsiteY171" fmla="*/ 1144807 h 2231790"/>
              <a:gd name="connsiteX172" fmla="*/ 434340 w 1724065"/>
              <a:gd name="connsiteY172" fmla="*/ 806635 h 2231790"/>
              <a:gd name="connsiteX173" fmla="*/ 436880 w 1724065"/>
              <a:gd name="connsiteY173" fmla="*/ 500130 h 2231790"/>
              <a:gd name="connsiteX174" fmla="*/ 439420 w 1724065"/>
              <a:gd name="connsiteY174" fmla="*/ 255142 h 2231790"/>
              <a:gd name="connsiteX175" fmla="*/ 441960 w 1724065"/>
              <a:gd name="connsiteY175" fmla="*/ 95351 h 2231790"/>
              <a:gd name="connsiteX176" fmla="*/ 444500 w 1724065"/>
              <a:gd name="connsiteY176" fmla="*/ 35968 h 2231790"/>
              <a:gd name="connsiteX177" fmla="*/ 447040 w 1724065"/>
              <a:gd name="connsiteY177" fmla="*/ 82282 h 2231790"/>
              <a:gd name="connsiteX178" fmla="*/ 449580 w 1724065"/>
              <a:gd name="connsiteY178" fmla="*/ 229191 h 2231790"/>
              <a:gd name="connsiteX179" fmla="*/ 452120 w 1724065"/>
              <a:gd name="connsiteY179" fmla="*/ 461762 h 2231790"/>
              <a:gd name="connsiteX180" fmla="*/ 454660 w 1724065"/>
              <a:gd name="connsiteY180" fmla="*/ 756749 h 2231790"/>
              <a:gd name="connsiteX181" fmla="*/ 457200 w 1724065"/>
              <a:gd name="connsiteY181" fmla="*/ 1084926 h 2231790"/>
              <a:gd name="connsiteX182" fmla="*/ 459740 w 1724065"/>
              <a:gd name="connsiteY182" fmla="*/ 1413993 h 2231790"/>
              <a:gd name="connsiteX183" fmla="*/ 462280 w 1724065"/>
              <a:gd name="connsiteY183" fmla="*/ 1711766 h 2231790"/>
              <a:gd name="connsiteX184" fmla="*/ 464820 w 1724065"/>
              <a:gd name="connsiteY184" fmla="*/ 1949337 h 2231790"/>
              <a:gd name="connsiteX185" fmla="*/ 467360 w 1724065"/>
              <a:gd name="connsiteY185" fmla="*/ 2103890 h 2231790"/>
              <a:gd name="connsiteX186" fmla="*/ 469900 w 1724065"/>
              <a:gd name="connsiteY186" fmla="*/ 2160901 h 2231790"/>
              <a:gd name="connsiteX187" fmla="*/ 472440 w 1724065"/>
              <a:gd name="connsiteY187" fmla="*/ 2115504 h 2231790"/>
              <a:gd name="connsiteX188" fmla="*/ 474980 w 1724065"/>
              <a:gd name="connsiteY188" fmla="*/ 1972899 h 2231790"/>
              <a:gd name="connsiteX189" fmla="*/ 477520 w 1724065"/>
              <a:gd name="connsiteY189" fmla="*/ 1747771 h 2231790"/>
              <a:gd name="connsiteX190" fmla="*/ 480061 w 1724065"/>
              <a:gd name="connsiteY190" fmla="*/ 1462771 h 2231790"/>
              <a:gd name="connsiteX191" fmla="*/ 482600 w 1724065"/>
              <a:gd name="connsiteY191" fmla="*/ 1146232 h 2231790"/>
              <a:gd name="connsiteX192" fmla="*/ 485140 w 1724065"/>
              <a:gd name="connsiteY192" fmla="*/ 829345 h 2231790"/>
              <a:gd name="connsiteX193" fmla="*/ 487680 w 1724065"/>
              <a:gd name="connsiteY193" fmla="*/ 543074 h 2231790"/>
              <a:gd name="connsiteX194" fmla="*/ 490220 w 1724065"/>
              <a:gd name="connsiteY194" fmla="*/ 315119 h 2231790"/>
              <a:gd name="connsiteX195" fmla="*/ 492761 w 1724065"/>
              <a:gd name="connsiteY195" fmla="*/ 167225 h 2231790"/>
              <a:gd name="connsiteX196" fmla="*/ 495300 w 1724065"/>
              <a:gd name="connsiteY196" fmla="*/ 113105 h 2231790"/>
              <a:gd name="connsiteX197" fmla="*/ 497840 w 1724065"/>
              <a:gd name="connsiteY197" fmla="*/ 157165 h 2231790"/>
              <a:gd name="connsiteX198" fmla="*/ 500381 w 1724065"/>
              <a:gd name="connsiteY198" fmla="*/ 294162 h 2231790"/>
              <a:gd name="connsiteX199" fmla="*/ 502921 w 1724065"/>
              <a:gd name="connsiteY199" fmla="*/ 509804 h 2231790"/>
              <a:gd name="connsiteX200" fmla="*/ 505461 w 1724065"/>
              <a:gd name="connsiteY200" fmla="*/ 782246 h 2231790"/>
              <a:gd name="connsiteX201" fmla="*/ 508000 w 1724065"/>
              <a:gd name="connsiteY201" fmla="*/ 1084306 h 2231790"/>
              <a:gd name="connsiteX202" fmla="*/ 510540 w 1724065"/>
              <a:gd name="connsiteY202" fmla="*/ 1386184 h 2231790"/>
              <a:gd name="connsiteX203" fmla="*/ 513081 w 1724065"/>
              <a:gd name="connsiteY203" fmla="*/ 1658411 h 2231790"/>
              <a:gd name="connsiteX204" fmla="*/ 515621 w 1724065"/>
              <a:gd name="connsiteY204" fmla="*/ 1874740 h 2231790"/>
              <a:gd name="connsiteX205" fmla="*/ 518161 w 1724065"/>
              <a:gd name="connsiteY205" fmla="*/ 2014678 h 2231790"/>
              <a:gd name="connsiteX206" fmla="*/ 520701 w 1724065"/>
              <a:gd name="connsiteY206" fmla="*/ 2065436 h 2231790"/>
              <a:gd name="connsiteX207" fmla="*/ 523241 w 1724065"/>
              <a:gd name="connsiteY207" fmla="*/ 2023097 h 2231790"/>
              <a:gd name="connsiteX208" fmla="*/ 525781 w 1724065"/>
              <a:gd name="connsiteY208" fmla="*/ 1892893 h 2231790"/>
              <a:gd name="connsiteX209" fmla="*/ 528321 w 1724065"/>
              <a:gd name="connsiteY209" fmla="*/ 1688589 h 2231790"/>
              <a:gd name="connsiteX210" fmla="*/ 530861 w 1724065"/>
              <a:gd name="connsiteY210" fmla="*/ 1431031 h 2231790"/>
              <a:gd name="connsiteX211" fmla="*/ 533401 w 1724065"/>
              <a:gd name="connsiteY211" fmla="*/ 1146011 h 2231790"/>
              <a:gd name="connsiteX212" fmla="*/ 535941 w 1724065"/>
              <a:gd name="connsiteY212" fmla="*/ 861687 h 2231790"/>
              <a:gd name="connsiteX213" fmla="*/ 538481 w 1724065"/>
              <a:gd name="connsiteY213" fmla="*/ 605781 h 2231790"/>
              <a:gd name="connsiteX214" fmla="*/ 541021 w 1724065"/>
              <a:gd name="connsiteY214" fmla="*/ 402879 h 2231790"/>
              <a:gd name="connsiteX215" fmla="*/ 543561 w 1724065"/>
              <a:gd name="connsiteY215" fmla="*/ 272053 h 2231790"/>
              <a:gd name="connsiteX216" fmla="*/ 546101 w 1724065"/>
              <a:gd name="connsiteY216" fmla="*/ 225072 h 2231790"/>
              <a:gd name="connsiteX217" fmla="*/ 548641 w 1724065"/>
              <a:gd name="connsiteY217" fmla="*/ 265346 h 2231790"/>
              <a:gd name="connsiteX218" fmla="*/ 551181 w 1724065"/>
              <a:gd name="connsiteY218" fmla="*/ 387705 h 2231790"/>
              <a:gd name="connsiteX219" fmla="*/ 553721 w 1724065"/>
              <a:gd name="connsiteY219" fmla="*/ 579032 h 2231790"/>
              <a:gd name="connsiteX220" fmla="*/ 556261 w 1724065"/>
              <a:gd name="connsiteY220" fmla="*/ 819656 h 2231790"/>
              <a:gd name="connsiteX221" fmla="*/ 558801 w 1724065"/>
              <a:gd name="connsiteY221" fmla="*/ 1085383 h 2231790"/>
              <a:gd name="connsiteX222" fmla="*/ 561341 w 1724065"/>
              <a:gd name="connsiteY222" fmla="*/ 1349927 h 2231790"/>
              <a:gd name="connsiteX223" fmla="*/ 563881 w 1724065"/>
              <a:gd name="connsiteY223" fmla="*/ 1587522 h 2231790"/>
              <a:gd name="connsiteX224" fmla="*/ 566421 w 1724065"/>
              <a:gd name="connsiteY224" fmla="*/ 1775434 h 2231790"/>
              <a:gd name="connsiteX225" fmla="*/ 568961 w 1724065"/>
              <a:gd name="connsiteY225" fmla="*/ 1896148 h 2231790"/>
              <a:gd name="connsiteX226" fmla="*/ 571501 w 1724065"/>
              <a:gd name="connsiteY226" fmla="*/ 1938994 h 2231790"/>
              <a:gd name="connsiteX227" fmla="*/ 574041 w 1724065"/>
              <a:gd name="connsiteY227" fmla="*/ 1901088 h 2231790"/>
              <a:gd name="connsiteX228" fmla="*/ 576581 w 1724065"/>
              <a:gd name="connsiteY228" fmla="*/ 1787481 h 2231790"/>
              <a:gd name="connsiteX229" fmla="*/ 579121 w 1724065"/>
              <a:gd name="connsiteY229" fmla="*/ 1610539 h 2231790"/>
              <a:gd name="connsiteX230" fmla="*/ 581661 w 1724065"/>
              <a:gd name="connsiteY230" fmla="*/ 1388600 h 2231790"/>
              <a:gd name="connsiteX231" fmla="*/ 584201 w 1724065"/>
              <a:gd name="connsiteY231" fmla="*/ 1144079 h 2231790"/>
              <a:gd name="connsiteX232" fmla="*/ 586741 w 1724065"/>
              <a:gd name="connsiteY232" fmla="*/ 901201 h 2231790"/>
              <a:gd name="connsiteX233" fmla="*/ 589281 w 1724065"/>
              <a:gd name="connsiteY233" fmla="*/ 683593 h 2231790"/>
              <a:gd name="connsiteX234" fmla="*/ 591821 w 1724065"/>
              <a:gd name="connsiteY234" fmla="*/ 511980 h 2231790"/>
              <a:gd name="connsiteX235" fmla="*/ 594361 w 1724065"/>
              <a:gd name="connsiteY235" fmla="*/ 402209 h 2231790"/>
              <a:gd name="connsiteX236" fmla="*/ 596901 w 1724065"/>
              <a:gd name="connsiteY236" fmla="*/ 363789 h 2231790"/>
              <a:gd name="connsiteX237" fmla="*/ 599441 w 1724065"/>
              <a:gd name="connsiteY237" fmla="*/ 399073 h 2231790"/>
              <a:gd name="connsiteX238" fmla="*/ 601981 w 1724065"/>
              <a:gd name="connsiteY238" fmla="*/ 503172 h 2231790"/>
              <a:gd name="connsiteX239" fmla="*/ 604521 w 1724065"/>
              <a:gd name="connsiteY239" fmla="*/ 664572 h 2231790"/>
              <a:gd name="connsiteX240" fmla="*/ 607061 w 1724065"/>
              <a:gd name="connsiteY240" fmla="*/ 866392 h 2231790"/>
              <a:gd name="connsiteX241" fmla="*/ 609601 w 1724065"/>
              <a:gd name="connsiteY241" fmla="*/ 1088149 h 2231790"/>
              <a:gd name="connsiteX242" fmla="*/ 612141 w 1724065"/>
              <a:gd name="connsiteY242" fmla="*/ 1307838 h 2231790"/>
              <a:gd name="connsiteX243" fmla="*/ 614681 w 1724065"/>
              <a:gd name="connsiteY243" fmla="*/ 1504118 h 2231790"/>
              <a:gd name="connsiteX244" fmla="*/ 617221 w 1724065"/>
              <a:gd name="connsiteY244" fmla="*/ 1658391 h 2231790"/>
              <a:gd name="connsiteX245" fmla="*/ 619761 w 1724065"/>
              <a:gd name="connsiteY245" fmla="*/ 1756565 h 2231790"/>
              <a:gd name="connsiteX246" fmla="*/ 622301 w 1724065"/>
              <a:gd name="connsiteY246" fmla="*/ 1790339 h 2231790"/>
              <a:gd name="connsiteX247" fmla="*/ 624841 w 1724065"/>
              <a:gd name="connsiteY247" fmla="*/ 1757885 h 2231790"/>
              <a:gd name="connsiteX248" fmla="*/ 627381 w 1724065"/>
              <a:gd name="connsiteY248" fmla="*/ 1663886 h 2231790"/>
              <a:gd name="connsiteX249" fmla="*/ 629921 w 1724065"/>
              <a:gd name="connsiteY249" fmla="*/ 1518930 h 2231790"/>
              <a:gd name="connsiteX250" fmla="*/ 632461 w 1724065"/>
              <a:gd name="connsiteY250" fmla="*/ 1338331 h 2231790"/>
              <a:gd name="connsiteX251" fmla="*/ 635001 w 1724065"/>
              <a:gd name="connsiteY251" fmla="*/ 1140519 h 2231790"/>
              <a:gd name="connsiteX252" fmla="*/ 637541 w 1724065"/>
              <a:gd name="connsiteY252" fmla="*/ 945164 h 2231790"/>
              <a:gd name="connsiteX253" fmla="*/ 640081 w 1724065"/>
              <a:gd name="connsiteY253" fmla="*/ 771209 h 2231790"/>
              <a:gd name="connsiteX254" fmla="*/ 642621 w 1724065"/>
              <a:gd name="connsiteY254" fmla="*/ 635038 h 2231790"/>
              <a:gd name="connsiteX255" fmla="*/ 645161 w 1724065"/>
              <a:gd name="connsiteY255" fmla="*/ 548928 h 2231790"/>
              <a:gd name="connsiteX256" fmla="*/ 647701 w 1724065"/>
              <a:gd name="connsiteY256" fmla="*/ 519952 h 2231790"/>
              <a:gd name="connsiteX257" fmla="*/ 650241 w 1724065"/>
              <a:gd name="connsiteY257" fmla="*/ 549416 h 2231790"/>
              <a:gd name="connsiteX258" fmla="*/ 652781 w 1724065"/>
              <a:gd name="connsiteY258" fmla="*/ 632884 h 2231790"/>
              <a:gd name="connsiteX259" fmla="*/ 655321 w 1724065"/>
              <a:gd name="connsiteY259" fmla="*/ 760762 h 2231790"/>
              <a:gd name="connsiteX260" fmla="*/ 657861 w 1724065"/>
              <a:gd name="connsiteY260" fmla="*/ 919380 h 2231790"/>
              <a:gd name="connsiteX261" fmla="*/ 660401 w 1724065"/>
              <a:gd name="connsiteY261" fmla="*/ 1092445 h 2231790"/>
              <a:gd name="connsiteX262" fmla="*/ 662941 w 1724065"/>
              <a:gd name="connsiteY262" fmla="*/ 1262710 h 2231790"/>
              <a:gd name="connsiteX263" fmla="*/ 665481 w 1724065"/>
              <a:gd name="connsiteY263" fmla="*/ 1413697 h 2231790"/>
              <a:gd name="connsiteX264" fmla="*/ 668021 w 1724065"/>
              <a:gd name="connsiteY264" fmla="*/ 1531290 h 2231790"/>
              <a:gd name="connsiteX265" fmla="*/ 670561 w 1724065"/>
              <a:gd name="connsiteY265" fmla="*/ 1605057 h 2231790"/>
              <a:gd name="connsiteX266" fmla="*/ 673101 w 1724065"/>
              <a:gd name="connsiteY266" fmla="*/ 1629160 h 2231790"/>
              <a:gd name="connsiteX267" fmla="*/ 675641 w 1724065"/>
              <a:gd name="connsiteY267" fmla="*/ 1602796 h 2231790"/>
              <a:gd name="connsiteX268" fmla="*/ 678181 w 1724065"/>
              <a:gd name="connsiteY268" fmla="*/ 1530121 h 2231790"/>
              <a:gd name="connsiteX269" fmla="*/ 680721 w 1724065"/>
              <a:gd name="connsiteY269" fmla="*/ 1419687 h 2231790"/>
              <a:gd name="connsiteX270" fmla="*/ 683261 w 1724065"/>
              <a:gd name="connsiteY270" fmla="*/ 1283467 h 2231790"/>
              <a:gd name="connsiteX271" fmla="*/ 685801 w 1724065"/>
              <a:gd name="connsiteY271" fmla="*/ 1135563 h 2231790"/>
              <a:gd name="connsiteX272" fmla="*/ 688341 w 1724065"/>
              <a:gd name="connsiteY272" fmla="*/ 990756 h 2231790"/>
              <a:gd name="connsiteX273" fmla="*/ 690881 w 1724065"/>
              <a:gd name="connsiteY273" fmla="*/ 863025 h 2231790"/>
              <a:gd name="connsiteX274" fmla="*/ 693421 w 1724065"/>
              <a:gd name="connsiteY274" fmla="*/ 764198 h 2231790"/>
              <a:gd name="connsiteX275" fmla="*/ 695961 w 1724065"/>
              <a:gd name="connsiteY275" fmla="*/ 702864 h 2231790"/>
              <a:gd name="connsiteX276" fmla="*/ 698501 w 1724065"/>
              <a:gd name="connsiteY276" fmla="*/ 683635 h 2231790"/>
              <a:gd name="connsiteX277" fmla="*/ 701041 w 1724065"/>
              <a:gd name="connsiteY277" fmla="*/ 706836 h 2231790"/>
              <a:gd name="connsiteX278" fmla="*/ 703581 w 1724065"/>
              <a:gd name="connsiteY278" fmla="*/ 768622 h 2231790"/>
              <a:gd name="connsiteX279" fmla="*/ 706121 w 1724065"/>
              <a:gd name="connsiteY279" fmla="*/ 861512 h 2231790"/>
              <a:gd name="connsiteX280" fmla="*/ 708661 w 1724065"/>
              <a:gd name="connsiteY280" fmla="*/ 975259 h 2231790"/>
              <a:gd name="connsiteX281" fmla="*/ 711201 w 1724065"/>
              <a:gd name="connsiteY281" fmla="*/ 1097970 h 2231790"/>
              <a:gd name="connsiteX282" fmla="*/ 713741 w 1724065"/>
              <a:gd name="connsiteY282" fmla="*/ 1217338 h 2231790"/>
              <a:gd name="connsiteX283" fmla="*/ 716281 w 1724065"/>
              <a:gd name="connsiteY283" fmla="*/ 1321881 h 2231790"/>
              <a:gd name="connsiteX284" fmla="*/ 718821 w 1724065"/>
              <a:gd name="connsiteY284" fmla="*/ 1402036 h 2231790"/>
              <a:gd name="connsiteX285" fmla="*/ 721361 w 1724065"/>
              <a:gd name="connsiteY285" fmla="*/ 1451037 h 2231790"/>
              <a:gd name="connsiteX286" fmla="*/ 723901 w 1724065"/>
              <a:gd name="connsiteY286" fmla="*/ 1465464 h 2231790"/>
              <a:gd name="connsiteX287" fmla="*/ 726441 w 1724065"/>
              <a:gd name="connsiteY287" fmla="*/ 1445442 h 2231790"/>
              <a:gd name="connsiteX288" fmla="*/ 728981 w 1724065"/>
              <a:gd name="connsiteY288" fmla="*/ 1394479 h 2231790"/>
              <a:gd name="connsiteX289" fmla="*/ 731521 w 1724065"/>
              <a:gd name="connsiteY289" fmla="*/ 1318971 h 2231790"/>
              <a:gd name="connsiteX290" fmla="*/ 734061 w 1724065"/>
              <a:gd name="connsiteY290" fmla="*/ 1227436 h 2231790"/>
              <a:gd name="connsiteX291" fmla="*/ 736601 w 1724065"/>
              <a:gd name="connsiteY291" fmla="*/ 1129575 h 2231790"/>
              <a:gd name="connsiteX292" fmla="*/ 739141 w 1724065"/>
              <a:gd name="connsiteY292" fmla="*/ 1035248 h 2231790"/>
              <a:gd name="connsiteX293" fmla="*/ 741681 w 1724065"/>
              <a:gd name="connsiteY293" fmla="*/ 953486 h 2231790"/>
              <a:gd name="connsiteX294" fmla="*/ 744222 w 1724065"/>
              <a:gd name="connsiteY294" fmla="*/ 891630 h 2231790"/>
              <a:gd name="connsiteX295" fmla="*/ 746761 w 1724065"/>
              <a:gd name="connsiteY295" fmla="*/ 854680 h 2231790"/>
              <a:gd name="connsiteX296" fmla="*/ 749301 w 1724065"/>
              <a:gd name="connsiteY296" fmla="*/ 844911 h 2231790"/>
              <a:gd name="connsiteX297" fmla="*/ 751841 w 1724065"/>
              <a:gd name="connsiteY297" fmla="*/ 861784 h 2231790"/>
              <a:gd name="connsiteX298" fmla="*/ 754381 w 1724065"/>
              <a:gd name="connsiteY298" fmla="*/ 902146 h 2231790"/>
              <a:gd name="connsiteX299" fmla="*/ 756922 w 1724065"/>
              <a:gd name="connsiteY299" fmla="*/ 960686 h 2231790"/>
              <a:gd name="connsiteX300" fmla="*/ 759461 w 1724065"/>
              <a:gd name="connsiteY300" fmla="*/ 1030590 h 2231790"/>
              <a:gd name="connsiteX301" fmla="*/ 762001 w 1724065"/>
              <a:gd name="connsiteY301" fmla="*/ 1104304 h 2231790"/>
              <a:gd name="connsiteX302" fmla="*/ 764542 w 1724065"/>
              <a:gd name="connsiteY302" fmla="*/ 1174350 h 2231790"/>
              <a:gd name="connsiteX303" fmla="*/ 767082 w 1724065"/>
              <a:gd name="connsiteY303" fmla="*/ 1234070 h 2231790"/>
              <a:gd name="connsiteX304" fmla="*/ 769622 w 1724065"/>
              <a:gd name="connsiteY304" fmla="*/ 1278262 h 2231790"/>
              <a:gd name="connsiteX305" fmla="*/ 772161 w 1724065"/>
              <a:gd name="connsiteY305" fmla="*/ 1303618 h 2231790"/>
              <a:gd name="connsiteX306" fmla="*/ 774701 w 1724065"/>
              <a:gd name="connsiteY306" fmla="*/ 1308943 h 2231790"/>
              <a:gd name="connsiteX307" fmla="*/ 777242 w 1724065"/>
              <a:gd name="connsiteY307" fmla="*/ 1295149 h 2231790"/>
              <a:gd name="connsiteX308" fmla="*/ 779782 w 1724065"/>
              <a:gd name="connsiteY308" fmla="*/ 1265017 h 2231790"/>
              <a:gd name="connsiteX309" fmla="*/ 782322 w 1724065"/>
              <a:gd name="connsiteY309" fmla="*/ 1222791 h 2231790"/>
              <a:gd name="connsiteX310" fmla="*/ 784862 w 1724065"/>
              <a:gd name="connsiteY310" fmla="*/ 1173632 h 2231790"/>
              <a:gd name="connsiteX311" fmla="*/ 787402 w 1724065"/>
              <a:gd name="connsiteY311" fmla="*/ 1123022 h 2231790"/>
              <a:gd name="connsiteX312" fmla="*/ 789942 w 1724065"/>
              <a:gd name="connsiteY312" fmla="*/ 1076157 h 2231790"/>
              <a:gd name="connsiteX313" fmla="*/ 792482 w 1724065"/>
              <a:gd name="connsiteY313" fmla="*/ 1037429 h 2231790"/>
              <a:gd name="connsiteX314" fmla="*/ 795022 w 1724065"/>
              <a:gd name="connsiteY314" fmla="*/ 1010015 h 2231790"/>
              <a:gd name="connsiteX315" fmla="*/ 797562 w 1724065"/>
              <a:gd name="connsiteY315" fmla="*/ 995632 h 2231790"/>
              <a:gd name="connsiteX316" fmla="*/ 800102 w 1724065"/>
              <a:gd name="connsiteY316" fmla="*/ 994472 h 2231790"/>
              <a:gd name="connsiteX317" fmla="*/ 802642 w 1724065"/>
              <a:gd name="connsiteY317" fmla="*/ 1005299 h 2231790"/>
              <a:gd name="connsiteX318" fmla="*/ 805182 w 1724065"/>
              <a:gd name="connsiteY318" fmla="*/ 1025710 h 2231790"/>
              <a:gd name="connsiteX319" fmla="*/ 807722 w 1724065"/>
              <a:gd name="connsiteY319" fmla="*/ 1052496 h 2231790"/>
              <a:gd name="connsiteX320" fmla="*/ 810262 w 1724065"/>
              <a:gd name="connsiteY320" fmla="*/ 1082078 h 2231790"/>
              <a:gd name="connsiteX321" fmla="*/ 812802 w 1724065"/>
              <a:gd name="connsiteY321" fmla="*/ 1110943 h 2231790"/>
              <a:gd name="connsiteX322" fmla="*/ 815342 w 1724065"/>
              <a:gd name="connsiteY322" fmla="*/ 1136043 h 2231790"/>
              <a:gd name="connsiteX323" fmla="*/ 817882 w 1724065"/>
              <a:gd name="connsiteY323" fmla="*/ 1155114 h 2231790"/>
              <a:gd name="connsiteX324" fmla="*/ 820422 w 1724065"/>
              <a:gd name="connsiteY324" fmla="*/ 1166865 h 2231790"/>
              <a:gd name="connsiteX325" fmla="*/ 822961 w 1724065"/>
              <a:gd name="connsiteY325" fmla="*/ 1171046 h 2231790"/>
              <a:gd name="connsiteX326" fmla="*/ 825501 w 1724065"/>
              <a:gd name="connsiteY326" fmla="*/ 1168380 h 2231790"/>
              <a:gd name="connsiteX327" fmla="*/ 828041 w 1724065"/>
              <a:gd name="connsiteY327" fmla="*/ 1160375 h 2231790"/>
              <a:gd name="connsiteX328" fmla="*/ 830581 w 1724065"/>
              <a:gd name="connsiteY328" fmla="*/ 1149051 h 2231790"/>
              <a:gd name="connsiteX329" fmla="*/ 833121 w 1724065"/>
              <a:gd name="connsiteY329" fmla="*/ 1136629 h 2231790"/>
              <a:gd name="connsiteX330" fmla="*/ 835661 w 1724065"/>
              <a:gd name="connsiteY330" fmla="*/ 1125198 h 2231790"/>
              <a:gd name="connsiteX331" fmla="*/ 838201 w 1724065"/>
              <a:gd name="connsiteY331" fmla="*/ 1116437 h 2231790"/>
              <a:gd name="connsiteX332" fmla="*/ 840741 w 1724065"/>
              <a:gd name="connsiteY332" fmla="*/ 1111397 h 2231790"/>
              <a:gd name="connsiteX333" fmla="*/ 843281 w 1724065"/>
              <a:gd name="connsiteY333" fmla="*/ 1110391 h 2231790"/>
              <a:gd name="connsiteX334" fmla="*/ 845821 w 1724065"/>
              <a:gd name="connsiteY334" fmla="*/ 1112983 h 2231790"/>
              <a:gd name="connsiteX335" fmla="*/ 848361 w 1724065"/>
              <a:gd name="connsiteY335" fmla="*/ 1118095 h 2231790"/>
              <a:gd name="connsiteX336" fmla="*/ 850901 w 1724065"/>
              <a:gd name="connsiteY336" fmla="*/ 1124196 h 2231790"/>
              <a:gd name="connsiteX337" fmla="*/ 853441 w 1724065"/>
              <a:gd name="connsiteY337" fmla="*/ 1129561 h 2231790"/>
              <a:gd name="connsiteX338" fmla="*/ 855981 w 1724065"/>
              <a:gd name="connsiteY338" fmla="*/ 1132544 h 2231790"/>
              <a:gd name="connsiteX339" fmla="*/ 858521 w 1724065"/>
              <a:gd name="connsiteY339" fmla="*/ 1131859 h 2231790"/>
              <a:gd name="connsiteX340" fmla="*/ 861061 w 1724065"/>
              <a:gd name="connsiteY340" fmla="*/ 1126791 h 2231790"/>
              <a:gd name="connsiteX341" fmla="*/ 863601 w 1724065"/>
              <a:gd name="connsiteY341" fmla="*/ 1117342 h 2231790"/>
              <a:gd name="connsiteX342" fmla="*/ 866141 w 1724065"/>
              <a:gd name="connsiteY342" fmla="*/ 1104272 h 2231790"/>
              <a:gd name="connsiteX343" fmla="*/ 868681 w 1724065"/>
              <a:gd name="connsiteY343" fmla="*/ 1089032 h 2231790"/>
              <a:gd name="connsiteX344" fmla="*/ 871221 w 1724065"/>
              <a:gd name="connsiteY344" fmla="*/ 1073595 h 2231790"/>
              <a:gd name="connsiteX345" fmla="*/ 873761 w 1724065"/>
              <a:gd name="connsiteY345" fmla="*/ 1060212 h 2231790"/>
              <a:gd name="connsiteX346" fmla="*/ 876301 w 1724065"/>
              <a:gd name="connsiteY346" fmla="*/ 1051110 h 2231790"/>
              <a:gd name="connsiteX347" fmla="*/ 878841 w 1724065"/>
              <a:gd name="connsiteY347" fmla="*/ 1048180 h 2231790"/>
              <a:gd name="connsiteX348" fmla="*/ 881381 w 1724065"/>
              <a:gd name="connsiteY348" fmla="*/ 1052692 h 2231790"/>
              <a:gd name="connsiteX349" fmla="*/ 883921 w 1724065"/>
              <a:gd name="connsiteY349" fmla="*/ 1065077 h 2231790"/>
              <a:gd name="connsiteX350" fmla="*/ 886461 w 1724065"/>
              <a:gd name="connsiteY350" fmla="*/ 1084800 h 2231790"/>
              <a:gd name="connsiteX351" fmla="*/ 889000 w 1724065"/>
              <a:gd name="connsiteY351" fmla="*/ 1110354 h 2231790"/>
              <a:gd name="connsiteX352" fmla="*/ 891540 w 1724065"/>
              <a:gd name="connsiteY352" fmla="*/ 1139370 h 2231790"/>
              <a:gd name="connsiteX353" fmla="*/ 894080 w 1724065"/>
              <a:gd name="connsiteY353" fmla="*/ 1168852 h 2231790"/>
              <a:gd name="connsiteX354" fmla="*/ 896620 w 1724065"/>
              <a:gd name="connsiteY354" fmla="*/ 1195485 h 2231790"/>
              <a:gd name="connsiteX355" fmla="*/ 899160 w 1724065"/>
              <a:gd name="connsiteY355" fmla="*/ 1216018 h 2231790"/>
              <a:gd name="connsiteX356" fmla="*/ 901700 w 1724065"/>
              <a:gd name="connsiteY356" fmla="*/ 1227646 h 2231790"/>
              <a:gd name="connsiteX357" fmla="*/ 904240 w 1724065"/>
              <a:gd name="connsiteY357" fmla="*/ 1228372 h 2231790"/>
              <a:gd name="connsiteX358" fmla="*/ 906780 w 1724065"/>
              <a:gd name="connsiteY358" fmla="*/ 1217285 h 2231790"/>
              <a:gd name="connsiteX359" fmla="*/ 909320 w 1724065"/>
              <a:gd name="connsiteY359" fmla="*/ 1194733 h 2231790"/>
              <a:gd name="connsiteX360" fmla="*/ 911860 w 1724065"/>
              <a:gd name="connsiteY360" fmla="*/ 1162356 h 2231790"/>
              <a:gd name="connsiteX361" fmla="*/ 914400 w 1724065"/>
              <a:gd name="connsiteY361" fmla="*/ 1122975 h 2231790"/>
              <a:gd name="connsiteX362" fmla="*/ 916940 w 1724065"/>
              <a:gd name="connsiteY362" fmla="*/ 1080343 h 2231790"/>
              <a:gd name="connsiteX363" fmla="*/ 919480 w 1724065"/>
              <a:gd name="connsiteY363" fmla="*/ 1038778 h 2231790"/>
              <a:gd name="connsiteX364" fmla="*/ 922020 w 1724065"/>
              <a:gd name="connsiteY364" fmla="*/ 1002715 h 2231790"/>
              <a:gd name="connsiteX365" fmla="*/ 924560 w 1724065"/>
              <a:gd name="connsiteY365" fmla="*/ 976231 h 2231790"/>
              <a:gd name="connsiteX366" fmla="*/ 927100 w 1724065"/>
              <a:gd name="connsiteY366" fmla="*/ 962580 h 2231790"/>
              <a:gd name="connsiteX367" fmla="*/ 929640 w 1724065"/>
              <a:gd name="connsiteY367" fmla="*/ 963811 h 2231790"/>
              <a:gd name="connsiteX368" fmla="*/ 932180 w 1724065"/>
              <a:gd name="connsiteY368" fmla="*/ 980490 h 2231790"/>
              <a:gd name="connsiteX369" fmla="*/ 934720 w 1724065"/>
              <a:gd name="connsiteY369" fmla="*/ 1011582 h 2231790"/>
              <a:gd name="connsiteX370" fmla="*/ 937260 w 1724065"/>
              <a:gd name="connsiteY370" fmla="*/ 1054495 h 2231790"/>
              <a:gd name="connsiteX371" fmla="*/ 939800 w 1724065"/>
              <a:gd name="connsiteY371" fmla="*/ 1105298 h 2231790"/>
              <a:gd name="connsiteX372" fmla="*/ 942340 w 1724065"/>
              <a:gd name="connsiteY372" fmla="*/ 1159088 h 2231790"/>
              <a:gd name="connsiteX373" fmla="*/ 944880 w 1724065"/>
              <a:gd name="connsiteY373" fmla="*/ 1210469 h 2231790"/>
              <a:gd name="connsiteX374" fmla="*/ 947420 w 1724065"/>
              <a:gd name="connsiteY374" fmla="*/ 1254108 h 2231790"/>
              <a:gd name="connsiteX375" fmla="*/ 949960 w 1724065"/>
              <a:gd name="connsiteY375" fmla="*/ 1285291 h 2231790"/>
              <a:gd name="connsiteX376" fmla="*/ 952500 w 1724065"/>
              <a:gd name="connsiteY376" fmla="*/ 1300439 h 2231790"/>
              <a:gd name="connsiteX377" fmla="*/ 955039 w 1724065"/>
              <a:gd name="connsiteY377" fmla="*/ 1297512 h 2231790"/>
              <a:gd name="connsiteX378" fmla="*/ 957579 w 1724065"/>
              <a:gd name="connsiteY378" fmla="*/ 1276264 h 2231790"/>
              <a:gd name="connsiteX379" fmla="*/ 960119 w 1724065"/>
              <a:gd name="connsiteY379" fmla="*/ 1238325 h 2231790"/>
              <a:gd name="connsiteX380" fmla="*/ 962659 w 1724065"/>
              <a:gd name="connsiteY380" fmla="*/ 1187074 h 2231790"/>
              <a:gd name="connsiteX381" fmla="*/ 965199 w 1724065"/>
              <a:gd name="connsiteY381" fmla="*/ 1127337 h 2231790"/>
              <a:gd name="connsiteX382" fmla="*/ 967739 w 1724065"/>
              <a:gd name="connsiteY382" fmla="*/ 1064927 h 2231790"/>
              <a:gd name="connsiteX383" fmla="*/ 970279 w 1724065"/>
              <a:gd name="connsiteY383" fmla="*/ 1006066 h 2231790"/>
              <a:gd name="connsiteX384" fmla="*/ 972819 w 1724065"/>
              <a:gd name="connsiteY384" fmla="*/ 956755 h 2231790"/>
              <a:gd name="connsiteX385" fmla="*/ 975359 w 1724065"/>
              <a:gd name="connsiteY385" fmla="*/ 922156 h 2231790"/>
              <a:gd name="connsiteX386" fmla="*/ 977899 w 1724065"/>
              <a:gd name="connsiteY386" fmla="*/ 906046 h 2231790"/>
              <a:gd name="connsiteX387" fmla="*/ 980439 w 1724065"/>
              <a:gd name="connsiteY387" fmla="*/ 910403 h 2231790"/>
              <a:gd name="connsiteX388" fmla="*/ 982979 w 1724065"/>
              <a:gd name="connsiteY388" fmla="*/ 935171 h 2231790"/>
              <a:gd name="connsiteX389" fmla="*/ 985519 w 1724065"/>
              <a:gd name="connsiteY389" fmla="*/ 978232 h 2231790"/>
              <a:gd name="connsiteX390" fmla="*/ 988059 w 1724065"/>
              <a:gd name="connsiteY390" fmla="*/ 1035587 h 2231790"/>
              <a:gd name="connsiteX391" fmla="*/ 990599 w 1724065"/>
              <a:gd name="connsiteY391" fmla="*/ 1101731 h 2231790"/>
              <a:gd name="connsiteX392" fmla="*/ 993139 w 1724065"/>
              <a:gd name="connsiteY392" fmla="*/ 1170192 h 2231790"/>
              <a:gd name="connsiteX393" fmla="*/ 995679 w 1724065"/>
              <a:gd name="connsiteY393" fmla="*/ 1234172 h 2231790"/>
              <a:gd name="connsiteX394" fmla="*/ 998219 w 1724065"/>
              <a:gd name="connsiteY394" fmla="*/ 1287234 h 2231790"/>
              <a:gd name="connsiteX395" fmla="*/ 1000759 w 1724065"/>
              <a:gd name="connsiteY395" fmla="*/ 1323956 h 2231790"/>
              <a:gd name="connsiteX396" fmla="*/ 1003299 w 1724065"/>
              <a:gd name="connsiteY396" fmla="*/ 1340491 h 2231790"/>
              <a:gd name="connsiteX397" fmla="*/ 1005839 w 1724065"/>
              <a:gd name="connsiteY397" fmla="*/ 1334977 h 2231790"/>
              <a:gd name="connsiteX398" fmla="*/ 1008379 w 1724065"/>
              <a:gd name="connsiteY398" fmla="*/ 1307739 h 2231790"/>
              <a:gd name="connsiteX399" fmla="*/ 1010919 w 1724065"/>
              <a:gd name="connsiteY399" fmla="*/ 1261283 h 2231790"/>
              <a:gd name="connsiteX400" fmla="*/ 1013459 w 1724065"/>
              <a:gd name="connsiteY400" fmla="*/ 1200057 h 2231790"/>
              <a:gd name="connsiteX401" fmla="*/ 1015999 w 1724065"/>
              <a:gd name="connsiteY401" fmla="*/ 1130024 h 2231790"/>
              <a:gd name="connsiteX402" fmla="*/ 1018538 w 1724065"/>
              <a:gd name="connsiteY402" fmla="*/ 1058068 h 2231790"/>
              <a:gd name="connsiteX403" fmla="*/ 1021078 w 1724065"/>
              <a:gd name="connsiteY403" fmla="*/ 991313 h 2231790"/>
              <a:gd name="connsiteX404" fmla="*/ 1023618 w 1724065"/>
              <a:gd name="connsiteY404" fmla="*/ 936402 h 2231790"/>
              <a:gd name="connsiteX405" fmla="*/ 1026158 w 1724065"/>
              <a:gd name="connsiteY405" fmla="*/ 898833 h 2231790"/>
              <a:gd name="connsiteX406" fmla="*/ 1028698 w 1724065"/>
              <a:gd name="connsiteY406" fmla="*/ 882399 h 2231790"/>
              <a:gd name="connsiteX407" fmla="*/ 1031238 w 1724065"/>
              <a:gd name="connsiteY407" fmla="*/ 888802 h 2231790"/>
              <a:gd name="connsiteX408" fmla="*/ 1033778 w 1724065"/>
              <a:gd name="connsiteY408" fmla="*/ 917473 h 2231790"/>
              <a:gd name="connsiteX409" fmla="*/ 1036318 w 1724065"/>
              <a:gd name="connsiteY409" fmla="*/ 965626 h 2231790"/>
              <a:gd name="connsiteX410" fmla="*/ 1038858 w 1724065"/>
              <a:gd name="connsiteY410" fmla="*/ 1028533 h 2231790"/>
              <a:gd name="connsiteX411" fmla="*/ 1041398 w 1724065"/>
              <a:gd name="connsiteY411" fmla="*/ 1099991 h 2231790"/>
              <a:gd name="connsiteX412" fmla="*/ 1043938 w 1724065"/>
              <a:gd name="connsiteY412" fmla="*/ 1172945 h 2231790"/>
              <a:gd name="connsiteX413" fmla="*/ 1046478 w 1724065"/>
              <a:gd name="connsiteY413" fmla="*/ 1240193 h 2231790"/>
              <a:gd name="connsiteX414" fmla="*/ 1049018 w 1724065"/>
              <a:gd name="connsiteY414" fmla="*/ 1295104 h 2231790"/>
              <a:gd name="connsiteX415" fmla="*/ 1051558 w 1724065"/>
              <a:gd name="connsiteY415" fmla="*/ 1332283 h 2231790"/>
              <a:gd name="connsiteX416" fmla="*/ 1054098 w 1724065"/>
              <a:gd name="connsiteY416" fmla="*/ 1348106 h 2231790"/>
              <a:gd name="connsiteX417" fmla="*/ 1056638 w 1724065"/>
              <a:gd name="connsiteY417" fmla="*/ 1341079 h 2231790"/>
              <a:gd name="connsiteX418" fmla="*/ 1059178 w 1724065"/>
              <a:gd name="connsiteY418" fmla="*/ 1311979 h 2231790"/>
              <a:gd name="connsiteX419" fmla="*/ 1061718 w 1724065"/>
              <a:gd name="connsiteY419" fmla="*/ 1263767 h 2231790"/>
              <a:gd name="connsiteX420" fmla="*/ 1064258 w 1724065"/>
              <a:gd name="connsiteY420" fmla="*/ 1201287 h 2231790"/>
              <a:gd name="connsiteX421" fmla="*/ 1066798 w 1724065"/>
              <a:gd name="connsiteY421" fmla="*/ 1130770 h 2231790"/>
              <a:gd name="connsiteX422" fmla="*/ 1069338 w 1724065"/>
              <a:gd name="connsiteY422" fmla="*/ 1059209 h 2231790"/>
              <a:gd name="connsiteX423" fmla="*/ 1071878 w 1724065"/>
              <a:gd name="connsiteY423" fmla="*/ 993652 h 2231790"/>
              <a:gd name="connsiteX424" fmla="*/ 1074418 w 1724065"/>
              <a:gd name="connsiteY424" fmla="*/ 940504 h 2231790"/>
              <a:gd name="connsiteX425" fmla="*/ 1076958 w 1724065"/>
              <a:gd name="connsiteY425" fmla="*/ 904889 h 2231790"/>
              <a:gd name="connsiteX426" fmla="*/ 1079498 w 1724065"/>
              <a:gd name="connsiteY426" fmla="*/ 890155 h 2231790"/>
              <a:gd name="connsiteX427" fmla="*/ 1082038 w 1724065"/>
              <a:gd name="connsiteY427" fmla="*/ 897553 h 2231790"/>
              <a:gd name="connsiteX428" fmla="*/ 1084577 w 1724065"/>
              <a:gd name="connsiteY428" fmla="*/ 926130 h 2231790"/>
              <a:gd name="connsiteX429" fmla="*/ 1087117 w 1724065"/>
              <a:gd name="connsiteY429" fmla="*/ 972849 h 2231790"/>
              <a:gd name="connsiteX430" fmla="*/ 1089657 w 1724065"/>
              <a:gd name="connsiteY430" fmla="*/ 1032913 h 2231790"/>
              <a:gd name="connsiteX431" fmla="*/ 1092197 w 1724065"/>
              <a:gd name="connsiteY431" fmla="*/ 1100261 h 2231790"/>
              <a:gd name="connsiteX432" fmla="*/ 1094737 w 1724065"/>
              <a:gd name="connsiteY432" fmla="*/ 1168185 h 2231790"/>
              <a:gd name="connsiteX433" fmla="*/ 1097277 w 1724065"/>
              <a:gd name="connsiteY433" fmla="*/ 1230010 h 2231790"/>
              <a:gd name="connsiteX434" fmla="*/ 1099817 w 1724065"/>
              <a:gd name="connsiteY434" fmla="*/ 1279753 h 2231790"/>
              <a:gd name="connsiteX435" fmla="*/ 1102357 w 1724065"/>
              <a:gd name="connsiteY435" fmla="*/ 1312711 h 2231790"/>
              <a:gd name="connsiteX436" fmla="*/ 1104897 w 1724065"/>
              <a:gd name="connsiteY436" fmla="*/ 1325913 h 2231790"/>
              <a:gd name="connsiteX437" fmla="*/ 1107437 w 1724065"/>
              <a:gd name="connsiteY437" fmla="*/ 1318386 h 2231790"/>
              <a:gd name="connsiteX438" fmla="*/ 1109977 w 1724065"/>
              <a:gd name="connsiteY438" fmla="*/ 1291220 h 2231790"/>
              <a:gd name="connsiteX439" fmla="*/ 1112517 w 1724065"/>
              <a:gd name="connsiteY439" fmla="*/ 1247429 h 2231790"/>
              <a:gd name="connsiteX440" fmla="*/ 1115057 w 1724065"/>
              <a:gd name="connsiteY440" fmla="*/ 1191616 h 2231790"/>
              <a:gd name="connsiteX441" fmla="*/ 1117597 w 1724065"/>
              <a:gd name="connsiteY441" fmla="*/ 1129485 h 2231790"/>
              <a:gd name="connsiteX442" fmla="*/ 1120137 w 1724065"/>
              <a:gd name="connsiteY442" fmla="*/ 1067254 h 2231790"/>
              <a:gd name="connsiteX443" fmla="*/ 1122677 w 1724065"/>
              <a:gd name="connsiteY443" fmla="*/ 1011027 h 2231790"/>
              <a:gd name="connsiteX444" fmla="*/ 1125217 w 1724065"/>
              <a:gd name="connsiteY444" fmla="*/ 966186 h 2231790"/>
              <a:gd name="connsiteX445" fmla="*/ 1127757 w 1724065"/>
              <a:gd name="connsiteY445" fmla="*/ 936871 h 2231790"/>
              <a:gd name="connsiteX446" fmla="*/ 1130297 w 1724065"/>
              <a:gd name="connsiteY446" fmla="*/ 925596 h 2231790"/>
              <a:gd name="connsiteX447" fmla="*/ 1132837 w 1724065"/>
              <a:gd name="connsiteY447" fmla="*/ 933030 h 2231790"/>
              <a:gd name="connsiteX448" fmla="*/ 1135377 w 1724065"/>
              <a:gd name="connsiteY448" fmla="*/ 957978 h 2231790"/>
              <a:gd name="connsiteX449" fmla="*/ 1137917 w 1724065"/>
              <a:gd name="connsiteY449" fmla="*/ 997543 h 2231790"/>
              <a:gd name="connsiteX450" fmla="*/ 1140457 w 1724065"/>
              <a:gd name="connsiteY450" fmla="*/ 1047455 h 2231790"/>
              <a:gd name="connsiteX451" fmla="*/ 1142997 w 1724065"/>
              <a:gd name="connsiteY451" fmla="*/ 1102537 h 2231790"/>
              <a:gd name="connsiteX452" fmla="*/ 1145537 w 1724065"/>
              <a:gd name="connsiteY452" fmla="*/ 1157241 h 2231790"/>
              <a:gd name="connsiteX453" fmla="*/ 1148077 w 1724065"/>
              <a:gd name="connsiteY453" fmla="*/ 1206216 h 2231790"/>
              <a:gd name="connsiteX454" fmla="*/ 1150616 w 1724065"/>
              <a:gd name="connsiteY454" fmla="*/ 1244836 h 2231790"/>
              <a:gd name="connsiteX455" fmla="*/ 1153156 w 1724065"/>
              <a:gd name="connsiteY455" fmla="*/ 1269640 h 2231790"/>
              <a:gd name="connsiteX456" fmla="*/ 1155696 w 1724065"/>
              <a:gd name="connsiteY456" fmla="*/ 1278649 h 2231790"/>
              <a:gd name="connsiteX457" fmla="*/ 1158236 w 1724065"/>
              <a:gd name="connsiteY457" fmla="*/ 1271513 h 2231790"/>
              <a:gd name="connsiteX458" fmla="*/ 1160776 w 1724065"/>
              <a:gd name="connsiteY458" fmla="*/ 1249494 h 2231790"/>
              <a:gd name="connsiteX459" fmla="*/ 1163316 w 1724065"/>
              <a:gd name="connsiteY459" fmla="*/ 1215290 h 2231790"/>
              <a:gd name="connsiteX460" fmla="*/ 1165856 w 1724065"/>
              <a:gd name="connsiteY460" fmla="*/ 1172714 h 2231790"/>
              <a:gd name="connsiteX461" fmla="*/ 1168396 w 1724065"/>
              <a:gd name="connsiteY461" fmla="*/ 1126267 h 2231790"/>
              <a:gd name="connsiteX462" fmla="*/ 1170936 w 1724065"/>
              <a:gd name="connsiteY462" fmla="*/ 1080667 h 2231790"/>
              <a:gd name="connsiteX463" fmla="*/ 1173476 w 1724065"/>
              <a:gd name="connsiteY463" fmla="*/ 1040360 h 2231790"/>
              <a:gd name="connsiteX464" fmla="*/ 1176016 w 1724065"/>
              <a:gd name="connsiteY464" fmla="*/ 1009083 h 2231790"/>
              <a:gd name="connsiteX465" fmla="*/ 1178556 w 1724065"/>
              <a:gd name="connsiteY465" fmla="*/ 989516 h 2231790"/>
              <a:gd name="connsiteX466" fmla="*/ 1181096 w 1724065"/>
              <a:gd name="connsiteY466" fmla="*/ 983052 h 2231790"/>
              <a:gd name="connsiteX467" fmla="*/ 1183636 w 1724065"/>
              <a:gd name="connsiteY467" fmla="*/ 989709 h 2231790"/>
              <a:gd name="connsiteX468" fmla="*/ 1186176 w 1724065"/>
              <a:gd name="connsiteY468" fmla="*/ 1008192 h 2231790"/>
              <a:gd name="connsiteX469" fmla="*/ 1188716 w 1724065"/>
              <a:gd name="connsiteY469" fmla="*/ 1036079 h 2231790"/>
              <a:gd name="connsiteX470" fmla="*/ 1191256 w 1724065"/>
              <a:gd name="connsiteY470" fmla="*/ 1070123 h 2231790"/>
              <a:gd name="connsiteX471" fmla="*/ 1193796 w 1724065"/>
              <a:gd name="connsiteY471" fmla="*/ 1106622 h 2231790"/>
              <a:gd name="connsiteX472" fmla="*/ 1196336 w 1724065"/>
              <a:gd name="connsiteY472" fmla="*/ 1141825 h 2231790"/>
              <a:gd name="connsiteX473" fmla="*/ 1198876 w 1724065"/>
              <a:gd name="connsiteY473" fmla="*/ 1172314 h 2231790"/>
              <a:gd name="connsiteX474" fmla="*/ 1201416 w 1724065"/>
              <a:gd name="connsiteY474" fmla="*/ 1195347 h 2231790"/>
              <a:gd name="connsiteX475" fmla="*/ 1203956 w 1724065"/>
              <a:gd name="connsiteY475" fmla="*/ 1209101 h 2231790"/>
              <a:gd name="connsiteX476" fmla="*/ 1206496 w 1724065"/>
              <a:gd name="connsiteY476" fmla="*/ 1212810 h 2231790"/>
              <a:gd name="connsiteX477" fmla="*/ 1209036 w 1724065"/>
              <a:gd name="connsiteY477" fmla="*/ 1206790 h 2231790"/>
              <a:gd name="connsiteX478" fmla="*/ 1211576 w 1724065"/>
              <a:gd name="connsiteY478" fmla="*/ 1192335 h 2231790"/>
              <a:gd name="connsiteX479" fmla="*/ 1214116 w 1724065"/>
              <a:gd name="connsiteY479" fmla="*/ 1171524 h 2231790"/>
              <a:gd name="connsiteX480" fmla="*/ 1216655 w 1724065"/>
              <a:gd name="connsiteY480" fmla="*/ 1146951 h 2231790"/>
              <a:gd name="connsiteX481" fmla="*/ 1219195 w 1724065"/>
              <a:gd name="connsiteY481" fmla="*/ 1121413 h 2231790"/>
              <a:gd name="connsiteX482" fmla="*/ 1221735 w 1724065"/>
              <a:gd name="connsiteY482" fmla="*/ 1097595 h 2231790"/>
              <a:gd name="connsiteX483" fmla="*/ 1224275 w 1724065"/>
              <a:gd name="connsiteY483" fmla="*/ 1077788 h 2231790"/>
              <a:gd name="connsiteX484" fmla="*/ 1226815 w 1724065"/>
              <a:gd name="connsiteY484" fmla="*/ 1063663 h 2231790"/>
              <a:gd name="connsiteX485" fmla="*/ 1229355 w 1724065"/>
              <a:gd name="connsiteY485" fmla="*/ 1056136 h 2231790"/>
              <a:gd name="connsiteX486" fmla="*/ 1231895 w 1724065"/>
              <a:gd name="connsiteY486" fmla="*/ 1055317 h 2231790"/>
              <a:gd name="connsiteX487" fmla="*/ 1234435 w 1724065"/>
              <a:gd name="connsiteY487" fmla="*/ 1060568 h 2231790"/>
              <a:gd name="connsiteX488" fmla="*/ 1236975 w 1724065"/>
              <a:gd name="connsiteY488" fmla="*/ 1070626 h 2231790"/>
              <a:gd name="connsiteX489" fmla="*/ 1239515 w 1724065"/>
              <a:gd name="connsiteY489" fmla="*/ 1083810 h 2231790"/>
              <a:gd name="connsiteX490" fmla="*/ 1242055 w 1724065"/>
              <a:gd name="connsiteY490" fmla="*/ 1098249 h 2231790"/>
              <a:gd name="connsiteX491" fmla="*/ 1244595 w 1724065"/>
              <a:gd name="connsiteY491" fmla="*/ 1112125 h 2231790"/>
              <a:gd name="connsiteX492" fmla="*/ 1247135 w 1724065"/>
              <a:gd name="connsiteY492" fmla="*/ 1123895 h 2231790"/>
              <a:gd name="connsiteX493" fmla="*/ 1249675 w 1724065"/>
              <a:gd name="connsiteY493" fmla="*/ 1132457 h 2231790"/>
              <a:gd name="connsiteX494" fmla="*/ 1252215 w 1724065"/>
              <a:gd name="connsiteY494" fmla="*/ 1137258 h 2231790"/>
              <a:gd name="connsiteX495" fmla="*/ 1254755 w 1724065"/>
              <a:gd name="connsiteY495" fmla="*/ 1138319 h 2231790"/>
              <a:gd name="connsiteX496" fmla="*/ 1257295 w 1724065"/>
              <a:gd name="connsiteY496" fmla="*/ 1136186 h 2231790"/>
              <a:gd name="connsiteX497" fmla="*/ 1259835 w 1724065"/>
              <a:gd name="connsiteY497" fmla="*/ 1131812 h 2231790"/>
              <a:gd name="connsiteX498" fmla="*/ 1262375 w 1724065"/>
              <a:gd name="connsiteY498" fmla="*/ 1126392 h 2231790"/>
              <a:gd name="connsiteX499" fmla="*/ 1264915 w 1724065"/>
              <a:gd name="connsiteY499" fmla="*/ 1121170 h 2231790"/>
              <a:gd name="connsiteX500" fmla="*/ 1267455 w 1724065"/>
              <a:gd name="connsiteY500" fmla="*/ 1117243 h 2231790"/>
              <a:gd name="connsiteX501" fmla="*/ 1724065 w 1724065"/>
              <a:gd name="connsiteY501" fmla="*/ 1114382 h 2231790"/>
              <a:gd name="connsiteX0" fmla="*/ 0 w 2070428"/>
              <a:gd name="connsiteY0" fmla="*/ 1115321 h 2231790"/>
              <a:gd name="connsiteX1" fmla="*/ 0 w 2070428"/>
              <a:gd name="connsiteY1" fmla="*/ 1115321 h 2231790"/>
              <a:gd name="connsiteX2" fmla="*/ 2539 w 2070428"/>
              <a:gd name="connsiteY2" fmla="*/ 1119016 h 2231790"/>
              <a:gd name="connsiteX3" fmla="*/ 5080 w 2070428"/>
              <a:gd name="connsiteY3" fmla="*/ 1129377 h 2231790"/>
              <a:gd name="connsiteX4" fmla="*/ 7619 w 2070428"/>
              <a:gd name="connsiteY4" fmla="*/ 1144341 h 2231790"/>
              <a:gd name="connsiteX5" fmla="*/ 10160 w 2070428"/>
              <a:gd name="connsiteY5" fmla="*/ 1160808 h 2231790"/>
              <a:gd name="connsiteX6" fmla="*/ 12700 w 2070428"/>
              <a:gd name="connsiteY6" fmla="*/ 1175108 h 2231790"/>
              <a:gd name="connsiteX7" fmla="*/ 15239 w 2070428"/>
              <a:gd name="connsiteY7" fmla="*/ 1183560 h 2231790"/>
              <a:gd name="connsiteX8" fmla="*/ 17780 w 2070428"/>
              <a:gd name="connsiteY8" fmla="*/ 1183060 h 2231790"/>
              <a:gd name="connsiteX9" fmla="*/ 20319 w 2070428"/>
              <a:gd name="connsiteY9" fmla="*/ 1171603 h 2231790"/>
              <a:gd name="connsiteX10" fmla="*/ 22860 w 2070428"/>
              <a:gd name="connsiteY10" fmla="*/ 1148686 h 2231790"/>
              <a:gd name="connsiteX11" fmla="*/ 25400 w 2070428"/>
              <a:gd name="connsiteY11" fmla="*/ 1115511 h 2231790"/>
              <a:gd name="connsiteX12" fmla="*/ 27939 w 2070428"/>
              <a:gd name="connsiteY12" fmla="*/ 1074970 h 2231790"/>
              <a:gd name="connsiteX13" fmla="*/ 30480 w 2070428"/>
              <a:gd name="connsiteY13" fmla="*/ 1031398 h 2231790"/>
              <a:gd name="connsiteX14" fmla="*/ 33019 w 2070428"/>
              <a:gd name="connsiteY14" fmla="*/ 990106 h 2231790"/>
              <a:gd name="connsiteX15" fmla="*/ 35560 w 2070428"/>
              <a:gd name="connsiteY15" fmla="*/ 956760 h 2231790"/>
              <a:gd name="connsiteX16" fmla="*/ 38100 w 2070428"/>
              <a:gd name="connsiteY16" fmla="*/ 936665 h 2231790"/>
              <a:gd name="connsiteX17" fmla="*/ 40639 w 2070428"/>
              <a:gd name="connsiteY17" fmla="*/ 934043 h 2231790"/>
              <a:gd name="connsiteX18" fmla="*/ 43180 w 2070428"/>
              <a:gd name="connsiteY18" fmla="*/ 951399 h 2231790"/>
              <a:gd name="connsiteX19" fmla="*/ 45719 w 2070428"/>
              <a:gd name="connsiteY19" fmla="*/ 989057 h 2231790"/>
              <a:gd name="connsiteX20" fmla="*/ 48260 w 2070428"/>
              <a:gd name="connsiteY20" fmla="*/ 1044929 h 2231790"/>
              <a:gd name="connsiteX21" fmla="*/ 50800 w 2070428"/>
              <a:gd name="connsiteY21" fmla="*/ 1114565 h 2231790"/>
              <a:gd name="connsiteX22" fmla="*/ 53339 w 2070428"/>
              <a:gd name="connsiteY22" fmla="*/ 1191490 h 2231790"/>
              <a:gd name="connsiteX23" fmla="*/ 55880 w 2070428"/>
              <a:gd name="connsiteY23" fmla="*/ 1267811 h 2231790"/>
              <a:gd name="connsiteX24" fmla="*/ 58419 w 2070428"/>
              <a:gd name="connsiteY24" fmla="*/ 1335027 h 2231790"/>
              <a:gd name="connsiteX25" fmla="*/ 60960 w 2070428"/>
              <a:gd name="connsiteY25" fmla="*/ 1384963 h 2231790"/>
              <a:gd name="connsiteX26" fmla="*/ 63500 w 2070428"/>
              <a:gd name="connsiteY26" fmla="*/ 1410734 h 2231790"/>
              <a:gd name="connsiteX27" fmla="*/ 66039 w 2070428"/>
              <a:gd name="connsiteY27" fmla="*/ 1407611 h 2231790"/>
              <a:gd name="connsiteX28" fmla="*/ 68580 w 2070428"/>
              <a:gd name="connsiteY28" fmla="*/ 1373708 h 2231790"/>
              <a:gd name="connsiteX29" fmla="*/ 71119 w 2070428"/>
              <a:gd name="connsiteY29" fmla="*/ 1310376 h 2231790"/>
              <a:gd name="connsiteX30" fmla="*/ 73659 w 2070428"/>
              <a:gd name="connsiteY30" fmla="*/ 1222262 h 2231790"/>
              <a:gd name="connsiteX31" fmla="*/ 76200 w 2070428"/>
              <a:gd name="connsiteY31" fmla="*/ 1117006 h 2231790"/>
              <a:gd name="connsiteX32" fmla="*/ 78739 w 2070428"/>
              <a:gd name="connsiteY32" fmla="*/ 1004584 h 2231790"/>
              <a:gd name="connsiteX33" fmla="*/ 81280 w 2070428"/>
              <a:gd name="connsiteY33" fmla="*/ 896360 h 2231790"/>
              <a:gd name="connsiteX34" fmla="*/ 83819 w 2070428"/>
              <a:gd name="connsiteY34" fmla="*/ 803931 h 2231790"/>
              <a:gd name="connsiteX35" fmla="*/ 86359 w 2070428"/>
              <a:gd name="connsiteY35" fmla="*/ 737889 h 2231790"/>
              <a:gd name="connsiteX36" fmla="*/ 88900 w 2070428"/>
              <a:gd name="connsiteY36" fmla="*/ 706633 h 2231790"/>
              <a:gd name="connsiteX37" fmla="*/ 91439 w 2070428"/>
              <a:gd name="connsiteY37" fmla="*/ 715350 h 2231790"/>
              <a:gd name="connsiteX38" fmla="*/ 93979 w 2070428"/>
              <a:gd name="connsiteY38" fmla="*/ 765297 h 2231790"/>
              <a:gd name="connsiteX39" fmla="*/ 96519 w 2070428"/>
              <a:gd name="connsiteY39" fmla="*/ 853478 h 2231790"/>
              <a:gd name="connsiteX40" fmla="*/ 99059 w 2070428"/>
              <a:gd name="connsiteY40" fmla="*/ 972745 h 2231790"/>
              <a:gd name="connsiteX41" fmla="*/ 101600 w 2070428"/>
              <a:gd name="connsiteY41" fmla="*/ 1112365 h 2231790"/>
              <a:gd name="connsiteX42" fmla="*/ 104139 w 2070428"/>
              <a:gd name="connsiteY42" fmla="*/ 1258978 h 2231790"/>
              <a:gd name="connsiteX43" fmla="*/ 106679 w 2070428"/>
              <a:gd name="connsiteY43" fmla="*/ 1397883 h 2231790"/>
              <a:gd name="connsiteX44" fmla="*/ 109219 w 2070428"/>
              <a:gd name="connsiteY44" fmla="*/ 1514520 h 2231790"/>
              <a:gd name="connsiteX45" fmla="*/ 111759 w 2070428"/>
              <a:gd name="connsiteY45" fmla="*/ 1595990 h 2231790"/>
              <a:gd name="connsiteX46" fmla="*/ 114300 w 2070428"/>
              <a:gd name="connsiteY46" fmla="*/ 1632475 h 2231790"/>
              <a:gd name="connsiteX47" fmla="*/ 116839 w 2070428"/>
              <a:gd name="connsiteY47" fmla="*/ 1618377 h 2231790"/>
              <a:gd name="connsiteX48" fmla="*/ 119379 w 2070428"/>
              <a:gd name="connsiteY48" fmla="*/ 1553071 h 2231790"/>
              <a:gd name="connsiteX49" fmla="*/ 121919 w 2070428"/>
              <a:gd name="connsiteY49" fmla="*/ 1441157 h 2231790"/>
              <a:gd name="connsiteX50" fmla="*/ 124459 w 2070428"/>
              <a:gd name="connsiteY50" fmla="*/ 1292186 h 2231790"/>
              <a:gd name="connsiteX51" fmla="*/ 126999 w 2070428"/>
              <a:gd name="connsiteY51" fmla="*/ 1119857 h 2231790"/>
              <a:gd name="connsiteX52" fmla="*/ 129539 w 2070428"/>
              <a:gd name="connsiteY52" fmla="*/ 940755 h 2231790"/>
              <a:gd name="connsiteX53" fmla="*/ 132079 w 2070428"/>
              <a:gd name="connsiteY53" fmla="*/ 772747 h 2231790"/>
              <a:gd name="connsiteX54" fmla="*/ 134619 w 2070428"/>
              <a:gd name="connsiteY54" fmla="*/ 633193 h 2231790"/>
              <a:gd name="connsiteX55" fmla="*/ 137159 w 2070428"/>
              <a:gd name="connsiteY55" fmla="*/ 537151 h 2231790"/>
              <a:gd name="connsiteX56" fmla="*/ 139699 w 2070428"/>
              <a:gd name="connsiteY56" fmla="*/ 495758 h 2231790"/>
              <a:gd name="connsiteX57" fmla="*/ 142239 w 2070428"/>
              <a:gd name="connsiteY57" fmla="*/ 514966 h 2231790"/>
              <a:gd name="connsiteX58" fmla="*/ 144779 w 2070428"/>
              <a:gd name="connsiteY58" fmla="*/ 594772 h 2231790"/>
              <a:gd name="connsiteX59" fmla="*/ 147319 w 2070428"/>
              <a:gd name="connsiteY59" fmla="*/ 729036 h 2231790"/>
              <a:gd name="connsiteX60" fmla="*/ 149859 w 2070428"/>
              <a:gd name="connsiteY60" fmla="*/ 905921 h 2231790"/>
              <a:gd name="connsiteX61" fmla="*/ 152399 w 2070428"/>
              <a:gd name="connsiteY61" fmla="*/ 1108929 h 2231790"/>
              <a:gd name="connsiteX62" fmla="*/ 154939 w 2070428"/>
              <a:gd name="connsiteY62" fmla="*/ 1318445 h 2231790"/>
              <a:gd name="connsiteX63" fmla="*/ 157479 w 2070428"/>
              <a:gd name="connsiteY63" fmla="*/ 1513643 h 2231790"/>
              <a:gd name="connsiteX64" fmla="*/ 160019 w 2070428"/>
              <a:gd name="connsiteY64" fmla="*/ 1674559 h 2231790"/>
              <a:gd name="connsiteX65" fmla="*/ 162559 w 2070428"/>
              <a:gd name="connsiteY65" fmla="*/ 1784144 h 2231790"/>
              <a:gd name="connsiteX66" fmla="*/ 165099 w 2070428"/>
              <a:gd name="connsiteY66" fmla="*/ 1830065 h 2231790"/>
              <a:gd name="connsiteX67" fmla="*/ 167639 w 2070428"/>
              <a:gd name="connsiteY67" fmla="*/ 1806072 h 2231790"/>
              <a:gd name="connsiteX68" fmla="*/ 170179 w 2070428"/>
              <a:gd name="connsiteY68" fmla="*/ 1712785 h 2231790"/>
              <a:gd name="connsiteX69" fmla="*/ 172719 w 2070428"/>
              <a:gd name="connsiteY69" fmla="*/ 1557804 h 2231790"/>
              <a:gd name="connsiteX70" fmla="*/ 175259 w 2070428"/>
              <a:gd name="connsiteY70" fmla="*/ 1355108 h 2231790"/>
              <a:gd name="connsiteX71" fmla="*/ 177799 w 2070428"/>
              <a:gd name="connsiteY71" fmla="*/ 1123796 h 2231790"/>
              <a:gd name="connsiteX72" fmla="*/ 180339 w 2070428"/>
              <a:gd name="connsiteY72" fmla="*/ 886284 h 2231790"/>
              <a:gd name="connsiteX73" fmla="*/ 182879 w 2070428"/>
              <a:gd name="connsiteY73" fmla="*/ 666119 h 2231790"/>
              <a:gd name="connsiteX74" fmla="*/ 185419 w 2070428"/>
              <a:gd name="connsiteY74" fmla="*/ 485638 h 2231790"/>
              <a:gd name="connsiteX75" fmla="*/ 187959 w 2070428"/>
              <a:gd name="connsiteY75" fmla="*/ 363693 h 2231790"/>
              <a:gd name="connsiteX76" fmla="*/ 190499 w 2070428"/>
              <a:gd name="connsiteY76" fmla="*/ 313682 h 2231790"/>
              <a:gd name="connsiteX77" fmla="*/ 193039 w 2070428"/>
              <a:gd name="connsiteY77" fmla="*/ 342089 h 2231790"/>
              <a:gd name="connsiteX78" fmla="*/ 195579 w 2070428"/>
              <a:gd name="connsiteY78" fmla="*/ 447692 h 2231790"/>
              <a:gd name="connsiteX79" fmla="*/ 198119 w 2070428"/>
              <a:gd name="connsiteY79" fmla="*/ 621530 h 2231790"/>
              <a:gd name="connsiteX80" fmla="*/ 200659 w 2070428"/>
              <a:gd name="connsiteY80" fmla="*/ 847652 h 2231790"/>
              <a:gd name="connsiteX81" fmla="*/ 203199 w 2070428"/>
              <a:gd name="connsiteY81" fmla="*/ 1104582 h 2231790"/>
              <a:gd name="connsiteX82" fmla="*/ 205739 w 2070428"/>
              <a:gd name="connsiteY82" fmla="*/ 1367364 h 2231790"/>
              <a:gd name="connsiteX83" fmla="*/ 208279 w 2070428"/>
              <a:gd name="connsiteY83" fmla="*/ 1609999 h 2231790"/>
              <a:gd name="connsiteX84" fmla="*/ 210819 w 2070428"/>
              <a:gd name="connsiteY84" fmla="*/ 1808029 h 2231790"/>
              <a:gd name="connsiteX85" fmla="*/ 213359 w 2070428"/>
              <a:gd name="connsiteY85" fmla="*/ 1941009 h 2231790"/>
              <a:gd name="connsiteX86" fmla="*/ 215899 w 2070428"/>
              <a:gd name="connsiteY86" fmla="*/ 1994622 h 2231790"/>
              <a:gd name="connsiteX87" fmla="*/ 218439 w 2070428"/>
              <a:gd name="connsiteY87" fmla="*/ 1962214 h 2231790"/>
              <a:gd name="connsiteX88" fmla="*/ 220979 w 2070428"/>
              <a:gd name="connsiteY88" fmla="*/ 1845584 h 2231790"/>
              <a:gd name="connsiteX89" fmla="*/ 223519 w 2070428"/>
              <a:gd name="connsiteY89" fmla="*/ 1654943 h 2231790"/>
              <a:gd name="connsiteX90" fmla="*/ 226059 w 2070428"/>
              <a:gd name="connsiteY90" fmla="*/ 1408025 h 2231790"/>
              <a:gd name="connsiteX91" fmla="*/ 228600 w 2070428"/>
              <a:gd name="connsiteY91" fmla="*/ 1128434 h 2231790"/>
              <a:gd name="connsiteX92" fmla="*/ 231139 w 2070428"/>
              <a:gd name="connsiteY92" fmla="*/ 843379 h 2231790"/>
              <a:gd name="connsiteX93" fmla="*/ 233679 w 2070428"/>
              <a:gd name="connsiteY93" fmla="*/ 581014 h 2231790"/>
              <a:gd name="connsiteX94" fmla="*/ 236219 w 2070428"/>
              <a:gd name="connsiteY94" fmla="*/ 367644 h 2231790"/>
              <a:gd name="connsiteX95" fmla="*/ 238760 w 2070428"/>
              <a:gd name="connsiteY95" fmla="*/ 225078 h 2231790"/>
              <a:gd name="connsiteX96" fmla="*/ 241300 w 2070428"/>
              <a:gd name="connsiteY96" fmla="*/ 168398 h 2231790"/>
              <a:gd name="connsiteX97" fmla="*/ 243839 w 2070428"/>
              <a:gd name="connsiteY97" fmla="*/ 204361 h 2231790"/>
              <a:gd name="connsiteX98" fmla="*/ 246380 w 2070428"/>
              <a:gd name="connsiteY98" fmla="*/ 330619 h 2231790"/>
              <a:gd name="connsiteX99" fmla="*/ 248920 w 2070428"/>
              <a:gd name="connsiteY99" fmla="*/ 535836 h 2231790"/>
              <a:gd name="connsiteX100" fmla="*/ 251460 w 2070428"/>
              <a:gd name="connsiteY100" fmla="*/ 800706 h 2231790"/>
              <a:gd name="connsiteX101" fmla="*/ 254000 w 2070428"/>
              <a:gd name="connsiteY101" fmla="*/ 1099769 h 2231790"/>
              <a:gd name="connsiteX102" fmla="*/ 256540 w 2070428"/>
              <a:gd name="connsiteY102" fmla="*/ 1403872 h 2231790"/>
              <a:gd name="connsiteX103" fmla="*/ 259080 w 2070428"/>
              <a:gd name="connsiteY103" fmla="*/ 1683026 h 2231790"/>
              <a:gd name="connsiteX104" fmla="*/ 261620 w 2070428"/>
              <a:gd name="connsiteY104" fmla="*/ 1909372 h 2231790"/>
              <a:gd name="connsiteX105" fmla="*/ 264160 w 2070428"/>
              <a:gd name="connsiteY105" fmla="*/ 2059974 h 2231790"/>
              <a:gd name="connsiteX106" fmla="*/ 266700 w 2070428"/>
              <a:gd name="connsiteY106" fmla="*/ 2119153 h 2231790"/>
              <a:gd name="connsiteX107" fmla="*/ 269240 w 2070428"/>
              <a:gd name="connsiteY107" fmla="*/ 2080114 h 2231790"/>
              <a:gd name="connsiteX108" fmla="*/ 271780 w 2070428"/>
              <a:gd name="connsiteY108" fmla="*/ 1945716 h 2231790"/>
              <a:gd name="connsiteX109" fmla="*/ 274320 w 2070428"/>
              <a:gd name="connsiteY109" fmla="*/ 1728283 h 2231790"/>
              <a:gd name="connsiteX110" fmla="*/ 276860 w 2070428"/>
              <a:gd name="connsiteY110" fmla="*/ 1448476 h 2231790"/>
              <a:gd name="connsiteX111" fmla="*/ 279400 w 2070428"/>
              <a:gd name="connsiteY111" fmla="*/ 1133315 h 2231790"/>
              <a:gd name="connsiteX112" fmla="*/ 281940 w 2070428"/>
              <a:gd name="connsiteY112" fmla="*/ 813569 h 2231790"/>
              <a:gd name="connsiteX113" fmla="*/ 284480 w 2070428"/>
              <a:gd name="connsiteY113" fmla="*/ 520728 h 2231790"/>
              <a:gd name="connsiteX114" fmla="*/ 287020 w 2070428"/>
              <a:gd name="connsiteY114" fmla="*/ 283896 h 2231790"/>
              <a:gd name="connsiteX115" fmla="*/ 289560 w 2070428"/>
              <a:gd name="connsiteY115" fmla="*/ 126883 h 2231790"/>
              <a:gd name="connsiteX116" fmla="*/ 292100 w 2070428"/>
              <a:gd name="connsiteY116" fmla="*/ 65803 h 2231790"/>
              <a:gd name="connsiteX117" fmla="*/ 294640 w 2070428"/>
              <a:gd name="connsiteY117" fmla="*/ 107420 h 2231790"/>
              <a:gd name="connsiteX118" fmla="*/ 297180 w 2070428"/>
              <a:gd name="connsiteY118" fmla="*/ 248403 h 2231790"/>
              <a:gd name="connsiteX119" fmla="*/ 299720 w 2070428"/>
              <a:gd name="connsiteY119" fmla="*/ 475585 h 2231790"/>
              <a:gd name="connsiteX120" fmla="*/ 302260 w 2070428"/>
              <a:gd name="connsiteY120" fmla="*/ 767191 h 2231790"/>
              <a:gd name="connsiteX121" fmla="*/ 304800 w 2070428"/>
              <a:gd name="connsiteY121" fmla="*/ 1094938 h 2231790"/>
              <a:gd name="connsiteX122" fmla="*/ 307340 w 2070428"/>
              <a:gd name="connsiteY122" fmla="*/ 1426790 h 2231790"/>
              <a:gd name="connsiteX123" fmla="*/ 309880 w 2070428"/>
              <a:gd name="connsiteY123" fmla="*/ 1730100 h 2231790"/>
              <a:gd name="connsiteX124" fmla="*/ 312420 w 2070428"/>
              <a:gd name="connsiteY124" fmla="*/ 1974839 h 2231790"/>
              <a:gd name="connsiteX125" fmla="*/ 314960 w 2070428"/>
              <a:gd name="connsiteY125" fmla="*/ 2136579 h 2231790"/>
              <a:gd name="connsiteX126" fmla="*/ 317500 w 2070428"/>
              <a:gd name="connsiteY126" fmla="*/ 2198941 h 2231790"/>
              <a:gd name="connsiteX127" fmla="*/ 320040 w 2070428"/>
              <a:gd name="connsiteY127" fmla="*/ 2155259 h 2231790"/>
              <a:gd name="connsiteX128" fmla="*/ 322580 w 2070428"/>
              <a:gd name="connsiteY128" fmla="*/ 2009290 h 2231790"/>
              <a:gd name="connsiteX129" fmla="*/ 325120 w 2070428"/>
              <a:gd name="connsiteY129" fmla="*/ 1774893 h 2231790"/>
              <a:gd name="connsiteX130" fmla="*/ 327660 w 2070428"/>
              <a:gd name="connsiteY130" fmla="*/ 1474712 h 2231790"/>
              <a:gd name="connsiteX131" fmla="*/ 330200 w 2070428"/>
              <a:gd name="connsiteY131" fmla="*/ 1137975 h 2231790"/>
              <a:gd name="connsiteX132" fmla="*/ 332740 w 2070428"/>
              <a:gd name="connsiteY132" fmla="*/ 797639 h 2231790"/>
              <a:gd name="connsiteX133" fmla="*/ 335280 w 2070428"/>
              <a:gd name="connsiteY133" fmla="*/ 487149 h 2231790"/>
              <a:gd name="connsiteX134" fmla="*/ 337820 w 2070428"/>
              <a:gd name="connsiteY134" fmla="*/ 237137 h 2231790"/>
              <a:gd name="connsiteX135" fmla="*/ 340360 w 2070428"/>
              <a:gd name="connsiteY135" fmla="*/ 72388 h 2231790"/>
              <a:gd name="connsiteX136" fmla="*/ 342900 w 2070428"/>
              <a:gd name="connsiteY136" fmla="*/ 9374 h 2231790"/>
              <a:gd name="connsiteX137" fmla="*/ 345440 w 2070428"/>
              <a:gd name="connsiteY137" fmla="*/ 54600 h 2231790"/>
              <a:gd name="connsiteX138" fmla="*/ 347980 w 2070428"/>
              <a:gd name="connsiteY138" fmla="*/ 203934 h 2231790"/>
              <a:gd name="connsiteX139" fmla="*/ 350520 w 2070428"/>
              <a:gd name="connsiteY139" fmla="*/ 442979 h 2231790"/>
              <a:gd name="connsiteX140" fmla="*/ 353060 w 2070428"/>
              <a:gd name="connsiteY140" fmla="*/ 748476 h 2231790"/>
              <a:gd name="connsiteX141" fmla="*/ 355600 w 2070428"/>
              <a:gd name="connsiteY141" fmla="*/ 1090567 h 2231790"/>
              <a:gd name="connsiteX142" fmla="*/ 358140 w 2070428"/>
              <a:gd name="connsiteY142" fmla="*/ 1435733 h 2231790"/>
              <a:gd name="connsiteX143" fmla="*/ 360680 w 2070428"/>
              <a:gd name="connsiteY143" fmla="*/ 1750090 h 2231790"/>
              <a:gd name="connsiteX144" fmla="*/ 363220 w 2070428"/>
              <a:gd name="connsiteY144" fmla="*/ 2002725 h 2231790"/>
              <a:gd name="connsiteX145" fmla="*/ 365760 w 2070428"/>
              <a:gd name="connsiteY145" fmla="*/ 2168757 h 2231790"/>
              <a:gd name="connsiteX146" fmla="*/ 368300 w 2070428"/>
              <a:gd name="connsiteY146" fmla="*/ 2231789 h 2231790"/>
              <a:gd name="connsiteX147" fmla="*/ 370840 w 2070428"/>
              <a:gd name="connsiteY147" fmla="*/ 2185538 h 2231790"/>
              <a:gd name="connsiteX148" fmla="*/ 373380 w 2070428"/>
              <a:gd name="connsiteY148" fmla="*/ 2034461 h 2231790"/>
              <a:gd name="connsiteX149" fmla="*/ 375920 w 2070428"/>
              <a:gd name="connsiteY149" fmla="*/ 1793330 h 2231790"/>
              <a:gd name="connsiteX150" fmla="*/ 378460 w 2070428"/>
              <a:gd name="connsiteY150" fmla="*/ 1485770 h 2231790"/>
              <a:gd name="connsiteX151" fmla="*/ 381000 w 2070428"/>
              <a:gd name="connsiteY151" fmla="*/ 1141945 h 2231790"/>
              <a:gd name="connsiteX152" fmla="*/ 383540 w 2070428"/>
              <a:gd name="connsiteY152" fmla="*/ 795583 h 2231790"/>
              <a:gd name="connsiteX153" fmla="*/ 386080 w 2070428"/>
              <a:gd name="connsiteY153" fmla="*/ 480654 h 2231790"/>
              <a:gd name="connsiteX154" fmla="*/ 388620 w 2070428"/>
              <a:gd name="connsiteY154" fmla="*/ 228025 h 2231790"/>
              <a:gd name="connsiteX155" fmla="*/ 391160 w 2070428"/>
              <a:gd name="connsiteY155" fmla="*/ 62421 h 2231790"/>
              <a:gd name="connsiteX156" fmla="*/ 393700 w 2070428"/>
              <a:gd name="connsiteY156" fmla="*/ 0 h 2231790"/>
              <a:gd name="connsiteX157" fmla="*/ 396240 w 2070428"/>
              <a:gd name="connsiteY157" fmla="*/ 46764 h 2231790"/>
              <a:gd name="connsiteX158" fmla="*/ 398780 w 2070428"/>
              <a:gd name="connsiteY158" fmla="*/ 197984 h 2231790"/>
              <a:gd name="connsiteX159" fmla="*/ 401320 w 2070428"/>
              <a:gd name="connsiteY159" fmla="*/ 438678 h 2231790"/>
              <a:gd name="connsiteX160" fmla="*/ 403860 w 2070428"/>
              <a:gd name="connsiteY160" fmla="*/ 745103 h 2231790"/>
              <a:gd name="connsiteX161" fmla="*/ 406400 w 2070428"/>
              <a:gd name="connsiteY161" fmla="*/ 1087104 h 2231790"/>
              <a:gd name="connsiteX162" fmla="*/ 408940 w 2070428"/>
              <a:gd name="connsiteY162" fmla="*/ 1431095 h 2231790"/>
              <a:gd name="connsiteX163" fmla="*/ 411480 w 2070428"/>
              <a:gd name="connsiteY163" fmla="*/ 1743370 h 2231790"/>
              <a:gd name="connsiteX164" fmla="*/ 414020 w 2070428"/>
              <a:gd name="connsiteY164" fmla="*/ 1993419 h 2231790"/>
              <a:gd name="connsiteX165" fmla="*/ 416560 w 2070428"/>
              <a:gd name="connsiteY165" fmla="*/ 2156922 h 2231790"/>
              <a:gd name="connsiteX166" fmla="*/ 419100 w 2070428"/>
              <a:gd name="connsiteY166" fmla="*/ 2218119 h 2231790"/>
              <a:gd name="connsiteX167" fmla="*/ 421640 w 2070428"/>
              <a:gd name="connsiteY167" fmla="*/ 2171341 h 2231790"/>
              <a:gd name="connsiteX168" fmla="*/ 424180 w 2070428"/>
              <a:gd name="connsiteY168" fmla="*/ 2021532 h 2231790"/>
              <a:gd name="connsiteX169" fmla="*/ 426720 w 2070428"/>
              <a:gd name="connsiteY169" fmla="*/ 1783726 h 2231790"/>
              <a:gd name="connsiteX170" fmla="*/ 429260 w 2070428"/>
              <a:gd name="connsiteY170" fmla="*/ 1481539 h 2231790"/>
              <a:gd name="connsiteX171" fmla="*/ 431800 w 2070428"/>
              <a:gd name="connsiteY171" fmla="*/ 1144807 h 2231790"/>
              <a:gd name="connsiteX172" fmla="*/ 434340 w 2070428"/>
              <a:gd name="connsiteY172" fmla="*/ 806635 h 2231790"/>
              <a:gd name="connsiteX173" fmla="*/ 436880 w 2070428"/>
              <a:gd name="connsiteY173" fmla="*/ 500130 h 2231790"/>
              <a:gd name="connsiteX174" fmla="*/ 439420 w 2070428"/>
              <a:gd name="connsiteY174" fmla="*/ 255142 h 2231790"/>
              <a:gd name="connsiteX175" fmla="*/ 441960 w 2070428"/>
              <a:gd name="connsiteY175" fmla="*/ 95351 h 2231790"/>
              <a:gd name="connsiteX176" fmla="*/ 444500 w 2070428"/>
              <a:gd name="connsiteY176" fmla="*/ 35968 h 2231790"/>
              <a:gd name="connsiteX177" fmla="*/ 447040 w 2070428"/>
              <a:gd name="connsiteY177" fmla="*/ 82282 h 2231790"/>
              <a:gd name="connsiteX178" fmla="*/ 449580 w 2070428"/>
              <a:gd name="connsiteY178" fmla="*/ 229191 h 2231790"/>
              <a:gd name="connsiteX179" fmla="*/ 452120 w 2070428"/>
              <a:gd name="connsiteY179" fmla="*/ 461762 h 2231790"/>
              <a:gd name="connsiteX180" fmla="*/ 454660 w 2070428"/>
              <a:gd name="connsiteY180" fmla="*/ 756749 h 2231790"/>
              <a:gd name="connsiteX181" fmla="*/ 457200 w 2070428"/>
              <a:gd name="connsiteY181" fmla="*/ 1084926 h 2231790"/>
              <a:gd name="connsiteX182" fmla="*/ 459740 w 2070428"/>
              <a:gd name="connsiteY182" fmla="*/ 1413993 h 2231790"/>
              <a:gd name="connsiteX183" fmla="*/ 462280 w 2070428"/>
              <a:gd name="connsiteY183" fmla="*/ 1711766 h 2231790"/>
              <a:gd name="connsiteX184" fmla="*/ 464820 w 2070428"/>
              <a:gd name="connsiteY184" fmla="*/ 1949337 h 2231790"/>
              <a:gd name="connsiteX185" fmla="*/ 467360 w 2070428"/>
              <a:gd name="connsiteY185" fmla="*/ 2103890 h 2231790"/>
              <a:gd name="connsiteX186" fmla="*/ 469900 w 2070428"/>
              <a:gd name="connsiteY186" fmla="*/ 2160901 h 2231790"/>
              <a:gd name="connsiteX187" fmla="*/ 472440 w 2070428"/>
              <a:gd name="connsiteY187" fmla="*/ 2115504 h 2231790"/>
              <a:gd name="connsiteX188" fmla="*/ 474980 w 2070428"/>
              <a:gd name="connsiteY188" fmla="*/ 1972899 h 2231790"/>
              <a:gd name="connsiteX189" fmla="*/ 477520 w 2070428"/>
              <a:gd name="connsiteY189" fmla="*/ 1747771 h 2231790"/>
              <a:gd name="connsiteX190" fmla="*/ 480061 w 2070428"/>
              <a:gd name="connsiteY190" fmla="*/ 1462771 h 2231790"/>
              <a:gd name="connsiteX191" fmla="*/ 482600 w 2070428"/>
              <a:gd name="connsiteY191" fmla="*/ 1146232 h 2231790"/>
              <a:gd name="connsiteX192" fmla="*/ 485140 w 2070428"/>
              <a:gd name="connsiteY192" fmla="*/ 829345 h 2231790"/>
              <a:gd name="connsiteX193" fmla="*/ 487680 w 2070428"/>
              <a:gd name="connsiteY193" fmla="*/ 543074 h 2231790"/>
              <a:gd name="connsiteX194" fmla="*/ 490220 w 2070428"/>
              <a:gd name="connsiteY194" fmla="*/ 315119 h 2231790"/>
              <a:gd name="connsiteX195" fmla="*/ 492761 w 2070428"/>
              <a:gd name="connsiteY195" fmla="*/ 167225 h 2231790"/>
              <a:gd name="connsiteX196" fmla="*/ 495300 w 2070428"/>
              <a:gd name="connsiteY196" fmla="*/ 113105 h 2231790"/>
              <a:gd name="connsiteX197" fmla="*/ 497840 w 2070428"/>
              <a:gd name="connsiteY197" fmla="*/ 157165 h 2231790"/>
              <a:gd name="connsiteX198" fmla="*/ 500381 w 2070428"/>
              <a:gd name="connsiteY198" fmla="*/ 294162 h 2231790"/>
              <a:gd name="connsiteX199" fmla="*/ 502921 w 2070428"/>
              <a:gd name="connsiteY199" fmla="*/ 509804 h 2231790"/>
              <a:gd name="connsiteX200" fmla="*/ 505461 w 2070428"/>
              <a:gd name="connsiteY200" fmla="*/ 782246 h 2231790"/>
              <a:gd name="connsiteX201" fmla="*/ 508000 w 2070428"/>
              <a:gd name="connsiteY201" fmla="*/ 1084306 h 2231790"/>
              <a:gd name="connsiteX202" fmla="*/ 510540 w 2070428"/>
              <a:gd name="connsiteY202" fmla="*/ 1386184 h 2231790"/>
              <a:gd name="connsiteX203" fmla="*/ 513081 w 2070428"/>
              <a:gd name="connsiteY203" fmla="*/ 1658411 h 2231790"/>
              <a:gd name="connsiteX204" fmla="*/ 515621 w 2070428"/>
              <a:gd name="connsiteY204" fmla="*/ 1874740 h 2231790"/>
              <a:gd name="connsiteX205" fmla="*/ 518161 w 2070428"/>
              <a:gd name="connsiteY205" fmla="*/ 2014678 h 2231790"/>
              <a:gd name="connsiteX206" fmla="*/ 520701 w 2070428"/>
              <a:gd name="connsiteY206" fmla="*/ 2065436 h 2231790"/>
              <a:gd name="connsiteX207" fmla="*/ 523241 w 2070428"/>
              <a:gd name="connsiteY207" fmla="*/ 2023097 h 2231790"/>
              <a:gd name="connsiteX208" fmla="*/ 525781 w 2070428"/>
              <a:gd name="connsiteY208" fmla="*/ 1892893 h 2231790"/>
              <a:gd name="connsiteX209" fmla="*/ 528321 w 2070428"/>
              <a:gd name="connsiteY209" fmla="*/ 1688589 h 2231790"/>
              <a:gd name="connsiteX210" fmla="*/ 530861 w 2070428"/>
              <a:gd name="connsiteY210" fmla="*/ 1431031 h 2231790"/>
              <a:gd name="connsiteX211" fmla="*/ 533401 w 2070428"/>
              <a:gd name="connsiteY211" fmla="*/ 1146011 h 2231790"/>
              <a:gd name="connsiteX212" fmla="*/ 535941 w 2070428"/>
              <a:gd name="connsiteY212" fmla="*/ 861687 h 2231790"/>
              <a:gd name="connsiteX213" fmla="*/ 538481 w 2070428"/>
              <a:gd name="connsiteY213" fmla="*/ 605781 h 2231790"/>
              <a:gd name="connsiteX214" fmla="*/ 541021 w 2070428"/>
              <a:gd name="connsiteY214" fmla="*/ 402879 h 2231790"/>
              <a:gd name="connsiteX215" fmla="*/ 543561 w 2070428"/>
              <a:gd name="connsiteY215" fmla="*/ 272053 h 2231790"/>
              <a:gd name="connsiteX216" fmla="*/ 546101 w 2070428"/>
              <a:gd name="connsiteY216" fmla="*/ 225072 h 2231790"/>
              <a:gd name="connsiteX217" fmla="*/ 548641 w 2070428"/>
              <a:gd name="connsiteY217" fmla="*/ 265346 h 2231790"/>
              <a:gd name="connsiteX218" fmla="*/ 551181 w 2070428"/>
              <a:gd name="connsiteY218" fmla="*/ 387705 h 2231790"/>
              <a:gd name="connsiteX219" fmla="*/ 553721 w 2070428"/>
              <a:gd name="connsiteY219" fmla="*/ 579032 h 2231790"/>
              <a:gd name="connsiteX220" fmla="*/ 556261 w 2070428"/>
              <a:gd name="connsiteY220" fmla="*/ 819656 h 2231790"/>
              <a:gd name="connsiteX221" fmla="*/ 558801 w 2070428"/>
              <a:gd name="connsiteY221" fmla="*/ 1085383 h 2231790"/>
              <a:gd name="connsiteX222" fmla="*/ 561341 w 2070428"/>
              <a:gd name="connsiteY222" fmla="*/ 1349927 h 2231790"/>
              <a:gd name="connsiteX223" fmla="*/ 563881 w 2070428"/>
              <a:gd name="connsiteY223" fmla="*/ 1587522 h 2231790"/>
              <a:gd name="connsiteX224" fmla="*/ 566421 w 2070428"/>
              <a:gd name="connsiteY224" fmla="*/ 1775434 h 2231790"/>
              <a:gd name="connsiteX225" fmla="*/ 568961 w 2070428"/>
              <a:gd name="connsiteY225" fmla="*/ 1896148 h 2231790"/>
              <a:gd name="connsiteX226" fmla="*/ 571501 w 2070428"/>
              <a:gd name="connsiteY226" fmla="*/ 1938994 h 2231790"/>
              <a:gd name="connsiteX227" fmla="*/ 574041 w 2070428"/>
              <a:gd name="connsiteY227" fmla="*/ 1901088 h 2231790"/>
              <a:gd name="connsiteX228" fmla="*/ 576581 w 2070428"/>
              <a:gd name="connsiteY228" fmla="*/ 1787481 h 2231790"/>
              <a:gd name="connsiteX229" fmla="*/ 579121 w 2070428"/>
              <a:gd name="connsiteY229" fmla="*/ 1610539 h 2231790"/>
              <a:gd name="connsiteX230" fmla="*/ 581661 w 2070428"/>
              <a:gd name="connsiteY230" fmla="*/ 1388600 h 2231790"/>
              <a:gd name="connsiteX231" fmla="*/ 584201 w 2070428"/>
              <a:gd name="connsiteY231" fmla="*/ 1144079 h 2231790"/>
              <a:gd name="connsiteX232" fmla="*/ 586741 w 2070428"/>
              <a:gd name="connsiteY232" fmla="*/ 901201 h 2231790"/>
              <a:gd name="connsiteX233" fmla="*/ 589281 w 2070428"/>
              <a:gd name="connsiteY233" fmla="*/ 683593 h 2231790"/>
              <a:gd name="connsiteX234" fmla="*/ 591821 w 2070428"/>
              <a:gd name="connsiteY234" fmla="*/ 511980 h 2231790"/>
              <a:gd name="connsiteX235" fmla="*/ 594361 w 2070428"/>
              <a:gd name="connsiteY235" fmla="*/ 402209 h 2231790"/>
              <a:gd name="connsiteX236" fmla="*/ 596901 w 2070428"/>
              <a:gd name="connsiteY236" fmla="*/ 363789 h 2231790"/>
              <a:gd name="connsiteX237" fmla="*/ 599441 w 2070428"/>
              <a:gd name="connsiteY237" fmla="*/ 399073 h 2231790"/>
              <a:gd name="connsiteX238" fmla="*/ 601981 w 2070428"/>
              <a:gd name="connsiteY238" fmla="*/ 503172 h 2231790"/>
              <a:gd name="connsiteX239" fmla="*/ 604521 w 2070428"/>
              <a:gd name="connsiteY239" fmla="*/ 664572 h 2231790"/>
              <a:gd name="connsiteX240" fmla="*/ 607061 w 2070428"/>
              <a:gd name="connsiteY240" fmla="*/ 866392 h 2231790"/>
              <a:gd name="connsiteX241" fmla="*/ 609601 w 2070428"/>
              <a:gd name="connsiteY241" fmla="*/ 1088149 h 2231790"/>
              <a:gd name="connsiteX242" fmla="*/ 612141 w 2070428"/>
              <a:gd name="connsiteY242" fmla="*/ 1307838 h 2231790"/>
              <a:gd name="connsiteX243" fmla="*/ 614681 w 2070428"/>
              <a:gd name="connsiteY243" fmla="*/ 1504118 h 2231790"/>
              <a:gd name="connsiteX244" fmla="*/ 617221 w 2070428"/>
              <a:gd name="connsiteY244" fmla="*/ 1658391 h 2231790"/>
              <a:gd name="connsiteX245" fmla="*/ 619761 w 2070428"/>
              <a:gd name="connsiteY245" fmla="*/ 1756565 h 2231790"/>
              <a:gd name="connsiteX246" fmla="*/ 622301 w 2070428"/>
              <a:gd name="connsiteY246" fmla="*/ 1790339 h 2231790"/>
              <a:gd name="connsiteX247" fmla="*/ 624841 w 2070428"/>
              <a:gd name="connsiteY247" fmla="*/ 1757885 h 2231790"/>
              <a:gd name="connsiteX248" fmla="*/ 627381 w 2070428"/>
              <a:gd name="connsiteY248" fmla="*/ 1663886 h 2231790"/>
              <a:gd name="connsiteX249" fmla="*/ 629921 w 2070428"/>
              <a:gd name="connsiteY249" fmla="*/ 1518930 h 2231790"/>
              <a:gd name="connsiteX250" fmla="*/ 632461 w 2070428"/>
              <a:gd name="connsiteY250" fmla="*/ 1338331 h 2231790"/>
              <a:gd name="connsiteX251" fmla="*/ 635001 w 2070428"/>
              <a:gd name="connsiteY251" fmla="*/ 1140519 h 2231790"/>
              <a:gd name="connsiteX252" fmla="*/ 637541 w 2070428"/>
              <a:gd name="connsiteY252" fmla="*/ 945164 h 2231790"/>
              <a:gd name="connsiteX253" fmla="*/ 640081 w 2070428"/>
              <a:gd name="connsiteY253" fmla="*/ 771209 h 2231790"/>
              <a:gd name="connsiteX254" fmla="*/ 642621 w 2070428"/>
              <a:gd name="connsiteY254" fmla="*/ 635038 h 2231790"/>
              <a:gd name="connsiteX255" fmla="*/ 645161 w 2070428"/>
              <a:gd name="connsiteY255" fmla="*/ 548928 h 2231790"/>
              <a:gd name="connsiteX256" fmla="*/ 647701 w 2070428"/>
              <a:gd name="connsiteY256" fmla="*/ 519952 h 2231790"/>
              <a:gd name="connsiteX257" fmla="*/ 650241 w 2070428"/>
              <a:gd name="connsiteY257" fmla="*/ 549416 h 2231790"/>
              <a:gd name="connsiteX258" fmla="*/ 652781 w 2070428"/>
              <a:gd name="connsiteY258" fmla="*/ 632884 h 2231790"/>
              <a:gd name="connsiteX259" fmla="*/ 655321 w 2070428"/>
              <a:gd name="connsiteY259" fmla="*/ 760762 h 2231790"/>
              <a:gd name="connsiteX260" fmla="*/ 657861 w 2070428"/>
              <a:gd name="connsiteY260" fmla="*/ 919380 h 2231790"/>
              <a:gd name="connsiteX261" fmla="*/ 660401 w 2070428"/>
              <a:gd name="connsiteY261" fmla="*/ 1092445 h 2231790"/>
              <a:gd name="connsiteX262" fmla="*/ 662941 w 2070428"/>
              <a:gd name="connsiteY262" fmla="*/ 1262710 h 2231790"/>
              <a:gd name="connsiteX263" fmla="*/ 665481 w 2070428"/>
              <a:gd name="connsiteY263" fmla="*/ 1413697 h 2231790"/>
              <a:gd name="connsiteX264" fmla="*/ 668021 w 2070428"/>
              <a:gd name="connsiteY264" fmla="*/ 1531290 h 2231790"/>
              <a:gd name="connsiteX265" fmla="*/ 670561 w 2070428"/>
              <a:gd name="connsiteY265" fmla="*/ 1605057 h 2231790"/>
              <a:gd name="connsiteX266" fmla="*/ 673101 w 2070428"/>
              <a:gd name="connsiteY266" fmla="*/ 1629160 h 2231790"/>
              <a:gd name="connsiteX267" fmla="*/ 675641 w 2070428"/>
              <a:gd name="connsiteY267" fmla="*/ 1602796 h 2231790"/>
              <a:gd name="connsiteX268" fmla="*/ 678181 w 2070428"/>
              <a:gd name="connsiteY268" fmla="*/ 1530121 h 2231790"/>
              <a:gd name="connsiteX269" fmla="*/ 680721 w 2070428"/>
              <a:gd name="connsiteY269" fmla="*/ 1419687 h 2231790"/>
              <a:gd name="connsiteX270" fmla="*/ 683261 w 2070428"/>
              <a:gd name="connsiteY270" fmla="*/ 1283467 h 2231790"/>
              <a:gd name="connsiteX271" fmla="*/ 685801 w 2070428"/>
              <a:gd name="connsiteY271" fmla="*/ 1135563 h 2231790"/>
              <a:gd name="connsiteX272" fmla="*/ 688341 w 2070428"/>
              <a:gd name="connsiteY272" fmla="*/ 990756 h 2231790"/>
              <a:gd name="connsiteX273" fmla="*/ 690881 w 2070428"/>
              <a:gd name="connsiteY273" fmla="*/ 863025 h 2231790"/>
              <a:gd name="connsiteX274" fmla="*/ 693421 w 2070428"/>
              <a:gd name="connsiteY274" fmla="*/ 764198 h 2231790"/>
              <a:gd name="connsiteX275" fmla="*/ 695961 w 2070428"/>
              <a:gd name="connsiteY275" fmla="*/ 702864 h 2231790"/>
              <a:gd name="connsiteX276" fmla="*/ 698501 w 2070428"/>
              <a:gd name="connsiteY276" fmla="*/ 683635 h 2231790"/>
              <a:gd name="connsiteX277" fmla="*/ 701041 w 2070428"/>
              <a:gd name="connsiteY277" fmla="*/ 706836 h 2231790"/>
              <a:gd name="connsiteX278" fmla="*/ 703581 w 2070428"/>
              <a:gd name="connsiteY278" fmla="*/ 768622 h 2231790"/>
              <a:gd name="connsiteX279" fmla="*/ 706121 w 2070428"/>
              <a:gd name="connsiteY279" fmla="*/ 861512 h 2231790"/>
              <a:gd name="connsiteX280" fmla="*/ 708661 w 2070428"/>
              <a:gd name="connsiteY280" fmla="*/ 975259 h 2231790"/>
              <a:gd name="connsiteX281" fmla="*/ 711201 w 2070428"/>
              <a:gd name="connsiteY281" fmla="*/ 1097970 h 2231790"/>
              <a:gd name="connsiteX282" fmla="*/ 713741 w 2070428"/>
              <a:gd name="connsiteY282" fmla="*/ 1217338 h 2231790"/>
              <a:gd name="connsiteX283" fmla="*/ 716281 w 2070428"/>
              <a:gd name="connsiteY283" fmla="*/ 1321881 h 2231790"/>
              <a:gd name="connsiteX284" fmla="*/ 718821 w 2070428"/>
              <a:gd name="connsiteY284" fmla="*/ 1402036 h 2231790"/>
              <a:gd name="connsiteX285" fmla="*/ 721361 w 2070428"/>
              <a:gd name="connsiteY285" fmla="*/ 1451037 h 2231790"/>
              <a:gd name="connsiteX286" fmla="*/ 723901 w 2070428"/>
              <a:gd name="connsiteY286" fmla="*/ 1465464 h 2231790"/>
              <a:gd name="connsiteX287" fmla="*/ 726441 w 2070428"/>
              <a:gd name="connsiteY287" fmla="*/ 1445442 h 2231790"/>
              <a:gd name="connsiteX288" fmla="*/ 728981 w 2070428"/>
              <a:gd name="connsiteY288" fmla="*/ 1394479 h 2231790"/>
              <a:gd name="connsiteX289" fmla="*/ 731521 w 2070428"/>
              <a:gd name="connsiteY289" fmla="*/ 1318971 h 2231790"/>
              <a:gd name="connsiteX290" fmla="*/ 734061 w 2070428"/>
              <a:gd name="connsiteY290" fmla="*/ 1227436 h 2231790"/>
              <a:gd name="connsiteX291" fmla="*/ 736601 w 2070428"/>
              <a:gd name="connsiteY291" fmla="*/ 1129575 h 2231790"/>
              <a:gd name="connsiteX292" fmla="*/ 739141 w 2070428"/>
              <a:gd name="connsiteY292" fmla="*/ 1035248 h 2231790"/>
              <a:gd name="connsiteX293" fmla="*/ 741681 w 2070428"/>
              <a:gd name="connsiteY293" fmla="*/ 953486 h 2231790"/>
              <a:gd name="connsiteX294" fmla="*/ 744222 w 2070428"/>
              <a:gd name="connsiteY294" fmla="*/ 891630 h 2231790"/>
              <a:gd name="connsiteX295" fmla="*/ 746761 w 2070428"/>
              <a:gd name="connsiteY295" fmla="*/ 854680 h 2231790"/>
              <a:gd name="connsiteX296" fmla="*/ 749301 w 2070428"/>
              <a:gd name="connsiteY296" fmla="*/ 844911 h 2231790"/>
              <a:gd name="connsiteX297" fmla="*/ 751841 w 2070428"/>
              <a:gd name="connsiteY297" fmla="*/ 861784 h 2231790"/>
              <a:gd name="connsiteX298" fmla="*/ 754381 w 2070428"/>
              <a:gd name="connsiteY298" fmla="*/ 902146 h 2231790"/>
              <a:gd name="connsiteX299" fmla="*/ 756922 w 2070428"/>
              <a:gd name="connsiteY299" fmla="*/ 960686 h 2231790"/>
              <a:gd name="connsiteX300" fmla="*/ 759461 w 2070428"/>
              <a:gd name="connsiteY300" fmla="*/ 1030590 h 2231790"/>
              <a:gd name="connsiteX301" fmla="*/ 762001 w 2070428"/>
              <a:gd name="connsiteY301" fmla="*/ 1104304 h 2231790"/>
              <a:gd name="connsiteX302" fmla="*/ 764542 w 2070428"/>
              <a:gd name="connsiteY302" fmla="*/ 1174350 h 2231790"/>
              <a:gd name="connsiteX303" fmla="*/ 767082 w 2070428"/>
              <a:gd name="connsiteY303" fmla="*/ 1234070 h 2231790"/>
              <a:gd name="connsiteX304" fmla="*/ 769622 w 2070428"/>
              <a:gd name="connsiteY304" fmla="*/ 1278262 h 2231790"/>
              <a:gd name="connsiteX305" fmla="*/ 772161 w 2070428"/>
              <a:gd name="connsiteY305" fmla="*/ 1303618 h 2231790"/>
              <a:gd name="connsiteX306" fmla="*/ 774701 w 2070428"/>
              <a:gd name="connsiteY306" fmla="*/ 1308943 h 2231790"/>
              <a:gd name="connsiteX307" fmla="*/ 777242 w 2070428"/>
              <a:gd name="connsiteY307" fmla="*/ 1295149 h 2231790"/>
              <a:gd name="connsiteX308" fmla="*/ 779782 w 2070428"/>
              <a:gd name="connsiteY308" fmla="*/ 1265017 h 2231790"/>
              <a:gd name="connsiteX309" fmla="*/ 782322 w 2070428"/>
              <a:gd name="connsiteY309" fmla="*/ 1222791 h 2231790"/>
              <a:gd name="connsiteX310" fmla="*/ 784862 w 2070428"/>
              <a:gd name="connsiteY310" fmla="*/ 1173632 h 2231790"/>
              <a:gd name="connsiteX311" fmla="*/ 787402 w 2070428"/>
              <a:gd name="connsiteY311" fmla="*/ 1123022 h 2231790"/>
              <a:gd name="connsiteX312" fmla="*/ 789942 w 2070428"/>
              <a:gd name="connsiteY312" fmla="*/ 1076157 h 2231790"/>
              <a:gd name="connsiteX313" fmla="*/ 792482 w 2070428"/>
              <a:gd name="connsiteY313" fmla="*/ 1037429 h 2231790"/>
              <a:gd name="connsiteX314" fmla="*/ 795022 w 2070428"/>
              <a:gd name="connsiteY314" fmla="*/ 1010015 h 2231790"/>
              <a:gd name="connsiteX315" fmla="*/ 797562 w 2070428"/>
              <a:gd name="connsiteY315" fmla="*/ 995632 h 2231790"/>
              <a:gd name="connsiteX316" fmla="*/ 800102 w 2070428"/>
              <a:gd name="connsiteY316" fmla="*/ 994472 h 2231790"/>
              <a:gd name="connsiteX317" fmla="*/ 802642 w 2070428"/>
              <a:gd name="connsiteY317" fmla="*/ 1005299 h 2231790"/>
              <a:gd name="connsiteX318" fmla="*/ 805182 w 2070428"/>
              <a:gd name="connsiteY318" fmla="*/ 1025710 h 2231790"/>
              <a:gd name="connsiteX319" fmla="*/ 807722 w 2070428"/>
              <a:gd name="connsiteY319" fmla="*/ 1052496 h 2231790"/>
              <a:gd name="connsiteX320" fmla="*/ 810262 w 2070428"/>
              <a:gd name="connsiteY320" fmla="*/ 1082078 h 2231790"/>
              <a:gd name="connsiteX321" fmla="*/ 812802 w 2070428"/>
              <a:gd name="connsiteY321" fmla="*/ 1110943 h 2231790"/>
              <a:gd name="connsiteX322" fmla="*/ 815342 w 2070428"/>
              <a:gd name="connsiteY322" fmla="*/ 1136043 h 2231790"/>
              <a:gd name="connsiteX323" fmla="*/ 817882 w 2070428"/>
              <a:gd name="connsiteY323" fmla="*/ 1155114 h 2231790"/>
              <a:gd name="connsiteX324" fmla="*/ 820422 w 2070428"/>
              <a:gd name="connsiteY324" fmla="*/ 1166865 h 2231790"/>
              <a:gd name="connsiteX325" fmla="*/ 822961 w 2070428"/>
              <a:gd name="connsiteY325" fmla="*/ 1171046 h 2231790"/>
              <a:gd name="connsiteX326" fmla="*/ 825501 w 2070428"/>
              <a:gd name="connsiteY326" fmla="*/ 1168380 h 2231790"/>
              <a:gd name="connsiteX327" fmla="*/ 828041 w 2070428"/>
              <a:gd name="connsiteY327" fmla="*/ 1160375 h 2231790"/>
              <a:gd name="connsiteX328" fmla="*/ 830581 w 2070428"/>
              <a:gd name="connsiteY328" fmla="*/ 1149051 h 2231790"/>
              <a:gd name="connsiteX329" fmla="*/ 833121 w 2070428"/>
              <a:gd name="connsiteY329" fmla="*/ 1136629 h 2231790"/>
              <a:gd name="connsiteX330" fmla="*/ 835661 w 2070428"/>
              <a:gd name="connsiteY330" fmla="*/ 1125198 h 2231790"/>
              <a:gd name="connsiteX331" fmla="*/ 838201 w 2070428"/>
              <a:gd name="connsiteY331" fmla="*/ 1116437 h 2231790"/>
              <a:gd name="connsiteX332" fmla="*/ 840741 w 2070428"/>
              <a:gd name="connsiteY332" fmla="*/ 1111397 h 2231790"/>
              <a:gd name="connsiteX333" fmla="*/ 843281 w 2070428"/>
              <a:gd name="connsiteY333" fmla="*/ 1110391 h 2231790"/>
              <a:gd name="connsiteX334" fmla="*/ 845821 w 2070428"/>
              <a:gd name="connsiteY334" fmla="*/ 1112983 h 2231790"/>
              <a:gd name="connsiteX335" fmla="*/ 848361 w 2070428"/>
              <a:gd name="connsiteY335" fmla="*/ 1118095 h 2231790"/>
              <a:gd name="connsiteX336" fmla="*/ 850901 w 2070428"/>
              <a:gd name="connsiteY336" fmla="*/ 1124196 h 2231790"/>
              <a:gd name="connsiteX337" fmla="*/ 853441 w 2070428"/>
              <a:gd name="connsiteY337" fmla="*/ 1129561 h 2231790"/>
              <a:gd name="connsiteX338" fmla="*/ 855981 w 2070428"/>
              <a:gd name="connsiteY338" fmla="*/ 1132544 h 2231790"/>
              <a:gd name="connsiteX339" fmla="*/ 858521 w 2070428"/>
              <a:gd name="connsiteY339" fmla="*/ 1131859 h 2231790"/>
              <a:gd name="connsiteX340" fmla="*/ 861061 w 2070428"/>
              <a:gd name="connsiteY340" fmla="*/ 1126791 h 2231790"/>
              <a:gd name="connsiteX341" fmla="*/ 863601 w 2070428"/>
              <a:gd name="connsiteY341" fmla="*/ 1117342 h 2231790"/>
              <a:gd name="connsiteX342" fmla="*/ 866141 w 2070428"/>
              <a:gd name="connsiteY342" fmla="*/ 1104272 h 2231790"/>
              <a:gd name="connsiteX343" fmla="*/ 868681 w 2070428"/>
              <a:gd name="connsiteY343" fmla="*/ 1089032 h 2231790"/>
              <a:gd name="connsiteX344" fmla="*/ 871221 w 2070428"/>
              <a:gd name="connsiteY344" fmla="*/ 1073595 h 2231790"/>
              <a:gd name="connsiteX345" fmla="*/ 873761 w 2070428"/>
              <a:gd name="connsiteY345" fmla="*/ 1060212 h 2231790"/>
              <a:gd name="connsiteX346" fmla="*/ 876301 w 2070428"/>
              <a:gd name="connsiteY346" fmla="*/ 1051110 h 2231790"/>
              <a:gd name="connsiteX347" fmla="*/ 878841 w 2070428"/>
              <a:gd name="connsiteY347" fmla="*/ 1048180 h 2231790"/>
              <a:gd name="connsiteX348" fmla="*/ 881381 w 2070428"/>
              <a:gd name="connsiteY348" fmla="*/ 1052692 h 2231790"/>
              <a:gd name="connsiteX349" fmla="*/ 883921 w 2070428"/>
              <a:gd name="connsiteY349" fmla="*/ 1065077 h 2231790"/>
              <a:gd name="connsiteX350" fmla="*/ 886461 w 2070428"/>
              <a:gd name="connsiteY350" fmla="*/ 1084800 h 2231790"/>
              <a:gd name="connsiteX351" fmla="*/ 889000 w 2070428"/>
              <a:gd name="connsiteY351" fmla="*/ 1110354 h 2231790"/>
              <a:gd name="connsiteX352" fmla="*/ 891540 w 2070428"/>
              <a:gd name="connsiteY352" fmla="*/ 1139370 h 2231790"/>
              <a:gd name="connsiteX353" fmla="*/ 894080 w 2070428"/>
              <a:gd name="connsiteY353" fmla="*/ 1168852 h 2231790"/>
              <a:gd name="connsiteX354" fmla="*/ 896620 w 2070428"/>
              <a:gd name="connsiteY354" fmla="*/ 1195485 h 2231790"/>
              <a:gd name="connsiteX355" fmla="*/ 899160 w 2070428"/>
              <a:gd name="connsiteY355" fmla="*/ 1216018 h 2231790"/>
              <a:gd name="connsiteX356" fmla="*/ 901700 w 2070428"/>
              <a:gd name="connsiteY356" fmla="*/ 1227646 h 2231790"/>
              <a:gd name="connsiteX357" fmla="*/ 904240 w 2070428"/>
              <a:gd name="connsiteY357" fmla="*/ 1228372 h 2231790"/>
              <a:gd name="connsiteX358" fmla="*/ 906780 w 2070428"/>
              <a:gd name="connsiteY358" fmla="*/ 1217285 h 2231790"/>
              <a:gd name="connsiteX359" fmla="*/ 909320 w 2070428"/>
              <a:gd name="connsiteY359" fmla="*/ 1194733 h 2231790"/>
              <a:gd name="connsiteX360" fmla="*/ 911860 w 2070428"/>
              <a:gd name="connsiteY360" fmla="*/ 1162356 h 2231790"/>
              <a:gd name="connsiteX361" fmla="*/ 914400 w 2070428"/>
              <a:gd name="connsiteY361" fmla="*/ 1122975 h 2231790"/>
              <a:gd name="connsiteX362" fmla="*/ 916940 w 2070428"/>
              <a:gd name="connsiteY362" fmla="*/ 1080343 h 2231790"/>
              <a:gd name="connsiteX363" fmla="*/ 919480 w 2070428"/>
              <a:gd name="connsiteY363" fmla="*/ 1038778 h 2231790"/>
              <a:gd name="connsiteX364" fmla="*/ 922020 w 2070428"/>
              <a:gd name="connsiteY364" fmla="*/ 1002715 h 2231790"/>
              <a:gd name="connsiteX365" fmla="*/ 924560 w 2070428"/>
              <a:gd name="connsiteY365" fmla="*/ 976231 h 2231790"/>
              <a:gd name="connsiteX366" fmla="*/ 927100 w 2070428"/>
              <a:gd name="connsiteY366" fmla="*/ 962580 h 2231790"/>
              <a:gd name="connsiteX367" fmla="*/ 929640 w 2070428"/>
              <a:gd name="connsiteY367" fmla="*/ 963811 h 2231790"/>
              <a:gd name="connsiteX368" fmla="*/ 932180 w 2070428"/>
              <a:gd name="connsiteY368" fmla="*/ 980490 h 2231790"/>
              <a:gd name="connsiteX369" fmla="*/ 934720 w 2070428"/>
              <a:gd name="connsiteY369" fmla="*/ 1011582 h 2231790"/>
              <a:gd name="connsiteX370" fmla="*/ 937260 w 2070428"/>
              <a:gd name="connsiteY370" fmla="*/ 1054495 h 2231790"/>
              <a:gd name="connsiteX371" fmla="*/ 939800 w 2070428"/>
              <a:gd name="connsiteY371" fmla="*/ 1105298 h 2231790"/>
              <a:gd name="connsiteX372" fmla="*/ 942340 w 2070428"/>
              <a:gd name="connsiteY372" fmla="*/ 1159088 h 2231790"/>
              <a:gd name="connsiteX373" fmla="*/ 944880 w 2070428"/>
              <a:gd name="connsiteY373" fmla="*/ 1210469 h 2231790"/>
              <a:gd name="connsiteX374" fmla="*/ 947420 w 2070428"/>
              <a:gd name="connsiteY374" fmla="*/ 1254108 h 2231790"/>
              <a:gd name="connsiteX375" fmla="*/ 949960 w 2070428"/>
              <a:gd name="connsiteY375" fmla="*/ 1285291 h 2231790"/>
              <a:gd name="connsiteX376" fmla="*/ 952500 w 2070428"/>
              <a:gd name="connsiteY376" fmla="*/ 1300439 h 2231790"/>
              <a:gd name="connsiteX377" fmla="*/ 955039 w 2070428"/>
              <a:gd name="connsiteY377" fmla="*/ 1297512 h 2231790"/>
              <a:gd name="connsiteX378" fmla="*/ 957579 w 2070428"/>
              <a:gd name="connsiteY378" fmla="*/ 1276264 h 2231790"/>
              <a:gd name="connsiteX379" fmla="*/ 960119 w 2070428"/>
              <a:gd name="connsiteY379" fmla="*/ 1238325 h 2231790"/>
              <a:gd name="connsiteX380" fmla="*/ 962659 w 2070428"/>
              <a:gd name="connsiteY380" fmla="*/ 1187074 h 2231790"/>
              <a:gd name="connsiteX381" fmla="*/ 965199 w 2070428"/>
              <a:gd name="connsiteY381" fmla="*/ 1127337 h 2231790"/>
              <a:gd name="connsiteX382" fmla="*/ 967739 w 2070428"/>
              <a:gd name="connsiteY382" fmla="*/ 1064927 h 2231790"/>
              <a:gd name="connsiteX383" fmla="*/ 970279 w 2070428"/>
              <a:gd name="connsiteY383" fmla="*/ 1006066 h 2231790"/>
              <a:gd name="connsiteX384" fmla="*/ 972819 w 2070428"/>
              <a:gd name="connsiteY384" fmla="*/ 956755 h 2231790"/>
              <a:gd name="connsiteX385" fmla="*/ 975359 w 2070428"/>
              <a:gd name="connsiteY385" fmla="*/ 922156 h 2231790"/>
              <a:gd name="connsiteX386" fmla="*/ 977899 w 2070428"/>
              <a:gd name="connsiteY386" fmla="*/ 906046 h 2231790"/>
              <a:gd name="connsiteX387" fmla="*/ 980439 w 2070428"/>
              <a:gd name="connsiteY387" fmla="*/ 910403 h 2231790"/>
              <a:gd name="connsiteX388" fmla="*/ 982979 w 2070428"/>
              <a:gd name="connsiteY388" fmla="*/ 935171 h 2231790"/>
              <a:gd name="connsiteX389" fmla="*/ 985519 w 2070428"/>
              <a:gd name="connsiteY389" fmla="*/ 978232 h 2231790"/>
              <a:gd name="connsiteX390" fmla="*/ 988059 w 2070428"/>
              <a:gd name="connsiteY390" fmla="*/ 1035587 h 2231790"/>
              <a:gd name="connsiteX391" fmla="*/ 990599 w 2070428"/>
              <a:gd name="connsiteY391" fmla="*/ 1101731 h 2231790"/>
              <a:gd name="connsiteX392" fmla="*/ 993139 w 2070428"/>
              <a:gd name="connsiteY392" fmla="*/ 1170192 h 2231790"/>
              <a:gd name="connsiteX393" fmla="*/ 995679 w 2070428"/>
              <a:gd name="connsiteY393" fmla="*/ 1234172 h 2231790"/>
              <a:gd name="connsiteX394" fmla="*/ 998219 w 2070428"/>
              <a:gd name="connsiteY394" fmla="*/ 1287234 h 2231790"/>
              <a:gd name="connsiteX395" fmla="*/ 1000759 w 2070428"/>
              <a:gd name="connsiteY395" fmla="*/ 1323956 h 2231790"/>
              <a:gd name="connsiteX396" fmla="*/ 1003299 w 2070428"/>
              <a:gd name="connsiteY396" fmla="*/ 1340491 h 2231790"/>
              <a:gd name="connsiteX397" fmla="*/ 1005839 w 2070428"/>
              <a:gd name="connsiteY397" fmla="*/ 1334977 h 2231790"/>
              <a:gd name="connsiteX398" fmla="*/ 1008379 w 2070428"/>
              <a:gd name="connsiteY398" fmla="*/ 1307739 h 2231790"/>
              <a:gd name="connsiteX399" fmla="*/ 1010919 w 2070428"/>
              <a:gd name="connsiteY399" fmla="*/ 1261283 h 2231790"/>
              <a:gd name="connsiteX400" fmla="*/ 1013459 w 2070428"/>
              <a:gd name="connsiteY400" fmla="*/ 1200057 h 2231790"/>
              <a:gd name="connsiteX401" fmla="*/ 1015999 w 2070428"/>
              <a:gd name="connsiteY401" fmla="*/ 1130024 h 2231790"/>
              <a:gd name="connsiteX402" fmla="*/ 1018538 w 2070428"/>
              <a:gd name="connsiteY402" fmla="*/ 1058068 h 2231790"/>
              <a:gd name="connsiteX403" fmla="*/ 1021078 w 2070428"/>
              <a:gd name="connsiteY403" fmla="*/ 991313 h 2231790"/>
              <a:gd name="connsiteX404" fmla="*/ 1023618 w 2070428"/>
              <a:gd name="connsiteY404" fmla="*/ 936402 h 2231790"/>
              <a:gd name="connsiteX405" fmla="*/ 1026158 w 2070428"/>
              <a:gd name="connsiteY405" fmla="*/ 898833 h 2231790"/>
              <a:gd name="connsiteX406" fmla="*/ 1028698 w 2070428"/>
              <a:gd name="connsiteY406" fmla="*/ 882399 h 2231790"/>
              <a:gd name="connsiteX407" fmla="*/ 1031238 w 2070428"/>
              <a:gd name="connsiteY407" fmla="*/ 888802 h 2231790"/>
              <a:gd name="connsiteX408" fmla="*/ 1033778 w 2070428"/>
              <a:gd name="connsiteY408" fmla="*/ 917473 h 2231790"/>
              <a:gd name="connsiteX409" fmla="*/ 1036318 w 2070428"/>
              <a:gd name="connsiteY409" fmla="*/ 965626 h 2231790"/>
              <a:gd name="connsiteX410" fmla="*/ 1038858 w 2070428"/>
              <a:gd name="connsiteY410" fmla="*/ 1028533 h 2231790"/>
              <a:gd name="connsiteX411" fmla="*/ 1041398 w 2070428"/>
              <a:gd name="connsiteY411" fmla="*/ 1099991 h 2231790"/>
              <a:gd name="connsiteX412" fmla="*/ 1043938 w 2070428"/>
              <a:gd name="connsiteY412" fmla="*/ 1172945 h 2231790"/>
              <a:gd name="connsiteX413" fmla="*/ 1046478 w 2070428"/>
              <a:gd name="connsiteY413" fmla="*/ 1240193 h 2231790"/>
              <a:gd name="connsiteX414" fmla="*/ 1049018 w 2070428"/>
              <a:gd name="connsiteY414" fmla="*/ 1295104 h 2231790"/>
              <a:gd name="connsiteX415" fmla="*/ 1051558 w 2070428"/>
              <a:gd name="connsiteY415" fmla="*/ 1332283 h 2231790"/>
              <a:gd name="connsiteX416" fmla="*/ 1054098 w 2070428"/>
              <a:gd name="connsiteY416" fmla="*/ 1348106 h 2231790"/>
              <a:gd name="connsiteX417" fmla="*/ 1056638 w 2070428"/>
              <a:gd name="connsiteY417" fmla="*/ 1341079 h 2231790"/>
              <a:gd name="connsiteX418" fmla="*/ 1059178 w 2070428"/>
              <a:gd name="connsiteY418" fmla="*/ 1311979 h 2231790"/>
              <a:gd name="connsiteX419" fmla="*/ 1061718 w 2070428"/>
              <a:gd name="connsiteY419" fmla="*/ 1263767 h 2231790"/>
              <a:gd name="connsiteX420" fmla="*/ 1064258 w 2070428"/>
              <a:gd name="connsiteY420" fmla="*/ 1201287 h 2231790"/>
              <a:gd name="connsiteX421" fmla="*/ 1066798 w 2070428"/>
              <a:gd name="connsiteY421" fmla="*/ 1130770 h 2231790"/>
              <a:gd name="connsiteX422" fmla="*/ 1069338 w 2070428"/>
              <a:gd name="connsiteY422" fmla="*/ 1059209 h 2231790"/>
              <a:gd name="connsiteX423" fmla="*/ 1071878 w 2070428"/>
              <a:gd name="connsiteY423" fmla="*/ 993652 h 2231790"/>
              <a:gd name="connsiteX424" fmla="*/ 1074418 w 2070428"/>
              <a:gd name="connsiteY424" fmla="*/ 940504 h 2231790"/>
              <a:gd name="connsiteX425" fmla="*/ 1076958 w 2070428"/>
              <a:gd name="connsiteY425" fmla="*/ 904889 h 2231790"/>
              <a:gd name="connsiteX426" fmla="*/ 1079498 w 2070428"/>
              <a:gd name="connsiteY426" fmla="*/ 890155 h 2231790"/>
              <a:gd name="connsiteX427" fmla="*/ 1082038 w 2070428"/>
              <a:gd name="connsiteY427" fmla="*/ 897553 h 2231790"/>
              <a:gd name="connsiteX428" fmla="*/ 1084577 w 2070428"/>
              <a:gd name="connsiteY428" fmla="*/ 926130 h 2231790"/>
              <a:gd name="connsiteX429" fmla="*/ 1087117 w 2070428"/>
              <a:gd name="connsiteY429" fmla="*/ 972849 h 2231790"/>
              <a:gd name="connsiteX430" fmla="*/ 1089657 w 2070428"/>
              <a:gd name="connsiteY430" fmla="*/ 1032913 h 2231790"/>
              <a:gd name="connsiteX431" fmla="*/ 1092197 w 2070428"/>
              <a:gd name="connsiteY431" fmla="*/ 1100261 h 2231790"/>
              <a:gd name="connsiteX432" fmla="*/ 1094737 w 2070428"/>
              <a:gd name="connsiteY432" fmla="*/ 1168185 h 2231790"/>
              <a:gd name="connsiteX433" fmla="*/ 1097277 w 2070428"/>
              <a:gd name="connsiteY433" fmla="*/ 1230010 h 2231790"/>
              <a:gd name="connsiteX434" fmla="*/ 1099817 w 2070428"/>
              <a:gd name="connsiteY434" fmla="*/ 1279753 h 2231790"/>
              <a:gd name="connsiteX435" fmla="*/ 1102357 w 2070428"/>
              <a:gd name="connsiteY435" fmla="*/ 1312711 h 2231790"/>
              <a:gd name="connsiteX436" fmla="*/ 1104897 w 2070428"/>
              <a:gd name="connsiteY436" fmla="*/ 1325913 h 2231790"/>
              <a:gd name="connsiteX437" fmla="*/ 1107437 w 2070428"/>
              <a:gd name="connsiteY437" fmla="*/ 1318386 h 2231790"/>
              <a:gd name="connsiteX438" fmla="*/ 1109977 w 2070428"/>
              <a:gd name="connsiteY438" fmla="*/ 1291220 h 2231790"/>
              <a:gd name="connsiteX439" fmla="*/ 1112517 w 2070428"/>
              <a:gd name="connsiteY439" fmla="*/ 1247429 h 2231790"/>
              <a:gd name="connsiteX440" fmla="*/ 1115057 w 2070428"/>
              <a:gd name="connsiteY440" fmla="*/ 1191616 h 2231790"/>
              <a:gd name="connsiteX441" fmla="*/ 1117597 w 2070428"/>
              <a:gd name="connsiteY441" fmla="*/ 1129485 h 2231790"/>
              <a:gd name="connsiteX442" fmla="*/ 1120137 w 2070428"/>
              <a:gd name="connsiteY442" fmla="*/ 1067254 h 2231790"/>
              <a:gd name="connsiteX443" fmla="*/ 1122677 w 2070428"/>
              <a:gd name="connsiteY443" fmla="*/ 1011027 h 2231790"/>
              <a:gd name="connsiteX444" fmla="*/ 1125217 w 2070428"/>
              <a:gd name="connsiteY444" fmla="*/ 966186 h 2231790"/>
              <a:gd name="connsiteX445" fmla="*/ 1127757 w 2070428"/>
              <a:gd name="connsiteY445" fmla="*/ 936871 h 2231790"/>
              <a:gd name="connsiteX446" fmla="*/ 1130297 w 2070428"/>
              <a:gd name="connsiteY446" fmla="*/ 925596 h 2231790"/>
              <a:gd name="connsiteX447" fmla="*/ 1132837 w 2070428"/>
              <a:gd name="connsiteY447" fmla="*/ 933030 h 2231790"/>
              <a:gd name="connsiteX448" fmla="*/ 1135377 w 2070428"/>
              <a:gd name="connsiteY448" fmla="*/ 957978 h 2231790"/>
              <a:gd name="connsiteX449" fmla="*/ 1137917 w 2070428"/>
              <a:gd name="connsiteY449" fmla="*/ 997543 h 2231790"/>
              <a:gd name="connsiteX450" fmla="*/ 1140457 w 2070428"/>
              <a:gd name="connsiteY450" fmla="*/ 1047455 h 2231790"/>
              <a:gd name="connsiteX451" fmla="*/ 1142997 w 2070428"/>
              <a:gd name="connsiteY451" fmla="*/ 1102537 h 2231790"/>
              <a:gd name="connsiteX452" fmla="*/ 1145537 w 2070428"/>
              <a:gd name="connsiteY452" fmla="*/ 1157241 h 2231790"/>
              <a:gd name="connsiteX453" fmla="*/ 1148077 w 2070428"/>
              <a:gd name="connsiteY453" fmla="*/ 1206216 h 2231790"/>
              <a:gd name="connsiteX454" fmla="*/ 1150616 w 2070428"/>
              <a:gd name="connsiteY454" fmla="*/ 1244836 h 2231790"/>
              <a:gd name="connsiteX455" fmla="*/ 1153156 w 2070428"/>
              <a:gd name="connsiteY455" fmla="*/ 1269640 h 2231790"/>
              <a:gd name="connsiteX456" fmla="*/ 1155696 w 2070428"/>
              <a:gd name="connsiteY456" fmla="*/ 1278649 h 2231790"/>
              <a:gd name="connsiteX457" fmla="*/ 1158236 w 2070428"/>
              <a:gd name="connsiteY457" fmla="*/ 1271513 h 2231790"/>
              <a:gd name="connsiteX458" fmla="*/ 1160776 w 2070428"/>
              <a:gd name="connsiteY458" fmla="*/ 1249494 h 2231790"/>
              <a:gd name="connsiteX459" fmla="*/ 1163316 w 2070428"/>
              <a:gd name="connsiteY459" fmla="*/ 1215290 h 2231790"/>
              <a:gd name="connsiteX460" fmla="*/ 1165856 w 2070428"/>
              <a:gd name="connsiteY460" fmla="*/ 1172714 h 2231790"/>
              <a:gd name="connsiteX461" fmla="*/ 1168396 w 2070428"/>
              <a:gd name="connsiteY461" fmla="*/ 1126267 h 2231790"/>
              <a:gd name="connsiteX462" fmla="*/ 1170936 w 2070428"/>
              <a:gd name="connsiteY462" fmla="*/ 1080667 h 2231790"/>
              <a:gd name="connsiteX463" fmla="*/ 1173476 w 2070428"/>
              <a:gd name="connsiteY463" fmla="*/ 1040360 h 2231790"/>
              <a:gd name="connsiteX464" fmla="*/ 1176016 w 2070428"/>
              <a:gd name="connsiteY464" fmla="*/ 1009083 h 2231790"/>
              <a:gd name="connsiteX465" fmla="*/ 1178556 w 2070428"/>
              <a:gd name="connsiteY465" fmla="*/ 989516 h 2231790"/>
              <a:gd name="connsiteX466" fmla="*/ 1181096 w 2070428"/>
              <a:gd name="connsiteY466" fmla="*/ 983052 h 2231790"/>
              <a:gd name="connsiteX467" fmla="*/ 1183636 w 2070428"/>
              <a:gd name="connsiteY467" fmla="*/ 989709 h 2231790"/>
              <a:gd name="connsiteX468" fmla="*/ 1186176 w 2070428"/>
              <a:gd name="connsiteY468" fmla="*/ 1008192 h 2231790"/>
              <a:gd name="connsiteX469" fmla="*/ 1188716 w 2070428"/>
              <a:gd name="connsiteY469" fmla="*/ 1036079 h 2231790"/>
              <a:gd name="connsiteX470" fmla="*/ 1191256 w 2070428"/>
              <a:gd name="connsiteY470" fmla="*/ 1070123 h 2231790"/>
              <a:gd name="connsiteX471" fmla="*/ 1193796 w 2070428"/>
              <a:gd name="connsiteY471" fmla="*/ 1106622 h 2231790"/>
              <a:gd name="connsiteX472" fmla="*/ 1196336 w 2070428"/>
              <a:gd name="connsiteY472" fmla="*/ 1141825 h 2231790"/>
              <a:gd name="connsiteX473" fmla="*/ 1198876 w 2070428"/>
              <a:gd name="connsiteY473" fmla="*/ 1172314 h 2231790"/>
              <a:gd name="connsiteX474" fmla="*/ 1201416 w 2070428"/>
              <a:gd name="connsiteY474" fmla="*/ 1195347 h 2231790"/>
              <a:gd name="connsiteX475" fmla="*/ 1203956 w 2070428"/>
              <a:gd name="connsiteY475" fmla="*/ 1209101 h 2231790"/>
              <a:gd name="connsiteX476" fmla="*/ 1206496 w 2070428"/>
              <a:gd name="connsiteY476" fmla="*/ 1212810 h 2231790"/>
              <a:gd name="connsiteX477" fmla="*/ 1209036 w 2070428"/>
              <a:gd name="connsiteY477" fmla="*/ 1206790 h 2231790"/>
              <a:gd name="connsiteX478" fmla="*/ 1211576 w 2070428"/>
              <a:gd name="connsiteY478" fmla="*/ 1192335 h 2231790"/>
              <a:gd name="connsiteX479" fmla="*/ 1214116 w 2070428"/>
              <a:gd name="connsiteY479" fmla="*/ 1171524 h 2231790"/>
              <a:gd name="connsiteX480" fmla="*/ 1216655 w 2070428"/>
              <a:gd name="connsiteY480" fmla="*/ 1146951 h 2231790"/>
              <a:gd name="connsiteX481" fmla="*/ 1219195 w 2070428"/>
              <a:gd name="connsiteY481" fmla="*/ 1121413 h 2231790"/>
              <a:gd name="connsiteX482" fmla="*/ 1221735 w 2070428"/>
              <a:gd name="connsiteY482" fmla="*/ 1097595 h 2231790"/>
              <a:gd name="connsiteX483" fmla="*/ 1224275 w 2070428"/>
              <a:gd name="connsiteY483" fmla="*/ 1077788 h 2231790"/>
              <a:gd name="connsiteX484" fmla="*/ 1226815 w 2070428"/>
              <a:gd name="connsiteY484" fmla="*/ 1063663 h 2231790"/>
              <a:gd name="connsiteX485" fmla="*/ 1229355 w 2070428"/>
              <a:gd name="connsiteY485" fmla="*/ 1056136 h 2231790"/>
              <a:gd name="connsiteX486" fmla="*/ 1231895 w 2070428"/>
              <a:gd name="connsiteY486" fmla="*/ 1055317 h 2231790"/>
              <a:gd name="connsiteX487" fmla="*/ 1234435 w 2070428"/>
              <a:gd name="connsiteY487" fmla="*/ 1060568 h 2231790"/>
              <a:gd name="connsiteX488" fmla="*/ 1236975 w 2070428"/>
              <a:gd name="connsiteY488" fmla="*/ 1070626 h 2231790"/>
              <a:gd name="connsiteX489" fmla="*/ 1239515 w 2070428"/>
              <a:gd name="connsiteY489" fmla="*/ 1083810 h 2231790"/>
              <a:gd name="connsiteX490" fmla="*/ 1242055 w 2070428"/>
              <a:gd name="connsiteY490" fmla="*/ 1098249 h 2231790"/>
              <a:gd name="connsiteX491" fmla="*/ 1244595 w 2070428"/>
              <a:gd name="connsiteY491" fmla="*/ 1112125 h 2231790"/>
              <a:gd name="connsiteX492" fmla="*/ 1247135 w 2070428"/>
              <a:gd name="connsiteY492" fmla="*/ 1123895 h 2231790"/>
              <a:gd name="connsiteX493" fmla="*/ 1249675 w 2070428"/>
              <a:gd name="connsiteY493" fmla="*/ 1132457 h 2231790"/>
              <a:gd name="connsiteX494" fmla="*/ 1252215 w 2070428"/>
              <a:gd name="connsiteY494" fmla="*/ 1137258 h 2231790"/>
              <a:gd name="connsiteX495" fmla="*/ 1254755 w 2070428"/>
              <a:gd name="connsiteY495" fmla="*/ 1138319 h 2231790"/>
              <a:gd name="connsiteX496" fmla="*/ 1257295 w 2070428"/>
              <a:gd name="connsiteY496" fmla="*/ 1136186 h 2231790"/>
              <a:gd name="connsiteX497" fmla="*/ 1259835 w 2070428"/>
              <a:gd name="connsiteY497" fmla="*/ 1131812 h 2231790"/>
              <a:gd name="connsiteX498" fmla="*/ 1262375 w 2070428"/>
              <a:gd name="connsiteY498" fmla="*/ 1126392 h 2231790"/>
              <a:gd name="connsiteX499" fmla="*/ 1264915 w 2070428"/>
              <a:gd name="connsiteY499" fmla="*/ 1121170 h 2231790"/>
              <a:gd name="connsiteX500" fmla="*/ 1267455 w 2070428"/>
              <a:gd name="connsiteY500" fmla="*/ 1117243 h 2231790"/>
              <a:gd name="connsiteX501" fmla="*/ 2070428 w 2070428"/>
              <a:gd name="connsiteY501" fmla="*/ 1114382 h 223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2070428" h="2231790">
                <a:moveTo>
                  <a:pt x="0" y="1115321"/>
                </a:moveTo>
                <a:lnTo>
                  <a:pt x="0" y="1115321"/>
                </a:lnTo>
                <a:lnTo>
                  <a:pt x="2539" y="1119016"/>
                </a:lnTo>
                <a:lnTo>
                  <a:pt x="5080" y="1129377"/>
                </a:lnTo>
                <a:lnTo>
                  <a:pt x="7619" y="1144341"/>
                </a:lnTo>
                <a:lnTo>
                  <a:pt x="10160" y="1160808"/>
                </a:lnTo>
                <a:lnTo>
                  <a:pt x="12700" y="1175108"/>
                </a:lnTo>
                <a:lnTo>
                  <a:pt x="15239" y="1183560"/>
                </a:lnTo>
                <a:lnTo>
                  <a:pt x="17780" y="1183060"/>
                </a:lnTo>
                <a:lnTo>
                  <a:pt x="20319" y="1171603"/>
                </a:lnTo>
                <a:lnTo>
                  <a:pt x="22860" y="1148686"/>
                </a:lnTo>
                <a:lnTo>
                  <a:pt x="25400" y="1115511"/>
                </a:lnTo>
                <a:lnTo>
                  <a:pt x="27939" y="1074970"/>
                </a:lnTo>
                <a:lnTo>
                  <a:pt x="30480" y="1031398"/>
                </a:lnTo>
                <a:lnTo>
                  <a:pt x="33019" y="990106"/>
                </a:lnTo>
                <a:lnTo>
                  <a:pt x="35560" y="956760"/>
                </a:lnTo>
                <a:lnTo>
                  <a:pt x="38100" y="936665"/>
                </a:lnTo>
                <a:lnTo>
                  <a:pt x="40639" y="934043"/>
                </a:lnTo>
                <a:lnTo>
                  <a:pt x="43180" y="951399"/>
                </a:lnTo>
                <a:lnTo>
                  <a:pt x="45719" y="989057"/>
                </a:lnTo>
                <a:lnTo>
                  <a:pt x="48260" y="1044929"/>
                </a:lnTo>
                <a:cubicBezTo>
                  <a:pt x="49107" y="1068141"/>
                  <a:pt x="49953" y="1091353"/>
                  <a:pt x="50800" y="1114565"/>
                </a:cubicBezTo>
                <a:cubicBezTo>
                  <a:pt x="51646" y="1140207"/>
                  <a:pt x="52493" y="1165848"/>
                  <a:pt x="53339" y="1191490"/>
                </a:cubicBezTo>
                <a:lnTo>
                  <a:pt x="55880" y="1267811"/>
                </a:lnTo>
                <a:cubicBezTo>
                  <a:pt x="56726" y="1290216"/>
                  <a:pt x="57573" y="1312622"/>
                  <a:pt x="58419" y="1335027"/>
                </a:cubicBezTo>
                <a:lnTo>
                  <a:pt x="60960" y="1384963"/>
                </a:lnTo>
                <a:lnTo>
                  <a:pt x="63500" y="1410734"/>
                </a:lnTo>
                <a:lnTo>
                  <a:pt x="66039" y="1407611"/>
                </a:lnTo>
                <a:lnTo>
                  <a:pt x="68580" y="1373708"/>
                </a:lnTo>
                <a:cubicBezTo>
                  <a:pt x="69426" y="1352597"/>
                  <a:pt x="70273" y="1331487"/>
                  <a:pt x="71119" y="1310376"/>
                </a:cubicBezTo>
                <a:cubicBezTo>
                  <a:pt x="71966" y="1281005"/>
                  <a:pt x="72812" y="1251633"/>
                  <a:pt x="73659" y="1222262"/>
                </a:cubicBezTo>
                <a:lnTo>
                  <a:pt x="76200" y="1117006"/>
                </a:lnTo>
                <a:cubicBezTo>
                  <a:pt x="77046" y="1079532"/>
                  <a:pt x="77893" y="1042058"/>
                  <a:pt x="78739" y="1004584"/>
                </a:cubicBezTo>
                <a:lnTo>
                  <a:pt x="81280" y="896360"/>
                </a:lnTo>
                <a:cubicBezTo>
                  <a:pt x="82126" y="865550"/>
                  <a:pt x="82973" y="834741"/>
                  <a:pt x="83819" y="803931"/>
                </a:cubicBezTo>
                <a:cubicBezTo>
                  <a:pt x="84666" y="781917"/>
                  <a:pt x="85512" y="759903"/>
                  <a:pt x="86359" y="737889"/>
                </a:cubicBezTo>
                <a:lnTo>
                  <a:pt x="88900" y="706633"/>
                </a:lnTo>
                <a:lnTo>
                  <a:pt x="91439" y="715350"/>
                </a:lnTo>
                <a:lnTo>
                  <a:pt x="93979" y="765297"/>
                </a:lnTo>
                <a:cubicBezTo>
                  <a:pt x="94826" y="794691"/>
                  <a:pt x="95672" y="824084"/>
                  <a:pt x="96519" y="853478"/>
                </a:cubicBezTo>
                <a:cubicBezTo>
                  <a:pt x="97366" y="893234"/>
                  <a:pt x="98212" y="932989"/>
                  <a:pt x="99059" y="972745"/>
                </a:cubicBezTo>
                <a:lnTo>
                  <a:pt x="101600" y="1112365"/>
                </a:lnTo>
                <a:cubicBezTo>
                  <a:pt x="102446" y="1161236"/>
                  <a:pt x="103293" y="1210107"/>
                  <a:pt x="104139" y="1258978"/>
                </a:cubicBezTo>
                <a:cubicBezTo>
                  <a:pt x="104986" y="1305280"/>
                  <a:pt x="105832" y="1351581"/>
                  <a:pt x="106679" y="1397883"/>
                </a:cubicBezTo>
                <a:cubicBezTo>
                  <a:pt x="107526" y="1436762"/>
                  <a:pt x="108372" y="1475641"/>
                  <a:pt x="109219" y="1514520"/>
                </a:cubicBezTo>
                <a:cubicBezTo>
                  <a:pt x="110066" y="1541677"/>
                  <a:pt x="110912" y="1568833"/>
                  <a:pt x="111759" y="1595990"/>
                </a:cubicBezTo>
                <a:lnTo>
                  <a:pt x="114300" y="1632475"/>
                </a:lnTo>
                <a:lnTo>
                  <a:pt x="116839" y="1618377"/>
                </a:lnTo>
                <a:lnTo>
                  <a:pt x="119379" y="1553071"/>
                </a:lnTo>
                <a:cubicBezTo>
                  <a:pt x="120226" y="1515766"/>
                  <a:pt x="121072" y="1478462"/>
                  <a:pt x="121919" y="1441157"/>
                </a:cubicBezTo>
                <a:cubicBezTo>
                  <a:pt x="122766" y="1391500"/>
                  <a:pt x="123612" y="1341843"/>
                  <a:pt x="124459" y="1292186"/>
                </a:cubicBezTo>
                <a:cubicBezTo>
                  <a:pt x="125306" y="1234743"/>
                  <a:pt x="126152" y="1177300"/>
                  <a:pt x="126999" y="1119857"/>
                </a:cubicBezTo>
                <a:cubicBezTo>
                  <a:pt x="127846" y="1060156"/>
                  <a:pt x="128692" y="1000456"/>
                  <a:pt x="129539" y="940755"/>
                </a:cubicBezTo>
                <a:cubicBezTo>
                  <a:pt x="130386" y="884752"/>
                  <a:pt x="131232" y="828750"/>
                  <a:pt x="132079" y="772747"/>
                </a:cubicBezTo>
                <a:cubicBezTo>
                  <a:pt x="132926" y="726229"/>
                  <a:pt x="133772" y="679711"/>
                  <a:pt x="134619" y="633193"/>
                </a:cubicBezTo>
                <a:cubicBezTo>
                  <a:pt x="135466" y="601179"/>
                  <a:pt x="136312" y="569165"/>
                  <a:pt x="137159" y="537151"/>
                </a:cubicBezTo>
                <a:lnTo>
                  <a:pt x="139699" y="495758"/>
                </a:lnTo>
                <a:lnTo>
                  <a:pt x="142239" y="514966"/>
                </a:lnTo>
                <a:cubicBezTo>
                  <a:pt x="143086" y="541568"/>
                  <a:pt x="143932" y="568170"/>
                  <a:pt x="144779" y="594772"/>
                </a:cubicBezTo>
                <a:cubicBezTo>
                  <a:pt x="145626" y="639527"/>
                  <a:pt x="146472" y="684281"/>
                  <a:pt x="147319" y="729036"/>
                </a:cubicBezTo>
                <a:cubicBezTo>
                  <a:pt x="148166" y="787998"/>
                  <a:pt x="149012" y="846959"/>
                  <a:pt x="149859" y="905921"/>
                </a:cubicBezTo>
                <a:cubicBezTo>
                  <a:pt x="150706" y="973590"/>
                  <a:pt x="151552" y="1041260"/>
                  <a:pt x="152399" y="1108929"/>
                </a:cubicBezTo>
                <a:cubicBezTo>
                  <a:pt x="153246" y="1178768"/>
                  <a:pt x="154092" y="1248606"/>
                  <a:pt x="154939" y="1318445"/>
                </a:cubicBezTo>
                <a:cubicBezTo>
                  <a:pt x="155786" y="1383511"/>
                  <a:pt x="156632" y="1448577"/>
                  <a:pt x="157479" y="1513643"/>
                </a:cubicBezTo>
                <a:cubicBezTo>
                  <a:pt x="158326" y="1567282"/>
                  <a:pt x="159172" y="1620920"/>
                  <a:pt x="160019" y="1674559"/>
                </a:cubicBezTo>
                <a:cubicBezTo>
                  <a:pt x="160866" y="1711087"/>
                  <a:pt x="161712" y="1747616"/>
                  <a:pt x="162559" y="1784144"/>
                </a:cubicBezTo>
                <a:lnTo>
                  <a:pt x="165099" y="1830065"/>
                </a:lnTo>
                <a:lnTo>
                  <a:pt x="167639" y="1806072"/>
                </a:lnTo>
                <a:cubicBezTo>
                  <a:pt x="168486" y="1774976"/>
                  <a:pt x="169332" y="1743881"/>
                  <a:pt x="170179" y="1712785"/>
                </a:cubicBezTo>
                <a:cubicBezTo>
                  <a:pt x="171026" y="1661125"/>
                  <a:pt x="171872" y="1609464"/>
                  <a:pt x="172719" y="1557804"/>
                </a:cubicBezTo>
                <a:cubicBezTo>
                  <a:pt x="173566" y="1490239"/>
                  <a:pt x="174412" y="1422673"/>
                  <a:pt x="175259" y="1355108"/>
                </a:cubicBezTo>
                <a:cubicBezTo>
                  <a:pt x="176106" y="1278004"/>
                  <a:pt x="176952" y="1200900"/>
                  <a:pt x="177799" y="1123796"/>
                </a:cubicBezTo>
                <a:cubicBezTo>
                  <a:pt x="178646" y="1044625"/>
                  <a:pt x="179492" y="965455"/>
                  <a:pt x="180339" y="886284"/>
                </a:cubicBezTo>
                <a:cubicBezTo>
                  <a:pt x="181186" y="812896"/>
                  <a:pt x="182032" y="739507"/>
                  <a:pt x="182879" y="666119"/>
                </a:cubicBezTo>
                <a:cubicBezTo>
                  <a:pt x="183726" y="605959"/>
                  <a:pt x="184572" y="545798"/>
                  <a:pt x="185419" y="485638"/>
                </a:cubicBezTo>
                <a:cubicBezTo>
                  <a:pt x="186266" y="444990"/>
                  <a:pt x="187112" y="404341"/>
                  <a:pt x="187959" y="363693"/>
                </a:cubicBezTo>
                <a:lnTo>
                  <a:pt x="190499" y="313682"/>
                </a:lnTo>
                <a:lnTo>
                  <a:pt x="193039" y="342089"/>
                </a:lnTo>
                <a:cubicBezTo>
                  <a:pt x="193886" y="377290"/>
                  <a:pt x="194732" y="412491"/>
                  <a:pt x="195579" y="447692"/>
                </a:cubicBezTo>
                <a:cubicBezTo>
                  <a:pt x="196426" y="505638"/>
                  <a:pt x="197272" y="563584"/>
                  <a:pt x="198119" y="621530"/>
                </a:cubicBezTo>
                <a:cubicBezTo>
                  <a:pt x="198966" y="696904"/>
                  <a:pt x="199812" y="772278"/>
                  <a:pt x="200659" y="847652"/>
                </a:cubicBezTo>
                <a:cubicBezTo>
                  <a:pt x="201506" y="933295"/>
                  <a:pt x="202352" y="1018939"/>
                  <a:pt x="203199" y="1104582"/>
                </a:cubicBezTo>
                <a:cubicBezTo>
                  <a:pt x="204046" y="1192176"/>
                  <a:pt x="204892" y="1279770"/>
                  <a:pt x="205739" y="1367364"/>
                </a:cubicBezTo>
                <a:cubicBezTo>
                  <a:pt x="206586" y="1448242"/>
                  <a:pt x="207432" y="1529121"/>
                  <a:pt x="208279" y="1609999"/>
                </a:cubicBezTo>
                <a:cubicBezTo>
                  <a:pt x="209126" y="1676009"/>
                  <a:pt x="209972" y="1742019"/>
                  <a:pt x="210819" y="1808029"/>
                </a:cubicBezTo>
                <a:cubicBezTo>
                  <a:pt x="211666" y="1852356"/>
                  <a:pt x="212512" y="1896682"/>
                  <a:pt x="213359" y="1941009"/>
                </a:cubicBezTo>
                <a:lnTo>
                  <a:pt x="215899" y="1994622"/>
                </a:lnTo>
                <a:lnTo>
                  <a:pt x="218439" y="1962214"/>
                </a:lnTo>
                <a:cubicBezTo>
                  <a:pt x="219286" y="1923337"/>
                  <a:pt x="220132" y="1884461"/>
                  <a:pt x="220979" y="1845584"/>
                </a:cubicBezTo>
                <a:cubicBezTo>
                  <a:pt x="221826" y="1782037"/>
                  <a:pt x="222672" y="1718490"/>
                  <a:pt x="223519" y="1654943"/>
                </a:cubicBezTo>
                <a:cubicBezTo>
                  <a:pt x="224366" y="1572637"/>
                  <a:pt x="225212" y="1490331"/>
                  <a:pt x="226059" y="1408025"/>
                </a:cubicBezTo>
                <a:lnTo>
                  <a:pt x="228600" y="1128434"/>
                </a:lnTo>
                <a:cubicBezTo>
                  <a:pt x="229446" y="1033416"/>
                  <a:pt x="230293" y="938397"/>
                  <a:pt x="231139" y="843379"/>
                </a:cubicBezTo>
                <a:cubicBezTo>
                  <a:pt x="231986" y="755924"/>
                  <a:pt x="232832" y="668469"/>
                  <a:pt x="233679" y="581014"/>
                </a:cubicBezTo>
                <a:cubicBezTo>
                  <a:pt x="234526" y="509891"/>
                  <a:pt x="235372" y="438767"/>
                  <a:pt x="236219" y="367644"/>
                </a:cubicBezTo>
                <a:lnTo>
                  <a:pt x="238760" y="225078"/>
                </a:lnTo>
                <a:lnTo>
                  <a:pt x="241300" y="168398"/>
                </a:lnTo>
                <a:lnTo>
                  <a:pt x="243839" y="204361"/>
                </a:lnTo>
                <a:lnTo>
                  <a:pt x="246380" y="330619"/>
                </a:lnTo>
                <a:cubicBezTo>
                  <a:pt x="247227" y="399025"/>
                  <a:pt x="248073" y="467430"/>
                  <a:pt x="248920" y="535836"/>
                </a:cubicBezTo>
                <a:cubicBezTo>
                  <a:pt x="249767" y="624126"/>
                  <a:pt x="250613" y="712416"/>
                  <a:pt x="251460" y="800706"/>
                </a:cubicBezTo>
                <a:cubicBezTo>
                  <a:pt x="252307" y="900394"/>
                  <a:pt x="253153" y="1000081"/>
                  <a:pt x="254000" y="1099769"/>
                </a:cubicBezTo>
                <a:cubicBezTo>
                  <a:pt x="254847" y="1201137"/>
                  <a:pt x="255693" y="1302504"/>
                  <a:pt x="256540" y="1403872"/>
                </a:cubicBezTo>
                <a:cubicBezTo>
                  <a:pt x="257387" y="1496923"/>
                  <a:pt x="258233" y="1589975"/>
                  <a:pt x="259080" y="1683026"/>
                </a:cubicBezTo>
                <a:cubicBezTo>
                  <a:pt x="259927" y="1758475"/>
                  <a:pt x="260773" y="1833923"/>
                  <a:pt x="261620" y="1909372"/>
                </a:cubicBezTo>
                <a:cubicBezTo>
                  <a:pt x="262467" y="1959573"/>
                  <a:pt x="263313" y="2009773"/>
                  <a:pt x="264160" y="2059974"/>
                </a:cubicBezTo>
                <a:lnTo>
                  <a:pt x="266700" y="2119153"/>
                </a:lnTo>
                <a:lnTo>
                  <a:pt x="269240" y="2080114"/>
                </a:lnTo>
                <a:cubicBezTo>
                  <a:pt x="270087" y="2035315"/>
                  <a:pt x="270933" y="1990515"/>
                  <a:pt x="271780" y="1945716"/>
                </a:cubicBezTo>
                <a:cubicBezTo>
                  <a:pt x="272627" y="1873238"/>
                  <a:pt x="273473" y="1800761"/>
                  <a:pt x="274320" y="1728283"/>
                </a:cubicBezTo>
                <a:cubicBezTo>
                  <a:pt x="275167" y="1635014"/>
                  <a:pt x="276013" y="1541745"/>
                  <a:pt x="276860" y="1448476"/>
                </a:cubicBezTo>
                <a:cubicBezTo>
                  <a:pt x="277707" y="1343422"/>
                  <a:pt x="278553" y="1238369"/>
                  <a:pt x="279400" y="1133315"/>
                </a:cubicBezTo>
                <a:cubicBezTo>
                  <a:pt x="280247" y="1026733"/>
                  <a:pt x="281093" y="920151"/>
                  <a:pt x="281940" y="813569"/>
                </a:cubicBezTo>
                <a:cubicBezTo>
                  <a:pt x="282787" y="715955"/>
                  <a:pt x="283633" y="618342"/>
                  <a:pt x="284480" y="520728"/>
                </a:cubicBezTo>
                <a:cubicBezTo>
                  <a:pt x="285327" y="441784"/>
                  <a:pt x="286173" y="362840"/>
                  <a:pt x="287020" y="283896"/>
                </a:cubicBezTo>
                <a:cubicBezTo>
                  <a:pt x="287867" y="231558"/>
                  <a:pt x="288713" y="179221"/>
                  <a:pt x="289560" y="126883"/>
                </a:cubicBezTo>
                <a:lnTo>
                  <a:pt x="292100" y="65803"/>
                </a:lnTo>
                <a:lnTo>
                  <a:pt x="294640" y="107420"/>
                </a:lnTo>
                <a:cubicBezTo>
                  <a:pt x="295487" y="154414"/>
                  <a:pt x="296333" y="201409"/>
                  <a:pt x="297180" y="248403"/>
                </a:cubicBezTo>
                <a:cubicBezTo>
                  <a:pt x="298027" y="324130"/>
                  <a:pt x="298873" y="399858"/>
                  <a:pt x="299720" y="475585"/>
                </a:cubicBezTo>
                <a:cubicBezTo>
                  <a:pt x="300567" y="572787"/>
                  <a:pt x="301413" y="669989"/>
                  <a:pt x="302260" y="767191"/>
                </a:cubicBezTo>
                <a:cubicBezTo>
                  <a:pt x="303107" y="876440"/>
                  <a:pt x="303953" y="985689"/>
                  <a:pt x="304800" y="1094938"/>
                </a:cubicBezTo>
                <a:cubicBezTo>
                  <a:pt x="305647" y="1205555"/>
                  <a:pt x="306493" y="1316173"/>
                  <a:pt x="307340" y="1426790"/>
                </a:cubicBezTo>
                <a:cubicBezTo>
                  <a:pt x="308187" y="1527893"/>
                  <a:pt x="309033" y="1628997"/>
                  <a:pt x="309880" y="1730100"/>
                </a:cubicBezTo>
                <a:cubicBezTo>
                  <a:pt x="310727" y="1811680"/>
                  <a:pt x="311573" y="1893259"/>
                  <a:pt x="312420" y="1974839"/>
                </a:cubicBezTo>
                <a:cubicBezTo>
                  <a:pt x="313267" y="2028752"/>
                  <a:pt x="314113" y="2082666"/>
                  <a:pt x="314960" y="2136579"/>
                </a:cubicBezTo>
                <a:cubicBezTo>
                  <a:pt x="315807" y="2157366"/>
                  <a:pt x="316653" y="2178154"/>
                  <a:pt x="317500" y="2198941"/>
                </a:cubicBezTo>
                <a:lnTo>
                  <a:pt x="320040" y="2155259"/>
                </a:lnTo>
                <a:cubicBezTo>
                  <a:pt x="320887" y="2106603"/>
                  <a:pt x="321733" y="2057946"/>
                  <a:pt x="322580" y="2009290"/>
                </a:cubicBezTo>
                <a:cubicBezTo>
                  <a:pt x="323427" y="1931158"/>
                  <a:pt x="324273" y="1853025"/>
                  <a:pt x="325120" y="1774893"/>
                </a:cubicBezTo>
                <a:cubicBezTo>
                  <a:pt x="325967" y="1674833"/>
                  <a:pt x="326813" y="1574772"/>
                  <a:pt x="327660" y="1474712"/>
                </a:cubicBezTo>
                <a:cubicBezTo>
                  <a:pt x="328507" y="1362466"/>
                  <a:pt x="329353" y="1250221"/>
                  <a:pt x="330200" y="1137975"/>
                </a:cubicBezTo>
                <a:cubicBezTo>
                  <a:pt x="331047" y="1024530"/>
                  <a:pt x="331893" y="911084"/>
                  <a:pt x="332740" y="797639"/>
                </a:cubicBezTo>
                <a:cubicBezTo>
                  <a:pt x="333587" y="694142"/>
                  <a:pt x="334433" y="590646"/>
                  <a:pt x="335280" y="487149"/>
                </a:cubicBezTo>
                <a:cubicBezTo>
                  <a:pt x="336127" y="403812"/>
                  <a:pt x="336973" y="320474"/>
                  <a:pt x="337820" y="237137"/>
                </a:cubicBezTo>
                <a:cubicBezTo>
                  <a:pt x="338667" y="182221"/>
                  <a:pt x="339513" y="127304"/>
                  <a:pt x="340360" y="72388"/>
                </a:cubicBezTo>
                <a:lnTo>
                  <a:pt x="342900" y="9374"/>
                </a:lnTo>
                <a:lnTo>
                  <a:pt x="345440" y="54600"/>
                </a:lnTo>
                <a:cubicBezTo>
                  <a:pt x="346287" y="104378"/>
                  <a:pt x="347133" y="154156"/>
                  <a:pt x="347980" y="203934"/>
                </a:cubicBezTo>
                <a:cubicBezTo>
                  <a:pt x="348827" y="283616"/>
                  <a:pt x="349673" y="363297"/>
                  <a:pt x="350520" y="442979"/>
                </a:cubicBezTo>
                <a:cubicBezTo>
                  <a:pt x="351367" y="544811"/>
                  <a:pt x="352213" y="646644"/>
                  <a:pt x="353060" y="748476"/>
                </a:cubicBezTo>
                <a:cubicBezTo>
                  <a:pt x="353907" y="862506"/>
                  <a:pt x="354753" y="976537"/>
                  <a:pt x="355600" y="1090567"/>
                </a:cubicBezTo>
                <a:cubicBezTo>
                  <a:pt x="356447" y="1205622"/>
                  <a:pt x="357293" y="1320678"/>
                  <a:pt x="358140" y="1435733"/>
                </a:cubicBezTo>
                <a:cubicBezTo>
                  <a:pt x="358987" y="1540519"/>
                  <a:pt x="359833" y="1645304"/>
                  <a:pt x="360680" y="1750090"/>
                </a:cubicBezTo>
                <a:cubicBezTo>
                  <a:pt x="361527" y="1834302"/>
                  <a:pt x="362373" y="1918513"/>
                  <a:pt x="363220" y="2002725"/>
                </a:cubicBezTo>
                <a:cubicBezTo>
                  <a:pt x="364067" y="2058069"/>
                  <a:pt x="364913" y="2113413"/>
                  <a:pt x="365760" y="2168757"/>
                </a:cubicBezTo>
                <a:lnTo>
                  <a:pt x="368300" y="2231789"/>
                </a:lnTo>
                <a:lnTo>
                  <a:pt x="370840" y="2185538"/>
                </a:lnTo>
                <a:cubicBezTo>
                  <a:pt x="371687" y="2135179"/>
                  <a:pt x="372533" y="2084820"/>
                  <a:pt x="373380" y="2034461"/>
                </a:cubicBezTo>
                <a:cubicBezTo>
                  <a:pt x="374227" y="1954084"/>
                  <a:pt x="375073" y="1873707"/>
                  <a:pt x="375920" y="1793330"/>
                </a:cubicBezTo>
                <a:cubicBezTo>
                  <a:pt x="376767" y="1690810"/>
                  <a:pt x="377613" y="1588290"/>
                  <a:pt x="378460" y="1485770"/>
                </a:cubicBezTo>
                <a:cubicBezTo>
                  <a:pt x="379307" y="1371162"/>
                  <a:pt x="380153" y="1256553"/>
                  <a:pt x="381000" y="1141945"/>
                </a:cubicBezTo>
                <a:cubicBezTo>
                  <a:pt x="381847" y="1026491"/>
                  <a:pt x="382693" y="911037"/>
                  <a:pt x="383540" y="795583"/>
                </a:cubicBezTo>
                <a:cubicBezTo>
                  <a:pt x="384387" y="690607"/>
                  <a:pt x="385233" y="585630"/>
                  <a:pt x="386080" y="480654"/>
                </a:cubicBezTo>
                <a:cubicBezTo>
                  <a:pt x="386927" y="396444"/>
                  <a:pt x="387773" y="312235"/>
                  <a:pt x="388620" y="228025"/>
                </a:cubicBezTo>
                <a:cubicBezTo>
                  <a:pt x="389467" y="172824"/>
                  <a:pt x="390313" y="117622"/>
                  <a:pt x="391160" y="62421"/>
                </a:cubicBezTo>
                <a:lnTo>
                  <a:pt x="393700" y="0"/>
                </a:lnTo>
                <a:lnTo>
                  <a:pt x="396240" y="46764"/>
                </a:lnTo>
                <a:cubicBezTo>
                  <a:pt x="397087" y="97171"/>
                  <a:pt x="397933" y="147577"/>
                  <a:pt x="398780" y="197984"/>
                </a:cubicBezTo>
                <a:cubicBezTo>
                  <a:pt x="399627" y="278215"/>
                  <a:pt x="400473" y="358447"/>
                  <a:pt x="401320" y="438678"/>
                </a:cubicBezTo>
                <a:cubicBezTo>
                  <a:pt x="402167" y="540820"/>
                  <a:pt x="403013" y="642961"/>
                  <a:pt x="403860" y="745103"/>
                </a:cubicBezTo>
                <a:cubicBezTo>
                  <a:pt x="404707" y="859103"/>
                  <a:pt x="405553" y="973104"/>
                  <a:pt x="406400" y="1087104"/>
                </a:cubicBezTo>
                <a:cubicBezTo>
                  <a:pt x="407247" y="1201768"/>
                  <a:pt x="408093" y="1316431"/>
                  <a:pt x="408940" y="1431095"/>
                </a:cubicBezTo>
                <a:cubicBezTo>
                  <a:pt x="409787" y="1535187"/>
                  <a:pt x="410633" y="1639278"/>
                  <a:pt x="411480" y="1743370"/>
                </a:cubicBezTo>
                <a:cubicBezTo>
                  <a:pt x="412327" y="1826720"/>
                  <a:pt x="413173" y="1910069"/>
                  <a:pt x="414020" y="1993419"/>
                </a:cubicBezTo>
                <a:cubicBezTo>
                  <a:pt x="414867" y="2047920"/>
                  <a:pt x="415713" y="2102421"/>
                  <a:pt x="416560" y="2156922"/>
                </a:cubicBezTo>
                <a:lnTo>
                  <a:pt x="419100" y="2218119"/>
                </a:lnTo>
                <a:lnTo>
                  <a:pt x="421640" y="2171341"/>
                </a:lnTo>
                <a:cubicBezTo>
                  <a:pt x="422487" y="2121405"/>
                  <a:pt x="423333" y="2071468"/>
                  <a:pt x="424180" y="2021532"/>
                </a:cubicBezTo>
                <a:cubicBezTo>
                  <a:pt x="425027" y="1942263"/>
                  <a:pt x="425873" y="1862995"/>
                  <a:pt x="426720" y="1783726"/>
                </a:cubicBezTo>
                <a:cubicBezTo>
                  <a:pt x="427567" y="1682997"/>
                  <a:pt x="428413" y="1582268"/>
                  <a:pt x="429260" y="1481539"/>
                </a:cubicBezTo>
                <a:cubicBezTo>
                  <a:pt x="430107" y="1369295"/>
                  <a:pt x="430953" y="1257051"/>
                  <a:pt x="431800" y="1144807"/>
                </a:cubicBezTo>
                <a:cubicBezTo>
                  <a:pt x="432647" y="1032083"/>
                  <a:pt x="433493" y="919359"/>
                  <a:pt x="434340" y="806635"/>
                </a:cubicBezTo>
                <a:cubicBezTo>
                  <a:pt x="435187" y="704467"/>
                  <a:pt x="436033" y="602298"/>
                  <a:pt x="436880" y="500130"/>
                </a:cubicBezTo>
                <a:cubicBezTo>
                  <a:pt x="437727" y="418467"/>
                  <a:pt x="438573" y="336805"/>
                  <a:pt x="439420" y="255142"/>
                </a:cubicBezTo>
                <a:cubicBezTo>
                  <a:pt x="440267" y="201878"/>
                  <a:pt x="441113" y="148615"/>
                  <a:pt x="441960" y="95351"/>
                </a:cubicBezTo>
                <a:lnTo>
                  <a:pt x="444500" y="35968"/>
                </a:lnTo>
                <a:lnTo>
                  <a:pt x="447040" y="82282"/>
                </a:lnTo>
                <a:cubicBezTo>
                  <a:pt x="447887" y="131252"/>
                  <a:pt x="448733" y="180221"/>
                  <a:pt x="449580" y="229191"/>
                </a:cubicBezTo>
                <a:cubicBezTo>
                  <a:pt x="450427" y="306715"/>
                  <a:pt x="451273" y="384238"/>
                  <a:pt x="452120" y="461762"/>
                </a:cubicBezTo>
                <a:cubicBezTo>
                  <a:pt x="452967" y="560091"/>
                  <a:pt x="453813" y="658420"/>
                  <a:pt x="454660" y="756749"/>
                </a:cubicBezTo>
                <a:cubicBezTo>
                  <a:pt x="455507" y="866141"/>
                  <a:pt x="456353" y="975534"/>
                  <a:pt x="457200" y="1084926"/>
                </a:cubicBezTo>
                <a:cubicBezTo>
                  <a:pt x="458047" y="1194615"/>
                  <a:pt x="458893" y="1304304"/>
                  <a:pt x="459740" y="1413993"/>
                </a:cubicBezTo>
                <a:cubicBezTo>
                  <a:pt x="460587" y="1513251"/>
                  <a:pt x="461433" y="1612508"/>
                  <a:pt x="462280" y="1711766"/>
                </a:cubicBezTo>
                <a:cubicBezTo>
                  <a:pt x="463127" y="1790956"/>
                  <a:pt x="463973" y="1870147"/>
                  <a:pt x="464820" y="1949337"/>
                </a:cubicBezTo>
                <a:cubicBezTo>
                  <a:pt x="465667" y="2000855"/>
                  <a:pt x="466513" y="2052372"/>
                  <a:pt x="467360" y="2103890"/>
                </a:cubicBezTo>
                <a:lnTo>
                  <a:pt x="469900" y="2160901"/>
                </a:lnTo>
                <a:lnTo>
                  <a:pt x="472440" y="2115504"/>
                </a:lnTo>
                <a:cubicBezTo>
                  <a:pt x="473287" y="2067969"/>
                  <a:pt x="474133" y="2020434"/>
                  <a:pt x="474980" y="1972899"/>
                </a:cubicBezTo>
                <a:cubicBezTo>
                  <a:pt x="475827" y="1897856"/>
                  <a:pt x="476673" y="1822814"/>
                  <a:pt x="477520" y="1747771"/>
                </a:cubicBezTo>
                <a:lnTo>
                  <a:pt x="480061" y="1462771"/>
                </a:lnTo>
                <a:cubicBezTo>
                  <a:pt x="480907" y="1357258"/>
                  <a:pt x="481754" y="1251745"/>
                  <a:pt x="482600" y="1146232"/>
                </a:cubicBezTo>
                <a:cubicBezTo>
                  <a:pt x="483447" y="1040603"/>
                  <a:pt x="484293" y="934974"/>
                  <a:pt x="485140" y="829345"/>
                </a:cubicBezTo>
                <a:cubicBezTo>
                  <a:pt x="485987" y="733921"/>
                  <a:pt x="486833" y="638498"/>
                  <a:pt x="487680" y="543074"/>
                </a:cubicBezTo>
                <a:cubicBezTo>
                  <a:pt x="488527" y="467089"/>
                  <a:pt x="489373" y="391104"/>
                  <a:pt x="490220" y="315119"/>
                </a:cubicBezTo>
                <a:lnTo>
                  <a:pt x="492761" y="167225"/>
                </a:lnTo>
                <a:lnTo>
                  <a:pt x="495300" y="113105"/>
                </a:lnTo>
                <a:lnTo>
                  <a:pt x="497840" y="157165"/>
                </a:lnTo>
                <a:lnTo>
                  <a:pt x="500381" y="294162"/>
                </a:lnTo>
                <a:cubicBezTo>
                  <a:pt x="501228" y="366043"/>
                  <a:pt x="502074" y="437923"/>
                  <a:pt x="502921" y="509804"/>
                </a:cubicBezTo>
                <a:cubicBezTo>
                  <a:pt x="503768" y="600618"/>
                  <a:pt x="504614" y="691432"/>
                  <a:pt x="505461" y="782246"/>
                </a:cubicBezTo>
                <a:cubicBezTo>
                  <a:pt x="506307" y="882933"/>
                  <a:pt x="507154" y="983619"/>
                  <a:pt x="508000" y="1084306"/>
                </a:cubicBezTo>
                <a:cubicBezTo>
                  <a:pt x="508847" y="1184932"/>
                  <a:pt x="509693" y="1285558"/>
                  <a:pt x="510540" y="1386184"/>
                </a:cubicBezTo>
                <a:lnTo>
                  <a:pt x="513081" y="1658411"/>
                </a:lnTo>
                <a:cubicBezTo>
                  <a:pt x="513928" y="1730521"/>
                  <a:pt x="514774" y="1802630"/>
                  <a:pt x="515621" y="1874740"/>
                </a:cubicBezTo>
                <a:cubicBezTo>
                  <a:pt x="516468" y="1921386"/>
                  <a:pt x="517314" y="1968032"/>
                  <a:pt x="518161" y="2014678"/>
                </a:cubicBezTo>
                <a:lnTo>
                  <a:pt x="520701" y="2065436"/>
                </a:lnTo>
                <a:lnTo>
                  <a:pt x="523241" y="2023097"/>
                </a:lnTo>
                <a:cubicBezTo>
                  <a:pt x="524088" y="1979696"/>
                  <a:pt x="524934" y="1936294"/>
                  <a:pt x="525781" y="1892893"/>
                </a:cubicBezTo>
                <a:cubicBezTo>
                  <a:pt x="526628" y="1824792"/>
                  <a:pt x="527474" y="1756690"/>
                  <a:pt x="528321" y="1688589"/>
                </a:cubicBezTo>
                <a:cubicBezTo>
                  <a:pt x="529168" y="1602736"/>
                  <a:pt x="530014" y="1516884"/>
                  <a:pt x="530861" y="1431031"/>
                </a:cubicBezTo>
                <a:cubicBezTo>
                  <a:pt x="531708" y="1336024"/>
                  <a:pt x="532554" y="1241018"/>
                  <a:pt x="533401" y="1146011"/>
                </a:cubicBezTo>
                <a:cubicBezTo>
                  <a:pt x="534248" y="1051236"/>
                  <a:pt x="535094" y="956462"/>
                  <a:pt x="535941" y="861687"/>
                </a:cubicBezTo>
                <a:cubicBezTo>
                  <a:pt x="536788" y="776385"/>
                  <a:pt x="537634" y="691083"/>
                  <a:pt x="538481" y="605781"/>
                </a:cubicBezTo>
                <a:cubicBezTo>
                  <a:pt x="539328" y="538147"/>
                  <a:pt x="540174" y="470513"/>
                  <a:pt x="541021" y="402879"/>
                </a:cubicBezTo>
                <a:cubicBezTo>
                  <a:pt x="541868" y="359270"/>
                  <a:pt x="542714" y="315662"/>
                  <a:pt x="543561" y="272053"/>
                </a:cubicBezTo>
                <a:lnTo>
                  <a:pt x="546101" y="225072"/>
                </a:lnTo>
                <a:lnTo>
                  <a:pt x="548641" y="265346"/>
                </a:lnTo>
                <a:cubicBezTo>
                  <a:pt x="549488" y="306132"/>
                  <a:pt x="550334" y="346919"/>
                  <a:pt x="551181" y="387705"/>
                </a:cubicBezTo>
                <a:cubicBezTo>
                  <a:pt x="552028" y="451481"/>
                  <a:pt x="552874" y="515256"/>
                  <a:pt x="553721" y="579032"/>
                </a:cubicBezTo>
                <a:cubicBezTo>
                  <a:pt x="554568" y="659240"/>
                  <a:pt x="555414" y="739448"/>
                  <a:pt x="556261" y="819656"/>
                </a:cubicBezTo>
                <a:cubicBezTo>
                  <a:pt x="557108" y="908232"/>
                  <a:pt x="557954" y="996807"/>
                  <a:pt x="558801" y="1085383"/>
                </a:cubicBezTo>
                <a:cubicBezTo>
                  <a:pt x="559648" y="1173564"/>
                  <a:pt x="560494" y="1261746"/>
                  <a:pt x="561341" y="1349927"/>
                </a:cubicBezTo>
                <a:cubicBezTo>
                  <a:pt x="562188" y="1429125"/>
                  <a:pt x="563034" y="1508324"/>
                  <a:pt x="563881" y="1587522"/>
                </a:cubicBezTo>
                <a:cubicBezTo>
                  <a:pt x="564728" y="1650159"/>
                  <a:pt x="565574" y="1712797"/>
                  <a:pt x="566421" y="1775434"/>
                </a:cubicBezTo>
                <a:cubicBezTo>
                  <a:pt x="567268" y="1815672"/>
                  <a:pt x="568114" y="1855910"/>
                  <a:pt x="568961" y="1896148"/>
                </a:cubicBezTo>
                <a:lnTo>
                  <a:pt x="571501" y="1938994"/>
                </a:lnTo>
                <a:lnTo>
                  <a:pt x="574041" y="1901088"/>
                </a:lnTo>
                <a:cubicBezTo>
                  <a:pt x="574888" y="1863219"/>
                  <a:pt x="575734" y="1825350"/>
                  <a:pt x="576581" y="1787481"/>
                </a:cubicBezTo>
                <a:cubicBezTo>
                  <a:pt x="577428" y="1728500"/>
                  <a:pt x="578274" y="1669520"/>
                  <a:pt x="579121" y="1610539"/>
                </a:cubicBezTo>
                <a:cubicBezTo>
                  <a:pt x="579968" y="1536559"/>
                  <a:pt x="580814" y="1462580"/>
                  <a:pt x="581661" y="1388600"/>
                </a:cubicBezTo>
                <a:cubicBezTo>
                  <a:pt x="582508" y="1307093"/>
                  <a:pt x="583354" y="1225586"/>
                  <a:pt x="584201" y="1144079"/>
                </a:cubicBezTo>
                <a:cubicBezTo>
                  <a:pt x="585048" y="1063120"/>
                  <a:pt x="585894" y="982160"/>
                  <a:pt x="586741" y="901201"/>
                </a:cubicBezTo>
                <a:cubicBezTo>
                  <a:pt x="587588" y="828665"/>
                  <a:pt x="588434" y="756129"/>
                  <a:pt x="589281" y="683593"/>
                </a:cubicBezTo>
                <a:cubicBezTo>
                  <a:pt x="590128" y="626389"/>
                  <a:pt x="590974" y="569184"/>
                  <a:pt x="591821" y="511980"/>
                </a:cubicBezTo>
                <a:cubicBezTo>
                  <a:pt x="592668" y="475390"/>
                  <a:pt x="593514" y="438799"/>
                  <a:pt x="594361" y="402209"/>
                </a:cubicBezTo>
                <a:lnTo>
                  <a:pt x="596901" y="363789"/>
                </a:lnTo>
                <a:lnTo>
                  <a:pt x="599441" y="399073"/>
                </a:lnTo>
                <a:cubicBezTo>
                  <a:pt x="600288" y="433773"/>
                  <a:pt x="601134" y="468472"/>
                  <a:pt x="601981" y="503172"/>
                </a:cubicBezTo>
                <a:cubicBezTo>
                  <a:pt x="602828" y="556972"/>
                  <a:pt x="603674" y="610772"/>
                  <a:pt x="604521" y="664572"/>
                </a:cubicBezTo>
                <a:cubicBezTo>
                  <a:pt x="605368" y="731845"/>
                  <a:pt x="606214" y="799119"/>
                  <a:pt x="607061" y="866392"/>
                </a:cubicBezTo>
                <a:cubicBezTo>
                  <a:pt x="607908" y="940311"/>
                  <a:pt x="608754" y="1014230"/>
                  <a:pt x="609601" y="1088149"/>
                </a:cubicBezTo>
                <a:cubicBezTo>
                  <a:pt x="610448" y="1161379"/>
                  <a:pt x="611294" y="1234608"/>
                  <a:pt x="612141" y="1307838"/>
                </a:cubicBezTo>
                <a:cubicBezTo>
                  <a:pt x="612988" y="1373265"/>
                  <a:pt x="613834" y="1438691"/>
                  <a:pt x="614681" y="1504118"/>
                </a:cubicBezTo>
                <a:cubicBezTo>
                  <a:pt x="615528" y="1555542"/>
                  <a:pt x="616374" y="1606967"/>
                  <a:pt x="617221" y="1658391"/>
                </a:cubicBezTo>
                <a:cubicBezTo>
                  <a:pt x="618068" y="1691116"/>
                  <a:pt x="618914" y="1723840"/>
                  <a:pt x="619761" y="1756565"/>
                </a:cubicBezTo>
                <a:lnTo>
                  <a:pt x="622301" y="1790339"/>
                </a:lnTo>
                <a:lnTo>
                  <a:pt x="624841" y="1757885"/>
                </a:lnTo>
                <a:cubicBezTo>
                  <a:pt x="625688" y="1726552"/>
                  <a:pt x="626534" y="1695219"/>
                  <a:pt x="627381" y="1663886"/>
                </a:cubicBezTo>
                <a:cubicBezTo>
                  <a:pt x="628228" y="1615567"/>
                  <a:pt x="629074" y="1567249"/>
                  <a:pt x="629921" y="1518930"/>
                </a:cubicBezTo>
                <a:cubicBezTo>
                  <a:pt x="630768" y="1458730"/>
                  <a:pt x="631614" y="1398531"/>
                  <a:pt x="632461" y="1338331"/>
                </a:cubicBezTo>
                <a:cubicBezTo>
                  <a:pt x="633308" y="1272394"/>
                  <a:pt x="634154" y="1206456"/>
                  <a:pt x="635001" y="1140519"/>
                </a:cubicBezTo>
                <a:cubicBezTo>
                  <a:pt x="635848" y="1075401"/>
                  <a:pt x="636694" y="1010282"/>
                  <a:pt x="637541" y="945164"/>
                </a:cubicBezTo>
                <a:cubicBezTo>
                  <a:pt x="638388" y="887179"/>
                  <a:pt x="639234" y="829194"/>
                  <a:pt x="640081" y="771209"/>
                </a:cubicBezTo>
                <a:cubicBezTo>
                  <a:pt x="640928" y="725819"/>
                  <a:pt x="641774" y="680428"/>
                  <a:pt x="642621" y="635038"/>
                </a:cubicBezTo>
                <a:cubicBezTo>
                  <a:pt x="643468" y="606335"/>
                  <a:pt x="644314" y="577631"/>
                  <a:pt x="645161" y="548928"/>
                </a:cubicBezTo>
                <a:lnTo>
                  <a:pt x="647701" y="519952"/>
                </a:lnTo>
                <a:lnTo>
                  <a:pt x="650241" y="549416"/>
                </a:lnTo>
                <a:cubicBezTo>
                  <a:pt x="651088" y="577239"/>
                  <a:pt x="651934" y="605061"/>
                  <a:pt x="652781" y="632884"/>
                </a:cubicBezTo>
                <a:cubicBezTo>
                  <a:pt x="653628" y="675510"/>
                  <a:pt x="654474" y="718136"/>
                  <a:pt x="655321" y="760762"/>
                </a:cubicBezTo>
                <a:cubicBezTo>
                  <a:pt x="656168" y="813635"/>
                  <a:pt x="657014" y="866507"/>
                  <a:pt x="657861" y="919380"/>
                </a:cubicBezTo>
                <a:cubicBezTo>
                  <a:pt x="658708" y="977068"/>
                  <a:pt x="659554" y="1034757"/>
                  <a:pt x="660401" y="1092445"/>
                </a:cubicBezTo>
                <a:cubicBezTo>
                  <a:pt x="661248" y="1149200"/>
                  <a:pt x="662094" y="1205955"/>
                  <a:pt x="662941" y="1262710"/>
                </a:cubicBezTo>
                <a:cubicBezTo>
                  <a:pt x="663788" y="1313039"/>
                  <a:pt x="664634" y="1363368"/>
                  <a:pt x="665481" y="1413697"/>
                </a:cubicBezTo>
                <a:cubicBezTo>
                  <a:pt x="666328" y="1452895"/>
                  <a:pt x="667174" y="1492092"/>
                  <a:pt x="668021" y="1531290"/>
                </a:cubicBezTo>
                <a:cubicBezTo>
                  <a:pt x="668868" y="1555879"/>
                  <a:pt x="669714" y="1580468"/>
                  <a:pt x="670561" y="1605057"/>
                </a:cubicBezTo>
                <a:lnTo>
                  <a:pt x="673101" y="1629160"/>
                </a:lnTo>
                <a:lnTo>
                  <a:pt x="675641" y="1602796"/>
                </a:lnTo>
                <a:cubicBezTo>
                  <a:pt x="676488" y="1578571"/>
                  <a:pt x="677334" y="1554346"/>
                  <a:pt x="678181" y="1530121"/>
                </a:cubicBezTo>
                <a:cubicBezTo>
                  <a:pt x="679028" y="1493310"/>
                  <a:pt x="679874" y="1456498"/>
                  <a:pt x="680721" y="1419687"/>
                </a:cubicBezTo>
                <a:cubicBezTo>
                  <a:pt x="681568" y="1374280"/>
                  <a:pt x="682414" y="1328874"/>
                  <a:pt x="683261" y="1283467"/>
                </a:cubicBezTo>
                <a:cubicBezTo>
                  <a:pt x="684108" y="1234166"/>
                  <a:pt x="684954" y="1184864"/>
                  <a:pt x="685801" y="1135563"/>
                </a:cubicBezTo>
                <a:cubicBezTo>
                  <a:pt x="686648" y="1087294"/>
                  <a:pt x="687494" y="1039025"/>
                  <a:pt x="688341" y="990756"/>
                </a:cubicBezTo>
                <a:cubicBezTo>
                  <a:pt x="689188" y="948179"/>
                  <a:pt x="690034" y="905602"/>
                  <a:pt x="690881" y="863025"/>
                </a:cubicBezTo>
                <a:cubicBezTo>
                  <a:pt x="691728" y="830083"/>
                  <a:pt x="692574" y="797140"/>
                  <a:pt x="693421" y="764198"/>
                </a:cubicBezTo>
                <a:lnTo>
                  <a:pt x="695961" y="702864"/>
                </a:lnTo>
                <a:lnTo>
                  <a:pt x="698501" y="683635"/>
                </a:lnTo>
                <a:lnTo>
                  <a:pt x="701041" y="706836"/>
                </a:lnTo>
                <a:lnTo>
                  <a:pt x="703581" y="768622"/>
                </a:lnTo>
                <a:cubicBezTo>
                  <a:pt x="704428" y="799585"/>
                  <a:pt x="705274" y="830549"/>
                  <a:pt x="706121" y="861512"/>
                </a:cubicBezTo>
                <a:cubicBezTo>
                  <a:pt x="706968" y="899428"/>
                  <a:pt x="707814" y="937343"/>
                  <a:pt x="708661" y="975259"/>
                </a:cubicBezTo>
                <a:cubicBezTo>
                  <a:pt x="709508" y="1016163"/>
                  <a:pt x="710354" y="1057066"/>
                  <a:pt x="711201" y="1097970"/>
                </a:cubicBezTo>
                <a:cubicBezTo>
                  <a:pt x="712048" y="1137759"/>
                  <a:pt x="712894" y="1177549"/>
                  <a:pt x="713741" y="1217338"/>
                </a:cubicBezTo>
                <a:cubicBezTo>
                  <a:pt x="714588" y="1252186"/>
                  <a:pt x="715434" y="1287033"/>
                  <a:pt x="716281" y="1321881"/>
                </a:cubicBezTo>
                <a:cubicBezTo>
                  <a:pt x="717128" y="1348599"/>
                  <a:pt x="717974" y="1375318"/>
                  <a:pt x="718821" y="1402036"/>
                </a:cubicBezTo>
                <a:lnTo>
                  <a:pt x="721361" y="1451037"/>
                </a:lnTo>
                <a:lnTo>
                  <a:pt x="723901" y="1465464"/>
                </a:lnTo>
                <a:lnTo>
                  <a:pt x="726441" y="1445442"/>
                </a:lnTo>
                <a:lnTo>
                  <a:pt x="728981" y="1394479"/>
                </a:lnTo>
                <a:cubicBezTo>
                  <a:pt x="729828" y="1369310"/>
                  <a:pt x="730674" y="1344140"/>
                  <a:pt x="731521" y="1318971"/>
                </a:cubicBezTo>
                <a:cubicBezTo>
                  <a:pt x="732368" y="1288459"/>
                  <a:pt x="733214" y="1257948"/>
                  <a:pt x="734061" y="1227436"/>
                </a:cubicBezTo>
                <a:cubicBezTo>
                  <a:pt x="734908" y="1194816"/>
                  <a:pt x="735754" y="1162195"/>
                  <a:pt x="736601" y="1129575"/>
                </a:cubicBezTo>
                <a:cubicBezTo>
                  <a:pt x="737448" y="1098133"/>
                  <a:pt x="738294" y="1066690"/>
                  <a:pt x="739141" y="1035248"/>
                </a:cubicBezTo>
                <a:cubicBezTo>
                  <a:pt x="739988" y="1007994"/>
                  <a:pt x="740834" y="980740"/>
                  <a:pt x="741681" y="953486"/>
                </a:cubicBezTo>
                <a:lnTo>
                  <a:pt x="744222" y="891630"/>
                </a:lnTo>
                <a:lnTo>
                  <a:pt x="746761" y="854680"/>
                </a:lnTo>
                <a:lnTo>
                  <a:pt x="749301" y="844911"/>
                </a:lnTo>
                <a:lnTo>
                  <a:pt x="751841" y="861784"/>
                </a:lnTo>
                <a:lnTo>
                  <a:pt x="754381" y="902146"/>
                </a:lnTo>
                <a:lnTo>
                  <a:pt x="756922" y="960686"/>
                </a:lnTo>
                <a:cubicBezTo>
                  <a:pt x="757768" y="983987"/>
                  <a:pt x="758615" y="1007289"/>
                  <a:pt x="759461" y="1030590"/>
                </a:cubicBezTo>
                <a:cubicBezTo>
                  <a:pt x="760308" y="1055161"/>
                  <a:pt x="761154" y="1079733"/>
                  <a:pt x="762001" y="1104304"/>
                </a:cubicBezTo>
                <a:lnTo>
                  <a:pt x="764542" y="1174350"/>
                </a:lnTo>
                <a:lnTo>
                  <a:pt x="767082" y="1234070"/>
                </a:lnTo>
                <a:lnTo>
                  <a:pt x="769622" y="1278262"/>
                </a:lnTo>
                <a:lnTo>
                  <a:pt x="772161" y="1303618"/>
                </a:lnTo>
                <a:lnTo>
                  <a:pt x="774701" y="1308943"/>
                </a:lnTo>
                <a:lnTo>
                  <a:pt x="777242" y="1295149"/>
                </a:lnTo>
                <a:lnTo>
                  <a:pt x="779782" y="1265017"/>
                </a:lnTo>
                <a:lnTo>
                  <a:pt x="782322" y="1222791"/>
                </a:lnTo>
                <a:lnTo>
                  <a:pt x="784862" y="1173632"/>
                </a:lnTo>
                <a:lnTo>
                  <a:pt x="787402" y="1123022"/>
                </a:lnTo>
                <a:lnTo>
                  <a:pt x="789942" y="1076157"/>
                </a:lnTo>
                <a:lnTo>
                  <a:pt x="792482" y="1037429"/>
                </a:lnTo>
                <a:lnTo>
                  <a:pt x="795022" y="1010015"/>
                </a:lnTo>
                <a:lnTo>
                  <a:pt x="797562" y="995632"/>
                </a:lnTo>
                <a:lnTo>
                  <a:pt x="800102" y="994472"/>
                </a:lnTo>
                <a:lnTo>
                  <a:pt x="802642" y="1005299"/>
                </a:lnTo>
                <a:lnTo>
                  <a:pt x="805182" y="1025710"/>
                </a:lnTo>
                <a:lnTo>
                  <a:pt x="807722" y="1052496"/>
                </a:lnTo>
                <a:lnTo>
                  <a:pt x="810262" y="1082078"/>
                </a:lnTo>
                <a:lnTo>
                  <a:pt x="812802" y="1110943"/>
                </a:lnTo>
                <a:lnTo>
                  <a:pt x="815342" y="1136043"/>
                </a:lnTo>
                <a:lnTo>
                  <a:pt x="817882" y="1155114"/>
                </a:lnTo>
                <a:lnTo>
                  <a:pt x="820422" y="1166865"/>
                </a:lnTo>
                <a:lnTo>
                  <a:pt x="822961" y="1171046"/>
                </a:lnTo>
                <a:lnTo>
                  <a:pt x="825501" y="1168380"/>
                </a:lnTo>
                <a:lnTo>
                  <a:pt x="828041" y="1160375"/>
                </a:lnTo>
                <a:lnTo>
                  <a:pt x="830581" y="1149051"/>
                </a:lnTo>
                <a:lnTo>
                  <a:pt x="833121" y="1136629"/>
                </a:lnTo>
                <a:lnTo>
                  <a:pt x="835661" y="1125198"/>
                </a:lnTo>
                <a:lnTo>
                  <a:pt x="838201" y="1116437"/>
                </a:lnTo>
                <a:lnTo>
                  <a:pt x="840741" y="1111397"/>
                </a:lnTo>
                <a:lnTo>
                  <a:pt x="843281" y="1110391"/>
                </a:lnTo>
                <a:lnTo>
                  <a:pt x="845821" y="1112983"/>
                </a:lnTo>
                <a:lnTo>
                  <a:pt x="848361" y="1118095"/>
                </a:lnTo>
                <a:lnTo>
                  <a:pt x="850901" y="1124196"/>
                </a:lnTo>
                <a:lnTo>
                  <a:pt x="853441" y="1129561"/>
                </a:lnTo>
                <a:lnTo>
                  <a:pt x="855981" y="1132544"/>
                </a:lnTo>
                <a:lnTo>
                  <a:pt x="858521" y="1131859"/>
                </a:lnTo>
                <a:lnTo>
                  <a:pt x="861061" y="1126791"/>
                </a:lnTo>
                <a:lnTo>
                  <a:pt x="863601" y="1117342"/>
                </a:lnTo>
                <a:lnTo>
                  <a:pt x="866141" y="1104272"/>
                </a:lnTo>
                <a:lnTo>
                  <a:pt x="868681" y="1089032"/>
                </a:lnTo>
                <a:lnTo>
                  <a:pt x="871221" y="1073595"/>
                </a:lnTo>
                <a:lnTo>
                  <a:pt x="873761" y="1060212"/>
                </a:lnTo>
                <a:lnTo>
                  <a:pt x="876301" y="1051110"/>
                </a:lnTo>
                <a:lnTo>
                  <a:pt x="878841" y="1048180"/>
                </a:lnTo>
                <a:lnTo>
                  <a:pt x="881381" y="1052692"/>
                </a:lnTo>
                <a:lnTo>
                  <a:pt x="883921" y="1065077"/>
                </a:lnTo>
                <a:lnTo>
                  <a:pt x="886461" y="1084800"/>
                </a:lnTo>
                <a:lnTo>
                  <a:pt x="889000" y="1110354"/>
                </a:lnTo>
                <a:lnTo>
                  <a:pt x="891540" y="1139370"/>
                </a:lnTo>
                <a:lnTo>
                  <a:pt x="894080" y="1168852"/>
                </a:lnTo>
                <a:lnTo>
                  <a:pt x="896620" y="1195485"/>
                </a:lnTo>
                <a:lnTo>
                  <a:pt x="899160" y="1216018"/>
                </a:lnTo>
                <a:lnTo>
                  <a:pt x="901700" y="1227646"/>
                </a:lnTo>
                <a:lnTo>
                  <a:pt x="904240" y="1228372"/>
                </a:lnTo>
                <a:lnTo>
                  <a:pt x="906780" y="1217285"/>
                </a:lnTo>
                <a:lnTo>
                  <a:pt x="909320" y="1194733"/>
                </a:lnTo>
                <a:lnTo>
                  <a:pt x="911860" y="1162356"/>
                </a:lnTo>
                <a:lnTo>
                  <a:pt x="914400" y="1122975"/>
                </a:lnTo>
                <a:lnTo>
                  <a:pt x="916940" y="1080343"/>
                </a:lnTo>
                <a:lnTo>
                  <a:pt x="919480" y="1038778"/>
                </a:lnTo>
                <a:lnTo>
                  <a:pt x="922020" y="1002715"/>
                </a:lnTo>
                <a:lnTo>
                  <a:pt x="924560" y="976231"/>
                </a:lnTo>
                <a:lnTo>
                  <a:pt x="927100" y="962580"/>
                </a:lnTo>
                <a:lnTo>
                  <a:pt x="929640" y="963811"/>
                </a:lnTo>
                <a:lnTo>
                  <a:pt x="932180" y="980490"/>
                </a:lnTo>
                <a:lnTo>
                  <a:pt x="934720" y="1011582"/>
                </a:lnTo>
                <a:lnTo>
                  <a:pt x="937260" y="1054495"/>
                </a:lnTo>
                <a:lnTo>
                  <a:pt x="939800" y="1105298"/>
                </a:lnTo>
                <a:lnTo>
                  <a:pt x="942340" y="1159088"/>
                </a:lnTo>
                <a:lnTo>
                  <a:pt x="944880" y="1210469"/>
                </a:lnTo>
                <a:lnTo>
                  <a:pt x="947420" y="1254108"/>
                </a:lnTo>
                <a:lnTo>
                  <a:pt x="949960" y="1285291"/>
                </a:lnTo>
                <a:lnTo>
                  <a:pt x="952500" y="1300439"/>
                </a:lnTo>
                <a:lnTo>
                  <a:pt x="955039" y="1297512"/>
                </a:lnTo>
                <a:lnTo>
                  <a:pt x="957579" y="1276264"/>
                </a:lnTo>
                <a:lnTo>
                  <a:pt x="960119" y="1238325"/>
                </a:lnTo>
                <a:lnTo>
                  <a:pt x="962659" y="1187074"/>
                </a:lnTo>
                <a:lnTo>
                  <a:pt x="965199" y="1127337"/>
                </a:lnTo>
                <a:cubicBezTo>
                  <a:pt x="966046" y="1106534"/>
                  <a:pt x="966892" y="1085730"/>
                  <a:pt x="967739" y="1064927"/>
                </a:cubicBezTo>
                <a:lnTo>
                  <a:pt x="970279" y="1006066"/>
                </a:lnTo>
                <a:lnTo>
                  <a:pt x="972819" y="956755"/>
                </a:lnTo>
                <a:lnTo>
                  <a:pt x="975359" y="922156"/>
                </a:lnTo>
                <a:lnTo>
                  <a:pt x="977899" y="906046"/>
                </a:lnTo>
                <a:lnTo>
                  <a:pt x="980439" y="910403"/>
                </a:lnTo>
                <a:lnTo>
                  <a:pt x="982979" y="935171"/>
                </a:lnTo>
                <a:lnTo>
                  <a:pt x="985519" y="978232"/>
                </a:lnTo>
                <a:lnTo>
                  <a:pt x="988059" y="1035587"/>
                </a:lnTo>
                <a:cubicBezTo>
                  <a:pt x="988906" y="1057635"/>
                  <a:pt x="989752" y="1079683"/>
                  <a:pt x="990599" y="1101731"/>
                </a:cubicBezTo>
                <a:cubicBezTo>
                  <a:pt x="991446" y="1124551"/>
                  <a:pt x="992292" y="1147372"/>
                  <a:pt x="993139" y="1170192"/>
                </a:cubicBezTo>
                <a:lnTo>
                  <a:pt x="995679" y="1234172"/>
                </a:lnTo>
                <a:lnTo>
                  <a:pt x="998219" y="1287234"/>
                </a:lnTo>
                <a:lnTo>
                  <a:pt x="1000759" y="1323956"/>
                </a:lnTo>
                <a:lnTo>
                  <a:pt x="1003299" y="1340491"/>
                </a:lnTo>
                <a:lnTo>
                  <a:pt x="1005839" y="1334977"/>
                </a:lnTo>
                <a:lnTo>
                  <a:pt x="1008379" y="1307739"/>
                </a:lnTo>
                <a:lnTo>
                  <a:pt x="1010919" y="1261283"/>
                </a:lnTo>
                <a:lnTo>
                  <a:pt x="1013459" y="1200057"/>
                </a:lnTo>
                <a:cubicBezTo>
                  <a:pt x="1014306" y="1176713"/>
                  <a:pt x="1015152" y="1153368"/>
                  <a:pt x="1015999" y="1130024"/>
                </a:cubicBezTo>
                <a:cubicBezTo>
                  <a:pt x="1016845" y="1106039"/>
                  <a:pt x="1017692" y="1082053"/>
                  <a:pt x="1018538" y="1058068"/>
                </a:cubicBezTo>
                <a:lnTo>
                  <a:pt x="1021078" y="991313"/>
                </a:lnTo>
                <a:lnTo>
                  <a:pt x="1023618" y="936402"/>
                </a:lnTo>
                <a:lnTo>
                  <a:pt x="1026158" y="898833"/>
                </a:lnTo>
                <a:lnTo>
                  <a:pt x="1028698" y="882399"/>
                </a:lnTo>
                <a:lnTo>
                  <a:pt x="1031238" y="888802"/>
                </a:lnTo>
                <a:lnTo>
                  <a:pt x="1033778" y="917473"/>
                </a:lnTo>
                <a:lnTo>
                  <a:pt x="1036318" y="965626"/>
                </a:lnTo>
                <a:lnTo>
                  <a:pt x="1038858" y="1028533"/>
                </a:lnTo>
                <a:cubicBezTo>
                  <a:pt x="1039705" y="1052352"/>
                  <a:pt x="1040551" y="1076172"/>
                  <a:pt x="1041398" y="1099991"/>
                </a:cubicBezTo>
                <a:cubicBezTo>
                  <a:pt x="1042245" y="1124309"/>
                  <a:pt x="1043091" y="1148627"/>
                  <a:pt x="1043938" y="1172945"/>
                </a:cubicBezTo>
                <a:cubicBezTo>
                  <a:pt x="1044785" y="1195361"/>
                  <a:pt x="1045631" y="1217777"/>
                  <a:pt x="1046478" y="1240193"/>
                </a:cubicBezTo>
                <a:lnTo>
                  <a:pt x="1049018" y="1295104"/>
                </a:lnTo>
                <a:lnTo>
                  <a:pt x="1051558" y="1332283"/>
                </a:lnTo>
                <a:lnTo>
                  <a:pt x="1054098" y="1348106"/>
                </a:lnTo>
                <a:lnTo>
                  <a:pt x="1056638" y="1341079"/>
                </a:lnTo>
                <a:lnTo>
                  <a:pt x="1059178" y="1311979"/>
                </a:lnTo>
                <a:lnTo>
                  <a:pt x="1061718" y="1263767"/>
                </a:lnTo>
                <a:lnTo>
                  <a:pt x="1064258" y="1201287"/>
                </a:lnTo>
                <a:cubicBezTo>
                  <a:pt x="1065105" y="1177781"/>
                  <a:pt x="1065951" y="1154276"/>
                  <a:pt x="1066798" y="1130770"/>
                </a:cubicBezTo>
                <a:cubicBezTo>
                  <a:pt x="1067645" y="1106916"/>
                  <a:pt x="1068491" y="1083063"/>
                  <a:pt x="1069338" y="1059209"/>
                </a:cubicBezTo>
                <a:cubicBezTo>
                  <a:pt x="1070185" y="1037357"/>
                  <a:pt x="1071031" y="1015504"/>
                  <a:pt x="1071878" y="993652"/>
                </a:cubicBezTo>
                <a:lnTo>
                  <a:pt x="1074418" y="940504"/>
                </a:lnTo>
                <a:lnTo>
                  <a:pt x="1076958" y="904889"/>
                </a:lnTo>
                <a:lnTo>
                  <a:pt x="1079498" y="890155"/>
                </a:lnTo>
                <a:lnTo>
                  <a:pt x="1082038" y="897553"/>
                </a:lnTo>
                <a:lnTo>
                  <a:pt x="1084577" y="926130"/>
                </a:lnTo>
                <a:lnTo>
                  <a:pt x="1087117" y="972849"/>
                </a:lnTo>
                <a:lnTo>
                  <a:pt x="1089657" y="1032913"/>
                </a:lnTo>
                <a:cubicBezTo>
                  <a:pt x="1090504" y="1055362"/>
                  <a:pt x="1091350" y="1077812"/>
                  <a:pt x="1092197" y="1100261"/>
                </a:cubicBezTo>
                <a:cubicBezTo>
                  <a:pt x="1093044" y="1122902"/>
                  <a:pt x="1093890" y="1145544"/>
                  <a:pt x="1094737" y="1168185"/>
                </a:cubicBezTo>
                <a:lnTo>
                  <a:pt x="1097277" y="1230010"/>
                </a:lnTo>
                <a:lnTo>
                  <a:pt x="1099817" y="1279753"/>
                </a:lnTo>
                <a:lnTo>
                  <a:pt x="1102357" y="1312711"/>
                </a:lnTo>
                <a:lnTo>
                  <a:pt x="1104897" y="1325913"/>
                </a:lnTo>
                <a:lnTo>
                  <a:pt x="1107437" y="1318386"/>
                </a:lnTo>
                <a:lnTo>
                  <a:pt x="1109977" y="1291220"/>
                </a:lnTo>
                <a:lnTo>
                  <a:pt x="1112517" y="1247429"/>
                </a:lnTo>
                <a:lnTo>
                  <a:pt x="1115057" y="1191616"/>
                </a:lnTo>
                <a:cubicBezTo>
                  <a:pt x="1115904" y="1170906"/>
                  <a:pt x="1116750" y="1150195"/>
                  <a:pt x="1117597" y="1129485"/>
                </a:cubicBezTo>
                <a:lnTo>
                  <a:pt x="1120137" y="1067254"/>
                </a:lnTo>
                <a:lnTo>
                  <a:pt x="1122677" y="1011027"/>
                </a:lnTo>
                <a:lnTo>
                  <a:pt x="1125217" y="966186"/>
                </a:lnTo>
                <a:lnTo>
                  <a:pt x="1127757" y="936871"/>
                </a:lnTo>
                <a:lnTo>
                  <a:pt x="1130297" y="925596"/>
                </a:lnTo>
                <a:lnTo>
                  <a:pt x="1132837" y="933030"/>
                </a:lnTo>
                <a:lnTo>
                  <a:pt x="1135377" y="957978"/>
                </a:lnTo>
                <a:lnTo>
                  <a:pt x="1137917" y="997543"/>
                </a:lnTo>
                <a:lnTo>
                  <a:pt x="1140457" y="1047455"/>
                </a:lnTo>
                <a:lnTo>
                  <a:pt x="1142997" y="1102537"/>
                </a:lnTo>
                <a:lnTo>
                  <a:pt x="1145537" y="1157241"/>
                </a:lnTo>
                <a:lnTo>
                  <a:pt x="1148077" y="1206216"/>
                </a:lnTo>
                <a:lnTo>
                  <a:pt x="1150616" y="1244836"/>
                </a:lnTo>
                <a:lnTo>
                  <a:pt x="1153156" y="1269640"/>
                </a:lnTo>
                <a:lnTo>
                  <a:pt x="1155696" y="1278649"/>
                </a:lnTo>
                <a:lnTo>
                  <a:pt x="1158236" y="1271513"/>
                </a:lnTo>
                <a:lnTo>
                  <a:pt x="1160776" y="1249494"/>
                </a:lnTo>
                <a:lnTo>
                  <a:pt x="1163316" y="1215290"/>
                </a:lnTo>
                <a:lnTo>
                  <a:pt x="1165856" y="1172714"/>
                </a:lnTo>
                <a:lnTo>
                  <a:pt x="1168396" y="1126267"/>
                </a:lnTo>
                <a:lnTo>
                  <a:pt x="1170936" y="1080667"/>
                </a:lnTo>
                <a:lnTo>
                  <a:pt x="1173476" y="1040360"/>
                </a:lnTo>
                <a:lnTo>
                  <a:pt x="1176016" y="1009083"/>
                </a:lnTo>
                <a:lnTo>
                  <a:pt x="1178556" y="989516"/>
                </a:lnTo>
                <a:lnTo>
                  <a:pt x="1181096" y="983052"/>
                </a:lnTo>
                <a:lnTo>
                  <a:pt x="1183636" y="989709"/>
                </a:lnTo>
                <a:lnTo>
                  <a:pt x="1186176" y="1008192"/>
                </a:lnTo>
                <a:lnTo>
                  <a:pt x="1188716" y="1036079"/>
                </a:lnTo>
                <a:lnTo>
                  <a:pt x="1191256" y="1070123"/>
                </a:lnTo>
                <a:lnTo>
                  <a:pt x="1193796" y="1106622"/>
                </a:lnTo>
                <a:lnTo>
                  <a:pt x="1196336" y="1141825"/>
                </a:lnTo>
                <a:lnTo>
                  <a:pt x="1198876" y="1172314"/>
                </a:lnTo>
                <a:lnTo>
                  <a:pt x="1201416" y="1195347"/>
                </a:lnTo>
                <a:lnTo>
                  <a:pt x="1203956" y="1209101"/>
                </a:lnTo>
                <a:lnTo>
                  <a:pt x="1206496" y="1212810"/>
                </a:lnTo>
                <a:lnTo>
                  <a:pt x="1209036" y="1206790"/>
                </a:lnTo>
                <a:lnTo>
                  <a:pt x="1211576" y="1192335"/>
                </a:lnTo>
                <a:lnTo>
                  <a:pt x="1214116" y="1171524"/>
                </a:lnTo>
                <a:lnTo>
                  <a:pt x="1216655" y="1146951"/>
                </a:lnTo>
                <a:lnTo>
                  <a:pt x="1219195" y="1121413"/>
                </a:lnTo>
                <a:lnTo>
                  <a:pt x="1221735" y="1097595"/>
                </a:lnTo>
                <a:lnTo>
                  <a:pt x="1224275" y="1077788"/>
                </a:lnTo>
                <a:lnTo>
                  <a:pt x="1226815" y="1063663"/>
                </a:lnTo>
                <a:lnTo>
                  <a:pt x="1229355" y="1056136"/>
                </a:lnTo>
                <a:lnTo>
                  <a:pt x="1231895" y="1055317"/>
                </a:lnTo>
                <a:lnTo>
                  <a:pt x="1234435" y="1060568"/>
                </a:lnTo>
                <a:lnTo>
                  <a:pt x="1236975" y="1070626"/>
                </a:lnTo>
                <a:lnTo>
                  <a:pt x="1239515" y="1083810"/>
                </a:lnTo>
                <a:lnTo>
                  <a:pt x="1242055" y="1098249"/>
                </a:lnTo>
                <a:lnTo>
                  <a:pt x="1244595" y="1112125"/>
                </a:lnTo>
                <a:lnTo>
                  <a:pt x="1247135" y="1123895"/>
                </a:lnTo>
                <a:lnTo>
                  <a:pt x="1249675" y="1132457"/>
                </a:lnTo>
                <a:lnTo>
                  <a:pt x="1252215" y="1137258"/>
                </a:lnTo>
                <a:lnTo>
                  <a:pt x="1254755" y="1138319"/>
                </a:lnTo>
                <a:lnTo>
                  <a:pt x="1257295" y="1136186"/>
                </a:lnTo>
                <a:lnTo>
                  <a:pt x="1259835" y="1131812"/>
                </a:lnTo>
                <a:lnTo>
                  <a:pt x="1262375" y="1126392"/>
                </a:lnTo>
                <a:lnTo>
                  <a:pt x="1264915" y="1121170"/>
                </a:lnTo>
                <a:lnTo>
                  <a:pt x="1267455" y="1117243"/>
                </a:lnTo>
                <a:lnTo>
                  <a:pt x="2070428" y="1114382"/>
                </a:lnTo>
              </a:path>
            </a:pathLst>
          </a:custGeom>
          <a:ln w="63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15172" cy="8461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0F91-D121-4B39-8A99-CD1D077E62A1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88CB-646A-430F-BBD4-11A92A362E35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4A96-0906-4B0D-93FF-75F9577630E2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564-3CCB-432F-B709-C552811D217D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22FD-6E22-4BB2-B287-F40D19B9C312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0897-BDAD-4E54-822A-0630DD5C4D74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HLBG2C_CO"/>
          <p:cNvPicPr>
            <a:picLocks noChangeArrowheads="1"/>
          </p:cNvPicPr>
          <p:nvPr>
            <p:custDataLst>
              <p:tags r:id="rId32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33"/>
            </p:custDataLst>
          </p:nvPr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  <p:custDataLst>
              <p:tags r:id="rId34"/>
            </p:custDataLst>
          </p:nvPr>
        </p:nvSpPr>
        <p:spPr bwMode="auto">
          <a:xfrm>
            <a:off x="392113" y="1071546"/>
            <a:ext cx="8359775" cy="530978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35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519DE8-833F-4589-8F5E-5DB09EA830F6}" type="datetime1">
              <a:rPr lang="zh-CN" altLang="en-US" smtClean="0"/>
              <a:pPr>
                <a:defRPr/>
              </a:pPr>
              <a:t>2015/12/5</a:t>
            </a:fld>
            <a:endParaRPr lang="de-DE"/>
          </a:p>
        </p:txBody>
      </p: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3635896" y="6453336"/>
            <a:ext cx="1332243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E353623-18A7-40A1-AC8E-23054036257D}" type="slidenum">
              <a:rPr lang="ja-JP" altLang="en-US" sz="1600" b="1" smtClean="0">
                <a:solidFill>
                  <a:srgbClr val="FF0000"/>
                </a:solidFill>
                <a:ea typeface="MS PGothic" pitchFamily="34" charset="-128"/>
              </a:rPr>
              <a:pPr algn="r" eaLnBrk="0" hangingPunct="0"/>
              <a:t>‹#›</a:t>
            </a:fld>
            <a:r>
              <a:rPr lang="en-US" altLang="ja-JP" sz="1600" b="1" dirty="0" smtClean="0">
                <a:solidFill>
                  <a:srgbClr val="FF0000"/>
                </a:solidFill>
                <a:ea typeface="MS PGothic" pitchFamily="34" charset="-128"/>
              </a:rPr>
              <a:t>/</a:t>
            </a:r>
            <a:r>
              <a:rPr lang="en-US" altLang="ja-JP" sz="1600" b="1" dirty="0" smtClean="0">
                <a:solidFill>
                  <a:srgbClr val="0066FF"/>
                </a:solidFill>
                <a:ea typeface="MS PGothic" pitchFamily="34" charset="-128"/>
              </a:rPr>
              <a:t>167</a:t>
            </a:r>
            <a:endParaRPr lang="en-US" altLang="ja-JP" sz="1600" b="1" dirty="0">
              <a:solidFill>
                <a:srgbClr val="0066FF"/>
              </a:solidFill>
              <a:ea typeface="MS PGothic" pitchFamily="34" charset="-128"/>
            </a:endParaRPr>
          </a:p>
        </p:txBody>
      </p:sp>
      <p:pic>
        <p:nvPicPr>
          <p:cNvPr id="12" name="Picture 12" descr="http://tbn0.google.com/images?q=tbn:HMEGXKmAqkMYXM:http://content.answers.com/main/content/wp/en/e/ec/University_of_Houston_Logo.jpg">
            <a:hlinkClick r:id="rId37"/>
          </p:cNvPr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16463"/>
            <a:ext cx="76296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9" descr="bdxh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99" y="6093296"/>
            <a:ext cx="811999" cy="76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.jpeg"/><Relationship Id="rId5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6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3.png"/><Relationship Id="rId4" Type="http://schemas.openxmlformats.org/officeDocument/2006/relationships/image" Target="../media/image196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9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5.02911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2.jpeg"/><Relationship Id="rId4" Type="http://schemas.openxmlformats.org/officeDocument/2006/relationships/notesSlide" Target="../notesSlides/notesSlide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7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3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30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2222222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hyperlink" Target="http://arxiv.org/abs/1503.03954" TargetMode="Externa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33333333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Visio___4444444444.vsdx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package" Target="../embeddings/Microsoft_Visio___6666666666.vsdx"/><Relationship Id="rId4" Type="http://schemas.openxmlformats.org/officeDocument/2006/relationships/package" Target="../embeddings/Microsoft_Visio___5555555555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package" Target="../embeddings/Microsoft_Visio___8888888888.vsdx"/><Relationship Id="rId4" Type="http://schemas.openxmlformats.org/officeDocument/2006/relationships/package" Target="../embeddings/Microsoft_Visio___7777777777.vsdx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9999999978666666666899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package" Target="../embeddings/Microsoft_Visio___111111111111111191088888888810111111.vsdx"/><Relationship Id="rId4" Type="http://schemas.openxmlformats.org/officeDocument/2006/relationships/package" Target="../embeddings/Microsoft_Visio___1010101010101010897777777779101010.vsdx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2121212121212121212.vs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3131313131313131313.vs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package" Target="../embeddings/Microsoft_Visio___14141414141414141414.vsdx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515151515151515151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61616161616161616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71717171717171717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package" Target="../embeddings/Microsoft_Visio___18181818181818181818.vsdx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package" Target="../embeddings/Microsoft_Visio___19191919191919191919.vsdx"/><Relationship Id="rId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package" Target="../embeddings/Microsoft_Visio___21212121212121212121.vsdx"/><Relationship Id="rId4" Type="http://schemas.openxmlformats.org/officeDocument/2006/relationships/package" Target="../embeddings/Microsoft_Visio___20202020202020202020.vsdx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package" Target="../embeddings/Microsoft_Visio___22222222222222222222.vsdx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package" Target="../embeddings/Microsoft_Visio___23232323232323232323.vsdx"/><Relationship Id="rId4" Type="http://schemas.openxmlformats.org/officeDocument/2006/relationships/oleObject" Target="../embeddings/oleObject52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54.bin"/><Relationship Id="rId4" Type="http://schemas.openxmlformats.org/officeDocument/2006/relationships/image" Target="../media/image245.png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4242424242424242424.vs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5.vml"/><Relationship Id="rId4" Type="http://schemas.openxmlformats.org/officeDocument/2006/relationships/package" Target="../embeddings/Microsoft_Visio___26252525252525252525.vsdx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hyperlink" Target="http://arxiv.org/abs/1505.0291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4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hyperlink" Target="http://wireless.egr.uh.edu/research.htm" TargetMode="Externa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3.03954" TargetMode="Externa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ireless.egr.uh.edu/research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89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4.emf"/><Relationship Id="rId12" Type="http://schemas.openxmlformats.org/officeDocument/2006/relationships/image" Target="../media/image8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image" Target="../media/image83.emf"/><Relationship Id="rId11" Type="http://schemas.openxmlformats.org/officeDocument/2006/relationships/image" Target="../media/image87.emf"/><Relationship Id="rId5" Type="http://schemas.openxmlformats.org/officeDocument/2006/relationships/image" Target="../media/image82.emf"/><Relationship Id="rId10" Type="http://schemas.openxmlformats.org/officeDocument/2006/relationships/image" Target="../media/image86.emf"/><Relationship Id="rId4" Type="http://schemas.openxmlformats.org/officeDocument/2006/relationships/image" Target="../media/image81.emf"/><Relationship Id="rId9" Type="http://schemas.openxmlformats.org/officeDocument/2006/relationships/image" Target="../media/image52.jpeg"/><Relationship Id="rId14" Type="http://schemas.openxmlformats.org/officeDocument/2006/relationships/image" Target="../media/image9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7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2.jpeg"/><Relationship Id="rId15" Type="http://schemas.openxmlformats.org/officeDocument/2006/relationships/image" Target="../media/image89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85.jpe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jpeg"/><Relationship Id="rId5" Type="http://schemas.openxmlformats.org/officeDocument/2006/relationships/image" Target="../media/image99.e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2.jpeg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2" Type="http://schemas.openxmlformats.org/officeDocument/2006/relationships/tags" Target="../tags/tag8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8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12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4.xml"/><Relationship Id="rId6" Type="http://schemas.openxmlformats.org/officeDocument/2006/relationships/image" Target="../media/image133.wmf"/><Relationship Id="rId5" Type="http://schemas.openxmlformats.org/officeDocument/2006/relationships/image" Target="../media/image132.jpeg"/><Relationship Id="rId4" Type="http://schemas.openxmlformats.org/officeDocument/2006/relationships/hyperlink" Target="http://images.google.com.au/imgres?imgurl=http://www.altera.com.cn/corporate/cust_successes/images/siemens-waymax.jpg&amp;imgrefurl=http://www.altera.com.cn/corporate/cust_successes/customer_showcase/csh-siemens.html&amp;h=245&amp;w=162&amp;sz=12&amp;hl=en&amp;start=79&amp;um=1&amp;tbnid=tB-iHgx6qFexLM:&amp;tbnh=110&amp;tbnw=73&amp;prev=/images?q=%22Wimax+base+station%22&amp;start=60&amp;ndsp=20&amp;svnum=10&amp;um=1&amp;hl=en&amp;sa=N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9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8.jpeg"/><Relationship Id="rId2" Type="http://schemas.openxmlformats.org/officeDocument/2006/relationships/tags" Target="../tags/tag29.xml"/><Relationship Id="rId16" Type="http://schemas.openxmlformats.org/officeDocument/2006/relationships/image" Target="../media/image12.jpe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15" Type="http://schemas.openxmlformats.org/officeDocument/2006/relationships/image" Target="../media/image11.jpeg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6.xml"/><Relationship Id="rId4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image" Target="../media/image14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chart" Target="../charts/chart1.xml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34" Type="http://schemas.openxmlformats.org/officeDocument/2006/relationships/image" Target="../media/image29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image" Target="../media/image28.wmf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image" Target="../media/image27.wmf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image" Target="../media/image26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wmf"/><Relationship Id="rId18" Type="http://schemas.openxmlformats.org/officeDocument/2006/relationships/image" Target="../media/image4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tags" Target="../tags/tag68.xml"/><Relationship Id="rId6" Type="http://schemas.openxmlformats.org/officeDocument/2006/relationships/image" Target="../media/image33.png"/><Relationship Id="rId11" Type="http://schemas.openxmlformats.org/officeDocument/2006/relationships/image" Target="../media/image38.wmf"/><Relationship Id="rId5" Type="http://schemas.openxmlformats.org/officeDocument/2006/relationships/image" Target="../media/image32.png"/><Relationship Id="rId15" Type="http://schemas.openxmlformats.org/officeDocument/2006/relationships/image" Target="../media/image42.wmf"/><Relationship Id="rId10" Type="http://schemas.openxmlformats.org/officeDocument/2006/relationships/image" Target="../media/image37.wmf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wmf"/><Relationship Id="rId5" Type="http://schemas.openxmlformats.org/officeDocument/2006/relationships/image" Target="../media/image172.wmf"/><Relationship Id="rId10" Type="http://schemas.openxmlformats.org/officeDocument/2006/relationships/image" Target="../media/image177.wmf"/><Relationship Id="rId4" Type="http://schemas.openxmlformats.org/officeDocument/2006/relationships/image" Target="../media/image171.wmf"/><Relationship Id="rId9" Type="http://schemas.openxmlformats.org/officeDocument/2006/relationships/image" Target="../media/image176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70.wmf"/><Relationship Id="rId7" Type="http://schemas.openxmlformats.org/officeDocument/2006/relationships/image" Target="../media/image172.wmf"/><Relationship Id="rId12" Type="http://schemas.openxmlformats.org/officeDocument/2006/relationships/image" Target="../media/image18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wmf"/><Relationship Id="rId11" Type="http://schemas.openxmlformats.org/officeDocument/2006/relationships/image" Target="../media/image181.wmf"/><Relationship Id="rId5" Type="http://schemas.openxmlformats.org/officeDocument/2006/relationships/image" Target="../media/image171.wmf"/><Relationship Id="rId10" Type="http://schemas.openxmlformats.org/officeDocument/2006/relationships/image" Target="../media/image177.wmf"/><Relationship Id="rId4" Type="http://schemas.openxmlformats.org/officeDocument/2006/relationships/image" Target="../media/image175.wmf"/><Relationship Id="rId9" Type="http://schemas.openxmlformats.org/officeDocument/2006/relationships/image" Target="../media/image173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70.wmf"/><Relationship Id="rId7" Type="http://schemas.openxmlformats.org/officeDocument/2006/relationships/image" Target="../media/image174.wmf"/><Relationship Id="rId12" Type="http://schemas.openxmlformats.org/officeDocument/2006/relationships/image" Target="../media/image18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wmf"/><Relationship Id="rId11" Type="http://schemas.openxmlformats.org/officeDocument/2006/relationships/image" Target="../media/image173.wmf"/><Relationship Id="rId5" Type="http://schemas.openxmlformats.org/officeDocument/2006/relationships/image" Target="../media/image181.wmf"/><Relationship Id="rId10" Type="http://schemas.openxmlformats.org/officeDocument/2006/relationships/image" Target="../media/image176.wmf"/><Relationship Id="rId4" Type="http://schemas.openxmlformats.org/officeDocument/2006/relationships/image" Target="../media/image177.wmf"/><Relationship Id="rId9" Type="http://schemas.openxmlformats.org/officeDocument/2006/relationships/image" Target="../media/image17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70.wmf"/><Relationship Id="rId7" Type="http://schemas.openxmlformats.org/officeDocument/2006/relationships/image" Target="../media/image17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wmf"/><Relationship Id="rId5" Type="http://schemas.openxmlformats.org/officeDocument/2006/relationships/image" Target="../media/image171.wmf"/><Relationship Id="rId10" Type="http://schemas.openxmlformats.org/officeDocument/2006/relationships/image" Target="../media/image173.wmf"/><Relationship Id="rId4" Type="http://schemas.openxmlformats.org/officeDocument/2006/relationships/image" Target="../media/image177.wmf"/><Relationship Id="rId9" Type="http://schemas.openxmlformats.org/officeDocument/2006/relationships/image" Target="../media/image17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36512" y="887405"/>
            <a:ext cx="9144000" cy="1470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altLang="zh-CN" sz="3600" b="1" dirty="0" smtClean="0">
                <a:solidFill>
                  <a:srgbClr val="0066FF"/>
                </a:solidFill>
              </a:rPr>
              <a:t>Full-Duplex Communication </a:t>
            </a:r>
          </a:p>
          <a:p>
            <a:pPr algn="ctr">
              <a:defRPr/>
            </a:pPr>
            <a:r>
              <a:rPr lang="en-US" altLang="zh-CN" sz="3600" b="1" dirty="0" smtClean="0">
                <a:solidFill>
                  <a:srgbClr val="0066FF"/>
                </a:solidFill>
              </a:rPr>
              <a:t>and Networks: </a:t>
            </a:r>
          </a:p>
          <a:p>
            <a:pPr algn="ctr">
              <a:defRPr/>
            </a:pPr>
            <a:r>
              <a:rPr lang="en-US" altLang="zh-CN" sz="3000" b="1" dirty="0" smtClean="0">
                <a:solidFill>
                  <a:srgbClr val="0070C0"/>
                </a:solidFill>
              </a:rPr>
              <a:t>Fundamentals, Technologies, and Applications</a:t>
            </a:r>
            <a: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sz="4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endParaRPr lang="en-US" altLang="zh-CN" sz="4000" b="1" dirty="0" smtClean="0">
              <a:solidFill>
                <a:srgbClr val="0066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>
              <a:defRPr/>
            </a:pPr>
            <a:endParaRPr lang="zh-CN" altLang="en-US" sz="4000" b="1" dirty="0">
              <a:solidFill>
                <a:srgbClr val="00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578850" y="6578600"/>
            <a:ext cx="317500" cy="152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609B62-706E-4D36-BD2B-F18BEE62B936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8500" y="2519378"/>
            <a:ext cx="7772400" cy="3124200"/>
          </a:xfrm>
          <a:prstGeom prst="rect">
            <a:avLst/>
          </a:prstGeom>
        </p:spPr>
        <p:txBody>
          <a:bodyPr/>
          <a:lstStyle/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Lingyang Song</a:t>
            </a:r>
            <a:r>
              <a:rPr lang="en-US" altLang="zh-CN" sz="2400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Zhu Han</a:t>
            </a:r>
            <a:r>
              <a:rPr lang="en-US" altLang="zh-CN" sz="2400" b="1" kern="0" baseline="30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en-US" altLang="zh-CN" sz="2400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1800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*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School of Electronics Engineering and Computer Science,</a:t>
            </a:r>
          </a:p>
          <a:p>
            <a:pPr marL="254000" marR="0" lvl="0" indent="-254000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Peking University, Beijing, China</a:t>
            </a:r>
          </a:p>
          <a:p>
            <a:pPr marL="254000" lvl="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1800" b="1" kern="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Department of Electrical and Computer Engineering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University of Houston, Houston, TX, USA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Acknowledgement</a:t>
            </a:r>
          </a:p>
          <a:p>
            <a:pPr marL="25400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Tianyu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Wang,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Hongyu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Cui,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Boya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Di, Yun Liao, Kun Yang, Chao Yao,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Mingxin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Zhou, </a:t>
            </a:r>
            <a:r>
              <a:rPr lang="en-US" altLang="zh-CN" sz="1600" dirty="0" err="1" smtClean="0">
                <a:latin typeface="+mn-ea"/>
              </a:rPr>
              <a:t>Meng</a:t>
            </a:r>
            <a:r>
              <a:rPr lang="en-US" altLang="zh-CN" sz="1600" dirty="0" smtClean="0">
                <a:latin typeface="+mn-ea"/>
              </a:rPr>
              <a:t> Ma, </a:t>
            </a:r>
            <a:r>
              <a:rPr lang="en-US" altLang="zh-CN" sz="1600" dirty="0" err="1" smtClean="0">
                <a:latin typeface="+mn-ea"/>
              </a:rPr>
              <a:t>Bingli</a:t>
            </a:r>
            <a:r>
              <a:rPr lang="en-US" altLang="zh-CN" sz="1600" dirty="0" smtClean="0">
                <a:latin typeface="+mn-ea"/>
              </a:rPr>
              <a:t> Jiao, </a:t>
            </a:r>
            <a:r>
              <a:rPr lang="en-US" sz="1600" dirty="0" err="1" smtClean="0"/>
              <a:t>Radwa</a:t>
            </a:r>
            <a:r>
              <a:rPr lang="en-US" sz="1600" dirty="0" smtClean="0"/>
              <a:t> Sultan, </a:t>
            </a:r>
            <a:r>
              <a:rPr lang="en-US" altLang="zh-CN" sz="1600" dirty="0" err="1" smtClean="0">
                <a:latin typeface="+mn-ea"/>
              </a:rPr>
              <a:t>Siavash</a:t>
            </a:r>
            <a:r>
              <a:rPr lang="en-US" altLang="zh-CN" sz="1600" dirty="0" smtClean="0">
                <a:latin typeface="+mn-ea"/>
              </a:rPr>
              <a:t> </a:t>
            </a:r>
            <a:r>
              <a:rPr lang="en-US" altLang="zh-CN" sz="1600" dirty="0" err="1" smtClean="0">
                <a:latin typeface="+mn-ea"/>
              </a:rPr>
              <a:t>Bayat</a:t>
            </a:r>
            <a:r>
              <a:rPr lang="en-US" altLang="zh-CN" sz="1600" dirty="0" smtClean="0">
                <a:latin typeface="+mn-ea"/>
              </a:rPr>
              <a:t>, and </a:t>
            </a:r>
            <a:r>
              <a:rPr lang="en-US" altLang="zh-CN" sz="1600" dirty="0" err="1" smtClean="0">
                <a:latin typeface="+mn-ea"/>
              </a:rPr>
              <a:t>Yongui</a:t>
            </a:r>
            <a:r>
              <a:rPr lang="en-US" altLang="zh-CN" sz="1600" dirty="0" smtClean="0">
                <a:latin typeface="+mn-ea"/>
              </a:rPr>
              <a:t> Li</a:t>
            </a:r>
          </a:p>
          <a:p>
            <a:pPr marL="25400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kumimoji="0" lang="en-US" altLang="zh-CN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1600" b="1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Slides</a:t>
            </a:r>
            <a:r>
              <a:rPr lang="en-US" altLang="zh-CN" kern="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en-US" altLang="zh-CN" sz="1600" kern="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http://wireless.egr.uh.edu/research.htm </a:t>
            </a:r>
            <a:endParaRPr lang="en-US" altLang="zh-CN" sz="16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9" descr="bdx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" y="5867424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tbn0.google.com/images?q=tbn:HMEGXKmAqkMYXM:http://content.answers.com/main/content/wp/en/e/ec/University_of_Houston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557" y="6072230"/>
            <a:ext cx="1006475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0063"/>
    </mc:Choice>
    <mc:Fallback>
      <p:transition advTm="20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483769" y="60325"/>
            <a:ext cx="6660232" cy="776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10X Peak Rate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79512" y="1124744"/>
            <a:ext cx="9004853" cy="4896544"/>
            <a:chOff x="179512" y="1124744"/>
            <a:chExt cx="9004853" cy="4896544"/>
          </a:xfrm>
        </p:grpSpPr>
        <p:sp>
          <p:nvSpPr>
            <p:cNvPr id="22" name="矩形 21"/>
            <p:cNvSpPr/>
            <p:nvPr/>
          </p:nvSpPr>
          <p:spPr>
            <a:xfrm>
              <a:off x="7020272" y="1124744"/>
              <a:ext cx="180020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/>
                <a:t>5G Requirement</a:t>
              </a:r>
              <a:endParaRPr lang="zh-CN" altLang="en-US" b="1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3528" y="5157192"/>
              <a:ext cx="504056" cy="64807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2G</a:t>
              </a:r>
              <a:endParaRPr lang="zh-CN" altLang="en-US" dirty="0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15616" y="3861048"/>
              <a:ext cx="504056" cy="19442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3G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051720" y="2924944"/>
              <a:ext cx="504056" cy="28803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4G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12" y="4581128"/>
              <a:ext cx="891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100Kbps</a:t>
              </a:r>
              <a:endParaRPr lang="zh-CN" alt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3429000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10Mbps</a:t>
              </a:r>
              <a:endParaRPr lang="zh-CN" altLang="en-US" sz="14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35696" y="2492896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1Gbps</a:t>
              </a:r>
              <a:endParaRPr lang="zh-CN" altLang="en-US" sz="1400" dirty="0" smtClean="0"/>
            </a:p>
          </p:txBody>
        </p:sp>
        <p:sp>
          <p:nvSpPr>
            <p:cNvPr id="24" name="虚尾箭头 23"/>
            <p:cNvSpPr/>
            <p:nvPr/>
          </p:nvSpPr>
          <p:spPr>
            <a:xfrm>
              <a:off x="3275856" y="4365104"/>
              <a:ext cx="2952328" cy="720080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虚尾箭头 24"/>
            <p:cNvSpPr/>
            <p:nvPr/>
          </p:nvSpPr>
          <p:spPr>
            <a:xfrm>
              <a:off x="3275856" y="5301208"/>
              <a:ext cx="2952328" cy="720080"/>
            </a:xfrm>
            <a:prstGeom prst="striped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26"/>
            <p:cNvGrpSpPr/>
            <p:nvPr/>
          </p:nvGrpSpPr>
          <p:grpSpPr>
            <a:xfrm rot="720765">
              <a:off x="3177236" y="3076913"/>
              <a:ext cx="3933317" cy="864096"/>
              <a:chOff x="3374590" y="2031852"/>
              <a:chExt cx="3933317" cy="864096"/>
            </a:xfrm>
          </p:grpSpPr>
          <p:sp>
            <p:nvSpPr>
              <p:cNvPr id="23" name="虚尾箭头 22"/>
              <p:cNvSpPr/>
              <p:nvPr/>
            </p:nvSpPr>
            <p:spPr>
              <a:xfrm rot="20157058">
                <a:off x="3376117" y="2031852"/>
                <a:ext cx="3237160" cy="864096"/>
              </a:xfrm>
              <a:prstGeom prst="striped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20043940">
                <a:off x="3374590" y="2116565"/>
                <a:ext cx="39333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  Ultra High Spectrum</a:t>
                </a:r>
                <a:endParaRPr lang="zh-CN" altLang="en-US" dirty="0"/>
              </a:p>
            </p:txBody>
          </p:sp>
        </p:grpSp>
        <p:grpSp>
          <p:nvGrpSpPr>
            <p:cNvPr id="3" name="组合 27"/>
            <p:cNvGrpSpPr/>
            <p:nvPr/>
          </p:nvGrpSpPr>
          <p:grpSpPr>
            <a:xfrm>
              <a:off x="3059832" y="1916832"/>
              <a:ext cx="3163248" cy="864096"/>
              <a:chOff x="3304562" y="2041622"/>
              <a:chExt cx="3163248" cy="864096"/>
            </a:xfrm>
          </p:grpSpPr>
          <p:sp>
            <p:nvSpPr>
              <p:cNvPr id="29" name="虚尾箭头 28"/>
              <p:cNvSpPr/>
              <p:nvPr/>
            </p:nvSpPr>
            <p:spPr>
              <a:xfrm rot="20157058">
                <a:off x="3304562" y="2041622"/>
                <a:ext cx="3163248" cy="864096"/>
              </a:xfrm>
              <a:prstGeom prst="striped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20043940">
                <a:off x="3647117" y="2322735"/>
                <a:ext cx="23807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Full Duplex, NOMA</a:t>
                </a:r>
                <a:endParaRPr lang="zh-CN" alt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419872" y="5445224"/>
              <a:ext cx="2804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/>
                <a:t>High Spectrum, </a:t>
              </a:r>
              <a:r>
                <a:rPr lang="en-US" altLang="zh-CN" sz="1800" dirty="0" err="1" smtClean="0"/>
                <a:t>mmWave</a:t>
              </a:r>
              <a:endParaRPr lang="zh-CN" altLang="en-US" sz="1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47864" y="4509120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Ultra-Dense Network</a:t>
              </a:r>
              <a:endParaRPr lang="zh-CN" altLang="en-US" dirty="0"/>
            </a:p>
          </p:txBody>
        </p:sp>
        <p:grpSp>
          <p:nvGrpSpPr>
            <p:cNvPr id="4" name="组合 30"/>
            <p:cNvGrpSpPr/>
            <p:nvPr/>
          </p:nvGrpSpPr>
          <p:grpSpPr>
            <a:xfrm>
              <a:off x="6948264" y="1916832"/>
              <a:ext cx="1979712" cy="1512168"/>
              <a:chOff x="-252536" y="2636912"/>
              <a:chExt cx="2736304" cy="2090226"/>
            </a:xfrm>
          </p:grpSpPr>
          <p:pic>
            <p:nvPicPr>
              <p:cNvPr id="34" name="Picture 8" descr="http://en-img-dis.gcimg.net/product/day_20111124/d90cade59cd4d31a5aa5c27e6c6d794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600" y="2636912"/>
                <a:ext cx="1512168" cy="2090226"/>
              </a:xfrm>
              <a:prstGeom prst="rect">
                <a:avLst/>
              </a:prstGeom>
              <a:noFill/>
            </p:spPr>
          </p:pic>
          <p:pic>
            <p:nvPicPr>
              <p:cNvPr id="39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0820421">
                <a:off x="554371" y="2943329"/>
                <a:ext cx="829876" cy="2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3" descr="http://t2.baidu.com/it/u=2254232663,17436644&amp;fm=21&amp;gp=0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83568" y="3356992"/>
                <a:ext cx="516763" cy="720080"/>
              </a:xfrm>
              <a:prstGeom prst="rect">
                <a:avLst/>
              </a:prstGeom>
              <a:noFill/>
            </p:spPr>
          </p:pic>
          <p:pic>
            <p:nvPicPr>
              <p:cNvPr id="41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-252536" y="3212976"/>
                <a:ext cx="936104" cy="936104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图片 41" descr="remote meeting.jp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2280" y="3861048"/>
              <a:ext cx="1868100" cy="75071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52320" y="4725144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3D-UHDTV</a:t>
              </a:r>
              <a:endParaRPr lang="zh-CN" alt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6578" y="5445224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10Gbps</a:t>
              </a:r>
              <a:r>
                <a:rPr lang="en-US" altLang="zh-CN" dirty="0" smtClean="0"/>
                <a:t> Peak Rate</a:t>
              </a:r>
              <a:endParaRPr lang="zh-CN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57950" y="3356992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/>
                <a:t>Immediately Downloading</a:t>
              </a:r>
              <a:endParaRPr lang="zh-CN" altLang="en-US" sz="1800" dirty="0"/>
            </a:p>
          </p:txBody>
        </p:sp>
      </p:grpSp>
      <p:sp>
        <p:nvSpPr>
          <p:cNvPr id="31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10 X Peak Rate</a:t>
            </a:r>
            <a:endParaRPr lang="zh-CN" alt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827584" y="3000372"/>
            <a:ext cx="79243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00"/>
                </a:solidFill>
              </a:rPr>
              <a:t>Full-duplex communication </a:t>
            </a:r>
            <a:r>
              <a:rPr lang="en-US" altLang="zh-CN" sz="2800" dirty="0" smtClean="0">
                <a:solidFill>
                  <a:schemeClr val="tx1"/>
                </a:solidFill>
              </a:rPr>
              <a:t>can be one possible solution to meet the future wireless challenges 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54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GS Algorithm</a:t>
            </a:r>
            <a:endParaRPr lang="zh-CN" alt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113" y="1000108"/>
            <a:ext cx="7894663" cy="507209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The setup of the algorithm have important distributional consequences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600" dirty="0"/>
              <a:t>I</a:t>
            </a:r>
            <a:r>
              <a:rPr lang="en-US" altLang="zh-CN" sz="2600" dirty="0" smtClean="0"/>
              <a:t>t </a:t>
            </a:r>
            <a:r>
              <a:rPr lang="en-US" altLang="zh-CN" sz="2600" dirty="0"/>
              <a:t>matters a great deal whether 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 the </a:t>
            </a:r>
            <a:r>
              <a:rPr lang="en-US" altLang="zh-CN" dirty="0"/>
              <a:t>right to propose is given to the women or to the </a:t>
            </a:r>
            <a:r>
              <a:rPr lang="en-US" altLang="zh-CN" dirty="0" smtClean="0"/>
              <a:t>men</a:t>
            </a:r>
            <a:endParaRPr lang="en-US" altLang="zh-CN" dirty="0"/>
          </a:p>
          <a:p>
            <a:pPr lvl="1">
              <a:buFont typeface="Arial" pitchFamily="34" charset="0"/>
              <a:buChar char="̶"/>
            </a:pPr>
            <a:r>
              <a:rPr lang="en-US" altLang="zh-CN" sz="2600" dirty="0"/>
              <a:t>If the women propose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 the </a:t>
            </a:r>
            <a:r>
              <a:rPr lang="en-US" altLang="zh-CN" dirty="0"/>
              <a:t>outcome is better for them than if the men propose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600" dirty="0"/>
              <a:t>Conversely, the men </a:t>
            </a:r>
            <a:r>
              <a:rPr lang="en-US" altLang="zh-CN" sz="2600" dirty="0" smtClean="0"/>
              <a:t>propose </a:t>
            </a:r>
            <a:endParaRPr lang="en-US" altLang="zh-CN" sz="2600" dirty="0"/>
          </a:p>
          <a:p>
            <a:pPr lvl="2">
              <a:buFont typeface="Arial" pitchFamily="34" charset="0"/>
              <a:buChar char="•"/>
            </a:pPr>
            <a:r>
              <a:rPr lang="en-US" altLang="zh-CN" dirty="0" smtClean="0"/>
              <a:t> leads </a:t>
            </a:r>
            <a:r>
              <a:rPr lang="en-US" altLang="zh-CN" dirty="0"/>
              <a:t>to the worst outcome from the women’s </a:t>
            </a:r>
            <a:r>
              <a:rPr lang="en-US" altLang="zh-CN" dirty="0" smtClean="0"/>
              <a:t>perspective</a:t>
            </a:r>
          </a:p>
          <a:p>
            <a:r>
              <a:rPr lang="en-US" altLang="zh-CN" sz="2800" dirty="0" smtClean="0">
                <a:cs typeface="Times New Roman" pitchFamily="18" charset="0"/>
              </a:rPr>
              <a:t>Optimality </a:t>
            </a:r>
            <a:r>
              <a:rPr lang="en-US" altLang="zh-CN" sz="2800" dirty="0">
                <a:cs typeface="Times New Roman" pitchFamily="18" charset="0"/>
              </a:rPr>
              <a:t>is defined on each side, difficult to guarantee on both </a:t>
            </a:r>
            <a:r>
              <a:rPr lang="en-US" altLang="zh-CN" sz="2800" dirty="0" smtClean="0">
                <a:cs typeface="Times New Roman" pitchFamily="18" charset="0"/>
              </a:rPr>
              <a:t>sides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600" dirty="0" smtClean="0">
                <a:cs typeface="Times New Roman" pitchFamily="18" charset="0"/>
              </a:rPr>
              <a:t>The matching</a:t>
            </a:r>
            <a:r>
              <a:rPr lang="zh-CN" altLang="en-US" sz="2600" dirty="0" smtClean="0">
                <a:cs typeface="Times New Roman" pitchFamily="18" charset="0"/>
              </a:rPr>
              <a:t> </a:t>
            </a:r>
            <a:r>
              <a:rPr lang="en-US" altLang="zh-CN" sz="2600" dirty="0">
                <a:cs typeface="Times New Roman" pitchFamily="18" charset="0"/>
              </a:rPr>
              <a:t>m</a:t>
            </a:r>
            <a:r>
              <a:rPr lang="en-US" altLang="zh-CN" sz="2600" dirty="0" smtClean="0">
                <a:cs typeface="Times New Roman" pitchFamily="18" charset="0"/>
              </a:rPr>
              <a:t>ay </a:t>
            </a:r>
            <a:r>
              <a:rPr lang="en-US" altLang="zh-CN" sz="2600" dirty="0">
                <a:cs typeface="Times New Roman" pitchFamily="18" charset="0"/>
              </a:rPr>
              <a:t>not be unique 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Different Stable </a:t>
            </a:r>
            <a:r>
              <a:rPr lang="en-US" altLang="zh-CN" sz="3200" dirty="0" err="1" smtClean="0"/>
              <a:t>Matchings</a:t>
            </a:r>
            <a:endParaRPr lang="zh-CN" altLang="en-US" sz="3200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22277" y="3287723"/>
            <a:ext cx="4221162" cy="159750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1:   a   c   b   d    a:   2   4   1   3    </a:t>
            </a:r>
          </a:p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2:   b   d   c   a    b:   3   1   2   4  </a:t>
            </a:r>
          </a:p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3:   c   a   d   b    c:   4   2   3   1   </a:t>
            </a:r>
          </a:p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4:   d   b   a   c    d:   1   3   4   2  </a:t>
            </a:r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1639870" y="3387005"/>
            <a:ext cx="360362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8" name="Oval 29"/>
          <p:cNvSpPr>
            <a:spLocks noChangeArrowheads="1"/>
          </p:cNvSpPr>
          <p:nvPr/>
        </p:nvSpPr>
        <p:spPr bwMode="auto">
          <a:xfrm>
            <a:off x="1639869" y="3745780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9" name="Oval 30"/>
          <p:cNvSpPr>
            <a:spLocks noChangeArrowheads="1"/>
          </p:cNvSpPr>
          <p:nvPr/>
        </p:nvSpPr>
        <p:spPr bwMode="auto">
          <a:xfrm>
            <a:off x="1639870" y="4106142"/>
            <a:ext cx="3603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0" name="Oval 31"/>
          <p:cNvSpPr>
            <a:spLocks noChangeArrowheads="1"/>
          </p:cNvSpPr>
          <p:nvPr/>
        </p:nvSpPr>
        <p:spPr bwMode="auto">
          <a:xfrm>
            <a:off x="1639869" y="4466505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3354381" y="3387005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2" name="Oval 33"/>
          <p:cNvSpPr>
            <a:spLocks noChangeArrowheads="1"/>
          </p:cNvSpPr>
          <p:nvPr/>
        </p:nvSpPr>
        <p:spPr bwMode="auto">
          <a:xfrm>
            <a:off x="3354381" y="3745780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3354381" y="4106142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4" name="Oval 35"/>
          <p:cNvSpPr>
            <a:spLocks noChangeArrowheads="1"/>
          </p:cNvSpPr>
          <p:nvPr/>
        </p:nvSpPr>
        <p:spPr bwMode="auto">
          <a:xfrm>
            <a:off x="3354382" y="4466505"/>
            <a:ext cx="360362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392113" y="1056554"/>
            <a:ext cx="4251325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1:   a   c   b   d    a:   2   4   1   3    </a:t>
            </a:r>
          </a:p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2:   b   d   c   a    b:   3   1   2   4  </a:t>
            </a:r>
          </a:p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3:   c   a   d   b    c:   4   2   3   1   </a:t>
            </a:r>
          </a:p>
          <a:p>
            <a:pPr eaLnBrk="1" hangingPunct="1"/>
            <a:r>
              <a:rPr lang="en-US" altLang="ja-JP" b="1" dirty="0">
                <a:ea typeface="ＭＳ Ｐゴシック" panose="020B0600070205080204" pitchFamily="34" charset="-128"/>
              </a:rPr>
              <a:t>4:   d   b   a   c    d:   1   3   4   2  </a:t>
            </a:r>
          </a:p>
        </p:txBody>
      </p:sp>
      <p:sp>
        <p:nvSpPr>
          <p:cNvPr id="16" name="Oval 37"/>
          <p:cNvSpPr>
            <a:spLocks noChangeArrowheads="1"/>
          </p:cNvSpPr>
          <p:nvPr/>
        </p:nvSpPr>
        <p:spPr bwMode="auto">
          <a:xfrm>
            <a:off x="1976438" y="1127992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1976438" y="1486767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8" name="Oval 39"/>
          <p:cNvSpPr>
            <a:spLocks noChangeArrowheads="1"/>
          </p:cNvSpPr>
          <p:nvPr/>
        </p:nvSpPr>
        <p:spPr bwMode="auto">
          <a:xfrm>
            <a:off x="1976438" y="1847130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19" name="Oval 40"/>
          <p:cNvSpPr>
            <a:spLocks noChangeArrowheads="1"/>
          </p:cNvSpPr>
          <p:nvPr/>
        </p:nvSpPr>
        <p:spPr bwMode="auto">
          <a:xfrm>
            <a:off x="1992313" y="2207492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20" name="Oval 41"/>
          <p:cNvSpPr>
            <a:spLocks noChangeArrowheads="1"/>
          </p:cNvSpPr>
          <p:nvPr/>
        </p:nvSpPr>
        <p:spPr bwMode="auto">
          <a:xfrm>
            <a:off x="2925753" y="1127992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21" name="Oval 42"/>
          <p:cNvSpPr>
            <a:spLocks noChangeArrowheads="1"/>
          </p:cNvSpPr>
          <p:nvPr/>
        </p:nvSpPr>
        <p:spPr bwMode="auto">
          <a:xfrm>
            <a:off x="2928926" y="1486767"/>
            <a:ext cx="3603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2925753" y="1847130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23" name="Oval 44"/>
          <p:cNvSpPr>
            <a:spLocks noChangeArrowheads="1"/>
          </p:cNvSpPr>
          <p:nvPr/>
        </p:nvSpPr>
        <p:spPr bwMode="auto">
          <a:xfrm>
            <a:off x="2928926" y="2207492"/>
            <a:ext cx="3603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 b="1">
              <a:ea typeface="宋体" panose="02010600030101010101" pitchFamily="2" charset="-122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05286" y="1073161"/>
            <a:ext cx="4095749" cy="3811586"/>
            <a:chOff x="249" y="1329"/>
            <a:chExt cx="2580" cy="2401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249" y="1329"/>
              <a:ext cx="2580" cy="989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sx="101000" sy="101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1:   a   c   b   d    a:   2   4   1   3    </a:t>
              </a:r>
            </a:p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2:   b   d   c   a    b:   3   1   2   4  </a:t>
              </a:r>
            </a:p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3:   c   a   d   b    c:   4   2   3   1   </a:t>
              </a:r>
            </a:p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4:   d   b   a   c    d:   1   3   4   2  </a:t>
              </a: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975" y="1344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247" y="1570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027" y="1797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257" y="2024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1839" y="1344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2107" y="1570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1837" y="1797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2107" y="2024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249" y="2724"/>
              <a:ext cx="2580" cy="1006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sx="99000" sy="99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1:   a   c   b   d    a:   2   4   1   3    </a:t>
              </a:r>
            </a:p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2:   b   d   c   a    b:   3   1   2   4  </a:t>
              </a:r>
            </a:p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3:   c   a   d   b    c:   4   2   3   1   </a:t>
              </a:r>
            </a:p>
            <a:p>
              <a:pPr eaLnBrk="1" hangingPunct="1"/>
              <a:r>
                <a:rPr lang="en-US" altLang="ja-JP" b="1" dirty="0">
                  <a:ea typeface="ＭＳ Ｐゴシック" panose="020B0600070205080204" pitchFamily="34" charset="-128"/>
                </a:rPr>
                <a:t>4:   d   b   a   c    d:   1   3   4   2  </a:t>
              </a: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1254" y="2769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1020" y="2995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1247" y="3222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1020" y="3449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2107" y="2768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1846" y="2995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2107" y="3222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1846" y="3467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3013995" y="5602918"/>
            <a:ext cx="3901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kumimoji="1" lang="en-US" altLang="ja-JP" sz="1800" dirty="0">
                <a:latin typeface="+mn-lt"/>
                <a:ea typeface="ＭＳ Ｐゴシック" pitchFamily="50" charset="-128"/>
              </a:rPr>
              <a:t>1, 2, 3, </a:t>
            </a:r>
            <a:r>
              <a:rPr kumimoji="1" lang="en-US" altLang="ja-JP" sz="1800" dirty="0" smtClean="0">
                <a:latin typeface="+mn-lt"/>
                <a:ea typeface="ＭＳ Ｐゴシック" pitchFamily="50" charset="-128"/>
              </a:rPr>
              <a:t>4 represent men</a:t>
            </a:r>
          </a:p>
          <a:p>
            <a:pPr eaLnBrk="1" hangingPunct="1">
              <a:defRPr/>
            </a:pPr>
            <a:r>
              <a:rPr kumimoji="1" lang="en-US" altLang="ja-JP" sz="1800" dirty="0" smtClean="0">
                <a:latin typeface="+mn-lt"/>
                <a:ea typeface="ＭＳ Ｐゴシック" pitchFamily="50" charset="-128"/>
              </a:rPr>
              <a:t>a</a:t>
            </a:r>
            <a:r>
              <a:rPr kumimoji="1" lang="en-US" altLang="ja-JP" sz="1800" dirty="0">
                <a:latin typeface="+mn-lt"/>
                <a:ea typeface="ＭＳ Ｐゴシック" pitchFamily="50" charset="-128"/>
              </a:rPr>
              <a:t>, b, c, </a:t>
            </a:r>
            <a:r>
              <a:rPr kumimoji="1" lang="en-US" altLang="ja-JP" sz="1800" dirty="0" smtClean="0">
                <a:latin typeface="+mn-lt"/>
                <a:ea typeface="ＭＳ Ｐゴシック" pitchFamily="50" charset="-128"/>
              </a:rPr>
              <a:t>d represent women</a:t>
            </a:r>
            <a:endParaRPr kumimoji="1" lang="en-US" altLang="ja-JP" sz="1800" dirty="0">
              <a:latin typeface="+mn-lt"/>
              <a:ea typeface="ＭＳ Ｐゴシック" pitchFamily="50" charset="-128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2421776"/>
              </p:ext>
            </p:extLst>
          </p:nvPr>
        </p:nvGraphicFramePr>
        <p:xfrm>
          <a:off x="439738" y="2779713"/>
          <a:ext cx="1550987" cy="434975"/>
        </p:xfrm>
        <a:graphic>
          <a:graphicData uri="http://schemas.openxmlformats.org/presentationml/2006/ole">
            <p:oleObj spid="_x0000_s1654850" name="Equation" r:id="rId3" imgW="723586" imgH="203112" progId="">
              <p:embed/>
            </p:oleObj>
          </a:graphicData>
        </a:graphic>
      </p:graphicFrame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7588887"/>
              </p:ext>
            </p:extLst>
          </p:nvPr>
        </p:nvGraphicFramePr>
        <p:xfrm>
          <a:off x="465138" y="4956175"/>
          <a:ext cx="1606550" cy="434975"/>
        </p:xfrm>
        <a:graphic>
          <a:graphicData uri="http://schemas.openxmlformats.org/presentationml/2006/ole">
            <p:oleObj spid="_x0000_s1654851" name="Equation" r:id="rId4" imgW="748975" imgH="203112" progId="">
              <p:embed/>
            </p:oleObj>
          </a:graphicData>
        </a:graphic>
      </p:graphicFrame>
      <p:graphicFrame>
        <p:nvGraphicFramePr>
          <p:cNvPr id="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9415393"/>
              </p:ext>
            </p:extLst>
          </p:nvPr>
        </p:nvGraphicFramePr>
        <p:xfrm>
          <a:off x="5310188" y="2665413"/>
          <a:ext cx="1604962" cy="434975"/>
        </p:xfrm>
        <a:graphic>
          <a:graphicData uri="http://schemas.openxmlformats.org/presentationml/2006/ole">
            <p:oleObj spid="_x0000_s1654852" name="Equation" r:id="rId5" imgW="748975" imgH="203112" progId="">
              <p:embed/>
            </p:oleObj>
          </a:graphicData>
        </a:graphic>
      </p:graphicFrame>
      <p:graphicFrame>
        <p:nvGraphicFramePr>
          <p:cNvPr id="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646961"/>
              </p:ext>
            </p:extLst>
          </p:nvPr>
        </p:nvGraphicFramePr>
        <p:xfrm>
          <a:off x="5338763" y="4956175"/>
          <a:ext cx="1604962" cy="434975"/>
        </p:xfrm>
        <a:graphic>
          <a:graphicData uri="http://schemas.openxmlformats.org/presentationml/2006/ole">
            <p:oleObj spid="_x0000_s1654853" name="Equation" r:id="rId6" imgW="748975" imgH="203112" progId="">
              <p:embed/>
            </p:oleObj>
          </a:graphicData>
        </a:graphic>
      </p:graphicFrame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2012950" y="2658906"/>
            <a:ext cx="2892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1800" dirty="0">
                <a:latin typeface="+mn-lt"/>
                <a:ea typeface="宋体" panose="02010600030101010101" pitchFamily="2" charset="-122"/>
              </a:rPr>
              <a:t>Women get best satisfactory </a:t>
            </a:r>
            <a:endParaRPr lang="zh-CN" altLang="en-US" sz="18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155826" y="4956587"/>
            <a:ext cx="2344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1800" dirty="0">
                <a:latin typeface="+mn-lt"/>
                <a:ea typeface="宋体" panose="02010600030101010101" pitchFamily="2" charset="-122"/>
              </a:rPr>
              <a:t>Men get better satisfactory </a:t>
            </a:r>
            <a:endParaRPr lang="zh-CN" altLang="en-US" sz="18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Extensions to New Markets</a:t>
            </a:r>
            <a:endParaRPr lang="zh-CN" alt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359775" cy="5429288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Prices </a:t>
            </a:r>
            <a:r>
              <a:rPr lang="en-US" altLang="zh-CN" sz="2600" dirty="0"/>
              <a:t>are not part of the </a:t>
            </a:r>
            <a:r>
              <a:rPr lang="en-US" altLang="zh-CN" sz="2600" dirty="0" smtClean="0"/>
              <a:t>process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for the previous implementation</a:t>
            </a:r>
          </a:p>
          <a:p>
            <a:pPr lvl="1"/>
            <a:r>
              <a:rPr lang="en-US" altLang="zh-CN" sz="2400" dirty="0" smtClean="0"/>
              <a:t>Does </a:t>
            </a:r>
            <a:r>
              <a:rPr lang="en-US" altLang="zh-CN" sz="2400" dirty="0"/>
              <a:t>the absence </a:t>
            </a:r>
            <a:r>
              <a:rPr lang="en-US" altLang="zh-CN" sz="2400" dirty="0" smtClean="0"/>
              <a:t>of a </a:t>
            </a:r>
            <a:r>
              <a:rPr lang="en-US" altLang="zh-CN" sz="2400" dirty="0"/>
              <a:t>price mechanism in the basic Gale-Shapley algorithm limit its applicability? 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Not necessarily</a:t>
            </a:r>
          </a:p>
          <a:p>
            <a:r>
              <a:rPr lang="en-US" altLang="zh-CN" sz="2600" dirty="0" smtClean="0"/>
              <a:t>Algorithms </a:t>
            </a:r>
            <a:r>
              <a:rPr lang="en-US" altLang="zh-CN" sz="2600" dirty="0"/>
              <a:t>including prices work in much the same way </a:t>
            </a:r>
            <a:endParaRPr lang="en-US" altLang="zh-CN" sz="2600" dirty="0" smtClean="0"/>
          </a:p>
          <a:p>
            <a:pPr lvl="1"/>
            <a:r>
              <a:rPr lang="en-US" altLang="zh-CN" sz="2400" dirty="0" smtClean="0"/>
              <a:t>produce stable </a:t>
            </a:r>
            <a:r>
              <a:rPr lang="en-US" altLang="zh-CN" sz="2400" dirty="0"/>
              <a:t>matches with </a:t>
            </a:r>
            <a:r>
              <a:rPr lang="en-US" altLang="zh-CN" sz="2400" dirty="0" smtClean="0"/>
              <a:t>similar features </a:t>
            </a:r>
          </a:p>
          <a:p>
            <a:pPr lvl="1"/>
            <a:r>
              <a:rPr lang="en-US" altLang="zh-CN" sz="2400" dirty="0" smtClean="0"/>
              <a:t>Matching </a:t>
            </a:r>
            <a:r>
              <a:rPr lang="en-US" altLang="zh-CN" sz="2400" dirty="0"/>
              <a:t>with prices is closely related </a:t>
            </a:r>
            <a:r>
              <a:rPr lang="en-US" altLang="zh-CN" sz="2400" dirty="0" smtClean="0"/>
              <a:t>to auctions</a:t>
            </a:r>
          </a:p>
          <a:p>
            <a:pPr lvl="2"/>
            <a:r>
              <a:rPr lang="en-US" altLang="zh-CN" sz="2200" dirty="0" smtClean="0"/>
              <a:t>objects </a:t>
            </a:r>
            <a:r>
              <a:rPr lang="en-US" altLang="zh-CN" sz="2200" dirty="0"/>
              <a:t>are matched with buyers and where prices are </a:t>
            </a:r>
            <a:r>
              <a:rPr lang="en-US" altLang="zh-CN" sz="2200" dirty="0" smtClean="0"/>
              <a:t>decisive</a:t>
            </a:r>
          </a:p>
          <a:p>
            <a:pPr lvl="1">
              <a:lnSpc>
                <a:spcPct val="105000"/>
              </a:lnSpc>
            </a:pPr>
            <a:r>
              <a:rPr lang="en-US" altLang="zh-CN" sz="2400" dirty="0">
                <a:cs typeface="Times New Roman" panose="02020603050405020304" pitchFamily="18" charset="0"/>
              </a:rPr>
              <a:t>Matching vs. Auction</a:t>
            </a:r>
          </a:p>
          <a:p>
            <a:pPr lvl="2">
              <a:lnSpc>
                <a:spcPct val="105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Synergistic but more about matching, less about pricing</a:t>
            </a:r>
          </a:p>
          <a:p>
            <a:pPr lvl="2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Other Algorithms</a:t>
            </a:r>
            <a:endParaRPr lang="zh-CN" alt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113" y="1000108"/>
            <a:ext cx="8108977" cy="4857784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600" dirty="0" smtClean="0"/>
              <a:t>Roth-</a:t>
            </a:r>
            <a:r>
              <a:rPr lang="en-US" sz="2600" dirty="0" err="1" smtClean="0"/>
              <a:t>Vande</a:t>
            </a:r>
            <a:r>
              <a:rPr lang="en-US" sz="2600" dirty="0" smtClean="0"/>
              <a:t> </a:t>
            </a:r>
            <a:r>
              <a:rPr lang="en-US" sz="2600" dirty="0" err="1"/>
              <a:t>Vate</a:t>
            </a:r>
            <a:r>
              <a:rPr lang="en-US" sz="2600" dirty="0"/>
              <a:t> Mechanism (</a:t>
            </a:r>
            <a:r>
              <a:rPr lang="en-US" sz="2600" dirty="0" smtClean="0"/>
              <a:t>RVV)</a:t>
            </a:r>
          </a:p>
          <a:p>
            <a:pPr marL="742950" lvl="2" indent="-342900">
              <a:buFont typeface="Arial" pitchFamily="34" charset="0"/>
              <a:buChar char="̶"/>
            </a:pPr>
            <a:r>
              <a:rPr lang="en-US" dirty="0" smtClean="0"/>
              <a:t>A </a:t>
            </a:r>
            <a:r>
              <a:rPr lang="en-US" dirty="0"/>
              <a:t>stable matching can be obtained from an arbitrary matching, by iteratively satisfying a blocking pair (randomly chosen), with probability of </a:t>
            </a:r>
            <a:r>
              <a:rPr lang="en-US" dirty="0" smtClean="0"/>
              <a:t>1.</a:t>
            </a:r>
          </a:p>
          <a:p>
            <a:pPr marL="742950" lvl="2" indent="-342900">
              <a:buFont typeface="Arial" pitchFamily="34" charset="0"/>
              <a:buChar char="̶"/>
            </a:pPr>
            <a:r>
              <a:rPr lang="en-US" dirty="0" smtClean="0"/>
              <a:t>But there can be cycle if the “wrong” blocking pair is chosen.  </a:t>
            </a:r>
            <a:endParaRPr lang="en-US" altLang="zh-CN" dirty="0" smtClean="0"/>
          </a:p>
          <a:p>
            <a:r>
              <a:rPr lang="en-US" sz="2600" dirty="0"/>
              <a:t>Random Order Mechanism (ROM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Modified RVV: start from an empty matching.</a:t>
            </a:r>
          </a:p>
          <a:p>
            <a:pPr lvl="1"/>
            <a:r>
              <a:rPr lang="en-US" sz="2400" dirty="0" smtClean="0"/>
              <a:t>More natural to assume that agents arrive one at a time.</a:t>
            </a:r>
          </a:p>
          <a:p>
            <a:pPr lvl="1"/>
            <a:r>
              <a:rPr lang="en-US" sz="2400" dirty="0" smtClean="0"/>
              <a:t>But some stable </a:t>
            </a:r>
            <a:r>
              <a:rPr lang="en-US" sz="2400" dirty="0" err="1" smtClean="0"/>
              <a:t>matching</a:t>
            </a:r>
            <a:r>
              <a:rPr lang="en-US" altLang="zh-CN" sz="2400" dirty="0" err="1" smtClean="0"/>
              <a:t>s</a:t>
            </a:r>
            <a:r>
              <a:rPr lang="en-US" sz="2400" dirty="0" smtClean="0"/>
              <a:t> can never be reached by ROM.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Variants of SM Matching</a:t>
            </a:r>
            <a:endParaRPr lang="zh-CN" alt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2113" y="928670"/>
            <a:ext cx="7894663" cy="3777622"/>
          </a:xfrm>
        </p:spPr>
        <p:txBody>
          <a:bodyPr/>
          <a:lstStyle/>
          <a:p>
            <a:r>
              <a:rPr lang="en-US" sz="2600" dirty="0" smtClean="0"/>
              <a:t>Stable marriage with ties (SMT)</a:t>
            </a:r>
          </a:p>
          <a:p>
            <a:pPr lvl="1">
              <a:buFont typeface="Arial" pitchFamily="34" charset="0"/>
              <a:buChar char="̶"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  Indifferences (ties) in the list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600" dirty="0" smtClean="0"/>
              <a:t>Stable marriage with incomplete preferences (SMI)</a:t>
            </a:r>
          </a:p>
          <a:p>
            <a:pPr>
              <a:buNone/>
            </a:pPr>
            <a:r>
              <a:rPr lang="en-US" altLang="ja-JP" sz="2600" dirty="0" smtClean="0">
                <a:ea typeface="ＭＳ Ｐゴシック" panose="020B0600070205080204" pitchFamily="34" charset="-128"/>
              </a:rPr>
              <a:t>         Incomplete lists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Stable marriage with forbidden pairs (SMF)</a:t>
            </a:r>
          </a:p>
          <a:p>
            <a:endParaRPr lang="en-US" sz="2600" dirty="0" smtClean="0"/>
          </a:p>
          <a:p>
            <a:r>
              <a:rPr lang="en-US" sz="2600" dirty="0"/>
              <a:t>Stable marriage with </a:t>
            </a:r>
            <a:r>
              <a:rPr lang="en-US" sz="2600" dirty="0" smtClean="0"/>
              <a:t>forced </a:t>
            </a:r>
            <a:r>
              <a:rPr lang="en-US" sz="2600" dirty="0"/>
              <a:t>pairs (</a:t>
            </a:r>
            <a:r>
              <a:rPr lang="en-US" sz="2600" dirty="0" smtClean="0"/>
              <a:t>SMFD)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14480" y="1785926"/>
            <a:ext cx="3166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2:    (c     a)   (e    b     d)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14480" y="3286124"/>
            <a:ext cx="1986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2:     c     a     e</a:t>
            </a:r>
          </a:p>
        </p:txBody>
      </p:sp>
      <p:pic>
        <p:nvPicPr>
          <p:cNvPr id="1524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971798"/>
            <a:ext cx="323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2"/>
          <p:cNvSpPr txBox="1">
            <a:spLocks noChangeArrowheads="1"/>
          </p:cNvSpPr>
          <p:nvPr/>
        </p:nvSpPr>
        <p:spPr bwMode="auto">
          <a:xfrm>
            <a:off x="448820" y="1108730"/>
            <a:ext cx="6524625" cy="823302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altLang="ja-JP" sz="2600" dirty="0" smtClean="0">
                <a:latin typeface="+mn-lt"/>
                <a:ea typeface="+mn-ea"/>
              </a:rPr>
              <a:t>Theorem: </a:t>
            </a:r>
            <a:r>
              <a:rPr lang="en-US" altLang="ja-JP" sz="2400" dirty="0" smtClean="0">
                <a:latin typeface="+mn-lt"/>
              </a:rPr>
              <a:t>Any </a:t>
            </a:r>
            <a:r>
              <a:rPr lang="en-US" altLang="ja-JP" sz="2400" dirty="0">
                <a:latin typeface="+mn-lt"/>
              </a:rPr>
              <a:t>SMT instance admits at least one (weakly) stable </a:t>
            </a:r>
            <a:r>
              <a:rPr lang="en-US" altLang="ja-JP" sz="2400" dirty="0" smtClean="0">
                <a:latin typeface="+mn-lt"/>
              </a:rPr>
              <a:t>matching</a:t>
            </a:r>
            <a:endParaRPr lang="en-US" altLang="ja-JP" sz="2400" dirty="0">
              <a:latin typeface="+mn-lt"/>
            </a:endParaRPr>
          </a:p>
        </p:txBody>
      </p:sp>
      <p:sp>
        <p:nvSpPr>
          <p:cNvPr id="52228" name="Rectangle 46"/>
          <p:cNvSpPr>
            <a:spLocks noChangeArrowheads="1"/>
          </p:cNvSpPr>
          <p:nvPr/>
        </p:nvSpPr>
        <p:spPr bwMode="auto">
          <a:xfrm>
            <a:off x="714348" y="2248294"/>
            <a:ext cx="4867038" cy="15696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dist="50800" dir="5400000" sx="99000" sy="99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1:   a   (c   b   d)     a:    2    4    1   3    </a:t>
            </a:r>
          </a:p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2:   b    d    c   a      b:   (3   2    1)   4  </a:t>
            </a:r>
          </a:p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3:   (c   a)   d   b     c:    4    2   (3   1)   </a:t>
            </a:r>
          </a:p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4:   d    b    a   c      d:    1    3   (4   2)  </a:t>
            </a:r>
          </a:p>
        </p:txBody>
      </p:sp>
      <p:sp>
        <p:nvSpPr>
          <p:cNvPr id="96311" name="Rectangle 55"/>
          <p:cNvSpPr>
            <a:spLocks noChangeArrowheads="1"/>
          </p:cNvSpPr>
          <p:nvPr/>
        </p:nvSpPr>
        <p:spPr bwMode="auto">
          <a:xfrm>
            <a:off x="3533749" y="4288232"/>
            <a:ext cx="4302781" cy="15696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1:   a   b   c   d    a:   2   4   1   3    </a:t>
            </a:r>
          </a:p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2:   b   d   c   a    b:   1   2   3   4  </a:t>
            </a:r>
          </a:p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3:   a   c   d   b    c:   4   2   3   1   </a:t>
            </a:r>
          </a:p>
          <a:p>
            <a:pPr eaLnBrk="1" hangingPunct="1"/>
            <a:r>
              <a:rPr lang="en-US" altLang="ja-JP" dirty="0">
                <a:ea typeface="ＭＳ Ｐゴシック" panose="020B0600070205080204" pitchFamily="34" charset="-128"/>
              </a:rPr>
              <a:t>4:   d   b   a   c    d:   1   3   2   4  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357649" y="4359671"/>
            <a:ext cx="2357432" cy="1439863"/>
            <a:chOff x="3391" y="2996"/>
            <a:chExt cx="1980" cy="907"/>
          </a:xfrm>
        </p:grpSpPr>
        <p:sp>
          <p:nvSpPr>
            <p:cNvPr id="52243" name="Oval 56"/>
            <p:cNvSpPr>
              <a:spLocks noChangeArrowheads="1"/>
            </p:cNvSpPr>
            <p:nvPr/>
          </p:nvSpPr>
          <p:spPr bwMode="auto">
            <a:xfrm>
              <a:off x="3391" y="2996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44" name="Oval 57"/>
            <p:cNvSpPr>
              <a:spLocks noChangeArrowheads="1"/>
            </p:cNvSpPr>
            <p:nvPr/>
          </p:nvSpPr>
          <p:spPr bwMode="auto">
            <a:xfrm>
              <a:off x="3764" y="3222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45" name="Oval 58"/>
            <p:cNvSpPr>
              <a:spLocks noChangeArrowheads="1"/>
            </p:cNvSpPr>
            <p:nvPr/>
          </p:nvSpPr>
          <p:spPr bwMode="auto">
            <a:xfrm>
              <a:off x="3751" y="3449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46" name="Oval 59"/>
            <p:cNvSpPr>
              <a:spLocks noChangeArrowheads="1"/>
            </p:cNvSpPr>
            <p:nvPr/>
          </p:nvSpPr>
          <p:spPr bwMode="auto">
            <a:xfrm>
              <a:off x="3751" y="3676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47" name="Oval 60"/>
            <p:cNvSpPr>
              <a:spLocks noChangeArrowheads="1"/>
            </p:cNvSpPr>
            <p:nvPr/>
          </p:nvSpPr>
          <p:spPr bwMode="auto">
            <a:xfrm>
              <a:off x="5131" y="2996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48" name="Oval 61"/>
            <p:cNvSpPr>
              <a:spLocks noChangeArrowheads="1"/>
            </p:cNvSpPr>
            <p:nvPr/>
          </p:nvSpPr>
          <p:spPr bwMode="auto">
            <a:xfrm>
              <a:off x="4831" y="3222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49" name="Oval 62"/>
            <p:cNvSpPr>
              <a:spLocks noChangeArrowheads="1"/>
            </p:cNvSpPr>
            <p:nvPr/>
          </p:nvSpPr>
          <p:spPr bwMode="auto">
            <a:xfrm>
              <a:off x="5144" y="3449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52250" name="Oval 63"/>
            <p:cNvSpPr>
              <a:spLocks noChangeArrowheads="1"/>
            </p:cNvSpPr>
            <p:nvPr/>
          </p:nvSpPr>
          <p:spPr bwMode="auto">
            <a:xfrm>
              <a:off x="5131" y="3676"/>
              <a:ext cx="227" cy="22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96322" name="AutoShape 66"/>
          <p:cNvSpPr>
            <a:spLocks noChangeArrowheads="1"/>
          </p:cNvSpPr>
          <p:nvPr/>
        </p:nvSpPr>
        <p:spPr bwMode="auto">
          <a:xfrm>
            <a:off x="5937062" y="3560364"/>
            <a:ext cx="270272" cy="576263"/>
          </a:xfrm>
          <a:prstGeom prst="downArrow">
            <a:avLst>
              <a:gd name="adj1" fmla="val 50000"/>
              <a:gd name="adj2" fmla="val 3997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3" name="Oval 47"/>
          <p:cNvSpPr>
            <a:spLocks noChangeArrowheads="1"/>
          </p:cNvSpPr>
          <p:nvPr/>
        </p:nvSpPr>
        <p:spPr bwMode="auto">
          <a:xfrm>
            <a:off x="2015712" y="2318146"/>
            <a:ext cx="270272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4" name="Oval 48"/>
          <p:cNvSpPr>
            <a:spLocks noChangeArrowheads="1"/>
          </p:cNvSpPr>
          <p:nvPr/>
        </p:nvSpPr>
        <p:spPr bwMode="auto">
          <a:xfrm>
            <a:off x="2087150" y="2678507"/>
            <a:ext cx="27027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5" name="Oval 49"/>
          <p:cNvSpPr>
            <a:spLocks noChangeArrowheads="1"/>
          </p:cNvSpPr>
          <p:nvPr/>
        </p:nvSpPr>
        <p:spPr bwMode="auto">
          <a:xfrm>
            <a:off x="2158588" y="3038871"/>
            <a:ext cx="270272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6" name="Oval 50"/>
          <p:cNvSpPr>
            <a:spLocks noChangeArrowheads="1"/>
          </p:cNvSpPr>
          <p:nvPr/>
        </p:nvSpPr>
        <p:spPr bwMode="auto">
          <a:xfrm>
            <a:off x="2143108" y="3399232"/>
            <a:ext cx="27027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7" name="Oval 51"/>
          <p:cNvSpPr>
            <a:spLocks noChangeArrowheads="1"/>
          </p:cNvSpPr>
          <p:nvPr/>
        </p:nvSpPr>
        <p:spPr bwMode="auto">
          <a:xfrm>
            <a:off x="4015976" y="2319732"/>
            <a:ext cx="27027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8" name="Oval 52"/>
          <p:cNvSpPr>
            <a:spLocks noChangeArrowheads="1"/>
          </p:cNvSpPr>
          <p:nvPr/>
        </p:nvSpPr>
        <p:spPr bwMode="auto">
          <a:xfrm>
            <a:off x="4500562" y="2678507"/>
            <a:ext cx="27027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09" name="Oval 53"/>
          <p:cNvSpPr>
            <a:spLocks noChangeArrowheads="1"/>
          </p:cNvSpPr>
          <p:nvPr/>
        </p:nvSpPr>
        <p:spPr bwMode="auto">
          <a:xfrm>
            <a:off x="4015976" y="3038871"/>
            <a:ext cx="270272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10" name="Oval 54"/>
          <p:cNvSpPr>
            <a:spLocks noChangeArrowheads="1"/>
          </p:cNvSpPr>
          <p:nvPr/>
        </p:nvSpPr>
        <p:spPr bwMode="auto">
          <a:xfrm>
            <a:off x="4087414" y="3399232"/>
            <a:ext cx="27027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23" name="AutoShape 67"/>
          <p:cNvSpPr>
            <a:spLocks noChangeArrowheads="1"/>
          </p:cNvSpPr>
          <p:nvPr/>
        </p:nvSpPr>
        <p:spPr bwMode="auto">
          <a:xfrm>
            <a:off x="2722932" y="4136627"/>
            <a:ext cx="270272" cy="576263"/>
          </a:xfrm>
          <a:prstGeom prst="upArrow">
            <a:avLst>
              <a:gd name="adj1" fmla="val 50000"/>
              <a:gd name="adj2" fmla="val 3997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6324" name="Line 68"/>
          <p:cNvSpPr>
            <a:spLocks noChangeShapeType="1"/>
          </p:cNvSpPr>
          <p:nvPr/>
        </p:nvSpPr>
        <p:spPr bwMode="auto">
          <a:xfrm>
            <a:off x="4071934" y="3000769"/>
            <a:ext cx="161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325" name="Line 69"/>
          <p:cNvSpPr>
            <a:spLocks noChangeShapeType="1"/>
          </p:cNvSpPr>
          <p:nvPr/>
        </p:nvSpPr>
        <p:spPr bwMode="auto">
          <a:xfrm>
            <a:off x="1266803" y="3010294"/>
            <a:ext cx="161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66FF"/>
                </a:solidFill>
              </a:rPr>
              <a:t>Stable Marriage with Ties (SMT)</a:t>
            </a:r>
          </a:p>
        </p:txBody>
      </p:sp>
    </p:spTree>
    <p:extLst>
      <p:ext uri="{BB962C8B-B14F-4D97-AF65-F5344CB8AC3E}">
        <p14:creationId xmlns:p14="http://schemas.microsoft.com/office/powerpoint/2010/main" xmlns="" val="137413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96311" grpId="0" animBg="1"/>
      <p:bldP spid="96322" grpId="0" animBg="1"/>
      <p:bldP spid="96303" grpId="0" animBg="1"/>
      <p:bldP spid="96304" grpId="0" animBg="1"/>
      <p:bldP spid="96305" grpId="0" animBg="1"/>
      <p:bldP spid="96306" grpId="0" animBg="1"/>
      <p:bldP spid="96307" grpId="0" animBg="1"/>
      <p:bldP spid="96308" grpId="0" animBg="1"/>
      <p:bldP spid="96309" grpId="0" animBg="1"/>
      <p:bldP spid="96310" grpId="0" animBg="1"/>
      <p:bldP spid="96323" grpId="0" animBg="1"/>
      <p:bldP spid="96324" grpId="0" animBg="1"/>
      <p:bldP spid="9632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066FF"/>
                </a:solidFill>
              </a:rPr>
              <a:t>Stable Marriage with Ties (SMT)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" y="785794"/>
            <a:ext cx="76803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600" dirty="0" smtClean="0"/>
              <a:t> Super-stability</a:t>
            </a:r>
            <a:endParaRPr lang="zh-CN" altLang="en-US" sz="2600" dirty="0"/>
          </a:p>
        </p:txBody>
      </p:sp>
      <p:pic>
        <p:nvPicPr>
          <p:cNvPr id="15237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66828"/>
            <a:ext cx="5219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92113" y="2150739"/>
            <a:ext cx="5576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600" dirty="0" smtClean="0"/>
              <a:t> Weak stability</a:t>
            </a:r>
            <a:endParaRPr lang="zh-CN" altLang="en-US" sz="2600" dirty="0"/>
          </a:p>
        </p:txBody>
      </p:sp>
      <p:pic>
        <p:nvPicPr>
          <p:cNvPr id="15237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76525"/>
            <a:ext cx="44577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92113" y="3571876"/>
            <a:ext cx="5576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600" dirty="0" smtClean="0"/>
              <a:t> Strong stability</a:t>
            </a:r>
            <a:endParaRPr lang="zh-CN" altLang="en-US" sz="2600" dirty="0"/>
          </a:p>
        </p:txBody>
      </p:sp>
      <p:pic>
        <p:nvPicPr>
          <p:cNvPr id="152372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4429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820741" y="5000636"/>
            <a:ext cx="7108845" cy="1200329"/>
          </a:xfrm>
          <a:prstGeom prst="rect">
            <a:avLst/>
          </a:prstGeom>
          <a:noFill/>
          <a:ln w="12700">
            <a:solidFill>
              <a:srgbClr val="0066FF"/>
            </a:solidFill>
          </a:ln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Theorem: </a:t>
            </a:r>
          </a:p>
          <a:p>
            <a:pPr>
              <a:buFont typeface="Arial" pitchFamily="34" charset="0"/>
              <a:buChar char="̶"/>
            </a:pPr>
            <a:r>
              <a:rPr lang="en-US" altLang="zh-CN" sz="2400" dirty="0" smtClean="0"/>
              <a:t>   A weakly stable matching always exists and can be found in polynomial time</a:t>
            </a:r>
            <a:endParaRPr lang="zh-CN" altLang="en-US" sz="2400" dirty="0"/>
          </a:p>
        </p:txBody>
      </p:sp>
      <p:pic>
        <p:nvPicPr>
          <p:cNvPr id="152372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50" y="1400162"/>
            <a:ext cx="323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372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50" y="2714620"/>
            <a:ext cx="323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373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50" y="4186244"/>
            <a:ext cx="323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2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2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2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2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2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285728"/>
            <a:ext cx="9144000" cy="55721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FF"/>
                </a:solidFill>
              </a:rPr>
              <a:t>Stable Marriage with Incomplete Preferences (SMI)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zh-CN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772" y="1041364"/>
            <a:ext cx="754565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dist" eaLnBrk="1" hangingPunct="1">
              <a:lnSpc>
                <a:spcPct val="80000"/>
              </a:lnSpc>
            </a:pPr>
            <a:r>
              <a:rPr lang="en-US" altLang="ja-JP" b="1" dirty="0">
                <a:ea typeface="ＭＳ Ｐゴシック" panose="020B0600070205080204" pitchFamily="34" charset="-128"/>
              </a:rPr>
              <a:t>1:     a     c     b                          a:     2     1     3     4     5 </a:t>
            </a:r>
          </a:p>
          <a:p>
            <a:pPr lvl="1" algn="dist" eaLnBrk="1" hangingPunct="1">
              <a:lnSpc>
                <a:spcPct val="80000"/>
              </a:lnSpc>
            </a:pPr>
            <a:endParaRPr lang="en-US" altLang="ja-JP" b="1" dirty="0">
              <a:ea typeface="ＭＳ Ｐゴシック" panose="020B0600070205080204" pitchFamily="34" charset="-128"/>
            </a:endParaRPr>
          </a:p>
          <a:p>
            <a:pPr lvl="1" algn="dist" eaLnBrk="1" hangingPunct="1">
              <a:lnSpc>
                <a:spcPct val="80000"/>
              </a:lnSpc>
            </a:pPr>
            <a:r>
              <a:rPr lang="en-US" altLang="ja-JP" b="1" dirty="0">
                <a:ea typeface="ＭＳ Ｐゴシック" panose="020B0600070205080204" pitchFamily="34" charset="-128"/>
              </a:rPr>
              <a:t>2:     c     a                                 b:     2     1</a:t>
            </a:r>
          </a:p>
          <a:p>
            <a:pPr lvl="1" algn="dist" eaLnBrk="1" hangingPunct="1">
              <a:lnSpc>
                <a:spcPct val="80000"/>
              </a:lnSpc>
            </a:pPr>
            <a:endParaRPr lang="en-US" altLang="ja-JP" b="1" dirty="0">
              <a:ea typeface="ＭＳ Ｐゴシック" panose="020B0600070205080204" pitchFamily="34" charset="-128"/>
            </a:endParaRPr>
          </a:p>
          <a:p>
            <a:pPr lvl="1" algn="dist" eaLnBrk="1" hangingPunct="1">
              <a:lnSpc>
                <a:spcPct val="80000"/>
              </a:lnSpc>
            </a:pPr>
            <a:r>
              <a:rPr lang="en-US" altLang="ja-JP" b="1" dirty="0">
                <a:ea typeface="ＭＳ Ｐゴシック" panose="020B0600070205080204" pitchFamily="34" charset="-128"/>
              </a:rPr>
              <a:t>3:     b     a                                 c:     1     2</a:t>
            </a:r>
          </a:p>
          <a:p>
            <a:pPr lvl="1" algn="dist" eaLnBrk="1" hangingPunct="1">
              <a:lnSpc>
                <a:spcPct val="80000"/>
              </a:lnSpc>
            </a:pPr>
            <a:endParaRPr lang="en-US" altLang="ja-JP" b="1" dirty="0">
              <a:ea typeface="ＭＳ Ｐゴシック" panose="020B0600070205080204" pitchFamily="34" charset="-128"/>
            </a:endParaRPr>
          </a:p>
          <a:p>
            <a:pPr lvl="1" algn="dist" eaLnBrk="1" hangingPunct="1">
              <a:lnSpc>
                <a:spcPct val="80000"/>
              </a:lnSpc>
            </a:pPr>
            <a:r>
              <a:rPr lang="en-US" altLang="ja-JP" b="1" dirty="0">
                <a:ea typeface="ＭＳ Ｐゴシック" panose="020B0600070205080204" pitchFamily="34" charset="-128"/>
              </a:rPr>
              <a:t>4:     c     b     d     e                   d:     3     1     4</a:t>
            </a:r>
          </a:p>
          <a:p>
            <a:pPr lvl="1" algn="dist" eaLnBrk="1" hangingPunct="1">
              <a:lnSpc>
                <a:spcPct val="80000"/>
              </a:lnSpc>
            </a:pPr>
            <a:endParaRPr lang="en-US" altLang="ja-JP" b="1" dirty="0">
              <a:ea typeface="ＭＳ Ｐゴシック" panose="020B0600070205080204" pitchFamily="34" charset="-128"/>
            </a:endParaRPr>
          </a:p>
          <a:p>
            <a:pPr lvl="1" algn="dist" eaLnBrk="1" hangingPunct="1">
              <a:lnSpc>
                <a:spcPct val="80000"/>
              </a:lnSpc>
            </a:pPr>
            <a:r>
              <a:rPr lang="en-US" altLang="ja-JP" b="1" dirty="0">
                <a:ea typeface="ＭＳ Ｐゴシック" panose="020B0600070205080204" pitchFamily="34" charset="-128"/>
              </a:rPr>
              <a:t>5:     c     d     b                          e:     4     3</a:t>
            </a:r>
          </a:p>
          <a:p>
            <a:pPr lvl="1" algn="dist" eaLnBrk="1" hangingPunct="1">
              <a:lnSpc>
                <a:spcPct val="80000"/>
              </a:lnSpc>
            </a:pPr>
            <a:endParaRPr lang="en-US" altLang="ja-JP" b="1" dirty="0">
              <a:ea typeface="ＭＳ Ｐゴシック" panose="020B0600070205080204" pitchFamily="34" charset="-128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968097" y="1628232"/>
            <a:ext cx="360363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644249" y="1049297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453747" y="3381084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968097" y="2204495"/>
            <a:ext cx="360363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217443" y="2810377"/>
            <a:ext cx="3603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600384" y="1638261"/>
            <a:ext cx="360362" cy="3603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89835" y="2051066"/>
            <a:ext cx="21748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6043786" y="2612629"/>
            <a:ext cx="2174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689313" y="1452036"/>
            <a:ext cx="217487" cy="0"/>
          </a:xfrm>
          <a:prstGeom prst="line">
            <a:avLst/>
          </a:prstGeom>
          <a:noFill/>
          <a:ln w="38100">
            <a:solidFill>
              <a:srgbClr val="01D5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043283" y="1441410"/>
            <a:ext cx="217487" cy="0"/>
          </a:xfrm>
          <a:prstGeom prst="line">
            <a:avLst/>
          </a:prstGeom>
          <a:noFill/>
          <a:ln w="38100">
            <a:solidFill>
              <a:srgbClr val="01D5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749127" y="3187660"/>
            <a:ext cx="217487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6572264" y="3143248"/>
            <a:ext cx="217487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2113" y="4088352"/>
            <a:ext cx="4075155" cy="47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342900" indent="-342900" eaLnBrk="1" hangingPunct="1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lang="en-US" altLang="ja-JP" sz="2600" dirty="0">
                <a:latin typeface="+mn-lt"/>
                <a:ea typeface="+mn-ea"/>
              </a:rPr>
              <a:t>Matching may be partial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03224" y="4560789"/>
            <a:ext cx="7772400" cy="1655838"/>
          </a:xfrm>
          <a:prstGeom prst="rect">
            <a:avLst/>
          </a:prstGeom>
          <a:noFill/>
          <a:ln w="15875">
            <a:solidFill>
              <a:srgbClr val="0066FF"/>
            </a:solidFill>
          </a:ln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  <a:defRPr/>
            </a:pPr>
            <a:r>
              <a:rPr kumimoji="1" lang="en-US" altLang="ja-JP" sz="2600" dirty="0"/>
              <a:t>Theorem [Gale, Sotomayor 1985] </a:t>
            </a:r>
            <a:endParaRPr kumimoji="1" lang="en-US" altLang="ja-JP" sz="2600" dirty="0" smtClean="0"/>
          </a:p>
          <a:p>
            <a:pPr marL="342900" indent="-342900">
              <a:lnSpc>
                <a:spcPct val="95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defRPr/>
            </a:pPr>
            <a:r>
              <a:rPr kumimoji="1" lang="en-US" altLang="ja-JP" sz="2600" dirty="0" smtClean="0">
                <a:ea typeface="ＭＳ Ｐゴシック" pitchFamily="50" charset="-128"/>
              </a:rPr>
              <a:t>     </a:t>
            </a:r>
            <a:r>
              <a:rPr kumimoji="1" lang="en-US" altLang="ja-JP" sz="2200" dirty="0" smtClean="0">
                <a:ea typeface="ＭＳ Ｐゴシック" pitchFamily="50" charset="-128"/>
              </a:rPr>
              <a:t>There </a:t>
            </a:r>
            <a:r>
              <a:rPr kumimoji="1" lang="en-US" altLang="ja-JP" sz="2200" dirty="0">
                <a:ea typeface="ＭＳ Ｐゴシック" pitchFamily="50" charset="-128"/>
              </a:rPr>
              <a:t>may be more than one stable </a:t>
            </a:r>
            <a:r>
              <a:rPr kumimoji="1" lang="en-US" altLang="ja-JP" sz="2200" dirty="0" err="1">
                <a:ea typeface="ＭＳ Ｐゴシック" pitchFamily="50" charset="-128"/>
              </a:rPr>
              <a:t>matchings</a:t>
            </a:r>
            <a:r>
              <a:rPr kumimoji="1" lang="en-US" altLang="ja-JP" sz="2200" dirty="0">
                <a:ea typeface="ＭＳ Ｐゴシック" pitchFamily="50" charset="-128"/>
              </a:rPr>
              <a:t>, but their size is all the  same and one of them can be obtained in poly time.</a:t>
            </a:r>
          </a:p>
        </p:txBody>
      </p:sp>
      <p:pic>
        <p:nvPicPr>
          <p:cNvPr id="1525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214950"/>
            <a:ext cx="3238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66FF"/>
                </a:solidFill>
              </a:rPr>
              <a:t>Many-to-one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olidFill>
                  <a:srgbClr val="0066FF"/>
                </a:solidFill>
              </a:rPr>
              <a:t>Matching</a:t>
            </a:r>
            <a:endParaRPr lang="zh-CN" altLang="en-US" sz="3200" dirty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113" y="842941"/>
            <a:ext cx="8108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600" dirty="0" smtClean="0"/>
              <a:t> Example: hospitals/residents problem (HR)</a:t>
            </a:r>
            <a:endParaRPr lang="zh-CN" altLang="en-US" sz="2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642" y="3714752"/>
            <a:ext cx="8358246" cy="2214578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</a:ln>
          <a:effectLst>
            <a:outerShdw blurRad="50800" dist="50800" dir="5400000" sx="99000" sy="99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600" kern="0" dirty="0" smtClean="0">
                <a:solidFill>
                  <a:srgbClr val="FF0000"/>
                </a:solidFill>
              </a:rPr>
              <a:t>Rural Hospital Theorem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̶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residents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assigned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all stable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̶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hospital is assigned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same number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residents in all stable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̶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hospital that is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undersubscribed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one stable matching is assigned exactly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same set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residents in all stable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335384"/>
            <a:ext cx="74295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sz="2200" dirty="0" smtClean="0"/>
              <a:t>   </a:t>
            </a:r>
            <a:r>
              <a:rPr lang="en-US" altLang="zh-CN" dirty="0" smtClean="0"/>
              <a:t>We consider men as residents and women as hospitals</a:t>
            </a:r>
          </a:p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 Each hospital declares the </a:t>
            </a:r>
            <a:r>
              <a:rPr lang="en-US" altLang="zh-CN" dirty="0" smtClean="0">
                <a:solidFill>
                  <a:srgbClr val="FF0000"/>
                </a:solidFill>
              </a:rPr>
              <a:t>quota</a:t>
            </a:r>
            <a:r>
              <a:rPr lang="en-US" altLang="zh-CN" dirty="0" smtClean="0"/>
              <a:t>, that specifies the number of residents the hospital can accept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642" y="2500306"/>
            <a:ext cx="7750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600" dirty="0" smtClean="0"/>
              <a:t> Reduce to SM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dirty="0" smtClean="0"/>
              <a:t>    Replace each hospital with a quota q </a:t>
            </a:r>
            <a:r>
              <a:rPr lang="en-US" altLang="zh-CN" dirty="0" smtClean="0">
                <a:solidFill>
                  <a:srgbClr val="FF0000"/>
                </a:solidFill>
              </a:rPr>
              <a:t>by its q copies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dirty="0" smtClean="0"/>
              <a:t>    Most of the results established for SM </a:t>
            </a:r>
            <a:r>
              <a:rPr lang="en-US" altLang="zh-CN" dirty="0" smtClean="0">
                <a:solidFill>
                  <a:srgbClr val="FF0000"/>
                </a:solidFill>
              </a:rPr>
              <a:t>hold</a:t>
            </a:r>
            <a:r>
              <a:rPr lang="en-US" altLang="zh-CN" dirty="0" smtClean="0"/>
              <a:t> for HR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66FF"/>
                </a:solidFill>
              </a:rPr>
              <a:t>Many-to-Many Matching Example: </a:t>
            </a:r>
            <a:r>
              <a:rPr lang="en-US" altLang="zh-CN" sz="3200" dirty="0" err="1" smtClean="0">
                <a:solidFill>
                  <a:srgbClr val="0066FF"/>
                </a:solidFill>
              </a:rPr>
              <a:t>Femtocells</a:t>
            </a:r>
            <a:endParaRPr lang="zh-CN" altLang="en-US" sz="3200" dirty="0">
              <a:solidFill>
                <a:srgbClr val="0066FF"/>
              </a:solidFill>
            </a:endParaRPr>
          </a:p>
        </p:txBody>
      </p:sp>
      <p:sp>
        <p:nvSpPr>
          <p:cNvPr id="4" name="内容占位符 4"/>
          <p:cNvSpPr txBox="1">
            <a:spLocks/>
          </p:cNvSpPr>
          <p:nvPr/>
        </p:nvSpPr>
        <p:spPr>
          <a:xfrm>
            <a:off x="392113" y="1000108"/>
            <a:ext cx="7894663" cy="53578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4000" marR="0" lvl="0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Femtocell</a:t>
            </a:r>
            <a:r>
              <a:rPr kumimoji="0" lang="en-US" altLang="zh-C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access points (FAPs) are </a:t>
            </a:r>
          </a:p>
          <a:p>
            <a:pPr marL="711200" lvl="1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̶"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low-power wireless access points that </a:t>
            </a:r>
          </a:p>
          <a:p>
            <a:pPr marL="1168400" lvl="2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operate in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macrocells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’ access points (MAPs) licensed spectrum to </a:t>
            </a:r>
          </a:p>
          <a:p>
            <a:pPr marL="1168400" lvl="2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connect standard mobile devices to a wireless operator’s (WOs) network </a:t>
            </a:r>
          </a:p>
          <a:p>
            <a:pPr marL="711200" lvl="1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̶"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using residential DSL or cable broadband connections</a:t>
            </a:r>
          </a:p>
          <a:p>
            <a:pPr marL="254000" marR="0" lvl="0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2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Challenges:</a:t>
            </a:r>
          </a:p>
          <a:p>
            <a:pPr marL="711200" marR="0" lvl="1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AU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AU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Random </a:t>
            </a:r>
            <a:r>
              <a:rPr kumimoji="0" lang="en-AU" altLang="zh-CN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spacial</a:t>
            </a:r>
            <a:r>
              <a:rPr kumimoji="0" lang="en-AU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 placement of FAPs and huge interference.</a:t>
            </a:r>
          </a:p>
          <a:p>
            <a:pPr marL="711200" marR="0" lvl="1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AU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 MAPs to FAPs, FAPs to MAPs and </a:t>
            </a:r>
            <a:r>
              <a:rPr kumimoji="0" lang="en-AU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</a:rPr>
              <a:t>FAPs to FAPs interference</a:t>
            </a:r>
            <a:r>
              <a:rPr kumimoji="0" lang="en-AU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.</a:t>
            </a:r>
          </a:p>
          <a:p>
            <a:pPr marL="711200" marR="0" lvl="1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 No distributed mechanism to handle the final users (FUs)-FAPs and FAPs-WOs allocation.</a:t>
            </a:r>
          </a:p>
          <a:p>
            <a:pPr marL="711200" marR="0" lvl="1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q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54000" marR="0" lvl="0" indent="-254000" algn="just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Background of Full-Duplex Techniques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Traditional half duplex: using orthogonal resources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Time-division duplex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Frequency-division duplex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Problems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The orthogonal resources are allocated for reception and transmission.</a:t>
            </a:r>
          </a:p>
          <a:p>
            <a:pPr lvl="1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Solutions             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The same resources are allocated for reception and</a:t>
            </a:r>
          </a:p>
          <a:p>
            <a:pPr lvl="1"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    transmission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tdm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63975"/>
            <a:ext cx="2776326" cy="1325065"/>
          </a:xfrm>
          <a:prstGeom prst="rect">
            <a:avLst/>
          </a:prstGeom>
        </p:spPr>
      </p:pic>
      <p:pic>
        <p:nvPicPr>
          <p:cNvPr id="5" name="图片 4" descr="fdm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20888"/>
            <a:ext cx="2736304" cy="133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378904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Fig. 3 Time-division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78904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Fig. 4 Frequency-division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云形标注 9"/>
          <p:cNvSpPr/>
          <p:nvPr/>
        </p:nvSpPr>
        <p:spPr bwMode="auto">
          <a:xfrm>
            <a:off x="3786182" y="4239694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Spectral loss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云形标注 11"/>
          <p:cNvSpPr/>
          <p:nvPr/>
        </p:nvSpPr>
        <p:spPr bwMode="auto">
          <a:xfrm>
            <a:off x="3786182" y="5454140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Full-duplex</a:t>
            </a:r>
          </a:p>
          <a:p>
            <a:pPr algn="ctr"/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Comms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66FF"/>
                </a:solidFill>
              </a:rPr>
              <a:t>Many-to-Many Matching Example: </a:t>
            </a:r>
            <a:r>
              <a:rPr lang="en-US" altLang="zh-CN" sz="3200" dirty="0" err="1" smtClean="0">
                <a:solidFill>
                  <a:srgbClr val="0066FF"/>
                </a:solidFill>
              </a:rPr>
              <a:t>Femtocells</a:t>
            </a:r>
            <a:endParaRPr lang="zh-CN" alt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0825" y="925413"/>
            <a:ext cx="8662988" cy="5095875"/>
          </a:xfrm>
          <a:prstGeom prst="rect">
            <a:avLst/>
          </a:prstGeom>
        </p:spPr>
        <p:txBody>
          <a:bodyPr/>
          <a:lstStyle/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matching problem: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  <a:ea typeface="+mn-ea"/>
              </a:rPr>
              <a:t>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Matching the FAPs to WOs</a:t>
            </a:r>
          </a:p>
          <a:p>
            <a:pPr marL="1168400" marR="0" lvl="2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matching problem: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  <a:ea typeface="+mn-ea"/>
              </a:rPr>
              <a:t>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Matching FUs to FAPs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kern="0" dirty="0" smtClean="0">
                <a:latin typeface="+mn-lt"/>
              </a:rPr>
              <a:t>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Matching sub-channels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Fus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kern="0" dirty="0" smtClean="0">
                <a:latin typeface="+mn-lt"/>
              </a:rPr>
              <a:t>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Power allocation</a:t>
            </a:r>
          </a:p>
          <a:p>
            <a:pPr marL="1168400" marR="0" lvl="2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220072" y="1052884"/>
            <a:ext cx="1152128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80312" y="980876"/>
            <a:ext cx="1008112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8658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972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908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s://encrypted-tbn1.gstatic.com/images?q=tbn:ANd9GcSuoKMnIsg8IFtVqDbkxBFgvIcx8UmBzO1C7Lex24JR8yBtYFxD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060996"/>
            <a:ext cx="504056" cy="403646"/>
          </a:xfrm>
          <a:prstGeom prst="rect">
            <a:avLst/>
          </a:prstGeom>
          <a:noFill/>
        </p:spPr>
      </p:pic>
      <p:pic>
        <p:nvPicPr>
          <p:cNvPr id="11" name="Picture 4" descr="https://encrypted-tbn1.gstatic.com/images?q=tbn:ANd9GcSuoKMnIsg8IFtVqDbkxBFgvIcx8UmBzO1C7Lex24JR8yBtYFxD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900"/>
            <a:ext cx="504056" cy="40364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48064" y="3069108"/>
            <a:ext cx="170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Femto</a:t>
            </a:r>
            <a:r>
              <a:rPr lang="en-US" dirty="0" smtClean="0"/>
              <a:t>-cells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1" y="2709068"/>
            <a:ext cx="153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pic>
        <p:nvPicPr>
          <p:cNvPr id="14" name="Picture 4" descr="https://encrypted-tbn1.gstatic.com/images?q=tbn:ANd9GcSuoKMnIsg8IFtVqDbkxBFgvIcx8UmBzO1C7Lex24JR8yBtYFxD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56940"/>
            <a:ext cx="504056" cy="403646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940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eft-Right Arrow 18"/>
          <p:cNvSpPr/>
          <p:nvPr/>
        </p:nvSpPr>
        <p:spPr>
          <a:xfrm>
            <a:off x="6588224" y="1988988"/>
            <a:ext cx="6480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72200" y="134091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 transfer</a:t>
            </a:r>
            <a:endParaRPr lang="en-US" dirty="0"/>
          </a:p>
        </p:txBody>
      </p:sp>
      <p:sp>
        <p:nvSpPr>
          <p:cNvPr id="18" name="Oval 20"/>
          <p:cNvSpPr/>
          <p:nvPr/>
        </p:nvSpPr>
        <p:spPr>
          <a:xfrm>
            <a:off x="5148064" y="3789188"/>
            <a:ext cx="1152128" cy="20162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1"/>
          <p:cNvSpPr/>
          <p:nvPr/>
        </p:nvSpPr>
        <p:spPr>
          <a:xfrm>
            <a:off x="7380312" y="3285132"/>
            <a:ext cx="1368152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94962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276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212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76056" y="5805412"/>
            <a:ext cx="178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Femto</a:t>
            </a:r>
            <a:r>
              <a:rPr lang="en-US" dirty="0" smtClean="0"/>
              <a:t>-cells</a:t>
            </a:r>
            <a:endParaRPr lang="en-US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244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Left-Right Arrow 30"/>
          <p:cNvSpPr/>
          <p:nvPr/>
        </p:nvSpPr>
        <p:spPr>
          <a:xfrm>
            <a:off x="6516216" y="4725292"/>
            <a:ext cx="6480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725292"/>
            <a:ext cx="360040" cy="547973"/>
          </a:xfrm>
          <a:prstGeom prst="rect">
            <a:avLst/>
          </a:prstGeom>
          <a:noFill/>
        </p:spPr>
      </p:pic>
      <p:pic>
        <p:nvPicPr>
          <p:cNvPr id="27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4437260"/>
            <a:ext cx="360040" cy="547973"/>
          </a:xfrm>
          <a:prstGeom prst="rect">
            <a:avLst/>
          </a:prstGeom>
          <a:noFill/>
        </p:spPr>
      </p:pic>
      <p:pic>
        <p:nvPicPr>
          <p:cNvPr id="28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437260"/>
            <a:ext cx="360040" cy="547973"/>
          </a:xfrm>
          <a:prstGeom prst="rect">
            <a:avLst/>
          </a:prstGeom>
          <a:noFill/>
        </p:spPr>
      </p:pic>
      <p:pic>
        <p:nvPicPr>
          <p:cNvPr id="29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05212"/>
            <a:ext cx="360040" cy="547973"/>
          </a:xfrm>
          <a:prstGeom prst="rect">
            <a:avLst/>
          </a:prstGeom>
          <a:noFill/>
        </p:spPr>
      </p:pic>
      <p:pic>
        <p:nvPicPr>
          <p:cNvPr id="30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3861196"/>
            <a:ext cx="360040" cy="547973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596336" y="55893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32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501156"/>
            <a:ext cx="360040" cy="547973"/>
          </a:xfrm>
          <a:prstGeom prst="rect">
            <a:avLst/>
          </a:prstGeom>
          <a:noFill/>
        </p:spPr>
      </p:pic>
      <p:sp>
        <p:nvSpPr>
          <p:cNvPr id="33" name="Oval 39"/>
          <p:cNvSpPr/>
          <p:nvPr/>
        </p:nvSpPr>
        <p:spPr>
          <a:xfrm>
            <a:off x="1043608" y="4437260"/>
            <a:ext cx="936104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40"/>
          <p:cNvSpPr/>
          <p:nvPr/>
        </p:nvSpPr>
        <p:spPr>
          <a:xfrm>
            <a:off x="3131840" y="3501156"/>
            <a:ext cx="1368152" cy="22322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276"/>
            <a:ext cx="360040" cy="5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83568" y="5373364"/>
            <a:ext cx="203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Sub-channels</a:t>
            </a:r>
            <a:endParaRPr lang="en-US" dirty="0"/>
          </a:p>
        </p:txBody>
      </p:sp>
      <p:sp>
        <p:nvSpPr>
          <p:cNvPr id="37" name="Left-Right Arrow 46"/>
          <p:cNvSpPr/>
          <p:nvPr/>
        </p:nvSpPr>
        <p:spPr>
          <a:xfrm>
            <a:off x="2267744" y="4877692"/>
            <a:ext cx="6480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051720" y="42296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Money transfer</a:t>
            </a:r>
            <a:endParaRPr lang="en-US" dirty="0"/>
          </a:p>
        </p:txBody>
      </p:sp>
      <p:pic>
        <p:nvPicPr>
          <p:cNvPr id="39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877692"/>
            <a:ext cx="360040" cy="547973"/>
          </a:xfrm>
          <a:prstGeom prst="rect">
            <a:avLst/>
          </a:prstGeom>
          <a:noFill/>
        </p:spPr>
      </p:pic>
      <p:pic>
        <p:nvPicPr>
          <p:cNvPr id="40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589660"/>
            <a:ext cx="360040" cy="547973"/>
          </a:xfrm>
          <a:prstGeom prst="rect">
            <a:avLst/>
          </a:prstGeom>
          <a:noFill/>
        </p:spPr>
      </p:pic>
      <p:pic>
        <p:nvPicPr>
          <p:cNvPr id="41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89660"/>
            <a:ext cx="360040" cy="547973"/>
          </a:xfrm>
          <a:prstGeom prst="rect">
            <a:avLst/>
          </a:prstGeom>
          <a:noFill/>
        </p:spPr>
      </p:pic>
      <p:pic>
        <p:nvPicPr>
          <p:cNvPr id="42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57612"/>
            <a:ext cx="360040" cy="547973"/>
          </a:xfrm>
          <a:prstGeom prst="rect">
            <a:avLst/>
          </a:prstGeom>
          <a:noFill/>
        </p:spPr>
      </p:pic>
      <p:pic>
        <p:nvPicPr>
          <p:cNvPr id="43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13596"/>
            <a:ext cx="360040" cy="547973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203848" y="57417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45" name="Picture 6" descr="https://encrypted-tbn3.gstatic.com/images?q=tbn:ANd9GcTH9hNrfETtC6ZVo-S-THx8yq-VBScfxpogPnxebGWywY8tJUzT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53556"/>
            <a:ext cx="360040" cy="547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46"/>
            <a:ext cx="8359775" cy="4929187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Resource Allocation and Game Theoretical Study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Matching Theory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Full-duplex OFDMA Networks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Introduction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System model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Algorithms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Simulation Results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Heterogeneous Networks</a:t>
            </a:r>
            <a:endParaRPr lang="en-US" altLang="zh-CN" sz="28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0" dirty="0" smtClean="0">
                <a:ea typeface="ＭＳ Ｐゴシック" pitchFamily="34" charset="-128"/>
                <a:cs typeface="Times New Roman" pitchFamily="18" charset="0"/>
              </a:rPr>
              <a:t>Applications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8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zh-CN" sz="2600" dirty="0" smtClean="0">
                <a:ea typeface="宋体" panose="02010600030101010101" pitchFamily="2" charset="-122"/>
              </a:rPr>
              <a:t>Full-duplex OFDMA schemes help achieve the </a:t>
            </a:r>
            <a:r>
              <a:rPr lang="en-US" altLang="zh-CN" sz="2600" dirty="0" smtClean="0">
                <a:solidFill>
                  <a:srgbClr val="FF0000"/>
                </a:solidFill>
                <a:ea typeface="宋体" panose="02010600030101010101" pitchFamily="2" charset="-122"/>
              </a:rPr>
              <a:t>single band simultaneous bidirectional</a:t>
            </a:r>
            <a:r>
              <a:rPr lang="en-US" altLang="zh-CN" sz="2600" dirty="0" smtClean="0">
                <a:ea typeface="宋体" panose="02010600030101010101" pitchFamily="2" charset="-122"/>
              </a:rPr>
              <a:t> communication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zh-CN" sz="1200" dirty="0" smtClean="0">
              <a:ea typeface="宋体" panose="02010600030101010101" pitchFamily="2" charset="-122"/>
            </a:endParaRPr>
          </a:p>
          <a:p>
            <a:r>
              <a:rPr lang="en-US" altLang="zh-CN" sz="2600" dirty="0" smtClean="0"/>
              <a:t>Consists of a common base station (BS), and multiple users as transmitters (TXs) and receivers (RXs).</a:t>
            </a:r>
          </a:p>
          <a:p>
            <a:endParaRPr lang="en-US" altLang="zh-CN" sz="1200" dirty="0" smtClean="0">
              <a:ea typeface="宋体" panose="02010600030101010101" pitchFamily="2" charset="-12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FF0000"/>
                </a:solidFill>
                <a:ea typeface="宋体" panose="02010600030101010101" pitchFamily="2" charset="-122"/>
              </a:rPr>
              <a:t>Open Problem</a:t>
            </a:r>
            <a:r>
              <a:rPr lang="en-US" altLang="zh-CN" sz="2600" dirty="0" smtClean="0">
                <a:ea typeface="宋体" panose="02010600030101010101" pitchFamily="2" charset="-122"/>
              </a:rPr>
              <a:t>: maximizing the sum-rate of the network</a:t>
            </a:r>
          </a:p>
          <a:p>
            <a:pPr lvl="1">
              <a:buFont typeface="Arial" pitchFamily="34" charset="0"/>
              <a:buChar char="̶"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How to make the transmitters and the receivers paired</a:t>
            </a:r>
          </a:p>
          <a:p>
            <a:pPr lvl="1">
              <a:buFont typeface="Arial" pitchFamily="34" charset="0"/>
              <a:buChar char="̶"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How to allocate the subcarriers to the transmitter-receiver pairs</a:t>
            </a:r>
          </a:p>
          <a:p>
            <a:pPr lvl="1">
              <a:buFont typeface="Arial" pitchFamily="34" charset="0"/>
              <a:buChar char="̶"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How to allocate the transmitted power of the BS to the receivers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2113" y="5812713"/>
            <a:ext cx="835977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+mj-ea"/>
              <a:buAutoNum type="circleNumDbPlain"/>
            </a:pPr>
            <a:r>
              <a:rPr lang="en-US" altLang="zh-CN" sz="1200" dirty="0" err="1" smtClean="0">
                <a:latin typeface="+mn-ea"/>
              </a:rPr>
              <a:t>Boya</a:t>
            </a:r>
            <a:r>
              <a:rPr lang="en-US" altLang="zh-CN" sz="1200" dirty="0" smtClean="0">
                <a:latin typeface="+mn-ea"/>
              </a:rPr>
              <a:t> Di, </a:t>
            </a:r>
            <a:r>
              <a:rPr lang="en-US" altLang="zh-CN" sz="1200" dirty="0" err="1" smtClean="0">
                <a:latin typeface="+mn-ea"/>
              </a:rPr>
              <a:t>Siavash</a:t>
            </a:r>
            <a:r>
              <a:rPr lang="en-US" altLang="zh-CN" sz="1200" dirty="0" smtClean="0">
                <a:latin typeface="+mn-ea"/>
              </a:rPr>
              <a:t> </a:t>
            </a:r>
            <a:r>
              <a:rPr lang="en-US" altLang="zh-CN" sz="1200" dirty="0" err="1" smtClean="0">
                <a:latin typeface="+mn-ea"/>
              </a:rPr>
              <a:t>Bayat</a:t>
            </a:r>
            <a:r>
              <a:rPr lang="en-US" altLang="zh-CN" sz="1200" dirty="0" smtClean="0">
                <a:latin typeface="+mn-ea"/>
              </a:rPr>
              <a:t>, Lingyang Song, and </a:t>
            </a:r>
            <a:r>
              <a:rPr lang="en-US" altLang="zh-CN" sz="1200" dirty="0" err="1" smtClean="0">
                <a:latin typeface="+mn-ea"/>
              </a:rPr>
              <a:t>Yonghui</a:t>
            </a:r>
            <a:r>
              <a:rPr lang="en-US" altLang="zh-CN" sz="1200" dirty="0" smtClean="0">
                <a:latin typeface="+mn-ea"/>
              </a:rPr>
              <a:t> Li, “Radio Resource Allocation for Full-Duplex OFDMA Networks Using Matching Theory,” </a:t>
            </a:r>
            <a:r>
              <a:rPr lang="nl-NL" altLang="zh-CN" sz="1200" i="1" dirty="0" smtClean="0">
                <a:latin typeface="+mn-ea"/>
              </a:rPr>
              <a:t>IEEE INFOCOM - Student Activities (Posters)</a:t>
            </a:r>
            <a:r>
              <a:rPr lang="nl-NL" altLang="zh-CN" sz="1200" dirty="0" smtClean="0">
                <a:latin typeface="+mn-ea"/>
              </a:rPr>
              <a:t>, Toronto, Canada, May, 2014.</a:t>
            </a:r>
          </a:p>
          <a:p>
            <a:pPr marL="342900" indent="-342900" algn="just">
              <a:buFont typeface="+mj-ea"/>
              <a:buAutoNum type="circleNumDbPlain"/>
            </a:pPr>
            <a:r>
              <a:rPr lang="en-US" altLang="zh-CN" sz="1200" dirty="0" smtClean="0"/>
              <a:t>Lingyang Song, </a:t>
            </a:r>
            <a:r>
              <a:rPr lang="en-US" altLang="zh-CN" sz="1200" dirty="0" err="1" smtClean="0"/>
              <a:t>Yonghui</a:t>
            </a:r>
            <a:r>
              <a:rPr lang="en-US" altLang="zh-CN" sz="1200" dirty="0" smtClean="0"/>
              <a:t> Li, and Zhu Han, “Resource Allocation in Full-Duplex Communications for Future Wireless Networks,” to appear, </a:t>
            </a:r>
            <a:r>
              <a:rPr lang="en-US" altLang="zh-CN" sz="1200" i="1" dirty="0" smtClean="0"/>
              <a:t>IEEE Wireless Communications Magazine</a:t>
            </a:r>
            <a:r>
              <a:rPr lang="zh-CN" altLang="en-US" sz="1200" dirty="0" smtClean="0">
                <a:latin typeface="+mn-ea"/>
              </a:rPr>
              <a:t> </a:t>
            </a:r>
            <a:r>
              <a:rPr lang="en-US" altLang="zh-CN" sz="1200" dirty="0" smtClean="0">
                <a:latin typeface="+mn-ea"/>
              </a:rPr>
              <a:t>[</a:t>
            </a:r>
            <a:r>
              <a:rPr lang="en-US" altLang="zh-CN" sz="1200" dirty="0" err="1" smtClean="0">
                <a:latin typeface="+mn-ea"/>
              </a:rPr>
              <a:t>arxiv</a:t>
            </a:r>
            <a:r>
              <a:rPr lang="en-US" altLang="zh-CN" sz="1200" dirty="0" smtClean="0">
                <a:latin typeface="+mn-ea"/>
              </a:rPr>
              <a:t>: </a:t>
            </a:r>
            <a:r>
              <a:rPr lang="en-US" altLang="zh-CN" sz="1200" dirty="0" smtClean="0">
                <a:hlinkClick r:id="rId2"/>
              </a:rPr>
              <a:t>http://arxiv.org/abs/1505.02911</a:t>
            </a:r>
            <a:r>
              <a:rPr lang="en-US" altLang="zh-CN" sz="1200" dirty="0" smtClean="0">
                <a:latin typeface="+mn-ea"/>
              </a:rPr>
              <a:t>]</a:t>
            </a:r>
            <a:endParaRPr lang="zh-CN" altLang="zh-CN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System Model</a:t>
            </a:r>
            <a:endParaRPr lang="zh-CN" altLang="en-US" sz="3200" dirty="0"/>
          </a:p>
        </p:txBody>
      </p:sp>
      <p:pic>
        <p:nvPicPr>
          <p:cNvPr id="5" name="图片 32" descr="飞信截图201404211025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550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214438"/>
            <a:ext cx="8359775" cy="4929187"/>
          </a:xfrm>
        </p:spPr>
        <p:txBody>
          <a:bodyPr/>
          <a:lstStyle/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altLang="zh-CN" sz="2600" dirty="0" smtClean="0">
                <a:ea typeface="宋体" panose="02010600030101010101" pitchFamily="2" charset="-122"/>
              </a:rPr>
              <a:t>One BS, M transmitters (TXs), M receivers (RXs), and K subcarriers</a:t>
            </a: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altLang="zh-CN" sz="2600" dirty="0" smtClean="0">
                <a:ea typeface="宋体" panose="02010600030101010101" pitchFamily="2" charset="-122"/>
              </a:rPr>
              <a:t>A transceiver unit</a:t>
            </a:r>
          </a:p>
          <a:p>
            <a:pPr marL="914400" lvl="1" indent="-457200" algn="just" eaLnBrk="1" hangingPunct="1">
              <a:buFont typeface="Arial" pitchFamily="34" charset="0"/>
              <a:buChar char="̶"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A base station, a </a:t>
            </a:r>
          </a:p>
          <a:p>
            <a:pPr marL="914400" lvl="1" indent="-457200" algn="just" eaLnBrk="1" hangingPunct="1">
              <a:buNone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    transmitter and a receiver</a:t>
            </a: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altLang="zh-CN" sz="2600" dirty="0" smtClean="0">
                <a:solidFill>
                  <a:srgbClr val="FF0000"/>
                </a:solidFill>
                <a:ea typeface="宋体" panose="02010600030101010101" pitchFamily="2" charset="-122"/>
              </a:rPr>
              <a:t>Self interference </a:t>
            </a:r>
            <a:r>
              <a:rPr lang="en-US" altLang="zh-CN" sz="2600" dirty="0" smtClean="0">
                <a:ea typeface="宋体" panose="02010600030101010101" pitchFamily="2" charset="-122"/>
              </a:rPr>
              <a:t>between </a:t>
            </a:r>
          </a:p>
          <a:p>
            <a:pPr marL="457200" indent="-457200" algn="just" eaLnBrk="1" hangingPunct="1">
              <a:buNone/>
              <a:defRPr/>
            </a:pPr>
            <a:r>
              <a:rPr lang="en-US" altLang="zh-CN" sz="2600" dirty="0" smtClean="0">
                <a:ea typeface="宋体" panose="02010600030101010101" pitchFamily="2" charset="-122"/>
              </a:rPr>
              <a:t>     antennas </a:t>
            </a: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altLang="zh-CN" sz="2600" dirty="0" smtClean="0">
                <a:ea typeface="宋体" panose="02010600030101010101" pitchFamily="2" charset="-122"/>
              </a:rPr>
              <a:t>Transceiver-subcarrier pairing</a:t>
            </a:r>
          </a:p>
          <a:p>
            <a:pPr marL="914400" lvl="1" indent="-457200" algn="just" eaLnBrk="1" hangingPunct="1">
              <a:buFont typeface="Arial" pitchFamily="34" charset="0"/>
              <a:buChar char="̶"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One TX can only be paired with </a:t>
            </a:r>
            <a:r>
              <a:rPr lang="en-US" altLang="zh-CN" sz="2200" dirty="0" smtClean="0">
                <a:solidFill>
                  <a:srgbClr val="FF0000"/>
                </a:solidFill>
                <a:ea typeface="宋体" panose="02010600030101010101" pitchFamily="2" charset="-122"/>
              </a:rPr>
              <a:t>one</a:t>
            </a:r>
            <a:r>
              <a:rPr lang="en-US" altLang="zh-CN" sz="2200" dirty="0" smtClean="0">
                <a:ea typeface="宋体" panose="02010600030101010101" pitchFamily="2" charset="-122"/>
              </a:rPr>
              <a:t> RX</a:t>
            </a:r>
            <a:endParaRPr lang="en-US" altLang="zh-CN" sz="1000" dirty="0" smtClean="0">
              <a:ea typeface="宋体" panose="02010600030101010101" pitchFamily="2" charset="-122"/>
            </a:endParaRPr>
          </a:p>
          <a:p>
            <a:pPr marL="914400" lvl="1" indent="-457200" algn="just" eaLnBrk="1" hangingPunct="1">
              <a:buFont typeface="Arial" pitchFamily="34" charset="0"/>
              <a:buChar char="̶"/>
              <a:defRPr/>
            </a:pPr>
            <a:r>
              <a:rPr lang="en-US" altLang="zh-CN" sz="2200" dirty="0" smtClean="0">
                <a:ea typeface="宋体" panose="02010600030101010101" pitchFamily="2" charset="-122"/>
              </a:rPr>
              <a:t>One subcarrier can only be paired with </a:t>
            </a:r>
            <a:r>
              <a:rPr lang="en-US" altLang="zh-CN" sz="2200" dirty="0" smtClean="0">
                <a:solidFill>
                  <a:srgbClr val="FF0000"/>
                </a:solidFill>
                <a:ea typeface="宋体" panose="02010600030101010101" pitchFamily="2" charset="-122"/>
              </a:rPr>
              <a:t>one</a:t>
            </a:r>
            <a:r>
              <a:rPr lang="en-US" altLang="zh-CN" sz="2200" dirty="0" smtClean="0">
                <a:ea typeface="宋体" panose="02010600030101010101" pitchFamily="2" charset="-122"/>
              </a:rPr>
              <a:t> TX-RX pair</a:t>
            </a: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altLang="zh-CN" sz="2600" dirty="0" smtClean="0">
                <a:ea typeface="宋体" panose="02010600030101010101" pitchFamily="2" charset="-122"/>
              </a:rPr>
              <a:t>The transmit power of the BS is </a:t>
            </a:r>
            <a:r>
              <a:rPr lang="en-US" altLang="zh-CN" sz="2600" dirty="0" smtClean="0">
                <a:solidFill>
                  <a:srgbClr val="FF0000"/>
                </a:solidFill>
                <a:ea typeface="宋体" panose="02010600030101010101" pitchFamily="2" charset="-122"/>
              </a:rPr>
              <a:t>fixed</a:t>
            </a:r>
            <a:endParaRPr lang="en-US" altLang="zh-CN" sz="2600" dirty="0" smtClean="0"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214818"/>
            <a:ext cx="328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A249"/>
                </a:solidFill>
              </a:rPr>
              <a:t>Fig. 1</a:t>
            </a:r>
            <a:r>
              <a:rPr lang="en-US" altLang="zh-CN" sz="1200" dirty="0" smtClean="0">
                <a:solidFill>
                  <a:schemeClr val="tx1"/>
                </a:solidFill>
              </a:rPr>
              <a:t>:   System Model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System Model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09637"/>
            <a:ext cx="8359775" cy="4929187"/>
          </a:xfrm>
        </p:spPr>
        <p:txBody>
          <a:bodyPr/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1543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928670"/>
            <a:ext cx="771530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1528692"/>
            <a:ext cx="789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1543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528692"/>
            <a:ext cx="6572297" cy="4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31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938267"/>
            <a:ext cx="5372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14348" y="195732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2500306"/>
            <a:ext cx="7608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dirty="0" smtClean="0"/>
              <a:t>  </a:t>
            </a:r>
            <a:r>
              <a:rPr lang="en-US" altLang="zh-CN" sz="2200" dirty="0" smtClean="0">
                <a:solidFill>
                  <a:srgbClr val="FF0000"/>
                </a:solidFill>
              </a:rPr>
              <a:t>Optimization problem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154318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900416"/>
            <a:ext cx="3438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连接符 20"/>
          <p:cNvCxnSpPr/>
          <p:nvPr/>
        </p:nvCxnSpPr>
        <p:spPr bwMode="auto">
          <a:xfrm>
            <a:off x="4714876" y="3500438"/>
            <a:ext cx="357190" cy="15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V="1">
            <a:off x="5072066" y="3143248"/>
            <a:ext cx="928694" cy="35877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000760" y="290041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the transmitter power allocated to the pair</a:t>
            </a:r>
            <a:endParaRPr lang="zh-CN" altLang="en-US" sz="1400" dirty="0"/>
          </a:p>
        </p:txBody>
      </p:sp>
      <p:pic>
        <p:nvPicPr>
          <p:cNvPr id="154318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78" y="3143248"/>
            <a:ext cx="1109664" cy="3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85720" y="3714752"/>
            <a:ext cx="7323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200" dirty="0" smtClean="0"/>
              <a:t>  </a:t>
            </a:r>
            <a:r>
              <a:rPr lang="en-US" altLang="zh-CN" sz="2200" dirty="0" smtClean="0">
                <a:solidFill>
                  <a:srgbClr val="FF0000"/>
                </a:solidFill>
              </a:rPr>
              <a:t>Constraints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224" y="4114862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 </a:t>
            </a:r>
            <a:r>
              <a:rPr lang="en-US" altLang="zh-CN" sz="1900" dirty="0" smtClean="0"/>
              <a:t>Each TX can only be paired with one RX and vice versa</a:t>
            </a:r>
          </a:p>
          <a:p>
            <a:pPr>
              <a:buFont typeface="Arial" pitchFamily="34" charset="0"/>
              <a:buChar char="̶"/>
            </a:pPr>
            <a:r>
              <a:rPr lang="en-US" altLang="zh-CN" sz="1900" dirty="0" smtClean="0"/>
              <a:t>   Each subcarrier can only be assigned to one transceiver unit and vice versa</a:t>
            </a:r>
          </a:p>
          <a:p>
            <a:pPr>
              <a:buFont typeface="Arial" pitchFamily="34" charset="0"/>
              <a:buChar char="̶"/>
            </a:pPr>
            <a:r>
              <a:rPr lang="en-US" altLang="zh-CN" sz="1900" dirty="0" smtClean="0"/>
              <a:t>   The total transmit power of the BS is subject to its peak power constraint </a:t>
            </a:r>
            <a:r>
              <a:rPr lang="en-US" altLang="zh-CN" sz="1900" i="1" dirty="0" smtClean="0"/>
              <a:t>P</a:t>
            </a:r>
            <a:r>
              <a:rPr lang="en-US" altLang="zh-CN" sz="1900" i="1" baseline="-25000" dirty="0" smtClean="0"/>
              <a:t>s</a:t>
            </a:r>
            <a:endParaRPr lang="zh-CN" altLang="en-US" sz="19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7" grpId="1"/>
      <p:bldP spid="18" grpId="0"/>
      <p:bldP spid="24" grpId="0"/>
      <p:bldP spid="26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Matching Formulation</a:t>
            </a:r>
            <a:endParaRPr lang="zh-CN" altLang="en-US" sz="32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95325">
              <a:tabLst>
                <a:tab pos="285750" algn="l"/>
              </a:tabLst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Objective</a:t>
            </a:r>
            <a:r>
              <a:rPr lang="en-US" altLang="zh-CN" sz="2400" dirty="0" smtClean="0"/>
              <a:t>: matching the TXs, RXs, and subcarriers to each other and adjust the BS power level in each subcarrier such that the total network’s sum-rate is maximized.</a:t>
            </a:r>
          </a:p>
          <a:p>
            <a:pPr>
              <a:buFont typeface="Arial" pitchFamily="34" charset="0"/>
              <a:buChar char="̶"/>
              <a:defRPr/>
            </a:pPr>
            <a:endParaRPr lang="en-US" altLang="zh-CN" sz="1200" dirty="0" smtClean="0"/>
          </a:p>
          <a:p>
            <a:pPr defTabSz="695325"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it-IT" altLang="zh-CN" sz="2400" dirty="0" smtClean="0"/>
              <a:t>Defining a subcarrier-RX (SR) unit </a:t>
            </a:r>
            <a:r>
              <a:rPr lang="en-US" altLang="zh-CN" sz="2400" dirty="0" smtClean="0"/>
              <a:t>that consists of one subcarrier and one RX. </a:t>
            </a:r>
          </a:p>
          <a:p>
            <a:pPr defTabSz="695325">
              <a:buFont typeface="Arial" pitchFamily="34" charset="0"/>
              <a:buChar char="•"/>
              <a:tabLst>
                <a:tab pos="285750" algn="l"/>
              </a:tabLst>
              <a:defRPr/>
            </a:pPr>
            <a:endParaRPr lang="en-US" altLang="zh-CN" sz="2400" dirty="0" smtClean="0"/>
          </a:p>
          <a:p>
            <a:pPr defTabSz="695325"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Matching</a:t>
            </a:r>
            <a:r>
              <a:rPr lang="en-US" altLang="zh-CN" sz="2400" dirty="0" smtClean="0"/>
              <a:t>: M TXs on one side and M×K SR units on the other side.</a:t>
            </a:r>
          </a:p>
          <a:p>
            <a:pPr defTabSz="695325">
              <a:buFont typeface="Arial" pitchFamily="34" charset="0"/>
              <a:buChar char="•"/>
              <a:tabLst>
                <a:tab pos="285750" algn="l"/>
              </a:tabLst>
              <a:defRPr/>
            </a:pPr>
            <a:r>
              <a:rPr lang="en-US" altLang="zh-CN" sz="2400" dirty="0" smtClean="0">
                <a:solidFill>
                  <a:srgbClr val="FF0000"/>
                </a:solidFill>
              </a:rPr>
              <a:t>Stability</a:t>
            </a:r>
            <a:r>
              <a:rPr lang="en-US" altLang="zh-CN" sz="2400" dirty="0" smtClean="0"/>
              <a:t>: there is no pair consisting of any </a:t>
            </a:r>
            <a:r>
              <a:rPr lang="en-US" altLang="zh-CN" sz="2400" dirty="0" err="1" smtClean="0"/>
              <a:t>TX</a:t>
            </a:r>
            <a:r>
              <a:rPr lang="en-US" altLang="zh-CN" sz="2400" baseline="-25000" dirty="0" err="1" smtClean="0"/>
              <a:t>i</a:t>
            </a:r>
            <a:r>
              <a:rPr lang="en-US" altLang="zh-CN" sz="2400" dirty="0" smtClean="0"/>
              <a:t> and any SR unit such that they prefer other combinations over their current ones.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Proposed Algorithm</a:t>
            </a:r>
            <a:endParaRPr lang="zh-CN" altLang="en-US" sz="3200" dirty="0"/>
          </a:p>
        </p:txBody>
      </p:sp>
      <p:pic>
        <p:nvPicPr>
          <p:cNvPr id="4" name="图片 26" descr="搜狗截图201404220956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92696"/>
            <a:ext cx="354199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3551" y="785794"/>
            <a:ext cx="4965705" cy="589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ea typeface="宋体" charset="-122"/>
              </a:rPr>
              <a:t>  First the BS allocates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equal power levels </a:t>
            </a:r>
            <a:r>
              <a:rPr lang="en-US" altLang="zh-CN" dirty="0" smtClean="0">
                <a:latin typeface="+mn-lt"/>
                <a:ea typeface="宋体" charset="-122"/>
              </a:rPr>
              <a:t>to all the transceiver units.</a:t>
            </a:r>
          </a:p>
          <a:p>
            <a:pPr>
              <a:buFont typeface="Arial" pitchFamily="34" charset="0"/>
              <a:buChar char="•"/>
            </a:pPr>
            <a:endParaRPr lang="en-US" altLang="zh-CN" sz="1000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ea typeface="宋体" charset="-122"/>
              </a:rPr>
              <a:t>  Define a price for each SR unit and set the price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to 0</a:t>
            </a:r>
            <a:r>
              <a:rPr lang="en-US" altLang="zh-CN" dirty="0" smtClean="0">
                <a:latin typeface="+mn-lt"/>
                <a:ea typeface="宋体" charset="-122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zh-CN" sz="1000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ea typeface="宋体" charset="-122"/>
              </a:rPr>
              <a:t>  Unmatched </a:t>
            </a:r>
            <a:r>
              <a:rPr lang="en-US" altLang="zh-CN" dirty="0" err="1" smtClean="0">
                <a:latin typeface="+mn-lt"/>
                <a:ea typeface="宋体" charset="-122"/>
              </a:rPr>
              <a:t>TX</a:t>
            </a:r>
            <a:r>
              <a:rPr lang="en-US" altLang="zh-CN" baseline="-25000" dirty="0" err="1" smtClean="0">
                <a:latin typeface="+mn-lt"/>
                <a:ea typeface="宋体" charset="-122"/>
              </a:rPr>
              <a:t>i</a:t>
            </a:r>
            <a:r>
              <a:rPr lang="en-US" altLang="zh-CN" dirty="0" smtClean="0">
                <a:latin typeface="+mn-lt"/>
                <a:ea typeface="宋体" charset="-122"/>
              </a:rPr>
              <a:t> proposes to its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most preferred</a:t>
            </a:r>
            <a:r>
              <a:rPr lang="en-US" altLang="zh-CN" dirty="0" smtClean="0">
                <a:latin typeface="+mn-lt"/>
                <a:ea typeface="宋体" charset="-122"/>
              </a:rPr>
              <a:t> </a:t>
            </a:r>
            <a:r>
              <a:rPr lang="en-US" altLang="zh-CN" dirty="0" err="1" smtClean="0">
                <a:latin typeface="+mn-lt"/>
                <a:ea typeface="宋体" charset="-122"/>
              </a:rPr>
              <a:t>SR</a:t>
            </a:r>
            <a:r>
              <a:rPr lang="en-US" altLang="zh-CN" baseline="-25000" dirty="0" err="1" smtClean="0">
                <a:latin typeface="+mn-lt"/>
                <a:ea typeface="宋体" charset="-122"/>
              </a:rPr>
              <a:t>k,j</a:t>
            </a:r>
            <a:endParaRPr lang="en-US" altLang="zh-CN" baseline="-25000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baseline="-25000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baseline="-25000" dirty="0" smtClean="0">
                <a:latin typeface="+mn-lt"/>
                <a:ea typeface="宋体" charset="-122"/>
              </a:rPr>
              <a:t> </a:t>
            </a:r>
            <a:r>
              <a:rPr lang="en-US" altLang="zh-CN" dirty="0" smtClean="0">
                <a:latin typeface="+mn-lt"/>
                <a:ea typeface="宋体" charset="-122"/>
              </a:rPr>
              <a:t> </a:t>
            </a:r>
            <a:r>
              <a:rPr lang="en-US" altLang="zh-CN" baseline="-25000" dirty="0" smtClean="0">
                <a:latin typeface="+mn-lt"/>
                <a:ea typeface="宋体" charset="-122"/>
              </a:rPr>
              <a:t> </a:t>
            </a:r>
            <a:r>
              <a:rPr lang="en-US" altLang="zh-CN" dirty="0" smtClean="0">
                <a:latin typeface="+mn-lt"/>
                <a:ea typeface="宋体" charset="-122"/>
              </a:rPr>
              <a:t>Matching: when </a:t>
            </a:r>
            <a:r>
              <a:rPr lang="en-US" altLang="zh-CN" dirty="0" err="1" smtClean="0">
                <a:latin typeface="+mn-lt"/>
                <a:ea typeface="宋体" charset="-122"/>
              </a:rPr>
              <a:t>RX</a:t>
            </a:r>
            <a:r>
              <a:rPr lang="en-US" altLang="zh-CN" baseline="-25000" dirty="0" err="1" smtClean="0">
                <a:latin typeface="+mn-lt"/>
                <a:ea typeface="宋体" charset="-122"/>
              </a:rPr>
              <a:t>j</a:t>
            </a:r>
            <a:r>
              <a:rPr lang="en-US" altLang="zh-CN" dirty="0" smtClean="0">
                <a:latin typeface="+mn-lt"/>
                <a:ea typeface="宋体" charset="-122"/>
              </a:rPr>
              <a:t> and subcarrier k both receive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only one offer</a:t>
            </a:r>
            <a:r>
              <a:rPr lang="en-US" altLang="zh-CN" dirty="0" smtClean="0">
                <a:latin typeface="+mn-lt"/>
                <a:ea typeface="宋体" charset="-122"/>
              </a:rPr>
              <a:t>, which comes from </a:t>
            </a:r>
            <a:r>
              <a:rPr lang="en-US" altLang="zh-CN" dirty="0" err="1" smtClean="0">
                <a:latin typeface="+mn-lt"/>
                <a:ea typeface="宋体" charset="-122"/>
              </a:rPr>
              <a:t>TX</a:t>
            </a:r>
            <a:r>
              <a:rPr lang="en-US" altLang="zh-CN" baseline="-25000" dirty="0" err="1" smtClean="0">
                <a:latin typeface="+mn-lt"/>
                <a:ea typeface="宋体" charset="-122"/>
              </a:rPr>
              <a:t>i</a:t>
            </a:r>
            <a:r>
              <a:rPr lang="en-US" altLang="zh-CN" dirty="0" smtClean="0">
                <a:latin typeface="+mn-lt"/>
                <a:ea typeface="宋体" charset="-122"/>
              </a:rPr>
              <a:t>, they will be matched together. </a:t>
            </a:r>
          </a:p>
          <a:p>
            <a:pPr>
              <a:buFont typeface="Arial" pitchFamily="34" charset="0"/>
              <a:buChar char="•"/>
            </a:pPr>
            <a:endParaRPr lang="en-US" altLang="zh-CN" sz="1000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ea typeface="宋体" charset="-122"/>
              </a:rPr>
              <a:t>  The conflict part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raises its price </a:t>
            </a:r>
            <a:r>
              <a:rPr lang="en-US" altLang="zh-CN" dirty="0" smtClean="0">
                <a:latin typeface="+mn-lt"/>
                <a:ea typeface="宋体" charset="-122"/>
              </a:rPr>
              <a:t>each iteration. </a:t>
            </a:r>
          </a:p>
          <a:p>
            <a:pPr>
              <a:buFont typeface="Arial" pitchFamily="34" charset="0"/>
              <a:buChar char="•"/>
            </a:pPr>
            <a:endParaRPr lang="en-US" altLang="zh-CN" sz="1000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ea typeface="宋体" charset="-122"/>
              </a:rPr>
              <a:t>  Ending: the bid and matching continues until there is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no one</a:t>
            </a:r>
            <a:r>
              <a:rPr lang="en-US" altLang="zh-CN" dirty="0" smtClean="0">
                <a:latin typeface="+mn-lt"/>
                <a:ea typeface="宋体" charset="-122"/>
              </a:rPr>
              <a:t> willing to make </a:t>
            </a:r>
            <a:r>
              <a:rPr lang="en-US" altLang="zh-CN" dirty="0" smtClean="0">
                <a:solidFill>
                  <a:srgbClr val="FF0000"/>
                </a:solidFill>
                <a:latin typeface="+mn-lt"/>
                <a:ea typeface="宋体" charset="-122"/>
              </a:rPr>
              <a:t>new</a:t>
            </a:r>
            <a:r>
              <a:rPr lang="en-US" altLang="zh-CN" dirty="0" smtClean="0">
                <a:latin typeface="+mn-lt"/>
                <a:ea typeface="宋体" charset="-122"/>
              </a:rPr>
              <a:t> offers.</a:t>
            </a:r>
            <a:endParaRPr lang="zh-CN" altLang="en-US" dirty="0" smtClean="0">
              <a:latin typeface="+mn-lt"/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400" dirty="0" smtClean="0">
              <a:latin typeface="+mn-lt"/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8648" y="5907670"/>
            <a:ext cx="329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A249"/>
                </a:solidFill>
              </a:rPr>
              <a:t>Fig 2:</a:t>
            </a:r>
            <a:r>
              <a:rPr lang="en-US" altLang="zh-CN" sz="1200" dirty="0" smtClean="0"/>
              <a:t> One-to-one matching algorithm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Simulation Results</a:t>
            </a:r>
            <a:endParaRPr lang="zh-CN" altLang="en-US" sz="3200" dirty="0"/>
          </a:p>
        </p:txBody>
      </p:sp>
      <p:pic>
        <p:nvPicPr>
          <p:cNvPr id="4" name="图片 31" descr="ebc86338e64ec4d81249289a2c2a224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980" y="1214438"/>
            <a:ext cx="4714908" cy="33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Random matching algorithm: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the TXs, the RXs, and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subcarriers are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randomly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matched with each other</a:t>
            </a:r>
          </a:p>
          <a:p>
            <a:pPr>
              <a:buNone/>
            </a:pPr>
            <a:endParaRPr lang="en-US" altLang="zh-CN" sz="1000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Complexity level: the 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iteration number is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much 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    smaller</a:t>
            </a:r>
            <a:r>
              <a:rPr lang="en-US" altLang="zh-CN" dirty="0" smtClean="0">
                <a:ea typeface="宋体" charset="-122"/>
              </a:rPr>
              <a:t> than that of the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centralized algorithm</a:t>
            </a:r>
          </a:p>
          <a:p>
            <a:pPr>
              <a:buNone/>
            </a:pPr>
            <a:endParaRPr lang="en-US" altLang="zh-CN" sz="1000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The performance is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close to</a:t>
            </a:r>
          </a:p>
          <a:p>
            <a:pPr>
              <a:buNone/>
            </a:pPr>
            <a:r>
              <a:rPr lang="en-US" altLang="zh-CN" dirty="0" smtClean="0">
                <a:ea typeface="宋体" charset="-122"/>
              </a:rPr>
              <a:t>    the centralized algorithm</a:t>
            </a:r>
          </a:p>
          <a:p>
            <a:pPr>
              <a:buNone/>
            </a:pPr>
            <a:endParaRPr lang="en-US" altLang="zh-CN" sz="1000" dirty="0" smtClean="0">
              <a:ea typeface="宋体" charset="-122"/>
            </a:endParaRPr>
          </a:p>
          <a:p>
            <a:r>
              <a:rPr lang="en-US" altLang="zh-CN" dirty="0" smtClean="0">
                <a:ea typeface="宋体" charset="-122"/>
              </a:rPr>
              <a:t>Performs </a:t>
            </a:r>
            <a:r>
              <a:rPr lang="en-US" altLang="zh-CN" dirty="0" smtClean="0">
                <a:solidFill>
                  <a:srgbClr val="FF0000"/>
                </a:solidFill>
                <a:ea typeface="宋体" charset="-122"/>
              </a:rPr>
              <a:t>much better </a:t>
            </a:r>
            <a:r>
              <a:rPr lang="en-US" altLang="zh-CN" dirty="0" smtClean="0">
                <a:ea typeface="宋体" charset="-122"/>
              </a:rPr>
              <a:t>than the random algorithm</a:t>
            </a:r>
            <a:endParaRPr lang="zh-CN" altLang="en-US" dirty="0" smtClean="0">
              <a:ea typeface="宋体" charset="-122"/>
            </a:endParaRPr>
          </a:p>
          <a:p>
            <a:endParaRPr lang="zh-CN" alt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29124" y="4573859"/>
            <a:ext cx="4210029" cy="325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9568" tIns="69568" rIns="69568" bIns="69568">
            <a:spAutoFit/>
          </a:bodyPr>
          <a:lstStyle/>
          <a:p>
            <a:pPr marL="1257300" indent="-1257300" defTabSz="695325" eaLnBrk="1" hangingPunct="1">
              <a:tabLst>
                <a:tab pos="800100" algn="l"/>
              </a:tabLst>
            </a:pPr>
            <a:r>
              <a:rPr lang="en-US" altLang="zh-CN" sz="1200" b="1" dirty="0">
                <a:solidFill>
                  <a:srgbClr val="006600"/>
                </a:solidFill>
                <a:ea typeface="宋体" charset="-122"/>
              </a:rPr>
              <a:t>Fig. 3:</a:t>
            </a:r>
            <a:r>
              <a:rPr lang="en-US" altLang="zh-CN" sz="1200" b="1" dirty="0">
                <a:ea typeface="宋体" charset="-122"/>
              </a:rPr>
              <a:t> </a:t>
            </a:r>
            <a:r>
              <a:rPr lang="en-US" altLang="zh-CN" sz="1200" dirty="0">
                <a:ea typeface="宋体" charset="-122"/>
              </a:rPr>
              <a:t> Total sum-rate vs. transmitted power of each user </a:t>
            </a:r>
            <a:r>
              <a:rPr lang="en-US" altLang="zh-CN" sz="1200" i="1" dirty="0" err="1">
                <a:ea typeface="宋体" charset="-122"/>
              </a:rPr>
              <a:t>p</a:t>
            </a:r>
            <a:r>
              <a:rPr lang="en-US" altLang="zh-CN" sz="1200" i="1" baseline="-25000" dirty="0" err="1">
                <a:ea typeface="宋体" charset="-122"/>
              </a:rPr>
              <a:t>u</a:t>
            </a:r>
            <a:r>
              <a:rPr lang="en-US" altLang="zh-CN" sz="1200" baseline="-25000" dirty="0">
                <a:ea typeface="宋体" charset="-122"/>
              </a:rPr>
              <a:t> </a:t>
            </a:r>
            <a:r>
              <a:rPr lang="en-US" altLang="zh-CN" sz="1200" dirty="0">
                <a:ea typeface="宋体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Main Applications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Cognitive Radio Preliminaries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Cognitive Radio Networks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Listen-and-talk Protocol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Collaborative Spectrum Sensing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Decentralized Dynamic MAC in </a:t>
            </a: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FD-CRNs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RRM in Centralized MAC in </a:t>
            </a: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FD-CRNs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Cognitive Radio Preliminaries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Introduction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Spectrum sensing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Spectrum allocation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Spectrum sharing</a:t>
            </a:r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 Duplex 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46"/>
            <a:ext cx="8359775" cy="55721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/>
              <a:t>A full duplex system allows communication at the </a:t>
            </a:r>
            <a:r>
              <a:rPr lang="en-US" altLang="zh-CN" dirty="0" smtClean="0">
                <a:solidFill>
                  <a:srgbClr val="FF0000"/>
                </a:solidFill>
              </a:rPr>
              <a:t>same time and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frequency resources.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Advantages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High spectral efficiency</a:t>
            </a:r>
          </a:p>
          <a:p>
            <a:pPr lvl="2"/>
            <a:r>
              <a:rPr lang="en-US" altLang="zh-CN" sz="2000" dirty="0" smtClean="0">
                <a:solidFill>
                  <a:srgbClr val="00B050"/>
                </a:solidFill>
              </a:rPr>
              <a:t>Same time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altLang="zh-CN" sz="2000" dirty="0" smtClean="0">
                <a:solidFill>
                  <a:srgbClr val="0070C0"/>
                </a:solidFill>
              </a:rPr>
              <a:t>same frequency band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Low cost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Readily use the </a:t>
            </a:r>
            <a:r>
              <a:rPr lang="en-US" altLang="zh-CN" sz="2000" dirty="0" smtClean="0">
                <a:solidFill>
                  <a:srgbClr val="FF6600"/>
                </a:solidFill>
              </a:rPr>
              <a:t>existing </a:t>
            </a:r>
            <a:r>
              <a:rPr lang="en-US" altLang="zh-CN" sz="2000" dirty="0" smtClean="0">
                <a:solidFill>
                  <a:schemeClr val="tx1"/>
                </a:solidFill>
              </a:rPr>
              <a:t>MIMO radios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Hardware advancement, etc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916832"/>
            <a:ext cx="4645152" cy="2226564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>
            <a:off x="5940152" y="3150260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" name="直接箭头连接符 7"/>
          <p:cNvCxnSpPr/>
          <p:nvPr/>
        </p:nvCxnSpPr>
        <p:spPr bwMode="auto">
          <a:xfrm>
            <a:off x="5940152" y="2780928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44208" y="258639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: Signal of interest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299695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: Self interference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420134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Fig. 5 Full duplex communication</a:t>
            </a:r>
            <a:endParaRPr lang="zh-CN" altLang="en-US" sz="1400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0523367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p:oleObj spid="_x0000_s1655826" name="Equation" r:id="rId6" imgW="114102" imgH="177492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09992"/>
            <a:ext cx="4357718" cy="497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186392" y="1285860"/>
            <a:ext cx="3671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The electromagnetic radio spectrum is a 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precious</a:t>
            </a:r>
            <a:r>
              <a:rPr lang="en-US" altLang="zh-CN" sz="2400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natural resource, which is of 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fundamental importance </a:t>
            </a:r>
            <a:r>
              <a:rPr lang="en-US" altLang="zh-CN" sz="2400" dirty="0">
                <a:latin typeface="+mn-ea"/>
                <a:ea typeface="+mn-ea"/>
                <a:cs typeface="Times New Roman" pitchFamily="18" charset="0"/>
              </a:rPr>
              <a:t>in wireless 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communications.</a:t>
            </a:r>
          </a:p>
          <a:p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But </a:t>
            </a:r>
            <a:r>
              <a:rPr lang="en-US" altLang="zh-CN" sz="2400" b="1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the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Problem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 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Spectrum Scarcity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 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Times New Roman" pitchFamily="18" charset="0"/>
              </a:rPr>
              <a:t>Low Utilization Efficiency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 </a:t>
            </a:r>
            <a:endParaRPr lang="zh-CN" altLang="en-US" sz="2400" dirty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Introduction (1): Motivation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19" y="785794"/>
            <a:ext cx="4906599" cy="29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50825" y="3857628"/>
            <a:ext cx="8678893" cy="28575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Spectrum Hole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A spectrum hole is a band of frequencies assigned to a primary user, but, at a particular time and specific geographic location, the band is not being utilized by that user.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Spectrum utilization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This can be improved significantly by making it possible for a secondary user (who is not being serviced) to access a spectrum hole unoccupied by the primary user at the right location and the time. </a:t>
            </a:r>
            <a:endParaRPr lang="zh-CN" altLang="en-US" dirty="0">
              <a:solidFill>
                <a:schemeClr val="tx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6446" y="1142984"/>
            <a:ext cx="3143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Cognitive Radio (CR)</a:t>
            </a:r>
            <a:r>
              <a:rPr lang="en-US" altLang="zh-CN" sz="2200" dirty="0" smtClean="0">
                <a:latin typeface="+mn-ea"/>
                <a:ea typeface="+mn-ea"/>
                <a:cs typeface="Times New Roman" pitchFamily="18" charset="0"/>
              </a:rPr>
              <a:t>was proposed for promoting the utilization efficiency of spectrum by </a:t>
            </a:r>
            <a:r>
              <a:rPr lang="en-US" altLang="zh-CN" sz="2200" b="1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exploiting the existence of spectrum holes</a:t>
            </a:r>
            <a:r>
              <a:rPr lang="en-US" altLang="zh-CN" sz="22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endParaRPr lang="zh-CN" altLang="en-US" sz="2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Introduction (2): Solution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How to 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find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 the spectrum holes ?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Spectrum sensing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Detection of spectrum holes in some interested band;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Collection of the changing information of the external wireless environment periodically ;</a:t>
            </a:r>
          </a:p>
          <a:p>
            <a:pPr marL="0" lvl="1">
              <a:buFont typeface="Arial" pitchFamily="34" charset="0"/>
              <a:buChar char="•"/>
            </a:pP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How to 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allocate and sharing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the spectrum resource ?</a:t>
            </a:r>
          </a:p>
          <a:p>
            <a:pPr lvl="1">
              <a:buFont typeface="Arial" pitchFamily="34" charset="0"/>
              <a:buChar char="–"/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Spectrum allocation and sharing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Promotion of the utilization efficiency of spectrum;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Most research is base on spectrum pooling policy;</a:t>
            </a:r>
            <a:endParaRPr lang="zh-CN" altLang="en-US" sz="2000" dirty="0" smtClean="0"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Introduction (3): Two Main Problems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57784"/>
          </a:xfrm>
        </p:spPr>
        <p:txBody>
          <a:bodyPr/>
          <a:lstStyle/>
          <a:p>
            <a:r>
              <a:rPr lang="en-US" altLang="zh-CN" sz="2000" dirty="0" smtClean="0">
                <a:latin typeface="+mn-ea"/>
                <a:cs typeface="Times New Roman" pitchFamily="18" charset="0"/>
              </a:rPr>
              <a:t>One main aspect of cognitive radio is related to autonomously 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exploiting locally unused spectrum 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to provide new paths to spectrum access.</a:t>
            </a:r>
            <a:endParaRPr lang="zh-CN" altLang="en-US" sz="2000" dirty="0" smtClean="0">
              <a:latin typeface="+mn-ea"/>
            </a:endParaRPr>
          </a:p>
          <a:p>
            <a:endParaRPr lang="en-US" altLang="zh-CN" sz="2000" dirty="0" smtClean="0">
              <a:latin typeface="+mn-ea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+mn-ea"/>
                <a:cs typeface="Times New Roman" pitchFamily="18" charset="0"/>
              </a:rPr>
              <a:t>Converse the sensing problem into one that determines whether the primary user's signal and noise are co-existential or there's only noise, which belongs to </a:t>
            </a:r>
            <a:r>
              <a:rPr lang="en-US" altLang="zh-CN" sz="20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a 2-variable's sensing problem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.</a:t>
            </a:r>
          </a:p>
          <a:p>
            <a:endParaRPr lang="en-US" altLang="zh-CN" dirty="0" smtClean="0">
              <a:latin typeface="+mn-ea"/>
              <a:cs typeface="Times New Roman" pitchFamily="18" charset="0"/>
            </a:endParaRPr>
          </a:p>
          <a:p>
            <a:r>
              <a:rPr lang="en-US" altLang="zh-CN" dirty="0" smtClean="0">
                <a:latin typeface="+mn-ea"/>
                <a:cs typeface="Times New Roman" pitchFamily="18" charset="0"/>
              </a:rPr>
              <a:t>All the techniques are based in these two assumptions:</a:t>
            </a:r>
          </a:p>
          <a:p>
            <a:pPr lvl="1"/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All the CR user must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suspend </a:t>
            </a: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any activity during sensing  the spectrum holes 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Worst scenario </a:t>
            </a: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must be considered: None-line of sight(NLOS) between CR user’ receiver and the primary user’ transmitter</a:t>
            </a:r>
            <a:endParaRPr lang="zh-CN" altLang="en-US" dirty="0" smtClean="0">
              <a:latin typeface="+mn-ea"/>
              <a:ea typeface="+mn-ea"/>
              <a:cs typeface="Times New Roman" pitchFamily="18" charset="0"/>
            </a:endParaRPr>
          </a:p>
          <a:p>
            <a:endParaRPr lang="zh-CN" altLang="en-US" sz="2000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(1): Introduction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(2): Techniques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1640679"/>
            <a:ext cx="7972699" cy="35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+mn-ea"/>
                <a:cs typeface="Times New Roman" pitchFamily="18" charset="0"/>
              </a:rPr>
              <a:t>Based on the 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detection of the weak signal 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from a primary transmitter through the local observations of CR users;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Basic hypothesis model 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for transmitter detection can be defined as follows:</a:t>
            </a:r>
          </a:p>
          <a:p>
            <a:pPr>
              <a:buNone/>
            </a:pPr>
            <a:endParaRPr lang="en-US" altLang="zh-CN" sz="2400" dirty="0" smtClean="0">
              <a:latin typeface="+mn-ea"/>
              <a:cs typeface="Times New Roman" pitchFamily="18" charset="0"/>
            </a:endParaRPr>
          </a:p>
          <a:p>
            <a:endParaRPr lang="en-US" altLang="zh-CN" sz="2400" dirty="0" smtClean="0">
              <a:solidFill>
                <a:srgbClr val="C00000"/>
              </a:solidFill>
              <a:latin typeface="+mn-ea"/>
              <a:cs typeface="Times New Roman" pitchFamily="18" charset="0"/>
            </a:endParaRPr>
          </a:p>
          <a:p>
            <a:endParaRPr lang="en-US" altLang="zh-CN" sz="2400" dirty="0" smtClean="0">
              <a:solidFill>
                <a:srgbClr val="C00000"/>
              </a:solidFill>
              <a:latin typeface="+mn-ea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Three detection schemes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:</a:t>
            </a:r>
          </a:p>
          <a:p>
            <a:pPr lvl="1"/>
            <a:r>
              <a:rPr lang="en-US" altLang="zh-CN" i="1" dirty="0" smtClean="0">
                <a:latin typeface="+mn-ea"/>
                <a:ea typeface="+mn-ea"/>
                <a:cs typeface="Times New Roman" pitchFamily="18" charset="0"/>
              </a:rPr>
              <a:t>Matched-filter Detection</a:t>
            </a:r>
          </a:p>
          <a:p>
            <a:pPr lvl="1"/>
            <a:r>
              <a:rPr lang="en-US" altLang="zh-CN" i="1" dirty="0" smtClean="0">
                <a:latin typeface="+mn-ea"/>
                <a:ea typeface="+mn-ea"/>
                <a:cs typeface="Times New Roman" pitchFamily="18" charset="0"/>
              </a:rPr>
              <a:t>Energy Detection</a:t>
            </a:r>
          </a:p>
          <a:p>
            <a:pPr lvl="1"/>
            <a:r>
              <a:rPr lang="en-US" altLang="zh-CN" i="1" dirty="0" smtClean="0">
                <a:latin typeface="+mn-ea"/>
                <a:ea typeface="+mn-ea"/>
                <a:cs typeface="Times New Roman" pitchFamily="18" charset="0"/>
              </a:rPr>
              <a:t>Cyclostationary Feature Detection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3109" y="3143248"/>
          <a:ext cx="4500593" cy="855376"/>
        </p:xfrm>
        <a:graphic>
          <a:graphicData uri="http://schemas.openxmlformats.org/presentationml/2006/ole">
            <p:oleObj spid="_x0000_s1884162" name="Equation" r:id="rId3" imgW="2540000" imgH="482600" progId="">
              <p:embed/>
            </p:oleObj>
          </a:graphicData>
        </a:graphic>
      </p:graphicFrame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(3): Transmitter Detection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3000" dirty="0" smtClean="0">
                <a:latin typeface="+mn-ea"/>
                <a:cs typeface="Times New Roman" pitchFamily="18" charset="0"/>
              </a:rPr>
              <a:t>Interference-based Detection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:</a:t>
            </a:r>
            <a:endParaRPr lang="en-US" altLang="zh-CN" sz="2400" dirty="0" smtClean="0">
              <a:latin typeface="+mn-ea"/>
            </a:endParaRPr>
          </a:p>
          <a:p>
            <a:pPr lvl="1"/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Interference 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is typically regulated in a transmitter-centric way, However, interference actually takes place at the receivers;</a:t>
            </a:r>
          </a:p>
          <a:p>
            <a:pPr lvl="1"/>
            <a:r>
              <a:rPr lang="en-US" altLang="zh-CN" dirty="0" smtClean="0">
                <a:latin typeface="+mn-ea"/>
                <a:cs typeface="Times New Roman" pitchFamily="18" charset="0"/>
              </a:rPr>
              <a:t>A new model for measuring interference, referred to as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interference temperature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 has been introduced by the FCC :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 smtClean="0">
              <a:latin typeface="+mn-ea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latin typeface="+mn-ea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 smtClean="0">
              <a:latin typeface="+mn-ea"/>
              <a:cs typeface="Times New Roman" pitchFamily="18" charset="0"/>
            </a:endParaRPr>
          </a:p>
          <a:p>
            <a:endParaRPr lang="zh-CN" altLang="en-US" sz="2000" dirty="0">
              <a:latin typeface="+mn-ea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000760" y="4500570"/>
          <a:ext cx="2095333" cy="642942"/>
        </p:xfrm>
        <a:graphic>
          <a:graphicData uri="http://schemas.openxmlformats.org/presentationml/2006/ole">
            <p:oleObj spid="_x0000_s1885186" name="Equation" r:id="rId3" imgW="1282700" imgH="393700" progId="">
              <p:embed/>
            </p:oleObj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84" y="3571876"/>
            <a:ext cx="54864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(4): Receiver Detection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928694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  <a:cs typeface="Times New Roman" pitchFamily="18" charset="0"/>
              </a:rPr>
              <a:t>Receiver 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uncertainty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 and shadowing uncertainty require the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 cooperative detection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32" y="2428868"/>
            <a:ext cx="8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(5): Cooperative Detection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013244" cy="364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1374" y="4900537"/>
            <a:ext cx="9072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Sensor network is deployed in the desired target area and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senses the spectrum</a:t>
            </a: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;</a:t>
            </a:r>
          </a:p>
          <a:p>
            <a:pPr marL="0" lvl="1">
              <a:buFont typeface="Arial" pitchFamily="34" charset="0"/>
              <a:buChar char="•"/>
            </a:pP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Operational network uses the sensing information to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determine the available spectrum</a:t>
            </a:r>
            <a:r>
              <a:rPr lang="en-US" altLang="zh-CN" dirty="0" smtClean="0">
                <a:latin typeface="+mn-ea"/>
                <a:ea typeface="+mn-ea"/>
                <a:cs typeface="Times New Roman" pitchFamily="18" charset="0"/>
              </a:rPr>
              <a:t>;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(6): Detection Process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4954591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Centralized Manner</a:t>
            </a:r>
          </a:p>
          <a:p>
            <a:pPr lvl="1"/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Base-station plays a role to gather all sensing information from the CR users and detect the spectrum holes.</a:t>
            </a:r>
          </a:p>
          <a:p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Distributed Manner</a:t>
            </a:r>
          </a:p>
          <a:p>
            <a:pPr lvl="1"/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Every CR user exchanges the observation to make the final determination.</a:t>
            </a:r>
          </a:p>
          <a:p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Three integration Rules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OR</a:t>
            </a: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 principle;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AND</a:t>
            </a: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 principle;</a:t>
            </a:r>
          </a:p>
          <a:p>
            <a:pPr lvl="1"/>
            <a:r>
              <a:rPr lang="en-US" altLang="zh-CN" sz="20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Chair-Varshney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+mn-ea"/>
                <a:ea typeface="+mn-ea"/>
                <a:cs typeface="Times New Roman" pitchFamily="18" charset="0"/>
              </a:rPr>
              <a:t>principle ;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(7): Techniques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Main Challenges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0108"/>
            <a:ext cx="4792588" cy="4929222"/>
          </a:xfrm>
        </p:spPr>
        <p:txBody>
          <a:bodyPr/>
          <a:lstStyle/>
          <a:p>
            <a:r>
              <a:rPr lang="en-US" altLang="zh-CN" sz="2400" dirty="0" smtClean="0"/>
              <a:t>Traditional Challenges</a:t>
            </a:r>
          </a:p>
          <a:p>
            <a:pPr lvl="1"/>
            <a:r>
              <a:rPr lang="en-US" altLang="zh-CN" dirty="0" smtClean="0"/>
              <a:t>Very </a:t>
            </a:r>
            <a:r>
              <a:rPr lang="en-US" altLang="zh-CN" dirty="0" smtClean="0">
                <a:solidFill>
                  <a:srgbClr val="FF0000"/>
                </a:solidFill>
              </a:rPr>
              <a:t>large </a:t>
            </a: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self</a:t>
            </a:r>
            <a:r>
              <a:rPr lang="en-US" altLang="zh-CN" dirty="0" smtClean="0"/>
              <a:t> interference</a:t>
            </a:r>
          </a:p>
          <a:p>
            <a:pPr lvl="2"/>
            <a:r>
              <a:rPr lang="en-US" altLang="zh-CN" sz="2000" dirty="0" smtClean="0">
                <a:solidFill>
                  <a:srgbClr val="FF0000"/>
                </a:solidFill>
              </a:rPr>
              <a:t>50-110dB</a:t>
            </a:r>
            <a:r>
              <a:rPr lang="en-US" altLang="zh-CN" sz="2000" dirty="0" smtClean="0"/>
              <a:t> larger than signal of interest</a:t>
            </a:r>
          </a:p>
          <a:p>
            <a:pPr lvl="2"/>
            <a:r>
              <a:rPr lang="en-US" altLang="zh-CN" sz="2000" dirty="0" smtClean="0"/>
              <a:t>Depending on inter-node distance</a:t>
            </a:r>
          </a:p>
          <a:p>
            <a:pPr lvl="1"/>
            <a:r>
              <a:rPr lang="en-US" altLang="zh-CN" dirty="0" smtClean="0"/>
              <a:t>ADC is the bottleneck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dynamic range</a:t>
            </a:r>
            <a:r>
              <a:rPr lang="en-US" altLang="zh-CN" sz="2000" dirty="0" smtClean="0"/>
              <a:t>: saturation distortion.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precision</a:t>
            </a:r>
            <a:r>
              <a:rPr lang="en-US" altLang="zh-CN" sz="2000" dirty="0" smtClean="0"/>
              <a:t>: signal of interest is less than noise.</a:t>
            </a:r>
          </a:p>
          <a:p>
            <a:pPr lvl="3"/>
            <a:r>
              <a:rPr lang="en-US" altLang="zh-CN" sz="1800" dirty="0" smtClean="0"/>
              <a:t>For 12 bit ADC, INR(dB) &gt; SNR(dB) + </a:t>
            </a:r>
            <a:r>
              <a:rPr lang="en-US" altLang="zh-CN" sz="1800" dirty="0" smtClean="0">
                <a:solidFill>
                  <a:srgbClr val="FF0000"/>
                </a:solidFill>
              </a:rPr>
              <a:t>35 dB </a:t>
            </a:r>
            <a:r>
              <a:rPr lang="en-US" altLang="zh-CN" sz="1800" dirty="0" smtClean="0"/>
              <a:t>implies self interference is too strong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Need to reduce interference </a:t>
            </a:r>
            <a:r>
              <a:rPr lang="en-US" altLang="zh-CN" dirty="0" smtClean="0">
                <a:solidFill>
                  <a:srgbClr val="FF0000"/>
                </a:solidFill>
              </a:rPr>
              <a:t>before</a:t>
            </a:r>
            <a:r>
              <a:rPr lang="en-US" altLang="zh-CN" dirty="0" smtClean="0">
                <a:solidFill>
                  <a:srgbClr val="0000FF"/>
                </a:solidFill>
              </a:rPr>
              <a:t> ADC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42900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6 Very large Self interference</a:t>
            </a:r>
            <a:endParaRPr lang="zh-CN" altLang="en-US" sz="1400" dirty="0"/>
          </a:p>
        </p:txBody>
      </p:sp>
      <p:grpSp>
        <p:nvGrpSpPr>
          <p:cNvPr id="6" name="组合 40"/>
          <p:cNvGrpSpPr/>
          <p:nvPr/>
        </p:nvGrpSpPr>
        <p:grpSpPr>
          <a:xfrm>
            <a:off x="5292080" y="908720"/>
            <a:ext cx="3456384" cy="2558996"/>
            <a:chOff x="5292080" y="2022132"/>
            <a:chExt cx="3456384" cy="2558996"/>
          </a:xfrm>
        </p:grpSpPr>
        <p:cxnSp>
          <p:nvCxnSpPr>
            <p:cNvPr id="21" name="直接箭头连接符 20"/>
            <p:cNvCxnSpPr/>
            <p:nvPr/>
          </p:nvCxnSpPr>
          <p:spPr bwMode="auto">
            <a:xfrm>
              <a:off x="5796136" y="2204864"/>
              <a:ext cx="216024" cy="13681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flipH="1">
              <a:off x="7452320" y="2276872"/>
              <a:ext cx="216024" cy="93610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>
              <a:off x="6660232" y="2132856"/>
              <a:ext cx="0" cy="24482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99" t="36885" r="1062"/>
            <a:stretch>
              <a:fillRect/>
            </a:stretch>
          </p:blipFill>
          <p:spPr bwMode="auto">
            <a:xfrm>
              <a:off x="5580112" y="2732923"/>
              <a:ext cx="3168352" cy="1848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64288" y="2022132"/>
              <a:ext cx="1296144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Self interference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92080" y="2041490"/>
              <a:ext cx="1008112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0000FF"/>
                  </a:solidFill>
                </a:rPr>
                <a:t>Received signal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6176" y="2022132"/>
              <a:ext cx="1080120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/>
                <a:t>Signal of interest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0112" y="3861048"/>
            <a:ext cx="3384376" cy="2179985"/>
            <a:chOff x="5580112" y="3861048"/>
            <a:chExt cx="3384376" cy="2179985"/>
          </a:xfrm>
        </p:grpSpPr>
        <p:grpSp>
          <p:nvGrpSpPr>
            <p:cNvPr id="7" name="组合 19"/>
            <p:cNvGrpSpPr/>
            <p:nvPr/>
          </p:nvGrpSpPr>
          <p:grpSpPr>
            <a:xfrm>
              <a:off x="5652120" y="3861048"/>
              <a:ext cx="2880320" cy="1796260"/>
              <a:chOff x="5652120" y="4077072"/>
              <a:chExt cx="2880320" cy="179626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2120" y="4077072"/>
                <a:ext cx="2880320" cy="179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4128" y="4858355"/>
                <a:ext cx="2808312" cy="264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580112" y="5733256"/>
              <a:ext cx="338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Fig. 7 Signal after quantization</a:t>
              </a:r>
              <a:endParaRPr lang="zh-CN" altLang="en-US" sz="14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Cooperative detection can improve the </a:t>
            </a:r>
            <a:r>
              <a:rPr lang="en-US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performance of the spectrum sensing;</a:t>
            </a:r>
          </a:p>
          <a:p>
            <a:endParaRPr lang="en-US" sz="240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Increasing the burden on the network and taking up more system resources;</a:t>
            </a:r>
          </a:p>
          <a:p>
            <a:endParaRPr lang="en-US" sz="2400" dirty="0" smtClean="0">
              <a:solidFill>
                <a:schemeClr val="tx1"/>
              </a:solidFill>
              <a:latin typeface="+mn-ea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+mn-ea"/>
                <a:cs typeface="Times New Roman" pitchFamily="18" charset="0"/>
              </a:rPr>
              <a:t>Fail to solve the uncertainties caused by inability to know the position of primary users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.</a:t>
            </a:r>
            <a:endParaRPr lang="zh-CN" altLang="en-US" sz="2400" dirty="0" smtClean="0">
              <a:solidFill>
                <a:schemeClr val="tx1"/>
              </a:solidFill>
              <a:latin typeface="+mn-ea"/>
            </a:endParaRPr>
          </a:p>
          <a:p>
            <a:pPr marL="742950" lvl="2" indent="-342900">
              <a:buNone/>
            </a:pPr>
            <a:endParaRPr lang="en-US" altLang="zh-CN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Sensing (8): Features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+mn-ea"/>
                <a:cs typeface="Times New Roman" pitchFamily="18" charset="0"/>
              </a:rPr>
              <a:t>    The basic idea of spectrum allocation between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primary users (PUs) 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and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secondary users (SUs) 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in CR is to open licensed spectrum to secondary users  while limiting the interference perceived by primary users.</a:t>
            </a:r>
          </a:p>
          <a:p>
            <a:endParaRPr lang="zh-CN" altLang="en-US" dirty="0">
              <a:latin typeface="+mn-ea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2571736" y="4286256"/>
            <a:ext cx="4786346" cy="500066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Overlay Approach</a:t>
            </a:r>
            <a:endParaRPr lang="zh-CN" altLang="en-US" b="1" dirty="0" smtClean="0">
              <a:solidFill>
                <a:schemeClr val="bg1"/>
              </a:solidFill>
              <a:latin typeface="+mn-ea"/>
              <a:cs typeface="Times New Roman" pitchFamily="18" charset="0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714348" y="3357562"/>
            <a:ext cx="6643734" cy="1428760"/>
            <a:chOff x="714348" y="3357562"/>
            <a:chExt cx="6643734" cy="1428760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2571736" y="3357562"/>
              <a:ext cx="4786346" cy="50006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+mn-ea"/>
                  <a:cs typeface="Times New Roman" pitchFamily="18" charset="0"/>
                </a:rPr>
                <a:t>Underlay Approach</a:t>
              </a:r>
              <a:endParaRPr lang="zh-CN" altLang="en-US" b="1" dirty="0">
                <a:solidFill>
                  <a:schemeClr val="bg1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>
              <a:off x="2214546" y="3714752"/>
              <a:ext cx="357190" cy="92869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714348" y="3429000"/>
              <a:ext cx="1500198" cy="1357322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Spectrum </a:t>
              </a:r>
            </a:p>
            <a:p>
              <a:pPr>
                <a:defRPr/>
              </a:pPr>
              <a:r>
                <a:rPr lang="en-US" altLang="zh-CN" b="1" dirty="0" smtClean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Allocation</a:t>
              </a:r>
              <a:endParaRPr lang="zh-CN" altLang="en-US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Allocation (1): Introduction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US" altLang="zh-CN" dirty="0" smtClean="0">
                <a:latin typeface="+mn-ea"/>
                <a:cs typeface="Times New Roman" pitchFamily="18" charset="0"/>
              </a:rPr>
              <a:t>In spectrum underlay, the concept interference temperature is introduced</a:t>
            </a:r>
          </a:p>
          <a:p>
            <a:pPr lvl="1"/>
            <a:r>
              <a:rPr lang="en-US" altLang="zh-CN" dirty="0" smtClean="0">
                <a:latin typeface="+mn-ea"/>
                <a:cs typeface="Times New Roman" pitchFamily="18" charset="0"/>
              </a:rPr>
              <a:t>The secondary transmitters can work as long as the total interference received by the primary receivers is below the interference temperature.</a:t>
            </a:r>
          </a:p>
          <a:p>
            <a:pPr lvl="1"/>
            <a:r>
              <a:rPr lang="en-US" altLang="zh-CN" dirty="0" smtClean="0">
                <a:latin typeface="+mn-ea"/>
                <a:cs typeface="Times New Roman" pitchFamily="18" charset="0"/>
              </a:rPr>
              <a:t>Imposes severe constraints on the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transmission power 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of secondary users so that they operate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below the noise floor 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of primary users.</a:t>
            </a:r>
          </a:p>
          <a:p>
            <a:pPr>
              <a:buNone/>
            </a:pPr>
            <a:endParaRPr lang="en-US" altLang="zh-CN" dirty="0" smtClean="0">
              <a:latin typeface="+mn-ea"/>
              <a:cs typeface="Times New Roman" pitchFamily="18" charset="0"/>
            </a:endParaRPr>
          </a:p>
          <a:p>
            <a:endParaRPr lang="zh-CN" altLang="en-US" dirty="0" smtClean="0">
              <a:latin typeface="+mn-ea"/>
              <a:cs typeface="Times New Roman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Allocation (2): Underlay</a:t>
            </a:r>
            <a:endParaRPr lang="zh-CN" alt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024" t="3233" r="5024" b="3233"/>
          <a:stretch>
            <a:fillRect/>
          </a:stretch>
        </p:blipFill>
        <p:spPr bwMode="auto">
          <a:xfrm>
            <a:off x="2928926" y="3571876"/>
            <a:ext cx="4214842" cy="307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0066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latin typeface="+mn-ea"/>
                <a:cs typeface="Times New Roman" pitchFamily="18" charset="0"/>
              </a:rPr>
              <a:t>In spectrum overlay, the technology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spectrum pooling  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is introduced to enhance spectral efficiency by overlaying a new mobile radio system  within the same frequency range and without any changes to the actual licensed system.</a:t>
            </a:r>
          </a:p>
          <a:p>
            <a:endParaRPr lang="en-US" altLang="zh-CN" dirty="0" smtClean="0">
              <a:latin typeface="+mn-ea"/>
              <a:cs typeface="Times New Roman" pitchFamily="18" charset="0"/>
            </a:endParaRPr>
          </a:p>
          <a:p>
            <a:r>
              <a:rPr lang="en-US" altLang="zh-CN" dirty="0" smtClean="0">
                <a:latin typeface="+mn-ea"/>
                <a:cs typeface="Times New Roman" pitchFamily="18" charset="0"/>
              </a:rPr>
              <a:t>From this common spectrum pool hosted by the so-called licensed system public rental, users may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temporarily rent spectral resources 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during idle periods of licensed users.</a:t>
            </a:r>
          </a:p>
          <a:p>
            <a:endParaRPr lang="en-US" altLang="zh-CN" dirty="0" smtClean="0">
              <a:latin typeface="+mn-ea"/>
              <a:cs typeface="Times New Roman" pitchFamily="18" charset="0"/>
            </a:endParaRPr>
          </a:p>
          <a:p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Spectrum Sensing 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is necessary in overlay to detect the </a:t>
            </a:r>
            <a:r>
              <a:rPr lang="en-US" altLang="zh-CN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spatial, temporal and spectral holes</a:t>
            </a:r>
            <a:r>
              <a:rPr lang="en-US" altLang="zh-CN" dirty="0" smtClean="0">
                <a:latin typeface="+mn-ea"/>
                <a:cs typeface="Times New Roman" pitchFamily="18" charset="0"/>
              </a:rPr>
              <a:t>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Allocation (3): Overlay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latin typeface="+mn-ea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Dynamic Spectrum Access </a:t>
            </a:r>
            <a:r>
              <a:rPr lang="en-US" altLang="zh-CN" sz="2400" dirty="0" smtClean="0">
                <a:latin typeface="+mn-ea"/>
                <a:cs typeface="Times New Roman" pitchFamily="18" charset="0"/>
              </a:rPr>
              <a:t>(DSA) is the opposite of the current static spectrum management policy. </a:t>
            </a:r>
          </a:p>
          <a:p>
            <a:pPr lvl="1"/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To achieve a better use of the spectrum, give the many variations present in wireless communication.</a:t>
            </a:r>
          </a:p>
          <a:p>
            <a:pPr lvl="1"/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Various approaches are possible to make the spectrum management more adaptive.</a:t>
            </a:r>
          </a:p>
          <a:p>
            <a:pPr lvl="1"/>
            <a:endParaRPr lang="en-US" altLang="zh-CN" sz="2400" dirty="0" smtClean="0"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Our focus will be on those approaches that involve coexistence, or </a:t>
            </a:r>
            <a:r>
              <a:rPr lang="en-US" altLang="zh-CN" sz="2400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dynamic spectrum sharing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.</a:t>
            </a:r>
            <a:endParaRPr lang="zh-CN" altLang="en-US" sz="2400" dirty="0" smtClean="0">
              <a:latin typeface="+mn-ea"/>
              <a:ea typeface="+mn-ea"/>
              <a:cs typeface="Times New Roman" pitchFamily="18" charset="0"/>
            </a:endParaRPr>
          </a:p>
          <a:p>
            <a:endParaRPr lang="zh-CN" altLang="en-US" sz="2400" dirty="0">
              <a:latin typeface="+mn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Allocation (4): DSA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5008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solidFill>
                  <a:srgbClr val="0070C0"/>
                </a:solidFill>
              </a:rPr>
              <a:t>Spectrum Sharing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428596" y="4000504"/>
            <a:ext cx="8229600" cy="271464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This model for spectrum sharing assumes that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all networking nodes have equal regulatory status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Times New Roman" pitchFamily="18" charset="0"/>
            </a:endParaRP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Classification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: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Spectrum sharing between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nodes of a single network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.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Spectrum planning between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different networks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using the same access technology.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Spectrum sharing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across heterogeneous networks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.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12"/>
          <p:cNvGraphicFramePr>
            <a:graphicFrameLocks noChangeAspect="1"/>
          </p:cNvGraphicFramePr>
          <p:nvPr>
            <p:extLst/>
          </p:nvPr>
        </p:nvGraphicFramePr>
        <p:xfrm>
          <a:off x="-684584" y="785794"/>
          <a:ext cx="5676910" cy="5235494"/>
        </p:xfrm>
        <a:graphic>
          <a:graphicData uri="http://schemas.openxmlformats.org/presentationml/2006/ole">
            <p:oleObj spid="_x0000_s1886210" name="Visio" r:id="rId3" imgW="3314670" imgH="3057436" progId="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Listen-and-Talk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5976" y="1071546"/>
            <a:ext cx="4395912" cy="5309782"/>
          </a:xfrm>
        </p:spPr>
        <p:txBody>
          <a:bodyPr/>
          <a:lstStyle/>
          <a:p>
            <a:r>
              <a:rPr lang="en-US" altLang="zh-CN" sz="2200" dirty="0" smtClean="0"/>
              <a:t>We </a:t>
            </a:r>
            <a:r>
              <a:rPr lang="en-US" altLang="zh-CN" sz="2200" dirty="0"/>
              <a:t>propose a novel “</a:t>
            </a:r>
            <a:r>
              <a:rPr lang="en-US" altLang="zh-CN" sz="2200" dirty="0" smtClean="0"/>
              <a:t>listen-and-talk</a:t>
            </a:r>
            <a:r>
              <a:rPr lang="en-US" altLang="zh-CN" sz="2200" dirty="0"/>
              <a:t>” (LAT) protocol with the help of the full-duplex </a:t>
            </a:r>
            <a:r>
              <a:rPr lang="en-US" altLang="zh-CN" sz="2200" dirty="0" smtClean="0"/>
              <a:t>technique </a:t>
            </a:r>
            <a:r>
              <a:rPr lang="en-US" altLang="zh-CN" sz="2200" dirty="0"/>
              <a:t>that allows SUs to simultaneously sense and </a:t>
            </a:r>
            <a:r>
              <a:rPr lang="en-US" altLang="zh-CN" sz="2200" dirty="0" smtClean="0"/>
              <a:t>access the </a:t>
            </a:r>
            <a:r>
              <a:rPr lang="en-US" altLang="zh-CN" sz="2200" dirty="0"/>
              <a:t>vacant </a:t>
            </a:r>
            <a:r>
              <a:rPr lang="en-US" altLang="zh-CN" sz="2200" dirty="0" smtClean="0"/>
              <a:t>spectrum.</a:t>
            </a:r>
          </a:p>
          <a:p>
            <a:r>
              <a:rPr lang="en-US" altLang="zh-CN" sz="2200" dirty="0" smtClean="0"/>
              <a:t>Unique features of the LAT</a:t>
            </a:r>
            <a:r>
              <a:rPr lang="zh-CN" altLang="en-US" sz="2200" dirty="0"/>
              <a:t> </a:t>
            </a:r>
            <a:r>
              <a:rPr lang="en-US" altLang="zh-CN" sz="2200" dirty="0" smtClean="0"/>
              <a:t>is discussed and comparison between the LAT and the conventional protocol is presented.</a:t>
            </a:r>
          </a:p>
          <a:p>
            <a:endParaRPr lang="en-US" altLang="zh-CN" sz="2400" dirty="0"/>
          </a:p>
        </p:txBody>
      </p:sp>
      <p:sp>
        <p:nvSpPr>
          <p:cNvPr id="8" name="TextBox 8"/>
          <p:cNvSpPr txBox="1"/>
          <p:nvPr/>
        </p:nvSpPr>
        <p:spPr>
          <a:xfrm>
            <a:off x="107981" y="5214950"/>
            <a:ext cx="889317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600" dirty="0" smtClean="0"/>
              <a:t>Yun Liao, </a:t>
            </a:r>
            <a:r>
              <a:rPr lang="en-US" sz="1600" dirty="0" err="1" smtClean="0"/>
              <a:t>Tianyu</a:t>
            </a:r>
            <a:r>
              <a:rPr lang="en-US" sz="1600" dirty="0" smtClean="0"/>
              <a:t> Wang, Lingyang Song, and Zhu Han, “Listen-and-Talk: Full-duplex Cognitive Radio Networks,” in </a:t>
            </a:r>
            <a:r>
              <a:rPr lang="en-US" sz="1600" i="1" dirty="0" smtClean="0"/>
              <a:t>Proc. IEEE Globecom’14</a:t>
            </a:r>
            <a:r>
              <a:rPr lang="en-US" sz="1600" dirty="0" smtClean="0"/>
              <a:t>, Austin, TX, Dec. 2014. </a:t>
            </a:r>
            <a:r>
              <a:rPr lang="en-US" sz="1600" b="1" dirty="0" smtClean="0">
                <a:solidFill>
                  <a:srgbClr val="FF0000"/>
                </a:solidFill>
              </a:rPr>
              <a:t>Best Paper Award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1600" dirty="0" err="1" smtClean="0"/>
              <a:t>Yun</a:t>
            </a:r>
            <a:r>
              <a:rPr lang="en-US" sz="1600" dirty="0" smtClean="0"/>
              <a:t> Liao, Lingyang Song, </a:t>
            </a:r>
            <a:r>
              <a:rPr lang="en-US" sz="1600" dirty="0" err="1" smtClean="0"/>
              <a:t>Yonghui</a:t>
            </a:r>
            <a:r>
              <a:rPr lang="en-US" sz="1600" dirty="0" smtClean="0"/>
              <a:t> Li, and Zhu Han, “Full-Duplex Cognitive Radio: A New Design Paradigm for Enhancing Spectrum Usage,” </a:t>
            </a:r>
            <a:r>
              <a:rPr lang="en-US" altLang="zh-CN" sz="1600" i="1" dirty="0" smtClean="0"/>
              <a:t>IEEE Communications Magazine</a:t>
            </a:r>
            <a:r>
              <a:rPr lang="en-US" altLang="zh-CN" sz="1600" dirty="0" smtClean="0"/>
              <a:t>, vol. 53, no. 5, pp. 138-145, May 2015. [</a:t>
            </a:r>
            <a:r>
              <a:rPr lang="en-US" altLang="zh-CN" sz="1600" dirty="0" err="1" smtClean="0"/>
              <a:t>arxiv</a:t>
            </a:r>
            <a:r>
              <a:rPr lang="en-US" altLang="zh-CN" sz="1600" dirty="0" smtClean="0"/>
              <a:t>: </a:t>
            </a:r>
            <a:r>
              <a:rPr lang="en-US" altLang="zh-CN" sz="1600" dirty="0" smtClean="0">
                <a:hlinkClick r:id="rId4"/>
              </a:rPr>
              <a:t>http://arxiv.org/abs/1503.03954</a:t>
            </a:r>
            <a:r>
              <a:rPr lang="en-US" altLang="zh-CN" sz="1600" dirty="0" smtClean="0"/>
              <a:t>]</a:t>
            </a:r>
            <a:endParaRPr lang="zh-CN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048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Listen-and-Talk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Conventional CR: Listen-before-Talk Protocol</a:t>
            </a:r>
          </a:p>
          <a:p>
            <a:pPr lvl="1"/>
            <a:r>
              <a:rPr lang="en-US" altLang="zh-CN" sz="2200" dirty="0" smtClean="0"/>
              <a:t>The LBT Protocol</a:t>
            </a:r>
          </a:p>
          <a:p>
            <a:pPr lvl="1"/>
            <a:r>
              <a:rPr lang="en-US" altLang="zh-CN" sz="2200" dirty="0" smtClean="0"/>
              <a:t>Problems of the LBT</a:t>
            </a:r>
          </a:p>
          <a:p>
            <a:pPr lvl="1"/>
            <a:r>
              <a:rPr lang="en-US" altLang="zh-CN" sz="2200" dirty="0" smtClean="0"/>
              <a:t>Motivation of a New Protocol Design</a:t>
            </a:r>
          </a:p>
          <a:p>
            <a:endParaRPr lang="en-US" altLang="zh-CN" dirty="0" smtClean="0"/>
          </a:p>
          <a:p>
            <a:r>
              <a:rPr lang="en-US" altLang="zh-CN" sz="2400" dirty="0" smtClean="0"/>
              <a:t>Listen-and-Talk Protocol</a:t>
            </a:r>
          </a:p>
          <a:p>
            <a:pPr lvl="1"/>
            <a:r>
              <a:rPr lang="en-US" altLang="zh-CN" sz="2200" dirty="0" smtClean="0"/>
              <a:t>System Model</a:t>
            </a:r>
          </a:p>
          <a:p>
            <a:pPr lvl="1"/>
            <a:r>
              <a:rPr lang="en-US" altLang="zh-CN" sz="2200" dirty="0" smtClean="0"/>
              <a:t>The Proposed LAT Protocol</a:t>
            </a:r>
            <a:endParaRPr lang="en-US" altLang="zh-CN" sz="2200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828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The LBT Protocol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9512" y="4509120"/>
          <a:ext cx="8359775" cy="1192212"/>
        </p:xfrm>
        <a:graphic>
          <a:graphicData uri="http://schemas.openxmlformats.org/presentationml/2006/ole">
            <p:oleObj spid="_x0000_s1887234" name="Visio" r:id="rId3" imgW="6810226" imgH="971649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p:oleObj spid="_x0000_s1887235" name="Visio" r:id="rId4" imgW="1714616" imgH="2314466" progId="">
              <p:embed/>
            </p:oleObj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1560" y="1403830"/>
            <a:ext cx="5040560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altLang="zh-CN" sz="2400" dirty="0" smtClean="0"/>
              <a:t>SUs </a:t>
            </a:r>
            <a:r>
              <a:rPr lang="en-US" altLang="zh-CN" sz="2400" dirty="0">
                <a:solidFill>
                  <a:srgbClr val="C00000"/>
                </a:solidFill>
              </a:rPr>
              <a:t>sense</a:t>
            </a:r>
            <a:r>
              <a:rPr lang="en-US" altLang="zh-CN" sz="2400" dirty="0"/>
              <a:t> the spectrum </a:t>
            </a:r>
            <a:r>
              <a:rPr lang="en-US" altLang="zh-CN" sz="2400" dirty="0">
                <a:solidFill>
                  <a:srgbClr val="C00000"/>
                </a:solidFill>
              </a:rPr>
              <a:t>before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transmission</a:t>
            </a:r>
            <a:endParaRPr lang="en-US" altLang="zh-CN" sz="2400" kern="0" dirty="0">
              <a:solidFill>
                <a:srgbClr val="C00000"/>
              </a:solidFill>
              <a:latin typeface="+mn-ea"/>
              <a:cs typeface="Times New Roman" pitchFamily="18" charset="0"/>
            </a:endParaRP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altLang="zh-CN" sz="2400" kern="0" dirty="0" smtClean="0">
                <a:latin typeface="+mn-ea"/>
                <a:cs typeface="Times New Roman" pitchFamily="18" charset="0"/>
              </a:rPr>
              <a:t>Sensing and transmission separate in time domain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35588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Problems of the LBT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215562"/>
            <a:ext cx="5332015" cy="286151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Discontinuous transmission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Can never fully utilize spectrum holes for transmission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Discontinuous sensing</a:t>
            </a:r>
          </a:p>
          <a:p>
            <a:pPr lvl="1"/>
            <a:r>
              <a:rPr lang="en-US" altLang="zh-CN" sz="2400" dirty="0" smtClean="0"/>
              <a:t>Inevitable collision and spectrum waste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extLst/>
          </p:nvPr>
        </p:nvGraphicFramePr>
        <p:xfrm>
          <a:off x="179512" y="4509120"/>
          <a:ext cx="8359775" cy="1192212"/>
        </p:xfrm>
        <a:graphic>
          <a:graphicData uri="http://schemas.openxmlformats.org/presentationml/2006/ole">
            <p:oleObj spid="_x0000_s1888258" name="Visio" r:id="rId4" imgW="6810226" imgH="971649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p:oleObj spid="_x0000_s1888259" name="Visio" r:id="rId5" imgW="1714616" imgH="231446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462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Self-interference Cancellation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Self interference channel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400" dirty="0" smtClean="0"/>
              <a:t>Passive propagation suppression</a:t>
            </a:r>
          </a:p>
          <a:p>
            <a:pPr lvl="1"/>
            <a:r>
              <a:rPr lang="en-US" altLang="zh-CN" dirty="0" smtClean="0"/>
              <a:t>Design antennas to increase propagation loss of </a:t>
            </a:r>
            <a:r>
              <a:rPr lang="en-US" altLang="zh-CN" i="1" dirty="0" err="1" smtClean="0"/>
              <a:t>h</a:t>
            </a:r>
            <a:r>
              <a:rPr lang="en-US" altLang="zh-CN" i="1" baseline="-25000" dirty="0" err="1" smtClean="0"/>
              <a:t>I</a:t>
            </a:r>
            <a:endParaRPr lang="en-US" altLang="zh-CN" i="1" baseline="-25000" dirty="0" smtClean="0"/>
          </a:p>
          <a:p>
            <a:r>
              <a:rPr lang="en-US" altLang="zh-CN" sz="2400" dirty="0" smtClean="0"/>
              <a:t>Active cancelation</a:t>
            </a:r>
          </a:p>
          <a:p>
            <a:pPr lvl="1"/>
            <a:r>
              <a:rPr lang="en-US" altLang="zh-CN" dirty="0" smtClean="0"/>
              <a:t>Active analog cancelation</a:t>
            </a:r>
          </a:p>
          <a:p>
            <a:pPr lvl="2"/>
            <a:r>
              <a:rPr lang="en-US" altLang="zh-CN" sz="2000" dirty="0" smtClean="0"/>
              <a:t>Cancel interference through analog part</a:t>
            </a:r>
          </a:p>
          <a:p>
            <a:pPr lvl="1"/>
            <a:r>
              <a:rPr lang="en-US" altLang="zh-CN" dirty="0" smtClean="0"/>
              <a:t>Active digital cancelation</a:t>
            </a:r>
          </a:p>
          <a:p>
            <a:pPr lvl="2"/>
            <a:r>
              <a:rPr lang="en-US" altLang="zh-CN" sz="2000" dirty="0" smtClean="0"/>
              <a:t>Cancel interference in the baseband</a:t>
            </a:r>
            <a:endParaRPr lang="zh-CN" altLang="en-US" sz="20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700808"/>
            <a:ext cx="62695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Problems of the LBT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215562"/>
            <a:ext cx="5332015" cy="286151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Discontinuous transmission</a:t>
            </a:r>
          </a:p>
          <a:p>
            <a:pPr lvl="1"/>
            <a:r>
              <a:rPr lang="en-US" altLang="zh-CN" sz="2400" dirty="0" smtClean="0">
                <a:solidFill>
                  <a:schemeClr val="tx1"/>
                </a:solidFill>
              </a:rPr>
              <a:t>Can never fully utilize spectrum holes for transmission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Discontinuous sensing</a:t>
            </a:r>
          </a:p>
          <a:p>
            <a:pPr lvl="1"/>
            <a:r>
              <a:rPr lang="en-US" altLang="zh-CN" sz="2400" dirty="0" smtClean="0"/>
              <a:t>Inevitable collision and spectrum waste</a:t>
            </a:r>
            <a:endParaRPr lang="en-US" altLang="zh-CN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ChangeAspect="1"/>
          </p:cNvGraphicFramePr>
          <p:nvPr>
            <p:extLst/>
          </p:nvPr>
        </p:nvGraphicFramePr>
        <p:xfrm>
          <a:off x="179512" y="4509120"/>
          <a:ext cx="8359775" cy="1192212"/>
        </p:xfrm>
        <a:graphic>
          <a:graphicData uri="http://schemas.openxmlformats.org/presentationml/2006/ole">
            <p:oleObj spid="_x0000_s1889282" name="Visio" r:id="rId4" imgW="6810226" imgH="971649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p:oleObj spid="_x0000_s1889283" name="Visio" r:id="rId5" imgW="1714616" imgH="231446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515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Motivation of a New Protocol Design</a:t>
            </a:r>
            <a:endParaRPr lang="zh-CN" altLang="en-US" sz="32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92113" y="1215562"/>
            <a:ext cx="5332015" cy="28615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>
                <a:solidFill>
                  <a:srgbClr val="C00000"/>
                </a:solidFill>
              </a:rPr>
              <a:t>Discontinuous transmission</a:t>
            </a:r>
          </a:p>
          <a:p>
            <a:pPr lvl="1"/>
            <a:r>
              <a:rPr lang="en-US" altLang="zh-CN" sz="2400" kern="0" dirty="0" smtClean="0">
                <a:solidFill>
                  <a:schemeClr val="tx1"/>
                </a:solidFill>
              </a:rPr>
              <a:t>Can never fully utilize spectrum holes for transmission</a:t>
            </a:r>
          </a:p>
          <a:p>
            <a:r>
              <a:rPr lang="en-US" altLang="zh-CN" sz="2400" kern="0" dirty="0" smtClean="0">
                <a:solidFill>
                  <a:srgbClr val="C00000"/>
                </a:solidFill>
              </a:rPr>
              <a:t>Discontinuous sensing</a:t>
            </a:r>
          </a:p>
          <a:p>
            <a:pPr lvl="1"/>
            <a:r>
              <a:rPr lang="en-US" altLang="zh-CN" sz="2400" kern="0" dirty="0" smtClean="0"/>
              <a:t>Inevitable collision and spectrum waste</a:t>
            </a:r>
            <a:endParaRPr lang="en-US" altLang="zh-CN" sz="24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 noChangeAspect="1"/>
          </p:cNvGraphicFramePr>
          <p:nvPr/>
        </p:nvGraphicFramePr>
        <p:xfrm>
          <a:off x="179512" y="4509120"/>
          <a:ext cx="8359775" cy="1192212"/>
        </p:xfrm>
        <a:graphic>
          <a:graphicData uri="http://schemas.openxmlformats.org/presentationml/2006/ole">
            <p:oleObj spid="_x0000_s1948674" name="Visio" r:id="rId3" imgW="6810226" imgH="971649" progId="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p:oleObj spid="_x0000_s1948675" name="Visio" r:id="rId4" imgW="1714616" imgH="2314466" progId="">
              <p:embed/>
            </p:oleObj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39552" y="1158533"/>
            <a:ext cx="2088233" cy="558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44A"/>
                </a:solidFill>
              </a:rPr>
              <a:t>C</a:t>
            </a:r>
            <a:r>
              <a:rPr lang="en-US" altLang="zh-CN" sz="2400" dirty="0" smtClean="0">
                <a:solidFill>
                  <a:srgbClr val="00A44A"/>
                </a:solidFill>
              </a:rPr>
              <a:t>ontinuous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021" y="2448827"/>
            <a:ext cx="20882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44A"/>
                </a:solidFill>
              </a:rPr>
              <a:t>C</a:t>
            </a:r>
            <a:r>
              <a:rPr lang="en-US" altLang="zh-CN" sz="2400" dirty="0" smtClean="0">
                <a:solidFill>
                  <a:srgbClr val="00A44A"/>
                </a:solidFill>
              </a:rPr>
              <a:t>ontinuous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1691680" y="1717148"/>
            <a:ext cx="864096" cy="2716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A4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1043608" y="2931067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44A"/>
                </a:solidFill>
              </a:rPr>
              <a:t>Detect PU’s state change in no time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5902068"/>
              </p:ext>
            </p:extLst>
          </p:nvPr>
        </p:nvGraphicFramePr>
        <p:xfrm>
          <a:off x="179512" y="4509120"/>
          <a:ext cx="8359200" cy="1192501"/>
        </p:xfrm>
        <a:graphic>
          <a:graphicData uri="http://schemas.openxmlformats.org/presentationml/2006/ole">
            <p:oleObj spid="_x0000_s1948676" name="Visio" r:id="rId5" imgW="6810226" imgH="971649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8596" y="2643182"/>
            <a:ext cx="821486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Full-duplex technique </a:t>
            </a:r>
            <a:r>
              <a:rPr lang="en-US" altLang="zh-CN" sz="3600" dirty="0" smtClean="0">
                <a:solidFill>
                  <a:schemeClr val="tx1"/>
                </a:solidFill>
              </a:rPr>
              <a:t>can be one possible solution to improve CRNs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9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1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Listen-and-Talk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Conventional CR: Listen-before-Talk Protocol</a:t>
            </a:r>
          </a:p>
          <a:p>
            <a:pPr lvl="1"/>
            <a:r>
              <a:rPr lang="en-US" altLang="zh-CN" sz="2200" dirty="0" smtClean="0"/>
              <a:t>The LBT Protocol</a:t>
            </a:r>
          </a:p>
          <a:p>
            <a:pPr lvl="1"/>
            <a:r>
              <a:rPr lang="en-US" altLang="zh-CN" sz="2200" dirty="0" smtClean="0"/>
              <a:t>Problems of the LBT</a:t>
            </a:r>
          </a:p>
          <a:p>
            <a:pPr lvl="1"/>
            <a:r>
              <a:rPr lang="en-US" altLang="zh-CN" sz="2200" dirty="0" smtClean="0"/>
              <a:t>Motivation of a New Protocol Design</a:t>
            </a:r>
          </a:p>
          <a:p>
            <a:endParaRPr lang="en-US" altLang="zh-CN" dirty="0" smtClean="0"/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Listen-and-Talk Protocol</a:t>
            </a:r>
          </a:p>
          <a:p>
            <a:pPr lvl="1"/>
            <a:r>
              <a:rPr lang="en-US" altLang="zh-CN" sz="2200" dirty="0" smtClean="0">
                <a:solidFill>
                  <a:srgbClr val="C00000"/>
                </a:solidFill>
              </a:rPr>
              <a:t>System Model</a:t>
            </a:r>
          </a:p>
          <a:p>
            <a:pPr lvl="1"/>
            <a:r>
              <a:rPr lang="en-US" altLang="zh-CN" sz="2200" dirty="0" smtClean="0">
                <a:solidFill>
                  <a:srgbClr val="C00000"/>
                </a:solidFill>
              </a:rPr>
              <a:t>The Proposed LAT Protocol</a:t>
            </a:r>
            <a:endParaRPr lang="en-US" altLang="zh-CN" sz="2200" dirty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9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System </a:t>
            </a:r>
            <a:r>
              <a:rPr lang="en-US" altLang="zh-CN" sz="3200" dirty="0">
                <a:solidFill>
                  <a:srgbClr val="0070C0"/>
                </a:solidFill>
              </a:rPr>
              <a:t>M</a:t>
            </a:r>
            <a:r>
              <a:rPr lang="en-US" altLang="zh-CN" sz="3200" dirty="0" smtClean="0">
                <a:solidFill>
                  <a:srgbClr val="0070C0"/>
                </a:solidFill>
              </a:rPr>
              <a:t>odel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536129" y="1628800"/>
            <a:ext cx="4395911" cy="2234952"/>
          </a:xfrm>
        </p:spPr>
        <p:txBody>
          <a:bodyPr/>
          <a:lstStyle/>
          <a:p>
            <a:r>
              <a:rPr lang="en-US" altLang="zh-CN" dirty="0" smtClean="0"/>
              <a:t>One PU</a:t>
            </a:r>
          </a:p>
          <a:p>
            <a:pPr lvl="1"/>
            <a:r>
              <a:rPr lang="en-US" altLang="zh-CN" dirty="0" smtClean="0"/>
              <a:t>Non-slotted</a:t>
            </a:r>
          </a:p>
          <a:p>
            <a:r>
              <a:rPr lang="en-US" altLang="zh-CN" dirty="0" smtClean="0"/>
              <a:t>One FD-SU pair</a:t>
            </a:r>
          </a:p>
          <a:p>
            <a:pPr lvl="1"/>
            <a:r>
              <a:rPr lang="en-US" altLang="zh-CN" dirty="0" smtClean="0"/>
              <a:t>Each with two antennas</a:t>
            </a:r>
          </a:p>
          <a:p>
            <a:pPr lvl="1"/>
            <a:r>
              <a:rPr lang="en-US" altLang="zh-CN" dirty="0" smtClean="0"/>
              <a:t>SU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: secondary transmitter</a:t>
            </a:r>
          </a:p>
          <a:p>
            <a:pPr lvl="1"/>
            <a:r>
              <a:rPr lang="en-US" altLang="zh-CN" dirty="0" smtClean="0"/>
              <a:t>SU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secondary receiver</a:t>
            </a:r>
          </a:p>
          <a:p>
            <a:pPr lvl="1"/>
            <a:r>
              <a:rPr lang="en-US" altLang="zh-CN" dirty="0" smtClean="0"/>
              <a:t>Slotted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graphicFrame>
        <p:nvGraphicFramePr>
          <p:cNvPr id="13" name="内容占位符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91635" y="785794"/>
          <a:ext cx="5676910" cy="5235494"/>
        </p:xfrm>
        <a:graphic>
          <a:graphicData uri="http://schemas.openxmlformats.org/presentationml/2006/ole">
            <p:oleObj spid="_x0000_s1891330" name="Visio" r:id="rId3" imgW="3314670" imgH="305743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290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195736" y="1124744"/>
          <a:ext cx="6840760" cy="5040560"/>
        </p:xfrm>
        <a:graphic>
          <a:graphicData uri="http://schemas.openxmlformats.org/presentationml/2006/ole">
            <p:oleObj spid="_x0000_s1892354" name="Visio" r:id="rId3" imgW="5276815" imgH="3524336" progId="">
              <p:embed/>
            </p:oleObj>
          </a:graphicData>
        </a:graphic>
      </p:graphicFrame>
      <p:grpSp>
        <p:nvGrpSpPr>
          <p:cNvPr id="3" name="组合 27"/>
          <p:cNvGrpSpPr/>
          <p:nvPr/>
        </p:nvGrpSpPr>
        <p:grpSpPr>
          <a:xfrm>
            <a:off x="2555776" y="1556792"/>
            <a:ext cx="6480720" cy="1296144"/>
            <a:chOff x="2555776" y="1556792"/>
            <a:chExt cx="6480720" cy="1296144"/>
          </a:xfrm>
        </p:grpSpPr>
        <p:sp>
          <p:nvSpPr>
            <p:cNvPr id="7" name="矩形 6"/>
            <p:cNvSpPr/>
            <p:nvPr/>
          </p:nvSpPr>
          <p:spPr bwMode="auto">
            <a:xfrm>
              <a:off x="2555776" y="1865914"/>
              <a:ext cx="6480720" cy="98702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644008" y="1628800"/>
              <a:ext cx="936104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572000" y="1556792"/>
              <a:ext cx="64807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矩形 8"/>
          <p:cNvSpPr/>
          <p:nvPr/>
        </p:nvSpPr>
        <p:spPr bwMode="auto">
          <a:xfrm>
            <a:off x="2051720" y="4221088"/>
            <a:ext cx="6984776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2555776" y="1556792"/>
            <a:ext cx="6480720" cy="2664296"/>
            <a:chOff x="2555776" y="1556792"/>
            <a:chExt cx="6480720" cy="2664296"/>
          </a:xfrm>
        </p:grpSpPr>
        <p:sp>
          <p:nvSpPr>
            <p:cNvPr id="8" name="矩形 7"/>
            <p:cNvSpPr/>
            <p:nvPr/>
          </p:nvSpPr>
          <p:spPr bwMode="auto">
            <a:xfrm>
              <a:off x="2555776" y="2852936"/>
              <a:ext cx="6480720" cy="13681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5004048" y="1556792"/>
              <a:ext cx="0" cy="136815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4644008" y="1556792"/>
              <a:ext cx="0" cy="12961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3" name="内容占位符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91635" y="785794"/>
          <a:ext cx="5676910" cy="5235494"/>
        </p:xfrm>
        <a:graphic>
          <a:graphicData uri="http://schemas.openxmlformats.org/presentationml/2006/ole">
            <p:oleObj spid="_x0000_s1892355" name="Visio" r:id="rId4" imgW="3314670" imgH="3057436" progId="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Listen-and-Talk Protocol (1)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燕尾形箭头 5"/>
          <p:cNvSpPr/>
          <p:nvPr/>
        </p:nvSpPr>
        <p:spPr bwMode="auto">
          <a:xfrm>
            <a:off x="1763688" y="2564904"/>
            <a:ext cx="792088" cy="576064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29" name="内容占位符 3"/>
          <p:cNvSpPr>
            <a:spLocks noGrp="1"/>
          </p:cNvSpPr>
          <p:nvPr>
            <p:ph idx="1"/>
          </p:nvPr>
        </p:nvSpPr>
        <p:spPr>
          <a:xfrm>
            <a:off x="392113" y="4149080"/>
            <a:ext cx="8359775" cy="1637374"/>
          </a:xfrm>
        </p:spPr>
        <p:txBody>
          <a:bodyPr/>
          <a:lstStyle/>
          <a:p>
            <a:r>
              <a:rPr lang="en-US" altLang="zh-CN" sz="2400" dirty="0" smtClean="0"/>
              <a:t>Ant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 of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senses the spectrum</a:t>
            </a:r>
            <a:r>
              <a:rPr lang="en-US" altLang="zh-CN" sz="2400" dirty="0" smtClean="0"/>
              <a:t>, while Ant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transmits</a:t>
            </a:r>
            <a:r>
              <a:rPr lang="en-US" altLang="zh-CN" sz="2400" dirty="0" smtClean="0"/>
              <a:t> if a spectrum hole is detected</a:t>
            </a:r>
            <a:r>
              <a:rPr lang="en-US" altLang="zh-CN" sz="2400" dirty="0" smtClean="0">
                <a:solidFill>
                  <a:srgbClr val="C00000"/>
                </a:solidFill>
              </a:rPr>
              <a:t> simultaneously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Sensing result of one slot determines SU’s activity in the next slot.</a:t>
            </a:r>
          </a:p>
        </p:txBody>
      </p:sp>
    </p:spTree>
    <p:extLst>
      <p:ext uri="{BB962C8B-B14F-4D97-AF65-F5344CB8AC3E}">
        <p14:creationId xmlns:p14="http://schemas.microsoft.com/office/powerpoint/2010/main" xmlns="" val="32559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61094 -0.0699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4323 -0.1784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8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94 -0.06991 L -0.50069 -0.1928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6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1563 -0.12592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29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Listen-and-Talk Protocol (2)</a:t>
            </a:r>
            <a:endParaRPr lang="zh-CN" altLang="en-US" sz="32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2113" y="2420472"/>
            <a:ext cx="8500367" cy="3744832"/>
          </a:xfrm>
        </p:spPr>
        <p:txBody>
          <a:bodyPr/>
          <a:lstStyle/>
          <a:p>
            <a:r>
              <a:rPr lang="en-US" altLang="zh-CN" sz="2400" dirty="0" smtClean="0"/>
              <a:t>Four states of the system:</a:t>
            </a:r>
          </a:p>
          <a:p>
            <a:pPr lvl="1"/>
            <a:r>
              <a:rPr lang="en-US" altLang="zh-CN" sz="2200" dirty="0" smtClean="0"/>
              <a:t>1: only the PU uses the spectrum</a:t>
            </a:r>
          </a:p>
          <a:p>
            <a:pPr lvl="1"/>
            <a:r>
              <a:rPr lang="en-US" altLang="zh-CN" sz="2200" dirty="0"/>
              <a:t>2: only SUs use the spectrum</a:t>
            </a:r>
          </a:p>
          <a:p>
            <a:pPr lvl="1"/>
            <a:r>
              <a:rPr lang="en-US" altLang="zh-CN" sz="2200" dirty="0"/>
              <a:t>3: neither the PU </a:t>
            </a:r>
            <a:r>
              <a:rPr lang="en-US" altLang="zh-CN" sz="2200" dirty="0" smtClean="0"/>
              <a:t>nor </a:t>
            </a:r>
            <a:r>
              <a:rPr lang="en-US" altLang="zh-CN" sz="2200" dirty="0"/>
              <a:t>SUs use the spectrum – </a:t>
            </a:r>
            <a:r>
              <a:rPr lang="en-US" altLang="zh-CN" sz="2200" dirty="0">
                <a:solidFill>
                  <a:srgbClr val="C00000"/>
                </a:solidFill>
              </a:rPr>
              <a:t>spectrum waste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3-A: change of PU’s state – PU leaves in a slot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3-B: sensing error – false alarm</a:t>
            </a:r>
          </a:p>
          <a:p>
            <a:pPr lvl="1"/>
            <a:r>
              <a:rPr lang="en-US" altLang="zh-CN" sz="2200" dirty="0"/>
              <a:t>4: both the PU and SUs use the spectrum – </a:t>
            </a:r>
            <a:r>
              <a:rPr lang="en-US" altLang="zh-CN" sz="2200" dirty="0">
                <a:solidFill>
                  <a:srgbClr val="C00000"/>
                </a:solidFill>
              </a:rPr>
              <a:t>collision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4-A: change of PU’s state – </a:t>
            </a:r>
            <a:r>
              <a:rPr lang="en-US" altLang="zh-CN" sz="2000" dirty="0">
                <a:solidFill>
                  <a:schemeClr val="tx1"/>
                </a:solidFill>
              </a:rPr>
              <a:t>PU </a:t>
            </a:r>
            <a:r>
              <a:rPr lang="en-US" altLang="zh-CN" sz="2000" dirty="0" smtClean="0">
                <a:solidFill>
                  <a:schemeClr val="tx1"/>
                </a:solidFill>
              </a:rPr>
              <a:t>arrives </a:t>
            </a:r>
            <a:r>
              <a:rPr lang="en-US" altLang="zh-CN" sz="2000" dirty="0">
                <a:solidFill>
                  <a:schemeClr val="tx1"/>
                </a:solidFill>
              </a:rPr>
              <a:t>in a </a:t>
            </a:r>
            <a:r>
              <a:rPr lang="en-US" altLang="zh-CN" sz="2000" dirty="0" smtClean="0">
                <a:solidFill>
                  <a:schemeClr val="tx1"/>
                </a:solidFill>
              </a:rPr>
              <a:t>slot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4-B: </a:t>
            </a:r>
            <a:r>
              <a:rPr lang="en-US" altLang="zh-CN" sz="2000" dirty="0">
                <a:solidFill>
                  <a:schemeClr val="tx1"/>
                </a:solidFill>
              </a:rPr>
              <a:t>sensing error – </a:t>
            </a:r>
            <a:r>
              <a:rPr lang="en-US" altLang="zh-CN" sz="2000" dirty="0" smtClean="0">
                <a:solidFill>
                  <a:schemeClr val="tx1"/>
                </a:solidFill>
              </a:rPr>
              <a:t>miss detection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701392" y="857802"/>
          <a:ext cx="7615024" cy="1347062"/>
        </p:xfrm>
        <a:graphic>
          <a:graphicData uri="http://schemas.openxmlformats.org/presentationml/2006/ole">
            <p:oleObj spid="_x0000_s1893378" name="Visio" r:id="rId3" imgW="5276815" imgH="93348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779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Sensing Threshold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received signal in sensing varies </a:t>
            </a:r>
            <a:r>
              <a:rPr lang="en-US" altLang="zh-CN" sz="2400" dirty="0"/>
              <a:t>in association with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’s activity.</a:t>
            </a:r>
          </a:p>
          <a:p>
            <a:endParaRPr lang="en-US" altLang="zh-CN" sz="2400" dirty="0"/>
          </a:p>
          <a:p>
            <a:pPr lvl="1"/>
            <a:r>
              <a:rPr lang="en-US" altLang="zh-CN" sz="2400" dirty="0" smtClean="0"/>
              <a:t>Active SU</a:t>
            </a:r>
            <a:r>
              <a:rPr lang="en-US" altLang="zh-CN" sz="2400" baseline="-25000" dirty="0" smtClean="0"/>
              <a:t>1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/>
              <a:t>Silent SU</a:t>
            </a:r>
            <a:r>
              <a:rPr lang="en-US" altLang="zh-CN" sz="2400" baseline="-25000" dirty="0" smtClean="0"/>
              <a:t>1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Thus, the sensing threshold needs to change according to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’s state to achieve better sensing performance.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矩形 4"/>
              <p:cNvSpPr/>
              <p:nvPr/>
            </p:nvSpPr>
            <p:spPr>
              <a:xfrm>
                <a:off x="2751850" y="2064205"/>
                <a:ext cx="3430355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zh-CN" altLang="en-US" sz="24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zh-CN" altLang="en-US" sz="2400" i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0" y="2064205"/>
                <a:ext cx="3430355" cy="91614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矩形 5"/>
              <p:cNvSpPr/>
              <p:nvPr/>
            </p:nvSpPr>
            <p:spPr>
              <a:xfrm>
                <a:off x="2751850" y="2980353"/>
                <a:ext cx="3430355" cy="916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     </m:t>
                                    </m:r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zh-CN" altLang="en-US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zh-CN" alt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zh-CN" altLang="en-US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50" y="2980353"/>
                <a:ext cx="3430355" cy="91614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13"/>
          <p:cNvGrpSpPr/>
          <p:nvPr/>
        </p:nvGrpSpPr>
        <p:grpSpPr>
          <a:xfrm>
            <a:off x="3604661" y="1653476"/>
            <a:ext cx="1818520" cy="1129089"/>
            <a:chOff x="3604661" y="1653476"/>
            <a:chExt cx="1818520" cy="1129089"/>
          </a:xfrm>
        </p:grpSpPr>
        <p:sp>
          <p:nvSpPr>
            <p:cNvPr id="11" name="椭圆 10"/>
            <p:cNvSpPr/>
            <p:nvPr/>
          </p:nvSpPr>
          <p:spPr bwMode="auto">
            <a:xfrm rot="3084634">
              <a:off x="4149642" y="1762880"/>
              <a:ext cx="474704" cy="156466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5109" y="1653476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RSI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90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Sensing Threshold (2)</a:t>
            </a:r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 bwMode="auto">
          <a:xfrm>
            <a:off x="2843808" y="1649890"/>
            <a:ext cx="1656184" cy="3219270"/>
          </a:xfrm>
          <a:prstGeom prst="ellipse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idx="1"/>
          </p:nvPr>
        </p:nvGraphicFramePr>
        <p:xfrm>
          <a:off x="392113" y="1519089"/>
          <a:ext cx="8359775" cy="3494087"/>
        </p:xfrm>
        <a:graphic>
          <a:graphicData uri="http://schemas.openxmlformats.org/presentationml/2006/ole">
            <p:oleObj spid="_x0000_s1894402" name="Visio" r:id="rId3" imgW="8820290" imgH="3686225" progId="">
              <p:embed/>
            </p:oleObj>
          </a:graphicData>
        </a:graphic>
      </p:graphicFrame>
      <p:sp>
        <p:nvSpPr>
          <p:cNvPr id="9" name="内容占位符 3"/>
          <p:cNvSpPr txBox="1">
            <a:spLocks/>
          </p:cNvSpPr>
          <p:nvPr/>
        </p:nvSpPr>
        <p:spPr bwMode="auto">
          <a:xfrm>
            <a:off x="392113" y="5085184"/>
            <a:ext cx="8359775" cy="5040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How to set </a:t>
            </a:r>
            <a:r>
              <a:rPr lang="el-GR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3793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 noChangeAspect="1"/>
          </p:cNvGraphicFramePr>
          <p:nvPr>
            <p:ph idx="1"/>
          </p:nvPr>
        </p:nvGraphicFramePr>
        <p:xfrm>
          <a:off x="392113" y="1556793"/>
          <a:ext cx="8359775" cy="3152775"/>
        </p:xfrm>
        <a:graphic>
          <a:graphicData uri="http://schemas.openxmlformats.org/presentationml/2006/ole">
            <p:oleObj spid="_x0000_s1895426" name="Visio" r:id="rId3" imgW="8134508" imgH="3066977" progId="">
              <p:embed/>
            </p:oleObj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Sensing Threshold (3)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 bwMode="auto">
          <a:xfrm>
            <a:off x="993008" y="1772817"/>
            <a:ext cx="918000" cy="2808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911008" y="2060849"/>
            <a:ext cx="2646000" cy="214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550160" y="1693020"/>
            <a:ext cx="2520000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070160" y="1693020"/>
            <a:ext cx="1681728" cy="2880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2627784" y="1268761"/>
            <a:ext cx="2088232" cy="3672407"/>
            <a:chOff x="2627784" y="1052736"/>
            <a:chExt cx="2088232" cy="3672407"/>
          </a:xfrm>
          <a:noFill/>
        </p:grpSpPr>
        <p:sp>
          <p:nvSpPr>
            <p:cNvPr id="12" name="矩形 11"/>
            <p:cNvSpPr/>
            <p:nvPr/>
          </p:nvSpPr>
          <p:spPr bwMode="auto">
            <a:xfrm>
              <a:off x="2627784" y="1052736"/>
              <a:ext cx="2088232" cy="7920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627784" y="3986824"/>
              <a:ext cx="1944216" cy="7383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86408" y="1556792"/>
          <a:ext cx="8365480" cy="3154197"/>
        </p:xfrm>
        <a:graphic>
          <a:graphicData uri="http://schemas.openxmlformats.org/presentationml/2006/ole">
            <p:oleObj spid="_x0000_s1895427" name="Visio" r:id="rId4" imgW="8134508" imgH="306697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78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Sensing Threshold (4): Sensing Error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Sensing error includes two parts: </a:t>
            </a:r>
            <a:r>
              <a:rPr lang="en-US" altLang="zh-CN" sz="2400" dirty="0" smtClean="0">
                <a:solidFill>
                  <a:srgbClr val="C00000"/>
                </a:solidFill>
              </a:rPr>
              <a:t>false alarm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rgbClr val="C00000"/>
                </a:solidFill>
              </a:rPr>
              <a:t>miss detection</a:t>
            </a:r>
            <a:r>
              <a:rPr lang="en-US" altLang="zh-CN" sz="2400" dirty="0" smtClean="0"/>
              <a:t>, which are defined as, respectively,</a:t>
            </a:r>
            <a:endParaRPr lang="zh-CN" altLang="en-US" sz="2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72395" y="1998384"/>
          <a:ext cx="3432414" cy="544828"/>
        </p:xfrm>
        <a:graphic>
          <a:graphicData uri="http://schemas.openxmlformats.org/presentationml/2006/ole">
            <p:oleObj spid="_x0000_s1896450" name="Equation" r:id="rId3" imgW="1600200" imgH="25400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472395" y="2628976"/>
          <a:ext cx="3432414" cy="549186"/>
        </p:xfrm>
        <a:graphic>
          <a:graphicData uri="http://schemas.openxmlformats.org/presentationml/2006/ole">
            <p:oleObj spid="_x0000_s1896451" name="Equation" r:id="rId4" imgW="1586811" imgH="253890" progId="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6845" y="3898151"/>
          <a:ext cx="6170309" cy="2627193"/>
        </p:xfrm>
        <a:graphic>
          <a:graphicData uri="http://schemas.openxmlformats.org/presentationml/2006/ole">
            <p:oleObj spid="_x0000_s1896452" name="Visio" r:id="rId5" imgW="8848851" imgH="378132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84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Passive Propagation Cancellation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285860"/>
            <a:ext cx="4576564" cy="49292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Antenna placement</a:t>
            </a:r>
          </a:p>
          <a:p>
            <a:pPr lvl="1"/>
            <a:r>
              <a:rPr lang="en-US" altLang="zh-CN" dirty="0" smtClean="0"/>
              <a:t> Separation  d  between  TX  and  RX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Place antennas at opposite sides of the device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zh-CN" alt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/>
              <a:t>Directional antenna</a:t>
            </a:r>
          </a:p>
          <a:p>
            <a:pPr lvl="1"/>
            <a:r>
              <a:rPr lang="en-US" altLang="zh-CN" dirty="0" smtClean="0"/>
              <a:t>Used in full-duplex relays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32648" y="1052736"/>
            <a:ext cx="1824740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6136" y="2780929"/>
            <a:ext cx="2916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7 Antenna separation</a:t>
            </a:r>
            <a:endParaRPr lang="zh-CN" alt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3193231"/>
            <a:ext cx="1824740" cy="13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4561383"/>
            <a:ext cx="2916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8 Device cancellation</a:t>
            </a:r>
            <a:endParaRPr lang="zh-CN" altLang="en-US" sz="1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r="1538"/>
          <a:stretch>
            <a:fillRect/>
          </a:stretch>
        </p:blipFill>
        <p:spPr bwMode="auto">
          <a:xfrm>
            <a:off x="4211960" y="4904381"/>
            <a:ext cx="4608512" cy="109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36096" y="5929535"/>
            <a:ext cx="2916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9 Directional antenna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Sensing Threshold (5): State Transition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46"/>
            <a:ext cx="4107879" cy="2324203"/>
          </a:xfrm>
        </p:spPr>
        <p:txBody>
          <a:bodyPr/>
          <a:lstStyle/>
          <a:p>
            <a:r>
              <a:rPr lang="en-US" altLang="zh-CN" sz="2400" dirty="0" smtClean="0"/>
              <a:t>State Transition is simplified as a discrete-time Markov chain, and the probabilities that the system is at each state can be obtained.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p:oleObj spid="_x0000_s1897474" name="Visio" r:id="rId4" imgW="8848851" imgH="3781322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48175" y="561975"/>
          <a:ext cx="4762500" cy="3733800"/>
        </p:xfrm>
        <a:graphic>
          <a:graphicData uri="http://schemas.openxmlformats.org/presentationml/2006/ole">
            <p:oleObj spid="_x0000_s1897475" name="Visio" r:id="rId5" imgW="5172091" imgH="4038627" progId="">
              <p:embed/>
            </p:oleObj>
          </a:graphicData>
        </a:graphic>
      </p:graphicFrame>
      <p:cxnSp>
        <p:nvCxnSpPr>
          <p:cNvPr id="13" name="曲线连接符 12"/>
          <p:cNvCxnSpPr/>
          <p:nvPr/>
        </p:nvCxnSpPr>
        <p:spPr bwMode="auto">
          <a:xfrm rot="10800000" flipV="1">
            <a:off x="4499992" y="1988840"/>
            <a:ext cx="3312368" cy="2592288"/>
          </a:xfrm>
          <a:prstGeom prst="curvedConnector3">
            <a:avLst>
              <a:gd name="adj1" fmla="val 86066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曲线连接符 16"/>
          <p:cNvCxnSpPr/>
          <p:nvPr/>
        </p:nvCxnSpPr>
        <p:spPr bwMode="auto">
          <a:xfrm rot="5400000">
            <a:off x="4427986" y="4077071"/>
            <a:ext cx="1584175" cy="1440163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963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Sensing Threshold (6): Collision Ratio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sensing thresholds are determined by the constraint of the maximum </a:t>
            </a:r>
            <a:r>
              <a:rPr lang="en-US" altLang="zh-CN" sz="2400" dirty="0" smtClean="0">
                <a:solidFill>
                  <a:srgbClr val="C00000"/>
                </a:solidFill>
              </a:rPr>
              <a:t>collision ratio</a:t>
            </a:r>
            <a:r>
              <a:rPr lang="en-US" altLang="zh-CN" sz="2400" dirty="0" smtClean="0"/>
              <a:t>, which is defined as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699792" y="2060300"/>
          <a:ext cx="3222580" cy="857622"/>
        </p:xfrm>
        <a:graphic>
          <a:graphicData uri="http://schemas.openxmlformats.org/presentationml/2006/ole">
            <p:oleObj spid="_x0000_s1898498" name="Equation" r:id="rId3" imgW="1574800" imgH="41910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p:oleObj spid="_x0000_s1898499" name="Visio" r:id="rId4" imgW="8848851" imgH="378132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675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572375" cy="557213"/>
          </a:xfrm>
        </p:spPr>
        <p:txBody>
          <a:bodyPr/>
          <a:lstStyle/>
          <a:p>
            <a:r>
              <a:rPr lang="en-US" altLang="zh-CN" sz="3200" dirty="0" smtClean="0"/>
              <a:t>Power-Throughput Tradeoff (1): SU Throughput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secondary throughput is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dirty="0" smtClean="0">
                <a:cs typeface="Times New Roman" panose="02020603050405020304" pitchFamily="18" charset="0"/>
              </a:rPr>
              <a:t>is the rate of transmission</a:t>
            </a:r>
            <a:endParaRPr lang="en-US" altLang="zh-CN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dirty="0" smtClean="0"/>
              <a:t> is the </a:t>
            </a:r>
            <a:r>
              <a:rPr lang="en-US" altLang="zh-CN" dirty="0" smtClean="0">
                <a:solidFill>
                  <a:srgbClr val="C00000"/>
                </a:solidFill>
              </a:rPr>
              <a:t>time ratio of spectrum waste</a:t>
            </a:r>
            <a:r>
              <a:rPr lang="en-US" altLang="zh-CN" dirty="0" smtClean="0"/>
              <a:t>, defined as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3347864" y="1501800"/>
          <a:ext cx="1928716" cy="559048"/>
        </p:xfrm>
        <a:graphic>
          <a:graphicData uri="http://schemas.openxmlformats.org/presentationml/2006/ole">
            <p:oleObj spid="_x0000_s1899522" name="Equation" r:id="rId3" imgW="875920" imgH="25389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123728" y="3016126"/>
          <a:ext cx="4386315" cy="700906"/>
        </p:xfrm>
        <a:graphic>
          <a:graphicData uri="http://schemas.openxmlformats.org/presentationml/2006/ole">
            <p:oleObj spid="_x0000_s1899523" name="Equation" r:id="rId4" imgW="2463800" imgH="393700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p:oleObj spid="_x0000_s1899524" name="Visio" r:id="rId5" imgW="8848851" imgH="378132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761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Power-Throughput Tradeoff (2)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050925" y="1818035"/>
          <a:ext cx="2041525" cy="558800"/>
        </p:xfrm>
        <a:graphic>
          <a:graphicData uri="http://schemas.openxmlformats.org/presentationml/2006/ole">
            <p:oleObj spid="_x0000_s1900546" name="Equation" r:id="rId3" imgW="926698" imgH="253890" progId="">
              <p:embed/>
            </p:oleObj>
          </a:graphicData>
        </a:graphic>
      </p:graphicFrame>
      <p:pic>
        <p:nvPicPr>
          <p:cNvPr id="13" name="内容占位符 12" descr="屏幕剪辑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873" y="980728"/>
            <a:ext cx="5218273" cy="4104456"/>
          </a:xfrm>
        </p:spPr>
      </p:pic>
      <p:grpSp>
        <p:nvGrpSpPr>
          <p:cNvPr id="3" name="组合 27"/>
          <p:cNvGrpSpPr/>
          <p:nvPr/>
        </p:nvGrpSpPr>
        <p:grpSpPr>
          <a:xfrm>
            <a:off x="251520" y="2319263"/>
            <a:ext cx="1941097" cy="834820"/>
            <a:chOff x="251520" y="1772816"/>
            <a:chExt cx="1941097" cy="83482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619672" y="1772816"/>
              <a:ext cx="28803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251520" y="2060848"/>
            <a:ext cx="1941097" cy="546788"/>
          </p:xfrm>
          <a:graphic>
            <a:graphicData uri="http://schemas.openxmlformats.org/presentationml/2006/ole">
              <p:oleObj spid="_x0000_s1900547" name="Equation" r:id="rId5" imgW="901309" imgH="253890" progId="">
                <p:embed/>
              </p:oleObj>
            </a:graphicData>
          </a:graphic>
        </p:graphicFrame>
        <p:cxnSp>
          <p:nvCxnSpPr>
            <p:cNvPr id="19" name="直接箭头连接符 18"/>
            <p:cNvCxnSpPr>
              <a:endCxn id="17" idx="0"/>
            </p:cNvCxnSpPr>
            <p:nvPr/>
          </p:nvCxnSpPr>
          <p:spPr bwMode="auto">
            <a:xfrm flipH="1">
              <a:off x="1222068" y="1772816"/>
              <a:ext cx="541620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组合 28"/>
          <p:cNvGrpSpPr/>
          <p:nvPr/>
        </p:nvGrpSpPr>
        <p:grpSpPr>
          <a:xfrm>
            <a:off x="1050925" y="2319263"/>
            <a:ext cx="2592288" cy="1541785"/>
            <a:chOff x="1050925" y="1772816"/>
            <a:chExt cx="2592288" cy="1541785"/>
          </a:xfrm>
        </p:grpSpPr>
        <p:cxnSp>
          <p:nvCxnSpPr>
            <p:cNvPr id="21" name="直接连接符 20"/>
            <p:cNvCxnSpPr/>
            <p:nvPr/>
          </p:nvCxnSpPr>
          <p:spPr bwMode="auto">
            <a:xfrm>
              <a:off x="2555776" y="1772816"/>
              <a:ext cx="3600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文本框 21"/>
            <p:cNvSpPr txBox="1"/>
            <p:nvPr/>
          </p:nvSpPr>
          <p:spPr>
            <a:xfrm>
              <a:off x="1050925" y="2852936"/>
              <a:ext cx="2592288" cy="46166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Increase with RSI</a:t>
              </a:r>
              <a:endParaRPr lang="zh-CN" altLang="en-US" sz="2400" dirty="0"/>
            </a:p>
          </p:txBody>
        </p:sp>
        <p:cxnSp>
          <p:nvCxnSpPr>
            <p:cNvPr id="24" name="直接箭头连接符 23"/>
            <p:cNvCxnSpPr>
              <a:endCxn id="22" idx="0"/>
            </p:cNvCxnSpPr>
            <p:nvPr/>
          </p:nvCxnSpPr>
          <p:spPr bwMode="auto">
            <a:xfrm flipH="1">
              <a:off x="2347069" y="1772816"/>
              <a:ext cx="388727" cy="10801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392113" y="5085184"/>
            <a:ext cx="8359775" cy="1022548"/>
          </a:xfrm>
        </p:spPr>
        <p:txBody>
          <a:bodyPr/>
          <a:lstStyle/>
          <a:p>
            <a:r>
              <a:rPr lang="en-US" altLang="zh-CN" sz="2400" dirty="0" smtClean="0"/>
              <a:t>There may exist </a:t>
            </a:r>
            <a:r>
              <a:rPr lang="en-US" altLang="zh-CN" sz="2400" dirty="0" smtClean="0">
                <a:solidFill>
                  <a:srgbClr val="C00000"/>
                </a:solidFill>
              </a:rPr>
              <a:t>a tradeoff between secondary transmit power and the throughput</a:t>
            </a:r>
            <a:r>
              <a:rPr lang="en-US" altLang="zh-CN" sz="2400" dirty="0" smtClean="0"/>
              <a:t>, and </a:t>
            </a:r>
            <a:r>
              <a:rPr lang="en-US" altLang="zh-CN" sz="2400" dirty="0" smtClean="0">
                <a:solidFill>
                  <a:srgbClr val="C00000"/>
                </a:solidFill>
              </a:rPr>
              <a:t>an optimal transmit power </a:t>
            </a:r>
            <a:r>
              <a:rPr lang="en-US" altLang="zh-CN" sz="2400" dirty="0" smtClean="0"/>
              <a:t>can be derived.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91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Adaptive Switching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There exist </a:t>
            </a:r>
            <a:r>
              <a:rPr lang="en-US" altLang="zh-CN" sz="2400" dirty="0"/>
              <a:t>limitations for both LBT and LAT </a:t>
            </a:r>
            <a:r>
              <a:rPr lang="en-US" altLang="zh-CN" sz="2400" dirty="0" smtClean="0"/>
              <a:t>protocols:</a:t>
            </a:r>
          </a:p>
          <a:p>
            <a:pPr lvl="1"/>
            <a:r>
              <a:rPr lang="en-US" altLang="zh-CN" sz="2200" dirty="0" smtClean="0"/>
              <a:t>The LBT:</a:t>
            </a:r>
          </a:p>
          <a:p>
            <a:pPr lvl="2">
              <a:buSzPct val="80000"/>
            </a:pPr>
            <a:r>
              <a:rPr lang="en-US" altLang="zh-CN" sz="2200" dirty="0" smtClean="0"/>
              <a:t>reduced sensing and transmission time</a:t>
            </a:r>
          </a:p>
          <a:p>
            <a:pPr lvl="2">
              <a:buSzPct val="80000"/>
            </a:pPr>
            <a:r>
              <a:rPr lang="en-US" altLang="zh-CN" sz="2200" dirty="0" smtClean="0"/>
              <a:t>Spatial correlation</a:t>
            </a:r>
          </a:p>
          <a:p>
            <a:pPr lvl="1"/>
            <a:r>
              <a:rPr lang="en-US" altLang="zh-CN" sz="2400" dirty="0" smtClean="0"/>
              <a:t>The LAT:</a:t>
            </a:r>
          </a:p>
          <a:p>
            <a:pPr lvl="2">
              <a:buSzPct val="80000"/>
            </a:pPr>
            <a:r>
              <a:rPr lang="en-US" altLang="zh-CN" sz="2200" dirty="0" smtClean="0"/>
              <a:t>Impact of RSI</a:t>
            </a:r>
          </a:p>
          <a:p>
            <a:pPr>
              <a:buSzPct val="80000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042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Adaptive Switching </a:t>
            </a:r>
            <a:r>
              <a:rPr lang="en-US" altLang="zh-CN" sz="3200" dirty="0" smtClean="0">
                <a:solidFill>
                  <a:srgbClr val="0070C0"/>
                </a:solidFill>
              </a:rPr>
              <a:t>(2)</a:t>
            </a:r>
            <a:endParaRPr lang="zh-CN" altLang="en-US" dirty="0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81" y="785794"/>
            <a:ext cx="4611935" cy="3568081"/>
          </a:xfrm>
        </p:spPr>
      </p:pic>
      <p:sp>
        <p:nvSpPr>
          <p:cNvPr id="9" name="文本框 8"/>
          <p:cNvSpPr txBox="1"/>
          <p:nvPr/>
        </p:nvSpPr>
        <p:spPr>
          <a:xfrm>
            <a:off x="107504" y="4353875"/>
            <a:ext cx="4679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Comparison of the spectrum usage</a:t>
            </a:r>
            <a:endParaRPr lang="zh-CN" altLang="en-US" sz="2200" dirty="0"/>
          </a:p>
        </p:txBody>
      </p:sp>
      <p:sp>
        <p:nvSpPr>
          <p:cNvPr id="10" name="文本框 9"/>
          <p:cNvSpPr txBox="1"/>
          <p:nvPr/>
        </p:nvSpPr>
        <p:spPr>
          <a:xfrm>
            <a:off x="4211960" y="1988840"/>
            <a:ext cx="489654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Adaptive switching of the two protocol</a:t>
            </a:r>
            <a:endParaRPr lang="zh-CN" altLang="en-US" sz="2200" dirty="0"/>
          </a:p>
        </p:txBody>
      </p:sp>
      <p:sp>
        <p:nvSpPr>
          <p:cNvPr id="12" name="圆角矩形 11"/>
          <p:cNvSpPr/>
          <p:nvPr/>
        </p:nvSpPr>
        <p:spPr bwMode="auto">
          <a:xfrm>
            <a:off x="645886" y="954926"/>
            <a:ext cx="798285" cy="2898617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组合 12"/>
          <p:cNvGrpSpPr/>
          <p:nvPr/>
        </p:nvGrpSpPr>
        <p:grpSpPr>
          <a:xfrm>
            <a:off x="193463" y="3853543"/>
            <a:ext cx="2952750" cy="1855806"/>
            <a:chOff x="193463" y="3853543"/>
            <a:chExt cx="2952750" cy="1855806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193463" y="4990212"/>
              <a:ext cx="2952750" cy="7191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txBody>
            <a:bodyPr wrap="none" lIns="72000" tIns="72000" rIns="72000" bIns="72000"/>
            <a:lstStyle>
              <a:lvl1pPr marL="273050" indent="-2730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E30034"/>
                </a:buClr>
              </a:pPr>
              <a:r>
                <a:rPr lang="en-US" altLang="zh-CN" sz="1800" dirty="0">
                  <a:solidFill>
                    <a:srgbClr val="00214A"/>
                  </a:solidFill>
                  <a:ea typeface="宋体" panose="02010600030101010101" pitchFamily="2" charset="-122"/>
                </a:rPr>
                <a:t>Lower spectrum waste ratio</a:t>
              </a:r>
            </a:p>
            <a:p>
              <a:pPr algn="ctr" eaLnBrk="1" hangingPunct="1">
                <a:buClr>
                  <a:srgbClr val="E30034"/>
                </a:buClr>
              </a:pPr>
              <a:r>
                <a:rPr lang="en-US" altLang="zh-CN" sz="1800" dirty="0">
                  <a:solidFill>
                    <a:srgbClr val="00214A"/>
                  </a:solidFill>
                  <a:ea typeface="宋体" panose="02010600030101010101" pitchFamily="2" charset="-122"/>
                </a:rPr>
                <a:t>under strict constraint</a:t>
              </a:r>
              <a:endParaRPr lang="zh-CN" altLang="en-US" sz="1800" dirty="0">
                <a:solidFill>
                  <a:srgbClr val="00214A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>
              <a:endCxn id="12" idx="2"/>
            </p:cNvCxnSpPr>
            <p:nvPr/>
          </p:nvCxnSpPr>
          <p:spPr bwMode="auto">
            <a:xfrm flipV="1">
              <a:off x="863600" y="3853543"/>
              <a:ext cx="181429" cy="11366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圆角矩形 2"/>
          <p:cNvSpPr/>
          <p:nvPr/>
        </p:nvSpPr>
        <p:spPr bwMode="auto">
          <a:xfrm>
            <a:off x="1985976" y="2708920"/>
            <a:ext cx="2587120" cy="122413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solidFill>
                  <a:srgbClr val="FFC000"/>
                </a:solidFill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组合 19"/>
          <p:cNvGrpSpPr/>
          <p:nvPr/>
        </p:nvGrpSpPr>
        <p:grpSpPr>
          <a:xfrm>
            <a:off x="4573096" y="2758487"/>
            <a:ext cx="2659908" cy="707886"/>
            <a:chOff x="4179375" y="2787025"/>
            <a:chExt cx="2659908" cy="707886"/>
          </a:xfrm>
        </p:grpSpPr>
        <p:cxnSp>
          <p:nvCxnSpPr>
            <p:cNvPr id="17" name="直接连接符 16"/>
            <p:cNvCxnSpPr/>
            <p:nvPr/>
          </p:nvCxnSpPr>
          <p:spPr bwMode="auto">
            <a:xfrm flipV="1">
              <a:off x="4179375" y="3140968"/>
              <a:ext cx="752665" cy="20855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947361" y="2787025"/>
              <a:ext cx="1891922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solidFill>
                      <a:srgbClr val="FFC000"/>
                    </a:solidFill>
                  </a:ln>
                  <a:effectLst/>
                  <a:latin typeface="Arial" pitchFamily="34" charset="0"/>
                  <a:ea typeface="+mn-ea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sz="1800" dirty="0">
                  <a:ln>
                    <a:noFill/>
                  </a:ln>
                  <a:solidFill>
                    <a:srgbClr val="00214A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Full</a:t>
              </a:r>
              <a:r>
                <a:rPr lang="en-US" altLang="zh-CN" sz="1800" dirty="0">
                  <a:ln>
                    <a:noFill/>
                  </a:ln>
                </a:rPr>
                <a:t> utilization of </a:t>
              </a:r>
              <a:r>
                <a:rPr lang="en-US" altLang="zh-CN" sz="1800" dirty="0">
                  <a:ln>
                    <a:noFill/>
                  </a:ln>
                  <a:solidFill>
                    <a:srgbClr val="00214A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spectrum holes</a:t>
              </a:r>
              <a:endParaRPr lang="zh-CN" altLang="en-US" sz="1800" dirty="0">
                <a:ln>
                  <a:noFill/>
                </a:ln>
                <a:solidFill>
                  <a:srgbClr val="00214A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内容占位符 7" descr="屏幕剪辑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096" y="2492896"/>
            <a:ext cx="4535408" cy="3567600"/>
          </a:xfrm>
        </p:spPr>
      </p:pic>
      <p:grpSp>
        <p:nvGrpSpPr>
          <p:cNvPr id="6" name="组合 21"/>
          <p:cNvGrpSpPr/>
          <p:nvPr/>
        </p:nvGrpSpPr>
        <p:grpSpPr>
          <a:xfrm>
            <a:off x="3403600" y="954926"/>
            <a:ext cx="4296230" cy="827315"/>
            <a:chOff x="3352800" y="950685"/>
            <a:chExt cx="4296230" cy="827315"/>
          </a:xfrm>
        </p:grpSpPr>
        <p:sp>
          <p:nvSpPr>
            <p:cNvPr id="23" name="椭圆 22"/>
            <p:cNvSpPr/>
            <p:nvPr/>
          </p:nvSpPr>
          <p:spPr bwMode="auto">
            <a:xfrm>
              <a:off x="3352800" y="1320800"/>
              <a:ext cx="377371" cy="457200"/>
            </a:xfrm>
            <a:prstGeom prst="ellipse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" name="直接连接符 23"/>
            <p:cNvCxnSpPr>
              <a:stCxn id="23" idx="7"/>
            </p:cNvCxnSpPr>
            <p:nvPr/>
          </p:nvCxnSpPr>
          <p:spPr bwMode="auto">
            <a:xfrm flipV="1">
              <a:off x="3674906" y="1182914"/>
              <a:ext cx="1041110" cy="20484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文本框 24"/>
            <p:cNvSpPr txBox="1"/>
            <p:nvPr/>
          </p:nvSpPr>
          <p:spPr>
            <a:xfrm>
              <a:off x="4709887" y="950685"/>
              <a:ext cx="2939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/>
                  </a:solidFill>
                </a:rPr>
                <a:t>Spatial correlation factor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组合 25"/>
          <p:cNvGrpSpPr/>
          <p:nvPr/>
        </p:nvGrpSpPr>
        <p:grpSpPr>
          <a:xfrm>
            <a:off x="3868057" y="1332504"/>
            <a:ext cx="4448359" cy="459602"/>
            <a:chOff x="3868057" y="1332504"/>
            <a:chExt cx="4448359" cy="459602"/>
          </a:xfrm>
        </p:grpSpPr>
        <p:sp>
          <p:nvSpPr>
            <p:cNvPr id="27" name="椭圆 26"/>
            <p:cNvSpPr/>
            <p:nvPr/>
          </p:nvSpPr>
          <p:spPr bwMode="auto">
            <a:xfrm>
              <a:off x="3868057" y="1332504"/>
              <a:ext cx="377371" cy="457200"/>
            </a:xfrm>
            <a:prstGeom prst="ellipse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4245428" y="1553029"/>
              <a:ext cx="541500" cy="498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文本框 28"/>
            <p:cNvSpPr txBox="1"/>
            <p:nvPr/>
          </p:nvSpPr>
          <p:spPr>
            <a:xfrm>
              <a:off x="4760687" y="1391996"/>
              <a:ext cx="3555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/>
                  </a:solidFill>
                </a:rPr>
                <a:t>Sensing duration / Slot length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13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3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142852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Main Application Scenarios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5794"/>
            <a:ext cx="8359775" cy="4929187"/>
          </a:xfrm>
        </p:spPr>
        <p:txBody>
          <a:bodyPr/>
          <a:lstStyle/>
          <a:p>
            <a:r>
              <a:rPr lang="en-US" altLang="zh-CN" sz="2400" dirty="0" smtClean="0"/>
              <a:t>Distributed Full-Duplex Cognitive Radio Networks</a:t>
            </a:r>
          </a:p>
          <a:p>
            <a:pPr lvl="1"/>
            <a:r>
              <a:rPr lang="en-US" altLang="zh-CN" dirty="0" smtClean="0"/>
              <a:t>Two-node bi-directional MIMO system</a:t>
            </a:r>
          </a:p>
          <a:p>
            <a:pPr lvl="2"/>
            <a:endParaRPr lang="en-US" altLang="zh-CN" sz="20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Centralized Full-Duplex Cognitive Radio Networks</a:t>
            </a:r>
          </a:p>
          <a:p>
            <a:pPr lvl="1"/>
            <a:r>
              <a:rPr lang="en-US" altLang="zh-CN" dirty="0" smtClean="0"/>
              <a:t>Full-duplex relay network</a:t>
            </a:r>
          </a:p>
          <a:p>
            <a:pPr lvl="2"/>
            <a:r>
              <a:rPr lang="en-US" altLang="zh-CN" sz="2000" dirty="0" smtClean="0"/>
              <a:t>DF relay</a:t>
            </a:r>
          </a:p>
          <a:p>
            <a:pPr lvl="2"/>
            <a:r>
              <a:rPr lang="en-US" altLang="zh-CN" sz="2000" dirty="0" smtClean="0"/>
              <a:t>AF relay</a:t>
            </a:r>
          </a:p>
          <a:p>
            <a:pPr lvl="2"/>
            <a:r>
              <a:rPr lang="en-US" altLang="zh-CN" sz="2000" dirty="0" smtClean="0"/>
              <a:t>Two-way relay</a:t>
            </a:r>
          </a:p>
          <a:p>
            <a:pPr lvl="1"/>
            <a:r>
              <a:rPr lang="en-US" altLang="zh-CN" dirty="0" smtClean="0"/>
              <a:t>Full-duplex wireless network</a:t>
            </a:r>
          </a:p>
          <a:p>
            <a:pPr lvl="2"/>
            <a:r>
              <a:rPr lang="en-US" altLang="zh-CN" sz="2000" dirty="0" smtClean="0"/>
              <a:t>FD cellular network</a:t>
            </a:r>
          </a:p>
          <a:p>
            <a:pPr lvl="2"/>
            <a:r>
              <a:rPr lang="en-US" altLang="zh-CN" sz="2000" dirty="0" smtClean="0"/>
              <a:t>FD </a:t>
            </a:r>
            <a:r>
              <a:rPr lang="en-US" altLang="zh-CN" sz="2000" dirty="0" err="1" smtClean="0"/>
              <a:t>HetNet</a:t>
            </a:r>
            <a:endParaRPr lang="en-US" altLang="zh-CN" sz="2000" dirty="0" smtClean="0"/>
          </a:p>
          <a:p>
            <a:pPr lvl="2"/>
            <a:endParaRPr lang="en-US" altLang="zh-CN" sz="2000" dirty="0" smtClean="0"/>
          </a:p>
          <a:p>
            <a:pPr lvl="2"/>
            <a:endParaRPr lang="zh-CN" altLang="en-US" dirty="0"/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34186"/>
            <a:ext cx="3744416" cy="1794814"/>
          </a:xfrm>
          <a:prstGeom prst="rect">
            <a:avLst/>
          </a:prstGeom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4274939"/>
            <a:ext cx="4355976" cy="10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160" y="5515148"/>
            <a:ext cx="3312368" cy="1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64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9" y="1214422"/>
            <a:ext cx="3786182" cy="25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Cooperative Spectrum </a:t>
            </a:r>
            <a:r>
              <a:rPr lang="en-US" altLang="zh-CN" sz="3200" dirty="0" smtClean="0">
                <a:solidFill>
                  <a:srgbClr val="0070C0"/>
                </a:solidFill>
              </a:rPr>
              <a:t>Sensing (1)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5357818" y="1428736"/>
            <a:ext cx="3500462" cy="34290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200" dirty="0" smtClean="0"/>
              <a:t>Consider a CRN consisting of one PU, one FC, and k SUs each of which equips two antennas</a:t>
            </a:r>
          </a:p>
          <a:p>
            <a:r>
              <a:rPr lang="en-US" altLang="zh-CN" sz="2200" dirty="0" smtClean="0"/>
              <a:t>We study the LAT based cooperative spectrum sensing to further improve the sensing performance and spectrum usage.</a:t>
            </a:r>
          </a:p>
          <a:p>
            <a:endParaRPr lang="en-US" altLang="zh-CN" sz="2200" dirty="0" smtClean="0"/>
          </a:p>
          <a:p>
            <a:endParaRPr lang="en-US" altLang="zh-CN" sz="2200" dirty="0" smtClean="0"/>
          </a:p>
        </p:txBody>
      </p:sp>
      <p:graphicFrame>
        <p:nvGraphicFramePr>
          <p:cNvPr id="6" name="内容占位符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65596914"/>
              </p:ext>
            </p:extLst>
          </p:nvPr>
        </p:nvGraphicFramePr>
        <p:xfrm>
          <a:off x="150878" y="928670"/>
          <a:ext cx="5206940" cy="4572518"/>
        </p:xfrm>
        <a:graphic>
          <a:graphicData uri="http://schemas.openxmlformats.org/presentationml/2006/ole">
            <p:oleObj spid="_x0000_s1901570" name="Visio" r:id="rId3" imgW="3905249" imgH="342892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5373216"/>
            <a:ext cx="889317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600" dirty="0" smtClean="0"/>
              <a:t>Yun Liao, </a:t>
            </a:r>
            <a:r>
              <a:rPr lang="en-US" sz="1600" dirty="0" err="1" smtClean="0"/>
              <a:t>Tianyu</a:t>
            </a:r>
            <a:r>
              <a:rPr lang="en-US" sz="1600" dirty="0" smtClean="0"/>
              <a:t> Wang, Lingyang Song, and </a:t>
            </a:r>
            <a:r>
              <a:rPr lang="en-US" sz="1600" dirty="0" err="1" smtClean="0"/>
              <a:t>Bingli</a:t>
            </a:r>
            <a:r>
              <a:rPr lang="en-US" sz="1600" dirty="0" smtClean="0"/>
              <a:t> Jiao</a:t>
            </a:r>
            <a:r>
              <a:rPr lang="en-US" sz="1600" dirty="0"/>
              <a:t>, “Cooperative Spectrum Sensing for </a:t>
            </a:r>
            <a:r>
              <a:rPr lang="en-US" sz="1600" dirty="0" smtClean="0"/>
              <a:t>Full-Duplex Cognitive </a:t>
            </a:r>
            <a:r>
              <a:rPr lang="en-US" sz="1600" dirty="0"/>
              <a:t>Radio Networks,” </a:t>
            </a:r>
            <a:r>
              <a:rPr lang="en-US" sz="1600" dirty="0" smtClean="0"/>
              <a:t>in </a:t>
            </a:r>
            <a:r>
              <a:rPr lang="en-US" sz="1600" i="1" dirty="0" smtClean="0"/>
              <a:t>Proc. IEEE ICCS’14</a:t>
            </a:r>
            <a:r>
              <a:rPr lang="en-US" sz="1600" dirty="0" smtClean="0"/>
              <a:t>, Macau, China, Nov. 2014.</a:t>
            </a:r>
          </a:p>
          <a:p>
            <a:pPr marL="342900" lvl="0" indent="-342900">
              <a:buFont typeface="+mj-ea"/>
              <a:buAutoNum type="circleNumDbPlain"/>
            </a:pPr>
            <a:r>
              <a:rPr lang="en-US" altLang="zh-CN" sz="1600" dirty="0" err="1" smtClean="0"/>
              <a:t>Yun</a:t>
            </a:r>
            <a:r>
              <a:rPr lang="en-US" altLang="zh-CN" sz="1600" dirty="0" smtClean="0"/>
              <a:t> Liao, </a:t>
            </a:r>
            <a:r>
              <a:rPr lang="en-US" altLang="zh-CN" sz="1600" dirty="0" err="1" smtClean="0"/>
              <a:t>Kaigui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Bian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Lingyang</a:t>
            </a:r>
            <a:r>
              <a:rPr lang="en-US" altLang="zh-CN" sz="1600" dirty="0" smtClean="0"/>
              <a:t> Song and Zhu Han, “Robust Cooperative Spectrum Sensing in Full-duplex Cognitive Radio </a:t>
            </a:r>
            <a:r>
              <a:rPr lang="en-US" altLang="zh-CN" sz="1600" dirty="0" err="1" smtClean="0"/>
              <a:t>Networks</a:t>
            </a:r>
            <a:r>
              <a:rPr lang="en-US" altLang="zh-CN" sz="1600" i="1" dirty="0" err="1" smtClean="0"/>
              <a:t>,</a:t>
            </a:r>
            <a:r>
              <a:rPr lang="en-US" altLang="zh-CN" sz="1600" dirty="0" err="1" smtClean="0"/>
              <a:t>”International</a:t>
            </a:r>
            <a:r>
              <a:rPr lang="en-US" altLang="zh-CN" sz="1600" dirty="0" smtClean="0"/>
              <a:t> Conference on Ubiquitous and Future Networks (ICUFN 2015 ), July, Japan.</a:t>
            </a:r>
            <a:r>
              <a:rPr lang="en-US" altLang="zh-CN" sz="1600" i="1" dirty="0" smtClean="0"/>
              <a:t> </a:t>
            </a:r>
            <a:endParaRPr lang="zh-CN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811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屏幕剪辑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603" y="1700808"/>
            <a:ext cx="5016109" cy="3960440"/>
          </a:xfrm>
        </p:spPr>
      </p:pic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320105" y="1556792"/>
            <a:ext cx="3603823" cy="2808312"/>
          </a:xfrm>
        </p:spPr>
        <p:txBody>
          <a:bodyPr/>
          <a:lstStyle/>
          <a:p>
            <a:r>
              <a:rPr lang="en-US" altLang="zh-CN" sz="2400" dirty="0" smtClean="0"/>
              <a:t>CSS cannot lift the upper bound of secondary throughput.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LAT CSS outperforms other protocols when sensing SNR is low.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860032" y="1269921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Hard combination, OR-rule</a:t>
            </a:r>
            <a:endParaRPr lang="zh-CN" altLang="en-US" sz="22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>
                <a:solidFill>
                  <a:srgbClr val="0070C0"/>
                </a:solidFill>
              </a:rPr>
              <a:t>Cooperative Spectrum </a:t>
            </a:r>
            <a:r>
              <a:rPr lang="en-US" altLang="zh-CN" sz="3200" dirty="0" smtClean="0">
                <a:solidFill>
                  <a:srgbClr val="0070C0"/>
                </a:solidFill>
              </a:rPr>
              <a:t>Sensing (2)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2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Decentralized Dynamic MAC in FD-CRNs (1)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445224"/>
            <a:ext cx="889317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200" dirty="0" smtClean="0"/>
              <a:t>Liao Yun, </a:t>
            </a:r>
            <a:r>
              <a:rPr lang="en-US" sz="1200" dirty="0" err="1" smtClean="0"/>
              <a:t>Tianyu</a:t>
            </a:r>
            <a:r>
              <a:rPr lang="en-US" sz="1200" dirty="0" smtClean="0"/>
              <a:t> Wang, </a:t>
            </a:r>
            <a:r>
              <a:rPr lang="en-US" sz="1200" dirty="0" err="1" smtClean="0"/>
              <a:t>Kaigui</a:t>
            </a:r>
            <a:r>
              <a:rPr lang="en-US" sz="1200" dirty="0" smtClean="0"/>
              <a:t> </a:t>
            </a:r>
            <a:r>
              <a:rPr lang="en-US" sz="1200" dirty="0" err="1" smtClean="0"/>
              <a:t>Bian</a:t>
            </a:r>
            <a:r>
              <a:rPr lang="en-US" sz="1200" dirty="0" smtClean="0"/>
              <a:t>, Lingyang Song and Zhu Han, “Decentralized Dynamic Spectrum Access in Full-Duplex Cognitive Radio Networks,” IEEE International Conference on Communications (ICC), London, UK, June 2015. [</a:t>
            </a:r>
            <a:r>
              <a:rPr lang="en-US" sz="1200" b="1" dirty="0" smtClean="0">
                <a:solidFill>
                  <a:srgbClr val="FF0000"/>
                </a:solidFill>
              </a:rPr>
              <a:t>Best paper Award]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1200" dirty="0" smtClean="0"/>
              <a:t>Yun Liao, </a:t>
            </a:r>
            <a:r>
              <a:rPr lang="en-US" sz="1200" dirty="0" err="1" smtClean="0"/>
              <a:t>Kaigui</a:t>
            </a:r>
            <a:r>
              <a:rPr lang="en-US" sz="1200" dirty="0" smtClean="0"/>
              <a:t> Bain, Lingyang </a:t>
            </a:r>
            <a:r>
              <a:rPr lang="en-US" sz="1200" dirty="0" err="1" smtClean="0"/>
              <a:t>Song,and</a:t>
            </a:r>
            <a:r>
              <a:rPr lang="en-US" sz="1200" dirty="0" smtClean="0"/>
              <a:t> Zhu Han, “Full-duplex MAC Protocol Design and Analysis," IEEE Communications Letters, vol. 19, no. 7, pp. 1185-1188, Jul. 2015. </a:t>
            </a:r>
          </a:p>
          <a:p>
            <a:pPr marL="342900" lvl="0" indent="-342900">
              <a:buFont typeface="+mj-ea"/>
              <a:buAutoNum type="circleNumDbPlain"/>
            </a:pPr>
            <a:r>
              <a:rPr lang="en-US" altLang="zh-CN" sz="1200" dirty="0" smtClean="0"/>
              <a:t>Yun Liao, </a:t>
            </a:r>
            <a:r>
              <a:rPr lang="en-US" altLang="zh-CN" sz="1200" dirty="0" err="1" smtClean="0"/>
              <a:t>Kaigui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Bian</a:t>
            </a:r>
            <a:r>
              <a:rPr lang="en-US" altLang="zh-CN" sz="1200" dirty="0" smtClean="0"/>
              <a:t>, Lingyang Song and Zhu Han, “Full-duplex </a:t>
            </a:r>
            <a:r>
              <a:rPr lang="en-US" altLang="zh-CN" sz="1200" dirty="0" err="1" smtClean="0"/>
              <a:t>WiFi</a:t>
            </a:r>
            <a:r>
              <a:rPr lang="en-US" altLang="zh-CN" sz="1200" dirty="0" smtClean="0"/>
              <a:t>: Achieving Simultaneous Sensing and Transmission for Future Wireless Networks,” ACM </a:t>
            </a:r>
            <a:r>
              <a:rPr lang="en-US" altLang="zh-CN" sz="1200" dirty="0" err="1" smtClean="0"/>
              <a:t>Mobihoc</a:t>
            </a:r>
            <a:r>
              <a:rPr lang="en-US" altLang="zh-CN" sz="1200" dirty="0" smtClean="0"/>
              <a:t> (poster), Hangzhou, China, 2015.</a:t>
            </a:r>
            <a:endParaRPr lang="zh-CN" altLang="zh-CN" sz="1200" dirty="0" smtClean="0"/>
          </a:p>
        </p:txBody>
      </p:sp>
      <p:pic>
        <p:nvPicPr>
          <p:cNvPr id="1884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88487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85779" y="785794"/>
            <a:ext cx="870579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zh-CN" dirty="0" smtClean="0"/>
              <a:t>Consider a CRN consisting of one channel with several PUs and </a:t>
            </a:r>
            <a:r>
              <a:rPr lang="en-US" altLang="zh-CN" i="1" dirty="0" smtClean="0"/>
              <a:t>M FD-enabled SUs</a:t>
            </a:r>
          </a:p>
          <a:p>
            <a:pPr algn="just">
              <a:buFont typeface="Arial" pitchFamily="34" charset="0"/>
              <a:buChar char="•"/>
            </a:pPr>
            <a:r>
              <a:rPr lang="en-US" altLang="zh-CN" i="1" dirty="0" smtClean="0"/>
              <a:t>Each SU can sense the </a:t>
            </a:r>
            <a:r>
              <a:rPr lang="en-US" altLang="zh-CN" dirty="0" smtClean="0"/>
              <a:t>channel and transmit simultaneously, and they are allowed to access the spectrum only when the PU is absent.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118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Analog Cancelation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400" dirty="0" smtClean="0"/>
              <a:t>Objective is to achieve exact 0 at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Rx antenna</a:t>
            </a:r>
          </a:p>
          <a:p>
            <a:pPr lvl="1"/>
            <a:r>
              <a:rPr lang="en-US" altLang="zh-CN" sz="2400" dirty="0" smtClean="0"/>
              <a:t>Cancellation path = negative of interfering path</a:t>
            </a:r>
          </a:p>
          <a:p>
            <a:r>
              <a:rPr lang="en-US" altLang="zh-CN" sz="2400" dirty="0" smtClean="0"/>
              <a:t>These techniques need </a:t>
            </a:r>
            <a:r>
              <a:rPr lang="en-US" altLang="zh-CN" sz="2400" dirty="0" smtClean="0">
                <a:solidFill>
                  <a:srgbClr val="FF0000"/>
                </a:solidFill>
              </a:rPr>
              <a:t>analog parts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5256583" cy="161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>
          <a:xfrm>
            <a:off x="899592" y="4321274"/>
            <a:ext cx="7346007" cy="1709306"/>
            <a:chOff x="899592" y="4321274"/>
            <a:chExt cx="7346007" cy="1709306"/>
          </a:xfrm>
        </p:grpSpPr>
        <p:grpSp>
          <p:nvGrpSpPr>
            <p:cNvPr id="4" name="组合 10"/>
            <p:cNvGrpSpPr/>
            <p:nvPr/>
          </p:nvGrpSpPr>
          <p:grpSpPr>
            <a:xfrm>
              <a:off x="899592" y="4321274"/>
              <a:ext cx="7346007" cy="1195958"/>
              <a:chOff x="899592" y="4249266"/>
              <a:chExt cx="7346007" cy="1195958"/>
            </a:xfrm>
          </p:grpSpPr>
          <p:pic>
            <p:nvPicPr>
              <p:cNvPr id="1034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9592" y="4302224"/>
                <a:ext cx="360997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4249266"/>
                <a:ext cx="3457575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835696" y="5661248"/>
              <a:ext cx="5462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Pre-mixer			      Post-mixer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47682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Decentralized Dynamic MAC in FD-CRNs (2)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698" y="4293096"/>
            <a:ext cx="8591385" cy="18312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Sensing with FD: With FD techniques, SUs can keep sensing during transmission. 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Contention window: determine the optimal </a:t>
            </a:r>
            <a:r>
              <a:rPr lang="en-US" altLang="zh-CN" dirty="0" err="1" smtClean="0">
                <a:solidFill>
                  <a:srgbClr val="000000"/>
                </a:solidFill>
              </a:rPr>
              <a:t>backoff</a:t>
            </a:r>
            <a:r>
              <a:rPr lang="en-US" altLang="zh-CN" dirty="0" smtClean="0">
                <a:solidFill>
                  <a:srgbClr val="000000"/>
                </a:solidFill>
              </a:rPr>
              <a:t> length.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Handling the RSI: the RSI results in false alarm and miss detection problems.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6629388"/>
              </p:ext>
            </p:extLst>
          </p:nvPr>
        </p:nvGraphicFramePr>
        <p:xfrm>
          <a:off x="669307" y="864195"/>
          <a:ext cx="7863133" cy="3284885"/>
        </p:xfrm>
        <a:graphic>
          <a:graphicData uri="http://schemas.openxmlformats.org/presentationml/2006/ole">
            <p:oleObj spid="_x0000_s1903618" name="Visio" r:id="rId4" imgW="7760399" imgH="324105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11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RRM in Centralized MAC in FD-CRNs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429264"/>
            <a:ext cx="889317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400" dirty="0" err="1" smtClean="0"/>
              <a:t>Tianyu</a:t>
            </a:r>
            <a:r>
              <a:rPr lang="en-US" sz="1400" dirty="0" smtClean="0"/>
              <a:t> Wang, Yun Liao, </a:t>
            </a:r>
            <a:r>
              <a:rPr lang="en-US" sz="1400" dirty="0" err="1" smtClean="0"/>
              <a:t>Baoxian</a:t>
            </a:r>
            <a:r>
              <a:rPr lang="en-US" sz="1400" dirty="0" smtClean="0"/>
              <a:t> Zhang, and Lingyang Song, “Joint Spectrum Access and Power Allocation in Full-Duplex Cognitive Cellular Networks,” </a:t>
            </a:r>
            <a:r>
              <a:rPr lang="en-US" sz="1400" i="1" dirty="0" smtClean="0"/>
              <a:t>IEEE International Conference on Communications (ICC)</a:t>
            </a:r>
            <a:r>
              <a:rPr lang="en-US" sz="1400" dirty="0" smtClean="0"/>
              <a:t>, London, UK, June 2015.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 smtClean="0"/>
              <a:t>Lingyang Song, </a:t>
            </a:r>
            <a:r>
              <a:rPr lang="en-US" altLang="zh-CN" sz="1400" dirty="0" err="1" smtClean="0"/>
              <a:t>Yonghui</a:t>
            </a:r>
            <a:r>
              <a:rPr lang="en-US" altLang="zh-CN" sz="1400" dirty="0" smtClean="0"/>
              <a:t> Li, and Zhu Han, “Resource Allocation in Full-Duplex Communications for Future Wireless Networks,” </a:t>
            </a:r>
            <a:r>
              <a:rPr lang="en-US" altLang="zh-CN" sz="1400" i="1" dirty="0" smtClean="0"/>
              <a:t>IEEE Wireless Communications Magazine</a:t>
            </a:r>
            <a:r>
              <a:rPr lang="en-US" altLang="zh-CN" sz="1400" dirty="0" smtClean="0"/>
              <a:t>, vol. 22, no. 4, pp. 88-96, Aug. 2015.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>
                <a:latin typeface="+mn-ea"/>
              </a:rPr>
              <a:t>[</a:t>
            </a:r>
            <a:r>
              <a:rPr lang="en-US" altLang="zh-CN" sz="1400" dirty="0" err="1" smtClean="0">
                <a:latin typeface="+mn-ea"/>
              </a:rPr>
              <a:t>arxiv</a:t>
            </a:r>
            <a:r>
              <a:rPr lang="en-US" altLang="zh-CN" sz="1400" dirty="0" smtClean="0">
                <a:latin typeface="+mn-ea"/>
              </a:rPr>
              <a:t>: </a:t>
            </a:r>
            <a:r>
              <a:rPr lang="en-US" altLang="zh-CN" sz="1400" dirty="0" smtClean="0">
                <a:solidFill>
                  <a:srgbClr val="0066FF"/>
                </a:solidFill>
                <a:hlinkClick r:id="rId2"/>
              </a:rPr>
              <a:t>http://arxiv.org/abs/1505.02911</a:t>
            </a:r>
            <a:r>
              <a:rPr lang="en-US" altLang="zh-CN" sz="1400" dirty="0" smtClean="0">
                <a:latin typeface="+mn-ea"/>
              </a:rPr>
              <a:t>]</a:t>
            </a:r>
            <a:endParaRPr lang="zh-CN" altLang="zh-CN" sz="1400" dirty="0" smtClean="0"/>
          </a:p>
        </p:txBody>
      </p:sp>
      <p:pic>
        <p:nvPicPr>
          <p:cNvPr id="1886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143116"/>
            <a:ext cx="49320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6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4894267" cy="40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857752" y="1146224"/>
            <a:ext cx="4283968" cy="415498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Consider a network with one PU, one SBS and </a:t>
            </a:r>
            <a:r>
              <a:rPr lang="en-US" altLang="zh-CN" i="1" dirty="0">
                <a:solidFill>
                  <a:srgbClr val="000000"/>
                </a:solidFill>
              </a:rPr>
              <a:t>N</a:t>
            </a:r>
            <a:r>
              <a:rPr lang="en-US" altLang="zh-CN" dirty="0">
                <a:solidFill>
                  <a:srgbClr val="000000"/>
                </a:solidFill>
              </a:rPr>
              <a:t> SUs.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The primary network is an OFDM system, in which the PU transmits on </a:t>
            </a:r>
            <a:r>
              <a:rPr lang="en-US" altLang="zh-CN" i="1" dirty="0">
                <a:solidFill>
                  <a:srgbClr val="000000"/>
                </a:solidFill>
              </a:rPr>
              <a:t>K </a:t>
            </a:r>
            <a:r>
              <a:rPr lang="en-US" altLang="zh-CN" dirty="0">
                <a:solidFill>
                  <a:srgbClr val="000000"/>
                </a:solidFill>
              </a:rPr>
              <a:t>orthogonal channels.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The secondary network is a spectrum overlay-based cognitive cellular network consisting of one SBS and </a:t>
            </a:r>
            <a:r>
              <a:rPr lang="en-US" altLang="zh-CN" i="1" dirty="0">
                <a:solidFill>
                  <a:srgbClr val="000000"/>
                </a:solidFill>
              </a:rPr>
              <a:t>N</a:t>
            </a:r>
            <a:r>
              <a:rPr lang="en-US" altLang="zh-CN" dirty="0">
                <a:solidFill>
                  <a:srgbClr val="000000"/>
                </a:solidFill>
              </a:rPr>
              <a:t> SUs. 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</a:rPr>
              <a:t>The SBS, equipped with two antennas, is a full-duplex device with strong SIS capability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1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Cognitive Radio Summary</a:t>
            </a:r>
            <a:endParaRPr lang="zh-CN" altLang="en-US" sz="32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We proposed a novel “listen-and-talk” protocol based on full-duplex techniques, which allows simultaneous sensing and transmission.</a:t>
            </a:r>
          </a:p>
          <a:p>
            <a:r>
              <a:rPr lang="en-US" altLang="zh-CN" sz="2400" dirty="0" smtClean="0"/>
              <a:t>The unique power-throughput tradeoff was analyzed in the LAT, which indicates an optimal transmit power of SUs.</a:t>
            </a:r>
          </a:p>
          <a:p>
            <a:r>
              <a:rPr lang="en-US" altLang="zh-CN" sz="2400" dirty="0" smtClean="0"/>
              <a:t>We extended the LAT into cooperative spectrum sensing scenario to further improve the sensing performance.</a:t>
            </a:r>
          </a:p>
          <a:p>
            <a:r>
              <a:rPr lang="en-US" altLang="zh-CN" sz="2400" dirty="0" smtClean="0"/>
              <a:t>Key research problems in FD CRNs like decentralized MAC protocol and centralized RRM algorithm have been studied.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629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Conclusions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5309782"/>
          </a:xfrm>
        </p:spPr>
        <p:txBody>
          <a:bodyPr/>
          <a:lstStyle/>
          <a:p>
            <a:pPr algn="just"/>
            <a:r>
              <a:rPr lang="en-US" altLang="zh-CN" sz="2200" dirty="0" smtClean="0"/>
              <a:t>This tutorial presented the recent development of FD basics.</a:t>
            </a:r>
          </a:p>
          <a:p>
            <a:pPr algn="just"/>
            <a:r>
              <a:rPr lang="en-US" altLang="zh-CN" sz="2200" dirty="0" smtClean="0"/>
              <a:t>It then introduced representative FD communication scenarios: </a:t>
            </a:r>
          </a:p>
          <a:p>
            <a:pPr lvl="1" algn="just"/>
            <a:r>
              <a:rPr lang="en-US" altLang="zh-CN" dirty="0" smtClean="0"/>
              <a:t>FD-MIMO, FD-Relay, FD-OFDMA, and FD-</a:t>
            </a:r>
            <a:r>
              <a:rPr lang="en-US" altLang="zh-CN" dirty="0" err="1" smtClean="0"/>
              <a:t>HetNet</a:t>
            </a:r>
            <a:r>
              <a:rPr lang="en-US" altLang="zh-CN" dirty="0" smtClean="0"/>
              <a:t> networks. </a:t>
            </a:r>
          </a:p>
          <a:p>
            <a:pPr algn="just"/>
            <a:r>
              <a:rPr lang="en-US" altLang="zh-CN" sz="2200" dirty="0" smtClean="0"/>
              <a:t>The associated problems and solutions are discussed:</a:t>
            </a:r>
          </a:p>
          <a:p>
            <a:pPr lvl="1" algn="just"/>
            <a:r>
              <a:rPr lang="en-US" altLang="zh-CN" dirty="0" smtClean="0"/>
              <a:t>e.g. mode switch, power control, link selection and pairing, interference-aware </a:t>
            </a:r>
            <a:r>
              <a:rPr lang="en-US" altLang="zh-CN" dirty="0" err="1" smtClean="0"/>
              <a:t>beamforming</a:t>
            </a:r>
            <a:r>
              <a:rPr lang="en-US" altLang="zh-CN" dirty="0" smtClean="0"/>
              <a:t>, and subcarrier assignment. </a:t>
            </a:r>
          </a:p>
          <a:p>
            <a:pPr algn="just"/>
            <a:r>
              <a:rPr lang="en-US" altLang="zh-CN" sz="2200" dirty="0" smtClean="0"/>
              <a:t>A few examples on FD resource allocation are illustrated:</a:t>
            </a:r>
          </a:p>
          <a:p>
            <a:pPr lvl="1" algn="just"/>
            <a:r>
              <a:rPr lang="en-US" altLang="zh-CN" dirty="0" smtClean="0"/>
              <a:t>Simultaneous link selection for FD-MIMO networks by Max-SR and Min-SER criteria;</a:t>
            </a:r>
          </a:p>
          <a:p>
            <a:pPr lvl="1" algn="just"/>
            <a:r>
              <a:rPr lang="en-US" altLang="zh-CN" dirty="0" smtClean="0"/>
              <a:t>How matching theory can be applied to solve the user and subcarrier pairing problems in FD-OFDMA system.</a:t>
            </a:r>
          </a:p>
          <a:p>
            <a:pPr algn="just"/>
            <a:r>
              <a:rPr lang="en-US" altLang="zh-CN" sz="2200" dirty="0" smtClean="0"/>
              <a:t>FD communication is promising, which enables many potential applications, e.g.,</a:t>
            </a:r>
          </a:p>
          <a:p>
            <a:pPr lvl="1" algn="just"/>
            <a:r>
              <a:rPr lang="en-US" altLang="zh-CN" dirty="0" smtClean="0"/>
              <a:t>FD cognitive radio networks: it allows SUs to simultaneously sense and access the spectrum for better use of  vacant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Useful info for Research on FD </a:t>
            </a:r>
            <a:r>
              <a:rPr lang="en-US" altLang="zh-CN" sz="3200" dirty="0" err="1" smtClean="0"/>
              <a:t>Comms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429288"/>
          </a:xfrm>
        </p:spPr>
        <p:txBody>
          <a:bodyPr/>
          <a:lstStyle/>
          <a:p>
            <a:pPr lvl="0"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Full-duplex communication website</a:t>
            </a:r>
          </a:p>
          <a:p>
            <a:pPr lvl="1">
              <a:defRPr/>
            </a:pPr>
            <a:r>
              <a:rPr lang="en-US" altLang="zh-CN" sz="1800" dirty="0" smtClean="0">
                <a:solidFill>
                  <a:srgbClr val="0066FF"/>
                </a:solidFill>
                <a:latin typeface="+mn-ea"/>
                <a:ea typeface="+mn-ea"/>
                <a:cs typeface="Arial Unicode MS" pitchFamily="34" charset="-122"/>
                <a:hlinkClick r:id="rId2"/>
              </a:rPr>
              <a:t>http://wireless.pku.edu.cn/home/songly/fd.html</a:t>
            </a:r>
          </a:p>
          <a:p>
            <a:pPr lvl="2">
              <a:defRPr/>
            </a:pPr>
            <a:r>
              <a:rPr lang="en-US" altLang="zh-CN" sz="1800" dirty="0" smtClean="0">
                <a:latin typeface="+mn-ea"/>
                <a:ea typeface="+mn-ea"/>
                <a:cs typeface="Arial Unicode MS" pitchFamily="34" charset="-122"/>
              </a:rPr>
              <a:t>Tutorial and survey, books, technical papers, standardization…</a:t>
            </a:r>
          </a:p>
          <a:p>
            <a:pPr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Books</a:t>
            </a:r>
          </a:p>
          <a:p>
            <a:pPr lvl="1">
              <a:defRPr/>
            </a:pPr>
            <a:r>
              <a:rPr lang="en-US" altLang="zh-CN" sz="1800" dirty="0" smtClean="0"/>
              <a:t>Yun Liao, </a:t>
            </a:r>
            <a:r>
              <a:rPr lang="en-US" altLang="zh-CN" sz="1800" dirty="0" err="1" smtClean="0"/>
              <a:t>Tianyu</a:t>
            </a:r>
            <a:r>
              <a:rPr lang="en-US" altLang="zh-CN" sz="1800" dirty="0" smtClean="0"/>
              <a:t> Wang, Lingyang Song, and Zhu Han, “Listen-and-Talk: Full-Duplex Cognitive Radio,” </a:t>
            </a:r>
            <a:r>
              <a:rPr lang="en-US" altLang="zh-CN" sz="1800" dirty="0" err="1" smtClean="0"/>
              <a:t>SpringerBieft</a:t>
            </a:r>
            <a:r>
              <a:rPr lang="en-US" altLang="zh-CN" sz="1800" dirty="0" smtClean="0"/>
              <a:t>, 2016</a:t>
            </a:r>
          </a:p>
          <a:p>
            <a:pPr lvl="1">
              <a:defRPr/>
            </a:pPr>
            <a:r>
              <a:rPr lang="en-US" altLang="zh-CN" sz="1800" dirty="0" smtClean="0"/>
              <a:t>Lingyang Song, </a:t>
            </a:r>
            <a:r>
              <a:rPr lang="en-US" altLang="zh-CN" sz="1800" dirty="0" err="1" smtClean="0"/>
              <a:t>Risto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Wichman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Yonghui</a:t>
            </a:r>
            <a:r>
              <a:rPr lang="en-US" altLang="zh-CN" sz="1800" dirty="0" smtClean="0"/>
              <a:t> Li, and Zhu Han, “Full-Duplex Communications and Networks,” Cambridge University Press, UK, 2016</a:t>
            </a:r>
          </a:p>
          <a:p>
            <a:pPr marL="254000" lvl="1">
              <a:buChar char="•"/>
              <a:defRPr/>
            </a:pPr>
            <a:r>
              <a:rPr lang="en-US" altLang="zh-CN" sz="2400" b="1" dirty="0" smtClean="0">
                <a:latin typeface="+mn-ea"/>
                <a:ea typeface="+mn-ea"/>
                <a:cs typeface="Arial Unicode MS" pitchFamily="34" charset="-122"/>
              </a:rPr>
              <a:t>Tutorials</a:t>
            </a:r>
          </a:p>
          <a:p>
            <a:pPr lvl="1"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Lingyang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“Resource Allocation for Full-Duplex Wireless Communication and Networks,” IEEE International Conference on Communications (ICC), London, UK, Jun. 2015</a:t>
            </a:r>
            <a:endParaRPr lang="zh-CN" altLang="en-US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800" dirty="0" smtClean="0">
                <a:solidFill>
                  <a:schemeClr val="tx1"/>
                </a:solidFill>
              </a:rPr>
              <a:t>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“Full-Duplex Wireless Communication and Networks: Key Technologies and Applications,” IEEE International Conference on Communications in China (ICCC 2014), Shanghai, China, Oct. 2014</a:t>
            </a:r>
          </a:p>
          <a:p>
            <a:pPr lvl="1">
              <a:buNone/>
              <a:defRPr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85705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References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642918"/>
            <a:ext cx="8359775" cy="5857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+mj-lt"/>
              <a:buChar char="•"/>
              <a:defRPr/>
            </a:pP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 Unicode MS" pitchFamily="34" charset="-122"/>
              </a:rPr>
              <a:t>Full-duplex MIMO Networks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Mingxin</a:t>
            </a:r>
            <a:r>
              <a:rPr lang="en-US" altLang="zh-CN" sz="1200" dirty="0" smtClean="0">
                <a:solidFill>
                  <a:schemeClr val="tx1"/>
                </a:solidFill>
              </a:rPr>
              <a:t> Zhou, Lingyang Song,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and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Xuelong</a:t>
            </a:r>
            <a:r>
              <a:rPr lang="en-US" altLang="zh-CN" sz="1200" dirty="0" smtClean="0">
                <a:solidFill>
                  <a:schemeClr val="tx1"/>
                </a:solidFill>
              </a:rPr>
              <a:t> Li, “Simultaneous Bidirectional Link Selection in Full Duplex MIMO Systems,” IEEE Transactions on Wireless Communications, vol. 14, no. 7, pp. 3991-4005, Jul. 2015.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+mn-ea"/>
              </a:rPr>
              <a:t>Mingxin</a:t>
            </a:r>
            <a:r>
              <a:rPr lang="en-US" sz="1200" dirty="0" smtClean="0">
                <a:solidFill>
                  <a:schemeClr val="tx1"/>
                </a:solidFill>
                <a:latin typeface="+mn-ea"/>
              </a:rPr>
              <a:t> Zhou, </a:t>
            </a:r>
            <a:r>
              <a:rPr lang="en-US" sz="1200" dirty="0" err="1" smtClean="0">
                <a:solidFill>
                  <a:schemeClr val="tx1"/>
                </a:solidFill>
                <a:latin typeface="+mn-ea"/>
              </a:rPr>
              <a:t>Hongyu</a:t>
            </a:r>
            <a:r>
              <a:rPr lang="en-US" sz="1200" dirty="0" smtClean="0">
                <a:solidFill>
                  <a:schemeClr val="tx1"/>
                </a:solidFill>
                <a:latin typeface="+mn-ea"/>
              </a:rPr>
              <a:t> Cui, Lingyang Song, and </a:t>
            </a:r>
            <a:r>
              <a:rPr lang="en-US" sz="1200" dirty="0" err="1" smtClean="0">
                <a:solidFill>
                  <a:schemeClr val="tx1"/>
                </a:solidFill>
                <a:latin typeface="+mn-ea"/>
              </a:rPr>
              <a:t>Bingli</a:t>
            </a:r>
            <a:r>
              <a:rPr lang="en-US" sz="1200" dirty="0" smtClean="0">
                <a:solidFill>
                  <a:schemeClr val="tx1"/>
                </a:solidFill>
                <a:latin typeface="+mn-ea"/>
              </a:rPr>
              <a:t> Jiao, “Transmit-Receive Antenna Pair Selection in Full Duplex Systems,” </a:t>
            </a:r>
            <a:r>
              <a:rPr lang="en-US" sz="1200" i="1" dirty="0" smtClean="0">
                <a:solidFill>
                  <a:schemeClr val="tx1"/>
                </a:solidFill>
                <a:latin typeface="+mn-ea"/>
              </a:rPr>
              <a:t>IEEE Wireless Communications Letters</a:t>
            </a:r>
            <a:r>
              <a:rPr lang="en-US" sz="1200" dirty="0" smtClean="0">
                <a:solidFill>
                  <a:schemeClr val="tx1"/>
                </a:solidFill>
                <a:latin typeface="+mn-ea"/>
              </a:rPr>
              <a:t>, vol. 3, no. 1, pp. 34-37, Feb. 2014.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200" dirty="0" err="1" smtClean="0">
                <a:latin typeface="+mn-ea"/>
              </a:rPr>
              <a:t>Mingxin</a:t>
            </a:r>
            <a:r>
              <a:rPr lang="en-US" sz="1200" dirty="0" smtClean="0">
                <a:latin typeface="+mn-ea"/>
              </a:rPr>
              <a:t> Zhou, </a:t>
            </a:r>
            <a:r>
              <a:rPr lang="en-US" sz="1200" dirty="0" err="1" smtClean="0">
                <a:latin typeface="+mn-ea"/>
              </a:rPr>
              <a:t>Hongyu</a:t>
            </a:r>
            <a:r>
              <a:rPr lang="en-US" sz="1200" dirty="0" smtClean="0">
                <a:latin typeface="+mn-ea"/>
              </a:rPr>
              <a:t> Cui, Lingyang Song, and </a:t>
            </a:r>
            <a:r>
              <a:rPr lang="en-US" sz="1200" dirty="0" err="1" smtClean="0">
                <a:latin typeface="+mn-ea"/>
              </a:rPr>
              <a:t>Yonghui</a:t>
            </a:r>
            <a:r>
              <a:rPr lang="en-US" sz="1200" dirty="0" smtClean="0">
                <a:latin typeface="+mn-ea"/>
              </a:rPr>
              <a:t> Li, “Is Full Duplex Configuration Better than MIMO Spatial Multiplexing?,” </a:t>
            </a:r>
            <a:r>
              <a:rPr lang="en-US" sz="1200" i="1" dirty="0" smtClean="0">
                <a:latin typeface="+mn-ea"/>
              </a:rPr>
              <a:t>IEEE International Conference on Communications in China</a:t>
            </a:r>
            <a:r>
              <a:rPr lang="en-US" sz="1200" dirty="0" smtClean="0"/>
              <a:t> (ICCC), Shenzhen, China, Nov. 2015</a:t>
            </a:r>
            <a:endParaRPr lang="zh-CN" altLang="en-US" sz="1200" dirty="0" smtClean="0">
              <a:solidFill>
                <a:schemeClr val="tx1"/>
              </a:solidFill>
              <a:latin typeface="+mn-ea"/>
            </a:endParaRPr>
          </a:p>
          <a:p>
            <a:pPr lv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zh-CN" sz="1200" dirty="0" smtClean="0">
                <a:solidFill>
                  <a:schemeClr val="tx1"/>
                </a:solidFill>
              </a:rPr>
              <a:t>Chao Yao, Kun Yang, Lingyang Song, and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“X-Duplex: Adapting of Full-Duplex and Half-Duplex,” The 33nd IEEE International Conference on Computer Communications (INFOCOM) (Poster), HK, Apr. 2015.</a:t>
            </a:r>
          </a:p>
          <a:p>
            <a:pPr>
              <a:lnSpc>
                <a:spcPct val="90000"/>
              </a:lnSpc>
              <a:buFont typeface="+mj-lt"/>
              <a:buChar char="•"/>
              <a:defRPr/>
            </a:pP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 Unicode MS" pitchFamily="34" charset="-122"/>
              </a:rPr>
              <a:t>Full-duplex Cooperative Networks</a:t>
            </a:r>
          </a:p>
          <a:p>
            <a:pPr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altLang="zh-CN" sz="1200" dirty="0" smtClean="0">
                <a:solidFill>
                  <a:schemeClr val="tx1"/>
                </a:solidFill>
              </a:rPr>
              <a:t>Kun Yang,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Hongyu</a:t>
            </a:r>
            <a:r>
              <a:rPr lang="en-US" altLang="zh-CN" sz="1200" dirty="0" smtClean="0">
                <a:solidFill>
                  <a:schemeClr val="tx1"/>
                </a:solidFill>
              </a:rPr>
              <a:t> Cui, Lingyang Song, and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“Efficient Full-Duplex Relaying with Joint Antenna-Relay Selection and Self-Interference Suppression,” IEEE Transactions on Wireless Communications, vol. 14, no.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7, pp. 4052-4062, Jul. </a:t>
            </a:r>
            <a:r>
              <a:rPr lang="en-US" altLang="zh-CN" sz="1200" dirty="0" smtClean="0">
                <a:solidFill>
                  <a:schemeClr val="tx1"/>
                </a:solidFill>
              </a:rPr>
              <a:t>2015.</a:t>
            </a:r>
          </a:p>
          <a:p>
            <a:pPr lvl="0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altLang="zh-CN" sz="1200" dirty="0" smtClean="0">
                <a:solidFill>
                  <a:schemeClr val="tx1"/>
                </a:solidFill>
              </a:rPr>
              <a:t>Kun Yang,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Hongyu</a:t>
            </a:r>
            <a:r>
              <a:rPr lang="en-US" altLang="zh-CN" sz="1200" dirty="0" smtClean="0">
                <a:solidFill>
                  <a:schemeClr val="tx1"/>
                </a:solidFill>
              </a:rPr>
              <a:t> Cui,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200" dirty="0" smtClean="0">
                <a:solidFill>
                  <a:schemeClr val="tx1"/>
                </a:solidFill>
              </a:rPr>
              <a:t> Song, and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“Joint Relay and Antenna Selection for Full-Duplex AF Relay Networks,” IEEE International Conference on Communications, Sydney, Australia, Jun. 2013. </a:t>
            </a:r>
          </a:p>
          <a:p>
            <a:pPr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Hongyu</a:t>
            </a:r>
            <a:r>
              <a:rPr lang="en-US" altLang="zh-CN" sz="1200" dirty="0" smtClean="0">
                <a:solidFill>
                  <a:schemeClr val="tx1"/>
                </a:solidFill>
              </a:rPr>
              <a:t> Cui, Lingyang Song, and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Bingli</a:t>
            </a:r>
            <a:r>
              <a:rPr lang="en-US" altLang="zh-CN" sz="1200" dirty="0" smtClean="0">
                <a:solidFill>
                  <a:schemeClr val="tx1"/>
                </a:solidFill>
              </a:rPr>
              <a:t> Jiao, “Relay Selection for Two-Way Full Duplex Relay Networks with Amplify-and-Forward Protocol,” IEEE Transactions on Wireless Communications, vol.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13, no. 7, pp. 3768-3876, Jul. 2014.</a:t>
            </a:r>
            <a:endParaRPr lang="zh-CN" altLang="en-US" sz="1200" dirty="0" err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+mj-lt"/>
              <a:buChar char="•"/>
              <a:defRPr/>
            </a:pPr>
            <a:r>
              <a:rPr lang="en-US" altLang="zh-CN" sz="2200" b="1" dirty="0" smtClean="0">
                <a:solidFill>
                  <a:srgbClr val="000000"/>
                </a:solidFill>
                <a:latin typeface="+mn-ea"/>
                <a:cs typeface="Arial Unicode MS" pitchFamily="34" charset="-122"/>
              </a:rPr>
              <a:t>Full-duplex OFDMA Networks</a:t>
            </a:r>
          </a:p>
          <a:p>
            <a:pPr marL="342900" indent="-342900" algn="just">
              <a:lnSpc>
                <a:spcPct val="90000"/>
              </a:lnSpc>
              <a:buFont typeface="+mj-lt"/>
              <a:buAutoNum type="arabicPeriod" startAt="8"/>
            </a:pPr>
            <a:r>
              <a:rPr lang="en-US" altLang="zh-CN" sz="1200" dirty="0" smtClean="0">
                <a:solidFill>
                  <a:schemeClr val="tx1"/>
                </a:solidFill>
              </a:rPr>
              <a:t>Lingyang Song,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and Zhu Han, “Game-theoretical Methods for Full-Duplex Communications and Networks,” to appear, </a:t>
            </a:r>
            <a:r>
              <a:rPr lang="en-US" altLang="zh-CN" sz="1200" i="1" dirty="0" smtClean="0">
                <a:solidFill>
                  <a:schemeClr val="tx1"/>
                </a:solidFill>
              </a:rPr>
              <a:t>IEEE Wireless Communications Magazine</a:t>
            </a:r>
            <a:r>
              <a:rPr lang="en-US" altLang="zh-CN" sz="1200" dirty="0" smtClean="0">
                <a:solidFill>
                  <a:schemeClr val="tx1"/>
                </a:solidFill>
              </a:rPr>
              <a:t>.</a:t>
            </a:r>
            <a:endParaRPr lang="zh-CN" altLang="zh-CN" sz="120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90000"/>
              </a:lnSpc>
              <a:buFont typeface="+mj-lt"/>
              <a:buAutoNum type="arabicPeriod" startAt="8"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200" dirty="0" smtClean="0">
                <a:solidFill>
                  <a:schemeClr val="tx1"/>
                </a:solidFill>
              </a:rPr>
              <a:t> Song,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and Zhu Han, “Resource Allocation in Full-Duplex Communications for Future Wireless Networks,” </a:t>
            </a:r>
            <a:r>
              <a:rPr lang="en-US" altLang="zh-CN" sz="1200" i="1" dirty="0" smtClean="0">
                <a:solidFill>
                  <a:schemeClr val="tx1"/>
                </a:solidFill>
              </a:rPr>
              <a:t>IEEE Wireless Communications Magazine</a:t>
            </a:r>
            <a:r>
              <a:rPr lang="en-US" altLang="zh-CN" sz="1200" dirty="0" smtClean="0">
                <a:solidFill>
                  <a:schemeClr val="tx1"/>
                </a:solidFill>
              </a:rPr>
              <a:t>, vol. 22, no. 4, pp. 88-96, Aug. 2015. </a:t>
            </a:r>
            <a:endParaRPr lang="en-US" altLang="zh-CN" sz="1200" dirty="0" smtClean="0">
              <a:solidFill>
                <a:schemeClr val="tx1"/>
              </a:solidFill>
              <a:latin typeface="+mn-ea"/>
            </a:endParaRPr>
          </a:p>
          <a:p>
            <a:pPr marL="342900" lvl="0" indent="-342900" algn="just">
              <a:lnSpc>
                <a:spcPct val="90000"/>
              </a:lnSpc>
              <a:buFont typeface="+mj-lt"/>
              <a:buAutoNum type="arabicPeriod" startAt="8"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Boya</a:t>
            </a:r>
            <a:r>
              <a:rPr lang="en-US" altLang="zh-CN" sz="1200" dirty="0" smtClean="0">
                <a:solidFill>
                  <a:schemeClr val="tx1"/>
                </a:solidFill>
              </a:rPr>
              <a:t> Di,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Siavash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Bayat</a:t>
            </a:r>
            <a:r>
              <a:rPr lang="en-US" altLang="zh-CN" sz="1200" dirty="0" smtClean="0">
                <a:solidFill>
                  <a:schemeClr val="tx1"/>
                </a:solidFill>
              </a:rPr>
              <a:t>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200" dirty="0" smtClean="0">
                <a:solidFill>
                  <a:schemeClr val="tx1"/>
                </a:solidFill>
              </a:rPr>
              <a:t> Song, and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“Radio Resource Allocation for Full-Duplex OFDMA Networks Using Matching Theory,” </a:t>
            </a:r>
            <a:r>
              <a:rPr lang="nl-NL" altLang="zh-CN" sz="1200" dirty="0" smtClean="0">
                <a:solidFill>
                  <a:schemeClr val="tx1"/>
                </a:solidFill>
              </a:rPr>
              <a:t>2014 IEEE INFOCOM - Student Activities (Posters), Toronto, Canada, May, 2014.</a:t>
            </a:r>
          </a:p>
          <a:p>
            <a:pPr marL="342900" indent="-342900" algn="just">
              <a:lnSpc>
                <a:spcPct val="90000"/>
              </a:lnSpc>
              <a:buFont typeface="+mj-lt"/>
              <a:buAutoNum type="arabicPeriod" startAt="8"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Radwa</a:t>
            </a:r>
            <a:r>
              <a:rPr lang="en-US" altLang="zh-CN" sz="1200" dirty="0" smtClean="0">
                <a:solidFill>
                  <a:schemeClr val="tx1"/>
                </a:solidFill>
              </a:rPr>
              <a:t> Sultan,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200" dirty="0" smtClean="0">
                <a:solidFill>
                  <a:schemeClr val="tx1"/>
                </a:solidFill>
              </a:rPr>
              <a:t> Song, and Zhu Han, “Impact of Full Duplex on Resource Allocation for Small Cell Networks,” The IEEE Global Conference on Signal and Information Processing 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GlobalSIP</a:t>
            </a:r>
            <a:r>
              <a:rPr lang="en-US" altLang="zh-CN" sz="1200" dirty="0" smtClean="0">
                <a:solidFill>
                  <a:schemeClr val="tx1"/>
                </a:solidFill>
              </a:rPr>
              <a:t>), Dec. 3-5, 2014. Atlanta, USA.</a:t>
            </a:r>
            <a:endParaRPr lang="zh-CN" altLang="en-US" sz="1200" dirty="0" smtClean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90000"/>
              </a:lnSpc>
              <a:buFont typeface="+mj-lt"/>
              <a:buAutoNum type="arabicPeriod" startAt="8"/>
            </a:pPr>
            <a:r>
              <a:rPr lang="en-US" altLang="zh-CN" sz="1200" dirty="0" err="1" smtClean="0">
                <a:solidFill>
                  <a:schemeClr val="tx1"/>
                </a:solidFill>
              </a:rPr>
              <a:t>Radwa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Aly</a:t>
            </a:r>
            <a:r>
              <a:rPr lang="en-US" altLang="zh-CN" sz="1200" dirty="0" smtClean="0">
                <a:solidFill>
                  <a:schemeClr val="tx1"/>
                </a:solidFill>
              </a:rPr>
              <a:t> Sultan,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200" dirty="0" smtClean="0">
                <a:solidFill>
                  <a:schemeClr val="tx1"/>
                </a:solidFill>
              </a:rPr>
              <a:t> Song,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Karim</a:t>
            </a:r>
            <a:r>
              <a:rPr lang="en-US" altLang="zh-CN" sz="1200" dirty="0" smtClean="0">
                <a:solidFill>
                  <a:schemeClr val="tx1"/>
                </a:solidFill>
              </a:rPr>
              <a:t> G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Seddik</a:t>
            </a:r>
            <a:r>
              <a:rPr lang="en-US" altLang="zh-CN" sz="1200" dirty="0" smtClean="0">
                <a:solidFill>
                  <a:schemeClr val="tx1"/>
                </a:solidFill>
              </a:rPr>
              <a:t>,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200" dirty="0" smtClean="0">
                <a:solidFill>
                  <a:schemeClr val="tx1"/>
                </a:solidFill>
              </a:rPr>
              <a:t> Li, and Zhu Han, “Mode Selection, User Pairing, Subcarrier Allocation and Power Control in Full-Duplex OFDMA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HetNets</a:t>
            </a:r>
            <a:r>
              <a:rPr lang="en-US" altLang="zh-CN" sz="1200" dirty="0" smtClean="0">
                <a:solidFill>
                  <a:schemeClr val="tx1"/>
                </a:solidFill>
              </a:rPr>
              <a:t>,” IEEE ICC 2015 - 4th International Workshop on Small Cell and 5G Networks 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SmallNets</a:t>
            </a:r>
            <a:r>
              <a:rPr lang="en-US" altLang="zh-CN" sz="1200" dirty="0" smtClean="0">
                <a:solidFill>
                  <a:schemeClr val="tx1"/>
                </a:solidFill>
              </a:rPr>
              <a:t>) , London, UK, June 2015. </a:t>
            </a:r>
            <a:endParaRPr lang="zh-CN" altLang="zh-CN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85705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References (2)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14356"/>
            <a:ext cx="8359775" cy="58579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+mj-lt"/>
              <a:buChar char="•"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+mn-ea"/>
                <a:cs typeface="Arial Unicode MS" pitchFamily="34" charset="-122"/>
              </a:rPr>
              <a:t>Full-duplex Cognitive Radio Networks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en-US" altLang="zh-CN" sz="1300" dirty="0" smtClean="0">
                <a:solidFill>
                  <a:schemeClr val="tx1"/>
                </a:solidFill>
              </a:rPr>
              <a:t>Yun Liao, Lingyang Song,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Yonghui</a:t>
            </a:r>
            <a:r>
              <a:rPr lang="en-US" altLang="zh-CN" sz="1300" dirty="0" smtClean="0">
                <a:solidFill>
                  <a:schemeClr val="tx1"/>
                </a:solidFill>
              </a:rPr>
              <a:t> Li, and Zhu Han, “Full-Duplex Cognitive Radio: A New Design Paradigm for Enhancing Spectrum Usage,” to appear, IEEE Communications Magazine, vol. 53, no. 5, pp. 138-145, May 2015. [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arxiv</a:t>
            </a:r>
            <a:r>
              <a:rPr lang="en-US" altLang="zh-CN" sz="1300" dirty="0" smtClean="0">
                <a:solidFill>
                  <a:schemeClr val="tx1"/>
                </a:solidFill>
              </a:rPr>
              <a:t>: </a:t>
            </a:r>
            <a:r>
              <a:rPr lang="en-US" altLang="zh-CN" sz="1300" dirty="0" smtClean="0">
                <a:solidFill>
                  <a:schemeClr val="tx1"/>
                </a:solidFill>
                <a:hlinkClick r:id="rId2"/>
              </a:rPr>
              <a:t>http://arxiv.org/abs/1503.03954</a:t>
            </a:r>
            <a:r>
              <a:rPr lang="en-US" altLang="zh-CN" sz="1300" dirty="0" smtClean="0">
                <a:solidFill>
                  <a:schemeClr val="tx1"/>
                </a:solidFill>
              </a:rPr>
              <a:t>]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en-US" altLang="zh-CN" sz="1300" dirty="0" smtClean="0">
                <a:solidFill>
                  <a:schemeClr val="tx1"/>
                </a:solidFill>
              </a:rPr>
              <a:t>Yun Liao,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Kaigui</a:t>
            </a:r>
            <a:r>
              <a:rPr lang="en-US" altLang="zh-CN" sz="1300" dirty="0" smtClean="0">
                <a:solidFill>
                  <a:schemeClr val="tx1"/>
                </a:solidFill>
              </a:rPr>
              <a:t> Bain, Lingyang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Song,and</a:t>
            </a:r>
            <a:r>
              <a:rPr lang="en-US" altLang="zh-CN" sz="1300" dirty="0" smtClean="0">
                <a:solidFill>
                  <a:schemeClr val="tx1"/>
                </a:solidFill>
              </a:rPr>
              <a:t> Zhu Han, “Full-duplex MAC Protocol Design and Analysis," IEEE Communications Letters, vol. 19, no. 7, pp. 1185-1188, Jul. 2015. </a:t>
            </a:r>
          </a:p>
          <a:p>
            <a:pPr marL="342900" lvl="0" indent="-342900" algn="just">
              <a:buFont typeface="+mj-lt"/>
              <a:buAutoNum type="arabicPeriod" startAt="13"/>
            </a:pPr>
            <a:r>
              <a:rPr lang="nl-NL" altLang="zh-CN" sz="1300" dirty="0" smtClean="0">
                <a:solidFill>
                  <a:schemeClr val="tx1"/>
                </a:solidFill>
              </a:rPr>
              <a:t>Yun Liao, Tianyu Wang, Lingyang Song,ang Zhu Han, “Listen-and-Talk: Full-duplex Cognitive Networks”, IEEE Globecom Conference, Austin, Tx, Dec. 2014. </a:t>
            </a:r>
            <a:r>
              <a:rPr lang="nl-NL" altLang="zh-CN" sz="1300" b="1" dirty="0" smtClean="0">
                <a:solidFill>
                  <a:srgbClr val="7030A0"/>
                </a:solidFill>
              </a:rPr>
              <a:t>[Best paper award]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en-US" altLang="zh-CN" sz="1300" dirty="0" err="1" smtClean="0">
                <a:solidFill>
                  <a:schemeClr val="tx1"/>
                </a:solidFill>
              </a:rPr>
              <a:t>Yun Liao, Tianyu Wang, Lingyang Song, and Zhu Han, “Cooperative Spectrum Sensing for Full-Duplex Cognitive Radio Networks,” 14th IEEE International Conference on Communication Systems (ICCS), Macau, Nov. 2014.</a:t>
            </a:r>
          </a:p>
          <a:p>
            <a:pPr marL="342900" indent="-342900" algn="just">
              <a:buFont typeface="+mj-lt"/>
              <a:buAutoNum type="arabicPeriod" startAt="13"/>
            </a:pPr>
            <a:r>
              <a:rPr lang="en-US" altLang="zh-CN" sz="1300" dirty="0" smtClean="0">
                <a:solidFill>
                  <a:schemeClr val="tx1"/>
                </a:solidFill>
              </a:rPr>
              <a:t>Liao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Yun</a:t>
            </a:r>
            <a:r>
              <a:rPr lang="en-US" altLang="zh-CN" sz="1300" dirty="0" smtClean="0">
                <a:solidFill>
                  <a:schemeClr val="tx1"/>
                </a:solidFill>
              </a:rPr>
              <a:t>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Tianyu</a:t>
            </a:r>
            <a:r>
              <a:rPr lang="en-US" altLang="zh-CN" sz="1300" dirty="0" smtClean="0">
                <a:solidFill>
                  <a:schemeClr val="tx1"/>
                </a:solidFill>
              </a:rPr>
              <a:t> Wang,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Kaigui</a:t>
            </a:r>
            <a:r>
              <a:rPr lang="en-US" altLang="zh-CN" sz="1300" dirty="0" smtClean="0">
                <a:solidFill>
                  <a:schemeClr val="tx1"/>
                </a:solidFill>
              </a:rPr>
              <a:t>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Bian</a:t>
            </a:r>
            <a:r>
              <a:rPr lang="en-US" altLang="zh-CN" sz="1300" dirty="0" smtClean="0">
                <a:solidFill>
                  <a:schemeClr val="tx1"/>
                </a:solidFill>
              </a:rPr>
              <a:t>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300" dirty="0" smtClean="0">
                <a:solidFill>
                  <a:schemeClr val="tx1"/>
                </a:solidFill>
              </a:rPr>
              <a:t> Song and Zhu Han, “Decentralized Dynamic Spectrum Access in Full-Duplex Cognitive Radio Networks,” IEEE International Conference on Communications (ICC), London, UK, June 2015</a:t>
            </a:r>
            <a:r>
              <a:rPr lang="en-US" altLang="zh-CN" sz="1300" b="1" dirty="0" smtClean="0">
                <a:solidFill>
                  <a:srgbClr val="7030A0"/>
                </a:solidFill>
              </a:rPr>
              <a:t>. </a:t>
            </a:r>
            <a:r>
              <a:rPr lang="nl-NL" altLang="zh-CN" sz="1300" b="1" dirty="0" smtClean="0">
                <a:solidFill>
                  <a:srgbClr val="7030A0"/>
                </a:solidFill>
              </a:rPr>
              <a:t>[Best paper award]</a:t>
            </a:r>
            <a:endParaRPr lang="en-US" altLang="zh-CN" sz="13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+mj-lt"/>
              <a:buAutoNum type="arabicPeriod" startAt="13"/>
            </a:pPr>
            <a:r>
              <a:rPr lang="en-US" altLang="zh-CN" sz="1300" dirty="0" err="1" smtClean="0">
                <a:solidFill>
                  <a:schemeClr val="tx1"/>
                </a:solidFill>
              </a:rPr>
              <a:t>Tianyu</a:t>
            </a:r>
            <a:r>
              <a:rPr lang="en-US" altLang="zh-CN" sz="1300" dirty="0" smtClean="0">
                <a:solidFill>
                  <a:schemeClr val="tx1"/>
                </a:solidFill>
              </a:rPr>
              <a:t> Wang,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Yun</a:t>
            </a:r>
            <a:r>
              <a:rPr lang="en-US" altLang="zh-CN" sz="1300" dirty="0" smtClean="0">
                <a:solidFill>
                  <a:schemeClr val="tx1"/>
                </a:solidFill>
              </a:rPr>
              <a:t> Liao,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Baoxian</a:t>
            </a:r>
            <a:r>
              <a:rPr lang="en-US" altLang="zh-CN" sz="1300" dirty="0" smtClean="0">
                <a:solidFill>
                  <a:schemeClr val="tx1"/>
                </a:solidFill>
              </a:rPr>
              <a:t> Zhang, and Lingyang Song, “Joint Spectrum Access and Power Allocation in Full-Duplex Cognitive Cellular Networks,” IEEE International Conference on Communications (ICC), London, UK, June 2015.</a:t>
            </a:r>
          </a:p>
          <a:p>
            <a:pPr marL="342900" lvl="0" indent="-342900" algn="just">
              <a:buFont typeface="+mj-lt"/>
              <a:buAutoNum type="arabicPeriod" startAt="13"/>
            </a:pPr>
            <a:r>
              <a:rPr lang="en-US" altLang="zh-CN" sz="1300" dirty="0" smtClean="0">
                <a:solidFill>
                  <a:schemeClr val="tx1"/>
                </a:solidFill>
              </a:rPr>
              <a:t>Yun Liao,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Kaigui</a:t>
            </a:r>
            <a:r>
              <a:rPr lang="en-US" altLang="zh-CN" sz="1300" dirty="0" smtClean="0">
                <a:solidFill>
                  <a:schemeClr val="tx1"/>
                </a:solidFill>
              </a:rPr>
              <a:t>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Bian</a:t>
            </a:r>
            <a:r>
              <a:rPr lang="en-US" altLang="zh-CN" sz="1300" dirty="0" smtClean="0">
                <a:solidFill>
                  <a:schemeClr val="tx1"/>
                </a:solidFill>
              </a:rPr>
              <a:t>, Lingyang Song and Zhu Han, “Full-duplex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WiFi</a:t>
            </a:r>
            <a:r>
              <a:rPr lang="en-US" altLang="zh-CN" sz="1300" dirty="0" smtClean="0">
                <a:solidFill>
                  <a:schemeClr val="tx1"/>
                </a:solidFill>
              </a:rPr>
              <a:t>: Achieving Simultaneous Sensing and Transmission for Future Wireless Networks,” ACM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Mobihoc</a:t>
            </a:r>
            <a:r>
              <a:rPr lang="en-US" altLang="zh-CN" sz="1300" dirty="0" smtClean="0">
                <a:solidFill>
                  <a:schemeClr val="tx1"/>
                </a:solidFill>
              </a:rPr>
              <a:t> (poster), Hangzhou, China, 2015.</a:t>
            </a:r>
            <a:endParaRPr lang="zh-CN" altLang="zh-CN" sz="1300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rabicPeriod" startAt="13"/>
            </a:pPr>
            <a:r>
              <a:rPr lang="en-US" altLang="zh-CN" sz="1300" dirty="0" smtClean="0">
                <a:solidFill>
                  <a:schemeClr val="tx1"/>
                </a:solidFill>
              </a:rPr>
              <a:t>Yun Liao,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Kaigui</a:t>
            </a:r>
            <a:r>
              <a:rPr lang="en-US" altLang="zh-CN" sz="1300" dirty="0" smtClean="0">
                <a:solidFill>
                  <a:schemeClr val="tx1"/>
                </a:solidFill>
              </a:rPr>
              <a:t>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Bian</a:t>
            </a:r>
            <a:r>
              <a:rPr lang="en-US" altLang="zh-CN" sz="1300" dirty="0" smtClean="0">
                <a:solidFill>
                  <a:schemeClr val="tx1"/>
                </a:solidFill>
              </a:rPr>
              <a:t>, Lingyang Song and Zhu Han, “Robust Cooperative Spectrum Sensing in Full-duplex Cognitive Radio Networks,” International Conference on Ubiquitous and Future Networks (ICUFN 2015 ), July, Japan. </a:t>
            </a:r>
            <a:endParaRPr lang="zh-CN" altLang="zh-CN" sz="1300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rabicPeriod" startAt="13"/>
            </a:pPr>
            <a:r>
              <a:rPr lang="en-US" altLang="zh-CN" sz="1300" dirty="0" err="1" smtClean="0">
                <a:solidFill>
                  <a:schemeClr val="tx1"/>
                </a:solidFill>
              </a:rPr>
              <a:t>Yun</a:t>
            </a:r>
            <a:r>
              <a:rPr lang="en-US" altLang="zh-CN" sz="1300" dirty="0" smtClean="0">
                <a:solidFill>
                  <a:schemeClr val="tx1"/>
                </a:solidFill>
              </a:rPr>
              <a:t> Liao,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Boya</a:t>
            </a:r>
            <a:r>
              <a:rPr lang="en-US" altLang="zh-CN" sz="1300" dirty="0" smtClean="0">
                <a:solidFill>
                  <a:schemeClr val="tx1"/>
                </a:solidFill>
              </a:rPr>
              <a:t> Di,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Kaigui</a:t>
            </a:r>
            <a:r>
              <a:rPr lang="en-US" altLang="zh-CN" sz="1300" dirty="0" smtClean="0">
                <a:solidFill>
                  <a:schemeClr val="tx1"/>
                </a:solidFill>
              </a:rPr>
              <a:t>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Bian</a:t>
            </a:r>
            <a:r>
              <a:rPr lang="en-US" altLang="zh-CN" sz="1300" dirty="0" smtClean="0">
                <a:solidFill>
                  <a:schemeClr val="tx1"/>
                </a:solidFill>
              </a:rPr>
              <a:t>, Lingyang Song, 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Niyato</a:t>
            </a:r>
            <a:r>
              <a:rPr lang="en-US" altLang="zh-CN" sz="1300" dirty="0" smtClean="0">
                <a:solidFill>
                  <a:schemeClr val="tx1"/>
                </a:solidFill>
              </a:rPr>
              <a:t> Tao, and Zhu Han, “Cross-layer Protocol Design for Distributed Full-duplex Networks,” IEEE Globe Communication Conference (</a:t>
            </a:r>
            <a:r>
              <a:rPr lang="en-US" altLang="zh-CN" sz="1300" dirty="0" err="1" smtClean="0">
                <a:solidFill>
                  <a:schemeClr val="tx1"/>
                </a:solidFill>
              </a:rPr>
              <a:t>Globecom</a:t>
            </a:r>
            <a:r>
              <a:rPr lang="en-US" altLang="zh-CN" sz="1300" dirty="0" smtClean="0">
                <a:solidFill>
                  <a:schemeClr val="tx1"/>
                </a:solidFill>
              </a:rPr>
              <a:t>), San Diego, USA, Dec. 2015</a:t>
            </a:r>
            <a:endParaRPr lang="zh-CN" altLang="zh-CN" sz="1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135483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Other Tutorials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15496"/>
            <a:ext cx="8359775" cy="5737840"/>
          </a:xfrm>
        </p:spPr>
        <p:txBody>
          <a:bodyPr/>
          <a:lstStyle/>
          <a:p>
            <a:pPr lvl="0"/>
            <a:r>
              <a:rPr lang="en-US" altLang="zh-CN" sz="2400" dirty="0" smtClean="0"/>
              <a:t>Device-to-device Communications</a:t>
            </a:r>
          </a:p>
          <a:p>
            <a:pPr lvl="1"/>
            <a:r>
              <a:rPr lang="en-US" altLang="zh-CN" sz="1600" dirty="0" smtClean="0"/>
              <a:t>Lingyang Song and Zhu Han, “Device-to-Device Communications and Networks,” IEEE Global Communication Conference (</a:t>
            </a:r>
            <a:r>
              <a:rPr lang="en-US" altLang="zh-CN" sz="1600" dirty="0" err="1" smtClean="0"/>
              <a:t>Globecom</a:t>
            </a:r>
            <a:r>
              <a:rPr lang="en-US" altLang="zh-CN" sz="1600" dirty="0" smtClean="0"/>
              <a:t>), Atlanta, USA, Dec. 2013. </a:t>
            </a:r>
            <a:endParaRPr lang="zh-CN" altLang="en-US" sz="1600" dirty="0" smtClean="0"/>
          </a:p>
          <a:p>
            <a:pPr lvl="1"/>
            <a:r>
              <a:rPr lang="en-US" altLang="zh-CN" sz="1600" dirty="0" smtClean="0"/>
              <a:t>Lingyang Song and Zhu Han, “Resource Allocation for Device-to-Device Communications,” IEEE International Conference on Communications in China (ICCC), Xi’an, Aug. 2013.</a:t>
            </a:r>
            <a:endParaRPr lang="zh-CN" altLang="en-US" sz="1600" dirty="0" smtClean="0"/>
          </a:p>
          <a:p>
            <a:pPr lvl="1"/>
            <a:r>
              <a:rPr lang="en-US" altLang="zh-CN" sz="1600" dirty="0" err="1" smtClean="0"/>
              <a:t>Lingyang</a:t>
            </a:r>
            <a:r>
              <a:rPr lang="en-US" altLang="zh-CN" sz="1600" dirty="0" smtClean="0"/>
              <a:t> Song and Zhu Han, “Game-theoretic Approach for Device-to-Device Communications and Networks,” IEEE International Conference on Communications (ICC), Sydney, Australia, Jun. 2014.</a:t>
            </a:r>
            <a:endParaRPr lang="zh-CN" altLang="en-US" sz="1600" dirty="0" smtClean="0"/>
          </a:p>
          <a:p>
            <a:r>
              <a:rPr lang="en-US" altLang="zh-CN" sz="2400" dirty="0" smtClean="0"/>
              <a:t>Smart Grid</a:t>
            </a:r>
          </a:p>
          <a:p>
            <a:pPr lvl="1"/>
            <a:r>
              <a:rPr lang="en-US" altLang="zh-CN" sz="1600" dirty="0" smtClean="0"/>
              <a:t>Zhu Han and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Lingyang</a:t>
            </a:r>
            <a:r>
              <a:rPr lang="en-US" altLang="zh-CN" sz="1600" dirty="0" smtClean="0"/>
              <a:t> Song, “Smart Grid Communications and Networking, IEEE International Conference on Communications (ICC), Budapest, Hungary, Jun. 2013.</a:t>
            </a:r>
          </a:p>
          <a:p>
            <a:pPr lvl="1"/>
            <a:r>
              <a:rPr lang="en-US" altLang="zh-CN" sz="1600" dirty="0" smtClean="0"/>
              <a:t>Zhu Han and </a:t>
            </a:r>
            <a:r>
              <a:rPr lang="en-US" altLang="zh-CN" sz="1600" dirty="0" err="1" smtClean="0"/>
              <a:t>Lingyang</a:t>
            </a:r>
            <a:r>
              <a:rPr lang="en-US" altLang="zh-CN" sz="1600" dirty="0" smtClean="0"/>
              <a:t> Song , “Smart Grid Communications and Networking,” 7th International Conference on Communications and Networking in China (</a:t>
            </a:r>
            <a:r>
              <a:rPr lang="en-US" altLang="zh-CN" sz="1600" dirty="0" err="1" smtClean="0"/>
              <a:t>ChinaCom</a:t>
            </a:r>
            <a:r>
              <a:rPr lang="en-US" altLang="zh-CN" sz="1600" dirty="0" smtClean="0"/>
              <a:t> 2012), China, Aug. 2012</a:t>
            </a:r>
            <a:endParaRPr lang="zh-CN" altLang="en-US" sz="1600" dirty="0" smtClean="0"/>
          </a:p>
          <a:p>
            <a:r>
              <a:rPr lang="en-US" altLang="zh-CN" sz="2400" dirty="0" smtClean="0"/>
              <a:t>Physical-layer Security</a:t>
            </a:r>
          </a:p>
          <a:p>
            <a:pPr lvl="1"/>
            <a:r>
              <a:rPr lang="en-US" altLang="zh-CN" sz="1600" dirty="0" err="1" smtClean="0"/>
              <a:t>Lingyang</a:t>
            </a:r>
            <a:r>
              <a:rPr lang="en-US" altLang="zh-CN" sz="1600" dirty="0" smtClean="0"/>
              <a:t> Song and Zhu Han, “Resource Allocation for Physical-Layer Security,” 2013 IEEE Wireless Communications and Networking Conference (WCNC), China, Apr. 2013.</a:t>
            </a:r>
            <a:endParaRPr lang="zh-CN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98500" y="857232"/>
            <a:ext cx="7772400" cy="1214446"/>
          </a:xfrm>
          <a:prstGeom prst="rect">
            <a:avLst/>
          </a:prstGeom>
        </p:spPr>
        <p:txBody>
          <a:bodyPr/>
          <a:lstStyle/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just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lang="en-US" altLang="zh-CN" sz="2400" b="1" kern="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ctrTitle" sz="quarter"/>
          </p:nvPr>
        </p:nvSpPr>
        <p:spPr>
          <a:xfrm>
            <a:off x="800100" y="2971028"/>
            <a:ext cx="7543800" cy="962028"/>
          </a:xfrm>
        </p:spPr>
        <p:txBody>
          <a:bodyPr/>
          <a:lstStyle/>
          <a:p>
            <a:pPr algn="ctr"/>
            <a:r>
              <a:rPr lang="en-US" altLang="zh-CN" sz="4400" b="1" dirty="0" smtClean="0">
                <a:solidFill>
                  <a:srgbClr val="0066FF"/>
                </a:solidFill>
              </a:rPr>
              <a:t>Thanks for your attending!</a:t>
            </a:r>
            <a:endParaRPr lang="zh-CN" altLang="en-US" sz="4400" b="1" dirty="0">
              <a:solidFill>
                <a:srgbClr val="0066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025441"/>
            <a:ext cx="80648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+mj-ea"/>
                <a:ea typeface="+mj-ea"/>
              </a:rPr>
              <a:t>Call for Participation</a:t>
            </a:r>
          </a:p>
          <a:p>
            <a:pPr lvl="1">
              <a:defRPr/>
            </a:pP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</a:rPr>
              <a:t>Lingyang Song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</a:rPr>
              <a:t>and Zhu Han, “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Full-Duplex Communications and Networks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</a:rPr>
              <a:t>,” </a:t>
            </a:r>
            <a:r>
              <a:rPr lang="en-US" altLang="zh-CN" sz="1600" i="1" u="sng" dirty="0" smtClean="0">
                <a:solidFill>
                  <a:schemeClr val="tx1"/>
                </a:solidFill>
                <a:latin typeface="+mn-ea"/>
                <a:ea typeface="+mn-ea"/>
              </a:rPr>
              <a:t>IEEE VTC 2016 Spring</a:t>
            </a:r>
            <a:r>
              <a:rPr lang="en-US" altLang="zh-CN" sz="1600" i="1" dirty="0" smtClean="0">
                <a:solidFill>
                  <a:schemeClr val="tx1"/>
                </a:solidFill>
                <a:latin typeface="+mn-ea"/>
                <a:ea typeface="+mn-ea"/>
              </a:rPr>
              <a:t>, May 16-18, Nanjing, China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endParaRPr lang="zh-CN" altLang="en-US" sz="16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0" y="4652380"/>
            <a:ext cx="4572000" cy="8648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2400" b="1" kern="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Slides are available at : </a:t>
            </a: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http://wireless.egr.uh.edu/research.htm </a:t>
            </a:r>
            <a:endParaRPr lang="en-US" altLang="zh-CN" kern="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5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Analog Cancelation (2)</a:t>
            </a:r>
            <a:endParaRPr lang="zh-CN" altLang="en-US" sz="32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 b="3226"/>
          <a:stretch>
            <a:fillRect/>
          </a:stretch>
        </p:blipFill>
        <p:spPr bwMode="auto">
          <a:xfrm>
            <a:off x="5076056" y="1054470"/>
            <a:ext cx="3317693" cy="16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611560" y="2978924"/>
            <a:ext cx="3312368" cy="15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 cstate="print"/>
          <a:srcRect t="6968" b="2453"/>
          <a:stretch>
            <a:fillRect/>
          </a:stretch>
        </p:blipFill>
        <p:spPr bwMode="auto">
          <a:xfrm>
            <a:off x="395537" y="982462"/>
            <a:ext cx="37477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032473"/>
            <a:ext cx="2664296" cy="14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>
            <a:off x="0" y="2782662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0" y="4654870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4644008" y="838446"/>
            <a:ext cx="0" cy="58052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4644008" y="3070694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03648" y="1630534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43766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35872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177455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Pre-mixer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4932040" y="3286718"/>
            <a:ext cx="3600400" cy="3096344"/>
            <a:chOff x="4788024" y="3356992"/>
            <a:chExt cx="4032448" cy="3401806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4048" y="3356992"/>
              <a:ext cx="3528392" cy="340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椭圆 22"/>
            <p:cNvSpPr/>
            <p:nvPr/>
          </p:nvSpPr>
          <p:spPr bwMode="auto">
            <a:xfrm>
              <a:off x="8240340" y="5013176"/>
              <a:ext cx="432048" cy="4320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8384356" y="5013424"/>
            <a:ext cx="292100" cy="431800"/>
          </p:xfrm>
          <a:graphic>
            <a:graphicData uri="http://schemas.openxmlformats.org/presentationml/2006/ole">
              <p:oleObj spid="_x0000_s1520658" name="Equation" r:id="rId9" imgW="291973" imgH="431613" progId="">
                <p:embed/>
              </p:oleObj>
            </a:graphicData>
          </a:graphic>
        </p:graphicFrame>
        <p:sp>
          <p:nvSpPr>
            <p:cNvPr id="24" name="矩形 23"/>
            <p:cNvSpPr/>
            <p:nvPr/>
          </p:nvSpPr>
          <p:spPr bwMode="auto">
            <a:xfrm>
              <a:off x="8460432" y="5445224"/>
              <a:ext cx="7200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>
              <a:off x="8460432" y="544522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矩形 29"/>
            <p:cNvSpPr/>
            <p:nvPr/>
          </p:nvSpPr>
          <p:spPr bwMode="auto">
            <a:xfrm>
              <a:off x="8244408" y="6453336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ADC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4788024" y="6165304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DAC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8244408" y="573325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860032" y="537321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 bwMode="auto">
            <a:xfrm>
              <a:off x="8460432" y="616530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直接箭头连接符 36"/>
            <p:cNvCxnSpPr>
              <a:stCxn id="31" idx="0"/>
              <a:endCxn id="34" idx="4"/>
            </p:cNvCxnSpPr>
            <p:nvPr/>
          </p:nvCxnSpPr>
          <p:spPr bwMode="auto">
            <a:xfrm flipV="1">
              <a:off x="5076056" y="580526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940152" y="465487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32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Digital Cancelation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Conceptually simpler – requires no new “parts”</a:t>
            </a:r>
          </a:p>
          <a:p>
            <a:r>
              <a:rPr lang="en-US" altLang="zh-CN" sz="2400" dirty="0" smtClean="0"/>
              <a:t>Two-step cancellation:</a:t>
            </a:r>
          </a:p>
          <a:p>
            <a:pPr lvl="1"/>
            <a:r>
              <a:rPr lang="en-US" altLang="zh-CN" sz="2400" dirty="0" smtClean="0"/>
              <a:t>Estimate the self residual interference channel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baseline="-25000" dirty="0" smtClean="0"/>
              <a:t> </a:t>
            </a:r>
            <a:r>
              <a:rPr lang="en-US" altLang="zh-CN" sz="2400" dirty="0" smtClean="0"/>
              <a:t>through training symbols</a:t>
            </a:r>
          </a:p>
          <a:p>
            <a:pPr lvl="1"/>
            <a:r>
              <a:rPr lang="en-US" altLang="zh-CN" sz="2400" dirty="0" smtClean="0"/>
              <a:t>Cancel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dirty="0" err="1" smtClean="0"/>
              <a:t>x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] at baseband</a:t>
            </a:r>
          </a:p>
          <a:p>
            <a:r>
              <a:rPr lang="en-US" altLang="zh-CN" sz="2400" dirty="0" smtClean="0"/>
              <a:t>Useless if interference is too strong (ADC bottleneck)</a:t>
            </a:r>
            <a:endParaRPr lang="zh-CN" altLang="en-US" sz="24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689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System Implementation in PKU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MWC 业务展示-C-RAN+SmarTile5G展台-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764704"/>
            <a:ext cx="9036496" cy="533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57850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Fundamentals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5G Evolutions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Communication </a:t>
            </a: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I</a:t>
            </a:r>
            <a:r>
              <a:rPr lang="en-US" altLang="zh-CN" sz="24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ntroduction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Working Scenarios</a:t>
            </a:r>
            <a:endParaRPr lang="en-US" altLang="zh-CN" sz="24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Technologies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Adaptive Switching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Antenna Pairing and Relay Selection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Subcarrier and Power Allocation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Applications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Cognitive Radio</a:t>
            </a:r>
          </a:p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280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System Implementation in PKU (2)</a:t>
            </a:r>
            <a:r>
              <a:rPr lang="en-US" altLang="zh-CN" sz="3200" kern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200" kern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lang="en-US" altLang="zh-CN" sz="3200" kern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r>
            <a:br>
              <a:rPr lang="en-US" altLang="zh-CN" sz="3200" kern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endParaRPr lang="zh-CN" altLang="en-US" sz="3200" kern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12336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2000" indent="-144000" eaLnBrk="1" latinLnBrk="1" hangingPunct="1">
              <a:buNone/>
            </a:pPr>
            <a:r>
              <a:rPr lang="en-US" altLang="zh-CN" sz="2000" dirty="0" smtClean="0"/>
              <a:t> In 2014, </a:t>
            </a:r>
            <a:r>
              <a:rPr lang="en-US" altLang="zh-CN" sz="2000" b="1" dirty="0" smtClean="0"/>
              <a:t>Peking University </a:t>
            </a:r>
            <a:r>
              <a:rPr lang="en-US" altLang="zh-CN" sz="2000" dirty="0" smtClean="0"/>
              <a:t>has constructed a demo to show the FD BS in communication with one MS over cell coverage of </a:t>
            </a:r>
            <a:r>
              <a:rPr lang="en-US" altLang="zh-CN" sz="2400" b="1" dirty="0" smtClean="0"/>
              <a:t>500</a:t>
            </a:r>
            <a:r>
              <a:rPr lang="en-US" altLang="zh-CN" sz="2000" dirty="0" smtClean="0"/>
              <a:t> </a:t>
            </a:r>
            <a:r>
              <a:rPr lang="en-US" altLang="zh-CN" sz="2400" b="1" dirty="0" smtClean="0"/>
              <a:t>meters</a:t>
            </a:r>
            <a:r>
              <a:rPr lang="en-US" altLang="zh-CN" sz="2000" dirty="0" smtClean="0"/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i="1" dirty="0" smtClean="0"/>
              <a:t> </a:t>
            </a:r>
            <a:endParaRPr lang="zh-CN" altLang="en-US" sz="20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51899"/>
            <a:ext cx="4076501" cy="2583226"/>
          </a:xfrm>
          <a:prstGeom prst="rect">
            <a:avLst/>
          </a:prstGeom>
        </p:spPr>
      </p:pic>
      <p:sp>
        <p:nvSpPr>
          <p:cNvPr id="6" name="左大括号 5"/>
          <p:cNvSpPr/>
          <p:nvPr/>
        </p:nvSpPr>
        <p:spPr>
          <a:xfrm rot="-5400000">
            <a:off x="2387712" y="3547044"/>
            <a:ext cx="424237" cy="3600400"/>
          </a:xfrm>
          <a:prstGeom prst="leftBrac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 dirty="0"/>
          </a:p>
        </p:txBody>
      </p:sp>
      <p:sp>
        <p:nvSpPr>
          <p:cNvPr id="7" name="文本框 3"/>
          <p:cNvSpPr txBox="1"/>
          <p:nvPr/>
        </p:nvSpPr>
        <p:spPr>
          <a:xfrm>
            <a:off x="2097917" y="5693186"/>
            <a:ext cx="103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b="1" dirty="0" smtClean="0"/>
              <a:t>500m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711" y="2263867"/>
            <a:ext cx="3168499" cy="19351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711" y="4199021"/>
            <a:ext cx="3178697" cy="182605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87615" y="3891244"/>
            <a:ext cx="9464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BS Node</a:t>
            </a:r>
            <a:endParaRPr lang="zh-CN" altLang="en-US" sz="1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297959" y="5711189"/>
            <a:ext cx="9464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M</a:t>
            </a:r>
            <a:r>
              <a:rPr lang="en-US" altLang="zh-CN" sz="1400" b="1" dirty="0" smtClean="0"/>
              <a:t>S Node</a:t>
            </a:r>
            <a:endParaRPr lang="zh-CN" alt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8000">
        <p:cut/>
      </p:transition>
    </mc:Choice>
    <mc:Fallback>
      <p:transition advClick="0" advTm="1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Communication: Signal Model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48176"/>
            <a:ext cx="8359775" cy="5309782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en-US" altLang="zh-CN" sz="1400" dirty="0" smtClean="0"/>
          </a:p>
          <a:p>
            <a:r>
              <a:rPr lang="en-US" altLang="zh-CN" sz="2400" dirty="0" smtClean="0"/>
              <a:t>It presents a two-node full-duplex system, where each node </a:t>
            </a:r>
          </a:p>
          <a:p>
            <a:pPr lvl="1"/>
            <a:r>
              <a:rPr lang="en-US" altLang="zh-CN" dirty="0" smtClean="0"/>
              <a:t>transmits signal </a:t>
            </a:r>
            <a:r>
              <a:rPr lang="en-US" altLang="zh-CN" i="1" dirty="0" smtClean="0"/>
              <a:t>xi, </a:t>
            </a:r>
            <a:r>
              <a:rPr lang="en-US" altLang="zh-CN" i="1" dirty="0" err="1" smtClean="0"/>
              <a:t>i</a:t>
            </a:r>
            <a:r>
              <a:rPr lang="en-US" altLang="zh-CN" i="1" dirty="0" smtClean="0"/>
              <a:t> = 1, 2 to the other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has one antenna for transmission with another for reception</a:t>
            </a:r>
          </a:p>
          <a:p>
            <a:pPr lvl="1"/>
            <a:r>
              <a:rPr lang="en-US" altLang="zh-CN" i="1" dirty="0" smtClean="0"/>
              <a:t>concurrently transmit sand receive s the signals at the same frequency </a:t>
            </a:r>
            <a:r>
              <a:rPr lang="en-US" altLang="zh-CN" dirty="0" smtClean="0"/>
              <a:t>carrier and time interval</a:t>
            </a:r>
          </a:p>
        </p:txBody>
      </p:sp>
      <p:pic>
        <p:nvPicPr>
          <p:cNvPr id="1582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990" y="1071546"/>
            <a:ext cx="56240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Communication: Signal Model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dirty="0" smtClean="0"/>
              <a:t>Each source receives a combination of the signal transmitted by the other source, the RSI, and noise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instantaneous SINR at source </a:t>
            </a:r>
            <a:r>
              <a:rPr lang="en-US" altLang="zh-CN" i="1" dirty="0" err="1" smtClean="0"/>
              <a:t>i’s</a:t>
            </a:r>
            <a:r>
              <a:rPr lang="en-US" altLang="zh-CN" i="1" dirty="0" smtClean="0"/>
              <a:t> receiver for full-duplex is</a:t>
            </a:r>
          </a:p>
          <a:p>
            <a:endParaRPr lang="en-US" altLang="zh-CN" i="1" dirty="0" smtClean="0"/>
          </a:p>
          <a:p>
            <a:endParaRPr lang="en-US" altLang="zh-CN" i="1" dirty="0" smtClean="0"/>
          </a:p>
          <a:p>
            <a:endParaRPr lang="en-US" altLang="zh-CN" i="1" dirty="0" smtClean="0"/>
          </a:p>
          <a:p>
            <a:r>
              <a:rPr lang="en-US" altLang="zh-CN" dirty="0" smtClean="0"/>
              <a:t>The RSI depends largely on the transmit power, and also varies due to the practical constraint.</a:t>
            </a:r>
          </a:p>
          <a:p>
            <a:r>
              <a:rPr lang="en-US" altLang="zh-CN" dirty="0" smtClean="0"/>
              <a:t>The values of </a:t>
            </a:r>
            <a:r>
              <a:rPr lang="en-US" altLang="zh-CN" i="1" dirty="0" smtClean="0"/>
              <a:t>|h</a:t>
            </a:r>
            <a:r>
              <a:rPr lang="en-US" altLang="zh-CN" i="1" baseline="-25000" dirty="0" smtClean="0"/>
              <a:t>ji</a:t>
            </a:r>
            <a:r>
              <a:rPr lang="en-US" altLang="zh-CN" i="1" dirty="0" smtClean="0"/>
              <a:t>|</a:t>
            </a:r>
            <a:r>
              <a:rPr lang="en-US" altLang="zh-CN" i="1" baseline="30000" dirty="0" smtClean="0"/>
              <a:t>2</a:t>
            </a:r>
            <a:r>
              <a:rPr lang="en-US" altLang="zh-CN" i="1" dirty="0" smtClean="0"/>
              <a:t>, |h</a:t>
            </a:r>
            <a:r>
              <a:rPr lang="en-US" altLang="zh-CN" i="1" baseline="-25000" dirty="0" smtClean="0"/>
              <a:t>ii</a:t>
            </a:r>
            <a:r>
              <a:rPr lang="en-US" altLang="zh-CN" i="1" dirty="0" smtClean="0"/>
              <a:t>|</a:t>
            </a:r>
            <a:r>
              <a:rPr lang="en-US" altLang="zh-CN" i="1" baseline="30000" dirty="0" smtClean="0"/>
              <a:t>2</a:t>
            </a:r>
            <a:r>
              <a:rPr lang="en-US" altLang="zh-CN" i="1" dirty="0" smtClean="0"/>
              <a:t>, and P</a:t>
            </a:r>
            <a:r>
              <a:rPr lang="en-US" altLang="zh-CN" i="1" baseline="-25000" dirty="0" smtClean="0"/>
              <a:t>s</a:t>
            </a:r>
            <a:r>
              <a:rPr lang="en-US" altLang="zh-CN" i="1" dirty="0" smtClean="0"/>
              <a:t> have strong impact on SINR, which will affect the </a:t>
            </a:r>
            <a:r>
              <a:rPr lang="en-US" altLang="zh-CN" dirty="0" smtClean="0"/>
              <a:t>system performance significantly.</a:t>
            </a:r>
          </a:p>
          <a:p>
            <a:r>
              <a:rPr lang="en-US" altLang="zh-CN" dirty="0" smtClean="0"/>
              <a:t>Thus, proper resource allocation that can further reduce the effects of residual self-interference is crucial for full-duplex communication.</a:t>
            </a:r>
          </a:p>
        </p:txBody>
      </p:sp>
      <p:pic>
        <p:nvPicPr>
          <p:cNvPr id="1582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555" y="1645287"/>
            <a:ext cx="4539461" cy="6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3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341" y="2857496"/>
            <a:ext cx="2252667" cy="9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7072362" cy="259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Working Assumptions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0108"/>
            <a:ext cx="8001000" cy="5023460"/>
          </a:xfrm>
        </p:spPr>
        <p:txBody>
          <a:bodyPr/>
          <a:lstStyle/>
          <a:p>
            <a:r>
              <a:rPr lang="en-US" altLang="zh-CN" sz="2400" dirty="0" smtClean="0"/>
              <a:t>Residual self interference after cancelation techniques</a:t>
            </a:r>
          </a:p>
          <a:p>
            <a:pPr lvl="1"/>
            <a:r>
              <a:rPr lang="en-US" altLang="zh-CN" dirty="0" smtClean="0"/>
              <a:t>Rayleigh fading (or Rican fading)</a:t>
            </a:r>
          </a:p>
          <a:p>
            <a:pPr lvl="1"/>
            <a:r>
              <a:rPr lang="en-US" altLang="zh-CN" dirty="0" smtClean="0"/>
              <a:t>Gaussian noise</a:t>
            </a:r>
          </a:p>
          <a:p>
            <a:pPr lvl="1"/>
            <a:r>
              <a:rPr lang="en-US" altLang="zh-CN" dirty="0" smtClean="0"/>
              <a:t>Perfectly eliminated</a:t>
            </a:r>
          </a:p>
          <a:p>
            <a:r>
              <a:rPr lang="en-US" altLang="zh-CN" sz="2400" dirty="0" smtClean="0"/>
              <a:t>Distortion caused by limited dynamic range</a:t>
            </a:r>
          </a:p>
          <a:p>
            <a:pPr lvl="1"/>
            <a:r>
              <a:rPr lang="en-US" altLang="zh-CN" dirty="0" smtClean="0"/>
              <a:t>Gaussian </a:t>
            </a:r>
          </a:p>
          <a:p>
            <a:pPr lvl="2"/>
            <a:r>
              <a:rPr lang="en-US" altLang="zh-CN" sz="2000" dirty="0" smtClean="0"/>
              <a:t>Consider it as Gaussian noise for lower bound</a:t>
            </a:r>
          </a:p>
          <a:p>
            <a:pPr lvl="1"/>
            <a:r>
              <a:rPr lang="en-US" altLang="zh-CN" dirty="0" smtClean="0"/>
              <a:t>Ignored </a:t>
            </a:r>
          </a:p>
          <a:p>
            <a:pPr lvl="2"/>
            <a:r>
              <a:rPr lang="en-US" altLang="zh-CN" sz="2000" dirty="0" smtClean="0"/>
              <a:t>residual self interference is small enough</a:t>
            </a:r>
          </a:p>
          <a:p>
            <a:r>
              <a:rPr lang="en-US" altLang="zh-CN" sz="2400" dirty="0" smtClean="0"/>
              <a:t>Imperfect CSI</a:t>
            </a:r>
          </a:p>
          <a:p>
            <a:pPr lvl="1"/>
            <a:r>
              <a:rPr lang="en-US" altLang="zh-CN" dirty="0" smtClean="0"/>
              <a:t>Estimation error of communication channel</a:t>
            </a:r>
          </a:p>
          <a:p>
            <a:pPr lvl="1"/>
            <a:r>
              <a:rPr lang="en-US" altLang="zh-CN" dirty="0" smtClean="0"/>
              <a:t>Estimation error of self-interference channel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142852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Main Application Scenarios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5794"/>
            <a:ext cx="8359775" cy="4929187"/>
          </a:xfrm>
        </p:spPr>
        <p:txBody>
          <a:bodyPr/>
          <a:lstStyle/>
          <a:p>
            <a:r>
              <a:rPr lang="en-US" altLang="zh-CN" sz="2400" dirty="0" smtClean="0"/>
              <a:t>Full-Duplex Distributed Communication Systems</a:t>
            </a:r>
          </a:p>
          <a:p>
            <a:pPr lvl="1"/>
            <a:r>
              <a:rPr lang="en-US" altLang="zh-CN" dirty="0" smtClean="0"/>
              <a:t>Two-node bi-directional MIMO system</a:t>
            </a:r>
          </a:p>
          <a:p>
            <a:pPr lvl="2"/>
            <a:endParaRPr lang="en-US" altLang="zh-CN" sz="20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Centralized Full-Duplex Communication Systems</a:t>
            </a:r>
          </a:p>
          <a:p>
            <a:pPr lvl="1"/>
            <a:r>
              <a:rPr lang="en-US" altLang="zh-CN" dirty="0" smtClean="0"/>
              <a:t>Full-duplex relay network</a:t>
            </a:r>
          </a:p>
          <a:p>
            <a:pPr lvl="2"/>
            <a:r>
              <a:rPr lang="en-US" altLang="zh-CN" sz="2000" dirty="0" smtClean="0"/>
              <a:t>DF relay</a:t>
            </a:r>
          </a:p>
          <a:p>
            <a:pPr lvl="2"/>
            <a:r>
              <a:rPr lang="en-US" altLang="zh-CN" sz="2000" dirty="0" smtClean="0"/>
              <a:t>AF relay</a:t>
            </a:r>
          </a:p>
          <a:p>
            <a:pPr lvl="2"/>
            <a:r>
              <a:rPr lang="en-US" altLang="zh-CN" sz="2000" dirty="0" smtClean="0"/>
              <a:t>Two-way relay</a:t>
            </a:r>
          </a:p>
          <a:p>
            <a:pPr lvl="1"/>
            <a:r>
              <a:rPr lang="en-US" altLang="zh-CN" dirty="0" smtClean="0"/>
              <a:t>Full-duplex wireless network</a:t>
            </a:r>
          </a:p>
          <a:p>
            <a:pPr lvl="2"/>
            <a:r>
              <a:rPr lang="en-US" altLang="zh-CN" sz="2000" dirty="0" smtClean="0"/>
              <a:t>FD cellular network</a:t>
            </a:r>
          </a:p>
          <a:p>
            <a:pPr lvl="2"/>
            <a:r>
              <a:rPr lang="en-US" altLang="zh-CN" sz="2000" dirty="0" smtClean="0"/>
              <a:t>FD </a:t>
            </a:r>
            <a:r>
              <a:rPr lang="en-US" altLang="zh-CN" sz="2000" dirty="0" err="1" smtClean="0"/>
              <a:t>HetNet</a:t>
            </a:r>
            <a:endParaRPr lang="en-US" altLang="zh-CN" sz="2000" dirty="0" smtClean="0"/>
          </a:p>
          <a:p>
            <a:pPr lvl="2"/>
            <a:endParaRPr lang="en-US" altLang="zh-CN" sz="2000" dirty="0" smtClean="0"/>
          </a:p>
          <a:p>
            <a:pPr lvl="2"/>
            <a:endParaRPr lang="zh-CN" altLang="en-US" dirty="0"/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34186"/>
            <a:ext cx="3744416" cy="1794814"/>
          </a:xfrm>
          <a:prstGeom prst="rect">
            <a:avLst/>
          </a:prstGeom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4274939"/>
            <a:ext cx="4355976" cy="10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0160" y="5515148"/>
            <a:ext cx="3312368" cy="13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64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9" y="1214422"/>
            <a:ext cx="3786182" cy="250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Research Problems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6000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 smtClean="0"/>
              <a:t>Two nodes bidirectional full-duplex systems</a:t>
            </a:r>
          </a:p>
          <a:p>
            <a:pPr lvl="1"/>
            <a:r>
              <a:rPr lang="en-US" altLang="zh-CN" sz="1800" dirty="0" smtClean="0"/>
              <a:t>Self-interference channel estimation</a:t>
            </a:r>
          </a:p>
          <a:p>
            <a:pPr lvl="1"/>
            <a:r>
              <a:rPr lang="en-US" altLang="zh-CN" sz="1800" dirty="0" smtClean="0"/>
              <a:t>Self-interference cancellation</a:t>
            </a:r>
          </a:p>
          <a:p>
            <a:pPr lvl="1"/>
            <a:r>
              <a:rPr lang="en-US" altLang="zh-CN" sz="1800" dirty="0" smtClean="0">
                <a:solidFill>
                  <a:schemeClr val="tx1"/>
                </a:solidFill>
              </a:rPr>
              <a:t>Achievable sum rate bounds</a:t>
            </a:r>
          </a:p>
          <a:p>
            <a:pPr lvl="1"/>
            <a:r>
              <a:rPr lang="en-US" altLang="zh-CN" sz="1800" dirty="0" smtClean="0"/>
              <a:t>Optimal power allocation</a:t>
            </a:r>
          </a:p>
          <a:p>
            <a:r>
              <a:rPr lang="en-US" altLang="zh-CN" b="1" dirty="0" smtClean="0"/>
              <a:t>Full-duplex MIMO systems</a:t>
            </a:r>
          </a:p>
          <a:p>
            <a:pPr lvl="1"/>
            <a:r>
              <a:rPr lang="en-US" altLang="zh-CN" sz="1800" dirty="0" smtClean="0"/>
              <a:t>Adaptive Switching</a:t>
            </a:r>
          </a:p>
          <a:p>
            <a:pPr lvl="1"/>
            <a:r>
              <a:rPr lang="en-US" altLang="zh-CN" sz="1800" dirty="0" smtClean="0"/>
              <a:t>Antenna selection</a:t>
            </a:r>
          </a:p>
          <a:p>
            <a:pPr lvl="1"/>
            <a:r>
              <a:rPr lang="en-US" altLang="zh-CN" sz="1800" dirty="0" smtClean="0"/>
              <a:t>Interference-aware </a:t>
            </a:r>
            <a:r>
              <a:rPr lang="en-US" altLang="zh-CN" sz="1800" dirty="0" err="1" smtClean="0"/>
              <a:t>beamforming</a:t>
            </a:r>
            <a:endParaRPr lang="en-US" altLang="zh-CN" sz="1800" dirty="0" smtClean="0"/>
          </a:p>
          <a:p>
            <a:r>
              <a:rPr lang="en-US" altLang="zh-CN" b="1" dirty="0" smtClean="0"/>
              <a:t>Full duplex cooperative systems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Full duplex AF/DF relay design</a:t>
            </a:r>
          </a:p>
          <a:p>
            <a:pPr lvl="1"/>
            <a:r>
              <a:rPr lang="en-US" altLang="zh-CN" sz="1800" dirty="0" smtClean="0"/>
              <a:t>Hybrid full duplex/half duplex relay</a:t>
            </a:r>
          </a:p>
          <a:p>
            <a:pPr lvl="1"/>
            <a:r>
              <a:rPr lang="en-US" altLang="zh-CN" sz="1800" dirty="0" smtClean="0"/>
              <a:t>Node selection: relay/antenna selection</a:t>
            </a:r>
          </a:p>
          <a:p>
            <a:pPr lvl="1"/>
            <a:r>
              <a:rPr lang="en-US" altLang="zh-CN" sz="1800" dirty="0" smtClean="0"/>
              <a:t>Antenna selection</a:t>
            </a:r>
          </a:p>
          <a:p>
            <a:r>
              <a:rPr lang="en-US" altLang="zh-CN" b="1" dirty="0" smtClean="0"/>
              <a:t>Full duplex cellular/</a:t>
            </a:r>
            <a:r>
              <a:rPr lang="en-US" altLang="zh-CN" b="1" dirty="0" err="1" smtClean="0"/>
              <a:t>HetNet</a:t>
            </a:r>
            <a:r>
              <a:rPr lang="en-US" altLang="zh-CN" b="1" dirty="0" smtClean="0"/>
              <a:t> network</a:t>
            </a:r>
          </a:p>
          <a:p>
            <a:pPr lvl="1"/>
            <a:r>
              <a:rPr lang="en-US" altLang="zh-CN" sz="1800" dirty="0" smtClean="0"/>
              <a:t>Distributed full duplex, use side-channel to cancel interference</a:t>
            </a:r>
          </a:p>
          <a:p>
            <a:pPr lvl="1"/>
            <a:r>
              <a:rPr lang="en-US" altLang="zh-CN" sz="1800" dirty="0" smtClean="0"/>
              <a:t>Radio resources and users allocation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Useful info for Research on FD </a:t>
            </a:r>
            <a:r>
              <a:rPr lang="en-US" altLang="zh-CN" sz="3200" dirty="0" err="1" smtClean="0"/>
              <a:t>Comms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429288"/>
          </a:xfrm>
        </p:spPr>
        <p:txBody>
          <a:bodyPr/>
          <a:lstStyle/>
          <a:p>
            <a:pPr lvl="0"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Full-duplex communication website</a:t>
            </a:r>
          </a:p>
          <a:p>
            <a:pPr lvl="1">
              <a:defRPr/>
            </a:pPr>
            <a:r>
              <a:rPr lang="en-US" altLang="zh-CN" sz="1800" dirty="0" smtClean="0">
                <a:solidFill>
                  <a:srgbClr val="0066FF"/>
                </a:solidFill>
                <a:latin typeface="+mn-ea"/>
                <a:ea typeface="+mn-ea"/>
                <a:cs typeface="Arial Unicode MS" pitchFamily="34" charset="-122"/>
                <a:hlinkClick r:id="rId2"/>
              </a:rPr>
              <a:t>http://wireless.pku.edu.cn/home/songly/fd.html</a:t>
            </a:r>
          </a:p>
          <a:p>
            <a:pPr lvl="2">
              <a:defRPr/>
            </a:pPr>
            <a:r>
              <a:rPr lang="en-US" altLang="zh-CN" sz="1800" dirty="0" smtClean="0">
                <a:latin typeface="+mn-ea"/>
                <a:ea typeface="+mn-ea"/>
                <a:cs typeface="Arial Unicode MS" pitchFamily="34" charset="-122"/>
              </a:rPr>
              <a:t>Tutorial and survey, books, technical papers, standardization…</a:t>
            </a:r>
          </a:p>
          <a:p>
            <a:pPr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Books</a:t>
            </a:r>
          </a:p>
          <a:p>
            <a:pPr lvl="1">
              <a:defRPr/>
            </a:pPr>
            <a:r>
              <a:rPr lang="en-US" altLang="zh-CN" sz="1800" dirty="0" smtClean="0"/>
              <a:t>Yun Liao, </a:t>
            </a:r>
            <a:r>
              <a:rPr lang="en-US" altLang="zh-CN" sz="1800" dirty="0" err="1" smtClean="0"/>
              <a:t>Tianyu</a:t>
            </a:r>
            <a:r>
              <a:rPr lang="en-US" altLang="zh-CN" sz="1800" dirty="0" smtClean="0"/>
              <a:t> Wang, Lingyang Song, and Zhu Han, “Listen-and-Talk: Full-Duplex Cognitive Radio,” </a:t>
            </a:r>
            <a:r>
              <a:rPr lang="en-US" altLang="zh-CN" sz="1800" dirty="0" err="1" smtClean="0"/>
              <a:t>SpringerBieft</a:t>
            </a:r>
            <a:r>
              <a:rPr lang="en-US" altLang="zh-CN" sz="1800" dirty="0" smtClean="0"/>
              <a:t>, 2016</a:t>
            </a:r>
          </a:p>
          <a:p>
            <a:pPr lvl="1">
              <a:defRPr/>
            </a:pPr>
            <a:r>
              <a:rPr lang="en-US" altLang="zh-CN" sz="1800" dirty="0" smtClean="0"/>
              <a:t>Lingyang Song, </a:t>
            </a:r>
            <a:r>
              <a:rPr lang="en-US" altLang="zh-CN" sz="1800" dirty="0" err="1" smtClean="0"/>
              <a:t>Risto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Wichman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Yonghui</a:t>
            </a:r>
            <a:r>
              <a:rPr lang="en-US" altLang="zh-CN" sz="1800" dirty="0" smtClean="0"/>
              <a:t> Li, and Zhu Han, “Full-Duplex Communications and Networks,” Cambridge University Press, UK, 2016</a:t>
            </a:r>
          </a:p>
          <a:p>
            <a:pPr marL="254000" lvl="1">
              <a:buChar char="•"/>
              <a:defRPr/>
            </a:pPr>
            <a:r>
              <a:rPr lang="en-US" altLang="zh-CN" sz="2400" b="1" dirty="0" smtClean="0">
                <a:latin typeface="+mn-ea"/>
                <a:ea typeface="+mn-ea"/>
                <a:cs typeface="Arial Unicode MS" pitchFamily="34" charset="-122"/>
              </a:rPr>
              <a:t>Tutorials</a:t>
            </a:r>
          </a:p>
          <a:p>
            <a:pPr lvl="1"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Lingyang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“Resource Allocation for Full-Duplex Wireless Communication and Networks,” IEEE International Conference on Communications (ICC), London, UK, Jun. 2015</a:t>
            </a:r>
            <a:endParaRPr lang="zh-CN" altLang="en-US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800" dirty="0" smtClean="0">
                <a:solidFill>
                  <a:schemeClr val="tx1"/>
                </a:solidFill>
              </a:rPr>
              <a:t>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“Full-Duplex Wireless Communication and Networks: Key Technologies and Applications,” IEEE International Conference on Communications in China (ICCC 2014), Shanghai, China, Oct. 2014</a:t>
            </a:r>
          </a:p>
          <a:p>
            <a:pPr lvl="1">
              <a:buNone/>
              <a:defRPr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00108"/>
            <a:ext cx="8359775" cy="5357850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Key Technologies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MIMO Systems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Adaptive switching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X-duplex systems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Antenna pairing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Cooperative Networks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Antenna and relay selection</a:t>
            </a:r>
          </a:p>
          <a:p>
            <a:pPr lvl="1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OFDMA Networks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Matching theory</a:t>
            </a:r>
          </a:p>
          <a:p>
            <a:pPr lvl="2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Subcarrier and power allocation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MIMO Communication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Resource Allocation Problems</a:t>
            </a:r>
          </a:p>
          <a:p>
            <a:pPr lvl="1"/>
            <a:r>
              <a:rPr lang="en-US" altLang="zh-CN" sz="2400" dirty="0" smtClean="0"/>
              <a:t>Power control</a:t>
            </a:r>
          </a:p>
          <a:p>
            <a:pPr lvl="1"/>
            <a:r>
              <a:rPr lang="en-US" altLang="zh-CN" sz="2400" dirty="0" smtClean="0"/>
              <a:t>Interference-aware </a:t>
            </a:r>
            <a:r>
              <a:rPr lang="en-US" altLang="zh-CN" sz="2400" dirty="0" err="1" smtClean="0"/>
              <a:t>beamforming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Switching between full-duplex and multiplexing</a:t>
            </a:r>
          </a:p>
          <a:p>
            <a:pPr lvl="1"/>
            <a:r>
              <a:rPr lang="en-US" altLang="zh-CN" sz="2400" dirty="0" smtClean="0">
                <a:solidFill>
                  <a:srgbClr val="FF0000"/>
                </a:solidFill>
              </a:rPr>
              <a:t>Antenna selection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584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429000"/>
            <a:ext cx="5311335" cy="273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Full-duplex and Spatial Multiplexing Switching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5309782"/>
          </a:xfrm>
        </p:spPr>
        <p:txBody>
          <a:bodyPr/>
          <a:lstStyle/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254000" lvl="2"/>
            <a:r>
              <a:rPr lang="en-US" altLang="zh-CN" dirty="0" smtClean="0"/>
              <a:t>Received signal at node I by full duplex </a:t>
            </a:r>
            <a:endParaRPr lang="en-US" altLang="zh-CN" dirty="0"/>
          </a:p>
          <a:p>
            <a:pPr lvl="2"/>
            <a:endParaRPr lang="en-US" altLang="zh-CN" dirty="0" smtClean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392" y="5396512"/>
            <a:ext cx="262133" cy="28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5408" y="5345991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: Average SNR</a:t>
            </a:r>
            <a:endParaRPr lang="zh-CN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5268" y="563039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: Average INR</a:t>
            </a:r>
            <a:endParaRPr lang="zh-CN" altLang="en-US" sz="1600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392" y="5681640"/>
            <a:ext cx="220121" cy="28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5789"/>
          <p:cNvGrpSpPr/>
          <p:nvPr/>
        </p:nvGrpSpPr>
        <p:grpSpPr>
          <a:xfrm>
            <a:off x="1809263" y="5013196"/>
            <a:ext cx="1178561" cy="936245"/>
            <a:chOff x="1809263" y="5381786"/>
            <a:chExt cx="1178561" cy="93624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051720" y="5381786"/>
              <a:ext cx="828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809263" y="5733256"/>
              <a:ext cx="1178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Signal of interest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2373340" y="5381786"/>
              <a:ext cx="92381" cy="4437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75790"/>
          <p:cNvGrpSpPr/>
          <p:nvPr/>
        </p:nvGrpSpPr>
        <p:grpSpPr>
          <a:xfrm>
            <a:off x="3057644" y="5013196"/>
            <a:ext cx="1586364" cy="936245"/>
            <a:chOff x="3057644" y="5381786"/>
            <a:chExt cx="1586364" cy="936245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275856" y="5381786"/>
              <a:ext cx="617403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057644" y="5733256"/>
              <a:ext cx="158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</a:rPr>
                <a:t>Residual self interference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3584557" y="5381786"/>
              <a:ext cx="97677" cy="44373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708" y="4500570"/>
            <a:ext cx="4638236" cy="46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29198"/>
            <a:ext cx="2180024" cy="46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26"/>
          <p:cNvGrpSpPr/>
          <p:nvPr/>
        </p:nvGrpSpPr>
        <p:grpSpPr>
          <a:xfrm>
            <a:off x="470002" y="1142984"/>
            <a:ext cx="8102526" cy="2357454"/>
            <a:chOff x="470002" y="1428736"/>
            <a:chExt cx="8102526" cy="23574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715" t="289" b="63249"/>
            <a:stretch/>
          </p:blipFill>
          <p:spPr>
            <a:xfrm>
              <a:off x="4365450" y="1448793"/>
              <a:ext cx="4207078" cy="2054025"/>
            </a:xfrm>
            <a:prstGeom prst="rect">
              <a:avLst/>
            </a:prstGeom>
          </p:spPr>
        </p:pic>
        <p:pic>
          <p:nvPicPr>
            <p:cNvPr id="5" name="图片 4" descr="FD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002" y="1461934"/>
              <a:ext cx="4252814" cy="20385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71604" y="3478413"/>
              <a:ext cx="2159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/>
                <a:t>Full duplex</a:t>
              </a:r>
              <a:endParaRPr lang="zh-CN" altLang="en-US" sz="1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14942" y="3478413"/>
              <a:ext cx="3008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/>
                <a:t>Spatial Multiplexing</a:t>
              </a:r>
              <a:endParaRPr lang="zh-CN" altLang="en-US" sz="1400" b="1" dirty="0"/>
            </a:p>
          </p:txBody>
        </p:sp>
        <p:pic>
          <p:nvPicPr>
            <p:cNvPr id="7783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967" y="2050609"/>
              <a:ext cx="372015" cy="494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3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408" y="2048225"/>
              <a:ext cx="397681" cy="497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3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975" y="1671851"/>
              <a:ext cx="397681" cy="447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35" name="Picture 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124" y="1671850"/>
              <a:ext cx="397681" cy="447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2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421" y="1428736"/>
              <a:ext cx="536267" cy="510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250825" y="6048836"/>
            <a:ext cx="8501063" cy="73775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+mj-ea"/>
              <a:buAutoNum type="circleNumDbPlain"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Mingxin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Zhou,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Hongyu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Cui, Lingyang Song, and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Yonghui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Li</a:t>
            </a:r>
            <a:r>
              <a:rPr lang="en-US" sz="1600" kern="0" dirty="0" smtClean="0">
                <a:latin typeface="+mn-ea"/>
              </a:rPr>
              <a:t>, “Is Full Duplex Configuration Better than MIMO Spatial Multiplexing?,”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IEEE International Conference on Communications in China</a:t>
            </a:r>
            <a:r>
              <a:rPr lang="en-US" sz="1600" kern="0" dirty="0" smtClean="0"/>
              <a:t> (ICCC), Shenzhen, China, Nov. 2015 (</a:t>
            </a:r>
            <a:r>
              <a:rPr lang="en-US" sz="1600" b="1" kern="0" dirty="0" smtClean="0">
                <a:solidFill>
                  <a:srgbClr val="FF0000"/>
                </a:solidFill>
              </a:rPr>
              <a:t>Invited paper</a:t>
            </a:r>
            <a:r>
              <a:rPr lang="en-US" sz="1600" kern="0" dirty="0" smtClean="0"/>
              <a:t>).</a:t>
            </a:r>
            <a:endParaRPr kumimoji="0" lang="zh-CN" altLang="zh-CN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77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Communication Basics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81"/>
            <a:ext cx="8359775" cy="4929187"/>
          </a:xfrm>
        </p:spPr>
        <p:txBody>
          <a:bodyPr/>
          <a:lstStyle/>
          <a:p>
            <a:pPr marL="254000" lvl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Background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5G Requirement</a:t>
            </a:r>
          </a:p>
          <a:p>
            <a:pPr marL="254000" lvl="1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Full-duplex communication system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Motivations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Self-interference Cancellation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Signal and Interference Model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Application Scenarios 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Research Problems</a:t>
            </a:r>
          </a:p>
          <a:p>
            <a:pPr marL="711200" lvl="2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Working Assumptions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MIMO Spatial Multiplexing (1): System Model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+mn-ea"/>
              </a:rPr>
              <a:t>MIMO: Strong candidate for the future wireless standards</a:t>
            </a:r>
          </a:p>
          <a:p>
            <a:pPr lvl="1" eaLnBrk="1" hangingPunct="1"/>
            <a:r>
              <a:rPr lang="en-US" altLang="zh-CN" dirty="0" smtClean="0">
                <a:latin typeface="+mn-ea"/>
                <a:ea typeface="+mn-ea"/>
              </a:rPr>
              <a:t>Higher data rate</a:t>
            </a:r>
          </a:p>
          <a:p>
            <a:pPr lvl="1" eaLnBrk="1" hangingPunct="1"/>
            <a:r>
              <a:rPr lang="en-US" altLang="zh-CN" dirty="0" smtClean="0">
                <a:latin typeface="+mn-ea"/>
                <a:ea typeface="+mn-ea"/>
              </a:rPr>
              <a:t>Better protection against errors by utilizing diversity</a:t>
            </a: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endParaRPr lang="nb-NO" altLang="zh-CN" sz="2400" dirty="0" smtClean="0">
              <a:latin typeface="+mn-ea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nb-NO" altLang="zh-CN" sz="2400" dirty="0" smtClean="0">
                <a:latin typeface="+mn-ea"/>
              </a:rPr>
              <a:t>At the transmitter: sptial multiplexing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altLang="zh-CN" dirty="0" smtClean="0">
                <a:latin typeface="+mn-ea"/>
                <a:ea typeface="+mn-ea"/>
              </a:rPr>
              <a:t>FEC can be applied before the data gets demulplexed.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nb-NO" altLang="zh-CN" sz="2400" dirty="0" smtClean="0">
                <a:latin typeface="+mn-ea"/>
              </a:rPr>
              <a:t>At the receiver: ZF, MMSE, etc, can be used to reover the signals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b-NO" altLang="zh-CN" i="1" dirty="0" smtClean="0">
                <a:latin typeface="+mn-ea"/>
                <a:ea typeface="+mn-ea"/>
              </a:rPr>
              <a:t>M</a:t>
            </a:r>
            <a:r>
              <a:rPr lang="nb-NO" altLang="zh-CN" dirty="0" smtClean="0">
                <a:latin typeface="+mn-ea"/>
                <a:ea typeface="+mn-ea"/>
              </a:rPr>
              <a:t>&lt;=</a:t>
            </a:r>
            <a:r>
              <a:rPr lang="nb-NO" altLang="zh-CN" i="1" dirty="0" smtClean="0">
                <a:latin typeface="+mn-ea"/>
                <a:ea typeface="+mn-ea"/>
              </a:rPr>
              <a:t>N</a:t>
            </a:r>
            <a:r>
              <a:rPr lang="nb-NO" altLang="zh-CN" dirty="0" smtClean="0">
                <a:latin typeface="+mn-ea"/>
                <a:ea typeface="+mn-ea"/>
              </a:rPr>
              <a:t>, for large capacity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t="7282" b="15000"/>
          <a:stretch>
            <a:fillRect/>
          </a:stretch>
        </p:blipFill>
        <p:spPr bwMode="auto">
          <a:xfrm>
            <a:off x="642910" y="2357430"/>
            <a:ext cx="7824333" cy="245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MIMO Spatial Multiplexing (2): Signal Model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Full duplex &amp; </a:t>
            </a:r>
            <a:r>
              <a:rPr lang="en-US" altLang="zh-CN" sz="2400" dirty="0" smtClean="0">
                <a:solidFill>
                  <a:srgbClr val="FF0000"/>
                </a:solidFill>
              </a:rPr>
              <a:t>Spatial multiplexing</a:t>
            </a:r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/>
            <a:endParaRPr lang="en-US" altLang="zh-CN" sz="2400" dirty="0" smtClean="0"/>
          </a:p>
          <a:p>
            <a:pPr lvl="1">
              <a:buNone/>
            </a:pPr>
            <a:endParaRPr lang="en-US" altLang="zh-CN" sz="2400" dirty="0" smtClean="0"/>
          </a:p>
          <a:p>
            <a:pPr lvl="1"/>
            <a:r>
              <a:rPr lang="en-US" altLang="zh-CN" sz="2400" dirty="0" smtClean="0"/>
              <a:t>Received signal at node I by spatial multiplexing</a:t>
            </a:r>
          </a:p>
          <a:p>
            <a:pPr lvl="2"/>
            <a:endParaRPr lang="en-US" altLang="zh-CN" dirty="0" smtClean="0"/>
          </a:p>
          <a:p>
            <a:pPr lvl="3"/>
            <a:endParaRPr lang="en-US" altLang="zh-CN" sz="2400" dirty="0" smtClean="0"/>
          </a:p>
          <a:p>
            <a:pPr lvl="3"/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5" t="289" b="63249"/>
          <a:stretch/>
        </p:blipFill>
        <p:spPr>
          <a:xfrm>
            <a:off x="4788024" y="1867346"/>
            <a:ext cx="3561680" cy="1738922"/>
          </a:xfrm>
          <a:prstGeom prst="rect">
            <a:avLst/>
          </a:prstGeom>
        </p:spPr>
      </p:pic>
      <p:pic>
        <p:nvPicPr>
          <p:cNvPr id="5" name="图片 4" descr="F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1880486"/>
            <a:ext cx="3600400" cy="172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362128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Full duplex</a:t>
            </a:r>
            <a:endParaRPr lang="zh-CN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362128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Spatial Multiplexing</a:t>
            </a:r>
            <a:endParaRPr lang="zh-CN" altLang="en-US" sz="1400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2239203"/>
              </p:ext>
            </p:extLst>
          </p:nvPr>
        </p:nvGraphicFramePr>
        <p:xfrm>
          <a:off x="1831529" y="4905376"/>
          <a:ext cx="1732359" cy="411691"/>
        </p:xfrm>
        <a:graphic>
          <a:graphicData uri="http://schemas.openxmlformats.org/presentationml/2006/ole">
            <p:oleObj spid="_x0000_s1521768" name="Equation" r:id="rId6" imgW="1016000" imgH="241300" progId="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7276740"/>
              </p:ext>
            </p:extLst>
          </p:nvPr>
        </p:nvGraphicFramePr>
        <p:xfrm>
          <a:off x="4716016" y="5170140"/>
          <a:ext cx="396875" cy="419100"/>
        </p:xfrm>
        <a:graphic>
          <a:graphicData uri="http://schemas.openxmlformats.org/presentationml/2006/ole">
            <p:oleObj spid="_x0000_s1521769" name="Equation" r:id="rId7" imgW="228600" imgH="241300" progId="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1010578"/>
              </p:ext>
            </p:extLst>
          </p:nvPr>
        </p:nvGraphicFramePr>
        <p:xfrm>
          <a:off x="4730552" y="5530180"/>
          <a:ext cx="417512" cy="419100"/>
        </p:xfrm>
        <a:graphic>
          <a:graphicData uri="http://schemas.openxmlformats.org/presentationml/2006/ole">
            <p:oleObj spid="_x0000_s1521770" name="Equation" r:id="rId8" imgW="241195" imgH="241195" progId="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875157"/>
              </p:ext>
            </p:extLst>
          </p:nvPr>
        </p:nvGraphicFramePr>
        <p:xfrm>
          <a:off x="4716016" y="4794031"/>
          <a:ext cx="417512" cy="398463"/>
        </p:xfrm>
        <a:graphic>
          <a:graphicData uri="http://schemas.openxmlformats.org/presentationml/2006/ole">
            <p:oleObj spid="_x0000_s1521771" name="Equation" r:id="rId9" imgW="241300" imgH="228600" progId="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6762229"/>
              </p:ext>
            </p:extLst>
          </p:nvPr>
        </p:nvGraphicFramePr>
        <p:xfrm>
          <a:off x="5148064" y="5889625"/>
          <a:ext cx="2959100" cy="731838"/>
        </p:xfrm>
        <a:graphic>
          <a:graphicData uri="http://schemas.openxmlformats.org/presentationml/2006/ole">
            <p:oleObj spid="_x0000_s1521772" name="Equation" r:id="rId10" imgW="1854200" imgH="457200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4048" y="478632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: a white random </a:t>
            </a:r>
            <a:r>
              <a:rPr lang="en-US" altLang="zh-CN" sz="1600" dirty="0" smtClean="0"/>
              <a:t>matrix</a:t>
            </a:r>
            <a:endParaRPr lang="zh-CN" altLang="en-US" sz="1600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1504905"/>
              </p:ext>
            </p:extLst>
          </p:nvPr>
        </p:nvGraphicFramePr>
        <p:xfrm>
          <a:off x="1886024" y="5661025"/>
          <a:ext cx="1893888" cy="436563"/>
        </p:xfrm>
        <a:graphic>
          <a:graphicData uri="http://schemas.openxmlformats.org/presentationml/2006/ole">
            <p:oleObj spid="_x0000_s1521773" name="Equation" r:id="rId11" imgW="1104900" imgH="254000" progId="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3648" y="530120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separable</a:t>
            </a:r>
            <a:r>
              <a:rPr lang="en-US" altLang="zh-CN" sz="1600" dirty="0" smtClean="0"/>
              <a:t> correlation model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523358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/>
              <a:t>: the correlation at the </a:t>
            </a:r>
            <a:r>
              <a:rPr lang="en-US" altLang="zh-CN" sz="1600" dirty="0" smtClean="0"/>
              <a:t>transmitter</a:t>
            </a:r>
            <a:endParaRPr lang="zh-CN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559077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/>
              <a:t>: the correlation at the </a:t>
            </a:r>
            <a:r>
              <a:rPr lang="en-US" altLang="zh-CN" sz="1600" dirty="0" smtClean="0"/>
              <a:t>receiver</a:t>
            </a:r>
            <a:endParaRPr lang="zh-CN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683224" y="6042774"/>
            <a:ext cx="68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600" dirty="0" smtClean="0"/>
              <a:t>e.g.</a:t>
            </a:r>
            <a:endParaRPr lang="zh-CN" altLang="en-US" sz="1600" dirty="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213" y="2469162"/>
            <a:ext cx="314945" cy="4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591" y="2466777"/>
            <a:ext cx="336674" cy="42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158" y="2090403"/>
            <a:ext cx="336674" cy="3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9307" y="2090402"/>
            <a:ext cx="336674" cy="3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72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864" y="1847288"/>
            <a:ext cx="454000" cy="43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7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and MIMO Communications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Two limitations</a:t>
            </a:r>
          </a:p>
          <a:p>
            <a:pPr lvl="1"/>
            <a:r>
              <a:rPr lang="en-US" altLang="zh-CN" dirty="0" smtClean="0"/>
              <a:t>Full duplex (FD): Self interference</a:t>
            </a:r>
          </a:p>
          <a:p>
            <a:pPr lvl="1"/>
            <a:r>
              <a:rPr lang="en-US" altLang="zh-CN" dirty="0" smtClean="0"/>
              <a:t>Spatial multiplexing (SM): Spatial correlation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sz="2400" dirty="0" smtClean="0"/>
              <a:t>Optimal switching</a:t>
            </a:r>
          </a:p>
          <a:p>
            <a:pPr lvl="1"/>
            <a:r>
              <a:rPr lang="en-US" altLang="zh-CN" dirty="0" smtClean="0"/>
              <a:t>Maximize </a:t>
            </a:r>
            <a:r>
              <a:rPr lang="en-US" altLang="zh-CN" dirty="0"/>
              <a:t>the </a:t>
            </a:r>
            <a:r>
              <a:rPr lang="en-US" altLang="zh-CN" dirty="0" err="1">
                <a:solidFill>
                  <a:srgbClr val="FF0000"/>
                </a:solidFill>
              </a:rPr>
              <a:t>ergodic</a:t>
            </a:r>
            <a:r>
              <a:rPr lang="en-US" altLang="zh-CN" dirty="0">
                <a:solidFill>
                  <a:srgbClr val="FF0000"/>
                </a:solidFill>
              </a:rPr>
              <a:t> capacity</a:t>
            </a:r>
          </a:p>
          <a:p>
            <a:r>
              <a:rPr lang="en-US" altLang="zh-CN" sz="2400" dirty="0" smtClean="0"/>
              <a:t>Suboptimal  switching</a:t>
            </a:r>
          </a:p>
          <a:p>
            <a:pPr lvl="1"/>
            <a:r>
              <a:rPr lang="en-US" altLang="zh-CN" dirty="0" smtClean="0"/>
              <a:t>Maximize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asymptotic capacity </a:t>
            </a:r>
            <a:r>
              <a:rPr lang="en-US" altLang="zh-CN" dirty="0"/>
              <a:t>at high SNR</a:t>
            </a: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259632" y="2492896"/>
            <a:ext cx="151216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FD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Self interference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156176" y="2492896"/>
            <a:ext cx="151216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00B050"/>
                </a:solidFill>
              </a:rPr>
              <a:t>SM</a:t>
            </a:r>
            <a:endParaRPr lang="zh-CN" alt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Spatial correlation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3779912" y="2996952"/>
            <a:ext cx="1440160" cy="14401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3779912" y="3212975"/>
            <a:ext cx="1440160" cy="144016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491880" y="25649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Adaptive switch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Criterion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265252" y="3645024"/>
            <a:ext cx="450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zh-CN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491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Optimal Switching Criterion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</a:rPr>
              <a:t>Maximize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the </a:t>
            </a:r>
            <a:r>
              <a:rPr lang="en-US" altLang="zh-CN" sz="2400" dirty="0" err="1">
                <a:solidFill>
                  <a:srgbClr val="FF0000"/>
                </a:solidFill>
              </a:rPr>
              <a:t>ergodic</a:t>
            </a:r>
            <a:r>
              <a:rPr lang="en-US" altLang="zh-CN" sz="2400" dirty="0">
                <a:solidFill>
                  <a:srgbClr val="FF0000"/>
                </a:solidFill>
              </a:rPr>
              <a:t> capacity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err="1" smtClean="0"/>
              <a:t>Ergodic</a:t>
            </a:r>
            <a:r>
              <a:rPr lang="en-US" altLang="zh-CN" dirty="0" smtClean="0"/>
              <a:t> capacity of full duplex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5921418"/>
              </p:ext>
            </p:extLst>
          </p:nvPr>
        </p:nvGraphicFramePr>
        <p:xfrm>
          <a:off x="924372" y="2132856"/>
          <a:ext cx="4151684" cy="2459649"/>
        </p:xfrm>
        <a:graphic>
          <a:graphicData uri="http://schemas.openxmlformats.org/presentationml/2006/ole">
            <p:oleObj spid="_x0000_s1522706" name="Equation" r:id="rId4" imgW="2489200" imgH="1473200" progId="">
              <p:embed/>
            </p:oleObj>
          </a:graphicData>
        </a:graphic>
      </p:graphicFrame>
      <p:grpSp>
        <p:nvGrpSpPr>
          <p:cNvPr id="6" name="组合 6"/>
          <p:cNvGrpSpPr/>
          <p:nvPr/>
        </p:nvGrpSpPr>
        <p:grpSpPr>
          <a:xfrm>
            <a:off x="1403648" y="4653136"/>
            <a:ext cx="3600400" cy="584775"/>
            <a:chOff x="1835696" y="4569751"/>
            <a:chExt cx="360040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1835696" y="4569751"/>
              <a:ext cx="36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       is </a:t>
              </a:r>
              <a:r>
                <a:rPr lang="en-US" altLang="zh-CN" sz="1600" dirty="0"/>
                <a:t>the exponential integral function of </a:t>
              </a:r>
              <a:r>
                <a:rPr lang="en-US" altLang="zh-CN" sz="1600" dirty="0" smtClean="0"/>
                <a:t>the first order</a:t>
              </a:r>
              <a:endParaRPr lang="zh-CN" altLang="en-US" sz="1600" dirty="0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9" y="4615135"/>
              <a:ext cx="472843" cy="326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图片 8" descr="F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325591"/>
            <a:ext cx="3312368" cy="1587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3954928"/>
            <a:ext cx="2142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Full duplex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702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</a:rPr>
              <a:t>Maximize</a:t>
            </a:r>
            <a:r>
              <a:rPr lang="en-US" altLang="zh-CN" sz="2400" dirty="0" smtClean="0"/>
              <a:t> the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ergodic</a:t>
            </a:r>
            <a:r>
              <a:rPr lang="en-US" altLang="zh-CN" sz="2400" dirty="0" smtClean="0">
                <a:solidFill>
                  <a:srgbClr val="FF0000"/>
                </a:solidFill>
              </a:rPr>
              <a:t> capacity</a:t>
            </a:r>
          </a:p>
          <a:p>
            <a:pPr lvl="1"/>
            <a:r>
              <a:rPr lang="en-US" altLang="zh-CN" dirty="0" err="1" smtClean="0"/>
              <a:t>Ergodic</a:t>
            </a:r>
            <a:r>
              <a:rPr lang="en-US" altLang="zh-CN" dirty="0" smtClean="0"/>
              <a:t> capacity of spatial multiplexing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58912" y="4658939"/>
            <a:ext cx="367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  :     eigenvalues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the transmit and receive correlation </a:t>
            </a:r>
            <a:r>
              <a:rPr lang="en-US" altLang="zh-CN" sz="1600" dirty="0"/>
              <a:t>matrixes</a:t>
            </a:r>
            <a:endParaRPr lang="zh-CN" altLang="en-US" sz="16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Optimal Switching Criterion (2)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3913311"/>
            <a:ext cx="3029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/>
              <a:t>Spatial multiplexing</a:t>
            </a:r>
            <a:endParaRPr lang="zh-CN" altLang="en-US" sz="14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5" t="289" b="63249"/>
          <a:stretch/>
        </p:blipFill>
        <p:spPr>
          <a:xfrm>
            <a:off x="5652120" y="2324890"/>
            <a:ext cx="3168352" cy="1546888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1872164"/>
              </p:ext>
            </p:extLst>
          </p:nvPr>
        </p:nvGraphicFramePr>
        <p:xfrm>
          <a:off x="820539" y="2262188"/>
          <a:ext cx="4327525" cy="1958975"/>
        </p:xfrm>
        <a:graphic>
          <a:graphicData uri="http://schemas.openxmlformats.org/presentationml/2006/ole">
            <p:oleObj spid="_x0000_s1523746" name="Equation" r:id="rId5" imgW="2527300" imgH="1143000" progId="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5687578"/>
              </p:ext>
            </p:extLst>
          </p:nvPr>
        </p:nvGraphicFramePr>
        <p:xfrm>
          <a:off x="1043608" y="4509120"/>
          <a:ext cx="4105275" cy="1368425"/>
        </p:xfrm>
        <a:graphic>
          <a:graphicData uri="http://schemas.openxmlformats.org/presentationml/2006/ole">
            <p:oleObj spid="_x0000_s1523747" name="Equation" r:id="rId6" imgW="2895600" imgH="965200" progId="">
              <p:embed/>
            </p:oleObj>
          </a:graphicData>
        </a:graphic>
      </p:graphicFrame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912" y="4581128"/>
            <a:ext cx="408682" cy="48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952" y="4586931"/>
            <a:ext cx="397484" cy="44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矩形 21"/>
              <p:cNvSpPr/>
              <p:nvPr/>
            </p:nvSpPr>
            <p:spPr>
              <a:xfrm>
                <a:off x="6164608" y="5159690"/>
                <a:ext cx="922496" cy="365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zh-CN" alt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b="1">
                                  <a:latin typeface="Cambria Math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</m:sSubSup>
                          <m:r>
                            <a:rPr lang="en-US" altLang="zh-CN" sz="1600" b="1" i="0" smtClean="0">
                              <a:latin typeface="Cambria Math"/>
                            </a:rPr>
                            <m:t>, </m:t>
                          </m:r>
                          <m:r>
                            <a:rPr lang="zh-CN" altLang="en-US" sz="1600" b="1">
                              <a:latin typeface="Cambria Math"/>
                            </a:rPr>
                            <m:t>𝚽</m:t>
                          </m:r>
                        </m:e>
                        <m:sub>
                          <m:r>
                            <a:rPr lang="zh-CN" altLang="en-US" sz="1600" i="1">
                              <a:latin typeface="Cambria Math"/>
                            </a:rPr>
                            <m:t>𝑅</m:t>
                          </m:r>
                        </m:sub>
                        <m:sup/>
                      </m:sSubSup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608" y="5159690"/>
                <a:ext cx="922496" cy="36522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824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Optimal Switching Criterion (3)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Capacity of the optimal switching criterion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sz="2400" dirty="0"/>
              <a:t>Switched by the exact switching threshold</a:t>
            </a:r>
          </a:p>
          <a:p>
            <a:pPr lvl="1"/>
            <a:endParaRPr lang="en-US" altLang="zh-CN" dirty="0"/>
          </a:p>
          <a:p>
            <a:pPr lvl="2"/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Optimal but </a:t>
            </a:r>
            <a:r>
              <a:rPr lang="en-US" altLang="zh-CN" sz="2400" dirty="0">
                <a:solidFill>
                  <a:srgbClr val="FF0000"/>
                </a:solidFill>
              </a:rPr>
              <a:t>very complicated</a:t>
            </a:r>
          </a:p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4419182"/>
              </p:ext>
            </p:extLst>
          </p:nvPr>
        </p:nvGraphicFramePr>
        <p:xfrm>
          <a:off x="1619251" y="1571612"/>
          <a:ext cx="2664718" cy="552722"/>
        </p:xfrm>
        <a:graphic>
          <a:graphicData uri="http://schemas.openxmlformats.org/presentationml/2006/ole">
            <p:oleObj spid="_x0000_s1524770" name="Equation" r:id="rId4" imgW="1346200" imgH="279400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1970817"/>
              </p:ext>
            </p:extLst>
          </p:nvPr>
        </p:nvGraphicFramePr>
        <p:xfrm>
          <a:off x="1692275" y="2928934"/>
          <a:ext cx="1855788" cy="503238"/>
        </p:xfrm>
        <a:graphic>
          <a:graphicData uri="http://schemas.openxmlformats.org/presentationml/2006/ole">
            <p:oleObj spid="_x0000_s1524771" name="Equation" r:id="rId5" imgW="888614" imgH="24119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6863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Suboptimal Switching Criterion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Maximize the </a:t>
            </a:r>
            <a:r>
              <a:rPr lang="en-US" altLang="zh-CN" sz="2400" dirty="0">
                <a:solidFill>
                  <a:srgbClr val="FF0000"/>
                </a:solidFill>
              </a:rPr>
              <a:t>asymptotic capacity </a:t>
            </a:r>
            <a:r>
              <a:rPr lang="en-US" altLang="zh-CN" sz="2400" dirty="0"/>
              <a:t>at high SNR</a:t>
            </a:r>
          </a:p>
          <a:p>
            <a:pPr lvl="1"/>
            <a:r>
              <a:rPr lang="en-US" altLang="zh-CN" dirty="0"/>
              <a:t>Asymptotic </a:t>
            </a:r>
            <a:r>
              <a:rPr lang="en-US" altLang="zh-CN" dirty="0" smtClean="0"/>
              <a:t>Performance</a:t>
            </a:r>
          </a:p>
          <a:p>
            <a:pPr lvl="2"/>
            <a:r>
              <a:rPr lang="en-US" altLang="zh-CN" sz="2000" dirty="0" smtClean="0"/>
              <a:t>Full duplex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r>
              <a:rPr lang="en-US" altLang="zh-CN" sz="2000" dirty="0" smtClean="0"/>
              <a:t>Spatial multiplexing</a:t>
            </a:r>
            <a:endParaRPr lang="zh-CN" altLang="en-US" sz="20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3073945"/>
              </p:ext>
            </p:extLst>
          </p:nvPr>
        </p:nvGraphicFramePr>
        <p:xfrm>
          <a:off x="1403648" y="2211182"/>
          <a:ext cx="4102860" cy="860628"/>
        </p:xfrm>
        <a:graphic>
          <a:graphicData uri="http://schemas.openxmlformats.org/presentationml/2006/ole">
            <p:oleObj spid="_x0000_s1525794" name="Equation" r:id="rId5" imgW="2425700" imgH="508000" progId="">
              <p:embed/>
            </p:oleObj>
          </a:graphicData>
        </a:graphic>
      </p:graphicFrame>
      <p:grpSp>
        <p:nvGrpSpPr>
          <p:cNvPr id="4" name="组合 54"/>
          <p:cNvGrpSpPr/>
          <p:nvPr/>
        </p:nvGrpSpPr>
        <p:grpSpPr>
          <a:xfrm>
            <a:off x="1187625" y="3191886"/>
            <a:ext cx="2520279" cy="758789"/>
            <a:chOff x="1187625" y="3140968"/>
            <a:chExt cx="2520279" cy="75878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153808" y="3140968"/>
              <a:ext cx="69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187625" y="3314982"/>
              <a:ext cx="2520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High-SNR capacity for FD without interference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2447764" y="3140968"/>
              <a:ext cx="108015" cy="26558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5" name="组合 55"/>
          <p:cNvGrpSpPr/>
          <p:nvPr/>
        </p:nvGrpSpPr>
        <p:grpSpPr>
          <a:xfrm>
            <a:off x="3203848" y="3191886"/>
            <a:ext cx="3804423" cy="758789"/>
            <a:chOff x="3203848" y="3140968"/>
            <a:chExt cx="3804423" cy="758789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203848" y="3140968"/>
              <a:ext cx="2220247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839919" y="3314982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Capacity degradation caused by the self interference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>
              <a:off x="4313971" y="3140968"/>
              <a:ext cx="906101" cy="265580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tailEnd type="arrow"/>
            </a:ln>
            <a:effectLst/>
          </p:spPr>
        </p:cxnSp>
      </p:grp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2924715"/>
              </p:ext>
            </p:extLst>
          </p:nvPr>
        </p:nvGraphicFramePr>
        <p:xfrm>
          <a:off x="1403648" y="4344014"/>
          <a:ext cx="4741863" cy="638175"/>
        </p:xfrm>
        <a:graphic>
          <a:graphicData uri="http://schemas.openxmlformats.org/presentationml/2006/ole">
            <p:oleObj spid="_x0000_s1525795" name="Equation" r:id="rId6" imgW="2921000" imgH="393700" progId="">
              <p:embed/>
            </p:oleObj>
          </a:graphicData>
        </a:graphic>
      </p:graphicFrame>
      <p:grpSp>
        <p:nvGrpSpPr>
          <p:cNvPr id="6" name="组合 56"/>
          <p:cNvGrpSpPr/>
          <p:nvPr/>
        </p:nvGrpSpPr>
        <p:grpSpPr>
          <a:xfrm>
            <a:off x="1259632" y="4992086"/>
            <a:ext cx="2592288" cy="1080120"/>
            <a:chOff x="1259632" y="4941168"/>
            <a:chExt cx="2592288" cy="108012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2051720" y="4941168"/>
              <a:ext cx="1044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259632" y="5436513"/>
              <a:ext cx="2592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High-SNR capacity for independent fading SM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 flipH="1">
              <a:off x="2447766" y="4941168"/>
              <a:ext cx="125966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57"/>
          <p:cNvGrpSpPr/>
          <p:nvPr/>
        </p:nvGrpSpPr>
        <p:grpSpPr>
          <a:xfrm>
            <a:off x="3275856" y="4992086"/>
            <a:ext cx="3816424" cy="1080120"/>
            <a:chOff x="3275856" y="4941168"/>
            <a:chExt cx="3816424" cy="108012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275856" y="4941168"/>
              <a:ext cx="2808312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067944" y="5436513"/>
              <a:ext cx="3024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</a:rPr>
                <a:t>Capacity degradation due to the correlations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>
            <a:xfrm>
              <a:off x="4572000" y="4941168"/>
              <a:ext cx="1152128" cy="57606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矩形 58"/>
              <p:cNvSpPr/>
              <p:nvPr/>
            </p:nvSpPr>
            <p:spPr>
              <a:xfrm>
                <a:off x="5868144" y="2514382"/>
                <a:ext cx="24465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zh-CN" sz="1600" dirty="0"/>
                  <a:t>is Euler’s constant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14382"/>
                <a:ext cx="2446504" cy="3385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7143" r="-998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xmlns="" val="25899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/>
              <a:t>Suboptimal </a:t>
            </a:r>
            <a:r>
              <a:rPr lang="en-US" altLang="zh-CN" sz="3200" dirty="0" smtClean="0"/>
              <a:t>Switching Criterion (2)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Combining the asymptotic capacities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Consider </a:t>
            </a:r>
            <a:r>
              <a:rPr lang="en-US" altLang="zh-CN" dirty="0"/>
              <a:t>the exponential correlation model</a:t>
            </a:r>
          </a:p>
          <a:p>
            <a:pPr lvl="1"/>
            <a:endParaRPr lang="zh-CN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1399819"/>
              </p:ext>
            </p:extLst>
          </p:nvPr>
        </p:nvGraphicFramePr>
        <p:xfrm>
          <a:off x="1535113" y="1700808"/>
          <a:ext cx="4303712" cy="1008062"/>
        </p:xfrm>
        <a:graphic>
          <a:graphicData uri="http://schemas.openxmlformats.org/presentationml/2006/ole">
            <p:oleObj spid="_x0000_s1526882" name="Equation" r:id="rId5" imgW="2819400" imgH="660400" progId="">
              <p:embed/>
            </p:oleObj>
          </a:graphicData>
        </a:graphic>
      </p:graphicFrame>
      <p:grpSp>
        <p:nvGrpSpPr>
          <p:cNvPr id="11" name="组合 25"/>
          <p:cNvGrpSpPr/>
          <p:nvPr/>
        </p:nvGrpSpPr>
        <p:grpSpPr>
          <a:xfrm>
            <a:off x="1068140" y="2708622"/>
            <a:ext cx="3287836" cy="689883"/>
            <a:chOff x="1068140" y="2708622"/>
            <a:chExt cx="3287836" cy="68988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619672" y="2708622"/>
              <a:ext cx="223224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68140" y="3059951"/>
              <a:ext cx="3287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Relative degradation of SM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2483768" y="2708622"/>
              <a:ext cx="216024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26"/>
          <p:cNvGrpSpPr/>
          <p:nvPr/>
        </p:nvGrpSpPr>
        <p:grpSpPr>
          <a:xfrm>
            <a:off x="4067944" y="2708622"/>
            <a:ext cx="3096344" cy="698594"/>
            <a:chOff x="4067944" y="2708622"/>
            <a:chExt cx="3096344" cy="69859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067944" y="2708622"/>
              <a:ext cx="1584176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39952" y="306866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</a:rPr>
                <a:t>Relative degradation of FD</a:t>
              </a:r>
              <a:endParaRPr lang="zh-CN" altLang="en-US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860032" y="2708622"/>
              <a:ext cx="648072" cy="43204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854528"/>
              </p:ext>
            </p:extLst>
          </p:nvPr>
        </p:nvGraphicFramePr>
        <p:xfrm>
          <a:off x="1715889" y="4348257"/>
          <a:ext cx="3000127" cy="739141"/>
        </p:xfrm>
        <a:graphic>
          <a:graphicData uri="http://schemas.openxmlformats.org/presentationml/2006/ole">
            <p:oleObj spid="_x0000_s1526883" name="Equation" r:id="rId6" imgW="1854200" imgH="457200" progId="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9907437"/>
              </p:ext>
            </p:extLst>
          </p:nvPr>
        </p:nvGraphicFramePr>
        <p:xfrm>
          <a:off x="1691680" y="5140345"/>
          <a:ext cx="3389312" cy="1146175"/>
        </p:xfrm>
        <a:graphic>
          <a:graphicData uri="http://schemas.openxmlformats.org/presentationml/2006/ole">
            <p:oleObj spid="_x0000_s1526884" name="Equation" r:id="rId7" imgW="1993900" imgH="673100" progId="">
              <p:embed/>
            </p:oleObj>
          </a:graphicData>
        </a:graphic>
      </p:graphicFrame>
      <p:grpSp>
        <p:nvGrpSpPr>
          <p:cNvPr id="13" name="组合 27"/>
          <p:cNvGrpSpPr/>
          <p:nvPr/>
        </p:nvGrpSpPr>
        <p:grpSpPr>
          <a:xfrm>
            <a:off x="5148064" y="4492273"/>
            <a:ext cx="2664296" cy="360040"/>
            <a:chOff x="5148064" y="4149080"/>
            <a:chExt cx="2664296" cy="360040"/>
          </a:xfrm>
        </p:grpSpPr>
        <p:sp>
          <p:nvSpPr>
            <p:cNvPr id="21" name="TextBox 20"/>
            <p:cNvSpPr txBox="1"/>
            <p:nvPr/>
          </p:nvSpPr>
          <p:spPr>
            <a:xfrm>
              <a:off x="5148064" y="4149080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6600"/>
                  </a:solidFill>
                </a:rPr>
                <a:t>Determined </a:t>
              </a:r>
              <a:r>
                <a:rPr lang="en-US" altLang="zh-CN" sz="1600" dirty="0" smtClean="0"/>
                <a:t>by    and</a:t>
              </a:r>
              <a:endParaRPr lang="zh-CN" altLang="en-US" sz="1600" dirty="0"/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8516855"/>
                </p:ext>
              </p:extLst>
            </p:nvPr>
          </p:nvGraphicFramePr>
          <p:xfrm>
            <a:off x="6500826" y="4179818"/>
            <a:ext cx="247318" cy="329302"/>
          </p:xfrm>
          <a:graphic>
            <a:graphicData uri="http://schemas.openxmlformats.org/presentationml/2006/ole">
              <p:oleObj spid="_x0000_s1526885" name="Equation" r:id="rId8" imgW="152268" imgH="203024" progId="">
                <p:embed/>
              </p:oleObj>
            </a:graphicData>
          </a:graphic>
        </p:graphicFrame>
        <p:graphicFrame>
          <p:nvGraphicFramePr>
            <p:cNvPr id="23" name="对象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38778956"/>
                </p:ext>
              </p:extLst>
            </p:nvPr>
          </p:nvGraphicFramePr>
          <p:xfrm>
            <a:off x="7278117" y="4187914"/>
            <a:ext cx="246211" cy="321206"/>
          </p:xfrm>
          <a:graphic>
            <a:graphicData uri="http://schemas.openxmlformats.org/presentationml/2006/ole">
              <p:oleObj spid="_x0000_s1526886" name="Equation" r:id="rId9" imgW="126780" imgH="164814" progId="">
                <p:embed/>
              </p:oleObj>
            </a:graphicData>
          </a:graphic>
        </p:graphicFrame>
      </p:grpSp>
      <p:grpSp>
        <p:nvGrpSpPr>
          <p:cNvPr id="14" name="组合 28"/>
          <p:cNvGrpSpPr/>
          <p:nvPr/>
        </p:nvGrpSpPr>
        <p:grpSpPr>
          <a:xfrm>
            <a:off x="5148064" y="4873799"/>
            <a:ext cx="2664296" cy="338555"/>
            <a:chOff x="5148064" y="4530606"/>
            <a:chExt cx="2664296" cy="338555"/>
          </a:xfrm>
        </p:grpSpPr>
        <p:sp>
          <p:nvSpPr>
            <p:cNvPr id="25" name="TextBox 24"/>
            <p:cNvSpPr txBox="1"/>
            <p:nvPr/>
          </p:nvSpPr>
          <p:spPr>
            <a:xfrm>
              <a:off x="5148064" y="4530606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B050"/>
                  </a:solidFill>
                </a:rPr>
                <a:t>Independent</a:t>
              </a:r>
              <a:r>
                <a:rPr lang="en-US" altLang="zh-CN" sz="1600" dirty="0" smtClean="0"/>
                <a:t> of</a:t>
              </a:r>
              <a:endParaRPr lang="zh-CN" altLang="en-US" sz="1600" dirty="0"/>
            </a:p>
          </p:txBody>
        </p:sp>
        <p:graphicFrame>
          <p:nvGraphicFramePr>
            <p:cNvPr id="24" name="对象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94187212"/>
                </p:ext>
              </p:extLst>
            </p:nvPr>
          </p:nvGraphicFramePr>
          <p:xfrm>
            <a:off x="6732864" y="4556999"/>
            <a:ext cx="287408" cy="312162"/>
          </p:xfrm>
          <a:graphic>
            <a:graphicData uri="http://schemas.openxmlformats.org/presentationml/2006/ole">
              <p:oleObj spid="_x0000_s1526887" name="Equation" r:id="rId10" imgW="152268" imgH="164957" progId="">
                <p:embed/>
              </p:oleObj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xmlns="" val="26037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/>
              <a:t>Suboptimal </a:t>
            </a:r>
            <a:r>
              <a:rPr lang="en-US" altLang="zh-CN" sz="3200" dirty="0" smtClean="0"/>
              <a:t>Switching Criterion (3)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Maximize the </a:t>
            </a:r>
            <a:r>
              <a:rPr lang="en-US" altLang="zh-CN" sz="2400" dirty="0"/>
              <a:t>asymptotic threshold at high </a:t>
            </a:r>
            <a:r>
              <a:rPr lang="en-US" altLang="zh-CN" sz="2400" dirty="0" smtClean="0"/>
              <a:t>SNR</a:t>
            </a:r>
            <a:endParaRPr lang="en-US" altLang="zh-CN" sz="2400" dirty="0"/>
          </a:p>
          <a:p>
            <a:pPr lvl="1"/>
            <a:r>
              <a:rPr lang="en-US" altLang="zh-CN" dirty="0"/>
              <a:t>The system selects the mode with </a:t>
            </a:r>
            <a:r>
              <a:rPr lang="en-US" altLang="zh-CN" dirty="0">
                <a:solidFill>
                  <a:srgbClr val="0070C0"/>
                </a:solidFill>
              </a:rPr>
              <a:t>better performance </a:t>
            </a:r>
            <a:r>
              <a:rPr lang="en-US" altLang="zh-CN" dirty="0">
                <a:solidFill>
                  <a:srgbClr val="FF0000"/>
                </a:solidFill>
              </a:rPr>
              <a:t>at high SNR</a:t>
            </a:r>
            <a:r>
              <a:rPr lang="en-US" altLang="zh-CN" dirty="0"/>
              <a:t>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It </a:t>
            </a:r>
            <a:r>
              <a:rPr lang="en-US" altLang="zh-CN" dirty="0"/>
              <a:t>can be used at low SNR, with a </a:t>
            </a:r>
            <a:r>
              <a:rPr lang="en-US" altLang="zh-CN" dirty="0">
                <a:solidFill>
                  <a:srgbClr val="FF6600"/>
                </a:solidFill>
              </a:rPr>
              <a:t>bearable capacity loss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The capacity loss decreases with the growth of SNR.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Suboptimal</a:t>
            </a:r>
            <a:r>
              <a:rPr lang="en-US" altLang="zh-CN" dirty="0"/>
              <a:t>, but </a:t>
            </a:r>
            <a:r>
              <a:rPr lang="en-US" altLang="zh-CN" dirty="0">
                <a:solidFill>
                  <a:srgbClr val="FF0000"/>
                </a:solidFill>
              </a:rPr>
              <a:t>low-complexity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5239808"/>
              </p:ext>
            </p:extLst>
          </p:nvPr>
        </p:nvGraphicFramePr>
        <p:xfrm>
          <a:off x="2123728" y="1966854"/>
          <a:ext cx="2304256" cy="962080"/>
        </p:xfrm>
        <a:graphic>
          <a:graphicData uri="http://schemas.openxmlformats.org/presentationml/2006/ole">
            <p:oleObj spid="_x0000_s1527826" name="Equation" r:id="rId5" imgW="1219200" imgH="508000" progId="">
              <p:embed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19070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Some Results</a:t>
            </a:r>
            <a:endParaRPr lang="zh-CN" altLang="en-US" sz="3200" dirty="0"/>
          </a:p>
        </p:txBody>
      </p:sp>
      <p:pic>
        <p:nvPicPr>
          <p:cNvPr id="158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13643"/>
            <a:ext cx="4572000" cy="374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57158" y="4925809"/>
            <a:ext cx="4108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 smtClean="0"/>
              <a:t>Ergodic</a:t>
            </a:r>
            <a:r>
              <a:rPr lang="en-US" altLang="zh-CN" sz="1800" dirty="0" smtClean="0"/>
              <a:t> capacities for FD, SM and the optimal switch versus INR</a:t>
            </a:r>
            <a:endParaRPr lang="zh-CN" altLang="en-US" sz="1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4500562" y="1211032"/>
            <a:ext cx="4572032" cy="4361108"/>
            <a:chOff x="4500562" y="1571611"/>
            <a:chExt cx="4572032" cy="4361108"/>
          </a:xfrm>
        </p:grpSpPr>
        <p:pic>
          <p:nvPicPr>
            <p:cNvPr id="15851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2" y="1571611"/>
              <a:ext cx="4528731" cy="364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矩形 8"/>
            <p:cNvSpPr/>
            <p:nvPr/>
          </p:nvSpPr>
          <p:spPr>
            <a:xfrm>
              <a:off x="4964145" y="5286388"/>
              <a:ext cx="41084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err="1" smtClean="0"/>
                <a:t>Ergodic</a:t>
              </a:r>
              <a:r>
                <a:rPr lang="en-US" altLang="zh-CN" sz="1800" dirty="0" smtClean="0"/>
                <a:t> capacities for FD, SM and the optimal, suboptimal switching</a:t>
              </a:r>
              <a:endParaRPr lang="zh-CN" altLang="en-US" sz="18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14282" y="4573148"/>
            <a:ext cx="8786874" cy="642942"/>
          </a:xfrm>
          <a:noFill/>
          <a:ln/>
        </p:spPr>
        <p:txBody>
          <a:bodyPr/>
          <a:lstStyle/>
          <a:p>
            <a:r>
              <a:rPr lang="en-US" sz="1800" dirty="0" smtClean="0"/>
              <a:t>1900: Famous patent No. 7777, "tuned or </a:t>
            </a:r>
            <a:r>
              <a:rPr lang="en-US" sz="1800" dirty="0" err="1" smtClean="0"/>
              <a:t>syntonic</a:t>
            </a:r>
            <a:r>
              <a:rPr lang="en-US" sz="1800" dirty="0" smtClean="0"/>
              <a:t> telegraphy" </a:t>
            </a:r>
            <a:br>
              <a:rPr lang="en-US" sz="1800" dirty="0" smtClean="0"/>
            </a:br>
            <a:r>
              <a:rPr lang="en-US" sz="1800" dirty="0" smtClean="0"/>
              <a:t>1900: Marconi's Wireless Telegraph Company Limited founded</a:t>
            </a:r>
            <a:br>
              <a:rPr lang="en-US" sz="1800" dirty="0" smtClean="0"/>
            </a:br>
            <a:endParaRPr lang="en-US" altLang="zh-CN" dirty="0"/>
          </a:p>
        </p:txBody>
      </p:sp>
      <p:pic>
        <p:nvPicPr>
          <p:cNvPr id="54277" name="Picture 5" descr="Marconi's transatlantic wireless station at Table Head, Glace Bay, Nova Scoti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860" y="692696"/>
            <a:ext cx="8389596" cy="3765404"/>
          </a:xfrm>
          <a:prstGeom prst="rect">
            <a:avLst/>
          </a:prstGeom>
          <a:noFill/>
        </p:spPr>
      </p:pic>
      <p:pic>
        <p:nvPicPr>
          <p:cNvPr id="54279" name="Picture 7" descr="Guglielmo Marconi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0125" y="333375"/>
            <a:ext cx="1543050" cy="216217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20" y="260648"/>
            <a:ext cx="8001000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zh-CN" sz="3200" kern="0" dirty="0" smtClean="0">
                <a:solidFill>
                  <a:srgbClr val="0070C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History of Mobile Communications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282" y="5216090"/>
            <a:ext cx="8786874" cy="57150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1643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1901: Transmitting the first wireless signals across the Atlantic between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11643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Poldhu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1643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Cornwall, and St. John's, Newfoundland, a distance of 2100 miles.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rgbClr val="011643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9622" y="5808114"/>
            <a:ext cx="8786874" cy="35719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11643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1909: The Nobel Prize in Physics</a:t>
            </a:r>
            <a:endParaRPr kumimoji="0" lang="en-US" altLang="zh-CN" sz="3200" b="0" i="0" u="none" strike="noStrike" kern="0" cap="none" spc="0" normalizeH="0" baseline="0" noProof="0" dirty="0">
              <a:ln>
                <a:noFill/>
              </a:ln>
              <a:solidFill>
                <a:srgbClr val="011643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To better understand the FD system,  we have made comparisons with the HD systems by spatial-multiplexing.</a:t>
            </a:r>
          </a:p>
          <a:p>
            <a:pPr lvl="1"/>
            <a:r>
              <a:rPr lang="en-US" altLang="zh-CN" dirty="0" smtClean="0"/>
              <a:t>When the self interference is severe, the SM mode outperforms the FD mode;</a:t>
            </a:r>
          </a:p>
          <a:p>
            <a:pPr lvl="1"/>
            <a:r>
              <a:rPr lang="en-US" altLang="zh-CN" dirty="0" smtClean="0"/>
              <a:t>When the spatial correlation is large, the FD mode is a better selection;</a:t>
            </a:r>
          </a:p>
          <a:p>
            <a:endParaRPr lang="en-US" altLang="zh-CN" dirty="0" smtClean="0"/>
          </a:p>
          <a:p>
            <a:r>
              <a:rPr lang="en-US" altLang="zh-CN" sz="2400" dirty="0" smtClean="0"/>
              <a:t>We proposed an adaptive switching scheme between FD and SM to improve system capacity by two criteria:</a:t>
            </a:r>
          </a:p>
          <a:p>
            <a:pPr lvl="1"/>
            <a:r>
              <a:rPr lang="en-US" altLang="zh-CN" dirty="0" smtClean="0"/>
              <a:t>One is based on the exact threshold of the </a:t>
            </a:r>
            <a:r>
              <a:rPr lang="en-US" altLang="zh-CN" dirty="0" err="1" smtClean="0"/>
              <a:t>ergodic</a:t>
            </a:r>
            <a:r>
              <a:rPr lang="en-US" altLang="zh-CN" dirty="0" smtClean="0"/>
              <a:t> capacity of the two modes, optimal but complex.</a:t>
            </a:r>
          </a:p>
          <a:p>
            <a:pPr lvl="1"/>
            <a:r>
              <a:rPr lang="en-US" altLang="zh-CN" dirty="0" smtClean="0"/>
              <a:t>The</a:t>
            </a:r>
            <a:r>
              <a:rPr lang="en-US" altLang="zh-CN" dirty="0"/>
              <a:t> o</a:t>
            </a:r>
            <a:r>
              <a:rPr lang="en-US" altLang="zh-CN" dirty="0" smtClean="0"/>
              <a:t>ther is suboptimal and switched by an approximate threshold at high SNR with a reduced complexity.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116632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X-duplex: Flexible Switching between Full-duplex and Half-duplex Radios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124744"/>
            <a:ext cx="8359775" cy="4826246"/>
          </a:xfrm>
        </p:spPr>
        <p:txBody>
          <a:bodyPr/>
          <a:lstStyle/>
          <a:p>
            <a:r>
              <a:rPr lang="en-US" altLang="zh-CN" sz="1600" dirty="0" smtClean="0"/>
              <a:t> </a:t>
            </a:r>
            <a:r>
              <a:rPr lang="en-US" altLang="zh-CN" sz="1600" b="1" dirty="0" smtClean="0"/>
              <a:t>Introduction and Motivation</a:t>
            </a:r>
            <a:endParaRPr lang="en-US" altLang="zh-CN" sz="1600" b="1" dirty="0" smtClean="0">
              <a:ea typeface="宋体" charset="-122"/>
            </a:endParaRPr>
          </a:p>
          <a:p>
            <a:pPr lvl="1"/>
            <a:r>
              <a:rPr lang="en-US" altLang="zh-CN" sz="1400" i="1" dirty="0" smtClean="0">
                <a:solidFill>
                  <a:srgbClr val="FF0000"/>
                </a:solidFill>
              </a:rPr>
              <a:t>Full-duplex (FD): </a:t>
            </a:r>
          </a:p>
          <a:p>
            <a:pPr lvl="2"/>
            <a:r>
              <a:rPr lang="en-US" altLang="zh-CN" sz="1400" i="1" dirty="0" smtClean="0">
                <a:solidFill>
                  <a:srgbClr val="FF0000"/>
                </a:solidFill>
              </a:rPr>
              <a:t>Pros: </a:t>
            </a:r>
            <a:r>
              <a:rPr lang="en-US" altLang="zh-CN" sz="1400" dirty="0" smtClean="0"/>
              <a:t>improve performance of transmission. </a:t>
            </a:r>
          </a:p>
          <a:p>
            <a:pPr lvl="2"/>
            <a:r>
              <a:rPr lang="en-US" altLang="zh-CN" sz="1400" i="1" dirty="0" smtClean="0">
                <a:solidFill>
                  <a:srgbClr val="FF0000"/>
                </a:solidFill>
              </a:rPr>
              <a:t>Cons: </a:t>
            </a:r>
            <a:r>
              <a:rPr lang="en-US" altLang="zh-CN" sz="1400" dirty="0" smtClean="0"/>
              <a:t>residual self interference</a:t>
            </a:r>
          </a:p>
          <a:p>
            <a:pPr lvl="1">
              <a:defRPr/>
            </a:pPr>
            <a:r>
              <a:rPr lang="en-US" altLang="zh-CN" sz="1400" i="1" dirty="0" smtClean="0">
                <a:solidFill>
                  <a:srgbClr val="FF0000"/>
                </a:solidFill>
              </a:rPr>
              <a:t>Half-duplex (HD): </a:t>
            </a:r>
          </a:p>
          <a:p>
            <a:pPr lvl="2">
              <a:defRPr/>
            </a:pPr>
            <a:r>
              <a:rPr lang="en-US" altLang="zh-CN" sz="1400" i="1" dirty="0" smtClean="0">
                <a:solidFill>
                  <a:srgbClr val="FF0000"/>
                </a:solidFill>
              </a:rPr>
              <a:t>Pros: </a:t>
            </a:r>
            <a:r>
              <a:rPr lang="en-US" altLang="zh-CN" sz="1400" dirty="0" smtClean="0"/>
              <a:t>avoiding the self interference. </a:t>
            </a:r>
          </a:p>
          <a:p>
            <a:pPr lvl="2">
              <a:defRPr/>
            </a:pPr>
            <a:r>
              <a:rPr lang="en-US" altLang="zh-CN" sz="1400" i="1" dirty="0" smtClean="0">
                <a:solidFill>
                  <a:srgbClr val="FF0000"/>
                </a:solidFill>
              </a:rPr>
              <a:t>Cons: </a:t>
            </a:r>
            <a:r>
              <a:rPr lang="en-US" altLang="zh-CN" sz="1400" dirty="0" smtClean="0"/>
              <a:t>half the symbol rate, performance degradation due to spatial correlation </a:t>
            </a:r>
          </a:p>
          <a:p>
            <a:pPr>
              <a:buFontTx/>
              <a:buChar char="•"/>
              <a:defRPr/>
            </a:pPr>
            <a:r>
              <a:rPr lang="en-US" altLang="zh-CN" sz="1600" b="1" dirty="0" smtClean="0"/>
              <a:t>X-Duplex: properly switches between FD and HD based on the instantaneous channel state information (CSI). </a:t>
            </a:r>
          </a:p>
          <a:p>
            <a:pPr lvl="1"/>
            <a:endParaRPr lang="en-US" altLang="zh-CN" dirty="0" smtClean="0"/>
          </a:p>
        </p:txBody>
      </p:sp>
      <p:sp>
        <p:nvSpPr>
          <p:cNvPr id="28" name="内容占位符 2"/>
          <p:cNvSpPr txBox="1">
            <a:spLocks/>
          </p:cNvSpPr>
          <p:nvPr/>
        </p:nvSpPr>
        <p:spPr bwMode="auto">
          <a:xfrm>
            <a:off x="107504" y="6309320"/>
            <a:ext cx="8964488" cy="476508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+mj-ea"/>
              <a:buAutoNum type="circleNumDbPlain"/>
            </a:pPr>
            <a:r>
              <a:rPr lang="en-US" sz="1400" dirty="0" smtClean="0"/>
              <a:t>Chao Yao, Kun Yang, Lingyang Song, and </a:t>
            </a:r>
            <a:r>
              <a:rPr lang="en-US" sz="1400" dirty="0" err="1" smtClean="0"/>
              <a:t>Yonghui</a:t>
            </a:r>
            <a:r>
              <a:rPr lang="en-US" sz="1400" dirty="0" smtClean="0"/>
              <a:t> Li, “X-Duplex: Adapting of Full-Duplex and Half-Duplex,” The 33nd IEEE International Conference on Computer Communications (INFOCOM) (Poster), HK, Apr. 2015.</a:t>
            </a:r>
            <a:endParaRPr lang="zh-CN" altLang="en-US" sz="1400" dirty="0"/>
          </a:p>
        </p:txBody>
      </p:sp>
      <p:pic>
        <p:nvPicPr>
          <p:cNvPr id="32" name="Picture 2" descr="M:\Poster\PIC\system_model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646134"/>
            <a:ext cx="4874273" cy="26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863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142852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/>
              <a:t>Transmit-Receive Antenna Pair Selection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5501272"/>
            <a:ext cx="8501063" cy="952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+mj-ea"/>
              <a:buAutoNum type="circleNumDbPlain"/>
            </a:pPr>
            <a:r>
              <a:rPr lang="en-US" sz="1400" dirty="0" err="1" smtClean="0">
                <a:latin typeface="+mn-ea"/>
              </a:rPr>
              <a:t>Mingxin</a:t>
            </a:r>
            <a:r>
              <a:rPr lang="en-US" sz="1400" dirty="0" smtClean="0">
                <a:latin typeface="+mn-ea"/>
              </a:rPr>
              <a:t> Zhou, </a:t>
            </a:r>
            <a:r>
              <a:rPr lang="en-US" sz="1400" dirty="0" err="1" smtClean="0">
                <a:latin typeface="+mn-ea"/>
              </a:rPr>
              <a:t>Hongyu</a:t>
            </a:r>
            <a:r>
              <a:rPr lang="en-US" sz="1400" dirty="0" smtClean="0">
                <a:latin typeface="+mn-ea"/>
              </a:rPr>
              <a:t> Cui, Lingyang Song, and </a:t>
            </a:r>
            <a:r>
              <a:rPr lang="en-US" sz="1400" dirty="0" err="1" smtClean="0">
                <a:latin typeface="+mn-ea"/>
              </a:rPr>
              <a:t>Bingli</a:t>
            </a:r>
            <a:r>
              <a:rPr lang="en-US" sz="1400" dirty="0" smtClean="0">
                <a:latin typeface="+mn-ea"/>
              </a:rPr>
              <a:t> Jiao, “Transmit-Receive Antenna Pair Selection in Full Duplex Systems,” </a:t>
            </a:r>
            <a:r>
              <a:rPr lang="en-US" sz="1400" i="1" dirty="0" smtClean="0">
                <a:latin typeface="+mn-ea"/>
              </a:rPr>
              <a:t>IEEE Wireless Communications Letters</a:t>
            </a:r>
            <a:r>
              <a:rPr lang="en-US" sz="1400" dirty="0" smtClean="0">
                <a:latin typeface="+mn-ea"/>
              </a:rPr>
              <a:t>, vol. 3, no. 1, pp. 34-37, Feb. 2014.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 err="1" smtClean="0"/>
              <a:t>Mingxin</a:t>
            </a:r>
            <a:r>
              <a:rPr lang="en-US" altLang="zh-CN" sz="1400" dirty="0" smtClean="0"/>
              <a:t> Zhou, Lingyang Song, </a:t>
            </a:r>
            <a:r>
              <a:rPr lang="en-US" altLang="zh-CN" sz="1400" dirty="0" err="1" smtClean="0"/>
              <a:t>Yonghui</a:t>
            </a:r>
            <a:r>
              <a:rPr lang="en-US" altLang="zh-CN" sz="1400" dirty="0" smtClean="0"/>
              <a:t> Li, and </a:t>
            </a:r>
            <a:r>
              <a:rPr lang="en-US" altLang="zh-CN" sz="1400" dirty="0" err="1" smtClean="0"/>
              <a:t>Xuelong</a:t>
            </a:r>
            <a:r>
              <a:rPr lang="en-US" altLang="zh-CN" sz="1400" dirty="0" smtClean="0"/>
              <a:t> Li, “Simultaneous Bidirectional Link Selection in Full Duplex MIMO Systems,” to appear, </a:t>
            </a:r>
            <a:r>
              <a:rPr lang="en-US" altLang="zh-CN" sz="1400" i="1" dirty="0" smtClean="0"/>
              <a:t>IEEE Transactions on Wireless Communications</a:t>
            </a:r>
            <a:r>
              <a:rPr lang="en-US" altLang="zh-CN" sz="1400" dirty="0" smtClean="0"/>
              <a:t>.</a:t>
            </a:r>
            <a:endParaRPr lang="zh-CN" altLang="zh-CN" sz="1400" dirty="0"/>
          </a:p>
        </p:txBody>
      </p:sp>
      <p:pic>
        <p:nvPicPr>
          <p:cNvPr id="1586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8101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130798" y="785794"/>
            <a:ext cx="3798920" cy="4621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Char char="•"/>
            </a:pPr>
            <a:r>
              <a:rPr lang="en-US" altLang="zh-CN" sz="1800" dirty="0" smtClean="0">
                <a:latin typeface="+mn-ea"/>
                <a:ea typeface="+mn-ea"/>
              </a:rPr>
              <a:t>A novel transmit-receive antenna pair selection scheme is proposed for bidirectional full duplex (FD) communications between two nodes, where each node is equipped with two antennas, used for either transmission or reception.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Char char="•"/>
            </a:pPr>
            <a:r>
              <a:rPr lang="en-US" altLang="zh-CN" sz="1800" dirty="0" smtClean="0">
                <a:latin typeface="+mn-ea"/>
                <a:ea typeface="+mn-ea"/>
              </a:rPr>
              <a:t>One transmit and receive antenna combination is selected from four possible pairs based on two </a:t>
            </a:r>
            <a:r>
              <a:rPr lang="pt-BR" altLang="zh-CN" sz="1800" dirty="0" smtClean="0">
                <a:latin typeface="+mn-ea"/>
                <a:ea typeface="+mn-ea"/>
              </a:rPr>
              <a:t>system performance criteria: </a:t>
            </a: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Char char="•"/>
            </a:pPr>
            <a:r>
              <a:rPr lang="pt-BR" altLang="zh-CN" sz="1800" dirty="0" smtClean="0">
                <a:latin typeface="+mn-ea"/>
                <a:ea typeface="+mn-ea"/>
              </a:rPr>
              <a:t>Maximum sum-rate </a:t>
            </a:r>
            <a:r>
              <a:rPr lang="en-US" altLang="zh-CN" sz="1800" dirty="0" smtClean="0">
                <a:latin typeface="+mn-ea"/>
                <a:ea typeface="+mn-ea"/>
              </a:rPr>
              <a:t>and</a:t>
            </a: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Char char="•"/>
            </a:pPr>
            <a:r>
              <a:rPr lang="en-US" altLang="zh-CN" sz="1800" dirty="0" smtClean="0">
                <a:latin typeface="+mn-ea"/>
                <a:ea typeface="+mn-ea"/>
              </a:rPr>
              <a:t>Minimum symbol-error-rate</a:t>
            </a:r>
            <a:endParaRPr lang="zh-CN" altLang="en-US" sz="18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Selection Criterion: Max-Sum Rate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Maximum sum-rate criterion</a:t>
            </a:r>
          </a:p>
          <a:p>
            <a:endParaRPr lang="en-US" altLang="zh-CN" sz="1400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where </a:t>
            </a:r>
          </a:p>
          <a:p>
            <a:pPr>
              <a:buFont typeface="Arial" pitchFamily="34" charset="0"/>
              <a:buChar char="•"/>
            </a:pP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An upper bound is calculated as</a:t>
            </a:r>
          </a:p>
          <a:p>
            <a:pPr marL="0" indent="0">
              <a:buNone/>
            </a:pPr>
            <a:endParaRPr lang="en-US" altLang="zh-CN" sz="1400" dirty="0" smtClean="0"/>
          </a:p>
          <a:p>
            <a:pPr>
              <a:buFont typeface="Arial" pitchFamily="34" charset="0"/>
              <a:buChar char="•"/>
            </a:pPr>
            <a:endParaRPr lang="en-US" altLang="zh-CN" sz="1400" dirty="0" smtClean="0"/>
          </a:p>
          <a:p>
            <a:pPr>
              <a:buFont typeface="Arial" pitchFamily="34" charset="0"/>
              <a:buChar char="•"/>
            </a:pPr>
            <a:endParaRPr lang="en-US" altLang="zh-CN" sz="1400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886685"/>
              </p:ext>
            </p:extLst>
          </p:nvPr>
        </p:nvGraphicFramePr>
        <p:xfrm>
          <a:off x="1115616" y="1396922"/>
          <a:ext cx="2664296" cy="879950"/>
        </p:xfrm>
        <a:graphic>
          <a:graphicData uri="http://schemas.openxmlformats.org/presentationml/2006/ole">
            <p:oleObj spid="_x0000_s1656889" name="Equation" r:id="rId3" imgW="1384300" imgH="457200" progId="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3119676"/>
              </p:ext>
            </p:extLst>
          </p:nvPr>
        </p:nvGraphicFramePr>
        <p:xfrm>
          <a:off x="1043608" y="3717032"/>
          <a:ext cx="6336704" cy="981540"/>
        </p:xfrm>
        <a:graphic>
          <a:graphicData uri="http://schemas.openxmlformats.org/presentationml/2006/ole">
            <p:oleObj spid="_x0000_s1656890" name="Equation" r:id="rId4" imgW="3441700" imgH="533400" progId="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476484"/>
              </p:ext>
            </p:extLst>
          </p:nvPr>
        </p:nvGraphicFramePr>
        <p:xfrm>
          <a:off x="1619672" y="2279928"/>
          <a:ext cx="3302000" cy="847725"/>
        </p:xfrm>
        <a:graphic>
          <a:graphicData uri="http://schemas.openxmlformats.org/presentationml/2006/ole">
            <p:oleObj spid="_x0000_s1656891" name="Equation" r:id="rId5" imgW="1879600" imgH="482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/>
              <a:t>Selection </a:t>
            </a:r>
            <a:r>
              <a:rPr lang="en-US" altLang="zh-CN" sz="3200" dirty="0" smtClean="0"/>
              <a:t>Criterion: Min-Sum SER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 Minimum symbol-error-rate criterion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pPr lvl="1"/>
            <a:r>
              <a:rPr lang="en-US" altLang="zh-CN" dirty="0"/>
              <a:t>An approximate min-max criterion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A lower bound is calculated as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858453"/>
              </p:ext>
            </p:extLst>
          </p:nvPr>
        </p:nvGraphicFramePr>
        <p:xfrm>
          <a:off x="1208087" y="1484784"/>
          <a:ext cx="2955925" cy="812708"/>
        </p:xfrm>
        <a:graphic>
          <a:graphicData uri="http://schemas.openxmlformats.org/presentationml/2006/ole">
            <p:oleObj spid="_x0000_s1657906" name="Equation" r:id="rId3" imgW="1663700" imgH="45720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002602"/>
              </p:ext>
            </p:extLst>
          </p:nvPr>
        </p:nvGraphicFramePr>
        <p:xfrm>
          <a:off x="1167844" y="2747849"/>
          <a:ext cx="3332148" cy="765354"/>
        </p:xfrm>
        <a:graphic>
          <a:graphicData uri="http://schemas.openxmlformats.org/presentationml/2006/ole">
            <p:oleObj spid="_x0000_s1657907" name="Equation" r:id="rId4" imgW="1879600" imgH="431800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6686156"/>
              </p:ext>
            </p:extLst>
          </p:nvPr>
        </p:nvGraphicFramePr>
        <p:xfrm>
          <a:off x="1167844" y="3933056"/>
          <a:ext cx="4916324" cy="802867"/>
        </p:xfrm>
        <a:graphic>
          <a:graphicData uri="http://schemas.openxmlformats.org/presentationml/2006/ole">
            <p:oleObj spid="_x0000_s1657908" name="Equation" r:id="rId5" imgW="2959100" imgH="482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644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Some Results</a:t>
            </a:r>
            <a:endParaRPr lang="zh-CN" altLang="en-US" sz="3200" dirty="0"/>
          </a:p>
        </p:txBody>
      </p:sp>
      <p:pic>
        <p:nvPicPr>
          <p:cNvPr id="1587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604974"/>
            <a:ext cx="44005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14282" y="5143512"/>
            <a:ext cx="4392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Analytical and simulated sum rate versus transmit power</a:t>
            </a:r>
            <a:endParaRPr lang="zh-CN" altLang="en-US" sz="1800" dirty="0"/>
          </a:p>
        </p:txBody>
      </p:sp>
      <p:grpSp>
        <p:nvGrpSpPr>
          <p:cNvPr id="8" name="组合 7"/>
          <p:cNvGrpSpPr/>
          <p:nvPr/>
        </p:nvGrpSpPr>
        <p:grpSpPr>
          <a:xfrm>
            <a:off x="4500562" y="1604974"/>
            <a:ext cx="4500562" cy="4184869"/>
            <a:chOff x="4643438" y="1666887"/>
            <a:chExt cx="4429156" cy="4122956"/>
          </a:xfrm>
        </p:grpSpPr>
        <p:pic>
          <p:nvPicPr>
            <p:cNvPr id="158720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1666887"/>
              <a:ext cx="4362450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矩形 6"/>
            <p:cNvSpPr/>
            <p:nvPr/>
          </p:nvSpPr>
          <p:spPr>
            <a:xfrm>
              <a:off x="5035582" y="5143512"/>
              <a:ext cx="4037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smtClean="0"/>
                <a:t>Analytical and simulated SER versus transmit power</a:t>
              </a:r>
              <a:endParaRPr lang="zh-CN" altLang="en-US" sz="18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We have introduced </a:t>
            </a:r>
            <a:r>
              <a:rPr lang="en-US" altLang="zh-CN" sz="2400" smtClean="0"/>
              <a:t>antenna selection into </a:t>
            </a:r>
            <a:r>
              <a:rPr lang="en-US" altLang="zh-CN" sz="2400" dirty="0" smtClean="0"/>
              <a:t>FD systems, and proposed two effective selection approaches, i.e. Max-SR and Min-SSER</a:t>
            </a:r>
          </a:p>
          <a:p>
            <a:pPr lvl="1"/>
            <a:r>
              <a:rPr lang="en-US" altLang="zh-CN" dirty="0" smtClean="0"/>
              <a:t>to obtain maximum sum rate and minimum sum SER, respectively. </a:t>
            </a:r>
          </a:p>
          <a:p>
            <a:r>
              <a:rPr lang="en-US" altLang="zh-CN" sz="2400" dirty="0" smtClean="0"/>
              <a:t>We have also shown that the interference cancelation capability is a key factor to affect the AS performance</a:t>
            </a:r>
          </a:p>
          <a:p>
            <a:pPr lvl="1"/>
            <a:r>
              <a:rPr lang="en-US" altLang="zh-CN" dirty="0" smtClean="0"/>
              <a:t>the selection gains increase with the decrease of the residual self interference. </a:t>
            </a:r>
          </a:p>
          <a:p>
            <a:r>
              <a:rPr lang="en-US" altLang="zh-CN" sz="2400" dirty="0" smtClean="0"/>
              <a:t>Furthermore, the sum rate has an upper bound</a:t>
            </a:r>
          </a:p>
          <a:p>
            <a:pPr lvl="1"/>
            <a:r>
              <a:rPr lang="en-US" altLang="zh-CN" dirty="0" smtClean="0"/>
              <a:t>the sum SER gain always increases with the decrease of residual interference.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Cooperative Communication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4620076"/>
            <a:ext cx="8359775" cy="1880758"/>
          </a:xfrm>
        </p:spPr>
        <p:txBody>
          <a:bodyPr/>
          <a:lstStyle/>
          <a:p>
            <a:r>
              <a:rPr lang="en-US" altLang="zh-CN" dirty="0" smtClean="0"/>
              <a:t>Resource allocation problems</a:t>
            </a:r>
          </a:p>
          <a:p>
            <a:pPr lvl="1"/>
            <a:r>
              <a:rPr lang="en-US" altLang="zh-CN" dirty="0" smtClean="0"/>
              <a:t>Adaptive switching</a:t>
            </a:r>
          </a:p>
          <a:p>
            <a:pPr lvl="1"/>
            <a:r>
              <a:rPr lang="en-US" altLang="zh-CN" dirty="0" smtClean="0"/>
              <a:t>Power control</a:t>
            </a:r>
          </a:p>
          <a:p>
            <a:pPr lvl="1"/>
            <a:r>
              <a:rPr lang="en-US" altLang="zh-CN" dirty="0" smtClean="0"/>
              <a:t>Relay and antenna selection</a:t>
            </a:r>
          </a:p>
          <a:p>
            <a:pPr lvl="1"/>
            <a:r>
              <a:rPr lang="en-US" altLang="zh-CN" dirty="0" smtClean="0"/>
              <a:t>Radio resource allocation</a:t>
            </a:r>
          </a:p>
          <a:p>
            <a:endParaRPr lang="zh-CN" altLang="en-US" dirty="0"/>
          </a:p>
        </p:txBody>
      </p:sp>
      <p:pic>
        <p:nvPicPr>
          <p:cNvPr id="1588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1052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2114" y="3809983"/>
            <a:ext cx="39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Full-duplex cooperative relaying</a:t>
            </a:r>
            <a:endParaRPr lang="zh-CN" altLang="en-US" dirty="0"/>
          </a:p>
        </p:txBody>
      </p:sp>
      <p:grpSp>
        <p:nvGrpSpPr>
          <p:cNvPr id="4" name="组合 8"/>
          <p:cNvGrpSpPr/>
          <p:nvPr/>
        </p:nvGrpSpPr>
        <p:grpSpPr>
          <a:xfrm>
            <a:off x="4144313" y="1257277"/>
            <a:ext cx="4999719" cy="2952816"/>
            <a:chOff x="4144313" y="1257277"/>
            <a:chExt cx="4999719" cy="2952816"/>
          </a:xfrm>
        </p:grpSpPr>
        <p:pic>
          <p:nvPicPr>
            <p:cNvPr id="15882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4313" y="1257277"/>
              <a:ext cx="4999719" cy="190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930836" y="3809983"/>
              <a:ext cx="364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Full-duplex two-way relaying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siemens-waymax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37275" y="2251075"/>
            <a:ext cx="1006475" cy="1641475"/>
          </a:xfrm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325688" y="3471863"/>
            <a:ext cx="714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370138" y="2297113"/>
            <a:ext cx="1030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714625" y="2746375"/>
            <a:ext cx="411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2325688" y="3471863"/>
            <a:ext cx="714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7020272" y="1484784"/>
            <a:ext cx="1803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Base station</a:t>
            </a:r>
          </a:p>
          <a:p>
            <a:pPr algn="ctr" eaLnBrk="0" hangingPunct="0"/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(BS)</a:t>
            </a:r>
            <a:endParaRPr lang="en-US" altLang="zh-CN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755576" y="908720"/>
            <a:ext cx="2232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b="1" dirty="0">
                <a:solidFill>
                  <a:srgbClr val="CC0000"/>
                </a:solidFill>
                <a:ea typeface="宋体" pitchFamily="2" charset="-122"/>
              </a:rPr>
              <a:t>Mobile Station (MS) 2</a:t>
            </a: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871240" y="5380831"/>
            <a:ext cx="226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b="1" dirty="0">
                <a:solidFill>
                  <a:srgbClr val="CC0000"/>
                </a:solidFill>
                <a:latin typeface="Tahoma" pitchFamily="34" charset="0"/>
                <a:ea typeface="宋体" pitchFamily="2" charset="-122"/>
              </a:rPr>
              <a:t>Mobile Station (MS) 1</a:t>
            </a:r>
            <a:endParaRPr lang="en-US" altLang="zh-CN" b="1" dirty="0">
              <a:solidFill>
                <a:srgbClr val="CC0000"/>
              </a:solidFill>
              <a:ea typeface="宋体" pitchFamily="2" charset="-122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 rot="20400000" flipV="1">
            <a:off x="2428875" y="3800475"/>
            <a:ext cx="3419475" cy="230188"/>
          </a:xfrm>
          <a:prstGeom prst="rightArrow">
            <a:avLst>
              <a:gd name="adj1" fmla="val 50000"/>
              <a:gd name="adj2" fmla="val 371379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31756" name="Picture 13" descr="MCj031184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3471863"/>
            <a:ext cx="140811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6" name="AutoShape 14"/>
          <p:cNvSpPr>
            <a:spLocks noChangeArrowheads="1"/>
          </p:cNvSpPr>
          <p:nvPr/>
        </p:nvSpPr>
        <p:spPr bwMode="auto">
          <a:xfrm rot="-3000000">
            <a:off x="1831182" y="2950369"/>
            <a:ext cx="1347787" cy="352425"/>
          </a:xfrm>
          <a:prstGeom prst="leftRightArrow">
            <a:avLst>
              <a:gd name="adj1" fmla="val 50000"/>
              <a:gd name="adj2" fmla="val 7648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66927" name="AutoShape 15"/>
          <p:cNvSpPr>
            <a:spLocks noChangeArrowheads="1"/>
          </p:cNvSpPr>
          <p:nvPr/>
        </p:nvSpPr>
        <p:spPr bwMode="auto">
          <a:xfrm rot="1200000">
            <a:off x="4298950" y="2078038"/>
            <a:ext cx="1643063" cy="238125"/>
          </a:xfrm>
          <a:prstGeom prst="rightArrow">
            <a:avLst>
              <a:gd name="adj1" fmla="val 50000"/>
              <a:gd name="adj2" fmla="val 17250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166928" name="Picture 16" descr="MCj031184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312863"/>
            <a:ext cx="14097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3887787" y="4293096"/>
            <a:ext cx="5256213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None/>
            </a:pPr>
            <a:r>
              <a:rPr lang="en-US" altLang="zh-CN" sz="2000" dirty="0">
                <a:ea typeface="宋体" pitchFamily="2" charset="-122"/>
              </a:rPr>
              <a:t>Why Cooperation in wireless networks?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Increased coverage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Reduced transmission power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Cooperative diversity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2000" dirty="0">
                <a:ea typeface="宋体" pitchFamily="2" charset="-122"/>
              </a:rPr>
              <a:t>Cooperative coding gain</a:t>
            </a: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Why Cooperation?</a:t>
            </a:r>
            <a:endParaRPr lang="zh-CN" altLang="en-US" sz="3200" dirty="0" smtClean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/>
      <p:bldP spid="166926" grpId="0" animBg="1"/>
      <p:bldP spid="166927" grpId="0" animBg="1"/>
      <p:bldP spid="1669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Cooperative Communications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770438" y="1501775"/>
            <a:ext cx="939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419225" y="1447800"/>
            <a:ext cx="1206500" cy="609600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419225" y="2324100"/>
            <a:ext cx="1208088" cy="6096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4454525" y="1485900"/>
            <a:ext cx="774700" cy="609600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467225" y="2362200"/>
            <a:ext cx="773113" cy="6096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240338" y="1485900"/>
            <a:ext cx="773112" cy="6096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5251450" y="2362200"/>
            <a:ext cx="774700" cy="609600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1406525" y="1233488"/>
            <a:ext cx="12700" cy="20812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zh-CN" alt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 flipV="1">
            <a:off x="1395413" y="3284538"/>
            <a:ext cx="5264150" cy="174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endParaRPr lang="zh-CN" altLang="en-US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1323975" y="3467100"/>
            <a:ext cx="219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400" b="1">
                <a:solidFill>
                  <a:srgbClr val="CC0000"/>
                </a:solidFill>
                <a:ea typeface="宋体" pitchFamily="2" charset="-122"/>
              </a:rPr>
              <a:t>Non cooperation</a:t>
            </a:r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4232275" y="3441700"/>
            <a:ext cx="21923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400" b="1">
                <a:solidFill>
                  <a:srgbClr val="CC0000"/>
                </a:solidFill>
                <a:ea typeface="宋体" pitchFamily="2" charset="-122"/>
              </a:rPr>
              <a:t>Cooperation</a:t>
            </a:r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246063" y="1384300"/>
            <a:ext cx="9969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User 1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234950" y="2222500"/>
            <a:ext cx="9953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User 2</a:t>
            </a:r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7956550" y="1341438"/>
            <a:ext cx="773113" cy="609600"/>
          </a:xfrm>
          <a:prstGeom prst="rect">
            <a:avLst/>
          </a:prstGeom>
          <a:solidFill>
            <a:srgbClr val="008080">
              <a:alpha val="50195"/>
            </a:srgb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7019925" y="1341438"/>
            <a:ext cx="8683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User 1 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data</a:t>
            </a:r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7991475" y="2230438"/>
            <a:ext cx="773113" cy="6096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7065963" y="2179638"/>
            <a:ext cx="8667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User 2 </a:t>
            </a:r>
          </a:p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solidFill>
                  <a:srgbClr val="CC0000"/>
                </a:solidFill>
                <a:ea typeface="宋体" pitchFamily="2" charset="-122"/>
              </a:rPr>
              <a:t>data</a:t>
            </a:r>
          </a:p>
        </p:txBody>
      </p:sp>
      <p:sp>
        <p:nvSpPr>
          <p:cNvPr id="32788" name="Rectangle 25"/>
          <p:cNvSpPr>
            <a:spLocks noChangeArrowheads="1"/>
          </p:cNvSpPr>
          <p:nvPr/>
        </p:nvSpPr>
        <p:spPr bwMode="auto">
          <a:xfrm>
            <a:off x="246063" y="4292600"/>
            <a:ext cx="3455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None/>
            </a:pPr>
            <a:r>
              <a:rPr lang="en-US" altLang="zh-CN" sz="2000" b="1">
                <a:ea typeface="宋体" pitchFamily="2" charset="-122"/>
              </a:rPr>
              <a:t>Applications</a:t>
            </a:r>
            <a:endParaRPr lang="en-US" altLang="zh-CN" sz="2000">
              <a:ea typeface="宋体" pitchFamily="2" charset="-122"/>
            </a:endParaRP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Char char="o"/>
            </a:pPr>
            <a:r>
              <a:rPr lang="en-US" altLang="zh-CN" sz="2000">
                <a:ea typeface="宋体" pitchFamily="2" charset="-122"/>
              </a:rPr>
              <a:t>Cellular networks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Char char="o"/>
            </a:pPr>
            <a:r>
              <a:rPr lang="en-US" altLang="zh-CN" sz="2000">
                <a:ea typeface="宋体" pitchFamily="2" charset="-122"/>
              </a:rPr>
              <a:t>Wireless sensor networks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Tx/>
              <a:buChar char="o"/>
            </a:pPr>
            <a:r>
              <a:rPr lang="en-US" altLang="zh-CN" sz="2000">
                <a:ea typeface="宋体" pitchFamily="2" charset="-122"/>
              </a:rPr>
              <a:t>Wireless Ad Hoc networks</a:t>
            </a:r>
          </a:p>
        </p:txBody>
      </p:sp>
      <p:sp>
        <p:nvSpPr>
          <p:cNvPr id="32789" name="Rectangle 26"/>
          <p:cNvSpPr>
            <a:spLocks noChangeArrowheads="1"/>
          </p:cNvSpPr>
          <p:nvPr/>
        </p:nvSpPr>
        <p:spPr bwMode="auto">
          <a:xfrm>
            <a:off x="6011863" y="2924175"/>
            <a:ext cx="21923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400" b="1">
                <a:solidFill>
                  <a:schemeClr val="hlink"/>
                </a:solidFill>
                <a:ea typeface="宋体" pitchFamily="2" charset="-122"/>
              </a:rPr>
              <a:t>Time</a:t>
            </a:r>
          </a:p>
        </p:txBody>
      </p:sp>
      <p:sp>
        <p:nvSpPr>
          <p:cNvPr id="32790" name="Line 27"/>
          <p:cNvSpPr>
            <a:spLocks noChangeShapeType="1"/>
          </p:cNvSpPr>
          <p:nvPr/>
        </p:nvSpPr>
        <p:spPr bwMode="auto">
          <a:xfrm>
            <a:off x="5219700" y="1233488"/>
            <a:ext cx="36513" cy="2052637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1" name="Line 28"/>
          <p:cNvSpPr>
            <a:spLocks noChangeShapeType="1"/>
          </p:cNvSpPr>
          <p:nvPr/>
        </p:nvSpPr>
        <p:spPr bwMode="auto">
          <a:xfrm>
            <a:off x="4435475" y="1233488"/>
            <a:ext cx="36513" cy="2052637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2" name="Line 29"/>
          <p:cNvSpPr>
            <a:spLocks noChangeShapeType="1"/>
          </p:cNvSpPr>
          <p:nvPr/>
        </p:nvSpPr>
        <p:spPr bwMode="auto">
          <a:xfrm>
            <a:off x="5994400" y="1233488"/>
            <a:ext cx="36513" cy="2052637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93" name="Rectangle 30"/>
          <p:cNvSpPr>
            <a:spLocks noChangeArrowheads="1"/>
          </p:cNvSpPr>
          <p:nvPr/>
        </p:nvSpPr>
        <p:spPr bwMode="auto">
          <a:xfrm>
            <a:off x="4770438" y="2844800"/>
            <a:ext cx="406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ea typeface="宋体" pitchFamily="2" charset="-122"/>
              </a:rPr>
              <a:t>t1</a:t>
            </a:r>
          </a:p>
        </p:txBody>
      </p:sp>
      <p:sp>
        <p:nvSpPr>
          <p:cNvPr id="32794" name="Rectangle 31"/>
          <p:cNvSpPr>
            <a:spLocks noChangeArrowheads="1"/>
          </p:cNvSpPr>
          <p:nvPr/>
        </p:nvSpPr>
        <p:spPr bwMode="auto">
          <a:xfrm>
            <a:off x="5484813" y="2844800"/>
            <a:ext cx="4064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95000"/>
              </a:lnSpc>
            </a:pPr>
            <a:r>
              <a:rPr lang="en-US" altLang="zh-CN" sz="2000" b="1">
                <a:ea typeface="宋体" pitchFamily="2" charset="-122"/>
              </a:rPr>
              <a:t>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87462" y="214290"/>
            <a:ext cx="8856538" cy="914400"/>
          </a:xfrm>
          <a:noFill/>
          <a:ln/>
        </p:spPr>
        <p:txBody>
          <a:bodyPr/>
          <a:lstStyle/>
          <a:p>
            <a:r>
              <a:rPr lang="en-US" altLang="zh-CN" sz="3100" dirty="0">
                <a:ea typeface="SimSun" pitchFamily="2" charset="-122"/>
              </a:rPr>
              <a:t>A </a:t>
            </a:r>
            <a:r>
              <a:rPr lang="en-US" altLang="zh-CN" sz="3100" dirty="0" smtClean="0">
                <a:ea typeface="SimSun" pitchFamily="2" charset="-122"/>
              </a:rPr>
              <a:t>Market </a:t>
            </a:r>
            <a:r>
              <a:rPr lang="en-US" altLang="zh-CN" sz="3100" dirty="0">
                <a:ea typeface="SimSun" pitchFamily="2" charset="-122"/>
              </a:rPr>
              <a:t>N</a:t>
            </a:r>
            <a:r>
              <a:rPr lang="en-US" altLang="zh-CN" sz="3100" dirty="0" smtClean="0">
                <a:ea typeface="SimSun" pitchFamily="2" charset="-122"/>
              </a:rPr>
              <a:t>eeds </a:t>
            </a:r>
            <a:r>
              <a:rPr lang="en-US" altLang="zh-CN" sz="3100" dirty="0">
                <a:ea typeface="SimSun" pitchFamily="2" charset="-122"/>
              </a:rPr>
              <a:t>both </a:t>
            </a:r>
            <a:r>
              <a:rPr lang="en-US" altLang="zh-CN" sz="3100" dirty="0">
                <a:solidFill>
                  <a:srgbClr val="AC0098"/>
                </a:solidFill>
                <a:ea typeface="SimSun" pitchFamily="2" charset="-122"/>
              </a:rPr>
              <a:t>T</a:t>
            </a:r>
            <a:r>
              <a:rPr lang="en-US" altLang="zh-CN" sz="3100" dirty="0" smtClean="0">
                <a:solidFill>
                  <a:srgbClr val="AC0098"/>
                </a:solidFill>
                <a:ea typeface="SimSun" pitchFamily="2" charset="-122"/>
              </a:rPr>
              <a:t>echnology</a:t>
            </a:r>
            <a:r>
              <a:rPr lang="en-US" altLang="zh-CN" sz="3100" dirty="0" smtClean="0">
                <a:ea typeface="SimSun" pitchFamily="2" charset="-122"/>
              </a:rPr>
              <a:t> </a:t>
            </a:r>
            <a:r>
              <a:rPr lang="en-US" altLang="zh-CN" sz="3100" dirty="0">
                <a:ea typeface="SimSun" pitchFamily="2" charset="-122"/>
              </a:rPr>
              <a:t>and </a:t>
            </a:r>
            <a:r>
              <a:rPr lang="en-US" altLang="zh-CN" sz="3100" dirty="0" smtClean="0">
                <a:solidFill>
                  <a:srgbClr val="AC0098"/>
                </a:solidFill>
                <a:ea typeface="SimSun" pitchFamily="2" charset="-122"/>
              </a:rPr>
              <a:t>Application</a:t>
            </a:r>
            <a:endParaRPr lang="en-US" altLang="zh-CN" sz="3100" dirty="0">
              <a:solidFill>
                <a:srgbClr val="AC0098"/>
              </a:solidFill>
              <a:ea typeface="SimSun" pitchFamily="2" charset="-122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5288" y="1268413"/>
            <a:ext cx="3455987" cy="3457575"/>
            <a:chOff x="249" y="799"/>
            <a:chExt cx="2177" cy="2178"/>
          </a:xfrm>
        </p:grpSpPr>
        <p:pic>
          <p:nvPicPr>
            <p:cNvPr id="55301" name="Picture 5" descr="L. R. Johnstone transmitting messages in Morse Code to Clifden, Ireland, on the official opening day of the transatlantic service, 17 Oct 1907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9" y="1298"/>
              <a:ext cx="2177" cy="1679"/>
            </a:xfrm>
            <a:prstGeom prst="rect">
              <a:avLst/>
            </a:prstGeom>
            <a:noFill/>
          </p:spPr>
        </p:pic>
        <p:sp>
          <p:nvSpPr>
            <p:cNvPr id="55310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799"/>
              <a:ext cx="1270" cy="45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US" altLang="zh-CN" sz="2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From data … 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40200" y="1052513"/>
            <a:ext cx="4887913" cy="5668962"/>
            <a:chOff x="2608" y="663"/>
            <a:chExt cx="3079" cy="3571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105" y="663"/>
              <a:ext cx="1582" cy="3571"/>
              <a:chOff x="4105" y="663"/>
              <a:chExt cx="1582" cy="3571"/>
            </a:xfrm>
          </p:grpSpPr>
          <p:pic>
            <p:nvPicPr>
              <p:cNvPr id="55307" name="Picture 11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05" y="663"/>
                <a:ext cx="1562" cy="1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5309" name="Picture 13" descr="Picture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150" y="1616"/>
                <a:ext cx="1072" cy="1425"/>
              </a:xfrm>
              <a:prstGeom prst="rect">
                <a:avLst/>
              </a:prstGeom>
              <a:noFill/>
            </p:spPr>
          </p:pic>
          <p:pic>
            <p:nvPicPr>
              <p:cNvPr id="55302" name="Picture 6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468" y="2614"/>
                <a:ext cx="1219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5313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08" y="800"/>
              <a:ext cx="1316" cy="45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US" altLang="zh-CN" sz="2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 everything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482850" y="1270000"/>
            <a:ext cx="3924300" cy="4030663"/>
            <a:chOff x="1564" y="800"/>
            <a:chExt cx="2472" cy="2539"/>
          </a:xfrm>
        </p:grpSpPr>
        <p:sp>
          <p:nvSpPr>
            <p:cNvPr id="55312" name="Rectangle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564" y="800"/>
              <a:ext cx="1180" cy="453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/>
              <a:r>
                <a:rPr lang="en-US" altLang="zh-CN" sz="26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 voice … </a:t>
              </a:r>
            </a:p>
          </p:txBody>
        </p:sp>
        <p:pic>
          <p:nvPicPr>
            <p:cNvPr id="55317" name="Picture 21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81" y="1661"/>
              <a:ext cx="165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217512" y="357166"/>
            <a:ext cx="8712206" cy="571480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2-Hop Relay Networks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79600" y="1724029"/>
            <a:ext cx="5907088" cy="1423988"/>
            <a:chOff x="3420" y="7062"/>
            <a:chExt cx="6156" cy="1422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3420" y="7062"/>
              <a:ext cx="10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5000"/>
                </a:lnSpc>
              </a:pPr>
              <a:r>
                <a:rPr lang="en-US" altLang="zh-CN" sz="20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Source</a:t>
              </a:r>
              <a:endParaRPr lang="en-US" altLang="zh-CN" sz="2000" b="1">
                <a:solidFill>
                  <a:srgbClr val="CC0000"/>
                </a:solidFill>
                <a:ea typeface="宋体" pitchFamily="2" charset="-122"/>
              </a:endParaRP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8076" y="7074"/>
              <a:ext cx="15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5000"/>
                </a:lnSpc>
              </a:pPr>
              <a:r>
                <a:rPr lang="en-US" altLang="zh-CN" sz="20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Destination</a:t>
              </a:r>
              <a:endParaRPr lang="en-US" altLang="zh-CN" sz="2000" b="1">
                <a:solidFill>
                  <a:srgbClr val="CC0000"/>
                </a:solidFill>
                <a:ea typeface="宋体" pitchFamily="2" charset="-122"/>
              </a:endParaRP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5322" y="7938"/>
              <a:ext cx="1398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altLang="zh-CN" sz="20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Relay</a:t>
              </a:r>
              <a:r>
                <a:rPr lang="en-US" altLang="zh-CN" sz="2000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endParaRPr lang="en-US" altLang="zh-CN" sz="2000" b="1">
                <a:solidFill>
                  <a:srgbClr val="CC0000"/>
                </a:solidFill>
                <a:ea typeface="宋体" pitchFamily="2" charset="-122"/>
              </a:endParaRPr>
            </a:p>
          </p:txBody>
        </p:sp>
        <p:sp>
          <p:nvSpPr>
            <p:cNvPr id="33804" name="Line 7"/>
            <p:cNvSpPr>
              <a:spLocks noChangeShapeType="1"/>
            </p:cNvSpPr>
            <p:nvPr/>
          </p:nvSpPr>
          <p:spPr bwMode="auto">
            <a:xfrm>
              <a:off x="4458" y="7344"/>
              <a:ext cx="36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5" name="Line 8"/>
            <p:cNvSpPr>
              <a:spLocks noChangeShapeType="1"/>
            </p:cNvSpPr>
            <p:nvPr/>
          </p:nvSpPr>
          <p:spPr bwMode="auto">
            <a:xfrm>
              <a:off x="4434" y="7344"/>
              <a:ext cx="87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06" name="Line 9"/>
            <p:cNvSpPr>
              <a:spLocks noChangeShapeType="1"/>
            </p:cNvSpPr>
            <p:nvPr/>
          </p:nvSpPr>
          <p:spPr bwMode="auto">
            <a:xfrm flipV="1">
              <a:off x="6726" y="7368"/>
              <a:ext cx="1350" cy="9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2849563" y="3675067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/>
            <a:r>
              <a:rPr lang="en-US" altLang="zh-CN" sz="2000">
                <a:solidFill>
                  <a:srgbClr val="CC0000"/>
                </a:solidFill>
                <a:ea typeface="宋体" pitchFamily="2" charset="-122"/>
              </a:rPr>
              <a:t>2-hop relay network with a direct link</a:t>
            </a:r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2871788" y="2032004"/>
            <a:ext cx="820737" cy="93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/>
          <a:lstStyle/>
          <a:p>
            <a:endParaRPr lang="zh-CN" alt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2860675" y="2006604"/>
            <a:ext cx="3457575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/>
          <a:lstStyle/>
          <a:p>
            <a:endParaRPr lang="zh-CN" alt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 flipV="1">
            <a:off x="5040313" y="2057404"/>
            <a:ext cx="1266825" cy="901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/>
          <a:lstStyle/>
          <a:p>
            <a:endParaRPr lang="zh-CN" altLang="en-US"/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585788" y="4343400"/>
            <a:ext cx="6507162" cy="1714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pPr eaLnBrk="0" hangingPunct="0"/>
            <a:r>
              <a:rPr lang="en-US" altLang="zh-CN" sz="2400">
                <a:ea typeface="宋体" pitchFamily="2" charset="-122"/>
              </a:rPr>
              <a:t>Two phases transmission: </a:t>
            </a:r>
            <a:br>
              <a:rPr lang="en-US" altLang="zh-CN" sz="2400">
                <a:ea typeface="宋体" pitchFamily="2" charset="-122"/>
              </a:rPr>
            </a:br>
            <a:endParaRPr lang="en-US" altLang="zh-CN" sz="2400">
              <a:ea typeface="宋体" pitchFamily="2" charset="-122"/>
            </a:endParaRPr>
          </a:p>
          <a:p>
            <a:pPr eaLnBrk="0" hangingPunct="0"/>
            <a:r>
              <a:rPr lang="en-US" altLang="zh-CN" sz="2400">
                <a:ea typeface="宋体" pitchFamily="2" charset="-122"/>
              </a:rPr>
              <a:t> I: Source broadcasts to relay and destination</a:t>
            </a:r>
          </a:p>
          <a:p>
            <a:pPr eaLnBrk="0" hangingPunct="0"/>
            <a:r>
              <a:rPr lang="en-US" altLang="zh-CN" sz="2400">
                <a:ea typeface="宋体" pitchFamily="2" charset="-122"/>
              </a:rPr>
              <a:t>II: Relay forwards to the destination         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7" grpId="0" animBg="1"/>
      <p:bldP spid="167948" grpId="0" animBg="1"/>
      <p:bldP spid="16794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246081" y="214290"/>
            <a:ext cx="8612199" cy="633413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Relaying Protocols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341438"/>
            <a:ext cx="7400925" cy="3509962"/>
          </a:xfrm>
        </p:spPr>
        <p:txBody>
          <a:bodyPr/>
          <a:lstStyle/>
          <a:p>
            <a:r>
              <a:rPr altLang="zh-CN" sz="2400" dirty="0" smtClean="0">
                <a:solidFill>
                  <a:srgbClr val="0066FF"/>
                </a:solidFill>
                <a:latin typeface="+mn-ea"/>
              </a:rPr>
              <a:t>Amplify and forward (AF)  </a:t>
            </a:r>
          </a:p>
          <a:p>
            <a:r>
              <a:rPr altLang="zh-CN" sz="2400" dirty="0" smtClean="0">
                <a:solidFill>
                  <a:srgbClr val="0066FF"/>
                </a:solidFill>
                <a:latin typeface="+mn-ea"/>
              </a:rPr>
              <a:t>Decode and forward (DF)</a:t>
            </a:r>
          </a:p>
          <a:p>
            <a:r>
              <a:rPr lang="en-US" altLang="zh-CN" sz="2400" dirty="0" smtClean="0">
                <a:latin typeface="+mn-ea"/>
              </a:rPr>
              <a:t>Adaptive Relaying Protocol (ARP) </a:t>
            </a:r>
            <a:endParaRPr altLang="zh-CN" sz="2400" dirty="0" smtClean="0">
              <a:latin typeface="+mn-ea"/>
            </a:endParaRPr>
          </a:p>
          <a:p>
            <a:r>
              <a:rPr altLang="zh-CN" sz="2400" dirty="0" smtClean="0">
                <a:latin typeface="+mn-ea"/>
              </a:rPr>
              <a:t>Compress and forward (CF)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75656" y="3719524"/>
            <a:ext cx="5907087" cy="1423988"/>
            <a:chOff x="3420" y="7062"/>
            <a:chExt cx="6156" cy="1422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3420" y="7062"/>
              <a:ext cx="10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5000"/>
                </a:lnSpc>
              </a:pPr>
              <a:r>
                <a:rPr lang="en-US" altLang="zh-CN" sz="2000" b="1" dirty="0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Source</a:t>
              </a:r>
              <a:endParaRPr lang="en-US" altLang="zh-CN" sz="2000" b="1" dirty="0">
                <a:solidFill>
                  <a:srgbClr val="CC0000"/>
                </a:solidFill>
                <a:ea typeface="宋体" pitchFamily="2" charset="-122"/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8076" y="7074"/>
              <a:ext cx="150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5000"/>
                </a:lnSpc>
              </a:pPr>
              <a:r>
                <a:rPr lang="en-US" altLang="zh-CN" sz="20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Destination</a:t>
              </a:r>
              <a:endParaRPr lang="en-US" altLang="zh-CN" sz="2000" b="1">
                <a:solidFill>
                  <a:srgbClr val="CC0000"/>
                </a:solidFill>
                <a:ea typeface="宋体" pitchFamily="2" charset="-122"/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5322" y="7938"/>
              <a:ext cx="1398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altLang="zh-CN" sz="2000" b="1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Relay</a:t>
              </a:r>
              <a:r>
                <a:rPr lang="en-US" altLang="zh-CN" sz="2000">
                  <a:solidFill>
                    <a:srgbClr val="CC0000"/>
                  </a:solidFill>
                  <a:latin typeface="Times New Roman" pitchFamily="18" charset="0"/>
                  <a:ea typeface="宋体" pitchFamily="2" charset="-122"/>
                </a:rPr>
                <a:t> </a:t>
              </a:r>
              <a:endParaRPr lang="en-US" altLang="zh-CN" sz="2000" b="1">
                <a:solidFill>
                  <a:srgbClr val="CC0000"/>
                </a:solidFill>
                <a:ea typeface="宋体" pitchFamily="2" charset="-122"/>
              </a:endParaRPr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>
              <a:off x="4458" y="7344"/>
              <a:ext cx="36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>
              <a:off x="4434" y="7344"/>
              <a:ext cx="870" cy="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V="1">
              <a:off x="6726" y="7368"/>
              <a:ext cx="1350" cy="9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214282" y="333375"/>
            <a:ext cx="7040563" cy="633413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Amplify and Forward (AF)</a:t>
            </a:r>
          </a:p>
        </p:txBody>
      </p:sp>
      <p:pic>
        <p:nvPicPr>
          <p:cNvPr id="35843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79674"/>
            <a:ext cx="8569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6"/>
          <p:cNvSpPr>
            <a:spLocks noGrp="1"/>
          </p:cNvSpPr>
          <p:nvPr>
            <p:ph type="body" idx="4294967295"/>
          </p:nvPr>
        </p:nvSpPr>
        <p:spPr>
          <a:xfrm>
            <a:off x="250825" y="1500174"/>
            <a:ext cx="7400925" cy="93503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altLang="zh-CN" sz="2400" dirty="0" smtClean="0">
                <a:ea typeface="宋体" pitchFamily="2" charset="-122"/>
              </a:rPr>
              <a:t>Relay  is used as an </a:t>
            </a:r>
            <a:r>
              <a:rPr altLang="zh-CN" sz="2400" dirty="0" smtClean="0">
                <a:solidFill>
                  <a:schemeClr val="hlink"/>
                </a:solidFill>
                <a:ea typeface="宋体" pitchFamily="2" charset="-122"/>
              </a:rPr>
              <a:t>Amplifier</a:t>
            </a:r>
          </a:p>
          <a:p>
            <a:pPr>
              <a:lnSpc>
                <a:spcPct val="90000"/>
              </a:lnSpc>
            </a:pPr>
            <a:r>
              <a:rPr altLang="zh-CN" sz="2400" dirty="0" smtClean="0">
                <a:ea typeface="宋体" pitchFamily="2" charset="-122"/>
              </a:rPr>
              <a:t>Amplify both signal and noise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214282" y="295257"/>
            <a:ext cx="7040563" cy="633413"/>
          </a:xfrm>
        </p:spPr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Decode and Forward (DF)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31920"/>
            <a:ext cx="87137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6"/>
          <p:cNvSpPr>
            <a:spLocks noGrp="1"/>
          </p:cNvSpPr>
          <p:nvPr>
            <p:ph type="body" idx="4294967295"/>
          </p:nvPr>
        </p:nvSpPr>
        <p:spPr>
          <a:xfrm>
            <a:off x="357157" y="1000108"/>
            <a:ext cx="8642350" cy="935037"/>
          </a:xfrm>
          <a:noFill/>
        </p:spPr>
        <p:txBody>
          <a:bodyPr/>
          <a:lstStyle/>
          <a:p>
            <a:r>
              <a:rPr altLang="zh-CN" sz="2400" dirty="0" smtClean="0">
                <a:ea typeface="宋体" pitchFamily="2" charset="-122"/>
              </a:rPr>
              <a:t>Introduce </a:t>
            </a:r>
            <a:r>
              <a:rPr altLang="zh-CN" sz="2400" dirty="0" smtClean="0">
                <a:solidFill>
                  <a:srgbClr val="ED2B42"/>
                </a:solidFill>
                <a:ea typeface="宋体" pitchFamily="2" charset="-122"/>
              </a:rPr>
              <a:t>error propagation</a:t>
            </a:r>
            <a:r>
              <a:rPr altLang="zh-CN" sz="2400" dirty="0" smtClean="0">
                <a:ea typeface="宋体" pitchFamily="2" charset="-122"/>
              </a:rPr>
              <a:t> when decoding errors occur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214282" y="4311633"/>
            <a:ext cx="8785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zh-CN" sz="2400" dirty="0">
                <a:solidFill>
                  <a:srgbClr val="990033"/>
                </a:solidFill>
                <a:ea typeface="宋体" pitchFamily="2" charset="-122"/>
              </a:rPr>
              <a:t> DF is superior to AF when </a:t>
            </a:r>
            <a:r>
              <a:rPr lang="en-US" altLang="zh-CN" sz="2400" dirty="0">
                <a:solidFill>
                  <a:srgbClr val="336699"/>
                </a:solidFill>
                <a:ea typeface="宋体" pitchFamily="2" charset="-122"/>
              </a:rPr>
              <a:t>the S-R channel quality is good enough because DF can eliminate the effect of noise     </a:t>
            </a:r>
          </a:p>
          <a:p>
            <a:pPr>
              <a:buFontTx/>
              <a:buChar char="•"/>
            </a:pPr>
            <a:endParaRPr lang="en-US" altLang="zh-CN" sz="2400" dirty="0">
              <a:solidFill>
                <a:srgbClr val="336699"/>
              </a:solidFill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en-US" altLang="zh-CN" sz="2400" dirty="0">
                <a:solidFill>
                  <a:srgbClr val="990033"/>
                </a:solidFill>
                <a:ea typeface="宋体" pitchFamily="2" charset="-122"/>
              </a:rPr>
              <a:t> AF is superior to DF when </a:t>
            </a:r>
            <a:r>
              <a:rPr lang="en-US" altLang="zh-CN" sz="2400" dirty="0">
                <a:solidFill>
                  <a:srgbClr val="336699"/>
                </a:solidFill>
                <a:ea typeface="宋体" pitchFamily="2" charset="-122"/>
              </a:rPr>
              <a:t>the S-R channel quality is poor because DF will introduce serious error propagation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Cooperative Relaying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5286388"/>
            <a:ext cx="8359775" cy="14287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zh-CN" dirty="0" smtClean="0"/>
              <a:t>The communication process</a:t>
            </a:r>
          </a:p>
          <a:p>
            <a:r>
              <a:rPr lang="en-US" altLang="zh-CN" dirty="0" smtClean="0"/>
              <a:t>The source transmits signals to both the FD relay and destination;</a:t>
            </a:r>
          </a:p>
          <a:p>
            <a:r>
              <a:rPr lang="en-US" altLang="zh-CN" dirty="0" smtClean="0"/>
              <a:t>At the same time the FD relay forwards the signals received in the previous time slots to the destination.</a:t>
            </a:r>
            <a:endParaRPr lang="zh-CN" altLang="en-US" dirty="0"/>
          </a:p>
        </p:txBody>
      </p:sp>
      <p:pic>
        <p:nvPicPr>
          <p:cNvPr id="1588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980052"/>
            <a:ext cx="4786345" cy="352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4600526"/>
            <a:ext cx="392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Full-duplex cooperative relaying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29189" y="1000108"/>
            <a:ext cx="3929091" cy="369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chemeClr val="dk1"/>
                </a:solidFill>
                <a:latin typeface="+mn-lt"/>
                <a:ea typeface="+mn-ea"/>
              </a:rPr>
              <a:t>It illustrates a simplest FD relay network consisting of one HD source, one HD destination, and one FD cooperative relay node. 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sz="2200" dirty="0" smtClean="0">
                <a:solidFill>
                  <a:schemeClr val="dk1"/>
                </a:solidFill>
                <a:latin typeface="+mn-lt"/>
                <a:ea typeface="+mn-ea"/>
              </a:rPr>
              <a:t>Both the source and relay nodes use the same time-frequency resource and the relay nodes work in the FD mode with two antennas.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Joint Antenna and Relay Selection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4942" y="1071546"/>
            <a:ext cx="3536946" cy="4286280"/>
          </a:xfrm>
        </p:spPr>
        <p:txBody>
          <a:bodyPr/>
          <a:lstStyle/>
          <a:p>
            <a:r>
              <a:rPr lang="en-US" altLang="zh-CN" dirty="0" smtClean="0"/>
              <a:t>A joint relay and antenna selection scheme is studied in general full-duplex (FD) relay networks.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system has one source, one destination and </a:t>
            </a:r>
            <a:r>
              <a:rPr lang="en-US" altLang="zh-CN" i="1" dirty="0" smtClean="0"/>
              <a:t>N FD amplify-and-forward </a:t>
            </a:r>
            <a:r>
              <a:rPr lang="en-US" altLang="zh-CN" dirty="0" smtClean="0"/>
              <a:t>relays.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Each FD relay is equipped with two antennas, one for receiving and one for transmitting.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7831" y="5478323"/>
            <a:ext cx="875188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ea"/>
              <a:buAutoNum type="circleNumDbPlain"/>
            </a:pPr>
            <a:r>
              <a:rPr lang="en-US" sz="1400" dirty="0" smtClean="0"/>
              <a:t>Kun Yang, </a:t>
            </a:r>
            <a:r>
              <a:rPr lang="en-US" sz="1400" dirty="0" err="1" smtClean="0"/>
              <a:t>Hongyu</a:t>
            </a:r>
            <a:r>
              <a:rPr lang="en-US" sz="1400" dirty="0" smtClean="0"/>
              <a:t> Cui, Lingyang Song, and </a:t>
            </a:r>
            <a:r>
              <a:rPr lang="en-US" sz="1400" dirty="0" err="1" smtClean="0"/>
              <a:t>Yonghui</a:t>
            </a:r>
            <a:r>
              <a:rPr lang="en-US" sz="1400" dirty="0" smtClean="0"/>
              <a:t> Li, “Joint Relay and Antenna Selection for Full-Duplex AF Relay Networks,” </a:t>
            </a:r>
            <a:r>
              <a:rPr lang="en-US" sz="1400" i="1" dirty="0" smtClean="0"/>
              <a:t>IEEE International Conference on Communications</a:t>
            </a:r>
            <a:r>
              <a:rPr lang="en-US" sz="1400" dirty="0" smtClean="0"/>
              <a:t>, Sydney, Australia, Jun. 2014. 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 smtClean="0"/>
              <a:t>Kun Yang, </a:t>
            </a:r>
            <a:r>
              <a:rPr lang="en-US" altLang="zh-CN" sz="1400" dirty="0" err="1" smtClean="0"/>
              <a:t>Hongyu</a:t>
            </a:r>
            <a:r>
              <a:rPr lang="en-US" altLang="zh-CN" sz="1400" dirty="0" smtClean="0"/>
              <a:t> Cui, </a:t>
            </a:r>
            <a:r>
              <a:rPr lang="en-US" altLang="zh-CN" sz="1400" dirty="0" err="1" smtClean="0"/>
              <a:t>Lingyang</a:t>
            </a:r>
            <a:r>
              <a:rPr lang="en-US" altLang="zh-CN" sz="1400" dirty="0" smtClean="0"/>
              <a:t> Song, and </a:t>
            </a:r>
            <a:r>
              <a:rPr lang="en-US" altLang="zh-CN" sz="1400" dirty="0" err="1" smtClean="0"/>
              <a:t>Yonghui</a:t>
            </a:r>
            <a:r>
              <a:rPr lang="en-US" altLang="zh-CN" sz="1400" dirty="0" smtClean="0"/>
              <a:t> Li, “Efficient Full-Duplex Relaying with Joint Antenna-Relay Selection and Self-Interference Suppression,” to appear, </a:t>
            </a:r>
            <a:r>
              <a:rPr lang="en-US" altLang="zh-CN" sz="1400" i="1" dirty="0" smtClean="0"/>
              <a:t>IEEE Transactions on Wireless Communications</a:t>
            </a:r>
            <a:r>
              <a:rPr lang="en-US" altLang="zh-CN" sz="1400" dirty="0" smtClean="0"/>
              <a:t>.</a:t>
            </a:r>
            <a:endParaRPr lang="zh-CN" altLang="zh-CN" sz="1400" dirty="0" smtClean="0"/>
          </a:p>
        </p:txBody>
      </p:sp>
      <p:pic>
        <p:nvPicPr>
          <p:cNvPr id="1613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85860"/>
            <a:ext cx="4791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Selection Criteria (1)</a:t>
            </a:r>
            <a:endParaRPr lang="zh-CN" altLang="en-US" sz="32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257347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Antenna selection criterion:</a:t>
            </a:r>
          </a:p>
          <a:p>
            <a:pPr lvl="1"/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Assumption: each antenna of the relay is able to transmit/receive the signal.</a:t>
            </a:r>
          </a:p>
          <a:p>
            <a:pPr lvl="1"/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The relay configures the </a:t>
            </a:r>
            <a:r>
              <a:rPr lang="en-US" altLang="zh-CN" dirty="0" err="1" smtClean="0">
                <a:latin typeface="+mn-ea"/>
                <a:ea typeface="+mn-ea"/>
                <a:cs typeface="Times New Roman" panose="02020603050405020304" pitchFamily="18" charset="0"/>
              </a:rPr>
              <a:t>Tx</a:t>
            </a:r>
            <a:r>
              <a:rPr lang="en-US" altLang="zh-CN" dirty="0" smtClean="0">
                <a:latin typeface="+mn-ea"/>
                <a:ea typeface="+mn-ea"/>
                <a:cs typeface="Times New Roman" panose="02020603050405020304" pitchFamily="18" charset="0"/>
              </a:rPr>
              <a:t>/Rx antenna via the channel state information.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Maximum end-to-end SINR criterion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257" y="3026384"/>
            <a:ext cx="4858612" cy="138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53" y="4682628"/>
            <a:ext cx="4831316" cy="13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197287" y="4403496"/>
            <a:ext cx="416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 1: Rx antenna T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antenna T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8" name="文本框 7"/>
          <p:cNvSpPr txBox="1"/>
          <p:nvPr/>
        </p:nvSpPr>
        <p:spPr>
          <a:xfrm>
            <a:off x="2336038" y="6057156"/>
            <a:ext cx="416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 2: Rx antenna T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Tx</a:t>
            </a:r>
            <a:r>
              <a:rPr lang="en-US" altLang="zh-CN" dirty="0" smtClean="0"/>
              <a:t> antenna T</a:t>
            </a:r>
            <a:r>
              <a:rPr lang="en-US" altLang="zh-CN" baseline="-25000" dirty="0" smtClean="0"/>
              <a:t>1</a:t>
            </a:r>
            <a:endParaRPr lang="zh-CN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/>
              <a:t>Selection </a:t>
            </a:r>
            <a:r>
              <a:rPr lang="en-US" altLang="zh-CN" sz="3200" dirty="0" smtClean="0"/>
              <a:t>Criteria (2)</a:t>
            </a:r>
            <a:endParaRPr lang="zh-CN" altLang="en-US" sz="32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+mn-ea"/>
                <a:cs typeface="Times New Roman" panose="02020603050405020304" pitchFamily="18" charset="0"/>
              </a:rPr>
              <a:t>Joint antenna and relay selection scheme</a:t>
            </a:r>
          </a:p>
          <a:p>
            <a:pPr lvl="1"/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Maximum end-to-end SINR criterion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2N</a:t>
            </a:r>
            <a:r>
              <a:rPr lang="en-US" altLang="zh-CN" sz="2000" dirty="0" smtClean="0">
                <a:latin typeface="+mn-ea"/>
                <a:ea typeface="+mn-ea"/>
                <a:cs typeface="Times New Roman" panose="02020603050405020304" pitchFamily="18" charset="0"/>
              </a:rPr>
              <a:t> candidate configurations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16510"/>
            <a:ext cx="5112568" cy="3436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文本框 7"/>
              <p:cNvSpPr txBox="1"/>
              <p:nvPr/>
            </p:nvSpPr>
            <p:spPr>
              <a:xfrm>
                <a:off x="1265785" y="2334909"/>
                <a:ext cx="6618583" cy="518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𝑚𝑜𝑑𝑒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𝑚𝑜𝑑𝑒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𝑚𝑜𝑑𝑒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85" y="2334909"/>
                <a:ext cx="6618583" cy="51802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25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Some Results</a:t>
            </a:r>
            <a:endParaRPr lang="zh-CN" altLang="en-US" sz="3200" dirty="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500174"/>
            <a:ext cx="45464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5150006"/>
            <a:ext cx="415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Average SER of AS-ORS scheme versus the transmit power</a:t>
            </a:r>
            <a:endParaRPr lang="zh-CN" altLang="en-US" dirty="0"/>
          </a:p>
        </p:txBody>
      </p:sp>
      <p:grpSp>
        <p:nvGrpSpPr>
          <p:cNvPr id="3" name="组合 9"/>
          <p:cNvGrpSpPr/>
          <p:nvPr/>
        </p:nvGrpSpPr>
        <p:grpSpPr>
          <a:xfrm>
            <a:off x="4500562" y="1500174"/>
            <a:ext cx="4651252" cy="4351224"/>
            <a:chOff x="4500562" y="1500174"/>
            <a:chExt cx="4651252" cy="4351224"/>
          </a:xfrm>
        </p:grpSpPr>
        <p:pic>
          <p:nvPicPr>
            <p:cNvPr id="1615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2" y="1500174"/>
              <a:ext cx="4651252" cy="354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000628" y="5143512"/>
              <a:ext cx="40719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Average SER of AS-ORS scheme versus the transmit power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Conclusions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We proposed a joint relay and antenna selection scheme for the multiple FD relay networks with one source, one destination and N FD relays. </a:t>
            </a:r>
          </a:p>
          <a:p>
            <a:r>
              <a:rPr lang="en-US" altLang="zh-CN" sz="2400" dirty="0" smtClean="0"/>
              <a:t>By adaptively selecting the </a:t>
            </a:r>
            <a:r>
              <a:rPr lang="en-US" altLang="zh-CN" sz="2400" dirty="0" err="1" smtClean="0"/>
              <a:t>Tx</a:t>
            </a:r>
            <a:r>
              <a:rPr lang="en-US" altLang="zh-CN" sz="2400" dirty="0" smtClean="0"/>
              <a:t> and Rx antennas at each FD relay node, the proposed scheme can achieve an additional spatial diversity at the destination.</a:t>
            </a:r>
          </a:p>
          <a:p>
            <a:r>
              <a:rPr lang="en-US" altLang="zh-CN" sz="2400" dirty="0" smtClean="0"/>
              <a:t>Thus, a significant performance improvement than the conventional relay selection scheme with fixed </a:t>
            </a:r>
            <a:r>
              <a:rPr lang="en-US" altLang="zh-CN" sz="2400" dirty="0" err="1" smtClean="0"/>
              <a:t>Tx</a:t>
            </a:r>
            <a:r>
              <a:rPr lang="en-US" altLang="zh-CN" sz="2400" dirty="0" smtClean="0"/>
              <a:t> and Rx antenna configuration at the relay.</a:t>
            </a:r>
          </a:p>
          <a:p>
            <a:r>
              <a:rPr lang="en-US" altLang="zh-CN" sz="2400" dirty="0" smtClean="0"/>
              <a:t>Comparatively, the RAMS scheme achieves:</a:t>
            </a:r>
          </a:p>
          <a:p>
            <a:pPr lvl="1"/>
            <a:r>
              <a:rPr lang="en-US" altLang="zh-CN" sz="2400" dirty="0" smtClean="0"/>
              <a:t>twice of the diversity order at low to medium SNRs and </a:t>
            </a:r>
          </a:p>
          <a:p>
            <a:pPr lvl="1"/>
            <a:r>
              <a:rPr lang="en-US" altLang="zh-CN" sz="2400" dirty="0" smtClean="0"/>
              <a:t>a much lower error floor at high SNRs.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Future Wireless Challenges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285860"/>
            <a:ext cx="3496444" cy="774988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Explosion of data traffic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840" y="1772816"/>
            <a:ext cx="72075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5972100" y="1268760"/>
            <a:ext cx="2632348" cy="7749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华文仿宋" pitchFamily="2" charset="-122"/>
                <a:cs typeface="Arial" pitchFamily="34" charset="0"/>
              </a:rPr>
              <a:t>Limited spectrum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华文仿宋" pitchFamily="2" charset="-122"/>
              <a:cs typeface="Arial" pitchFamily="34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4459932" y="1285860"/>
            <a:ext cx="544116" cy="7749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华文仿宋" pitchFamily="2" charset="-122"/>
                <a:cs typeface="Arial" pitchFamily="34" charset="0"/>
              </a:rPr>
              <a:t>VS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华文仿宋" pitchFamily="2" charset="-122"/>
              <a:cs typeface="Arial" pitchFamily="34" charset="0"/>
            </a:endParaRPr>
          </a:p>
        </p:txBody>
      </p:sp>
      <p:pic>
        <p:nvPicPr>
          <p:cNvPr id="14" name="图片 13" descr="ComReg-spectrum-auction-e13533446163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2539" y="1872599"/>
            <a:ext cx="7425885" cy="4004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589240"/>
            <a:ext cx="7056784" cy="701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Source: Irish Regulator </a:t>
            </a:r>
            <a:r>
              <a:rPr lang="en-US" altLang="zh-CN" sz="1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ComReg</a:t>
            </a: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Announces Results of its 4G Spectrum Auction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Fig. 2 Results of Irish 4G Spectrum Auction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795636" y="6001543"/>
            <a:ext cx="6808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Fig.</a:t>
            </a:r>
            <a:r>
              <a:rPr lang="en-US" altLang="zh-CN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Cisco Visual Networking Index Global Mobile Data Traffic Growth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5" grpId="0"/>
      <p:bldP spid="1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1262080"/>
            <a:ext cx="8572500" cy="4381500"/>
          </a:xfrm>
        </p:spPr>
        <p:txBody>
          <a:bodyPr/>
          <a:lstStyle/>
          <a:p>
            <a:r>
              <a:rPr lang="nb-NO"/>
              <a:t>Conventional Bi-Directional Relay Protocal</a:t>
            </a:r>
          </a:p>
          <a:p>
            <a:pPr lvl="1"/>
            <a:endParaRPr lang="nb-NO" sz="1800"/>
          </a:p>
        </p:txBody>
      </p:sp>
      <p:graphicFrame>
        <p:nvGraphicFramePr>
          <p:cNvPr id="107543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09825" y="2544780"/>
          <a:ext cx="4033838" cy="806450"/>
        </p:xfrm>
        <a:graphic>
          <a:graphicData uri="http://schemas.openxmlformats.org/presentationml/2006/ole">
            <p:oleObj spid="_x0000_s1620050" name="Visio" r:id="rId4" imgW="4034293" imgH="806726" progId="">
              <p:embed/>
            </p:oleObj>
          </a:graphicData>
        </a:graphic>
      </p:graphicFrame>
      <p:graphicFrame>
        <p:nvGraphicFramePr>
          <p:cNvPr id="107548" name="Object 28"/>
          <p:cNvGraphicFramePr>
            <a:graphicFrameLocks noChangeAspect="1"/>
          </p:cNvGraphicFramePr>
          <p:nvPr/>
        </p:nvGraphicFramePr>
        <p:xfrm>
          <a:off x="2409825" y="4330718"/>
          <a:ext cx="4033838" cy="806450"/>
        </p:xfrm>
        <a:graphic>
          <a:graphicData uri="http://schemas.openxmlformats.org/presentationml/2006/ole">
            <p:oleObj spid="_x0000_s1620051" name="Visio" r:id="rId5" imgW="4034293" imgH="806726" progId="">
              <p:embed/>
            </p:oleObj>
          </a:graphicData>
        </a:graphic>
      </p:graphicFrame>
      <p:graphicFrame>
        <p:nvGraphicFramePr>
          <p:cNvPr id="107549" name="Object 29"/>
          <p:cNvGraphicFramePr>
            <a:graphicFrameLocks noChangeAspect="1"/>
          </p:cNvGraphicFramePr>
          <p:nvPr/>
        </p:nvGraphicFramePr>
        <p:xfrm>
          <a:off x="2409825" y="5194318"/>
          <a:ext cx="4033838" cy="806450"/>
        </p:xfrm>
        <a:graphic>
          <a:graphicData uri="http://schemas.openxmlformats.org/presentationml/2006/ole">
            <p:oleObj spid="_x0000_s1620052" name="Visio" r:id="rId6" imgW="4034293" imgH="806726" progId="">
              <p:embed/>
            </p:oleObj>
          </a:graphicData>
        </a:graphic>
      </p:graphicFrame>
      <p:graphicFrame>
        <p:nvGraphicFramePr>
          <p:cNvPr id="107551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11413" y="3465530"/>
          <a:ext cx="4033837" cy="806450"/>
        </p:xfrm>
        <a:graphic>
          <a:graphicData uri="http://schemas.openxmlformats.org/presentationml/2006/ole">
            <p:oleObj spid="_x0000_s1620053" name="Visio" r:id="rId7" imgW="4034293" imgH="806726" progId="">
              <p:embed/>
            </p:oleObj>
          </a:graphicData>
        </a:graphic>
      </p:graphicFrame>
      <p:graphicFrame>
        <p:nvGraphicFramePr>
          <p:cNvPr id="107553" name="Object 33"/>
          <p:cNvGraphicFramePr>
            <a:graphicFrameLocks noChangeAspect="1"/>
          </p:cNvGraphicFramePr>
          <p:nvPr/>
        </p:nvGraphicFramePr>
        <p:xfrm>
          <a:off x="2411413" y="1752618"/>
          <a:ext cx="4033837" cy="806450"/>
        </p:xfrm>
        <a:graphic>
          <a:graphicData uri="http://schemas.openxmlformats.org/presentationml/2006/ole">
            <p:oleObj spid="_x0000_s1620054" name="Visio" r:id="rId8" imgW="4034293" imgH="806726" progId="">
              <p:embed/>
            </p:oleObj>
          </a:graphicData>
        </a:graphic>
      </p:graphicFrame>
      <p:sp>
        <p:nvSpPr>
          <p:cNvPr id="11" name="标题 6"/>
          <p:cNvSpPr txBox="1">
            <a:spLocks/>
          </p:cNvSpPr>
          <p:nvPr/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Two-way Relaying Networks (1)</a:t>
            </a:r>
            <a:endParaRPr lang="zh-CN" altLang="en-US" sz="3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1262078"/>
            <a:ext cx="8572500" cy="4381500"/>
          </a:xfrm>
        </p:spPr>
        <p:txBody>
          <a:bodyPr/>
          <a:lstStyle/>
          <a:p>
            <a:r>
              <a:rPr lang="nb-NO"/>
              <a:t>Decode-and-Forward Bi-Directional Relay Protocal</a:t>
            </a:r>
          </a:p>
          <a:p>
            <a:pPr lvl="1"/>
            <a:endParaRPr lang="nb-NO" sz="1800"/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09825" y="2832116"/>
          <a:ext cx="4033838" cy="806450"/>
        </p:xfrm>
        <a:graphic>
          <a:graphicData uri="http://schemas.openxmlformats.org/presentationml/2006/ole">
            <p:oleObj spid="_x0000_s1621058" name="Visio" r:id="rId4" imgW="4034293" imgH="806726" progId="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11413" y="3752866"/>
          <a:ext cx="4033837" cy="806450"/>
        </p:xfrm>
        <a:graphic>
          <a:graphicData uri="http://schemas.openxmlformats.org/presentationml/2006/ole">
            <p:oleObj spid="_x0000_s1621059" name="Visio" r:id="rId5" imgW="4034293" imgH="806726" progId="">
              <p:embed/>
            </p:oleObj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2411413" y="2039953"/>
          <a:ext cx="4033837" cy="806450"/>
        </p:xfrm>
        <a:graphic>
          <a:graphicData uri="http://schemas.openxmlformats.org/presentationml/2006/ole">
            <p:oleObj spid="_x0000_s1621060" name="Visio" r:id="rId6" imgW="4034293" imgH="806726" progId="">
              <p:embed/>
            </p:oleObj>
          </a:graphicData>
        </a:graphic>
      </p:graphicFrame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2409825" y="4618053"/>
          <a:ext cx="4033838" cy="806450"/>
        </p:xfrm>
        <a:graphic>
          <a:graphicData uri="http://schemas.openxmlformats.org/presentationml/2006/ole">
            <p:oleObj spid="_x0000_s1621061" name="Visio" r:id="rId7" imgW="4034293" imgH="806726" progId="">
              <p:embed/>
            </p:oleObj>
          </a:graphicData>
        </a:graphic>
      </p:graphicFrame>
      <p:sp>
        <p:nvSpPr>
          <p:cNvPr id="9" name="标题 6"/>
          <p:cNvSpPr txBox="1">
            <a:spLocks/>
          </p:cNvSpPr>
          <p:nvPr/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srgbClr val="0070C0"/>
                </a:solidFill>
              </a:rPr>
              <a:t>Two-way Relaying Networks (2)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113" y="1281128"/>
            <a:ext cx="8428037" cy="4381500"/>
          </a:xfrm>
        </p:spPr>
        <p:txBody>
          <a:bodyPr/>
          <a:lstStyle/>
          <a:p>
            <a:r>
              <a:rPr lang="nb-NO" dirty="0"/>
              <a:t>Amplify-and-Forward Bi-Directional Relay Protocal</a:t>
            </a:r>
          </a:p>
          <a:p>
            <a:pPr lvl="1"/>
            <a:endParaRPr lang="nb-NO" sz="1800" dirty="0"/>
          </a:p>
        </p:txBody>
      </p:sp>
      <p:graphicFrame>
        <p:nvGraphicFramePr>
          <p:cNvPr id="114699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09825" y="3052778"/>
          <a:ext cx="4033838" cy="806450"/>
        </p:xfrm>
        <a:graphic>
          <a:graphicData uri="http://schemas.openxmlformats.org/presentationml/2006/ole">
            <p:oleObj spid="_x0000_s1622066" name="Visio" r:id="rId4" imgW="4034293" imgH="806726" progId="">
              <p:embed/>
            </p:oleObj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2409825" y="1987566"/>
          <a:ext cx="4033838" cy="806450"/>
        </p:xfrm>
        <a:graphic>
          <a:graphicData uri="http://schemas.openxmlformats.org/presentationml/2006/ole">
            <p:oleObj spid="_x0000_s1622067" name="Visio" r:id="rId5" imgW="4034293" imgH="806726" progId="">
              <p:embed/>
            </p:oleObj>
          </a:graphicData>
        </a:graphic>
      </p:graphicFrame>
      <p:graphicFrame>
        <p:nvGraphicFramePr>
          <p:cNvPr id="114704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09825" y="4202128"/>
          <a:ext cx="4033838" cy="806450"/>
        </p:xfrm>
        <a:graphic>
          <a:graphicData uri="http://schemas.openxmlformats.org/presentationml/2006/ole">
            <p:oleObj spid="_x0000_s1622068" name="Visio" r:id="rId6" imgW="4034293" imgH="806726" progId="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63713" y="2995628"/>
            <a:ext cx="5256212" cy="2719388"/>
            <a:chOff x="1111" y="2160"/>
            <a:chExt cx="3311" cy="1713"/>
          </a:xfrm>
        </p:grpSpPr>
        <p:sp>
          <p:nvSpPr>
            <p:cNvPr id="114706" name="Rectangle 18"/>
            <p:cNvSpPr>
              <a:spLocks noChangeArrowheads="1"/>
            </p:cNvSpPr>
            <p:nvPr/>
          </p:nvSpPr>
          <p:spPr bwMode="auto">
            <a:xfrm>
              <a:off x="1111" y="2160"/>
              <a:ext cx="3311" cy="1361"/>
            </a:xfrm>
            <a:prstGeom prst="rect">
              <a:avLst/>
            </a:prstGeom>
            <a:solidFill>
              <a:schemeClr val="accent1">
                <a:alpha val="10001"/>
              </a:schemeClr>
            </a:solidFill>
            <a:ln w="158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707" name="Text Box 19"/>
            <p:cNvSpPr txBox="1">
              <a:spLocks noChangeArrowheads="1"/>
            </p:cNvSpPr>
            <p:nvPr/>
          </p:nvSpPr>
          <p:spPr bwMode="auto">
            <a:xfrm>
              <a:off x="1440" y="3543"/>
              <a:ext cx="27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dirty="0">
                  <a:latin typeface="+mn-lt"/>
                </a:rPr>
                <a:t>Analog Network Coding</a:t>
              </a:r>
              <a:endParaRPr lang="en-US" altLang="zh-CN" dirty="0">
                <a:latin typeface="+mn-lt"/>
                <a:ea typeface="宋体" pitchFamily="2" charset="-122"/>
              </a:endParaRPr>
            </a:p>
          </p:txBody>
        </p:sp>
      </p:grpSp>
      <p:sp>
        <p:nvSpPr>
          <p:cNvPr id="11" name="标题 6"/>
          <p:cNvSpPr txBox="1">
            <a:spLocks/>
          </p:cNvSpPr>
          <p:nvPr/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srgbClr val="0070C0"/>
                </a:solidFill>
              </a:rPr>
              <a:t>Two-way Relaying Networks (3)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Full-Duplex Two-Way Relaying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4786322"/>
            <a:ext cx="8359775" cy="2071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altLang="zh-CN" dirty="0" smtClean="0"/>
              <a:t>The communication process</a:t>
            </a:r>
          </a:p>
          <a:p>
            <a:r>
              <a:rPr lang="en-US" altLang="zh-CN" dirty="0" smtClean="0"/>
              <a:t>Two source nodes transmit signals to the relay node, while receiving the signal sent from the relay node at the same time</a:t>
            </a:r>
          </a:p>
          <a:p>
            <a:r>
              <a:rPr lang="en-US" altLang="zh-CN" dirty="0" smtClean="0"/>
              <a:t>The relay broadcasts the signals received in the previous time slot to both source nodes and meanwhile receiving the signals from the sources.</a:t>
            </a:r>
            <a:endParaRPr lang="zh-CN" altLang="en-US" dirty="0"/>
          </a:p>
        </p:txBody>
      </p:sp>
      <p:grpSp>
        <p:nvGrpSpPr>
          <p:cNvPr id="4" name="组合 8"/>
          <p:cNvGrpSpPr/>
          <p:nvPr/>
        </p:nvGrpSpPr>
        <p:grpSpPr>
          <a:xfrm>
            <a:off x="392113" y="785794"/>
            <a:ext cx="4999719" cy="3424299"/>
            <a:chOff x="4144313" y="785794"/>
            <a:chExt cx="4999719" cy="3424299"/>
          </a:xfrm>
        </p:grpSpPr>
        <p:pic>
          <p:nvPicPr>
            <p:cNvPr id="15882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4313" y="785794"/>
              <a:ext cx="4999719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930836" y="3809983"/>
              <a:ext cx="364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Full-duplex two-way relaying</a:t>
              </a:r>
              <a:endParaRPr lang="zh-CN" altLang="en-US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5391832" y="874455"/>
            <a:ext cx="33600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Char char="•"/>
            </a:pPr>
            <a:r>
              <a:rPr lang="en-US" altLang="zh-CN" dirty="0" smtClean="0">
                <a:solidFill>
                  <a:schemeClr val="dk1"/>
                </a:solidFill>
                <a:latin typeface="+mn-lt"/>
                <a:ea typeface="+mn-ea"/>
              </a:rPr>
              <a:t>The FD two-way relay system consists of two sources, and one relay node and all nodes work in the FD mode with two antennas, one for transmission and one for reception. 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Char char="•"/>
            </a:pPr>
            <a:r>
              <a:rPr lang="en-US" altLang="zh-CN" dirty="0" smtClean="0">
                <a:solidFill>
                  <a:schemeClr val="dk1"/>
                </a:solidFill>
                <a:latin typeface="+mn-lt"/>
                <a:ea typeface="+mn-ea"/>
              </a:rPr>
              <a:t>The direct link between two source nodes does not exist due to the shadowing effect.</a:t>
            </a:r>
            <a:endParaRPr lang="zh-CN" altLang="en-US" dirty="0" smtClean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Two-way Full-Duplex Relay Selection</a:t>
            </a:r>
            <a:endParaRPr lang="zh-CN" altLang="en-US" sz="32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176806" y="1176335"/>
            <a:ext cx="3824350" cy="4252929"/>
          </a:xfrm>
        </p:spPr>
        <p:txBody>
          <a:bodyPr/>
          <a:lstStyle/>
          <a:p>
            <a:r>
              <a:rPr lang="en-US" altLang="zh-CN" dirty="0" smtClean="0"/>
              <a:t>We analyze and optimize the two-way FD relay system using amplify and-forward protocol, when the multi-relay scenario is considered.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optimal relay selection scheme in maximizing the effective signal-to-interference and noise ratio is proposed, which significantly improves the system performance than a single relay network.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0F75ADC-48AB-4F97-AE3F-8A97E1AD6927}" type="slidenum">
              <a:rPr lang="en-US" altLang="zh-CN" smtClean="0"/>
              <a:pPr>
                <a:defRPr/>
              </a:pPr>
              <a:t>64</a:t>
            </a:fld>
            <a:endParaRPr lang="en-US" altLang="zh-CN"/>
          </a:p>
        </p:txBody>
      </p:sp>
      <p:sp>
        <p:nvSpPr>
          <p:cNvPr id="9" name="TextBox 8"/>
          <p:cNvSpPr txBox="1"/>
          <p:nvPr/>
        </p:nvSpPr>
        <p:spPr>
          <a:xfrm>
            <a:off x="107981" y="5812713"/>
            <a:ext cx="889317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 smtClean="0"/>
              <a:t>Hongyu</a:t>
            </a:r>
            <a:r>
              <a:rPr lang="en-US" sz="1600" dirty="0" smtClean="0"/>
              <a:t> Cui, Lingyang Song, and </a:t>
            </a:r>
            <a:r>
              <a:rPr lang="en-US" sz="1600" dirty="0" err="1" smtClean="0"/>
              <a:t>Bingli</a:t>
            </a:r>
            <a:r>
              <a:rPr lang="en-US" sz="1600" dirty="0" smtClean="0"/>
              <a:t> Jiao, “Relay Selection for Two-Way Full Duplex Relay Networks with Amplify-and-Forward Protocol,” </a:t>
            </a:r>
            <a:r>
              <a:rPr lang="en-US" sz="1600" i="1" dirty="0" smtClean="0"/>
              <a:t>IEEE Transactions on Wireless Communications</a:t>
            </a:r>
            <a:r>
              <a:rPr lang="en-US" sz="1600" dirty="0" smtClean="0"/>
              <a:t>, vol. 13, no. 7, pp. 3768-3876, Jul. 2014.</a:t>
            </a:r>
          </a:p>
        </p:txBody>
      </p:sp>
      <p:pic>
        <p:nvPicPr>
          <p:cNvPr id="162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45405"/>
            <a:ext cx="4857784" cy="425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Problem Formulation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	The received signal at the relay is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The amplified signal of the relay satisfies</a:t>
            </a:r>
          </a:p>
          <a:p>
            <a:pPr lvl="8"/>
            <a:r>
              <a:rPr lang="en-US" altLang="zh-CN" sz="2000" dirty="0" smtClean="0">
                <a:ea typeface="+mn-ea"/>
                <a:cs typeface="+mn-cs"/>
              </a:rPr>
              <a:t> where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The received signal at the source is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 Therefore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22932" b="30248"/>
          <a:stretch>
            <a:fillRect/>
          </a:stretch>
        </p:blipFill>
        <p:spPr bwMode="auto">
          <a:xfrm>
            <a:off x="1403648" y="1556792"/>
            <a:ext cx="6139438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2820914" cy="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2896"/>
            <a:ext cx="3966749" cy="8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17032"/>
            <a:ext cx="4859533" cy="7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995" y="4857328"/>
            <a:ext cx="6153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Selection Criteria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	The received SINR is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It can be verified that the optimal selection criteria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is equivalent to 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04" y="1556792"/>
            <a:ext cx="8877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4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3240360" cy="53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4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149080"/>
            <a:ext cx="3240360" cy="74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Some Results</a:t>
            </a:r>
            <a:endParaRPr lang="zh-CN" altLang="en-US" sz="3200" dirty="0"/>
          </a:p>
        </p:txBody>
      </p:sp>
      <p:pic>
        <p:nvPicPr>
          <p:cNvPr id="1662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7" y="1357297"/>
            <a:ext cx="4465315" cy="433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5315" y="1313206"/>
            <a:ext cx="4607279" cy="447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Conclusions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multiple-relay scenario is considered</a:t>
            </a:r>
          </a:p>
          <a:p>
            <a:pPr lvl="1"/>
            <a:r>
              <a:rPr lang="en-US" altLang="zh-CN" sz="2400" dirty="0" smtClean="0"/>
              <a:t>the two-way full duplex relay of AF protocol was analyzed and optimized. </a:t>
            </a:r>
          </a:p>
          <a:p>
            <a:pPr lvl="1"/>
            <a:r>
              <a:rPr lang="en-US" altLang="zh-CN" sz="2400" dirty="0" smtClean="0"/>
              <a:t>the optimal power allocation and the optimal choice of duplex mode for the two-way relay are obtained in minimizing the outage probability.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Results reveal that the two-way FD relay has the better performance than two-way HD relay, if the residual self-interference is sufficiently small.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altLang="zh-CN" sz="3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Full-Duplex Heterogeneous Networks</a:t>
            </a:r>
            <a:r>
              <a:rPr lang="en-US" altLang="zh-CN" sz="24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5064" y="1071546"/>
            <a:ext cx="3998935" cy="41434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400" dirty="0" smtClean="0"/>
              <a:t>A FD-</a:t>
            </a:r>
            <a:r>
              <a:rPr lang="en-US" altLang="zh-CN" sz="2400" dirty="0" err="1" smtClean="0"/>
              <a:t>HetNet</a:t>
            </a:r>
            <a:r>
              <a:rPr lang="en-US" altLang="zh-CN" sz="2400" dirty="0" smtClean="0"/>
              <a:t> consists of a single BS and multiple FAPs, all equipped with 2 antennas. </a:t>
            </a:r>
          </a:p>
          <a:p>
            <a:r>
              <a:rPr lang="en-US" altLang="zh-CN" sz="2400" dirty="0" smtClean="0"/>
              <a:t>Each cell has multiple users that attempt to connect either to the BS or the FAPs. </a:t>
            </a:r>
          </a:p>
          <a:p>
            <a:r>
              <a:rPr lang="en-US" altLang="zh-CN" sz="2400" dirty="0" smtClean="0"/>
              <a:t>Both BS and FAPs work in the FD mode.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59068" y="5013176"/>
            <a:ext cx="449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Full-Duplex Heterogeneous Networks</a:t>
            </a:r>
            <a:endParaRPr lang="zh-CN" altLang="en-US" dirty="0"/>
          </a:p>
        </p:txBody>
      </p:sp>
      <p:pic>
        <p:nvPicPr>
          <p:cNvPr id="1797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53" y="1185904"/>
            <a:ext cx="4787875" cy="381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981" y="5445224"/>
            <a:ext cx="8893175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ea"/>
              <a:buAutoNum type="circleNumDbPlain"/>
            </a:pPr>
            <a:r>
              <a:rPr lang="en-US" sz="1400" dirty="0" err="1" smtClean="0"/>
              <a:t>Radwa</a:t>
            </a:r>
            <a:r>
              <a:rPr lang="en-US" sz="1400" dirty="0" smtClean="0"/>
              <a:t> Sultan, Lingyang Song, and Zhu Han, “Impact of Full Duplex on Resource Allocation for Small Cell Networks,” The IEEE Global Conference on Signal and Information Processing (</a:t>
            </a:r>
            <a:r>
              <a:rPr lang="en-US" sz="1400" dirty="0" err="1" smtClean="0"/>
              <a:t>GlobalSIP</a:t>
            </a:r>
            <a:r>
              <a:rPr lang="en-US" sz="1400" dirty="0" smtClean="0"/>
              <a:t>), December 3-5, 2014. Atlanta, Georgia, USA.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sz="1400" dirty="0" err="1" smtClean="0"/>
              <a:t>Radwa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Aly</a:t>
            </a:r>
            <a:r>
              <a:rPr lang="en-US" altLang="zh-CN" sz="1400" dirty="0" smtClean="0"/>
              <a:t> Sultan, Lingyang Song, </a:t>
            </a:r>
            <a:r>
              <a:rPr lang="en-US" altLang="zh-CN" sz="1400" dirty="0" err="1" smtClean="0"/>
              <a:t>Karim</a:t>
            </a:r>
            <a:r>
              <a:rPr lang="en-US" altLang="zh-CN" sz="1400" dirty="0" smtClean="0"/>
              <a:t> G </a:t>
            </a:r>
            <a:r>
              <a:rPr lang="en-US" altLang="zh-CN" sz="1400" dirty="0" err="1" smtClean="0"/>
              <a:t>Seddik</a:t>
            </a:r>
            <a:r>
              <a:rPr lang="en-US" altLang="zh-CN" sz="1400" dirty="0" smtClean="0"/>
              <a:t>, </a:t>
            </a:r>
            <a:r>
              <a:rPr lang="en-US" altLang="zh-CN" sz="1400" dirty="0" err="1" smtClean="0"/>
              <a:t>Yonghui</a:t>
            </a:r>
            <a:r>
              <a:rPr lang="en-US" altLang="zh-CN" sz="1400" dirty="0" smtClean="0"/>
              <a:t> Li, and Zhu Han, “Mode Selection, User Pairing, Subcarrier Allocation and Power Control in Full-Duplex OFDMA </a:t>
            </a:r>
            <a:r>
              <a:rPr lang="en-US" altLang="zh-CN" sz="1400" dirty="0" err="1" smtClean="0"/>
              <a:t>HetNets</a:t>
            </a:r>
            <a:r>
              <a:rPr lang="en-US" altLang="zh-CN" sz="1400" dirty="0" smtClean="0"/>
              <a:t>,” IEEE ICC 2015 - 4th International Workshop on Small Cell and 5G Networks (</a:t>
            </a:r>
            <a:r>
              <a:rPr lang="en-US" altLang="zh-CN" sz="1400" dirty="0" err="1" smtClean="0"/>
              <a:t>SmallNets</a:t>
            </a:r>
            <a:r>
              <a:rPr lang="en-US" altLang="zh-CN" sz="1400" dirty="0" smtClean="0"/>
              <a:t>) , London, UK, June 2015. </a:t>
            </a:r>
            <a:endParaRPr lang="zh-CN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483769" y="60325"/>
            <a:ext cx="6660232" cy="776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KPIs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395536" y="960239"/>
            <a:ext cx="4391010" cy="2158499"/>
            <a:chOff x="395536" y="960239"/>
            <a:chExt cx="4391010" cy="2158499"/>
          </a:xfrm>
        </p:grpSpPr>
        <p:grpSp>
          <p:nvGrpSpPr>
            <p:cNvPr id="3" name="组合 29"/>
            <p:cNvGrpSpPr/>
            <p:nvPr/>
          </p:nvGrpSpPr>
          <p:grpSpPr>
            <a:xfrm>
              <a:off x="539552" y="960239"/>
              <a:ext cx="2448274" cy="1440160"/>
              <a:chOff x="539550" y="980728"/>
              <a:chExt cx="3312368" cy="2088232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539550" y="980728"/>
              <a:ext cx="3312368" cy="20882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" name="右箭头 4"/>
              <p:cNvSpPr/>
              <p:nvPr/>
            </p:nvSpPr>
            <p:spPr>
              <a:xfrm rot="18639400">
                <a:off x="2113166" y="1629944"/>
                <a:ext cx="1080120" cy="2784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95536" y="2472407"/>
              <a:ext cx="4391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Capacity</a:t>
              </a:r>
            </a:p>
            <a:p>
              <a:r>
                <a:rPr lang="en-US" altLang="zh-CN" dirty="0" smtClean="0"/>
                <a:t>(Traffic and Connections)</a:t>
              </a:r>
              <a:endParaRPr lang="zh-CN" altLang="en-US" dirty="0"/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371184" y="960240"/>
            <a:ext cx="2772816" cy="2158498"/>
            <a:chOff x="6371184" y="960240"/>
            <a:chExt cx="2772816" cy="2158498"/>
          </a:xfrm>
        </p:grpSpPr>
        <p:grpSp>
          <p:nvGrpSpPr>
            <p:cNvPr id="7" name="组合 33"/>
            <p:cNvGrpSpPr/>
            <p:nvPr/>
          </p:nvGrpSpPr>
          <p:grpSpPr>
            <a:xfrm>
              <a:off x="6660232" y="960240"/>
              <a:ext cx="2016224" cy="1584172"/>
              <a:chOff x="251520" y="3689510"/>
              <a:chExt cx="2952328" cy="2189756"/>
            </a:xfrm>
          </p:grpSpPr>
          <p:pic>
            <p:nvPicPr>
              <p:cNvPr id="9224" name="Picture 8" descr="http://en-img-dis.gcimg.net/product/day_20111124/d90cade59cd4d31a5aa5c27e6c6d794c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3789040"/>
                <a:ext cx="1512168" cy="2090226"/>
              </a:xfrm>
              <a:prstGeom prst="rect">
                <a:avLst/>
              </a:prstGeom>
              <a:noFill/>
            </p:spPr>
          </p:pic>
          <p:pic>
            <p:nvPicPr>
              <p:cNvPr id="9226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005064"/>
                <a:ext cx="936104" cy="936104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67841" y="3689510"/>
                <a:ext cx="1738479" cy="51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10Gbps</a:t>
                </a:r>
                <a:endParaRPr lang="zh-CN" altLang="en-US" dirty="0"/>
              </a:p>
            </p:txBody>
          </p:sp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0820421">
                <a:off x="1058427" y="4167465"/>
                <a:ext cx="829876" cy="2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13" descr="http://t2.baidu.com/it/u=2254232663,17436644&amp;fm=21&amp;gp=0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516763" cy="72008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71184" y="2472407"/>
              <a:ext cx="2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Peak Data Rate</a:t>
              </a:r>
            </a:p>
            <a:p>
              <a:r>
                <a:rPr lang="en-US" altLang="zh-CN" dirty="0" smtClean="0"/>
                <a:t>(10+Gbps)</a:t>
              </a:r>
            </a:p>
          </p:txBody>
        </p:sp>
      </p:grpSp>
      <p:grpSp>
        <p:nvGrpSpPr>
          <p:cNvPr id="10" name="组合 36"/>
          <p:cNvGrpSpPr/>
          <p:nvPr/>
        </p:nvGrpSpPr>
        <p:grpSpPr>
          <a:xfrm>
            <a:off x="3275856" y="1032247"/>
            <a:ext cx="2847191" cy="2086491"/>
            <a:chOff x="3275856" y="1032247"/>
            <a:chExt cx="2847191" cy="2086491"/>
          </a:xfrm>
        </p:grpSpPr>
        <p:sp>
          <p:nvSpPr>
            <p:cNvPr id="20" name="TextBox 19"/>
            <p:cNvSpPr txBox="1"/>
            <p:nvPr/>
          </p:nvSpPr>
          <p:spPr>
            <a:xfrm>
              <a:off x="3347864" y="2472407"/>
              <a:ext cx="2775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User Rate Anywhere</a:t>
              </a:r>
            </a:p>
            <a:p>
              <a:r>
                <a:rPr lang="en-US" altLang="zh-CN" dirty="0" smtClean="0"/>
                <a:t>(100M-1Gbps)</a:t>
              </a:r>
              <a:endParaRPr lang="zh-CN" altLang="en-US" dirty="0"/>
            </a:p>
          </p:txBody>
        </p:sp>
        <p:grpSp>
          <p:nvGrpSpPr>
            <p:cNvPr id="11" name="组合 28"/>
            <p:cNvGrpSpPr/>
            <p:nvPr/>
          </p:nvGrpSpPr>
          <p:grpSpPr>
            <a:xfrm>
              <a:off x="3275856" y="1032247"/>
              <a:ext cx="2448272" cy="1296144"/>
              <a:chOff x="4572000" y="1052736"/>
              <a:chExt cx="3888432" cy="2016224"/>
            </a:xfrm>
          </p:grpSpPr>
          <p:pic>
            <p:nvPicPr>
              <p:cNvPr id="9233" name="Picture 17" descr="http://pic12.nipic.com/20110228/2457331_222040862000_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72000" y="1052736"/>
                <a:ext cx="2856316" cy="2016224"/>
              </a:xfrm>
              <a:prstGeom prst="rect">
                <a:avLst/>
              </a:prstGeom>
              <a:noFill/>
            </p:spPr>
          </p:pic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60032" y="1268760"/>
                <a:ext cx="653670" cy="993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20272" y="1196752"/>
                <a:ext cx="433914" cy="659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97" name="Picture 5" descr="http://t3.baidu.com/it/u=3977028044,1512185869&amp;fm=15&amp;gp=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4328" y="1556792"/>
                <a:ext cx="936104" cy="628728"/>
              </a:xfrm>
              <a:prstGeom prst="rect">
                <a:avLst/>
              </a:prstGeom>
              <a:noFill/>
            </p:spPr>
          </p:pic>
          <p:sp>
            <p:nvSpPr>
              <p:cNvPr id="23" name="左右箭头 22"/>
              <p:cNvSpPr/>
              <p:nvPr/>
            </p:nvSpPr>
            <p:spPr>
              <a:xfrm rot="19385321">
                <a:off x="7153619" y="2380197"/>
                <a:ext cx="373869" cy="8924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38"/>
          <p:cNvGrpSpPr/>
          <p:nvPr/>
        </p:nvGrpSpPr>
        <p:grpSpPr>
          <a:xfrm>
            <a:off x="179512" y="3982865"/>
            <a:ext cx="2808312" cy="2080007"/>
            <a:chOff x="179512" y="3768551"/>
            <a:chExt cx="2808312" cy="2080007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5568751"/>
              <a:ext cx="2808312" cy="27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</a:t>
              </a:r>
              <a:r>
                <a:rPr lang="en-US" altLang="zh-CN" dirty="0" err="1" smtClean="0"/>
                <a:t>Energy&amp;Cost</a:t>
              </a:r>
              <a:r>
                <a:rPr lang="en-US" altLang="zh-CN" dirty="0" smtClean="0"/>
                <a:t> Reduce</a:t>
              </a:r>
            </a:p>
          </p:txBody>
        </p:sp>
        <p:grpSp>
          <p:nvGrpSpPr>
            <p:cNvPr id="14" name="组合 43"/>
            <p:cNvGrpSpPr/>
            <p:nvPr/>
          </p:nvGrpSpPr>
          <p:grpSpPr>
            <a:xfrm>
              <a:off x="427560" y="3768551"/>
              <a:ext cx="2419545" cy="1893910"/>
              <a:chOff x="427560" y="3933056"/>
              <a:chExt cx="2419545" cy="1893910"/>
            </a:xfrm>
          </p:grpSpPr>
          <p:pic>
            <p:nvPicPr>
              <p:cNvPr id="9218" name="Picture 2" descr="http://www.morning.sc.cn/new/tfzb/20100308/m_TF08A16_2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7560" y="4012904"/>
                <a:ext cx="2419545" cy="1814062"/>
              </a:xfrm>
              <a:prstGeom prst="rect">
                <a:avLst/>
              </a:prstGeom>
              <a:noFill/>
            </p:spPr>
          </p:pic>
          <p:pic>
            <p:nvPicPr>
              <p:cNvPr id="24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28338" y="3933056"/>
                <a:ext cx="562250" cy="870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90587" y="3966390"/>
                <a:ext cx="319563" cy="494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组合 39"/>
          <p:cNvGrpSpPr/>
          <p:nvPr/>
        </p:nvGrpSpPr>
        <p:grpSpPr>
          <a:xfrm>
            <a:off x="3635896" y="4126882"/>
            <a:ext cx="3027304" cy="2302514"/>
            <a:chOff x="3635896" y="3912568"/>
            <a:chExt cx="3027304" cy="2302514"/>
          </a:xfrm>
        </p:grpSpPr>
        <p:sp>
          <p:nvSpPr>
            <p:cNvPr id="31" name="TextBox 30"/>
            <p:cNvSpPr txBox="1"/>
            <p:nvPr/>
          </p:nvSpPr>
          <p:spPr>
            <a:xfrm>
              <a:off x="3635896" y="5568751"/>
              <a:ext cx="3027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Low Latency, </a:t>
              </a:r>
            </a:p>
            <a:p>
              <a:r>
                <a:rPr lang="en-US" altLang="zh-CN" dirty="0" smtClean="0"/>
                <a:t>High reliability</a:t>
              </a:r>
              <a:endParaRPr lang="zh-CN" altLang="en-US" dirty="0"/>
            </a:p>
          </p:txBody>
        </p:sp>
        <p:grpSp>
          <p:nvGrpSpPr>
            <p:cNvPr id="17" name="组合 33"/>
            <p:cNvGrpSpPr/>
            <p:nvPr/>
          </p:nvGrpSpPr>
          <p:grpSpPr>
            <a:xfrm>
              <a:off x="3707905" y="3912568"/>
              <a:ext cx="2016224" cy="1440160"/>
              <a:chOff x="0" y="2564904"/>
              <a:chExt cx="2631851" cy="1626425"/>
            </a:xfrm>
          </p:grpSpPr>
          <p:pic>
            <p:nvPicPr>
              <p:cNvPr id="32" name="Picture 23" descr="http://www.iot-online.com/uploads/allimg/100622/11_100622000010_1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4944"/>
                <a:ext cx="1688513" cy="126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08112" y="2564904"/>
                <a:ext cx="1623739" cy="111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3000364" y="3357562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66FF"/>
                </a:solidFill>
              </a:rPr>
              <a:t>6 Key Requirements</a:t>
            </a:r>
            <a:endParaRPr lang="zh-CN" altLang="en-US" sz="2400" b="1" dirty="0">
              <a:solidFill>
                <a:srgbClr val="0066FF"/>
              </a:solidFill>
            </a:endParaRPr>
          </a:p>
        </p:txBody>
      </p:sp>
      <p:grpSp>
        <p:nvGrpSpPr>
          <p:cNvPr id="18" name="组合 40"/>
          <p:cNvGrpSpPr/>
          <p:nvPr/>
        </p:nvGrpSpPr>
        <p:grpSpPr>
          <a:xfrm>
            <a:off x="6293865" y="3806911"/>
            <a:ext cx="2635853" cy="2684040"/>
            <a:chOff x="6293865" y="3592597"/>
            <a:chExt cx="2635853" cy="268404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93865" y="3592597"/>
              <a:ext cx="2635853" cy="197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6545356" y="5568751"/>
              <a:ext cx="2206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5-10</a:t>
              </a:r>
              <a:r>
                <a:rPr lang="en-US" altLang="zh-CN" dirty="0" smtClean="0"/>
                <a:t>X Spectrum Efficiency</a:t>
              </a:r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Key Performance Indicators (</a:t>
            </a:r>
            <a:r>
              <a:rPr lang="en-US" altLang="zh-CN" sz="3200" dirty="0" smtClean="0">
                <a:solidFill>
                  <a:srgbClr val="7030A0"/>
                </a:solidFill>
                <a:ea typeface="黑体" pitchFamily="2" charset="-122"/>
              </a:rPr>
              <a:t>KPIs</a:t>
            </a:r>
            <a:r>
              <a:rPr lang="en-US" altLang="zh-CN" sz="3200" dirty="0" smtClean="0">
                <a:ea typeface="黑体" pitchFamily="2" charset="-122"/>
              </a:rPr>
              <a:t>)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354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Results and Conclusions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4548638"/>
            <a:ext cx="8359775" cy="22379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2200" dirty="0" smtClean="0"/>
              <a:t>Both uplink and downlink users are connected to the BS;</a:t>
            </a:r>
          </a:p>
          <a:p>
            <a:r>
              <a:rPr lang="en-US" altLang="zh-CN" sz="2200" dirty="0" smtClean="0"/>
              <a:t>The uplink user is connected to the BS but the downlink user is connected to the FAP;</a:t>
            </a:r>
          </a:p>
          <a:p>
            <a:r>
              <a:rPr lang="en-US" altLang="zh-CN" sz="2200" dirty="0" smtClean="0"/>
              <a:t>Both the uplink and downlink users are connected to the FAP;</a:t>
            </a:r>
          </a:p>
          <a:p>
            <a:r>
              <a:rPr lang="en-US" altLang="zh-CN" sz="2200" dirty="0" smtClean="0"/>
              <a:t>The uplink user is connected to the FAP and the downlink user is connected to the BS.</a:t>
            </a:r>
            <a:endParaRPr lang="en-GB" altLang="zh-CN" sz="22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798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507" y="928670"/>
            <a:ext cx="4762947" cy="36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Mode Switch</a:t>
            </a:r>
          </a:p>
          <a:p>
            <a:pPr lvl="1"/>
            <a:r>
              <a:rPr lang="en-US" altLang="zh-CN" sz="2400" dirty="0" smtClean="0"/>
              <a:t>Half-duplex radio </a:t>
            </a:r>
          </a:p>
          <a:p>
            <a:pPr lvl="2"/>
            <a:r>
              <a:rPr lang="en-US" altLang="zh-CN" sz="2000" dirty="0" smtClean="0"/>
              <a:t>Due the limited size of transmitter and receiver, many wireless communication systems suffer from the spatial correlation which degrades the performance gain of HD mode.</a:t>
            </a:r>
          </a:p>
          <a:p>
            <a:pPr lvl="1"/>
            <a:r>
              <a:rPr lang="en-US" altLang="zh-CN" sz="2400" dirty="0" smtClean="0"/>
              <a:t>Full-duplex radio </a:t>
            </a:r>
          </a:p>
          <a:p>
            <a:pPr lvl="2"/>
            <a:r>
              <a:rPr lang="en-US" altLang="zh-CN" sz="2000" dirty="0" smtClean="0"/>
              <a:t>It allows a node to send and receive signals at the same time in the same frequency band. </a:t>
            </a:r>
          </a:p>
          <a:p>
            <a:pPr lvl="2"/>
            <a:r>
              <a:rPr lang="en-US" altLang="zh-CN" sz="2000" dirty="0" smtClean="0"/>
              <a:t>However, it is practically impossible to have perfect self interference cancelation, and thus, the amount of RSI greatly affects the performance of FD system.</a:t>
            </a:r>
          </a:p>
          <a:p>
            <a:pPr lvl="2"/>
            <a:r>
              <a:rPr lang="en-US" altLang="zh-CN" sz="2000" dirty="0" smtClean="0"/>
              <a:t>As a result, in some scenarios, the HD mode may outperform the FD mode for certain RSI values.</a:t>
            </a:r>
          </a:p>
          <a:p>
            <a:r>
              <a:rPr lang="en-US" altLang="zh-CN" dirty="0" smtClean="0"/>
              <a:t>This motivates the adaptive mode switching between the FD and HD modes based on the RSI and channel conditions to maximize the </a:t>
            </a:r>
            <a:r>
              <a:rPr lang="en-US" altLang="zh-CN" dirty="0" err="1" smtClean="0"/>
              <a:t>ergodic</a:t>
            </a:r>
            <a:r>
              <a:rPr lang="en-US" altLang="zh-CN" dirty="0" smtClean="0"/>
              <a:t> capacity.</a:t>
            </a:r>
            <a:endParaRPr lang="en-GB" altLang="zh-CN" sz="32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(2)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Power Control</a:t>
            </a:r>
          </a:p>
          <a:p>
            <a:pPr lvl="1"/>
            <a:r>
              <a:rPr lang="en-US" altLang="zh-CN" dirty="0" smtClean="0"/>
              <a:t>due to RSI, power control algorithm needs to be properly redesigned in order to maximize system performance of all users.</a:t>
            </a:r>
          </a:p>
          <a:p>
            <a:pPr lvl="2"/>
            <a:r>
              <a:rPr lang="en-US" altLang="zh-CN" sz="2000" dirty="0" smtClean="0"/>
              <a:t>FD-MIMO: </a:t>
            </a:r>
          </a:p>
          <a:p>
            <a:pPr lvl="3"/>
            <a:r>
              <a:rPr lang="en-US" altLang="zh-CN" sz="2000" dirty="0" smtClean="0"/>
              <a:t>The antennas at the FD node are divided into transmit and receive antenna sets</a:t>
            </a:r>
          </a:p>
          <a:p>
            <a:pPr lvl="3"/>
            <a:r>
              <a:rPr lang="en-US" altLang="zh-CN" sz="2000" dirty="0" smtClean="0"/>
              <a:t>Water-filling power allocation can be applied at the transmit antenna set to maximize the sum rate based on individual power constraint.</a:t>
            </a:r>
          </a:p>
          <a:p>
            <a:pPr lvl="2"/>
            <a:r>
              <a:rPr lang="en-US" altLang="zh-CN" sz="2000" dirty="0" smtClean="0"/>
              <a:t>FD-Relay: </a:t>
            </a:r>
          </a:p>
          <a:p>
            <a:pPr lvl="3"/>
            <a:r>
              <a:rPr lang="en-US" altLang="zh-CN" sz="2000" dirty="0" smtClean="0"/>
              <a:t>In FD-Relay networks with individual power constraint at each relay, the relayed signals are corrupted by the RSI, </a:t>
            </a:r>
          </a:p>
          <a:p>
            <a:pPr lvl="3"/>
            <a:r>
              <a:rPr lang="en-US" altLang="zh-CN" sz="2000" dirty="0" smtClean="0"/>
              <a:t>Power allocation can be considered to reduce RSI subject to total and individual power constraints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(3)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Power Control</a:t>
            </a:r>
          </a:p>
          <a:p>
            <a:pPr lvl="1"/>
            <a:r>
              <a:rPr lang="en-US" altLang="zh-CN" dirty="0" smtClean="0"/>
              <a:t>FD-OFDMA: for FD-OFDMA with one FD BS and HD multiple users, uplink (transmit) and downlink (receive) users are paired to communicate with FD BS at the same time. </a:t>
            </a:r>
          </a:p>
          <a:p>
            <a:pPr lvl="2"/>
            <a:r>
              <a:rPr lang="en-US" altLang="zh-CN" sz="2000" dirty="0" smtClean="0"/>
              <a:t>The transmit power can be allocated at the BS side with total power constraint by splitting the power among all he subcarriers for different user pairs. </a:t>
            </a:r>
          </a:p>
          <a:p>
            <a:pPr lvl="2"/>
            <a:r>
              <a:rPr lang="en-US" altLang="zh-CN" sz="2000" dirty="0" smtClean="0"/>
              <a:t>At the user side, power control needs to take into account the inter-user distance among the transmit-receiver user pair.</a:t>
            </a:r>
          </a:p>
          <a:p>
            <a:pPr lvl="1"/>
            <a:r>
              <a:rPr lang="en-US" altLang="zh-CN" dirty="0" smtClean="0"/>
              <a:t>FD-</a:t>
            </a:r>
            <a:r>
              <a:rPr lang="en-US" altLang="zh-CN" dirty="0" err="1" smtClean="0"/>
              <a:t>HetNet</a:t>
            </a:r>
            <a:r>
              <a:rPr lang="en-US" altLang="zh-CN" dirty="0" smtClean="0"/>
              <a:t>: </a:t>
            </a:r>
          </a:p>
          <a:p>
            <a:pPr lvl="2"/>
            <a:r>
              <a:rPr lang="en-US" altLang="zh-CN" sz="2000" dirty="0" smtClean="0"/>
              <a:t>Similar to FD-OFDMA, the power control can be performed for the FD BS and </a:t>
            </a:r>
            <a:r>
              <a:rPr lang="en-US" altLang="zh-CN" sz="2000" dirty="0" err="1" smtClean="0"/>
              <a:t>femtocell</a:t>
            </a:r>
            <a:r>
              <a:rPr lang="en-US" altLang="zh-CN" sz="2000" dirty="0" smtClean="0"/>
              <a:t> access points (FAPs) and HD users in FD-</a:t>
            </a:r>
            <a:r>
              <a:rPr lang="en-US" altLang="zh-CN" sz="2000" dirty="0" err="1" smtClean="0"/>
              <a:t>HetNet</a:t>
            </a:r>
            <a:r>
              <a:rPr lang="en-US" altLang="zh-CN" sz="2000" dirty="0" smtClean="0"/>
              <a:t> to optimize the network performance. </a:t>
            </a:r>
          </a:p>
          <a:p>
            <a:pPr lvl="2"/>
            <a:r>
              <a:rPr lang="en-US" altLang="zh-CN" sz="2000" dirty="0" smtClean="0"/>
              <a:t>However, both the inter-cell interference and RSI need to be considered jointly in optimizing the overall network performance.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(3)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200" dirty="0" smtClean="0"/>
              <a:t>Transmit </a:t>
            </a:r>
            <a:r>
              <a:rPr lang="en-US" altLang="zh-CN" sz="2200" dirty="0" err="1" smtClean="0"/>
              <a:t>Beamforming</a:t>
            </a:r>
            <a:r>
              <a:rPr lang="en-US" altLang="zh-CN" sz="2200" dirty="0" smtClean="0"/>
              <a:t>: </a:t>
            </a:r>
          </a:p>
          <a:p>
            <a:pPr lvl="1"/>
            <a:r>
              <a:rPr lang="en-US" altLang="zh-CN" sz="2200" dirty="0" smtClean="0"/>
              <a:t>The robust transmit </a:t>
            </a:r>
            <a:r>
              <a:rPr lang="en-US" altLang="zh-CN" sz="2200" dirty="0" err="1" smtClean="0"/>
              <a:t>beamforming</a:t>
            </a:r>
            <a:r>
              <a:rPr lang="en-US" altLang="zh-CN" sz="2200" dirty="0" smtClean="0"/>
              <a:t> algorithms can improve the signal strength at the receiver side, </a:t>
            </a:r>
          </a:p>
          <a:p>
            <a:pPr lvl="1"/>
            <a:r>
              <a:rPr lang="en-US" altLang="zh-CN" sz="2200" dirty="0" smtClean="0"/>
              <a:t>and meanwhile reduce the self interference subject to various design criteria.</a:t>
            </a:r>
          </a:p>
          <a:p>
            <a:pPr lvl="2"/>
            <a:r>
              <a:rPr lang="en-US" altLang="zh-CN" sz="2000" dirty="0" smtClean="0">
                <a:ea typeface="+mn-ea"/>
                <a:cs typeface="+mn-cs"/>
              </a:rPr>
              <a:t>FD-MIMO: the transmit antenna set at each FD nodes can perform </a:t>
            </a:r>
            <a:r>
              <a:rPr lang="en-US" altLang="zh-CN" sz="2000" dirty="0" err="1" smtClean="0">
                <a:ea typeface="+mn-ea"/>
                <a:cs typeface="+mn-cs"/>
              </a:rPr>
              <a:t>beamforming</a:t>
            </a:r>
            <a:r>
              <a:rPr lang="en-US" altLang="zh-CN" sz="2000" dirty="0" smtClean="0">
                <a:ea typeface="+mn-ea"/>
                <a:cs typeface="+mn-cs"/>
              </a:rPr>
              <a:t> to simultaneously transmit information and reduce the interference to its own received signals </a:t>
            </a:r>
          </a:p>
          <a:p>
            <a:pPr lvl="2"/>
            <a:r>
              <a:rPr lang="en-US" altLang="zh-CN" sz="2000" dirty="0" smtClean="0"/>
              <a:t>FD-OFDMA: </a:t>
            </a:r>
          </a:p>
          <a:p>
            <a:pPr lvl="3"/>
            <a:r>
              <a:rPr lang="en-US" altLang="zh-CN" sz="2000" dirty="0" smtClean="0"/>
              <a:t>The FD BS is equipped with multiple antennas, consisting of transmit and receive antenna sets, </a:t>
            </a:r>
          </a:p>
          <a:p>
            <a:pPr lvl="3"/>
            <a:r>
              <a:rPr lang="en-US" altLang="zh-CN" sz="2000" dirty="0" smtClean="0"/>
              <a:t>while the users only operate in the HD transmission mode due to hardware constraint. </a:t>
            </a:r>
          </a:p>
          <a:p>
            <a:pPr lvl="3"/>
            <a:r>
              <a:rPr lang="en-US" altLang="zh-CN" sz="2000" dirty="0" smtClean="0"/>
              <a:t>The BS can construct </a:t>
            </a:r>
            <a:r>
              <a:rPr lang="en-US" altLang="zh-CN" sz="2000" dirty="0" err="1" smtClean="0"/>
              <a:t>beamformer</a:t>
            </a:r>
            <a:r>
              <a:rPr lang="en-US" altLang="zh-CN" sz="2000" dirty="0" smtClean="0"/>
              <a:t> to support multiple users in the downlink while maximizing the received SNRs at BS by minimizing the RSI.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(4)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Link Selection</a:t>
            </a:r>
          </a:p>
          <a:p>
            <a:pPr lvl="1"/>
            <a:r>
              <a:rPr lang="en-US" altLang="zh-CN" dirty="0" smtClean="0"/>
              <a:t>For a FD communication system, each antenna can be configured to transmit or receive the signals. </a:t>
            </a:r>
          </a:p>
          <a:p>
            <a:pPr lvl="1"/>
            <a:r>
              <a:rPr lang="en-US" altLang="zh-CN" dirty="0" smtClean="0"/>
              <a:t>This will create multiple possible virtual links between two nodes, with one virtual link representing the channel from a transmit antenna of one node to a receive antenna of the other. </a:t>
            </a:r>
          </a:p>
          <a:p>
            <a:pPr lvl="1"/>
            <a:r>
              <a:rPr lang="en-US" altLang="zh-CN" dirty="0" smtClean="0"/>
              <a:t>An important question arisen is how to optimally select the link for each direction to optimize the system performance.</a:t>
            </a:r>
          </a:p>
          <a:p>
            <a:pPr lvl="2"/>
            <a:r>
              <a:rPr lang="en-US" altLang="zh-CN" sz="2000" dirty="0" smtClean="0"/>
              <a:t>Antenna selection in FD-MIMO systems</a:t>
            </a:r>
          </a:p>
          <a:p>
            <a:pPr lvl="2"/>
            <a:r>
              <a:rPr lang="en-US" altLang="zh-CN" sz="2000" dirty="0" smtClean="0"/>
              <a:t>Joint antenna and relay selection in FD-Relay systems</a:t>
            </a:r>
          </a:p>
          <a:p>
            <a:pPr lvl="2"/>
            <a:r>
              <a:rPr lang="en-US" altLang="zh-CN" sz="2000" dirty="0" smtClean="0"/>
              <a:t>Coordinated multiple point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 (5)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309782"/>
          </a:xfrm>
        </p:spPr>
        <p:txBody>
          <a:bodyPr/>
          <a:lstStyle/>
          <a:p>
            <a:r>
              <a:rPr lang="en-US" altLang="zh-CN" sz="2200" dirty="0" smtClean="0"/>
              <a:t>Subcarrier Allocation</a:t>
            </a:r>
          </a:p>
          <a:p>
            <a:pPr lvl="1"/>
            <a:r>
              <a:rPr lang="en-US" altLang="zh-CN" dirty="0" smtClean="0"/>
              <a:t>In a FD-OFDMA network consisting of one FD BS with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f</a:t>
            </a:r>
            <a:r>
              <a:rPr lang="en-US" altLang="zh-CN" dirty="0" smtClean="0"/>
              <a:t> subcarriers, N</a:t>
            </a:r>
            <a:r>
              <a:rPr lang="en-US" altLang="zh-CN" baseline="-25000" dirty="0" smtClean="0"/>
              <a:t>u</a:t>
            </a:r>
            <a:r>
              <a:rPr lang="en-US" altLang="zh-CN" dirty="0" smtClean="0"/>
              <a:t> uplink users, and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d</a:t>
            </a:r>
            <a:r>
              <a:rPr lang="en-US" altLang="zh-CN" dirty="0" smtClean="0"/>
              <a:t> downlink users,</a:t>
            </a:r>
          </a:p>
          <a:p>
            <a:pPr lvl="2"/>
            <a:r>
              <a:rPr lang="en-US" altLang="zh-CN" sz="2000" dirty="0" smtClean="0"/>
              <a:t>a fundamental challenge is how to pair uplink and downlink users, and allocate subcarrier across these user pairs;</a:t>
            </a:r>
          </a:p>
          <a:p>
            <a:pPr lvl="2"/>
            <a:r>
              <a:rPr lang="en-US" altLang="zh-CN" sz="2000" dirty="0" smtClean="0"/>
              <a:t>The subcarrier allocation involves </a:t>
            </a:r>
          </a:p>
          <a:p>
            <a:pPr lvl="3"/>
            <a:r>
              <a:rPr lang="en-US" altLang="zh-CN" sz="2000" dirty="0" smtClean="0"/>
              <a:t>allocating the different subsets of subcarriers to different users</a:t>
            </a:r>
          </a:p>
          <a:p>
            <a:pPr lvl="3"/>
            <a:r>
              <a:rPr lang="en-US" altLang="zh-CN" sz="2000" dirty="0" smtClean="0"/>
              <a:t> taking into account the RSI at the BS and the co-channel interference between the uplink and downlink users within each user pair.</a:t>
            </a:r>
          </a:p>
          <a:p>
            <a:pPr lvl="1"/>
            <a:r>
              <a:rPr lang="en-US" altLang="zh-CN" dirty="0" smtClean="0"/>
              <a:t>In FD-Relay networks, consisting of multiple source and destination nodes, and FD relay nodes using OFDM transmission, </a:t>
            </a:r>
          </a:p>
          <a:p>
            <a:pPr lvl="2"/>
            <a:r>
              <a:rPr lang="en-US" altLang="zh-CN" sz="2000" dirty="0" smtClean="0"/>
              <a:t>the corresponding subcarriers should be also properly allocated at the relay for different source-destination pairs.</a:t>
            </a:r>
            <a:endParaRPr lang="zh-CN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Matching Theory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fontAlgn="auto" hangingPunct="1">
              <a:lnSpc>
                <a:spcPct val="100000"/>
              </a:lnSpc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altLang="zh-CN" sz="2800" kern="1200" dirty="0" smtClean="0">
                <a:solidFill>
                  <a:schemeClr val="tx1"/>
                </a:solidFill>
              </a:rPr>
              <a:t>Game Theory Basics  </a:t>
            </a:r>
          </a:p>
          <a:p>
            <a:pPr marL="285750" indent="-285750" eaLnBrk="1" fontAlgn="auto" hangingPunct="1">
              <a:lnSpc>
                <a:spcPct val="100000"/>
              </a:lnSpc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altLang="zh-CN" sz="2800" kern="1200" smtClean="0">
                <a:solidFill>
                  <a:schemeClr val="tx1"/>
                </a:solidFill>
              </a:rPr>
              <a:t>Introduction to Matching Theory</a:t>
            </a:r>
            <a:endParaRPr lang="en-US" altLang="zh-CN" sz="2800" kern="1200" dirty="0" smtClean="0">
              <a:solidFill>
                <a:schemeClr val="tx1"/>
              </a:solidFill>
            </a:endParaRPr>
          </a:p>
          <a:p>
            <a:pPr marL="285750" indent="-285750" eaLnBrk="1" fontAlgn="auto" hangingPunct="1">
              <a:lnSpc>
                <a:spcPct val="100000"/>
              </a:lnSpc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altLang="zh-CN" sz="2800" kern="1200" dirty="0" smtClean="0">
                <a:solidFill>
                  <a:schemeClr val="tx1"/>
                </a:solidFill>
              </a:rPr>
              <a:t>Classification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Stable Marriage problem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Definitions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Optimal Matching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Algorithms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Variants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</a:rPr>
              <a:t>A Many-to-one Matching Example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</a:rPr>
              <a:t>A Many-to-many Matching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CN" sz="3200" dirty="0" smtClean="0">
                <a:ea typeface="宋体" pitchFamily="2" charset="-122"/>
              </a:rPr>
              <a:t>History of Game Theory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45059" name="内容占位符 2"/>
          <p:cNvSpPr>
            <a:spLocks noGrp="1"/>
          </p:cNvSpPr>
          <p:nvPr>
            <p:ph idx="1"/>
          </p:nvPr>
        </p:nvSpPr>
        <p:spPr>
          <a:xfrm>
            <a:off x="338400" y="990600"/>
            <a:ext cx="8348400" cy="5181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ko-KR" sz="1800" b="1" dirty="0" smtClean="0">
                <a:ea typeface="Gulim" pitchFamily="34" charset="-127"/>
                <a:cs typeface="Times New Roman" pitchFamily="18" charset="0"/>
              </a:rPr>
              <a:t>John von </a:t>
            </a:r>
            <a:r>
              <a:rPr lang="en-US" altLang="ko-KR" sz="1800" b="1" dirty="0" err="1" smtClean="0">
                <a:ea typeface="Gulim" pitchFamily="34" charset="-127"/>
                <a:cs typeface="Times New Roman" pitchFamily="18" charset="0"/>
              </a:rPr>
              <a:t>Neuman</a:t>
            </a:r>
            <a:r>
              <a:rPr lang="en-US" altLang="ko-KR" sz="1800" dirty="0" smtClean="0">
                <a:ea typeface="Gulim" pitchFamily="34" charset="-127"/>
                <a:cs typeface="Times New Roman" pitchFamily="18" charset="0"/>
              </a:rPr>
              <a:t> (1903-1957) co-authored, Theory of Games and Economic Behavior, with Oskar Morgenstern in 1940s, establishing game theory as a field.</a:t>
            </a:r>
          </a:p>
          <a:p>
            <a:pPr algn="just">
              <a:lnSpc>
                <a:spcPct val="80000"/>
              </a:lnSpc>
            </a:pPr>
            <a:r>
              <a:rPr lang="en-US" altLang="ko-KR" sz="1800" b="1" dirty="0" smtClean="0">
                <a:ea typeface="Gulim" pitchFamily="34" charset="-127"/>
                <a:cs typeface="Times New Roman" pitchFamily="18" charset="0"/>
              </a:rPr>
              <a:t>John Nash</a:t>
            </a:r>
            <a:r>
              <a:rPr lang="en-US" altLang="ko-KR" sz="1800" dirty="0" smtClean="0">
                <a:ea typeface="Gulim" pitchFamily="34" charset="-127"/>
                <a:cs typeface="Times New Roman" pitchFamily="18" charset="0"/>
              </a:rPr>
              <a:t> (1928 - ) developed a key concept of game theory (Nash equilibrium) which initiated many subsequent results and studies.</a:t>
            </a:r>
          </a:p>
          <a:p>
            <a:pPr algn="just">
              <a:lnSpc>
                <a:spcPct val="80000"/>
              </a:lnSpc>
            </a:pPr>
            <a:r>
              <a:rPr lang="en-US" altLang="ko-KR" sz="1800" dirty="0" smtClean="0">
                <a:ea typeface="Gulim" pitchFamily="34" charset="-127"/>
                <a:cs typeface="Times New Roman" pitchFamily="18" charset="0"/>
              </a:rPr>
              <a:t>Since 1970s, game-theoretic methods have come to dominate microeconomic theory and other fields. </a:t>
            </a:r>
          </a:p>
          <a:p>
            <a:pPr algn="just">
              <a:lnSpc>
                <a:spcPct val="80000"/>
              </a:lnSpc>
            </a:pPr>
            <a:r>
              <a:rPr lang="en-US" altLang="ko-KR" sz="1800" dirty="0" smtClean="0">
                <a:ea typeface="Gulim" pitchFamily="34" charset="-127"/>
                <a:cs typeface="Times New Roman" pitchFamily="18" charset="0"/>
              </a:rPr>
              <a:t>Nobel Prizes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Nobel prize in Economic Sciences 1994 awarded to </a:t>
            </a:r>
            <a:r>
              <a:rPr lang="en-US" altLang="ko-KR" sz="1800" b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Nash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, </a:t>
            </a:r>
            <a:r>
              <a:rPr lang="en-US" altLang="ko-KR" sz="1800" b="1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Harsanyi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(Bayesian games) and </a:t>
            </a:r>
            <a:r>
              <a:rPr lang="en-US" altLang="ko-KR" sz="1800" b="1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Selten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(</a:t>
            </a:r>
            <a:r>
              <a:rPr lang="en-US" altLang="ko-KR" sz="1800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subgame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perfect equilibrium).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2005, </a:t>
            </a:r>
            <a:r>
              <a:rPr lang="en-US" altLang="ko-KR" sz="1800" b="1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Auman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and </a:t>
            </a:r>
            <a:r>
              <a:rPr lang="en-US" altLang="ko-KR" sz="1800" b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Schelling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got the Nobel prize for having enhanced our understanding of cooperation and conflict through game theory.</a:t>
            </a:r>
          </a:p>
          <a:p>
            <a:pPr lvl="1" algn="just">
              <a:lnSpc>
                <a:spcPct val="80000"/>
              </a:lnSpc>
            </a:pP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2007 </a:t>
            </a:r>
            <a:r>
              <a:rPr lang="en-US" altLang="ko-KR" sz="1800" b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Leonid </a:t>
            </a:r>
            <a:r>
              <a:rPr lang="en-US" altLang="ko-KR" sz="1800" b="1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Hurwicz</a:t>
            </a:r>
            <a:r>
              <a:rPr lang="en-US" altLang="ko-KR" sz="1800" b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, Eric </a:t>
            </a:r>
            <a:r>
              <a:rPr lang="en-US" altLang="ko-KR" sz="1800" b="1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Maskin</a:t>
            </a:r>
            <a:r>
              <a:rPr lang="en-US" altLang="ko-KR" sz="1800" b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and Roger Myerson</a:t>
            </a: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won Nobel Prize for having laid the foundations of mechanism design theory.</a:t>
            </a:r>
            <a:endParaRPr lang="zh-CN" altLang="en-US" sz="1800" dirty="0" smtClean="0">
              <a:latin typeface="Calibri" panose="020F0502020204030204" pitchFamily="3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608013" cy="3032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76C16D65-260D-406F-A2BF-AB769FEB7B8A}" type="slidenum">
              <a:rPr lang="en-US" smtClean="0"/>
              <a:pPr>
                <a:defRPr/>
              </a:pPr>
              <a:t>78</a:t>
            </a:fld>
            <a:r>
              <a:rPr lang="en-US" smtClean="0"/>
              <a:t>]</a:t>
            </a:r>
            <a:endParaRPr lang="en-US" dirty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129" y="4791075"/>
            <a:ext cx="3429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929" y="4745037"/>
            <a:ext cx="30876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39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CN" sz="3200" dirty="0" smtClean="0">
                <a:ea typeface="Gulim" pitchFamily="34" charset="-127"/>
              </a:rPr>
              <a:t>Introduction</a:t>
            </a:r>
            <a:r>
              <a:rPr lang="en-US" altLang="zh-CN" dirty="0" smtClean="0">
                <a:ea typeface="宋体" pitchFamily="2" charset="-122"/>
              </a:rPr>
              <a:t> </a:t>
            </a:r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>
          <a:xfrm>
            <a:off x="336550" y="1143000"/>
            <a:ext cx="8426450" cy="5181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ko-KR" sz="2200" dirty="0" smtClean="0">
                <a:ea typeface="Gulim" pitchFamily="34" charset="-127"/>
              </a:rPr>
              <a:t>Game theory - mathematical models and techniques developed in economics to analyze interactive decision processes, predict the outcomes of interactions, identify optimal strategies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ko-KR" sz="2200" dirty="0" smtClean="0">
                <a:ea typeface="Gulim" pitchFamily="34" charset="-127"/>
              </a:rPr>
              <a:t>Game theory techniques were adopted to solve many protocol design issues (e.g., resource allocation, power control, cooperation enforcement) in wireless networks.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ko-KR" sz="2200" dirty="0" smtClean="0">
                <a:ea typeface="Gulim" pitchFamily="34" charset="-127"/>
              </a:rPr>
              <a:t>Fundamental component of game theory is the notion of a </a:t>
            </a:r>
            <a:r>
              <a:rPr lang="en-US" altLang="ko-KR" sz="2200" i="1" dirty="0" smtClean="0">
                <a:ea typeface="Gulim" pitchFamily="34" charset="-127"/>
              </a:rPr>
              <a:t>game</a:t>
            </a:r>
            <a:r>
              <a:rPr lang="en-US" altLang="ko-KR" sz="2200" dirty="0" smtClean="0">
                <a:ea typeface="Gulim" pitchFamily="34" charset="-127"/>
              </a:rPr>
              <a:t>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</a:rPr>
              <a:t>A game is described by a set of rational </a:t>
            </a:r>
            <a:r>
              <a:rPr lang="en-US" altLang="ko-KR" i="1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</a:rPr>
              <a:t>players</a:t>
            </a: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</a:rPr>
              <a:t>, the </a:t>
            </a:r>
            <a:r>
              <a:rPr lang="en-US" altLang="ko-KR" i="1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</a:rPr>
              <a:t>strategies</a:t>
            </a: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</a:rPr>
              <a:t> associated with the players, and the </a:t>
            </a:r>
            <a:r>
              <a:rPr lang="en-US" altLang="ko-KR" i="1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</a:rPr>
              <a:t>payoff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</a:rPr>
              <a:t>s</a:t>
            </a: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</a:rPr>
              <a:t> for the players. A rational player has his own interest, and therefore, will act by choosing an available strategy to achieve his interest.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</a:rPr>
              <a:t>A player is assumed to be able to evaluate exactly or probabilistically the outcome or payoff (usually measured by the utility) of the game which 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</a:rPr>
              <a:t>depends not only on his action but also on other players’ actions</a:t>
            </a: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</a:rPr>
              <a:t>.</a:t>
            </a:r>
          </a:p>
          <a:p>
            <a:endParaRPr lang="zh-CN" altLang="en-US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6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17488" y="1500188"/>
            <a:ext cx="8926512" cy="3405187"/>
            <a:chOff x="137" y="1149"/>
            <a:chExt cx="5623" cy="2145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37" y="1149"/>
              <a:ext cx="5623" cy="2145"/>
              <a:chOff x="137" y="1706"/>
              <a:chExt cx="5623" cy="2145"/>
            </a:xfrm>
          </p:grpSpPr>
          <p:pic>
            <p:nvPicPr>
              <p:cNvPr id="37895" name="Picture 7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137" y="1706"/>
                <a:ext cx="5623" cy="2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7892" name="Rectangle 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22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2015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899" name="Rectangle 1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381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2005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0" name="Rectangle 1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338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2000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1" name="Rectangle 1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0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1995</a:t>
                </a:r>
                <a:endParaRPr lang="en-US" altLang="zh-CN" sz="1800">
                  <a:ea typeface="SimSun" pitchFamily="2" charset="-122"/>
                </a:endParaRPr>
              </a:p>
            </p:txBody>
          </p:sp>
          <p:sp>
            <p:nvSpPr>
              <p:cNvPr id="37902" name="Rectangle 1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470" y="2024"/>
                <a:ext cx="35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l" eaLnBrk="0" hangingPunct="0"/>
                <a:r>
                  <a:rPr lang="en-US" altLang="ja-JP" sz="1800" b="1">
                    <a:ea typeface="MS Mincho" pitchFamily="49" charset="-128"/>
                  </a:rPr>
                  <a:t>2010</a:t>
                </a:r>
                <a:endParaRPr lang="en-US" altLang="zh-CN" sz="1800">
                  <a:ea typeface="SimSun" pitchFamily="2" charset="-122"/>
                </a:endParaRPr>
              </a:p>
            </p:txBody>
          </p:sp>
        </p:grpSp>
        <p:sp>
          <p:nvSpPr>
            <p:cNvPr id="37905" name="Rectangle 1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80" y="2523"/>
              <a:ext cx="499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zh-CN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85750" y="228584"/>
            <a:ext cx="8678738" cy="914400"/>
          </a:xfrm>
          <a:noFill/>
          <a:ln/>
        </p:spPr>
        <p:txBody>
          <a:bodyPr/>
          <a:lstStyle/>
          <a:p>
            <a:pPr algn="ctr"/>
            <a:r>
              <a:rPr lang="en-US" altLang="zh-CN" sz="3200" dirty="0" smtClean="0">
                <a:ea typeface="SimSun" pitchFamily="2" charset="-122"/>
              </a:rPr>
              <a:t>Standardization </a:t>
            </a:r>
            <a:r>
              <a:rPr lang="en-US" altLang="zh-CN" sz="3200" dirty="0">
                <a:ea typeface="SimSun" pitchFamily="2" charset="-122"/>
              </a:rPr>
              <a:t>F</a:t>
            </a:r>
            <a:r>
              <a:rPr lang="en-US" altLang="zh-CN" sz="3200" dirty="0" smtClean="0">
                <a:ea typeface="SimSun" pitchFamily="2" charset="-122"/>
              </a:rPr>
              <a:t>acilitates </a:t>
            </a:r>
            <a:r>
              <a:rPr lang="en-US" altLang="zh-CN" sz="3200" dirty="0">
                <a:ea typeface="SimSun" pitchFamily="2" charset="-122"/>
              </a:rPr>
              <a:t>T</a:t>
            </a:r>
            <a:r>
              <a:rPr lang="en-US" altLang="zh-CN" sz="3200" dirty="0" smtClean="0">
                <a:ea typeface="SimSun" pitchFamily="2" charset="-122"/>
              </a:rPr>
              <a:t>echnology </a:t>
            </a:r>
            <a:r>
              <a:rPr lang="en-US" altLang="zh-CN" sz="3200" dirty="0">
                <a:ea typeface="SimSun" pitchFamily="2" charset="-122"/>
              </a:rPr>
              <a:t>E</a:t>
            </a:r>
            <a:r>
              <a:rPr lang="en-US" altLang="zh-CN" sz="3200" dirty="0" smtClean="0">
                <a:ea typeface="SimSun" pitchFamily="2" charset="-122"/>
              </a:rPr>
              <a:t>volution </a:t>
            </a:r>
            <a:endParaRPr lang="en-US" altLang="zh-CN" sz="3200" dirty="0">
              <a:ea typeface="SimSun" pitchFamily="2" charset="-122"/>
            </a:endParaRPr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2113" y="1211263"/>
            <a:ext cx="8359775" cy="5170487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zh-CN" sz="2000" dirty="0">
                <a:ea typeface="SimSun" pitchFamily="2" charset="-122"/>
              </a:rPr>
              <a:t>Each new evolution builds on the established market of the previous </a:t>
            </a: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dirty="0">
              <a:ea typeface="SimSun" pitchFamily="2" charset="-122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14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  <a:buNone/>
            </a:pPr>
            <a:endParaRPr lang="en-US" altLang="zh-CN" sz="1400" dirty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endParaRPr lang="en-US" altLang="zh-CN" sz="2000" dirty="0" smtClean="0">
              <a:ea typeface="SimSun" pitchFamily="2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2000" dirty="0" smtClean="0">
                <a:ea typeface="SimSun" pitchFamily="2" charset="-122"/>
              </a:rPr>
              <a:t>Backwards-compatible </a:t>
            </a:r>
            <a:r>
              <a:rPr lang="en-US" altLang="zh-CN" sz="2000" dirty="0">
                <a:ea typeface="SimSun" pitchFamily="2" charset="-122"/>
              </a:rPr>
              <a:t>evolution</a:t>
            </a:r>
          </a:p>
          <a:p>
            <a:pPr>
              <a:lnSpc>
                <a:spcPct val="95000"/>
              </a:lnSpc>
            </a:pPr>
            <a:r>
              <a:rPr lang="en-US" altLang="zh-CN" sz="2000" dirty="0">
                <a:ea typeface="SimSun" pitchFamily="2" charset="-122"/>
              </a:rPr>
              <a:t>But larger technology steps require </a:t>
            </a:r>
            <a:r>
              <a:rPr lang="en-US" altLang="zh-CN" sz="2000" dirty="0" smtClean="0">
                <a:ea typeface="SimSun" pitchFamily="2" charset="-122"/>
              </a:rPr>
              <a:t>revolutions:</a:t>
            </a:r>
            <a:endParaRPr lang="en-US" altLang="zh-CN" dirty="0">
              <a:ea typeface="SimSun" pitchFamily="2" charset="-122"/>
            </a:endParaRP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01625" y="2335213"/>
            <a:ext cx="2622550" cy="4098925"/>
            <a:chOff x="190" y="1471"/>
            <a:chExt cx="1652" cy="2582"/>
          </a:xfrm>
        </p:grpSpPr>
        <p:pic>
          <p:nvPicPr>
            <p:cNvPr id="37908" name="Picture 20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38" y="3206"/>
              <a:ext cx="862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2" name="Text Box 2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0" y="3323"/>
              <a:ext cx="6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From TDMA:</a:t>
              </a:r>
            </a:p>
          </p:txBody>
        </p:sp>
        <p:sp>
          <p:nvSpPr>
            <p:cNvPr id="37934" name="Freeform 4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00" y="1471"/>
              <a:ext cx="1368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Line 4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483" y="1471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7" name="Line 4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466" y="1740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1882775" y="2849563"/>
            <a:ext cx="5086350" cy="3605212"/>
            <a:chOff x="1186" y="1795"/>
            <a:chExt cx="3204" cy="2271"/>
          </a:xfrm>
        </p:grpSpPr>
        <p:pic>
          <p:nvPicPr>
            <p:cNvPr id="37909" name="Picture 21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218" y="3190"/>
              <a:ext cx="807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3" name="Text Box 2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35" y="3352"/>
              <a:ext cx="69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 CDMA:</a:t>
              </a:r>
            </a:p>
          </p:txBody>
        </p:sp>
        <p:sp>
          <p:nvSpPr>
            <p:cNvPr id="37917" name="AutoShap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1186" y="1820"/>
              <a:ext cx="282" cy="20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zh-CN" altLang="zh-CN"/>
            </a:p>
          </p:txBody>
        </p:sp>
        <p:sp>
          <p:nvSpPr>
            <p:cNvPr id="37939" name="Freeform 5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488" y="1795"/>
              <a:ext cx="2719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Line 5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031" y="1795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Line 5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014" y="2064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014913" y="3535363"/>
            <a:ext cx="3741737" cy="2938462"/>
            <a:chOff x="3159" y="2227"/>
            <a:chExt cx="2357" cy="1851"/>
          </a:xfrm>
        </p:grpSpPr>
        <p:pic>
          <p:nvPicPr>
            <p:cNvPr id="37911" name="Picture 23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3836" y="3191"/>
              <a:ext cx="168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914" name="Text Box 2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03" y="3352"/>
              <a:ext cx="8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1400" dirty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to OFDMA:</a:t>
              </a:r>
            </a:p>
          </p:txBody>
        </p:sp>
        <p:sp>
          <p:nvSpPr>
            <p:cNvPr id="37928" name="AutoShape 4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159" y="2227"/>
              <a:ext cx="282" cy="20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zh-CN" altLang="zh-CN"/>
            </a:p>
          </p:txBody>
        </p:sp>
        <p:sp>
          <p:nvSpPr>
            <p:cNvPr id="37942" name="Line 54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955" y="2240"/>
              <a:ext cx="3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Line 5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938" y="2509"/>
              <a:ext cx="3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Freeform 5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67" y="2241"/>
              <a:ext cx="1573" cy="268"/>
            </a:xfrm>
            <a:custGeom>
              <a:avLst/>
              <a:gdLst/>
              <a:ahLst/>
              <a:cxnLst>
                <a:cxn ang="0">
                  <a:pos x="136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1340" y="268"/>
                </a:cxn>
              </a:cxnLst>
              <a:rect l="0" t="0" r="r" b="b"/>
              <a:pathLst>
                <a:path w="1368" h="268">
                  <a:moveTo>
                    <a:pt x="1368" y="0"/>
                  </a:moveTo>
                  <a:lnTo>
                    <a:pt x="0" y="0"/>
                  </a:lnTo>
                  <a:lnTo>
                    <a:pt x="0" y="268"/>
                  </a:lnTo>
                  <a:lnTo>
                    <a:pt x="1340" y="268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48" name="Rectangle 6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500" y="3343275"/>
            <a:ext cx="2359025" cy="301625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42" y="333375"/>
            <a:ext cx="8686800" cy="581025"/>
          </a:xfrm>
        </p:spPr>
        <p:txBody>
          <a:bodyPr/>
          <a:lstStyle/>
          <a:p>
            <a:pPr algn="ctr">
              <a:defRPr/>
            </a:pPr>
            <a:r>
              <a:rPr lang="en-US" altLang="ko-KR" sz="3200" dirty="0" smtClean="0">
                <a:solidFill>
                  <a:srgbClr val="0070C0"/>
                </a:solidFill>
                <a:ea typeface="Gulim" pitchFamily="34" charset="-127"/>
              </a:rPr>
              <a:t>Examples: Rich Game Theoretical Approaches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979118"/>
            <a:ext cx="8502650" cy="5638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</a:rPr>
              <a:t>Non-cooperative Static Game</a:t>
            </a:r>
            <a:r>
              <a:rPr lang="en-US" altLang="zh-CN" sz="1800" dirty="0">
                <a:solidFill>
                  <a:srgbClr val="0033CC"/>
                </a:solidFill>
                <a:latin typeface="Calibri" panose="020F0502020204030204" pitchFamily="34" charset="0"/>
                <a:ea typeface="ＭＳ Ｐゴシック" pitchFamily="34" charset="-128"/>
              </a:rPr>
              <a:t>:</a:t>
            </a: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 play once </a:t>
            </a:r>
          </a:p>
          <a:p>
            <a:pPr lvl="1">
              <a:lnSpc>
                <a:spcPct val="90000"/>
              </a:lnSpc>
            </a:pPr>
            <a:endParaRPr lang="en-US" altLang="zh-CN" sz="18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zh-CN" sz="18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err="1" smtClean="0">
                <a:latin typeface="Calibri" panose="020F0502020204030204" pitchFamily="34" charset="0"/>
                <a:ea typeface="ＭＳ Ｐゴシック" pitchFamily="34" charset="-128"/>
              </a:rPr>
              <a:t>Mandayam</a:t>
            </a: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 and Goodman (2001)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Virginia tech</a:t>
            </a:r>
          </a:p>
          <a:p>
            <a:pPr>
              <a:lnSpc>
                <a:spcPct val="85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</a:rPr>
              <a:t>Repeated Game</a:t>
            </a:r>
            <a:r>
              <a:rPr lang="en-US" altLang="zh-CN" sz="1800" dirty="0" smtClean="0">
                <a:solidFill>
                  <a:srgbClr val="0033CC"/>
                </a:solidFill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play multiple times</a:t>
            </a:r>
          </a:p>
          <a:p>
            <a:pPr lvl="1">
              <a:lnSpc>
                <a:spcPct val="90000"/>
              </a:lnSpc>
            </a:pPr>
            <a:r>
              <a:rPr lang="en-US" altLang="zh-TW" sz="1800" b="1" dirty="0" smtClean="0">
                <a:latin typeface="Calibri" panose="020F0502020204030204" pitchFamily="34" charset="0"/>
                <a:ea typeface="PMingLiU" pitchFamily="18" charset="-120"/>
              </a:rPr>
              <a:t>Threat of punishment</a:t>
            </a:r>
            <a:r>
              <a:rPr lang="en-US" altLang="zh-TW" sz="1800" dirty="0" smtClean="0">
                <a:latin typeface="Calibri" panose="020F0502020204030204" pitchFamily="34" charset="0"/>
                <a:ea typeface="PMingLiU" pitchFamily="18" charset="-120"/>
              </a:rPr>
              <a:t> by repeated game. MAD: Nobel prize 2005. 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Tit-for-Tat (</a:t>
            </a:r>
            <a:r>
              <a:rPr lang="en-US" altLang="zh-CN" sz="1800" dirty="0" err="1" smtClean="0">
                <a:latin typeface="Calibri" panose="020F0502020204030204" pitchFamily="34" charset="0"/>
                <a:ea typeface="ＭＳ Ｐゴシック" pitchFamily="34" charset="-128"/>
              </a:rPr>
              <a:t>infocom</a:t>
            </a: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 2003):</a:t>
            </a:r>
          </a:p>
          <a:p>
            <a:pPr>
              <a:lnSpc>
                <a:spcPct val="90000"/>
              </a:lnSpc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</a:rPr>
              <a:t>Dynamic game</a:t>
            </a: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: (</a:t>
            </a:r>
            <a:r>
              <a:rPr lang="en-US" altLang="zh-CN" sz="1800" dirty="0" err="1" smtClean="0">
                <a:latin typeface="Calibri" panose="020F0502020204030204" pitchFamily="34" charset="0"/>
                <a:ea typeface="ＭＳ Ｐゴシック" pitchFamily="34" charset="-128"/>
              </a:rPr>
              <a:t>Basar</a:t>
            </a:r>
            <a:r>
              <a:rPr lang="ja-JP" alt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’</a:t>
            </a:r>
            <a:r>
              <a:rPr lang="en-US" altLang="ja-JP" sz="1800" dirty="0" smtClean="0">
                <a:latin typeface="Calibri" panose="020F0502020204030204" pitchFamily="34" charset="0"/>
                <a:ea typeface="ＭＳ Ｐゴシック" pitchFamily="34" charset="-128"/>
              </a:rPr>
              <a:t>s book)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ODE for state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Optimization utility over time 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HJB and dynamic programming</a:t>
            </a: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Evolutional game (</a:t>
            </a:r>
            <a:r>
              <a:rPr lang="en-US" altLang="zh-CN" sz="1800" dirty="0" err="1" smtClean="0">
                <a:latin typeface="Calibri" panose="020F0502020204030204" pitchFamily="34" charset="0"/>
                <a:ea typeface="ＭＳ Ｐゴシック" pitchFamily="34" charset="-128"/>
              </a:rPr>
              <a:t>Hossain</a:t>
            </a: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 and </a:t>
            </a:r>
            <a:r>
              <a:rPr lang="en-US" altLang="zh-CN" sz="1800" dirty="0" err="1" smtClean="0">
                <a:latin typeface="Calibri" panose="020F0502020204030204" pitchFamily="34" charset="0"/>
                <a:ea typeface="ＭＳ Ｐゴシック" pitchFamily="34" charset="-128"/>
              </a:rPr>
              <a:t>Dusit</a:t>
            </a:r>
            <a:r>
              <a:rPr lang="ja-JP" alt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’</a:t>
            </a:r>
            <a:r>
              <a:rPr lang="en-US" altLang="ja-JP" sz="1800" dirty="0" smtClean="0">
                <a:latin typeface="Calibri" panose="020F0502020204030204" pitchFamily="34" charset="0"/>
                <a:ea typeface="ＭＳ Ｐゴシック" pitchFamily="34" charset="-128"/>
              </a:rPr>
              <a:t>s work)</a:t>
            </a:r>
          </a:p>
          <a:p>
            <a:pPr>
              <a:lnSpc>
                <a:spcPct val="90000"/>
              </a:lnSpc>
            </a:pPr>
            <a:r>
              <a:rPr lang="en-US" altLang="zh-CN" sz="1800" dirty="0" smtClean="0">
                <a:latin typeface="Calibri" panose="020F0502020204030204" pitchFamily="34" charset="0"/>
                <a:ea typeface="ＭＳ Ｐゴシック" pitchFamily="34" charset="-128"/>
              </a:rPr>
              <a:t>Stochastic game (Altman</a:t>
            </a:r>
            <a:r>
              <a:rPr lang="ja-JP" alt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’</a:t>
            </a:r>
            <a:r>
              <a:rPr lang="en-US" altLang="ja-JP" sz="1800" dirty="0" smtClean="0">
                <a:latin typeface="Calibri" panose="020F0502020204030204" pitchFamily="34" charset="0"/>
                <a:ea typeface="ＭＳ Ｐゴシック" pitchFamily="34" charset="-128"/>
              </a:rPr>
              <a:t>s work)</a:t>
            </a:r>
          </a:p>
          <a:p>
            <a:pPr>
              <a:lnSpc>
                <a:spcPct val="90000"/>
              </a:lnSpc>
            </a:pPr>
            <a:r>
              <a:rPr lang="en-US" altLang="ko-KR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34" charset="-128"/>
              </a:rPr>
              <a:t>Cooperative Games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</a:rPr>
              <a:t>Nash Bargaining Solution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 smtClean="0">
                <a:latin typeface="Calibri" panose="020F0502020204030204" pitchFamily="34" charset="0"/>
                <a:ea typeface="Gulim" pitchFamily="34" charset="-127"/>
              </a:rPr>
              <a:t>Coalitional Game</a:t>
            </a:r>
          </a:p>
          <a:p>
            <a:pPr>
              <a:lnSpc>
                <a:spcPct val="90000"/>
              </a:lnSpc>
            </a:pPr>
            <a:endParaRPr lang="en-US" altLang="zh-CN" sz="2000" dirty="0" smtClean="0">
              <a:ea typeface="ＭＳ Ｐゴシック" pitchFamily="34" charset="-128"/>
            </a:endParaRPr>
          </a:p>
        </p:txBody>
      </p:sp>
      <p:sp>
        <p:nvSpPr>
          <p:cNvPr id="48132" name="Text Box 25"/>
          <p:cNvSpPr txBox="1">
            <a:spLocks noChangeArrowheads="1"/>
          </p:cNvSpPr>
          <p:nvPr/>
        </p:nvSpPr>
        <p:spPr bwMode="auto">
          <a:xfrm>
            <a:off x="609600" y="1363999"/>
            <a:ext cx="3276600" cy="46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Symbol" pitchFamily="18" charset="2"/>
              <a:buNone/>
            </a:pPr>
            <a:r>
              <a:rPr lang="en-US" altLang="zh-CN" sz="2000" dirty="0">
                <a:latin typeface="Calibri" panose="020F0502020204030204" pitchFamily="34" charset="0"/>
              </a:rPr>
              <a:t>Prisoner Dilemma </a:t>
            </a:r>
            <a:endParaRPr lang="en-US" altLang="zh-CN" sz="20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50000"/>
              </a:lnSpc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SzPct val="75000"/>
              <a:buFont typeface="Symbol" pitchFamily="18" charset="2"/>
              <a:buNone/>
            </a:pPr>
            <a:r>
              <a:rPr lang="en-US" altLang="zh-CN" sz="2000" dirty="0" smtClean="0">
                <a:latin typeface="Calibri" panose="020F0502020204030204" pitchFamily="34" charset="0"/>
              </a:rPr>
              <a:t>Payoff: (</a:t>
            </a:r>
            <a:r>
              <a:rPr lang="en-US" altLang="zh-CN" sz="2000" dirty="0">
                <a:latin typeface="Calibri" panose="020F0502020204030204" pitchFamily="34" charset="0"/>
              </a:rPr>
              <a:t>user1, user2)</a:t>
            </a:r>
          </a:p>
        </p:txBody>
      </p:sp>
      <p:pic>
        <p:nvPicPr>
          <p:cNvPr id="48133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94044" y="1068572"/>
            <a:ext cx="2534338" cy="2166004"/>
          </a:xfrm>
        </p:spPr>
      </p:pic>
    </p:spTree>
    <p:extLst>
      <p:ext uri="{BB962C8B-B14F-4D97-AF65-F5344CB8AC3E}">
        <p14:creationId xmlns:p14="http://schemas.microsoft.com/office/powerpoint/2010/main" xmlns="" val="61112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3200" dirty="0" smtClean="0">
                <a:ea typeface="Gulim" pitchFamily="34" charset="-127"/>
              </a:rPr>
              <a:t>Games in Strategic (Normal) Form</a:t>
            </a:r>
            <a:endParaRPr lang="en-GB" altLang="ko-KR" sz="3200" dirty="0" smtClean="0">
              <a:ea typeface="Gulim" pitchFamily="34" charset="-127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400" y="1081088"/>
            <a:ext cx="8348400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A game in strategic (normal) form is represented by three elements:</a:t>
            </a:r>
          </a:p>
          <a:p>
            <a:pPr lvl="1" algn="just">
              <a:lnSpc>
                <a:spcPct val="90000"/>
              </a:lnSpc>
            </a:pP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A 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set of players </a:t>
            </a:r>
            <a:r>
              <a:rPr lang="en-US" altLang="ko-KR" i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N</a:t>
            </a:r>
          </a:p>
          <a:p>
            <a:pPr lvl="1" algn="just">
              <a:lnSpc>
                <a:spcPct val="90000"/>
              </a:lnSpc>
            </a:pP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Set of 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strategies</a:t>
            </a: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of player </a:t>
            </a:r>
            <a:r>
              <a:rPr lang="en-US" altLang="ko-KR" i="1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Si </a:t>
            </a:r>
          </a:p>
          <a:p>
            <a:pPr lvl="1" algn="just">
              <a:lnSpc>
                <a:spcPct val="90000"/>
              </a:lnSpc>
            </a:pP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Set of </a:t>
            </a:r>
            <a:r>
              <a:rPr lang="en-US" altLang="ko-KR" dirty="0" smtClean="0">
                <a:solidFill>
                  <a:srgbClr val="FF0000"/>
                </a:solidFill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payoffs</a:t>
            </a:r>
            <a:r>
              <a:rPr lang="en-US" altLang="ko-KR" dirty="0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 (or payoff functions) </a:t>
            </a:r>
            <a:r>
              <a:rPr lang="en-US" altLang="ko-KR" i="1" dirty="0" err="1" smtClean="0">
                <a:latin typeface="Calibri" panose="020F0502020204030204" pitchFamily="34" charset="0"/>
                <a:ea typeface="Gulim" pitchFamily="34" charset="-127"/>
                <a:cs typeface="Times New Roman" pitchFamily="18" charset="0"/>
              </a:rPr>
              <a:t>Ui</a:t>
            </a:r>
            <a:endParaRPr lang="en-US" altLang="ko-KR" i="1" dirty="0" smtClean="0">
              <a:latin typeface="Calibri" panose="020F0502020204030204" pitchFamily="34" charset="0"/>
              <a:ea typeface="Gulim" pitchFamily="34" charset="-127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Notation </a:t>
            </a:r>
            <a:r>
              <a:rPr lang="en-US" altLang="ko-KR" i="1" dirty="0" err="1" smtClean="0">
                <a:ea typeface="Gulim" pitchFamily="34" charset="-127"/>
                <a:cs typeface="Times New Roman" pitchFamily="18" charset="0"/>
              </a:rPr>
              <a:t>s</a:t>
            </a:r>
            <a:r>
              <a:rPr lang="en-US" altLang="ko-KR" i="1" baseline="-25000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i="1" baseline="-25000" dirty="0" smtClean="0"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strategy of a player </a:t>
            </a:r>
            <a:r>
              <a:rPr lang="en-US" altLang="ko-KR" i="1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i="1" dirty="0" smtClean="0"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while </a:t>
            </a:r>
            <a:r>
              <a:rPr lang="en-US" altLang="ko-KR" b="1" dirty="0" smtClean="0">
                <a:ea typeface="Gulim" pitchFamily="34" charset="-127"/>
                <a:cs typeface="Times New Roman" pitchFamily="18" charset="0"/>
              </a:rPr>
              <a:t>s</a:t>
            </a:r>
            <a:r>
              <a:rPr lang="en-US" altLang="ko-KR" baseline="-25000" dirty="0" smtClean="0">
                <a:ea typeface="Gulim" pitchFamily="34" charset="-127"/>
                <a:cs typeface="Times New Roman" pitchFamily="18" charset="0"/>
              </a:rPr>
              <a:t>-</a:t>
            </a:r>
            <a:r>
              <a:rPr lang="en-US" altLang="ko-KR" baseline="-25000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 is the strategy </a:t>
            </a:r>
            <a:r>
              <a:rPr lang="en-US" altLang="ko-KR" b="1" dirty="0" smtClean="0">
                <a:ea typeface="Gulim" pitchFamily="34" charset="-127"/>
                <a:cs typeface="Times New Roman" pitchFamily="18" charset="0"/>
              </a:rPr>
              <a:t>profile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 of all other players.</a:t>
            </a:r>
          </a:p>
          <a:p>
            <a:pPr algn="just">
              <a:lnSpc>
                <a:spcPct val="90000"/>
              </a:lnSpc>
            </a:pPr>
            <a:endParaRPr lang="en-US" altLang="ko-KR" dirty="0" smtClean="0">
              <a:ea typeface="Gulim" pitchFamily="34" charset="-127"/>
            </a:endParaRPr>
          </a:p>
          <a:p>
            <a:pPr algn="just">
              <a:lnSpc>
                <a:spcPct val="90000"/>
              </a:lnSpc>
            </a:pPr>
            <a:r>
              <a:rPr lang="en-US" altLang="ko-KR" dirty="0" smtClean="0">
                <a:ea typeface="Gulim" pitchFamily="34" charset="-127"/>
              </a:rPr>
              <a:t>Notice that one user’s utility is a function of both this user’s and others’ strategies.</a:t>
            </a:r>
          </a:p>
          <a:p>
            <a:pPr algn="just"/>
            <a:endParaRPr lang="en-US" altLang="ko-KR" dirty="0" smtClean="0">
              <a:ea typeface="Gulim" pitchFamily="34" charset="-127"/>
            </a:endParaRPr>
          </a:p>
          <a:p>
            <a:pPr algn="just"/>
            <a:r>
              <a:rPr lang="en-US" altLang="ko-KR" dirty="0" smtClean="0">
                <a:ea typeface="Gulim" pitchFamily="34" charset="-127"/>
              </a:rPr>
              <a:t>A game is said to be one with </a:t>
            </a: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</a:rPr>
              <a:t>complete information </a:t>
            </a:r>
            <a:r>
              <a:rPr lang="en-US" altLang="ko-KR" dirty="0" smtClean="0">
                <a:ea typeface="Gulim" pitchFamily="34" charset="-127"/>
              </a:rPr>
              <a:t>if all elements of the game are common knowledge. Otherwise, the game is said to be one with </a:t>
            </a: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</a:rPr>
              <a:t>incomplete information</a:t>
            </a:r>
            <a:r>
              <a:rPr lang="en-US" altLang="ko-KR" dirty="0" smtClean="0">
                <a:ea typeface="Gulim" pitchFamily="34" charset="-127"/>
              </a:rPr>
              <a:t>, or an incomplete information game.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ko-KR" sz="2000" dirty="0" smtClean="0">
              <a:latin typeface="Times New Roman" pitchFamily="18" charset="0"/>
              <a:ea typeface="Gulim" pitchFamily="34" charset="-127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ko-KR" sz="2000" dirty="0" smtClean="0">
              <a:latin typeface="Times New Roman" pitchFamily="18" charset="0"/>
              <a:ea typeface="Gulim" pitchFamily="34" charset="-127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</a:endParaRPr>
          </a:p>
          <a:p>
            <a:pPr>
              <a:lnSpc>
                <a:spcPct val="90000"/>
              </a:lnSpc>
            </a:pPr>
            <a:endParaRPr lang="en-US" altLang="ko-KR" dirty="0" smtClean="0">
              <a:ea typeface="Gulim" pitchFamily="34" charset="-127"/>
            </a:endParaRPr>
          </a:p>
          <a:p>
            <a:pPr lvl="2">
              <a:lnSpc>
                <a:spcPct val="90000"/>
              </a:lnSpc>
            </a:pPr>
            <a:endParaRPr lang="en-GB" altLang="ko-KR" sz="2000" dirty="0" smtClean="0"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33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3200" dirty="0" smtClean="0">
                <a:ea typeface="Gulim" pitchFamily="34" charset="-127"/>
              </a:rPr>
              <a:t>Nash Equilibrium</a:t>
            </a:r>
            <a:endParaRPr lang="en-GB" altLang="ko-KR" sz="3200" dirty="0" smtClean="0">
              <a:ea typeface="Gulim" pitchFamily="34" charset="-127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5105400"/>
          </a:xfrm>
        </p:spPr>
        <p:txBody>
          <a:bodyPr/>
          <a:lstStyle/>
          <a:p>
            <a:r>
              <a:rPr lang="en-US" altLang="ko-KR" b="1" dirty="0" smtClean="0">
                <a:ea typeface="Gulim" pitchFamily="34" charset="-127"/>
              </a:rPr>
              <a:t>Dominant strategy </a:t>
            </a:r>
            <a:r>
              <a:rPr lang="en-US" altLang="ko-KR" dirty="0" smtClean="0">
                <a:ea typeface="Gulim" pitchFamily="34" charset="-127"/>
              </a:rPr>
              <a:t>is a player's best strategy, i.e., a strategy that yields the highest utility for the player regardless of what strategies the other players choose.</a:t>
            </a:r>
            <a:endParaRPr lang="en-US" altLang="ko-KR" b="1" dirty="0" smtClean="0">
              <a:ea typeface="Gulim" pitchFamily="34" charset="-127"/>
              <a:cs typeface="Times New Roman" pitchFamily="18" charset="0"/>
            </a:endParaRPr>
          </a:p>
          <a:p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A </a:t>
            </a:r>
            <a:r>
              <a:rPr lang="en-US" altLang="ko-KR" b="1" dirty="0" smtClean="0">
                <a:ea typeface="Gulim" pitchFamily="34" charset="-127"/>
                <a:cs typeface="Times New Roman" pitchFamily="18" charset="0"/>
              </a:rPr>
              <a:t>Nash equilibrium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 is a strategy profile </a:t>
            </a:r>
            <a:r>
              <a:rPr lang="en-US" altLang="ko-KR" b="1" dirty="0" smtClean="0">
                <a:ea typeface="Gulim" pitchFamily="34" charset="-127"/>
                <a:cs typeface="Times New Roman" pitchFamily="18" charset="0"/>
              </a:rPr>
              <a:t>s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* with the property that no player </a:t>
            </a:r>
            <a:r>
              <a:rPr lang="en-US" altLang="ko-KR" i="1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 can do better by choosing a strategy different from s*, given that every other player </a:t>
            </a:r>
            <a:r>
              <a:rPr lang="en-US" altLang="ko-KR" i="1" dirty="0" smtClean="0">
                <a:ea typeface="Gulim" pitchFamily="34" charset="-127"/>
                <a:cs typeface="Times New Roman" pitchFamily="18" charset="0"/>
              </a:rPr>
              <a:t>j ≠ </a:t>
            </a:r>
            <a:r>
              <a:rPr lang="en-US" altLang="ko-KR" i="1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i="1" dirty="0" smtClean="0">
                <a:ea typeface="Gulim" pitchFamily="34" charset="-127"/>
                <a:cs typeface="Times New Roman" pitchFamily="18" charset="0"/>
              </a:rPr>
              <a:t> . </a:t>
            </a:r>
          </a:p>
          <a:p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In other words, for each player </a:t>
            </a:r>
            <a:r>
              <a:rPr lang="en-US" altLang="ko-KR" i="1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 with payoff function </a:t>
            </a:r>
            <a:r>
              <a:rPr lang="en-US" altLang="ko-KR" i="1" dirty="0" err="1" smtClean="0">
                <a:ea typeface="Gulim" pitchFamily="34" charset="-127"/>
                <a:cs typeface="Times New Roman" pitchFamily="18" charset="0"/>
              </a:rPr>
              <a:t>u</a:t>
            </a:r>
            <a:r>
              <a:rPr lang="en-US" altLang="ko-KR" i="1" baseline="-25000" dirty="0" err="1" smtClean="0"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i="1" dirty="0" smtClean="0"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, </a:t>
            </a:r>
          </a:p>
          <a:p>
            <a:endParaRPr lang="en-US" altLang="ko-KR" i="1" dirty="0" smtClean="0">
              <a:ea typeface="Gulim" pitchFamily="34" charset="-127"/>
              <a:cs typeface="Times New Roman" pitchFamily="18" charset="0"/>
            </a:endParaRPr>
          </a:p>
          <a:p>
            <a:endParaRPr lang="en-US" altLang="ko-KR" dirty="0" smtClean="0">
              <a:solidFill>
                <a:srgbClr val="FF0000"/>
              </a:solidFill>
              <a:ea typeface="Gulim" pitchFamily="34" charset="-127"/>
              <a:cs typeface="Times New Roman" pitchFamily="18" charset="0"/>
            </a:endParaRPr>
          </a:p>
          <a:p>
            <a:endParaRPr lang="en-US" altLang="ko-KR" dirty="0" smtClean="0">
              <a:solidFill>
                <a:srgbClr val="FF0000"/>
              </a:solidFill>
              <a:ea typeface="Gulim" pitchFamily="34" charset="-127"/>
              <a:cs typeface="Times New Roman" pitchFamily="18" charset="0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No user can change its payoff by </a:t>
            </a:r>
            <a:r>
              <a:rPr lang="en-US" altLang="ko-KR" b="1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Unilaterally </a:t>
            </a: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changing its strategy, i.e., changing its strategy while </a:t>
            </a:r>
            <a:r>
              <a:rPr lang="en-US" altLang="ko-KR" b="1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s</a:t>
            </a:r>
            <a:r>
              <a:rPr lang="en-US" altLang="ko-KR" baseline="-25000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-</a:t>
            </a:r>
            <a:r>
              <a:rPr lang="en-US" altLang="ko-KR" baseline="-25000" dirty="0" err="1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 is fixed</a:t>
            </a:r>
          </a:p>
          <a:p>
            <a:pPr lvl="1"/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ko-KR" dirty="0" smtClean="0">
              <a:ea typeface="Gulim" pitchFamily="34" charset="-127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GB" altLang="ko-KR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335701"/>
            <a:ext cx="4706947" cy="7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3200" dirty="0" smtClean="0">
                <a:ea typeface="Gulim" pitchFamily="34" charset="-127"/>
              </a:rPr>
              <a:t>The price of Anarchy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26450" cy="5181600"/>
          </a:xfrm>
        </p:spPr>
        <p:txBody>
          <a:bodyPr/>
          <a:lstStyle/>
          <a:p>
            <a:r>
              <a:rPr lang="en-US" altLang="ko-KR" sz="2200" b="1" dirty="0" smtClean="0">
                <a:ea typeface="Gulim" pitchFamily="34" charset="-127"/>
              </a:rPr>
              <a:t>Centralized system:</a:t>
            </a:r>
            <a:r>
              <a:rPr lang="en-US" altLang="ko-KR" sz="2200" dirty="0" smtClean="0">
                <a:ea typeface="Gulim" pitchFamily="34" charset="-127"/>
              </a:rPr>
              <a:t> In a centralized system, one seeks to find the social optimum (i.e., the best operating point of the system), given a global knowledge of the parameters. This point is in many respect efficient but often unfair.</a:t>
            </a:r>
          </a:p>
          <a:p>
            <a:r>
              <a:rPr lang="en-US" altLang="ko-KR" sz="2200" b="1" dirty="0" smtClean="0">
                <a:ea typeface="Gulim" pitchFamily="34" charset="-127"/>
              </a:rPr>
              <a:t>Decentralized: </a:t>
            </a:r>
            <a:r>
              <a:rPr lang="en-US" altLang="ko-KR" sz="2200" dirty="0" smtClean="0">
                <a:ea typeface="Gulim" pitchFamily="34" charset="-127"/>
              </a:rPr>
              <a:t>When the players act </a:t>
            </a:r>
            <a:r>
              <a:rPr lang="en-US" altLang="ko-KR" sz="2200" dirty="0" err="1" smtClean="0">
                <a:ea typeface="Gulim" pitchFamily="34" charset="-127"/>
              </a:rPr>
              <a:t>noncooperatively</a:t>
            </a:r>
            <a:r>
              <a:rPr lang="en-US" altLang="ko-KR" sz="2200" dirty="0" smtClean="0">
                <a:ea typeface="Gulim" pitchFamily="34" charset="-127"/>
              </a:rPr>
              <a:t> and are in competition, one operating point of interest is the Nash equilibrium. This point is often inefficient but stable from the players’ perspective.</a:t>
            </a:r>
          </a:p>
          <a:p>
            <a:r>
              <a:rPr lang="en-US" altLang="ko-KR" sz="2200" dirty="0" smtClean="0">
                <a:ea typeface="Gulim" pitchFamily="34" charset="-127"/>
              </a:rPr>
              <a:t>The </a:t>
            </a:r>
            <a:r>
              <a:rPr lang="en-US" altLang="ko-KR" sz="2200" b="1" dirty="0" smtClean="0">
                <a:ea typeface="Gulim" pitchFamily="34" charset="-127"/>
              </a:rPr>
              <a:t>Price of Anarchy (</a:t>
            </a:r>
            <a:r>
              <a:rPr lang="en-US" altLang="ko-KR" sz="2200" b="1" dirty="0" err="1" smtClean="0">
                <a:ea typeface="Gulim" pitchFamily="34" charset="-127"/>
              </a:rPr>
              <a:t>PoA</a:t>
            </a:r>
            <a:r>
              <a:rPr lang="en-US" altLang="ko-KR" sz="2200" b="1" dirty="0" smtClean="0">
                <a:ea typeface="Gulim" pitchFamily="34" charset="-127"/>
              </a:rPr>
              <a:t>)</a:t>
            </a:r>
            <a:r>
              <a:rPr lang="en-US" altLang="ko-KR" sz="2200" dirty="0" smtClean="0">
                <a:ea typeface="Gulim" pitchFamily="34" charset="-127"/>
              </a:rPr>
              <a:t>, defined as the ratio of the cost (or utility) function at equilibrium with respect to the social optimum case, measures the price of not having a central coordination in the system</a:t>
            </a:r>
          </a:p>
          <a:p>
            <a:r>
              <a:rPr lang="en-US" altLang="ko-KR" sz="2200" dirty="0" err="1" smtClean="0">
                <a:ea typeface="Gulim" pitchFamily="34" charset="-127"/>
              </a:rPr>
              <a:t>PoA</a:t>
            </a:r>
            <a:r>
              <a:rPr lang="en-US" altLang="ko-KR" sz="2200" dirty="0" smtClean="0">
                <a:ea typeface="Gulim" pitchFamily="34" charset="-127"/>
              </a:rPr>
              <a:t> is, loosely, a measure of the loss incurred by having a distributed system!</a:t>
            </a:r>
          </a:p>
          <a:p>
            <a:endParaRPr lang="en-US" altLang="ko-KR" sz="2200" dirty="0" smtClean="0">
              <a:ea typeface="Gulim" pitchFamily="34" charset="-127"/>
            </a:endParaRPr>
          </a:p>
          <a:p>
            <a:endParaRPr lang="en-US" altLang="ko-KR" sz="2200" dirty="0" smtClean="0"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72132" y="3234575"/>
            <a:ext cx="3179756" cy="2717619"/>
          </a:xfrm>
          <a:prstGeom prst="rect">
            <a:avLst/>
          </a:prstGeom>
        </p:spPr>
      </p:pic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ko-KR" sz="3200" dirty="0" smtClean="0">
                <a:ea typeface="Gulim" pitchFamily="34" charset="-127"/>
              </a:rPr>
              <a:t>Example: Prisoner’s Dilemma</a:t>
            </a:r>
            <a:endParaRPr lang="en-GB" altLang="ko-KR" sz="3200" dirty="0" smtClean="0">
              <a:ea typeface="Gulim" pitchFamily="34" charset="-127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400" y="1080000"/>
            <a:ext cx="7772400" cy="5105400"/>
          </a:xfrm>
        </p:spPr>
        <p:txBody>
          <a:bodyPr/>
          <a:lstStyle/>
          <a:p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Two suspects in a major crime held for interrogation in separate cells</a:t>
            </a:r>
          </a:p>
          <a:p>
            <a:pPr lvl="1"/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If they both stay quiet, each will be convicted with a minor offence and will spend </a:t>
            </a:r>
            <a:r>
              <a:rPr lang="en-US" altLang="ko-KR" sz="2000" b="1" dirty="0" smtClean="0">
                <a:ea typeface="Gulim" pitchFamily="34" charset="-127"/>
                <a:cs typeface="Times New Roman" pitchFamily="18" charset="0"/>
              </a:rPr>
              <a:t>1 year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in prison</a:t>
            </a:r>
          </a:p>
          <a:p>
            <a:pPr lvl="1"/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If one and only one of them finks, he will be freed and used as a witness against the other who will spend </a:t>
            </a:r>
            <a:r>
              <a:rPr lang="en-US" altLang="ko-KR" sz="2000" b="1" dirty="0" smtClean="0">
                <a:ea typeface="Gulim" pitchFamily="34" charset="-127"/>
                <a:cs typeface="Times New Roman" pitchFamily="18" charset="0"/>
              </a:rPr>
              <a:t>4 years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in prison</a:t>
            </a:r>
          </a:p>
          <a:p>
            <a:pPr lvl="1"/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If both of them fink, each will spend </a:t>
            </a:r>
            <a:r>
              <a:rPr lang="en-US" altLang="ko-KR" sz="2000" b="1" dirty="0" smtClean="0">
                <a:ea typeface="Gulim" pitchFamily="34" charset="-127"/>
                <a:cs typeface="Times New Roman" pitchFamily="18" charset="0"/>
              </a:rPr>
              <a:t>3 years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in prison</a:t>
            </a:r>
          </a:p>
          <a:p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Components of the Prisoner’s dilemma</a:t>
            </a:r>
          </a:p>
          <a:p>
            <a:pPr lvl="1"/>
            <a:r>
              <a:rPr lang="en-US" altLang="ko-KR" sz="2000" b="1" dirty="0" smtClean="0">
                <a:ea typeface="Gulim" pitchFamily="34" charset="-127"/>
                <a:cs typeface="Times New Roman" pitchFamily="18" charset="0"/>
              </a:rPr>
              <a:t>Rational Players: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the prisoners</a:t>
            </a:r>
          </a:p>
          <a:p>
            <a:pPr lvl="1"/>
            <a:r>
              <a:rPr lang="en-US" altLang="ko-KR" sz="2000" b="1" dirty="0" smtClean="0">
                <a:ea typeface="Gulim" pitchFamily="34" charset="-127"/>
                <a:cs typeface="Times New Roman" pitchFamily="18" charset="0"/>
              </a:rPr>
              <a:t>Strategies: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 Stay quiet (Q) or Fink (F) </a:t>
            </a:r>
          </a:p>
          <a:p>
            <a:pPr lvl="1"/>
            <a:r>
              <a:rPr lang="en-US" altLang="ko-KR" sz="2000" b="1" dirty="0" smtClean="0">
                <a:ea typeface="Gulim" pitchFamily="34" charset="-127"/>
                <a:cs typeface="Times New Roman" pitchFamily="18" charset="0"/>
              </a:rPr>
              <a:t>Solution: </a:t>
            </a:r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What is the Nash equilibrium of the game?</a:t>
            </a:r>
            <a:endParaRPr lang="en-US" altLang="ko-KR" sz="2000" b="1" dirty="0" smtClean="0">
              <a:ea typeface="Gulim" pitchFamily="34" charset="-127"/>
              <a:cs typeface="Times New Roman" pitchFamily="18" charset="0"/>
            </a:endParaRPr>
          </a:p>
          <a:p>
            <a:r>
              <a:rPr lang="en-US" altLang="ko-KR" dirty="0" smtClean="0">
                <a:ea typeface="Gulim" pitchFamily="34" charset="-127"/>
                <a:cs typeface="Times New Roman" pitchFamily="18" charset="0"/>
              </a:rPr>
              <a:t>Representation in Strategic Form</a:t>
            </a:r>
          </a:p>
          <a:p>
            <a:pPr lvl="1"/>
            <a:endParaRPr lang="en-US" altLang="ko-KR" sz="2000" dirty="0" smtClean="0">
              <a:ea typeface="Guli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pPr algn="ctr"/>
            <a:r>
              <a:rPr lang="en-US" altLang="ko-KR" sz="3200" dirty="0" smtClean="0">
                <a:solidFill>
                  <a:srgbClr val="0070C0"/>
                </a:solidFill>
                <a:ea typeface="Gulim" pitchFamily="34" charset="-127"/>
              </a:rPr>
              <a:t>Example: Prisoner’s Dilemma</a:t>
            </a:r>
            <a:endParaRPr lang="en-GB" altLang="ko-KR" sz="3200" dirty="0" smtClean="0">
              <a:solidFill>
                <a:srgbClr val="0070C0"/>
              </a:solidFill>
              <a:ea typeface="Gulim" pitchFamily="34" charset="-127"/>
            </a:endParaRPr>
          </a:p>
        </p:txBody>
      </p:sp>
      <p:graphicFrame>
        <p:nvGraphicFramePr>
          <p:cNvPr id="433155" name="Group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772400" cy="2427288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P2 Quiet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P2 Fink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P1 Quiet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1,1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4,0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P1 Fink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0,4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Gulim" pitchFamily="34" charset="-127"/>
                          <a:cs typeface="Arial" pitchFamily="34" charset="0"/>
                        </a:rPr>
                        <a:t>3,3</a:t>
                      </a:r>
                      <a:endParaRPr kumimoji="0" lang="nb-NO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Gulim" pitchFamily="34" charset="-127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4" name="AutoShape 21"/>
          <p:cNvSpPr>
            <a:spLocks noChangeArrowheads="1"/>
          </p:cNvSpPr>
          <p:nvPr/>
        </p:nvSpPr>
        <p:spPr bwMode="auto">
          <a:xfrm>
            <a:off x="4495800" y="4800600"/>
            <a:ext cx="2514600" cy="833718"/>
          </a:xfrm>
          <a:prstGeom prst="wedgeRectCallout">
            <a:avLst>
              <a:gd name="adj1" fmla="val 48453"/>
              <a:gd name="adj2" fmla="val -142648"/>
            </a:avLst>
          </a:prstGeom>
          <a:solidFill>
            <a:srgbClr val="0070C0">
              <a:alpha val="30000"/>
            </a:srgb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1" dirty="0">
                <a:solidFill>
                  <a:schemeClr val="tx2"/>
                </a:solidFill>
                <a:latin typeface="Calibri" panose="020F0502020204030204" pitchFamily="34" charset="0"/>
                <a:ea typeface="Gulim" pitchFamily="34" charset="-127"/>
              </a:rPr>
              <a:t>Nash Equilibrium</a:t>
            </a:r>
            <a:endParaRPr lang="nb-NO" altLang="ko-KR" sz="2000" b="1" dirty="0">
              <a:solidFill>
                <a:schemeClr val="tx2"/>
              </a:solidFill>
              <a:latin typeface="Calibri" panose="020F0502020204030204" pitchFamily="34" charset="0"/>
              <a:ea typeface="Gulim" pitchFamily="34" charset="-127"/>
            </a:endParaRPr>
          </a:p>
        </p:txBody>
      </p:sp>
      <p:sp>
        <p:nvSpPr>
          <p:cNvPr id="52245" name="AutoShape 22"/>
          <p:cNvSpPr>
            <a:spLocks noChangeArrowheads="1"/>
          </p:cNvSpPr>
          <p:nvPr/>
        </p:nvSpPr>
        <p:spPr bwMode="auto">
          <a:xfrm>
            <a:off x="1150938" y="4800600"/>
            <a:ext cx="2708368" cy="833718"/>
          </a:xfrm>
          <a:prstGeom prst="wedgeRectCallout">
            <a:avLst>
              <a:gd name="adj1" fmla="val 57012"/>
              <a:gd name="adj2" fmla="val -216578"/>
            </a:avLst>
          </a:prstGeom>
          <a:solidFill>
            <a:srgbClr val="0070C0">
              <a:alpha val="30000"/>
            </a:srgbClr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1" dirty="0">
                <a:solidFill>
                  <a:schemeClr val="tx2"/>
                </a:solidFill>
                <a:latin typeface="Calibri" panose="020F0502020204030204" pitchFamily="34" charset="0"/>
                <a:ea typeface="Gulim" pitchFamily="34" charset="-127"/>
              </a:rPr>
              <a:t>Pareto optimal</a:t>
            </a:r>
          </a:p>
          <a:p>
            <a:r>
              <a:rPr lang="en-US" altLang="ko-KR" sz="2000" b="1" dirty="0">
                <a:solidFill>
                  <a:schemeClr val="tx2"/>
                </a:solidFill>
                <a:latin typeface="Calibri" panose="020F0502020204030204" pitchFamily="34" charset="0"/>
                <a:ea typeface="Gulim" pitchFamily="34" charset="-127"/>
              </a:rPr>
              <a:t>(recall we’re minimizing)</a:t>
            </a:r>
            <a:endParaRPr lang="nb-NO" altLang="ko-KR" sz="2000" b="1" dirty="0">
              <a:solidFill>
                <a:schemeClr val="tx2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endParaRPr lang="nb-NO" altLang="ko-KR" dirty="0">
              <a:ea typeface="Gulim" pitchFamily="34" charset="-127"/>
            </a:endParaRPr>
          </a:p>
        </p:txBody>
      </p:sp>
      <p:sp>
        <p:nvSpPr>
          <p:cNvPr id="52246" name="TextBox 6"/>
          <p:cNvSpPr txBox="1">
            <a:spLocks noChangeArrowheads="1"/>
          </p:cNvSpPr>
          <p:nvPr/>
        </p:nvSpPr>
        <p:spPr bwMode="auto">
          <a:xfrm>
            <a:off x="338400" y="1080000"/>
            <a:ext cx="3097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Cambria" panose="02040503050406030204" pitchFamily="18" charset="0"/>
                <a:ea typeface="Gulim" pitchFamily="34" charset="-127"/>
              </a:rPr>
              <a:t>Price of Anarchy 3</a:t>
            </a:r>
            <a:endParaRPr lang="ko-KR" altLang="en-US" sz="2400" b="1" dirty="0">
              <a:latin typeface="Cambria" panose="02040503050406030204" pitchFamily="18" charset="0"/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sz="3200" dirty="0" smtClean="0">
                <a:ea typeface="Gulim" pitchFamily="34" charset="-127"/>
              </a:rPr>
              <a:t>Algorithms for Finding the NE</a:t>
            </a:r>
            <a:endParaRPr lang="en-GB" altLang="ko-KR" sz="3200" dirty="0" smtClean="0">
              <a:ea typeface="Gulim" pitchFamily="34" charset="-127"/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400" y="1080000"/>
            <a:ext cx="8348400" cy="5334000"/>
          </a:xfrm>
        </p:spPr>
        <p:txBody>
          <a:bodyPr/>
          <a:lstStyle/>
          <a:p>
            <a:r>
              <a:rPr lang="en-US" altLang="ko-KR" sz="2400" dirty="0" smtClean="0">
                <a:ea typeface="Gulim" pitchFamily="34" charset="-127"/>
              </a:rPr>
              <a:t>For a general N-player game, finding the set of NEs is not possible in polynomial time!</a:t>
            </a:r>
          </a:p>
          <a:p>
            <a:pPr lvl="2"/>
            <a:r>
              <a:rPr lang="en-US" altLang="ko-KR" sz="2000" dirty="0" smtClean="0">
                <a:ea typeface="Gulim" pitchFamily="34" charset="-127"/>
                <a:cs typeface="Times New Roman" pitchFamily="18" charset="0"/>
              </a:rPr>
              <a:t>Unless the game has a certain structure</a:t>
            </a:r>
          </a:p>
          <a:p>
            <a:r>
              <a:rPr lang="en-US" altLang="ko-KR" sz="2400" dirty="0" smtClean="0">
                <a:ea typeface="Gulim" pitchFamily="34" charset="-127"/>
              </a:rPr>
              <a:t>Some existing algorithms</a:t>
            </a:r>
          </a:p>
          <a:p>
            <a:pPr lvl="1"/>
            <a:r>
              <a:rPr lang="en-US" altLang="ko-KR" dirty="0" smtClean="0">
                <a:ea typeface="Gulim" pitchFamily="34" charset="-127"/>
              </a:rPr>
              <a:t>Fictitious play (based on empirical probabilities)</a:t>
            </a:r>
          </a:p>
          <a:p>
            <a:pPr lvl="1"/>
            <a:r>
              <a:rPr lang="en-US" altLang="ko-KR" dirty="0" smtClean="0">
                <a:ea typeface="Gulim" pitchFamily="34" charset="-127"/>
              </a:rPr>
              <a:t>Iterative algorithms (can converge for certain classes of games)</a:t>
            </a:r>
          </a:p>
          <a:p>
            <a:pPr lvl="1"/>
            <a:r>
              <a:rPr lang="en-US" altLang="ko-KR" dirty="0" smtClean="0">
                <a:ea typeface="Gulim" pitchFamily="34" charset="-127"/>
              </a:rPr>
              <a:t>Best response algorithms</a:t>
            </a:r>
          </a:p>
          <a:p>
            <a:pPr lvl="2"/>
            <a:r>
              <a:rPr lang="en-US" altLang="ko-KR" sz="2000" dirty="0" smtClean="0">
                <a:ea typeface="Gulim" pitchFamily="34" charset="-127"/>
              </a:rPr>
              <a:t>Popular in some games (continuous kernel games for example)</a:t>
            </a:r>
          </a:p>
          <a:p>
            <a:pPr marL="254000" lvl="1">
              <a:buChar char="•"/>
            </a:pPr>
            <a:r>
              <a:rPr lang="en-US" altLang="ko-KR" sz="2400" dirty="0" smtClean="0">
                <a:ea typeface="Gulim" pitchFamily="34" charset="-127"/>
                <a:cs typeface="+mn-cs"/>
              </a:rPr>
              <a:t>Useful Reference</a:t>
            </a:r>
          </a:p>
          <a:p>
            <a:pPr lvl="1"/>
            <a:r>
              <a:rPr lang="en-US" altLang="ko-KR" dirty="0" smtClean="0">
                <a:ea typeface="Gulim" pitchFamily="34" charset="-127"/>
              </a:rPr>
              <a:t>D. </a:t>
            </a:r>
            <a:r>
              <a:rPr lang="en-US" altLang="ko-KR" dirty="0" err="1" smtClean="0">
                <a:ea typeface="Gulim" pitchFamily="34" charset="-127"/>
              </a:rPr>
              <a:t>Fundenberg</a:t>
            </a:r>
            <a:r>
              <a:rPr lang="en-US" altLang="ko-KR" dirty="0" smtClean="0">
                <a:ea typeface="Gulim" pitchFamily="34" charset="-127"/>
              </a:rPr>
              <a:t> and D. Levine, The theory of learning in games, the MIT press, 1998.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 smtClean="0"/>
              <a:t>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288" y="928670"/>
            <a:ext cx="8229600" cy="5143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</a:rPr>
              <a:t> Labor economics</a:t>
            </a:r>
          </a:p>
          <a:p>
            <a:pPr lvl="1">
              <a:buFont typeface="Arial" pitchFamily="34" charset="0"/>
              <a:buChar char="̶"/>
            </a:pPr>
            <a:r>
              <a:rPr lang="en-US" sz="2400" dirty="0" smtClean="0">
                <a:solidFill>
                  <a:schemeClr val="tx1"/>
                </a:solidFill>
              </a:rPr>
              <a:t>Describe the formation of new jobs</a:t>
            </a:r>
          </a:p>
          <a:p>
            <a:pPr lvl="1">
              <a:buFont typeface="Arial" pitchFamily="34" charset="0"/>
              <a:buChar char="̶"/>
            </a:pPr>
            <a:r>
              <a:rPr lang="en-US" sz="2400" dirty="0" smtClean="0">
                <a:solidFill>
                  <a:schemeClr val="tx1"/>
                </a:solidFill>
              </a:rPr>
              <a:t>Describe other human relationships like marriage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Allocate scare resources 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To their most efficient uses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</a:rPr>
              <a:t> Examples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 Matching doctors and hospitals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 Matching students and high-schools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 Matching kidneys and patients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 Hiring employees</a:t>
            </a:r>
          </a:p>
        </p:txBody>
      </p:sp>
    </p:spTree>
    <p:extLst>
      <p:ext uri="{BB962C8B-B14F-4D97-AF65-F5344CB8AC3E}">
        <p14:creationId xmlns:p14="http://schemas.microsoft.com/office/powerpoint/2010/main" xmlns="" val="1126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Introduction</a:t>
            </a:r>
            <a:endParaRPr lang="zh-CN" alt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2113" y="928670"/>
            <a:ext cx="8286808" cy="64294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The Nobel Prize in Economic Sciences 2012</a:t>
            </a:r>
          </a:p>
        </p:txBody>
      </p:sp>
      <p:pic>
        <p:nvPicPr>
          <p:cNvPr id="8" name="图片 7" descr="roth_post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7" y="1571612"/>
            <a:ext cx="2130151" cy="2928958"/>
          </a:xfrm>
          <a:prstGeom prst="rect">
            <a:avLst/>
          </a:prstGeom>
        </p:spPr>
      </p:pic>
      <p:pic>
        <p:nvPicPr>
          <p:cNvPr id="9" name="图片 8" descr="shap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571612"/>
            <a:ext cx="2071702" cy="2902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786322"/>
            <a:ext cx="44291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Alvin E. Roth</a:t>
            </a:r>
          </a:p>
          <a:p>
            <a:r>
              <a:rPr lang="en-US" altLang="zh-CN" b="1" dirty="0" smtClean="0"/>
              <a:t>   </a:t>
            </a:r>
            <a:r>
              <a:rPr lang="en-US" altLang="zh-CN" sz="1800" dirty="0" smtClean="0"/>
              <a:t>Generated further analytical   </a:t>
            </a:r>
          </a:p>
          <a:p>
            <a:r>
              <a:rPr lang="en-US" altLang="zh-CN" sz="1800" dirty="0" smtClean="0"/>
              <a:t>   development</a:t>
            </a:r>
          </a:p>
          <a:p>
            <a:r>
              <a:rPr lang="en-US" altLang="zh-CN" sz="1800" dirty="0" smtClean="0"/>
              <a:t>   practical design of market institutions</a:t>
            </a:r>
          </a:p>
          <a:p>
            <a:endParaRPr lang="en-US" b="1" dirty="0" smtClean="0"/>
          </a:p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4786322"/>
            <a:ext cx="2857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Lloyd S. Shapley</a:t>
            </a:r>
          </a:p>
          <a:p>
            <a:pPr marL="0" lvl="1"/>
            <a:r>
              <a:rPr lang="en-US" altLang="zh-CN" sz="1800" dirty="0" smtClean="0"/>
              <a:t>Developed the theory in the 1960s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4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34" y="1175308"/>
            <a:ext cx="7572428" cy="513401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Definition on </a:t>
            </a:r>
            <a:r>
              <a:rPr lang="en-US" altLang="zh-CN" sz="2800" dirty="0" smtClean="0">
                <a:solidFill>
                  <a:schemeClr val="tx1"/>
                </a:solidFill>
              </a:rPr>
              <a:t>Wikipedia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A </a:t>
            </a:r>
            <a:r>
              <a:rPr lang="en-US" altLang="zh-CN" sz="2400" dirty="0">
                <a:solidFill>
                  <a:schemeClr val="tx1"/>
                </a:solidFill>
              </a:rPr>
              <a:t>mathematical framework attempting to describe the formation of mutually beneficial relationships over time</a:t>
            </a:r>
            <a:r>
              <a:rPr lang="en-US" altLang="zh-CN" sz="24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itchFamily="2" charset="2"/>
              <a:buChar char="ü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en-US" altLang="zh-CN" sz="2800" dirty="0">
                <a:solidFill>
                  <a:schemeClr val="tx1"/>
                </a:solidFill>
              </a:rPr>
              <a:t>Where is it used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The </a:t>
            </a:r>
            <a:r>
              <a:rPr lang="en-US" altLang="zh-CN" sz="2400" dirty="0">
                <a:solidFill>
                  <a:schemeClr val="tx1"/>
                </a:solidFill>
              </a:rPr>
              <a:t>U.S. National Resident Matching </a:t>
            </a:r>
            <a:r>
              <a:rPr lang="en-US" altLang="zh-CN" sz="2400" dirty="0" smtClean="0">
                <a:solidFill>
                  <a:schemeClr val="tx1"/>
                </a:solidFill>
              </a:rPr>
              <a:t>Program (NRMP) </a:t>
            </a:r>
            <a:r>
              <a:rPr lang="en-US" altLang="zh-CN" sz="2400" dirty="0">
                <a:solidFill>
                  <a:schemeClr val="tx1"/>
                </a:solidFill>
              </a:rPr>
              <a:t>for medical school </a:t>
            </a:r>
            <a:r>
              <a:rPr lang="en-US" altLang="zh-CN" sz="2400" dirty="0" smtClean="0">
                <a:solidFill>
                  <a:schemeClr val="tx1"/>
                </a:solidFill>
              </a:rPr>
              <a:t>graduates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 Public </a:t>
            </a:r>
            <a:r>
              <a:rPr lang="en-US" altLang="zh-CN" sz="2400" dirty="0">
                <a:solidFill>
                  <a:schemeClr val="tx1"/>
                </a:solidFill>
              </a:rPr>
              <a:t>schools in Boston and </a:t>
            </a:r>
            <a:r>
              <a:rPr lang="en-US" altLang="zh-CN" sz="2400" dirty="0" smtClean="0">
                <a:solidFill>
                  <a:schemeClr val="tx1"/>
                </a:solidFill>
              </a:rPr>
              <a:t>NYC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chemeClr val="tx1"/>
                </a:solidFill>
              </a:rPr>
              <a:t> Many </a:t>
            </a:r>
            <a:r>
              <a:rPr lang="en-US" altLang="zh-CN" sz="2400" dirty="0">
                <a:solidFill>
                  <a:schemeClr val="tx1"/>
                </a:solidFill>
              </a:rPr>
              <a:t>medical and other labor markets across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544513" y="3809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6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5789"/>
          <p:cNvGrpSpPr/>
          <p:nvPr/>
        </p:nvGrpSpPr>
        <p:grpSpPr>
          <a:xfrm>
            <a:off x="1750966" y="3744395"/>
            <a:ext cx="2643206" cy="558234"/>
            <a:chOff x="1809263" y="5310348"/>
            <a:chExt cx="1178561" cy="101989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69294" y="5310348"/>
              <a:ext cx="178574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09263" y="5868581"/>
              <a:ext cx="1178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0000"/>
                  </a:solidFill>
                </a:rPr>
                <a:t>No. of APs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直接箭头连接符 7"/>
            <p:cNvCxnSpPr>
              <a:endCxn id="7" idx="0"/>
            </p:cNvCxnSpPr>
            <p:nvPr/>
          </p:nvCxnSpPr>
          <p:spPr>
            <a:xfrm rot="10800000" flipV="1">
              <a:off x="2398544" y="5311935"/>
              <a:ext cx="366311" cy="5566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86549" y="3101453"/>
            <a:ext cx="75009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+mn-ea"/>
              </a:rPr>
              <a:t>Capacity</a:t>
            </a:r>
            <a:r>
              <a:rPr lang="zh-CN" altLang="en-US" sz="2800" b="1" dirty="0" smtClean="0">
                <a:latin typeface="+mn-ea"/>
              </a:rPr>
              <a:t>：</a:t>
            </a:r>
            <a:r>
              <a:rPr lang="en-US" altLang="zh-CN" sz="2800" b="1" dirty="0" smtClean="0">
                <a:latin typeface="+mn-ea"/>
              </a:rPr>
              <a:t>C = N * W * T * log(1 + SINR)</a:t>
            </a:r>
            <a:endParaRPr lang="zh-CN" altLang="en-US" sz="2800" b="1" dirty="0" smtClean="0">
              <a:latin typeface="+mn-ea"/>
            </a:endParaRPr>
          </a:p>
        </p:txBody>
      </p:sp>
      <p:grpSp>
        <p:nvGrpSpPr>
          <p:cNvPr id="3" name="组合 75789"/>
          <p:cNvGrpSpPr/>
          <p:nvPr/>
        </p:nvGrpSpPr>
        <p:grpSpPr>
          <a:xfrm>
            <a:off x="4322733" y="3744394"/>
            <a:ext cx="2392407" cy="574898"/>
            <a:chOff x="2669294" y="5310348"/>
            <a:chExt cx="1066734" cy="36649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669294" y="5310348"/>
              <a:ext cx="178574" cy="1588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80438" y="5382533"/>
              <a:ext cx="955590" cy="29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0B0F0"/>
                  </a:solidFill>
                </a:rPr>
                <a:t>Bandwidth</a:t>
              </a:r>
              <a:endParaRPr lang="zh-CN" altLang="en-US" sz="2400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2764852" y="5311933"/>
              <a:ext cx="174851" cy="19319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组合 75789"/>
          <p:cNvGrpSpPr/>
          <p:nvPr/>
        </p:nvGrpSpPr>
        <p:grpSpPr>
          <a:xfrm>
            <a:off x="714348" y="2467269"/>
            <a:ext cx="4615337" cy="564342"/>
            <a:chOff x="1299615" y="6890742"/>
            <a:chExt cx="2057901" cy="564342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178942" y="7453488"/>
              <a:ext cx="178574" cy="1588"/>
            </a:xfrm>
            <a:prstGeom prst="line">
              <a:avLst/>
            </a:prstGeom>
            <a:ln w="25400">
              <a:solidFill>
                <a:srgbClr val="5DBA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99615" y="6890742"/>
              <a:ext cx="1719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0A44A"/>
                  </a:solidFill>
                </a:rPr>
                <a:t>Scaled Transmission Time</a:t>
              </a:r>
              <a:endParaRPr lang="zh-CN" altLang="en-US" sz="2400" dirty="0">
                <a:solidFill>
                  <a:srgbClr val="00A44A"/>
                </a:solidFill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 rot="10800000">
              <a:off x="2510029" y="7281762"/>
              <a:ext cx="796331" cy="173322"/>
            </a:xfrm>
            <a:prstGeom prst="straightConnector1">
              <a:avLst/>
            </a:prstGeom>
            <a:ln w="19050">
              <a:solidFill>
                <a:srgbClr val="5DBA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75789"/>
          <p:cNvGrpSpPr/>
          <p:nvPr/>
        </p:nvGrpSpPr>
        <p:grpSpPr>
          <a:xfrm>
            <a:off x="4749067" y="2071678"/>
            <a:ext cx="4109214" cy="960727"/>
            <a:chOff x="2079332" y="6495151"/>
            <a:chExt cx="1832229" cy="960727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2987823" y="7453488"/>
              <a:ext cx="445942" cy="158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79332" y="6495151"/>
              <a:ext cx="18322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FFC000"/>
                  </a:solidFill>
                </a:rPr>
                <a:t>Signal to Noise plus Interference Radio</a:t>
              </a:r>
              <a:endParaRPr lang="zh-CN" altLang="en-US" sz="2400" dirty="0">
                <a:solidFill>
                  <a:srgbClr val="FFC000"/>
                </a:solidFill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 flipV="1">
              <a:off x="3210443" y="7281762"/>
              <a:ext cx="140127" cy="17411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639"/>
          <p:cNvGrpSpPr/>
          <p:nvPr/>
        </p:nvGrpSpPr>
        <p:grpSpPr>
          <a:xfrm>
            <a:off x="747013" y="4500570"/>
            <a:ext cx="2753417" cy="2143140"/>
            <a:chOff x="45587" y="1063731"/>
            <a:chExt cx="2753417" cy="2143140"/>
          </a:xfrm>
        </p:grpSpPr>
        <p:pic>
          <p:nvPicPr>
            <p:cNvPr id="22" name="그림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5087" y="1139572"/>
              <a:ext cx="1409122" cy="143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내용 개체 틀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87" y="1063731"/>
              <a:ext cx="1666559" cy="1615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矩形 23"/>
            <p:cNvSpPr/>
            <p:nvPr/>
          </p:nvSpPr>
          <p:spPr>
            <a:xfrm>
              <a:off x="120004" y="2683651"/>
              <a:ext cx="2679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/>
                <a:t>Ultra Dense Deployment:</a:t>
              </a:r>
            </a:p>
            <a:p>
              <a:r>
                <a:rPr lang="en-US" altLang="zh-CN" sz="1400" dirty="0" smtClean="0"/>
                <a:t> LTE-Hi and Further Evolution</a:t>
              </a:r>
              <a:endParaRPr lang="zh-CN" altLang="en-US" sz="1400" dirty="0"/>
            </a:p>
          </p:txBody>
        </p:sp>
      </p:grpSp>
      <p:grpSp>
        <p:nvGrpSpPr>
          <p:cNvPr id="11" name="组合 641"/>
          <p:cNvGrpSpPr/>
          <p:nvPr/>
        </p:nvGrpSpPr>
        <p:grpSpPr>
          <a:xfrm>
            <a:off x="4080287" y="76136"/>
            <a:ext cx="4349366" cy="1995542"/>
            <a:chOff x="5332556" y="1284598"/>
            <a:chExt cx="3453181" cy="199554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2556" y="1284598"/>
              <a:ext cx="3453181" cy="154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矩形 30"/>
            <p:cNvSpPr/>
            <p:nvPr/>
          </p:nvSpPr>
          <p:spPr>
            <a:xfrm>
              <a:off x="6147754" y="2756920"/>
              <a:ext cx="23732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/>
                <a:t>Link Efficiency:  </a:t>
              </a:r>
              <a:r>
                <a:rPr lang="en-US" altLang="zh-CN" sz="1400" dirty="0" smtClean="0"/>
                <a:t>Massive MIMO, 3D-BF,  </a:t>
              </a:r>
              <a:r>
                <a:rPr lang="en-US" altLang="zh-CN" sz="1400" b="1" dirty="0" smtClean="0">
                  <a:solidFill>
                    <a:srgbClr val="FF0000"/>
                  </a:solidFill>
                </a:rPr>
                <a:t>Full-duplex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644"/>
          <p:cNvGrpSpPr/>
          <p:nvPr/>
        </p:nvGrpSpPr>
        <p:grpSpPr>
          <a:xfrm>
            <a:off x="602109" y="276626"/>
            <a:ext cx="3184073" cy="2152242"/>
            <a:chOff x="-161819" y="3714165"/>
            <a:chExt cx="3184073" cy="2152242"/>
          </a:xfrm>
        </p:grpSpPr>
        <p:sp>
          <p:nvSpPr>
            <p:cNvPr id="39" name="矩形 38"/>
            <p:cNvSpPr/>
            <p:nvPr/>
          </p:nvSpPr>
          <p:spPr>
            <a:xfrm>
              <a:off x="-161819" y="5343187"/>
              <a:ext cx="31621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2" indent="-342900">
                <a:buNone/>
              </a:pPr>
              <a:r>
                <a:rPr lang="en-US" altLang="zh-CN" sz="1400" b="1" dirty="0" smtClean="0"/>
                <a:t>More Scenarios and Use Case</a:t>
              </a:r>
              <a:r>
                <a:rPr lang="zh-CN" altLang="en-US" sz="1400" dirty="0" smtClean="0"/>
                <a:t>： </a:t>
              </a:r>
              <a:r>
                <a:rPr lang="en-US" altLang="zh-CN" sz="1400" dirty="0" smtClean="0"/>
                <a:t>M2M, D2D, V2X</a:t>
              </a:r>
            </a:p>
          </p:txBody>
        </p:sp>
        <p:grpSp>
          <p:nvGrpSpPr>
            <p:cNvPr id="13" name="组合 215"/>
            <p:cNvGrpSpPr/>
            <p:nvPr/>
          </p:nvGrpSpPr>
          <p:grpSpPr>
            <a:xfrm>
              <a:off x="-28829" y="3714165"/>
              <a:ext cx="1562750" cy="1516818"/>
              <a:chOff x="1475656" y="730034"/>
              <a:chExt cx="5040560" cy="5003222"/>
            </a:xfrm>
          </p:grpSpPr>
          <p:grpSp>
            <p:nvGrpSpPr>
              <p:cNvPr id="14" name="组合 151"/>
              <p:cNvGrpSpPr/>
              <p:nvPr/>
            </p:nvGrpSpPr>
            <p:grpSpPr>
              <a:xfrm>
                <a:off x="1475656" y="730034"/>
                <a:ext cx="5040560" cy="5003222"/>
                <a:chOff x="-136184" y="1218586"/>
                <a:chExt cx="4248472" cy="4217001"/>
              </a:xfrm>
            </p:grpSpPr>
            <p:pic>
              <p:nvPicPr>
                <p:cNvPr id="44" name="Picture 2" descr="D:\liuyuchao\Downloads\M2M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="" xmlns:a14="http://schemas.microsoft.com/office/drawing/2010/main">
                        <a14:imgLayer r:embed="">
                          <a14:imgEffect>
                            <a14:colorTemperature colorTemp="8800"/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6184" y="1218586"/>
                  <a:ext cx="4248472" cy="42170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矩形 44"/>
                <p:cNvSpPr/>
                <p:nvPr/>
              </p:nvSpPr>
              <p:spPr>
                <a:xfrm>
                  <a:off x="1475656" y="2852936"/>
                  <a:ext cx="1296144" cy="792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43" name="图片 42" descr="mobile-recruiting-hr-best-practices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6422" y="1262373"/>
                <a:ext cx="2789674" cy="4398875"/>
              </a:xfrm>
              <a:prstGeom prst="rect">
                <a:avLst/>
              </a:prstGeom>
            </p:spPr>
          </p:pic>
        </p:grpSp>
        <p:pic>
          <p:nvPicPr>
            <p:cNvPr id="41" name="Picture 2" descr="http://t3.baidu.com/it/u=1944182303,504940995&amp;fm=11&amp;gp=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2754" y="3790006"/>
              <a:ext cx="1339500" cy="1440978"/>
            </a:xfrm>
            <a:prstGeom prst="rect">
              <a:avLst/>
            </a:prstGeom>
            <a:noFill/>
          </p:spPr>
        </p:pic>
      </p:grpSp>
      <p:grpSp>
        <p:nvGrpSpPr>
          <p:cNvPr id="15" name="组合 627"/>
          <p:cNvGrpSpPr/>
          <p:nvPr/>
        </p:nvGrpSpPr>
        <p:grpSpPr>
          <a:xfrm>
            <a:off x="4726385" y="4411051"/>
            <a:ext cx="3703267" cy="2304097"/>
            <a:chOff x="5214957" y="4302631"/>
            <a:chExt cx="3703267" cy="2304097"/>
          </a:xfrm>
        </p:grpSpPr>
        <p:grpSp>
          <p:nvGrpSpPr>
            <p:cNvPr id="16" name="组合 51"/>
            <p:cNvGrpSpPr/>
            <p:nvPr/>
          </p:nvGrpSpPr>
          <p:grpSpPr>
            <a:xfrm>
              <a:off x="5214957" y="4302631"/>
              <a:ext cx="3286133" cy="2304097"/>
              <a:chOff x="5321349" y="4434205"/>
              <a:chExt cx="3286133" cy="2304097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321349" y="4434205"/>
                <a:ext cx="1674812" cy="1710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矩形 50"/>
              <p:cNvSpPr/>
              <p:nvPr/>
            </p:nvSpPr>
            <p:spPr>
              <a:xfrm>
                <a:off x="5570602" y="6215082"/>
                <a:ext cx="3036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2" indent="-342900">
                  <a:buNone/>
                </a:pPr>
                <a:r>
                  <a:rPr lang="en-US" altLang="zh-CN" sz="1400" b="1" dirty="0" smtClean="0"/>
                  <a:t>New Spectrum</a:t>
                </a:r>
                <a:r>
                  <a:rPr lang="zh-CN" altLang="en-US" sz="1400" dirty="0" smtClean="0"/>
                  <a:t>： </a:t>
                </a:r>
                <a:r>
                  <a:rPr lang="en-US" altLang="zh-CN" sz="1400" dirty="0" err="1" smtClean="0"/>
                  <a:t>mmWaves</a:t>
                </a:r>
                <a:r>
                  <a:rPr lang="en-US" altLang="zh-CN" sz="1400" dirty="0" smtClean="0"/>
                  <a:t>, LTE-U,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</a:rPr>
                  <a:t>Cognitive radio</a:t>
                </a:r>
              </a:p>
            </p:txBody>
          </p:sp>
        </p:grpSp>
        <p:grpSp>
          <p:nvGrpSpPr>
            <p:cNvPr id="17" name="组合 52"/>
            <p:cNvGrpSpPr/>
            <p:nvPr/>
          </p:nvGrpSpPr>
          <p:grpSpPr>
            <a:xfrm>
              <a:off x="7072330" y="4445864"/>
              <a:ext cx="1845894" cy="1554904"/>
              <a:chOff x="6305869" y="3714165"/>
              <a:chExt cx="2595302" cy="1554904"/>
            </a:xfrm>
          </p:grpSpPr>
          <p:pic>
            <p:nvPicPr>
              <p:cNvPr id="54" name="Picture 2" descr="BL01004_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86550" y="3971338"/>
                <a:ext cx="448312" cy="296813"/>
              </a:xfrm>
              <a:prstGeom prst="rect">
                <a:avLst/>
              </a:prstGeom>
              <a:noFill/>
            </p:spPr>
          </p:pic>
          <p:grpSp>
            <p:nvGrpSpPr>
              <p:cNvPr id="21" name="Group 4"/>
              <p:cNvGrpSpPr>
                <a:grpSpLocks/>
              </p:cNvGrpSpPr>
              <p:nvPr/>
            </p:nvGrpSpPr>
            <p:grpSpPr bwMode="auto">
              <a:xfrm rot="5400000">
                <a:off x="7161574" y="4431980"/>
                <a:ext cx="580943" cy="728982"/>
                <a:chOff x="4655" y="1973"/>
                <a:chExt cx="1133" cy="1530"/>
              </a:xfrm>
              <a:solidFill>
                <a:schemeClr val="bg2">
                  <a:lumMod val="40000"/>
                  <a:lumOff val="60000"/>
                </a:schemeClr>
              </a:solidFill>
            </p:grpSpPr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 rot="16200000" flipH="1">
                  <a:off x="4457" y="2171"/>
                  <a:ext cx="1530" cy="1133"/>
                  <a:chOff x="3168" y="2208"/>
                  <a:chExt cx="1296" cy="768"/>
                </a:xfrm>
                <a:grpFill/>
              </p:grpSpPr>
              <p:sp>
                <p:nvSpPr>
                  <p:cNvPr id="619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1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2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3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7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 rot="16200000" flipH="1">
                  <a:off x="4539" y="2283"/>
                  <a:ext cx="1359" cy="849"/>
                  <a:chOff x="3168" y="2208"/>
                  <a:chExt cx="1296" cy="768"/>
                </a:xfrm>
                <a:grpFill/>
              </p:grpSpPr>
              <p:sp>
                <p:nvSpPr>
                  <p:cNvPr id="61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56" name="Oval 25"/>
              <p:cNvSpPr>
                <a:spLocks noChangeArrowheads="1"/>
              </p:cNvSpPr>
              <p:nvPr/>
            </p:nvSpPr>
            <p:spPr bwMode="auto">
              <a:xfrm>
                <a:off x="7258530" y="4715018"/>
                <a:ext cx="375928" cy="14455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7" name="Picture 2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298225" y="4809559"/>
                <a:ext cx="129007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8" name="Picture 29" descr="x_big_image2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10000" contrast="40000"/>
              </a:blip>
              <a:srcRect/>
              <a:stretch>
                <a:fillRect/>
              </a:stretch>
            </p:blipFill>
            <p:spPr bwMode="auto">
              <a:xfrm>
                <a:off x="6891921" y="3941688"/>
                <a:ext cx="251007" cy="25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 flipH="1">
                <a:off x="6305869" y="4845836"/>
                <a:ext cx="607672" cy="423233"/>
                <a:chOff x="3168" y="2208"/>
                <a:chExt cx="1296" cy="768"/>
              </a:xfrm>
            </p:grpSpPr>
            <p:grpSp>
              <p:nvGrpSpPr>
                <p:cNvPr id="33" name="Group 32"/>
                <p:cNvGrpSpPr>
                  <a:grpSpLocks/>
                </p:cNvGrpSpPr>
                <p:nvPr/>
              </p:nvGrpSpPr>
              <p:grpSpPr bwMode="auto">
                <a:xfrm>
                  <a:off x="3168" y="2208"/>
                  <a:ext cx="1296" cy="768"/>
                  <a:chOff x="3168" y="2208"/>
                  <a:chExt cx="1296" cy="768"/>
                </a:xfrm>
              </p:grpSpPr>
              <p:sp>
                <p:nvSpPr>
                  <p:cNvPr id="59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0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2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3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4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4" name="Group 42"/>
                <p:cNvGrpSpPr>
                  <a:grpSpLocks/>
                </p:cNvGrpSpPr>
                <p:nvPr/>
              </p:nvGrpSpPr>
              <p:grpSpPr bwMode="auto">
                <a:xfrm>
                  <a:off x="3216" y="2304"/>
                  <a:ext cx="1152" cy="576"/>
                  <a:chOff x="3168" y="2208"/>
                  <a:chExt cx="1296" cy="768"/>
                </a:xfrm>
              </p:grpSpPr>
              <p:sp>
                <p:nvSpPr>
                  <p:cNvPr id="590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1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2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3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4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5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6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7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8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B5B5DB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 flipV="1">
                <a:off x="6437211" y="5056903"/>
                <a:ext cx="224155" cy="1055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 flipH="1" flipV="1">
                <a:off x="6549289" y="4898602"/>
                <a:ext cx="112078" cy="158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Line 54"/>
              <p:cNvSpPr>
                <a:spLocks noChangeShapeType="1"/>
              </p:cNvSpPr>
              <p:nvPr/>
            </p:nvSpPr>
            <p:spPr bwMode="auto">
              <a:xfrm>
                <a:off x="6661366" y="5070094"/>
                <a:ext cx="2521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AutoShape 55"/>
              <p:cNvSpPr>
                <a:spLocks noChangeArrowheads="1"/>
              </p:cNvSpPr>
              <p:nvPr/>
            </p:nvSpPr>
            <p:spPr bwMode="auto">
              <a:xfrm>
                <a:off x="6605327" y="5030519"/>
                <a:ext cx="103322" cy="52767"/>
              </a:xfrm>
              <a:prstGeom prst="cube">
                <a:avLst>
                  <a:gd name="adj" fmla="val 43750"/>
                </a:avLst>
              </a:prstGeom>
              <a:solidFill>
                <a:srgbClr val="6666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5" name="Group 59"/>
              <p:cNvGrpSpPr>
                <a:grpSpLocks/>
              </p:cNvGrpSpPr>
              <p:nvPr/>
            </p:nvGrpSpPr>
            <p:grpSpPr bwMode="auto">
              <a:xfrm>
                <a:off x="6801473" y="4872211"/>
                <a:ext cx="140098" cy="515201"/>
                <a:chOff x="3088" y="1702"/>
                <a:chExt cx="305" cy="1013"/>
              </a:xfrm>
            </p:grpSpPr>
            <p:sp>
              <p:nvSpPr>
                <p:cNvPr id="577" name="Freeform 60"/>
                <p:cNvSpPr>
                  <a:spLocks/>
                </p:cNvSpPr>
                <p:nvPr/>
              </p:nvSpPr>
              <p:spPr bwMode="auto">
                <a:xfrm flipH="1">
                  <a:off x="3346" y="1702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8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3095" y="1734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9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3246" y="1784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0" name="Group 63"/>
                <p:cNvGrpSpPr>
                  <a:grpSpLocks/>
                </p:cNvGrpSpPr>
                <p:nvPr/>
              </p:nvGrpSpPr>
              <p:grpSpPr bwMode="auto">
                <a:xfrm flipH="1">
                  <a:off x="3132" y="2571"/>
                  <a:ext cx="152" cy="144"/>
                  <a:chOff x="3216" y="2784"/>
                  <a:chExt cx="192" cy="144"/>
                </a:xfrm>
              </p:grpSpPr>
              <p:sp>
                <p:nvSpPr>
                  <p:cNvPr id="5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6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7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81" name="Freeform 68"/>
                <p:cNvSpPr>
                  <a:spLocks/>
                </p:cNvSpPr>
                <p:nvPr/>
              </p:nvSpPr>
              <p:spPr bwMode="auto">
                <a:xfrm>
                  <a:off x="3088" y="1705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2" name="Oval 69"/>
                <p:cNvSpPr>
                  <a:spLocks noChangeArrowheads="1"/>
                </p:cNvSpPr>
                <p:nvPr/>
              </p:nvSpPr>
              <p:spPr bwMode="auto">
                <a:xfrm flipH="1">
                  <a:off x="3138" y="178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83" name="Oval 70"/>
                <p:cNvSpPr>
                  <a:spLocks noChangeArrowheads="1"/>
                </p:cNvSpPr>
                <p:nvPr/>
              </p:nvSpPr>
              <p:spPr bwMode="auto">
                <a:xfrm flipH="1">
                  <a:off x="3192" y="1780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Group 72"/>
              <p:cNvGrpSpPr>
                <a:grpSpLocks/>
              </p:cNvGrpSpPr>
              <p:nvPr/>
            </p:nvGrpSpPr>
            <p:grpSpPr bwMode="auto">
              <a:xfrm>
                <a:off x="8266639" y="4189002"/>
                <a:ext cx="617010" cy="801394"/>
                <a:chOff x="4175" y="2298"/>
                <a:chExt cx="1057" cy="1458"/>
              </a:xfrm>
            </p:grpSpPr>
            <p:grpSp>
              <p:nvGrpSpPr>
                <p:cNvPr id="46" name="Group 73"/>
                <p:cNvGrpSpPr>
                  <a:grpSpLocks/>
                </p:cNvGrpSpPr>
                <p:nvPr/>
              </p:nvGrpSpPr>
              <p:grpSpPr bwMode="auto">
                <a:xfrm rot="18542789" flipH="1">
                  <a:off x="4015" y="2492"/>
                  <a:ext cx="1242" cy="853"/>
                  <a:chOff x="3168" y="2208"/>
                  <a:chExt cx="1296" cy="768"/>
                </a:xfrm>
              </p:grpSpPr>
              <p:sp>
                <p:nvSpPr>
                  <p:cNvPr id="568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1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4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solidFill>
                      <a:srgbClr val="FFD5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7" name="Group 83"/>
                <p:cNvGrpSpPr>
                  <a:grpSpLocks/>
                </p:cNvGrpSpPr>
                <p:nvPr/>
              </p:nvGrpSpPr>
              <p:grpSpPr bwMode="auto">
                <a:xfrm rot="18542789" flipH="1">
                  <a:off x="4246" y="2555"/>
                  <a:ext cx="1206" cy="720"/>
                  <a:chOff x="3168" y="2208"/>
                  <a:chExt cx="1296" cy="768"/>
                </a:xfrm>
              </p:grpSpPr>
              <p:sp>
                <p:nvSpPr>
                  <p:cNvPr id="559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0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1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2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3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4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5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6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7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8" name="Group 93"/>
                <p:cNvGrpSpPr>
                  <a:grpSpLocks/>
                </p:cNvGrpSpPr>
                <p:nvPr/>
              </p:nvGrpSpPr>
              <p:grpSpPr bwMode="auto">
                <a:xfrm>
                  <a:off x="4753" y="2928"/>
                  <a:ext cx="147" cy="454"/>
                  <a:chOff x="1008" y="2648"/>
                  <a:chExt cx="400" cy="904"/>
                </a:xfrm>
              </p:grpSpPr>
              <p:grpSp>
                <p:nvGrpSpPr>
                  <p:cNvPr id="4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47" name="Line 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8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9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0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1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2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3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4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5" name="Line 1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6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7" name="Line 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8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35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6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7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8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9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0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1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2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3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4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5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6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527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8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9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0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1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2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3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4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3" name="Group 128"/>
                <p:cNvGrpSpPr>
                  <a:grpSpLocks/>
                </p:cNvGrpSpPr>
                <p:nvPr/>
              </p:nvGrpSpPr>
              <p:grpSpPr bwMode="auto">
                <a:xfrm>
                  <a:off x="4992" y="2612"/>
                  <a:ext cx="98" cy="359"/>
                  <a:chOff x="1008" y="2648"/>
                  <a:chExt cx="400" cy="904"/>
                </a:xfrm>
              </p:grpSpPr>
              <p:grpSp>
                <p:nvGrpSpPr>
                  <p:cNvPr id="55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13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4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5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6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7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8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9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0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1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2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3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4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59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501" name="Line 1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2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3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4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5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6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7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8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9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1" name="Line 1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2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93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4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5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6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7" name="Line 1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8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9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0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4" name="Group 163"/>
                <p:cNvGrpSpPr>
                  <a:grpSpLocks/>
                </p:cNvGrpSpPr>
                <p:nvPr/>
              </p:nvGrpSpPr>
              <p:grpSpPr bwMode="auto">
                <a:xfrm>
                  <a:off x="5170" y="2369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65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479" name="Line 1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3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5" name="Line 1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7" name="Line 1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9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0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6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467" name="Line 1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8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9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0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1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2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3" name="Line 1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5" name="Line 1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6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7" name="Line 1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8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59" name="Line 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0" name="Line 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1" name="Line 1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2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3" name="Line 1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5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6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7" name="Group 198"/>
                <p:cNvGrpSpPr>
                  <a:grpSpLocks/>
                </p:cNvGrpSpPr>
                <p:nvPr/>
              </p:nvGrpSpPr>
              <p:grpSpPr bwMode="auto">
                <a:xfrm>
                  <a:off x="4175" y="3041"/>
                  <a:ext cx="208" cy="715"/>
                  <a:chOff x="4120" y="2308"/>
                  <a:chExt cx="305" cy="1013"/>
                </a:xfrm>
              </p:grpSpPr>
              <p:sp>
                <p:nvSpPr>
                  <p:cNvPr id="446" name="Freeform 199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7" name="Rectangle 20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8" name="Oval 20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8" name="Group 202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3177"/>
                    <a:ext cx="152" cy="144"/>
                    <a:chOff x="3216" y="2784"/>
                    <a:chExt cx="192" cy="144"/>
                  </a:xfrm>
                </p:grpSpPr>
                <p:sp>
                  <p:nvSpPr>
                    <p:cNvPr id="453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4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5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6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450" name="Freeform 207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1" name="Oval 20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Oval 20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3" name="Group 210"/>
                <p:cNvGrpSpPr>
                  <a:grpSpLocks/>
                </p:cNvGrpSpPr>
                <p:nvPr/>
              </p:nvGrpSpPr>
              <p:grpSpPr bwMode="auto">
                <a:xfrm>
                  <a:off x="4424" y="2880"/>
                  <a:ext cx="328" cy="344"/>
                  <a:chOff x="1970" y="2277"/>
                  <a:chExt cx="493" cy="732"/>
                </a:xfrm>
              </p:grpSpPr>
              <p:grpSp>
                <p:nvGrpSpPr>
                  <p:cNvPr id="74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970" y="2337"/>
                    <a:ext cx="413" cy="672"/>
                    <a:chOff x="2651" y="2304"/>
                    <a:chExt cx="413" cy="672"/>
                  </a:xfrm>
                </p:grpSpPr>
                <p:sp>
                  <p:nvSpPr>
                    <p:cNvPr id="419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1" y="2304"/>
                      <a:ext cx="413" cy="67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79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556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442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3" name="Line 2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4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5" name="Line 2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21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7" y="2355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2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9" y="2357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3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3" y="2357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4" name="Line 2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1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5" name="Line 2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1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352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438" name="Line 2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9" name="Line 2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0" name="Line 2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41" name="Line 2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27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2" y="25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8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4" y="2760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9" name="Line 2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6" y="27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0" name="Line 2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27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1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8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2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4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9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757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434" name="Line 2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5" name="Line 2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6" name="Line 2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437" name="Line 2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417" name="Freeform 239"/>
                  <p:cNvSpPr>
                    <a:spLocks/>
                  </p:cNvSpPr>
                  <p:nvPr/>
                </p:nvSpPr>
                <p:spPr bwMode="auto">
                  <a:xfrm>
                    <a:off x="1977" y="2277"/>
                    <a:ext cx="486" cy="6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402" y="60"/>
                      </a:cxn>
                      <a:cxn ang="0">
                        <a:pos x="486" y="0"/>
                      </a:cxn>
                      <a:cxn ang="0">
                        <a:pos x="144" y="0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486" h="60">
                        <a:moveTo>
                          <a:pt x="0" y="60"/>
                        </a:moveTo>
                        <a:lnTo>
                          <a:pt x="402" y="60"/>
                        </a:lnTo>
                        <a:lnTo>
                          <a:pt x="486" y="0"/>
                        </a:lnTo>
                        <a:lnTo>
                          <a:pt x="144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8" name="Freeform 240"/>
                  <p:cNvSpPr>
                    <a:spLocks/>
                  </p:cNvSpPr>
                  <p:nvPr/>
                </p:nvSpPr>
                <p:spPr bwMode="auto">
                  <a:xfrm>
                    <a:off x="2382" y="2277"/>
                    <a:ext cx="75" cy="723"/>
                  </a:xfrm>
                  <a:custGeom>
                    <a:avLst/>
                    <a:gdLst/>
                    <a:ahLst/>
                    <a:cxnLst>
                      <a:cxn ang="0">
                        <a:pos x="0" y="723"/>
                      </a:cxn>
                      <a:cxn ang="0">
                        <a:pos x="0" y="57"/>
                      </a:cxn>
                      <a:cxn ang="0">
                        <a:pos x="75" y="0"/>
                      </a:cxn>
                      <a:cxn ang="0">
                        <a:pos x="75" y="606"/>
                      </a:cxn>
                      <a:cxn ang="0">
                        <a:pos x="0" y="723"/>
                      </a:cxn>
                    </a:cxnLst>
                    <a:rect l="0" t="0" r="r" b="b"/>
                    <a:pathLst>
                      <a:path w="75" h="723">
                        <a:moveTo>
                          <a:pt x="0" y="723"/>
                        </a:moveTo>
                        <a:lnTo>
                          <a:pt x="0" y="57"/>
                        </a:lnTo>
                        <a:lnTo>
                          <a:pt x="75" y="0"/>
                        </a:lnTo>
                        <a:lnTo>
                          <a:pt x="75" y="606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10" name="Group 243"/>
                <p:cNvGrpSpPr>
                  <a:grpSpLocks/>
                </p:cNvGrpSpPr>
                <p:nvPr/>
              </p:nvGrpSpPr>
              <p:grpSpPr bwMode="auto">
                <a:xfrm>
                  <a:off x="4560" y="2321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132" name="Group 244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404" name="Line 2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5" name="Line 2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6" name="Line 2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7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8" name="Line 2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9" name="Line 2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0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1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2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3" name="Line 2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4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5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43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92" name="Line 2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3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4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5" name="Line 2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6" name="Line 2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7" name="Line 2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8" name="Line 2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9" name="Line 2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0" name="Line 2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1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2" name="Line 2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3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33CC33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84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5" name="Line 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6" name="Line 2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7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8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1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51" name="Group 279"/>
              <p:cNvGrpSpPr>
                <a:grpSpLocks/>
              </p:cNvGrpSpPr>
              <p:nvPr/>
            </p:nvGrpSpPr>
            <p:grpSpPr bwMode="auto">
              <a:xfrm>
                <a:off x="7790311" y="3925168"/>
                <a:ext cx="617010" cy="801394"/>
                <a:chOff x="3757" y="1251"/>
                <a:chExt cx="1057" cy="1458"/>
              </a:xfrm>
            </p:grpSpPr>
            <p:grpSp>
              <p:nvGrpSpPr>
                <p:cNvPr id="152" name="Group 280"/>
                <p:cNvGrpSpPr>
                  <a:grpSpLocks/>
                </p:cNvGrpSpPr>
                <p:nvPr/>
              </p:nvGrpSpPr>
              <p:grpSpPr bwMode="auto">
                <a:xfrm rot="18542789" flipH="1">
                  <a:off x="3597" y="1445"/>
                  <a:ext cx="1242" cy="853"/>
                  <a:chOff x="3168" y="2208"/>
                  <a:chExt cx="1296" cy="768"/>
                </a:xfrm>
              </p:grpSpPr>
              <p:sp>
                <p:nvSpPr>
                  <p:cNvPr id="365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0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1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2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3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1" name="Group 290"/>
                <p:cNvGrpSpPr>
                  <a:grpSpLocks/>
                </p:cNvGrpSpPr>
                <p:nvPr/>
              </p:nvGrpSpPr>
              <p:grpSpPr bwMode="auto">
                <a:xfrm rot="18542789" flipH="1">
                  <a:off x="3828" y="1508"/>
                  <a:ext cx="1206" cy="720"/>
                  <a:chOff x="3168" y="2208"/>
                  <a:chExt cx="1296" cy="768"/>
                </a:xfrm>
              </p:grpSpPr>
              <p:sp>
                <p:nvSpPr>
                  <p:cNvPr id="356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7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8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9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0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1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2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3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2" name="Group 300"/>
                <p:cNvGrpSpPr>
                  <a:grpSpLocks/>
                </p:cNvGrpSpPr>
                <p:nvPr/>
              </p:nvGrpSpPr>
              <p:grpSpPr bwMode="auto">
                <a:xfrm>
                  <a:off x="4335" y="1881"/>
                  <a:ext cx="147" cy="454"/>
                  <a:chOff x="1008" y="2648"/>
                  <a:chExt cx="400" cy="904"/>
                </a:xfrm>
              </p:grpSpPr>
              <p:grpSp>
                <p:nvGrpSpPr>
                  <p:cNvPr id="173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44" name="Line 3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6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7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8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9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0" name="Line 3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1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2" name="Line 3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3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4" name="Line 3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5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4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32" name="Line 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3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9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3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3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4" name="Line 3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5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5" name="Group 335"/>
                <p:cNvGrpSpPr>
                  <a:grpSpLocks/>
                </p:cNvGrpSpPr>
                <p:nvPr/>
              </p:nvGrpSpPr>
              <p:grpSpPr bwMode="auto">
                <a:xfrm>
                  <a:off x="4574" y="1565"/>
                  <a:ext cx="98" cy="359"/>
                  <a:chOff x="1008" y="2648"/>
                  <a:chExt cx="400" cy="904"/>
                </a:xfrm>
              </p:grpSpPr>
              <p:grpSp>
                <p:nvGrpSpPr>
                  <p:cNvPr id="176" name="Group 336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310" name="Line 3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1" name="Line 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2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3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4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5" name="Line 3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6" name="Line 3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7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8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19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0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1" name="Line 3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7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98" name="Line 3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Line 3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Line 3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Line 3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Line 3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Line 3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Line 3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Line 3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Line 3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Line 3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9" name="Line 3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0" name="Line 3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1" name="Line 3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2" name="Line 3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3" name="Line 3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4" name="Line 3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5" name="Line 367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6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7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78" name="Group 370"/>
                <p:cNvGrpSpPr>
                  <a:grpSpLocks/>
                </p:cNvGrpSpPr>
                <p:nvPr/>
              </p:nvGrpSpPr>
              <p:grpSpPr bwMode="auto">
                <a:xfrm>
                  <a:off x="4752" y="1322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179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76" name="Line 3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7" name="Line 3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8" name="Line 3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9" name="Line 3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0" name="Line 3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1" name="Line 3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2" name="Line 3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3" name="Line 3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4" name="Line 3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5" name="Line 3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6" name="Line 3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87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0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64" name="Line 3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5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6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7" name="Line 3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8" name="Line 3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9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0" name="Line 3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1" name="Line 3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2" name="Line 3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3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4" name="Line 3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5" name="Line 3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56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7" name="Line 3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8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9" name="Line 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0" name="Line 4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1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2" name="Line 403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3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13" name="Group 405"/>
                <p:cNvGrpSpPr>
                  <a:grpSpLocks/>
                </p:cNvGrpSpPr>
                <p:nvPr/>
              </p:nvGrpSpPr>
              <p:grpSpPr bwMode="auto">
                <a:xfrm>
                  <a:off x="3757" y="1994"/>
                  <a:ext cx="208" cy="715"/>
                  <a:chOff x="4120" y="2308"/>
                  <a:chExt cx="305" cy="1013"/>
                </a:xfrm>
              </p:grpSpPr>
              <p:sp>
                <p:nvSpPr>
                  <p:cNvPr id="243" name="Freeform 406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4" name="Rectangle 40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5" name="Oval 40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17" name="Group 409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3177"/>
                    <a:ext cx="152" cy="144"/>
                    <a:chOff x="3216" y="2784"/>
                    <a:chExt cx="192" cy="144"/>
                  </a:xfrm>
                </p:grpSpPr>
                <p:sp>
                  <p:nvSpPr>
                    <p:cNvPr id="250" name="Line 4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Line 4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Line 4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7" name="Freeform 414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8" name="Oval 41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9" name="Oval 4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3" name="Group 417"/>
                <p:cNvGrpSpPr>
                  <a:grpSpLocks/>
                </p:cNvGrpSpPr>
                <p:nvPr/>
              </p:nvGrpSpPr>
              <p:grpSpPr bwMode="auto">
                <a:xfrm>
                  <a:off x="4006" y="1833"/>
                  <a:ext cx="328" cy="344"/>
                  <a:chOff x="1970" y="2277"/>
                  <a:chExt cx="493" cy="732"/>
                </a:xfrm>
              </p:grpSpPr>
              <p:grpSp>
                <p:nvGrpSpPr>
                  <p:cNvPr id="230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1970" y="2337"/>
                    <a:ext cx="413" cy="672"/>
                    <a:chOff x="2651" y="2304"/>
                    <a:chExt cx="413" cy="672"/>
                  </a:xfrm>
                </p:grpSpPr>
                <p:sp>
                  <p:nvSpPr>
                    <p:cNvPr id="216" name="Rectangle 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51" y="2304"/>
                      <a:ext cx="413" cy="672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6" name="Group 4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556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239" name="Line 4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0" name="Line 4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1" name="Line 4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42" name="Line 4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18" name="Line 4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57" y="2355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Line 4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9" y="2357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Line 4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3" y="2357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Line 4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1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Line 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7" y="2356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54" name="Group 4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352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235" name="Line 4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6" name="Line 4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7" name="Line 4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8" name="Line 4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24" name="Line 4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2" y="25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Line 4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4" y="2760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Line 4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6" y="2762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Line 4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0" y="2762"/>
                      <a:ext cx="0" cy="1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Line 4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8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Line 4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54" y="2761"/>
                      <a:ext cx="0" cy="1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55" name="Group 4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2757"/>
                      <a:ext cx="336" cy="192"/>
                      <a:chOff x="2688" y="2352"/>
                      <a:chExt cx="336" cy="192"/>
                    </a:xfrm>
                  </p:grpSpPr>
                  <p:sp>
                    <p:nvSpPr>
                      <p:cNvPr id="231" name="Line 4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2" name="Line 4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3" name="Line 4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88" y="2544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4" name="Line 4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352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8F8F8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/>
                      <a:lstStyle/>
                      <a:p>
                        <a:endParaRPr lang="en-US" sz="14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14" name="Freeform 446"/>
                  <p:cNvSpPr>
                    <a:spLocks/>
                  </p:cNvSpPr>
                  <p:nvPr/>
                </p:nvSpPr>
                <p:spPr bwMode="auto">
                  <a:xfrm>
                    <a:off x="1977" y="2277"/>
                    <a:ext cx="486" cy="60"/>
                  </a:xfrm>
                  <a:custGeom>
                    <a:avLst/>
                    <a:gdLst/>
                    <a:ahLst/>
                    <a:cxnLst>
                      <a:cxn ang="0">
                        <a:pos x="0" y="60"/>
                      </a:cxn>
                      <a:cxn ang="0">
                        <a:pos x="402" y="60"/>
                      </a:cxn>
                      <a:cxn ang="0">
                        <a:pos x="486" y="0"/>
                      </a:cxn>
                      <a:cxn ang="0">
                        <a:pos x="144" y="0"/>
                      </a:cxn>
                      <a:cxn ang="0">
                        <a:pos x="0" y="60"/>
                      </a:cxn>
                    </a:cxnLst>
                    <a:rect l="0" t="0" r="r" b="b"/>
                    <a:pathLst>
                      <a:path w="486" h="60">
                        <a:moveTo>
                          <a:pt x="0" y="60"/>
                        </a:moveTo>
                        <a:lnTo>
                          <a:pt x="402" y="60"/>
                        </a:lnTo>
                        <a:lnTo>
                          <a:pt x="486" y="0"/>
                        </a:lnTo>
                        <a:lnTo>
                          <a:pt x="144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5" name="Freeform 447"/>
                  <p:cNvSpPr>
                    <a:spLocks/>
                  </p:cNvSpPr>
                  <p:nvPr/>
                </p:nvSpPr>
                <p:spPr bwMode="auto">
                  <a:xfrm>
                    <a:off x="2382" y="2277"/>
                    <a:ext cx="75" cy="723"/>
                  </a:xfrm>
                  <a:custGeom>
                    <a:avLst/>
                    <a:gdLst/>
                    <a:ahLst/>
                    <a:cxnLst>
                      <a:cxn ang="0">
                        <a:pos x="0" y="723"/>
                      </a:cxn>
                      <a:cxn ang="0">
                        <a:pos x="0" y="57"/>
                      </a:cxn>
                      <a:cxn ang="0">
                        <a:pos x="75" y="0"/>
                      </a:cxn>
                      <a:cxn ang="0">
                        <a:pos x="75" y="606"/>
                      </a:cxn>
                      <a:cxn ang="0">
                        <a:pos x="0" y="723"/>
                      </a:cxn>
                    </a:cxnLst>
                    <a:rect l="0" t="0" r="r" b="b"/>
                    <a:pathLst>
                      <a:path w="75" h="723">
                        <a:moveTo>
                          <a:pt x="0" y="723"/>
                        </a:moveTo>
                        <a:lnTo>
                          <a:pt x="0" y="57"/>
                        </a:lnTo>
                        <a:lnTo>
                          <a:pt x="75" y="0"/>
                        </a:lnTo>
                        <a:lnTo>
                          <a:pt x="75" y="606"/>
                        </a:lnTo>
                        <a:lnTo>
                          <a:pt x="0" y="72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88" name="Group 450"/>
                <p:cNvGrpSpPr>
                  <a:grpSpLocks/>
                </p:cNvGrpSpPr>
                <p:nvPr/>
              </p:nvGrpSpPr>
              <p:grpSpPr bwMode="auto">
                <a:xfrm>
                  <a:off x="4142" y="1274"/>
                  <a:ext cx="62" cy="197"/>
                  <a:chOff x="1008" y="2648"/>
                  <a:chExt cx="400" cy="904"/>
                </a:xfrm>
              </p:grpSpPr>
              <p:grpSp>
                <p:nvGrpSpPr>
                  <p:cNvPr id="289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1064" y="2832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201" name="Line 4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Line 4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Line 4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Line 4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Line 4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Line 4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Line 4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Line 4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Line 4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Line 4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Line 4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Line 4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322" name="Group 464"/>
                  <p:cNvGrpSpPr>
                    <a:grpSpLocks/>
                  </p:cNvGrpSpPr>
                  <p:nvPr/>
                </p:nvGrpSpPr>
                <p:grpSpPr bwMode="auto">
                  <a:xfrm>
                    <a:off x="1008" y="2856"/>
                    <a:ext cx="344" cy="696"/>
                    <a:chOff x="1064" y="2832"/>
                    <a:chExt cx="344" cy="696"/>
                  </a:xfrm>
                </p:grpSpPr>
                <p:sp>
                  <p:nvSpPr>
                    <p:cNvPr id="189" name="Line 4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64" y="2832"/>
                      <a:ext cx="112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Line 4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6" y="2832"/>
                      <a:ext cx="1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Line 4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8" y="2840"/>
                      <a:ext cx="80" cy="6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Line 4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8"/>
                      <a:ext cx="2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Line 4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" y="3224"/>
                      <a:ext cx="2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Line 4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2" y="3424"/>
                      <a:ext cx="3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Line 4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52" y="2840"/>
                      <a:ext cx="168" cy="15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Line 4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68" y="2832"/>
                      <a:ext cx="176" cy="16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Line 4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28" y="3024"/>
                      <a:ext cx="224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Line 4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3000"/>
                      <a:ext cx="216" cy="22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Line 4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88" y="3224"/>
                      <a:ext cx="280" cy="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Line 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04" y="3232"/>
                      <a:ext cx="288" cy="1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9933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81" name="Line 4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72" y="2832"/>
                    <a:ext cx="56" cy="24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4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8" y="3008"/>
                    <a:ext cx="72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4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2840"/>
                    <a:ext cx="40" cy="16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Line 4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208"/>
                    <a:ext cx="48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Line 4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6" y="3416"/>
                    <a:ext cx="64" cy="32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1112" y="2656"/>
                    <a:ext cx="0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1232" y="2688"/>
                    <a:ext cx="0" cy="24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1328" y="2648"/>
                    <a:ext cx="0" cy="208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23" name="Group 486"/>
              <p:cNvGrpSpPr>
                <a:grpSpLocks/>
              </p:cNvGrpSpPr>
              <p:nvPr/>
            </p:nvGrpSpPr>
            <p:grpSpPr bwMode="auto">
              <a:xfrm rot="18191817" flipV="1">
                <a:off x="8365375" y="4730590"/>
                <a:ext cx="409067" cy="660156"/>
                <a:chOff x="4593" y="2835"/>
                <a:chExt cx="1000" cy="1242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grpSp>
              <p:nvGrpSpPr>
                <p:cNvPr id="374" name="Group 487"/>
                <p:cNvGrpSpPr>
                  <a:grpSpLocks/>
                </p:cNvGrpSpPr>
                <p:nvPr/>
              </p:nvGrpSpPr>
              <p:grpSpPr bwMode="auto">
                <a:xfrm rot="18542789" flipH="1">
                  <a:off x="4399" y="3029"/>
                  <a:ext cx="1242" cy="853"/>
                  <a:chOff x="3168" y="2208"/>
                  <a:chExt cx="1296" cy="768"/>
                </a:xfrm>
                <a:grpFill/>
              </p:grpSpPr>
              <p:sp>
                <p:nvSpPr>
                  <p:cNvPr id="162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3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4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5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6" name="Oval 49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7" name="Oval 49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8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9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0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75" name="Group 497"/>
                <p:cNvGrpSpPr>
                  <a:grpSpLocks/>
                </p:cNvGrpSpPr>
                <p:nvPr/>
              </p:nvGrpSpPr>
              <p:grpSpPr bwMode="auto">
                <a:xfrm rot="18542789" flipH="1">
                  <a:off x="4630" y="3092"/>
                  <a:ext cx="1206" cy="720"/>
                  <a:chOff x="3168" y="2208"/>
                  <a:chExt cx="1296" cy="768"/>
                </a:xfrm>
                <a:grpFill/>
              </p:grpSpPr>
              <p:sp>
                <p:nvSpPr>
                  <p:cNvPr id="153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4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5" name="Oval 50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6" name="Oval 501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7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8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9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0" name="Oval 505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1" name="Oval 506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76" name="Group 507"/>
              <p:cNvGrpSpPr>
                <a:grpSpLocks/>
              </p:cNvGrpSpPr>
              <p:nvPr/>
            </p:nvGrpSpPr>
            <p:grpSpPr bwMode="auto">
              <a:xfrm>
                <a:off x="8280045" y="4978848"/>
                <a:ext cx="120832" cy="393111"/>
                <a:chOff x="4120" y="2308"/>
                <a:chExt cx="305" cy="1013"/>
              </a:xfrm>
            </p:grpSpPr>
            <p:sp>
              <p:nvSpPr>
                <p:cNvPr id="140" name="Freeform 508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1" name="Rectangle 509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2" name="Oval 510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7" name="Group 511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147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8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9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0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4" name="Freeform 516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5" name="Oval 517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Oval 518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69" name="Picture 521" descr="BL00119_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463367" y="5078339"/>
                <a:ext cx="280194" cy="111579"/>
              </a:xfrm>
              <a:prstGeom prst="rect">
                <a:avLst/>
              </a:prstGeom>
              <a:noFill/>
            </p:spPr>
          </p:pic>
          <p:pic>
            <p:nvPicPr>
              <p:cNvPr id="70" name="Picture 522" descr="BL00137_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698614" y="4926085"/>
                <a:ext cx="197887" cy="84646"/>
              </a:xfrm>
              <a:prstGeom prst="rect">
                <a:avLst/>
              </a:prstGeom>
              <a:noFill/>
            </p:spPr>
          </p:pic>
          <p:pic>
            <p:nvPicPr>
              <p:cNvPr id="71" name="Picture 523" descr="j020249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512985" y="4875517"/>
                <a:ext cx="131341" cy="157201"/>
              </a:xfrm>
              <a:prstGeom prst="rect">
                <a:avLst/>
              </a:prstGeom>
              <a:noFill/>
            </p:spPr>
          </p:pic>
          <p:pic>
            <p:nvPicPr>
              <p:cNvPr id="72" name="Picture 524" descr="j020249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428926" y="4927184"/>
                <a:ext cx="131341" cy="157201"/>
              </a:xfrm>
              <a:prstGeom prst="rect">
                <a:avLst/>
              </a:prstGeom>
              <a:noFill/>
            </p:spPr>
          </p:pic>
          <p:grpSp>
            <p:nvGrpSpPr>
              <p:cNvPr id="378" name="Group 525"/>
              <p:cNvGrpSpPr>
                <a:grpSpLocks/>
              </p:cNvGrpSpPr>
              <p:nvPr/>
            </p:nvGrpSpPr>
            <p:grpSpPr bwMode="auto">
              <a:xfrm>
                <a:off x="7398600" y="4134588"/>
                <a:ext cx="84057" cy="328713"/>
                <a:chOff x="4120" y="2308"/>
                <a:chExt cx="305" cy="1013"/>
              </a:xfrm>
            </p:grpSpPr>
            <p:sp>
              <p:nvSpPr>
                <p:cNvPr id="129" name="Freeform 526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Rectangle 527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Oval 528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79" name="Group 529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136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3" name="Freeform 534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4" name="Oval 535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Oval 536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80" name="Group 538"/>
              <p:cNvGrpSpPr>
                <a:grpSpLocks/>
              </p:cNvGrpSpPr>
              <p:nvPr/>
            </p:nvGrpSpPr>
            <p:grpSpPr bwMode="auto">
              <a:xfrm flipH="1">
                <a:off x="6361908" y="4420407"/>
                <a:ext cx="523614" cy="320997"/>
                <a:chOff x="3168" y="2208"/>
                <a:chExt cx="1296" cy="768"/>
              </a:xfrm>
            </p:grpSpPr>
            <p:grpSp>
              <p:nvGrpSpPr>
                <p:cNvPr id="381" name="Group 539"/>
                <p:cNvGrpSpPr>
                  <a:grpSpLocks/>
                </p:cNvGrpSpPr>
                <p:nvPr/>
              </p:nvGrpSpPr>
              <p:grpSpPr bwMode="auto">
                <a:xfrm>
                  <a:off x="3168" y="2208"/>
                  <a:ext cx="1296" cy="768"/>
                  <a:chOff x="3168" y="2208"/>
                  <a:chExt cx="1296" cy="768"/>
                </a:xfrm>
              </p:grpSpPr>
              <p:sp>
                <p:nvSpPr>
                  <p:cNvPr id="120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1" name="Oval 5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Oval 54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3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Oval 54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6" name="Oval 54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7" name="Oval 54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8" name="Oval 54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82" name="Group 549"/>
                <p:cNvGrpSpPr>
                  <a:grpSpLocks/>
                </p:cNvGrpSpPr>
                <p:nvPr/>
              </p:nvGrpSpPr>
              <p:grpSpPr bwMode="auto">
                <a:xfrm>
                  <a:off x="3216" y="2304"/>
                  <a:ext cx="1152" cy="576"/>
                  <a:chOff x="3168" y="2208"/>
                  <a:chExt cx="1296" cy="768"/>
                </a:xfrm>
              </p:grpSpPr>
              <p:sp>
                <p:nvSpPr>
                  <p:cNvPr id="111" name="Oval 55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576" cy="480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400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3" name="Oval 552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256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4" name="Oval 55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2304"/>
                    <a:ext cx="576" cy="33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5" name="Oval 554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352"/>
                    <a:ext cx="384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" name="Oval 555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2448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7" name="Oval 556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2208"/>
                    <a:ext cx="432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" name="Oval 55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304"/>
                    <a:ext cx="576" cy="432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" name="Oval 55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400"/>
                    <a:ext cx="480" cy="576"/>
                  </a:xfrm>
                  <a:prstGeom prst="ellipse">
                    <a:avLst/>
                  </a:prstGeom>
                  <a:solidFill>
                    <a:srgbClr val="A3E1C2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75" name="Line 559"/>
              <p:cNvSpPr>
                <a:spLocks noChangeShapeType="1"/>
              </p:cNvSpPr>
              <p:nvPr/>
            </p:nvSpPr>
            <p:spPr bwMode="auto">
              <a:xfrm flipV="1">
                <a:off x="6459976" y="4575956"/>
                <a:ext cx="193218" cy="80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Line 560"/>
              <p:cNvSpPr>
                <a:spLocks noChangeShapeType="1"/>
              </p:cNvSpPr>
              <p:nvPr/>
            </p:nvSpPr>
            <p:spPr bwMode="auto">
              <a:xfrm flipH="1" flipV="1">
                <a:off x="6556293" y="4455583"/>
                <a:ext cx="96900" cy="1203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Line 561"/>
              <p:cNvSpPr>
                <a:spLocks noChangeShapeType="1"/>
              </p:cNvSpPr>
              <p:nvPr/>
            </p:nvSpPr>
            <p:spPr bwMode="auto">
              <a:xfrm>
                <a:off x="6653194" y="4585850"/>
                <a:ext cx="2171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AutoShape 562"/>
              <p:cNvSpPr>
                <a:spLocks noChangeArrowheads="1"/>
              </p:cNvSpPr>
              <p:nvPr/>
            </p:nvSpPr>
            <p:spPr bwMode="auto">
              <a:xfrm>
                <a:off x="6604744" y="4556169"/>
                <a:ext cx="88728" cy="39575"/>
              </a:xfrm>
              <a:prstGeom prst="cube">
                <a:avLst>
                  <a:gd name="adj" fmla="val 43750"/>
                </a:avLst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83" name="Group 565"/>
              <p:cNvGrpSpPr>
                <a:grpSpLocks/>
              </p:cNvGrpSpPr>
              <p:nvPr/>
            </p:nvGrpSpPr>
            <p:grpSpPr bwMode="auto">
              <a:xfrm>
                <a:off x="6773424" y="4435797"/>
                <a:ext cx="120832" cy="390430"/>
                <a:chOff x="3088" y="1702"/>
                <a:chExt cx="305" cy="1013"/>
              </a:xfrm>
            </p:grpSpPr>
            <p:sp>
              <p:nvSpPr>
                <p:cNvPr id="98" name="Freeform 566"/>
                <p:cNvSpPr>
                  <a:spLocks/>
                </p:cNvSpPr>
                <p:nvPr/>
              </p:nvSpPr>
              <p:spPr bwMode="auto">
                <a:xfrm flipH="1">
                  <a:off x="3346" y="1702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Rectangle 567"/>
                <p:cNvSpPr>
                  <a:spLocks noChangeArrowheads="1"/>
                </p:cNvSpPr>
                <p:nvPr/>
              </p:nvSpPr>
              <p:spPr bwMode="auto">
                <a:xfrm flipH="1">
                  <a:off x="3095" y="1734"/>
                  <a:ext cx="255" cy="383"/>
                </a:xfrm>
                <a:prstGeom prst="rect">
                  <a:avLst/>
                </a:prstGeom>
                <a:solidFill>
                  <a:srgbClr val="339966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Oval 568"/>
                <p:cNvSpPr>
                  <a:spLocks noChangeArrowheads="1"/>
                </p:cNvSpPr>
                <p:nvPr/>
              </p:nvSpPr>
              <p:spPr bwMode="auto">
                <a:xfrm flipH="1">
                  <a:off x="3246" y="1784"/>
                  <a:ext cx="37" cy="36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16" name="Group 569"/>
                <p:cNvGrpSpPr>
                  <a:grpSpLocks/>
                </p:cNvGrpSpPr>
                <p:nvPr/>
              </p:nvGrpSpPr>
              <p:grpSpPr bwMode="auto">
                <a:xfrm flipH="1">
                  <a:off x="3132" y="2571"/>
                  <a:ext cx="152" cy="144"/>
                  <a:chOff x="3216" y="2784"/>
                  <a:chExt cx="192" cy="144"/>
                </a:xfrm>
              </p:grpSpPr>
              <p:sp>
                <p:nvSpPr>
                  <p:cNvPr id="105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7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8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2" name="Freeform 574"/>
                <p:cNvSpPr>
                  <a:spLocks/>
                </p:cNvSpPr>
                <p:nvPr/>
              </p:nvSpPr>
              <p:spPr bwMode="auto">
                <a:xfrm>
                  <a:off x="3088" y="1705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Oval 575"/>
                <p:cNvSpPr>
                  <a:spLocks noChangeArrowheads="1"/>
                </p:cNvSpPr>
                <p:nvPr/>
              </p:nvSpPr>
              <p:spPr bwMode="auto">
                <a:xfrm flipH="1">
                  <a:off x="3138" y="1780"/>
                  <a:ext cx="37" cy="36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" name="Oval 576"/>
                <p:cNvSpPr>
                  <a:spLocks noChangeArrowheads="1"/>
                </p:cNvSpPr>
                <p:nvPr/>
              </p:nvSpPr>
              <p:spPr bwMode="auto">
                <a:xfrm flipH="1">
                  <a:off x="3192" y="1780"/>
                  <a:ext cx="37" cy="36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" name="Line 577"/>
              <p:cNvSpPr>
                <a:spLocks noChangeShapeType="1"/>
              </p:cNvSpPr>
              <p:nvPr/>
            </p:nvSpPr>
            <p:spPr bwMode="auto">
              <a:xfrm>
                <a:off x="6894278" y="4609486"/>
                <a:ext cx="364253" cy="158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Line 578"/>
              <p:cNvSpPr>
                <a:spLocks noChangeShapeType="1"/>
              </p:cNvSpPr>
              <p:nvPr/>
            </p:nvSpPr>
            <p:spPr bwMode="auto">
              <a:xfrm flipH="1">
                <a:off x="7370609" y="4266502"/>
                <a:ext cx="56039" cy="422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Line 579"/>
              <p:cNvSpPr>
                <a:spLocks noChangeShapeType="1"/>
              </p:cNvSpPr>
              <p:nvPr/>
            </p:nvSpPr>
            <p:spPr bwMode="auto">
              <a:xfrm flipH="1">
                <a:off x="7538725" y="4477569"/>
                <a:ext cx="252175" cy="2374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Line 580"/>
              <p:cNvSpPr>
                <a:spLocks noChangeShapeType="1"/>
              </p:cNvSpPr>
              <p:nvPr/>
            </p:nvSpPr>
            <p:spPr bwMode="auto">
              <a:xfrm flipH="1">
                <a:off x="7594764" y="4741402"/>
                <a:ext cx="672467" cy="26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Line 581"/>
              <p:cNvSpPr>
                <a:spLocks noChangeShapeType="1"/>
              </p:cNvSpPr>
              <p:nvPr/>
            </p:nvSpPr>
            <p:spPr bwMode="auto">
              <a:xfrm flipH="1" flipV="1">
                <a:off x="7538725" y="4846935"/>
                <a:ext cx="756526" cy="2638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Line 582"/>
              <p:cNvSpPr>
                <a:spLocks noChangeShapeType="1"/>
              </p:cNvSpPr>
              <p:nvPr/>
            </p:nvSpPr>
            <p:spPr bwMode="auto">
              <a:xfrm flipV="1">
                <a:off x="6922297" y="4873319"/>
                <a:ext cx="420292" cy="158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6" name="Picture 583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66745" y="4741402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7" name="Picture 584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302895" y="4677642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8" name="Picture 585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202491" y="4740853"/>
                <a:ext cx="129007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9" name="Picture 586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54666" y="4685887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0" name="Picture 587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82686" y="4820552"/>
                <a:ext cx="129590" cy="77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1" name="Picture 596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73439" y="4411317"/>
                <a:ext cx="113143" cy="83377"/>
              </a:xfrm>
              <a:prstGeom prst="rect">
                <a:avLst/>
              </a:prstGeom>
            </p:spPr>
          </p:pic>
          <p:pic>
            <p:nvPicPr>
              <p:cNvPr id="92" name="Picture 597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307338" y="5070386"/>
                <a:ext cx="166099" cy="122401"/>
              </a:xfrm>
              <a:prstGeom prst="rect">
                <a:avLst/>
              </a:prstGeom>
            </p:spPr>
          </p:pic>
          <p:pic>
            <p:nvPicPr>
              <p:cNvPr id="93" name="Picture 598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46961" y="4821067"/>
                <a:ext cx="139621" cy="102889"/>
              </a:xfrm>
              <a:prstGeom prst="rect">
                <a:avLst/>
              </a:prstGeom>
            </p:spPr>
          </p:pic>
          <p:pic>
            <p:nvPicPr>
              <p:cNvPr id="94" name="Picture 599" descr="accesspoint.wmf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360294" y="4586787"/>
                <a:ext cx="139621" cy="102889"/>
              </a:xfrm>
              <a:prstGeom prst="rect">
                <a:avLst/>
              </a:prstGeom>
            </p:spPr>
          </p:pic>
          <p:sp>
            <p:nvSpPr>
              <p:cNvPr id="95" name="Rectangle 71"/>
              <p:cNvSpPr>
                <a:spLocks noChangeArrowheads="1"/>
              </p:cNvSpPr>
              <p:nvPr/>
            </p:nvSpPr>
            <p:spPr bwMode="auto">
              <a:xfrm>
                <a:off x="7790095" y="3790006"/>
                <a:ext cx="190910" cy="388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lang="de-DE" sz="1800" i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6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157004" y="3714165"/>
                <a:ext cx="223250" cy="186825"/>
              </a:xfrm>
              <a:prstGeom prst="rect">
                <a:avLst/>
              </a:prstGeom>
              <a:noFill/>
            </p:spPr>
          </p:pic>
          <p:pic>
            <p:nvPicPr>
              <p:cNvPr id="97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529087" y="3941688"/>
                <a:ext cx="297667" cy="249100"/>
              </a:xfrm>
              <a:prstGeom prst="rect">
                <a:avLst/>
              </a:prstGeom>
              <a:noFill/>
            </p:spPr>
          </p:pic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28596" y="1214422"/>
            <a:ext cx="8215370" cy="4643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Bipartite matching problem with two-sided preferences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̶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One-to-one (stable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marriage)</a:t>
            </a:r>
            <a:endParaRPr lang="en-US" sz="38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̶"/>
              <a:tabLst/>
              <a:defRPr/>
            </a:pPr>
            <a:r>
              <a:rPr lang="en-US" sz="3800" dirty="0" smtClean="0">
                <a:solidFill>
                  <a:schemeClr val="tx1"/>
                </a:solidFill>
              </a:rPr>
              <a:t>One-to-many (College admission)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Bipartite matching problem with one-sided preferences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̶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Campus housing allocation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̶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 reviewers to papers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Non-bipartite matching problem with preferences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̶"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Many-to-many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partnership in P2P network)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544513" y="3809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Classification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-33807" y="6309320"/>
            <a:ext cx="1077416" cy="365125"/>
          </a:xfrm>
          <a:prstGeom prst="rect">
            <a:avLst/>
          </a:prstGeom>
        </p:spPr>
        <p:txBody>
          <a:bodyPr/>
          <a:lstStyle/>
          <a:p>
            <a:fld id="{15498376-4A28-47DF-9782-619C22845E34}" type="slidenum">
              <a:rPr lang="zh-CN" altLang="en-US" smtClean="0"/>
              <a:pPr/>
              <a:t>91</a:t>
            </a:fld>
            <a:endParaRPr lang="zh-CN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1505" y="1349335"/>
            <a:ext cx="1273891" cy="1423882"/>
            <a:chOff x="960" y="1008"/>
            <a:chExt cx="816" cy="754"/>
          </a:xfrm>
        </p:grpSpPr>
        <p:pic>
          <p:nvPicPr>
            <p:cNvPr id="10" name="Picture 4" descr="j02330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56" y="1536"/>
              <a:ext cx="72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Verdana" panose="020B0604030504040204" pitchFamily="34" charset="0"/>
                  <a:ea typeface="宋体" panose="02010600030101010101" pitchFamily="2" charset="-122"/>
                </a:rPr>
                <a:t>Adam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71604" y="2357430"/>
            <a:ext cx="1021319" cy="1475066"/>
            <a:chOff x="1104" y="1776"/>
            <a:chExt cx="624" cy="743"/>
          </a:xfrm>
        </p:grpSpPr>
        <p:pic>
          <p:nvPicPr>
            <p:cNvPr id="15" name="Picture 7" descr="j02326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104" y="2304"/>
              <a:ext cx="62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Verdana" panose="020B0604030504040204" pitchFamily="34" charset="0"/>
                  <a:ea typeface="宋体" panose="02010600030101010101" pitchFamily="2" charset="-122"/>
                </a:rPr>
                <a:t>Bob</a:t>
              </a:r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57224" y="3571876"/>
            <a:ext cx="1268615" cy="1437202"/>
            <a:chOff x="1056" y="2544"/>
            <a:chExt cx="624" cy="820"/>
          </a:xfrm>
        </p:grpSpPr>
        <p:pic>
          <p:nvPicPr>
            <p:cNvPr id="19" name="Picture 10" descr="j02324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36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056" y="3120"/>
              <a:ext cx="62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Verdana" panose="020B0604030504040204" pitchFamily="34" charset="0"/>
                  <a:ea typeface="宋体" panose="02010600030101010101" pitchFamily="2" charset="-122"/>
                </a:rPr>
                <a:t>Carl</a:t>
              </a: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1357290" y="4929198"/>
            <a:ext cx="1254201" cy="1507799"/>
            <a:chOff x="1056" y="3360"/>
            <a:chExt cx="720" cy="804"/>
          </a:xfrm>
        </p:grpSpPr>
        <p:pic>
          <p:nvPicPr>
            <p:cNvPr id="22" name="Picture 13" descr="j02321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1056" y="3936"/>
              <a:ext cx="72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Verdana" panose="020B0604030504040204" pitchFamily="34" charset="0"/>
                  <a:ea typeface="宋体" panose="02010600030101010101" pitchFamily="2" charset="-122"/>
                </a:rPr>
                <a:t>David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357818" y="1071546"/>
            <a:ext cx="1176895" cy="1516693"/>
            <a:chOff x="3360" y="1008"/>
            <a:chExt cx="672" cy="802"/>
          </a:xfrm>
        </p:grpSpPr>
        <p:pic>
          <p:nvPicPr>
            <p:cNvPr id="25" name="Picture 16" descr="j034909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49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3408" y="1584"/>
              <a:ext cx="6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Verdana" panose="020B0604030504040204" pitchFamily="34" charset="0"/>
                  <a:ea typeface="宋体" panose="02010600030101010101" pitchFamily="2" charset="-122"/>
                </a:rPr>
                <a:t>Fran</a:t>
              </a: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6357950" y="2357430"/>
            <a:ext cx="1110075" cy="1335321"/>
            <a:chOff x="3479" y="1824"/>
            <a:chExt cx="624" cy="681"/>
          </a:xfrm>
        </p:grpSpPr>
        <p:pic>
          <p:nvPicPr>
            <p:cNvPr id="28" name="Picture 19" descr="j035591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3479" y="2287"/>
              <a:ext cx="62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err="1">
                  <a:latin typeface="Verdana" panose="020B0604030504040204" pitchFamily="34" charset="0"/>
                  <a:ea typeface="宋体" panose="02010600030101010101" pitchFamily="2" charset="-122"/>
                </a:rPr>
                <a:t>Geeta</a:t>
              </a:r>
              <a:endParaRPr lang="en-US" altLang="zh-CN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5500694" y="5000636"/>
            <a:ext cx="782006" cy="1592334"/>
            <a:chOff x="3408" y="3312"/>
            <a:chExt cx="489" cy="918"/>
          </a:xfrm>
        </p:grpSpPr>
        <p:pic>
          <p:nvPicPr>
            <p:cNvPr id="31" name="Picture 22" descr="j035796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3455" y="3984"/>
              <a:ext cx="40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Verdana" panose="020B0604030504040204" pitchFamily="34" charset="0"/>
                  <a:ea typeface="宋体" panose="02010600030101010101" pitchFamily="2" charset="-122"/>
                </a:rPr>
                <a:t>Irina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5751831" y="3447273"/>
            <a:ext cx="963819" cy="1618579"/>
            <a:chOff x="3408" y="2496"/>
            <a:chExt cx="664" cy="873"/>
          </a:xfrm>
        </p:grpSpPr>
        <p:pic>
          <p:nvPicPr>
            <p:cNvPr id="34" name="Picture 25" descr="j035592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408" y="3120"/>
              <a:ext cx="66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err="1">
                  <a:latin typeface="Verdana" panose="020B0604030504040204" pitchFamily="34" charset="0"/>
                  <a:ea typeface="宋体" panose="02010600030101010101" pitchFamily="2" charset="-122"/>
                </a:rPr>
                <a:t>Heiki</a:t>
              </a:r>
              <a:endParaRPr lang="en-US" altLang="zh-CN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2285984" y="1785926"/>
            <a:ext cx="3233227" cy="3736591"/>
            <a:chOff x="1680" y="1248"/>
            <a:chExt cx="2880" cy="2544"/>
          </a:xfrm>
        </p:grpSpPr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V="1">
              <a:off x="1728" y="2208"/>
              <a:ext cx="2688" cy="158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1728" y="3792"/>
              <a:ext cx="278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1776" y="2928"/>
              <a:ext cx="278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1776" y="2928"/>
              <a:ext cx="2736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1728" y="2928"/>
              <a:ext cx="2832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1728" y="1440"/>
              <a:ext cx="2688" cy="23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1776" y="2208"/>
              <a:ext cx="2640" cy="72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1776" y="1440"/>
              <a:ext cx="2640" cy="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776" y="2112"/>
              <a:ext cx="2784" cy="8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1776" y="2112"/>
              <a:ext cx="2736" cy="16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V="1">
              <a:off x="1776" y="1440"/>
              <a:ext cx="2640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776" y="2112"/>
              <a:ext cx="2640" cy="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1680" y="1248"/>
              <a:ext cx="2832" cy="25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1680" y="1248"/>
              <a:ext cx="2880" cy="16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1680" y="1248"/>
              <a:ext cx="2736" cy="9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1680" y="1248"/>
              <a:ext cx="2736" cy="192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3" name="Rectangle 2"/>
          <p:cNvSpPr/>
          <p:nvPr/>
        </p:nvSpPr>
        <p:spPr>
          <a:xfrm>
            <a:off x="6402424" y="1000108"/>
            <a:ext cx="2704402" cy="1052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rgbClr val="FF0000"/>
                </a:solidFill>
              </a:rPr>
              <a:t>women and men be matched</a:t>
            </a:r>
          </a:p>
          <a:p>
            <a:pPr marL="228600" indent="-228600" defTabSz="9144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1900" dirty="0">
                <a:solidFill>
                  <a:srgbClr val="FF0000"/>
                </a:solidFill>
              </a:rPr>
              <a:t>respecting their individual preferences </a:t>
            </a:r>
          </a:p>
        </p:txBody>
      </p:sp>
      <p:sp>
        <p:nvSpPr>
          <p:cNvPr id="54" name="标题 1"/>
          <p:cNvSpPr txBox="1">
            <a:spLocks/>
          </p:cNvSpPr>
          <p:nvPr/>
        </p:nvSpPr>
        <p:spPr bwMode="auto">
          <a:xfrm>
            <a:off x="544513" y="3809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3200" kern="0" dirty="0" smtClean="0">
                <a:solidFill>
                  <a:srgbClr val="0070C0"/>
                </a:solidFill>
              </a:rPr>
              <a:t>Stable Marriage Problem (SM)</a:t>
            </a:r>
            <a:endParaRPr lang="zh-CN" altLang="en-US" sz="3200" kern="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4513" y="1054447"/>
            <a:ext cx="8424936" cy="2445992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altLang="zh-CN" sz="2800" dirty="0" smtClean="0">
                <a:ea typeface="Cambria Math" pitchFamily="18" charset="0"/>
              </a:rPr>
              <a:t>Definitions</a:t>
            </a:r>
          </a:p>
          <a:p>
            <a:pPr marL="971550" lvl="1" indent="-571500">
              <a:buFont typeface="Arial" pitchFamily="34" charset="0"/>
              <a:buChar char="̶"/>
            </a:pPr>
            <a:r>
              <a:rPr lang="en-US" altLang="zh-CN" sz="2400" dirty="0" smtClean="0">
                <a:ea typeface="Cambria Math" pitchFamily="18" charset="0"/>
              </a:rPr>
              <a:t>Preference list:</a:t>
            </a:r>
          </a:p>
          <a:p>
            <a:pPr marL="1371600" lvl="2" indent="-571500">
              <a:buFont typeface="Arial" pitchFamily="34" charset="0"/>
              <a:buChar char="•"/>
            </a:pPr>
            <a:r>
              <a:rPr lang="en-US" altLang="zh-CN" sz="2000" dirty="0" smtClean="0">
                <a:ea typeface="Cambria Math" pitchFamily="18" charset="0"/>
              </a:rPr>
              <a:t>Strictly orders all members of the opposite sex</a:t>
            </a:r>
          </a:p>
          <a:p>
            <a:pPr marL="1371600" lvl="2" indent="-571500">
              <a:buFont typeface="Arial" pitchFamily="34" charset="0"/>
              <a:buChar char="•"/>
            </a:pPr>
            <a:r>
              <a:rPr lang="en-US" altLang="zh-CN" sz="2000" dirty="0" smtClean="0">
                <a:ea typeface="Cambria Math" pitchFamily="18" charset="0"/>
              </a:rPr>
              <a:t>If a man </a:t>
            </a:r>
            <a:r>
              <a:rPr lang="en-US" altLang="zh-CN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  <a:r>
              <a:rPr lang="en-US" altLang="zh-CN" sz="2000" dirty="0" smtClean="0">
                <a:ea typeface="Cambria Math" pitchFamily="18" charset="0"/>
              </a:rPr>
              <a:t> prefers </a:t>
            </a:r>
            <a:r>
              <a:rPr lang="en-US" altLang="zh-CN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</a:t>
            </a:r>
            <a:r>
              <a:rPr lang="en-US" altLang="zh-CN" sz="2000" i="1" baseline="-2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n-US" altLang="zh-CN" sz="2000" dirty="0" smtClean="0">
                <a:ea typeface="Cambria Math" pitchFamily="18" charset="0"/>
              </a:rPr>
              <a:t> to </a:t>
            </a:r>
            <a:r>
              <a:rPr lang="en-US" altLang="zh-CN" sz="20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</a:t>
            </a:r>
            <a:r>
              <a:rPr lang="en-US" altLang="zh-CN" sz="2000" i="1" baseline="-25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n-US" altLang="zh-CN" sz="2000" dirty="0" smtClean="0">
                <a:ea typeface="Cambria Math" pitchFamily="18" charset="0"/>
              </a:rPr>
              <a:t>, we write</a:t>
            </a:r>
          </a:p>
          <a:p>
            <a:pPr marL="971550" lvl="1" indent="-571500">
              <a:buFont typeface="Arial" pitchFamily="34" charset="0"/>
              <a:buChar char="̶"/>
            </a:pPr>
            <a:r>
              <a:rPr lang="en-US" altLang="zh-CN" sz="2400" dirty="0" smtClean="0">
                <a:ea typeface="Cambria Math" pitchFamily="18" charset="0"/>
              </a:rPr>
              <a:t>A matching </a:t>
            </a:r>
            <a:r>
              <a:rPr lang="el-GR" altLang="zh-CN" sz="2400" dirty="0" smtClean="0">
                <a:ea typeface="Cambria Math" pitchFamily="18" charset="0"/>
              </a:rPr>
              <a:t>μ</a:t>
            </a:r>
            <a:endParaRPr lang="en-US" altLang="zh-CN" sz="2400" dirty="0" smtClean="0">
              <a:ea typeface="Cambria Math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072198" y="2376820"/>
          <a:ext cx="909642" cy="389847"/>
        </p:xfrm>
        <a:graphic>
          <a:graphicData uri="http://schemas.openxmlformats.org/presentationml/2006/ole">
            <p:oleObj spid="_x0000_s1653778" name="Equation" r:id="rId3" imgW="533169" imgH="228501" progId="">
              <p:embed/>
            </p:oleObj>
          </a:graphicData>
        </a:graphic>
      </p:graphicFrame>
      <p:sp>
        <p:nvSpPr>
          <p:cNvPr id="9" name="标题 1"/>
          <p:cNvSpPr txBox="1">
            <a:spLocks/>
          </p:cNvSpPr>
          <p:nvPr/>
        </p:nvSpPr>
        <p:spPr bwMode="auto">
          <a:xfrm>
            <a:off x="544513" y="3809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3200" kern="0" dirty="0" smtClean="0">
                <a:solidFill>
                  <a:srgbClr val="0070C0"/>
                </a:solidFill>
              </a:rPr>
              <a:t>Stable Marriage Problem (SM)</a:t>
            </a:r>
            <a:endParaRPr lang="zh-CN" altLang="en-US" sz="3200" kern="0" dirty="0" smtClean="0">
              <a:solidFill>
                <a:srgbClr val="0070C0"/>
              </a:solidFill>
            </a:endParaRPr>
          </a:p>
        </p:txBody>
      </p:sp>
      <p:pic>
        <p:nvPicPr>
          <p:cNvPr id="152065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5194" y="3357562"/>
            <a:ext cx="6957415" cy="95206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28663" y="4396095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sz="2400" dirty="0" smtClean="0"/>
              <a:t>      Blocking pair</a:t>
            </a:r>
          </a:p>
        </p:txBody>
      </p:sp>
      <p:pic>
        <p:nvPicPr>
          <p:cNvPr id="152066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7813" y="4952703"/>
            <a:ext cx="6934796" cy="99208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81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325562"/>
            <a:ext cx="1143000" cy="1204913"/>
            <a:chOff x="960" y="1008"/>
            <a:chExt cx="720" cy="759"/>
          </a:xfrm>
        </p:grpSpPr>
        <p:pic>
          <p:nvPicPr>
            <p:cNvPr id="9251" name="Picture 5" descr="j02330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2" name="Text Box 6"/>
            <p:cNvSpPr txBox="1">
              <a:spLocks noChangeArrowheads="1"/>
            </p:cNvSpPr>
            <p:nvPr/>
          </p:nvSpPr>
          <p:spPr bwMode="auto">
            <a:xfrm>
              <a:off x="1056" y="153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Adam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90800" y="1325562"/>
            <a:ext cx="990600" cy="1128713"/>
            <a:chOff x="3408" y="1824"/>
            <a:chExt cx="624" cy="711"/>
          </a:xfrm>
        </p:grpSpPr>
        <p:pic>
          <p:nvPicPr>
            <p:cNvPr id="9249" name="Picture 8" descr="j03559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50" name="Text Box 9"/>
            <p:cNvSpPr txBox="1">
              <a:spLocks noChangeArrowheads="1"/>
            </p:cNvSpPr>
            <p:nvPr/>
          </p:nvSpPr>
          <p:spPr bwMode="auto">
            <a:xfrm>
              <a:off x="3408" y="2304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Geeta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7200" y="4221162"/>
            <a:ext cx="990600" cy="1204913"/>
            <a:chOff x="1104" y="1776"/>
            <a:chExt cx="624" cy="759"/>
          </a:xfrm>
        </p:grpSpPr>
        <p:pic>
          <p:nvPicPr>
            <p:cNvPr id="9247" name="Picture 11" descr="j023265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8" name="Text Box 12"/>
            <p:cNvSpPr txBox="1">
              <a:spLocks noChangeArrowheads="1"/>
            </p:cNvSpPr>
            <p:nvPr/>
          </p:nvSpPr>
          <p:spPr bwMode="auto">
            <a:xfrm>
              <a:off x="1104" y="2304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Bob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52600" y="4221162"/>
            <a:ext cx="784225" cy="1155700"/>
            <a:chOff x="3408" y="3312"/>
            <a:chExt cx="596" cy="983"/>
          </a:xfrm>
        </p:grpSpPr>
        <p:pic>
          <p:nvPicPr>
            <p:cNvPr id="9245" name="Picture 17" descr="j035796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6" name="Rectangle 18"/>
            <p:cNvSpPr>
              <a:spLocks noChangeArrowheads="1"/>
            </p:cNvSpPr>
            <p:nvPr/>
          </p:nvSpPr>
          <p:spPr bwMode="auto">
            <a:xfrm>
              <a:off x="3455" y="3983"/>
              <a:ext cx="5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Irina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562600" y="4297362"/>
            <a:ext cx="990600" cy="1169988"/>
            <a:chOff x="1056" y="2544"/>
            <a:chExt cx="624" cy="837"/>
          </a:xfrm>
        </p:grpSpPr>
        <p:pic>
          <p:nvPicPr>
            <p:cNvPr id="9243" name="Picture 20" descr="j023242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4" y="2544"/>
              <a:ext cx="36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>
              <a:off x="1056" y="3119"/>
              <a:ext cx="62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Carl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7162800" y="4221162"/>
            <a:ext cx="914400" cy="1227138"/>
            <a:chOff x="3360" y="1008"/>
            <a:chExt cx="672" cy="822"/>
          </a:xfrm>
        </p:grpSpPr>
        <p:pic>
          <p:nvPicPr>
            <p:cNvPr id="9241" name="Picture 23" descr="j034909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60" y="1008"/>
              <a:ext cx="499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3408" y="1584"/>
              <a:ext cx="62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Fran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791200" y="1249362"/>
            <a:ext cx="990600" cy="1281113"/>
            <a:chOff x="1056" y="3360"/>
            <a:chExt cx="624" cy="807"/>
          </a:xfrm>
        </p:grpSpPr>
        <p:pic>
          <p:nvPicPr>
            <p:cNvPr id="9239" name="Picture 26" descr="j023214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0" name="Text Box 27"/>
            <p:cNvSpPr txBox="1">
              <a:spLocks noChangeArrowheads="1"/>
            </p:cNvSpPr>
            <p:nvPr/>
          </p:nvSpPr>
          <p:spPr bwMode="auto">
            <a:xfrm>
              <a:off x="1056" y="393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David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7315200" y="1173162"/>
            <a:ext cx="990600" cy="1357313"/>
            <a:chOff x="3408" y="2496"/>
            <a:chExt cx="624" cy="855"/>
          </a:xfrm>
        </p:grpSpPr>
        <p:pic>
          <p:nvPicPr>
            <p:cNvPr id="9237" name="Picture 29" descr="j035592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Text Box 30"/>
            <p:cNvSpPr txBox="1">
              <a:spLocks noChangeArrowheads="1"/>
            </p:cNvSpPr>
            <p:nvPr/>
          </p:nvSpPr>
          <p:spPr bwMode="auto">
            <a:xfrm>
              <a:off x="3408" y="3120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Heiki</a:t>
              </a:r>
            </a:p>
          </p:txBody>
        </p:sp>
      </p:grpSp>
      <p:sp>
        <p:nvSpPr>
          <p:cNvPr id="154655" name="Rectangle 31"/>
          <p:cNvSpPr>
            <a:spLocks noChangeArrowheads="1"/>
          </p:cNvSpPr>
          <p:nvPr/>
        </p:nvSpPr>
        <p:spPr bwMode="auto">
          <a:xfrm>
            <a:off x="4724400" y="5592762"/>
            <a:ext cx="361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33FF"/>
                </a:solidFill>
              </a:rPr>
              <a:t>Carl</a:t>
            </a:r>
            <a:r>
              <a:rPr lang="en-US" sz="1600"/>
              <a:t> likes </a:t>
            </a:r>
            <a:r>
              <a:rPr lang="en-US" sz="1600">
                <a:solidFill>
                  <a:srgbClr val="CC0066"/>
                </a:solidFill>
              </a:rPr>
              <a:t>Geeta</a:t>
            </a:r>
            <a:r>
              <a:rPr lang="en-US" sz="1600"/>
              <a:t> better than </a:t>
            </a:r>
            <a:r>
              <a:rPr lang="en-US" sz="1600">
                <a:solidFill>
                  <a:srgbClr val="CC0066"/>
                </a:solidFill>
              </a:rPr>
              <a:t>Fran</a:t>
            </a:r>
            <a:r>
              <a:rPr lang="en-US" sz="1600"/>
              <a:t>!</a:t>
            </a:r>
          </a:p>
        </p:txBody>
      </p:sp>
      <p:sp>
        <p:nvSpPr>
          <p:cNvPr id="154656" name="Rectangle 32"/>
          <p:cNvSpPr>
            <a:spLocks noChangeArrowheads="1"/>
          </p:cNvSpPr>
          <p:nvPr/>
        </p:nvSpPr>
        <p:spPr bwMode="auto">
          <a:xfrm>
            <a:off x="2133600" y="2697162"/>
            <a:ext cx="3065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66"/>
                </a:solidFill>
              </a:rPr>
              <a:t>Geeta</a:t>
            </a:r>
            <a:r>
              <a:rPr lang="en-US" sz="1600"/>
              <a:t> prefers </a:t>
            </a:r>
            <a:r>
              <a:rPr lang="en-US" sz="1600">
                <a:solidFill>
                  <a:srgbClr val="3333FF"/>
                </a:solidFill>
              </a:rPr>
              <a:t>Carl</a:t>
            </a:r>
            <a:r>
              <a:rPr lang="en-US" sz="1600"/>
              <a:t> to </a:t>
            </a:r>
            <a:r>
              <a:rPr lang="en-US" sz="1600">
                <a:solidFill>
                  <a:srgbClr val="3333FF"/>
                </a:solidFill>
              </a:rPr>
              <a:t>Adam</a:t>
            </a:r>
            <a:r>
              <a:rPr lang="en-US" sz="1600"/>
              <a:t>!</a:t>
            </a:r>
          </a:p>
        </p:txBody>
      </p:sp>
      <p:pic>
        <p:nvPicPr>
          <p:cNvPr id="9229" name="Picture 34" descr="MCj0398237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4754562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35" descr="MCj0398237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1782762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36" descr="MCj0398237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1858962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37" descr="MCj0398237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4678362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2057400" y="1706562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663" name="Text Box 39"/>
          <p:cNvSpPr txBox="1">
            <a:spLocks noChangeArrowheads="1"/>
          </p:cNvSpPr>
          <p:nvPr/>
        </p:nvSpPr>
        <p:spPr bwMode="auto">
          <a:xfrm>
            <a:off x="6477000" y="4602162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664" name="Text Box 40"/>
          <p:cNvSpPr txBox="1">
            <a:spLocks noChangeArrowheads="1"/>
          </p:cNvSpPr>
          <p:nvPr/>
        </p:nvSpPr>
        <p:spPr bwMode="auto">
          <a:xfrm>
            <a:off x="3429000" y="3916362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Blocking Pair</a:t>
            </a:r>
          </a:p>
        </p:txBody>
      </p:sp>
      <p:pic>
        <p:nvPicPr>
          <p:cNvPr id="154665" name="Picture 41" descr="MCj0304919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2712" y="2486025"/>
            <a:ext cx="801688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Blocking Pair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4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4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0525E-6 L 0.1 0.21096 " pathEditMode="relative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78348E-6 L -0.12917 -0.229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55" grpId="0"/>
      <p:bldP spid="154655" grpId="1"/>
      <p:bldP spid="154656" grpId="0"/>
      <p:bldP spid="154656" grpId="1"/>
      <p:bldP spid="154662" grpId="0"/>
      <p:bldP spid="154663" grpId="0"/>
      <p:bldP spid="15466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3200" dirty="0" smtClean="0"/>
              <a:t>Stable Matching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97013" y="1240890"/>
            <a:ext cx="1143000" cy="1204913"/>
            <a:chOff x="960" y="1008"/>
            <a:chExt cx="720" cy="759"/>
          </a:xfrm>
        </p:grpSpPr>
        <p:pic>
          <p:nvPicPr>
            <p:cNvPr id="10274" name="Picture 5" descr="j02330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5" name="Text Box 6"/>
            <p:cNvSpPr txBox="1">
              <a:spLocks noChangeArrowheads="1"/>
            </p:cNvSpPr>
            <p:nvPr/>
          </p:nvSpPr>
          <p:spPr bwMode="auto">
            <a:xfrm>
              <a:off x="1056" y="153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Adam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25813" y="1164690"/>
            <a:ext cx="914400" cy="1301750"/>
            <a:chOff x="3408" y="2496"/>
            <a:chExt cx="624" cy="869"/>
          </a:xfrm>
        </p:grpSpPr>
        <p:pic>
          <p:nvPicPr>
            <p:cNvPr id="10272" name="Picture 8" descr="j03559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3" name="Text Box 9"/>
            <p:cNvSpPr txBox="1">
              <a:spLocks noChangeArrowheads="1"/>
            </p:cNvSpPr>
            <p:nvPr/>
          </p:nvSpPr>
          <p:spPr bwMode="auto">
            <a:xfrm>
              <a:off x="3408" y="3120"/>
              <a:ext cx="62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Heiki</a:t>
              </a:r>
            </a:p>
          </p:txBody>
        </p:sp>
      </p:grpSp>
      <p:pic>
        <p:nvPicPr>
          <p:cNvPr id="10245" name="Picture 10" descr="MCj039823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7613" y="1698090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16013" y="4365090"/>
            <a:ext cx="990600" cy="1204913"/>
            <a:chOff x="1104" y="1776"/>
            <a:chExt cx="624" cy="759"/>
          </a:xfrm>
        </p:grpSpPr>
        <p:pic>
          <p:nvPicPr>
            <p:cNvPr id="10270" name="Picture 12" descr="j023265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1" name="Text Box 13"/>
            <p:cNvSpPr txBox="1">
              <a:spLocks noChangeArrowheads="1"/>
            </p:cNvSpPr>
            <p:nvPr/>
          </p:nvSpPr>
          <p:spPr bwMode="auto">
            <a:xfrm>
              <a:off x="1104" y="2304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Bob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563813" y="4288890"/>
            <a:ext cx="914400" cy="1274763"/>
            <a:chOff x="3360" y="1008"/>
            <a:chExt cx="672" cy="809"/>
          </a:xfrm>
        </p:grpSpPr>
        <p:pic>
          <p:nvPicPr>
            <p:cNvPr id="10268" name="Picture 15" descr="j0349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1008"/>
              <a:ext cx="499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9" name="Text Box 16"/>
            <p:cNvSpPr txBox="1">
              <a:spLocks noChangeArrowheads="1"/>
            </p:cNvSpPr>
            <p:nvPr/>
          </p:nvSpPr>
          <p:spPr bwMode="auto">
            <a:xfrm>
              <a:off x="3408" y="1584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Fran</a:t>
              </a:r>
            </a:p>
          </p:txBody>
        </p:sp>
      </p:grpSp>
      <p:pic>
        <p:nvPicPr>
          <p:cNvPr id="10248" name="Picture 17" descr="MCj039823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9413" y="4822290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745413" y="4365090"/>
            <a:ext cx="990600" cy="1128713"/>
            <a:chOff x="3408" y="1824"/>
            <a:chExt cx="624" cy="711"/>
          </a:xfrm>
        </p:grpSpPr>
        <p:pic>
          <p:nvPicPr>
            <p:cNvPr id="10266" name="Picture 19" descr="j03559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7" name="Text Box 20"/>
            <p:cNvSpPr txBox="1">
              <a:spLocks noChangeArrowheads="1"/>
            </p:cNvSpPr>
            <p:nvPr/>
          </p:nvSpPr>
          <p:spPr bwMode="auto">
            <a:xfrm>
              <a:off x="3408" y="2304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Geeta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6450013" y="4365090"/>
            <a:ext cx="990600" cy="1171575"/>
            <a:chOff x="1056" y="2544"/>
            <a:chExt cx="624" cy="838"/>
          </a:xfrm>
        </p:grpSpPr>
        <p:pic>
          <p:nvPicPr>
            <p:cNvPr id="10264" name="Picture 22" descr="j023242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04" y="2544"/>
              <a:ext cx="36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5" name="Text Box 23"/>
            <p:cNvSpPr txBox="1">
              <a:spLocks noChangeArrowheads="1"/>
            </p:cNvSpPr>
            <p:nvPr/>
          </p:nvSpPr>
          <p:spPr bwMode="auto">
            <a:xfrm>
              <a:off x="1056" y="3119"/>
              <a:ext cx="62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Carl</a:t>
              </a:r>
            </a:p>
          </p:txBody>
        </p:sp>
      </p:grpSp>
      <p:pic>
        <p:nvPicPr>
          <p:cNvPr id="10251" name="Picture 24" descr="MCj039823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9613" y="4822290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821613" y="1164690"/>
            <a:ext cx="793750" cy="1250950"/>
            <a:chOff x="3408" y="3312"/>
            <a:chExt cx="517" cy="949"/>
          </a:xfrm>
        </p:grpSpPr>
        <p:pic>
          <p:nvPicPr>
            <p:cNvPr id="10262" name="Picture 26" descr="j035796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3" name="Rectangle 27"/>
            <p:cNvSpPr>
              <a:spLocks noChangeArrowheads="1"/>
            </p:cNvSpPr>
            <p:nvPr/>
          </p:nvSpPr>
          <p:spPr bwMode="auto">
            <a:xfrm>
              <a:off x="3455" y="3983"/>
              <a:ext cx="470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0066"/>
                  </a:solidFill>
                </a:rPr>
                <a:t>Irina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5992813" y="1164690"/>
            <a:ext cx="990600" cy="1281113"/>
            <a:chOff x="1056" y="3360"/>
            <a:chExt cx="624" cy="807"/>
          </a:xfrm>
        </p:grpSpPr>
        <p:pic>
          <p:nvPicPr>
            <p:cNvPr id="10260" name="Picture 29" descr="j023214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1" name="Text Box 30"/>
            <p:cNvSpPr txBox="1">
              <a:spLocks noChangeArrowheads="1"/>
            </p:cNvSpPr>
            <p:nvPr/>
          </p:nvSpPr>
          <p:spPr bwMode="auto">
            <a:xfrm>
              <a:off x="1056" y="393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3333FF"/>
                  </a:solidFill>
                </a:rPr>
                <a:t>David</a:t>
              </a:r>
            </a:p>
          </p:txBody>
        </p:sp>
      </p:grpSp>
      <p:pic>
        <p:nvPicPr>
          <p:cNvPr id="10254" name="Picture 31" descr="MCj039823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7213" y="1621890"/>
            <a:ext cx="830263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430213" y="5660490"/>
            <a:ext cx="3478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333FF"/>
                </a:solidFill>
              </a:rPr>
              <a:t>Bob</a:t>
            </a:r>
            <a:r>
              <a:rPr lang="en-US" sz="1600"/>
              <a:t> likes </a:t>
            </a:r>
            <a:r>
              <a:rPr lang="en-US" sz="1600">
                <a:solidFill>
                  <a:srgbClr val="CC0066"/>
                </a:solidFill>
              </a:rPr>
              <a:t>Irina</a:t>
            </a:r>
            <a:r>
              <a:rPr lang="en-US" sz="1600"/>
              <a:t> better than </a:t>
            </a:r>
            <a:r>
              <a:rPr lang="en-US" sz="1600">
                <a:solidFill>
                  <a:srgbClr val="CC0066"/>
                </a:solidFill>
              </a:rPr>
              <a:t>Fran</a:t>
            </a:r>
            <a:r>
              <a:rPr lang="en-US" sz="1600"/>
              <a:t>!</a:t>
            </a:r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7368779" y="2498725"/>
            <a:ext cx="2178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Unfortunately</a:t>
            </a:r>
            <a:r>
              <a:rPr lang="en-US" sz="1600" dirty="0">
                <a:solidFill>
                  <a:srgbClr val="CC0066"/>
                </a:solidFill>
              </a:rPr>
              <a:t>, </a:t>
            </a:r>
          </a:p>
          <a:p>
            <a:r>
              <a:rPr lang="en-US" sz="1600" dirty="0">
                <a:solidFill>
                  <a:srgbClr val="CC0066"/>
                </a:solidFill>
              </a:rPr>
              <a:t>Irina</a:t>
            </a:r>
            <a:r>
              <a:rPr lang="en-US" sz="1600" dirty="0"/>
              <a:t> loves </a:t>
            </a:r>
            <a:r>
              <a:rPr lang="en-US" sz="1600" dirty="0">
                <a:solidFill>
                  <a:srgbClr val="3333FF"/>
                </a:solidFill>
              </a:rPr>
              <a:t>David</a:t>
            </a:r>
            <a:r>
              <a:rPr lang="en-US" sz="1600" dirty="0"/>
              <a:t> better!</a:t>
            </a:r>
          </a:p>
        </p:txBody>
      </p:sp>
      <p:sp>
        <p:nvSpPr>
          <p:cNvPr id="156708" name="Text Box 36"/>
          <p:cNvSpPr txBox="1">
            <a:spLocks noChangeArrowheads="1"/>
          </p:cNvSpPr>
          <p:nvPr/>
        </p:nvSpPr>
        <p:spPr bwMode="auto">
          <a:xfrm>
            <a:off x="2411413" y="299349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Stable Matching: a matching without blocking pairs</a:t>
            </a:r>
          </a:p>
        </p:txBody>
      </p:sp>
      <p:pic>
        <p:nvPicPr>
          <p:cNvPr id="156709" name="Picture 37" descr="MCj0311800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822290"/>
            <a:ext cx="4302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710" name="Text Box 38"/>
          <p:cNvSpPr txBox="1">
            <a:spLocks noChangeArrowheads="1"/>
          </p:cNvSpPr>
          <p:nvPr/>
        </p:nvSpPr>
        <p:spPr bwMode="auto">
          <a:xfrm>
            <a:off x="2411413" y="307975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</a:rPr>
              <a:t>Bob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Irina</a:t>
            </a:r>
            <a:r>
              <a:rPr lang="en-US" sz="2000" dirty="0"/>
              <a:t> are not a blocking 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5437 L 0.5875 -0.243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75 -0.24312 L 2.77556E-17 4.973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4" grpId="0"/>
      <p:bldP spid="156704" grpId="1"/>
      <p:bldP spid="156705" grpId="0"/>
      <p:bldP spid="156705" grpId="1"/>
      <p:bldP spid="156708" grpId="0"/>
      <p:bldP spid="156710" grpId="0"/>
      <p:bldP spid="156710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Optimal Matching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4929187"/>
          </a:xfrm>
        </p:spPr>
        <p:txBody>
          <a:bodyPr/>
          <a:lstStyle/>
          <a:p>
            <a:r>
              <a:rPr lang="en-US" altLang="zh-CN" sz="2400" dirty="0" smtClean="0"/>
              <a:t>Four optimization criteria for the quality of stable </a:t>
            </a:r>
            <a:r>
              <a:rPr lang="en-US" altLang="zh-CN" sz="2400" dirty="0" err="1" smtClean="0"/>
              <a:t>matchings</a:t>
            </a:r>
            <a:endParaRPr lang="en-US" altLang="zh-CN" sz="2400" dirty="0" smtClean="0"/>
          </a:p>
        </p:txBody>
      </p:sp>
      <p:pic>
        <p:nvPicPr>
          <p:cNvPr id="15216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6372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57224" y="2095486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Minimum regret stable matching</a:t>
            </a:r>
            <a:endParaRPr lang="zh-CN" altLang="en-US" dirty="0"/>
          </a:p>
        </p:txBody>
      </p:sp>
      <p:pic>
        <p:nvPicPr>
          <p:cNvPr id="15216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495596"/>
            <a:ext cx="42291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57224" y="3086146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Egalitarian stable matching</a:t>
            </a:r>
            <a:endParaRPr lang="zh-CN" altLang="en-US" dirty="0"/>
          </a:p>
        </p:txBody>
      </p:sp>
      <p:pic>
        <p:nvPicPr>
          <p:cNvPr id="15216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490" y="3486257"/>
            <a:ext cx="3695700" cy="6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57224" y="4162531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Sex-</a:t>
            </a:r>
            <a:r>
              <a:rPr lang="en-US" altLang="zh-CN" dirty="0" err="1" smtClean="0"/>
              <a:t>equalness</a:t>
            </a:r>
            <a:r>
              <a:rPr lang="en-US" altLang="zh-CN" dirty="0" smtClean="0"/>
              <a:t> stable matching</a:t>
            </a:r>
            <a:endParaRPr lang="zh-CN" altLang="en-US" dirty="0"/>
          </a:p>
        </p:txBody>
      </p:sp>
      <p:pic>
        <p:nvPicPr>
          <p:cNvPr id="15216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3490" y="4562641"/>
            <a:ext cx="3829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57224" y="517203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̶"/>
            </a:pPr>
            <a:r>
              <a:rPr lang="en-US" altLang="zh-CN" dirty="0" smtClean="0"/>
              <a:t>  Maximum stable matching</a:t>
            </a:r>
            <a:endParaRPr lang="zh-CN" altLang="en-US" dirty="0"/>
          </a:p>
        </p:txBody>
      </p:sp>
      <p:pic>
        <p:nvPicPr>
          <p:cNvPr id="15216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3490" y="5572140"/>
            <a:ext cx="971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2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2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2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2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Algorithms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00109"/>
            <a:ext cx="8359775" cy="2786082"/>
          </a:xfrm>
        </p:spPr>
        <p:txBody>
          <a:bodyPr/>
          <a:lstStyle/>
          <a:p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How can we find a stable matching?</a:t>
            </a:r>
            <a:endParaRPr lang="en-US" altLang="zh-CN" sz="2800" i="1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many approaches (minimizing sum/ max of ranks, minimizing difference of total ranks, Gale and Shapley algorithm, linear programming)</a:t>
            </a:r>
          </a:p>
          <a:p>
            <a:pPr lvl="1">
              <a:buFont typeface="Arial" pitchFamily="34" charset="0"/>
              <a:buChar char="̶"/>
            </a:pPr>
            <a:r>
              <a:rPr lang="en-US" altLang="zh-CN" sz="2400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Most popular</a:t>
            </a:r>
            <a:r>
              <a:rPr lang="en-US" altLang="zh-CN" sz="2400" b="1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Deferred acceptance or GS algorithm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>
                <a:ea typeface="宋体" panose="02010600030101010101" pitchFamily="2" charset="-122"/>
                <a:cs typeface="Times New Roman" panose="02020603050405020304" pitchFamily="18" charset="0"/>
              </a:rPr>
              <a:t>GS algorithm</a:t>
            </a:r>
          </a:p>
          <a:p>
            <a:pPr>
              <a:buNone/>
            </a:pPr>
            <a:endParaRPr lang="en-US" altLang="zh-CN" sz="2400" dirty="0" smtClean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346" y="3643314"/>
            <a:ext cx="8751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Arial" pitchFamily="34" charset="0"/>
              <a:buChar char="̶"/>
            </a:pPr>
            <a:r>
              <a:rPr lang="en-US" altLang="zh-CN" sz="2400" dirty="0" smtClean="0"/>
              <a:t>   National Resident matching program (NRMP) in US since 1997</a:t>
            </a:r>
          </a:p>
          <a:p>
            <a:pPr lvl="2">
              <a:buFont typeface="Arial" pitchFamily="34" charset="0"/>
              <a:buChar char="̶"/>
            </a:pPr>
            <a:r>
              <a:rPr lang="en-US" altLang="zh-CN" sz="2400" dirty="0" smtClean="0"/>
              <a:t>   Higher education admission in China, Germany, Hungary, Spain and Turkey</a:t>
            </a:r>
          </a:p>
          <a:p>
            <a:pPr lvl="2">
              <a:buFont typeface="Arial" pitchFamily="34" charset="0"/>
              <a:buChar char="̶"/>
            </a:pPr>
            <a:r>
              <a:rPr lang="en-US" altLang="zh-CN" sz="2400" dirty="0" smtClean="0"/>
              <a:t>   Online dating in US</a:t>
            </a: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572140"/>
            <a:ext cx="6823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dirty="0" smtClean="0">
                <a:latin typeface="+mn-ea"/>
                <a:ea typeface="+mn-ea"/>
              </a:rPr>
              <a:t> Roth-</a:t>
            </a:r>
            <a:r>
              <a:rPr lang="en-US" sz="2800" dirty="0" err="1" smtClean="0">
                <a:latin typeface="+mn-ea"/>
                <a:ea typeface="+mn-ea"/>
              </a:rPr>
              <a:t>Vande</a:t>
            </a:r>
            <a:r>
              <a:rPr lang="en-US" sz="2800" dirty="0" smtClean="0">
                <a:latin typeface="+mn-ea"/>
                <a:ea typeface="+mn-ea"/>
              </a:rPr>
              <a:t> </a:t>
            </a:r>
            <a:r>
              <a:rPr lang="en-US" sz="2800" dirty="0" err="1" smtClean="0">
                <a:latin typeface="+mn-ea"/>
                <a:ea typeface="+mn-ea"/>
              </a:rPr>
              <a:t>Vate</a:t>
            </a:r>
            <a:r>
              <a:rPr lang="en-US" sz="2800" dirty="0" smtClean="0">
                <a:latin typeface="+mn-ea"/>
                <a:ea typeface="+mn-ea"/>
              </a:rPr>
              <a:t> Mechanism (RVV)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Gale-Shapley (GS) Algorithm</a:t>
            </a:r>
            <a:endParaRPr lang="zh-CN" alt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2113" y="1000108"/>
            <a:ext cx="8359775" cy="53578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Gale-Shapley algorithm can be set up in two alternative ways: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men propose to women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women propose to men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man proposing to the woman he likes the best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Each woman looks at the different proposals she has received (if any)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retains what she regards as the most attractive proposal (but defers from accepting it) and rejects the others 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men who were rejected in the first round 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Propose to their second-best choices </a:t>
            </a:r>
          </a:p>
          <a:p>
            <a:pPr marL="711200" marR="0" lvl="1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̶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 women again keep their best offer and reject the rest 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Continues until no men want to make any further proposals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of the women then accepts the proposal she holds</a:t>
            </a:r>
          </a:p>
          <a:p>
            <a:pPr marL="254000" marR="0" lvl="0" indent="-254000" algn="l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process comes to an end</a:t>
            </a:r>
            <a:endParaRPr kumimoji="0" lang="en-US" altLang="zh-C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GS Algorithm</a:t>
            </a:r>
            <a:endParaRPr lang="zh-CN" altLang="en-US" sz="3200" dirty="0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48767" y="944686"/>
            <a:ext cx="1295400" cy="1300163"/>
            <a:chOff x="864" y="1008"/>
            <a:chExt cx="816" cy="819"/>
          </a:xfrm>
        </p:grpSpPr>
        <p:pic>
          <p:nvPicPr>
            <p:cNvPr id="6" name="Picture 8" descr="j023304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864" y="1536"/>
              <a:ext cx="8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Adam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048867" y="2029999"/>
            <a:ext cx="990600" cy="1276350"/>
            <a:chOff x="1019" y="1776"/>
            <a:chExt cx="624" cy="804"/>
          </a:xfrm>
        </p:grpSpPr>
        <p:pic>
          <p:nvPicPr>
            <p:cNvPr id="9" name="Picture 9" descr="j02326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019" y="2289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Bob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15467" y="3163259"/>
            <a:ext cx="990600" cy="1376363"/>
            <a:chOff x="1008" y="2544"/>
            <a:chExt cx="624" cy="867"/>
          </a:xfrm>
        </p:grpSpPr>
        <p:pic>
          <p:nvPicPr>
            <p:cNvPr id="12" name="Picture 10" descr="j02324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36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008" y="3120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Carl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858367" y="4536118"/>
            <a:ext cx="1143000" cy="1395413"/>
            <a:chOff x="960" y="3360"/>
            <a:chExt cx="720" cy="879"/>
          </a:xfrm>
        </p:grpSpPr>
        <p:pic>
          <p:nvPicPr>
            <p:cNvPr id="15" name="Picture 11" descr="j023214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60" y="3948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David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4815744" y="889229"/>
            <a:ext cx="1066800" cy="1376363"/>
            <a:chOff x="3360" y="1008"/>
            <a:chExt cx="672" cy="867"/>
          </a:xfrm>
        </p:grpSpPr>
        <p:pic>
          <p:nvPicPr>
            <p:cNvPr id="18" name="Picture 4" descr="j034909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49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408" y="1584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Fran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5545262" y="2048176"/>
            <a:ext cx="1349375" cy="1223963"/>
            <a:chOff x="3408" y="1824"/>
            <a:chExt cx="850" cy="771"/>
          </a:xfrm>
        </p:grpSpPr>
        <p:pic>
          <p:nvPicPr>
            <p:cNvPr id="21" name="Picture 5" descr="j03559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408" y="2304"/>
              <a:ext cx="85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err="1">
                  <a:latin typeface="+mn-lt"/>
                  <a:ea typeface="宋体" panose="02010600030101010101" pitchFamily="2" charset="-122"/>
                </a:rPr>
                <a:t>Geeta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5635317" y="4411829"/>
            <a:ext cx="856212" cy="1471613"/>
            <a:chOff x="3408" y="3312"/>
            <a:chExt cx="562" cy="979"/>
          </a:xfrm>
        </p:grpSpPr>
        <p:pic>
          <p:nvPicPr>
            <p:cNvPr id="24" name="Picture 7" descr="j035796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3455" y="3984"/>
              <a:ext cx="51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Irina</a:t>
              </a:r>
            </a:p>
          </p:txBody>
        </p:sp>
      </p:grpSp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4902324" y="3083556"/>
            <a:ext cx="990600" cy="1417638"/>
            <a:chOff x="3369" y="2496"/>
            <a:chExt cx="624" cy="893"/>
          </a:xfrm>
        </p:grpSpPr>
        <p:pic>
          <p:nvPicPr>
            <p:cNvPr id="27" name="Picture 6" descr="j03559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3369" y="3098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err="1">
                  <a:latin typeface="+mn-lt"/>
                  <a:ea typeface="宋体" panose="02010600030101010101" pitchFamily="2" charset="-122"/>
                </a:rPr>
                <a:t>Heiki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1395242" y="1240230"/>
            <a:ext cx="33955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 err="1">
                <a:latin typeface="+mn-lt"/>
                <a:ea typeface="宋体" panose="02010600030101010101" pitchFamily="2" charset="-122"/>
              </a:rPr>
              <a:t>Geeta</a:t>
            </a:r>
            <a:r>
              <a:rPr lang="en-US" altLang="zh-CN" sz="1800" dirty="0">
                <a:latin typeface="+mn-lt"/>
                <a:ea typeface="宋体" panose="02010600030101010101" pitchFamily="2" charset="-122"/>
              </a:rPr>
              <a:t>, </a:t>
            </a:r>
            <a:r>
              <a:rPr lang="en-US" altLang="zh-CN" sz="1800" dirty="0" err="1">
                <a:latin typeface="+mn-lt"/>
                <a:ea typeface="宋体" panose="02010600030101010101" pitchFamily="2" charset="-122"/>
              </a:rPr>
              <a:t>Heiki</a:t>
            </a:r>
            <a:r>
              <a:rPr lang="en-US" altLang="zh-CN" sz="1800" dirty="0">
                <a:latin typeface="+mn-lt"/>
                <a:ea typeface="宋体" panose="02010600030101010101" pitchFamily="2" charset="-122"/>
              </a:rPr>
              <a:t>, Irina, Fran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802061" y="2487199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+mn-lt"/>
                <a:ea typeface="宋体" panose="02010600030101010101" pitchFamily="2" charset="-122"/>
              </a:rPr>
              <a:t>Irina, Fran, Heiki, Geeta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1352803" y="3706399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+mn-lt"/>
                <a:ea typeface="宋体" panose="02010600030101010101" pitchFamily="2" charset="-122"/>
              </a:rPr>
              <a:t>Geeta, Fran, Heiki, Irina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1725861" y="4925599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+mn-lt"/>
                <a:ea typeface="宋体" panose="02010600030101010101" pitchFamily="2" charset="-122"/>
              </a:rPr>
              <a:t>Irina, Heiki, Geeta, Fran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5740523" y="1223604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+mn-lt"/>
                <a:ea typeface="宋体" panose="02010600030101010101" pitchFamily="2" charset="-122"/>
              </a:rPr>
              <a:t>Adam, Bob, Carl, David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6235823" y="2412837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+mn-lt"/>
                <a:ea typeface="宋体" panose="02010600030101010101" pitchFamily="2" charset="-122"/>
              </a:rPr>
              <a:t>Carl, David, Bob, Adam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892924" y="3760286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dirty="0">
                <a:latin typeface="+mn-lt"/>
                <a:ea typeface="宋体" panose="02010600030101010101" pitchFamily="2" charset="-122"/>
              </a:rPr>
              <a:t>Carl, Bob, David, Adam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6388223" y="5003637"/>
            <a:ext cx="390024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+mn-lt"/>
                <a:ea typeface="宋体" panose="02010600030101010101" pitchFamily="2" charset="-122"/>
              </a:rPr>
              <a:t>Adam, Carl, David, Bob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CN" sz="3200" dirty="0" smtClean="0">
                <a:ea typeface="宋体" pitchFamily="2" charset="-122"/>
              </a:rPr>
              <a:t>GS </a:t>
            </a:r>
            <a:r>
              <a:rPr lang="en-US" altLang="zh-CN" sz="3200" dirty="0">
                <a:ea typeface="宋体" pitchFamily="2" charset="-122"/>
              </a:rPr>
              <a:t>Algorithm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05608" y="813043"/>
            <a:ext cx="1200150" cy="1300163"/>
            <a:chOff x="960" y="1008"/>
            <a:chExt cx="1008" cy="819"/>
          </a:xfrm>
        </p:grpSpPr>
        <p:pic>
          <p:nvPicPr>
            <p:cNvPr id="43040" name="Picture 35" descr="j02330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008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1" name="Text Box 36"/>
            <p:cNvSpPr txBox="1">
              <a:spLocks noChangeArrowheads="1"/>
            </p:cNvSpPr>
            <p:nvPr/>
          </p:nvSpPr>
          <p:spPr bwMode="auto">
            <a:xfrm>
              <a:off x="1056" y="1536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+mn-ea"/>
                </a:rPr>
                <a:t>Ada</a:t>
              </a: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m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477607" y="3175243"/>
            <a:ext cx="898495" cy="1395413"/>
            <a:chOff x="3408" y="2496"/>
            <a:chExt cx="818" cy="932"/>
          </a:xfrm>
        </p:grpSpPr>
        <p:pic>
          <p:nvPicPr>
            <p:cNvPr id="43038" name="Picture 38" descr="j03559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496"/>
              <a:ext cx="453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Text Box 39"/>
            <p:cNvSpPr txBox="1">
              <a:spLocks noChangeArrowheads="1"/>
            </p:cNvSpPr>
            <p:nvPr/>
          </p:nvSpPr>
          <p:spPr bwMode="auto">
            <a:xfrm>
              <a:off x="3408" y="3120"/>
              <a:ext cx="81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err="1">
                  <a:latin typeface="+mn-lt"/>
                  <a:ea typeface="+mn-ea"/>
                </a:rPr>
                <a:t>Heiki</a:t>
              </a:r>
              <a:endParaRPr lang="en-US" altLang="zh-CN" dirty="0">
                <a:latin typeface="+mn-lt"/>
                <a:ea typeface="+mn-ea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077058" y="2032243"/>
            <a:ext cx="857250" cy="1300163"/>
            <a:chOff x="1104" y="1776"/>
            <a:chExt cx="720" cy="819"/>
          </a:xfrm>
        </p:grpSpPr>
        <p:pic>
          <p:nvPicPr>
            <p:cNvPr id="43036" name="Picture 41" descr="j02326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776"/>
              <a:ext cx="3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Text Box 42"/>
            <p:cNvSpPr txBox="1">
              <a:spLocks noChangeArrowheads="1"/>
            </p:cNvSpPr>
            <p:nvPr/>
          </p:nvSpPr>
          <p:spPr bwMode="auto">
            <a:xfrm>
              <a:off x="1104" y="2304"/>
              <a:ext cx="7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+mn-ea"/>
                </a:rPr>
                <a:t>Bob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477608" y="736843"/>
            <a:ext cx="899092" cy="1369307"/>
            <a:chOff x="3360" y="1008"/>
            <a:chExt cx="881" cy="869"/>
          </a:xfrm>
        </p:grpSpPr>
        <p:pic>
          <p:nvPicPr>
            <p:cNvPr id="43034" name="Picture 44" descr="j034909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008"/>
              <a:ext cx="49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5" name="Text Box 45"/>
            <p:cNvSpPr txBox="1">
              <a:spLocks noChangeArrowheads="1"/>
            </p:cNvSpPr>
            <p:nvPr/>
          </p:nvSpPr>
          <p:spPr bwMode="auto">
            <a:xfrm>
              <a:off x="3408" y="1584"/>
              <a:ext cx="833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+mn-ea"/>
                </a:rPr>
                <a:t>Fran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5477610" y="2032243"/>
            <a:ext cx="898922" cy="1592263"/>
            <a:chOff x="3408" y="1824"/>
            <a:chExt cx="755" cy="1003"/>
          </a:xfrm>
        </p:grpSpPr>
        <p:pic>
          <p:nvPicPr>
            <p:cNvPr id="43032" name="Picture 47" descr="j03559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24"/>
              <a:ext cx="35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3" name="Text Box 48"/>
            <p:cNvSpPr txBox="1">
              <a:spLocks noChangeArrowheads="1"/>
            </p:cNvSpPr>
            <p:nvPr/>
          </p:nvSpPr>
          <p:spPr bwMode="auto">
            <a:xfrm>
              <a:off x="3408" y="2304"/>
              <a:ext cx="75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 err="1">
                  <a:latin typeface="+mn-lt"/>
                  <a:ea typeface="+mn-ea"/>
                </a:rPr>
                <a:t>Geeta</a:t>
              </a:r>
              <a:endParaRPr lang="en-US" altLang="zh-CN" dirty="0">
                <a:latin typeface="+mn-lt"/>
                <a:ea typeface="+mn-ea"/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905608" y="3251444"/>
            <a:ext cx="914400" cy="1314507"/>
            <a:chOff x="1056" y="2544"/>
            <a:chExt cx="624" cy="905"/>
          </a:xfrm>
        </p:grpSpPr>
        <p:pic>
          <p:nvPicPr>
            <p:cNvPr id="43030" name="Picture 50" descr="j023242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544"/>
              <a:ext cx="363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Text Box 51"/>
            <p:cNvSpPr txBox="1">
              <a:spLocks noChangeArrowheads="1"/>
            </p:cNvSpPr>
            <p:nvPr/>
          </p:nvSpPr>
          <p:spPr bwMode="auto">
            <a:xfrm>
              <a:off x="1056" y="3119"/>
              <a:ext cx="6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+mn-ea"/>
                </a:rPr>
                <a:t>Carl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534752" y="4546840"/>
            <a:ext cx="788816" cy="1275000"/>
            <a:chOff x="3408" y="3312"/>
            <a:chExt cx="685" cy="967"/>
          </a:xfrm>
        </p:grpSpPr>
        <p:pic>
          <p:nvPicPr>
            <p:cNvPr id="43028" name="Picture 53" descr="j035796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12"/>
              <a:ext cx="48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9" name="Rectangle 54"/>
            <p:cNvSpPr>
              <a:spLocks noChangeArrowheads="1"/>
            </p:cNvSpPr>
            <p:nvPr/>
          </p:nvSpPr>
          <p:spPr bwMode="auto">
            <a:xfrm>
              <a:off x="3412" y="3929"/>
              <a:ext cx="681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+mn-ea"/>
                </a:rPr>
                <a:t>Irina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848458" y="4470645"/>
            <a:ext cx="1085850" cy="1409701"/>
            <a:chOff x="912" y="3360"/>
            <a:chExt cx="912" cy="888"/>
          </a:xfrm>
        </p:grpSpPr>
        <p:pic>
          <p:nvPicPr>
            <p:cNvPr id="43026" name="Picture 56" descr="j023214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464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7" name="Text Box 57"/>
            <p:cNvSpPr txBox="1">
              <a:spLocks noChangeArrowheads="1"/>
            </p:cNvSpPr>
            <p:nvPr/>
          </p:nvSpPr>
          <p:spPr bwMode="auto">
            <a:xfrm>
              <a:off x="912" y="3957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dirty="0">
                  <a:latin typeface="+mn-lt"/>
                  <a:ea typeface="+mn-ea"/>
                </a:rPr>
                <a:t>David</a:t>
              </a:r>
            </a:p>
          </p:txBody>
        </p:sp>
      </p:grpSp>
      <p:sp>
        <p:nvSpPr>
          <p:cNvPr id="157754" name="Text Box 58"/>
          <p:cNvSpPr txBox="1">
            <a:spLocks noChangeArrowheads="1"/>
          </p:cNvSpPr>
          <p:nvPr/>
        </p:nvSpPr>
        <p:spPr bwMode="auto">
          <a:xfrm>
            <a:off x="1820008" y="1117841"/>
            <a:ext cx="28662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>
                <a:latin typeface="+mn-lt"/>
                <a:ea typeface="+mn-ea"/>
              </a:rPr>
              <a:t>Geeta</a:t>
            </a:r>
            <a:r>
              <a:rPr lang="en-US" altLang="zh-CN" sz="2000" dirty="0">
                <a:latin typeface="+mn-lt"/>
                <a:ea typeface="+mn-ea"/>
              </a:rPr>
              <a:t>, </a:t>
            </a:r>
            <a:r>
              <a:rPr lang="en-US" altLang="zh-CN" sz="2000" dirty="0" err="1">
                <a:latin typeface="+mn-lt"/>
                <a:ea typeface="+mn-ea"/>
              </a:rPr>
              <a:t>Heiki</a:t>
            </a:r>
            <a:r>
              <a:rPr lang="en-US" altLang="zh-CN" sz="2000" dirty="0">
                <a:latin typeface="+mn-lt"/>
                <a:ea typeface="+mn-ea"/>
              </a:rPr>
              <a:t>, Irina, </a:t>
            </a:r>
            <a:r>
              <a:rPr lang="en-US" altLang="zh-CN" sz="2000" dirty="0" smtClean="0">
                <a:latin typeface="+mn-lt"/>
                <a:ea typeface="+mn-ea"/>
              </a:rPr>
              <a:t>Fran</a:t>
            </a:r>
            <a:endParaRPr lang="en-US" altLang="zh-CN" sz="2000" dirty="0">
              <a:latin typeface="+mn-lt"/>
              <a:ea typeface="+mn-ea"/>
            </a:endParaRPr>
          </a:p>
        </p:txBody>
      </p:sp>
      <p:sp>
        <p:nvSpPr>
          <p:cNvPr id="157755" name="Rectangle 59"/>
          <p:cNvSpPr>
            <a:spLocks noChangeArrowheads="1"/>
          </p:cNvSpPr>
          <p:nvPr/>
        </p:nvSpPr>
        <p:spPr bwMode="auto">
          <a:xfrm>
            <a:off x="1820007" y="2337041"/>
            <a:ext cx="329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+mn-lt"/>
                <a:ea typeface="+mn-ea"/>
              </a:rPr>
              <a:t>Irina, Fran, </a:t>
            </a:r>
            <a:r>
              <a:rPr lang="en-US" altLang="zh-CN" sz="2000" dirty="0" err="1">
                <a:latin typeface="+mn-lt"/>
                <a:ea typeface="+mn-ea"/>
              </a:rPr>
              <a:t>Heiki</a:t>
            </a:r>
            <a:r>
              <a:rPr lang="en-US" altLang="zh-CN" sz="2000" dirty="0">
                <a:latin typeface="+mn-lt"/>
                <a:ea typeface="+mn-ea"/>
              </a:rPr>
              <a:t>, </a:t>
            </a:r>
            <a:r>
              <a:rPr lang="en-US" altLang="zh-CN" sz="2000" dirty="0" err="1">
                <a:latin typeface="+mn-lt"/>
                <a:ea typeface="+mn-ea"/>
              </a:rPr>
              <a:t>Geeta</a:t>
            </a:r>
            <a:endParaRPr lang="en-US" altLang="zh-CN" sz="2000" dirty="0">
              <a:latin typeface="+mn-lt"/>
              <a:ea typeface="+mn-ea"/>
            </a:endParaRPr>
          </a:p>
        </p:txBody>
      </p:sp>
      <p:sp>
        <p:nvSpPr>
          <p:cNvPr id="157756" name="Rectangle 60"/>
          <p:cNvSpPr>
            <a:spLocks noChangeArrowheads="1"/>
          </p:cNvSpPr>
          <p:nvPr/>
        </p:nvSpPr>
        <p:spPr bwMode="auto">
          <a:xfrm>
            <a:off x="1820007" y="3556241"/>
            <a:ext cx="329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>
                <a:latin typeface="+mn-lt"/>
                <a:ea typeface="+mn-ea"/>
              </a:rPr>
              <a:t>Geeta</a:t>
            </a:r>
            <a:r>
              <a:rPr lang="en-US" altLang="zh-CN" sz="2000" dirty="0">
                <a:latin typeface="+mn-lt"/>
                <a:ea typeface="+mn-ea"/>
              </a:rPr>
              <a:t>, Fran, </a:t>
            </a:r>
            <a:r>
              <a:rPr lang="en-US" altLang="zh-CN" sz="2000" dirty="0" err="1">
                <a:latin typeface="+mn-lt"/>
                <a:ea typeface="+mn-ea"/>
              </a:rPr>
              <a:t>Heiki</a:t>
            </a:r>
            <a:r>
              <a:rPr lang="en-US" altLang="zh-CN" sz="2000" dirty="0">
                <a:latin typeface="+mn-lt"/>
                <a:ea typeface="+mn-ea"/>
              </a:rPr>
              <a:t>, Irina</a:t>
            </a:r>
          </a:p>
        </p:txBody>
      </p:sp>
      <p:sp>
        <p:nvSpPr>
          <p:cNvPr id="157757" name="Rectangle 61"/>
          <p:cNvSpPr>
            <a:spLocks noChangeArrowheads="1"/>
          </p:cNvSpPr>
          <p:nvPr/>
        </p:nvSpPr>
        <p:spPr bwMode="auto">
          <a:xfrm>
            <a:off x="1762857" y="4775441"/>
            <a:ext cx="329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ea typeface="+mn-ea"/>
              </a:rPr>
              <a:t>Irina, Heiki, Geeta, Fran</a:t>
            </a:r>
          </a:p>
        </p:txBody>
      </p:sp>
      <p:sp>
        <p:nvSpPr>
          <p:cNvPr id="157758" name="Rectangle 62"/>
          <p:cNvSpPr>
            <a:spLocks noChangeArrowheads="1"/>
          </p:cNvSpPr>
          <p:nvPr/>
        </p:nvSpPr>
        <p:spPr bwMode="auto">
          <a:xfrm>
            <a:off x="6643702" y="2136986"/>
            <a:ext cx="329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+mn-lt"/>
                <a:ea typeface="+mn-ea"/>
              </a:rPr>
              <a:t>Carl &gt;  Adam</a:t>
            </a:r>
          </a:p>
        </p:txBody>
      </p:sp>
      <p:sp>
        <p:nvSpPr>
          <p:cNvPr id="157759" name="Rectangle 63"/>
          <p:cNvSpPr>
            <a:spLocks noChangeArrowheads="1"/>
          </p:cNvSpPr>
          <p:nvPr/>
        </p:nvSpPr>
        <p:spPr bwMode="auto">
          <a:xfrm>
            <a:off x="7105706" y="4772626"/>
            <a:ext cx="3292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latin typeface="+mn-lt"/>
                <a:ea typeface="+mn-ea"/>
              </a:rPr>
              <a:t>David &gt;  Bob</a:t>
            </a:r>
          </a:p>
        </p:txBody>
      </p:sp>
      <p:sp>
        <p:nvSpPr>
          <p:cNvPr id="157760" name="Text Box 64"/>
          <p:cNvSpPr txBox="1">
            <a:spLocks noChangeArrowheads="1"/>
          </p:cNvSpPr>
          <p:nvPr/>
        </p:nvSpPr>
        <p:spPr bwMode="auto">
          <a:xfrm>
            <a:off x="2105758" y="2710515"/>
            <a:ext cx="35433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dirty="0">
                <a:latin typeface="+mn-lt"/>
                <a:ea typeface="宋体" pitchFamily="2" charset="-122"/>
              </a:rPr>
              <a:t>This is a stable matching</a:t>
            </a:r>
          </a:p>
        </p:txBody>
      </p:sp>
    </p:spTree>
    <p:extLst>
      <p:ext uri="{BB962C8B-B14F-4D97-AF65-F5344CB8AC3E}">
        <p14:creationId xmlns:p14="http://schemas.microsoft.com/office/powerpoint/2010/main" xmlns="" val="130553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116 L 0.57799 0.175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5" y="87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0.59652 0.3608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1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42292 -0.1752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8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 0.17524 L 0.0125 -0.0321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0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92 -0.17523 L 0.5842 -0.1814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56545 0.3715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18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8959 0.0055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57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36088 L -0.05052 0.0037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" y="-17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7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59 0.00556 L 0.58108 0.04977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56146 -0.2099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10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5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54" grpId="0"/>
      <p:bldP spid="157754" grpId="1"/>
      <p:bldP spid="157754" grpId="2"/>
      <p:bldP spid="157754" grpId="3"/>
      <p:bldP spid="157755" grpId="0"/>
      <p:bldP spid="157755" grpId="1"/>
      <p:bldP spid="157755" grpId="2"/>
      <p:bldP spid="157755" grpId="3"/>
      <p:bldP spid="157756" grpId="0"/>
      <p:bldP spid="157756" grpId="1"/>
      <p:bldP spid="157757" grpId="0"/>
      <p:bldP spid="157757" grpId="1"/>
      <p:bldP spid="157758" grpId="0"/>
      <p:bldP spid="157758" grpId="1"/>
      <p:bldP spid="157759" grpId="0"/>
      <p:bldP spid="157759" grpId="1"/>
      <p:bldP spid="1577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FIELD.ADDINFO.COMBOINDEX" val="0"/>
  <p:tag name="FIELDS.INITIALIZED" val="1"/>
  <p:tag name="FIELD.AUTHOR.COMBOINDEX" val="-2"/>
  <p:tag name="FIELD.DIVISION.COMBOINDEX" val="-2"/>
  <p:tag name="FIELD.DATE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ISONUMBER.CONTENT" val="Reference"/>
  <p:tag name="FIELD.ISONUMBER.VALUE" val="Reference"/>
  <p:tag name="ML_1" val="$Default"/>
  <p:tag name="FIELD.AUTHOR.CONTENT" val="Lingyang Song"/>
  <p:tag name="FIELD.AUTHOR.VALUE" val="Lingyang Song"/>
  <p:tag name="FIELD.DIVISION.CONTENT" val="Wireless Group"/>
  <p:tag name="FIELD.DIVISION.VALUE" val="Wireless Group"/>
  <p:tag name="FIELD.PROJECT.COMBOINDEX" val="-2"/>
  <p:tag name="FIELD.DATE.CONTENT" val="08,01, 2008"/>
  <p:tag name="FIELD.DATE.VALUE" val="08,01, 2008"/>
  <p:tag name="FIELD.CONTENTOWNER.COMBOINDEX" val="-2"/>
  <p:tag name="FIELD.ADDINFO.CONTENT" val="CONFIDENTIAL"/>
  <p:tag name="FIELD.ADDINFO.VALUE" val="CONFIDENTIAL"/>
  <p:tag name="ML_UFSOK" val="de4de2de8de7de5de6de9e10e11e12e13e14e15e16e17e18e19e20e21d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|3.1|0.8|0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4|0.3|0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TitleSlideTitleFont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1"/>
  <p:tag name="SHAPECLASSNAME" val="TitleOnTitleSlide"/>
  <p:tag name="SHAPECLASSFILE" val=""/>
  <p:tag name="SHAPECLASSPROTECTION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$Default"/>
  <p:tag name="TEXT BOX 4_SHAPECLASSPROTECTIONTYPE" val="47"/>
  <p:tag name="TEXT BOX 5_SHAPECLASSPROTECTIONTYPE" val="47"/>
  <p:tag name="TEXT BOX 6_SHAPECLASSPROTECTIONTYPE" val="47"/>
  <p:tag name="TEXT BOX 7_SHAPECLASSPROTECTIONTYPE" val="47"/>
  <p:tag name="RECTANGLE 2_SHAPECLASSPROTECTIONTYPE" val="0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RECTANGLE 3_SHAPECLASSPROTECTIONTYPE" val="0"/>
  <p:tag name="RECTANGLE 2_SHAPECLASSPROTECTIONTYPE" val="0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MING" val="|14.5|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RECTANGLE 3_SHAPECLASSPROTECTIONTYPE" val="0"/>
  <p:tag name="RECTANGLE 2_SHAPECLASSPROTECTIONTYPE" val="0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MING" val="|8.8|2.8|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-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0.8|4.7|0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5|1.2|4.4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Phi"/>
  <p:tag name="FIELDS.INITIALIZED" val="1"/>
  <p:tag name="RECTANGLE 5_SHAPECLASSPROTECTIONTYPE" val="0"/>
  <p:tag name="RECTANGLE 2_SHAPECLASSPROTECTIONTYPE" val="0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MING" val="|6.7|6.4|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Scheme1;Scheme1;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2;Scheme1;Scheme2;Scheme1;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2;Scheme1;Scheme2;Scheme1;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HighlightColor2;Scheme1;-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4.8|1.6|2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|20.8|2.7|13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2|0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0.5|0.8|0.8|61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14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8|55.4|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0.6|0.4|0.9|4.4|4.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3|4.9|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|3.6|0.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8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4|3.4|6.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6.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heme/theme1.xml><?xml version="1.0" encoding="utf-8"?>
<a:theme xmlns:a="http://schemas.openxmlformats.org/drawingml/2006/main" name="ppt_template_windows2003_march08">
  <a:themeElements>
    <a:clrScheme name="ppt_template_windows2003_march08.pot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ppt_template_windows2003_march08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_template_windows2003_march08.pot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34974</TotalTime>
  <Words>11233</Words>
  <Application>Microsoft Office PowerPoint</Application>
  <PresentationFormat>全屏显示(4:3)</PresentationFormat>
  <Paragraphs>1592</Paragraphs>
  <Slides>168</Slides>
  <Notes>34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168</vt:i4>
      </vt:variant>
    </vt:vector>
  </HeadingPairs>
  <TitlesOfParts>
    <vt:vector size="171" baseType="lpstr">
      <vt:lpstr>ppt_template_windows2003_march08</vt:lpstr>
      <vt:lpstr>Equation</vt:lpstr>
      <vt:lpstr>Visio</vt:lpstr>
      <vt:lpstr>幻灯片 1</vt:lpstr>
      <vt:lpstr>Table of Content</vt:lpstr>
      <vt:lpstr>Full-duplex Communication Basics</vt:lpstr>
      <vt:lpstr>1900: Famous patent No. 7777, "tuned or syntonic telegraphy"  1900: Marconi's Wireless Telegraph Company Limited founded </vt:lpstr>
      <vt:lpstr>A Market Needs both Technology and Application</vt:lpstr>
      <vt:lpstr>Future Wireless Challenges</vt:lpstr>
      <vt:lpstr>KPIs</vt:lpstr>
      <vt:lpstr>Standardization Facilitates Technology Evolution </vt:lpstr>
      <vt:lpstr>幻灯片 9</vt:lpstr>
      <vt:lpstr>10X Peak Rate</vt:lpstr>
      <vt:lpstr>Background of Full-Duplex Techniques</vt:lpstr>
      <vt:lpstr>Full Duplex Introduction</vt:lpstr>
      <vt:lpstr>Main Challenges</vt:lpstr>
      <vt:lpstr>Self-interference Cancellation</vt:lpstr>
      <vt:lpstr>Passive Propagation Cancellation</vt:lpstr>
      <vt:lpstr>Active Analog Cancelation (1)</vt:lpstr>
      <vt:lpstr>Active Analog Cancelation (2)</vt:lpstr>
      <vt:lpstr>Active Digital Cancelation</vt:lpstr>
      <vt:lpstr>System Implementation in PKU (1)</vt:lpstr>
      <vt:lpstr>System Implementation in PKU (2)  </vt:lpstr>
      <vt:lpstr>Full-Duplex Communication: Signal Model </vt:lpstr>
      <vt:lpstr>Full-Duplex Communication: Signal Model </vt:lpstr>
      <vt:lpstr>Working Assumptions</vt:lpstr>
      <vt:lpstr>Main Application Scenarios</vt:lpstr>
      <vt:lpstr>Research Problems</vt:lpstr>
      <vt:lpstr>Useful info for Research on FD Comms </vt:lpstr>
      <vt:lpstr>Table of Content</vt:lpstr>
      <vt:lpstr>Full-Duplex MIMO Communication</vt:lpstr>
      <vt:lpstr>Full-duplex and Spatial Multiplexing Switching</vt:lpstr>
      <vt:lpstr>MIMO Spatial Multiplexing (1): System Model</vt:lpstr>
      <vt:lpstr>MIMO Spatial Multiplexing (2): Signal Model</vt:lpstr>
      <vt:lpstr>Full-duplex and MIMO Communications </vt:lpstr>
      <vt:lpstr>Optimal Switching Criterion (1)</vt:lpstr>
      <vt:lpstr>Optimal Switching Criterion (2)</vt:lpstr>
      <vt:lpstr>Optimal Switching Criterion (3)</vt:lpstr>
      <vt:lpstr>Suboptimal Switching Criterion (1)</vt:lpstr>
      <vt:lpstr>Suboptimal Switching Criterion (2)</vt:lpstr>
      <vt:lpstr>Suboptimal Switching Criterion (3)</vt:lpstr>
      <vt:lpstr>Some Results</vt:lpstr>
      <vt:lpstr>Conclusions</vt:lpstr>
      <vt:lpstr>X-duplex: Flexible Switching between Full-duplex and Half-duplex Radios</vt:lpstr>
      <vt:lpstr>Transmit-Receive Antenna Pair Selection</vt:lpstr>
      <vt:lpstr>Selection Criterion: Max-Sum Rate</vt:lpstr>
      <vt:lpstr>Selection Criterion: Min-Sum SER</vt:lpstr>
      <vt:lpstr>Some Results</vt:lpstr>
      <vt:lpstr>Conclusions</vt:lpstr>
      <vt:lpstr>Full-Duplex Cooperative Communication</vt:lpstr>
      <vt:lpstr>Why Cooperation?</vt:lpstr>
      <vt:lpstr>Cooperative Communications</vt:lpstr>
      <vt:lpstr>2-Hop Relay Networks</vt:lpstr>
      <vt:lpstr>Relaying Protocols</vt:lpstr>
      <vt:lpstr>Amplify and Forward (AF)</vt:lpstr>
      <vt:lpstr>Decode and Forward (DF)</vt:lpstr>
      <vt:lpstr>Full-Duplex Cooperative Relaying</vt:lpstr>
      <vt:lpstr>Joint Antenna and Relay Selection</vt:lpstr>
      <vt:lpstr>Selection Criteria (1)</vt:lpstr>
      <vt:lpstr>Selection Criteria (2)</vt:lpstr>
      <vt:lpstr>Some Results</vt:lpstr>
      <vt:lpstr>Conclusions</vt:lpstr>
      <vt:lpstr>幻灯片 60</vt:lpstr>
      <vt:lpstr>幻灯片 61</vt:lpstr>
      <vt:lpstr>幻灯片 62</vt:lpstr>
      <vt:lpstr>Full-Duplex Two-Way Relaying</vt:lpstr>
      <vt:lpstr>Two-way Full-Duplex Relay Selection</vt:lpstr>
      <vt:lpstr>Problem Formulation</vt:lpstr>
      <vt:lpstr>Selection Criteria</vt:lpstr>
      <vt:lpstr>Some Results</vt:lpstr>
      <vt:lpstr>Conclusions</vt:lpstr>
      <vt:lpstr>Full-Duplex Heterogeneous Networks </vt:lpstr>
      <vt:lpstr>Results and Conclusions</vt:lpstr>
      <vt:lpstr>Resource Allocation Problem Summary (1)</vt:lpstr>
      <vt:lpstr>Resource Allocation Problem Summary (2)</vt:lpstr>
      <vt:lpstr>Resource Allocation Problem Summary (3)</vt:lpstr>
      <vt:lpstr>Resource Allocation Problem Summary (3)</vt:lpstr>
      <vt:lpstr>Resource Allocation Problem Summary (4)</vt:lpstr>
      <vt:lpstr>Resource Allocation Problem Summary (5)</vt:lpstr>
      <vt:lpstr>Matching Theory</vt:lpstr>
      <vt:lpstr>History of Game Theory</vt:lpstr>
      <vt:lpstr>Introduction </vt:lpstr>
      <vt:lpstr>Examples: Rich Game Theoretical Approaches</vt:lpstr>
      <vt:lpstr>Games in Strategic (Normal) Form</vt:lpstr>
      <vt:lpstr>Nash Equilibrium</vt:lpstr>
      <vt:lpstr>The price of Anarchy</vt:lpstr>
      <vt:lpstr>Example: Prisoner’s Dilemma</vt:lpstr>
      <vt:lpstr>Example: Prisoner’s Dilemma</vt:lpstr>
      <vt:lpstr>Algorithms for Finding the NE</vt:lpstr>
      <vt:lpstr>Introduction</vt:lpstr>
      <vt:lpstr>Introduction</vt:lpstr>
      <vt:lpstr>幻灯片 89</vt:lpstr>
      <vt:lpstr>幻灯片 90</vt:lpstr>
      <vt:lpstr>幻灯片 91</vt:lpstr>
      <vt:lpstr>幻灯片 92</vt:lpstr>
      <vt:lpstr>Blocking Pair</vt:lpstr>
      <vt:lpstr>Stable Matching</vt:lpstr>
      <vt:lpstr>Optimal Matching</vt:lpstr>
      <vt:lpstr>Algorithms</vt:lpstr>
      <vt:lpstr>Gale-Shapley (GS) Algorithm</vt:lpstr>
      <vt:lpstr>GS Algorithm</vt:lpstr>
      <vt:lpstr>GS Algorithm</vt:lpstr>
      <vt:lpstr>GS Algorithm</vt:lpstr>
      <vt:lpstr>Different Stable Matchings</vt:lpstr>
      <vt:lpstr>Extensions to New Markets</vt:lpstr>
      <vt:lpstr>Other Algorithms</vt:lpstr>
      <vt:lpstr>Variants of SM Matching</vt:lpstr>
      <vt:lpstr>Stable Marriage with Ties (SMT)</vt:lpstr>
      <vt:lpstr>Stable Marriage with Ties (SMT)</vt:lpstr>
      <vt:lpstr>Stable Marriage with Incomplete Preferences (SMI) </vt:lpstr>
      <vt:lpstr>Many-to-one Matching</vt:lpstr>
      <vt:lpstr>Many-to-Many Matching Example: Femtocells</vt:lpstr>
      <vt:lpstr>Many-to-Many Matching Example: Femtocells</vt:lpstr>
      <vt:lpstr>Table of Content</vt:lpstr>
      <vt:lpstr>Introduction</vt:lpstr>
      <vt:lpstr>System Model</vt:lpstr>
      <vt:lpstr>System Model</vt:lpstr>
      <vt:lpstr>Matching Formulation</vt:lpstr>
      <vt:lpstr>Proposed Algorithm</vt:lpstr>
      <vt:lpstr>Simulation Results</vt:lpstr>
      <vt:lpstr>Table of Content</vt:lpstr>
      <vt:lpstr>Cognitive Radio Preliminaries</vt:lpstr>
      <vt:lpstr>Introduction (1): Motivation</vt:lpstr>
      <vt:lpstr>Introduction (2): Solution</vt:lpstr>
      <vt:lpstr>Introduction (3): Two Main Problems</vt:lpstr>
      <vt:lpstr>Spectrum Sensing (1): Introduction</vt:lpstr>
      <vt:lpstr>Spectrum Sensing (2): Techniques</vt:lpstr>
      <vt:lpstr>Spectrum Sensing (3): Transmitter Detection</vt:lpstr>
      <vt:lpstr>Spectrum Sensing (4): Receiver Detection</vt:lpstr>
      <vt:lpstr>Spectrum Sensing (5): Cooperative Detection</vt:lpstr>
      <vt:lpstr>Spectrum Sensing (6): Detection Process</vt:lpstr>
      <vt:lpstr>Spectrum Sensing (7): Techniques</vt:lpstr>
      <vt:lpstr>Spectrum Sensing (8): Features</vt:lpstr>
      <vt:lpstr>Spectrum Allocation (1): Introduction</vt:lpstr>
      <vt:lpstr>Spectrum Allocation (2): Underlay</vt:lpstr>
      <vt:lpstr>Spectrum Allocation (3): Overlay</vt:lpstr>
      <vt:lpstr>Spectrum Allocation (4): DSA</vt:lpstr>
      <vt:lpstr>Spectrum Sharing</vt:lpstr>
      <vt:lpstr>Listen-and-Talk Protocol</vt:lpstr>
      <vt:lpstr>Listen-and-Talk Protocol</vt:lpstr>
      <vt:lpstr>The LBT Protocol</vt:lpstr>
      <vt:lpstr>Problems of the LBT</vt:lpstr>
      <vt:lpstr>Problems of the LBT</vt:lpstr>
      <vt:lpstr>Motivation of a New Protocol Design</vt:lpstr>
      <vt:lpstr>Listen-and-Talk Protocol</vt:lpstr>
      <vt:lpstr>System Model</vt:lpstr>
      <vt:lpstr>Listen-and-Talk Protocol (1)</vt:lpstr>
      <vt:lpstr>Listen-and-Talk Protocol (2)</vt:lpstr>
      <vt:lpstr>Sensing Threshold (1)</vt:lpstr>
      <vt:lpstr>Sensing Threshold (2)</vt:lpstr>
      <vt:lpstr>Sensing Threshold (3)</vt:lpstr>
      <vt:lpstr>Sensing Threshold (4): Sensing Error</vt:lpstr>
      <vt:lpstr>Sensing Threshold (5): State Transition</vt:lpstr>
      <vt:lpstr>Sensing Threshold (6): Collision Ratio</vt:lpstr>
      <vt:lpstr>Power-Throughput Tradeoff (1): SU Throughput</vt:lpstr>
      <vt:lpstr>Power-Throughput Tradeoff (2)</vt:lpstr>
      <vt:lpstr>Adaptive Switching (1)</vt:lpstr>
      <vt:lpstr>Adaptive Switching (2)</vt:lpstr>
      <vt:lpstr>Main Application Scenarios</vt:lpstr>
      <vt:lpstr>Cooperative Spectrum Sensing (1)</vt:lpstr>
      <vt:lpstr>Cooperative Spectrum Sensing (2)</vt:lpstr>
      <vt:lpstr>Decentralized Dynamic MAC in FD-CRNs (1)</vt:lpstr>
      <vt:lpstr>Decentralized Dynamic MAC in FD-CRNs (2)</vt:lpstr>
      <vt:lpstr>RRM in Centralized MAC in FD-CRNs</vt:lpstr>
      <vt:lpstr>Full-duplex Cognitive Radio Summary</vt:lpstr>
      <vt:lpstr>Conclusions</vt:lpstr>
      <vt:lpstr>Useful info for Research on FD Comms </vt:lpstr>
      <vt:lpstr>References (1)</vt:lpstr>
      <vt:lpstr>References (2)</vt:lpstr>
      <vt:lpstr>Other Tutorials</vt:lpstr>
      <vt:lpstr>Thanks for your attending!</vt:lpstr>
    </vt:vector>
  </TitlesOfParts>
  <Company>Philips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Feiran Wang</dc:creator>
  <cp:lastModifiedBy>pku</cp:lastModifiedBy>
  <cp:revision>5529</cp:revision>
  <dcterms:created xsi:type="dcterms:W3CDTF">2008-07-31T14:25:44Z</dcterms:created>
  <dcterms:modified xsi:type="dcterms:W3CDTF">2015-12-05T07:37:21Z</dcterms:modified>
</cp:coreProperties>
</file>