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2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4.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86" r:id="rId1"/>
  </p:sldMasterIdLst>
  <p:notesMasterIdLst>
    <p:notesMasterId r:id="rId51"/>
  </p:notesMasterIdLst>
  <p:handoutMasterIdLst>
    <p:handoutMasterId r:id="rId52"/>
  </p:handoutMasterIdLst>
  <p:sldIdLst>
    <p:sldId id="1184" r:id="rId2"/>
    <p:sldId id="1357" r:id="rId3"/>
    <p:sldId id="1234" r:id="rId4"/>
    <p:sldId id="1235" r:id="rId5"/>
    <p:sldId id="1236" r:id="rId6"/>
    <p:sldId id="1237" r:id="rId7"/>
    <p:sldId id="1255" r:id="rId8"/>
    <p:sldId id="1256" r:id="rId9"/>
    <p:sldId id="1296" r:id="rId10"/>
    <p:sldId id="1297" r:id="rId11"/>
    <p:sldId id="1258" r:id="rId12"/>
    <p:sldId id="1259" r:id="rId13"/>
    <p:sldId id="1260" r:id="rId14"/>
    <p:sldId id="1261" r:id="rId15"/>
    <p:sldId id="1283" r:id="rId16"/>
    <p:sldId id="1262" r:id="rId17"/>
    <p:sldId id="1130" r:id="rId18"/>
    <p:sldId id="1104" r:id="rId19"/>
    <p:sldId id="1358" r:id="rId20"/>
    <p:sldId id="277" r:id="rId21"/>
    <p:sldId id="278" r:id="rId22"/>
    <p:sldId id="279" r:id="rId23"/>
    <p:sldId id="281" r:id="rId24"/>
    <p:sldId id="285" r:id="rId25"/>
    <p:sldId id="286" r:id="rId26"/>
    <p:sldId id="292" r:id="rId27"/>
    <p:sldId id="294" r:id="rId28"/>
    <p:sldId id="288" r:id="rId29"/>
    <p:sldId id="296" r:id="rId30"/>
    <p:sldId id="273" r:id="rId31"/>
    <p:sldId id="1252" r:id="rId32"/>
    <p:sldId id="1205" r:id="rId33"/>
    <p:sldId id="1356" r:id="rId34"/>
    <p:sldId id="1348" r:id="rId35"/>
    <p:sldId id="1349" r:id="rId36"/>
    <p:sldId id="1350" r:id="rId37"/>
    <p:sldId id="1351" r:id="rId38"/>
    <p:sldId id="276" r:id="rId39"/>
    <p:sldId id="1352" r:id="rId40"/>
    <p:sldId id="275" r:id="rId41"/>
    <p:sldId id="272" r:id="rId42"/>
    <p:sldId id="1353" r:id="rId43"/>
    <p:sldId id="1183" r:id="rId44"/>
    <p:sldId id="1360" r:id="rId45"/>
    <p:sldId id="1361" r:id="rId46"/>
    <p:sldId id="1364" r:id="rId47"/>
    <p:sldId id="1362" r:id="rId48"/>
    <p:sldId id="1363" r:id="rId49"/>
    <p:sldId id="1359" r:id="rId50"/>
  </p:sldIdLst>
  <p:sldSz cx="12192000" cy="6858000"/>
  <p:notesSz cx="6858000" cy="9144000"/>
  <p:custDataLst>
    <p:tags r:id="rId5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face" id="{F34583BB-AB0C-D041-90A0-497A64A317C3}">
          <p14:sldIdLst>
            <p14:sldId id="1184"/>
            <p14:sldId id="1357"/>
            <p14:sldId id="1234"/>
            <p14:sldId id="1235"/>
            <p14:sldId id="1236"/>
            <p14:sldId id="1237"/>
            <p14:sldId id="1255"/>
            <p14:sldId id="1256"/>
            <p14:sldId id="1296"/>
            <p14:sldId id="1297"/>
            <p14:sldId id="1258"/>
            <p14:sldId id="1259"/>
            <p14:sldId id="1260"/>
            <p14:sldId id="1261"/>
            <p14:sldId id="1283"/>
            <p14:sldId id="1262"/>
            <p14:sldId id="1130"/>
            <p14:sldId id="1104"/>
            <p14:sldId id="1358"/>
            <p14:sldId id="277"/>
            <p14:sldId id="278"/>
            <p14:sldId id="279"/>
            <p14:sldId id="281"/>
            <p14:sldId id="285"/>
            <p14:sldId id="286"/>
            <p14:sldId id="292"/>
            <p14:sldId id="294"/>
            <p14:sldId id="288"/>
            <p14:sldId id="296"/>
            <p14:sldId id="273"/>
            <p14:sldId id="1252"/>
            <p14:sldId id="1205"/>
            <p14:sldId id="1356"/>
            <p14:sldId id="1348"/>
            <p14:sldId id="1349"/>
            <p14:sldId id="1350"/>
            <p14:sldId id="1351"/>
            <p14:sldId id="276"/>
            <p14:sldId id="1352"/>
            <p14:sldId id="275"/>
            <p14:sldId id="272"/>
            <p14:sldId id="1353"/>
            <p14:sldId id="1183"/>
            <p14:sldId id="1360"/>
            <p14:sldId id="1361"/>
            <p14:sldId id="1364"/>
            <p14:sldId id="1362"/>
            <p14:sldId id="1363"/>
            <p14:sldId id="1359"/>
          </p14:sldIdLst>
        </p14:section>
      </p14:sectionLst>
    </p:ext>
    <p:ext uri="{EFAFB233-063F-42B5-8137-9DF3F51BA10A}">
      <p15:sldGuideLst xmlns:p15="http://schemas.microsoft.com/office/powerpoint/2012/main">
        <p15:guide id="1" orient="horz" pos="1162" userDrawn="1">
          <p15:clr>
            <a:srgbClr val="A4A3A4"/>
          </p15:clr>
        </p15:guide>
        <p15:guide id="2" pos="4747"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胡 敬植" initials="胡" lastIdx="1" clrIdx="0">
    <p:extLst>
      <p:ext uri="{19B8F6BF-5375-455C-9EA6-DF929625EA0E}">
        <p15:presenceInfo xmlns:p15="http://schemas.microsoft.com/office/powerpoint/2012/main" userId="60d15a2a592b9f96" providerId="Windows Live"/>
      </p:ext>
    </p:extLst>
  </p:cmAuthor>
  <p:cmAuthor id="2" name="张浩波" initials="张浩波" lastIdx="26" clrIdx="1">
    <p:extLst>
      <p:ext uri="{19B8F6BF-5375-455C-9EA6-DF929625EA0E}">
        <p15:presenceInfo xmlns:p15="http://schemas.microsoft.com/office/powerpoint/2012/main" userId="59d03389a15c210f" providerId="Windows Live"/>
      </p:ext>
    </p:extLst>
  </p:cmAuthor>
  <p:cmAuthor id="3" name="meheeae" initials="m" lastIdx="2" clrIdx="2">
    <p:extLst>
      <p:ext uri="{19B8F6BF-5375-455C-9EA6-DF929625EA0E}">
        <p15:presenceInfo xmlns:p15="http://schemas.microsoft.com/office/powerpoint/2012/main" userId="b129c1ba40c8d8a2" providerId="Windows Live"/>
      </p:ext>
    </p:extLst>
  </p:cmAuthor>
  <p:cmAuthor id="4" name="A" initials="A" lastIdx="3" clrIdx="3">
    <p:extLst>
      <p:ext uri="{19B8F6BF-5375-455C-9EA6-DF929625EA0E}">
        <p15:presenceInfo xmlns:p15="http://schemas.microsoft.com/office/powerpoint/2012/main" userI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0070C0"/>
    <a:srgbClr val="562C12"/>
    <a:srgbClr val="001C78"/>
    <a:srgbClr val="016359"/>
    <a:srgbClr val="B5A519"/>
    <a:srgbClr val="D72805"/>
    <a:srgbClr val="D40841"/>
    <a:srgbClr val="FBB8A2"/>
    <a:srgbClr val="E3B7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2833802-FEF1-4C79-8D5D-14CF1EAF98D9}" styleName="浅色样式 2 - 强调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12C8C85-51F0-491E-9774-3900AFEF0FD7}" styleName="浅色样式 2 - 强调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浅色样式 2 - 强调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E8B1032C-EA38-4F05-BA0D-38AFFFC7BED3}" styleName="浅色样式 3 - 强调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浅色样式 3 - 强调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38B1855-1B75-4FBE-930C-398BA8C253C6}" styleName="主题样式 2 - 强调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97" autoAdjust="0"/>
    <p:restoredTop sz="85500" autoAdjust="0"/>
  </p:normalViewPr>
  <p:slideViewPr>
    <p:cSldViewPr snapToObjects="1">
      <p:cViewPr varScale="1">
        <p:scale>
          <a:sx n="75" d="100"/>
          <a:sy n="75" d="100"/>
        </p:scale>
        <p:origin x="176" y="776"/>
      </p:cViewPr>
      <p:guideLst>
        <p:guide orient="horz" pos="1162"/>
        <p:guide pos="474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22" d="100"/>
          <a:sy n="122" d="100"/>
        </p:scale>
        <p:origin x="5072"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gs" Target="tags/tag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zh-CN" alt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A9E116A1-28C6-4717-AD97-D7CC9FEE760B}" type="datetime1">
              <a:rPr lang="zh-CN" altLang="en-US"/>
              <a:pPr>
                <a:defRPr/>
              </a:pPr>
              <a:t>2023/4/12</a:t>
            </a:fld>
            <a:endParaRPr lang="en-US" altLang="zh-CN" dirty="0"/>
          </a:p>
        </p:txBody>
      </p:sp>
      <p:sp>
        <p:nvSpPr>
          <p:cNvPr id="4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ltLang="zh-CN" dirty="0"/>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EBF684F7-0FE0-443F-8FB7-2CA8472605B0}" type="slidenum">
              <a:rPr lang="zh-CN" altLang="en-US"/>
              <a:pPr>
                <a:defRPr/>
              </a:pPr>
              <a:t>‹#›</a:t>
            </a:fld>
            <a:endParaRPr lang="en-US" altLang="zh-CN" dirty="0"/>
          </a:p>
        </p:txBody>
      </p:sp>
    </p:spTree>
    <p:extLst>
      <p:ext uri="{BB962C8B-B14F-4D97-AF65-F5344CB8AC3E}">
        <p14:creationId xmlns:p14="http://schemas.microsoft.com/office/powerpoint/2010/main" val="22169844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zh-CN" alt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C5253F11-DE08-4D41-9BD1-BCFC45290B63}" type="datetime1">
              <a:rPr lang="zh-CN" altLang="en-US"/>
              <a:pPr>
                <a:defRPr/>
              </a:pPr>
              <a:t>2023/4/12</a:t>
            </a:fld>
            <a:endParaRPr lang="en-US" altLang="zh-CN" dirty="0"/>
          </a:p>
        </p:txBody>
      </p:sp>
      <p:sp>
        <p:nvSpPr>
          <p:cNvPr id="2662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Textmasterformate durch Klicken bearbeiten</a:t>
            </a:r>
          </a:p>
          <a:p>
            <a:pPr lvl="1"/>
            <a:r>
              <a:rPr lang="en-US" altLang="zh-CN" noProof="0"/>
              <a:t>Zweite Ebene</a:t>
            </a:r>
          </a:p>
          <a:p>
            <a:pPr lvl="2"/>
            <a:r>
              <a:rPr lang="en-US" altLang="zh-CN" noProof="0"/>
              <a:t>Dritte Ebene</a:t>
            </a:r>
          </a:p>
          <a:p>
            <a:pPr lvl="3"/>
            <a:r>
              <a:rPr lang="en-US" altLang="zh-CN" noProof="0"/>
              <a:t>Vierte Ebene</a:t>
            </a:r>
          </a:p>
          <a:p>
            <a:pPr lvl="4"/>
            <a:r>
              <a:rPr lang="en-US" altLang="zh-CN" noProof="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ea typeface="+mn-ea"/>
              </a:defRPr>
            </a:lvl1pPr>
          </a:lstStyle>
          <a:p>
            <a:pPr>
              <a:defRPr/>
            </a:pPr>
            <a:endParaRPr lang="en-US" altLang="zh-CN" dirty="0"/>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ea typeface="+mn-ea"/>
              </a:defRPr>
            </a:lvl1pPr>
          </a:lstStyle>
          <a:p>
            <a:pPr>
              <a:defRPr/>
            </a:pPr>
            <a:fld id="{B35E1F3D-ED9E-405E-AF1C-9F2937595A14}" type="slidenum">
              <a:rPr lang="zh-CN" altLang="en-US"/>
              <a:pPr>
                <a:defRPr/>
              </a:pPr>
              <a:t>‹#›</a:t>
            </a:fld>
            <a:endParaRPr lang="en-US" altLang="zh-CN" dirty="0"/>
          </a:p>
        </p:txBody>
      </p:sp>
    </p:spTree>
    <p:extLst>
      <p:ext uri="{BB962C8B-B14F-4D97-AF65-F5344CB8AC3E}">
        <p14:creationId xmlns:p14="http://schemas.microsoft.com/office/powerpoint/2010/main" val="2369124449"/>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2"/>
          <p:cNvSpPr>
            <a:spLocks noGrp="1" noRot="1" noChangeAspect="1" noChangeArrowheads="1" noTextEdit="1"/>
          </p:cNvSpPr>
          <p:nvPr>
            <p:ph type="sldImg"/>
          </p:nvPr>
        </p:nvSpPr>
        <p:spPr>
          <a:xfrm>
            <a:off x="381000" y="685800"/>
            <a:ext cx="6096000" cy="3429000"/>
          </a:xfrm>
          <a:ln/>
        </p:spPr>
      </p:sp>
      <p:sp>
        <p:nvSpPr>
          <p:cNvPr id="27654" name="Rectangle 3"/>
          <p:cNvSpPr>
            <a:spLocks noGrp="1" noChangeArrowheads="1"/>
          </p:cNvSpPr>
          <p:nvPr>
            <p:ph type="body" idx="1"/>
          </p:nvPr>
        </p:nvSpPr>
        <p:spPr>
          <a:noFill/>
          <a:ln/>
        </p:spPr>
        <p:txBody>
          <a:bodyPr/>
          <a:lstStyle/>
          <a:p>
            <a:pPr eaLnBrk="1" hangingPunct="1"/>
            <a:r>
              <a:rPr lang="zh-CN" altLang="en-US" dirty="0">
                <a:cs typeface="Arial" charset="0"/>
              </a:rPr>
              <a:t>全息多址接入</a:t>
            </a:r>
          </a:p>
        </p:txBody>
      </p:sp>
    </p:spTree>
    <p:extLst>
      <p:ext uri="{BB962C8B-B14F-4D97-AF65-F5344CB8AC3E}">
        <p14:creationId xmlns:p14="http://schemas.microsoft.com/office/powerpoint/2010/main" val="216058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10</a:t>
            </a:fld>
            <a:endParaRPr lang="en-US"/>
          </a:p>
        </p:txBody>
      </p:sp>
    </p:spTree>
    <p:extLst>
      <p:ext uri="{BB962C8B-B14F-4D97-AF65-F5344CB8AC3E}">
        <p14:creationId xmlns:p14="http://schemas.microsoft.com/office/powerpoint/2010/main" val="2497079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11</a:t>
            </a:fld>
            <a:endParaRPr lang="en-US"/>
          </a:p>
        </p:txBody>
      </p:sp>
    </p:spTree>
    <p:extLst>
      <p:ext uri="{BB962C8B-B14F-4D97-AF65-F5344CB8AC3E}">
        <p14:creationId xmlns:p14="http://schemas.microsoft.com/office/powerpoint/2010/main" val="3039103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12</a:t>
            </a:fld>
            <a:endParaRPr lang="en-US"/>
          </a:p>
        </p:txBody>
      </p:sp>
    </p:spTree>
    <p:extLst>
      <p:ext uri="{BB962C8B-B14F-4D97-AF65-F5344CB8AC3E}">
        <p14:creationId xmlns:p14="http://schemas.microsoft.com/office/powerpoint/2010/main" val="19466328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在微波波段的全息原理和光学全息原理是一样的，</a:t>
            </a:r>
            <a:r>
              <a:rPr lang="en-US" altLang="zh-CN" dirty="0"/>
              <a:t>RHS </a:t>
            </a:r>
            <a:r>
              <a:rPr lang="zh-CN" altLang="en-US" dirty="0"/>
              <a:t>会在超表面上创建全息图案来记录馈源产生的参考波和目标波束的干涉，当馈源发出的参考波激励全息图案时，</a:t>
            </a:r>
            <a:r>
              <a:rPr lang="en-US" altLang="zh-CN" dirty="0"/>
              <a:t>RHS</a:t>
            </a:r>
            <a:r>
              <a:rPr lang="zh-CN" altLang="en-US" dirty="0"/>
              <a:t>就能产生目标波束</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13</a:t>
            </a:fld>
            <a:endParaRPr lang="en-US"/>
          </a:p>
        </p:txBody>
      </p:sp>
    </p:spTree>
    <p:extLst>
      <p:ext uri="{BB962C8B-B14F-4D97-AF65-F5344CB8AC3E}">
        <p14:creationId xmlns:p14="http://schemas.microsoft.com/office/powerpoint/2010/main" val="3350712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14</a:t>
            </a:fld>
            <a:endParaRPr lang="en-US"/>
          </a:p>
        </p:txBody>
      </p:sp>
    </p:spTree>
    <p:extLst>
      <p:ext uri="{BB962C8B-B14F-4D97-AF65-F5344CB8AC3E}">
        <p14:creationId xmlns:p14="http://schemas.microsoft.com/office/powerpoint/2010/main" val="1956422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15</a:t>
            </a:fld>
            <a:endParaRPr lang="en-US"/>
          </a:p>
        </p:txBody>
      </p:sp>
    </p:spTree>
    <p:extLst>
      <p:ext uri="{BB962C8B-B14F-4D97-AF65-F5344CB8AC3E}">
        <p14:creationId xmlns:p14="http://schemas.microsoft.com/office/powerpoint/2010/main" val="276829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16</a:t>
            </a:fld>
            <a:endParaRPr lang="en-US"/>
          </a:p>
        </p:txBody>
      </p:sp>
    </p:spTree>
    <p:extLst>
      <p:ext uri="{BB962C8B-B14F-4D97-AF65-F5344CB8AC3E}">
        <p14:creationId xmlns:p14="http://schemas.microsoft.com/office/powerpoint/2010/main" val="3207133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17</a:t>
            </a:fld>
            <a:endParaRPr lang="en-US"/>
          </a:p>
        </p:txBody>
      </p:sp>
    </p:spTree>
    <p:extLst>
      <p:ext uri="{BB962C8B-B14F-4D97-AF65-F5344CB8AC3E}">
        <p14:creationId xmlns:p14="http://schemas.microsoft.com/office/powerpoint/2010/main" val="345542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18</a:t>
            </a:fld>
            <a:endParaRPr lang="en-US"/>
          </a:p>
        </p:txBody>
      </p:sp>
    </p:spTree>
    <p:extLst>
      <p:ext uri="{BB962C8B-B14F-4D97-AF65-F5344CB8AC3E}">
        <p14:creationId xmlns:p14="http://schemas.microsoft.com/office/powerpoint/2010/main" val="111837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19</a:t>
            </a:fld>
            <a:endParaRPr lang="en-US"/>
          </a:p>
        </p:txBody>
      </p:sp>
    </p:spTree>
    <p:extLst>
      <p:ext uri="{BB962C8B-B14F-4D97-AF65-F5344CB8AC3E}">
        <p14:creationId xmlns:p14="http://schemas.microsoft.com/office/powerpoint/2010/main" val="3536522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2</a:t>
            </a:fld>
            <a:endParaRPr lang="en-US"/>
          </a:p>
        </p:txBody>
      </p:sp>
    </p:spTree>
    <p:extLst>
      <p:ext uri="{BB962C8B-B14F-4D97-AF65-F5344CB8AC3E}">
        <p14:creationId xmlns:p14="http://schemas.microsoft.com/office/powerpoint/2010/main" val="10114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In the literature, several beamformer design schemes for RHS have been investigated for radar sensing. In reference 1, the authors introduced a closed-form expression for RHS beamformer design according to the holographic interference principle. In reference 2, a co-located radar enabled by RHSs was</a:t>
            </a:r>
          </a:p>
          <a:p>
            <a:pPr algn="l"/>
            <a:r>
              <a:rPr lang="en-US" altLang="zh-CN" sz="1800" b="0" i="0" u="none" strike="noStrike" baseline="0" dirty="0">
                <a:latin typeface="NimbusRomNo9L-Regu"/>
              </a:rPr>
              <a:t>considered, and a radiation amplitude optimization algorithm is designed to maximize the probability of detection given the probability of false-alarm by  optimizing the radiation amplitudes of the RHS elements. However, the above works have not provided an optimal beamformer design of the RHS, and the analysis of the corresponding optimal detection performance is still lacking.</a:t>
            </a:r>
            <a:endParaRPr lang="zh-CN" altLang="en-US" dirty="0"/>
          </a:p>
        </p:txBody>
      </p:sp>
      <p:sp>
        <p:nvSpPr>
          <p:cNvPr id="4" name="灯片编号占位符 3"/>
          <p:cNvSpPr>
            <a:spLocks noGrp="1"/>
          </p:cNvSpPr>
          <p:nvPr>
            <p:ph type="sldNum" sz="quarter" idx="5"/>
          </p:nvPr>
        </p:nvSpPr>
        <p:spPr/>
        <p:txBody>
          <a:bodyPr/>
          <a:lstStyle/>
          <a:p>
            <a:fld id="{C8F60D9F-524F-4BBC-855A-4E1A25225649}" type="slidenum">
              <a:rPr lang="zh-CN" altLang="en-US" smtClean="0"/>
              <a:t>20</a:t>
            </a:fld>
            <a:endParaRPr lang="zh-CN" altLang="en-US"/>
          </a:p>
        </p:txBody>
      </p:sp>
    </p:spTree>
    <p:extLst>
      <p:ext uri="{BB962C8B-B14F-4D97-AF65-F5344CB8AC3E}">
        <p14:creationId xmlns:p14="http://schemas.microsoft.com/office/powerpoint/2010/main" val="16683161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sz="1800" b="0" i="0" u="none" strike="noStrike" baseline="0" dirty="0">
                <a:latin typeface="NimbusRomNo9L-Regu"/>
              </a:rPr>
              <a:t>In this paper, we propose the holographic radar enable by the RHSs, where two RHSs serve as transmit and receive antennas for the detection of a far-field target. A target detection problem is formulated, where the beamformers of the RHSs are optimized to maximize the SNR. To solve the formulated problem, a global optimal beamformer with a closed-form expression is derived. To the best of our knowledge, this is the first study on the optimal beamformer for the RHS-enabled radar systems. The optimality of the proposed expression is theoretically proved, and an approximate expression of the maximum SNR with high accuracy is provided based on the proposed optimal beamformer. Simulation results verify the benefits of the proposed scheme in promoting detection accuracy compared with existing schemes.</a:t>
            </a:r>
          </a:p>
        </p:txBody>
      </p:sp>
      <p:sp>
        <p:nvSpPr>
          <p:cNvPr id="4" name="灯片编号占位符 3"/>
          <p:cNvSpPr>
            <a:spLocks noGrp="1"/>
          </p:cNvSpPr>
          <p:nvPr>
            <p:ph type="sldNum" sz="quarter" idx="5"/>
          </p:nvPr>
        </p:nvSpPr>
        <p:spPr/>
        <p:txBody>
          <a:bodyPr/>
          <a:lstStyle/>
          <a:p>
            <a:fld id="{C8F60D9F-524F-4BBC-855A-4E1A25225649}" type="slidenum">
              <a:rPr lang="zh-CN" altLang="en-US" smtClean="0"/>
              <a:t>21</a:t>
            </a:fld>
            <a:endParaRPr lang="zh-CN" altLang="en-US"/>
          </a:p>
        </p:txBody>
      </p:sp>
    </p:spTree>
    <p:extLst>
      <p:ext uri="{BB962C8B-B14F-4D97-AF65-F5344CB8AC3E}">
        <p14:creationId xmlns:p14="http://schemas.microsoft.com/office/powerpoint/2010/main" val="3311722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Next, we will talk about the system model. We consider a co-located holographic radar system composed of a transmitter Tx a receiver Rx, and two RHSs as antennas named as Tx RHS and Rx RHS. And there is a target in the far-field direction theta, phi. We consider a Tx RHS with M t times N t elements, where the amplitude of each element is reconfigurable. The transmitted signal at the nth elements can be modeled as the product of three terms, which are the radiation amplitude psi, the phase shift q of the signal propagating from the feed to the element, and the radar signal at the feed x. We define the amplitude vector of the Tx RHS as psi superscript t, and that of the Rx RHS as psi superscript r.</a:t>
            </a:r>
          </a:p>
        </p:txBody>
      </p:sp>
      <p:sp>
        <p:nvSpPr>
          <p:cNvPr id="4" name="灯片编号占位符 3"/>
          <p:cNvSpPr>
            <a:spLocks noGrp="1"/>
          </p:cNvSpPr>
          <p:nvPr>
            <p:ph type="sldNum" sz="quarter" idx="5"/>
          </p:nvPr>
        </p:nvSpPr>
        <p:spPr/>
        <p:txBody>
          <a:bodyPr/>
          <a:lstStyle/>
          <a:p>
            <a:fld id="{C8F60D9F-524F-4BBC-855A-4E1A25225649}" type="slidenum">
              <a:rPr lang="zh-CN" altLang="en-US" smtClean="0"/>
              <a:t>22</a:t>
            </a:fld>
            <a:endParaRPr lang="zh-CN" altLang="en-US"/>
          </a:p>
        </p:txBody>
      </p:sp>
    </p:spTree>
    <p:extLst>
      <p:ext uri="{BB962C8B-B14F-4D97-AF65-F5344CB8AC3E}">
        <p14:creationId xmlns:p14="http://schemas.microsoft.com/office/powerpoint/2010/main" val="3686851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received signal can be expressed as the sum of the received echo signal reflected by the target and the noise. Based on this, the SNR of the received signal can be derived, which can be expressed as the product of two terms. The first term is the SNR related to the amplitude vector of the Tx RHS, and the second term is the SNR related to the Rx RHS. According to reference 2, we provide the expression of the probability of detection given the probability of false alarm. We can observe that the probability of detection is positively related to the SNR, which means we can improve the detection accuracy by increasing the SNR.</a:t>
            </a:r>
          </a:p>
        </p:txBody>
      </p:sp>
      <p:sp>
        <p:nvSpPr>
          <p:cNvPr id="4" name="灯片编号占位符 3"/>
          <p:cNvSpPr>
            <a:spLocks noGrp="1"/>
          </p:cNvSpPr>
          <p:nvPr>
            <p:ph type="sldNum" sz="quarter" idx="5"/>
          </p:nvPr>
        </p:nvSpPr>
        <p:spPr/>
        <p:txBody>
          <a:bodyPr/>
          <a:lstStyle/>
          <a:p>
            <a:fld id="{C8F60D9F-524F-4BBC-855A-4E1A25225649}" type="slidenum">
              <a:rPr lang="zh-CN" altLang="en-US" smtClean="0"/>
              <a:t>23</a:t>
            </a:fld>
            <a:endParaRPr lang="zh-CN" altLang="en-US"/>
          </a:p>
        </p:txBody>
      </p:sp>
    </p:spTree>
    <p:extLst>
      <p:ext uri="{BB962C8B-B14F-4D97-AF65-F5344CB8AC3E}">
        <p14:creationId xmlns:p14="http://schemas.microsoft.com/office/powerpoint/2010/main" val="23068850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we formulate the optimization problem. The objective is to maximize the SNR given the constraints of power and radiation amplitudes. </a:t>
            </a:r>
          </a:p>
          <a:p>
            <a:pPr algn="l"/>
            <a:r>
              <a:rPr lang="en-US" altLang="zh-CN" sz="1800" b="0" i="0" u="none" strike="noStrike" baseline="0" dirty="0">
                <a:latin typeface="NimbusRomNo9L-Regu"/>
              </a:rPr>
              <a:t>The formulated problem can be solved by separately optimizing the beamformers </a:t>
            </a:r>
            <a:r>
              <a:rPr lang="en-US" altLang="zh-CN" sz="1800" b="0" i="0" u="none" strike="noStrike" baseline="0" dirty="0">
                <a:latin typeface="CMMIB10"/>
              </a:rPr>
              <a:t>of the Tx and Rx RHS</a:t>
            </a:r>
            <a:r>
              <a:rPr lang="en-US" altLang="zh-CN" sz="1800" b="0" i="0" u="none" strike="noStrike" baseline="0" dirty="0">
                <a:latin typeface="NimbusRomNo9L-Regu"/>
              </a:rPr>
              <a:t>. This is because they are</a:t>
            </a:r>
          </a:p>
          <a:p>
            <a:pPr algn="l"/>
            <a:r>
              <a:rPr lang="en-US" altLang="zh-CN" sz="1800" b="0" i="0" u="none" strike="noStrike" baseline="0" dirty="0">
                <a:latin typeface="NimbusRomNo9L-Regu"/>
              </a:rPr>
              <a:t>decoupled in both the objective function and the constraints. </a:t>
            </a:r>
          </a:p>
          <a:p>
            <a:pPr algn="l"/>
            <a:r>
              <a:rPr lang="en-US" altLang="zh-CN" sz="1800" b="0" i="0" u="none" strike="noStrike" baseline="0" dirty="0">
                <a:latin typeface="NimbusRomNo9L-Regu"/>
              </a:rPr>
              <a:t>Consequently, we solve the optimization problem by solving the transmit and receive sub-problem which are independent of each other. Note that the objective function of the receive subproblem is fractional and difficult to solve, we </a:t>
            </a:r>
            <a:r>
              <a:rPr lang="es-ES" altLang="zh-CN" sz="1800" b="0" i="0" u="none" strike="noStrike" baseline="0" dirty="0">
                <a:latin typeface="NimbusRomNo9L-Regu"/>
              </a:rPr>
              <a:t>introduce a variable </a:t>
            </a:r>
            <a:r>
              <a:rPr lang="es-ES" altLang="zh-CN" sz="1800" b="0" i="0" u="none" strike="noStrike" baseline="0" dirty="0">
                <a:latin typeface="CMMI10"/>
              </a:rPr>
              <a:t>x subscript </a:t>
            </a:r>
            <a:r>
              <a:rPr lang="es-ES" altLang="zh-CN" sz="1800" b="0" i="0" u="none" strike="noStrike" baseline="0" dirty="0">
                <a:latin typeface="CMMI7"/>
              </a:rPr>
              <a:t>r </a:t>
            </a:r>
            <a:r>
              <a:rPr lang="en-US" altLang="zh-CN" sz="1800" b="0" i="0" u="none" strike="noStrike" baseline="0" dirty="0">
                <a:latin typeface="NimbusRomNo9L-Regu"/>
              </a:rPr>
              <a:t>to replace the denominator in gamma subscript r, and the receive sub-problem can be reformulated as the form in the right, which is similar to the form of the transmit subproblem.</a:t>
            </a:r>
            <a:endParaRPr lang="zh-CN" altLang="en-US" dirty="0"/>
          </a:p>
        </p:txBody>
      </p:sp>
      <p:sp>
        <p:nvSpPr>
          <p:cNvPr id="4" name="灯片编号占位符 3"/>
          <p:cNvSpPr>
            <a:spLocks noGrp="1"/>
          </p:cNvSpPr>
          <p:nvPr>
            <p:ph type="sldNum" sz="quarter" idx="5"/>
          </p:nvPr>
        </p:nvSpPr>
        <p:spPr/>
        <p:txBody>
          <a:bodyPr/>
          <a:lstStyle/>
          <a:p>
            <a:fld id="{C8F60D9F-524F-4BBC-855A-4E1A25225649}" type="slidenum">
              <a:rPr lang="zh-CN" altLang="en-US" smtClean="0"/>
              <a:t>24</a:t>
            </a:fld>
            <a:endParaRPr lang="zh-CN" altLang="en-US"/>
          </a:p>
        </p:txBody>
      </p:sp>
    </p:spTree>
    <p:extLst>
      <p:ext uri="{BB962C8B-B14F-4D97-AF65-F5344CB8AC3E}">
        <p14:creationId xmlns:p14="http://schemas.microsoft.com/office/powerpoint/2010/main" val="18891941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altLang="zh-CN" dirty="0"/>
              <a:t>Since the transmit and receive subproblems have the similar form, they can be optimized using the same procedure. The first step of the optimization procedure is relaxation. We first relax the constraint of radiation amplitude, and derive the optimal solution of the relaxation problem. The solution is then normalized to obtain the optimal solution of the original problem. The optimality of the solution is also theoretically proved.</a:t>
            </a:r>
            <a:endParaRPr lang="zh-CN" altLang="en-US" dirty="0"/>
          </a:p>
        </p:txBody>
      </p:sp>
      <p:sp>
        <p:nvSpPr>
          <p:cNvPr id="4" name="灯片编号占位符 3"/>
          <p:cNvSpPr>
            <a:spLocks noGrp="1"/>
          </p:cNvSpPr>
          <p:nvPr>
            <p:ph type="sldNum" sz="quarter" idx="5"/>
          </p:nvPr>
        </p:nvSpPr>
        <p:spPr/>
        <p:txBody>
          <a:bodyPr/>
          <a:lstStyle/>
          <a:p>
            <a:fld id="{C8F60D9F-524F-4BBC-855A-4E1A25225649}" type="slidenum">
              <a:rPr lang="zh-CN" altLang="en-US" smtClean="0"/>
              <a:t>25</a:t>
            </a:fld>
            <a:endParaRPr lang="zh-CN" altLang="en-US"/>
          </a:p>
        </p:txBody>
      </p:sp>
    </p:spTree>
    <p:extLst>
      <p:ext uri="{BB962C8B-B14F-4D97-AF65-F5344CB8AC3E}">
        <p14:creationId xmlns:p14="http://schemas.microsoft.com/office/powerpoint/2010/main" val="291743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Here, we analyze the radiation pattern gain obtained by the proposed optimal beamformer. In proposition 1, we prove that the amplitude of the main lobe of an RHS with the proposed optimal beamformer can be approximated by </a:t>
            </a:r>
            <a:r>
              <a:rPr lang="en-US" altLang="zh-CN" dirty="0" err="1"/>
              <a:t>MNx</a:t>
            </a:r>
            <a:r>
              <a:rPr lang="en-US" altLang="zh-CN" dirty="0"/>
              <a:t> divided by 4. As a result, we can give the maximum SNR obtained by the proposed beamformer. Compared with the maximum SNR obtained by the holographic interference principle, the maximum SNR obtained by the proposed beamformer has a gain of 3.52dB.</a:t>
            </a:r>
            <a:endParaRPr lang="zh-CN" altLang="en-US" dirty="0"/>
          </a:p>
        </p:txBody>
      </p:sp>
      <p:sp>
        <p:nvSpPr>
          <p:cNvPr id="4" name="灯片编号占位符 3"/>
          <p:cNvSpPr>
            <a:spLocks noGrp="1"/>
          </p:cNvSpPr>
          <p:nvPr>
            <p:ph type="sldNum" sz="quarter" idx="5"/>
          </p:nvPr>
        </p:nvSpPr>
        <p:spPr/>
        <p:txBody>
          <a:bodyPr/>
          <a:lstStyle/>
          <a:p>
            <a:fld id="{C8F60D9F-524F-4BBC-855A-4E1A25225649}" type="slidenum">
              <a:rPr lang="zh-CN" altLang="en-US" smtClean="0"/>
              <a:t>26</a:t>
            </a:fld>
            <a:endParaRPr lang="zh-CN" altLang="en-US"/>
          </a:p>
        </p:txBody>
      </p:sp>
    </p:spTree>
    <p:extLst>
      <p:ext uri="{BB962C8B-B14F-4D97-AF65-F5344CB8AC3E}">
        <p14:creationId xmlns:p14="http://schemas.microsoft.com/office/powerpoint/2010/main" val="4162361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Simulation results are presented to </a:t>
            </a:r>
            <a:r>
              <a:rPr lang="en-US" altLang="zh-CN" sz="1800" b="0" i="0" u="none" strike="noStrike" baseline="0" dirty="0">
                <a:latin typeface="NimbusRomNo9L-Regu"/>
              </a:rPr>
              <a:t>evaluate the performance of the proposed optimal beamformer. We use an RHS with 20 times 20 elements. The carrier frequency of the transmit signal is 10 gigahertz, the spacing between two neighboring elements is one fifth the wavelength. The target direction is 45 degree and 45 degree. We can observe that the direction of the main lobe is also the target direction. Besides, we can find that the amplitudes of</a:t>
            </a:r>
          </a:p>
          <a:p>
            <a:pPr algn="l"/>
            <a:r>
              <a:rPr lang="en-US" altLang="zh-CN" sz="1800" b="0" i="0" u="none" strike="noStrike" baseline="0" dirty="0">
                <a:latin typeface="NimbusRomNo9L-Regu"/>
              </a:rPr>
              <a:t>the side lobes are much smaller than that of the main lobe, verifying the effectiveness of the proposed scheme.</a:t>
            </a:r>
          </a:p>
        </p:txBody>
      </p:sp>
      <p:sp>
        <p:nvSpPr>
          <p:cNvPr id="4" name="灯片编号占位符 3"/>
          <p:cNvSpPr>
            <a:spLocks noGrp="1"/>
          </p:cNvSpPr>
          <p:nvPr>
            <p:ph type="sldNum" sz="quarter" idx="5"/>
          </p:nvPr>
        </p:nvSpPr>
        <p:spPr/>
        <p:txBody>
          <a:bodyPr/>
          <a:lstStyle/>
          <a:p>
            <a:fld id="{C8F60D9F-524F-4BBC-855A-4E1A25225649}" type="slidenum">
              <a:rPr lang="zh-CN" altLang="en-US" smtClean="0"/>
              <a:t>27</a:t>
            </a:fld>
            <a:endParaRPr lang="zh-CN" altLang="en-US"/>
          </a:p>
        </p:txBody>
      </p:sp>
    </p:spTree>
    <p:extLst>
      <p:ext uri="{BB962C8B-B14F-4D97-AF65-F5344CB8AC3E}">
        <p14:creationId xmlns:p14="http://schemas.microsoft.com/office/powerpoint/2010/main" val="1957890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In this figure, we compare the performance of the proposed beamformer with other schemes, such as RAO, H I P, and phased array-based schemes. Note that the first two methods are proposed for RHS-empower radars. We can observe that the SNR increases with the edge length of the antenna aperture. Besides, the SNR gamma subscript M derived from the proposed solution in equation 19 is very close to the approximate SNR in equation 24, which verifies the validity of the approximation. </a:t>
            </a:r>
          </a:p>
          <a:p>
            <a:pPr algn="l"/>
            <a:endParaRPr lang="en-US" altLang="zh-CN" dirty="0"/>
          </a:p>
          <a:p>
            <a:pPr algn="l"/>
            <a:r>
              <a:rPr lang="en-US" altLang="zh-CN" dirty="0"/>
              <a:t>Moreover, the SNRs obtained by the proposed scheme are higher than those obtained by the H I P-based scheme and the phased array-based scheme. In addition, although the SNR obtained by the RAO scheme is only slightly lower than the SNR obtained by the proposed method, the complexity of the iterative method in the RAO scheme is much higher than that of the proposed closed-form expression-based scheme, which shows the superiority of proposed scheme in reducing the computational complexity.</a:t>
            </a:r>
            <a:endParaRPr lang="en-US" altLang="zh-CN" sz="1800" b="0" i="0" u="none" strike="noStrike" baseline="0" dirty="0">
              <a:latin typeface="NimbusRomNo9L-Regu"/>
            </a:endParaRPr>
          </a:p>
        </p:txBody>
      </p:sp>
      <p:sp>
        <p:nvSpPr>
          <p:cNvPr id="4" name="灯片编号占位符 3"/>
          <p:cNvSpPr>
            <a:spLocks noGrp="1"/>
          </p:cNvSpPr>
          <p:nvPr>
            <p:ph type="sldNum" sz="quarter" idx="5"/>
          </p:nvPr>
        </p:nvSpPr>
        <p:spPr/>
        <p:txBody>
          <a:bodyPr/>
          <a:lstStyle/>
          <a:p>
            <a:fld id="{C8F60D9F-524F-4BBC-855A-4E1A25225649}" type="slidenum">
              <a:rPr lang="zh-CN" altLang="en-US" smtClean="0"/>
              <a:t>28</a:t>
            </a:fld>
            <a:endParaRPr lang="zh-CN" altLang="en-US"/>
          </a:p>
        </p:txBody>
      </p:sp>
    </p:spTree>
    <p:extLst>
      <p:ext uri="{BB962C8B-B14F-4D97-AF65-F5344CB8AC3E}">
        <p14:creationId xmlns:p14="http://schemas.microsoft.com/office/powerpoint/2010/main" val="3146535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dirty="0"/>
              <a:t>In this figure, we give the simulation results about the probability of detection. We can observe that the probability of detection increases with the edge length of the antenna aperture and that the probability of the detection obtained by the proposed method is higher than those obtained by other methods since the SNR obtained by the proposed method is the highest. Besides, we can also observe that the probabilities of detection become saturated when the edge length of the antenna aperture is sufficiently large. This is because the SNR of the received signal is adequately high for the correct determination of the existence of the target.</a:t>
            </a:r>
            <a:endParaRPr lang="en-US" altLang="zh-CN" sz="1800" b="0" i="0" u="none" strike="noStrike" baseline="0" dirty="0">
              <a:latin typeface="NimbusRomNo9L-Regu"/>
            </a:endParaRPr>
          </a:p>
        </p:txBody>
      </p:sp>
      <p:sp>
        <p:nvSpPr>
          <p:cNvPr id="4" name="灯片编号占位符 3"/>
          <p:cNvSpPr>
            <a:spLocks noGrp="1"/>
          </p:cNvSpPr>
          <p:nvPr>
            <p:ph type="sldNum" sz="quarter" idx="5"/>
          </p:nvPr>
        </p:nvSpPr>
        <p:spPr/>
        <p:txBody>
          <a:bodyPr/>
          <a:lstStyle/>
          <a:p>
            <a:fld id="{C8F60D9F-524F-4BBC-855A-4E1A25225649}" type="slidenum">
              <a:rPr lang="zh-CN" altLang="en-US" smtClean="0"/>
              <a:t>29</a:t>
            </a:fld>
            <a:endParaRPr lang="zh-CN" altLang="en-US"/>
          </a:p>
        </p:txBody>
      </p:sp>
    </p:spTree>
    <p:extLst>
      <p:ext uri="{BB962C8B-B14F-4D97-AF65-F5344CB8AC3E}">
        <p14:creationId xmlns:p14="http://schemas.microsoft.com/office/powerpoint/2010/main" val="4176042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相比于</a:t>
            </a:r>
            <a:r>
              <a:rPr kumimoji="1" lang="en-US" altLang="zh-CN" dirty="0"/>
              <a:t>5G</a:t>
            </a:r>
            <a:r>
              <a:rPr kumimoji="1" lang="zh-CN" altLang="en-US" dirty="0"/>
              <a:t>，</a:t>
            </a:r>
            <a:r>
              <a:rPr kumimoji="1" lang="en-US" altLang="zh-CN" dirty="0"/>
              <a:t>6G</a:t>
            </a:r>
            <a:r>
              <a:rPr kumimoji="1" lang="zh-CN" altLang="en-US" dirty="0"/>
              <a:t>对通信的各项指标如通信速率，能量速率，通信可靠性，可支持用户数量等都提出了更高标准的要求，比如，</a:t>
            </a:r>
            <a:r>
              <a:rPr kumimoji="1" lang="en-US" altLang="zh-CN" dirty="0"/>
              <a:t>6G</a:t>
            </a:r>
            <a:r>
              <a:rPr kumimoji="1" lang="zh-CN" altLang="en-US" dirty="0"/>
              <a:t>要求通信速率达到</a:t>
            </a:r>
            <a:r>
              <a:rPr kumimoji="1" lang="en-US" altLang="zh-CN" dirty="0" err="1"/>
              <a:t>Tbps</a:t>
            </a:r>
            <a:r>
              <a:rPr kumimoji="1" lang="zh-CN" altLang="en-US" dirty="0"/>
              <a:t>量级，同时是要求能量效率，可支持用户数目都达到</a:t>
            </a:r>
            <a:r>
              <a:rPr kumimoji="1" lang="en-US" altLang="zh-CN" dirty="0"/>
              <a:t>5G</a:t>
            </a:r>
            <a:r>
              <a:rPr kumimoji="1" lang="zh-CN" altLang="en-US" dirty="0"/>
              <a:t>的</a:t>
            </a:r>
            <a:r>
              <a:rPr kumimoji="1" lang="en-US" altLang="zh-CN" dirty="0"/>
              <a:t>10</a:t>
            </a:r>
            <a:r>
              <a:rPr kumimoji="1" lang="zh-CN" altLang="en-US" dirty="0"/>
              <a:t>倍等等，这些要求对现有通信技术提出了极大的挑战</a:t>
            </a:r>
          </a:p>
        </p:txBody>
      </p:sp>
    </p:spTree>
    <p:extLst>
      <p:ext uri="{BB962C8B-B14F-4D97-AF65-F5344CB8AC3E}">
        <p14:creationId xmlns:p14="http://schemas.microsoft.com/office/powerpoint/2010/main" val="5861393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08336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en-US" altLang="zh-CN" dirty="0"/>
              <a:t>\</a:t>
            </a: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31</a:t>
            </a:fld>
            <a:endParaRPr lang="en-US"/>
          </a:p>
        </p:txBody>
      </p:sp>
    </p:spTree>
    <p:extLst>
      <p:ext uri="{BB962C8B-B14F-4D97-AF65-F5344CB8AC3E}">
        <p14:creationId xmlns:p14="http://schemas.microsoft.com/office/powerpoint/2010/main" val="33554215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32</a:t>
            </a:fld>
            <a:endParaRPr lang="en-US"/>
          </a:p>
        </p:txBody>
      </p:sp>
    </p:spTree>
    <p:extLst>
      <p:ext uri="{BB962C8B-B14F-4D97-AF65-F5344CB8AC3E}">
        <p14:creationId xmlns:p14="http://schemas.microsoft.com/office/powerpoint/2010/main" val="1715629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pPr lvl="1"/>
            <a:endParaRPr lang="zh-CN" altLang="en-US" dirty="0">
              <a:latin typeface="Arial" panose="020B0604020202020204" pitchFamily="34" charset="0"/>
              <a:cs typeface="Arial" panose="020B0604020202020204" pitchFamily="34" charset="0"/>
            </a:endParaRPr>
          </a:p>
        </p:txBody>
      </p:sp>
      <p:sp>
        <p:nvSpPr>
          <p:cNvPr id="4" name="灯片编号占位符 3"/>
          <p:cNvSpPr>
            <a:spLocks noGrp="1"/>
          </p:cNvSpPr>
          <p:nvPr>
            <p:ph type="sldNum" sz="quarter" idx="10"/>
          </p:nvPr>
        </p:nvSpPr>
        <p:spPr/>
        <p:txBody>
          <a:bodyPr/>
          <a:lstStyle/>
          <a:p>
            <a:pPr>
              <a:defRPr/>
            </a:pPr>
            <a:fld id="{40F64717-A5A5-4C4E-9291-2F18B7410B06}" type="slidenum">
              <a:rPr lang="en-US" smtClean="0"/>
              <a:t>33</a:t>
            </a:fld>
            <a:endParaRPr lang="en-US"/>
          </a:p>
        </p:txBody>
      </p:sp>
    </p:spTree>
    <p:extLst>
      <p:ext uri="{BB962C8B-B14F-4D97-AF65-F5344CB8AC3E}">
        <p14:creationId xmlns:p14="http://schemas.microsoft.com/office/powerpoint/2010/main" val="3901771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9741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979045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0069627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91970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749239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39176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为了实现</a:t>
            </a:r>
            <a:r>
              <a:rPr lang="en-US" altLang="zh-CN" dirty="0"/>
              <a:t>6G</a:t>
            </a:r>
            <a:r>
              <a:rPr lang="zh-CN" altLang="en-US" dirty="0"/>
              <a:t>高速率，海量连接的通信要求，目前所广泛采用的技术是空分多址技术，也就是</a:t>
            </a:r>
            <a:r>
              <a:rPr lang="en-US" altLang="zh-CN" dirty="0"/>
              <a:t>SDMA</a:t>
            </a:r>
            <a:r>
              <a:rPr lang="zh-CN" altLang="en-US" dirty="0"/>
              <a:t>，它通过高方向性的波束成形技术来实现空间分集，为了实现发射机可以在空间中发射出多个定向波束，具体的实现方法是采用</a:t>
            </a:r>
            <a:r>
              <a:rPr lang="en-US" altLang="zh-CN" dirty="0"/>
              <a:t>MIMO</a:t>
            </a:r>
            <a:r>
              <a:rPr lang="zh-CN" altLang="en-US" dirty="0"/>
              <a:t>多天线技术，利用相控阵对电磁波的相位进行控制从而产生定向波束，为了进一步提升通信系统的系统容量，可进一步扩大</a:t>
            </a:r>
            <a:r>
              <a:rPr lang="en-US" altLang="zh-CN" dirty="0"/>
              <a:t>MIMO</a:t>
            </a:r>
            <a:r>
              <a:rPr lang="zh-CN" altLang="en-US" dirty="0"/>
              <a:t>天线阵列的规模形成大规模</a:t>
            </a:r>
            <a:r>
              <a:rPr lang="en-US" altLang="zh-CN" dirty="0"/>
              <a:t>MIMO</a:t>
            </a:r>
            <a:r>
              <a:rPr lang="zh-CN" altLang="en-US" dirty="0"/>
              <a:t>乃至超大规模</a:t>
            </a:r>
            <a:r>
              <a:rPr lang="en-US" altLang="zh-CN" dirty="0"/>
              <a:t>MIMO</a:t>
            </a: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4</a:t>
            </a:fld>
            <a:endParaRPr lang="en-US"/>
          </a:p>
        </p:txBody>
      </p:sp>
    </p:spTree>
    <p:extLst>
      <p:ext uri="{BB962C8B-B14F-4D97-AF65-F5344CB8AC3E}">
        <p14:creationId xmlns:p14="http://schemas.microsoft.com/office/powerpoint/2010/main" val="525443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148736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580673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F64717-A5A5-4C4E-9291-2F18B7410B06}" type="slidenum">
              <a:rPr kumimoji="0" lang="en-US"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2923249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60068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62051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55968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但是，利用传统的相控阵天线来实现超大规模</a:t>
            </a:r>
            <a:r>
              <a:rPr lang="en-US" altLang="zh-CN" dirty="0"/>
              <a:t>MIMO</a:t>
            </a:r>
            <a:r>
              <a:rPr lang="zh-CN" altLang="en-US" dirty="0"/>
              <a:t>在实际工程中是难以实现的，原因主要有两点，一是考虑工艺制造难度和天线性能，相控阵的单元间距一般为半波长，这样的间距便会限制在给定天线尺寸下相控阵的方向性增益，二是，相控阵依赖于昂贵的移相器和复杂的移相电路来实现波束成形，因此随着</a:t>
            </a:r>
            <a:r>
              <a:rPr lang="en-US" altLang="zh-CN" dirty="0"/>
              <a:t>MIMO</a:t>
            </a:r>
            <a:r>
              <a:rPr lang="zh-CN" altLang="en-US" dirty="0"/>
              <a:t>规模的不断增大，相控阵的硬件成本和功率损耗都会变得非常高，因此，需要新的天线技术来满足</a:t>
            </a:r>
            <a:r>
              <a:rPr lang="en-US" altLang="zh-CN" dirty="0"/>
              <a:t>6G</a:t>
            </a:r>
            <a:r>
              <a:rPr lang="zh-CN" altLang="en-US" dirty="0"/>
              <a:t>时代的通信要求</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5</a:t>
            </a:fld>
            <a:endParaRPr lang="en-US"/>
          </a:p>
        </p:txBody>
      </p:sp>
    </p:spTree>
    <p:extLst>
      <p:ext uri="{BB962C8B-B14F-4D97-AF65-F5344CB8AC3E}">
        <p14:creationId xmlns:p14="http://schemas.microsoft.com/office/powerpoint/2010/main" val="2051959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随着近年来超材料的不断发展，可重构超材料天线成为了一个很有前景的解决方案，首先，超材料天线的超材料单元排布更加紧密，单元间距通常小于四分之一波长，其次，超材料天线可以通过软件而不是昂贵的硬件器材来调控电磁波，因此它的硬件成本是很低的，最后，超材料天线内部没有功率放大器或者复杂的移相电路，功耗是很低， 因此可重构超材料天线可以有效克服相控阵的三大不足之处，是实现超大规模</a:t>
            </a:r>
            <a:r>
              <a:rPr lang="en-US" altLang="zh-CN" dirty="0"/>
              <a:t>MIMO</a:t>
            </a:r>
            <a:r>
              <a:rPr lang="zh-CN" altLang="en-US" dirty="0"/>
              <a:t>的有效手段</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6</a:t>
            </a:fld>
            <a:endParaRPr lang="en-US"/>
          </a:p>
        </p:txBody>
      </p:sp>
    </p:spTree>
    <p:extLst>
      <p:ext uri="{BB962C8B-B14F-4D97-AF65-F5344CB8AC3E}">
        <p14:creationId xmlns:p14="http://schemas.microsoft.com/office/powerpoint/2010/main" val="142208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但是，利用传统的相控阵天线来实现超大规模</a:t>
            </a:r>
            <a:r>
              <a:rPr lang="en-US" altLang="zh-CN" dirty="0"/>
              <a:t>MIMO</a:t>
            </a:r>
            <a:r>
              <a:rPr lang="zh-CN" altLang="en-US" dirty="0"/>
              <a:t>在实际工程中是难以实现的，原因主要有两点，一是考虑工艺制造难度和天线性能，相控阵的单元间距一般为半波长，这样的间距便会限制在给定天线尺寸下相控阵的方向性增益，二是，相控阵依赖于昂贵的移相器和复杂的移相电路来实现波束成形，因此随着</a:t>
            </a:r>
            <a:r>
              <a:rPr lang="en-US" altLang="zh-CN" dirty="0"/>
              <a:t>MIMO</a:t>
            </a:r>
            <a:r>
              <a:rPr lang="zh-CN" altLang="en-US" dirty="0"/>
              <a:t>规模的不断增大，相控阵的硬件成本和功率损耗都会变得非常高，因此，需要新的天线技术来满足</a:t>
            </a:r>
            <a:r>
              <a:rPr lang="en-US" altLang="zh-CN" dirty="0"/>
              <a:t>6G</a:t>
            </a:r>
            <a:r>
              <a:rPr lang="zh-CN" altLang="en-US" dirty="0"/>
              <a:t>时代的通信要求</a:t>
            </a:r>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7</a:t>
            </a:fld>
            <a:endParaRPr lang="en-US"/>
          </a:p>
        </p:txBody>
      </p:sp>
    </p:spTree>
    <p:extLst>
      <p:ext uri="{BB962C8B-B14F-4D97-AF65-F5344CB8AC3E}">
        <p14:creationId xmlns:p14="http://schemas.microsoft.com/office/powerpoint/2010/main" val="3452639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在这里我们介绍超材料天线的一个代表，也就是可重构全息超表面，英文简称为</a:t>
            </a:r>
            <a:r>
              <a:rPr lang="en-US" altLang="zh-CN" dirty="0"/>
              <a:t>RHS</a:t>
            </a:r>
            <a:r>
              <a:rPr lang="zh-CN" altLang="en-US" dirty="0"/>
              <a:t>，</a:t>
            </a:r>
            <a:r>
              <a:rPr lang="en-US" altLang="zh-CN" dirty="0"/>
              <a:t>RHS</a:t>
            </a:r>
            <a:r>
              <a:rPr lang="zh-CN" altLang="en-US" dirty="0"/>
              <a:t>是一种特殊的漏波天线，简单来说，电磁波在</a:t>
            </a:r>
            <a:r>
              <a:rPr lang="en-US" altLang="zh-CN" dirty="0"/>
              <a:t>RHS</a:t>
            </a:r>
            <a:r>
              <a:rPr lang="zh-CN" altLang="en-US" dirty="0"/>
              <a:t>的波导中传播时，通过波导上的狭缝不断泄漏到自由空间中，与此同时，</a:t>
            </a:r>
            <a:r>
              <a:rPr lang="en-US" altLang="zh-CN" dirty="0"/>
              <a:t>RHS</a:t>
            </a:r>
            <a:r>
              <a:rPr lang="zh-CN" altLang="en-US" dirty="0"/>
              <a:t>的辐射模式是根据全息原理进行控制的，从而可以产生定向波束，</a:t>
            </a:r>
            <a:r>
              <a:rPr lang="en-US" altLang="zh-CN" dirty="0"/>
              <a:t>RHS</a:t>
            </a:r>
            <a:r>
              <a:rPr lang="zh-CN" altLang="en-US" dirty="0"/>
              <a:t>有两大独特的优势，一是由于它是漏波天线，因此是串联馈电的方式，也就是说馈源产生电磁波后，电磁波便在波导中传播到达各个单元，这种馈电方式相较于相控阵的需要利用功分器的并联馈电方式更为简单，第二是，</a:t>
            </a:r>
            <a:r>
              <a:rPr lang="en-US" altLang="zh-CN" dirty="0"/>
              <a:t>RHS</a:t>
            </a:r>
            <a:r>
              <a:rPr lang="zh-CN" altLang="en-US" dirty="0"/>
              <a:t>利用全息原理可以在一固定频点动态调控波束方向，因此克服了传统漏波天线在固定频点波束方向不可调控的缺点</a:t>
            </a:r>
            <a:endParaRPr lang="en-US" altLang="zh-CN" dirty="0"/>
          </a:p>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8</a:t>
            </a:fld>
            <a:endParaRPr lang="en-US"/>
          </a:p>
        </p:txBody>
      </p:sp>
    </p:spTree>
    <p:extLst>
      <p:ext uri="{BB962C8B-B14F-4D97-AF65-F5344CB8AC3E}">
        <p14:creationId xmlns:p14="http://schemas.microsoft.com/office/powerpoint/2010/main" val="1341228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3375" y="654050"/>
            <a:ext cx="6202363" cy="3489325"/>
          </a:xfrm>
        </p:spPr>
      </p:sp>
      <p:sp>
        <p:nvSpPr>
          <p:cNvPr id="3" name="Notes Placeholder 2"/>
          <p:cNvSpPr>
            <a:spLocks noGrp="1"/>
          </p:cNvSpPr>
          <p:nvPr>
            <p:ph type="body" idx="1"/>
          </p:nvPr>
        </p:nvSpPr>
        <p:spPr/>
        <p:txBody>
          <a:bodyPr/>
          <a:lstStyle/>
          <a:p>
            <a:r>
              <a:rPr lang="zh-CN" altLang="en-US" dirty="0"/>
              <a:t>下面我将具体为大家介绍</a:t>
            </a:r>
            <a:r>
              <a:rPr lang="en-US" altLang="zh-CN" dirty="0"/>
              <a:t>RHS</a:t>
            </a:r>
            <a:r>
              <a:rPr lang="zh-CN" altLang="en-US" dirty="0"/>
              <a:t>的工作原理，</a:t>
            </a:r>
            <a:r>
              <a:rPr lang="en-US" altLang="zh-CN" dirty="0"/>
              <a:t>RHS</a:t>
            </a:r>
            <a:r>
              <a:rPr lang="zh-CN" altLang="en-US" dirty="0"/>
              <a:t>的工作原理是光学全息原理在微波波段的延伸，我将首先为大家介绍基础的光学全息原理，</a:t>
            </a:r>
            <a:r>
              <a:rPr lang="zh-CN" altLang="en-US" sz="1200" kern="1200" dirty="0">
                <a:solidFill>
                  <a:schemeClr val="tx1"/>
                </a:solidFill>
                <a:effectLst/>
                <a:latin typeface="Times New Roman" pitchFamily="18" charset="0"/>
                <a:ea typeface="+mn-ea"/>
                <a:cs typeface="Arial" pitchFamily="34" charset="0"/>
              </a:rPr>
              <a:t>光学全息主要分为两个步骤，光学全息记录和光学全息再现，</a:t>
            </a:r>
            <a:endParaRPr lang="en-US" altLang="zh-CN" sz="1200" kern="1200" dirty="0">
              <a:solidFill>
                <a:schemeClr val="tx1"/>
              </a:solidFill>
              <a:effectLst/>
              <a:latin typeface="Times New Roman" pitchFamily="18" charset="0"/>
              <a:ea typeface="+mn-ea"/>
              <a:cs typeface="Arial" pitchFamily="34" charset="0"/>
            </a:endParaRPr>
          </a:p>
          <a:p>
            <a:r>
              <a:rPr lang="zh-CN" altLang="en-US" sz="1200" kern="1200" dirty="0">
                <a:solidFill>
                  <a:schemeClr val="tx1"/>
                </a:solidFill>
                <a:effectLst/>
                <a:latin typeface="Times New Roman" pitchFamily="18" charset="0"/>
                <a:ea typeface="+mn-ea"/>
                <a:cs typeface="Arial" pitchFamily="34" charset="0"/>
              </a:rPr>
              <a:t>光学全息记录就是用一束照明波去照射这个待成像物体，物体产生的反射波和一束参考光波所形成的干涉图样会被记录在感光底片上，我们用。。。表示。。用。。。表示。。那么干涉图像可以表示为。。。</a:t>
            </a:r>
            <a:endParaRPr lang="en-US" altLang="zh-CN" sz="1200" kern="1200" dirty="0">
              <a:solidFill>
                <a:schemeClr val="tx1"/>
              </a:solidFill>
              <a:effectLst/>
              <a:latin typeface="Times New Roman" pitchFamily="18" charset="0"/>
              <a:ea typeface="+mn-ea"/>
              <a:cs typeface="Arial" pitchFamily="34" charset="0"/>
            </a:endParaRPr>
          </a:p>
          <a:p>
            <a:r>
              <a:rPr lang="zh-CN" altLang="en-US" sz="1200" kern="1200" dirty="0">
                <a:solidFill>
                  <a:schemeClr val="tx1"/>
                </a:solidFill>
                <a:effectLst/>
                <a:latin typeface="Times New Roman" pitchFamily="18" charset="0"/>
                <a:ea typeface="+mn-ea"/>
                <a:cs typeface="Arial" pitchFamily="34" charset="0"/>
              </a:rPr>
              <a:t>那么之后再用同样的一束参考光波去照亮这个感光底片，也就是用。。。去乘。。。，我们可以看到乘后产生的波束就是目标物体的反射波，那么也就会会出现待成像物体的一个虚像。</a:t>
            </a:r>
            <a:endParaRPr lang="zh-CN" altLang="zh-CN" sz="1200" kern="1200" dirty="0">
              <a:solidFill>
                <a:schemeClr val="tx1"/>
              </a:solidFill>
              <a:effectLst/>
              <a:latin typeface="Times New Roman" pitchFamily="18" charset="0"/>
              <a:ea typeface="+mn-ea"/>
              <a:cs typeface="Arial" pitchFamily="34" charset="0"/>
            </a:endParaRPr>
          </a:p>
          <a:p>
            <a:endParaRPr lang="en-US" altLang="zh-CN" dirty="0"/>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t>9</a:t>
            </a:fld>
            <a:endParaRPr lang="en-US"/>
          </a:p>
        </p:txBody>
      </p:sp>
    </p:spTree>
    <p:extLst>
      <p:ext uri="{BB962C8B-B14F-4D97-AF65-F5344CB8AC3E}">
        <p14:creationId xmlns:p14="http://schemas.microsoft.com/office/powerpoint/2010/main" val="477940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pPr>
              <a:defRPr/>
            </a:pPr>
            <a:endParaRPr lang="zh-CN"/>
          </a:p>
        </p:txBody>
      </p:sp>
      <p:sp>
        <p:nvSpPr>
          <p:cNvPr id="6" name="Slide Number Placeholder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539966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137618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944019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dirty="0"/>
              <a:t>/</a:t>
            </a:r>
            <a:r>
              <a:rPr kumimoji="1" lang="en-US" altLang="zh-CN" dirty="0">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1228393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3567180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endParaRPr lang="de-DE"/>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4502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87243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endParaRPr lang="de-DE"/>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879982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endParaRPr lang="de-DE"/>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75500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de-DE"/>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3260553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2728937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endParaRPr lang="de-DE"/>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EA7D5E4A-1FF7-5446-9BF7-57824CD54030}" type="slidenum">
              <a:rPr kumimoji="1" lang="zh-CN" altLang="en-US" smtClean="0"/>
              <a:t>‹#›</a:t>
            </a:fld>
            <a:endParaRPr kumimoji="1" lang="zh-CN" altLang="en-US"/>
          </a:p>
        </p:txBody>
      </p:sp>
    </p:spTree>
    <p:extLst>
      <p:ext uri="{BB962C8B-B14F-4D97-AF65-F5344CB8AC3E}">
        <p14:creationId xmlns:p14="http://schemas.microsoft.com/office/powerpoint/2010/main" val="4144723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7D5E4A-1FF7-5446-9BF7-57824CD54030}" type="slidenum">
              <a:rPr kumimoji="1" lang="zh-CN" altLang="en-US" b="1" smtClean="0">
                <a:solidFill>
                  <a:srgbClr val="C00000"/>
                </a:solidFill>
              </a:rPr>
              <a:pPr/>
              <a:t>‹#›</a:t>
            </a:fld>
            <a:r>
              <a:rPr kumimoji="1" lang="en-US" altLang="zh-CN"/>
              <a:t>/</a:t>
            </a:r>
            <a:r>
              <a:rPr kumimoji="1" lang="en-US" altLang="zh-CN">
                <a:solidFill>
                  <a:srgbClr val="0070C0"/>
                </a:solidFill>
              </a:rPr>
              <a:t>29</a:t>
            </a:r>
            <a:endParaRPr kumimoji="1" lang="zh-CN" altLang="en-US" dirty="0">
              <a:solidFill>
                <a:srgbClr val="0070C0"/>
              </a:solidFill>
            </a:endParaRPr>
          </a:p>
        </p:txBody>
      </p:sp>
    </p:spTree>
    <p:extLst>
      <p:ext uri="{BB962C8B-B14F-4D97-AF65-F5344CB8AC3E}">
        <p14:creationId xmlns:p14="http://schemas.microsoft.com/office/powerpoint/2010/main" val="206155410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hyperlink" Target="http://images.google.com/imgres?imgurl=http://content.answers.com/main/content/wp/en/e/ec/University_of_Houston_Logo.jpg&amp;imgrefurl=http://www.answers.com/topic/university-of-houston&amp;h=83&amp;w=120&amp;sz=10&amp;hl=en&amp;start=9&amp;um=1&amp;usg=__ndURctdQ6wAbbg_GjV38pXxHS7U=&amp;tbnid=HMEGXKmAqkMYXM:&amp;tbnh=61&amp;tbnw=88&amp;prev=/images?q=UH+logo&amp;um=1&amp;hl=en&amp;sa=N"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93.png"/><Relationship Id="rId3" Type="http://schemas.openxmlformats.org/officeDocument/2006/relationships/image" Target="../media/image140.png"/><Relationship Id="rId7" Type="http://schemas.openxmlformats.org/officeDocument/2006/relationships/image" Target="../media/image187.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59.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50.png"/><Relationship Id="rId3" Type="http://schemas.openxmlformats.org/officeDocument/2006/relationships/image" Target="../media/image211.png"/><Relationship Id="rId7" Type="http://schemas.openxmlformats.org/officeDocument/2006/relationships/image" Target="../media/image24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01.png"/><Relationship Id="rId5" Type="http://schemas.openxmlformats.org/officeDocument/2006/relationships/image" Target="../media/image230.png"/><Relationship Id="rId4" Type="http://schemas.openxmlformats.org/officeDocument/2006/relationships/image" Target="../media/image220.png"/><Relationship Id="rId9" Type="http://schemas.openxmlformats.org/officeDocument/2006/relationships/image" Target="../media/image260.png"/></Relationships>
</file>

<file path=ppt/slides/_rels/slide12.xml.rels><?xml version="1.0" encoding="UTF-8" standalone="yes"?>
<Relationships xmlns="http://schemas.openxmlformats.org/package/2006/relationships"><Relationship Id="rId3" Type="http://schemas.openxmlformats.org/officeDocument/2006/relationships/image" Target="../media/image270.png"/><Relationship Id="rId7" Type="http://schemas.openxmlformats.org/officeDocument/2006/relationships/image" Target="../media/image29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80.png"/><Relationship Id="rId5" Type="http://schemas.openxmlformats.org/officeDocument/2006/relationships/image" Target="../media/image230.png"/><Relationship Id="rId4" Type="http://schemas.openxmlformats.org/officeDocument/2006/relationships/image" Target="../media/image220.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10.png"/><Relationship Id="rId7" Type="http://schemas.openxmlformats.org/officeDocument/2006/relationships/image" Target="../media/image230.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image" Target="../media/image211.png"/><Relationship Id="rId4" Type="http://schemas.openxmlformats.org/officeDocument/2006/relationships/image" Target="../media/image340.png"/><Relationship Id="rId9" Type="http://schemas.openxmlformats.org/officeDocument/2006/relationships/image" Target="../media/image360.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2.png"/><Relationship Id="rId3" Type="http://schemas.openxmlformats.org/officeDocument/2006/relationships/image" Target="../media/image31.png"/><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notesSlide" Target="../notesSlides/notesSlide15.xml"/><Relationship Id="rId16" Type="http://schemas.openxmlformats.org/officeDocument/2006/relationships/image" Target="../media/image26.gif"/><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24.png"/><Relationship Id="rId5" Type="http://schemas.openxmlformats.org/officeDocument/2006/relationships/image" Target="../media/image33.png"/><Relationship Id="rId15" Type="http://schemas.openxmlformats.org/officeDocument/2006/relationships/image" Target="../media/image25.tiff"/><Relationship Id="rId10" Type="http://schemas.openxmlformats.org/officeDocument/2006/relationships/image" Target="../media/image21.tiff"/><Relationship Id="rId4" Type="http://schemas.openxmlformats.org/officeDocument/2006/relationships/image" Target="../media/image19.png"/><Relationship Id="rId9" Type="http://schemas.microsoft.com/office/2007/relationships/hdphoto" Target="../media/hdphoto1.wdp"/><Relationship Id="rId1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4.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NUL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tags" Target="../tags/tag5.xml"/><Relationship Id="rId7" Type="http://schemas.openxmlformats.org/officeDocument/2006/relationships/image" Target="../media/image50.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49.png"/><Relationship Id="rId5" Type="http://schemas.openxmlformats.org/officeDocument/2006/relationships/notesSlide" Target="../notesSlides/notesSlide22.xml"/><Relationship Id="rId10" Type="http://schemas.openxmlformats.org/officeDocument/2006/relationships/image" Target="../media/image53.png"/><Relationship Id="rId4" Type="http://schemas.openxmlformats.org/officeDocument/2006/relationships/slideLayout" Target="../slideLayouts/slideLayout2.xml"/><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tags" Target="../tags/tag8.xml"/><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notesSlide" Target="../notesSlides/notesSlide23.xml"/><Relationship Id="rId10" Type="http://schemas.openxmlformats.org/officeDocument/2006/relationships/image" Target="../media/image58.png"/><Relationship Id="rId4" Type="http://schemas.openxmlformats.org/officeDocument/2006/relationships/slideLayout" Target="../slideLayouts/slideLayout2.xml"/><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tags" Target="../tags/tag11.xml"/><Relationship Id="rId7" Type="http://schemas.openxmlformats.org/officeDocument/2006/relationships/notesSlide" Target="../notesSlides/notesSlide24.xml"/><Relationship Id="rId12" Type="http://schemas.openxmlformats.org/officeDocument/2006/relationships/image" Target="../media/image66.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Layout" Target="../slideLayouts/slideLayout2.xml"/><Relationship Id="rId11" Type="http://schemas.openxmlformats.org/officeDocument/2006/relationships/image" Target="../media/image65.png"/><Relationship Id="rId5" Type="http://schemas.openxmlformats.org/officeDocument/2006/relationships/tags" Target="../tags/tag13.xml"/><Relationship Id="rId10" Type="http://schemas.openxmlformats.org/officeDocument/2006/relationships/image" Target="../media/image64.png"/><Relationship Id="rId4" Type="http://schemas.openxmlformats.org/officeDocument/2006/relationships/tags" Target="../tags/tag12.xml"/><Relationship Id="rId9" Type="http://schemas.openxmlformats.org/officeDocument/2006/relationships/image" Target="../media/image63.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13" Type="http://schemas.openxmlformats.org/officeDocument/2006/relationships/image" Target="../media/image71.png"/><Relationship Id="rId3" Type="http://schemas.openxmlformats.org/officeDocument/2006/relationships/tags" Target="../tags/tag16.xml"/><Relationship Id="rId7" Type="http://schemas.openxmlformats.org/officeDocument/2006/relationships/tags" Target="../tags/tag20.xml"/><Relationship Id="rId12" Type="http://schemas.openxmlformats.org/officeDocument/2006/relationships/image" Target="../media/image70.png"/><Relationship Id="rId2" Type="http://schemas.openxmlformats.org/officeDocument/2006/relationships/tags" Target="../tags/tag15.xml"/><Relationship Id="rId16" Type="http://schemas.openxmlformats.org/officeDocument/2006/relationships/image" Target="../media/image74.png"/><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69.png"/><Relationship Id="rId5" Type="http://schemas.openxmlformats.org/officeDocument/2006/relationships/tags" Target="../tags/tag18.xml"/><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tags" Target="../tags/tag17.xml"/><Relationship Id="rId9" Type="http://schemas.openxmlformats.org/officeDocument/2006/relationships/notesSlide" Target="../notesSlides/notesSlide25.xml"/><Relationship Id="rId1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86.png"/><Relationship Id="rId3" Type="http://schemas.openxmlformats.org/officeDocument/2006/relationships/slideLayout" Target="../slideLayouts/slideLayout2.xml"/><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tags" Target="../tags/tag22.xml"/><Relationship Id="rId1" Type="http://schemas.openxmlformats.org/officeDocument/2006/relationships/tags" Target="../tags/tag21.xml"/><Relationship Id="rId11" Type="http://schemas.openxmlformats.org/officeDocument/2006/relationships/image" Target="../media/image84.png"/><Relationship Id="rId10" Type="http://schemas.openxmlformats.org/officeDocument/2006/relationships/image" Target="../media/image49.png"/><Relationship Id="rId4" Type="http://schemas.openxmlformats.org/officeDocument/2006/relationships/notesSlide" Target="../notesSlides/notesSlide26.xml"/><Relationship Id="rId9" Type="http://schemas.openxmlformats.org/officeDocument/2006/relationships/image" Target="../media/image76.png"/><Relationship Id="rId1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9.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1.png"/></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00.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89.jpg"/><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NULL"/><Relationship Id="rId4" Type="http://schemas.openxmlformats.org/officeDocument/2006/relationships/image" Target="../media/image96.png"/></Relationships>
</file>

<file path=ppt/slides/_rels/slide3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NULL"/><Relationship Id="rId5" Type="http://schemas.openxmlformats.org/officeDocument/2006/relationships/image" Target="../media/image97.png"/><Relationship Id="rId4" Type="http://schemas.openxmlformats.org/officeDocument/2006/relationships/image" Target="NUL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98.png"/><Relationship Id="rId2" Type="http://schemas.openxmlformats.org/officeDocument/2006/relationships/slideLayout" Target="../slideLayouts/slideLayout12.xml"/><Relationship Id="rId1" Type="http://schemas.openxmlformats.org/officeDocument/2006/relationships/tags" Target="../tags/tag23.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610.png"/><Relationship Id="rId7"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910.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0.png"/></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12.xml"/><Relationship Id="rId5" Type="http://schemas.openxmlformats.org/officeDocument/2006/relationships/image" Target="../media/image980.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10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11.tiff"/><Relationship Id="rId13" Type="http://schemas.openxmlformats.org/officeDocument/2006/relationships/image" Target="../media/image116.tiff"/><Relationship Id="rId3" Type="http://schemas.openxmlformats.org/officeDocument/2006/relationships/image" Target="../media/image105.png"/><Relationship Id="rId7" Type="http://schemas.openxmlformats.org/officeDocument/2006/relationships/image" Target="../media/image110.tiff"/><Relationship Id="rId12" Type="http://schemas.openxmlformats.org/officeDocument/2006/relationships/image" Target="../media/image115.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09.tiff"/><Relationship Id="rId11" Type="http://schemas.openxmlformats.org/officeDocument/2006/relationships/image" Target="../media/image114.tiff"/><Relationship Id="rId5" Type="http://schemas.openxmlformats.org/officeDocument/2006/relationships/image" Target="../media/image108.png"/><Relationship Id="rId10" Type="http://schemas.openxmlformats.org/officeDocument/2006/relationships/image" Target="../media/image113.tiff"/><Relationship Id="rId4" Type="http://schemas.openxmlformats.org/officeDocument/2006/relationships/image" Target="../media/image106.png"/><Relationship Id="rId9" Type="http://schemas.openxmlformats.org/officeDocument/2006/relationships/image" Target="../media/image112.tiff"/><Relationship Id="rId14" Type="http://schemas.openxmlformats.org/officeDocument/2006/relationships/image" Target="../media/image117.jpeg"/></Relationships>
</file>

<file path=ppt/slides/_rels/slide46.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128.jpe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127.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126.jpeg"/><Relationship Id="rId5" Type="http://schemas.openxmlformats.org/officeDocument/2006/relationships/image" Target="../media/image120.jpeg"/><Relationship Id="rId10" Type="http://schemas.openxmlformats.org/officeDocument/2006/relationships/image" Target="../media/image125.jpeg"/><Relationship Id="rId4" Type="http://schemas.openxmlformats.org/officeDocument/2006/relationships/image" Target="../media/image119.jpeg"/><Relationship Id="rId9" Type="http://schemas.openxmlformats.org/officeDocument/2006/relationships/image" Target="../media/image124.jpeg"/></Relationships>
</file>

<file path=ppt/slides/_rels/slide47.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30.jpeg"/><Relationship Id="rId7" Type="http://schemas.openxmlformats.org/officeDocument/2006/relationships/image" Target="../media/image134.jpeg"/><Relationship Id="rId2" Type="http://schemas.openxmlformats.org/officeDocument/2006/relationships/image" Target="../media/image129.jpeg"/><Relationship Id="rId1" Type="http://schemas.openxmlformats.org/officeDocument/2006/relationships/slideLayout" Target="../slideLayouts/slideLayout2.xml"/><Relationship Id="rId6" Type="http://schemas.openxmlformats.org/officeDocument/2006/relationships/image" Target="../media/image133.gif"/><Relationship Id="rId5" Type="http://schemas.openxmlformats.org/officeDocument/2006/relationships/image" Target="../media/image132.png"/><Relationship Id="rId4" Type="http://schemas.openxmlformats.org/officeDocument/2006/relationships/image" Target="../media/image131.jpeg"/><Relationship Id="rId9" Type="http://schemas.openxmlformats.org/officeDocument/2006/relationships/image" Target="../media/image136.jpeg"/></Relationships>
</file>

<file path=ppt/slides/_rels/slide48.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37.jpeg"/><Relationship Id="rId7" Type="http://schemas.openxmlformats.org/officeDocument/2006/relationships/image" Target="../media/image141.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0.jpeg"/><Relationship Id="rId11" Type="http://schemas.openxmlformats.org/officeDocument/2006/relationships/image" Target="../media/image145.jpeg"/><Relationship Id="rId5" Type="http://schemas.openxmlformats.org/officeDocument/2006/relationships/image" Target="../media/image139.jpeg"/><Relationship Id="rId10" Type="http://schemas.openxmlformats.org/officeDocument/2006/relationships/image" Target="../media/image144.jpeg"/><Relationship Id="rId4" Type="http://schemas.openxmlformats.org/officeDocument/2006/relationships/image" Target="../media/image138.png"/><Relationship Id="rId9" Type="http://schemas.openxmlformats.org/officeDocument/2006/relationships/image" Target="../media/image143.jpeg"/></Relationships>
</file>

<file path=ppt/slides/_rels/slide49.xml.rels><?xml version="1.0" encoding="UTF-8" standalone="yes"?>
<Relationships xmlns="http://schemas.openxmlformats.org/package/2006/relationships"><Relationship Id="rId8" Type="http://schemas.openxmlformats.org/officeDocument/2006/relationships/image" Target="../media/image152.jpeg"/><Relationship Id="rId3" Type="http://schemas.openxmlformats.org/officeDocument/2006/relationships/image" Target="../media/image147.jpeg"/><Relationship Id="rId7" Type="http://schemas.openxmlformats.org/officeDocument/2006/relationships/image" Target="../media/image151.png"/><Relationship Id="rId2" Type="http://schemas.openxmlformats.org/officeDocument/2006/relationships/image" Target="../media/image146.jpeg"/><Relationship Id="rId1" Type="http://schemas.openxmlformats.org/officeDocument/2006/relationships/slideLayout" Target="../slideLayouts/slideLayout2.xml"/><Relationship Id="rId6" Type="http://schemas.openxmlformats.org/officeDocument/2006/relationships/image" Target="../media/image150.png"/><Relationship Id="rId11" Type="http://schemas.openxmlformats.org/officeDocument/2006/relationships/image" Target="../media/image153.jpeg"/><Relationship Id="rId5" Type="http://schemas.openxmlformats.org/officeDocument/2006/relationships/image" Target="../media/image149.jpeg"/><Relationship Id="rId10" Type="http://schemas.openxmlformats.org/officeDocument/2006/relationships/hyperlink" Target="http://www2.egr.uh.edu/~zhan2/" TargetMode="External"/><Relationship Id="rId4" Type="http://schemas.openxmlformats.org/officeDocument/2006/relationships/image" Target="../media/image148.png"/><Relationship Id="rId9" Type="http://schemas.openxmlformats.org/officeDocument/2006/relationships/hyperlink" Target="http://wireless.egr.uh.ed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12"/>
          <p:cNvSpPr>
            <a:spLocks noChangeArrowheads="1"/>
          </p:cNvSpPr>
          <p:nvPr/>
        </p:nvSpPr>
        <p:spPr bwMode="auto">
          <a:xfrm>
            <a:off x="551384" y="1124744"/>
            <a:ext cx="10960636" cy="1690572"/>
          </a:xfrm>
          <a:prstGeom prst="rect">
            <a:avLst/>
          </a:prstGeom>
          <a:noFill/>
          <a:ln w="0">
            <a:noFill/>
            <a:miter lim="800000"/>
            <a:headEnd/>
            <a:tailEnd/>
          </a:ln>
        </p:spPr>
        <p:txBody>
          <a:bodyPr lIns="0" tIns="0" rIns="0" bIns="0"/>
          <a:lstStyle/>
          <a:p>
            <a:pPr algn="ctr">
              <a:defRPr/>
            </a:pPr>
            <a:r>
              <a:rPr lang="en-US" altLang="zh-CN" sz="4000" b="1" dirty="0">
                <a:solidFill>
                  <a:srgbClr val="0070C0"/>
                </a:solidFill>
                <a:latin typeface="Arial" panose="020B0604020202020204" pitchFamily="34" charset="0"/>
                <a:ea typeface="黑体" pitchFamily="2" charset="-122"/>
                <a:cs typeface="Arial" panose="020B0604020202020204" pitchFamily="34" charset="0"/>
              </a:rPr>
              <a:t>Holographic Radio: A New Paradigm for Ultra-Massive MIMO</a:t>
            </a:r>
            <a:endParaRPr lang="en-US" altLang="zh-CN" sz="4000" dirty="0">
              <a:solidFill>
                <a:srgbClr val="0070C0"/>
              </a:solidFill>
              <a:latin typeface="Arial" panose="020B0604020202020204" pitchFamily="34" charset="0"/>
              <a:ea typeface="黑体" pitchFamily="2" charset="-122"/>
              <a:cs typeface="Arial" panose="020B0604020202020204" pitchFamily="34" charset="0"/>
            </a:endParaRPr>
          </a:p>
          <a:p>
            <a:pPr algn="ctr">
              <a:defRPr/>
            </a:pPr>
            <a:endParaRPr lang="en-US" altLang="zh-CN" sz="2800" dirty="0">
              <a:solidFill>
                <a:schemeClr val="tx2"/>
              </a:solidFill>
              <a:latin typeface="Times New Roman" pitchFamily="18" charset="0"/>
              <a:ea typeface="黑体" pitchFamily="2" charset="-122"/>
              <a:cs typeface="Times New Roman" pitchFamily="18" charset="0"/>
            </a:endParaRPr>
          </a:p>
        </p:txBody>
      </p:sp>
      <p:sp>
        <p:nvSpPr>
          <p:cNvPr id="2" name="矩形 1">
            <a:extLst>
              <a:ext uri="{FF2B5EF4-FFF2-40B4-BE49-F238E27FC236}">
                <a16:creationId xmlns:a16="http://schemas.microsoft.com/office/drawing/2014/main" id="{881C1C74-0A26-FB46-BCAF-571B529A1A10}"/>
              </a:ext>
            </a:extLst>
          </p:cNvPr>
          <p:cNvSpPr/>
          <p:nvPr/>
        </p:nvSpPr>
        <p:spPr>
          <a:xfrm flipV="1">
            <a:off x="695400" y="2564904"/>
            <a:ext cx="10672604" cy="117726"/>
          </a:xfrm>
          <a:prstGeom prst="rect">
            <a:avLst/>
          </a:prstGeom>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9" name="Rectangle 4">
            <a:extLst>
              <a:ext uri="{FF2B5EF4-FFF2-40B4-BE49-F238E27FC236}">
                <a16:creationId xmlns:a16="http://schemas.microsoft.com/office/drawing/2014/main" id="{8C4AF406-5D3B-4FBE-B8E7-78CEE29F9B72}"/>
              </a:ext>
            </a:extLst>
          </p:cNvPr>
          <p:cNvSpPr txBox="1">
            <a:spLocks noChangeArrowheads="1"/>
          </p:cNvSpPr>
          <p:nvPr/>
        </p:nvSpPr>
        <p:spPr>
          <a:xfrm>
            <a:off x="1477958" y="3157434"/>
            <a:ext cx="9107488" cy="1930711"/>
          </a:xfrm>
          <a:prstGeom prst="rect">
            <a:avLst/>
          </a:prstGeom>
        </p:spPr>
        <p:txBody>
          <a:bodyPr/>
          <a:lstStyle/>
          <a:p>
            <a:pPr marL="254000" indent="-254000" algn="ctr">
              <a:lnSpc>
                <a:spcPct val="105000"/>
              </a:lnSpc>
              <a:spcBef>
                <a:spcPct val="20000"/>
              </a:spcBef>
              <a:buSzPct val="100000"/>
              <a:defRPr/>
            </a:pPr>
            <a:r>
              <a:rPr lang="en-US" altLang="zh-CN" sz="2800" b="1"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Zhu Han</a:t>
            </a:r>
            <a:endParaRPr lang="en-US" altLang="zh-CN" sz="1400" b="1" kern="0" dirty="0">
              <a:solidFill>
                <a:srgbClr val="000000"/>
              </a:solidFill>
              <a:latin typeface="Arial" panose="020B0604020202020204" pitchFamily="34" charset="0"/>
              <a:ea typeface="Arial Unicode MS" panose="020B0604020202020204" pitchFamily="34" charset="-122"/>
              <a:cs typeface="Arial" panose="020B0604020202020204" pitchFamily="34" charset="0"/>
            </a:endParaRPr>
          </a:p>
          <a:p>
            <a:pPr marL="254000" indent="-254000" algn="ctr" eaLnBrk="0" fontAlgn="base" hangingPunct="0">
              <a:lnSpc>
                <a:spcPct val="105000"/>
              </a:lnSpc>
              <a:spcBef>
                <a:spcPct val="20000"/>
              </a:spcBef>
              <a:spcAft>
                <a:spcPct val="0"/>
              </a:spcAft>
              <a:buSzPct val="100000"/>
              <a:defRPr/>
            </a:pPr>
            <a:r>
              <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John and Rebecca </a:t>
            </a:r>
            <a:r>
              <a:rPr lang="en-US" altLang="zh-CN" sz="2000" kern="0" dirty="0" err="1">
                <a:solidFill>
                  <a:srgbClr val="000000"/>
                </a:solidFill>
                <a:latin typeface="Arial" panose="020B0604020202020204" pitchFamily="34" charset="0"/>
                <a:ea typeface="Arial Unicode MS" panose="020B0604020202020204" pitchFamily="34" charset="-122"/>
                <a:cs typeface="Arial" panose="020B0604020202020204" pitchFamily="34" charset="0"/>
              </a:rPr>
              <a:t>Moores</a:t>
            </a:r>
            <a:r>
              <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 </a:t>
            </a:r>
            <a:r>
              <a:rPr lang="en-US" altLang="zh-CN" sz="2000" kern="0" dirty="0" err="1">
                <a:solidFill>
                  <a:srgbClr val="000000"/>
                </a:solidFill>
                <a:latin typeface="Arial" panose="020B0604020202020204" pitchFamily="34" charset="0"/>
                <a:ea typeface="Arial Unicode MS" panose="020B0604020202020204" pitchFamily="34" charset="-122"/>
                <a:cs typeface="Arial" panose="020B0604020202020204" pitchFamily="34" charset="0"/>
              </a:rPr>
              <a:t>Profssor</a:t>
            </a:r>
            <a:r>
              <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 IEEE/AAAS Fellow</a:t>
            </a:r>
          </a:p>
          <a:p>
            <a:pPr marL="254000" indent="-254000" algn="ctr" eaLnBrk="0" fontAlgn="base" hangingPunct="0">
              <a:lnSpc>
                <a:spcPct val="105000"/>
              </a:lnSpc>
              <a:spcBef>
                <a:spcPct val="20000"/>
              </a:spcBef>
              <a:spcAft>
                <a:spcPct val="0"/>
              </a:spcAft>
              <a:buSzPct val="100000"/>
              <a:defRPr/>
            </a:pPr>
            <a:r>
              <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rPr>
              <a:t>Department of ECE, University of Houston, USA</a:t>
            </a:r>
          </a:p>
          <a:p>
            <a:pPr marL="254000" indent="-254000" algn="ctr" eaLnBrk="0" fontAlgn="base" hangingPunct="0">
              <a:lnSpc>
                <a:spcPct val="105000"/>
              </a:lnSpc>
              <a:spcBef>
                <a:spcPct val="20000"/>
              </a:spcBef>
              <a:spcAft>
                <a:spcPct val="0"/>
              </a:spcAft>
              <a:buSzPct val="100000"/>
              <a:defRPr/>
            </a:pPr>
            <a:endPar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endParaRPr>
          </a:p>
          <a:p>
            <a:pPr marL="254000" indent="-254000" algn="ctr" eaLnBrk="0" fontAlgn="base" hangingPunct="0">
              <a:lnSpc>
                <a:spcPct val="105000"/>
              </a:lnSpc>
              <a:spcBef>
                <a:spcPct val="20000"/>
              </a:spcBef>
              <a:spcAft>
                <a:spcPct val="0"/>
              </a:spcAft>
              <a:buSzPct val="100000"/>
              <a:defRPr/>
            </a:pPr>
            <a:r>
              <a:rPr lang="en-US" altLang="zh-CN" sz="2000" b="1" kern="0" dirty="0">
                <a:solidFill>
                  <a:srgbClr val="C00000"/>
                </a:solidFill>
                <a:latin typeface="Arial" panose="020B0604020202020204" pitchFamily="34" charset="0"/>
                <a:ea typeface="Arial Unicode MS" panose="020B0604020202020204" pitchFamily="34" charset="-122"/>
                <a:cs typeface="Arial" panose="020B0604020202020204" pitchFamily="34" charset="0"/>
              </a:rPr>
              <a:t>Long Version (IEEE GC’ 22 MILCOM’22 Tutorials) can be found on our Lab website http://</a:t>
            </a:r>
            <a:r>
              <a:rPr lang="en-US" altLang="zh-CN" sz="2000" b="1" kern="0" dirty="0" err="1">
                <a:solidFill>
                  <a:srgbClr val="C00000"/>
                </a:solidFill>
                <a:latin typeface="Arial" panose="020B0604020202020204" pitchFamily="34" charset="0"/>
                <a:ea typeface="Arial Unicode MS" panose="020B0604020202020204" pitchFamily="34" charset="-122"/>
                <a:cs typeface="Arial" panose="020B0604020202020204" pitchFamily="34" charset="0"/>
              </a:rPr>
              <a:t>wireless.egr.uh.edu</a:t>
            </a:r>
            <a:r>
              <a:rPr lang="en-US" altLang="zh-CN" sz="2000" b="1" kern="0" dirty="0">
                <a:solidFill>
                  <a:srgbClr val="C00000"/>
                </a:solidFill>
                <a:latin typeface="Arial" panose="020B0604020202020204" pitchFamily="34" charset="0"/>
                <a:ea typeface="Arial Unicode MS" panose="020B0604020202020204" pitchFamily="34" charset="-122"/>
                <a:cs typeface="Arial" panose="020B0604020202020204" pitchFamily="34" charset="0"/>
              </a:rPr>
              <a:t>/</a:t>
            </a:r>
          </a:p>
          <a:p>
            <a:pPr marL="254000" indent="-254000" algn="ctr" eaLnBrk="0" fontAlgn="base" hangingPunct="0">
              <a:lnSpc>
                <a:spcPct val="105000"/>
              </a:lnSpc>
              <a:spcBef>
                <a:spcPct val="20000"/>
              </a:spcBef>
              <a:spcAft>
                <a:spcPct val="0"/>
              </a:spcAft>
              <a:buSzPct val="100000"/>
              <a:defRPr/>
            </a:pPr>
            <a:endParaRPr lang="en-US" altLang="zh-CN" sz="2000" kern="0" dirty="0">
              <a:solidFill>
                <a:srgbClr val="000000"/>
              </a:solidFill>
              <a:latin typeface="Arial" panose="020B0604020202020204" pitchFamily="34" charset="0"/>
              <a:ea typeface="Arial Unicode MS" panose="020B0604020202020204" pitchFamily="34" charset="-122"/>
              <a:cs typeface="Arial" panose="020B0604020202020204" pitchFamily="34" charset="0"/>
            </a:endParaRPr>
          </a:p>
          <a:p>
            <a:pPr marL="254000" indent="-254000" algn="ctr" eaLnBrk="0" fontAlgn="base" hangingPunct="0">
              <a:lnSpc>
                <a:spcPct val="105000"/>
              </a:lnSpc>
              <a:spcBef>
                <a:spcPct val="20000"/>
              </a:spcBef>
              <a:spcAft>
                <a:spcPct val="0"/>
              </a:spcAft>
              <a:buSzPct val="100000"/>
              <a:defRPr/>
            </a:pPr>
            <a:endParaRPr lang="en-US" altLang="zh-CN" kern="0" dirty="0">
              <a:solidFill>
                <a:srgbClr val="000000"/>
              </a:solidFill>
              <a:latin typeface="Arial" panose="020B0604020202020204" pitchFamily="34" charset="0"/>
              <a:ea typeface="Arial Unicode MS" panose="020B0604020202020204" pitchFamily="34" charset="-122"/>
              <a:cs typeface="Arial" panose="020B0604020202020204" pitchFamily="34" charset="0"/>
            </a:endParaRPr>
          </a:p>
        </p:txBody>
      </p:sp>
      <p:sp>
        <p:nvSpPr>
          <p:cNvPr id="11" name="文本框 10">
            <a:extLst>
              <a:ext uri="{FF2B5EF4-FFF2-40B4-BE49-F238E27FC236}">
                <a16:creationId xmlns:a16="http://schemas.microsoft.com/office/drawing/2014/main" id="{A897FC42-0A79-4F38-9550-879341A86D9A}"/>
              </a:ext>
            </a:extLst>
          </p:cNvPr>
          <p:cNvSpPr txBox="1"/>
          <p:nvPr/>
        </p:nvSpPr>
        <p:spPr>
          <a:xfrm>
            <a:off x="2018758" y="5849967"/>
            <a:ext cx="8025888" cy="584775"/>
          </a:xfrm>
          <a:prstGeom prst="rect">
            <a:avLst/>
          </a:prstGeom>
          <a:noFill/>
        </p:spPr>
        <p:txBody>
          <a:bodyPr wrap="square" rtlCol="0">
            <a:spAutoFit/>
          </a:bodyPr>
          <a:lstStyle/>
          <a:p>
            <a:pPr algn="ctr"/>
            <a:r>
              <a:rPr lang="en-US" altLang="zh-CN" sz="1600" dirty="0">
                <a:latin typeface="Arial" panose="020B0604020202020204" pitchFamily="34" charset="0"/>
                <a:cs typeface="Arial" panose="020B0604020202020204" pitchFamily="34" charset="0"/>
              </a:rPr>
              <a:t>ACK: Boya Di, </a:t>
            </a:r>
            <a:r>
              <a:rPr lang="en-US" altLang="zh-CN" sz="1600" dirty="0" err="1">
                <a:latin typeface="Arial" panose="020B0604020202020204" pitchFamily="34" charset="0"/>
                <a:cs typeface="Arial" panose="020B0604020202020204" pitchFamily="34" charset="0"/>
              </a:rPr>
              <a:t>Hongliang</a:t>
            </a:r>
            <a:r>
              <a:rPr lang="en-US" altLang="zh-CN" sz="1600" dirty="0">
                <a:latin typeface="Arial" panose="020B0604020202020204" pitchFamily="34" charset="0"/>
                <a:cs typeface="Arial" panose="020B0604020202020204" pitchFamily="34" charset="0"/>
              </a:rPr>
              <a:t> Zhang, </a:t>
            </a:r>
            <a:r>
              <a:rPr lang="en-US" altLang="zh-CN" sz="1600" dirty="0" err="1">
                <a:latin typeface="Arial" panose="020B0604020202020204" pitchFamily="34" charset="0"/>
                <a:cs typeface="Arial" panose="020B0604020202020204" pitchFamily="34" charset="0"/>
              </a:rPr>
              <a:t>Lingyang</a:t>
            </a:r>
            <a:r>
              <a:rPr lang="en-US" altLang="zh-CN" sz="1600" dirty="0">
                <a:latin typeface="Arial" panose="020B0604020202020204" pitchFamily="34" charset="0"/>
                <a:cs typeface="Arial" panose="020B0604020202020204" pitchFamily="34" charset="0"/>
              </a:rPr>
              <a:t> Song, </a:t>
            </a:r>
            <a:r>
              <a:rPr lang="en-US" altLang="zh-CN" sz="1600" dirty="0" err="1">
                <a:latin typeface="Arial" panose="020B0604020202020204" pitchFamily="34" charset="0"/>
                <a:cs typeface="Arial" panose="020B0604020202020204" pitchFamily="34" charset="0"/>
              </a:rPr>
              <a:t>Ruoqi</a:t>
            </a:r>
            <a:r>
              <a:rPr lang="en-US" altLang="zh-CN" sz="1600" dirty="0">
                <a:latin typeface="Arial" panose="020B0604020202020204" pitchFamily="34" charset="0"/>
                <a:cs typeface="Arial" panose="020B0604020202020204" pitchFamily="34" charset="0"/>
              </a:rPr>
              <a:t> Deng, Yutong Zhang, </a:t>
            </a:r>
            <a:r>
              <a:rPr lang="en-US" altLang="zh-CN" sz="1600" dirty="0" err="1">
                <a:latin typeface="Arial" panose="020B0604020202020204" pitchFamily="34" charset="0"/>
                <a:cs typeface="Arial" panose="020B0604020202020204" pitchFamily="34" charset="0"/>
              </a:rPr>
              <a:t>Haobo</a:t>
            </a:r>
            <a:r>
              <a:rPr lang="en-US" altLang="zh-CN" sz="1600" dirty="0">
                <a:latin typeface="Arial" panose="020B0604020202020204" pitchFamily="34" charset="0"/>
                <a:cs typeface="Arial" panose="020B0604020202020204" pitchFamily="34" charset="0"/>
              </a:rPr>
              <a:t> Zhang, </a:t>
            </a:r>
            <a:r>
              <a:rPr lang="en-US" altLang="zh-CN" sz="1600" dirty="0" err="1">
                <a:latin typeface="Arial" panose="020B0604020202020204" pitchFamily="34" charset="0"/>
                <a:cs typeface="Arial" panose="020B0604020202020204" pitchFamily="34" charset="0"/>
              </a:rPr>
              <a:t>Xiaoyu</a:t>
            </a:r>
            <a:r>
              <a:rPr lang="en-US" altLang="zh-CN" sz="1600" dirty="0">
                <a:latin typeface="Arial" panose="020B0604020202020204" pitchFamily="34" charset="0"/>
                <a:cs typeface="Arial" panose="020B0604020202020204" pitchFamily="34" charset="0"/>
              </a:rPr>
              <a:t> Zhang, Xinyuan Hu, and National Science Foundation </a:t>
            </a:r>
            <a:endParaRPr lang="zh-CN" altLang="en-US" sz="1600" dirty="0">
              <a:latin typeface="Arial" panose="020B0604020202020204" pitchFamily="34" charset="0"/>
              <a:cs typeface="Arial" panose="020B0604020202020204" pitchFamily="34" charset="0"/>
            </a:endParaRPr>
          </a:p>
        </p:txBody>
      </p:sp>
      <p:pic>
        <p:nvPicPr>
          <p:cNvPr id="13" name="Picture 12" descr="http://tbn0.google.com/images?q=tbn:HMEGXKmAqkMYXM:http://content.answers.com/main/content/wp/en/e/ec/University_of_Houston_Logo.jpg">
            <a:hlinkClick r:id="rId4"/>
            <a:extLst>
              <a:ext uri="{FF2B5EF4-FFF2-40B4-BE49-F238E27FC236}">
                <a16:creationId xmlns:a16="http://schemas.microsoft.com/office/drawing/2014/main" id="{C46087A7-77C1-4890-9203-389CB11CAC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06623" y="6039626"/>
            <a:ext cx="723172" cy="721792"/>
          </a:xfrm>
          <a:prstGeom prst="rect">
            <a:avLst/>
          </a:prstGeom>
          <a:noFill/>
          <a:ln>
            <a:noFill/>
          </a:ln>
        </p:spPr>
      </p:pic>
      <p:pic>
        <p:nvPicPr>
          <p:cNvPr id="4098" name="Picture 2">
            <a:extLst>
              <a:ext uri="{FF2B5EF4-FFF2-40B4-BE49-F238E27FC236}">
                <a16:creationId xmlns:a16="http://schemas.microsoft.com/office/drawing/2014/main" id="{D4A49ADC-0C17-7D49-D549-C24E1282FE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88" y="5949280"/>
            <a:ext cx="1152268" cy="8639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24332146"/>
      </p:ext>
    </p:extLst>
  </p:cSld>
  <p:clrMapOvr>
    <a:masterClrMapping/>
  </p:clrMapOvr>
  <p:transition advTm="16828"/>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800" b="1" dirty="0">
                <a:solidFill>
                  <a:srgbClr val="0070C0"/>
                </a:solidFill>
                <a:latin typeface="Arial" panose="020B0604020202020204" pitchFamily="34" charset="0"/>
                <a:ea typeface="黑体" pitchFamily="2" charset="-122"/>
                <a:cs typeface="Arial" panose="020B0604020202020204" pitchFamily="34" charset="0"/>
              </a:rPr>
              <a:t>Microwave Holographic Principle</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10</a:t>
            </a:fld>
            <a:endParaRPr lang="zh-CN" altLang="en-US" sz="1400" dirty="0"/>
          </a:p>
        </p:txBody>
      </p:sp>
      <mc:AlternateContent xmlns:mc="http://schemas.openxmlformats.org/markup-compatibility/2006" xmlns:a14="http://schemas.microsoft.com/office/drawing/2010/main">
        <mc:Choice Requires="a14">
          <p:sp>
            <p:nvSpPr>
              <p:cNvPr id="32" name="文本框 31"/>
              <p:cNvSpPr txBox="1"/>
              <p:nvPr/>
            </p:nvSpPr>
            <p:spPr>
              <a:xfrm>
                <a:off x="8530974" y="5056776"/>
                <a:ext cx="3392341" cy="331757"/>
              </a:xfrm>
              <a:prstGeom prst="rect">
                <a:avLst/>
              </a:prstGeom>
              <a:noFill/>
            </p:spPr>
            <p:txBody>
              <a:bodyPr wrap="square" rtlCol="0">
                <a:spAutoFit/>
              </a:bodyPr>
              <a:lstStyle/>
              <a:p>
                <a:r>
                  <a:rPr lang="en-US" altLang="zh-CN" sz="1400" dirty="0">
                    <a:solidFill>
                      <a:srgbClr val="C00000"/>
                    </a:solidFill>
                  </a:rPr>
                  <a:t>Holographic pattern </a:t>
                </a:r>
                <a14:m>
                  <m:oMath xmlns:m="http://schemas.openxmlformats.org/officeDocument/2006/math">
                    <m:sSub>
                      <m:sSubPr>
                        <m:ctrlPr>
                          <a:rPr lang="en-US" altLang="zh-CN" sz="14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1400" i="1">
                        <a:solidFill>
                          <a:srgbClr val="C00000"/>
                        </a:solidFill>
                        <a:latin typeface="Cambria Math" panose="02040503050406030204" pitchFamily="18" charset="0"/>
                        <a:cs typeface="Arial" panose="020B0604020202020204" pitchFamily="34" charset="0"/>
                      </a:rPr>
                      <m:t>=</m:t>
                    </m:r>
                  </m:oMath>
                </a14:m>
                <a:r>
                  <a:rPr lang="en-US" altLang="zh-CN" sz="1400" dirty="0">
                    <a:solidFill>
                      <a:srgbClr val="C00000"/>
                    </a:solidFill>
                    <a:cs typeface="Arial" panose="020B0604020202020204" pitchFamily="34" charset="0"/>
                  </a:rPr>
                  <a:t> </a:t>
                </a:r>
                <a14:m>
                  <m:oMath xmlns:m="http://schemas.openxmlformats.org/officeDocument/2006/math">
                    <m:sSub>
                      <m:sSubPr>
                        <m:ctrlPr>
                          <a:rPr lang="en-US" altLang="zh-CN" sz="1400" i="1">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400" i="1">
                            <a:solidFill>
                              <a:srgbClr val="C00000"/>
                            </a:solidFill>
                            <a:latin typeface="Cambria Math" panose="02040503050406030204" pitchFamily="18" charset="0"/>
                            <a:cs typeface="Arial" panose="020B0604020202020204" pitchFamily="34" charset="0"/>
                          </a:rPr>
                        </m:ctrlPr>
                      </m:sSubSup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𝑟𝑒𝑓</m:t>
                        </m:r>
                      </m:sub>
                      <m:sup>
                        <m:r>
                          <a:rPr lang="en-US" altLang="zh-CN" sz="1400" i="1">
                            <a:solidFill>
                              <a:srgbClr val="C00000"/>
                            </a:solidFill>
                            <a:latin typeface="Cambria Math" panose="02040503050406030204" pitchFamily="18" charset="0"/>
                            <a:cs typeface="Arial" panose="020B0604020202020204" pitchFamily="34" charset="0"/>
                          </a:rPr>
                          <m:t>∗</m:t>
                        </m:r>
                      </m:sup>
                    </m:sSubSup>
                  </m:oMath>
                </a14:m>
                <a:endParaRPr lang="zh-CN" altLang="en-US" sz="1400" dirty="0">
                  <a:solidFill>
                    <a:srgbClr val="C00000"/>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8530974" y="5056776"/>
                <a:ext cx="3392341" cy="331757"/>
              </a:xfrm>
              <a:prstGeom prst="rect">
                <a:avLst/>
              </a:prstGeom>
              <a:blipFill rotWithShape="0">
                <a:blip r:embed="rId3"/>
                <a:stretch>
                  <a:fillRect l="-539" t="-1852" b="-12963"/>
                </a:stretch>
              </a:blipFill>
            </p:spPr>
            <p:txBody>
              <a:bodyPr/>
              <a:lstStyle/>
              <a:p>
                <a:r>
                  <a:rPr lang="zh-CN" altLang="en-US">
                    <a:noFill/>
                  </a:rPr>
                  <a:t> </a:t>
                </a:r>
              </a:p>
            </p:txBody>
          </p:sp>
        </mc:Fallback>
      </mc:AlternateContent>
      <p:grpSp>
        <p:nvGrpSpPr>
          <p:cNvPr id="15" name="组合 14"/>
          <p:cNvGrpSpPr/>
          <p:nvPr/>
        </p:nvGrpSpPr>
        <p:grpSpPr>
          <a:xfrm>
            <a:off x="7803635" y="3393001"/>
            <a:ext cx="4347630" cy="1572550"/>
            <a:chOff x="3049" y="4218179"/>
            <a:chExt cx="5442692" cy="2024970"/>
          </a:xfrm>
        </p:grpSpPr>
        <p:sp>
          <p:nvSpPr>
            <p:cNvPr id="46" name="平行四边形 45"/>
            <p:cNvSpPr/>
            <p:nvPr/>
          </p:nvSpPr>
          <p:spPr>
            <a:xfrm>
              <a:off x="1305380" y="5208568"/>
              <a:ext cx="4140361" cy="1034581"/>
            </a:xfrm>
            <a:prstGeom prst="parallelogram">
              <a:avLst>
                <a:gd name="adj" fmla="val 94101"/>
              </a:avLst>
            </a:prstGeom>
            <a:solidFill>
              <a:srgbClr val="DBEEF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5" name="椭圆 54"/>
            <p:cNvSpPr/>
            <p:nvPr/>
          </p:nvSpPr>
          <p:spPr>
            <a:xfrm>
              <a:off x="2181943" y="5365314"/>
              <a:ext cx="2387235" cy="715039"/>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6" name="椭圆 55"/>
            <p:cNvSpPr/>
            <p:nvPr/>
          </p:nvSpPr>
          <p:spPr>
            <a:xfrm>
              <a:off x="2319320" y="5526795"/>
              <a:ext cx="1445396" cy="398126"/>
            </a:xfrm>
            <a:prstGeom prst="ellipse">
              <a:avLst/>
            </a:prstGeom>
            <a:solidFill>
              <a:srgbClr val="C0CFE2"/>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7" name="椭圆 56"/>
            <p:cNvSpPr/>
            <p:nvPr/>
          </p:nvSpPr>
          <p:spPr>
            <a:xfrm>
              <a:off x="2446626" y="5596766"/>
              <a:ext cx="863658" cy="252135"/>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61" name="直接箭头连接符 60"/>
            <p:cNvCxnSpPr>
              <a:cxnSpLocks/>
            </p:cNvCxnSpPr>
            <p:nvPr/>
          </p:nvCxnSpPr>
          <p:spPr>
            <a:xfrm flipV="1">
              <a:off x="2546432"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cxnSpLocks/>
            </p:cNvCxnSpPr>
            <p:nvPr/>
          </p:nvCxnSpPr>
          <p:spPr>
            <a:xfrm flipV="1">
              <a:off x="2857208"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cxnSpLocks/>
            </p:cNvCxnSpPr>
            <p:nvPr/>
          </p:nvCxnSpPr>
          <p:spPr>
            <a:xfrm flipV="1">
              <a:off x="3167983"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cxnSpLocks/>
            </p:cNvCxnSpPr>
            <p:nvPr/>
          </p:nvCxnSpPr>
          <p:spPr>
            <a:xfrm flipV="1">
              <a:off x="3478757"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p:cNvSpPr txBox="1"/>
                <p:nvPr/>
              </p:nvSpPr>
              <p:spPr>
                <a:xfrm>
                  <a:off x="182541" y="4437867"/>
                  <a:ext cx="3240359" cy="418617"/>
                </a:xfrm>
                <a:prstGeom prst="rect">
                  <a:avLst/>
                </a:prstGeom>
                <a:noFill/>
              </p:spPr>
              <p:txBody>
                <a:bodyPr wrap="square" rtlCol="0">
                  <a:spAutoFit/>
                </a:bodyPr>
                <a:lstStyle/>
                <a:p>
                  <a:pPr algn="ctr"/>
                  <a:r>
                    <a:rPr lang="en-US" altLang="zh-CN" sz="1400" dirty="0">
                      <a:solidFill>
                        <a:schemeClr val="accent4">
                          <a:lumMod val="75000"/>
                        </a:schemeClr>
                      </a:solidFill>
                    </a:rPr>
                    <a:t>Desired object wave </a:t>
                  </a:r>
                  <a14:m>
                    <m:oMath xmlns:m="http://schemas.openxmlformats.org/officeDocument/2006/math">
                      <m:sSub>
                        <m:sSubPr>
                          <m:ctrlPr>
                            <a:rPr lang="en-US" altLang="zh-CN" sz="1400" i="1" smtClean="0">
                              <a:solidFill>
                                <a:schemeClr val="accent4">
                                  <a:lumMod val="75000"/>
                                </a:schemeClr>
                              </a:solidFill>
                              <a:latin typeface="Cambria Math" panose="02040503050406030204" pitchFamily="18" charset="0"/>
                              <a:cs typeface="Arial" panose="020B0604020202020204" pitchFamily="34" charset="0"/>
                            </a:rPr>
                          </m:ctrlPr>
                        </m:sSubPr>
                        <m:e>
                          <m:r>
                            <m:rPr>
                              <m:sty m:val="p"/>
                            </m:rPr>
                            <a:rPr lang="el-GR" altLang="zh-CN" sz="1400" i="1">
                              <a:solidFill>
                                <a:schemeClr val="accent4">
                                  <a:lumMod val="75000"/>
                                </a:schemeClr>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chemeClr val="accent4">
                                  <a:lumMod val="75000"/>
                                </a:schemeClr>
                              </a:solidFill>
                              <a:latin typeface="Cambria Math" panose="02040503050406030204" pitchFamily="18" charset="0"/>
                              <a:cs typeface="Arial" panose="020B0604020202020204" pitchFamily="34" charset="0"/>
                            </a:rPr>
                            <m:t>𝑜𝑏𝑗</m:t>
                          </m:r>
                        </m:sub>
                      </m:sSub>
                    </m:oMath>
                  </a14:m>
                  <a:endParaRPr lang="zh-CN" altLang="en-US" sz="1400" dirty="0">
                    <a:solidFill>
                      <a:schemeClr val="accent4">
                        <a:lumMod val="75000"/>
                      </a:schemeClr>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182541" y="4437867"/>
                  <a:ext cx="3240359" cy="418617"/>
                </a:xfrm>
                <a:prstGeom prst="rect">
                  <a:avLst/>
                </a:prstGeom>
                <a:blipFill rotWithShape="0">
                  <a:blip r:embed="rId4"/>
                  <a:stretch>
                    <a:fillRect t="-1887" b="-150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p:cNvSpPr txBox="1"/>
                <p:nvPr/>
              </p:nvSpPr>
              <p:spPr>
                <a:xfrm>
                  <a:off x="3049" y="5782769"/>
                  <a:ext cx="2359985" cy="418534"/>
                </a:xfrm>
                <a:prstGeom prst="rect">
                  <a:avLst/>
                </a:prstGeom>
                <a:noFill/>
              </p:spPr>
              <p:txBody>
                <a:bodyPr wrap="square" rtlCol="0">
                  <a:spAutoFit/>
                </a:bodyPr>
                <a:lstStyle/>
                <a:p>
                  <a:pPr algn="ctr"/>
                  <a:r>
                    <a:rPr lang="en-US" altLang="zh-CN" sz="1400" dirty="0">
                      <a:solidFill>
                        <a:srgbClr val="00B050"/>
                      </a:solidFill>
                    </a:rPr>
                    <a:t>Reference wave </a:t>
                  </a:r>
                  <a14:m>
                    <m:oMath xmlns:m="http://schemas.openxmlformats.org/officeDocument/2006/math">
                      <m:sSub>
                        <m:sSubPr>
                          <m:ctrlPr>
                            <a:rPr lang="en-US" altLang="zh-CN" sz="1400" i="1" smtClean="0">
                              <a:solidFill>
                                <a:srgbClr val="00B050"/>
                              </a:solidFill>
                              <a:latin typeface="Cambria Math" panose="02040503050406030204" pitchFamily="18" charset="0"/>
                              <a:cs typeface="Arial" panose="020B0604020202020204" pitchFamily="34" charset="0"/>
                            </a:rPr>
                          </m:ctrlPr>
                        </m:sSubPr>
                        <m:e>
                          <m:r>
                            <a:rPr lang="en-US" altLang="zh-CN" sz="1400" i="1">
                              <a:solidFill>
                                <a:srgbClr val="00B050"/>
                              </a:solidFill>
                              <a:latin typeface="Cambria Math" panose="02040503050406030204" pitchFamily="18" charset="0"/>
                              <a:cs typeface="Arial" panose="020B0604020202020204" pitchFamily="34" charset="0"/>
                            </a:rPr>
                            <m:t> </m:t>
                          </m:r>
                          <m:r>
                            <m:rPr>
                              <m:sty m:val="p"/>
                            </m:rPr>
                            <a:rPr lang="el-GR" altLang="zh-CN" sz="1400" i="1">
                              <a:solidFill>
                                <a:srgbClr val="00B05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00B050"/>
                              </a:solidFill>
                              <a:latin typeface="Cambria Math" panose="02040503050406030204" pitchFamily="18" charset="0"/>
                              <a:cs typeface="Arial" panose="020B0604020202020204" pitchFamily="34" charset="0"/>
                            </a:rPr>
                            <m:t>𝑟𝑒𝑓</m:t>
                          </m:r>
                        </m:sub>
                      </m:sSub>
                    </m:oMath>
                  </a14:m>
                  <a:endParaRPr lang="zh-CN" altLang="en-US" sz="1400" dirty="0">
                    <a:solidFill>
                      <a:srgbClr val="00B050"/>
                    </a:solidFill>
                  </a:endParaRPr>
                </a:p>
              </p:txBody>
            </p:sp>
          </mc:Choice>
          <mc:Fallback xmlns="">
            <p:sp>
              <p:nvSpPr>
                <p:cNvPr id="54" name="文本框 53"/>
                <p:cNvSpPr txBox="1">
                  <a:spLocks noRot="1" noChangeAspect="1" noMove="1" noResize="1" noEditPoints="1" noAdjustHandles="1" noChangeArrowheads="1" noChangeShapeType="1" noTextEdit="1"/>
                </p:cNvSpPr>
                <p:nvPr/>
              </p:nvSpPr>
              <p:spPr>
                <a:xfrm>
                  <a:off x="3049" y="5782769"/>
                  <a:ext cx="2359985" cy="418534"/>
                </a:xfrm>
                <a:prstGeom prst="rect">
                  <a:avLst/>
                </a:prstGeom>
                <a:blipFill rotWithShape="0">
                  <a:blip r:embed="rId5"/>
                  <a:stretch>
                    <a:fillRect t="-1887" b="-15094"/>
                  </a:stretch>
                </a:blipFill>
              </p:spPr>
              <p:txBody>
                <a:bodyPr/>
                <a:lstStyle/>
                <a:p>
                  <a:r>
                    <a:rPr lang="zh-CN" altLang="en-US">
                      <a:noFill/>
                    </a:rPr>
                    <a:t> </a:t>
                  </a:r>
                </a:p>
              </p:txBody>
            </p:sp>
          </mc:Fallback>
        </mc:AlternateContent>
        <p:sp>
          <p:nvSpPr>
            <p:cNvPr id="40" name="文本框 39"/>
            <p:cNvSpPr txBox="1"/>
            <p:nvPr/>
          </p:nvSpPr>
          <p:spPr>
            <a:xfrm>
              <a:off x="222015" y="5532678"/>
              <a:ext cx="1694755" cy="396324"/>
            </a:xfrm>
            <a:prstGeom prst="rect">
              <a:avLst/>
            </a:prstGeom>
            <a:noFill/>
          </p:spPr>
          <p:txBody>
            <a:bodyPr wrap="square" rtlCol="0">
              <a:spAutoFit/>
            </a:bodyPr>
            <a:lstStyle/>
            <a:p>
              <a:pPr algn="ctr"/>
              <a:r>
                <a:rPr lang="en-US" altLang="zh-CN" sz="1400" dirty="0">
                  <a:solidFill>
                    <a:srgbClr val="00B050"/>
                  </a:solidFill>
                </a:rPr>
                <a:t>Feed</a:t>
              </a:r>
              <a:endParaRPr lang="zh-CN" altLang="en-US" sz="1400" dirty="0">
                <a:solidFill>
                  <a:srgbClr val="00B050"/>
                </a:solidFill>
              </a:endParaRPr>
            </a:p>
          </p:txBody>
        </p:sp>
        <p:sp>
          <p:nvSpPr>
            <p:cNvPr id="2" name="椭圆 1"/>
            <p:cNvSpPr/>
            <p:nvPr/>
          </p:nvSpPr>
          <p:spPr>
            <a:xfrm>
              <a:off x="2690377" y="5668073"/>
              <a:ext cx="166831" cy="109519"/>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400"/>
            </a:p>
          </p:txBody>
        </p:sp>
        <p:cxnSp>
          <p:nvCxnSpPr>
            <p:cNvPr id="4" name="直接连接符 3"/>
            <p:cNvCxnSpPr>
              <a:endCxn id="2" idx="2"/>
            </p:cNvCxnSpPr>
            <p:nvPr/>
          </p:nvCxnSpPr>
          <p:spPr>
            <a:xfrm>
              <a:off x="1437938" y="5722832"/>
              <a:ext cx="1252439" cy="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矩形 5"/>
              <p:cNvSpPr/>
              <p:nvPr/>
            </p:nvSpPr>
            <p:spPr>
              <a:xfrm>
                <a:off x="234687" y="1112899"/>
                <a:ext cx="11189905" cy="1526636"/>
              </a:xfrm>
              <a:prstGeom prst="rect">
                <a:avLst/>
              </a:prstGeom>
            </p:spPr>
            <p:txBody>
              <a:bodyPr wrap="square">
                <a:spAutoFit/>
              </a:bodyPr>
              <a:lstStyle/>
              <a:p>
                <a:pPr algn="just">
                  <a:spcAft>
                    <a:spcPts val="600"/>
                  </a:spcAft>
                </a:pPr>
                <a:r>
                  <a:rPr lang="en-US" altLang="zh-CN" sz="2000" b="1" dirty="0">
                    <a:latin typeface="Arial" panose="020B0604020202020204" pitchFamily="34" charset="0"/>
                    <a:cs typeface="Arial" panose="020B0604020202020204" pitchFamily="34" charset="0"/>
                  </a:rPr>
                  <a:t>An objective wave </a:t>
                </a:r>
                <a14:m>
                  <m:oMath xmlns:m="http://schemas.openxmlformats.org/officeDocument/2006/math">
                    <m:sSub>
                      <m:sSubPr>
                        <m:ctrlPr>
                          <a:rPr lang="en-US" altLang="zh-CN" sz="2000" b="1" i="1">
                            <a:latin typeface="Cambria Math" panose="02040503050406030204" pitchFamily="18" charset="0"/>
                            <a:cs typeface="Arial" panose="020B0604020202020204" pitchFamily="34" charset="0"/>
                          </a:rPr>
                        </m:ctrlPr>
                      </m:sSubPr>
                      <m:e>
                        <m:r>
                          <a:rPr lang="el-GR" altLang="zh-CN" sz="2000" b="1" i="1">
                            <a:latin typeface="Cambria Math" panose="02040503050406030204" pitchFamily="18" charset="0"/>
                            <a:ea typeface="Cambria Math" panose="02040503050406030204" pitchFamily="18" charset="0"/>
                            <a:cs typeface="Arial" panose="020B0604020202020204" pitchFamily="34" charset="0"/>
                          </a:rPr>
                          <m:t>𝜳</m:t>
                        </m:r>
                      </m:e>
                      <m:sub>
                        <m:r>
                          <a:rPr lang="en-US" altLang="zh-CN" sz="2000" b="1" i="1">
                            <a:latin typeface="Cambria Math" panose="02040503050406030204" pitchFamily="18" charset="0"/>
                            <a:cs typeface="Arial" panose="020B0604020202020204" pitchFamily="34" charset="0"/>
                          </a:rPr>
                          <m:t>𝒐𝒃𝒋</m:t>
                        </m:r>
                      </m:sub>
                    </m:sSub>
                  </m:oMath>
                </a14:m>
                <a:r>
                  <a:rPr lang="en-US" altLang="zh-CN" sz="2000" b="1" dirty="0">
                    <a:latin typeface="Arial" panose="020B0604020202020204" pitchFamily="34" charset="0"/>
                    <a:cs typeface="Arial" panose="020B0604020202020204" pitchFamily="34" charset="0"/>
                  </a:rPr>
                  <a:t>  is a beam towards the desired direction</a:t>
                </a:r>
              </a:p>
              <a:p>
                <a:pPr marL="285750" indent="-28575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feed inputs the reference wave </a:t>
                </a:r>
                <a14:m>
                  <m:oMath xmlns:m="http://schemas.openxmlformats.org/officeDocument/2006/math">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n-US" altLang="zh-CN" sz="2000" i="1">
                            <a:solidFill>
                              <a:srgbClr val="C00000"/>
                            </a:solidFill>
                            <a:latin typeface="Cambria Math" panose="02040503050406030204" pitchFamily="18" charset="0"/>
                            <a:cs typeface="Arial" panose="020B0604020202020204" pitchFamily="34" charset="0"/>
                          </a:rPr>
                          <m:t> </m:t>
                        </m:r>
                        <m:r>
                          <m:rPr>
                            <m:sty m:val="p"/>
                          </m:rP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solidFill>
                              <a:srgbClr val="C00000"/>
                            </a:solidFill>
                            <a:latin typeface="Cambria Math" panose="02040503050406030204" pitchFamily="18" charset="0"/>
                            <a:cs typeface="Arial" panose="020B0604020202020204" pitchFamily="34" charset="0"/>
                          </a:rPr>
                          <m:t>𝑟𝑒𝑓</m:t>
                        </m:r>
                      </m:sub>
                    </m:sSub>
                  </m:oMath>
                </a14:m>
                <a:r>
                  <a:rPr lang="en-US" altLang="zh-CN" sz="2000" dirty="0">
                    <a:latin typeface="Arial" panose="020B0604020202020204" pitchFamily="34" charset="0"/>
                    <a:cs typeface="Arial" panose="020B0604020202020204" pitchFamily="34" charset="0"/>
                  </a:rPr>
                  <a:t> to the surface</a:t>
                </a:r>
              </a:p>
              <a:p>
                <a:pPr marL="285750" indent="-28575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When propagating along the surface, the reference wave interplays with the </a:t>
                </a:r>
                <a:r>
                  <a:rPr lang="en-US" altLang="zh-CN" sz="2000" dirty="0">
                    <a:solidFill>
                      <a:srgbClr val="C00000"/>
                    </a:solidFill>
                    <a:latin typeface="Arial" panose="020B0604020202020204" pitchFamily="34" charset="0"/>
                    <a:cs typeface="Arial" panose="020B0604020202020204" pitchFamily="34" charset="0"/>
                  </a:rPr>
                  <a:t>pre-constructed holographic pattern </a:t>
                </a:r>
                <a:r>
                  <a:rPr lang="en-US" altLang="zh-CN" sz="2000" dirty="0">
                    <a:latin typeface="Arial" panose="020B0604020202020204" pitchFamily="34" charset="0"/>
                    <a:cs typeface="Arial" panose="020B0604020202020204" pitchFamily="34" charset="0"/>
                  </a:rPr>
                  <a:t>on the surface, i.e., </a:t>
                </a:r>
                <a:r>
                  <a:rPr lang="en-US" altLang="zh-CN" sz="2000" dirty="0">
                    <a:solidFill>
                      <a:srgbClr val="C00000"/>
                    </a:solidFill>
                    <a:latin typeface="Arial" panose="020B0604020202020204" pitchFamily="34" charset="0"/>
                    <a:cs typeface="Arial" panose="020B0604020202020204" pitchFamily="34" charset="0"/>
                  </a:rPr>
                  <a:t>holographic beamforming </a:t>
                </a:r>
                <a:r>
                  <a:rPr lang="en-US" altLang="zh-CN" sz="2000" dirty="0">
                    <a:latin typeface="Arial" panose="020B0604020202020204" pitchFamily="34" charset="0"/>
                    <a:cs typeface="Arial" panose="020B0604020202020204" pitchFamily="34" charset="0"/>
                  </a:rPr>
                  <a:t>is performed. </a:t>
                </a:r>
              </a:p>
            </p:txBody>
          </p:sp>
        </mc:Choice>
        <mc:Fallback xmlns="">
          <p:sp>
            <p:nvSpPr>
              <p:cNvPr id="6" name="矩形 5"/>
              <p:cNvSpPr>
                <a:spLocks noRot="1" noChangeAspect="1" noMove="1" noResize="1" noEditPoints="1" noAdjustHandles="1" noChangeArrowheads="1" noChangeShapeType="1" noTextEdit="1"/>
              </p:cNvSpPr>
              <p:nvPr/>
            </p:nvSpPr>
            <p:spPr>
              <a:xfrm>
                <a:off x="234687" y="1112899"/>
                <a:ext cx="11189905" cy="1526636"/>
              </a:xfrm>
              <a:prstGeom prst="rect">
                <a:avLst/>
              </a:prstGeom>
              <a:blipFill>
                <a:blip r:embed="rId6"/>
                <a:stretch>
                  <a:fillRect l="-545" t="-2400" r="-545" b="-6800"/>
                </a:stretch>
              </a:blipFill>
            </p:spPr>
            <p:txBody>
              <a:bodyPr/>
              <a:lstStyle/>
              <a:p>
                <a:r>
                  <a:rPr lang="zh-CN" altLang="en-US">
                    <a:noFill/>
                  </a:rPr>
                  <a:t> </a:t>
                </a:r>
              </a:p>
            </p:txBody>
          </p:sp>
        </mc:Fallback>
      </mc:AlternateContent>
      <p:sp>
        <p:nvSpPr>
          <p:cNvPr id="5" name="矩形 4"/>
          <p:cNvSpPr/>
          <p:nvPr/>
        </p:nvSpPr>
        <p:spPr>
          <a:xfrm>
            <a:off x="227444" y="5600991"/>
            <a:ext cx="7733521" cy="707886"/>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After the holographic beamforming, the reference wave </a:t>
            </a:r>
            <a:r>
              <a:rPr lang="en-US" altLang="zh-CN" sz="2000" dirty="0">
                <a:solidFill>
                  <a:srgbClr val="C00000"/>
                </a:solidFill>
                <a:latin typeface="Arial" panose="020B0604020202020204" pitchFamily="34" charset="0"/>
                <a:cs typeface="Arial" panose="020B0604020202020204" pitchFamily="34" charset="0"/>
              </a:rPr>
              <a:t>turns into the objective wave</a:t>
            </a:r>
            <a:r>
              <a:rPr lang="en-US" altLang="zh-CN" sz="2000" dirty="0">
                <a:latin typeface="Arial" panose="020B0604020202020204" pitchFamily="34" charset="0"/>
                <a:cs typeface="Arial" panose="020B0604020202020204" pitchFamily="34" charset="0"/>
              </a:rPr>
              <a:t>, projected towards the target direction</a:t>
            </a:r>
          </a:p>
        </p:txBody>
      </p:sp>
      <mc:AlternateContent xmlns:mc="http://schemas.openxmlformats.org/markup-compatibility/2006" xmlns:a14="http://schemas.microsoft.com/office/drawing/2010/main">
        <mc:Choice Requires="a14">
          <p:sp>
            <p:nvSpPr>
              <p:cNvPr id="39" name="文本框 38"/>
              <p:cNvSpPr txBox="1"/>
              <p:nvPr/>
            </p:nvSpPr>
            <p:spPr>
              <a:xfrm>
                <a:off x="3187073" y="2893705"/>
                <a:ext cx="4441665" cy="434286"/>
              </a:xfrm>
              <a:prstGeom prst="rect">
                <a:avLst/>
              </a:prstGeom>
              <a:noFill/>
            </p:spPr>
            <p:txBody>
              <a:bodyPr wrap="none" rtlCol="0">
                <a:spAutoFit/>
              </a:bodyPr>
              <a:lstStyle/>
              <a:p>
                <a:r>
                  <a:rPr lang="en-US" altLang="zh-CN" sz="2000" dirty="0">
                    <a:solidFill>
                      <a:schemeClr val="tx1"/>
                    </a:solidFill>
                    <a:latin typeface="Arial" panose="020B0604020202020204" pitchFamily="34" charset="0"/>
                    <a:cs typeface="Arial" panose="020B0604020202020204" pitchFamily="34" charset="0"/>
                  </a:rPr>
                  <a:t>Holographic pattern </a:t>
                </a:r>
                <a14:m>
                  <m:oMath xmlns:m="http://schemas.openxmlformats.org/officeDocument/2006/math">
                    <m:sSub>
                      <m:sSubPr>
                        <m:ctrlPr>
                          <a:rPr lang="en-US" altLang="zh-CN" sz="2000" i="1" smtClean="0">
                            <a:solidFill>
                              <a:schemeClr val="tx1"/>
                            </a:solidFill>
                            <a:latin typeface="Cambria Math" panose="02040503050406030204" pitchFamily="18" charset="0"/>
                            <a:cs typeface="Arial" panose="020B0604020202020204" pitchFamily="34" charset="0"/>
                          </a:rPr>
                        </m:ctrlPr>
                      </m:sSubPr>
                      <m:e>
                        <m:r>
                          <m:rPr>
                            <m:sty m:val="p"/>
                          </m:rPr>
                          <a:rPr lang="el-GR" altLang="zh-CN" sz="2000" i="1">
                            <a:solidFill>
                              <a:schemeClr val="tx1"/>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2000" i="1">
                        <a:solidFill>
                          <a:schemeClr val="tx1"/>
                        </a:solidFill>
                        <a:latin typeface="Cambria Math" panose="02040503050406030204" pitchFamily="18" charset="0"/>
                        <a:cs typeface="Arial" panose="020B0604020202020204" pitchFamily="34" charset="0"/>
                      </a:rPr>
                      <m:t>=</m:t>
                    </m:r>
                  </m:oMath>
                </a14:m>
                <a:r>
                  <a:rPr lang="en-US" altLang="zh-CN" sz="2000" dirty="0">
                    <a:solidFill>
                      <a:schemeClr val="tx1"/>
                    </a:solidFill>
                    <a:latin typeface="Arial" panose="020B0604020202020204" pitchFamily="34" charset="0"/>
                    <a:cs typeface="Arial" panose="020B0604020202020204" pitchFamily="34" charset="0"/>
                  </a:rPr>
                  <a:t> </a:t>
                </a:r>
                <a14:m>
                  <m:oMath xmlns:m="http://schemas.openxmlformats.org/officeDocument/2006/math">
                    <m:sSub>
                      <m:sSubPr>
                        <m:ctrlPr>
                          <a:rPr lang="en-US" altLang="zh-CN" sz="2000" i="1">
                            <a:solidFill>
                              <a:schemeClr val="tx1"/>
                            </a:solidFill>
                            <a:latin typeface="Cambria Math" panose="02040503050406030204" pitchFamily="18" charset="0"/>
                            <a:cs typeface="Arial" panose="020B0604020202020204" pitchFamily="34" charset="0"/>
                          </a:rPr>
                        </m:ctrlPr>
                      </m:sSubPr>
                      <m:e>
                        <m:r>
                          <m:rPr>
                            <m:sty m:val="p"/>
                          </m:rPr>
                          <a:rPr lang="el-GR" altLang="zh-CN" sz="2000" i="1">
                            <a:solidFill>
                              <a:schemeClr val="tx1"/>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solidFill>
                              <a:schemeClr val="tx1"/>
                            </a:solidFill>
                            <a:latin typeface="Cambria Math" panose="02040503050406030204" pitchFamily="18" charset="0"/>
                            <a:cs typeface="Arial" panose="020B0604020202020204" pitchFamily="34" charset="0"/>
                          </a:rPr>
                          <m:t>𝑜𝑏𝑗</m:t>
                        </m:r>
                      </m:sub>
                    </m:sSub>
                    <m:sSubSup>
                      <m:sSubSupPr>
                        <m:ctrlPr>
                          <a:rPr lang="en-US" altLang="zh-CN" sz="2000" i="1">
                            <a:solidFill>
                              <a:schemeClr val="tx1"/>
                            </a:solidFill>
                            <a:latin typeface="Cambria Math" panose="02040503050406030204" pitchFamily="18" charset="0"/>
                            <a:cs typeface="Arial" panose="020B0604020202020204" pitchFamily="34" charset="0"/>
                          </a:rPr>
                        </m:ctrlPr>
                      </m:sSubSupPr>
                      <m:e>
                        <m:r>
                          <m:rPr>
                            <m:sty m:val="p"/>
                          </m:rPr>
                          <a:rPr lang="el-GR" altLang="zh-CN" sz="2000" i="1">
                            <a:solidFill>
                              <a:schemeClr val="tx1"/>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solidFill>
                              <a:schemeClr val="tx1"/>
                            </a:solidFill>
                            <a:latin typeface="Cambria Math" panose="02040503050406030204" pitchFamily="18" charset="0"/>
                            <a:cs typeface="Arial" panose="020B0604020202020204" pitchFamily="34" charset="0"/>
                          </a:rPr>
                          <m:t>𝑟𝑒𝑓</m:t>
                        </m:r>
                      </m:sub>
                      <m:sup>
                        <m:r>
                          <a:rPr lang="en-US" altLang="zh-CN" sz="2000" i="1">
                            <a:solidFill>
                              <a:schemeClr val="tx1"/>
                            </a:solidFill>
                            <a:latin typeface="Cambria Math" panose="02040503050406030204" pitchFamily="18" charset="0"/>
                            <a:cs typeface="Arial" panose="020B0604020202020204" pitchFamily="34" charset="0"/>
                          </a:rPr>
                          <m:t>∗</m:t>
                        </m:r>
                      </m:sup>
                    </m:sSubSup>
                  </m:oMath>
                </a14:m>
                <a:endParaRPr lang="zh-CN" altLang="en-US" sz="2000" dirty="0">
                  <a:solidFill>
                    <a:schemeClr val="tx1"/>
                  </a:solidFill>
                  <a:latin typeface="Arial" panose="020B0604020202020204" pitchFamily="34" charset="0"/>
                  <a:cs typeface="Arial" panose="020B0604020202020204" pitchFamily="34" charset="0"/>
                </a:endParaRPr>
              </a:p>
            </p:txBody>
          </p:sp>
        </mc:Choice>
        <mc:Fallback xmlns="">
          <p:sp>
            <p:nvSpPr>
              <p:cNvPr id="39" name="文本框 38"/>
              <p:cNvSpPr txBox="1">
                <a:spLocks noRot="1" noChangeAspect="1" noMove="1" noResize="1" noEditPoints="1" noAdjustHandles="1" noChangeArrowheads="1" noChangeShapeType="1" noTextEdit="1"/>
              </p:cNvSpPr>
              <p:nvPr/>
            </p:nvSpPr>
            <p:spPr>
              <a:xfrm>
                <a:off x="3187073" y="2893705"/>
                <a:ext cx="4441665" cy="434286"/>
              </a:xfrm>
              <a:prstGeom prst="rect">
                <a:avLst/>
              </a:prstGeom>
              <a:blipFill>
                <a:blip r:embed="rId7"/>
                <a:stretch>
                  <a:fillRect l="-1511" t="-8451" b="-16901"/>
                </a:stretch>
              </a:blipFill>
            </p:spPr>
            <p:txBody>
              <a:bodyPr/>
              <a:lstStyle/>
              <a:p>
                <a:r>
                  <a:rPr lang="zh-CN" altLang="en-US">
                    <a:noFill/>
                  </a:rPr>
                  <a:t> </a:t>
                </a:r>
              </a:p>
            </p:txBody>
          </p:sp>
        </mc:Fallback>
      </mc:AlternateContent>
      <p:sp>
        <p:nvSpPr>
          <p:cNvPr id="42" name="矩形: 圆角 6">
            <a:extLst>
              <a:ext uri="{FF2B5EF4-FFF2-40B4-BE49-F238E27FC236}">
                <a16:creationId xmlns:a16="http://schemas.microsoft.com/office/drawing/2014/main" id="{1A2DCBDF-6444-426A-BD19-F27E55C43B9C}"/>
              </a:ext>
            </a:extLst>
          </p:cNvPr>
          <p:cNvSpPr/>
          <p:nvPr/>
        </p:nvSpPr>
        <p:spPr>
          <a:xfrm>
            <a:off x="3126092" y="2856210"/>
            <a:ext cx="4481101" cy="544154"/>
          </a:xfrm>
          <a:prstGeom prst="roundRect">
            <a:avLst>
              <a:gd name="adj" fmla="val 3107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p:cNvGrpSpPr/>
          <p:nvPr/>
        </p:nvGrpSpPr>
        <p:grpSpPr>
          <a:xfrm>
            <a:off x="3825665" y="3904318"/>
            <a:ext cx="2934254" cy="564346"/>
            <a:chOff x="4012688" y="3096030"/>
            <a:chExt cx="2934254" cy="564346"/>
          </a:xfrm>
        </p:grpSpPr>
        <mc:AlternateContent xmlns:mc="http://schemas.openxmlformats.org/markup-compatibility/2006" xmlns:a14="http://schemas.microsoft.com/office/drawing/2010/main">
          <mc:Choice Requires="a14">
            <p:sp>
              <p:nvSpPr>
                <p:cNvPr id="66" name="矩形 65"/>
                <p:cNvSpPr/>
                <p:nvPr/>
              </p:nvSpPr>
              <p:spPr>
                <a:xfrm>
                  <a:off x="4012688" y="3151818"/>
                  <a:ext cx="2934254" cy="421590"/>
                </a:xfrm>
                <a:prstGeom prst="rect">
                  <a:avLst/>
                </a:prstGeom>
                <a:ln>
                  <a:noFill/>
                </a:ln>
              </p:spPr>
              <p:txBody>
                <a:bodyPr wrap="square">
                  <a:spAutoFit/>
                </a:bodyPr>
                <a:lstStyle/>
                <a:p>
                  <a:pPr>
                    <a:lnSpc>
                      <a:spcPct val="110000"/>
                    </a:lnSpc>
                    <a:spcBef>
                      <a:spcPts val="1800"/>
                    </a:spcBef>
                    <a:defRPr/>
                  </a:pPr>
                  <a14:m>
                    <m:oMath xmlns:m="http://schemas.openxmlformats.org/officeDocument/2006/math">
                      <m:sSub>
                        <m:sSubPr>
                          <m:ctrlPr>
                            <a:rPr lang="en-US" altLang="zh-CN" i="1" smtClean="0">
                              <a:solidFill>
                                <a:schemeClr val="tx1"/>
                              </a:solidFill>
                              <a:latin typeface="Cambria Math" panose="02040503050406030204" pitchFamily="18" charset="0"/>
                              <a:cs typeface="Arial" panose="020B0604020202020204" pitchFamily="34" charset="0"/>
                            </a:rPr>
                          </m:ctrlPr>
                        </m:sSubPr>
                        <m:e>
                          <m:r>
                            <m:rPr>
                              <m:sty m:val="p"/>
                            </m:rPr>
                            <a:rPr lang="el-GR" altLang="zh-CN" i="1">
                              <a:solidFill>
                                <a:schemeClr val="tx1"/>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b="0" i="1" smtClean="0">
                              <a:solidFill>
                                <a:schemeClr val="tx1"/>
                              </a:solidFill>
                              <a:latin typeface="Cambria Math" panose="02040503050406030204" pitchFamily="18" charset="0"/>
                              <a:ea typeface="Cambria Math" panose="02040503050406030204" pitchFamily="18" charset="0"/>
                              <a:cs typeface="Arial" panose="020B0604020202020204" pitchFamily="34" charset="0"/>
                            </a:rPr>
                            <m:t>h𝑜𝑙𝑜</m:t>
                          </m:r>
                        </m:sub>
                      </m:sSub>
                      <m:sSub>
                        <m:sSubPr>
                          <m:ctrlPr>
                            <a:rPr lang="en-US" altLang="zh-CN" i="1">
                              <a:solidFill>
                                <a:schemeClr val="tx1"/>
                              </a:solidFill>
                              <a:latin typeface="Cambria Math" panose="02040503050406030204" pitchFamily="18" charset="0"/>
                              <a:cs typeface="Arial" panose="020B0604020202020204" pitchFamily="34" charset="0"/>
                            </a:rPr>
                          </m:ctrlPr>
                        </m:sSubPr>
                        <m:e>
                          <m:r>
                            <a:rPr lang="en-US" altLang="zh-CN" i="1">
                              <a:solidFill>
                                <a:schemeClr val="tx1"/>
                              </a:solidFill>
                              <a:latin typeface="Cambria Math" panose="02040503050406030204" pitchFamily="18" charset="0"/>
                              <a:cs typeface="Arial" panose="020B0604020202020204" pitchFamily="34" charset="0"/>
                            </a:rPr>
                            <m:t> </m:t>
                          </m:r>
                          <m:r>
                            <m:rPr>
                              <m:sty m:val="p"/>
                            </m:rPr>
                            <a:rPr lang="el-GR" altLang="zh-CN" i="1">
                              <a:solidFill>
                                <a:schemeClr val="tx1"/>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i="1">
                              <a:solidFill>
                                <a:schemeClr val="tx1"/>
                              </a:solidFill>
                              <a:latin typeface="Cambria Math" panose="02040503050406030204" pitchFamily="18" charset="0"/>
                              <a:cs typeface="Arial" panose="020B0604020202020204" pitchFamily="34" charset="0"/>
                            </a:rPr>
                            <m:t>𝑟𝑒𝑓</m:t>
                          </m:r>
                        </m:sub>
                      </m:sSub>
                      <m:r>
                        <a:rPr lang="en-US" altLang="zh-CN" i="1">
                          <a:solidFill>
                            <a:schemeClr val="tx1"/>
                          </a:solidFill>
                          <a:latin typeface="Cambria Math" panose="02040503050406030204" pitchFamily="18" charset="0"/>
                          <a:ea typeface="Cambria Math" panose="02040503050406030204" pitchFamily="18" charset="0"/>
                          <a:cs typeface="Arial" panose="020B0604020202020204" pitchFamily="34" charset="0"/>
                        </a:rPr>
                        <m:t>∝</m:t>
                      </m:r>
                    </m:oMath>
                  </a14:m>
                  <a:r>
                    <a:rPr lang="en-US" altLang="zh-CN" dirty="0">
                      <a:solidFill>
                        <a:schemeClr val="tx1"/>
                      </a:solidFill>
                      <a:cs typeface="Arial" panose="020B0604020202020204" pitchFamily="34" charset="0"/>
                    </a:rPr>
                    <a:t> </a:t>
                  </a:r>
                  <a14:m>
                    <m:oMath xmlns:m="http://schemas.openxmlformats.org/officeDocument/2006/math">
                      <m:sSub>
                        <m:sSubPr>
                          <m:ctrlPr>
                            <a:rPr lang="en-US" altLang="zh-CN" i="1">
                              <a:solidFill>
                                <a:schemeClr val="tx1"/>
                              </a:solidFill>
                              <a:latin typeface="Cambria Math" panose="02040503050406030204" pitchFamily="18" charset="0"/>
                              <a:cs typeface="Arial" panose="020B0604020202020204" pitchFamily="34" charset="0"/>
                            </a:rPr>
                          </m:ctrlPr>
                        </m:sSubPr>
                        <m:e>
                          <m:r>
                            <m:rPr>
                              <m:sty m:val="p"/>
                            </m:rPr>
                            <a:rPr lang="el-GR" altLang="zh-CN" i="1">
                              <a:solidFill>
                                <a:schemeClr val="tx1"/>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i="1">
                              <a:solidFill>
                                <a:schemeClr val="tx1"/>
                              </a:solidFill>
                              <a:latin typeface="Cambria Math" panose="02040503050406030204" pitchFamily="18" charset="0"/>
                              <a:cs typeface="Arial" panose="020B0604020202020204" pitchFamily="34" charset="0"/>
                            </a:rPr>
                            <m:t>𝑜𝑏𝑗</m:t>
                          </m:r>
                        </m:sub>
                      </m:sSub>
                      <m:sSub>
                        <m:sSubPr>
                          <m:ctrlPr>
                            <a:rPr lang="en-US" altLang="zh-CN" i="1">
                              <a:solidFill>
                                <a:schemeClr val="tx1"/>
                              </a:solidFill>
                              <a:latin typeface="Cambria Math" panose="02040503050406030204" pitchFamily="18" charset="0"/>
                              <a:cs typeface="Arial" panose="020B0604020202020204" pitchFamily="34" charset="0"/>
                            </a:rPr>
                          </m:ctrlPr>
                        </m:sSubPr>
                        <m:e>
                          <m:r>
                            <a:rPr lang="en-US" altLang="zh-CN" i="1">
                              <a:solidFill>
                                <a:schemeClr val="tx1"/>
                              </a:solidFill>
                              <a:latin typeface="Cambria Math" panose="02040503050406030204" pitchFamily="18" charset="0"/>
                              <a:cs typeface="Arial" panose="020B0604020202020204" pitchFamily="34" charset="0"/>
                            </a:rPr>
                            <m:t> |</m:t>
                          </m:r>
                          <m:r>
                            <m:rPr>
                              <m:sty m:val="p"/>
                            </m:rPr>
                            <a:rPr lang="el-GR" altLang="zh-CN" i="1">
                              <a:solidFill>
                                <a:schemeClr val="tx1"/>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i="1">
                              <a:solidFill>
                                <a:schemeClr val="tx1"/>
                              </a:solidFill>
                              <a:latin typeface="Cambria Math" panose="02040503050406030204" pitchFamily="18" charset="0"/>
                              <a:cs typeface="Arial" panose="020B0604020202020204" pitchFamily="34" charset="0"/>
                            </a:rPr>
                            <m:t>𝑟𝑒𝑓</m:t>
                          </m:r>
                        </m:sub>
                      </m:sSub>
                      <m:r>
                        <a:rPr lang="en-US" altLang="zh-CN" i="1">
                          <a:solidFill>
                            <a:schemeClr val="tx1"/>
                          </a:solidFill>
                          <a:latin typeface="Cambria Math" panose="02040503050406030204" pitchFamily="18" charset="0"/>
                          <a:cs typeface="Arial" panose="020B0604020202020204" pitchFamily="34" charset="0"/>
                        </a:rPr>
                        <m:t>|</m:t>
                      </m:r>
                      <m:r>
                        <a:rPr lang="en-US" altLang="zh-CN" i="1" baseline="30000">
                          <a:solidFill>
                            <a:schemeClr val="tx1"/>
                          </a:solidFill>
                          <a:latin typeface="Cambria Math" panose="02040503050406030204" pitchFamily="18" charset="0"/>
                          <a:cs typeface="Arial" panose="020B0604020202020204" pitchFamily="34" charset="0"/>
                        </a:rPr>
                        <m:t>2</m:t>
                      </m:r>
                    </m:oMath>
                  </a14:m>
                  <a:endParaRPr lang="en-US" altLang="zh-CN" baseline="30000" dirty="0">
                    <a:solidFill>
                      <a:schemeClr val="tx1"/>
                    </a:solidFill>
                    <a:latin typeface="Arial" panose="020B0604020202020204" pitchFamily="34" charset="0"/>
                    <a:cs typeface="Arial" panose="020B0604020202020204" pitchFamily="34" charset="0"/>
                  </a:endParaRPr>
                </a:p>
              </p:txBody>
            </p:sp>
          </mc:Choice>
          <mc:Fallback xmlns="">
            <p:sp>
              <p:nvSpPr>
                <p:cNvPr id="66" name="矩形 65"/>
                <p:cNvSpPr>
                  <a:spLocks noRot="1" noChangeAspect="1" noMove="1" noResize="1" noEditPoints="1" noAdjustHandles="1" noChangeArrowheads="1" noChangeShapeType="1" noTextEdit="1"/>
                </p:cNvSpPr>
                <p:nvPr/>
              </p:nvSpPr>
              <p:spPr>
                <a:xfrm>
                  <a:off x="4012688" y="3151818"/>
                  <a:ext cx="2934254" cy="421590"/>
                </a:xfrm>
                <a:prstGeom prst="rect">
                  <a:avLst/>
                </a:prstGeom>
                <a:blipFill rotWithShape="0">
                  <a:blip r:embed="rId8"/>
                  <a:stretch>
                    <a:fillRect b="-5797"/>
                  </a:stretch>
                </a:blipFill>
                <a:ln>
                  <a:noFill/>
                </a:ln>
              </p:spPr>
              <p:txBody>
                <a:bodyPr/>
                <a:lstStyle/>
                <a:p>
                  <a:r>
                    <a:rPr lang="zh-CN" altLang="en-US">
                      <a:noFill/>
                    </a:rPr>
                    <a:t> </a:t>
                  </a:r>
                </a:p>
              </p:txBody>
            </p:sp>
          </mc:Fallback>
        </mc:AlternateContent>
        <p:sp>
          <p:nvSpPr>
            <p:cNvPr id="67" name="矩形: 圆角 6">
              <a:extLst>
                <a:ext uri="{FF2B5EF4-FFF2-40B4-BE49-F238E27FC236}">
                  <a16:creationId xmlns:a16="http://schemas.microsoft.com/office/drawing/2014/main" id="{1A2DCBDF-6444-426A-BD19-F27E55C43B9C}"/>
                </a:ext>
              </a:extLst>
            </p:cNvPr>
            <p:cNvSpPr/>
            <p:nvPr/>
          </p:nvSpPr>
          <p:spPr>
            <a:xfrm>
              <a:off x="4012688" y="3096030"/>
              <a:ext cx="1136061" cy="564346"/>
            </a:xfrm>
            <a:prstGeom prst="roundRect">
              <a:avLst>
                <a:gd name="adj" fmla="val 31070"/>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8" name="椭圆 67"/>
          <p:cNvSpPr/>
          <p:nvPr/>
        </p:nvSpPr>
        <p:spPr>
          <a:xfrm>
            <a:off x="5177251" y="3949823"/>
            <a:ext cx="536265" cy="472959"/>
          </a:xfrm>
          <a:prstGeom prst="ellipse">
            <a:avLst/>
          </a:prstGeom>
          <a:noFill/>
          <a:ln w="22225">
            <a:solidFill>
              <a:srgbClr val="C0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solidFill>
                <a:schemeClr val="tx1"/>
              </a:solidFill>
            </a:endParaRPr>
          </a:p>
        </p:txBody>
      </p:sp>
      <p:sp>
        <p:nvSpPr>
          <p:cNvPr id="9" name="矩形 8"/>
          <p:cNvSpPr/>
          <p:nvPr/>
        </p:nvSpPr>
        <p:spPr>
          <a:xfrm flipH="1">
            <a:off x="4654952" y="4727900"/>
            <a:ext cx="2213070" cy="646331"/>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The objective wave is generated</a:t>
            </a:r>
            <a:endParaRPr lang="zh-CN" altLang="en-US" dirty="0"/>
          </a:p>
        </p:txBody>
      </p:sp>
      <p:cxnSp>
        <p:nvCxnSpPr>
          <p:cNvPr id="11" name="直接箭头连接符 10"/>
          <p:cNvCxnSpPr>
            <a:stCxn id="68" idx="4"/>
          </p:cNvCxnSpPr>
          <p:nvPr/>
        </p:nvCxnSpPr>
        <p:spPr>
          <a:xfrm flipH="1">
            <a:off x="5445383" y="4422782"/>
            <a:ext cx="1" cy="26574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a:off x="3825665" y="4448593"/>
            <a:ext cx="502695" cy="321120"/>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32"/>
          <p:cNvSpPr/>
          <p:nvPr/>
        </p:nvSpPr>
        <p:spPr>
          <a:xfrm flipH="1">
            <a:off x="2892680" y="4727900"/>
            <a:ext cx="2213070" cy="646331"/>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Holographic </a:t>
            </a:r>
            <a:r>
              <a:rPr lang="en-US" altLang="zh-CN" dirty="0" err="1">
                <a:latin typeface="Arial" panose="020B0604020202020204" pitchFamily="34" charset="0"/>
                <a:cs typeface="Arial" panose="020B0604020202020204" pitchFamily="34" charset="0"/>
              </a:rPr>
              <a:t>beamforming</a:t>
            </a:r>
            <a:endParaRPr lang="zh-CN" altLang="en-US" dirty="0"/>
          </a:p>
        </p:txBody>
      </p:sp>
      <p:sp>
        <p:nvSpPr>
          <p:cNvPr id="7" name="下箭头 6"/>
          <p:cNvSpPr/>
          <p:nvPr/>
        </p:nvSpPr>
        <p:spPr>
          <a:xfrm>
            <a:off x="4854284" y="3475009"/>
            <a:ext cx="582302" cy="324031"/>
          </a:xfrm>
          <a:prstGeom prst="downArrow">
            <a:avLst/>
          </a:prstGeom>
          <a:solidFill>
            <a:schemeClr val="accent5">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215080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8" grpId="0" animBg="1"/>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Mathematical Details of the Working Principle</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11</a:t>
            </a:fld>
            <a:endParaRPr lang="zh-CN" altLang="en-US" sz="1400" dirty="0"/>
          </a:p>
        </p:txBody>
      </p:sp>
      <p:sp>
        <p:nvSpPr>
          <p:cNvPr id="24" name="矩形 23"/>
          <p:cNvSpPr/>
          <p:nvPr/>
        </p:nvSpPr>
        <p:spPr>
          <a:xfrm>
            <a:off x="-240704" y="1124744"/>
            <a:ext cx="11738286" cy="553998"/>
          </a:xfrm>
          <a:prstGeom prst="rect">
            <a:avLst/>
          </a:prstGeom>
        </p:spPr>
        <p:txBody>
          <a:bodyPr wrap="square">
            <a:spAutoFit/>
          </a:bodyPr>
          <a:lstStyle/>
          <a:p>
            <a:pPr lvl="1" algn="just">
              <a:lnSpc>
                <a:spcPct val="150000"/>
              </a:lnSpc>
              <a:defRPr/>
            </a:pPr>
            <a:r>
              <a:rPr lang="en-US" altLang="zh-CN" sz="2000" b="1" dirty="0">
                <a:latin typeface="Arial" panose="020B0604020202020204" pitchFamily="34" charset="0"/>
                <a:cs typeface="Arial" panose="020B0604020202020204" pitchFamily="34" charset="0"/>
              </a:rPr>
              <a:t>1. Holographic pattern construction</a:t>
            </a:r>
            <a:endParaRPr lang="en-US" altLang="zh-CN" sz="2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2" name="文本框 31"/>
              <p:cNvSpPr txBox="1"/>
              <p:nvPr/>
            </p:nvSpPr>
            <p:spPr>
              <a:xfrm>
                <a:off x="8433842" y="3882326"/>
                <a:ext cx="3392341" cy="331757"/>
              </a:xfrm>
              <a:prstGeom prst="rect">
                <a:avLst/>
              </a:prstGeom>
              <a:noFill/>
            </p:spPr>
            <p:txBody>
              <a:bodyPr wrap="square" rtlCol="0">
                <a:spAutoFit/>
              </a:bodyPr>
              <a:lstStyle/>
              <a:p>
                <a:r>
                  <a:rPr lang="en-US" altLang="zh-CN" sz="1400" dirty="0">
                    <a:solidFill>
                      <a:srgbClr val="C00000"/>
                    </a:solidFill>
                  </a:rPr>
                  <a:t>Holographic pattern </a:t>
                </a:r>
                <a14:m>
                  <m:oMath xmlns:m="http://schemas.openxmlformats.org/officeDocument/2006/math">
                    <m:sSub>
                      <m:sSubPr>
                        <m:ctrlPr>
                          <a:rPr lang="en-US" altLang="zh-CN" sz="14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1400" i="1">
                        <a:solidFill>
                          <a:srgbClr val="C00000"/>
                        </a:solidFill>
                        <a:latin typeface="Cambria Math" panose="02040503050406030204" pitchFamily="18" charset="0"/>
                        <a:cs typeface="Arial" panose="020B0604020202020204" pitchFamily="34" charset="0"/>
                      </a:rPr>
                      <m:t>=</m:t>
                    </m:r>
                  </m:oMath>
                </a14:m>
                <a:r>
                  <a:rPr lang="en-US" altLang="zh-CN" sz="1400" dirty="0">
                    <a:solidFill>
                      <a:srgbClr val="C00000"/>
                    </a:solidFill>
                    <a:cs typeface="Arial" panose="020B0604020202020204" pitchFamily="34" charset="0"/>
                  </a:rPr>
                  <a:t> </a:t>
                </a:r>
                <a14:m>
                  <m:oMath xmlns:m="http://schemas.openxmlformats.org/officeDocument/2006/math">
                    <m:sSub>
                      <m:sSubPr>
                        <m:ctrlPr>
                          <a:rPr lang="en-US" altLang="zh-CN" sz="1400" i="1">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400" i="1">
                            <a:solidFill>
                              <a:srgbClr val="C00000"/>
                            </a:solidFill>
                            <a:latin typeface="Cambria Math" panose="02040503050406030204" pitchFamily="18" charset="0"/>
                            <a:cs typeface="Arial" panose="020B0604020202020204" pitchFamily="34" charset="0"/>
                          </a:rPr>
                        </m:ctrlPr>
                      </m:sSubSup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𝑟𝑒𝑓</m:t>
                        </m:r>
                      </m:sub>
                      <m:sup>
                        <m:r>
                          <a:rPr lang="en-US" altLang="zh-CN" sz="1400" i="1">
                            <a:solidFill>
                              <a:srgbClr val="C00000"/>
                            </a:solidFill>
                            <a:latin typeface="Cambria Math" panose="02040503050406030204" pitchFamily="18" charset="0"/>
                            <a:cs typeface="Arial" panose="020B0604020202020204" pitchFamily="34" charset="0"/>
                          </a:rPr>
                          <m:t>∗</m:t>
                        </m:r>
                      </m:sup>
                    </m:sSubSup>
                  </m:oMath>
                </a14:m>
                <a:endParaRPr lang="zh-CN" altLang="en-US" sz="1400" dirty="0">
                  <a:solidFill>
                    <a:srgbClr val="C00000"/>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8433842" y="3882326"/>
                <a:ext cx="3392341" cy="331757"/>
              </a:xfrm>
              <a:prstGeom prst="rect">
                <a:avLst/>
              </a:prstGeom>
              <a:blipFill>
                <a:blip r:embed="rId3"/>
                <a:stretch>
                  <a:fillRect l="-540" t="-1852" b="-12963"/>
                </a:stretch>
              </a:blipFill>
            </p:spPr>
            <p:txBody>
              <a:bodyPr/>
              <a:lstStyle/>
              <a:p>
                <a:r>
                  <a:rPr lang="zh-CN" altLang="en-US">
                    <a:noFill/>
                  </a:rPr>
                  <a:t> </a:t>
                </a:r>
              </a:p>
            </p:txBody>
          </p:sp>
        </mc:Fallback>
      </mc:AlternateContent>
      <p:grpSp>
        <p:nvGrpSpPr>
          <p:cNvPr id="15" name="组合 14"/>
          <p:cNvGrpSpPr/>
          <p:nvPr/>
        </p:nvGrpSpPr>
        <p:grpSpPr>
          <a:xfrm>
            <a:off x="7706503" y="2218551"/>
            <a:ext cx="4347630" cy="1572550"/>
            <a:chOff x="3049" y="4218179"/>
            <a:chExt cx="5442692" cy="2024970"/>
          </a:xfrm>
        </p:grpSpPr>
        <p:sp>
          <p:nvSpPr>
            <p:cNvPr id="46" name="平行四边形 45"/>
            <p:cNvSpPr/>
            <p:nvPr/>
          </p:nvSpPr>
          <p:spPr>
            <a:xfrm>
              <a:off x="1305380" y="5208568"/>
              <a:ext cx="4140361" cy="1034581"/>
            </a:xfrm>
            <a:prstGeom prst="parallelogram">
              <a:avLst>
                <a:gd name="adj" fmla="val 94101"/>
              </a:avLst>
            </a:prstGeom>
            <a:solidFill>
              <a:srgbClr val="DBEEF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5" name="椭圆 54"/>
            <p:cNvSpPr/>
            <p:nvPr/>
          </p:nvSpPr>
          <p:spPr>
            <a:xfrm>
              <a:off x="2181943" y="5365314"/>
              <a:ext cx="2387235" cy="715039"/>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6" name="椭圆 55"/>
            <p:cNvSpPr/>
            <p:nvPr/>
          </p:nvSpPr>
          <p:spPr>
            <a:xfrm>
              <a:off x="2319320" y="5526795"/>
              <a:ext cx="1445396" cy="398126"/>
            </a:xfrm>
            <a:prstGeom prst="ellipse">
              <a:avLst/>
            </a:prstGeom>
            <a:solidFill>
              <a:srgbClr val="C0CFE2"/>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7" name="椭圆 56"/>
            <p:cNvSpPr/>
            <p:nvPr/>
          </p:nvSpPr>
          <p:spPr>
            <a:xfrm>
              <a:off x="2446626" y="5596766"/>
              <a:ext cx="863658" cy="252135"/>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61" name="直接箭头连接符 60"/>
            <p:cNvCxnSpPr>
              <a:cxnSpLocks/>
            </p:cNvCxnSpPr>
            <p:nvPr/>
          </p:nvCxnSpPr>
          <p:spPr>
            <a:xfrm flipV="1">
              <a:off x="2546432"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cxnSpLocks/>
            </p:cNvCxnSpPr>
            <p:nvPr/>
          </p:nvCxnSpPr>
          <p:spPr>
            <a:xfrm flipV="1">
              <a:off x="2857208"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cxnSpLocks/>
            </p:cNvCxnSpPr>
            <p:nvPr/>
          </p:nvCxnSpPr>
          <p:spPr>
            <a:xfrm flipV="1">
              <a:off x="3167983"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cxnSpLocks/>
            </p:cNvCxnSpPr>
            <p:nvPr/>
          </p:nvCxnSpPr>
          <p:spPr>
            <a:xfrm flipV="1">
              <a:off x="3478757"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p:cNvSpPr txBox="1"/>
                <p:nvPr/>
              </p:nvSpPr>
              <p:spPr>
                <a:xfrm>
                  <a:off x="182541" y="4437867"/>
                  <a:ext cx="3240359" cy="418617"/>
                </a:xfrm>
                <a:prstGeom prst="rect">
                  <a:avLst/>
                </a:prstGeom>
                <a:noFill/>
              </p:spPr>
              <p:txBody>
                <a:bodyPr wrap="square" rtlCol="0">
                  <a:spAutoFit/>
                </a:bodyPr>
                <a:lstStyle/>
                <a:p>
                  <a:pPr algn="ctr"/>
                  <a:r>
                    <a:rPr lang="en-US" altLang="zh-CN" sz="1400" dirty="0">
                      <a:solidFill>
                        <a:schemeClr val="accent4">
                          <a:lumMod val="75000"/>
                        </a:schemeClr>
                      </a:solidFill>
                    </a:rPr>
                    <a:t>Desired object wave </a:t>
                  </a:r>
                  <a14:m>
                    <m:oMath xmlns:m="http://schemas.openxmlformats.org/officeDocument/2006/math">
                      <m:sSub>
                        <m:sSubPr>
                          <m:ctrlPr>
                            <a:rPr lang="en-US" altLang="zh-CN" sz="1400" i="1" smtClean="0">
                              <a:solidFill>
                                <a:schemeClr val="accent4">
                                  <a:lumMod val="75000"/>
                                </a:schemeClr>
                              </a:solidFill>
                              <a:latin typeface="Cambria Math" panose="02040503050406030204" pitchFamily="18" charset="0"/>
                              <a:cs typeface="Arial" panose="020B0604020202020204" pitchFamily="34" charset="0"/>
                            </a:rPr>
                          </m:ctrlPr>
                        </m:sSubPr>
                        <m:e>
                          <m:r>
                            <m:rPr>
                              <m:sty m:val="p"/>
                            </m:rPr>
                            <a:rPr lang="el-GR" altLang="zh-CN" sz="1400" i="1">
                              <a:solidFill>
                                <a:schemeClr val="accent4">
                                  <a:lumMod val="75000"/>
                                </a:schemeClr>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chemeClr val="accent4">
                                  <a:lumMod val="75000"/>
                                </a:schemeClr>
                              </a:solidFill>
                              <a:latin typeface="Cambria Math" panose="02040503050406030204" pitchFamily="18" charset="0"/>
                              <a:cs typeface="Arial" panose="020B0604020202020204" pitchFamily="34" charset="0"/>
                            </a:rPr>
                            <m:t>𝑜𝑏𝑗</m:t>
                          </m:r>
                        </m:sub>
                      </m:sSub>
                    </m:oMath>
                  </a14:m>
                  <a:endParaRPr lang="zh-CN" altLang="en-US" sz="1400" dirty="0">
                    <a:solidFill>
                      <a:schemeClr val="accent4">
                        <a:lumMod val="75000"/>
                      </a:schemeClr>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182541" y="4437867"/>
                  <a:ext cx="3240359" cy="418617"/>
                </a:xfrm>
                <a:prstGeom prst="rect">
                  <a:avLst/>
                </a:prstGeom>
                <a:blipFill rotWithShape="0">
                  <a:blip r:embed="rId4"/>
                  <a:stretch>
                    <a:fillRect t="-1887" b="-150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p:cNvSpPr txBox="1"/>
                <p:nvPr/>
              </p:nvSpPr>
              <p:spPr>
                <a:xfrm>
                  <a:off x="3049" y="5782769"/>
                  <a:ext cx="2359985" cy="418534"/>
                </a:xfrm>
                <a:prstGeom prst="rect">
                  <a:avLst/>
                </a:prstGeom>
                <a:noFill/>
              </p:spPr>
              <p:txBody>
                <a:bodyPr wrap="square" rtlCol="0">
                  <a:spAutoFit/>
                </a:bodyPr>
                <a:lstStyle/>
                <a:p>
                  <a:pPr algn="ctr"/>
                  <a:r>
                    <a:rPr lang="en-US" altLang="zh-CN" sz="1400" dirty="0">
                      <a:solidFill>
                        <a:srgbClr val="00B050"/>
                      </a:solidFill>
                    </a:rPr>
                    <a:t>Reference wave </a:t>
                  </a:r>
                  <a14:m>
                    <m:oMath xmlns:m="http://schemas.openxmlformats.org/officeDocument/2006/math">
                      <m:sSub>
                        <m:sSubPr>
                          <m:ctrlPr>
                            <a:rPr lang="en-US" altLang="zh-CN" sz="1400" i="1" smtClean="0">
                              <a:solidFill>
                                <a:srgbClr val="00B050"/>
                              </a:solidFill>
                              <a:latin typeface="Cambria Math" panose="02040503050406030204" pitchFamily="18" charset="0"/>
                              <a:cs typeface="Arial" panose="020B0604020202020204" pitchFamily="34" charset="0"/>
                            </a:rPr>
                          </m:ctrlPr>
                        </m:sSubPr>
                        <m:e>
                          <m:r>
                            <a:rPr lang="en-US" altLang="zh-CN" sz="1400" i="1">
                              <a:solidFill>
                                <a:srgbClr val="00B050"/>
                              </a:solidFill>
                              <a:latin typeface="Cambria Math" panose="02040503050406030204" pitchFamily="18" charset="0"/>
                              <a:cs typeface="Arial" panose="020B0604020202020204" pitchFamily="34" charset="0"/>
                            </a:rPr>
                            <m:t> </m:t>
                          </m:r>
                          <m:r>
                            <m:rPr>
                              <m:sty m:val="p"/>
                            </m:rPr>
                            <a:rPr lang="el-GR" altLang="zh-CN" sz="1400" i="1">
                              <a:solidFill>
                                <a:srgbClr val="00B05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00B050"/>
                              </a:solidFill>
                              <a:latin typeface="Cambria Math" panose="02040503050406030204" pitchFamily="18" charset="0"/>
                              <a:cs typeface="Arial" panose="020B0604020202020204" pitchFamily="34" charset="0"/>
                            </a:rPr>
                            <m:t>𝑟𝑒𝑓</m:t>
                          </m:r>
                        </m:sub>
                      </m:sSub>
                    </m:oMath>
                  </a14:m>
                  <a:endParaRPr lang="zh-CN" altLang="en-US" sz="1400" dirty="0">
                    <a:solidFill>
                      <a:srgbClr val="00B050"/>
                    </a:solidFill>
                  </a:endParaRPr>
                </a:p>
              </p:txBody>
            </p:sp>
          </mc:Choice>
          <mc:Fallback xmlns="">
            <p:sp>
              <p:nvSpPr>
                <p:cNvPr id="54" name="文本框 53"/>
                <p:cNvSpPr txBox="1">
                  <a:spLocks noRot="1" noChangeAspect="1" noMove="1" noResize="1" noEditPoints="1" noAdjustHandles="1" noChangeArrowheads="1" noChangeShapeType="1" noTextEdit="1"/>
                </p:cNvSpPr>
                <p:nvPr/>
              </p:nvSpPr>
              <p:spPr>
                <a:xfrm>
                  <a:off x="3049" y="5782769"/>
                  <a:ext cx="2359985" cy="418534"/>
                </a:xfrm>
                <a:prstGeom prst="rect">
                  <a:avLst/>
                </a:prstGeom>
                <a:blipFill rotWithShape="0">
                  <a:blip r:embed="rId5"/>
                  <a:stretch>
                    <a:fillRect t="-1887" b="-15094"/>
                  </a:stretch>
                </a:blipFill>
              </p:spPr>
              <p:txBody>
                <a:bodyPr/>
                <a:lstStyle/>
                <a:p>
                  <a:r>
                    <a:rPr lang="zh-CN" altLang="en-US">
                      <a:noFill/>
                    </a:rPr>
                    <a:t> </a:t>
                  </a:r>
                </a:p>
              </p:txBody>
            </p:sp>
          </mc:Fallback>
        </mc:AlternateContent>
        <p:sp>
          <p:nvSpPr>
            <p:cNvPr id="40" name="文本框 39"/>
            <p:cNvSpPr txBox="1"/>
            <p:nvPr/>
          </p:nvSpPr>
          <p:spPr>
            <a:xfrm>
              <a:off x="222015" y="5532678"/>
              <a:ext cx="1694755" cy="396324"/>
            </a:xfrm>
            <a:prstGeom prst="rect">
              <a:avLst/>
            </a:prstGeom>
            <a:noFill/>
          </p:spPr>
          <p:txBody>
            <a:bodyPr wrap="square" rtlCol="0">
              <a:spAutoFit/>
            </a:bodyPr>
            <a:lstStyle/>
            <a:p>
              <a:pPr algn="ctr"/>
              <a:r>
                <a:rPr lang="en-US" altLang="zh-CN" sz="1400" dirty="0">
                  <a:solidFill>
                    <a:srgbClr val="00B050"/>
                  </a:solidFill>
                </a:rPr>
                <a:t>Feed</a:t>
              </a:r>
              <a:endParaRPr lang="zh-CN" altLang="en-US" sz="1400" dirty="0">
                <a:solidFill>
                  <a:srgbClr val="00B050"/>
                </a:solidFill>
              </a:endParaRPr>
            </a:p>
          </p:txBody>
        </p:sp>
        <p:sp>
          <p:nvSpPr>
            <p:cNvPr id="2" name="椭圆 1"/>
            <p:cNvSpPr/>
            <p:nvPr/>
          </p:nvSpPr>
          <p:spPr>
            <a:xfrm>
              <a:off x="2690377" y="5668073"/>
              <a:ext cx="166831" cy="109519"/>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400"/>
            </a:p>
          </p:txBody>
        </p:sp>
        <p:cxnSp>
          <p:nvCxnSpPr>
            <p:cNvPr id="4" name="直接连接符 3"/>
            <p:cNvCxnSpPr>
              <a:endCxn id="2" idx="2"/>
            </p:cNvCxnSpPr>
            <p:nvPr/>
          </p:nvCxnSpPr>
          <p:spPr>
            <a:xfrm>
              <a:off x="1437938" y="5722832"/>
              <a:ext cx="1252439" cy="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graphicFrame>
        <p:nvGraphicFramePr>
          <p:cNvPr id="36" name="表格 35">
            <a:extLst>
              <a:ext uri="{FF2B5EF4-FFF2-40B4-BE49-F238E27FC236}">
                <a16:creationId xmlns:a16="http://schemas.microsoft.com/office/drawing/2014/main" id="{DB752C6F-5D75-4758-88ED-4F6059E87EB5}"/>
              </a:ext>
            </a:extLst>
          </p:cNvPr>
          <p:cNvGraphicFramePr>
            <a:graphicFrameLocks noGrp="1"/>
          </p:cNvGraphicFramePr>
          <p:nvPr/>
        </p:nvGraphicFramePr>
        <p:xfrm>
          <a:off x="597794" y="1869073"/>
          <a:ext cx="7001449" cy="3013161"/>
        </p:xfrm>
        <a:graphic>
          <a:graphicData uri="http://schemas.openxmlformats.org/drawingml/2006/table">
            <a:tbl>
              <a:tblPr firstRow="1" bandRow="1">
                <a:tableStyleId>{BDBED569-4797-4DF1-A0F4-6AAB3CD982D8}</a:tableStyleId>
              </a:tblPr>
              <a:tblGrid>
                <a:gridCol w="1528841">
                  <a:extLst>
                    <a:ext uri="{9D8B030D-6E8A-4147-A177-3AD203B41FA5}">
                      <a16:colId xmlns:a16="http://schemas.microsoft.com/office/drawing/2014/main" val="3217373815"/>
                    </a:ext>
                  </a:extLst>
                </a:gridCol>
                <a:gridCol w="5472608">
                  <a:extLst>
                    <a:ext uri="{9D8B030D-6E8A-4147-A177-3AD203B41FA5}">
                      <a16:colId xmlns:a16="http://schemas.microsoft.com/office/drawing/2014/main" val="3145292746"/>
                    </a:ext>
                  </a:extLst>
                </a:gridCol>
              </a:tblGrid>
              <a:tr h="1216524">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1483850605"/>
                  </a:ext>
                </a:extLst>
              </a:tr>
              <a:tr h="1036521">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2337592597"/>
                  </a:ext>
                </a:extLst>
              </a:tr>
              <a:tr h="760116">
                <a:tc>
                  <a:txBody>
                    <a:bodyPr/>
                    <a:lstStyle/>
                    <a:p>
                      <a:endParaRPr lang="zh-CN" altLang="en-US" dirty="0"/>
                    </a:p>
                  </a:txBody>
                  <a:tcPr/>
                </a:tc>
                <a:tc>
                  <a:txBody>
                    <a:bodyPr/>
                    <a:lstStyle/>
                    <a:p>
                      <a:endParaRPr lang="zh-CN" altLang="en-US" dirty="0"/>
                    </a:p>
                  </a:txBody>
                  <a:tcPr/>
                </a:tc>
                <a:extLst>
                  <a:ext uri="{0D108BD9-81ED-4DB2-BD59-A6C34878D82A}">
                    <a16:rowId xmlns:a16="http://schemas.microsoft.com/office/drawing/2014/main" val="3290037547"/>
                  </a:ext>
                </a:extLst>
              </a:tr>
            </a:tbl>
          </a:graphicData>
        </a:graphic>
      </p:graphicFrame>
      <mc:AlternateContent xmlns:mc="http://schemas.openxmlformats.org/markup-compatibility/2006" xmlns:a14="http://schemas.microsoft.com/office/drawing/2010/main">
        <mc:Choice Requires="a14">
          <p:sp>
            <p:nvSpPr>
              <p:cNvPr id="37" name="矩形 36">
                <a:extLst>
                  <a:ext uri="{FF2B5EF4-FFF2-40B4-BE49-F238E27FC236}">
                    <a16:creationId xmlns:a16="http://schemas.microsoft.com/office/drawing/2014/main" id="{BFFB247F-7E8E-41F2-B33F-FD13881039E7}"/>
                  </a:ext>
                </a:extLst>
              </p:cNvPr>
              <p:cNvSpPr/>
              <p:nvPr/>
            </p:nvSpPr>
            <p:spPr>
              <a:xfrm>
                <a:off x="2632346" y="1885666"/>
                <a:ext cx="3777316" cy="506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m:rPr>
                              <m:sty m:val="p"/>
                            </m:rPr>
                            <a:rPr lang="zh-CN" altLang="en-US">
                              <a:latin typeface="Cambria Math" panose="02040503050406030204" pitchFamily="18" charset="0"/>
                            </a:rPr>
                            <m:t>Ψ</m:t>
                          </m:r>
                        </m:e>
                        <m:sub>
                          <m:r>
                            <a:rPr lang="en-US" altLang="zh-CN" b="0" i="1" smtClean="0">
                              <a:latin typeface="Cambria Math" panose="02040503050406030204" pitchFamily="18" charset="0"/>
                            </a:rPr>
                            <m:t>𝑟𝑒𝑓</m:t>
                          </m:r>
                        </m:sub>
                      </m:sSub>
                      <m:d>
                        <m:dPr>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e>
                      </m:d>
                      <m:r>
                        <a:rPr lang="zh-CN" altLang="en-US" b="0" i="0">
                          <a:latin typeface="Cambria Math" panose="02040503050406030204" pitchFamily="18" charset="0"/>
                        </a:rPr>
                        <m:t>=</m:t>
                      </m:r>
                      <m:r>
                        <m:rPr>
                          <m:sty m:val="p"/>
                        </m:rPr>
                        <a:rPr lang="zh-CN" altLang="en-US" b="0" i="0">
                          <a:latin typeface="Cambria Math" panose="02040503050406030204" pitchFamily="18" charset="0"/>
                        </a:rPr>
                        <m:t>ex</m:t>
                      </m:r>
                      <m:func>
                        <m:funcPr>
                          <m:ctrlPr>
                            <a:rPr lang="zh-CN" altLang="en-US" b="0" i="1">
                              <a:latin typeface="Cambria Math" panose="02040503050406030204" pitchFamily="18" charset="0"/>
                            </a:rPr>
                          </m:ctrlPr>
                        </m:funcPr>
                        <m:fName>
                          <m:r>
                            <m:rPr>
                              <m:sty m:val="p"/>
                            </m:rPr>
                            <a:rPr lang="zh-CN" altLang="en-US" b="0" i="0">
                              <a:latin typeface="Cambria Math" panose="02040503050406030204" pitchFamily="18" charset="0"/>
                            </a:rPr>
                            <m:t>p</m:t>
                          </m:r>
                        </m:fName>
                        <m:e>
                          <m:d>
                            <m:dPr>
                              <m:ctrlPr>
                                <a:rPr lang="zh-CN" altLang="en-US" b="0" i="1">
                                  <a:latin typeface="Cambria Math" panose="02040503050406030204" pitchFamily="18" charset="0"/>
                                </a:rPr>
                              </m:ctrlPr>
                            </m:dPr>
                            <m:e>
                              <m:r>
                                <a:rPr lang="zh-CN" altLang="en-US" b="0" i="0">
                                  <a:latin typeface="Cambria Math" panose="02040503050406030204" pitchFamily="18" charset="0"/>
                                </a:rPr>
                                <m:t>−</m:t>
                              </m:r>
                              <m:r>
                                <a:rPr lang="zh-CN" altLang="en-US" b="0" i="1">
                                  <a:latin typeface="Cambria Math" panose="02040503050406030204" pitchFamily="18" charset="0"/>
                                </a:rPr>
                                <m:t>𝑗</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𝐤</m:t>
                                  </m:r>
                                </m:e>
                                <m:sub>
                                  <m:r>
                                    <a:rPr lang="zh-CN" altLang="en-US" b="0" i="1">
                                      <a:latin typeface="Cambria Math" panose="02040503050406030204" pitchFamily="18" charset="0"/>
                                    </a:rPr>
                                    <m:t>𝑠</m:t>
                                  </m:r>
                                </m:sub>
                              </m:sSub>
                              <m:r>
                                <a:rPr lang="zh-CN" altLang="en-US" b="0" i="0">
                                  <a:latin typeface="Cambria Math" panose="02040503050406030204" pitchFamily="18" charset="0"/>
                                </a:rPr>
                                <m:t>⋅</m:t>
                              </m:r>
                              <m:sSubSup>
                                <m:sSubSupPr>
                                  <m:ctrlPr>
                                    <a:rPr lang="zh-CN" altLang="en-US" b="0" i="1">
                                      <a:latin typeface="Cambria Math" panose="02040503050406030204" pitchFamily="18" charset="0"/>
                                    </a:rPr>
                                  </m:ctrlPr>
                                </m:sSubSup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up>
                                  <m:r>
                                    <a:rPr lang="zh-CN" altLang="en-US" b="0" i="1">
                                      <a:latin typeface="Cambria Math" panose="02040503050406030204" pitchFamily="18" charset="0"/>
                                    </a:rPr>
                                    <m:t>𝑘</m:t>
                                  </m:r>
                                </m:sup>
                              </m:sSubSup>
                            </m:e>
                          </m:d>
                        </m:e>
                      </m:func>
                    </m:oMath>
                  </m:oMathPara>
                </a14:m>
                <a:endParaRPr lang="zh-CN" altLang="en-US" dirty="0"/>
              </a:p>
            </p:txBody>
          </p:sp>
        </mc:Choice>
        <mc:Fallback xmlns="">
          <p:sp>
            <p:nvSpPr>
              <p:cNvPr id="37" name="矩形 36">
                <a:extLst>
                  <a:ext uri="{FF2B5EF4-FFF2-40B4-BE49-F238E27FC236}">
                    <a16:creationId xmlns:a16="http://schemas.microsoft.com/office/drawing/2014/main" xmlns:a14="http://schemas.microsoft.com/office/drawing/2010/main" xmlns="" id="{BFFB247F-7E8E-41F2-B33F-FD13881039E7}"/>
                  </a:ext>
                </a:extLst>
              </p:cNvPr>
              <p:cNvSpPr>
                <a:spLocks noRot="1" noChangeAspect="1" noMove="1" noResize="1" noEditPoints="1" noAdjustHandles="1" noChangeArrowheads="1" noChangeShapeType="1" noTextEdit="1"/>
              </p:cNvSpPr>
              <p:nvPr/>
            </p:nvSpPr>
            <p:spPr>
              <a:xfrm>
                <a:off x="2632346" y="1885666"/>
                <a:ext cx="3777316" cy="506870"/>
              </a:xfrm>
              <a:prstGeom prst="rect">
                <a:avLst/>
              </a:prstGeom>
              <a:blipFill rotWithShape="0">
                <a:blip r:embed="rId6"/>
                <a:stretch>
                  <a:fillRect/>
                </a:stretch>
              </a:blipFill>
            </p:spPr>
            <p:txBody>
              <a:bodyPr/>
              <a:lstStyle/>
              <a:p>
                <a:r>
                  <a:rPr lang="zh-CN" altLang="en-US">
                    <a:noFill/>
                  </a:rPr>
                  <a:t> </a:t>
                </a:r>
              </a:p>
            </p:txBody>
          </p:sp>
        </mc:Fallback>
      </mc:AlternateContent>
      <p:sp>
        <p:nvSpPr>
          <p:cNvPr id="38" name="文本框 37">
            <a:extLst>
              <a:ext uri="{FF2B5EF4-FFF2-40B4-BE49-F238E27FC236}">
                <a16:creationId xmlns:a16="http://schemas.microsoft.com/office/drawing/2014/main" id="{F50DE852-A7B1-42B0-BB6E-6B3E2BE24EE1}"/>
              </a:ext>
            </a:extLst>
          </p:cNvPr>
          <p:cNvSpPr txBox="1"/>
          <p:nvPr/>
        </p:nvSpPr>
        <p:spPr>
          <a:xfrm>
            <a:off x="2193483" y="2508727"/>
            <a:ext cx="2624939" cy="584775"/>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Propagation vector of the reference wave</a:t>
            </a:r>
            <a:endParaRPr kumimoji="1" lang="zh-CN" altLang="en-US" sz="1600" dirty="0">
              <a:solidFill>
                <a:srgbClr val="C00000"/>
              </a:solidFill>
              <a:latin typeface="Arial" panose="020B0604020202020204" pitchFamily="34" charset="0"/>
              <a:cs typeface="Arial" panose="020B0604020202020204" pitchFamily="34" charset="0"/>
            </a:endParaRPr>
          </a:p>
        </p:txBody>
      </p:sp>
      <p:cxnSp>
        <p:nvCxnSpPr>
          <p:cNvPr id="44" name="直接箭头连接符 43">
            <a:extLst>
              <a:ext uri="{FF2B5EF4-FFF2-40B4-BE49-F238E27FC236}">
                <a16:creationId xmlns:a16="http://schemas.microsoft.com/office/drawing/2014/main" id="{19C8120D-06C6-4F24-AB64-C2B759DF1C86}"/>
              </a:ext>
            </a:extLst>
          </p:cNvPr>
          <p:cNvCxnSpPr>
            <a:cxnSpLocks/>
          </p:cNvCxnSpPr>
          <p:nvPr/>
        </p:nvCxnSpPr>
        <p:spPr>
          <a:xfrm flipH="1">
            <a:off x="4072506" y="2311929"/>
            <a:ext cx="1295090" cy="244830"/>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803BEC71-2671-49C3-9720-D53B55B8F8C2}"/>
                  </a:ext>
                </a:extLst>
              </p:cNvPr>
              <p:cNvSpPr txBox="1"/>
              <p:nvPr/>
            </p:nvSpPr>
            <p:spPr>
              <a:xfrm>
                <a:off x="4781916" y="2508726"/>
                <a:ext cx="2839550" cy="584775"/>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The distance vector from feed </a:t>
                </a:r>
                <a14:m>
                  <m:oMath xmlns:m="http://schemas.openxmlformats.org/officeDocument/2006/math">
                    <m:r>
                      <a:rPr kumimoji="1" lang="en-US" altLang="zh-CN" sz="1600" i="1" dirty="0" smtClean="0">
                        <a:solidFill>
                          <a:srgbClr val="C00000"/>
                        </a:solidFill>
                        <a:latin typeface="Cambria Math" panose="02040503050406030204" pitchFamily="18" charset="0"/>
                        <a:cs typeface="Arial" panose="020B0604020202020204" pitchFamily="34" charset="0"/>
                      </a:rPr>
                      <m:t>𝑘</m:t>
                    </m:r>
                  </m:oMath>
                </a14:m>
                <a:r>
                  <a:rPr kumimoji="1" lang="en-US" altLang="zh-CN" sz="1600" dirty="0">
                    <a:solidFill>
                      <a:srgbClr val="C00000"/>
                    </a:solidFill>
                    <a:latin typeface="Arial" panose="020B0604020202020204" pitchFamily="34" charset="0"/>
                    <a:cs typeface="Arial" panose="020B0604020202020204" pitchFamily="34" charset="0"/>
                  </a:rPr>
                  <a:t> to the element </a:t>
                </a:r>
                <a:endParaRPr kumimoji="1" lang="zh-CN" altLang="en-US" sz="1600" dirty="0">
                  <a:solidFill>
                    <a:srgbClr val="C00000"/>
                  </a:solidFill>
                  <a:latin typeface="Arial" panose="020B0604020202020204" pitchFamily="34" charset="0"/>
                  <a:cs typeface="Arial" panose="020B0604020202020204" pitchFamily="34" charset="0"/>
                </a:endParaRPr>
              </a:p>
            </p:txBody>
          </p:sp>
        </mc:Choice>
        <mc:Fallback xmlns="">
          <p:sp>
            <p:nvSpPr>
              <p:cNvPr id="45" name="文本框 44">
                <a:extLst>
                  <a:ext uri="{FF2B5EF4-FFF2-40B4-BE49-F238E27FC236}">
                    <a16:creationId xmlns:a16="http://schemas.microsoft.com/office/drawing/2014/main" xmlns:a14="http://schemas.microsoft.com/office/drawing/2010/main" xmlns="" id="{803BEC71-2671-49C3-9720-D53B55B8F8C2}"/>
                  </a:ext>
                </a:extLst>
              </p:cNvPr>
              <p:cNvSpPr txBox="1">
                <a:spLocks noRot="1" noChangeAspect="1" noMove="1" noResize="1" noEditPoints="1" noAdjustHandles="1" noChangeArrowheads="1" noChangeShapeType="1" noTextEdit="1"/>
              </p:cNvSpPr>
              <p:nvPr/>
            </p:nvSpPr>
            <p:spPr>
              <a:xfrm>
                <a:off x="4781916" y="2508726"/>
                <a:ext cx="2839550" cy="584775"/>
              </a:xfrm>
              <a:prstGeom prst="rect">
                <a:avLst/>
              </a:prstGeom>
              <a:blipFill rotWithShape="0">
                <a:blip r:embed="rId7"/>
                <a:stretch>
                  <a:fillRect t="-3158" b="-13684"/>
                </a:stretch>
              </a:blipFill>
            </p:spPr>
            <p:txBody>
              <a:bodyPr/>
              <a:lstStyle/>
              <a:p>
                <a:r>
                  <a:rPr lang="zh-CN" altLang="en-US">
                    <a:noFill/>
                  </a:rPr>
                  <a:t> </a:t>
                </a:r>
              </a:p>
            </p:txBody>
          </p:sp>
        </mc:Fallback>
      </mc:AlternateContent>
      <p:cxnSp>
        <p:nvCxnSpPr>
          <p:cNvPr id="47" name="直接箭头连接符 46">
            <a:extLst>
              <a:ext uri="{FF2B5EF4-FFF2-40B4-BE49-F238E27FC236}">
                <a16:creationId xmlns:a16="http://schemas.microsoft.com/office/drawing/2014/main" id="{9862EC5C-0678-423D-AC30-E4B926095558}"/>
              </a:ext>
            </a:extLst>
          </p:cNvPr>
          <p:cNvCxnSpPr>
            <a:cxnSpLocks/>
          </p:cNvCxnSpPr>
          <p:nvPr/>
        </p:nvCxnSpPr>
        <p:spPr>
          <a:xfrm>
            <a:off x="5818576" y="2304731"/>
            <a:ext cx="216024" cy="252028"/>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8" name="矩形 47">
                <a:extLst>
                  <a:ext uri="{FF2B5EF4-FFF2-40B4-BE49-F238E27FC236}">
                    <a16:creationId xmlns:a16="http://schemas.microsoft.com/office/drawing/2014/main" id="{64BAA379-E185-4039-B4A5-011FC7ABB5ED}"/>
                  </a:ext>
                </a:extLst>
              </p:cNvPr>
              <p:cNvSpPr/>
              <p:nvPr/>
            </p:nvSpPr>
            <p:spPr>
              <a:xfrm>
                <a:off x="2228457" y="3141315"/>
                <a:ext cx="4315925" cy="5068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m:rPr>
                              <m:sty m:val="p"/>
                            </m:rPr>
                            <a:rPr lang="zh-CN" altLang="en-US">
                              <a:latin typeface="Cambria Math" panose="02040503050406030204" pitchFamily="18" charset="0"/>
                            </a:rPr>
                            <m:t>Ψ</m:t>
                          </m:r>
                        </m:e>
                        <m:sub>
                          <m:r>
                            <a:rPr lang="en-US" altLang="zh-CN" b="0" i="1" smtClean="0">
                              <a:latin typeface="Cambria Math" panose="02040503050406030204" pitchFamily="18" charset="0"/>
                            </a:rPr>
                            <m:t>𝑜𝑏𝑗</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𝜃</m:t>
                              </m:r>
                            </m:e>
                            <m:sub>
                              <m:r>
                                <a:rPr lang="zh-CN" altLang="en-US" b="0" i="0">
                                  <a:latin typeface="Cambria Math" panose="02040503050406030204" pitchFamily="18" charset="0"/>
                                </a:rPr>
                                <m:t>0</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𝜑</m:t>
                              </m:r>
                            </m:e>
                            <m:sub>
                              <m:r>
                                <a:rPr lang="zh-CN" altLang="en-US" b="0" i="0">
                                  <a:latin typeface="Cambria Math" panose="02040503050406030204" pitchFamily="18" charset="0"/>
                                </a:rPr>
                                <m:t>0</m:t>
                              </m:r>
                            </m:sub>
                          </m:sSub>
                        </m:e>
                      </m:d>
                      <m:r>
                        <a:rPr lang="zh-CN" altLang="en-US" b="0" i="0">
                          <a:latin typeface="Cambria Math" panose="02040503050406030204" pitchFamily="18" charset="0"/>
                        </a:rPr>
                        <m:t>=</m:t>
                      </m:r>
                      <m:r>
                        <m:rPr>
                          <m:sty m:val="p"/>
                        </m:rPr>
                        <a:rPr lang="zh-CN" altLang="en-US" b="0" i="0">
                          <a:latin typeface="Cambria Math" panose="02040503050406030204" pitchFamily="18" charset="0"/>
                        </a:rPr>
                        <m:t>ex</m:t>
                      </m:r>
                      <m:func>
                        <m:funcPr>
                          <m:ctrlPr>
                            <a:rPr lang="zh-CN" altLang="en-US" b="0" i="1">
                              <a:latin typeface="Cambria Math" panose="02040503050406030204" pitchFamily="18" charset="0"/>
                            </a:rPr>
                          </m:ctrlPr>
                        </m:funcPr>
                        <m:fName>
                          <m:r>
                            <m:rPr>
                              <m:sty m:val="p"/>
                            </m:rPr>
                            <a:rPr lang="zh-CN" altLang="en-US" b="0" i="0">
                              <a:latin typeface="Cambria Math" panose="02040503050406030204" pitchFamily="18" charset="0"/>
                            </a:rPr>
                            <m:t>p</m:t>
                          </m:r>
                        </m:fName>
                        <m:e>
                          <m:d>
                            <m:dPr>
                              <m:ctrlPr>
                                <a:rPr lang="zh-CN" altLang="en-US" b="0" i="1">
                                  <a:latin typeface="Cambria Math" panose="02040503050406030204" pitchFamily="18" charset="0"/>
                                </a:rPr>
                              </m:ctrlPr>
                            </m:dPr>
                            <m:e>
                              <m:r>
                                <a:rPr lang="zh-CN" altLang="en-US" b="0" i="0">
                                  <a:latin typeface="Cambria Math" panose="02040503050406030204" pitchFamily="18" charset="0"/>
                                </a:rPr>
                                <m:t>−</m:t>
                              </m:r>
                              <m:r>
                                <a:rPr lang="zh-CN" altLang="en-US" b="0" i="1">
                                  <a:latin typeface="Cambria Math" panose="02040503050406030204" pitchFamily="18" charset="0"/>
                                </a:rPr>
                                <m:t>𝑗</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𝐤</m:t>
                                  </m:r>
                                </m:e>
                                <m:sub>
                                  <m:r>
                                    <a:rPr lang="zh-CN" altLang="en-US" b="0" i="1">
                                      <a:latin typeface="Cambria Math" panose="02040503050406030204" pitchFamily="18" charset="0"/>
                                    </a:rPr>
                                    <m:t>𝑓</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1" i="0">
                                      <a:latin typeface="Cambria Math" panose="02040503050406030204" pitchFamily="18" charset="0"/>
                                    </a:rPr>
                                    <m:t>𝐫</m:t>
                                  </m:r>
                                </m:e>
                                <m:sub>
                                  <m:sSub>
                                    <m:sSubPr>
                                      <m:ctrlPr>
                                        <a:rPr lang="zh-CN" altLang="en-US" b="1"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𝑦</m:t>
                                      </m:r>
                                    </m:sub>
                                  </m:sSub>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𝑛</m:t>
                                      </m:r>
                                    </m:e>
                                    <m:sub>
                                      <m:r>
                                        <a:rPr lang="zh-CN" altLang="en-US" b="0" i="1">
                                          <a:latin typeface="Cambria Math" panose="02040503050406030204" pitchFamily="18" charset="0"/>
                                        </a:rPr>
                                        <m:t>𝑧</m:t>
                                      </m:r>
                                    </m:sub>
                                  </m:sSub>
                                </m:sub>
                              </m:sSub>
                            </m:e>
                          </m:d>
                        </m:e>
                      </m:func>
                    </m:oMath>
                  </m:oMathPara>
                </a14:m>
                <a:endParaRPr lang="zh-CN" altLang="en-US" dirty="0"/>
              </a:p>
            </p:txBody>
          </p:sp>
        </mc:Choice>
        <mc:Fallback xmlns="">
          <p:sp>
            <p:nvSpPr>
              <p:cNvPr id="48" name="矩形 47">
                <a:extLst>
                  <a:ext uri="{FF2B5EF4-FFF2-40B4-BE49-F238E27FC236}">
                    <a16:creationId xmlns:a16="http://schemas.microsoft.com/office/drawing/2014/main" xmlns:a14="http://schemas.microsoft.com/office/drawing/2010/main" xmlns="" id="{64BAA379-E185-4039-B4A5-011FC7ABB5ED}"/>
                  </a:ext>
                </a:extLst>
              </p:cNvPr>
              <p:cNvSpPr>
                <a:spLocks noRot="1" noChangeAspect="1" noMove="1" noResize="1" noEditPoints="1" noAdjustHandles="1" noChangeArrowheads="1" noChangeShapeType="1" noTextEdit="1"/>
              </p:cNvSpPr>
              <p:nvPr/>
            </p:nvSpPr>
            <p:spPr>
              <a:xfrm>
                <a:off x="2228457" y="3141315"/>
                <a:ext cx="4315925" cy="506870"/>
              </a:xfrm>
              <a:prstGeom prst="rect">
                <a:avLst/>
              </a:prstGeom>
              <a:blipFill rotWithShape="0">
                <a:blip r:embed="rId8"/>
                <a:stretch>
                  <a:fillRect/>
                </a:stretch>
              </a:blipFill>
            </p:spPr>
            <p:txBody>
              <a:bodyPr/>
              <a:lstStyle/>
              <a:p>
                <a:r>
                  <a:rPr lang="zh-CN" altLang="en-US">
                    <a:noFill/>
                  </a:rPr>
                  <a:t> </a:t>
                </a:r>
              </a:p>
            </p:txBody>
          </p:sp>
        </mc:Fallback>
      </mc:AlternateContent>
      <p:sp>
        <p:nvSpPr>
          <p:cNvPr id="50" name="文本框 49">
            <a:extLst>
              <a:ext uri="{FF2B5EF4-FFF2-40B4-BE49-F238E27FC236}">
                <a16:creationId xmlns:a16="http://schemas.microsoft.com/office/drawing/2014/main" id="{B5B14271-8557-48EF-A72C-455951A7E6D8}"/>
              </a:ext>
            </a:extLst>
          </p:cNvPr>
          <p:cNvSpPr txBox="1"/>
          <p:nvPr/>
        </p:nvSpPr>
        <p:spPr>
          <a:xfrm>
            <a:off x="2191141" y="3769259"/>
            <a:ext cx="3188318" cy="338554"/>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Propagation vector in free space</a:t>
            </a:r>
            <a:endParaRPr kumimoji="1" lang="zh-CN" altLang="en-US" sz="1600" dirty="0">
              <a:solidFill>
                <a:srgbClr val="C00000"/>
              </a:solidFill>
              <a:latin typeface="Arial" panose="020B0604020202020204" pitchFamily="34" charset="0"/>
              <a:cs typeface="Arial" panose="020B0604020202020204" pitchFamily="34" charset="0"/>
            </a:endParaRPr>
          </a:p>
        </p:txBody>
      </p:sp>
      <p:cxnSp>
        <p:nvCxnSpPr>
          <p:cNvPr id="51" name="直接箭头连接符 50">
            <a:extLst>
              <a:ext uri="{FF2B5EF4-FFF2-40B4-BE49-F238E27FC236}">
                <a16:creationId xmlns:a16="http://schemas.microsoft.com/office/drawing/2014/main" id="{972411B6-E96C-454E-B175-AD11B8158EE8}"/>
              </a:ext>
            </a:extLst>
          </p:cNvPr>
          <p:cNvCxnSpPr>
            <a:cxnSpLocks/>
          </p:cNvCxnSpPr>
          <p:nvPr/>
        </p:nvCxnSpPr>
        <p:spPr>
          <a:xfrm>
            <a:off x="6280328" y="3648185"/>
            <a:ext cx="86860" cy="210082"/>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cxnSp>
        <p:nvCxnSpPr>
          <p:cNvPr id="52" name="直接箭头连接符 51">
            <a:extLst>
              <a:ext uri="{FF2B5EF4-FFF2-40B4-BE49-F238E27FC236}">
                <a16:creationId xmlns:a16="http://schemas.microsoft.com/office/drawing/2014/main" id="{38EC4625-00C4-4ED6-893D-96D606428310}"/>
              </a:ext>
            </a:extLst>
          </p:cNvPr>
          <p:cNvCxnSpPr>
            <a:cxnSpLocks/>
          </p:cNvCxnSpPr>
          <p:nvPr/>
        </p:nvCxnSpPr>
        <p:spPr>
          <a:xfrm flipH="1">
            <a:off x="3971428" y="3579329"/>
            <a:ext cx="1465367" cy="231354"/>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53" name="矩形 52">
            <a:extLst>
              <a:ext uri="{FF2B5EF4-FFF2-40B4-BE49-F238E27FC236}">
                <a16:creationId xmlns:a16="http://schemas.microsoft.com/office/drawing/2014/main" id="{9F99ACF2-C0FF-4461-AD4D-7D6B8CD970B0}"/>
              </a:ext>
            </a:extLst>
          </p:cNvPr>
          <p:cNvSpPr/>
          <p:nvPr/>
        </p:nvSpPr>
        <p:spPr>
          <a:xfrm>
            <a:off x="749014" y="2170044"/>
            <a:ext cx="1295090" cy="646331"/>
          </a:xfrm>
          <a:prstGeom prst="rect">
            <a:avLst/>
          </a:prstGeom>
        </p:spPr>
        <p:txBody>
          <a:bodyPr wrap="square">
            <a:spAutoFit/>
          </a:bodyPr>
          <a:lstStyle/>
          <a:p>
            <a:pPr algn="ctr"/>
            <a:r>
              <a:rPr lang="en-US" altLang="zh-CN" dirty="0">
                <a:latin typeface="Arial" panose="020B0604020202020204" pitchFamily="34" charset="0"/>
                <a:cs typeface="Arial" panose="020B0604020202020204" pitchFamily="34" charset="0"/>
              </a:rPr>
              <a:t>Reference wave</a:t>
            </a:r>
            <a:endParaRPr lang="zh-CN" altLang="en-US" dirty="0"/>
          </a:p>
        </p:txBody>
      </p:sp>
      <p:sp>
        <p:nvSpPr>
          <p:cNvPr id="58" name="矩形 57">
            <a:extLst>
              <a:ext uri="{FF2B5EF4-FFF2-40B4-BE49-F238E27FC236}">
                <a16:creationId xmlns:a16="http://schemas.microsoft.com/office/drawing/2014/main" id="{4774C606-D13F-4AA7-8B35-6BE80F77D247}"/>
              </a:ext>
            </a:extLst>
          </p:cNvPr>
          <p:cNvSpPr/>
          <p:nvPr/>
        </p:nvSpPr>
        <p:spPr>
          <a:xfrm>
            <a:off x="796853" y="3325019"/>
            <a:ext cx="1219885" cy="646331"/>
          </a:xfrm>
          <a:prstGeom prst="rect">
            <a:avLst/>
          </a:prstGeom>
        </p:spPr>
        <p:txBody>
          <a:bodyPr wrap="square">
            <a:spAutoFit/>
          </a:bodyPr>
          <a:lstStyle/>
          <a:p>
            <a:pPr algn="ctr"/>
            <a:r>
              <a:rPr lang="en-US" altLang="zh-CN" dirty="0">
                <a:latin typeface="Arial" panose="020B0604020202020204" pitchFamily="34" charset="0"/>
                <a:cs typeface="Arial" panose="020B0604020202020204" pitchFamily="34" charset="0"/>
              </a:rPr>
              <a:t>Objective wave</a:t>
            </a:r>
            <a:endParaRPr lang="zh-CN" altLang="en-US" dirty="0">
              <a:latin typeface="Arial" panose="020B0604020202020204" pitchFamily="34" charset="0"/>
              <a:cs typeface="Arial" panose="020B0604020202020204" pitchFamily="34" charset="0"/>
            </a:endParaRPr>
          </a:p>
        </p:txBody>
      </p:sp>
      <p:sp>
        <p:nvSpPr>
          <p:cNvPr id="59" name="矩形 58">
            <a:extLst>
              <a:ext uri="{FF2B5EF4-FFF2-40B4-BE49-F238E27FC236}">
                <a16:creationId xmlns:a16="http://schemas.microsoft.com/office/drawing/2014/main" id="{FD8C3950-231D-4A92-A55D-A18BB565B0C4}"/>
              </a:ext>
            </a:extLst>
          </p:cNvPr>
          <p:cNvSpPr/>
          <p:nvPr/>
        </p:nvSpPr>
        <p:spPr>
          <a:xfrm>
            <a:off x="595258" y="4186798"/>
            <a:ext cx="1665401" cy="646331"/>
          </a:xfrm>
          <a:prstGeom prst="rect">
            <a:avLst/>
          </a:prstGeom>
        </p:spPr>
        <p:txBody>
          <a:bodyPr wrap="square">
            <a:spAutoFit/>
          </a:bodyPr>
          <a:lstStyle/>
          <a:p>
            <a:pPr algn="ctr"/>
            <a:r>
              <a:rPr lang="en-US" altLang="zh-CN" dirty="0">
                <a:latin typeface="Arial" panose="020B0604020202020204" pitchFamily="34" charset="0"/>
                <a:cs typeface="Arial" panose="020B0604020202020204" pitchFamily="34" charset="0"/>
              </a:rPr>
              <a:t>Holographic pattern</a:t>
            </a:r>
            <a:endParaRPr lang="zh-CN" altLang="en-US" dirty="0"/>
          </a:p>
        </p:txBody>
      </p:sp>
      <mc:AlternateContent xmlns:mc="http://schemas.openxmlformats.org/markup-compatibility/2006" xmlns:a14="http://schemas.microsoft.com/office/drawing/2010/main">
        <mc:Choice Requires="a14">
          <p:sp>
            <p:nvSpPr>
              <p:cNvPr id="60" name="矩形 59">
                <a:extLst>
                  <a:ext uri="{FF2B5EF4-FFF2-40B4-BE49-F238E27FC236}">
                    <a16:creationId xmlns:a16="http://schemas.microsoft.com/office/drawing/2014/main" id="{2D95A031-9FD8-4F9A-BE2C-92EA9ADF01B1}"/>
                  </a:ext>
                </a:extLst>
              </p:cNvPr>
              <p:cNvSpPr/>
              <p:nvPr/>
            </p:nvSpPr>
            <p:spPr>
              <a:xfrm>
                <a:off x="1556042" y="4221823"/>
                <a:ext cx="6096000" cy="50687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latin typeface="Cambria Math" panose="02040503050406030204" pitchFamily="18" charset="0"/>
                            </a:rPr>
                          </m:ctrlPr>
                        </m:sSubPr>
                        <m:e>
                          <m:r>
                            <m:rPr>
                              <m:sty m:val="p"/>
                            </m:rPr>
                            <a:rPr lang="zh-CN" altLang="en-US" i="1">
                              <a:latin typeface="Cambria Math" panose="02040503050406030204" pitchFamily="18" charset="0"/>
                            </a:rPr>
                            <m:t>Ψ</m:t>
                          </m:r>
                        </m:e>
                        <m:sub>
                          <m:r>
                            <m:rPr>
                              <m:nor/>
                            </m:rPr>
                            <a:rPr lang="zh-CN" altLang="en-US" i="1">
                              <a:latin typeface="Cambria Math" panose="02040503050406030204" pitchFamily="18" charset="0"/>
                            </a:rPr>
                            <m:t>holo</m:t>
                          </m:r>
                          <m:r>
                            <m:rPr>
                              <m:nor/>
                            </m:rPr>
                            <a:rPr lang="zh-CN" altLang="en-US" i="1">
                              <a:latin typeface="Cambria Math" panose="02040503050406030204" pitchFamily="18" charset="0"/>
                            </a:rPr>
                            <m:t> </m:t>
                          </m:r>
                        </m:sub>
                      </m:sSub>
                      <m:d>
                        <m:dPr>
                          <m:ctrlPr>
                            <a:rPr lang="zh-CN" altLang="en-US" i="1">
                              <a:latin typeface="Cambria Math" panose="02040503050406030204" pitchFamily="18" charset="0"/>
                            </a:rPr>
                          </m:ctrlPr>
                        </m:dPr>
                        <m:e>
                          <m:sSubSup>
                            <m:sSubSupPr>
                              <m:ctrlPr>
                                <a:rPr lang="zh-CN" altLang="en-US" i="1">
                                  <a:latin typeface="Cambria Math" panose="02040503050406030204" pitchFamily="18" charset="0"/>
                                </a:rPr>
                              </m:ctrlPr>
                            </m:sSubSupPr>
                            <m:e>
                              <m:r>
                                <a:rPr lang="zh-CN" altLang="en-US" i="1">
                                  <a:latin typeface="Cambria Math" panose="02040503050406030204" pitchFamily="18" charset="0"/>
                                </a:rPr>
                                <m:t>𝐫</m:t>
                              </m:r>
                            </m:e>
                            <m:sub>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𝑦</m:t>
                                  </m:r>
                                </m:sub>
                              </m:sSub>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𝑛</m:t>
                                  </m:r>
                                </m:e>
                                <m:sub>
                                  <m:r>
                                    <a:rPr lang="zh-CN" altLang="en-US" i="1">
                                      <a:latin typeface="Cambria Math" panose="02040503050406030204" pitchFamily="18" charset="0"/>
                                    </a:rPr>
                                    <m:t>𝑧</m:t>
                                  </m:r>
                                </m:sub>
                              </m:sSub>
                            </m:sub>
                            <m:sup>
                              <m:r>
                                <a:rPr lang="zh-CN" altLang="en-US" i="1">
                                  <a:latin typeface="Cambria Math" panose="02040503050406030204" pitchFamily="18" charset="0"/>
                                </a:rPr>
                                <m:t>𝑘</m:t>
                              </m:r>
                            </m:sup>
                          </m:sSubSup>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1">
                                  <a:latin typeface="Cambria Math" panose="02040503050406030204" pitchFamily="18" charset="0"/>
                                </a:rPr>
                                <m:t>0</m:t>
                              </m:r>
                            </m:sub>
                          </m:sSub>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1">
                                  <a:latin typeface="Cambria Math" panose="02040503050406030204" pitchFamily="18" charset="0"/>
                                </a:rPr>
                                <m:t>0</m:t>
                              </m:r>
                            </m:sub>
                          </m:sSub>
                        </m:e>
                      </m:d>
                      <m:r>
                        <a:rPr lang="zh-CN" altLang="en-US" i="1">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1">
                              <a:latin typeface="Cambria Math" panose="02040503050406030204" pitchFamily="18" charset="0"/>
                            </a:rPr>
                            <m:t>Ψ</m:t>
                          </m:r>
                        </m:e>
                        <m:sub>
                          <m:r>
                            <a:rPr lang="en-US" altLang="zh-CN" b="0" i="1" smtClean="0">
                              <a:latin typeface="Cambria Math" panose="02040503050406030204" pitchFamily="18" charset="0"/>
                            </a:rPr>
                            <m:t>𝑜𝑏𝑗</m:t>
                          </m:r>
                        </m:sub>
                      </m:sSub>
                      <m:sSubSup>
                        <m:sSubSupPr>
                          <m:ctrlPr>
                            <a:rPr lang="zh-CN" altLang="en-US" i="1">
                              <a:latin typeface="Cambria Math" panose="02040503050406030204" pitchFamily="18" charset="0"/>
                            </a:rPr>
                          </m:ctrlPr>
                        </m:sSubSupPr>
                        <m:e>
                          <m:r>
                            <m:rPr>
                              <m:sty m:val="p"/>
                            </m:rPr>
                            <a:rPr lang="zh-CN" altLang="en-US" i="1">
                              <a:latin typeface="Cambria Math" panose="02040503050406030204" pitchFamily="18" charset="0"/>
                            </a:rPr>
                            <m:t>Ψ</m:t>
                          </m:r>
                        </m:e>
                        <m:sub>
                          <m:r>
                            <a:rPr lang="en-US" altLang="zh-CN" b="0" i="1" smtClean="0">
                              <a:latin typeface="Cambria Math" panose="02040503050406030204" pitchFamily="18" charset="0"/>
                            </a:rPr>
                            <m:t>𝑟𝑒𝑓</m:t>
                          </m:r>
                        </m:sub>
                        <m:sup>
                          <m:r>
                            <a:rPr lang="zh-CN" altLang="en-US" i="1">
                              <a:latin typeface="Cambria Math" panose="02040503050406030204" pitchFamily="18" charset="0"/>
                            </a:rPr>
                            <m:t>∗</m:t>
                          </m:r>
                        </m:sup>
                      </m:sSubSup>
                    </m:oMath>
                  </m:oMathPara>
                </a14:m>
                <a:endParaRPr lang="zh-CN" altLang="en-US" i="1" dirty="0">
                  <a:latin typeface="Cambria Math" panose="02040503050406030204" pitchFamily="18" charset="0"/>
                </a:endParaRPr>
              </a:p>
            </p:txBody>
          </p:sp>
        </mc:Choice>
        <mc:Fallback xmlns="">
          <p:sp>
            <p:nvSpPr>
              <p:cNvPr id="60" name="矩形 59">
                <a:extLst>
                  <a:ext uri="{FF2B5EF4-FFF2-40B4-BE49-F238E27FC236}">
                    <a16:creationId xmlns:a16="http://schemas.microsoft.com/office/drawing/2014/main" xmlns:a14="http://schemas.microsoft.com/office/drawing/2010/main" xmlns="" id="{2D95A031-9FD8-4F9A-BE2C-92EA9ADF01B1}"/>
                  </a:ext>
                </a:extLst>
              </p:cNvPr>
              <p:cNvSpPr>
                <a:spLocks noRot="1" noChangeAspect="1" noMove="1" noResize="1" noEditPoints="1" noAdjustHandles="1" noChangeArrowheads="1" noChangeShapeType="1" noTextEdit="1"/>
              </p:cNvSpPr>
              <p:nvPr/>
            </p:nvSpPr>
            <p:spPr>
              <a:xfrm>
                <a:off x="1556042" y="4221823"/>
                <a:ext cx="6096000" cy="506870"/>
              </a:xfrm>
              <a:prstGeom prst="rect">
                <a:avLst/>
              </a:prstGeom>
              <a:blipFill rotWithShape="0">
                <a:blip r:embed="rId9"/>
                <a:stretch>
                  <a:fillRect/>
                </a:stretch>
              </a:blipFill>
            </p:spPr>
            <p:txBody>
              <a:bodyPr/>
              <a:lstStyle/>
              <a:p>
                <a:r>
                  <a:rPr lang="zh-CN" altLang="en-US">
                    <a:noFill/>
                  </a:rPr>
                  <a:t> </a:t>
                </a:r>
              </a:p>
            </p:txBody>
          </p:sp>
        </mc:Fallback>
      </mc:AlternateContent>
      <p:sp>
        <p:nvSpPr>
          <p:cNvPr id="65" name="文本框 64">
            <a:extLst>
              <a:ext uri="{FF2B5EF4-FFF2-40B4-BE49-F238E27FC236}">
                <a16:creationId xmlns:a16="http://schemas.microsoft.com/office/drawing/2014/main" id="{EF90BD5A-F64D-4648-8A04-841D6B94DB14}"/>
              </a:ext>
            </a:extLst>
          </p:cNvPr>
          <p:cNvSpPr txBox="1"/>
          <p:nvPr/>
        </p:nvSpPr>
        <p:spPr>
          <a:xfrm>
            <a:off x="5181603" y="3781357"/>
            <a:ext cx="2721671" cy="338554"/>
          </a:xfrm>
          <a:prstGeom prst="rect">
            <a:avLst/>
          </a:prstGeom>
          <a:noFill/>
        </p:spPr>
        <p:txBody>
          <a:bodyPr wrap="square" rtlCol="0">
            <a:spAutoFit/>
          </a:bodyPr>
          <a:lstStyle/>
          <a:p>
            <a:pPr algn="ctr"/>
            <a:r>
              <a:rPr kumimoji="1" lang="en-US" altLang="zh-CN" sz="1600" dirty="0">
                <a:solidFill>
                  <a:srgbClr val="C00000"/>
                </a:solidFill>
                <a:latin typeface="Arial" panose="020B0604020202020204" pitchFamily="34" charset="0"/>
                <a:cs typeface="Arial" panose="020B0604020202020204" pitchFamily="34" charset="0"/>
              </a:rPr>
              <a:t>Position of the element</a:t>
            </a:r>
            <a:endParaRPr kumimoji="1" lang="zh-CN" altLang="en-US" sz="16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48592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12</a:t>
            </a:fld>
            <a:endParaRPr lang="zh-CN" altLang="en-US" sz="1400" dirty="0"/>
          </a:p>
        </p:txBody>
      </p:sp>
      <mc:AlternateContent xmlns:mc="http://schemas.openxmlformats.org/markup-compatibility/2006" xmlns:a14="http://schemas.microsoft.com/office/drawing/2010/main">
        <mc:Choice Requires="a14">
          <p:sp>
            <p:nvSpPr>
              <p:cNvPr id="32" name="文本框 31"/>
              <p:cNvSpPr txBox="1"/>
              <p:nvPr/>
            </p:nvSpPr>
            <p:spPr>
              <a:xfrm>
                <a:off x="8203753" y="5949280"/>
                <a:ext cx="3392341" cy="331757"/>
              </a:xfrm>
              <a:prstGeom prst="rect">
                <a:avLst/>
              </a:prstGeom>
              <a:noFill/>
            </p:spPr>
            <p:txBody>
              <a:bodyPr wrap="square" rtlCol="0">
                <a:spAutoFit/>
              </a:bodyPr>
              <a:lstStyle/>
              <a:p>
                <a:r>
                  <a:rPr lang="en-US" altLang="zh-CN" sz="1400" dirty="0">
                    <a:solidFill>
                      <a:srgbClr val="C00000"/>
                    </a:solidFill>
                  </a:rPr>
                  <a:t>Holographic pattern </a:t>
                </a:r>
                <a14:m>
                  <m:oMath xmlns:m="http://schemas.openxmlformats.org/officeDocument/2006/math">
                    <m:sSub>
                      <m:sSubPr>
                        <m:ctrlPr>
                          <a:rPr lang="en-US" altLang="zh-CN" sz="14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1400" i="1">
                        <a:solidFill>
                          <a:srgbClr val="C00000"/>
                        </a:solidFill>
                        <a:latin typeface="Cambria Math" panose="02040503050406030204" pitchFamily="18" charset="0"/>
                        <a:cs typeface="Arial" panose="020B0604020202020204" pitchFamily="34" charset="0"/>
                      </a:rPr>
                      <m:t>=</m:t>
                    </m:r>
                  </m:oMath>
                </a14:m>
                <a:r>
                  <a:rPr lang="en-US" altLang="zh-CN" sz="1400" dirty="0">
                    <a:solidFill>
                      <a:srgbClr val="C00000"/>
                    </a:solidFill>
                    <a:cs typeface="Arial" panose="020B0604020202020204" pitchFamily="34" charset="0"/>
                  </a:rPr>
                  <a:t> </a:t>
                </a:r>
                <a14:m>
                  <m:oMath xmlns:m="http://schemas.openxmlformats.org/officeDocument/2006/math">
                    <m:sSub>
                      <m:sSubPr>
                        <m:ctrlPr>
                          <a:rPr lang="en-US" altLang="zh-CN" sz="1400" i="1">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400" i="1">
                            <a:solidFill>
                              <a:srgbClr val="C00000"/>
                            </a:solidFill>
                            <a:latin typeface="Cambria Math" panose="02040503050406030204" pitchFamily="18" charset="0"/>
                            <a:cs typeface="Arial" panose="020B0604020202020204" pitchFamily="34" charset="0"/>
                          </a:rPr>
                        </m:ctrlPr>
                      </m:sSubSup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𝑟𝑒𝑓</m:t>
                        </m:r>
                      </m:sub>
                      <m:sup>
                        <m:r>
                          <a:rPr lang="en-US" altLang="zh-CN" sz="1400" i="1">
                            <a:solidFill>
                              <a:srgbClr val="C00000"/>
                            </a:solidFill>
                            <a:latin typeface="Cambria Math" panose="02040503050406030204" pitchFamily="18" charset="0"/>
                            <a:cs typeface="Arial" panose="020B0604020202020204" pitchFamily="34" charset="0"/>
                          </a:rPr>
                          <m:t>∗</m:t>
                        </m:r>
                      </m:sup>
                    </m:sSubSup>
                  </m:oMath>
                </a14:m>
                <a:endParaRPr lang="zh-CN" altLang="en-US" sz="1400" dirty="0">
                  <a:solidFill>
                    <a:srgbClr val="C00000"/>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8203753" y="5949280"/>
                <a:ext cx="3392341" cy="331757"/>
              </a:xfrm>
              <a:prstGeom prst="rect">
                <a:avLst/>
              </a:prstGeom>
              <a:blipFill rotWithShape="0">
                <a:blip r:embed="rId3"/>
                <a:stretch>
                  <a:fillRect l="-540" t="-1852" b="-12963"/>
                </a:stretch>
              </a:blipFill>
            </p:spPr>
            <p:txBody>
              <a:bodyPr/>
              <a:lstStyle/>
              <a:p>
                <a:r>
                  <a:rPr lang="zh-CN" altLang="en-US">
                    <a:noFill/>
                  </a:rPr>
                  <a:t> </a:t>
                </a:r>
              </a:p>
            </p:txBody>
          </p:sp>
        </mc:Fallback>
      </mc:AlternateContent>
      <p:grpSp>
        <p:nvGrpSpPr>
          <p:cNvPr id="15" name="组合 14"/>
          <p:cNvGrpSpPr/>
          <p:nvPr/>
        </p:nvGrpSpPr>
        <p:grpSpPr>
          <a:xfrm>
            <a:off x="7476414" y="4285505"/>
            <a:ext cx="4347630" cy="1572550"/>
            <a:chOff x="3049" y="4218179"/>
            <a:chExt cx="5442692" cy="2024970"/>
          </a:xfrm>
        </p:grpSpPr>
        <p:sp>
          <p:nvSpPr>
            <p:cNvPr id="46" name="平行四边形 45"/>
            <p:cNvSpPr/>
            <p:nvPr/>
          </p:nvSpPr>
          <p:spPr>
            <a:xfrm>
              <a:off x="1305380" y="5208568"/>
              <a:ext cx="4140361" cy="1034581"/>
            </a:xfrm>
            <a:prstGeom prst="parallelogram">
              <a:avLst>
                <a:gd name="adj" fmla="val 94101"/>
              </a:avLst>
            </a:prstGeom>
            <a:solidFill>
              <a:srgbClr val="DBEEF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5" name="椭圆 54"/>
            <p:cNvSpPr/>
            <p:nvPr/>
          </p:nvSpPr>
          <p:spPr>
            <a:xfrm>
              <a:off x="2181943" y="5365314"/>
              <a:ext cx="2387235" cy="715039"/>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6" name="椭圆 55"/>
            <p:cNvSpPr/>
            <p:nvPr/>
          </p:nvSpPr>
          <p:spPr>
            <a:xfrm>
              <a:off x="2319320" y="5526795"/>
              <a:ext cx="1445396" cy="398126"/>
            </a:xfrm>
            <a:prstGeom prst="ellipse">
              <a:avLst/>
            </a:prstGeom>
            <a:solidFill>
              <a:srgbClr val="C0CFE2"/>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57" name="椭圆 56"/>
            <p:cNvSpPr/>
            <p:nvPr/>
          </p:nvSpPr>
          <p:spPr>
            <a:xfrm>
              <a:off x="2446626" y="5596766"/>
              <a:ext cx="863658" cy="252135"/>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61" name="直接箭头连接符 60"/>
            <p:cNvCxnSpPr>
              <a:cxnSpLocks/>
            </p:cNvCxnSpPr>
            <p:nvPr/>
          </p:nvCxnSpPr>
          <p:spPr>
            <a:xfrm flipV="1">
              <a:off x="2546432"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a:cxnSpLocks/>
            </p:cNvCxnSpPr>
            <p:nvPr/>
          </p:nvCxnSpPr>
          <p:spPr>
            <a:xfrm flipV="1">
              <a:off x="2857208"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a:cxnSpLocks/>
            </p:cNvCxnSpPr>
            <p:nvPr/>
          </p:nvCxnSpPr>
          <p:spPr>
            <a:xfrm flipV="1">
              <a:off x="3167983"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a:cxnSpLocks/>
            </p:cNvCxnSpPr>
            <p:nvPr/>
          </p:nvCxnSpPr>
          <p:spPr>
            <a:xfrm flipV="1">
              <a:off x="3478757"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文本框 30"/>
                <p:cNvSpPr txBox="1"/>
                <p:nvPr/>
              </p:nvSpPr>
              <p:spPr>
                <a:xfrm>
                  <a:off x="182541" y="4437867"/>
                  <a:ext cx="3240359" cy="418617"/>
                </a:xfrm>
                <a:prstGeom prst="rect">
                  <a:avLst/>
                </a:prstGeom>
                <a:noFill/>
              </p:spPr>
              <p:txBody>
                <a:bodyPr wrap="square" rtlCol="0">
                  <a:spAutoFit/>
                </a:bodyPr>
                <a:lstStyle/>
                <a:p>
                  <a:pPr algn="ctr"/>
                  <a:r>
                    <a:rPr lang="en-US" altLang="zh-CN" sz="1400" dirty="0">
                      <a:solidFill>
                        <a:schemeClr val="accent4">
                          <a:lumMod val="75000"/>
                        </a:schemeClr>
                      </a:solidFill>
                    </a:rPr>
                    <a:t>Desired object wave </a:t>
                  </a:r>
                  <a14:m>
                    <m:oMath xmlns:m="http://schemas.openxmlformats.org/officeDocument/2006/math">
                      <m:sSub>
                        <m:sSubPr>
                          <m:ctrlPr>
                            <a:rPr lang="en-US" altLang="zh-CN" sz="1400" i="1" smtClean="0">
                              <a:solidFill>
                                <a:schemeClr val="accent4">
                                  <a:lumMod val="75000"/>
                                </a:schemeClr>
                              </a:solidFill>
                              <a:latin typeface="Cambria Math" panose="02040503050406030204" pitchFamily="18" charset="0"/>
                              <a:cs typeface="Arial" panose="020B0604020202020204" pitchFamily="34" charset="0"/>
                            </a:rPr>
                          </m:ctrlPr>
                        </m:sSubPr>
                        <m:e>
                          <m:r>
                            <m:rPr>
                              <m:sty m:val="p"/>
                            </m:rPr>
                            <a:rPr lang="el-GR" altLang="zh-CN" sz="1400" i="1">
                              <a:solidFill>
                                <a:schemeClr val="accent4">
                                  <a:lumMod val="75000"/>
                                </a:schemeClr>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chemeClr val="accent4">
                                  <a:lumMod val="75000"/>
                                </a:schemeClr>
                              </a:solidFill>
                              <a:latin typeface="Cambria Math" panose="02040503050406030204" pitchFamily="18" charset="0"/>
                              <a:cs typeface="Arial" panose="020B0604020202020204" pitchFamily="34" charset="0"/>
                            </a:rPr>
                            <m:t>𝑜𝑏𝑗</m:t>
                          </m:r>
                        </m:sub>
                      </m:sSub>
                    </m:oMath>
                  </a14:m>
                  <a:endParaRPr lang="zh-CN" altLang="en-US" sz="1400" dirty="0">
                    <a:solidFill>
                      <a:schemeClr val="accent4">
                        <a:lumMod val="75000"/>
                      </a:schemeClr>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182541" y="4437867"/>
                  <a:ext cx="3240359" cy="418617"/>
                </a:xfrm>
                <a:prstGeom prst="rect">
                  <a:avLst/>
                </a:prstGeom>
                <a:blipFill rotWithShape="0">
                  <a:blip r:embed="rId4"/>
                  <a:stretch>
                    <a:fillRect t="-1887" b="-150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4" name="文本框 53"/>
                <p:cNvSpPr txBox="1"/>
                <p:nvPr/>
              </p:nvSpPr>
              <p:spPr>
                <a:xfrm>
                  <a:off x="3049" y="5782769"/>
                  <a:ext cx="2359985" cy="418534"/>
                </a:xfrm>
                <a:prstGeom prst="rect">
                  <a:avLst/>
                </a:prstGeom>
                <a:noFill/>
              </p:spPr>
              <p:txBody>
                <a:bodyPr wrap="square" rtlCol="0">
                  <a:spAutoFit/>
                </a:bodyPr>
                <a:lstStyle/>
                <a:p>
                  <a:pPr algn="ctr"/>
                  <a:r>
                    <a:rPr lang="en-US" altLang="zh-CN" sz="1400" dirty="0">
                      <a:solidFill>
                        <a:srgbClr val="00B050"/>
                      </a:solidFill>
                    </a:rPr>
                    <a:t>Reference wave </a:t>
                  </a:r>
                  <a14:m>
                    <m:oMath xmlns:m="http://schemas.openxmlformats.org/officeDocument/2006/math">
                      <m:sSub>
                        <m:sSubPr>
                          <m:ctrlPr>
                            <a:rPr lang="en-US" altLang="zh-CN" sz="1400" i="1" smtClean="0">
                              <a:solidFill>
                                <a:srgbClr val="00B050"/>
                              </a:solidFill>
                              <a:latin typeface="Cambria Math" panose="02040503050406030204" pitchFamily="18" charset="0"/>
                              <a:cs typeface="Arial" panose="020B0604020202020204" pitchFamily="34" charset="0"/>
                            </a:rPr>
                          </m:ctrlPr>
                        </m:sSubPr>
                        <m:e>
                          <m:r>
                            <a:rPr lang="en-US" altLang="zh-CN" sz="1400" i="1">
                              <a:solidFill>
                                <a:srgbClr val="00B050"/>
                              </a:solidFill>
                              <a:latin typeface="Cambria Math" panose="02040503050406030204" pitchFamily="18" charset="0"/>
                              <a:cs typeface="Arial" panose="020B0604020202020204" pitchFamily="34" charset="0"/>
                            </a:rPr>
                            <m:t> </m:t>
                          </m:r>
                          <m:r>
                            <m:rPr>
                              <m:sty m:val="p"/>
                            </m:rPr>
                            <a:rPr lang="el-GR" altLang="zh-CN" sz="1400" i="1">
                              <a:solidFill>
                                <a:srgbClr val="00B05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00B050"/>
                              </a:solidFill>
                              <a:latin typeface="Cambria Math" panose="02040503050406030204" pitchFamily="18" charset="0"/>
                              <a:cs typeface="Arial" panose="020B0604020202020204" pitchFamily="34" charset="0"/>
                            </a:rPr>
                            <m:t>𝑟𝑒𝑓</m:t>
                          </m:r>
                        </m:sub>
                      </m:sSub>
                    </m:oMath>
                  </a14:m>
                  <a:endParaRPr lang="zh-CN" altLang="en-US" sz="1400" dirty="0">
                    <a:solidFill>
                      <a:srgbClr val="00B050"/>
                    </a:solidFill>
                  </a:endParaRPr>
                </a:p>
              </p:txBody>
            </p:sp>
          </mc:Choice>
          <mc:Fallback xmlns="">
            <p:sp>
              <p:nvSpPr>
                <p:cNvPr id="54" name="文本框 53"/>
                <p:cNvSpPr txBox="1">
                  <a:spLocks noRot="1" noChangeAspect="1" noMove="1" noResize="1" noEditPoints="1" noAdjustHandles="1" noChangeArrowheads="1" noChangeShapeType="1" noTextEdit="1"/>
                </p:cNvSpPr>
                <p:nvPr/>
              </p:nvSpPr>
              <p:spPr>
                <a:xfrm>
                  <a:off x="3049" y="5782769"/>
                  <a:ext cx="2359985" cy="418534"/>
                </a:xfrm>
                <a:prstGeom prst="rect">
                  <a:avLst/>
                </a:prstGeom>
                <a:blipFill rotWithShape="0">
                  <a:blip r:embed="rId5"/>
                  <a:stretch>
                    <a:fillRect t="-1887" b="-15094"/>
                  </a:stretch>
                </a:blipFill>
              </p:spPr>
              <p:txBody>
                <a:bodyPr/>
                <a:lstStyle/>
                <a:p>
                  <a:r>
                    <a:rPr lang="zh-CN" altLang="en-US">
                      <a:noFill/>
                    </a:rPr>
                    <a:t> </a:t>
                  </a:r>
                </a:p>
              </p:txBody>
            </p:sp>
          </mc:Fallback>
        </mc:AlternateContent>
        <p:sp>
          <p:nvSpPr>
            <p:cNvPr id="40" name="文本框 39"/>
            <p:cNvSpPr txBox="1"/>
            <p:nvPr/>
          </p:nvSpPr>
          <p:spPr>
            <a:xfrm>
              <a:off x="222015" y="5532678"/>
              <a:ext cx="1694755" cy="396324"/>
            </a:xfrm>
            <a:prstGeom prst="rect">
              <a:avLst/>
            </a:prstGeom>
            <a:noFill/>
          </p:spPr>
          <p:txBody>
            <a:bodyPr wrap="square" rtlCol="0">
              <a:spAutoFit/>
            </a:bodyPr>
            <a:lstStyle/>
            <a:p>
              <a:pPr algn="ctr"/>
              <a:r>
                <a:rPr lang="en-US" altLang="zh-CN" sz="1400" dirty="0">
                  <a:solidFill>
                    <a:srgbClr val="00B050"/>
                  </a:solidFill>
                </a:rPr>
                <a:t>Feed</a:t>
              </a:r>
              <a:endParaRPr lang="zh-CN" altLang="en-US" sz="1400" dirty="0">
                <a:solidFill>
                  <a:srgbClr val="00B050"/>
                </a:solidFill>
              </a:endParaRPr>
            </a:p>
          </p:txBody>
        </p:sp>
        <p:sp>
          <p:nvSpPr>
            <p:cNvPr id="2" name="椭圆 1"/>
            <p:cNvSpPr/>
            <p:nvPr/>
          </p:nvSpPr>
          <p:spPr>
            <a:xfrm>
              <a:off x="2690377" y="5668073"/>
              <a:ext cx="166831" cy="109519"/>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400"/>
            </a:p>
          </p:txBody>
        </p:sp>
        <p:cxnSp>
          <p:nvCxnSpPr>
            <p:cNvPr id="4" name="直接连接符 3"/>
            <p:cNvCxnSpPr>
              <a:endCxn id="2" idx="2"/>
            </p:cNvCxnSpPr>
            <p:nvPr/>
          </p:nvCxnSpPr>
          <p:spPr>
            <a:xfrm>
              <a:off x="1437938" y="5722832"/>
              <a:ext cx="1252439" cy="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sp>
        <p:nvSpPr>
          <p:cNvPr id="42" name="矩形 41">
            <a:extLst>
              <a:ext uri="{FF2B5EF4-FFF2-40B4-BE49-F238E27FC236}">
                <a16:creationId xmlns:a16="http://schemas.microsoft.com/office/drawing/2014/main" id="{72E5896E-5CA5-44F2-9547-123FFCA04A7F}"/>
              </a:ext>
            </a:extLst>
          </p:cNvPr>
          <p:cNvSpPr/>
          <p:nvPr/>
        </p:nvSpPr>
        <p:spPr>
          <a:xfrm>
            <a:off x="464047" y="1629994"/>
            <a:ext cx="11036433" cy="830997"/>
          </a:xfrm>
          <a:prstGeom prst="rect">
            <a:avLst/>
          </a:prstGeom>
        </p:spPr>
        <p:txBody>
          <a:bodyPr wrap="square">
            <a:spAutoFit/>
          </a:bodyPr>
          <a:lstStyle/>
          <a:p>
            <a:pPr marL="285750" indent="-285750">
              <a:lnSpc>
                <a:spcPct val="12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To construct the holographic pattern, we record its real-part information using the </a:t>
            </a:r>
            <a:r>
              <a:rPr lang="en-US" altLang="zh-CN" sz="2000" dirty="0">
                <a:solidFill>
                  <a:srgbClr val="C00000"/>
                </a:solidFill>
                <a:latin typeface="Arial" panose="020B0604020202020204" pitchFamily="34" charset="0"/>
                <a:cs typeface="Arial" panose="020B0604020202020204" pitchFamily="34" charset="0"/>
              </a:rPr>
              <a:t>amplitude response m </a:t>
            </a:r>
            <a:r>
              <a:rPr lang="en-US" altLang="zh-CN" sz="2000" dirty="0">
                <a:latin typeface="Arial" panose="020B0604020202020204" pitchFamily="34" charset="0"/>
                <a:cs typeface="Arial" panose="020B0604020202020204" pitchFamily="34" charset="0"/>
              </a:rPr>
              <a:t>of the element, which can adjusted by the embedded </a:t>
            </a:r>
            <a:r>
              <a:rPr lang="en-US" altLang="zh-CN" sz="2000" i="1" dirty="0">
                <a:latin typeface="Arial" panose="020B0604020202020204" pitchFamily="34" charset="0"/>
                <a:cs typeface="Arial" panose="020B0604020202020204" pitchFamily="34" charset="0"/>
              </a:rPr>
              <a:t>diode</a:t>
            </a:r>
            <a:r>
              <a:rPr lang="en-US" altLang="zh-CN" sz="2000" dirty="0">
                <a:latin typeface="Arial" panose="020B0604020202020204" pitchFamily="34" charset="0"/>
                <a:cs typeface="Arial" panose="020B0604020202020204" pitchFamily="34" charset="0"/>
              </a:rPr>
              <a:t>:</a:t>
            </a:r>
            <a:endParaRPr lang="zh-CN" altLang="en-US" sz="2400" dirty="0"/>
          </a:p>
        </p:txBody>
      </p:sp>
      <mc:AlternateContent xmlns:mc="http://schemas.openxmlformats.org/markup-compatibility/2006" xmlns:a14="http://schemas.microsoft.com/office/drawing/2010/main">
        <mc:Choice Requires="a14">
          <p:sp>
            <p:nvSpPr>
              <p:cNvPr id="43" name="矩形 42"/>
              <p:cNvSpPr/>
              <p:nvPr/>
            </p:nvSpPr>
            <p:spPr>
              <a:xfrm>
                <a:off x="2622185" y="2536437"/>
                <a:ext cx="5044010" cy="76399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𝑚</m:t>
                      </m:r>
                      <m:d>
                        <m:dPr>
                          <m:ctrlPr>
                            <a:rPr lang="zh-CN" altLang="zh-CN" i="1">
                              <a:latin typeface="Cambria Math" panose="02040503050406030204" pitchFamily="18" charset="0"/>
                            </a:rPr>
                          </m:ctrlPr>
                        </m:dPr>
                        <m:e>
                          <m:sSubSup>
                            <m:sSubSupPr>
                              <m:ctrlPr>
                                <a:rPr lang="zh-CN" altLang="zh-CN" i="1">
                                  <a:latin typeface="Cambria Math" panose="02040503050406030204" pitchFamily="18" charset="0"/>
                                </a:rPr>
                              </m:ctrlPr>
                            </m:sSubSupPr>
                            <m:e>
                              <m:r>
                                <a:rPr lang="en-US" altLang="zh-CN" b="1" i="1">
                                  <a:latin typeface="Cambria Math" panose="02040503050406030204" pitchFamily="18" charset="0"/>
                                </a:rPr>
                                <m:t>𝐫</m:t>
                              </m:r>
                            </m:e>
                            <m:sub>
                              <m:sSub>
                                <m:sSubPr>
                                  <m:ctrlPr>
                                    <a:rPr lang="zh-CN" altLang="zh-CN" i="1">
                                      <a:latin typeface="Cambria Math" panose="02040503050406030204" pitchFamily="18" charset="0"/>
                                    </a:rPr>
                                  </m:ctrlPr>
                                </m:sSubPr>
                                <m:e>
                                  <m:r>
                                    <a:rPr lang="en-US" altLang="zh-CN" i="1">
                                      <a:latin typeface="Cambria Math" panose="02040503050406030204" pitchFamily="18" charset="0"/>
                                    </a:rPr>
                                    <m:t>𝑛</m:t>
                                  </m:r>
                                </m:e>
                                <m:sub>
                                  <m:r>
                                    <a:rPr lang="en-US" altLang="zh-CN" i="1">
                                      <a:latin typeface="Cambria Math" panose="02040503050406030204" pitchFamily="18" charset="0"/>
                                    </a:rPr>
                                    <m:t>𝑦</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𝑛</m:t>
                                  </m:r>
                                </m:e>
                                <m:sub>
                                  <m:r>
                                    <a:rPr lang="en-US" altLang="zh-CN" i="1">
                                      <a:latin typeface="Cambria Math" panose="02040503050406030204" pitchFamily="18" charset="0"/>
                                    </a:rPr>
                                    <m:t>𝑧</m:t>
                                  </m:r>
                                </m:sub>
                              </m:sSub>
                            </m:sub>
                            <m:sup>
                              <m:r>
                                <a:rPr lang="en-US" altLang="zh-CN" i="1">
                                  <a:latin typeface="Cambria Math" panose="02040503050406030204" pitchFamily="18" charset="0"/>
                                </a:rPr>
                                <m:t>𝑘</m:t>
                              </m:r>
                            </m:sup>
                          </m:sSubSup>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𝜃</m:t>
                              </m:r>
                            </m:e>
                            <m:sub>
                              <m:r>
                                <a:rPr lang="en-US" altLang="zh-CN" i="1">
                                  <a:latin typeface="Cambria Math" panose="02040503050406030204" pitchFamily="18" charset="0"/>
                                </a:rPr>
                                <m:t>0</m:t>
                              </m:r>
                            </m:sub>
                          </m:sSub>
                          <m:r>
                            <a:rPr lang="en-US" altLang="zh-CN" i="1">
                              <a:latin typeface="Cambria Math" panose="02040503050406030204" pitchFamily="18" charset="0"/>
                            </a:rPr>
                            <m:t>,</m:t>
                          </m:r>
                          <m:sSub>
                            <m:sSubPr>
                              <m:ctrlPr>
                                <a:rPr lang="zh-CN" altLang="zh-CN" i="1">
                                  <a:latin typeface="Cambria Math" panose="02040503050406030204" pitchFamily="18" charset="0"/>
                                </a:rPr>
                              </m:ctrlPr>
                            </m:sSubPr>
                            <m:e>
                              <m:r>
                                <a:rPr lang="en-US" altLang="zh-CN" i="1">
                                  <a:latin typeface="Cambria Math" panose="02040503050406030204" pitchFamily="18" charset="0"/>
                                </a:rPr>
                                <m:t>𝜑</m:t>
                              </m:r>
                            </m:e>
                            <m:sub>
                              <m:r>
                                <a:rPr lang="en-US" altLang="zh-CN" i="1">
                                  <a:latin typeface="Cambria Math" panose="02040503050406030204" pitchFamily="18" charset="0"/>
                                </a:rPr>
                                <m:t>0</m:t>
                              </m:r>
                            </m:sub>
                          </m:sSub>
                        </m:e>
                      </m:d>
                      <m:r>
                        <a:rPr lang="en-US" altLang="zh-CN" i="1">
                          <a:latin typeface="Cambria Math" panose="02040503050406030204" pitchFamily="18" charset="0"/>
                        </a:rPr>
                        <m:t>=</m:t>
                      </m:r>
                      <m:f>
                        <m:fPr>
                          <m:ctrlPr>
                            <a:rPr lang="zh-CN" altLang="zh-CN" i="1">
                              <a:latin typeface="Cambria Math" panose="02040503050406030204" pitchFamily="18" charset="0"/>
                            </a:rPr>
                          </m:ctrlPr>
                        </m:fPr>
                        <m:num>
                          <m:r>
                            <a:rPr lang="en-US" altLang="zh-CN" i="1">
                              <a:latin typeface="Cambria Math" panose="02040503050406030204" pitchFamily="18" charset="0"/>
                            </a:rPr>
                            <m:t>𝑅𝑒</m:t>
                          </m:r>
                          <m:d>
                            <m:dPr>
                              <m:begChr m:val="["/>
                              <m:endChr m:val="]"/>
                              <m:ctrlPr>
                                <a:rPr lang="zh-CN" altLang="zh-CN" i="1">
                                  <a:latin typeface="Cambria Math" panose="02040503050406030204" pitchFamily="18" charset="0"/>
                                </a:rPr>
                              </m:ctrlPr>
                            </m:dPr>
                            <m:e>
                              <m:r>
                                <m:rPr>
                                  <m:sty m:val="p"/>
                                </m:rPr>
                                <a:rPr lang="en-US" altLang="zh-CN" dirty="0">
                                  <a:solidFill>
                                    <a:srgbClr val="C00000"/>
                                  </a:solidFill>
                                  <a:latin typeface="Cambria Math" panose="02040503050406030204" pitchFamily="18" charset="0"/>
                                  <a:cs typeface="Arial" panose="020B0604020202020204" pitchFamily="34" charset="0"/>
                                </a:rPr>
                                <m:t>Ψ</m:t>
                              </m:r>
                              <m:r>
                                <a:rPr lang="en-US" altLang="zh-CN" i="1" baseline="-25000" dirty="0">
                                  <a:solidFill>
                                    <a:srgbClr val="C00000"/>
                                  </a:solidFill>
                                  <a:latin typeface="Cambria Math" panose="02040503050406030204" pitchFamily="18" charset="0"/>
                                  <a:cs typeface="Arial" panose="020B0604020202020204" pitchFamily="34" charset="0"/>
                                </a:rPr>
                                <m:t>h</m:t>
                              </m:r>
                              <m:r>
                                <a:rPr lang="en-US" altLang="zh-CN" b="0" i="1" baseline="-25000" dirty="0" smtClean="0">
                                  <a:solidFill>
                                    <a:srgbClr val="C00000"/>
                                  </a:solidFill>
                                  <a:latin typeface="Cambria Math" panose="02040503050406030204" pitchFamily="18" charset="0"/>
                                  <a:cs typeface="Arial" panose="020B0604020202020204" pitchFamily="34" charset="0"/>
                                </a:rPr>
                                <m:t>𝑜𝑙𝑜</m:t>
                              </m:r>
                              <m:d>
                                <m:dPr>
                                  <m:ctrlPr>
                                    <a:rPr lang="zh-CN" altLang="zh-CN" i="1">
                                      <a:solidFill>
                                        <a:srgbClr val="C00000"/>
                                      </a:solidFill>
                                      <a:latin typeface="Cambria Math" panose="02040503050406030204" pitchFamily="18" charset="0"/>
                                    </a:rPr>
                                  </m:ctrlPr>
                                </m:dPr>
                                <m:e>
                                  <m:sSubSup>
                                    <m:sSubSupPr>
                                      <m:ctrlPr>
                                        <a:rPr lang="zh-CN" altLang="zh-CN" i="1">
                                          <a:solidFill>
                                            <a:srgbClr val="C00000"/>
                                          </a:solidFill>
                                          <a:latin typeface="Cambria Math" panose="02040503050406030204" pitchFamily="18" charset="0"/>
                                        </a:rPr>
                                      </m:ctrlPr>
                                    </m:sSubSupPr>
                                    <m:e>
                                      <m:r>
                                        <a:rPr lang="en-US" altLang="zh-CN" b="1" i="1">
                                          <a:solidFill>
                                            <a:srgbClr val="C00000"/>
                                          </a:solidFill>
                                          <a:latin typeface="Cambria Math" panose="02040503050406030204" pitchFamily="18" charset="0"/>
                                        </a:rPr>
                                        <m:t>𝐫</m:t>
                                      </m:r>
                                    </m:e>
                                    <m:sub>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𝑛</m:t>
                                          </m:r>
                                        </m:e>
                                        <m:sub>
                                          <m:r>
                                            <a:rPr lang="en-US" altLang="zh-CN" i="1">
                                              <a:solidFill>
                                                <a:srgbClr val="C00000"/>
                                              </a:solidFill>
                                              <a:latin typeface="Cambria Math" panose="02040503050406030204" pitchFamily="18" charset="0"/>
                                            </a:rPr>
                                            <m:t>𝑦</m:t>
                                          </m:r>
                                        </m:sub>
                                      </m:sSub>
                                      <m:r>
                                        <a:rPr lang="en-US" altLang="zh-CN" i="1">
                                          <a:solidFill>
                                            <a:srgbClr val="C00000"/>
                                          </a:solidFill>
                                          <a:latin typeface="Cambria Math" panose="02040503050406030204" pitchFamily="18" charset="0"/>
                                        </a:rPr>
                                        <m:t>,</m:t>
                                      </m:r>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𝑛</m:t>
                                          </m:r>
                                        </m:e>
                                        <m:sub>
                                          <m:r>
                                            <a:rPr lang="en-US" altLang="zh-CN" i="1">
                                              <a:solidFill>
                                                <a:srgbClr val="C00000"/>
                                              </a:solidFill>
                                              <a:latin typeface="Cambria Math" panose="02040503050406030204" pitchFamily="18" charset="0"/>
                                            </a:rPr>
                                            <m:t>𝑧</m:t>
                                          </m:r>
                                        </m:sub>
                                      </m:sSub>
                                    </m:sub>
                                    <m:sup>
                                      <m:r>
                                        <a:rPr lang="en-US" altLang="zh-CN" i="1">
                                          <a:solidFill>
                                            <a:srgbClr val="C00000"/>
                                          </a:solidFill>
                                          <a:latin typeface="Cambria Math" panose="02040503050406030204" pitchFamily="18" charset="0"/>
                                        </a:rPr>
                                        <m:t>𝑘</m:t>
                                      </m:r>
                                    </m:sup>
                                  </m:sSubSup>
                                  <m:r>
                                    <a:rPr lang="en-US" altLang="zh-CN" i="1">
                                      <a:solidFill>
                                        <a:srgbClr val="C00000"/>
                                      </a:solidFill>
                                      <a:latin typeface="Cambria Math" panose="02040503050406030204" pitchFamily="18" charset="0"/>
                                    </a:rPr>
                                    <m:t>,</m:t>
                                  </m:r>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𝜃</m:t>
                                      </m:r>
                                    </m:e>
                                    <m:sub>
                                      <m:r>
                                        <a:rPr lang="en-US" altLang="zh-CN" i="1">
                                          <a:solidFill>
                                            <a:srgbClr val="C00000"/>
                                          </a:solidFill>
                                          <a:latin typeface="Cambria Math" panose="02040503050406030204" pitchFamily="18" charset="0"/>
                                        </a:rPr>
                                        <m:t>0</m:t>
                                      </m:r>
                                    </m:sub>
                                  </m:sSub>
                                  <m:r>
                                    <a:rPr lang="en-US" altLang="zh-CN" i="1">
                                      <a:solidFill>
                                        <a:srgbClr val="C00000"/>
                                      </a:solidFill>
                                      <a:latin typeface="Cambria Math" panose="02040503050406030204" pitchFamily="18" charset="0"/>
                                    </a:rPr>
                                    <m:t>,</m:t>
                                  </m:r>
                                  <m:sSub>
                                    <m:sSubPr>
                                      <m:ctrlPr>
                                        <a:rPr lang="zh-CN"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𝜑</m:t>
                                      </m:r>
                                    </m:e>
                                    <m:sub>
                                      <m:r>
                                        <a:rPr lang="en-US" altLang="zh-CN" i="1">
                                          <a:solidFill>
                                            <a:srgbClr val="C00000"/>
                                          </a:solidFill>
                                          <a:latin typeface="Cambria Math" panose="02040503050406030204" pitchFamily="18" charset="0"/>
                                        </a:rPr>
                                        <m:t>0</m:t>
                                      </m:r>
                                    </m:sub>
                                  </m:sSub>
                                </m:e>
                              </m:d>
                            </m:e>
                          </m:d>
                          <m:r>
                            <a:rPr lang="en-US" altLang="zh-CN" i="1">
                              <a:latin typeface="Cambria Math" panose="02040503050406030204" pitchFamily="18" charset="0"/>
                            </a:rPr>
                            <m:t>+1</m:t>
                          </m:r>
                        </m:num>
                        <m:den>
                          <m:r>
                            <a:rPr lang="en-US" altLang="zh-CN" i="1">
                              <a:latin typeface="Cambria Math" panose="02040503050406030204" pitchFamily="18" charset="0"/>
                            </a:rPr>
                            <m:t>2</m:t>
                          </m:r>
                        </m:den>
                      </m:f>
                    </m:oMath>
                  </m:oMathPara>
                </a14:m>
                <a:endParaRPr lang="zh-CN" altLang="en-US" dirty="0"/>
              </a:p>
            </p:txBody>
          </p:sp>
        </mc:Choice>
        <mc:Fallback xmlns="">
          <p:sp>
            <p:nvSpPr>
              <p:cNvPr id="43" name="矩形 42"/>
              <p:cNvSpPr>
                <a:spLocks noRot="1" noChangeAspect="1" noMove="1" noResize="1" noEditPoints="1" noAdjustHandles="1" noChangeArrowheads="1" noChangeShapeType="1" noTextEdit="1"/>
              </p:cNvSpPr>
              <p:nvPr/>
            </p:nvSpPr>
            <p:spPr>
              <a:xfrm>
                <a:off x="2622185" y="2536437"/>
                <a:ext cx="5044010" cy="763992"/>
              </a:xfrm>
              <a:prstGeom prst="rect">
                <a:avLst/>
              </a:prstGeom>
              <a:blipFill rotWithShape="0">
                <a:blip r:embed="rId6"/>
                <a:stretch>
                  <a:fillRect/>
                </a:stretch>
              </a:blipFill>
            </p:spPr>
            <p:txBody>
              <a:bodyPr/>
              <a:lstStyle/>
              <a:p>
                <a:r>
                  <a:rPr lang="zh-CN" altLang="en-US">
                    <a:noFill/>
                  </a:rPr>
                  <a:t> </a:t>
                </a:r>
              </a:p>
            </p:txBody>
          </p:sp>
        </mc:Fallback>
      </mc:AlternateContent>
      <p:sp>
        <p:nvSpPr>
          <p:cNvPr id="66" name="文本框 65"/>
          <p:cNvSpPr txBox="1"/>
          <p:nvPr/>
        </p:nvSpPr>
        <p:spPr>
          <a:xfrm>
            <a:off x="518768" y="4090722"/>
            <a:ext cx="6052880" cy="2308324"/>
          </a:xfrm>
          <a:prstGeom prst="rect">
            <a:avLst/>
          </a:prstGeom>
          <a:noFill/>
        </p:spPr>
        <p:txBody>
          <a:bodyPr wrap="square" rtlCol="0">
            <a:spAutoFit/>
          </a:bodyPr>
          <a:lstStyle/>
          <a:p>
            <a:pPr lvl="1" algn="just">
              <a:lnSpc>
                <a:spcPct val="120000"/>
              </a:lnSpc>
              <a:spcBef>
                <a:spcPts val="600"/>
              </a:spcBef>
              <a:defRPr/>
            </a:pPr>
            <a:r>
              <a:rPr lang="en-US" altLang="zh-CN" sz="2000" b="1" dirty="0">
                <a:latin typeface="Arial" panose="020B0604020202020204" pitchFamily="34" charset="0"/>
                <a:cs typeface="Arial" panose="020B0604020202020204" pitchFamily="34" charset="0"/>
              </a:rPr>
              <a:t>Key idea</a:t>
            </a:r>
            <a:r>
              <a:rPr lang="en-US" altLang="zh-CN" sz="2000" dirty="0">
                <a:latin typeface="Arial" panose="020B0604020202020204" pitchFamily="34" charset="0"/>
                <a:cs typeface="Arial" panose="020B0604020202020204" pitchFamily="34" charset="0"/>
              </a:rPr>
              <a:t>: when the phase shift of the reference wave at an element </a:t>
            </a:r>
            <a:r>
              <a:rPr lang="en-US" altLang="zh-CN" sz="2000" dirty="0">
                <a:solidFill>
                  <a:srgbClr val="C00000"/>
                </a:solidFill>
                <a:latin typeface="Arial" panose="020B0604020202020204" pitchFamily="34" charset="0"/>
                <a:cs typeface="Arial" panose="020B0604020202020204" pitchFamily="34" charset="0"/>
              </a:rPr>
              <a:t>is different from</a:t>
            </a:r>
            <a:r>
              <a:rPr lang="en-US" altLang="zh-CN" sz="2000" dirty="0">
                <a:latin typeface="Arial" panose="020B0604020202020204" pitchFamily="34" charset="0"/>
                <a:cs typeface="Arial" panose="020B0604020202020204" pitchFamily="34" charset="0"/>
              </a:rPr>
              <a:t> that of the objective wave, the element is detuned and </a:t>
            </a:r>
            <a:r>
              <a:rPr lang="en-US" altLang="zh-CN" sz="2000" dirty="0">
                <a:solidFill>
                  <a:srgbClr val="C00000"/>
                </a:solidFill>
                <a:latin typeface="Arial" panose="020B0604020202020204" pitchFamily="34" charset="0"/>
                <a:cs typeface="Arial" panose="020B0604020202020204" pitchFamily="34" charset="0"/>
              </a:rPr>
              <a:t>radiates little energy </a:t>
            </a:r>
            <a:r>
              <a:rPr lang="en-US" altLang="zh-CN" sz="2000" dirty="0">
                <a:latin typeface="Arial" panose="020B0604020202020204" pitchFamily="34" charset="0"/>
                <a:cs typeface="Arial" panose="020B0604020202020204" pitchFamily="34" charset="0"/>
              </a:rPr>
              <a:t>into free space (</a:t>
            </a:r>
            <a:r>
              <a:rPr lang="en-US" altLang="zh-CN" sz="2000" dirty="0">
                <a:solidFill>
                  <a:srgbClr val="C00000"/>
                </a:solidFill>
                <a:latin typeface="Arial" panose="020B0604020202020204" pitchFamily="34" charset="0"/>
                <a:cs typeface="Arial" panose="020B0604020202020204" pitchFamily="34" charset="0"/>
              </a:rPr>
              <a:t>small amplitude</a:t>
            </a:r>
            <a:r>
              <a:rPr lang="en-US" altLang="zh-CN" sz="2000" dirty="0">
                <a:latin typeface="Arial" panose="020B0604020202020204" pitchFamily="34" charset="0"/>
                <a:cs typeface="Arial" panose="020B0604020202020204" pitchFamily="34" charset="0"/>
              </a:rPr>
              <a:t>). Otherwise, the element is tuned to </a:t>
            </a:r>
            <a:r>
              <a:rPr lang="en-US" altLang="zh-CN" sz="2000" dirty="0">
                <a:solidFill>
                  <a:srgbClr val="C00000"/>
                </a:solidFill>
                <a:latin typeface="Arial" panose="020B0604020202020204" pitchFamily="34" charset="0"/>
                <a:cs typeface="Arial" panose="020B0604020202020204" pitchFamily="34" charset="0"/>
              </a:rPr>
              <a:t>radiate much energy </a:t>
            </a:r>
            <a:r>
              <a:rPr lang="en-US" altLang="zh-CN" sz="2000" dirty="0">
                <a:latin typeface="Arial" panose="020B0604020202020204" pitchFamily="34" charset="0"/>
                <a:cs typeface="Arial" panose="020B0604020202020204" pitchFamily="34" charset="0"/>
              </a:rPr>
              <a:t>(</a:t>
            </a:r>
            <a:r>
              <a:rPr lang="en-US" altLang="zh-CN" sz="2000" dirty="0">
                <a:solidFill>
                  <a:srgbClr val="C00000"/>
                </a:solidFill>
                <a:latin typeface="Arial" panose="020B0604020202020204" pitchFamily="34" charset="0"/>
                <a:cs typeface="Arial" panose="020B0604020202020204" pitchFamily="34" charset="0"/>
              </a:rPr>
              <a:t>large amplitude</a:t>
            </a:r>
            <a:r>
              <a:rPr lang="en-US" altLang="zh-CN" sz="2000" dirty="0">
                <a:latin typeface="Arial" panose="020B0604020202020204" pitchFamily="34" charset="0"/>
                <a:cs typeface="Arial" panose="020B0604020202020204" pitchFamily="34" charset="0"/>
              </a:rPr>
              <a:t>).</a:t>
            </a:r>
          </a:p>
        </p:txBody>
      </p:sp>
      <p:sp>
        <p:nvSpPr>
          <p:cNvPr id="67" name="圆角矩形 66"/>
          <p:cNvSpPr/>
          <p:nvPr/>
        </p:nvSpPr>
        <p:spPr>
          <a:xfrm>
            <a:off x="866493" y="4040599"/>
            <a:ext cx="5750413" cy="2484745"/>
          </a:xfrm>
          <a:prstGeom prst="roundRect">
            <a:avLst/>
          </a:prstGeom>
          <a:noFill/>
          <a:ln w="19050">
            <a:solidFill>
              <a:srgbClr val="C0000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2000"/>
          </a:p>
        </p:txBody>
      </p:sp>
      <mc:AlternateContent xmlns:mc="http://schemas.openxmlformats.org/markup-compatibility/2006" xmlns:a14="http://schemas.microsoft.com/office/drawing/2010/main">
        <mc:Choice Requires="a14">
          <p:sp>
            <p:nvSpPr>
              <p:cNvPr id="23" name="矩形 22">
                <a:extLst>
                  <a:ext uri="{FF2B5EF4-FFF2-40B4-BE49-F238E27FC236}">
                    <a16:creationId xmlns:a16="http://schemas.microsoft.com/office/drawing/2014/main" id="{85BCA1C0-4B47-49A7-9028-490FAAC9CDB7}"/>
                  </a:ext>
                </a:extLst>
              </p:cNvPr>
              <p:cNvSpPr/>
              <p:nvPr/>
            </p:nvSpPr>
            <p:spPr>
              <a:xfrm>
                <a:off x="166664" y="3434680"/>
                <a:ext cx="11150786" cy="47166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sz="2000" i="1" dirty="0" smtClean="0">
                          <a:solidFill>
                            <a:schemeClr val="tx1"/>
                          </a:solidFill>
                          <a:latin typeface="Cambria Math" panose="02040503050406030204" pitchFamily="18" charset="0"/>
                          <a:cs typeface="Arial" panose="020B0604020202020204" pitchFamily="34" charset="0"/>
                        </a:rPr>
                        <m:t>𝑅𝑒</m:t>
                      </m:r>
                      <m:r>
                        <a:rPr lang="en-US" altLang="zh-CN" sz="2000" dirty="0" smtClean="0">
                          <a:solidFill>
                            <a:schemeClr val="tx1"/>
                          </a:solidFill>
                          <a:latin typeface="Cambria Math" panose="02040503050406030204" pitchFamily="18" charset="0"/>
                          <a:cs typeface="Arial" panose="020B0604020202020204" pitchFamily="34" charset="0"/>
                        </a:rPr>
                        <m:t>[</m:t>
                      </m:r>
                      <m:r>
                        <m:rPr>
                          <m:sty m:val="p"/>
                        </m:rPr>
                        <a:rPr lang="en-US" altLang="zh-CN" sz="2000" dirty="0" smtClean="0">
                          <a:solidFill>
                            <a:srgbClr val="C00000"/>
                          </a:solidFill>
                          <a:latin typeface="Cambria Math" panose="02040503050406030204" pitchFamily="18" charset="0"/>
                          <a:cs typeface="Arial" panose="020B0604020202020204" pitchFamily="34" charset="0"/>
                        </a:rPr>
                        <m:t>Ψ</m:t>
                      </m:r>
                      <m:r>
                        <a:rPr lang="en-US" altLang="zh-CN" sz="2000" b="0" i="1" baseline="-25000" dirty="0" smtClean="0">
                          <a:solidFill>
                            <a:srgbClr val="C00000"/>
                          </a:solidFill>
                          <a:latin typeface="Cambria Math" panose="02040503050406030204" pitchFamily="18" charset="0"/>
                          <a:cs typeface="Arial" panose="020B0604020202020204" pitchFamily="34" charset="0"/>
                        </a:rPr>
                        <m:t>h𝑜𝑙𝑜</m:t>
                      </m:r>
                      <m:r>
                        <a:rPr lang="en-US" altLang="zh-CN" sz="2000" i="1" dirty="0">
                          <a:solidFill>
                            <a:srgbClr val="C00000"/>
                          </a:solidFill>
                          <a:latin typeface="Cambria Math" panose="02040503050406030204" pitchFamily="18" charset="0"/>
                          <a:cs typeface="Arial" panose="020B0604020202020204" pitchFamily="34" charset="0"/>
                        </a:rPr>
                        <m:t>(</m:t>
                      </m:r>
                      <m:sSubSup>
                        <m:sSubSupPr>
                          <m:ctrlPr>
                            <a:rPr lang="en-US" altLang="zh-CN" sz="2000" b="1" i="1" dirty="0">
                              <a:solidFill>
                                <a:srgbClr val="C00000"/>
                              </a:solidFill>
                              <a:latin typeface="Cambria Math" panose="02040503050406030204" pitchFamily="18" charset="0"/>
                              <a:cs typeface="Arial" panose="020B0604020202020204" pitchFamily="34" charset="0"/>
                            </a:rPr>
                          </m:ctrlPr>
                        </m:sSubSupPr>
                        <m:e>
                          <m:r>
                            <a:rPr lang="en-US" altLang="zh-CN" sz="2000" b="1" dirty="0">
                              <a:solidFill>
                                <a:srgbClr val="C00000"/>
                              </a:solidFill>
                              <a:latin typeface="Cambria Math" panose="02040503050406030204" pitchFamily="18" charset="0"/>
                              <a:cs typeface="Arial" panose="020B0604020202020204" pitchFamily="34" charset="0"/>
                            </a:rPr>
                            <m:t>𝐫</m:t>
                          </m:r>
                        </m:e>
                        <m:sub>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en-US" altLang="zh-CN" sz="2000" i="1" dirty="0">
                                  <a:solidFill>
                                    <a:srgbClr val="C00000"/>
                                  </a:solidFill>
                                  <a:latin typeface="Cambria Math" panose="02040503050406030204" pitchFamily="18" charset="0"/>
                                  <a:cs typeface="Arial" panose="020B0604020202020204" pitchFamily="34" charset="0"/>
                                </a:rPr>
                                <m:t>𝑛</m:t>
                              </m:r>
                            </m:e>
                            <m:sub>
                              <m:r>
                                <a:rPr lang="en-US" altLang="zh-CN" sz="2000" i="1" dirty="0">
                                  <a:solidFill>
                                    <a:srgbClr val="C00000"/>
                                  </a:solidFill>
                                  <a:latin typeface="Cambria Math" panose="02040503050406030204" pitchFamily="18" charset="0"/>
                                  <a:cs typeface="Arial" panose="020B0604020202020204" pitchFamily="34" charset="0"/>
                                </a:rPr>
                                <m:t>𝑦</m:t>
                              </m:r>
                            </m:sub>
                          </m:sSub>
                          <m:r>
                            <a:rPr lang="en-US" altLang="zh-CN" sz="2000" i="1" dirty="0">
                              <a:solidFill>
                                <a:srgbClr val="C00000"/>
                              </a:solidFill>
                              <a:latin typeface="Cambria Math" panose="02040503050406030204" pitchFamily="18" charset="0"/>
                              <a:cs typeface="Arial" panose="020B0604020202020204" pitchFamily="34" charset="0"/>
                            </a:rPr>
                            <m:t>,</m:t>
                          </m:r>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en-US" altLang="zh-CN" sz="2000" i="1" dirty="0">
                                  <a:solidFill>
                                    <a:srgbClr val="C00000"/>
                                  </a:solidFill>
                                  <a:latin typeface="Cambria Math" panose="02040503050406030204" pitchFamily="18" charset="0"/>
                                  <a:cs typeface="Arial" panose="020B0604020202020204" pitchFamily="34" charset="0"/>
                                </a:rPr>
                                <m:t>𝑛</m:t>
                              </m:r>
                            </m:e>
                            <m:sub>
                              <m:r>
                                <a:rPr lang="en-US" altLang="zh-CN" sz="2000" i="1" dirty="0">
                                  <a:solidFill>
                                    <a:srgbClr val="C00000"/>
                                  </a:solidFill>
                                  <a:latin typeface="Cambria Math" panose="02040503050406030204" pitchFamily="18" charset="0"/>
                                  <a:cs typeface="Arial" panose="020B0604020202020204" pitchFamily="34" charset="0"/>
                                </a:rPr>
                                <m:t>𝑧</m:t>
                              </m:r>
                            </m:sub>
                          </m:sSub>
                        </m:sub>
                        <m:sup>
                          <m:r>
                            <a:rPr lang="en-US" altLang="zh-CN" sz="2000" i="1" dirty="0">
                              <a:solidFill>
                                <a:srgbClr val="C00000"/>
                              </a:solidFill>
                              <a:latin typeface="Cambria Math" panose="02040503050406030204" pitchFamily="18" charset="0"/>
                              <a:cs typeface="Arial" panose="020B0604020202020204" pitchFamily="34" charset="0"/>
                            </a:rPr>
                            <m:t>𝑘</m:t>
                          </m:r>
                        </m:sup>
                      </m:sSubSup>
                      <m:r>
                        <a:rPr lang="en-US" altLang="zh-CN" sz="2000" i="1" dirty="0">
                          <a:solidFill>
                            <a:srgbClr val="C00000"/>
                          </a:solidFill>
                          <a:latin typeface="Cambria Math" panose="02040503050406030204" pitchFamily="18" charset="0"/>
                          <a:cs typeface="Arial" panose="020B0604020202020204" pitchFamily="34" charset="0"/>
                        </a:rPr>
                        <m:t> ,</m:t>
                      </m:r>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zh-CN" altLang="en-US" sz="2000" i="1" dirty="0">
                              <a:solidFill>
                                <a:srgbClr val="C00000"/>
                              </a:solidFill>
                              <a:latin typeface="Cambria Math" panose="02040503050406030204" pitchFamily="18" charset="0"/>
                              <a:cs typeface="Arial" panose="020B0604020202020204" pitchFamily="34" charset="0"/>
                            </a:rPr>
                            <m:t>𝜃</m:t>
                          </m:r>
                        </m:e>
                        <m:sub>
                          <m:r>
                            <a:rPr lang="en-US" altLang="zh-CN" sz="2000" i="1" dirty="0">
                              <a:solidFill>
                                <a:srgbClr val="C00000"/>
                              </a:solidFill>
                              <a:latin typeface="Cambria Math" panose="02040503050406030204" pitchFamily="18" charset="0"/>
                              <a:cs typeface="Arial" panose="020B0604020202020204" pitchFamily="34" charset="0"/>
                            </a:rPr>
                            <m:t>0</m:t>
                          </m:r>
                        </m:sub>
                      </m:sSub>
                      <m:r>
                        <a:rPr lang="en-US" altLang="zh-CN" sz="2000" i="1" dirty="0">
                          <a:solidFill>
                            <a:srgbClr val="C00000"/>
                          </a:solidFill>
                          <a:latin typeface="Cambria Math" panose="02040503050406030204" pitchFamily="18" charset="0"/>
                          <a:cs typeface="Arial" panose="020B0604020202020204" pitchFamily="34" charset="0"/>
                        </a:rPr>
                        <m:t>, </m:t>
                      </m:r>
                      <m:sSub>
                        <m:sSubPr>
                          <m:ctrlPr>
                            <a:rPr lang="en-US" altLang="zh-CN" sz="2000" i="1" dirty="0">
                              <a:solidFill>
                                <a:srgbClr val="C00000"/>
                              </a:solidFill>
                              <a:latin typeface="Cambria Math" panose="02040503050406030204" pitchFamily="18" charset="0"/>
                              <a:cs typeface="Arial" panose="020B0604020202020204" pitchFamily="34" charset="0"/>
                            </a:rPr>
                          </m:ctrlPr>
                        </m:sSubPr>
                        <m:e>
                          <m:r>
                            <a:rPr lang="zh-CN" altLang="en-US" sz="2000" i="1" dirty="0">
                              <a:solidFill>
                                <a:srgbClr val="C00000"/>
                              </a:solidFill>
                              <a:latin typeface="Cambria Math" panose="02040503050406030204" pitchFamily="18" charset="0"/>
                              <a:cs typeface="Arial" panose="020B0604020202020204" pitchFamily="34" charset="0"/>
                            </a:rPr>
                            <m:t>𝜑</m:t>
                          </m:r>
                        </m:e>
                        <m:sub>
                          <m:r>
                            <a:rPr lang="en-US" altLang="zh-CN" sz="2000" i="1" dirty="0">
                              <a:solidFill>
                                <a:srgbClr val="C00000"/>
                              </a:solidFill>
                              <a:latin typeface="Cambria Math" panose="02040503050406030204" pitchFamily="18" charset="0"/>
                              <a:cs typeface="Arial" panose="020B0604020202020204" pitchFamily="34" charset="0"/>
                            </a:rPr>
                            <m:t>0</m:t>
                          </m:r>
                        </m:sub>
                      </m:sSub>
                      <m:r>
                        <a:rPr lang="en-US" altLang="zh-CN" sz="2000" i="1" dirty="0">
                          <a:solidFill>
                            <a:srgbClr val="C00000"/>
                          </a:solidFill>
                          <a:latin typeface="Cambria Math" panose="02040503050406030204" pitchFamily="18" charset="0"/>
                          <a:cs typeface="Arial" panose="020B0604020202020204" pitchFamily="34" charset="0"/>
                        </a:rPr>
                        <m:t>)</m:t>
                      </m:r>
                      <m:r>
                        <a:rPr lang="en-US" altLang="zh-CN" sz="2000" i="1" dirty="0" smtClean="0">
                          <a:solidFill>
                            <a:schemeClr val="tx1"/>
                          </a:solidFill>
                          <a:latin typeface="Cambria Math" panose="02040503050406030204" pitchFamily="18" charset="0"/>
                          <a:cs typeface="Arial" panose="020B0604020202020204" pitchFamily="34" charset="0"/>
                        </a:rPr>
                        <m:t>]=</m:t>
                      </m:r>
                      <m:func>
                        <m:funcPr>
                          <m:ctrlPr>
                            <a:rPr lang="en-US" altLang="zh-CN" sz="2000" i="1" dirty="0">
                              <a:latin typeface="Cambria Math" panose="02040503050406030204" pitchFamily="18" charset="0"/>
                              <a:cs typeface="Arial" panose="020B0604020202020204" pitchFamily="34" charset="0"/>
                            </a:rPr>
                          </m:ctrlPr>
                        </m:funcPr>
                        <m:fName>
                          <m:r>
                            <m:rPr>
                              <m:sty m:val="p"/>
                            </m:rPr>
                            <a:rPr lang="en-US" altLang="zh-CN" sz="2000" dirty="0">
                              <a:latin typeface="Cambria Math" panose="02040503050406030204" pitchFamily="18" charset="0"/>
                              <a:cs typeface="Arial" panose="020B0604020202020204" pitchFamily="34" charset="0"/>
                            </a:rPr>
                            <m:t>cos</m:t>
                          </m:r>
                        </m:fName>
                        <m:e>
                          <m:r>
                            <a:rPr lang="en-US" altLang="zh-CN" sz="2000" i="1" dirty="0">
                              <a:latin typeface="Cambria Math" panose="02040503050406030204" pitchFamily="18" charset="0"/>
                              <a:cs typeface="Arial" panose="020B0604020202020204" pitchFamily="34" charset="0"/>
                            </a:rPr>
                            <m:t>(</m:t>
                          </m:r>
                          <m:sSub>
                            <m:sSubPr>
                              <m:ctrlPr>
                                <a:rPr lang="en-US" altLang="zh-CN" sz="2000" b="1" i="1" dirty="0">
                                  <a:latin typeface="Cambria Math" panose="02040503050406030204" pitchFamily="18" charset="0"/>
                                  <a:cs typeface="Arial" panose="020B0604020202020204" pitchFamily="34" charset="0"/>
                                </a:rPr>
                              </m:ctrlPr>
                            </m:sSubPr>
                            <m:e>
                              <m:r>
                                <a:rPr lang="en-US" altLang="zh-CN" sz="2000" b="1" i="1" dirty="0">
                                  <a:latin typeface="Cambria Math" panose="02040503050406030204" pitchFamily="18" charset="0"/>
                                  <a:cs typeface="Arial" panose="020B0604020202020204" pitchFamily="34" charset="0"/>
                                </a:rPr>
                                <m:t>𝒌</m:t>
                              </m:r>
                            </m:e>
                            <m:sub>
                              <m:r>
                                <a:rPr lang="en-US" altLang="zh-CN" sz="2000" b="1" i="1" dirty="0">
                                  <a:latin typeface="Cambria Math" panose="02040503050406030204" pitchFamily="18" charset="0"/>
                                  <a:cs typeface="Arial" panose="020B0604020202020204" pitchFamily="34" charset="0"/>
                                </a:rPr>
                                <m:t>𝒔</m:t>
                              </m:r>
                            </m:sub>
                          </m:sSub>
                          <m:r>
                            <a:rPr lang="en-US" altLang="zh-CN" sz="2000" i="1" dirty="0">
                              <a:latin typeface="Cambria Math" panose="02040503050406030204" pitchFamily="18" charset="0"/>
                              <a:ea typeface="Cambria Math" panose="02040503050406030204" pitchFamily="18" charset="0"/>
                              <a:cs typeface="Arial" panose="020B0604020202020204" pitchFamily="34" charset="0"/>
                            </a:rPr>
                            <m:t>∙</m:t>
                          </m:r>
                          <m:sSubSup>
                            <m:sSubSupPr>
                              <m:ctrlPr>
                                <a:rPr lang="en-US" altLang="zh-CN" sz="2000" b="1" i="1" dirty="0">
                                  <a:latin typeface="Cambria Math" panose="02040503050406030204" pitchFamily="18" charset="0"/>
                                  <a:cs typeface="Arial" panose="020B0604020202020204" pitchFamily="34" charset="0"/>
                                </a:rPr>
                              </m:ctrlPr>
                            </m:sSubSupPr>
                            <m:e>
                              <m:r>
                                <a:rPr lang="en-US" altLang="zh-CN" sz="2000" b="1" dirty="0">
                                  <a:latin typeface="Cambria Math" panose="02040503050406030204" pitchFamily="18" charset="0"/>
                                  <a:cs typeface="Arial" panose="020B0604020202020204" pitchFamily="34" charset="0"/>
                                </a:rPr>
                                <m:t>𝐫</m:t>
                              </m:r>
                            </m:e>
                            <m:sub>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𝑦</m:t>
                                  </m:r>
                                </m:sub>
                              </m:sSub>
                              <m:r>
                                <a:rPr lang="en-US" altLang="zh-CN" sz="2000" i="1" dirty="0">
                                  <a:latin typeface="Cambria Math" panose="02040503050406030204" pitchFamily="18" charset="0"/>
                                  <a:cs typeface="Arial" panose="020B0604020202020204" pitchFamily="34" charset="0"/>
                                </a:rPr>
                                <m:t>,</m:t>
                              </m:r>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𝑧</m:t>
                                  </m:r>
                                </m:sub>
                              </m:sSub>
                            </m:sub>
                            <m:sup>
                              <m:r>
                                <a:rPr lang="en-US" altLang="zh-CN" sz="2000" i="1" dirty="0">
                                  <a:latin typeface="Cambria Math" panose="02040503050406030204" pitchFamily="18" charset="0"/>
                                  <a:cs typeface="Arial" panose="020B0604020202020204" pitchFamily="34" charset="0"/>
                                </a:rPr>
                                <m:t>𝑘</m:t>
                              </m:r>
                            </m:sup>
                          </m:sSubSup>
                          <m:r>
                            <a:rPr lang="en-US" altLang="zh-CN" sz="2000" i="1" dirty="0">
                              <a:latin typeface="Cambria Math" panose="02040503050406030204" pitchFamily="18" charset="0"/>
                              <a:cs typeface="Arial" panose="020B0604020202020204" pitchFamily="34" charset="0"/>
                            </a:rPr>
                            <m:t>−</m:t>
                          </m:r>
                          <m:sSub>
                            <m:sSubPr>
                              <m:ctrlPr>
                                <a:rPr lang="en-US" altLang="zh-CN" sz="2000" b="1" i="1" dirty="0">
                                  <a:latin typeface="Cambria Math" panose="02040503050406030204" pitchFamily="18" charset="0"/>
                                  <a:cs typeface="Arial" panose="020B0604020202020204" pitchFamily="34" charset="0"/>
                                </a:rPr>
                              </m:ctrlPr>
                            </m:sSubPr>
                            <m:e>
                              <m:r>
                                <a:rPr lang="en-US" altLang="zh-CN" sz="2000" b="1" i="1" dirty="0">
                                  <a:latin typeface="Cambria Math" panose="02040503050406030204" pitchFamily="18" charset="0"/>
                                  <a:cs typeface="Arial" panose="020B0604020202020204" pitchFamily="34" charset="0"/>
                                </a:rPr>
                                <m:t>𝒌</m:t>
                              </m:r>
                            </m:e>
                            <m:sub>
                              <m:r>
                                <a:rPr lang="en-US" altLang="zh-CN" sz="2000" b="1" i="1" dirty="0">
                                  <a:latin typeface="Cambria Math" panose="02040503050406030204" pitchFamily="18" charset="0"/>
                                  <a:cs typeface="Arial" panose="020B0604020202020204" pitchFamily="34" charset="0"/>
                                </a:rPr>
                                <m:t>𝒇</m:t>
                              </m:r>
                            </m:sub>
                          </m:sSub>
                          <m:sSub>
                            <m:sSubPr>
                              <m:ctrlPr>
                                <a:rPr lang="en-US" altLang="zh-CN" sz="2000" b="1" i="1" dirty="0">
                                  <a:latin typeface="Cambria Math" panose="02040503050406030204" pitchFamily="18" charset="0"/>
                                  <a:cs typeface="Arial" panose="020B0604020202020204" pitchFamily="34" charset="0"/>
                                </a:rPr>
                              </m:ctrlPr>
                            </m:sSubPr>
                            <m:e>
                              <m:r>
                                <a:rPr lang="en-US" altLang="zh-CN" sz="2000" b="1" i="1" dirty="0">
                                  <a:latin typeface="Cambria Math" panose="02040503050406030204" pitchFamily="18" charset="0"/>
                                  <a:ea typeface="Cambria Math" panose="02040503050406030204" pitchFamily="18" charset="0"/>
                                  <a:cs typeface="Arial" panose="020B0604020202020204" pitchFamily="34" charset="0"/>
                                </a:rPr>
                                <m:t>∙</m:t>
                              </m:r>
                              <m:r>
                                <a:rPr lang="en-US" altLang="zh-CN" sz="2000" b="1" dirty="0">
                                  <a:latin typeface="Cambria Math" panose="02040503050406030204" pitchFamily="18" charset="0"/>
                                  <a:cs typeface="Arial" panose="020B0604020202020204" pitchFamily="34" charset="0"/>
                                </a:rPr>
                                <m:t>𝐫</m:t>
                              </m:r>
                            </m:e>
                            <m:sub>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𝑦</m:t>
                                  </m:r>
                                </m:sub>
                              </m:sSub>
                              <m:r>
                                <a:rPr lang="en-US" altLang="zh-CN" sz="2000" i="1" dirty="0">
                                  <a:latin typeface="Cambria Math" panose="02040503050406030204" pitchFamily="18" charset="0"/>
                                  <a:cs typeface="Arial" panose="020B0604020202020204" pitchFamily="34" charset="0"/>
                                </a:rPr>
                                <m:t>,</m:t>
                              </m:r>
                              <m:sSub>
                                <m:sSubPr>
                                  <m:ctrlPr>
                                    <a:rPr lang="en-US" altLang="zh-CN" sz="2000" i="1" dirty="0">
                                      <a:latin typeface="Cambria Math" panose="02040503050406030204" pitchFamily="18" charset="0"/>
                                      <a:cs typeface="Arial" panose="020B0604020202020204" pitchFamily="34" charset="0"/>
                                    </a:rPr>
                                  </m:ctrlPr>
                                </m:sSubPr>
                                <m:e>
                                  <m:r>
                                    <a:rPr lang="en-US" altLang="zh-CN" sz="2000" i="1" dirty="0">
                                      <a:latin typeface="Cambria Math" panose="02040503050406030204" pitchFamily="18" charset="0"/>
                                      <a:cs typeface="Arial" panose="020B0604020202020204" pitchFamily="34" charset="0"/>
                                    </a:rPr>
                                    <m:t>𝑛</m:t>
                                  </m:r>
                                </m:e>
                                <m:sub>
                                  <m:r>
                                    <a:rPr lang="en-US" altLang="zh-CN" sz="2000" i="1" dirty="0">
                                      <a:latin typeface="Cambria Math" panose="02040503050406030204" pitchFamily="18" charset="0"/>
                                      <a:cs typeface="Arial" panose="020B0604020202020204" pitchFamily="34" charset="0"/>
                                    </a:rPr>
                                    <m:t>𝑧</m:t>
                                  </m:r>
                                </m:sub>
                              </m:sSub>
                            </m:sub>
                          </m:sSub>
                          <m:r>
                            <a:rPr lang="en-US" altLang="zh-CN" sz="2000" i="1" dirty="0">
                              <a:latin typeface="Cambria Math" panose="02040503050406030204" pitchFamily="18" charset="0"/>
                              <a:cs typeface="Arial" panose="020B0604020202020204" pitchFamily="34" charset="0"/>
                            </a:rPr>
                            <m:t>)</m:t>
                          </m:r>
                        </m:e>
                      </m:func>
                      <m:r>
                        <a:rPr lang="en-US" altLang="zh-CN" sz="2000" dirty="0">
                          <a:latin typeface="Cambria Math" panose="02040503050406030204" pitchFamily="18" charset="0"/>
                          <a:cs typeface="Arial" panose="020B0604020202020204" pitchFamily="34" charset="0"/>
                        </a:rPr>
                        <m:t> </m:t>
                      </m:r>
                    </m:oMath>
                  </m:oMathPara>
                </a14:m>
                <a:endParaRPr lang="zh-CN" altLang="en-US" sz="2000" dirty="0"/>
              </a:p>
            </p:txBody>
          </p:sp>
        </mc:Choice>
        <mc:Fallback xmlns="">
          <p:sp>
            <p:nvSpPr>
              <p:cNvPr id="23" name="矩形 22">
                <a:extLst>
                  <a:ext uri="{FF2B5EF4-FFF2-40B4-BE49-F238E27FC236}">
                    <a16:creationId xmlns:a16="http://schemas.microsoft.com/office/drawing/2014/main" xmlns:a14="http://schemas.microsoft.com/office/drawing/2010/main" xmlns="" id="{85BCA1C0-4B47-49A7-9028-490FAAC9CDB7}"/>
                  </a:ext>
                </a:extLst>
              </p:cNvPr>
              <p:cNvSpPr>
                <a:spLocks noRot="1" noChangeAspect="1" noMove="1" noResize="1" noEditPoints="1" noAdjustHandles="1" noChangeArrowheads="1" noChangeShapeType="1" noTextEdit="1"/>
              </p:cNvSpPr>
              <p:nvPr/>
            </p:nvSpPr>
            <p:spPr>
              <a:xfrm>
                <a:off x="166664" y="3434680"/>
                <a:ext cx="11150786" cy="471668"/>
              </a:xfrm>
              <a:prstGeom prst="rect">
                <a:avLst/>
              </a:prstGeom>
              <a:blipFill rotWithShape="0">
                <a:blip r:embed="rId7"/>
                <a:stretch>
                  <a:fillRect b="-3846"/>
                </a:stretch>
              </a:blipFill>
            </p:spPr>
            <p:txBody>
              <a:bodyPr/>
              <a:lstStyle/>
              <a:p>
                <a:r>
                  <a:rPr lang="zh-CN" altLang="en-US">
                    <a:noFill/>
                  </a:rPr>
                  <a:t> </a:t>
                </a:r>
              </a:p>
            </p:txBody>
          </p:sp>
        </mc:Fallback>
      </mc:AlternateContent>
      <p:sp>
        <p:nvSpPr>
          <p:cNvPr id="24" name="矩形 23"/>
          <p:cNvSpPr/>
          <p:nvPr/>
        </p:nvSpPr>
        <p:spPr>
          <a:xfrm>
            <a:off x="-240704" y="1124744"/>
            <a:ext cx="11738286" cy="553998"/>
          </a:xfrm>
          <a:prstGeom prst="rect">
            <a:avLst/>
          </a:prstGeom>
        </p:spPr>
        <p:txBody>
          <a:bodyPr wrap="square">
            <a:spAutoFit/>
          </a:bodyPr>
          <a:lstStyle/>
          <a:p>
            <a:pPr lvl="1" algn="just">
              <a:lnSpc>
                <a:spcPct val="150000"/>
              </a:lnSpc>
              <a:defRPr/>
            </a:pPr>
            <a:r>
              <a:rPr lang="en-US" altLang="zh-CN" sz="2000" b="1" dirty="0">
                <a:latin typeface="Arial" panose="020B0604020202020204" pitchFamily="34" charset="0"/>
                <a:cs typeface="Arial" panose="020B0604020202020204" pitchFamily="34" charset="0"/>
              </a:rPr>
              <a:t>1. Holographic pattern construction</a:t>
            </a:r>
            <a:endParaRPr lang="en-US" altLang="zh-CN" sz="2400" dirty="0">
              <a:latin typeface="Arial" panose="020B0604020202020204" pitchFamily="34" charset="0"/>
              <a:cs typeface="Arial" panose="020B0604020202020204" pitchFamily="34" charset="0"/>
            </a:endParaRPr>
          </a:p>
        </p:txBody>
      </p:sp>
      <p:sp>
        <p:nvSpPr>
          <p:cNvPr id="25"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Mathematical Details of the Working Principle</a:t>
            </a:r>
          </a:p>
        </p:txBody>
      </p:sp>
    </p:spTree>
    <p:extLst>
      <p:ext uri="{BB962C8B-B14F-4D97-AF65-F5344CB8AC3E}">
        <p14:creationId xmlns:p14="http://schemas.microsoft.com/office/powerpoint/2010/main" val="2338548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13</a:t>
            </a:fld>
            <a:endParaRPr lang="zh-CN" altLang="en-US" sz="1400" dirty="0"/>
          </a:p>
        </p:txBody>
      </p:sp>
      <p:sp>
        <p:nvSpPr>
          <p:cNvPr id="24" name="矩形 23"/>
          <p:cNvSpPr/>
          <p:nvPr/>
        </p:nvSpPr>
        <p:spPr>
          <a:xfrm>
            <a:off x="-203493" y="1124744"/>
            <a:ext cx="11738286" cy="553998"/>
          </a:xfrm>
          <a:prstGeom prst="rect">
            <a:avLst/>
          </a:prstGeom>
        </p:spPr>
        <p:txBody>
          <a:bodyPr wrap="square">
            <a:spAutoFit/>
          </a:bodyPr>
          <a:lstStyle/>
          <a:p>
            <a:pPr lvl="1" algn="just">
              <a:lnSpc>
                <a:spcPct val="150000"/>
              </a:lnSpc>
              <a:defRPr/>
            </a:pPr>
            <a:r>
              <a:rPr lang="en-US" altLang="zh-CN" sz="2000" b="1" dirty="0">
                <a:latin typeface="Arial" panose="020B0604020202020204" pitchFamily="34" charset="0"/>
                <a:cs typeface="Arial" panose="020B0604020202020204" pitchFamily="34" charset="0"/>
              </a:rPr>
              <a:t>2. Holographic </a:t>
            </a:r>
            <a:r>
              <a:rPr lang="en-US" altLang="zh-CN" sz="2000" b="1" dirty="0" err="1">
                <a:latin typeface="Arial" panose="020B0604020202020204" pitchFamily="34" charset="0"/>
                <a:cs typeface="Arial" panose="020B0604020202020204" pitchFamily="34" charset="0"/>
              </a:rPr>
              <a:t>beamforming</a:t>
            </a:r>
            <a:r>
              <a:rPr lang="en-US" altLang="zh-CN" sz="2000" dirty="0">
                <a:latin typeface="Arial" panose="020B0604020202020204" pitchFamily="34" charset="0"/>
                <a:cs typeface="Arial" panose="020B0604020202020204" pitchFamily="34" charset="0"/>
              </a:rPr>
              <a:t>: generate the objective wave towards the target direction</a:t>
            </a:r>
            <a:endParaRPr lang="en-US" altLang="zh-CN" sz="2400" dirty="0">
              <a:latin typeface="Arial" panose="020B0604020202020204" pitchFamily="34" charset="0"/>
              <a:cs typeface="Arial" panose="020B0604020202020204" pitchFamily="34" charset="0"/>
            </a:endParaRPr>
          </a:p>
        </p:txBody>
      </p:sp>
      <p:sp>
        <p:nvSpPr>
          <p:cNvPr id="39" name="矩形 38"/>
          <p:cNvSpPr/>
          <p:nvPr/>
        </p:nvSpPr>
        <p:spPr>
          <a:xfrm>
            <a:off x="3075714" y="4399727"/>
            <a:ext cx="1365102" cy="369332"/>
          </a:xfrm>
          <a:prstGeom prst="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2" name="矩形 41">
                <a:extLst>
                  <a:ext uri="{FF2B5EF4-FFF2-40B4-BE49-F238E27FC236}">
                    <a16:creationId xmlns:a16="http://schemas.microsoft.com/office/drawing/2014/main" id="{85BCA1C0-4B47-49A7-9028-490FAAC9CDB7}"/>
                  </a:ext>
                </a:extLst>
              </p:cNvPr>
              <p:cNvSpPr/>
              <p:nvPr/>
            </p:nvSpPr>
            <p:spPr>
              <a:xfrm>
                <a:off x="516279" y="1683475"/>
                <a:ext cx="11620892" cy="471668"/>
              </a:xfrm>
              <a:prstGeom prst="rect">
                <a:avLst/>
              </a:prstGeom>
            </p:spPr>
            <p:txBody>
              <a:bodyPr wrap="square">
                <a:spAutoFit/>
              </a:bodyPr>
              <a:lstStyle/>
              <a:p>
                <a:pPr marL="285750" indent="-28575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reference wave </a:t>
                </a:r>
                <a14:m>
                  <m:oMath xmlns:m="http://schemas.openxmlformats.org/officeDocument/2006/math">
                    <m:sSub>
                      <m:sSubPr>
                        <m:ctrlPr>
                          <a:rPr lang="zh-CN" altLang="en-US" sz="2000" i="1">
                            <a:latin typeface="Cambria Math" panose="02040503050406030204" pitchFamily="18" charset="0"/>
                          </a:rPr>
                        </m:ctrlPr>
                      </m:sSubPr>
                      <m:e>
                        <m:r>
                          <m:rPr>
                            <m:sty m:val="p"/>
                          </m:rPr>
                          <a:rPr lang="zh-CN" altLang="en-US" sz="2000">
                            <a:latin typeface="Cambria Math" panose="02040503050406030204" pitchFamily="18" charset="0"/>
                          </a:rPr>
                          <m:t>Ψ</m:t>
                        </m:r>
                      </m:e>
                      <m:sub>
                        <m:r>
                          <a:rPr lang="en-US" altLang="zh-CN" sz="2000" b="0" i="1" smtClean="0">
                            <a:latin typeface="Cambria Math" panose="02040503050406030204" pitchFamily="18" charset="0"/>
                          </a:rPr>
                          <m:t>𝑟𝑒𝑓</m:t>
                        </m:r>
                      </m:sub>
                    </m:sSub>
                  </m:oMath>
                </a14:m>
                <a:r>
                  <a:rPr lang="zh-CN" altLang="en-US" sz="2000" dirty="0">
                    <a:latin typeface="Arial" panose="020B0604020202020204" pitchFamily="34" charset="0"/>
                    <a:cs typeface="Arial" panose="020B0604020202020204" pitchFamily="34" charset="0"/>
                  </a:rPr>
                  <a:t> </a:t>
                </a:r>
                <a:r>
                  <a:rPr lang="en-US" altLang="zh-CN" sz="2000" dirty="0">
                    <a:latin typeface="Arial" panose="020B0604020202020204" pitchFamily="34" charset="0"/>
                    <a:cs typeface="Arial" panose="020B0604020202020204" pitchFamily="34" charset="0"/>
                  </a:rPr>
                  <a:t>interferes with the holographic pattern (</a:t>
                </a:r>
                <a14:m>
                  <m:oMath xmlns:m="http://schemas.openxmlformats.org/officeDocument/2006/math">
                    <m:sSubSup>
                      <m:sSubSupPr>
                        <m:ctrlPr>
                          <a:rPr lang="zh-CN" altLang="zh-CN" sz="2000" i="1">
                            <a:latin typeface="Cambria Math" panose="02040503050406030204" pitchFamily="18" charset="0"/>
                          </a:rPr>
                        </m:ctrlPr>
                      </m:sSubSupPr>
                      <m:e>
                        <m:r>
                          <a:rPr lang="en-US" altLang="zh-CN" sz="2000" b="1" i="1">
                            <a:latin typeface="Cambria Math" panose="02040503050406030204" pitchFamily="18" charset="0"/>
                          </a:rPr>
                          <m:t>𝐫</m:t>
                        </m:r>
                      </m:e>
                      <m:sub>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𝑦</m:t>
                            </m:r>
                          </m:sub>
                        </m:sSub>
                        <m:r>
                          <a:rPr lang="en-US" altLang="zh-CN" sz="2000" i="1">
                            <a:latin typeface="Cambria Math" panose="02040503050406030204" pitchFamily="18" charset="0"/>
                          </a:rPr>
                          <m:t>,</m:t>
                        </m:r>
                        <m:sSub>
                          <m:sSubPr>
                            <m:ctrlPr>
                              <a:rPr lang="zh-CN" altLang="zh-CN" sz="2000" i="1">
                                <a:latin typeface="Cambria Math" panose="02040503050406030204" pitchFamily="18" charset="0"/>
                              </a:rPr>
                            </m:ctrlPr>
                          </m:sSubPr>
                          <m:e>
                            <m:r>
                              <a:rPr lang="en-US" altLang="zh-CN" sz="2000" i="1">
                                <a:latin typeface="Cambria Math" panose="02040503050406030204" pitchFamily="18" charset="0"/>
                              </a:rPr>
                              <m:t>𝑛</m:t>
                            </m:r>
                          </m:e>
                          <m:sub>
                            <m:r>
                              <a:rPr lang="en-US" altLang="zh-CN" sz="2000" i="1">
                                <a:latin typeface="Cambria Math" panose="02040503050406030204" pitchFamily="18" charset="0"/>
                              </a:rPr>
                              <m:t>𝑧</m:t>
                            </m:r>
                          </m:sub>
                        </m:sSub>
                      </m:sub>
                      <m:sup>
                        <m:r>
                          <a:rPr lang="en-US" altLang="zh-CN" sz="2000" i="1">
                            <a:latin typeface="Cambria Math" panose="02040503050406030204" pitchFamily="18" charset="0"/>
                          </a:rPr>
                          <m:t>𝑘</m:t>
                        </m:r>
                      </m:sup>
                    </m:sSubSup>
                  </m:oMath>
                </a14:m>
                <a:r>
                  <a:rPr lang="en-US" altLang="zh-CN" sz="2000" dirty="0">
                    <a:latin typeface="Arial" panose="020B0604020202020204" pitchFamily="34" charset="0"/>
                    <a:cs typeface="Arial" panose="020B0604020202020204" pitchFamily="34" charset="0"/>
                  </a:rPr>
                  <a:t> is omitted for convenience) </a:t>
                </a:r>
                <a:endParaRPr lang="zh-CN" altLang="en-US" sz="2000" dirty="0">
                  <a:latin typeface="Arial" panose="020B0604020202020204" pitchFamily="34" charset="0"/>
                  <a:cs typeface="Arial" panose="020B0604020202020204" pitchFamily="34" charset="0"/>
                </a:endParaRPr>
              </a:p>
            </p:txBody>
          </p:sp>
        </mc:Choice>
        <mc:Fallback xmlns="">
          <p:sp>
            <p:nvSpPr>
              <p:cNvPr id="42" name="矩形 41">
                <a:extLst>
                  <a:ext uri="{FF2B5EF4-FFF2-40B4-BE49-F238E27FC236}">
                    <a16:creationId xmlns:a16="http://schemas.microsoft.com/office/drawing/2014/main" xmlns:a14="http://schemas.microsoft.com/office/drawing/2010/main" xmlns="" id="{85BCA1C0-4B47-49A7-9028-490FAAC9CDB7}"/>
                  </a:ext>
                </a:extLst>
              </p:cNvPr>
              <p:cNvSpPr>
                <a:spLocks noRot="1" noChangeAspect="1" noMove="1" noResize="1" noEditPoints="1" noAdjustHandles="1" noChangeArrowheads="1" noChangeShapeType="1" noTextEdit="1"/>
              </p:cNvSpPr>
              <p:nvPr/>
            </p:nvSpPr>
            <p:spPr>
              <a:xfrm>
                <a:off x="516279" y="1683475"/>
                <a:ext cx="11620892" cy="471668"/>
              </a:xfrm>
              <a:prstGeom prst="rect">
                <a:avLst/>
              </a:prstGeom>
              <a:blipFill rotWithShape="0">
                <a:blip r:embed="rId3"/>
                <a:stretch>
                  <a:fillRect l="-472" t="-3846" b="-89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矩形 42"/>
              <p:cNvSpPr/>
              <p:nvPr/>
            </p:nvSpPr>
            <p:spPr>
              <a:xfrm>
                <a:off x="867384" y="2202795"/>
                <a:ext cx="7394717" cy="32276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eqArr>
                        <m:eqArrPr>
                          <m:ctrlPr>
                            <a:rPr lang="zh-CN" altLang="en-US" i="1" smtClean="0">
                              <a:latin typeface="Cambria Math" panose="02040503050406030204" pitchFamily="18" charset="0"/>
                            </a:rPr>
                          </m:ctrlPr>
                        </m:eqArrPr>
                        <m:e>
                          <m:r>
                            <a:rPr lang="zh-CN" altLang="en-US" i="1">
                              <a:latin typeface="Cambria Math" panose="02040503050406030204" pitchFamily="18" charset="0"/>
                            </a:rPr>
                            <m:t>𝑚</m:t>
                          </m:r>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r>
                            <a:rPr lang="zh-CN" altLang="en-US" i="0">
                              <a:latin typeface="Cambria Math" panose="02040503050406030204" pitchFamily="18" charset="0"/>
                            </a:rPr>
                            <m:t>&amp;=</m:t>
                          </m:r>
                          <m:f>
                            <m:fPr>
                              <m:ctrlPr>
                                <a:rPr lang="zh-CN" altLang="en-US" i="1">
                                  <a:latin typeface="Cambria Math" panose="02040503050406030204" pitchFamily="18" charset="0"/>
                                </a:rPr>
                              </m:ctrlPr>
                            </m:fPr>
                            <m:num>
                              <m:r>
                                <m:rPr>
                                  <m:sty m:val="p"/>
                                </m:rPr>
                                <a:rPr lang="zh-CN" altLang="en-US" i="0">
                                  <a:latin typeface="Cambria Math" panose="02040503050406030204" pitchFamily="18" charset="0"/>
                                </a:rPr>
                                <m:t>R</m:t>
                              </m:r>
                              <m:func>
                                <m:funcPr>
                                  <m:ctrlPr>
                                    <a:rPr lang="zh-CN" altLang="en-US" i="1">
                                      <a:latin typeface="Cambria Math" panose="02040503050406030204" pitchFamily="18" charset="0"/>
                                    </a:rPr>
                                  </m:ctrlPr>
                                </m:funcPr>
                                <m:fName>
                                  <m:r>
                                    <m:rPr>
                                      <m:sty m:val="p"/>
                                    </m:rPr>
                                    <a:rPr lang="zh-CN" altLang="en-US" i="0">
                                      <a:latin typeface="Cambria Math" panose="02040503050406030204" pitchFamily="18" charset="0"/>
                                    </a:rPr>
                                    <m:t>e</m:t>
                                  </m:r>
                                </m:fName>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h𝑜𝑙𝑜</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e>
                                  </m:d>
                                </m:e>
                              </m:func>
                              <m:r>
                                <a:rPr lang="zh-CN" altLang="en-US" i="0">
                                  <a:latin typeface="Cambria Math" panose="02040503050406030204" pitchFamily="18" charset="0"/>
                                </a:rPr>
                                <m:t>+1</m:t>
                              </m:r>
                            </m:num>
                            <m:den>
                              <m:r>
                                <a:rPr lang="zh-CN" altLang="en-US" i="0">
                                  <a:latin typeface="Cambria Math" panose="02040503050406030204" pitchFamily="18" charset="0"/>
                                </a:rPr>
                                <m:t>2</m:t>
                              </m:r>
                            </m:den>
                          </m:f>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e>
                          <m:r>
                            <a:rPr lang="zh-CN" altLang="en-US" i="0">
                              <a:latin typeface="Cambria Math" panose="02040503050406030204" pitchFamily="18" charset="0"/>
                            </a:rPr>
                            <m:t>&amp;=</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b>
                            <m:sSubPr>
                              <m:ctrlPr>
                                <a:rPr lang="zh-CN" altLang="en-US" i="1" smtClean="0">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𝑜𝑏𝑗</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d>
                            </m:e>
                            <m:sup>
                              <m:r>
                                <a:rPr lang="zh-CN" altLang="en-US" i="0">
                                  <a:latin typeface="Cambria Math" panose="02040503050406030204" pitchFamily="18" charset="0"/>
                                </a:rPr>
                                <m:t>2</m:t>
                              </m:r>
                            </m:sup>
                          </m:sSup>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bSup>
                            <m:sSubSupPr>
                              <m:ctrlPr>
                                <a:rPr lang="zh-CN" altLang="en-US" i="1">
                                  <a:latin typeface="Cambria Math" panose="02040503050406030204" pitchFamily="18" charset="0"/>
                                </a:rPr>
                              </m:ctrlPr>
                            </m:sSubSup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𝑜𝑏𝑗</m:t>
                              </m:r>
                            </m:sub>
                            <m:sup>
                              <m:r>
                                <a:rPr lang="zh-CN" altLang="en-US" i="0">
                                  <a:latin typeface="Cambria Math" panose="02040503050406030204" pitchFamily="18" charset="0"/>
                                </a:rPr>
                                <m:t>∗</m:t>
                              </m:r>
                            </m:sup>
                          </m:sSubSup>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sSubSup>
                            <m:sSubSupPr>
                              <m:ctrlPr>
                                <a:rPr lang="zh-CN" altLang="en-US" i="1">
                                  <a:latin typeface="Cambria Math" panose="02040503050406030204" pitchFamily="18" charset="0"/>
                                </a:rPr>
                              </m:ctrlPr>
                            </m:sSubSup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up>
                              <m:r>
                                <a:rPr lang="zh-CN" altLang="en-US" i="0">
                                  <a:latin typeface="Cambria Math" panose="02040503050406030204" pitchFamily="18" charset="0"/>
                                </a:rPr>
                                <m:t>2</m:t>
                              </m:r>
                            </m:sup>
                          </m:sSubSup>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e>
                          <m:r>
                            <a:rPr lang="zh-CN" altLang="en-US" i="0">
                              <a:latin typeface="Cambria Math" panose="02040503050406030204" pitchFamily="18" charset="0"/>
                            </a:rPr>
                            <m:t>&amp;</m:t>
                          </m:r>
                        </m:e>
                        <m:e>
                          <m:r>
                            <a:rPr lang="en-US" altLang="zh-CN" b="0" i="1" smtClean="0">
                              <a:latin typeface="Cambria Math" panose="02040503050406030204" pitchFamily="18" charset="0"/>
                            </a:rPr>
                            <m:t>                       </m:t>
                          </m:r>
                        </m:e>
                        <m:e>
                          <m:r>
                            <a:rPr lang="en-US" altLang="zh-CN" b="0" i="1" smtClean="0">
                              <a:latin typeface="Cambria Math" panose="02040503050406030204" pitchFamily="18" charset="0"/>
                            </a:rPr>
                            <m:t>        </m:t>
                          </m:r>
                        </m:e>
                        <m:e>
                          <m:r>
                            <a:rPr lang="en-US" altLang="zh-CN" b="0" i="1" smtClean="0">
                              <a:solidFill>
                                <a:schemeClr val="bg1"/>
                              </a:solidFill>
                              <a:latin typeface="Cambria Math" panose="02040503050406030204" pitchFamily="18" charset="0"/>
                            </a:rPr>
                            <m:t>𝑎</m:t>
                          </m:r>
                        </m:e>
                        <m:e>
                          <m:r>
                            <a:rPr lang="en-US" altLang="zh-CN" b="0" i="1" smtClean="0">
                              <a:latin typeface="Cambria Math" panose="02040503050406030204" pitchFamily="18" charset="0"/>
                            </a:rPr>
                            <m:t>                     </m:t>
                          </m:r>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𝑜𝑏𝑗</m:t>
                                  </m:r>
                                </m:sub>
                              </m:sSub>
                              <m:d>
                                <m:dPr>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a:rPr lang="zh-CN" altLang="en-US" i="1">
                                          <a:latin typeface="Cambria Math" panose="02040503050406030204" pitchFamily="18" charset="0"/>
                                        </a:rPr>
                                        <m:t>𝜃</m:t>
                                      </m:r>
                                    </m:e>
                                    <m:sub>
                                      <m:r>
                                        <a:rPr lang="zh-CN" altLang="en-US" i="0">
                                          <a:latin typeface="Cambria Math" panose="02040503050406030204" pitchFamily="18" charset="0"/>
                                        </a:rPr>
                                        <m:t>0</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𝜑</m:t>
                                      </m:r>
                                    </m:e>
                                    <m:sub>
                                      <m:r>
                                        <a:rPr lang="zh-CN" altLang="en-US" i="0">
                                          <a:latin typeface="Cambria Math" panose="02040503050406030204" pitchFamily="18" charset="0"/>
                                        </a:rPr>
                                        <m:t>0</m:t>
                                      </m:r>
                                    </m:sub>
                                  </m:sSub>
                                </m:e>
                              </m:d>
                            </m:e>
                          </m:d>
                          <m:d>
                            <m:dPr>
                              <m:begChr m:val="["/>
                              <m:endChr m:val="]"/>
                              <m:ctrlPr>
                                <a:rPr lang="zh-CN" altLang="en-US" i="1">
                                  <a:latin typeface="Cambria Math" panose="02040503050406030204" pitchFamily="18" charset="0"/>
                                </a:rPr>
                              </m:ctrlPr>
                            </m:dPr>
                            <m:e>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en-US" altLang="zh-CN" b="0" i="1" smtClean="0">
                                              <a:latin typeface="Cambria Math" panose="02040503050406030204" pitchFamily="18" charset="0"/>
                                            </a:rPr>
                                            <m:t>𝑟𝑒𝑓</m:t>
                                          </m:r>
                                        </m:sub>
                                      </m:sSub>
                                    </m:e>
                                  </m:d>
                                </m:e>
                                <m:sup>
                                  <m:r>
                                    <a:rPr lang="zh-CN" altLang="en-US" i="0">
                                      <a:latin typeface="Cambria Math" panose="02040503050406030204" pitchFamily="18" charset="0"/>
                                    </a:rPr>
                                    <m:t>2</m:t>
                                  </m:r>
                                </m:sup>
                              </m:sSup>
                              <m:r>
                                <a:rPr lang="zh-CN" altLang="en-US" i="0">
                                  <a:latin typeface="Cambria Math" panose="02040503050406030204" pitchFamily="18" charset="0"/>
                                </a:rPr>
                                <m:t>+</m:t>
                              </m:r>
                              <m:r>
                                <a:rPr lang="zh-CN" altLang="en-US" i="1">
                                  <a:latin typeface="Cambria Math" panose="02040503050406030204" pitchFamily="18" charset="0"/>
                                </a:rPr>
                                <m:t>𝐶</m:t>
                              </m:r>
                            </m:e>
                          </m:d>
                        </m:e>
                      </m:eqArr>
                    </m:oMath>
                  </m:oMathPara>
                </a14:m>
                <a:endParaRPr lang="en-US" altLang="zh-CN" dirty="0"/>
              </a:p>
              <a:p>
                <a:endParaRPr lang="en-US" altLang="zh-CN" dirty="0"/>
              </a:p>
              <a:p>
                <a:endParaRPr lang="zh-CN" altLang="en-US" dirty="0"/>
              </a:p>
            </p:txBody>
          </p:sp>
        </mc:Choice>
        <mc:Fallback xmlns="">
          <p:sp>
            <p:nvSpPr>
              <p:cNvPr id="43" name="矩形 42"/>
              <p:cNvSpPr>
                <a:spLocks noRot="1" noChangeAspect="1" noMove="1" noResize="1" noEditPoints="1" noAdjustHandles="1" noChangeArrowheads="1" noChangeShapeType="1" noTextEdit="1"/>
              </p:cNvSpPr>
              <p:nvPr/>
            </p:nvSpPr>
            <p:spPr>
              <a:xfrm>
                <a:off x="867384" y="2202795"/>
                <a:ext cx="7394717" cy="3227678"/>
              </a:xfrm>
              <a:prstGeom prst="rect">
                <a:avLst/>
              </a:prstGeom>
              <a:blipFill>
                <a:blip r:embed="rId4"/>
                <a:stretch>
                  <a:fillRect/>
                </a:stretch>
              </a:blipFill>
            </p:spPr>
            <p:txBody>
              <a:bodyPr/>
              <a:lstStyle/>
              <a:p>
                <a:r>
                  <a:rPr lang="zh-CN" altLang="en-US">
                    <a:noFill/>
                  </a:rPr>
                  <a:t> </a:t>
                </a:r>
              </a:p>
            </p:txBody>
          </p:sp>
        </mc:Fallback>
      </mc:AlternateContent>
      <p:cxnSp>
        <p:nvCxnSpPr>
          <p:cNvPr id="66" name="直接箭头连接符 65">
            <a:extLst>
              <a:ext uri="{FF2B5EF4-FFF2-40B4-BE49-F238E27FC236}">
                <a16:creationId xmlns:a16="http://schemas.microsoft.com/office/drawing/2014/main" id="{F8779B7E-7962-4638-A8F8-BBA417AB4482}"/>
              </a:ext>
            </a:extLst>
          </p:cNvPr>
          <p:cNvCxnSpPr>
            <a:cxnSpLocks/>
          </p:cNvCxnSpPr>
          <p:nvPr/>
        </p:nvCxnSpPr>
        <p:spPr>
          <a:xfrm>
            <a:off x="5625249" y="4740856"/>
            <a:ext cx="374740" cy="471237"/>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p:sp>
        <p:nvSpPr>
          <p:cNvPr id="67" name="文本框 66">
            <a:extLst>
              <a:ext uri="{FF2B5EF4-FFF2-40B4-BE49-F238E27FC236}">
                <a16:creationId xmlns:a16="http://schemas.microsoft.com/office/drawing/2014/main" id="{1B359B94-85A8-4AE4-A5F4-DB26AFA7CE7B}"/>
              </a:ext>
            </a:extLst>
          </p:cNvPr>
          <p:cNvSpPr txBox="1"/>
          <p:nvPr/>
        </p:nvSpPr>
        <p:spPr>
          <a:xfrm>
            <a:off x="5131308" y="5318148"/>
            <a:ext cx="2152502" cy="369332"/>
          </a:xfrm>
          <a:prstGeom prst="rect">
            <a:avLst/>
          </a:prstGeom>
          <a:noFill/>
        </p:spPr>
        <p:txBody>
          <a:bodyPr wrap="square" rtlCol="0">
            <a:spAutoFit/>
          </a:bodyPr>
          <a:lstStyle/>
          <a:p>
            <a:pPr algn="ctr"/>
            <a:r>
              <a:rPr kumimoji="1" lang="en-US" altLang="zh-CN" dirty="0">
                <a:solidFill>
                  <a:srgbClr val="C00000"/>
                </a:solidFill>
                <a:latin typeface="Arial" panose="020B0604020202020204" pitchFamily="34" charset="0"/>
                <a:cs typeface="Arial" panose="020B0604020202020204" pitchFamily="34" charset="0"/>
              </a:rPr>
              <a:t> </a:t>
            </a:r>
            <a:r>
              <a:rPr kumimoji="1" lang="en-US" altLang="zh-CN" dirty="0" err="1">
                <a:solidFill>
                  <a:srgbClr val="C00000"/>
                </a:solidFill>
                <a:latin typeface="Arial" panose="020B0604020202020204" pitchFamily="34" charset="0"/>
                <a:cs typeface="Arial" panose="020B0604020202020204" pitchFamily="34" charset="0"/>
              </a:rPr>
              <a:t>Neglectable</a:t>
            </a:r>
            <a:r>
              <a:rPr kumimoji="1" lang="en-US" altLang="zh-CN" dirty="0">
                <a:solidFill>
                  <a:srgbClr val="C00000"/>
                </a:solidFill>
                <a:latin typeface="Arial" panose="020B0604020202020204" pitchFamily="34" charset="0"/>
                <a:cs typeface="Arial" panose="020B0604020202020204" pitchFamily="34" charset="0"/>
              </a:rPr>
              <a:t> item</a:t>
            </a:r>
            <a:endParaRPr kumimoji="1" lang="zh-CN" altLang="en-US" dirty="0">
              <a:solidFill>
                <a:srgbClr val="C00000"/>
              </a:solidFill>
              <a:latin typeface="Arial" panose="020B0604020202020204" pitchFamily="34" charset="0"/>
              <a:cs typeface="Arial" panose="020B0604020202020204" pitchFamily="34" charset="0"/>
            </a:endParaRPr>
          </a:p>
        </p:txBody>
      </p:sp>
      <p:sp>
        <p:nvSpPr>
          <p:cNvPr id="68" name="矩形 67"/>
          <p:cNvSpPr/>
          <p:nvPr/>
        </p:nvSpPr>
        <p:spPr>
          <a:xfrm>
            <a:off x="1070583" y="5179649"/>
            <a:ext cx="3424357" cy="646331"/>
          </a:xfrm>
          <a:prstGeom prst="rect">
            <a:avLst/>
          </a:prstGeom>
        </p:spPr>
        <p:txBody>
          <a:bodyPr wrap="square">
            <a:spAutoFit/>
          </a:bodyPr>
          <a:lstStyle/>
          <a:p>
            <a:r>
              <a:rPr lang="en-US" altLang="zh-CN" dirty="0">
                <a:solidFill>
                  <a:srgbClr val="C00000"/>
                </a:solidFill>
                <a:latin typeface="Arial" panose="020B0604020202020204" pitchFamily="34" charset="0"/>
                <a:cs typeface="Arial" panose="020B0604020202020204" pitchFamily="34" charset="0"/>
              </a:rPr>
              <a:t>The desired signal is projected towards the target direction</a:t>
            </a:r>
            <a:endParaRPr lang="zh-CN" altLang="en-US" dirty="0">
              <a:solidFill>
                <a:srgbClr val="C00000"/>
              </a:solidFill>
            </a:endParaRPr>
          </a:p>
        </p:txBody>
      </p:sp>
      <p:cxnSp>
        <p:nvCxnSpPr>
          <p:cNvPr id="69" name="直接箭头连接符 68">
            <a:extLst>
              <a:ext uri="{FF2B5EF4-FFF2-40B4-BE49-F238E27FC236}">
                <a16:creationId xmlns:a16="http://schemas.microsoft.com/office/drawing/2014/main" id="{F8779B7E-7962-4638-A8F8-BBA417AB4482}"/>
              </a:ext>
            </a:extLst>
          </p:cNvPr>
          <p:cNvCxnSpPr>
            <a:cxnSpLocks/>
          </p:cNvCxnSpPr>
          <p:nvPr/>
        </p:nvCxnSpPr>
        <p:spPr>
          <a:xfrm flipH="1">
            <a:off x="2736893" y="4780555"/>
            <a:ext cx="1035269" cy="399094"/>
          </a:xfrm>
          <a:prstGeom prst="straightConnector1">
            <a:avLst/>
          </a:prstGeom>
          <a:ln w="19050">
            <a:solidFill>
              <a:schemeClr val="bg1">
                <a:lumMod val="50000"/>
              </a:schemeClr>
            </a:solidFill>
            <a:prstDash val="sysDash"/>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16" name="文本框 15"/>
              <p:cNvSpPr txBox="1"/>
              <p:nvPr/>
            </p:nvSpPr>
            <p:spPr>
              <a:xfrm>
                <a:off x="8368884" y="6347505"/>
                <a:ext cx="3392341" cy="331757"/>
              </a:xfrm>
              <a:prstGeom prst="rect">
                <a:avLst/>
              </a:prstGeom>
              <a:noFill/>
            </p:spPr>
            <p:txBody>
              <a:bodyPr wrap="square" rtlCol="0">
                <a:spAutoFit/>
              </a:bodyPr>
              <a:lstStyle/>
              <a:p>
                <a:r>
                  <a:rPr lang="en-US" altLang="zh-CN" sz="1400" dirty="0">
                    <a:solidFill>
                      <a:srgbClr val="C00000"/>
                    </a:solidFill>
                  </a:rPr>
                  <a:t>Holographic pattern </a:t>
                </a:r>
                <a14:m>
                  <m:oMath xmlns:m="http://schemas.openxmlformats.org/officeDocument/2006/math">
                    <m:sSub>
                      <m:sSubPr>
                        <m:ctrlPr>
                          <a:rPr lang="en-US" altLang="zh-CN" sz="1400" i="1" smtClean="0">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b="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h𝑜𝑙𝑜</m:t>
                        </m:r>
                      </m:sub>
                    </m:sSub>
                    <m:r>
                      <a:rPr lang="en-US" altLang="zh-CN" sz="1400" i="1">
                        <a:solidFill>
                          <a:srgbClr val="C00000"/>
                        </a:solidFill>
                        <a:latin typeface="Cambria Math" panose="02040503050406030204" pitchFamily="18" charset="0"/>
                        <a:cs typeface="Arial" panose="020B0604020202020204" pitchFamily="34" charset="0"/>
                      </a:rPr>
                      <m:t>=</m:t>
                    </m:r>
                  </m:oMath>
                </a14:m>
                <a:r>
                  <a:rPr lang="en-US" altLang="zh-CN" sz="1400" dirty="0">
                    <a:solidFill>
                      <a:srgbClr val="C00000"/>
                    </a:solidFill>
                    <a:cs typeface="Arial" panose="020B0604020202020204" pitchFamily="34" charset="0"/>
                  </a:rPr>
                  <a:t> </a:t>
                </a:r>
                <a14:m>
                  <m:oMath xmlns:m="http://schemas.openxmlformats.org/officeDocument/2006/math">
                    <m:sSub>
                      <m:sSubPr>
                        <m:ctrlPr>
                          <a:rPr lang="en-US" altLang="zh-CN" sz="1400" i="1">
                            <a:solidFill>
                              <a:srgbClr val="C00000"/>
                            </a:solidFill>
                            <a:latin typeface="Cambria Math" panose="02040503050406030204" pitchFamily="18" charset="0"/>
                            <a:cs typeface="Arial" panose="020B0604020202020204" pitchFamily="34" charset="0"/>
                          </a:rPr>
                        </m:ctrlPr>
                      </m:sSub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𝑜𝑏𝑗</m:t>
                        </m:r>
                      </m:sub>
                    </m:sSub>
                    <m:sSubSup>
                      <m:sSubSupPr>
                        <m:ctrlPr>
                          <a:rPr lang="en-US" altLang="zh-CN" sz="1400" i="1">
                            <a:solidFill>
                              <a:srgbClr val="C00000"/>
                            </a:solidFill>
                            <a:latin typeface="Cambria Math" panose="02040503050406030204" pitchFamily="18" charset="0"/>
                            <a:cs typeface="Arial" panose="020B0604020202020204" pitchFamily="34" charset="0"/>
                          </a:rPr>
                        </m:ctrlPr>
                      </m:sSubSupPr>
                      <m:e>
                        <m:r>
                          <m:rPr>
                            <m:sty m:val="p"/>
                          </m:rPr>
                          <a:rPr lang="el-GR" altLang="zh-CN" sz="14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C00000"/>
                            </a:solidFill>
                            <a:latin typeface="Cambria Math" panose="02040503050406030204" pitchFamily="18" charset="0"/>
                            <a:cs typeface="Arial" panose="020B0604020202020204" pitchFamily="34" charset="0"/>
                          </a:rPr>
                          <m:t>𝑟𝑒𝑓</m:t>
                        </m:r>
                      </m:sub>
                      <m:sup>
                        <m:r>
                          <a:rPr lang="en-US" altLang="zh-CN" sz="1400" i="1">
                            <a:solidFill>
                              <a:srgbClr val="C00000"/>
                            </a:solidFill>
                            <a:latin typeface="Cambria Math" panose="02040503050406030204" pitchFamily="18" charset="0"/>
                            <a:cs typeface="Arial" panose="020B0604020202020204" pitchFamily="34" charset="0"/>
                          </a:rPr>
                          <m:t>∗</m:t>
                        </m:r>
                      </m:sup>
                    </m:sSubSup>
                  </m:oMath>
                </a14:m>
                <a:endParaRPr lang="zh-CN" altLang="en-US" sz="1400" dirty="0">
                  <a:solidFill>
                    <a:srgbClr val="C00000"/>
                  </a:solidFill>
                </a:endParaRPr>
              </a:p>
            </p:txBody>
          </p:sp>
        </mc:Choice>
        <mc:Fallback xmlns="">
          <p:sp>
            <p:nvSpPr>
              <p:cNvPr id="16" name="文本框 15"/>
              <p:cNvSpPr txBox="1">
                <a:spLocks noRot="1" noChangeAspect="1" noMove="1" noResize="1" noEditPoints="1" noAdjustHandles="1" noChangeArrowheads="1" noChangeShapeType="1" noTextEdit="1"/>
              </p:cNvSpPr>
              <p:nvPr/>
            </p:nvSpPr>
            <p:spPr>
              <a:xfrm>
                <a:off x="8368884" y="6347505"/>
                <a:ext cx="3392341" cy="331757"/>
              </a:xfrm>
              <a:prstGeom prst="rect">
                <a:avLst/>
              </a:prstGeom>
              <a:blipFill>
                <a:blip r:embed="rId5"/>
                <a:stretch>
                  <a:fillRect l="-540" b="-12727"/>
                </a:stretch>
              </a:blipFill>
            </p:spPr>
            <p:txBody>
              <a:bodyPr/>
              <a:lstStyle/>
              <a:p>
                <a:r>
                  <a:rPr lang="zh-CN" altLang="en-US">
                    <a:noFill/>
                  </a:rPr>
                  <a:t> </a:t>
                </a:r>
              </a:p>
            </p:txBody>
          </p:sp>
        </mc:Fallback>
      </mc:AlternateContent>
      <p:grpSp>
        <p:nvGrpSpPr>
          <p:cNvPr id="17" name="组合 16"/>
          <p:cNvGrpSpPr/>
          <p:nvPr/>
        </p:nvGrpSpPr>
        <p:grpSpPr>
          <a:xfrm>
            <a:off x="7641545" y="4683730"/>
            <a:ext cx="4347630" cy="1572550"/>
            <a:chOff x="3049" y="4218179"/>
            <a:chExt cx="5442692" cy="2024970"/>
          </a:xfrm>
        </p:grpSpPr>
        <p:sp>
          <p:nvSpPr>
            <p:cNvPr id="18" name="平行四边形 17"/>
            <p:cNvSpPr/>
            <p:nvPr/>
          </p:nvSpPr>
          <p:spPr>
            <a:xfrm>
              <a:off x="1305380" y="5208568"/>
              <a:ext cx="4140361" cy="1034581"/>
            </a:xfrm>
            <a:prstGeom prst="parallelogram">
              <a:avLst>
                <a:gd name="adj" fmla="val 94101"/>
              </a:avLst>
            </a:prstGeom>
            <a:solidFill>
              <a:srgbClr val="DBEEF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9" name="椭圆 18"/>
            <p:cNvSpPr/>
            <p:nvPr/>
          </p:nvSpPr>
          <p:spPr>
            <a:xfrm>
              <a:off x="2181943" y="5365314"/>
              <a:ext cx="2387235" cy="715039"/>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0" name="椭圆 19"/>
            <p:cNvSpPr/>
            <p:nvPr/>
          </p:nvSpPr>
          <p:spPr>
            <a:xfrm>
              <a:off x="2319320" y="5526795"/>
              <a:ext cx="1445396" cy="398126"/>
            </a:xfrm>
            <a:prstGeom prst="ellipse">
              <a:avLst/>
            </a:prstGeom>
            <a:solidFill>
              <a:srgbClr val="C0CFE2"/>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21" name="椭圆 20"/>
            <p:cNvSpPr/>
            <p:nvPr/>
          </p:nvSpPr>
          <p:spPr>
            <a:xfrm>
              <a:off x="2446626" y="5596766"/>
              <a:ext cx="863658" cy="252135"/>
            </a:xfrm>
            <a:prstGeom prst="ellipse">
              <a:avLst/>
            </a:prstGeom>
            <a:solidFill>
              <a:srgbClr val="E7EEF6"/>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cxnSp>
          <p:nvCxnSpPr>
            <p:cNvPr id="22" name="直接箭头连接符 21"/>
            <p:cNvCxnSpPr>
              <a:cxnSpLocks/>
            </p:cNvCxnSpPr>
            <p:nvPr/>
          </p:nvCxnSpPr>
          <p:spPr>
            <a:xfrm flipV="1">
              <a:off x="2546432"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直接箭头连接符 22"/>
            <p:cNvCxnSpPr>
              <a:cxnSpLocks/>
            </p:cNvCxnSpPr>
            <p:nvPr/>
          </p:nvCxnSpPr>
          <p:spPr>
            <a:xfrm flipV="1">
              <a:off x="2857208"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接箭头连接符 24"/>
            <p:cNvCxnSpPr>
              <a:cxnSpLocks/>
            </p:cNvCxnSpPr>
            <p:nvPr/>
          </p:nvCxnSpPr>
          <p:spPr>
            <a:xfrm flipV="1">
              <a:off x="3167983"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a:cxnSpLocks/>
            </p:cNvCxnSpPr>
            <p:nvPr/>
          </p:nvCxnSpPr>
          <p:spPr>
            <a:xfrm flipV="1">
              <a:off x="3478757" y="4218179"/>
              <a:ext cx="820612" cy="1490000"/>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文本框 26"/>
                <p:cNvSpPr txBox="1"/>
                <p:nvPr/>
              </p:nvSpPr>
              <p:spPr>
                <a:xfrm>
                  <a:off x="182541" y="4437867"/>
                  <a:ext cx="3240359" cy="418617"/>
                </a:xfrm>
                <a:prstGeom prst="rect">
                  <a:avLst/>
                </a:prstGeom>
                <a:noFill/>
              </p:spPr>
              <p:txBody>
                <a:bodyPr wrap="square" rtlCol="0">
                  <a:spAutoFit/>
                </a:bodyPr>
                <a:lstStyle/>
                <a:p>
                  <a:pPr algn="ctr"/>
                  <a:r>
                    <a:rPr lang="en-US" altLang="zh-CN" sz="1400" dirty="0">
                      <a:solidFill>
                        <a:schemeClr val="accent4">
                          <a:lumMod val="75000"/>
                        </a:schemeClr>
                      </a:solidFill>
                    </a:rPr>
                    <a:t>Desired object wave </a:t>
                  </a:r>
                  <a14:m>
                    <m:oMath xmlns:m="http://schemas.openxmlformats.org/officeDocument/2006/math">
                      <m:sSub>
                        <m:sSubPr>
                          <m:ctrlPr>
                            <a:rPr lang="en-US" altLang="zh-CN" sz="1400" i="1" smtClean="0">
                              <a:solidFill>
                                <a:schemeClr val="accent4">
                                  <a:lumMod val="75000"/>
                                </a:schemeClr>
                              </a:solidFill>
                              <a:latin typeface="Cambria Math" panose="02040503050406030204" pitchFamily="18" charset="0"/>
                              <a:cs typeface="Arial" panose="020B0604020202020204" pitchFamily="34" charset="0"/>
                            </a:rPr>
                          </m:ctrlPr>
                        </m:sSubPr>
                        <m:e>
                          <m:r>
                            <m:rPr>
                              <m:sty m:val="p"/>
                            </m:rPr>
                            <a:rPr lang="el-GR" altLang="zh-CN" sz="1400" i="1">
                              <a:solidFill>
                                <a:schemeClr val="accent4">
                                  <a:lumMod val="75000"/>
                                </a:schemeClr>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chemeClr val="accent4">
                                  <a:lumMod val="75000"/>
                                </a:schemeClr>
                              </a:solidFill>
                              <a:latin typeface="Cambria Math" panose="02040503050406030204" pitchFamily="18" charset="0"/>
                              <a:cs typeface="Arial" panose="020B0604020202020204" pitchFamily="34" charset="0"/>
                            </a:rPr>
                            <m:t>𝑜𝑏𝑗</m:t>
                          </m:r>
                        </m:sub>
                      </m:sSub>
                    </m:oMath>
                  </a14:m>
                  <a:endParaRPr lang="zh-CN" altLang="en-US" sz="1400" dirty="0">
                    <a:solidFill>
                      <a:schemeClr val="accent4">
                        <a:lumMod val="75000"/>
                      </a:schemeClr>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182541" y="4437867"/>
                  <a:ext cx="3240359" cy="418617"/>
                </a:xfrm>
                <a:prstGeom prst="rect">
                  <a:avLst/>
                </a:prstGeom>
                <a:blipFill rotWithShape="0">
                  <a:blip r:embed="rId6"/>
                  <a:stretch>
                    <a:fillRect t="-1887" b="-1509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p:cNvSpPr txBox="1"/>
                <p:nvPr/>
              </p:nvSpPr>
              <p:spPr>
                <a:xfrm>
                  <a:off x="3049" y="5782769"/>
                  <a:ext cx="2359985" cy="418534"/>
                </a:xfrm>
                <a:prstGeom prst="rect">
                  <a:avLst/>
                </a:prstGeom>
                <a:noFill/>
              </p:spPr>
              <p:txBody>
                <a:bodyPr wrap="square" rtlCol="0">
                  <a:spAutoFit/>
                </a:bodyPr>
                <a:lstStyle/>
                <a:p>
                  <a:pPr algn="ctr"/>
                  <a:r>
                    <a:rPr lang="en-US" altLang="zh-CN" sz="1400" dirty="0">
                      <a:solidFill>
                        <a:srgbClr val="00B050"/>
                      </a:solidFill>
                    </a:rPr>
                    <a:t>Reference wave </a:t>
                  </a:r>
                  <a14:m>
                    <m:oMath xmlns:m="http://schemas.openxmlformats.org/officeDocument/2006/math">
                      <m:sSub>
                        <m:sSubPr>
                          <m:ctrlPr>
                            <a:rPr lang="en-US" altLang="zh-CN" sz="1400" i="1" smtClean="0">
                              <a:solidFill>
                                <a:srgbClr val="00B050"/>
                              </a:solidFill>
                              <a:latin typeface="Cambria Math" panose="02040503050406030204" pitchFamily="18" charset="0"/>
                              <a:cs typeface="Arial" panose="020B0604020202020204" pitchFamily="34" charset="0"/>
                            </a:rPr>
                          </m:ctrlPr>
                        </m:sSubPr>
                        <m:e>
                          <m:r>
                            <a:rPr lang="en-US" altLang="zh-CN" sz="1400" i="1">
                              <a:solidFill>
                                <a:srgbClr val="00B050"/>
                              </a:solidFill>
                              <a:latin typeface="Cambria Math" panose="02040503050406030204" pitchFamily="18" charset="0"/>
                              <a:cs typeface="Arial" panose="020B0604020202020204" pitchFamily="34" charset="0"/>
                            </a:rPr>
                            <m:t> </m:t>
                          </m:r>
                          <m:r>
                            <m:rPr>
                              <m:sty m:val="p"/>
                            </m:rPr>
                            <a:rPr lang="el-GR" altLang="zh-CN" sz="1400" i="1">
                              <a:solidFill>
                                <a:srgbClr val="00B05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1400" i="1">
                              <a:solidFill>
                                <a:srgbClr val="00B050"/>
                              </a:solidFill>
                              <a:latin typeface="Cambria Math" panose="02040503050406030204" pitchFamily="18" charset="0"/>
                              <a:cs typeface="Arial" panose="020B0604020202020204" pitchFamily="34" charset="0"/>
                            </a:rPr>
                            <m:t>𝑟𝑒𝑓</m:t>
                          </m:r>
                        </m:sub>
                      </m:sSub>
                    </m:oMath>
                  </a14:m>
                  <a:endParaRPr lang="zh-CN" altLang="en-US" sz="1400" dirty="0">
                    <a:solidFill>
                      <a:srgbClr val="00B050"/>
                    </a:solidFill>
                  </a:endParaRPr>
                </a:p>
              </p:txBody>
            </p:sp>
          </mc:Choice>
          <mc:Fallback xmlns="">
            <p:sp>
              <p:nvSpPr>
                <p:cNvPr id="54" name="文本框 53"/>
                <p:cNvSpPr txBox="1">
                  <a:spLocks noRot="1" noChangeAspect="1" noMove="1" noResize="1" noEditPoints="1" noAdjustHandles="1" noChangeArrowheads="1" noChangeShapeType="1" noTextEdit="1"/>
                </p:cNvSpPr>
                <p:nvPr/>
              </p:nvSpPr>
              <p:spPr>
                <a:xfrm>
                  <a:off x="3049" y="5782769"/>
                  <a:ext cx="2359985" cy="418534"/>
                </a:xfrm>
                <a:prstGeom prst="rect">
                  <a:avLst/>
                </a:prstGeom>
                <a:blipFill rotWithShape="0">
                  <a:blip r:embed="rId7"/>
                  <a:stretch>
                    <a:fillRect t="-1887" b="-15094"/>
                  </a:stretch>
                </a:blipFill>
              </p:spPr>
              <p:txBody>
                <a:bodyPr/>
                <a:lstStyle/>
                <a:p>
                  <a:r>
                    <a:rPr lang="zh-CN" altLang="en-US">
                      <a:noFill/>
                    </a:rPr>
                    <a:t> </a:t>
                  </a:r>
                </a:p>
              </p:txBody>
            </p:sp>
          </mc:Fallback>
        </mc:AlternateContent>
        <p:sp>
          <p:nvSpPr>
            <p:cNvPr id="29" name="文本框 28"/>
            <p:cNvSpPr txBox="1"/>
            <p:nvPr/>
          </p:nvSpPr>
          <p:spPr>
            <a:xfrm>
              <a:off x="222015" y="5532678"/>
              <a:ext cx="1694755" cy="396324"/>
            </a:xfrm>
            <a:prstGeom prst="rect">
              <a:avLst/>
            </a:prstGeom>
            <a:noFill/>
          </p:spPr>
          <p:txBody>
            <a:bodyPr wrap="square" rtlCol="0">
              <a:spAutoFit/>
            </a:bodyPr>
            <a:lstStyle/>
            <a:p>
              <a:pPr algn="ctr"/>
              <a:r>
                <a:rPr lang="en-US" altLang="zh-CN" sz="1400" dirty="0">
                  <a:solidFill>
                    <a:srgbClr val="00B050"/>
                  </a:solidFill>
                </a:rPr>
                <a:t>Feed</a:t>
              </a:r>
              <a:endParaRPr lang="zh-CN" altLang="en-US" sz="1400" dirty="0">
                <a:solidFill>
                  <a:srgbClr val="00B050"/>
                </a:solidFill>
              </a:endParaRPr>
            </a:p>
          </p:txBody>
        </p:sp>
        <p:sp>
          <p:nvSpPr>
            <p:cNvPr id="30" name="椭圆 29"/>
            <p:cNvSpPr/>
            <p:nvPr/>
          </p:nvSpPr>
          <p:spPr>
            <a:xfrm>
              <a:off x="2690377" y="5668073"/>
              <a:ext cx="166831" cy="109519"/>
            </a:xfrm>
            <a:prstGeom prst="ellipse">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sz="1400"/>
            </a:p>
          </p:txBody>
        </p:sp>
        <p:cxnSp>
          <p:nvCxnSpPr>
            <p:cNvPr id="31" name="直接连接符 30"/>
            <p:cNvCxnSpPr>
              <a:endCxn id="30" idx="2"/>
            </p:cNvCxnSpPr>
            <p:nvPr/>
          </p:nvCxnSpPr>
          <p:spPr>
            <a:xfrm>
              <a:off x="1437938" y="5722832"/>
              <a:ext cx="1252439" cy="1"/>
            </a:xfrm>
            <a:prstGeom prst="line">
              <a:avLst/>
            </a:prstGeom>
            <a:ln w="28575">
              <a:solidFill>
                <a:srgbClr val="00B050"/>
              </a:solidFill>
              <a:prstDash val="sysDot"/>
            </a:ln>
          </p:spPr>
          <p:style>
            <a:lnRef idx="1">
              <a:schemeClr val="accent1"/>
            </a:lnRef>
            <a:fillRef idx="0">
              <a:schemeClr val="accent1"/>
            </a:fillRef>
            <a:effectRef idx="0">
              <a:schemeClr val="accent1"/>
            </a:effectRef>
            <a:fontRef idx="minor">
              <a:schemeClr val="tx1"/>
            </a:fontRef>
          </p:style>
        </p:cxnSp>
      </p:grpSp>
      <p:pic>
        <p:nvPicPr>
          <p:cNvPr id="6" name="图片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81745" y="2308926"/>
            <a:ext cx="2803248" cy="2126289"/>
          </a:xfrm>
          <a:prstGeom prst="rect">
            <a:avLst/>
          </a:prstGeom>
        </p:spPr>
      </p:pic>
      <p:sp>
        <p:nvSpPr>
          <p:cNvPr id="7" name="矩形 6"/>
          <p:cNvSpPr/>
          <p:nvPr/>
        </p:nvSpPr>
        <p:spPr>
          <a:xfrm>
            <a:off x="8965794" y="2349358"/>
            <a:ext cx="2054913" cy="523220"/>
          </a:xfrm>
          <a:prstGeom prst="rect">
            <a:avLst/>
          </a:prstGeom>
        </p:spPr>
        <p:txBody>
          <a:bodyPr wrap="square">
            <a:spAutoFit/>
          </a:bodyPr>
          <a:lstStyle/>
          <a:p>
            <a:r>
              <a:rPr lang="en-US" altLang="zh-CN" sz="1400" dirty="0">
                <a:latin typeface="Arial" panose="020B0604020202020204" pitchFamily="34" charset="0"/>
                <a:cs typeface="Arial" panose="020B0604020202020204" pitchFamily="34" charset="0"/>
              </a:rPr>
              <a:t>Example: desired signal towards 30⁰ </a:t>
            </a:r>
            <a:endParaRPr lang="zh-CN" altLang="en-US" sz="1400" dirty="0"/>
          </a:p>
        </p:txBody>
      </p:sp>
      <p:sp>
        <p:nvSpPr>
          <p:cNvPr id="33" name="矩形 32"/>
          <p:cNvSpPr/>
          <p:nvPr/>
        </p:nvSpPr>
        <p:spPr>
          <a:xfrm>
            <a:off x="9286296" y="3792615"/>
            <a:ext cx="1662266" cy="523220"/>
          </a:xfrm>
          <a:prstGeom prst="rect">
            <a:avLst/>
          </a:prstGeom>
        </p:spPr>
        <p:txBody>
          <a:bodyPr wrap="square">
            <a:spAutoFit/>
          </a:bodyPr>
          <a:lstStyle/>
          <a:p>
            <a:r>
              <a:rPr lang="en-US" altLang="zh-CN" sz="1400" dirty="0" err="1">
                <a:latin typeface="Arial" panose="020B0604020202020204" pitchFamily="34" charset="0"/>
                <a:cs typeface="Arial" panose="020B0604020202020204" pitchFamily="34" charset="0"/>
              </a:rPr>
              <a:t>Neglectable</a:t>
            </a:r>
            <a:r>
              <a:rPr lang="en-US" altLang="zh-CN" sz="1400" dirty="0">
                <a:latin typeface="Arial" panose="020B0604020202020204" pitchFamily="34" charset="0"/>
                <a:cs typeface="Arial" panose="020B0604020202020204" pitchFamily="34" charset="0"/>
              </a:rPr>
              <a:t> </a:t>
            </a:r>
            <a:r>
              <a:rPr lang="en-US" altLang="zh-CN" sz="1400" dirty="0" err="1">
                <a:latin typeface="Arial" panose="020B0604020202020204" pitchFamily="34" charset="0"/>
                <a:cs typeface="Arial" panose="020B0604020202020204" pitchFamily="34" charset="0"/>
              </a:rPr>
              <a:t>sidelobe</a:t>
            </a:r>
            <a:r>
              <a:rPr lang="en-US" altLang="zh-CN" sz="1400" dirty="0">
                <a:latin typeface="Arial" panose="020B0604020202020204" pitchFamily="34" charset="0"/>
                <a:cs typeface="Arial" panose="020B0604020202020204" pitchFamily="34" charset="0"/>
              </a:rPr>
              <a:t> item</a:t>
            </a:r>
            <a:endParaRPr lang="zh-CN" altLang="en-US" sz="1400" dirty="0"/>
          </a:p>
        </p:txBody>
      </p:sp>
      <mc:AlternateContent xmlns:mc="http://schemas.openxmlformats.org/markup-compatibility/2006" xmlns:a14="http://schemas.microsoft.com/office/drawing/2010/main">
        <mc:Choice Requires="a14">
          <p:sp>
            <p:nvSpPr>
              <p:cNvPr id="2" name="矩形 1"/>
              <p:cNvSpPr/>
              <p:nvPr/>
            </p:nvSpPr>
            <p:spPr>
              <a:xfrm>
                <a:off x="2566246" y="3454387"/>
                <a:ext cx="5533374" cy="7244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p>
                        <m:sSupPr>
                          <m:ctrlPr>
                            <a:rPr lang="zh-CN" altLang="en-US" i="1">
                              <a:latin typeface="Cambria Math" panose="02040503050406030204" pitchFamily="18" charset="0"/>
                            </a:rPr>
                          </m:ctrlPr>
                        </m:sSupPr>
                        <m:e>
                          <m:d>
                            <m:dPr>
                              <m:begChr m:val="|"/>
                              <m:endChr m:val="|"/>
                              <m:ctrlPr>
                                <a:rPr lang="zh-CN" altLang="en-US" i="1">
                                  <a:latin typeface="Cambria Math" panose="02040503050406030204" pitchFamily="18" charset="0"/>
                                </a:rPr>
                              </m:ctrlPr>
                            </m:d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𝑟𝑒𝑓</m:t>
                                  </m:r>
                                </m:sub>
                              </m:sSub>
                            </m:e>
                          </m:d>
                        </m:e>
                        <m:sup>
                          <m:r>
                            <a:rPr lang="zh-CN" altLang="en-US" i="0">
                              <a:latin typeface="Cambria Math" panose="02040503050406030204" pitchFamily="18" charset="0"/>
                            </a:rPr>
                            <m:t>2</m:t>
                          </m:r>
                        </m:sup>
                      </m:sSup>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r>
                        <a:rPr lang="zh-CN" altLang="en-US" i="0">
                          <a:latin typeface="Cambria Math" panose="02040503050406030204" pitchFamily="18" charset="0"/>
                        </a:rPr>
                        <m:t>+</m:t>
                      </m:r>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d>
                        <m:dPr>
                          <m:begChr m:val="["/>
                          <m:endChr m:val="]"/>
                          <m:ctrlPr>
                            <a:rPr lang="zh-CN" altLang="en-US" i="1">
                              <a:latin typeface="Cambria Math" panose="02040503050406030204" pitchFamily="18" charset="0"/>
                            </a:rPr>
                          </m:ctrlPr>
                        </m:dPr>
                        <m:e>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4</m:t>
                              </m:r>
                            </m:den>
                          </m:f>
                          <m:sSup>
                            <m:sSupPr>
                              <m:ctrlPr>
                                <a:rPr lang="zh-CN" altLang="en-US" i="1">
                                  <a:latin typeface="Cambria Math" panose="02040503050406030204" pitchFamily="18" charset="0"/>
                                </a:rPr>
                              </m:ctrlPr>
                            </m:sSupPr>
                            <m:e>
                              <m:d>
                                <m:dPr>
                                  <m:ctrlPr>
                                    <a:rPr lang="zh-CN" altLang="en-US" i="1">
                                      <a:latin typeface="Cambria Math" panose="02040503050406030204" pitchFamily="18" charset="0"/>
                                    </a:rPr>
                                  </m:ctrlPr>
                                </m:dPr>
                                <m:e>
                                  <m:limUpp>
                                    <m:limUppPr>
                                      <m:ctrlPr>
                                        <a:rPr lang="zh-CN" altLang="en-US" i="1">
                                          <a:latin typeface="Cambria Math" panose="02040503050406030204" pitchFamily="18" charset="0"/>
                                        </a:rPr>
                                      </m:ctrlPr>
                                    </m:limUpp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e>
                                    <m:lim>
                                      <m:r>
                                        <a:rPr lang="zh-CN" altLang="en-US" i="0">
                                          <a:latin typeface="Cambria Math" panose="02040503050406030204" pitchFamily="18" charset="0"/>
                                        </a:rPr>
                                        <m:t>¯</m:t>
                                      </m:r>
                                    </m:lim>
                                  </m:limUpp>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𝑟𝑒𝑓</m:t>
                                      </m:r>
                                    </m:sub>
                                  </m:sSub>
                                </m:e>
                              </m:d>
                            </m:e>
                            <m:sup>
                              <m:r>
                                <a:rPr lang="zh-CN" altLang="en-US" i="0">
                                  <a:latin typeface="Cambria Math" panose="02040503050406030204" pitchFamily="18" charset="0"/>
                                </a:rPr>
                                <m:t>2</m:t>
                              </m:r>
                            </m:sup>
                          </m:sSup>
                          <m:r>
                            <a:rPr lang="zh-CN" altLang="en-US" i="0">
                              <a:latin typeface="Cambria Math" panose="02040503050406030204" pitchFamily="18" charset="0"/>
                            </a:rPr>
                            <m:t>+</m:t>
                          </m:r>
                          <m:f>
                            <m:fPr>
                              <m:ctrlPr>
                                <a:rPr lang="zh-CN" altLang="en-US" i="1">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limUpp>
                            <m:limUppPr>
                              <m:ctrlPr>
                                <a:rPr lang="zh-CN" altLang="en-US" i="1">
                                  <a:latin typeface="Cambria Math" panose="02040503050406030204" pitchFamily="18" charset="0"/>
                                </a:rPr>
                              </m:ctrlPr>
                            </m:limUppPr>
                            <m:e>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𝑜𝑏𝑗</m:t>
                                  </m:r>
                                </m:sub>
                              </m:sSub>
                            </m:e>
                            <m:lim>
                              <m:r>
                                <a:rPr lang="zh-CN" altLang="en-US" i="0">
                                  <a:latin typeface="Cambria Math" panose="02040503050406030204" pitchFamily="18" charset="0"/>
                                </a:rPr>
                                <m:t>¯</m:t>
                              </m:r>
                            </m:lim>
                          </m:limUpp>
                          <m:sSub>
                            <m:sSubPr>
                              <m:ctrlPr>
                                <a:rPr lang="zh-CN" altLang="en-US" i="1">
                                  <a:latin typeface="Cambria Math" panose="02040503050406030204" pitchFamily="18" charset="0"/>
                                </a:rPr>
                              </m:ctrlPr>
                            </m:sSubPr>
                            <m:e>
                              <m:r>
                                <m:rPr>
                                  <m:sty m:val="p"/>
                                </m:rPr>
                                <a:rPr lang="zh-CN" altLang="en-US" i="0">
                                  <a:latin typeface="Cambria Math" panose="02040503050406030204" pitchFamily="18" charset="0"/>
                                </a:rPr>
                                <m:t>Ψ</m:t>
                              </m:r>
                            </m:e>
                            <m:sub>
                              <m:r>
                                <a:rPr lang="zh-CN" altLang="en-US" i="1">
                                  <a:latin typeface="Cambria Math" panose="02040503050406030204" pitchFamily="18" charset="0"/>
                                </a:rPr>
                                <m:t>𝑟𝑒𝑓</m:t>
                              </m:r>
                            </m:sub>
                          </m:sSub>
                        </m:e>
                      </m:d>
                    </m:oMath>
                  </m:oMathPara>
                </a14:m>
                <a:endParaRPr lang="zh-CN" altLang="en-US" dirty="0"/>
              </a:p>
            </p:txBody>
          </p:sp>
        </mc:Choice>
        <mc:Fallback xmlns="">
          <p:sp>
            <p:nvSpPr>
              <p:cNvPr id="2" name="矩形 1"/>
              <p:cNvSpPr>
                <a:spLocks noRot="1" noChangeAspect="1" noMove="1" noResize="1" noEditPoints="1" noAdjustHandles="1" noChangeArrowheads="1" noChangeShapeType="1" noTextEdit="1"/>
              </p:cNvSpPr>
              <p:nvPr/>
            </p:nvSpPr>
            <p:spPr>
              <a:xfrm>
                <a:off x="2566246" y="3454387"/>
                <a:ext cx="5533374" cy="724494"/>
              </a:xfrm>
              <a:prstGeom prst="rect">
                <a:avLst/>
              </a:prstGeom>
              <a:blipFill>
                <a:blip r:embed="rId9"/>
                <a:stretch>
                  <a:fillRect/>
                </a:stretch>
              </a:blipFill>
            </p:spPr>
            <p:txBody>
              <a:bodyPr/>
              <a:lstStyle/>
              <a:p>
                <a:r>
                  <a:rPr lang="zh-CN" altLang="en-US">
                    <a:noFill/>
                  </a:rPr>
                  <a:t> </a:t>
                </a:r>
              </a:p>
            </p:txBody>
          </p:sp>
        </mc:Fallback>
      </mc:AlternateContent>
      <p:sp>
        <p:nvSpPr>
          <p:cNvPr id="34"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Mathematical Details of the Working Principle</a:t>
            </a:r>
          </a:p>
        </p:txBody>
      </p:sp>
    </p:spTree>
    <p:extLst>
      <p:ext uri="{BB962C8B-B14F-4D97-AF65-F5344CB8AC3E}">
        <p14:creationId xmlns:p14="http://schemas.microsoft.com/office/powerpoint/2010/main" val="11208034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Method 2: Reconfigurable Intelligent Surface</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14</a:t>
            </a:fld>
            <a:endParaRPr lang="zh-CN" altLang="en-US" sz="1400" dirty="0"/>
          </a:p>
        </p:txBody>
      </p:sp>
      <p:grpSp>
        <p:nvGrpSpPr>
          <p:cNvPr id="25" name="组合 24">
            <a:extLst>
              <a:ext uri="{FF2B5EF4-FFF2-40B4-BE49-F238E27FC236}">
                <a16:creationId xmlns:a16="http://schemas.microsoft.com/office/drawing/2014/main" id="{E10AB860-CCCC-40C8-9408-C518655C9A99}"/>
              </a:ext>
            </a:extLst>
          </p:cNvPr>
          <p:cNvGrpSpPr/>
          <p:nvPr/>
        </p:nvGrpSpPr>
        <p:grpSpPr>
          <a:xfrm>
            <a:off x="7994098" y="1163490"/>
            <a:ext cx="3726463" cy="2814029"/>
            <a:chOff x="891500" y="3353262"/>
            <a:chExt cx="4083224" cy="3093921"/>
          </a:xfrm>
        </p:grpSpPr>
        <p:grpSp>
          <p:nvGrpSpPr>
            <p:cNvPr id="26" name="组合 25">
              <a:extLst>
                <a:ext uri="{FF2B5EF4-FFF2-40B4-BE49-F238E27FC236}">
                  <a16:creationId xmlns:a16="http://schemas.microsoft.com/office/drawing/2014/main" id="{5BCEF080-40A7-4171-9CC2-2258500335C0}"/>
                </a:ext>
              </a:extLst>
            </p:cNvPr>
            <p:cNvGrpSpPr/>
            <p:nvPr/>
          </p:nvGrpSpPr>
          <p:grpSpPr>
            <a:xfrm>
              <a:off x="992322" y="3353262"/>
              <a:ext cx="3982402" cy="3093921"/>
              <a:chOff x="420543" y="3064325"/>
              <a:chExt cx="3599441" cy="3650841"/>
            </a:xfrm>
          </p:grpSpPr>
          <p:pic>
            <p:nvPicPr>
              <p:cNvPr id="29" name="图片 28">
                <a:extLst>
                  <a:ext uri="{FF2B5EF4-FFF2-40B4-BE49-F238E27FC236}">
                    <a16:creationId xmlns:a16="http://schemas.microsoft.com/office/drawing/2014/main" id="{3448342A-FDF8-4388-82FB-3279BD4BF7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20543" y="3064325"/>
                <a:ext cx="3257782" cy="3650841"/>
              </a:xfrm>
              <a:prstGeom prst="rect">
                <a:avLst/>
              </a:prstGeom>
            </p:spPr>
          </p:pic>
          <p:sp>
            <p:nvSpPr>
              <p:cNvPr id="30" name="文本框 29">
                <a:extLst>
                  <a:ext uri="{FF2B5EF4-FFF2-40B4-BE49-F238E27FC236}">
                    <a16:creationId xmlns:a16="http://schemas.microsoft.com/office/drawing/2014/main" id="{A9290E42-8CD3-4AB8-9285-9CB7E34EB16E}"/>
                  </a:ext>
                </a:extLst>
              </p:cNvPr>
              <p:cNvSpPr txBox="1"/>
              <p:nvPr/>
            </p:nvSpPr>
            <p:spPr>
              <a:xfrm>
                <a:off x="2597733" y="6225308"/>
                <a:ext cx="1422251" cy="439230"/>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prstClr val="black"/>
                    </a:solidFill>
                    <a:effectLst/>
                    <a:uLnTx/>
                    <a:uFillTx/>
                    <a:ea typeface="等线" panose="02010600030101010101" pitchFamily="2" charset="-122"/>
                  </a:rPr>
                  <a:t>RIS controller</a:t>
                </a:r>
                <a:endParaRPr kumimoji="0" lang="zh-CN" altLang="en-US" sz="1600" b="0" i="0" u="none" strike="noStrike" kern="0" cap="none" spc="0" normalizeH="0" baseline="0" noProof="0" dirty="0">
                  <a:ln>
                    <a:noFill/>
                  </a:ln>
                  <a:solidFill>
                    <a:prstClr val="black"/>
                  </a:solidFill>
                  <a:effectLst/>
                  <a:uLnTx/>
                  <a:uFillTx/>
                  <a:ea typeface="等线" panose="02010600030101010101" pitchFamily="2" charset="-122"/>
                </a:endParaRPr>
              </a:p>
            </p:txBody>
          </p:sp>
          <p:sp>
            <p:nvSpPr>
              <p:cNvPr id="31" name="文本框 3">
                <a:extLst>
                  <a:ext uri="{FF2B5EF4-FFF2-40B4-BE49-F238E27FC236}">
                    <a16:creationId xmlns:a16="http://schemas.microsoft.com/office/drawing/2014/main" id="{9270CDE7-D090-43C6-899A-E7CF371A1200}"/>
                  </a:ext>
                </a:extLst>
              </p:cNvPr>
              <p:cNvSpPr txBox="1"/>
              <p:nvPr/>
            </p:nvSpPr>
            <p:spPr>
              <a:xfrm>
                <a:off x="1800520" y="3168190"/>
                <a:ext cx="1694504" cy="442398"/>
              </a:xfrm>
              <a:prstGeom prst="rect">
                <a:avLst/>
              </a:prstGeom>
              <a:solidFill>
                <a:sysClr val="window" lastClr="FFFFFF"/>
              </a:solid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Middle layer</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
            <p:nvSpPr>
              <p:cNvPr id="32" name="矩形 5">
                <a:extLst>
                  <a:ext uri="{FF2B5EF4-FFF2-40B4-BE49-F238E27FC236}">
                    <a16:creationId xmlns:a16="http://schemas.microsoft.com/office/drawing/2014/main" id="{52C7A35A-B3CC-4D5A-8756-B8BEEA98F353}"/>
                  </a:ext>
                </a:extLst>
              </p:cNvPr>
              <p:cNvSpPr/>
              <p:nvPr/>
            </p:nvSpPr>
            <p:spPr>
              <a:xfrm>
                <a:off x="655782" y="3689618"/>
                <a:ext cx="858982" cy="397349"/>
              </a:xfrm>
              <a:custGeom>
                <a:avLst/>
                <a:gdLst>
                  <a:gd name="connsiteX0" fmla="*/ 0 w 858982"/>
                  <a:gd name="connsiteY0" fmla="*/ 0 h 397349"/>
                  <a:gd name="connsiteX1" fmla="*/ 858982 w 858982"/>
                  <a:gd name="connsiteY1" fmla="*/ 0 h 397349"/>
                  <a:gd name="connsiteX2" fmla="*/ 858982 w 858982"/>
                  <a:gd name="connsiteY2" fmla="*/ 397349 h 397349"/>
                  <a:gd name="connsiteX3" fmla="*/ 0 w 858982"/>
                  <a:gd name="connsiteY3" fmla="*/ 397349 h 397349"/>
                  <a:gd name="connsiteX4" fmla="*/ 0 w 858982"/>
                  <a:gd name="connsiteY4" fmla="*/ 0 h 397349"/>
                  <a:gd name="connsiteX0" fmla="*/ 0 w 858982"/>
                  <a:gd name="connsiteY0" fmla="*/ 0 h 397349"/>
                  <a:gd name="connsiteX1" fmla="*/ 858982 w 858982"/>
                  <a:gd name="connsiteY1" fmla="*/ 0 h 397349"/>
                  <a:gd name="connsiteX2" fmla="*/ 831273 w 858982"/>
                  <a:gd name="connsiteY2" fmla="*/ 323458 h 397349"/>
                  <a:gd name="connsiteX3" fmla="*/ 0 w 858982"/>
                  <a:gd name="connsiteY3" fmla="*/ 397349 h 397349"/>
                  <a:gd name="connsiteX4" fmla="*/ 0 w 858982"/>
                  <a:gd name="connsiteY4" fmla="*/ 0 h 39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8982" h="397349">
                    <a:moveTo>
                      <a:pt x="0" y="0"/>
                    </a:moveTo>
                    <a:lnTo>
                      <a:pt x="858982" y="0"/>
                    </a:lnTo>
                    <a:lnTo>
                      <a:pt x="831273" y="323458"/>
                    </a:lnTo>
                    <a:lnTo>
                      <a:pt x="0" y="397349"/>
                    </a:lnTo>
                    <a:lnTo>
                      <a:pt x="0" y="0"/>
                    </a:lnTo>
                    <a:close/>
                  </a:path>
                </a:pathLst>
              </a:cu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3" name="文本框 3">
                <a:extLst>
                  <a:ext uri="{FF2B5EF4-FFF2-40B4-BE49-F238E27FC236}">
                    <a16:creationId xmlns:a16="http://schemas.microsoft.com/office/drawing/2014/main" id="{5D29632C-C75E-4CBC-BF6D-B627291526AF}"/>
                  </a:ext>
                </a:extLst>
              </p:cNvPr>
              <p:cNvSpPr txBox="1"/>
              <p:nvPr/>
            </p:nvSpPr>
            <p:spPr>
              <a:xfrm>
                <a:off x="519527" y="3647736"/>
                <a:ext cx="1511711" cy="4392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Inner layer</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grpSp>
        <p:sp>
          <p:nvSpPr>
            <p:cNvPr id="27" name="圆角矩形 17">
              <a:extLst>
                <a:ext uri="{FF2B5EF4-FFF2-40B4-BE49-F238E27FC236}">
                  <a16:creationId xmlns:a16="http://schemas.microsoft.com/office/drawing/2014/main" id="{12E7271A-9C57-4A56-AD12-19C495BAF080}"/>
                </a:ext>
              </a:extLst>
            </p:cNvPr>
            <p:cNvSpPr/>
            <p:nvPr/>
          </p:nvSpPr>
          <p:spPr>
            <a:xfrm>
              <a:off x="891500" y="3400688"/>
              <a:ext cx="4083224" cy="3046495"/>
            </a:xfrm>
            <a:prstGeom prst="roundRect">
              <a:avLst>
                <a:gd name="adj" fmla="val 4488"/>
              </a:avLst>
            </a:prstGeom>
            <a:noFill/>
            <a:ln w="12700" cap="flat" cmpd="sng" algn="ctr">
              <a:solidFill>
                <a:srgbClr val="FFC000">
                  <a:lumMod val="75000"/>
                </a:srgbClr>
              </a:solidFill>
              <a:prstDash val="lg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8" name="梯形 27">
              <a:extLst>
                <a:ext uri="{FF2B5EF4-FFF2-40B4-BE49-F238E27FC236}">
                  <a16:creationId xmlns:a16="http://schemas.microsoft.com/office/drawing/2014/main" id="{3850042A-E66B-4604-AB02-9765F9DE8554}"/>
                </a:ext>
              </a:extLst>
            </p:cNvPr>
            <p:cNvSpPr/>
            <p:nvPr/>
          </p:nvSpPr>
          <p:spPr>
            <a:xfrm rot="16200000">
              <a:off x="3799667" y="4379362"/>
              <a:ext cx="924560" cy="888549"/>
            </a:xfrm>
            <a:prstGeom prst="trapezoid">
              <a:avLst>
                <a:gd name="adj" fmla="val 42152"/>
              </a:avLst>
            </a:prstGeom>
            <a:solidFill>
              <a:sysClr val="window" lastClr="FFFFFF"/>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36" name="文本框 35">
            <a:extLst>
              <a:ext uri="{FF2B5EF4-FFF2-40B4-BE49-F238E27FC236}">
                <a16:creationId xmlns:a16="http://schemas.microsoft.com/office/drawing/2014/main" id="{ECD22893-2978-4B5F-BDB0-F27C912ACE8F}"/>
              </a:ext>
            </a:extLst>
          </p:cNvPr>
          <p:cNvSpPr txBox="1"/>
          <p:nvPr/>
        </p:nvSpPr>
        <p:spPr>
          <a:xfrm>
            <a:off x="8212595" y="6174769"/>
            <a:ext cx="3289468" cy="338554"/>
          </a:xfrm>
          <a:prstGeom prst="rect">
            <a:avLst/>
          </a:prstGeom>
          <a:noFill/>
        </p:spPr>
        <p:txBody>
          <a:bodyPr wrap="square" rtlCol="0">
            <a:spAutoFit/>
          </a:bodyPr>
          <a:lstStyle/>
          <a:p>
            <a:pPr algn="ctr"/>
            <a:r>
              <a:rPr kumimoji="1" lang="en-US" altLang="zh-CN" sz="1600" dirty="0"/>
              <a:t>RIS element</a:t>
            </a:r>
            <a:endParaRPr kumimoji="1" lang="zh-CN" altLang="en-US" sz="1600" dirty="0"/>
          </a:p>
        </p:txBody>
      </p:sp>
      <p:grpSp>
        <p:nvGrpSpPr>
          <p:cNvPr id="37" name="组合 36">
            <a:extLst>
              <a:ext uri="{FF2B5EF4-FFF2-40B4-BE49-F238E27FC236}">
                <a16:creationId xmlns:a16="http://schemas.microsoft.com/office/drawing/2014/main" id="{9CFE6436-A1E0-4EA1-88B8-88F2082F0504}"/>
              </a:ext>
            </a:extLst>
          </p:cNvPr>
          <p:cNvGrpSpPr/>
          <p:nvPr/>
        </p:nvGrpSpPr>
        <p:grpSpPr>
          <a:xfrm>
            <a:off x="8248934" y="4229356"/>
            <a:ext cx="3141374" cy="1915979"/>
            <a:chOff x="5729880" y="4286929"/>
            <a:chExt cx="2915633" cy="1654272"/>
          </a:xfrm>
        </p:grpSpPr>
        <p:pic>
          <p:nvPicPr>
            <p:cNvPr id="38" name="图片 37">
              <a:extLst>
                <a:ext uri="{FF2B5EF4-FFF2-40B4-BE49-F238E27FC236}">
                  <a16:creationId xmlns:a16="http://schemas.microsoft.com/office/drawing/2014/main" id="{71CE43C2-5704-4D26-999F-96ABB88E8B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392" b="-3964"/>
            <a:stretch/>
          </p:blipFill>
          <p:spPr>
            <a:xfrm>
              <a:off x="5729880" y="4286929"/>
              <a:ext cx="2915633" cy="1654272"/>
            </a:xfrm>
            <a:prstGeom prst="rect">
              <a:avLst/>
            </a:prstGeom>
            <a:ln>
              <a:solidFill>
                <a:srgbClr val="41719C"/>
              </a:solidFill>
              <a:prstDash val="dash"/>
            </a:ln>
          </p:spPr>
        </p:pic>
        <p:sp>
          <p:nvSpPr>
            <p:cNvPr id="39" name="矩形 38">
              <a:extLst>
                <a:ext uri="{FF2B5EF4-FFF2-40B4-BE49-F238E27FC236}">
                  <a16:creationId xmlns:a16="http://schemas.microsoft.com/office/drawing/2014/main" id="{97977722-89CA-4B89-89A0-1CFFBCB2D6FE}"/>
                </a:ext>
              </a:extLst>
            </p:cNvPr>
            <p:cNvSpPr/>
            <p:nvPr/>
          </p:nvSpPr>
          <p:spPr>
            <a:xfrm>
              <a:off x="7668345" y="4437112"/>
              <a:ext cx="936104" cy="216024"/>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文本框 39">
              <a:extLst>
                <a:ext uri="{FF2B5EF4-FFF2-40B4-BE49-F238E27FC236}">
                  <a16:creationId xmlns:a16="http://schemas.microsoft.com/office/drawing/2014/main" id="{2740EB2A-99FC-4000-942C-A691F4A94C53}"/>
                </a:ext>
              </a:extLst>
            </p:cNvPr>
            <p:cNvSpPr txBox="1"/>
            <p:nvPr/>
          </p:nvSpPr>
          <p:spPr>
            <a:xfrm>
              <a:off x="7665370" y="4400174"/>
              <a:ext cx="971741" cy="307777"/>
            </a:xfrm>
            <a:prstGeom prst="rect">
              <a:avLst/>
            </a:prstGeom>
            <a:noFill/>
          </p:spPr>
          <p:txBody>
            <a:bodyPr wrap="none" rtlCol="0">
              <a:spAutoFit/>
            </a:bodyPr>
            <a:lstStyle/>
            <a:p>
              <a:r>
                <a:rPr kumimoji="1" lang="en-US" altLang="zh-CN" sz="1400" dirty="0">
                  <a:solidFill>
                    <a:srgbClr val="0070C0"/>
                  </a:solidFill>
                  <a:latin typeface="Arial" panose="020B0604020202020204" pitchFamily="34" charset="0"/>
                  <a:cs typeface="Arial" panose="020B0604020202020204" pitchFamily="34" charset="0"/>
                </a:rPr>
                <a:t>PIN diode</a:t>
              </a:r>
              <a:endParaRPr kumimoji="1" lang="zh-CN" altLang="en-US" sz="1400" dirty="0">
                <a:solidFill>
                  <a:srgbClr val="0070C0"/>
                </a:solidFill>
                <a:latin typeface="Arial" panose="020B0604020202020204" pitchFamily="34" charset="0"/>
                <a:cs typeface="Arial" panose="020B0604020202020204" pitchFamily="34" charset="0"/>
              </a:endParaRPr>
            </a:p>
          </p:txBody>
        </p:sp>
      </p:grpSp>
      <p:sp>
        <p:nvSpPr>
          <p:cNvPr id="3" name="文本框 2"/>
          <p:cNvSpPr txBox="1"/>
          <p:nvPr/>
        </p:nvSpPr>
        <p:spPr>
          <a:xfrm>
            <a:off x="407368" y="1033984"/>
            <a:ext cx="5944256" cy="461665"/>
          </a:xfrm>
          <a:prstGeom prst="rect">
            <a:avLst/>
          </a:prstGeom>
          <a:noFill/>
        </p:spPr>
        <p:txBody>
          <a:bodyPr wrap="none" rtlCol="0">
            <a:spAutoFit/>
          </a:bodyPr>
          <a:lstStyle/>
          <a:p>
            <a:pPr marL="0" lvl="1"/>
            <a:r>
              <a:rPr lang="en-US" altLang="zh-CN" sz="2400" b="1" dirty="0">
                <a:latin typeface="Arial" panose="020B0604020202020204" pitchFamily="34" charset="0"/>
                <a:ea typeface="微软雅黑" panose="020B0503020204020204" pitchFamily="34" charset="-122"/>
                <a:cs typeface="Arial" panose="020B0604020202020204" pitchFamily="34" charset="0"/>
              </a:rPr>
              <a:t>Reconfigurable intelligent surface (RIS)</a:t>
            </a:r>
          </a:p>
        </p:txBody>
      </p:sp>
      <p:sp>
        <p:nvSpPr>
          <p:cNvPr id="5" name="文本框 4"/>
          <p:cNvSpPr txBox="1"/>
          <p:nvPr/>
        </p:nvSpPr>
        <p:spPr>
          <a:xfrm>
            <a:off x="407368" y="1531308"/>
            <a:ext cx="6863033" cy="400110"/>
          </a:xfrm>
          <a:prstGeom prst="rect">
            <a:avLst/>
          </a:prstGeom>
          <a:noFill/>
        </p:spPr>
        <p:txBody>
          <a:bodyPr wrap="none" rtlCol="0">
            <a:spAutoFit/>
          </a:bodyPr>
          <a:lstStyle/>
          <a:p>
            <a:r>
              <a:rPr lang="en-US" altLang="zh-CN" sz="2000" dirty="0">
                <a:latin typeface="Arial" panose="020B0604020202020204" pitchFamily="34" charset="0"/>
                <a:cs typeface="Arial" panose="020B0604020202020204" pitchFamily="34" charset="0"/>
              </a:rPr>
              <a:t>—— An ultra-thin </a:t>
            </a:r>
            <a:r>
              <a:rPr lang="en-US" altLang="zh-CN" sz="2000" dirty="0" err="1">
                <a:latin typeface="Arial" panose="020B0604020202020204" pitchFamily="34" charset="0"/>
                <a:cs typeface="Arial" panose="020B0604020202020204" pitchFamily="34" charset="0"/>
              </a:rPr>
              <a:t>metasurface</a:t>
            </a:r>
            <a:r>
              <a:rPr lang="en-US" altLang="zh-CN" sz="2000" dirty="0">
                <a:latin typeface="Arial" panose="020B0604020202020204" pitchFamily="34" charset="0"/>
                <a:cs typeface="Arial" panose="020B0604020202020204" pitchFamily="34" charset="0"/>
              </a:rPr>
              <a:t> composed of </a:t>
            </a:r>
            <a:r>
              <a:rPr lang="en-US" altLang="zh-CN" sz="2000" dirty="0">
                <a:solidFill>
                  <a:srgbClr val="C00000"/>
                </a:solidFill>
                <a:latin typeface="Arial" panose="020B0604020202020204" pitchFamily="34" charset="0"/>
                <a:cs typeface="Arial" panose="020B0604020202020204" pitchFamily="34" charset="0"/>
              </a:rPr>
              <a:t>multiple layers</a:t>
            </a:r>
          </a:p>
        </p:txBody>
      </p:sp>
      <p:sp>
        <p:nvSpPr>
          <p:cNvPr id="6" name="矩形 5"/>
          <p:cNvSpPr/>
          <p:nvPr/>
        </p:nvSpPr>
        <p:spPr>
          <a:xfrm>
            <a:off x="407367" y="1998279"/>
            <a:ext cx="7248551" cy="2862322"/>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Outer layer</a:t>
            </a:r>
            <a:r>
              <a:rPr lang="en-US" altLang="zh-CN" sz="2000" dirty="0">
                <a:latin typeface="Arial" panose="020B0604020202020204" pitchFamily="34" charset="0"/>
                <a:ea typeface="微软雅黑" panose="020B0503020204020204" pitchFamily="34" charset="-122"/>
                <a:cs typeface="Arial" panose="020B0604020202020204" pitchFamily="34" charset="0"/>
              </a:rPr>
              <a:t>: A 2D-array of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RIS elements </a:t>
            </a:r>
            <a:r>
              <a:rPr lang="en-US" altLang="zh-CN" sz="2000" dirty="0">
                <a:latin typeface="Arial" panose="020B0604020202020204" pitchFamily="34" charset="0"/>
                <a:ea typeface="微软雅黑" panose="020B0503020204020204" pitchFamily="34" charset="-122"/>
                <a:cs typeface="Arial" panose="020B0604020202020204" pitchFamily="34" charset="0"/>
              </a:rPr>
              <a:t>which directly interacts with incident signals</a:t>
            </a:r>
          </a:p>
          <a:p>
            <a:pPr marL="342900" indent="-34290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Middle layer</a:t>
            </a:r>
            <a:r>
              <a:rPr lang="en-US" altLang="zh-CN" sz="2000" dirty="0">
                <a:latin typeface="Arial" panose="020B0604020202020204" pitchFamily="34" charset="0"/>
                <a:ea typeface="微软雅黑" panose="020B0503020204020204" pitchFamily="34" charset="-122"/>
                <a:cs typeface="Arial" panose="020B0604020202020204" pitchFamily="34" charset="0"/>
              </a:rPr>
              <a:t>: A copper plate which prevents the signal energy leakage</a:t>
            </a:r>
          </a:p>
          <a:p>
            <a:pPr marL="342900" indent="-342900">
              <a:lnSpc>
                <a:spcPct val="150000"/>
              </a:lnSpc>
              <a:buFont typeface="Arial" panose="020B0604020202020204" pitchFamily="34" charset="0"/>
              <a:buChar char="•"/>
            </a:pPr>
            <a:r>
              <a:rPr lang="en-US" altLang="zh-CN" sz="2000" b="1" dirty="0">
                <a:latin typeface="Arial" panose="020B0604020202020204" pitchFamily="34" charset="0"/>
                <a:ea typeface="微软雅黑" panose="020B0503020204020204" pitchFamily="34" charset="-122"/>
                <a:cs typeface="Arial" panose="020B0604020202020204" pitchFamily="34" charset="0"/>
              </a:rPr>
              <a:t>Inner layer</a:t>
            </a:r>
            <a:r>
              <a:rPr lang="en-US" altLang="zh-CN" sz="2000" dirty="0">
                <a:latin typeface="Arial" panose="020B0604020202020204" pitchFamily="34" charset="0"/>
                <a:ea typeface="微软雅黑" panose="020B0503020204020204" pitchFamily="34" charset="-122"/>
                <a:cs typeface="Arial" panose="020B0604020202020204" pitchFamily="34" charset="0"/>
              </a:rPr>
              <a:t>: A printed circuit which connects the  RIS elements to the RIS controller</a:t>
            </a:r>
          </a:p>
        </p:txBody>
      </p:sp>
      <p:sp>
        <p:nvSpPr>
          <p:cNvPr id="7" name="矩形 6"/>
          <p:cNvSpPr/>
          <p:nvPr/>
        </p:nvSpPr>
        <p:spPr>
          <a:xfrm>
            <a:off x="411205" y="4869407"/>
            <a:ext cx="1651414" cy="496996"/>
          </a:xfrm>
          <a:prstGeom prst="rect">
            <a:avLst/>
          </a:prstGeom>
        </p:spPr>
        <p:txBody>
          <a:bodyPr wrap="none">
            <a:spAutoFit/>
          </a:bodyPr>
          <a:lstStyle/>
          <a:p>
            <a:pPr>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RIS element</a:t>
            </a:r>
          </a:p>
        </p:txBody>
      </p:sp>
      <p:sp>
        <p:nvSpPr>
          <p:cNvPr id="8" name="矩形 7"/>
          <p:cNvSpPr/>
          <p:nvPr/>
        </p:nvSpPr>
        <p:spPr>
          <a:xfrm>
            <a:off x="407367" y="5331431"/>
            <a:ext cx="7789926" cy="1015663"/>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Low-cost sub-wavelength programmable metamaterial particle</a:t>
            </a:r>
          </a:p>
          <a:p>
            <a:pPr marL="285750" indent="-28575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Reflect incident RF signals and impose a controllable phase shift</a:t>
            </a:r>
          </a:p>
        </p:txBody>
      </p:sp>
      <p:sp>
        <p:nvSpPr>
          <p:cNvPr id="34" name="文本框 3">
            <a:extLst>
              <a:ext uri="{FF2B5EF4-FFF2-40B4-BE49-F238E27FC236}">
                <a16:creationId xmlns:a16="http://schemas.microsoft.com/office/drawing/2014/main" id="{9270CDE7-D090-43C6-899A-E7CF371A1200}"/>
              </a:ext>
            </a:extLst>
          </p:cNvPr>
          <p:cNvSpPr txBox="1"/>
          <p:nvPr/>
        </p:nvSpPr>
        <p:spPr>
          <a:xfrm>
            <a:off x="10581621" y="2067460"/>
            <a:ext cx="1710985" cy="34099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dirty="0">
                <a:solidFill>
                  <a:prstClr val="black"/>
                </a:solidFill>
                <a:latin typeface="Calibri"/>
                <a:ea typeface="等线" panose="02010600030101010101" pitchFamily="2" charset="-122"/>
              </a:rPr>
              <a:t>Outer</a:t>
            </a:r>
            <a:r>
              <a:rPr kumimoji="0" lang="en-US" altLang="zh-CN"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rPr>
              <a:t> layer</a:t>
            </a:r>
            <a:endParaRPr kumimoji="0" lang="zh-CN" altLang="en-US" sz="1600" b="0" i="0" u="none" strike="noStrike" kern="1200" cap="none" spc="0" normalizeH="0" baseline="0" noProof="0" dirty="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val="379386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4705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Working Principle of the RIS</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15</a:t>
            </a:fld>
            <a:endParaRPr lang="zh-CN" altLang="en-US" sz="1400" dirty="0"/>
          </a:p>
        </p:txBody>
      </p:sp>
      <p:sp>
        <p:nvSpPr>
          <p:cNvPr id="3" name="文本框 2"/>
          <p:cNvSpPr txBox="1"/>
          <p:nvPr/>
        </p:nvSpPr>
        <p:spPr>
          <a:xfrm>
            <a:off x="403510" y="1055847"/>
            <a:ext cx="6866665" cy="461665"/>
          </a:xfrm>
          <a:prstGeom prst="rect">
            <a:avLst/>
          </a:prstGeom>
          <a:noFill/>
        </p:spPr>
        <p:txBody>
          <a:bodyPr wrap="square" rtlCol="0">
            <a:spAutoFit/>
          </a:bodyPr>
          <a:lstStyle/>
          <a:p>
            <a:pPr marL="0" lvl="1"/>
            <a:r>
              <a:rPr lang="en-US" altLang="zh-CN" sz="2400" b="1" dirty="0">
                <a:latin typeface="Arial" panose="020B0604020202020204" pitchFamily="34" charset="0"/>
                <a:ea typeface="微软雅黑" panose="020B0503020204020204" pitchFamily="34" charset="-122"/>
                <a:cs typeface="Arial" panose="020B0604020202020204" pitchFamily="34" charset="0"/>
              </a:rPr>
              <a:t>RIS works as a beamformer</a:t>
            </a:r>
          </a:p>
        </p:txBody>
      </p:sp>
      <p:sp>
        <p:nvSpPr>
          <p:cNvPr id="6" name="矩形 5"/>
          <p:cNvSpPr/>
          <p:nvPr/>
        </p:nvSpPr>
        <p:spPr>
          <a:xfrm>
            <a:off x="395931" y="1517512"/>
            <a:ext cx="6353709" cy="3266985"/>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Incident EM wave generates induced current</a:t>
            </a:r>
          </a:p>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Signals can be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reflected</a:t>
            </a:r>
            <a:r>
              <a:rPr lang="en-US" altLang="zh-CN" sz="2000" dirty="0">
                <a:latin typeface="Arial" panose="020B0604020202020204" pitchFamily="34" charset="0"/>
                <a:ea typeface="微软雅黑" panose="020B0503020204020204" pitchFamily="34" charset="-122"/>
                <a:cs typeface="Arial" panose="020B0604020202020204" pitchFamily="34" charset="0"/>
              </a:rPr>
              <a:t> or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transmitted</a:t>
            </a:r>
            <a:r>
              <a:rPr lang="en-US" altLang="zh-CN" sz="2000" dirty="0">
                <a:latin typeface="Arial" panose="020B0604020202020204" pitchFamily="34" charset="0"/>
                <a:ea typeface="微软雅黑" panose="020B0503020204020204" pitchFamily="34" charset="-122"/>
                <a:cs typeface="Arial" panose="020B0604020202020204" pitchFamily="34" charset="0"/>
              </a:rPr>
              <a:t> (emitted from the induced current)</a:t>
            </a:r>
          </a:p>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Phase shift of the radiation is controlled by PIN diodes’ bias voltages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ON/OFF of the diode</a:t>
            </a:r>
            <a:r>
              <a:rPr lang="en-US" altLang="zh-CN" sz="2000" dirty="0">
                <a:latin typeface="Arial" panose="020B0604020202020204" pitchFamily="34" charset="0"/>
                <a:ea typeface="微软雅黑" panose="020B0503020204020204" pitchFamily="34" charset="-122"/>
                <a:cs typeface="Arial" panose="020B0604020202020204" pitchFamily="34" charset="0"/>
              </a:rPr>
              <a:t>)</a:t>
            </a:r>
          </a:p>
          <a:p>
            <a:pPr marL="342900"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Programming the ON/OFF of all diodes </a:t>
            </a:r>
            <a:br>
              <a:rPr lang="en-US" altLang="zh-CN" sz="2000" dirty="0">
                <a:latin typeface="Arial" panose="020B0604020202020204" pitchFamily="34" charset="0"/>
                <a:ea typeface="微软雅黑" panose="020B0503020204020204" pitchFamily="34" charset="-122"/>
                <a:cs typeface="Arial" panose="020B0604020202020204" pitchFamily="34" charset="0"/>
              </a:rPr>
            </a:br>
            <a:r>
              <a:rPr lang="en-US" altLang="zh-CN" sz="2000" dirty="0">
                <a:latin typeface="Arial" panose="020B0604020202020204" pitchFamily="34" charset="0"/>
                <a:ea typeface="微软雅黑" panose="020B0503020204020204" pitchFamily="34" charset="-122"/>
                <a:cs typeface="Arial" panose="020B0604020202020204" pitchFamily="34" charset="0"/>
              </a:rPr>
              <a:t>collectively realize different beamforming modes</a:t>
            </a:r>
          </a:p>
        </p:txBody>
      </p:sp>
      <p:sp>
        <p:nvSpPr>
          <p:cNvPr id="7" name="矩形 6"/>
          <p:cNvSpPr/>
          <p:nvPr/>
        </p:nvSpPr>
        <p:spPr>
          <a:xfrm>
            <a:off x="399444" y="4807079"/>
            <a:ext cx="1997663" cy="577850"/>
          </a:xfrm>
          <a:prstGeom prst="rect">
            <a:avLst/>
          </a:prstGeom>
        </p:spPr>
        <p:txBody>
          <a:bodyPr wrap="none">
            <a:spAutoFit/>
          </a:bodyPr>
          <a:lstStyle/>
          <a:p>
            <a:pPr>
              <a:lnSpc>
                <a:spcPct val="150000"/>
              </a:lnSpc>
            </a:pPr>
            <a:r>
              <a:rPr lang="en-US" altLang="zh-CN" sz="2400" b="1" dirty="0">
                <a:solidFill>
                  <a:prstClr val="black"/>
                </a:solidFill>
                <a:latin typeface="Arial" panose="020B0604020202020204" pitchFamily="34" charset="0"/>
                <a:ea typeface="微软雅黑" panose="020B0503020204020204" pitchFamily="34" charset="-122"/>
                <a:cs typeface="Arial" panose="020B0604020202020204" pitchFamily="34" charset="0"/>
              </a:rPr>
              <a:t>Phase shifts</a:t>
            </a:r>
          </a:p>
        </p:txBody>
      </p:sp>
      <mc:AlternateContent xmlns:mc="http://schemas.openxmlformats.org/markup-compatibility/2006" xmlns:a14="http://schemas.microsoft.com/office/drawing/2010/main">
        <mc:Choice Requires="a14">
          <p:sp>
            <p:nvSpPr>
              <p:cNvPr id="8" name="矩形 7"/>
              <p:cNvSpPr/>
              <p:nvPr/>
            </p:nvSpPr>
            <p:spPr>
              <a:xfrm>
                <a:off x="407368" y="5331431"/>
                <a:ext cx="7385738" cy="1420197"/>
              </a:xfrm>
              <a:prstGeom prst="rect">
                <a:avLst/>
              </a:prstGeom>
            </p:spPr>
            <p:txBody>
              <a:bodyPr wrap="square">
                <a:spAutoFit/>
              </a:bodyPr>
              <a:lstStyle/>
              <a:p>
                <a:pPr marL="342900" indent="-342900" defTabSz="914400">
                  <a:lnSpc>
                    <a:spcPct val="150000"/>
                  </a:lnSpc>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In practical systems, available phase shifts of an RIS element are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discrete with</a:t>
                </a:r>
                <a:r>
                  <a:rPr kumimoji="0" lang="en-US" altLang="zh-CN" sz="2000" b="0" i="0" u="none" strike="noStrike" kern="1200" cap="none" spc="0" normalizeH="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uniform intervals</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due to limited number of PIN diodes (</a:t>
                </a:r>
                <a:r>
                  <a:rPr kumimoji="0" lang="en-US" altLang="zh-CN" sz="2000" b="0" i="1"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K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PIN diodes</a:t>
                </a:r>
                <a14:m>
                  <m:oMath xmlns:m="http://schemas.openxmlformats.org/officeDocument/2006/math">
                    <m:r>
                      <a:rPr kumimoji="0" lang="en-US" altLang="zh-CN" sz="2000" b="0" i="1"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Arial" panose="020B0604020202020204" pitchFamily="34" charset="0"/>
                      </a:rPr>
                      <m:t> ⟹</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14:m>
                  <m:oMath xmlns:m="http://schemas.openxmlformats.org/officeDocument/2006/math">
                    <m:sSup>
                      <m:sSupPr>
                        <m:ctrlP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pPr>
                      <m:e>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2</m:t>
                        </m:r>
                      </m:e>
                      <m:sup>
                        <m:r>
                          <a:rPr kumimoji="0" lang="en-US" altLang="zh-CN" sz="2000" b="0" i="1" u="none" strike="noStrike" kern="1200" cap="none" spc="0" normalizeH="0" baseline="0" noProof="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𝐾</m:t>
                        </m:r>
                      </m:sup>
                    </m:sSup>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phase shifts).</a:t>
                </a:r>
              </a:p>
            </p:txBody>
          </p:sp>
        </mc:Choice>
        <mc:Fallback xmlns="">
          <p:sp>
            <p:nvSpPr>
              <p:cNvPr id="8" name="矩形 7"/>
              <p:cNvSpPr>
                <a:spLocks noRot="1" noChangeAspect="1" noMove="1" noResize="1" noEditPoints="1" noAdjustHandles="1" noChangeArrowheads="1" noChangeShapeType="1" noTextEdit="1"/>
              </p:cNvSpPr>
              <p:nvPr/>
            </p:nvSpPr>
            <p:spPr>
              <a:xfrm>
                <a:off x="407368" y="5331431"/>
                <a:ext cx="7385738" cy="1420197"/>
              </a:xfrm>
              <a:prstGeom prst="rect">
                <a:avLst/>
              </a:prstGeom>
              <a:blipFill>
                <a:blip r:embed="rId3"/>
                <a:stretch>
                  <a:fillRect l="-743" b="-6867"/>
                </a:stretch>
              </a:blipFill>
            </p:spPr>
            <p:txBody>
              <a:bodyPr/>
              <a:lstStyle/>
              <a:p>
                <a:r>
                  <a:rPr lang="zh-CN" altLang="en-US">
                    <a:noFill/>
                  </a:rPr>
                  <a:t> </a:t>
                </a:r>
              </a:p>
            </p:txBody>
          </p:sp>
        </mc:Fallback>
      </mc:AlternateContent>
      <p:grpSp>
        <p:nvGrpSpPr>
          <p:cNvPr id="4" name="组合 3">
            <a:extLst>
              <a:ext uri="{FF2B5EF4-FFF2-40B4-BE49-F238E27FC236}">
                <a16:creationId xmlns:a16="http://schemas.microsoft.com/office/drawing/2014/main" id="{4BE740C0-855E-4D45-832D-5FA3B019876E}"/>
              </a:ext>
            </a:extLst>
          </p:cNvPr>
          <p:cNvGrpSpPr/>
          <p:nvPr/>
        </p:nvGrpSpPr>
        <p:grpSpPr>
          <a:xfrm>
            <a:off x="7143296" y="3738739"/>
            <a:ext cx="4223183" cy="2956260"/>
            <a:chOff x="7018212" y="3509119"/>
            <a:chExt cx="4223183" cy="2956260"/>
          </a:xfrm>
        </p:grpSpPr>
        <p:pic>
          <p:nvPicPr>
            <p:cNvPr id="24" name="图片 23">
              <a:extLst>
                <a:ext uri="{FF2B5EF4-FFF2-40B4-BE49-F238E27FC236}">
                  <a16:creationId xmlns:a16="http://schemas.microsoft.com/office/drawing/2014/main" id="{ECAD6EE1-E50F-4026-9DFA-0A90F3B580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33273" y="3896248"/>
              <a:ext cx="1716584" cy="1809253"/>
            </a:xfrm>
            <a:prstGeom prst="rect">
              <a:avLst/>
            </a:prstGeom>
          </p:spPr>
        </p:pic>
        <p:sp>
          <p:nvSpPr>
            <p:cNvPr id="35" name="矩形 34">
              <a:extLst>
                <a:ext uri="{FF2B5EF4-FFF2-40B4-BE49-F238E27FC236}">
                  <a16:creationId xmlns:a16="http://schemas.microsoft.com/office/drawing/2014/main" id="{5FEC5764-5077-4379-847E-53DFABC20A94}"/>
                </a:ext>
              </a:extLst>
            </p:cNvPr>
            <p:cNvSpPr/>
            <p:nvPr/>
          </p:nvSpPr>
          <p:spPr>
            <a:xfrm>
              <a:off x="9764421" y="5052614"/>
              <a:ext cx="133435" cy="181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42" name="文本框 41">
                  <a:extLst>
                    <a:ext uri="{FF2B5EF4-FFF2-40B4-BE49-F238E27FC236}">
                      <a16:creationId xmlns:a16="http://schemas.microsoft.com/office/drawing/2014/main" id="{8212386E-C4DB-47BF-8635-44C509B640FE}"/>
                    </a:ext>
                  </a:extLst>
                </p:cNvPr>
                <p:cNvSpPr txBox="1"/>
                <p:nvPr/>
              </p:nvSpPr>
              <p:spPr>
                <a:xfrm>
                  <a:off x="7806815" y="4458669"/>
                  <a:ext cx="6085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l-GR" altLang="zh-CN" i="1">
                            <a:solidFill>
                              <a:prstClr val="black"/>
                            </a:solidFill>
                            <a:latin typeface="Cambria Math" panose="02040503050406030204" pitchFamily="18" charset="0"/>
                            <a:ea typeface="Cambria Math" panose="02040503050406030204" pitchFamily="18" charset="0"/>
                            <a:cs typeface="Arial" panose="020B0604020202020204" pitchFamily="34" charset="0"/>
                          </a:rPr>
                          <m:t>𝛤</m:t>
                        </m:r>
                        <m:r>
                          <a:rPr lang="en-US" altLang="zh-CN" b="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kumimoji="1" lang="zh-CN" altLang="en-US" i="1">
                            <a:latin typeface="Cambria Math" panose="02040503050406030204" pitchFamily="18" charset="0"/>
                          </a:rPr>
                          <m:t>𝜃</m:t>
                        </m:r>
                      </m:oMath>
                    </m:oMathPara>
                  </a14:m>
                  <a:endParaRPr kumimoji="1" lang="zh-CN" altLang="en-US"/>
                </a:p>
              </p:txBody>
            </p:sp>
          </mc:Choice>
          <mc:Fallback xmlns="">
            <p:sp>
              <p:nvSpPr>
                <p:cNvPr id="42" name="文本框 41">
                  <a:extLst>
                    <a:ext uri="{FF2B5EF4-FFF2-40B4-BE49-F238E27FC236}">
                      <a16:creationId xmlns:a16="http://schemas.microsoft.com/office/drawing/2014/main" id="{8212386E-C4DB-47BF-8635-44C509B640FE}"/>
                    </a:ext>
                  </a:extLst>
                </p:cNvPr>
                <p:cNvSpPr txBox="1">
                  <a:spLocks noRot="1" noChangeAspect="1" noMove="1" noResize="1" noEditPoints="1" noAdjustHandles="1" noChangeArrowheads="1" noChangeShapeType="1" noTextEdit="1"/>
                </p:cNvSpPr>
                <p:nvPr/>
              </p:nvSpPr>
              <p:spPr>
                <a:xfrm>
                  <a:off x="7806815" y="4458669"/>
                  <a:ext cx="608500"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AAECC72B-1FEC-4DE9-B929-542C1A9F4A4C}"/>
                    </a:ext>
                  </a:extLst>
                </p:cNvPr>
                <p:cNvSpPr txBox="1"/>
                <p:nvPr/>
              </p:nvSpPr>
              <p:spPr>
                <a:xfrm>
                  <a:off x="7018212" y="4233420"/>
                  <a:ext cx="374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a:latin typeface="Cambria Math" panose="02040503050406030204" pitchFamily="18" charset="0"/>
                          </a:rPr>
                          <m:t>𝑥</m:t>
                        </m:r>
                      </m:oMath>
                    </m:oMathPara>
                  </a14:m>
                  <a:endParaRPr kumimoji="1" lang="zh-CN" altLang="en-US"/>
                </a:p>
              </p:txBody>
            </p:sp>
          </mc:Choice>
          <mc:Fallback xmlns="">
            <p:sp>
              <p:nvSpPr>
                <p:cNvPr id="43" name="文本框 42">
                  <a:extLst>
                    <a:ext uri="{FF2B5EF4-FFF2-40B4-BE49-F238E27FC236}">
                      <a16:creationId xmlns:a16="http://schemas.microsoft.com/office/drawing/2014/main" id="{AAECC72B-1FEC-4DE9-B929-542C1A9F4A4C}"/>
                    </a:ext>
                  </a:extLst>
                </p:cNvPr>
                <p:cNvSpPr txBox="1">
                  <a:spLocks noRot="1" noChangeAspect="1" noMove="1" noResize="1" noEditPoints="1" noAdjustHandles="1" noChangeArrowheads="1" noChangeShapeType="1" noTextEdit="1"/>
                </p:cNvSpPr>
                <p:nvPr/>
              </p:nvSpPr>
              <p:spPr>
                <a:xfrm>
                  <a:off x="7018212" y="4233420"/>
                  <a:ext cx="374140" cy="369332"/>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4" name="文本框 43">
                  <a:extLst>
                    <a:ext uri="{FF2B5EF4-FFF2-40B4-BE49-F238E27FC236}">
                      <a16:creationId xmlns:a16="http://schemas.microsoft.com/office/drawing/2014/main" id="{975F572C-A6DC-4EE8-8D79-E7AE14C7ADAB}"/>
                    </a:ext>
                  </a:extLst>
                </p:cNvPr>
                <p:cNvSpPr txBox="1"/>
                <p:nvPr/>
              </p:nvSpPr>
              <p:spPr>
                <a:xfrm>
                  <a:off x="8182224" y="5151504"/>
                  <a:ext cx="37414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zh-CN" b="0" i="1">
                            <a:latin typeface="Cambria Math" panose="02040503050406030204" pitchFamily="18" charset="0"/>
                          </a:rPr>
                          <m:t>𝑦</m:t>
                        </m:r>
                      </m:oMath>
                    </m:oMathPara>
                  </a14:m>
                  <a:endParaRPr kumimoji="1" lang="zh-CN" altLang="en-US"/>
                </a:p>
              </p:txBody>
            </p:sp>
          </mc:Choice>
          <mc:Fallback xmlns="">
            <p:sp>
              <p:nvSpPr>
                <p:cNvPr id="44" name="文本框 43">
                  <a:extLst>
                    <a:ext uri="{FF2B5EF4-FFF2-40B4-BE49-F238E27FC236}">
                      <a16:creationId xmlns:a16="http://schemas.microsoft.com/office/drawing/2014/main" id="{975F572C-A6DC-4EE8-8D79-E7AE14C7ADAB}"/>
                    </a:ext>
                  </a:extLst>
                </p:cNvPr>
                <p:cNvSpPr txBox="1">
                  <a:spLocks noRot="1" noChangeAspect="1" noMove="1" noResize="1" noEditPoints="1" noAdjustHandles="1" noChangeArrowheads="1" noChangeShapeType="1" noTextEdit="1"/>
                </p:cNvSpPr>
                <p:nvPr/>
              </p:nvSpPr>
              <p:spPr>
                <a:xfrm>
                  <a:off x="8182224" y="5151504"/>
                  <a:ext cx="374140" cy="369332"/>
                </a:xfrm>
                <a:prstGeom prst="rect">
                  <a:avLst/>
                </a:prstGeom>
                <a:blipFill>
                  <a:blip r:embed="rId7"/>
                  <a:stretch>
                    <a:fillRect b="-6667"/>
                  </a:stretch>
                </a:blipFill>
              </p:spPr>
              <p:txBody>
                <a:bodyPr/>
                <a:lstStyle/>
                <a:p>
                  <a:r>
                    <a:rPr lang="zh-CN" altLang="en-US">
                      <a:noFill/>
                    </a:rPr>
                    <a:t> </a:t>
                  </a:r>
                </a:p>
              </p:txBody>
            </p:sp>
          </mc:Fallback>
        </mc:AlternateContent>
        <p:sp>
          <p:nvSpPr>
            <p:cNvPr id="45" name="右箭头 4">
              <a:extLst>
                <a:ext uri="{FF2B5EF4-FFF2-40B4-BE49-F238E27FC236}">
                  <a16:creationId xmlns:a16="http://schemas.microsoft.com/office/drawing/2014/main" id="{00DEDB0B-87D3-4F92-BFD1-0AFB5BEE2DC2}"/>
                </a:ext>
              </a:extLst>
            </p:cNvPr>
            <p:cNvSpPr/>
            <p:nvPr/>
          </p:nvSpPr>
          <p:spPr>
            <a:xfrm>
              <a:off x="8829778" y="4828001"/>
              <a:ext cx="269781" cy="323503"/>
            </a:xfrm>
            <a:prstGeom prst="rightArrow">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0" scaled="1"/>
              <a:tileRect/>
            </a:gra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6" name="图片 45">
              <a:extLst>
                <a:ext uri="{FF2B5EF4-FFF2-40B4-BE49-F238E27FC236}">
                  <a16:creationId xmlns:a16="http://schemas.microsoft.com/office/drawing/2014/main" id="{31B0C6DA-6A93-41A8-AE86-E97B26657D4E}"/>
                </a:ext>
              </a:extLst>
            </p:cNvPr>
            <p:cNvPicPr>
              <a:picLocks noChangeAspect="1"/>
            </p:cNvPicPr>
            <p:nvPr/>
          </p:nvPicPr>
          <p:blipFill>
            <a:blip r:embed="rId8" cstate="screen">
              <a:duotone>
                <a:schemeClr val="accent6">
                  <a:shade val="45000"/>
                  <a:satMod val="135000"/>
                </a:schemeClr>
                <a:prstClr val="white"/>
              </a:duotone>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551692" y="4725642"/>
              <a:ext cx="1372862" cy="169340"/>
            </a:xfrm>
            <a:prstGeom prst="rect">
              <a:avLst/>
            </a:prstGeom>
          </p:spPr>
        </p:pic>
        <p:grpSp>
          <p:nvGrpSpPr>
            <p:cNvPr id="47" name="组合 46">
              <a:extLst>
                <a:ext uri="{FF2B5EF4-FFF2-40B4-BE49-F238E27FC236}">
                  <a16:creationId xmlns:a16="http://schemas.microsoft.com/office/drawing/2014/main" id="{CFA0F9BC-2BDF-4DD8-BA3A-25EA44621EFE}"/>
                </a:ext>
              </a:extLst>
            </p:cNvPr>
            <p:cNvGrpSpPr/>
            <p:nvPr/>
          </p:nvGrpSpPr>
          <p:grpSpPr>
            <a:xfrm>
              <a:off x="9403998" y="4053675"/>
              <a:ext cx="677218" cy="732732"/>
              <a:chOff x="7135142" y="1333150"/>
              <a:chExt cx="677218" cy="732732"/>
            </a:xfrm>
          </p:grpSpPr>
          <p:sp>
            <p:nvSpPr>
              <p:cNvPr id="48" name="任意形状 9">
                <a:extLst>
                  <a:ext uri="{FF2B5EF4-FFF2-40B4-BE49-F238E27FC236}">
                    <a16:creationId xmlns:a16="http://schemas.microsoft.com/office/drawing/2014/main" id="{3094C34F-7553-423B-BED6-B43E7C61DB5C}"/>
                  </a:ext>
                </a:extLst>
              </p:cNvPr>
              <p:cNvSpPr/>
              <p:nvPr/>
            </p:nvSpPr>
            <p:spPr>
              <a:xfrm>
                <a:off x="7135142" y="1333150"/>
                <a:ext cx="672420" cy="732618"/>
              </a:xfrm>
              <a:custGeom>
                <a:avLst/>
                <a:gdLst>
                  <a:gd name="connsiteX0" fmla="*/ 0 w 672420"/>
                  <a:gd name="connsiteY0" fmla="*/ 102833 h 732618"/>
                  <a:gd name="connsiteX1" fmla="*/ 272503 w 672420"/>
                  <a:gd name="connsiteY1" fmla="*/ 18054 h 732618"/>
                  <a:gd name="connsiteX2" fmla="*/ 72667 w 672420"/>
                  <a:gd name="connsiteY2" fmla="*/ 411670 h 732618"/>
                  <a:gd name="connsiteX3" fmla="*/ 490505 w 672420"/>
                  <a:gd name="connsiteY3" fmla="*/ 199723 h 732618"/>
                  <a:gd name="connsiteX4" fmla="*/ 230113 w 672420"/>
                  <a:gd name="connsiteY4" fmla="*/ 581227 h 732618"/>
                  <a:gd name="connsiteX5" fmla="*/ 666119 w 672420"/>
                  <a:gd name="connsiteY5" fmla="*/ 351113 h 732618"/>
                  <a:gd name="connsiteX6" fmla="*/ 448116 w 672420"/>
                  <a:gd name="connsiteY6" fmla="*/ 732618 h 73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20" h="732618">
                    <a:moveTo>
                      <a:pt x="0" y="102833"/>
                    </a:moveTo>
                    <a:cubicBezTo>
                      <a:pt x="130196" y="34707"/>
                      <a:pt x="260392" y="-33419"/>
                      <a:pt x="272503" y="18054"/>
                    </a:cubicBezTo>
                    <a:cubicBezTo>
                      <a:pt x="284614" y="69527"/>
                      <a:pt x="36333" y="381392"/>
                      <a:pt x="72667" y="411670"/>
                    </a:cubicBezTo>
                    <a:cubicBezTo>
                      <a:pt x="109001" y="441948"/>
                      <a:pt x="464264" y="171464"/>
                      <a:pt x="490505" y="199723"/>
                    </a:cubicBezTo>
                    <a:cubicBezTo>
                      <a:pt x="516746" y="227983"/>
                      <a:pt x="200844" y="555995"/>
                      <a:pt x="230113" y="581227"/>
                    </a:cubicBezTo>
                    <a:cubicBezTo>
                      <a:pt x="259382" y="606459"/>
                      <a:pt x="629785" y="325881"/>
                      <a:pt x="666119" y="351113"/>
                    </a:cubicBezTo>
                    <a:cubicBezTo>
                      <a:pt x="702453" y="376345"/>
                      <a:pt x="575284" y="554481"/>
                      <a:pt x="448116" y="732618"/>
                    </a:cubicBezTo>
                  </a:path>
                </a:pathLst>
              </a:custGeom>
              <a:noFill/>
              <a:ln w="12700">
                <a:solidFill>
                  <a:srgbClr val="FF000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0" name="直线连接符 18">
                <a:extLst>
                  <a:ext uri="{FF2B5EF4-FFF2-40B4-BE49-F238E27FC236}">
                    <a16:creationId xmlns:a16="http://schemas.microsoft.com/office/drawing/2014/main" id="{7E845921-B556-411A-A5D4-44CAF3529822}"/>
                  </a:ext>
                </a:extLst>
              </p:cNvPr>
              <p:cNvCxnSpPr/>
              <p:nvPr/>
            </p:nvCxnSpPr>
            <p:spPr>
              <a:xfrm>
                <a:off x="7211298" y="1409504"/>
                <a:ext cx="601062" cy="656378"/>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1" name="任意形状 20">
                <a:extLst>
                  <a:ext uri="{FF2B5EF4-FFF2-40B4-BE49-F238E27FC236}">
                    <a16:creationId xmlns:a16="http://schemas.microsoft.com/office/drawing/2014/main" id="{44BBFBEE-8386-4300-A3CE-735DB104C956}"/>
                  </a:ext>
                </a:extLst>
              </p:cNvPr>
              <p:cNvSpPr/>
              <p:nvPr/>
            </p:nvSpPr>
            <p:spPr>
              <a:xfrm>
                <a:off x="7164133" y="1398850"/>
                <a:ext cx="617350" cy="540567"/>
              </a:xfrm>
              <a:custGeom>
                <a:avLst/>
                <a:gdLst>
                  <a:gd name="connsiteX0" fmla="*/ 54177 w 617350"/>
                  <a:gd name="connsiteY0" fmla="*/ 0 h 540567"/>
                  <a:gd name="connsiteX1" fmla="*/ 11788 w 617350"/>
                  <a:gd name="connsiteY1" fmla="*/ 145335 h 540567"/>
                  <a:gd name="connsiteX2" fmla="*/ 241901 w 617350"/>
                  <a:gd name="connsiteY2" fmla="*/ 127169 h 540567"/>
                  <a:gd name="connsiteX3" fmla="*/ 223735 w 617350"/>
                  <a:gd name="connsiteY3" fmla="*/ 339116 h 540567"/>
                  <a:gd name="connsiteX4" fmla="*/ 478071 w 617350"/>
                  <a:gd name="connsiteY4" fmla="*/ 260392 h 540567"/>
                  <a:gd name="connsiteX5" fmla="*/ 344847 w 617350"/>
                  <a:gd name="connsiteY5" fmla="*/ 520784 h 540567"/>
                  <a:gd name="connsiteX6" fmla="*/ 617350 w 617350"/>
                  <a:gd name="connsiteY6" fmla="*/ 502618 h 5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0" h="540567">
                    <a:moveTo>
                      <a:pt x="54177" y="0"/>
                    </a:moveTo>
                    <a:cubicBezTo>
                      <a:pt x="17339" y="62070"/>
                      <a:pt x="-19499" y="124140"/>
                      <a:pt x="11788" y="145335"/>
                    </a:cubicBezTo>
                    <a:cubicBezTo>
                      <a:pt x="43075" y="166530"/>
                      <a:pt x="206577" y="94872"/>
                      <a:pt x="241901" y="127169"/>
                    </a:cubicBezTo>
                    <a:cubicBezTo>
                      <a:pt x="277225" y="159466"/>
                      <a:pt x="184373" y="316912"/>
                      <a:pt x="223735" y="339116"/>
                    </a:cubicBezTo>
                    <a:cubicBezTo>
                      <a:pt x="263097" y="361320"/>
                      <a:pt x="457886" y="230114"/>
                      <a:pt x="478071" y="260392"/>
                    </a:cubicBezTo>
                    <a:cubicBezTo>
                      <a:pt x="498256" y="290670"/>
                      <a:pt x="321634" y="480413"/>
                      <a:pt x="344847" y="520784"/>
                    </a:cubicBezTo>
                    <a:cubicBezTo>
                      <a:pt x="368060" y="561155"/>
                      <a:pt x="492705" y="531886"/>
                      <a:pt x="617350" y="502618"/>
                    </a:cubicBezTo>
                  </a:path>
                </a:pathLst>
              </a:custGeom>
              <a:noFill/>
              <a:ln w="12700">
                <a:solidFill>
                  <a:srgbClr val="00B0F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2" name="文本框 51">
              <a:extLst>
                <a:ext uri="{FF2B5EF4-FFF2-40B4-BE49-F238E27FC236}">
                  <a16:creationId xmlns:a16="http://schemas.microsoft.com/office/drawing/2014/main" id="{5ABDB74E-5AFD-4B6B-9318-E25CEDC1961B}"/>
                </a:ext>
              </a:extLst>
            </p:cNvPr>
            <p:cNvSpPr txBox="1"/>
            <p:nvPr/>
          </p:nvSpPr>
          <p:spPr>
            <a:xfrm>
              <a:off x="9760220" y="4010688"/>
              <a:ext cx="1481175" cy="307777"/>
            </a:xfrm>
            <a:prstGeom prst="rect">
              <a:avLst/>
            </a:prstGeom>
            <a:noFill/>
          </p:spPr>
          <p:txBody>
            <a:bodyPr wrap="none" rtlCol="0">
              <a:spAutoFit/>
            </a:bodyPr>
            <a:lstStyle/>
            <a:p>
              <a:r>
                <a:rPr kumimoji="1" lang="en-US" altLang="zh-CN" sz="1400" dirty="0">
                  <a:solidFill>
                    <a:srgbClr val="0070C0"/>
                  </a:solidFill>
                </a:rPr>
                <a:t>Incident EM wave</a:t>
              </a:r>
              <a:endParaRPr kumimoji="1" lang="zh-CN" altLang="en-US" sz="1400" dirty="0">
                <a:solidFill>
                  <a:srgbClr val="0070C0"/>
                </a:solidFill>
              </a:endParaRPr>
            </a:p>
          </p:txBody>
        </p:sp>
        <p:sp>
          <p:nvSpPr>
            <p:cNvPr id="53" name="下箭头 23">
              <a:extLst>
                <a:ext uri="{FF2B5EF4-FFF2-40B4-BE49-F238E27FC236}">
                  <a16:creationId xmlns:a16="http://schemas.microsoft.com/office/drawing/2014/main" id="{2C21DA02-E9B8-44DF-BFD6-3B9E29C28D6E}"/>
                </a:ext>
              </a:extLst>
            </p:cNvPr>
            <p:cNvSpPr/>
            <p:nvPr/>
          </p:nvSpPr>
          <p:spPr>
            <a:xfrm>
              <a:off x="10116892" y="5035097"/>
              <a:ext cx="349702" cy="318429"/>
            </a:xfrm>
            <a:prstGeom prst="downArrow">
              <a:avLst/>
            </a:prstGeom>
            <a:solidFill>
              <a:schemeClr val="bg1">
                <a:lumMod val="75000"/>
              </a:schemeClr>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4" name="图片 53">
              <a:extLst>
                <a:ext uri="{FF2B5EF4-FFF2-40B4-BE49-F238E27FC236}">
                  <a16:creationId xmlns:a16="http://schemas.microsoft.com/office/drawing/2014/main" id="{E9E64B0C-13C8-4F1C-8394-733D1124158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605313" y="6095557"/>
              <a:ext cx="1372861" cy="169340"/>
            </a:xfrm>
            <a:prstGeom prst="rect">
              <a:avLst/>
            </a:prstGeom>
          </p:spPr>
        </p:pic>
        <p:sp>
          <p:nvSpPr>
            <p:cNvPr id="55" name="文本框 54">
              <a:extLst>
                <a:ext uri="{FF2B5EF4-FFF2-40B4-BE49-F238E27FC236}">
                  <a16:creationId xmlns:a16="http://schemas.microsoft.com/office/drawing/2014/main" id="{EA8E8F86-7C4B-42C3-BD33-E21121EA0873}"/>
                </a:ext>
              </a:extLst>
            </p:cNvPr>
            <p:cNvSpPr txBox="1"/>
            <p:nvPr/>
          </p:nvSpPr>
          <p:spPr>
            <a:xfrm>
              <a:off x="9099559" y="5378894"/>
              <a:ext cx="1739387" cy="738664"/>
            </a:xfrm>
            <a:prstGeom prst="rect">
              <a:avLst/>
            </a:prstGeom>
            <a:noFill/>
          </p:spPr>
          <p:txBody>
            <a:bodyPr wrap="none" rtlCol="0">
              <a:spAutoFit/>
            </a:bodyPr>
            <a:lstStyle/>
            <a:p>
              <a:r>
                <a:rPr kumimoji="1" lang="en-US" altLang="zh-CN" sz="1400">
                  <a:solidFill>
                    <a:srgbClr val="0070C0"/>
                  </a:solidFill>
                </a:rPr>
                <a:t>Emitted EM radiation</a:t>
              </a:r>
            </a:p>
            <a:p>
              <a:r>
                <a:rPr kumimoji="1" lang="en-US" altLang="zh-CN" sz="1400">
                  <a:solidFill>
                    <a:srgbClr val="0070C0"/>
                  </a:solidFill>
                </a:rPr>
                <a:t>from induced</a:t>
              </a:r>
            </a:p>
            <a:p>
              <a:r>
                <a:rPr kumimoji="1" lang="en-US" altLang="zh-CN" sz="1400">
                  <a:solidFill>
                    <a:srgbClr val="0070C0"/>
                  </a:solidFill>
                </a:rPr>
                <a:t>current</a:t>
              </a:r>
              <a:endParaRPr kumimoji="1" lang="zh-CN" altLang="en-US" sz="1400">
                <a:solidFill>
                  <a:srgbClr val="0070C0"/>
                </a:solidFill>
              </a:endParaRPr>
            </a:p>
          </p:txBody>
        </p:sp>
        <p:grpSp>
          <p:nvGrpSpPr>
            <p:cNvPr id="56" name="组合 55">
              <a:extLst>
                <a:ext uri="{FF2B5EF4-FFF2-40B4-BE49-F238E27FC236}">
                  <a16:creationId xmlns:a16="http://schemas.microsoft.com/office/drawing/2014/main" id="{A6330C2E-1CCC-413D-BD2B-B99C4B96664C}"/>
                </a:ext>
              </a:extLst>
            </p:cNvPr>
            <p:cNvGrpSpPr/>
            <p:nvPr/>
          </p:nvGrpSpPr>
          <p:grpSpPr>
            <a:xfrm rot="16200000">
              <a:off x="10371362" y="5534951"/>
              <a:ext cx="677218" cy="732732"/>
              <a:chOff x="7135142" y="1333150"/>
              <a:chExt cx="677218" cy="732732"/>
            </a:xfrm>
          </p:grpSpPr>
          <p:sp>
            <p:nvSpPr>
              <p:cNvPr id="57" name="任意形状 28">
                <a:extLst>
                  <a:ext uri="{FF2B5EF4-FFF2-40B4-BE49-F238E27FC236}">
                    <a16:creationId xmlns:a16="http://schemas.microsoft.com/office/drawing/2014/main" id="{589DBA2E-1F9A-472B-ADCB-CDDE29845679}"/>
                  </a:ext>
                </a:extLst>
              </p:cNvPr>
              <p:cNvSpPr/>
              <p:nvPr/>
            </p:nvSpPr>
            <p:spPr>
              <a:xfrm>
                <a:off x="7135142" y="1333150"/>
                <a:ext cx="672420" cy="732618"/>
              </a:xfrm>
              <a:custGeom>
                <a:avLst/>
                <a:gdLst>
                  <a:gd name="connsiteX0" fmla="*/ 0 w 672420"/>
                  <a:gd name="connsiteY0" fmla="*/ 102833 h 732618"/>
                  <a:gd name="connsiteX1" fmla="*/ 272503 w 672420"/>
                  <a:gd name="connsiteY1" fmla="*/ 18054 h 732618"/>
                  <a:gd name="connsiteX2" fmla="*/ 72667 w 672420"/>
                  <a:gd name="connsiteY2" fmla="*/ 411670 h 732618"/>
                  <a:gd name="connsiteX3" fmla="*/ 490505 w 672420"/>
                  <a:gd name="connsiteY3" fmla="*/ 199723 h 732618"/>
                  <a:gd name="connsiteX4" fmla="*/ 230113 w 672420"/>
                  <a:gd name="connsiteY4" fmla="*/ 581227 h 732618"/>
                  <a:gd name="connsiteX5" fmla="*/ 666119 w 672420"/>
                  <a:gd name="connsiteY5" fmla="*/ 351113 h 732618"/>
                  <a:gd name="connsiteX6" fmla="*/ 448116 w 672420"/>
                  <a:gd name="connsiteY6" fmla="*/ 732618 h 732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420" h="732618">
                    <a:moveTo>
                      <a:pt x="0" y="102833"/>
                    </a:moveTo>
                    <a:cubicBezTo>
                      <a:pt x="130196" y="34707"/>
                      <a:pt x="260392" y="-33419"/>
                      <a:pt x="272503" y="18054"/>
                    </a:cubicBezTo>
                    <a:cubicBezTo>
                      <a:pt x="284614" y="69527"/>
                      <a:pt x="36333" y="381392"/>
                      <a:pt x="72667" y="411670"/>
                    </a:cubicBezTo>
                    <a:cubicBezTo>
                      <a:pt x="109001" y="441948"/>
                      <a:pt x="464264" y="171464"/>
                      <a:pt x="490505" y="199723"/>
                    </a:cubicBezTo>
                    <a:cubicBezTo>
                      <a:pt x="516746" y="227983"/>
                      <a:pt x="200844" y="555995"/>
                      <a:pt x="230113" y="581227"/>
                    </a:cubicBezTo>
                    <a:cubicBezTo>
                      <a:pt x="259382" y="606459"/>
                      <a:pt x="629785" y="325881"/>
                      <a:pt x="666119" y="351113"/>
                    </a:cubicBezTo>
                    <a:cubicBezTo>
                      <a:pt x="702453" y="376345"/>
                      <a:pt x="575284" y="554481"/>
                      <a:pt x="448116" y="732618"/>
                    </a:cubicBezTo>
                  </a:path>
                </a:pathLst>
              </a:custGeom>
              <a:noFill/>
              <a:ln w="12700">
                <a:solidFill>
                  <a:srgbClr val="C00000">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cxnSp>
            <p:nvCxnSpPr>
              <p:cNvPr id="58" name="直线连接符 29">
                <a:extLst>
                  <a:ext uri="{FF2B5EF4-FFF2-40B4-BE49-F238E27FC236}">
                    <a16:creationId xmlns:a16="http://schemas.microsoft.com/office/drawing/2014/main" id="{5CD122FD-D13B-4FEA-88D5-4B9BCCBD5FDB}"/>
                  </a:ext>
                </a:extLst>
              </p:cNvPr>
              <p:cNvCxnSpPr/>
              <p:nvPr/>
            </p:nvCxnSpPr>
            <p:spPr>
              <a:xfrm>
                <a:off x="7211298" y="1409504"/>
                <a:ext cx="601062" cy="656378"/>
              </a:xfrm>
              <a:prstGeom prst="line">
                <a:avLst/>
              </a:prstGeom>
              <a:ln>
                <a:solidFill>
                  <a:schemeClr val="bg1">
                    <a:lumMod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9" name="任意形状 30">
                <a:extLst>
                  <a:ext uri="{FF2B5EF4-FFF2-40B4-BE49-F238E27FC236}">
                    <a16:creationId xmlns:a16="http://schemas.microsoft.com/office/drawing/2014/main" id="{15841190-539B-415F-9153-8E1777D33BE8}"/>
                  </a:ext>
                </a:extLst>
              </p:cNvPr>
              <p:cNvSpPr/>
              <p:nvPr/>
            </p:nvSpPr>
            <p:spPr>
              <a:xfrm>
                <a:off x="7164133" y="1398850"/>
                <a:ext cx="617350" cy="540567"/>
              </a:xfrm>
              <a:custGeom>
                <a:avLst/>
                <a:gdLst>
                  <a:gd name="connsiteX0" fmla="*/ 54177 w 617350"/>
                  <a:gd name="connsiteY0" fmla="*/ 0 h 540567"/>
                  <a:gd name="connsiteX1" fmla="*/ 11788 w 617350"/>
                  <a:gd name="connsiteY1" fmla="*/ 145335 h 540567"/>
                  <a:gd name="connsiteX2" fmla="*/ 241901 w 617350"/>
                  <a:gd name="connsiteY2" fmla="*/ 127169 h 540567"/>
                  <a:gd name="connsiteX3" fmla="*/ 223735 w 617350"/>
                  <a:gd name="connsiteY3" fmla="*/ 339116 h 540567"/>
                  <a:gd name="connsiteX4" fmla="*/ 478071 w 617350"/>
                  <a:gd name="connsiteY4" fmla="*/ 260392 h 540567"/>
                  <a:gd name="connsiteX5" fmla="*/ 344847 w 617350"/>
                  <a:gd name="connsiteY5" fmla="*/ 520784 h 540567"/>
                  <a:gd name="connsiteX6" fmla="*/ 617350 w 617350"/>
                  <a:gd name="connsiteY6" fmla="*/ 502618 h 54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350" h="540567">
                    <a:moveTo>
                      <a:pt x="54177" y="0"/>
                    </a:moveTo>
                    <a:cubicBezTo>
                      <a:pt x="17339" y="62070"/>
                      <a:pt x="-19499" y="124140"/>
                      <a:pt x="11788" y="145335"/>
                    </a:cubicBezTo>
                    <a:cubicBezTo>
                      <a:pt x="43075" y="166530"/>
                      <a:pt x="206577" y="94872"/>
                      <a:pt x="241901" y="127169"/>
                    </a:cubicBezTo>
                    <a:cubicBezTo>
                      <a:pt x="277225" y="159466"/>
                      <a:pt x="184373" y="316912"/>
                      <a:pt x="223735" y="339116"/>
                    </a:cubicBezTo>
                    <a:cubicBezTo>
                      <a:pt x="263097" y="361320"/>
                      <a:pt x="457886" y="230114"/>
                      <a:pt x="478071" y="260392"/>
                    </a:cubicBezTo>
                    <a:cubicBezTo>
                      <a:pt x="498256" y="290670"/>
                      <a:pt x="321634" y="480413"/>
                      <a:pt x="344847" y="520784"/>
                    </a:cubicBezTo>
                    <a:cubicBezTo>
                      <a:pt x="368060" y="561155"/>
                      <a:pt x="492705" y="531886"/>
                      <a:pt x="617350" y="502618"/>
                    </a:cubicBezTo>
                  </a:path>
                </a:pathLst>
              </a:custGeom>
              <a:noFill/>
              <a:ln w="12700">
                <a:solidFill>
                  <a:srgbClr val="0095CB">
                    <a:alpha val="99000"/>
                  </a:srgbClr>
                </a:solidFill>
                <a:prstDash val="solid"/>
                <a:tailEnd type="non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60" name="文本框 59">
              <a:extLst>
                <a:ext uri="{FF2B5EF4-FFF2-40B4-BE49-F238E27FC236}">
                  <a16:creationId xmlns:a16="http://schemas.microsoft.com/office/drawing/2014/main" id="{B3FAECC5-E1DB-48DA-8BE4-4E72887B9314}"/>
                </a:ext>
              </a:extLst>
            </p:cNvPr>
            <p:cNvSpPr txBox="1"/>
            <p:nvPr/>
          </p:nvSpPr>
          <p:spPr>
            <a:xfrm>
              <a:off x="9684230" y="3509119"/>
              <a:ext cx="1293944" cy="369332"/>
            </a:xfrm>
            <a:prstGeom prst="rect">
              <a:avLst/>
            </a:prstGeom>
            <a:noFill/>
          </p:spPr>
          <p:txBody>
            <a:bodyPr wrap="none" rtlCol="0">
              <a:spAutoFit/>
            </a:bodyPr>
            <a:lstStyle/>
            <a:p>
              <a:r>
                <a:rPr lang="en-US" altLang="zh-CN" b="1"/>
                <a:t>Mechanism</a:t>
              </a:r>
              <a:endParaRPr kumimoji="1" lang="zh-CN" altLang="en-US" b="1"/>
            </a:p>
          </p:txBody>
        </p:sp>
        <p:cxnSp>
          <p:nvCxnSpPr>
            <p:cNvPr id="61" name="直线箭头连接符 35">
              <a:extLst>
                <a:ext uri="{FF2B5EF4-FFF2-40B4-BE49-F238E27FC236}">
                  <a16:creationId xmlns:a16="http://schemas.microsoft.com/office/drawing/2014/main" id="{8962DBBC-B526-401D-B696-4195EA29E543}"/>
                </a:ext>
              </a:extLst>
            </p:cNvPr>
            <p:cNvCxnSpPr>
              <a:cxnSpLocks/>
            </p:cNvCxnSpPr>
            <p:nvPr/>
          </p:nvCxnSpPr>
          <p:spPr>
            <a:xfrm flipH="1" flipV="1">
              <a:off x="9933921" y="6236779"/>
              <a:ext cx="52251" cy="130383"/>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2" name="直线箭头连接符 40">
              <a:extLst>
                <a:ext uri="{FF2B5EF4-FFF2-40B4-BE49-F238E27FC236}">
                  <a16:creationId xmlns:a16="http://schemas.microsoft.com/office/drawing/2014/main" id="{B76C0139-73F8-4E17-8496-C8A609ECAC10}"/>
                </a:ext>
              </a:extLst>
            </p:cNvPr>
            <p:cNvCxnSpPr>
              <a:cxnSpLocks/>
            </p:cNvCxnSpPr>
            <p:nvPr/>
          </p:nvCxnSpPr>
          <p:spPr>
            <a:xfrm flipH="1">
              <a:off x="10123618" y="4266966"/>
              <a:ext cx="130382" cy="140204"/>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3" name="直线箭头连接符 42">
              <a:extLst>
                <a:ext uri="{FF2B5EF4-FFF2-40B4-BE49-F238E27FC236}">
                  <a16:creationId xmlns:a16="http://schemas.microsoft.com/office/drawing/2014/main" id="{66A35A54-1B6D-4134-A825-4D9C0BE7789A}"/>
                </a:ext>
              </a:extLst>
            </p:cNvPr>
            <p:cNvCxnSpPr>
              <a:cxnSpLocks/>
            </p:cNvCxnSpPr>
            <p:nvPr/>
          </p:nvCxnSpPr>
          <p:spPr>
            <a:xfrm>
              <a:off x="10282955" y="5606901"/>
              <a:ext cx="144054" cy="169340"/>
            </a:xfrm>
            <a:prstGeom prst="straightConnector1">
              <a:avLst/>
            </a:prstGeom>
            <a:ln>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4" name="矩形 63">
              <a:extLst>
                <a:ext uri="{FF2B5EF4-FFF2-40B4-BE49-F238E27FC236}">
                  <a16:creationId xmlns:a16="http://schemas.microsoft.com/office/drawing/2014/main" id="{986EEA72-5071-4543-BFF2-EC582BB13CCC}"/>
                </a:ext>
              </a:extLst>
            </p:cNvPr>
            <p:cNvSpPr/>
            <p:nvPr/>
          </p:nvSpPr>
          <p:spPr>
            <a:xfrm>
              <a:off x="9713687" y="4723029"/>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5" name="矩形 64">
              <a:extLst>
                <a:ext uri="{FF2B5EF4-FFF2-40B4-BE49-F238E27FC236}">
                  <a16:creationId xmlns:a16="http://schemas.microsoft.com/office/drawing/2014/main" id="{30DE5C85-D33C-4AC4-92BC-FA59E7001B0F}"/>
                </a:ext>
              </a:extLst>
            </p:cNvPr>
            <p:cNvSpPr/>
            <p:nvPr/>
          </p:nvSpPr>
          <p:spPr>
            <a:xfrm>
              <a:off x="9713687" y="4840093"/>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6" name="矩形 65">
              <a:extLst>
                <a:ext uri="{FF2B5EF4-FFF2-40B4-BE49-F238E27FC236}">
                  <a16:creationId xmlns:a16="http://schemas.microsoft.com/office/drawing/2014/main" id="{7AEFF784-3615-4BB4-9737-25EBF32FB6C8}"/>
                </a:ext>
              </a:extLst>
            </p:cNvPr>
            <p:cNvSpPr/>
            <p:nvPr/>
          </p:nvSpPr>
          <p:spPr>
            <a:xfrm>
              <a:off x="10186461" y="4718376"/>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7" name="矩形 66">
              <a:extLst>
                <a:ext uri="{FF2B5EF4-FFF2-40B4-BE49-F238E27FC236}">
                  <a16:creationId xmlns:a16="http://schemas.microsoft.com/office/drawing/2014/main" id="{07CA0134-15D1-44CA-AF66-CC3017B193F5}"/>
                </a:ext>
              </a:extLst>
            </p:cNvPr>
            <p:cNvSpPr/>
            <p:nvPr/>
          </p:nvSpPr>
          <p:spPr>
            <a:xfrm>
              <a:off x="10190833" y="4840093"/>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矩形 67">
              <a:extLst>
                <a:ext uri="{FF2B5EF4-FFF2-40B4-BE49-F238E27FC236}">
                  <a16:creationId xmlns:a16="http://schemas.microsoft.com/office/drawing/2014/main" id="{E94BE00C-E00B-4FCC-A896-91B59B5B5E1D}"/>
                </a:ext>
              </a:extLst>
            </p:cNvPr>
            <p:cNvSpPr/>
            <p:nvPr/>
          </p:nvSpPr>
          <p:spPr>
            <a:xfrm>
              <a:off x="10656837" y="4720882"/>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9" name="矩形 68">
              <a:extLst>
                <a:ext uri="{FF2B5EF4-FFF2-40B4-BE49-F238E27FC236}">
                  <a16:creationId xmlns:a16="http://schemas.microsoft.com/office/drawing/2014/main" id="{0DC481F4-F9D5-489E-841B-F71FA74E871D}"/>
                </a:ext>
              </a:extLst>
            </p:cNvPr>
            <p:cNvSpPr/>
            <p:nvPr/>
          </p:nvSpPr>
          <p:spPr>
            <a:xfrm>
              <a:off x="10660236" y="4839973"/>
              <a:ext cx="96494" cy="56195"/>
            </a:xfrm>
            <a:prstGeom prst="rect">
              <a:avLst/>
            </a:prstGeom>
            <a:solidFill>
              <a:schemeClr val="bg1"/>
            </a:solidFill>
            <a:ln w="12700">
              <a:no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0" name="矩形 69">
              <a:extLst>
                <a:ext uri="{FF2B5EF4-FFF2-40B4-BE49-F238E27FC236}">
                  <a16:creationId xmlns:a16="http://schemas.microsoft.com/office/drawing/2014/main" id="{2B029442-AAE7-4FF6-BC52-256130629781}"/>
                </a:ext>
              </a:extLst>
            </p:cNvPr>
            <p:cNvSpPr/>
            <p:nvPr/>
          </p:nvSpPr>
          <p:spPr>
            <a:xfrm>
              <a:off x="9076944" y="3509119"/>
              <a:ext cx="2164451" cy="2956260"/>
            </a:xfrm>
            <a:prstGeom prst="rect">
              <a:avLst/>
            </a:prstGeom>
            <a:noFill/>
            <a:ln w="12700">
              <a:solidFill>
                <a:schemeClr val="bg1">
                  <a:lumMod val="50000"/>
                  <a:alpha val="99000"/>
                </a:scheme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 name="组合 1">
            <a:extLst>
              <a:ext uri="{FF2B5EF4-FFF2-40B4-BE49-F238E27FC236}">
                <a16:creationId xmlns:a16="http://schemas.microsoft.com/office/drawing/2014/main" id="{36AC676A-58AB-4BED-B7E6-93BA86270D8E}"/>
              </a:ext>
            </a:extLst>
          </p:cNvPr>
          <p:cNvGrpSpPr/>
          <p:nvPr/>
        </p:nvGrpSpPr>
        <p:grpSpPr>
          <a:xfrm>
            <a:off x="8820178" y="953812"/>
            <a:ext cx="3117812" cy="2592288"/>
            <a:chOff x="6021099" y="1268760"/>
            <a:chExt cx="3117812" cy="2592288"/>
          </a:xfrm>
        </p:grpSpPr>
        <p:sp>
          <p:nvSpPr>
            <p:cNvPr id="71" name="任意形状 27">
              <a:extLst>
                <a:ext uri="{FF2B5EF4-FFF2-40B4-BE49-F238E27FC236}">
                  <a16:creationId xmlns:a16="http://schemas.microsoft.com/office/drawing/2014/main" id="{2B3344E3-7408-422E-B058-509A2AEBCA25}"/>
                </a:ext>
              </a:extLst>
            </p:cNvPr>
            <p:cNvSpPr/>
            <p:nvPr/>
          </p:nvSpPr>
          <p:spPr>
            <a:xfrm rot="1375452">
              <a:off x="7758150" y="2781104"/>
              <a:ext cx="1227461" cy="879889"/>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rgbClr val="00B050">
                  <a:alpha val="99000"/>
                </a:srgb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p:pic>
          <p:nvPicPr>
            <p:cNvPr id="72" name="图片 71">
              <a:extLst>
                <a:ext uri="{FF2B5EF4-FFF2-40B4-BE49-F238E27FC236}">
                  <a16:creationId xmlns:a16="http://schemas.microsoft.com/office/drawing/2014/main" id="{433D2055-5A96-41D1-856F-7E67C968B9BD}"/>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276739" y="1729481"/>
              <a:ext cx="2768600" cy="1562100"/>
            </a:xfrm>
            <a:prstGeom prst="rect">
              <a:avLst/>
            </a:prstGeom>
          </p:spPr>
        </p:pic>
        <p:sp>
          <p:nvSpPr>
            <p:cNvPr id="73" name="任意形状 25">
              <a:extLst>
                <a:ext uri="{FF2B5EF4-FFF2-40B4-BE49-F238E27FC236}">
                  <a16:creationId xmlns:a16="http://schemas.microsoft.com/office/drawing/2014/main" id="{88625E40-9621-416B-ABF3-CEB12CFDEDDB}"/>
                </a:ext>
              </a:extLst>
            </p:cNvPr>
            <p:cNvSpPr/>
            <p:nvPr/>
          </p:nvSpPr>
          <p:spPr>
            <a:xfrm>
              <a:off x="6268453" y="1856211"/>
              <a:ext cx="1377615" cy="788068"/>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rgbClr val="FFC000">
                  <a:alpha val="99000"/>
                </a:srgb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mc:AlternateContent xmlns:mc="http://schemas.openxmlformats.org/markup-compatibility/2006" xmlns:a14="http://schemas.microsoft.com/office/drawing/2010/main">
          <mc:Choice Requires="a14">
            <p:sp>
              <p:nvSpPr>
                <p:cNvPr id="74" name="文本框 73">
                  <a:extLst>
                    <a:ext uri="{FF2B5EF4-FFF2-40B4-BE49-F238E27FC236}">
                      <a16:creationId xmlns:a16="http://schemas.microsoft.com/office/drawing/2014/main" id="{8A4D577F-50DD-413C-B1BA-A8EC712FFC71}"/>
                    </a:ext>
                  </a:extLst>
                </p:cNvPr>
                <p:cNvSpPr txBox="1"/>
                <p:nvPr/>
              </p:nvSpPr>
              <p:spPr>
                <a:xfrm>
                  <a:off x="6021099" y="1632598"/>
                  <a:ext cx="1498167" cy="346570"/>
                </a:xfrm>
                <a:prstGeom prst="rect">
                  <a:avLst/>
                </a:prstGeom>
                <a:noFill/>
              </p:spPr>
              <p:txBody>
                <a:bodyPr wrap="none" rtlCol="0">
                  <a:spAutoFit/>
                </a:bodyPr>
                <a:lstStyle/>
                <a:p>
                  <a:r>
                    <a:rPr kumimoji="1" lang="en-US" altLang="zh-CN" sz="1600" dirty="0"/>
                    <a:t>Incident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sup>
                      </m:sSup>
                    </m:oMath>
                  </a14:m>
                  <a:endParaRPr kumimoji="1" lang="zh-CN" altLang="en-US" sz="1600" dirty="0"/>
                </a:p>
              </p:txBody>
            </p:sp>
          </mc:Choice>
          <mc:Fallback xmlns="">
            <p:sp>
              <p:nvSpPr>
                <p:cNvPr id="74" name="文本框 73">
                  <a:extLst>
                    <a:ext uri="{FF2B5EF4-FFF2-40B4-BE49-F238E27FC236}">
                      <a16:creationId xmlns:a16="http://schemas.microsoft.com/office/drawing/2014/main" id="{8A4D577F-50DD-413C-B1BA-A8EC712FFC71}"/>
                    </a:ext>
                  </a:extLst>
                </p:cNvPr>
                <p:cNvSpPr txBox="1">
                  <a:spLocks noRot="1" noChangeAspect="1" noMove="1" noResize="1" noEditPoints="1" noAdjustHandles="1" noChangeArrowheads="1" noChangeShapeType="1" noTextEdit="1"/>
                </p:cNvSpPr>
                <p:nvPr/>
              </p:nvSpPr>
              <p:spPr>
                <a:xfrm>
                  <a:off x="6021099" y="1632598"/>
                  <a:ext cx="1498167" cy="346570"/>
                </a:xfrm>
                <a:prstGeom prst="rect">
                  <a:avLst/>
                </a:prstGeom>
                <a:blipFill>
                  <a:blip r:embed="rId12"/>
                  <a:stretch>
                    <a:fillRect l="-2033" t="-1754" b="-22807"/>
                  </a:stretch>
                </a:blipFill>
              </p:spPr>
              <p:txBody>
                <a:bodyPr/>
                <a:lstStyle/>
                <a:p>
                  <a:r>
                    <a:rPr lang="zh-CN" altLang="en-US">
                      <a:noFill/>
                    </a:rPr>
                    <a:t> </a:t>
                  </a:r>
                </a:p>
              </p:txBody>
            </p:sp>
          </mc:Fallback>
        </mc:AlternateContent>
        <p:sp>
          <p:nvSpPr>
            <p:cNvPr id="75" name="任意形状 27">
              <a:extLst>
                <a:ext uri="{FF2B5EF4-FFF2-40B4-BE49-F238E27FC236}">
                  <a16:creationId xmlns:a16="http://schemas.microsoft.com/office/drawing/2014/main" id="{A7B4491F-5F16-49E1-B84D-07259482D055}"/>
                </a:ext>
              </a:extLst>
            </p:cNvPr>
            <p:cNvSpPr/>
            <p:nvPr/>
          </p:nvSpPr>
          <p:spPr>
            <a:xfrm rot="17100000">
              <a:off x="7744349" y="1567535"/>
              <a:ext cx="1227461" cy="879889"/>
            </a:xfrm>
            <a:custGeom>
              <a:avLst/>
              <a:gdLst>
                <a:gd name="connsiteX0" fmla="*/ 0 w 1377615"/>
                <a:gd name="connsiteY0" fmla="*/ 144379 h 788068"/>
                <a:gd name="connsiteX1" fmla="*/ 643689 w 1377615"/>
                <a:gd name="connsiteY1" fmla="*/ 372979 h 788068"/>
                <a:gd name="connsiteX2" fmla="*/ 902368 w 1377615"/>
                <a:gd name="connsiteY2" fmla="*/ 0 h 788068"/>
                <a:gd name="connsiteX3" fmla="*/ 547436 w 1377615"/>
                <a:gd name="connsiteY3" fmla="*/ 788068 h 788068"/>
                <a:gd name="connsiteX4" fmla="*/ 836194 w 1377615"/>
                <a:gd name="connsiteY4" fmla="*/ 421105 h 788068"/>
                <a:gd name="connsiteX5" fmla="*/ 1377615 w 1377615"/>
                <a:gd name="connsiteY5" fmla="*/ 649705 h 78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7615" h="788068">
                  <a:moveTo>
                    <a:pt x="0" y="144379"/>
                  </a:moveTo>
                  <a:lnTo>
                    <a:pt x="643689" y="372979"/>
                  </a:lnTo>
                  <a:lnTo>
                    <a:pt x="902368" y="0"/>
                  </a:lnTo>
                  <a:lnTo>
                    <a:pt x="547436" y="788068"/>
                  </a:lnTo>
                  <a:lnTo>
                    <a:pt x="836194" y="421105"/>
                  </a:lnTo>
                  <a:lnTo>
                    <a:pt x="1377615" y="649705"/>
                  </a:lnTo>
                </a:path>
              </a:pathLst>
            </a:custGeom>
            <a:noFill/>
            <a:ln w="25400">
              <a:solidFill>
                <a:schemeClr val="accent5">
                  <a:alpha val="99000"/>
                </a:schemeClr>
              </a:solidFill>
              <a:prstDash val="sys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accent5"/>
                </a:solidFill>
              </a:endParaRPr>
            </a:p>
          </p:txBody>
        </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E78D1025-D96E-4607-8568-6385B9BB3348}"/>
                    </a:ext>
                  </a:extLst>
                </p:cNvPr>
                <p:cNvSpPr txBox="1"/>
                <p:nvPr/>
              </p:nvSpPr>
              <p:spPr>
                <a:xfrm>
                  <a:off x="7532446" y="1268760"/>
                  <a:ext cx="1606465" cy="349391"/>
                </a:xfrm>
                <a:prstGeom prst="rect">
                  <a:avLst/>
                </a:prstGeom>
                <a:noFill/>
              </p:spPr>
              <p:txBody>
                <a:bodyPr wrap="none" rtlCol="0">
                  <a:spAutoFit/>
                </a:bodyPr>
                <a:lstStyle/>
                <a:p>
                  <a:r>
                    <a:rPr kumimoji="1" lang="en-US" altLang="zh-CN" sz="1600" dirty="0"/>
                    <a:t>Reflect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r>
                            <a:rPr kumimoji="1" lang="en-US" altLang="zh-CN" sz="1600" b="0" i="1">
                              <a:latin typeface="Cambria Math" panose="02040503050406030204" pitchFamily="18" charset="0"/>
                              <a:ea typeface="Cambria Math" panose="02040503050406030204" pitchFamily="18" charset="0"/>
                            </a:rPr>
                            <m:t>+</m:t>
                          </m:r>
                          <m:r>
                            <a:rPr kumimoji="1" lang="en-US" altLang="zh-CN" sz="1600" b="0" i="1">
                              <a:latin typeface="Cambria Math" panose="02040503050406030204" pitchFamily="18" charset="0"/>
                              <a:ea typeface="Cambria Math" panose="02040503050406030204" pitchFamily="18" charset="0"/>
                            </a:rPr>
                            <m:t>𝜃</m:t>
                          </m:r>
                        </m:sup>
                      </m:sSup>
                    </m:oMath>
                  </a14:m>
                  <a:endParaRPr kumimoji="1" lang="zh-CN" altLang="en-US" sz="1600" dirty="0"/>
                </a:p>
              </p:txBody>
            </p:sp>
          </mc:Choice>
          <mc:Fallback xmlns="">
            <p:sp>
              <p:nvSpPr>
                <p:cNvPr id="76" name="文本框 75">
                  <a:extLst>
                    <a:ext uri="{FF2B5EF4-FFF2-40B4-BE49-F238E27FC236}">
                      <a16:creationId xmlns:a16="http://schemas.microsoft.com/office/drawing/2014/main" id="{E78D1025-D96E-4607-8568-6385B9BB3348}"/>
                    </a:ext>
                  </a:extLst>
                </p:cNvPr>
                <p:cNvSpPr txBox="1">
                  <a:spLocks noRot="1" noChangeAspect="1" noMove="1" noResize="1" noEditPoints="1" noAdjustHandles="1" noChangeArrowheads="1" noChangeShapeType="1" noTextEdit="1"/>
                </p:cNvSpPr>
                <p:nvPr/>
              </p:nvSpPr>
              <p:spPr>
                <a:xfrm>
                  <a:off x="7532446" y="1268760"/>
                  <a:ext cx="1606465" cy="349391"/>
                </a:xfrm>
                <a:prstGeom prst="rect">
                  <a:avLst/>
                </a:prstGeom>
                <a:blipFill>
                  <a:blip r:embed="rId13"/>
                  <a:stretch>
                    <a:fillRect l="-1894" t="-1754" b="-22807"/>
                  </a:stretch>
                </a:blipFill>
              </p:spPr>
              <p:txBody>
                <a:bodyPr/>
                <a:lstStyle/>
                <a:p>
                  <a:r>
                    <a:rPr lang="zh-CN" altLang="en-US">
                      <a:noFill/>
                    </a:rPr>
                    <a:t> </a:t>
                  </a:r>
                </a:p>
              </p:txBody>
            </p:sp>
          </mc:Fallback>
        </mc:AlternateContent>
        <p:sp>
          <p:nvSpPr>
            <p:cNvPr id="77" name="文本框 76">
              <a:extLst>
                <a:ext uri="{FF2B5EF4-FFF2-40B4-BE49-F238E27FC236}">
                  <a16:creationId xmlns:a16="http://schemas.microsoft.com/office/drawing/2014/main" id="{BA9E08C4-8C11-453D-A7D7-08B8C81DA8E8}"/>
                </a:ext>
              </a:extLst>
            </p:cNvPr>
            <p:cNvSpPr txBox="1"/>
            <p:nvPr/>
          </p:nvSpPr>
          <p:spPr>
            <a:xfrm>
              <a:off x="6948264" y="3522494"/>
              <a:ext cx="1181414" cy="338554"/>
            </a:xfrm>
            <a:prstGeom prst="rect">
              <a:avLst/>
            </a:prstGeom>
            <a:noFill/>
          </p:spPr>
          <p:txBody>
            <a:bodyPr wrap="none" rtlCol="0">
              <a:spAutoFit/>
            </a:bodyPr>
            <a:lstStyle/>
            <a:p>
              <a:r>
                <a:rPr kumimoji="1" lang="en-US" altLang="zh-CN" sz="1600" dirty="0">
                  <a:solidFill>
                    <a:srgbClr val="0070C0"/>
                  </a:solidFill>
                </a:rPr>
                <a:t>RIS element</a:t>
              </a:r>
              <a:endParaRPr kumimoji="1" lang="zh-CN" altLang="en-US" sz="1600" dirty="0">
                <a:solidFill>
                  <a:srgbClr val="0070C0"/>
                </a:solidFill>
              </a:endParaRPr>
            </a:p>
          </p:txBody>
        </p:sp>
        <mc:AlternateContent xmlns:mc="http://schemas.openxmlformats.org/markup-compatibility/2006" xmlns:a14="http://schemas.microsoft.com/office/drawing/2010/main">
          <mc:Choice Requires="a14">
            <p:sp>
              <p:nvSpPr>
                <p:cNvPr id="78" name="文本框 28">
                  <a:extLst>
                    <a:ext uri="{FF2B5EF4-FFF2-40B4-BE49-F238E27FC236}">
                      <a16:creationId xmlns:a16="http://schemas.microsoft.com/office/drawing/2014/main" id="{5C0CAEE6-1BDE-469D-B4AE-8C59CCE4E0C4}"/>
                    </a:ext>
                  </a:extLst>
                </p:cNvPr>
                <p:cNvSpPr txBox="1"/>
                <p:nvPr/>
              </p:nvSpPr>
              <p:spPr>
                <a:xfrm>
                  <a:off x="6651487" y="3176125"/>
                  <a:ext cx="1623073" cy="349391"/>
                </a:xfrm>
                <a:prstGeom prst="rect">
                  <a:avLst/>
                </a:prstGeom>
                <a:noFill/>
              </p:spPr>
              <p:txBody>
                <a:bodyPr wrap="none" rtlCol="0">
                  <a:spAutoFit/>
                </a:bodyPr>
                <a:lstStyle/>
                <a:p>
                  <a:r>
                    <a:rPr kumimoji="1" lang="en-US" altLang="zh-CN" sz="1600" dirty="0"/>
                    <a:t>Refract</a:t>
                  </a:r>
                  <a:r>
                    <a:rPr kumimoji="1" lang="en-US" altLang="zh-CN" sz="1600" b="0" dirty="0"/>
                    <a:t>: </a:t>
                  </a:r>
                  <a14:m>
                    <m:oMath xmlns:m="http://schemas.openxmlformats.org/officeDocument/2006/math">
                      <m:sSup>
                        <m:sSupPr>
                          <m:ctrlPr>
                            <a:rPr kumimoji="1" lang="en-US" altLang="zh-CN" sz="1600" b="0" i="1">
                              <a:latin typeface="Cambria Math" panose="02040503050406030204" pitchFamily="18" charset="0"/>
                            </a:rPr>
                          </m:ctrlPr>
                        </m:sSupPr>
                        <m:e>
                          <m:r>
                            <a:rPr kumimoji="1" lang="en-US" altLang="zh-CN" sz="1600" b="0" i="1">
                              <a:latin typeface="Cambria Math" panose="02040503050406030204" pitchFamily="18" charset="0"/>
                            </a:rPr>
                            <m:t>𝑒</m:t>
                          </m:r>
                        </m:e>
                        <m:sup>
                          <m:r>
                            <a:rPr kumimoji="1" lang="en-US" altLang="zh-CN" sz="1600" b="0" i="1">
                              <a:latin typeface="Cambria Math" panose="02040503050406030204" pitchFamily="18" charset="0"/>
                            </a:rPr>
                            <m:t>𝑗</m:t>
                          </m:r>
                          <m:r>
                            <a:rPr kumimoji="1" lang="en-US" altLang="zh-CN" sz="1600" b="0" i="1">
                              <a:latin typeface="Cambria Math" panose="02040503050406030204" pitchFamily="18" charset="0"/>
                              <a:ea typeface="Cambria Math" panose="02040503050406030204" pitchFamily="18" charset="0"/>
                            </a:rPr>
                            <m:t>2</m:t>
                          </m:r>
                          <m:r>
                            <a:rPr kumimoji="1" lang="en-US" altLang="zh-CN" sz="1600" b="0" i="1">
                              <a:latin typeface="Cambria Math" panose="02040503050406030204" pitchFamily="18" charset="0"/>
                              <a:ea typeface="Cambria Math" panose="02040503050406030204" pitchFamily="18" charset="0"/>
                            </a:rPr>
                            <m:t>𝜋</m:t>
                          </m:r>
                          <m:r>
                            <a:rPr kumimoji="1" lang="en-US" altLang="zh-CN" sz="1600" b="0" i="1">
                              <a:latin typeface="Cambria Math" panose="02040503050406030204" pitchFamily="18" charset="0"/>
                              <a:ea typeface="Cambria Math" panose="02040503050406030204" pitchFamily="18" charset="0"/>
                            </a:rPr>
                            <m:t>𝑓𝑡</m:t>
                          </m:r>
                          <m:r>
                            <a:rPr kumimoji="1" lang="en-US" altLang="zh-CN" sz="1600" b="0" i="1">
                              <a:latin typeface="Cambria Math" panose="02040503050406030204" pitchFamily="18" charset="0"/>
                              <a:ea typeface="Cambria Math" panose="02040503050406030204" pitchFamily="18" charset="0"/>
                            </a:rPr>
                            <m:t>+</m:t>
                          </m:r>
                          <m:r>
                            <a:rPr kumimoji="1" lang="en-US" altLang="zh-CN" sz="1600" b="0" i="1">
                              <a:latin typeface="Cambria Math" panose="02040503050406030204" pitchFamily="18" charset="0"/>
                              <a:ea typeface="Cambria Math" panose="02040503050406030204" pitchFamily="18" charset="0"/>
                            </a:rPr>
                            <m:t>𝜃</m:t>
                          </m:r>
                        </m:sup>
                      </m:sSup>
                    </m:oMath>
                  </a14:m>
                  <a:endParaRPr kumimoji="1" lang="zh-CN" altLang="en-US" sz="1600" dirty="0"/>
                </a:p>
              </p:txBody>
            </p:sp>
          </mc:Choice>
          <mc:Fallback xmlns="">
            <p:sp>
              <p:nvSpPr>
                <p:cNvPr id="78" name="文本框 28">
                  <a:extLst>
                    <a:ext uri="{FF2B5EF4-FFF2-40B4-BE49-F238E27FC236}">
                      <a16:creationId xmlns:a16="http://schemas.microsoft.com/office/drawing/2014/main" id="{5C0CAEE6-1BDE-469D-B4AE-8C59CCE4E0C4}"/>
                    </a:ext>
                  </a:extLst>
                </p:cNvPr>
                <p:cNvSpPr txBox="1">
                  <a:spLocks noRot="1" noChangeAspect="1" noMove="1" noResize="1" noEditPoints="1" noAdjustHandles="1" noChangeArrowheads="1" noChangeShapeType="1" noTextEdit="1"/>
                </p:cNvSpPr>
                <p:nvPr/>
              </p:nvSpPr>
              <p:spPr>
                <a:xfrm>
                  <a:off x="6651487" y="3176125"/>
                  <a:ext cx="1623073" cy="349391"/>
                </a:xfrm>
                <a:prstGeom prst="rect">
                  <a:avLst/>
                </a:prstGeom>
                <a:blipFill>
                  <a:blip r:embed="rId14"/>
                  <a:stretch>
                    <a:fillRect l="-2256" t="-1754" b="-22807"/>
                  </a:stretch>
                </a:blipFill>
              </p:spPr>
              <p:txBody>
                <a:bodyPr/>
                <a:lstStyle/>
                <a:p>
                  <a:r>
                    <a:rPr lang="zh-CN" altLang="en-US">
                      <a:noFill/>
                    </a:rPr>
                    <a:t> </a:t>
                  </a:r>
                </a:p>
              </p:txBody>
            </p:sp>
          </mc:Fallback>
        </mc:AlternateContent>
        <p:sp>
          <p:nvSpPr>
            <p:cNvPr id="79" name="矩形 78">
              <a:extLst>
                <a:ext uri="{FF2B5EF4-FFF2-40B4-BE49-F238E27FC236}">
                  <a16:creationId xmlns:a16="http://schemas.microsoft.com/office/drawing/2014/main" id="{C744451A-02E7-427D-A5E0-697AC7E47915}"/>
                </a:ext>
              </a:extLst>
            </p:cNvPr>
            <p:cNvSpPr/>
            <p:nvPr/>
          </p:nvSpPr>
          <p:spPr>
            <a:xfrm>
              <a:off x="6084168" y="1268760"/>
              <a:ext cx="3024336" cy="2592288"/>
            </a:xfrm>
            <a:prstGeom prst="rect">
              <a:avLst/>
            </a:prstGeom>
            <a:noFill/>
            <a:ln w="19050">
              <a:solidFill>
                <a:schemeClr val="bg1">
                  <a:lumMod val="50000"/>
                  <a:alpha val="99000"/>
                </a:schemeClr>
              </a:solidFill>
              <a:prstDash val="dash"/>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5" name="Picture 4">
            <a:extLst>
              <a:ext uri="{FF2B5EF4-FFF2-40B4-BE49-F238E27FC236}">
                <a16:creationId xmlns:a16="http://schemas.microsoft.com/office/drawing/2014/main" id="{70C7749A-1071-432B-1BBD-CB8635A59117}"/>
              </a:ext>
            </a:extLst>
          </p:cNvPr>
          <p:cNvPicPr>
            <a:picLocks noChangeAspect="1"/>
          </p:cNvPicPr>
          <p:nvPr/>
        </p:nvPicPr>
        <p:blipFill>
          <a:blip r:embed="rId15"/>
          <a:stretch>
            <a:fillRect/>
          </a:stretch>
        </p:blipFill>
        <p:spPr>
          <a:xfrm>
            <a:off x="6500922" y="1143451"/>
            <a:ext cx="2048534" cy="1147179"/>
          </a:xfrm>
          <a:prstGeom prst="rect">
            <a:avLst/>
          </a:prstGeom>
        </p:spPr>
      </p:pic>
      <p:pic>
        <p:nvPicPr>
          <p:cNvPr id="9" name="Picture 8">
            <a:extLst>
              <a:ext uri="{FF2B5EF4-FFF2-40B4-BE49-F238E27FC236}">
                <a16:creationId xmlns:a16="http://schemas.microsoft.com/office/drawing/2014/main" id="{39CBAB7C-9938-11A2-A43E-2DB2633A978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308116" y="2604624"/>
            <a:ext cx="2418640" cy="1209320"/>
          </a:xfrm>
          <a:prstGeom prst="rect">
            <a:avLst/>
          </a:prstGeom>
        </p:spPr>
      </p:pic>
    </p:spTree>
    <p:extLst>
      <p:ext uri="{BB962C8B-B14F-4D97-AF65-F5344CB8AC3E}">
        <p14:creationId xmlns:p14="http://schemas.microsoft.com/office/powerpoint/2010/main" val="4270935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99578" y="39201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Differences Between RHS and RIS</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16</a:t>
            </a:fld>
            <a:endParaRPr lang="zh-CN" altLang="en-US" sz="1400" dirty="0"/>
          </a:p>
        </p:txBody>
      </p:sp>
      <p:graphicFrame>
        <p:nvGraphicFramePr>
          <p:cNvPr id="20" name="表格 19">
            <a:extLst>
              <a:ext uri="{FF2B5EF4-FFF2-40B4-BE49-F238E27FC236}">
                <a16:creationId xmlns:a16="http://schemas.microsoft.com/office/drawing/2014/main" id="{BE196FEB-D772-4E4A-8A28-E981E31AB876}"/>
              </a:ext>
            </a:extLst>
          </p:cNvPr>
          <p:cNvGraphicFramePr>
            <a:graphicFrameLocks noGrp="1"/>
          </p:cNvGraphicFramePr>
          <p:nvPr/>
        </p:nvGraphicFramePr>
        <p:xfrm>
          <a:off x="407368" y="1116013"/>
          <a:ext cx="11304000" cy="5454352"/>
        </p:xfrm>
        <a:graphic>
          <a:graphicData uri="http://schemas.openxmlformats.org/drawingml/2006/table">
            <a:tbl>
              <a:tblPr firstRow="1" bandRow="1">
                <a:tableStyleId>{7DF18680-E054-41AD-8BC1-D1AEF772440D}</a:tableStyleId>
              </a:tblPr>
              <a:tblGrid>
                <a:gridCol w="1692000">
                  <a:extLst>
                    <a:ext uri="{9D8B030D-6E8A-4147-A177-3AD203B41FA5}">
                      <a16:colId xmlns:a16="http://schemas.microsoft.com/office/drawing/2014/main" val="2380450473"/>
                    </a:ext>
                  </a:extLst>
                </a:gridCol>
                <a:gridCol w="3348000">
                  <a:extLst>
                    <a:ext uri="{9D8B030D-6E8A-4147-A177-3AD203B41FA5}">
                      <a16:colId xmlns:a16="http://schemas.microsoft.com/office/drawing/2014/main" val="2140591271"/>
                    </a:ext>
                  </a:extLst>
                </a:gridCol>
                <a:gridCol w="2700000">
                  <a:extLst>
                    <a:ext uri="{9D8B030D-6E8A-4147-A177-3AD203B41FA5}">
                      <a16:colId xmlns:a16="http://schemas.microsoft.com/office/drawing/2014/main" val="3904691781"/>
                    </a:ext>
                  </a:extLst>
                </a:gridCol>
                <a:gridCol w="3564000">
                  <a:extLst>
                    <a:ext uri="{9D8B030D-6E8A-4147-A177-3AD203B41FA5}">
                      <a16:colId xmlns:a16="http://schemas.microsoft.com/office/drawing/2014/main" val="3535351892"/>
                    </a:ext>
                  </a:extLst>
                </a:gridCol>
              </a:tblGrid>
              <a:tr h="748117">
                <a:tc>
                  <a:txBody>
                    <a:bodyPr/>
                    <a:lstStyle/>
                    <a:p>
                      <a:pPr algn="ctr"/>
                      <a:r>
                        <a:rPr lang="en-US" altLang="zh-CN" sz="2000" kern="1200" dirty="0">
                          <a:latin typeface="Arial" panose="020B0604020202020204" pitchFamily="34" charset="0"/>
                          <a:cs typeface="Arial" panose="020B0604020202020204" pitchFamily="34" charset="0"/>
                        </a:rPr>
                        <a:t>Technology</a:t>
                      </a:r>
                      <a:endParaRPr lang="zh-CN" altLang="en-US" sz="2000" b="1" kern="1200" dirty="0">
                        <a:solidFill>
                          <a:schemeClr val="bg1"/>
                        </a:solidFill>
                        <a:latin typeface="Arial" panose="020B0604020202020204" pitchFamily="34" charset="0"/>
                        <a:ea typeface="+mn-ea"/>
                        <a:cs typeface="Arial" panose="020B0604020202020204" pitchFamily="34" charset="0"/>
                      </a:endParaRPr>
                    </a:p>
                  </a:txBody>
                  <a:tcPr anchor="ctr"/>
                </a:tc>
                <a:tc>
                  <a:txBody>
                    <a:bodyPr/>
                    <a:lstStyle/>
                    <a:p>
                      <a:pPr algn="ctr"/>
                      <a:r>
                        <a:rPr lang="en-US" altLang="zh-CN" sz="2000" dirty="0">
                          <a:latin typeface="Arial" panose="020B0604020202020204" pitchFamily="34" charset="0"/>
                          <a:cs typeface="Arial" panose="020B0604020202020204" pitchFamily="34" charset="0"/>
                        </a:rPr>
                        <a:t>Physical Structure</a:t>
                      </a:r>
                      <a:endParaRPr lang="zh-CN" altLang="en-US" sz="2000" b="1" dirty="0">
                        <a:latin typeface="Arial" panose="020B0604020202020204" pitchFamily="34" charset="0"/>
                        <a:cs typeface="Arial" panose="020B0604020202020204" pitchFamily="34" charset="0"/>
                      </a:endParaRPr>
                    </a:p>
                  </a:txBody>
                  <a:tcPr anchor="ctr"/>
                </a:tc>
                <a:tc>
                  <a:txBody>
                    <a:bodyPr/>
                    <a:lstStyle/>
                    <a:p>
                      <a:pPr algn="ctr"/>
                      <a:r>
                        <a:rPr lang="en-US" altLang="zh-CN" sz="2000" dirty="0">
                          <a:latin typeface="Arial" panose="020B0604020202020204" pitchFamily="34" charset="0"/>
                          <a:cs typeface="Arial" panose="020B0604020202020204" pitchFamily="34" charset="0"/>
                        </a:rPr>
                        <a:t>Operating Mechanism</a:t>
                      </a:r>
                      <a:endParaRPr lang="zh-CN" altLang="en-US" sz="2000" b="1" dirty="0">
                        <a:latin typeface="Arial" panose="020B0604020202020204" pitchFamily="34" charset="0"/>
                        <a:cs typeface="Arial" panose="020B0604020202020204" pitchFamily="34" charset="0"/>
                      </a:endParaRPr>
                    </a:p>
                  </a:txBody>
                  <a:tcPr anchor="ctr"/>
                </a:tc>
                <a:tc>
                  <a:txBody>
                    <a:bodyPr/>
                    <a:lstStyle/>
                    <a:p>
                      <a:pPr algn="ctr"/>
                      <a:r>
                        <a:rPr lang="en-US" altLang="zh-CN" sz="2000" dirty="0">
                          <a:latin typeface="Arial" panose="020B0604020202020204" pitchFamily="34" charset="0"/>
                          <a:cs typeface="Arial" panose="020B0604020202020204" pitchFamily="34" charset="0"/>
                        </a:rPr>
                        <a:t>Typical Applications</a:t>
                      </a:r>
                      <a:endParaRPr lang="zh-CN" altLang="en-US" sz="20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263619896"/>
                  </a:ext>
                </a:extLst>
              </a:tr>
              <a:tr h="2420235">
                <a:tc>
                  <a:txBody>
                    <a:bodyPr/>
                    <a:lstStyle/>
                    <a:p>
                      <a:pPr marL="0" algn="ctr" defTabSz="914400" rtl="0" eaLnBrk="1" latinLnBrk="0" hangingPunct="1"/>
                      <a:r>
                        <a:rPr lang="en-US" altLang="zh-CN" sz="2000" kern="1200" dirty="0">
                          <a:latin typeface="Arial" panose="020B0604020202020204" pitchFamily="34" charset="0"/>
                          <a:cs typeface="Arial" panose="020B0604020202020204" pitchFamily="34" charset="0"/>
                        </a:rPr>
                        <a:t>RHS</a:t>
                      </a:r>
                      <a:endParaRPr lang="zh-CN" altLang="en-US" sz="2000" b="1"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RF front end is integrated into a PCB </a:t>
                      </a:r>
                    </a:p>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No extra control link</a:t>
                      </a:r>
                      <a:endParaRPr lang="zh-CN" altLang="en-US" sz="1800" kern="1200" dirty="0">
                        <a:solidFill>
                          <a:schemeClr val="dk1"/>
                        </a:solidFill>
                        <a:latin typeface="Arial" panose="020B0604020202020204" pitchFamily="34" charset="0"/>
                        <a:ea typeface="+mn-ea"/>
                        <a:cs typeface="Arial" panose="020B0604020202020204" pitchFamily="34" charset="0"/>
                      </a:endParaRPr>
                    </a:p>
                  </a:txBody>
                  <a:tcPr anchor="ctr"/>
                </a:tc>
                <a:tc>
                  <a:txBody>
                    <a:bodyPr/>
                    <a:lstStyle/>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Leaky-wave antenna</a:t>
                      </a:r>
                    </a:p>
                    <a:p>
                      <a:pPr marL="342900" indent="-342900" algn="l" defTabSz="914400" rtl="0" eaLnBrk="1" latinLnBrk="0" hangingPunct="1">
                        <a:buFont typeface="+mj-ea"/>
                        <a:buAutoNum type="circleNumDbPlain"/>
                      </a:pPr>
                      <a:r>
                        <a:rPr lang="en-US" altLang="zh-CN" sz="1800" kern="1200" dirty="0">
                          <a:solidFill>
                            <a:srgbClr val="C00000"/>
                          </a:solidFill>
                          <a:latin typeface="Arial" panose="020B0604020202020204" pitchFamily="34" charset="0"/>
                          <a:cs typeface="Arial" panose="020B0604020202020204" pitchFamily="34" charset="0"/>
                        </a:rPr>
                        <a:t>Series feeding</a:t>
                      </a: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en-US" altLang="zh-CN" sz="1800" kern="1200" dirty="0">
                        <a:solidFill>
                          <a:srgbClr val="C00000"/>
                        </a:solidFill>
                        <a:latin typeface="Arial" panose="020B0604020202020204" pitchFamily="34" charset="0"/>
                        <a:ea typeface="+mn-ea"/>
                        <a:cs typeface="Arial" panose="020B0604020202020204" pitchFamily="34" charset="0"/>
                      </a:endParaRPr>
                    </a:p>
                    <a:p>
                      <a:pPr marL="342900" indent="-342900" algn="l" defTabSz="914400" rtl="0" eaLnBrk="1" latinLnBrk="0" hangingPunct="1">
                        <a:buFont typeface="+mj-ea"/>
                        <a:buAutoNum type="circleNumDbPlain"/>
                      </a:pPr>
                      <a:endParaRPr lang="zh-CN" altLang="en-US" sz="1800" kern="1200" dirty="0">
                        <a:solidFill>
                          <a:srgbClr val="C00000"/>
                        </a:solidFill>
                        <a:latin typeface="Arial" panose="020B0604020202020204" pitchFamily="34" charset="0"/>
                        <a:ea typeface="+mn-ea"/>
                        <a:cs typeface="Arial" panose="020B0604020202020204" pitchFamily="34" charset="0"/>
                      </a:endParaRPr>
                    </a:p>
                  </a:txBody>
                  <a:tcPr anchor="ctr"/>
                </a:tc>
                <a:tc>
                  <a:txBody>
                    <a:bodyPr/>
                    <a:lstStyle/>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Transmit/Receive antennas</a:t>
                      </a:r>
                    </a:p>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Mounted on mobile platforms</a:t>
                      </a:r>
                    </a:p>
                    <a:p>
                      <a:pPr marL="342900" indent="-342900" algn="l" defTabSz="914400" rtl="0" eaLnBrk="1" latinLnBrk="0" hangingPunct="1">
                        <a:buFont typeface="+mj-ea"/>
                        <a:buAutoNum type="circleNumDbPlain"/>
                      </a:pPr>
                      <a:r>
                        <a:rPr lang="en-US" altLang="zh-CN" sz="1800" kern="1200" dirty="0">
                          <a:latin typeface="Arial" panose="020B0604020202020204" pitchFamily="34" charset="0"/>
                          <a:cs typeface="Arial" panose="020B0604020202020204" pitchFamily="34" charset="0"/>
                        </a:rPr>
                        <a:t>Sensing, microwave imaging</a:t>
                      </a:r>
                      <a:endParaRPr lang="zh-CN" altLang="en-US" sz="1800" kern="1200" dirty="0">
                        <a:solidFill>
                          <a:schemeClr val="dk1"/>
                        </a:solidFill>
                        <a:latin typeface="Arial" panose="020B0604020202020204" pitchFamily="34" charset="0"/>
                        <a:ea typeface="+mn-ea"/>
                        <a:cs typeface="Arial" panose="020B0604020202020204" pitchFamily="34" charset="0"/>
                      </a:endParaRPr>
                    </a:p>
                  </a:txBody>
                  <a:tcPr anchor="ctr"/>
                </a:tc>
                <a:extLst>
                  <a:ext uri="{0D108BD9-81ED-4DB2-BD59-A6C34878D82A}">
                    <a16:rowId xmlns:a16="http://schemas.microsoft.com/office/drawing/2014/main" val="4056157008"/>
                  </a:ext>
                </a:extLst>
              </a:tr>
              <a:tr h="2047066">
                <a:tc>
                  <a:txBody>
                    <a:bodyPr/>
                    <a:lstStyle/>
                    <a:p>
                      <a:pPr algn="ctr"/>
                      <a:r>
                        <a:rPr lang="en-US" altLang="zh-CN" sz="2000" dirty="0">
                          <a:latin typeface="Arial" panose="020B0604020202020204" pitchFamily="34" charset="0"/>
                          <a:cs typeface="Arial" panose="020B0604020202020204" pitchFamily="34" charset="0"/>
                        </a:rPr>
                        <a:t>RIS</a:t>
                      </a:r>
                      <a:endParaRPr lang="zh-CN" altLang="en-US" sz="2000" b="1" dirty="0">
                        <a:latin typeface="Arial" panose="020B0604020202020204" pitchFamily="34" charset="0"/>
                        <a:cs typeface="Arial" panose="020B0604020202020204" pitchFamily="34" charset="0"/>
                      </a:endParaRPr>
                    </a:p>
                  </a:txBody>
                  <a:tcPr anchor="ctr"/>
                </a:tc>
                <a:tc>
                  <a:txBody>
                    <a:bodyPr/>
                    <a:lstStyle/>
                    <a:p>
                      <a:pPr marL="342900" indent="-342900" algn="l">
                        <a:buFont typeface="+mj-ea"/>
                        <a:buAutoNum type="circleNumDbPlain"/>
                      </a:pPr>
                      <a:r>
                        <a:rPr lang="en-US" altLang="zh-CN" dirty="0">
                          <a:latin typeface="Arial" panose="020B0604020202020204" pitchFamily="34" charset="0"/>
                          <a:cs typeface="Arial" panose="020B0604020202020204" pitchFamily="34" charset="0"/>
                        </a:rPr>
                        <a:t>RF front end is on the outside of the meta-surface</a:t>
                      </a:r>
                    </a:p>
                    <a:p>
                      <a:pPr marL="342900" indent="-342900" algn="l">
                        <a:buFont typeface="+mj-ea"/>
                        <a:buAutoNum type="circleNumDbPlain"/>
                      </a:pPr>
                      <a:r>
                        <a:rPr lang="en-US" altLang="zh-CN" dirty="0">
                          <a:latin typeface="Arial" panose="020B0604020202020204" pitchFamily="34" charset="0"/>
                          <a:cs typeface="Arial" panose="020B0604020202020204" pitchFamily="34" charset="0"/>
                        </a:rPr>
                        <a:t>Extra control link</a:t>
                      </a:r>
                      <a:endParaRPr lang="zh-CN" altLang="en-US" dirty="0">
                        <a:latin typeface="Arial" panose="020B0604020202020204" pitchFamily="34" charset="0"/>
                        <a:cs typeface="Arial" panose="020B0604020202020204" pitchFamily="34" charset="0"/>
                      </a:endParaRPr>
                    </a:p>
                  </a:txBody>
                  <a:tcPr anchor="ctr"/>
                </a:tc>
                <a:tc>
                  <a:txBody>
                    <a:bodyPr/>
                    <a:lstStyle/>
                    <a:p>
                      <a:pPr marL="342900" indent="-342900" algn="l">
                        <a:buFont typeface="+mj-ea"/>
                        <a:buAutoNum type="circleNumDbPlain"/>
                      </a:pPr>
                      <a:r>
                        <a:rPr lang="en-US" altLang="zh-CN" sz="1800" dirty="0">
                          <a:latin typeface="Arial" panose="020B0604020202020204" pitchFamily="34" charset="0"/>
                          <a:cs typeface="Arial" panose="020B0604020202020204" pitchFamily="34" charset="0"/>
                        </a:rPr>
                        <a:t>Reflection antenna</a:t>
                      </a:r>
                    </a:p>
                    <a:p>
                      <a:pPr marL="342900" indent="-342900" algn="l">
                        <a:buFont typeface="+mj-ea"/>
                        <a:buAutoNum type="circleNumDbPlain"/>
                      </a:pPr>
                      <a:r>
                        <a:rPr lang="en-US" altLang="zh-CN" sz="1800" dirty="0">
                          <a:solidFill>
                            <a:srgbClr val="C00000"/>
                          </a:solidFill>
                          <a:latin typeface="Arial" panose="020B0604020202020204" pitchFamily="34" charset="0"/>
                          <a:cs typeface="Arial" panose="020B0604020202020204" pitchFamily="34" charset="0"/>
                        </a:rPr>
                        <a:t>Parallel feeding</a:t>
                      </a: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en-US" altLang="zh-CN" sz="1800" dirty="0">
                        <a:solidFill>
                          <a:srgbClr val="C00000"/>
                        </a:solidFill>
                        <a:latin typeface="Arial" panose="020B0604020202020204" pitchFamily="34" charset="0"/>
                        <a:cs typeface="Arial" panose="020B0604020202020204" pitchFamily="34" charset="0"/>
                      </a:endParaRPr>
                    </a:p>
                    <a:p>
                      <a:pPr marL="342900" indent="-342900" algn="l">
                        <a:buFont typeface="+mj-ea"/>
                        <a:buAutoNum type="circleNumDbPlain"/>
                      </a:pPr>
                      <a:endParaRPr lang="zh-CN" altLang="en-US" sz="1800" dirty="0">
                        <a:solidFill>
                          <a:srgbClr val="C00000"/>
                        </a:solidFill>
                        <a:latin typeface="Arial" panose="020B0604020202020204" pitchFamily="34" charset="0"/>
                        <a:cs typeface="Arial" panose="020B0604020202020204" pitchFamily="34" charset="0"/>
                      </a:endParaRPr>
                    </a:p>
                  </a:txBody>
                  <a:tcPr anchor="ctr"/>
                </a:tc>
                <a:tc>
                  <a:txBody>
                    <a:bodyPr/>
                    <a:lstStyle/>
                    <a:p>
                      <a:pPr marL="342900" indent="-342900" algn="l">
                        <a:buFont typeface="+mj-ea"/>
                        <a:buAutoNum type="circleNumDbPlain"/>
                      </a:pPr>
                      <a:r>
                        <a:rPr lang="en-US" altLang="zh-CN" dirty="0">
                          <a:latin typeface="Arial" panose="020B0604020202020204" pitchFamily="34" charset="0"/>
                          <a:cs typeface="Arial" panose="020B0604020202020204" pitchFamily="34" charset="0"/>
                        </a:rPr>
                        <a:t>Passive relays</a:t>
                      </a:r>
                    </a:p>
                    <a:p>
                      <a:pPr marL="342900" indent="-342900" algn="l">
                        <a:buFont typeface="+mj-ea"/>
                        <a:buAutoNum type="circleNumDbPlain"/>
                      </a:pPr>
                      <a:r>
                        <a:rPr lang="en-US" altLang="zh-CN" dirty="0">
                          <a:latin typeface="Arial" panose="020B0604020202020204" pitchFamily="34" charset="0"/>
                          <a:cs typeface="Arial" panose="020B0604020202020204" pitchFamily="34" charset="0"/>
                        </a:rPr>
                        <a:t>Deployed in the cell edge for cell-edge users’ performance improvement</a:t>
                      </a:r>
                      <a:endParaRPr lang="zh-CN"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301225505"/>
                  </a:ext>
                </a:extLst>
              </a:tr>
            </a:tbl>
          </a:graphicData>
        </a:graphic>
      </p:graphicFrame>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7968" y="2780928"/>
            <a:ext cx="2085987" cy="1408206"/>
          </a:xfrm>
          <a:prstGeom prst="rect">
            <a:avLst/>
          </a:prstGeom>
          <a:ln w="19050">
            <a:solidFill>
              <a:schemeClr val="accent1">
                <a:lumMod val="75000"/>
              </a:schemeClr>
            </a:solidFill>
            <a:prstDash val="sysDash"/>
          </a:ln>
        </p:spPr>
      </p:pic>
      <p:grpSp>
        <p:nvGrpSpPr>
          <p:cNvPr id="14" name="组合 13"/>
          <p:cNvGrpSpPr/>
          <p:nvPr/>
        </p:nvGrpSpPr>
        <p:grpSpPr>
          <a:xfrm>
            <a:off x="5869730" y="5003575"/>
            <a:ext cx="1980913" cy="1352775"/>
            <a:chOff x="5843280" y="5003575"/>
            <a:chExt cx="1803000" cy="1320355"/>
          </a:xfrm>
        </p:grpSpPr>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3280" y="5003575"/>
              <a:ext cx="1803000" cy="1320355"/>
            </a:xfrm>
            <a:prstGeom prst="rect">
              <a:avLst/>
            </a:prstGeom>
            <a:ln w="19050">
              <a:solidFill>
                <a:schemeClr val="accent1">
                  <a:lumMod val="75000"/>
                </a:schemeClr>
              </a:solidFill>
              <a:prstDash val="sysDash"/>
            </a:ln>
          </p:spPr>
        </p:pic>
        <p:sp>
          <p:nvSpPr>
            <p:cNvPr id="13" name="任意多边形 12"/>
            <p:cNvSpPr/>
            <p:nvPr/>
          </p:nvSpPr>
          <p:spPr>
            <a:xfrm rot="14926912">
              <a:off x="6577170" y="5561409"/>
              <a:ext cx="441637" cy="854966"/>
            </a:xfrm>
            <a:custGeom>
              <a:avLst/>
              <a:gdLst>
                <a:gd name="connsiteX0" fmla="*/ 352425 w 352515"/>
                <a:gd name="connsiteY0" fmla="*/ 619125 h 619577"/>
                <a:gd name="connsiteX1" fmla="*/ 314325 w 352515"/>
                <a:gd name="connsiteY1" fmla="*/ 542925 h 619577"/>
                <a:gd name="connsiteX2" fmla="*/ 285750 w 352515"/>
                <a:gd name="connsiteY2" fmla="*/ 523875 h 619577"/>
                <a:gd name="connsiteX3" fmla="*/ 247650 w 352515"/>
                <a:gd name="connsiteY3" fmla="*/ 476250 h 619577"/>
                <a:gd name="connsiteX4" fmla="*/ 238125 w 352515"/>
                <a:gd name="connsiteY4" fmla="*/ 447675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5 h 619577"/>
                <a:gd name="connsiteX28" fmla="*/ 352425 w 352515"/>
                <a:gd name="connsiteY28" fmla="*/ 619125 h 619577"/>
                <a:gd name="connsiteX0" fmla="*/ 352425 w 352515"/>
                <a:gd name="connsiteY0" fmla="*/ 619125 h 619577"/>
                <a:gd name="connsiteX1" fmla="*/ 314325 w 352515"/>
                <a:gd name="connsiteY1" fmla="*/ 542925 h 619577"/>
                <a:gd name="connsiteX2" fmla="*/ 285750 w 352515"/>
                <a:gd name="connsiteY2" fmla="*/ 523875 h 619577"/>
                <a:gd name="connsiteX3" fmla="*/ 247650 w 352515"/>
                <a:gd name="connsiteY3" fmla="*/ 476250 h 619577"/>
                <a:gd name="connsiteX4" fmla="*/ 238125 w 352515"/>
                <a:gd name="connsiteY4" fmla="*/ 447675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7650 w 352515"/>
                <a:gd name="connsiteY3" fmla="*/ 476250 h 619577"/>
                <a:gd name="connsiteX4" fmla="*/ 238125 w 352515"/>
                <a:gd name="connsiteY4" fmla="*/ 447675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7650 w 352515"/>
                <a:gd name="connsiteY3" fmla="*/ 476250 h 619577"/>
                <a:gd name="connsiteX4" fmla="*/ 234920 w 352515"/>
                <a:gd name="connsiteY4" fmla="*/ 455170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4446 w 352515"/>
                <a:gd name="connsiteY3" fmla="*/ 483744 h 619577"/>
                <a:gd name="connsiteX4" fmla="*/ 234920 w 352515"/>
                <a:gd name="connsiteY4" fmla="*/ 455170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4446 w 352515"/>
                <a:gd name="connsiteY3" fmla="*/ 483744 h 619577"/>
                <a:gd name="connsiteX4" fmla="*/ 222540 w 352515"/>
                <a:gd name="connsiteY4" fmla="*/ 450806 h 619577"/>
                <a:gd name="connsiteX5" fmla="*/ 190500 w 352515"/>
                <a:gd name="connsiteY5" fmla="*/ 400050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515"/>
                <a:gd name="connsiteY0" fmla="*/ 619125 h 619577"/>
                <a:gd name="connsiteX1" fmla="*/ 314325 w 352515"/>
                <a:gd name="connsiteY1" fmla="*/ 542925 h 619577"/>
                <a:gd name="connsiteX2" fmla="*/ 280943 w 352515"/>
                <a:gd name="connsiteY2" fmla="*/ 535117 h 619577"/>
                <a:gd name="connsiteX3" fmla="*/ 244446 w 352515"/>
                <a:gd name="connsiteY3" fmla="*/ 483744 h 619577"/>
                <a:gd name="connsiteX4" fmla="*/ 222540 w 352515"/>
                <a:gd name="connsiteY4" fmla="*/ 450806 h 619577"/>
                <a:gd name="connsiteX5" fmla="*/ 185693 w 352515"/>
                <a:gd name="connsiteY5" fmla="*/ 411293 h 619577"/>
                <a:gd name="connsiteX6" fmla="*/ 152400 w 352515"/>
                <a:gd name="connsiteY6" fmla="*/ 352425 h 619577"/>
                <a:gd name="connsiteX7" fmla="*/ 142875 w 352515"/>
                <a:gd name="connsiteY7" fmla="*/ 323850 h 619577"/>
                <a:gd name="connsiteX8" fmla="*/ 114300 w 352515"/>
                <a:gd name="connsiteY8" fmla="*/ 295275 h 619577"/>
                <a:gd name="connsiteX9" fmla="*/ 76200 w 352515"/>
                <a:gd name="connsiteY9" fmla="*/ 238125 h 619577"/>
                <a:gd name="connsiteX10" fmla="*/ 57150 w 352515"/>
                <a:gd name="connsiteY10" fmla="*/ 209550 h 619577"/>
                <a:gd name="connsiteX11" fmla="*/ 38100 w 352515"/>
                <a:gd name="connsiteY11" fmla="*/ 180975 h 619577"/>
                <a:gd name="connsiteX12" fmla="*/ 9525 w 352515"/>
                <a:gd name="connsiteY12" fmla="*/ 95250 h 619577"/>
                <a:gd name="connsiteX13" fmla="*/ 0 w 352515"/>
                <a:gd name="connsiteY13" fmla="*/ 66675 h 619577"/>
                <a:gd name="connsiteX14" fmla="*/ 9525 w 352515"/>
                <a:gd name="connsiteY14" fmla="*/ 9525 h 619577"/>
                <a:gd name="connsiteX15" fmla="*/ 38100 w 352515"/>
                <a:gd name="connsiteY15" fmla="*/ 0 h 619577"/>
                <a:gd name="connsiteX16" fmla="*/ 104775 w 352515"/>
                <a:gd name="connsiteY16" fmla="*/ 9525 h 619577"/>
                <a:gd name="connsiteX17" fmla="*/ 133350 w 352515"/>
                <a:gd name="connsiteY17" fmla="*/ 28575 h 619577"/>
                <a:gd name="connsiteX18" fmla="*/ 161925 w 352515"/>
                <a:gd name="connsiteY18" fmla="*/ 85725 h 619577"/>
                <a:gd name="connsiteX19" fmla="*/ 180975 w 352515"/>
                <a:gd name="connsiteY19" fmla="*/ 114300 h 619577"/>
                <a:gd name="connsiteX20" fmla="*/ 200025 w 352515"/>
                <a:gd name="connsiteY20" fmla="*/ 180975 h 619577"/>
                <a:gd name="connsiteX21" fmla="*/ 219075 w 352515"/>
                <a:gd name="connsiteY21" fmla="*/ 238125 h 619577"/>
                <a:gd name="connsiteX22" fmla="*/ 238125 w 352515"/>
                <a:gd name="connsiteY22" fmla="*/ 295275 h 619577"/>
                <a:gd name="connsiteX23" fmla="*/ 247650 w 352515"/>
                <a:gd name="connsiteY23" fmla="*/ 323850 h 619577"/>
                <a:gd name="connsiteX24" fmla="*/ 266700 w 352515"/>
                <a:gd name="connsiteY24" fmla="*/ 352425 h 619577"/>
                <a:gd name="connsiteX25" fmla="*/ 285750 w 352515"/>
                <a:gd name="connsiteY25" fmla="*/ 419100 h 619577"/>
                <a:gd name="connsiteX26" fmla="*/ 304800 w 352515"/>
                <a:gd name="connsiteY26" fmla="*/ 476250 h 619577"/>
                <a:gd name="connsiteX27" fmla="*/ 323850 w 352515"/>
                <a:gd name="connsiteY27" fmla="*/ 561976 h 619577"/>
                <a:gd name="connsiteX28" fmla="*/ 352425 w 352515"/>
                <a:gd name="connsiteY28" fmla="*/ 619125 h 619577"/>
                <a:gd name="connsiteX0" fmla="*/ 352425 w 352461"/>
                <a:gd name="connsiteY0" fmla="*/ 619125 h 620274"/>
                <a:gd name="connsiteX1" fmla="*/ 314325 w 352461"/>
                <a:gd name="connsiteY1" fmla="*/ 542925 h 620274"/>
                <a:gd name="connsiteX2" fmla="*/ 280943 w 352461"/>
                <a:gd name="connsiteY2" fmla="*/ 535117 h 620274"/>
                <a:gd name="connsiteX3" fmla="*/ 244446 w 352461"/>
                <a:gd name="connsiteY3" fmla="*/ 483744 h 620274"/>
                <a:gd name="connsiteX4" fmla="*/ 222540 w 352461"/>
                <a:gd name="connsiteY4" fmla="*/ 450806 h 620274"/>
                <a:gd name="connsiteX5" fmla="*/ 185693 w 352461"/>
                <a:gd name="connsiteY5" fmla="*/ 411293 h 620274"/>
                <a:gd name="connsiteX6" fmla="*/ 152400 w 352461"/>
                <a:gd name="connsiteY6" fmla="*/ 352425 h 620274"/>
                <a:gd name="connsiteX7" fmla="*/ 142875 w 352461"/>
                <a:gd name="connsiteY7" fmla="*/ 323850 h 620274"/>
                <a:gd name="connsiteX8" fmla="*/ 114300 w 352461"/>
                <a:gd name="connsiteY8" fmla="*/ 295275 h 620274"/>
                <a:gd name="connsiteX9" fmla="*/ 76200 w 352461"/>
                <a:gd name="connsiteY9" fmla="*/ 238125 h 620274"/>
                <a:gd name="connsiteX10" fmla="*/ 57150 w 352461"/>
                <a:gd name="connsiteY10" fmla="*/ 209550 h 620274"/>
                <a:gd name="connsiteX11" fmla="*/ 38100 w 352461"/>
                <a:gd name="connsiteY11" fmla="*/ 180975 h 620274"/>
                <a:gd name="connsiteX12" fmla="*/ 9525 w 352461"/>
                <a:gd name="connsiteY12" fmla="*/ 95250 h 620274"/>
                <a:gd name="connsiteX13" fmla="*/ 0 w 352461"/>
                <a:gd name="connsiteY13" fmla="*/ 66675 h 620274"/>
                <a:gd name="connsiteX14" fmla="*/ 9525 w 352461"/>
                <a:gd name="connsiteY14" fmla="*/ 9525 h 620274"/>
                <a:gd name="connsiteX15" fmla="*/ 38100 w 352461"/>
                <a:gd name="connsiteY15" fmla="*/ 0 h 620274"/>
                <a:gd name="connsiteX16" fmla="*/ 104775 w 352461"/>
                <a:gd name="connsiteY16" fmla="*/ 9525 h 620274"/>
                <a:gd name="connsiteX17" fmla="*/ 133350 w 352461"/>
                <a:gd name="connsiteY17" fmla="*/ 28575 h 620274"/>
                <a:gd name="connsiteX18" fmla="*/ 161925 w 352461"/>
                <a:gd name="connsiteY18" fmla="*/ 85725 h 620274"/>
                <a:gd name="connsiteX19" fmla="*/ 180975 w 352461"/>
                <a:gd name="connsiteY19" fmla="*/ 114300 h 620274"/>
                <a:gd name="connsiteX20" fmla="*/ 200025 w 352461"/>
                <a:gd name="connsiteY20" fmla="*/ 180975 h 620274"/>
                <a:gd name="connsiteX21" fmla="*/ 219075 w 352461"/>
                <a:gd name="connsiteY21" fmla="*/ 238125 h 620274"/>
                <a:gd name="connsiteX22" fmla="*/ 238125 w 352461"/>
                <a:gd name="connsiteY22" fmla="*/ 295275 h 620274"/>
                <a:gd name="connsiteX23" fmla="*/ 247650 w 352461"/>
                <a:gd name="connsiteY23" fmla="*/ 323850 h 620274"/>
                <a:gd name="connsiteX24" fmla="*/ 266700 w 352461"/>
                <a:gd name="connsiteY24" fmla="*/ 352425 h 620274"/>
                <a:gd name="connsiteX25" fmla="*/ 285750 w 352461"/>
                <a:gd name="connsiteY25" fmla="*/ 419100 h 620274"/>
                <a:gd name="connsiteX26" fmla="*/ 304800 w 352461"/>
                <a:gd name="connsiteY26" fmla="*/ 476250 h 620274"/>
                <a:gd name="connsiteX27" fmla="*/ 320646 w 352461"/>
                <a:gd name="connsiteY27" fmla="*/ 569472 h 620274"/>
                <a:gd name="connsiteX28" fmla="*/ 352425 w 352461"/>
                <a:gd name="connsiteY28" fmla="*/ 619125 h 620274"/>
                <a:gd name="connsiteX0" fmla="*/ 352425 w 352641"/>
                <a:gd name="connsiteY0" fmla="*/ 619125 h 619676"/>
                <a:gd name="connsiteX1" fmla="*/ 314325 w 352641"/>
                <a:gd name="connsiteY1" fmla="*/ 542925 h 619676"/>
                <a:gd name="connsiteX2" fmla="*/ 280943 w 352641"/>
                <a:gd name="connsiteY2" fmla="*/ 535117 h 619676"/>
                <a:gd name="connsiteX3" fmla="*/ 244446 w 352641"/>
                <a:gd name="connsiteY3" fmla="*/ 483744 h 619676"/>
                <a:gd name="connsiteX4" fmla="*/ 222540 w 352641"/>
                <a:gd name="connsiteY4" fmla="*/ 450806 h 619676"/>
                <a:gd name="connsiteX5" fmla="*/ 185693 w 352641"/>
                <a:gd name="connsiteY5" fmla="*/ 411293 h 619676"/>
                <a:gd name="connsiteX6" fmla="*/ 152400 w 352641"/>
                <a:gd name="connsiteY6" fmla="*/ 352425 h 619676"/>
                <a:gd name="connsiteX7" fmla="*/ 142875 w 352641"/>
                <a:gd name="connsiteY7" fmla="*/ 323850 h 619676"/>
                <a:gd name="connsiteX8" fmla="*/ 114300 w 352641"/>
                <a:gd name="connsiteY8" fmla="*/ 295275 h 619676"/>
                <a:gd name="connsiteX9" fmla="*/ 76200 w 352641"/>
                <a:gd name="connsiteY9" fmla="*/ 238125 h 619676"/>
                <a:gd name="connsiteX10" fmla="*/ 57150 w 352641"/>
                <a:gd name="connsiteY10" fmla="*/ 209550 h 619676"/>
                <a:gd name="connsiteX11" fmla="*/ 38100 w 352641"/>
                <a:gd name="connsiteY11" fmla="*/ 180975 h 619676"/>
                <a:gd name="connsiteX12" fmla="*/ 9525 w 352641"/>
                <a:gd name="connsiteY12" fmla="*/ 95250 h 619676"/>
                <a:gd name="connsiteX13" fmla="*/ 0 w 352641"/>
                <a:gd name="connsiteY13" fmla="*/ 66675 h 619676"/>
                <a:gd name="connsiteX14" fmla="*/ 9525 w 352641"/>
                <a:gd name="connsiteY14" fmla="*/ 9525 h 619676"/>
                <a:gd name="connsiteX15" fmla="*/ 38100 w 352641"/>
                <a:gd name="connsiteY15" fmla="*/ 0 h 619676"/>
                <a:gd name="connsiteX16" fmla="*/ 104775 w 352641"/>
                <a:gd name="connsiteY16" fmla="*/ 9525 h 619676"/>
                <a:gd name="connsiteX17" fmla="*/ 133350 w 352641"/>
                <a:gd name="connsiteY17" fmla="*/ 28575 h 619676"/>
                <a:gd name="connsiteX18" fmla="*/ 161925 w 352641"/>
                <a:gd name="connsiteY18" fmla="*/ 85725 h 619676"/>
                <a:gd name="connsiteX19" fmla="*/ 180975 w 352641"/>
                <a:gd name="connsiteY19" fmla="*/ 114300 h 619676"/>
                <a:gd name="connsiteX20" fmla="*/ 200025 w 352641"/>
                <a:gd name="connsiteY20" fmla="*/ 180975 h 619676"/>
                <a:gd name="connsiteX21" fmla="*/ 219075 w 352641"/>
                <a:gd name="connsiteY21" fmla="*/ 238125 h 619676"/>
                <a:gd name="connsiteX22" fmla="*/ 238125 w 352641"/>
                <a:gd name="connsiteY22" fmla="*/ 295275 h 619676"/>
                <a:gd name="connsiteX23" fmla="*/ 247650 w 352641"/>
                <a:gd name="connsiteY23" fmla="*/ 323850 h 619676"/>
                <a:gd name="connsiteX24" fmla="*/ 266700 w 352641"/>
                <a:gd name="connsiteY24" fmla="*/ 352425 h 619676"/>
                <a:gd name="connsiteX25" fmla="*/ 285750 w 352641"/>
                <a:gd name="connsiteY25" fmla="*/ 419100 h 619676"/>
                <a:gd name="connsiteX26" fmla="*/ 304800 w 352641"/>
                <a:gd name="connsiteY26" fmla="*/ 476250 h 619676"/>
                <a:gd name="connsiteX27" fmla="*/ 327978 w 352641"/>
                <a:gd name="connsiteY27" fmla="*/ 563432 h 619676"/>
                <a:gd name="connsiteX28" fmla="*/ 352425 w 352641"/>
                <a:gd name="connsiteY28" fmla="*/ 619125 h 619676"/>
                <a:gd name="connsiteX0" fmla="*/ 352425 w 352875"/>
                <a:gd name="connsiteY0" fmla="*/ 619125 h 626883"/>
                <a:gd name="connsiteX1" fmla="*/ 314325 w 352875"/>
                <a:gd name="connsiteY1" fmla="*/ 542925 h 626883"/>
                <a:gd name="connsiteX2" fmla="*/ 280943 w 352875"/>
                <a:gd name="connsiteY2" fmla="*/ 535117 h 626883"/>
                <a:gd name="connsiteX3" fmla="*/ 244446 w 352875"/>
                <a:gd name="connsiteY3" fmla="*/ 483744 h 626883"/>
                <a:gd name="connsiteX4" fmla="*/ 222540 w 352875"/>
                <a:gd name="connsiteY4" fmla="*/ 450806 h 626883"/>
                <a:gd name="connsiteX5" fmla="*/ 185693 w 352875"/>
                <a:gd name="connsiteY5" fmla="*/ 411293 h 626883"/>
                <a:gd name="connsiteX6" fmla="*/ 152400 w 352875"/>
                <a:gd name="connsiteY6" fmla="*/ 352425 h 626883"/>
                <a:gd name="connsiteX7" fmla="*/ 142875 w 352875"/>
                <a:gd name="connsiteY7" fmla="*/ 323850 h 626883"/>
                <a:gd name="connsiteX8" fmla="*/ 114300 w 352875"/>
                <a:gd name="connsiteY8" fmla="*/ 295275 h 626883"/>
                <a:gd name="connsiteX9" fmla="*/ 76200 w 352875"/>
                <a:gd name="connsiteY9" fmla="*/ 238125 h 626883"/>
                <a:gd name="connsiteX10" fmla="*/ 57150 w 352875"/>
                <a:gd name="connsiteY10" fmla="*/ 209550 h 626883"/>
                <a:gd name="connsiteX11" fmla="*/ 38100 w 352875"/>
                <a:gd name="connsiteY11" fmla="*/ 180975 h 626883"/>
                <a:gd name="connsiteX12" fmla="*/ 9525 w 352875"/>
                <a:gd name="connsiteY12" fmla="*/ 95250 h 626883"/>
                <a:gd name="connsiteX13" fmla="*/ 0 w 352875"/>
                <a:gd name="connsiteY13" fmla="*/ 66675 h 626883"/>
                <a:gd name="connsiteX14" fmla="*/ 9525 w 352875"/>
                <a:gd name="connsiteY14" fmla="*/ 9525 h 626883"/>
                <a:gd name="connsiteX15" fmla="*/ 38100 w 352875"/>
                <a:gd name="connsiteY15" fmla="*/ 0 h 626883"/>
                <a:gd name="connsiteX16" fmla="*/ 104775 w 352875"/>
                <a:gd name="connsiteY16" fmla="*/ 9525 h 626883"/>
                <a:gd name="connsiteX17" fmla="*/ 133350 w 352875"/>
                <a:gd name="connsiteY17" fmla="*/ 28575 h 626883"/>
                <a:gd name="connsiteX18" fmla="*/ 161925 w 352875"/>
                <a:gd name="connsiteY18" fmla="*/ 85725 h 626883"/>
                <a:gd name="connsiteX19" fmla="*/ 180975 w 352875"/>
                <a:gd name="connsiteY19" fmla="*/ 114300 h 626883"/>
                <a:gd name="connsiteX20" fmla="*/ 200025 w 352875"/>
                <a:gd name="connsiteY20" fmla="*/ 180975 h 626883"/>
                <a:gd name="connsiteX21" fmla="*/ 219075 w 352875"/>
                <a:gd name="connsiteY21" fmla="*/ 238125 h 626883"/>
                <a:gd name="connsiteX22" fmla="*/ 238125 w 352875"/>
                <a:gd name="connsiteY22" fmla="*/ 295275 h 626883"/>
                <a:gd name="connsiteX23" fmla="*/ 247650 w 352875"/>
                <a:gd name="connsiteY23" fmla="*/ 323850 h 626883"/>
                <a:gd name="connsiteX24" fmla="*/ 266700 w 352875"/>
                <a:gd name="connsiteY24" fmla="*/ 352425 h 626883"/>
                <a:gd name="connsiteX25" fmla="*/ 285750 w 352875"/>
                <a:gd name="connsiteY25" fmla="*/ 419100 h 626883"/>
                <a:gd name="connsiteX26" fmla="*/ 304800 w 352875"/>
                <a:gd name="connsiteY26" fmla="*/ 476250 h 626883"/>
                <a:gd name="connsiteX27" fmla="*/ 287197 w 352875"/>
                <a:gd name="connsiteY27" fmla="*/ 592177 h 626883"/>
                <a:gd name="connsiteX28" fmla="*/ 352425 w 352875"/>
                <a:gd name="connsiteY28" fmla="*/ 619125 h 626883"/>
                <a:gd name="connsiteX0" fmla="*/ 352425 w 404006"/>
                <a:gd name="connsiteY0" fmla="*/ 619125 h 619152"/>
                <a:gd name="connsiteX1" fmla="*/ 314325 w 404006"/>
                <a:gd name="connsiteY1" fmla="*/ 542925 h 619152"/>
                <a:gd name="connsiteX2" fmla="*/ 280943 w 404006"/>
                <a:gd name="connsiteY2" fmla="*/ 535117 h 619152"/>
                <a:gd name="connsiteX3" fmla="*/ 244446 w 404006"/>
                <a:gd name="connsiteY3" fmla="*/ 483744 h 619152"/>
                <a:gd name="connsiteX4" fmla="*/ 222540 w 404006"/>
                <a:gd name="connsiteY4" fmla="*/ 450806 h 619152"/>
                <a:gd name="connsiteX5" fmla="*/ 185693 w 404006"/>
                <a:gd name="connsiteY5" fmla="*/ 411293 h 619152"/>
                <a:gd name="connsiteX6" fmla="*/ 152400 w 404006"/>
                <a:gd name="connsiteY6" fmla="*/ 352425 h 619152"/>
                <a:gd name="connsiteX7" fmla="*/ 142875 w 404006"/>
                <a:gd name="connsiteY7" fmla="*/ 323850 h 619152"/>
                <a:gd name="connsiteX8" fmla="*/ 114300 w 404006"/>
                <a:gd name="connsiteY8" fmla="*/ 295275 h 619152"/>
                <a:gd name="connsiteX9" fmla="*/ 76200 w 404006"/>
                <a:gd name="connsiteY9" fmla="*/ 238125 h 619152"/>
                <a:gd name="connsiteX10" fmla="*/ 57150 w 404006"/>
                <a:gd name="connsiteY10" fmla="*/ 209550 h 619152"/>
                <a:gd name="connsiteX11" fmla="*/ 38100 w 404006"/>
                <a:gd name="connsiteY11" fmla="*/ 180975 h 619152"/>
                <a:gd name="connsiteX12" fmla="*/ 9525 w 404006"/>
                <a:gd name="connsiteY12" fmla="*/ 95250 h 619152"/>
                <a:gd name="connsiteX13" fmla="*/ 0 w 404006"/>
                <a:gd name="connsiteY13" fmla="*/ 66675 h 619152"/>
                <a:gd name="connsiteX14" fmla="*/ 9525 w 404006"/>
                <a:gd name="connsiteY14" fmla="*/ 9525 h 619152"/>
                <a:gd name="connsiteX15" fmla="*/ 38100 w 404006"/>
                <a:gd name="connsiteY15" fmla="*/ 0 h 619152"/>
                <a:gd name="connsiteX16" fmla="*/ 104775 w 404006"/>
                <a:gd name="connsiteY16" fmla="*/ 9525 h 619152"/>
                <a:gd name="connsiteX17" fmla="*/ 133350 w 404006"/>
                <a:gd name="connsiteY17" fmla="*/ 28575 h 619152"/>
                <a:gd name="connsiteX18" fmla="*/ 161925 w 404006"/>
                <a:gd name="connsiteY18" fmla="*/ 85725 h 619152"/>
                <a:gd name="connsiteX19" fmla="*/ 180975 w 404006"/>
                <a:gd name="connsiteY19" fmla="*/ 114300 h 619152"/>
                <a:gd name="connsiteX20" fmla="*/ 200025 w 404006"/>
                <a:gd name="connsiteY20" fmla="*/ 180975 h 619152"/>
                <a:gd name="connsiteX21" fmla="*/ 219075 w 404006"/>
                <a:gd name="connsiteY21" fmla="*/ 238125 h 619152"/>
                <a:gd name="connsiteX22" fmla="*/ 238125 w 404006"/>
                <a:gd name="connsiteY22" fmla="*/ 295275 h 619152"/>
                <a:gd name="connsiteX23" fmla="*/ 247650 w 404006"/>
                <a:gd name="connsiteY23" fmla="*/ 323850 h 619152"/>
                <a:gd name="connsiteX24" fmla="*/ 266700 w 404006"/>
                <a:gd name="connsiteY24" fmla="*/ 352425 h 619152"/>
                <a:gd name="connsiteX25" fmla="*/ 285750 w 404006"/>
                <a:gd name="connsiteY25" fmla="*/ 419100 h 619152"/>
                <a:gd name="connsiteX26" fmla="*/ 304800 w 404006"/>
                <a:gd name="connsiteY26" fmla="*/ 476250 h 619152"/>
                <a:gd name="connsiteX27" fmla="*/ 402452 w 404006"/>
                <a:gd name="connsiteY27" fmla="*/ 533629 h 619152"/>
                <a:gd name="connsiteX28" fmla="*/ 352425 w 404006"/>
                <a:gd name="connsiteY28" fmla="*/ 619125 h 619152"/>
                <a:gd name="connsiteX0" fmla="*/ 352425 w 404060"/>
                <a:gd name="connsiteY0" fmla="*/ 619125 h 619694"/>
                <a:gd name="connsiteX1" fmla="*/ 303110 w 404060"/>
                <a:gd name="connsiteY1" fmla="*/ 569157 h 619694"/>
                <a:gd name="connsiteX2" fmla="*/ 280943 w 404060"/>
                <a:gd name="connsiteY2" fmla="*/ 535117 h 619694"/>
                <a:gd name="connsiteX3" fmla="*/ 244446 w 404060"/>
                <a:gd name="connsiteY3" fmla="*/ 483744 h 619694"/>
                <a:gd name="connsiteX4" fmla="*/ 222540 w 404060"/>
                <a:gd name="connsiteY4" fmla="*/ 450806 h 619694"/>
                <a:gd name="connsiteX5" fmla="*/ 185693 w 404060"/>
                <a:gd name="connsiteY5" fmla="*/ 411293 h 619694"/>
                <a:gd name="connsiteX6" fmla="*/ 152400 w 404060"/>
                <a:gd name="connsiteY6" fmla="*/ 352425 h 619694"/>
                <a:gd name="connsiteX7" fmla="*/ 142875 w 404060"/>
                <a:gd name="connsiteY7" fmla="*/ 323850 h 619694"/>
                <a:gd name="connsiteX8" fmla="*/ 114300 w 404060"/>
                <a:gd name="connsiteY8" fmla="*/ 295275 h 619694"/>
                <a:gd name="connsiteX9" fmla="*/ 76200 w 404060"/>
                <a:gd name="connsiteY9" fmla="*/ 238125 h 619694"/>
                <a:gd name="connsiteX10" fmla="*/ 57150 w 404060"/>
                <a:gd name="connsiteY10" fmla="*/ 209550 h 619694"/>
                <a:gd name="connsiteX11" fmla="*/ 38100 w 404060"/>
                <a:gd name="connsiteY11" fmla="*/ 180975 h 619694"/>
                <a:gd name="connsiteX12" fmla="*/ 9525 w 404060"/>
                <a:gd name="connsiteY12" fmla="*/ 95250 h 619694"/>
                <a:gd name="connsiteX13" fmla="*/ 0 w 404060"/>
                <a:gd name="connsiteY13" fmla="*/ 66675 h 619694"/>
                <a:gd name="connsiteX14" fmla="*/ 9525 w 404060"/>
                <a:gd name="connsiteY14" fmla="*/ 9525 h 619694"/>
                <a:gd name="connsiteX15" fmla="*/ 38100 w 404060"/>
                <a:gd name="connsiteY15" fmla="*/ 0 h 619694"/>
                <a:gd name="connsiteX16" fmla="*/ 104775 w 404060"/>
                <a:gd name="connsiteY16" fmla="*/ 9525 h 619694"/>
                <a:gd name="connsiteX17" fmla="*/ 133350 w 404060"/>
                <a:gd name="connsiteY17" fmla="*/ 28575 h 619694"/>
                <a:gd name="connsiteX18" fmla="*/ 161925 w 404060"/>
                <a:gd name="connsiteY18" fmla="*/ 85725 h 619694"/>
                <a:gd name="connsiteX19" fmla="*/ 180975 w 404060"/>
                <a:gd name="connsiteY19" fmla="*/ 114300 h 619694"/>
                <a:gd name="connsiteX20" fmla="*/ 200025 w 404060"/>
                <a:gd name="connsiteY20" fmla="*/ 180975 h 619694"/>
                <a:gd name="connsiteX21" fmla="*/ 219075 w 404060"/>
                <a:gd name="connsiteY21" fmla="*/ 238125 h 619694"/>
                <a:gd name="connsiteX22" fmla="*/ 238125 w 404060"/>
                <a:gd name="connsiteY22" fmla="*/ 295275 h 619694"/>
                <a:gd name="connsiteX23" fmla="*/ 247650 w 404060"/>
                <a:gd name="connsiteY23" fmla="*/ 323850 h 619694"/>
                <a:gd name="connsiteX24" fmla="*/ 266700 w 404060"/>
                <a:gd name="connsiteY24" fmla="*/ 352425 h 619694"/>
                <a:gd name="connsiteX25" fmla="*/ 285750 w 404060"/>
                <a:gd name="connsiteY25" fmla="*/ 419100 h 619694"/>
                <a:gd name="connsiteX26" fmla="*/ 304800 w 404060"/>
                <a:gd name="connsiteY26" fmla="*/ 476250 h 619694"/>
                <a:gd name="connsiteX27" fmla="*/ 402452 w 404060"/>
                <a:gd name="connsiteY27" fmla="*/ 533629 h 619694"/>
                <a:gd name="connsiteX28" fmla="*/ 352425 w 404060"/>
                <a:gd name="connsiteY28" fmla="*/ 619125 h 619694"/>
                <a:gd name="connsiteX0" fmla="*/ 352425 w 355477"/>
                <a:gd name="connsiteY0" fmla="*/ 619125 h 619167"/>
                <a:gd name="connsiteX1" fmla="*/ 303110 w 355477"/>
                <a:gd name="connsiteY1" fmla="*/ 569157 h 619167"/>
                <a:gd name="connsiteX2" fmla="*/ 280943 w 355477"/>
                <a:gd name="connsiteY2" fmla="*/ 535117 h 619167"/>
                <a:gd name="connsiteX3" fmla="*/ 244446 w 355477"/>
                <a:gd name="connsiteY3" fmla="*/ 483744 h 619167"/>
                <a:gd name="connsiteX4" fmla="*/ 222540 w 355477"/>
                <a:gd name="connsiteY4" fmla="*/ 450806 h 619167"/>
                <a:gd name="connsiteX5" fmla="*/ 185693 w 355477"/>
                <a:gd name="connsiteY5" fmla="*/ 411293 h 619167"/>
                <a:gd name="connsiteX6" fmla="*/ 152400 w 355477"/>
                <a:gd name="connsiteY6" fmla="*/ 352425 h 619167"/>
                <a:gd name="connsiteX7" fmla="*/ 142875 w 355477"/>
                <a:gd name="connsiteY7" fmla="*/ 323850 h 619167"/>
                <a:gd name="connsiteX8" fmla="*/ 114300 w 355477"/>
                <a:gd name="connsiteY8" fmla="*/ 295275 h 619167"/>
                <a:gd name="connsiteX9" fmla="*/ 76200 w 355477"/>
                <a:gd name="connsiteY9" fmla="*/ 238125 h 619167"/>
                <a:gd name="connsiteX10" fmla="*/ 57150 w 355477"/>
                <a:gd name="connsiteY10" fmla="*/ 209550 h 619167"/>
                <a:gd name="connsiteX11" fmla="*/ 38100 w 355477"/>
                <a:gd name="connsiteY11" fmla="*/ 180975 h 619167"/>
                <a:gd name="connsiteX12" fmla="*/ 9525 w 355477"/>
                <a:gd name="connsiteY12" fmla="*/ 95250 h 619167"/>
                <a:gd name="connsiteX13" fmla="*/ 0 w 355477"/>
                <a:gd name="connsiteY13" fmla="*/ 66675 h 619167"/>
                <a:gd name="connsiteX14" fmla="*/ 9525 w 355477"/>
                <a:gd name="connsiteY14" fmla="*/ 9525 h 619167"/>
                <a:gd name="connsiteX15" fmla="*/ 38100 w 355477"/>
                <a:gd name="connsiteY15" fmla="*/ 0 h 619167"/>
                <a:gd name="connsiteX16" fmla="*/ 104775 w 355477"/>
                <a:gd name="connsiteY16" fmla="*/ 9525 h 619167"/>
                <a:gd name="connsiteX17" fmla="*/ 133350 w 355477"/>
                <a:gd name="connsiteY17" fmla="*/ 28575 h 619167"/>
                <a:gd name="connsiteX18" fmla="*/ 161925 w 355477"/>
                <a:gd name="connsiteY18" fmla="*/ 85725 h 619167"/>
                <a:gd name="connsiteX19" fmla="*/ 180975 w 355477"/>
                <a:gd name="connsiteY19" fmla="*/ 114300 h 619167"/>
                <a:gd name="connsiteX20" fmla="*/ 200025 w 355477"/>
                <a:gd name="connsiteY20" fmla="*/ 180975 h 619167"/>
                <a:gd name="connsiteX21" fmla="*/ 219075 w 355477"/>
                <a:gd name="connsiteY21" fmla="*/ 238125 h 619167"/>
                <a:gd name="connsiteX22" fmla="*/ 238125 w 355477"/>
                <a:gd name="connsiteY22" fmla="*/ 295275 h 619167"/>
                <a:gd name="connsiteX23" fmla="*/ 247650 w 355477"/>
                <a:gd name="connsiteY23" fmla="*/ 323850 h 619167"/>
                <a:gd name="connsiteX24" fmla="*/ 266700 w 355477"/>
                <a:gd name="connsiteY24" fmla="*/ 352425 h 619167"/>
                <a:gd name="connsiteX25" fmla="*/ 285750 w 355477"/>
                <a:gd name="connsiteY25" fmla="*/ 419100 h 619167"/>
                <a:gd name="connsiteX26" fmla="*/ 304800 w 355477"/>
                <a:gd name="connsiteY26" fmla="*/ 476250 h 619167"/>
                <a:gd name="connsiteX27" fmla="*/ 343563 w 355477"/>
                <a:gd name="connsiteY27" fmla="*/ 560301 h 619167"/>
                <a:gd name="connsiteX28" fmla="*/ 352425 w 355477"/>
                <a:gd name="connsiteY28" fmla="*/ 619125 h 619167"/>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42875 w 352774"/>
                <a:gd name="connsiteY7" fmla="*/ 323850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38069 w 352774"/>
                <a:gd name="connsiteY7" fmla="*/ 335092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33263 w 352774"/>
                <a:gd name="connsiteY7" fmla="*/ 346334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2400 w 352774"/>
                <a:gd name="connsiteY6" fmla="*/ 352425 h 620176"/>
                <a:gd name="connsiteX7" fmla="*/ 139672 w 352774"/>
                <a:gd name="connsiteY7" fmla="*/ 331345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 name="connsiteX0" fmla="*/ 352425 w 352774"/>
                <a:gd name="connsiteY0" fmla="*/ 619125 h 620176"/>
                <a:gd name="connsiteX1" fmla="*/ 303110 w 352774"/>
                <a:gd name="connsiteY1" fmla="*/ 569157 h 620176"/>
                <a:gd name="connsiteX2" fmla="*/ 280943 w 352774"/>
                <a:gd name="connsiteY2" fmla="*/ 535117 h 620176"/>
                <a:gd name="connsiteX3" fmla="*/ 244446 w 352774"/>
                <a:gd name="connsiteY3" fmla="*/ 483744 h 620176"/>
                <a:gd name="connsiteX4" fmla="*/ 222540 w 352774"/>
                <a:gd name="connsiteY4" fmla="*/ 450806 h 620176"/>
                <a:gd name="connsiteX5" fmla="*/ 185693 w 352774"/>
                <a:gd name="connsiteY5" fmla="*/ 411293 h 620176"/>
                <a:gd name="connsiteX6" fmla="*/ 156770 w 352774"/>
                <a:gd name="connsiteY6" fmla="*/ 375527 h 620176"/>
                <a:gd name="connsiteX7" fmla="*/ 139672 w 352774"/>
                <a:gd name="connsiteY7" fmla="*/ 331345 h 620176"/>
                <a:gd name="connsiteX8" fmla="*/ 114300 w 352774"/>
                <a:gd name="connsiteY8" fmla="*/ 295275 h 620176"/>
                <a:gd name="connsiteX9" fmla="*/ 76200 w 352774"/>
                <a:gd name="connsiteY9" fmla="*/ 238125 h 620176"/>
                <a:gd name="connsiteX10" fmla="*/ 57150 w 352774"/>
                <a:gd name="connsiteY10" fmla="*/ 209550 h 620176"/>
                <a:gd name="connsiteX11" fmla="*/ 38100 w 352774"/>
                <a:gd name="connsiteY11" fmla="*/ 180975 h 620176"/>
                <a:gd name="connsiteX12" fmla="*/ 9525 w 352774"/>
                <a:gd name="connsiteY12" fmla="*/ 95250 h 620176"/>
                <a:gd name="connsiteX13" fmla="*/ 0 w 352774"/>
                <a:gd name="connsiteY13" fmla="*/ 66675 h 620176"/>
                <a:gd name="connsiteX14" fmla="*/ 9525 w 352774"/>
                <a:gd name="connsiteY14" fmla="*/ 9525 h 620176"/>
                <a:gd name="connsiteX15" fmla="*/ 38100 w 352774"/>
                <a:gd name="connsiteY15" fmla="*/ 0 h 620176"/>
                <a:gd name="connsiteX16" fmla="*/ 104775 w 352774"/>
                <a:gd name="connsiteY16" fmla="*/ 9525 h 620176"/>
                <a:gd name="connsiteX17" fmla="*/ 133350 w 352774"/>
                <a:gd name="connsiteY17" fmla="*/ 28575 h 620176"/>
                <a:gd name="connsiteX18" fmla="*/ 161925 w 352774"/>
                <a:gd name="connsiteY18" fmla="*/ 85725 h 620176"/>
                <a:gd name="connsiteX19" fmla="*/ 180975 w 352774"/>
                <a:gd name="connsiteY19" fmla="*/ 114300 h 620176"/>
                <a:gd name="connsiteX20" fmla="*/ 200025 w 352774"/>
                <a:gd name="connsiteY20" fmla="*/ 180975 h 620176"/>
                <a:gd name="connsiteX21" fmla="*/ 219075 w 352774"/>
                <a:gd name="connsiteY21" fmla="*/ 238125 h 620176"/>
                <a:gd name="connsiteX22" fmla="*/ 238125 w 352774"/>
                <a:gd name="connsiteY22" fmla="*/ 295275 h 620176"/>
                <a:gd name="connsiteX23" fmla="*/ 247650 w 352774"/>
                <a:gd name="connsiteY23" fmla="*/ 323850 h 620176"/>
                <a:gd name="connsiteX24" fmla="*/ 266700 w 352774"/>
                <a:gd name="connsiteY24" fmla="*/ 352425 h 620176"/>
                <a:gd name="connsiteX25" fmla="*/ 285750 w 352774"/>
                <a:gd name="connsiteY25" fmla="*/ 419100 h 620176"/>
                <a:gd name="connsiteX26" fmla="*/ 304800 w 352774"/>
                <a:gd name="connsiteY26" fmla="*/ 476250 h 620176"/>
                <a:gd name="connsiteX27" fmla="*/ 323366 w 352774"/>
                <a:gd name="connsiteY27" fmla="*/ 518682 h 620176"/>
                <a:gd name="connsiteX28" fmla="*/ 352425 w 352774"/>
                <a:gd name="connsiteY28" fmla="*/ 619125 h 620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52774" h="620176">
                  <a:moveTo>
                    <a:pt x="352425" y="619125"/>
                  </a:moveTo>
                  <a:cubicBezTo>
                    <a:pt x="349049" y="627537"/>
                    <a:pt x="315024" y="583158"/>
                    <a:pt x="303110" y="569157"/>
                  </a:cubicBezTo>
                  <a:cubicBezTo>
                    <a:pt x="291196" y="555156"/>
                    <a:pt x="290468" y="541467"/>
                    <a:pt x="280943" y="535117"/>
                  </a:cubicBezTo>
                  <a:cubicBezTo>
                    <a:pt x="257002" y="463293"/>
                    <a:pt x="254180" y="497796"/>
                    <a:pt x="244446" y="483744"/>
                  </a:cubicBezTo>
                  <a:cubicBezTo>
                    <a:pt x="234712" y="469692"/>
                    <a:pt x="232332" y="462881"/>
                    <a:pt x="222540" y="450806"/>
                  </a:cubicBezTo>
                  <a:cubicBezTo>
                    <a:pt x="212748" y="438731"/>
                    <a:pt x="214268" y="430343"/>
                    <a:pt x="185693" y="411293"/>
                  </a:cubicBezTo>
                  <a:cubicBezTo>
                    <a:pt x="161752" y="339469"/>
                    <a:pt x="164440" y="388852"/>
                    <a:pt x="156770" y="375527"/>
                  </a:cubicBezTo>
                  <a:cubicBezTo>
                    <a:pt x="149100" y="362202"/>
                    <a:pt x="146750" y="344720"/>
                    <a:pt x="139672" y="331345"/>
                  </a:cubicBezTo>
                  <a:cubicBezTo>
                    <a:pt x="132594" y="317970"/>
                    <a:pt x="124879" y="310812"/>
                    <a:pt x="114300" y="295275"/>
                  </a:cubicBezTo>
                  <a:cubicBezTo>
                    <a:pt x="103721" y="279738"/>
                    <a:pt x="88900" y="257175"/>
                    <a:pt x="76200" y="238125"/>
                  </a:cubicBezTo>
                  <a:lnTo>
                    <a:pt x="57150" y="209550"/>
                  </a:lnTo>
                  <a:cubicBezTo>
                    <a:pt x="50800" y="200025"/>
                    <a:pt x="41720" y="191835"/>
                    <a:pt x="38100" y="180975"/>
                  </a:cubicBezTo>
                  <a:lnTo>
                    <a:pt x="9525" y="95250"/>
                  </a:lnTo>
                  <a:lnTo>
                    <a:pt x="0" y="66675"/>
                  </a:lnTo>
                  <a:cubicBezTo>
                    <a:pt x="3175" y="47625"/>
                    <a:pt x="-57" y="26293"/>
                    <a:pt x="9525" y="9525"/>
                  </a:cubicBezTo>
                  <a:cubicBezTo>
                    <a:pt x="14506" y="808"/>
                    <a:pt x="28060" y="0"/>
                    <a:pt x="38100" y="0"/>
                  </a:cubicBezTo>
                  <a:cubicBezTo>
                    <a:pt x="60551" y="0"/>
                    <a:pt x="82550" y="6350"/>
                    <a:pt x="104775" y="9525"/>
                  </a:cubicBezTo>
                  <a:cubicBezTo>
                    <a:pt x="114300" y="15875"/>
                    <a:pt x="125255" y="20480"/>
                    <a:pt x="133350" y="28575"/>
                  </a:cubicBezTo>
                  <a:cubicBezTo>
                    <a:pt x="160647" y="55872"/>
                    <a:pt x="146431" y="54737"/>
                    <a:pt x="161925" y="85725"/>
                  </a:cubicBezTo>
                  <a:cubicBezTo>
                    <a:pt x="167045" y="95964"/>
                    <a:pt x="175855" y="104061"/>
                    <a:pt x="180975" y="114300"/>
                  </a:cubicBezTo>
                  <a:cubicBezTo>
                    <a:pt x="188978" y="130305"/>
                    <a:pt x="195447" y="165716"/>
                    <a:pt x="200025" y="180975"/>
                  </a:cubicBezTo>
                  <a:cubicBezTo>
                    <a:pt x="205795" y="200209"/>
                    <a:pt x="212725" y="219075"/>
                    <a:pt x="219075" y="238125"/>
                  </a:cubicBezTo>
                  <a:lnTo>
                    <a:pt x="238125" y="295275"/>
                  </a:lnTo>
                  <a:cubicBezTo>
                    <a:pt x="241300" y="304800"/>
                    <a:pt x="242081" y="315496"/>
                    <a:pt x="247650" y="323850"/>
                  </a:cubicBezTo>
                  <a:cubicBezTo>
                    <a:pt x="254000" y="333375"/>
                    <a:pt x="261580" y="342186"/>
                    <a:pt x="266700" y="352425"/>
                  </a:cubicBezTo>
                  <a:cubicBezTo>
                    <a:pt x="274703" y="368430"/>
                    <a:pt x="281172" y="403841"/>
                    <a:pt x="285750" y="419100"/>
                  </a:cubicBezTo>
                  <a:cubicBezTo>
                    <a:pt x="291520" y="438334"/>
                    <a:pt x="298450" y="457200"/>
                    <a:pt x="304800" y="476250"/>
                  </a:cubicBezTo>
                  <a:cubicBezTo>
                    <a:pt x="326242" y="540576"/>
                    <a:pt x="301015" y="418102"/>
                    <a:pt x="323366" y="518682"/>
                  </a:cubicBezTo>
                  <a:cubicBezTo>
                    <a:pt x="333895" y="566063"/>
                    <a:pt x="355801" y="610713"/>
                    <a:pt x="352425" y="619125"/>
                  </a:cubicBezTo>
                  <a:close/>
                </a:path>
              </a:pathLst>
            </a:custGeom>
            <a:solidFill>
              <a:schemeClr val="accent2">
                <a:lumMod val="40000"/>
                <a:lumOff val="6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grpSp>
      <p:sp>
        <p:nvSpPr>
          <p:cNvPr id="15" name="矩形 14"/>
          <p:cNvSpPr/>
          <p:nvPr/>
        </p:nvSpPr>
        <p:spPr>
          <a:xfrm>
            <a:off x="5779890" y="6327670"/>
            <a:ext cx="2160591" cy="338554"/>
          </a:xfrm>
          <a:prstGeom prst="rect">
            <a:avLst/>
          </a:prstGeom>
        </p:spPr>
        <p:txBody>
          <a:bodyPr wrap="none">
            <a:spAutoFit/>
          </a:bodyPr>
          <a:lstStyle/>
          <a:p>
            <a:r>
              <a:rPr lang="en-US" altLang="zh-CN" sz="1600" dirty="0">
                <a:solidFill>
                  <a:schemeClr val="accent5">
                    <a:lumMod val="75000"/>
                  </a:schemeClr>
                </a:solidFill>
              </a:rPr>
              <a:t>Simultaneous reflection</a:t>
            </a:r>
            <a:endParaRPr lang="zh-CN" altLang="en-US" sz="1600" dirty="0">
              <a:solidFill>
                <a:schemeClr val="accent5">
                  <a:lumMod val="75000"/>
                </a:schemeClr>
              </a:solidFill>
            </a:endParaRPr>
          </a:p>
        </p:txBody>
      </p:sp>
    </p:spTree>
    <p:extLst>
      <p:ext uri="{BB962C8B-B14F-4D97-AF65-F5344CB8AC3E}">
        <p14:creationId xmlns:p14="http://schemas.microsoft.com/office/powerpoint/2010/main" val="876903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矩形 19"/>
          <p:cNvSpPr/>
          <p:nvPr/>
        </p:nvSpPr>
        <p:spPr>
          <a:xfrm>
            <a:off x="5758308" y="3086960"/>
            <a:ext cx="4043881" cy="1419924"/>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Applications: Wireless Communications</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17</a:t>
            </a:fld>
            <a:endParaRPr lang="zh-CN" altLang="en-US" sz="1400" dirty="0"/>
          </a:p>
        </p:txBody>
      </p:sp>
      <p:sp>
        <p:nvSpPr>
          <p:cNvPr id="5" name="文本框 4">
            <a:extLst>
              <a:ext uri="{FF2B5EF4-FFF2-40B4-BE49-F238E27FC236}">
                <a16:creationId xmlns:a16="http://schemas.microsoft.com/office/drawing/2014/main" id="{FC4FD973-6CA6-4577-9D75-C983A3CDD22A}"/>
              </a:ext>
            </a:extLst>
          </p:cNvPr>
          <p:cNvSpPr txBox="1">
            <a:spLocks noChangeArrowheads="1"/>
          </p:cNvSpPr>
          <p:nvPr/>
        </p:nvSpPr>
        <p:spPr bwMode="auto">
          <a:xfrm>
            <a:off x="641405" y="1052736"/>
            <a:ext cx="9721079"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等线" panose="02010600030101010101" pitchFamily="2" charset="-122"/>
              </a:defRPr>
            </a:lvl1pPr>
            <a:lvl2pPr marL="800100" indent="-342900">
              <a:defRPr>
                <a:solidFill>
                  <a:schemeClr val="tx1"/>
                </a:solidFill>
                <a:latin typeface="Calibri" panose="020F0502020204030204" pitchFamily="34" charset="0"/>
                <a:ea typeface="等线" panose="02010600030101010101" pitchFamily="2" charset="-122"/>
              </a:defRPr>
            </a:lvl2pPr>
            <a:lvl3pPr marL="1143000" indent="-228600">
              <a:defRPr>
                <a:solidFill>
                  <a:schemeClr val="tx1"/>
                </a:solidFill>
                <a:latin typeface="Calibri" panose="020F0502020204030204" pitchFamily="34" charset="0"/>
                <a:ea typeface="等线" panose="02010600030101010101" pitchFamily="2" charset="-122"/>
              </a:defRPr>
            </a:lvl3pPr>
            <a:lvl4pPr marL="1600200" indent="-228600">
              <a:defRPr>
                <a:solidFill>
                  <a:schemeClr val="tx1"/>
                </a:solidFill>
                <a:latin typeface="Calibri" panose="020F0502020204030204" pitchFamily="34" charset="0"/>
                <a:ea typeface="等线" panose="02010600030101010101" pitchFamily="2" charset="-122"/>
              </a:defRPr>
            </a:lvl4pPr>
            <a:lvl5pPr marL="2057400" indent="-228600">
              <a:defRPr>
                <a:solidFill>
                  <a:schemeClr val="tx1"/>
                </a:solidFill>
                <a:latin typeface="Calibri" panose="020F0502020204030204" pitchFamily="34" charset="0"/>
                <a:ea typeface="等线"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等线" panose="02010600030101010101" pitchFamily="2" charset="-122"/>
              </a:defRPr>
            </a:lvl9pPr>
          </a:lstStyle>
          <a:p>
            <a:pPr marL="0" indent="0" algn="just">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Spectrum efficiency enhancement</a:t>
            </a:r>
          </a:p>
          <a:p>
            <a:pPr algn="just">
              <a:lnSpc>
                <a:spcPct val="150000"/>
              </a:lnSpc>
              <a:buFont typeface="Arial" panose="020B0604020202020204" pitchFamily="34" charset="0"/>
              <a:buChar char="•"/>
            </a:pP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Large-scale </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deployment of RHS provides higher spatial diversity gain</a:t>
            </a:r>
          </a:p>
          <a:p>
            <a:pPr marL="0" indent="0" algn="just">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Energy efficiency improvement</a:t>
            </a:r>
          </a:p>
          <a:p>
            <a:pPr algn="just">
              <a:lnSpc>
                <a:spcPct val="150000"/>
              </a:lnSpc>
              <a:buFont typeface="Arial" panose="020B0604020202020204" pitchFamily="34" charset="0"/>
              <a:buChar char="•"/>
            </a:pP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RHS has </a:t>
            </a:r>
            <a:r>
              <a:rPr lang="en-US" altLang="zh-CN" dirty="0">
                <a:solidFill>
                  <a:srgbClr val="C00000"/>
                </a:solidFill>
                <a:latin typeface="Arial" panose="020B0604020202020204" pitchFamily="34" charset="0"/>
                <a:ea typeface="微软雅黑" panose="020B0503020204020204" pitchFamily="34" charset="-122"/>
                <a:cs typeface="Arial" panose="020B0604020202020204" pitchFamily="34" charset="0"/>
              </a:rPr>
              <a:t>no</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 active amplification internally and complex phase-shifting circuits</a:t>
            </a:r>
          </a:p>
        </p:txBody>
      </p:sp>
      <p:grpSp>
        <p:nvGrpSpPr>
          <p:cNvPr id="14" name="组合 13"/>
          <p:cNvGrpSpPr>
            <a:grpSpLocks noChangeAspect="1"/>
          </p:cNvGrpSpPr>
          <p:nvPr/>
        </p:nvGrpSpPr>
        <p:grpSpPr>
          <a:xfrm>
            <a:off x="1743678" y="3068960"/>
            <a:ext cx="3454869" cy="3533417"/>
            <a:chOff x="7923524" y="2341921"/>
            <a:chExt cx="4104457" cy="4024094"/>
          </a:xfrm>
        </p:grpSpPr>
        <p:grpSp>
          <p:nvGrpSpPr>
            <p:cNvPr id="15" name="组合 14"/>
            <p:cNvGrpSpPr/>
            <p:nvPr/>
          </p:nvGrpSpPr>
          <p:grpSpPr>
            <a:xfrm>
              <a:off x="7923524" y="2341921"/>
              <a:ext cx="4104457" cy="4024094"/>
              <a:chOff x="7907982" y="2341921"/>
              <a:chExt cx="4104457" cy="4024094"/>
            </a:xfrm>
          </p:grpSpPr>
          <p:pic>
            <p:nvPicPr>
              <p:cNvPr id="17" name="图片 16"/>
              <p:cNvPicPr>
                <a:picLocks noChangeAspect="1"/>
              </p:cNvPicPr>
              <p:nvPr/>
            </p:nvPicPr>
            <p:blipFill rotWithShape="1">
              <a:blip r:embed="rId3"/>
              <a:srcRect l="7009" r="13622" b="8231"/>
              <a:stretch/>
            </p:blipFill>
            <p:spPr>
              <a:xfrm>
                <a:off x="7907982" y="2341921"/>
                <a:ext cx="4104457" cy="4024094"/>
              </a:xfrm>
              <a:prstGeom prst="roundRect">
                <a:avLst>
                  <a:gd name="adj" fmla="val 9612"/>
                </a:avLst>
              </a:prstGeom>
              <a:ln>
                <a:noFill/>
                <a:prstDash val="sysDash"/>
              </a:ln>
            </p:spPr>
          </p:pic>
          <p:sp>
            <p:nvSpPr>
              <p:cNvPr id="18" name="矩形 17"/>
              <p:cNvSpPr/>
              <p:nvPr/>
            </p:nvSpPr>
            <p:spPr>
              <a:xfrm>
                <a:off x="7907982" y="2636912"/>
                <a:ext cx="720080" cy="292635"/>
              </a:xfrm>
              <a:prstGeom prst="rect">
                <a:avLst/>
              </a:prstGeom>
              <a:solidFill>
                <a:schemeClr val="bg1"/>
              </a:solidFill>
              <a:ln>
                <a:noFill/>
              </a:ln>
            </p:spPr>
            <p:txBody>
              <a:bodyPr wrap="square">
                <a:spAutoFit/>
              </a:bodyPr>
              <a:lstStyle/>
              <a:p>
                <a:pPr algn="r"/>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BS</a:t>
                </a:r>
                <a:endParaRPr lang="zh-CN" altLang="en-US" sz="1600" b="1" dirty="0">
                  <a:latin typeface="Times New Roman" panose="02020603050405020304" pitchFamily="18" charset="0"/>
                  <a:cs typeface="Times New Roman" panose="02020603050405020304" pitchFamily="18" charset="0"/>
                </a:endParaRPr>
              </a:p>
            </p:txBody>
          </p:sp>
        </p:grpSp>
        <p:sp>
          <p:nvSpPr>
            <p:cNvPr id="16" name="矩形 15"/>
            <p:cNvSpPr/>
            <p:nvPr/>
          </p:nvSpPr>
          <p:spPr>
            <a:xfrm>
              <a:off x="9963970" y="2609490"/>
              <a:ext cx="1532630" cy="505460"/>
            </a:xfrm>
            <a:prstGeom prst="rect">
              <a:avLst/>
            </a:prstGeom>
            <a:solidFill>
              <a:schemeClr val="bg1"/>
            </a:solidFill>
            <a:ln>
              <a:noFill/>
            </a:ln>
          </p:spPr>
          <p:txBody>
            <a:bodyPr wrap="square">
              <a:spAutoFit/>
            </a:bodyPr>
            <a:lstStyle/>
            <a:p>
              <a:r>
                <a:rPr lang="en-US" altLang="zh-CN" sz="1600" b="1" dirty="0">
                  <a:latin typeface="Times New Roman" panose="02020603050405020304" pitchFamily="18" charset="0"/>
                  <a:ea typeface="微软雅黑" panose="020B0503020204020204" pitchFamily="34" charset="-122"/>
                  <a:cs typeface="Times New Roman" panose="02020603050405020304" pitchFamily="18" charset="0"/>
                </a:rPr>
                <a:t>RHS</a:t>
              </a:r>
            </a:p>
            <a:p>
              <a:endParaRPr lang="zh-CN" altLang="en-US" sz="1600" b="1" dirty="0">
                <a:latin typeface="Times New Roman" panose="02020603050405020304" pitchFamily="18" charset="0"/>
                <a:cs typeface="Times New Roman" panose="02020603050405020304" pitchFamily="18" charset="0"/>
              </a:endParaRPr>
            </a:p>
          </p:txBody>
        </p:sp>
      </p:grpSp>
      <p:cxnSp>
        <p:nvCxnSpPr>
          <p:cNvPr id="3" name="直接箭头连接符 2"/>
          <p:cNvCxnSpPr/>
          <p:nvPr/>
        </p:nvCxnSpPr>
        <p:spPr>
          <a:xfrm>
            <a:off x="3193756" y="3796838"/>
            <a:ext cx="2376264" cy="0"/>
          </a:xfrm>
          <a:prstGeom prst="straightConnector1">
            <a:avLst/>
          </a:prstGeom>
          <a:ln w="31750">
            <a:solidFill>
              <a:srgbClr val="C00000"/>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9" name="矩形 18"/>
          <p:cNvSpPr/>
          <p:nvPr/>
        </p:nvSpPr>
        <p:spPr>
          <a:xfrm>
            <a:off x="5669224" y="3098842"/>
            <a:ext cx="3697747" cy="338554"/>
          </a:xfrm>
          <a:prstGeom prst="rect">
            <a:avLst/>
          </a:prstGeom>
        </p:spPr>
        <p:txBody>
          <a:bodyPr wrap="square">
            <a:spAutoFit/>
          </a:bodyPr>
          <a:lstStyle/>
          <a:p>
            <a:pPr lvl="1" algn="ctr"/>
            <a:r>
              <a:rPr lang="en-US" altLang="zh-CN" sz="1600" b="1" dirty="0">
                <a:latin typeface="Arial" panose="020B0604020202020204" pitchFamily="34" charset="0"/>
                <a:cs typeface="Arial" panose="020B0604020202020204" pitchFamily="34" charset="0"/>
              </a:rPr>
              <a:t>Spectrum efficiency</a:t>
            </a:r>
          </a:p>
        </p:txBody>
      </p:sp>
      <p:sp>
        <p:nvSpPr>
          <p:cNvPr id="21" name="椭圆 20"/>
          <p:cNvSpPr/>
          <p:nvPr/>
        </p:nvSpPr>
        <p:spPr>
          <a:xfrm>
            <a:off x="2185644" y="4506883"/>
            <a:ext cx="164151" cy="285523"/>
          </a:xfrm>
          <a:prstGeom prst="ellipse">
            <a:avLst/>
          </a:prstGeom>
          <a:noFill/>
          <a:ln w="25400">
            <a:solidFill>
              <a:srgbClr val="C0000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57" name="直接连接符 56"/>
          <p:cNvCxnSpPr>
            <a:stCxn id="21" idx="5"/>
          </p:cNvCxnSpPr>
          <p:nvPr/>
        </p:nvCxnSpPr>
        <p:spPr>
          <a:xfrm>
            <a:off x="2325756" y="4750592"/>
            <a:ext cx="1135439" cy="1566526"/>
          </a:xfrm>
          <a:prstGeom prst="line">
            <a:avLst/>
          </a:prstGeom>
          <a:ln w="31750">
            <a:solidFill>
              <a:srgbClr val="C00000"/>
            </a:solidFill>
            <a:prstDash val="dash"/>
            <a:tailEnd type="none" w="lg" len="lg"/>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461195" y="6295991"/>
            <a:ext cx="2180833" cy="0"/>
          </a:xfrm>
          <a:prstGeom prst="line">
            <a:avLst/>
          </a:prstGeom>
          <a:ln w="31750">
            <a:solidFill>
              <a:srgbClr val="C00000"/>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61" name="矩形 60"/>
          <p:cNvSpPr/>
          <p:nvPr/>
        </p:nvSpPr>
        <p:spPr>
          <a:xfrm>
            <a:off x="5780625" y="5075568"/>
            <a:ext cx="4043881" cy="1526809"/>
          </a:xfrm>
          <a:prstGeom prst="rect">
            <a:avLst/>
          </a:prstGeom>
          <a:solidFill>
            <a:schemeClr val="bg2"/>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62" name="矩形 61"/>
          <p:cNvSpPr/>
          <p:nvPr/>
        </p:nvSpPr>
        <p:spPr>
          <a:xfrm>
            <a:off x="5070482" y="5128903"/>
            <a:ext cx="4895230" cy="338554"/>
          </a:xfrm>
          <a:prstGeom prst="rect">
            <a:avLst/>
          </a:prstGeom>
        </p:spPr>
        <p:txBody>
          <a:bodyPr wrap="square">
            <a:spAutoFit/>
          </a:bodyPr>
          <a:lstStyle/>
          <a:p>
            <a:pPr lvl="1" algn="ctr"/>
            <a:r>
              <a:rPr lang="en-US" altLang="zh-CN" sz="1600" b="1" dirty="0">
                <a:latin typeface="Arial" panose="020B0604020202020204" pitchFamily="34" charset="0"/>
                <a:cs typeface="Arial" panose="020B0604020202020204" pitchFamily="34" charset="0"/>
              </a:rPr>
              <a:t>Energy efficiency</a:t>
            </a:r>
          </a:p>
        </p:txBody>
      </p:sp>
      <p:pic>
        <p:nvPicPr>
          <p:cNvPr id="66" name="图片 6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3384" y="5603610"/>
            <a:ext cx="906842" cy="906842"/>
          </a:xfrm>
          <a:prstGeom prst="rect">
            <a:avLst/>
          </a:prstGeom>
        </p:spPr>
      </p:pic>
      <p:pic>
        <p:nvPicPr>
          <p:cNvPr id="67" name="图片 6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0047" y="5624301"/>
            <a:ext cx="865461" cy="865461"/>
          </a:xfrm>
          <a:prstGeom prst="rect">
            <a:avLst/>
          </a:prstGeom>
        </p:spPr>
      </p:pic>
      <p:pic>
        <p:nvPicPr>
          <p:cNvPr id="68" name="图片 6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7987" y="5511685"/>
            <a:ext cx="1090692" cy="1090692"/>
          </a:xfrm>
          <a:prstGeom prst="rect">
            <a:avLst/>
          </a:prstGeom>
        </p:spPr>
      </p:pic>
      <p:pic>
        <p:nvPicPr>
          <p:cNvPr id="69" name="图片 6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4631" y="5603610"/>
            <a:ext cx="906842" cy="906842"/>
          </a:xfrm>
          <a:prstGeom prst="rect">
            <a:avLst/>
          </a:prstGeom>
        </p:spPr>
      </p:pic>
      <p:pic>
        <p:nvPicPr>
          <p:cNvPr id="48" name="图片 47">
            <a:extLst>
              <a:ext uri="{FF2B5EF4-FFF2-40B4-BE49-F238E27FC236}">
                <a16:creationId xmlns:a16="http://schemas.microsoft.com/office/drawing/2014/main" id="{81863CA5-3A96-49A0-AFE5-FF2AE221CF9A}"/>
              </a:ext>
            </a:extLst>
          </p:cNvPr>
          <p:cNvPicPr>
            <a:picLocks noChangeAspect="1"/>
          </p:cNvPicPr>
          <p:nvPr/>
        </p:nvPicPr>
        <p:blipFill>
          <a:blip r:embed="rId7"/>
          <a:stretch>
            <a:fillRect/>
          </a:stretch>
        </p:blipFill>
        <p:spPr>
          <a:xfrm>
            <a:off x="8205297" y="3553887"/>
            <a:ext cx="1161674" cy="746482"/>
          </a:xfrm>
          <a:prstGeom prst="rect">
            <a:avLst/>
          </a:prstGeom>
        </p:spPr>
      </p:pic>
      <p:pic>
        <p:nvPicPr>
          <p:cNvPr id="50" name="图片 49">
            <a:extLst>
              <a:ext uri="{FF2B5EF4-FFF2-40B4-BE49-F238E27FC236}">
                <a16:creationId xmlns:a16="http://schemas.microsoft.com/office/drawing/2014/main" id="{DCDCC931-2D6C-4E38-8227-406BF136C3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75832" y="3579694"/>
            <a:ext cx="623504" cy="680391"/>
          </a:xfrm>
          <a:prstGeom prst="rect">
            <a:avLst/>
          </a:prstGeom>
        </p:spPr>
      </p:pic>
      <p:sp>
        <p:nvSpPr>
          <p:cNvPr id="2" name="箭头: 右 1">
            <a:extLst>
              <a:ext uri="{FF2B5EF4-FFF2-40B4-BE49-F238E27FC236}">
                <a16:creationId xmlns:a16="http://schemas.microsoft.com/office/drawing/2014/main" id="{3F75E891-9FEA-499B-AED1-608826656BE6}"/>
              </a:ext>
            </a:extLst>
          </p:cNvPr>
          <p:cNvSpPr/>
          <p:nvPr/>
        </p:nvSpPr>
        <p:spPr>
          <a:xfrm>
            <a:off x="7636232" y="3688362"/>
            <a:ext cx="288032" cy="438945"/>
          </a:xfrm>
          <a:prstGeom prst="rightArrow">
            <a:avLst/>
          </a:prstGeom>
          <a:gradFill>
            <a:gsLst>
              <a:gs pos="0">
                <a:schemeClr val="accent1">
                  <a:lumMod val="20000"/>
                  <a:lumOff val="80000"/>
                </a:schemeClr>
              </a:gs>
              <a:gs pos="50000">
                <a:schemeClr val="accent1">
                  <a:lumMod val="40000"/>
                  <a:lumOff val="60000"/>
                </a:schemeClr>
              </a:gs>
              <a:gs pos="100000">
                <a:schemeClr val="accent1">
                  <a:lumMod val="60000"/>
                  <a:lumOff val="40000"/>
                </a:schemeClr>
              </a:gs>
            </a:gsLst>
          </a:gradFill>
          <a:ln>
            <a:solidFill>
              <a:schemeClr val="accent1">
                <a:lumMod val="75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557358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1553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Applications: Sensing</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18</a:t>
            </a:fld>
            <a:endParaRPr lang="zh-CN" altLang="en-US" sz="1400" dirty="0"/>
          </a:p>
        </p:txBody>
      </p:sp>
      <p:sp>
        <p:nvSpPr>
          <p:cNvPr id="2" name="矩形 1"/>
          <p:cNvSpPr/>
          <p:nvPr/>
        </p:nvSpPr>
        <p:spPr>
          <a:xfrm>
            <a:off x="623392" y="1042828"/>
            <a:ext cx="12620354" cy="2210862"/>
          </a:xfrm>
          <a:prstGeom prst="rect">
            <a:avLst/>
          </a:prstGeom>
        </p:spPr>
        <p:txBody>
          <a:bodyPr wrap="square">
            <a:spAutoFit/>
          </a:bodyPr>
          <a:lstStyle/>
          <a:p>
            <a:pPr algn="just">
              <a:lnSpc>
                <a:spcPct val="150000"/>
              </a:lnSpc>
            </a:pPr>
            <a:r>
              <a:rPr lang="en-US" altLang="zh-CN" sz="2000" b="1" dirty="0">
                <a:solidFill>
                  <a:prstClr val="black"/>
                </a:solidFill>
                <a:latin typeface="Arial" panose="020B0604020202020204" pitchFamily="34" charset="0"/>
                <a:ea typeface="微软雅黑" panose="020B0503020204020204" pitchFamily="34" charset="-122"/>
                <a:cs typeface="Arial" panose="020B0604020202020204" pitchFamily="34" charset="0"/>
              </a:rPr>
              <a:t>RHS radar</a:t>
            </a:r>
          </a:p>
          <a:p>
            <a:pPr marL="285750" indent="-285750" algn="just">
              <a:lnSpc>
                <a:spcPct val="150000"/>
              </a:lnSpc>
              <a:buFont typeface="Arial" panose="020B0604020202020204" pitchFamily="34" charset="0"/>
              <a:buChar char="•"/>
            </a:pP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Enhance the detection accuracy by leveraging the </a:t>
            </a:r>
            <a:r>
              <a:rPr lang="zh-CN" altLang="en-US" dirty="0">
                <a:solidFill>
                  <a:srgbClr val="C00000"/>
                </a:solidFill>
                <a:latin typeface="Arial" panose="020B0604020202020204" pitchFamily="34" charset="0"/>
                <a:ea typeface="微软雅黑" panose="020B0503020204020204" pitchFamily="34" charset="-122"/>
                <a:cs typeface="Arial" panose="020B0604020202020204" pitchFamily="34" charset="0"/>
              </a:rPr>
              <a:t>superior beam-steering </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capabilit</a:t>
            </a:r>
            <a:r>
              <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rPr>
              <a:t>y</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 of the RHS</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marL="285750" indent="-285750" algn="just">
              <a:lnSpc>
                <a:spcPct val="150000"/>
              </a:lnSpc>
              <a:buFont typeface="Arial" panose="020B0604020202020204" pitchFamily="34" charset="0"/>
              <a:buChar char="•"/>
            </a:pPr>
            <a:r>
              <a:rPr lang="zh-CN" altLang="en-US" dirty="0">
                <a:solidFill>
                  <a:srgbClr val="C00000"/>
                </a:solidFill>
                <a:latin typeface="Arial" panose="020B0604020202020204" pitchFamily="34" charset="0"/>
                <a:ea typeface="微软雅黑" panose="020B0503020204020204" pitchFamily="34" charset="-122"/>
                <a:cs typeface="Arial" panose="020B0604020202020204" pitchFamily="34" charset="0"/>
              </a:rPr>
              <a:t>Reduce the complexity and cost </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of the radar system</a:t>
            </a:r>
            <a:endParaRPr lang="en-US" altLang="zh-CN" dirty="0">
              <a:solidFill>
                <a:prstClr val="black"/>
              </a:solidFill>
              <a:latin typeface="Arial" panose="020B0604020202020204" pitchFamily="34" charset="0"/>
              <a:ea typeface="微软雅黑" panose="020B0503020204020204" pitchFamily="34" charset="-122"/>
              <a:cs typeface="Arial" panose="020B0604020202020204" pitchFamily="34" charset="0"/>
            </a:endParaRPr>
          </a:p>
          <a:p>
            <a:pPr algn="just">
              <a:lnSpc>
                <a:spcPct val="150000"/>
              </a:lnSpc>
            </a:pPr>
            <a:r>
              <a:rPr lang="en-US" altLang="zh-CN" sz="2000" b="1" dirty="0">
                <a:latin typeface="Arial" panose="020B0604020202020204" pitchFamily="34" charset="0"/>
                <a:ea typeface="微软雅黑" panose="020B0503020204020204" pitchFamily="34" charset="-122"/>
                <a:cs typeface="Arial" panose="020B0604020202020204" pitchFamily="34" charset="0"/>
              </a:rPr>
              <a:t>RHS-aided integrated sensing and communication</a:t>
            </a:r>
            <a:endParaRPr lang="en-US" altLang="zh-CN" dirty="0">
              <a:latin typeface="Arial" panose="020B0604020202020204" pitchFamily="34" charset="0"/>
              <a:ea typeface="微软雅黑" panose="020B0503020204020204" pitchFamily="34" charset="-122"/>
              <a:cs typeface="Arial" panose="020B0604020202020204" pitchFamily="34" charset="0"/>
            </a:endParaRPr>
          </a:p>
          <a:p>
            <a:pPr marL="285750" indent="-285750">
              <a:lnSpc>
                <a:spcPct val="150000"/>
              </a:lnSpc>
              <a:buFont typeface="Arial" panose="020B0604020202020204" pitchFamily="34" charset="0"/>
              <a:buChar char="•"/>
            </a:pPr>
            <a:r>
              <a:rPr lang="en-US" altLang="zh-CN" dirty="0">
                <a:latin typeface="Arial" panose="020B0604020202020204" pitchFamily="34" charset="0"/>
                <a:ea typeface="微软雅黑" panose="020B0503020204020204" pitchFamily="34" charset="-122"/>
                <a:cs typeface="Arial" panose="020B0604020202020204" pitchFamily="34" charset="0"/>
              </a:rPr>
              <a:t>Increase the integration density of the ISAC system due to the low profile of the RHS</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p:grpSp>
        <p:nvGrpSpPr>
          <p:cNvPr id="5" name="组合 4"/>
          <p:cNvGrpSpPr/>
          <p:nvPr/>
        </p:nvGrpSpPr>
        <p:grpSpPr>
          <a:xfrm>
            <a:off x="1169101" y="3604311"/>
            <a:ext cx="5329242" cy="2437552"/>
            <a:chOff x="1739860" y="4355690"/>
            <a:chExt cx="5534762" cy="2211490"/>
          </a:xfrm>
        </p:grpSpPr>
        <p:grpSp>
          <p:nvGrpSpPr>
            <p:cNvPr id="6" name="组合 5">
              <a:extLst>
                <a:ext uri="{FF2B5EF4-FFF2-40B4-BE49-F238E27FC236}">
                  <a16:creationId xmlns:a16="http://schemas.microsoft.com/office/drawing/2014/main" id="{22CC8B4C-51DC-495B-BF73-B79ED26C516E}"/>
                </a:ext>
              </a:extLst>
            </p:cNvPr>
            <p:cNvGrpSpPr/>
            <p:nvPr/>
          </p:nvGrpSpPr>
          <p:grpSpPr>
            <a:xfrm>
              <a:off x="1739860" y="4355690"/>
              <a:ext cx="5534762" cy="2124622"/>
              <a:chOff x="911185" y="4431890"/>
              <a:chExt cx="5534762" cy="2124622"/>
            </a:xfrm>
          </p:grpSpPr>
          <p:grpSp>
            <p:nvGrpSpPr>
              <p:cNvPr id="11" name="组合 10">
                <a:extLst>
                  <a:ext uri="{FF2B5EF4-FFF2-40B4-BE49-F238E27FC236}">
                    <a16:creationId xmlns:a16="http://schemas.microsoft.com/office/drawing/2014/main" id="{A770CAF9-BE43-4CEC-8830-F302E13F461D}"/>
                  </a:ext>
                </a:extLst>
              </p:cNvPr>
              <p:cNvGrpSpPr/>
              <p:nvPr/>
            </p:nvGrpSpPr>
            <p:grpSpPr>
              <a:xfrm>
                <a:off x="911185" y="4431890"/>
                <a:ext cx="5534762" cy="1791863"/>
                <a:chOff x="1033054" y="1958689"/>
                <a:chExt cx="5534762" cy="1791863"/>
              </a:xfrm>
            </p:grpSpPr>
            <p:grpSp>
              <p:nvGrpSpPr>
                <p:cNvPr id="16" name="组合 15">
                  <a:extLst>
                    <a:ext uri="{FF2B5EF4-FFF2-40B4-BE49-F238E27FC236}">
                      <a16:creationId xmlns:a16="http://schemas.microsoft.com/office/drawing/2014/main" id="{DE0A8607-9E2E-41A0-AD43-23090E4B4E92}"/>
                    </a:ext>
                  </a:extLst>
                </p:cNvPr>
                <p:cNvGrpSpPr/>
                <p:nvPr/>
              </p:nvGrpSpPr>
              <p:grpSpPr>
                <a:xfrm>
                  <a:off x="1033054" y="2555330"/>
                  <a:ext cx="2475846" cy="1195222"/>
                  <a:chOff x="1033054" y="2233777"/>
                  <a:chExt cx="2475846" cy="1195222"/>
                </a:xfrm>
              </p:grpSpPr>
              <p:sp>
                <p:nvSpPr>
                  <p:cNvPr id="19" name="矩形 18">
                    <a:extLst>
                      <a:ext uri="{FF2B5EF4-FFF2-40B4-BE49-F238E27FC236}">
                        <a16:creationId xmlns:a16="http://schemas.microsoft.com/office/drawing/2014/main" id="{580B1973-D84D-4530-B2B9-A07D2CBF76CF}"/>
                      </a:ext>
                    </a:extLst>
                  </p:cNvPr>
                  <p:cNvSpPr/>
                  <p:nvPr/>
                </p:nvSpPr>
                <p:spPr>
                  <a:xfrm>
                    <a:off x="1033057" y="2233777"/>
                    <a:ext cx="1416510" cy="435850"/>
                  </a:xfrm>
                  <a:prstGeom prst="rect">
                    <a:avLst/>
                  </a:prstGeom>
                  <a:solidFill>
                    <a:schemeClr val="bg1">
                      <a:lumMod val="65000"/>
                    </a:schemeClr>
                  </a:solidFill>
                  <a:ln w="9525">
                    <a:no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t>Transmitter</a:t>
                    </a:r>
                    <a:endParaRPr kumimoji="1" lang="zh-CN" altLang="en-US" sz="1600" dirty="0"/>
                  </a:p>
                </p:txBody>
              </p:sp>
              <p:sp>
                <p:nvSpPr>
                  <p:cNvPr id="20" name="矩形 19">
                    <a:extLst>
                      <a:ext uri="{FF2B5EF4-FFF2-40B4-BE49-F238E27FC236}">
                        <a16:creationId xmlns:a16="http://schemas.microsoft.com/office/drawing/2014/main" id="{38806350-B1C3-401E-BDF7-FFE35F74B13D}"/>
                      </a:ext>
                    </a:extLst>
                  </p:cNvPr>
                  <p:cNvSpPr/>
                  <p:nvPr/>
                </p:nvSpPr>
                <p:spPr>
                  <a:xfrm>
                    <a:off x="1033054" y="2993148"/>
                    <a:ext cx="1416513" cy="435851"/>
                  </a:xfrm>
                  <a:prstGeom prst="rect">
                    <a:avLst/>
                  </a:prstGeom>
                  <a:solidFill>
                    <a:schemeClr val="bg1">
                      <a:lumMod val="65000"/>
                    </a:schemeClr>
                  </a:solidFill>
                  <a:ln w="9525">
                    <a:no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t>Receiver</a:t>
                    </a:r>
                    <a:endParaRPr kumimoji="1" lang="zh-CN" altLang="en-US" sz="1600" dirty="0"/>
                  </a:p>
                </p:txBody>
              </p:sp>
              <p:cxnSp>
                <p:nvCxnSpPr>
                  <p:cNvPr id="21" name="直接箭头连接符 20">
                    <a:extLst>
                      <a:ext uri="{FF2B5EF4-FFF2-40B4-BE49-F238E27FC236}">
                        <a16:creationId xmlns:a16="http://schemas.microsoft.com/office/drawing/2014/main" id="{2600F161-4779-4A5A-8376-7916497BC1F2}"/>
                      </a:ext>
                    </a:extLst>
                  </p:cNvPr>
                  <p:cNvCxnSpPr>
                    <a:cxnSpLocks/>
                    <a:stCxn id="19" idx="3"/>
                  </p:cNvCxnSpPr>
                  <p:nvPr/>
                </p:nvCxnSpPr>
                <p:spPr>
                  <a:xfrm>
                    <a:off x="2449567" y="2451702"/>
                    <a:ext cx="1059333" cy="11415"/>
                  </a:xfrm>
                  <a:prstGeom prst="straightConnector1">
                    <a:avLst/>
                  </a:prstGeom>
                  <a:ln w="19050">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4D85C91D-8FCB-41C8-BA7A-ACA0494BFD39}"/>
                      </a:ext>
                    </a:extLst>
                  </p:cNvPr>
                  <p:cNvCxnSpPr>
                    <a:cxnSpLocks/>
                  </p:cNvCxnSpPr>
                  <p:nvPr/>
                </p:nvCxnSpPr>
                <p:spPr>
                  <a:xfrm flipH="1" flipV="1">
                    <a:off x="2449569" y="3262499"/>
                    <a:ext cx="1059331" cy="16316"/>
                  </a:xfrm>
                  <a:prstGeom prst="straightConnector1">
                    <a:avLst/>
                  </a:prstGeom>
                  <a:ln w="19050">
                    <a:solidFill>
                      <a:schemeClr val="tx1"/>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pic>
              <p:nvPicPr>
                <p:cNvPr id="17" name="图形 38" descr="直升飞机">
                  <a:extLst>
                    <a:ext uri="{FF2B5EF4-FFF2-40B4-BE49-F238E27FC236}">
                      <a16:creationId xmlns:a16="http://schemas.microsoft.com/office/drawing/2014/main" id="{BCAD521E-9A2C-4390-A5E8-CFDE52DF1B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173091" y="1958689"/>
                  <a:ext cx="1357062" cy="914400"/>
                </a:xfrm>
                <a:prstGeom prst="rect">
                  <a:avLst/>
                </a:prstGeom>
              </p:spPr>
            </p:pic>
            <p:sp>
              <p:nvSpPr>
                <p:cNvPr id="18" name="文本框 17">
                  <a:extLst>
                    <a:ext uri="{FF2B5EF4-FFF2-40B4-BE49-F238E27FC236}">
                      <a16:creationId xmlns:a16="http://schemas.microsoft.com/office/drawing/2014/main" id="{8DDE5C43-0E82-4C83-A377-2ABBC463E4B7}"/>
                    </a:ext>
                  </a:extLst>
                </p:cNvPr>
                <p:cNvSpPr txBox="1"/>
                <p:nvPr/>
              </p:nvSpPr>
              <p:spPr>
                <a:xfrm>
                  <a:off x="5498684" y="2707967"/>
                  <a:ext cx="1069132" cy="415500"/>
                </a:xfrm>
                <a:prstGeom prst="rect">
                  <a:avLst/>
                </a:prstGeom>
                <a:noFill/>
              </p:spPr>
              <p:txBody>
                <a:bodyPr wrap="square" rtlCol="0">
                  <a:spAutoFit/>
                </a:bodyPr>
                <a:lstStyle/>
                <a:p>
                  <a:r>
                    <a:rPr lang="en-US" altLang="zh-CN" dirty="0"/>
                    <a:t>Target</a:t>
                  </a:r>
                  <a:endParaRPr lang="zh-CN" altLang="en-US" dirty="0"/>
                </a:p>
              </p:txBody>
            </p:sp>
          </p:grpSp>
          <p:sp>
            <p:nvSpPr>
              <p:cNvPr id="12" name="平行四边形 11">
                <a:extLst>
                  <a:ext uri="{FF2B5EF4-FFF2-40B4-BE49-F238E27FC236}">
                    <a16:creationId xmlns:a16="http://schemas.microsoft.com/office/drawing/2014/main" id="{95933464-9081-47C7-B7EA-21F65F797233}"/>
                  </a:ext>
                </a:extLst>
              </p:cNvPr>
              <p:cNvSpPr/>
              <p:nvPr/>
            </p:nvSpPr>
            <p:spPr>
              <a:xfrm rot="5400000" flipH="1">
                <a:off x="3247816" y="4782365"/>
                <a:ext cx="965886" cy="700961"/>
              </a:xfrm>
              <a:prstGeom prst="parallelogram">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平行四边形 12">
                <a:extLst>
                  <a:ext uri="{FF2B5EF4-FFF2-40B4-BE49-F238E27FC236}">
                    <a16:creationId xmlns:a16="http://schemas.microsoft.com/office/drawing/2014/main" id="{7CC30F96-45D8-4747-8B96-4CE14B588CC7}"/>
                  </a:ext>
                </a:extLst>
              </p:cNvPr>
              <p:cNvSpPr/>
              <p:nvPr/>
            </p:nvSpPr>
            <p:spPr>
              <a:xfrm rot="5400000" flipH="1">
                <a:off x="3254568" y="5723088"/>
                <a:ext cx="965886" cy="700961"/>
              </a:xfrm>
              <a:prstGeom prst="parallelogram">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E2443C31-0A87-45E5-AB58-10A83BFDCA45}"/>
                  </a:ext>
                </a:extLst>
              </p:cNvPr>
              <p:cNvSpPr/>
              <p:nvPr/>
            </p:nvSpPr>
            <p:spPr>
              <a:xfrm rot="3744675" flipH="1">
                <a:off x="4088285" y="4512728"/>
                <a:ext cx="161925" cy="904875"/>
              </a:xfrm>
              <a:prstGeom prst="ellipse">
                <a:avLst/>
              </a:prstGeom>
              <a:solidFill>
                <a:schemeClr val="accent1">
                  <a:lumMod val="60000"/>
                  <a:lumOff val="40000"/>
                </a:schemeClr>
              </a:solidFill>
              <a:ln w="9525">
                <a:solidFill>
                  <a:schemeClr val="accent1">
                    <a:lumMod val="60000"/>
                    <a:lumOff val="40000"/>
                  </a:schemeClr>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15" name="椭圆 14">
                <a:extLst>
                  <a:ext uri="{FF2B5EF4-FFF2-40B4-BE49-F238E27FC236}">
                    <a16:creationId xmlns:a16="http://schemas.microsoft.com/office/drawing/2014/main" id="{EC11F7CC-1232-468B-A560-83878A41D4AA}"/>
                  </a:ext>
                </a:extLst>
              </p:cNvPr>
              <p:cNvSpPr/>
              <p:nvPr/>
            </p:nvSpPr>
            <p:spPr>
              <a:xfrm rot="3744675" flipH="1">
                <a:off x="4071633" y="5420750"/>
                <a:ext cx="161925" cy="904875"/>
              </a:xfrm>
              <a:prstGeom prst="ellipse">
                <a:avLst/>
              </a:prstGeom>
              <a:solidFill>
                <a:schemeClr val="accent6">
                  <a:lumMod val="40000"/>
                  <a:lumOff val="60000"/>
                </a:schemeClr>
              </a:solidFill>
              <a:ln w="9525">
                <a:solidFill>
                  <a:schemeClr val="accent6">
                    <a:lumMod val="40000"/>
                    <a:lumOff val="60000"/>
                  </a:schemeClr>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grpSp>
        <p:sp>
          <p:nvSpPr>
            <p:cNvPr id="7" name="文本框 6">
              <a:extLst>
                <a:ext uri="{FF2B5EF4-FFF2-40B4-BE49-F238E27FC236}">
                  <a16:creationId xmlns:a16="http://schemas.microsoft.com/office/drawing/2014/main" id="{2309FBCA-7F89-406E-920A-587D6ED30DC8}"/>
                </a:ext>
              </a:extLst>
            </p:cNvPr>
            <p:cNvSpPr txBox="1"/>
            <p:nvPr/>
          </p:nvSpPr>
          <p:spPr>
            <a:xfrm>
              <a:off x="3160108" y="4633514"/>
              <a:ext cx="1581289" cy="415500"/>
            </a:xfrm>
            <a:prstGeom prst="rect">
              <a:avLst/>
            </a:prstGeom>
            <a:noFill/>
          </p:spPr>
          <p:txBody>
            <a:bodyPr wrap="square" rtlCol="0">
              <a:spAutoFit/>
            </a:bodyPr>
            <a:lstStyle/>
            <a:p>
              <a:r>
                <a:rPr lang="en-US" altLang="zh-CN" dirty="0"/>
                <a:t>TX RHS</a:t>
              </a:r>
              <a:endParaRPr lang="zh-CN" altLang="en-US" dirty="0"/>
            </a:p>
          </p:txBody>
        </p:sp>
        <p:sp>
          <p:nvSpPr>
            <p:cNvPr id="8" name="文本框 7">
              <a:extLst>
                <a:ext uri="{FF2B5EF4-FFF2-40B4-BE49-F238E27FC236}">
                  <a16:creationId xmlns:a16="http://schemas.microsoft.com/office/drawing/2014/main" id="{66ECDC92-E349-4DDB-9DB9-CEC052F89E56}"/>
                </a:ext>
              </a:extLst>
            </p:cNvPr>
            <p:cNvSpPr txBox="1"/>
            <p:nvPr/>
          </p:nvSpPr>
          <p:spPr>
            <a:xfrm>
              <a:off x="3174312" y="6151680"/>
              <a:ext cx="1428633" cy="415500"/>
            </a:xfrm>
            <a:prstGeom prst="rect">
              <a:avLst/>
            </a:prstGeom>
            <a:noFill/>
          </p:spPr>
          <p:txBody>
            <a:bodyPr wrap="square" rtlCol="0">
              <a:spAutoFit/>
            </a:bodyPr>
            <a:lstStyle/>
            <a:p>
              <a:r>
                <a:rPr lang="en-US" altLang="zh-CN" dirty="0"/>
                <a:t>RX RHS</a:t>
              </a:r>
              <a:endParaRPr lang="zh-CN" altLang="en-US" dirty="0"/>
            </a:p>
          </p:txBody>
        </p:sp>
        <p:cxnSp>
          <p:nvCxnSpPr>
            <p:cNvPr id="9" name="连接符: 曲线 55">
              <a:extLst>
                <a:ext uri="{FF2B5EF4-FFF2-40B4-BE49-F238E27FC236}">
                  <a16:creationId xmlns:a16="http://schemas.microsoft.com/office/drawing/2014/main" id="{D4CE4963-B004-42D9-B68E-9B52A11586D5}"/>
                </a:ext>
              </a:extLst>
            </p:cNvPr>
            <p:cNvCxnSpPr/>
            <p:nvPr/>
          </p:nvCxnSpPr>
          <p:spPr>
            <a:xfrm flipV="1">
              <a:off x="5219700" y="4892262"/>
              <a:ext cx="271463" cy="127413"/>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连接符: 曲线 56">
              <a:extLst>
                <a:ext uri="{FF2B5EF4-FFF2-40B4-BE49-F238E27FC236}">
                  <a16:creationId xmlns:a16="http://schemas.microsoft.com/office/drawing/2014/main" id="{25B3FFF7-3DF1-4356-8C8D-78F5A49B383D}"/>
                </a:ext>
              </a:extLst>
            </p:cNvPr>
            <p:cNvCxnSpPr>
              <a:cxnSpLocks/>
            </p:cNvCxnSpPr>
            <p:nvPr/>
          </p:nvCxnSpPr>
          <p:spPr>
            <a:xfrm flipH="1">
              <a:off x="5243743" y="5788480"/>
              <a:ext cx="271463" cy="127413"/>
            </a:xfrm>
            <a:prstGeom prst="curvedConnector3">
              <a:avLst/>
            </a:prstGeom>
            <a:ln>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2"/>
          <p:cNvGrpSpPr/>
          <p:nvPr/>
        </p:nvGrpSpPr>
        <p:grpSpPr>
          <a:xfrm>
            <a:off x="7188174" y="3429000"/>
            <a:ext cx="3387881" cy="3134361"/>
            <a:chOff x="8086886" y="2273113"/>
            <a:chExt cx="4220584" cy="3567414"/>
          </a:xfrm>
        </p:grpSpPr>
        <p:pic>
          <p:nvPicPr>
            <p:cNvPr id="24" name="图片 23">
              <a:extLst>
                <a:ext uri="{FF2B5EF4-FFF2-40B4-BE49-F238E27FC236}">
                  <a16:creationId xmlns:a16="http://schemas.microsoft.com/office/drawing/2014/main" id="{59FBA010-6BBB-4990-BDD2-6C43FF790830}"/>
                </a:ext>
              </a:extLst>
            </p:cNvPr>
            <p:cNvPicPr>
              <a:picLocks noChangeAspect="1"/>
            </p:cNvPicPr>
            <p:nvPr/>
          </p:nvPicPr>
          <p:blipFill>
            <a:blip r:embed="rId5"/>
            <a:stretch>
              <a:fillRect/>
            </a:stretch>
          </p:blipFill>
          <p:spPr>
            <a:xfrm>
              <a:off x="8691523" y="2273113"/>
              <a:ext cx="2152950" cy="2429214"/>
            </a:xfrm>
            <a:prstGeom prst="rect">
              <a:avLst/>
            </a:prstGeom>
          </p:spPr>
        </p:pic>
        <p:sp>
          <p:nvSpPr>
            <p:cNvPr id="26" name="椭圆 25">
              <a:extLst>
                <a:ext uri="{FF2B5EF4-FFF2-40B4-BE49-F238E27FC236}">
                  <a16:creationId xmlns:a16="http://schemas.microsoft.com/office/drawing/2014/main" id="{ABA76C0E-5DF1-4158-BD0C-67ADEC453F01}"/>
                </a:ext>
              </a:extLst>
            </p:cNvPr>
            <p:cNvSpPr/>
            <p:nvPr/>
          </p:nvSpPr>
          <p:spPr>
            <a:xfrm rot="19286019">
              <a:off x="10050070" y="3433745"/>
              <a:ext cx="269006" cy="1779639"/>
            </a:xfrm>
            <a:prstGeom prst="ellipse">
              <a:avLst/>
            </a:prstGeom>
            <a:solidFill>
              <a:schemeClr val="accent1">
                <a:lumMod val="60000"/>
                <a:lumOff val="40000"/>
              </a:schemeClr>
            </a:solidFill>
            <a:ln w="9525">
              <a:solidFill>
                <a:schemeClr val="accent1">
                  <a:lumMod val="60000"/>
                  <a:lumOff val="40000"/>
                </a:schemeClr>
              </a:solidFill>
              <a:prstDash val="solid"/>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椭圆 26">
              <a:extLst>
                <a:ext uri="{FF2B5EF4-FFF2-40B4-BE49-F238E27FC236}">
                  <a16:creationId xmlns:a16="http://schemas.microsoft.com/office/drawing/2014/main" id="{282D808D-E6DE-41B6-B813-D1E2C5A767DC}"/>
                </a:ext>
              </a:extLst>
            </p:cNvPr>
            <p:cNvSpPr/>
            <p:nvPr/>
          </p:nvSpPr>
          <p:spPr>
            <a:xfrm rot="20492916">
              <a:off x="9799386" y="3629624"/>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8" name="椭圆 27">
              <a:extLst>
                <a:ext uri="{FF2B5EF4-FFF2-40B4-BE49-F238E27FC236}">
                  <a16:creationId xmlns:a16="http://schemas.microsoft.com/office/drawing/2014/main" id="{40214C06-A83D-4CF2-8B79-FEFCAE83CD1E}"/>
                </a:ext>
              </a:extLst>
            </p:cNvPr>
            <p:cNvSpPr/>
            <p:nvPr/>
          </p:nvSpPr>
          <p:spPr>
            <a:xfrm rot="249878">
              <a:off x="9461507" y="3640215"/>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0" name="文本框 29">
              <a:extLst>
                <a:ext uri="{FF2B5EF4-FFF2-40B4-BE49-F238E27FC236}">
                  <a16:creationId xmlns:a16="http://schemas.microsoft.com/office/drawing/2014/main" id="{BEACD865-2247-484D-9E34-2D6ED52082F3}"/>
                </a:ext>
              </a:extLst>
            </p:cNvPr>
            <p:cNvSpPr txBox="1"/>
            <p:nvPr/>
          </p:nvSpPr>
          <p:spPr>
            <a:xfrm>
              <a:off x="8363442" y="5420167"/>
              <a:ext cx="3944028" cy="420360"/>
            </a:xfrm>
            <a:prstGeom prst="rect">
              <a:avLst/>
            </a:prstGeom>
            <a:noFill/>
          </p:spPr>
          <p:txBody>
            <a:bodyPr wrap="square" rtlCol="0">
              <a:spAutoFit/>
            </a:bodyPr>
            <a:lstStyle/>
            <a:p>
              <a:r>
                <a:rPr lang="en-US" altLang="zh-CN" dirty="0">
                  <a:latin typeface="Arial" panose="020B0604020202020204" pitchFamily="34" charset="0"/>
                  <a:ea typeface="微软雅黑" panose="020B0503020204020204" pitchFamily="34" charset="-122"/>
                  <a:cs typeface="Arial" panose="020B0604020202020204" pitchFamily="34" charset="0"/>
                </a:rPr>
                <a:t>B</a:t>
              </a:r>
              <a:r>
                <a:rPr lang="zh-CN" altLang="en-US" dirty="0">
                  <a:latin typeface="Arial" panose="020B0604020202020204" pitchFamily="34" charset="0"/>
                  <a:ea typeface="微软雅黑" panose="020B0503020204020204" pitchFamily="34" charset="-122"/>
                  <a:cs typeface="Arial" panose="020B0604020202020204" pitchFamily="34" charset="0"/>
                </a:rPr>
                <a:t>eam-steering </a:t>
              </a:r>
              <a:r>
                <a:rPr lang="zh-CN" altLang="en-US" dirty="0">
                  <a:solidFill>
                    <a:prstClr val="black"/>
                  </a:solidFill>
                  <a:latin typeface="Arial" panose="020B0604020202020204" pitchFamily="34" charset="0"/>
                  <a:ea typeface="微软雅黑" panose="020B0503020204020204" pitchFamily="34" charset="-122"/>
                  <a:cs typeface="Arial" panose="020B0604020202020204" pitchFamily="34" charset="0"/>
                </a:rPr>
                <a:t>capabilities</a:t>
              </a:r>
              <a:endParaRPr lang="zh-CN" altLang="en-US" dirty="0"/>
            </a:p>
          </p:txBody>
        </p:sp>
        <p:sp>
          <p:nvSpPr>
            <p:cNvPr id="31" name="椭圆 30">
              <a:extLst>
                <a:ext uri="{FF2B5EF4-FFF2-40B4-BE49-F238E27FC236}">
                  <a16:creationId xmlns:a16="http://schemas.microsoft.com/office/drawing/2014/main" id="{40214C06-A83D-4CF2-8B79-FEFCAE83CD1E}"/>
                </a:ext>
              </a:extLst>
            </p:cNvPr>
            <p:cNvSpPr/>
            <p:nvPr/>
          </p:nvSpPr>
          <p:spPr>
            <a:xfrm rot="1608158">
              <a:off x="9131160" y="3550339"/>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2" name="椭圆 31">
              <a:extLst>
                <a:ext uri="{FF2B5EF4-FFF2-40B4-BE49-F238E27FC236}">
                  <a16:creationId xmlns:a16="http://schemas.microsoft.com/office/drawing/2014/main" id="{40214C06-A83D-4CF2-8B79-FEFCAE83CD1E}"/>
                </a:ext>
              </a:extLst>
            </p:cNvPr>
            <p:cNvSpPr/>
            <p:nvPr/>
          </p:nvSpPr>
          <p:spPr>
            <a:xfrm rot="3406665">
              <a:off x="8842203" y="3250037"/>
              <a:ext cx="269006" cy="1779639"/>
            </a:xfrm>
            <a:prstGeom prst="ellipse">
              <a:avLst/>
            </a:prstGeom>
            <a:noFill/>
            <a:ln w="38100">
              <a:solidFill>
                <a:schemeClr val="accent1">
                  <a:lumMod val="60000"/>
                  <a:lumOff val="40000"/>
                </a:schemeClr>
              </a:solidFill>
              <a:prstDash val="sysDash"/>
              <a:tailEnd type="non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3" name="文本框 32">
              <a:extLst>
                <a:ext uri="{FF2B5EF4-FFF2-40B4-BE49-F238E27FC236}">
                  <a16:creationId xmlns:a16="http://schemas.microsoft.com/office/drawing/2014/main" id="{BEACD865-2247-484D-9E34-2D6ED52082F3}"/>
                </a:ext>
              </a:extLst>
            </p:cNvPr>
            <p:cNvSpPr txBox="1"/>
            <p:nvPr/>
          </p:nvSpPr>
          <p:spPr>
            <a:xfrm rot="888641">
              <a:off x="8619662" y="2402991"/>
              <a:ext cx="2628452" cy="369332"/>
            </a:xfrm>
            <a:prstGeom prst="rect">
              <a:avLst/>
            </a:prstGeom>
            <a:solidFill>
              <a:schemeClr val="bg1"/>
            </a:solidFill>
          </p:spPr>
          <p:txBody>
            <a:bodyPr wrap="square" rtlCol="0">
              <a:spAutoFit/>
            </a:bodyPr>
            <a:lstStyle/>
            <a:p>
              <a:pPr algn="ctr"/>
              <a:r>
                <a:rPr lang="en-US" altLang="zh-CN" dirty="0">
                  <a:latin typeface="Arial" panose="020B0604020202020204" pitchFamily="34" charset="0"/>
                  <a:ea typeface="微软雅黑" panose="020B0503020204020204" pitchFamily="34" charset="-122"/>
                  <a:cs typeface="Arial" panose="020B0604020202020204" pitchFamily="34" charset="0"/>
                </a:rPr>
                <a:t>RHS</a:t>
              </a:r>
              <a:endParaRPr lang="zh-CN" altLang="en-US" dirty="0"/>
            </a:p>
          </p:txBody>
        </p:sp>
      </p:grpSp>
    </p:spTree>
    <p:extLst>
      <p:ext uri="{BB962C8B-B14F-4D97-AF65-F5344CB8AC3E}">
        <p14:creationId xmlns:p14="http://schemas.microsoft.com/office/powerpoint/2010/main" val="36569129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562460" y="718820"/>
            <a:ext cx="10513784" cy="5201424"/>
          </a:xfrm>
          <a:prstGeom prst="rect">
            <a:avLst/>
          </a:prstGeom>
        </p:spPr>
        <p:txBody>
          <a:bodyPr wrap="square">
            <a:spAutoFit/>
          </a:bodyPr>
          <a:lstStyle/>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Holographic Radio Basics</a:t>
            </a:r>
            <a:r>
              <a:rPr lang="en-US" altLang="zh-CN" dirty="0">
                <a:latin typeface="Arial" panose="020B0604020202020204" pitchFamily="34" charset="0"/>
                <a:ea typeface="黑体" panose="02010609060101010101" pitchFamily="49" charset="-122"/>
                <a:cs typeface="Arial" panose="020B0604020202020204" pitchFamily="34" charset="0"/>
              </a:rPr>
              <a:t>	</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Comparison of RHS and RIS	</a:t>
            </a:r>
          </a:p>
          <a:p>
            <a:pPr algn="just">
              <a:spcBef>
                <a:spcPts val="600"/>
              </a:spcBef>
              <a:defRPr/>
            </a:pPr>
            <a:r>
              <a:rPr lang="en-US" altLang="zh-CN" sz="2000" b="1" dirty="0">
                <a:solidFill>
                  <a:srgbClr val="C00000"/>
                </a:solidFill>
                <a:latin typeface="Arial" panose="020B0604020202020204" pitchFamily="34" charset="0"/>
                <a:ea typeface="黑体" panose="02010609060101010101" pitchFamily="49" charset="-122"/>
                <a:cs typeface="Arial" panose="020B0604020202020204" pitchFamily="34" charset="0"/>
              </a:rPr>
              <a:t>Holographic Radar: </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Optimal Beamformer Design </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Detection Accuracy Maximization</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Implementation</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Holographic Integrated Sensing and Communication</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RHS implements amplitude-controlled analog beamforming</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jointly optimizing the digital and analog beamformers</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Hardware implementation and Experiment</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Conclusion </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Our Lab</a:t>
            </a:r>
          </a:p>
          <a:p>
            <a:pPr algn="just">
              <a:spcBef>
                <a:spcPts val="600"/>
              </a:spcBef>
              <a:defRPr/>
            </a:pPr>
            <a:endParaRPr lang="en-US" altLang="zh-CN" sz="1600" dirty="0">
              <a:latin typeface="Arial" panose="020B0604020202020204" pitchFamily="34" charset="0"/>
              <a:ea typeface="黑体" panose="02010609060101010101" pitchFamily="49" charset="-122"/>
              <a:cs typeface="Arial" panose="020B0604020202020204" pitchFamily="34" charset="0"/>
            </a:endParaRPr>
          </a:p>
        </p:txBody>
      </p:sp>
      <p:sp>
        <p:nvSpPr>
          <p:cNvPr id="2" name="文本框 3">
            <a:extLst>
              <a:ext uri="{FF2B5EF4-FFF2-40B4-BE49-F238E27FC236}">
                <a16:creationId xmlns:a16="http://schemas.microsoft.com/office/drawing/2014/main" id="{0B2CF254-3FB3-0BF8-9035-12834DF30A6A}"/>
              </a:ext>
            </a:extLst>
          </p:cNvPr>
          <p:cNvSpPr txBox="1"/>
          <p:nvPr/>
        </p:nvSpPr>
        <p:spPr>
          <a:xfrm>
            <a:off x="584862" y="6058270"/>
            <a:ext cx="11046616" cy="480131"/>
          </a:xfrm>
          <a:prstGeom prst="rect">
            <a:avLst/>
          </a:prstGeom>
          <a:noFill/>
        </p:spPr>
        <p:txBody>
          <a:bodyPr wrap="square">
            <a:spAutoFit/>
          </a:bodyPr>
          <a:lstStyle/>
          <a:p>
            <a:pPr>
              <a:lnSpc>
                <a:spcPct val="90000"/>
              </a:lnSpc>
              <a:spcBef>
                <a:spcPts val="1000"/>
              </a:spcBef>
            </a:pPr>
            <a:r>
              <a:rPr lang="en-US" altLang="zh-CN" sz="1400" dirty="0" err="1">
                <a:latin typeface="Arial" panose="020B0604020202020204" pitchFamily="34" charset="0"/>
                <a:ea typeface="宋体" panose="02010600030101010101" pitchFamily="2" charset="-122"/>
                <a:cs typeface="Arial" panose="020B0604020202020204" pitchFamily="34" charset="0"/>
              </a:rPr>
              <a:t>Haobo</a:t>
            </a:r>
            <a:r>
              <a:rPr lang="en-US" altLang="zh-CN" sz="1400" dirty="0">
                <a:latin typeface="Arial" panose="020B0604020202020204" pitchFamily="34" charset="0"/>
                <a:ea typeface="宋体" panose="02010600030101010101" pitchFamily="2" charset="-122"/>
                <a:cs typeface="Arial" panose="020B0604020202020204" pitchFamily="34" charset="0"/>
              </a:rPr>
              <a:t> Zhang, </a:t>
            </a:r>
            <a:r>
              <a:rPr lang="en-US" altLang="zh-CN" sz="1400" dirty="0" err="1">
                <a:latin typeface="Arial" panose="020B0604020202020204" pitchFamily="34" charset="0"/>
                <a:ea typeface="宋体" panose="02010600030101010101" pitchFamily="2" charset="-122"/>
                <a:cs typeface="Arial" panose="020B0604020202020204" pitchFamily="34" charset="0"/>
              </a:rPr>
              <a:t>Hongliang</a:t>
            </a:r>
            <a:r>
              <a:rPr lang="en-US" altLang="zh-CN" sz="1400" dirty="0">
                <a:latin typeface="Arial" panose="020B0604020202020204" pitchFamily="34" charset="0"/>
                <a:ea typeface="宋体" panose="02010600030101010101" pitchFamily="2" charset="-122"/>
                <a:cs typeface="Arial" panose="020B0604020202020204" pitchFamily="34" charset="0"/>
              </a:rPr>
              <a:t> Zhang, Boya Di, Zhu Han, and </a:t>
            </a:r>
            <a:r>
              <a:rPr lang="en-US" altLang="zh-CN" sz="1400" dirty="0" err="1">
                <a:latin typeface="Arial" panose="020B0604020202020204" pitchFamily="34" charset="0"/>
                <a:ea typeface="宋体" panose="02010600030101010101" pitchFamily="2" charset="-122"/>
                <a:cs typeface="Arial" panose="020B0604020202020204" pitchFamily="34" charset="0"/>
              </a:rPr>
              <a:t>Lingyang</a:t>
            </a:r>
            <a:r>
              <a:rPr lang="en-US" altLang="zh-CN" sz="1400" dirty="0">
                <a:latin typeface="Arial" panose="020B0604020202020204" pitchFamily="34" charset="0"/>
                <a:ea typeface="宋体" panose="02010600030101010101" pitchFamily="2" charset="-122"/>
                <a:cs typeface="Arial" panose="020B0604020202020204" pitchFamily="34" charset="0"/>
              </a:rPr>
              <a:t> Song, Holographic Radar: Optimal Beamformer Design for Detection Accuracy Maximization,” IEEE Radar Conference 2023.</a:t>
            </a:r>
          </a:p>
        </p:txBody>
      </p:sp>
      <p:pic>
        <p:nvPicPr>
          <p:cNvPr id="2050" name="Picture 2" descr="Aveillant Launches Long Range 3D Holographic Radar™ | Offshore Wind">
            <a:extLst>
              <a:ext uri="{FF2B5EF4-FFF2-40B4-BE49-F238E27FC236}">
                <a16:creationId xmlns:a16="http://schemas.microsoft.com/office/drawing/2014/main" id="{B4254DB2-6E52-38F7-A08E-69B8DC89E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1203" y="952613"/>
            <a:ext cx="3375041" cy="2482602"/>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1">
            <a:extLst>
              <a:ext uri="{FF2B5EF4-FFF2-40B4-BE49-F238E27FC236}">
                <a16:creationId xmlns:a16="http://schemas.microsoft.com/office/drawing/2014/main" id="{3F8390CC-B1DD-D3F7-A67B-7AA8727806C7}"/>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19</a:t>
            </a:fld>
            <a:endParaRPr lang="zh-CN" altLang="en-US" sz="1400" dirty="0"/>
          </a:p>
        </p:txBody>
      </p:sp>
    </p:spTree>
    <p:extLst>
      <p:ext uri="{BB962C8B-B14F-4D97-AF65-F5344CB8AC3E}">
        <p14:creationId xmlns:p14="http://schemas.microsoft.com/office/powerpoint/2010/main" val="314701459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569613" y="1124744"/>
            <a:ext cx="10513784" cy="5062924"/>
          </a:xfrm>
          <a:prstGeom prst="rect">
            <a:avLst/>
          </a:prstGeom>
        </p:spPr>
        <p:txBody>
          <a:bodyPr wrap="square">
            <a:spAutoFit/>
          </a:bodyPr>
          <a:lstStyle/>
          <a:p>
            <a:pPr algn="just">
              <a:spcBef>
                <a:spcPts val="600"/>
              </a:spcBef>
              <a:defRPr/>
            </a:pPr>
            <a:r>
              <a:rPr lang="en-US" altLang="zh-CN" sz="2000" b="1" dirty="0">
                <a:solidFill>
                  <a:srgbClr val="C00000"/>
                </a:solidFill>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Holographic Radio Basics</a:t>
            </a:r>
            <a:r>
              <a:rPr lang="en-US" altLang="zh-CN" dirty="0">
                <a:solidFill>
                  <a:srgbClr val="C00000"/>
                </a:solidFill>
                <a:latin typeface="Arial" panose="020B0604020202020204" pitchFamily="34" charset="0"/>
                <a:ea typeface="黑体" panose="02010609060101010101" pitchFamily="49" charset="-122"/>
                <a:cs typeface="Arial" panose="020B0604020202020204" pitchFamily="34" charset="0"/>
              </a:rPr>
              <a:t>	</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Comparison of RHS and RIS	</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Holographic Radar: </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Optimal Beamformer Design </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Detection Accuracy Maximization</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Implementation</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Holographic Integrated Sensing and Communication</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RHS implements amplitude-controlled analog beamforming</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jointly optimizing the digital and analog beamformers</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Hardware implementation and Experiment</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Our Lab</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Conclusion</a:t>
            </a:r>
            <a:endParaRPr lang="en-US" altLang="zh-CN" sz="1600" dirty="0">
              <a:latin typeface="Arial" panose="020B0604020202020204" pitchFamily="34" charset="0"/>
              <a:ea typeface="黑体" panose="02010609060101010101" pitchFamily="49" charset="-122"/>
              <a:cs typeface="Arial" panose="020B0604020202020204" pitchFamily="34" charset="0"/>
            </a:endParaRPr>
          </a:p>
        </p:txBody>
      </p:sp>
      <p:pic>
        <p:nvPicPr>
          <p:cNvPr id="4" name="Picture 3" descr="A person in a garment&#10;&#10;Description automatically generated with low confidence">
            <a:extLst>
              <a:ext uri="{FF2B5EF4-FFF2-40B4-BE49-F238E27FC236}">
                <a16:creationId xmlns:a16="http://schemas.microsoft.com/office/drawing/2014/main" id="{C870F05D-365F-3666-AEA7-A5AB482675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7018" y="1124744"/>
            <a:ext cx="3972132" cy="2309529"/>
          </a:xfrm>
          <a:prstGeom prst="rect">
            <a:avLst/>
          </a:prstGeom>
        </p:spPr>
      </p:pic>
      <p:sp>
        <p:nvSpPr>
          <p:cNvPr id="11" name="灯片编号占位符 1">
            <a:extLst>
              <a:ext uri="{FF2B5EF4-FFF2-40B4-BE49-F238E27FC236}">
                <a16:creationId xmlns:a16="http://schemas.microsoft.com/office/drawing/2014/main" id="{69AC19B5-7A0D-B256-EE10-D7A110E12F53}"/>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a:t>
            </a:fld>
            <a:endParaRPr lang="zh-CN" altLang="en-US" sz="1400" dirty="0"/>
          </a:p>
        </p:txBody>
      </p:sp>
    </p:spTree>
    <p:extLst>
      <p:ext uri="{BB962C8B-B14F-4D97-AF65-F5344CB8AC3E}">
        <p14:creationId xmlns:p14="http://schemas.microsoft.com/office/powerpoint/2010/main" val="28517097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任意多边形: 形状 84">
            <a:extLst>
              <a:ext uri="{FF2B5EF4-FFF2-40B4-BE49-F238E27FC236}">
                <a16:creationId xmlns:a16="http://schemas.microsoft.com/office/drawing/2014/main" id="{40A94BA3-A448-445D-B29A-EF3C1BB127BB}"/>
              </a:ext>
            </a:extLst>
          </p:cNvPr>
          <p:cNvSpPr/>
          <p:nvPr/>
        </p:nvSpPr>
        <p:spPr>
          <a:xfrm>
            <a:off x="9857622" y="4659452"/>
            <a:ext cx="1217814" cy="798022"/>
          </a:xfrm>
          <a:custGeom>
            <a:avLst/>
            <a:gdLst>
              <a:gd name="connsiteX0" fmla="*/ 0 w 1217814"/>
              <a:gd name="connsiteY0" fmla="*/ 328353 h 798022"/>
              <a:gd name="connsiteX1" fmla="*/ 8313 w 1217814"/>
              <a:gd name="connsiteY1" fmla="*/ 789709 h 798022"/>
              <a:gd name="connsiteX2" fmla="*/ 1217814 w 1217814"/>
              <a:gd name="connsiteY2" fmla="*/ 798022 h 798022"/>
              <a:gd name="connsiteX3" fmla="*/ 1088967 w 1217814"/>
              <a:gd name="connsiteY3" fmla="*/ 702426 h 798022"/>
              <a:gd name="connsiteX4" fmla="*/ 1009996 w 1217814"/>
              <a:gd name="connsiteY4" fmla="*/ 648393 h 798022"/>
              <a:gd name="connsiteX5" fmla="*/ 910244 w 1217814"/>
              <a:gd name="connsiteY5" fmla="*/ 527859 h 798022"/>
              <a:gd name="connsiteX6" fmla="*/ 802178 w 1217814"/>
              <a:gd name="connsiteY6" fmla="*/ 340822 h 798022"/>
              <a:gd name="connsiteX7" fmla="*/ 677487 w 1217814"/>
              <a:gd name="connsiteY7" fmla="*/ 162099 h 798022"/>
              <a:gd name="connsiteX8" fmla="*/ 619298 w 1217814"/>
              <a:gd name="connsiteY8" fmla="*/ 95597 h 798022"/>
              <a:gd name="connsiteX9" fmla="*/ 486294 w 1217814"/>
              <a:gd name="connsiteY9" fmla="*/ 20782 h 798022"/>
              <a:gd name="connsiteX10" fmla="*/ 390698 w 1217814"/>
              <a:gd name="connsiteY10" fmla="*/ 0 h 798022"/>
              <a:gd name="connsiteX11" fmla="*/ 274320 w 1217814"/>
              <a:gd name="connsiteY11" fmla="*/ 33251 h 798022"/>
              <a:gd name="connsiteX12" fmla="*/ 203662 w 1217814"/>
              <a:gd name="connsiteY12" fmla="*/ 78971 h 798022"/>
              <a:gd name="connsiteX13" fmla="*/ 149629 w 1217814"/>
              <a:gd name="connsiteY13" fmla="*/ 116379 h 798022"/>
              <a:gd name="connsiteX14" fmla="*/ 66502 w 1217814"/>
              <a:gd name="connsiteY14" fmla="*/ 211975 h 798022"/>
              <a:gd name="connsiteX15" fmla="*/ 33251 w 1217814"/>
              <a:gd name="connsiteY15" fmla="*/ 266008 h 798022"/>
              <a:gd name="connsiteX16" fmla="*/ 0 w 1217814"/>
              <a:gd name="connsiteY16" fmla="*/ 328353 h 79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814" h="798022">
                <a:moveTo>
                  <a:pt x="0" y="328353"/>
                </a:moveTo>
                <a:lnTo>
                  <a:pt x="8313" y="789709"/>
                </a:lnTo>
                <a:lnTo>
                  <a:pt x="1217814" y="798022"/>
                </a:lnTo>
                <a:lnTo>
                  <a:pt x="1088967" y="702426"/>
                </a:lnTo>
                <a:lnTo>
                  <a:pt x="1009996" y="648393"/>
                </a:lnTo>
                <a:lnTo>
                  <a:pt x="910244" y="527859"/>
                </a:lnTo>
                <a:lnTo>
                  <a:pt x="802178" y="340822"/>
                </a:lnTo>
                <a:lnTo>
                  <a:pt x="677487" y="162099"/>
                </a:lnTo>
                <a:lnTo>
                  <a:pt x="619298" y="95597"/>
                </a:lnTo>
                <a:lnTo>
                  <a:pt x="486294" y="20782"/>
                </a:lnTo>
                <a:lnTo>
                  <a:pt x="390698" y="0"/>
                </a:lnTo>
                <a:lnTo>
                  <a:pt x="274320" y="33251"/>
                </a:lnTo>
                <a:lnTo>
                  <a:pt x="203662" y="78971"/>
                </a:lnTo>
                <a:lnTo>
                  <a:pt x="149629" y="116379"/>
                </a:lnTo>
                <a:lnTo>
                  <a:pt x="66502" y="211975"/>
                </a:lnTo>
                <a:lnTo>
                  <a:pt x="33251" y="266008"/>
                </a:lnTo>
                <a:lnTo>
                  <a:pt x="0" y="328353"/>
                </a:lnTo>
                <a:close/>
              </a:path>
            </a:pathLst>
          </a:custGeom>
          <a:pattFill prst="wdUpDiag">
            <a:fgClr>
              <a:srgbClr val="92D05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F2380645-A1C4-451E-8555-816739C5AB6E}"/>
              </a:ext>
            </a:extLst>
          </p:cNvPr>
          <p:cNvSpPr>
            <a:spLocks noGrp="1"/>
          </p:cNvSpPr>
          <p:nvPr>
            <p:ph type="title"/>
          </p:nvPr>
        </p:nvSpPr>
        <p:spPr>
          <a:xfrm>
            <a:off x="529183" y="15205"/>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Introduction</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CF071A79-3B11-48ED-8F55-D1082C7ABFFA}"/>
                  </a:ext>
                </a:extLst>
              </p:cNvPr>
              <p:cNvSpPr>
                <a:spLocks noGrp="1"/>
              </p:cNvSpPr>
              <p:nvPr>
                <p:ph idx="1"/>
              </p:nvPr>
            </p:nvSpPr>
            <p:spPr>
              <a:xfrm>
                <a:off x="580396" y="1150401"/>
                <a:ext cx="7937858" cy="4708981"/>
              </a:xfrm>
            </p:spPr>
            <p:txBody>
              <a:bodyPr wrap="square">
                <a:spAutoFit/>
              </a:bodyPr>
              <a:lstStyle/>
              <a:p>
                <a:pPr marL="0" indent="0">
                  <a:lnSpc>
                    <a:spcPct val="100000"/>
                  </a:lnSpc>
                  <a:buNone/>
                </a:pPr>
                <a:r>
                  <a:rPr lang="en-US" altLang="zh-CN" sz="2600" b="1" dirty="0"/>
                  <a:t>Existing RHS beamformer design schemes</a:t>
                </a:r>
                <a:endParaRPr lang="en-US" altLang="zh-CN" sz="2600" dirty="0"/>
              </a:p>
              <a:p>
                <a:pPr>
                  <a:lnSpc>
                    <a:spcPct val="100000"/>
                  </a:lnSpc>
                </a:pPr>
                <a:r>
                  <a:rPr lang="en-US" altLang="zh-CN" sz="2200" dirty="0"/>
                  <a:t>Holographic interference principle (HIP) based algorithm [1]</a:t>
                </a:r>
              </a:p>
              <a:p>
                <a:pPr lvl="1">
                  <a:lnSpc>
                    <a:spcPct val="100000"/>
                  </a:lnSpc>
                </a:pPr>
                <a:r>
                  <a:rPr lang="en-US" altLang="zh-CN" sz="2000" dirty="0"/>
                  <a:t>Provides a </a:t>
                </a:r>
                <a:r>
                  <a:rPr lang="en-US" altLang="zh-CN" sz="2000" dirty="0">
                    <a:solidFill>
                      <a:srgbClr val="C00000"/>
                    </a:solidFill>
                  </a:rPr>
                  <a:t>closed-form expression </a:t>
                </a:r>
                <a:r>
                  <a:rPr lang="en-US" altLang="zh-CN" sz="2000" dirty="0"/>
                  <a:t>that steers the beam towards a </a:t>
                </a:r>
                <a:r>
                  <a:rPr lang="en-US" altLang="zh-CN" sz="2000" dirty="0">
                    <a:solidFill>
                      <a:srgbClr val="C00000"/>
                    </a:solidFill>
                  </a:rPr>
                  <a:t>given direction </a:t>
                </a:r>
                <a14:m>
                  <m:oMath xmlns:m="http://schemas.openxmlformats.org/officeDocument/2006/math">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𝜃</m:t>
                    </m:r>
                    <m:r>
                      <a:rPr lang="en-US" altLang="zh-CN" sz="2000" b="0" i="1" smtClean="0">
                        <a:solidFill>
                          <a:schemeClr val="tx1"/>
                        </a:solidFill>
                        <a:latin typeface="Cambria Math" panose="02040503050406030204" pitchFamily="18" charset="0"/>
                      </a:rPr>
                      <m:t>,</m:t>
                    </m:r>
                    <m:r>
                      <a:rPr lang="en-US" altLang="zh-CN" sz="2000" b="0" i="1" smtClean="0">
                        <a:solidFill>
                          <a:schemeClr val="tx1"/>
                        </a:solidFill>
                        <a:latin typeface="Cambria Math" panose="02040503050406030204" pitchFamily="18" charset="0"/>
                      </a:rPr>
                      <m:t>𝜙</m:t>
                    </m:r>
                    <m:r>
                      <a:rPr lang="en-US" altLang="zh-CN" sz="2000" b="0" i="1" smtClean="0">
                        <a:solidFill>
                          <a:schemeClr val="tx1"/>
                        </a:solidFill>
                        <a:latin typeface="Cambria Math" panose="02040503050406030204" pitchFamily="18" charset="0"/>
                      </a:rPr>
                      <m:t>)</m:t>
                    </m:r>
                  </m:oMath>
                </a14:m>
                <a:endParaRPr lang="en-US" altLang="zh-CN" sz="2000" dirty="0">
                  <a:solidFill>
                    <a:schemeClr val="tx1"/>
                  </a:solidFill>
                </a:endParaRPr>
              </a:p>
              <a:p>
                <a:pPr>
                  <a:lnSpc>
                    <a:spcPct val="100000"/>
                  </a:lnSpc>
                </a:pPr>
                <a:r>
                  <a:rPr lang="en-US" altLang="zh-CN" sz="2200" dirty="0"/>
                  <a:t>Radiation amplitude optimization (RAO) algorithm [2]</a:t>
                </a:r>
              </a:p>
              <a:p>
                <a:pPr lvl="1">
                  <a:lnSpc>
                    <a:spcPct val="100000"/>
                  </a:lnSpc>
                </a:pPr>
                <a:r>
                  <a:rPr lang="en-US" altLang="zh-CN" sz="2000" dirty="0"/>
                  <a:t>Maximize the </a:t>
                </a:r>
                <a:r>
                  <a:rPr lang="en-US" altLang="zh-CN" sz="2000" dirty="0">
                    <a:solidFill>
                      <a:srgbClr val="C00000"/>
                    </a:solidFill>
                  </a:rPr>
                  <a:t>probability of detection </a:t>
                </a:r>
                <a:r>
                  <a:rPr lang="en-US" altLang="zh-CN" sz="2000" dirty="0"/>
                  <a:t>given the probability of false-alarm by </a:t>
                </a:r>
                <a:r>
                  <a:rPr lang="en-US" altLang="zh-CN" sz="2000" dirty="0">
                    <a:solidFill>
                      <a:srgbClr val="C00000"/>
                    </a:solidFill>
                  </a:rPr>
                  <a:t>optimizing</a:t>
                </a:r>
                <a:r>
                  <a:rPr lang="en-US" altLang="zh-CN" sz="2000" dirty="0"/>
                  <a:t> the radiation amplitudes of the RHS elements</a:t>
                </a:r>
                <a:endParaRPr lang="en-US" altLang="zh-CN" dirty="0"/>
              </a:p>
              <a:p>
                <a:pPr marL="0" indent="0">
                  <a:lnSpc>
                    <a:spcPct val="100000"/>
                  </a:lnSpc>
                  <a:buNone/>
                </a:pPr>
                <a:r>
                  <a:rPr lang="en-US" altLang="zh-CN" b="1" dirty="0"/>
                  <a:t>Problems</a:t>
                </a:r>
              </a:p>
              <a:p>
                <a:pPr>
                  <a:lnSpc>
                    <a:spcPct val="100000"/>
                  </a:lnSpc>
                </a:pPr>
                <a:r>
                  <a:rPr lang="en-US" altLang="zh-CN" sz="2200" dirty="0"/>
                  <a:t>An </a:t>
                </a:r>
                <a:r>
                  <a:rPr lang="en-US" altLang="zh-CN" sz="2200" dirty="0">
                    <a:solidFill>
                      <a:srgbClr val="C00000"/>
                    </a:solidFill>
                  </a:rPr>
                  <a:t>optimal beamformer design </a:t>
                </a:r>
                <a:r>
                  <a:rPr lang="en-US" altLang="zh-CN" sz="2200" dirty="0"/>
                  <a:t>of the RHS is not provided</a:t>
                </a:r>
              </a:p>
              <a:p>
                <a:pPr>
                  <a:lnSpc>
                    <a:spcPct val="100000"/>
                  </a:lnSpc>
                </a:pPr>
                <a:r>
                  <a:rPr lang="en-US" altLang="zh-CN" sz="2200" dirty="0"/>
                  <a:t>The </a:t>
                </a:r>
                <a:r>
                  <a:rPr lang="en-US" altLang="zh-CN" sz="2200" dirty="0">
                    <a:solidFill>
                      <a:srgbClr val="C00000"/>
                    </a:solidFill>
                  </a:rPr>
                  <a:t>analysis</a:t>
                </a:r>
                <a:r>
                  <a:rPr lang="en-US" altLang="zh-CN" sz="2200" dirty="0"/>
                  <a:t> of the optimal detection performance of the RHS is still lacking</a:t>
                </a:r>
              </a:p>
            </p:txBody>
          </p:sp>
        </mc:Choice>
        <mc:Fallback xmlns="">
          <p:sp>
            <p:nvSpPr>
              <p:cNvPr id="2" name="内容占位符 1">
                <a:extLst>
                  <a:ext uri="{FF2B5EF4-FFF2-40B4-BE49-F238E27FC236}">
                    <a16:creationId xmlns:a16="http://schemas.microsoft.com/office/drawing/2014/main" id="{CF071A79-3B11-48ED-8F55-D1082C7ABFFA}"/>
                  </a:ext>
                </a:extLst>
              </p:cNvPr>
              <p:cNvSpPr>
                <a:spLocks noGrp="1" noRot="1" noChangeAspect="1" noMove="1" noResize="1" noEditPoints="1" noAdjustHandles="1" noChangeArrowheads="1" noChangeShapeType="1" noTextEdit="1"/>
              </p:cNvSpPr>
              <p:nvPr>
                <p:ph idx="1"/>
              </p:nvPr>
            </p:nvSpPr>
            <p:spPr>
              <a:xfrm>
                <a:off x="580396" y="1150401"/>
                <a:ext cx="7937858" cy="4708981"/>
              </a:xfrm>
              <a:blipFill>
                <a:blip r:embed="rId3"/>
                <a:stretch>
                  <a:fillRect l="-1597" t="-1075"/>
                </a:stretch>
              </a:blipFill>
            </p:spPr>
            <p:txBody>
              <a:bodyPr/>
              <a:lstStyle/>
              <a:p>
                <a:r>
                  <a:rPr lang="en-US">
                    <a:noFill/>
                  </a:rPr>
                  <a:t> </a:t>
                </a:r>
              </a:p>
            </p:txBody>
          </p:sp>
        </mc:Fallback>
      </mc:AlternateContent>
      <p:sp>
        <p:nvSpPr>
          <p:cNvPr id="54" name="页脚占位符 7">
            <a:extLst>
              <a:ext uri="{FF2B5EF4-FFF2-40B4-BE49-F238E27FC236}">
                <a16:creationId xmlns:a16="http://schemas.microsoft.com/office/drawing/2014/main" id="{4A568D47-1F52-4D02-B2F2-623AA0BD2DB1}"/>
              </a:ext>
            </a:extLst>
          </p:cNvPr>
          <p:cNvSpPr>
            <a:spLocks noGrp="1"/>
          </p:cNvSpPr>
          <p:nvPr>
            <p:ph type="ftr" sz="quarter" idx="11"/>
          </p:nvPr>
        </p:nvSpPr>
        <p:spPr>
          <a:xfrm>
            <a:off x="511199" y="6025706"/>
            <a:ext cx="9346423" cy="830997"/>
          </a:xfrm>
        </p:spPr>
        <p:txBody>
          <a:bodyPr wrap="square">
            <a:spAutoFit/>
          </a:bodyPr>
          <a:lstStyle/>
          <a:p>
            <a:pPr algn="l">
              <a:defRPr/>
            </a:pPr>
            <a:r>
              <a:rPr lang="en-US" altLang="zh-CN" dirty="0">
                <a:solidFill>
                  <a:prstClr val="black">
                    <a:tint val="75000"/>
                  </a:prstClr>
                </a:solidFill>
              </a:rPr>
              <a:t>[1] D. Smith, O. </a:t>
            </a:r>
            <a:r>
              <a:rPr lang="en-US" altLang="zh-CN" dirty="0" err="1">
                <a:solidFill>
                  <a:prstClr val="black">
                    <a:tint val="75000"/>
                  </a:prstClr>
                </a:solidFill>
              </a:rPr>
              <a:t>Yurduseven</a:t>
            </a:r>
            <a:r>
              <a:rPr lang="en-US" altLang="zh-CN" dirty="0">
                <a:solidFill>
                  <a:prstClr val="black">
                    <a:tint val="75000"/>
                  </a:prstClr>
                </a:solidFill>
              </a:rPr>
              <a:t>, L. P. </a:t>
            </a:r>
            <a:r>
              <a:rPr lang="en-US" altLang="zh-CN" dirty="0" err="1">
                <a:solidFill>
                  <a:prstClr val="black">
                    <a:tint val="75000"/>
                  </a:prstClr>
                </a:solidFill>
              </a:rPr>
              <a:t>Mancera</a:t>
            </a:r>
            <a:r>
              <a:rPr lang="en-US" altLang="zh-CN" dirty="0">
                <a:solidFill>
                  <a:prstClr val="black">
                    <a:tint val="75000"/>
                  </a:prstClr>
                </a:solidFill>
              </a:rPr>
              <a:t>, P. Bowen, and N. B. </a:t>
            </a:r>
            <a:r>
              <a:rPr lang="en-US" altLang="zh-CN" dirty="0" err="1">
                <a:solidFill>
                  <a:prstClr val="black">
                    <a:tint val="75000"/>
                  </a:prstClr>
                </a:solidFill>
              </a:rPr>
              <a:t>Kundtz</a:t>
            </a:r>
            <a:r>
              <a:rPr lang="en-US" altLang="zh-CN" dirty="0">
                <a:solidFill>
                  <a:prstClr val="black">
                    <a:tint val="75000"/>
                  </a:prstClr>
                </a:solidFill>
              </a:rPr>
              <a:t>, “Analysis of a waveguide-fed </a:t>
            </a:r>
            <a:r>
              <a:rPr lang="en-US" altLang="zh-CN" dirty="0" err="1">
                <a:solidFill>
                  <a:prstClr val="black">
                    <a:tint val="75000"/>
                  </a:prstClr>
                </a:solidFill>
              </a:rPr>
              <a:t>metasurface</a:t>
            </a:r>
            <a:r>
              <a:rPr lang="en-US" altLang="zh-CN" dirty="0">
                <a:solidFill>
                  <a:prstClr val="black">
                    <a:tint val="75000"/>
                  </a:prstClr>
                </a:solidFill>
              </a:rPr>
              <a:t> antenna,” Physical Review Applied, vol. 8, no. 5, p. 054048, Nov. 2017.</a:t>
            </a:r>
          </a:p>
          <a:p>
            <a:pPr algn="l">
              <a:defRPr/>
            </a:pPr>
            <a:r>
              <a:rPr lang="en-US" altLang="zh-CN" dirty="0">
                <a:solidFill>
                  <a:prstClr val="black">
                    <a:tint val="75000"/>
                  </a:prstClr>
                </a:solidFill>
              </a:rPr>
              <a:t>[2] X. Zhang, H. Zhang, H. Zhang, and B. Di, “Holographic radar: Target detection enabled by reconfigurable holographic surfaces,” IEEE </a:t>
            </a:r>
            <a:r>
              <a:rPr lang="en-US" altLang="zh-CN" dirty="0" err="1">
                <a:solidFill>
                  <a:prstClr val="black">
                    <a:tint val="75000"/>
                  </a:prstClr>
                </a:solidFill>
              </a:rPr>
              <a:t>Commun</a:t>
            </a:r>
            <a:r>
              <a:rPr lang="en-US" altLang="zh-CN" dirty="0">
                <a:solidFill>
                  <a:prstClr val="black">
                    <a:tint val="75000"/>
                  </a:prstClr>
                </a:solidFill>
              </a:rPr>
              <a:t>. Lett., vol. 27, no. 1, pp. 332–336, Sep. 2022.</a:t>
            </a:r>
            <a:endParaRPr lang="zh-CN" altLang="en-US" dirty="0">
              <a:solidFill>
                <a:prstClr val="black">
                  <a:tint val="75000"/>
                </a:prstClr>
              </a:solidFill>
            </a:endParaRPr>
          </a:p>
        </p:txBody>
      </p:sp>
      <p:cxnSp>
        <p:nvCxnSpPr>
          <p:cNvPr id="56" name="直接箭头连接符 55">
            <a:extLst>
              <a:ext uri="{FF2B5EF4-FFF2-40B4-BE49-F238E27FC236}">
                <a16:creationId xmlns:a16="http://schemas.microsoft.com/office/drawing/2014/main" id="{BB7D6D11-A494-4662-9DDF-C0E6BF22C5F2}"/>
              </a:ext>
            </a:extLst>
          </p:cNvPr>
          <p:cNvCxnSpPr/>
          <p:nvPr/>
        </p:nvCxnSpPr>
        <p:spPr>
          <a:xfrm>
            <a:off x="8419726" y="5450195"/>
            <a:ext cx="2824681"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57" name="直接箭头连接符 56">
            <a:extLst>
              <a:ext uri="{FF2B5EF4-FFF2-40B4-BE49-F238E27FC236}">
                <a16:creationId xmlns:a16="http://schemas.microsoft.com/office/drawing/2014/main" id="{1B3EE084-B9C5-4258-91D2-039343258CC4}"/>
              </a:ext>
            </a:extLst>
          </p:cNvPr>
          <p:cNvCxnSpPr>
            <a:cxnSpLocks/>
          </p:cNvCxnSpPr>
          <p:nvPr/>
        </p:nvCxnSpPr>
        <p:spPr>
          <a:xfrm flipV="1">
            <a:off x="9758130" y="4084630"/>
            <a:ext cx="0" cy="1365565"/>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nvGrpSpPr>
          <p:cNvPr id="62" name="组合 61">
            <a:extLst>
              <a:ext uri="{FF2B5EF4-FFF2-40B4-BE49-F238E27FC236}">
                <a16:creationId xmlns:a16="http://schemas.microsoft.com/office/drawing/2014/main" id="{1C0F6828-5C3A-4E56-8AE4-B014EE3D1821}"/>
              </a:ext>
            </a:extLst>
          </p:cNvPr>
          <p:cNvGrpSpPr/>
          <p:nvPr/>
        </p:nvGrpSpPr>
        <p:grpSpPr>
          <a:xfrm>
            <a:off x="8482957" y="4653490"/>
            <a:ext cx="1593410" cy="769544"/>
            <a:chOff x="8741292" y="4782923"/>
            <a:chExt cx="1593410" cy="769544"/>
          </a:xfrm>
        </p:grpSpPr>
        <p:sp>
          <p:nvSpPr>
            <p:cNvPr id="60" name="任意多边形: 形状 59">
              <a:extLst>
                <a:ext uri="{FF2B5EF4-FFF2-40B4-BE49-F238E27FC236}">
                  <a16:creationId xmlns:a16="http://schemas.microsoft.com/office/drawing/2014/main" id="{C021B397-04D1-4CAB-AD88-AB8DBD4A40D5}"/>
                </a:ext>
              </a:extLst>
            </p:cNvPr>
            <p:cNvSpPr/>
            <p:nvPr/>
          </p:nvSpPr>
          <p:spPr>
            <a:xfrm>
              <a:off x="8741292" y="4782923"/>
              <a:ext cx="796705" cy="769544"/>
            </a:xfrm>
            <a:custGeom>
              <a:avLst/>
              <a:gdLst>
                <a:gd name="connsiteX0" fmla="*/ 0 w 796705"/>
                <a:gd name="connsiteY0" fmla="*/ 769544 h 769544"/>
                <a:gd name="connsiteX1" fmla="*/ 235390 w 796705"/>
                <a:gd name="connsiteY1" fmla="*/ 579421 h 769544"/>
                <a:gd name="connsiteX2" fmla="*/ 543208 w 796705"/>
                <a:gd name="connsiteY2" fmla="*/ 126748 h 769544"/>
                <a:gd name="connsiteX3" fmla="*/ 796705 w 796705"/>
                <a:gd name="connsiteY3" fmla="*/ 0 h 769544"/>
                <a:gd name="connsiteX4" fmla="*/ 796705 w 796705"/>
                <a:gd name="connsiteY4" fmla="*/ 0 h 76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5" h="769544">
                  <a:moveTo>
                    <a:pt x="0" y="769544"/>
                  </a:moveTo>
                  <a:cubicBezTo>
                    <a:pt x="72427" y="728049"/>
                    <a:pt x="144855" y="686554"/>
                    <a:pt x="235390" y="579421"/>
                  </a:cubicBezTo>
                  <a:cubicBezTo>
                    <a:pt x="325925" y="472288"/>
                    <a:pt x="449656" y="223318"/>
                    <a:pt x="543208" y="126748"/>
                  </a:cubicBezTo>
                  <a:cubicBezTo>
                    <a:pt x="636760" y="30178"/>
                    <a:pt x="796705" y="0"/>
                    <a:pt x="796705" y="0"/>
                  </a:cubicBezTo>
                  <a:lnTo>
                    <a:pt x="79670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任意多边形: 形状 60">
              <a:extLst>
                <a:ext uri="{FF2B5EF4-FFF2-40B4-BE49-F238E27FC236}">
                  <a16:creationId xmlns:a16="http://schemas.microsoft.com/office/drawing/2014/main" id="{2FB13DE2-253C-4CBE-AF41-BBEA026DFAB8}"/>
                </a:ext>
              </a:extLst>
            </p:cNvPr>
            <p:cNvSpPr/>
            <p:nvPr/>
          </p:nvSpPr>
          <p:spPr>
            <a:xfrm flipH="1">
              <a:off x="9537997" y="4782923"/>
              <a:ext cx="796705" cy="769544"/>
            </a:xfrm>
            <a:custGeom>
              <a:avLst/>
              <a:gdLst>
                <a:gd name="connsiteX0" fmla="*/ 0 w 796705"/>
                <a:gd name="connsiteY0" fmla="*/ 769544 h 769544"/>
                <a:gd name="connsiteX1" fmla="*/ 235390 w 796705"/>
                <a:gd name="connsiteY1" fmla="*/ 579421 h 769544"/>
                <a:gd name="connsiteX2" fmla="*/ 543208 w 796705"/>
                <a:gd name="connsiteY2" fmla="*/ 126748 h 769544"/>
                <a:gd name="connsiteX3" fmla="*/ 796705 w 796705"/>
                <a:gd name="connsiteY3" fmla="*/ 0 h 769544"/>
                <a:gd name="connsiteX4" fmla="*/ 796705 w 796705"/>
                <a:gd name="connsiteY4" fmla="*/ 0 h 76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5" h="769544">
                  <a:moveTo>
                    <a:pt x="0" y="769544"/>
                  </a:moveTo>
                  <a:cubicBezTo>
                    <a:pt x="72427" y="728049"/>
                    <a:pt x="144855" y="686554"/>
                    <a:pt x="235390" y="579421"/>
                  </a:cubicBezTo>
                  <a:cubicBezTo>
                    <a:pt x="325925" y="472288"/>
                    <a:pt x="449656" y="223318"/>
                    <a:pt x="543208" y="126748"/>
                  </a:cubicBezTo>
                  <a:cubicBezTo>
                    <a:pt x="636760" y="30178"/>
                    <a:pt x="796705" y="0"/>
                    <a:pt x="796705" y="0"/>
                  </a:cubicBezTo>
                  <a:lnTo>
                    <a:pt x="79670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3" name="组合 62">
            <a:extLst>
              <a:ext uri="{FF2B5EF4-FFF2-40B4-BE49-F238E27FC236}">
                <a16:creationId xmlns:a16="http://schemas.microsoft.com/office/drawing/2014/main" id="{55B82D7F-C3A6-462C-85B7-8046D5E2810E}"/>
              </a:ext>
            </a:extLst>
          </p:cNvPr>
          <p:cNvGrpSpPr/>
          <p:nvPr/>
        </p:nvGrpSpPr>
        <p:grpSpPr>
          <a:xfrm>
            <a:off x="9451373" y="4653489"/>
            <a:ext cx="1593410" cy="769544"/>
            <a:chOff x="8741292" y="4782923"/>
            <a:chExt cx="1593410" cy="769544"/>
          </a:xfrm>
        </p:grpSpPr>
        <p:sp>
          <p:nvSpPr>
            <p:cNvPr id="64" name="任意多边形: 形状 63">
              <a:extLst>
                <a:ext uri="{FF2B5EF4-FFF2-40B4-BE49-F238E27FC236}">
                  <a16:creationId xmlns:a16="http://schemas.microsoft.com/office/drawing/2014/main" id="{3F0C8395-A980-4BE3-AD93-3C30AF54115C}"/>
                </a:ext>
              </a:extLst>
            </p:cNvPr>
            <p:cNvSpPr/>
            <p:nvPr/>
          </p:nvSpPr>
          <p:spPr>
            <a:xfrm>
              <a:off x="8741292" y="4782923"/>
              <a:ext cx="796705" cy="769544"/>
            </a:xfrm>
            <a:custGeom>
              <a:avLst/>
              <a:gdLst>
                <a:gd name="connsiteX0" fmla="*/ 0 w 796705"/>
                <a:gd name="connsiteY0" fmla="*/ 769544 h 769544"/>
                <a:gd name="connsiteX1" fmla="*/ 235390 w 796705"/>
                <a:gd name="connsiteY1" fmla="*/ 579421 h 769544"/>
                <a:gd name="connsiteX2" fmla="*/ 543208 w 796705"/>
                <a:gd name="connsiteY2" fmla="*/ 126748 h 769544"/>
                <a:gd name="connsiteX3" fmla="*/ 796705 w 796705"/>
                <a:gd name="connsiteY3" fmla="*/ 0 h 769544"/>
                <a:gd name="connsiteX4" fmla="*/ 796705 w 796705"/>
                <a:gd name="connsiteY4" fmla="*/ 0 h 76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5" h="769544">
                  <a:moveTo>
                    <a:pt x="0" y="769544"/>
                  </a:moveTo>
                  <a:cubicBezTo>
                    <a:pt x="72427" y="728049"/>
                    <a:pt x="144855" y="686554"/>
                    <a:pt x="235390" y="579421"/>
                  </a:cubicBezTo>
                  <a:cubicBezTo>
                    <a:pt x="325925" y="472288"/>
                    <a:pt x="449656" y="223318"/>
                    <a:pt x="543208" y="126748"/>
                  </a:cubicBezTo>
                  <a:cubicBezTo>
                    <a:pt x="636760" y="30178"/>
                    <a:pt x="796705" y="0"/>
                    <a:pt x="796705" y="0"/>
                  </a:cubicBezTo>
                  <a:lnTo>
                    <a:pt x="79670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任意多边形: 形状 64">
              <a:extLst>
                <a:ext uri="{FF2B5EF4-FFF2-40B4-BE49-F238E27FC236}">
                  <a16:creationId xmlns:a16="http://schemas.microsoft.com/office/drawing/2014/main" id="{E0747795-52A3-4B91-853A-EAF7BFA2B56E}"/>
                </a:ext>
              </a:extLst>
            </p:cNvPr>
            <p:cNvSpPr/>
            <p:nvPr/>
          </p:nvSpPr>
          <p:spPr>
            <a:xfrm flipH="1">
              <a:off x="9537997" y="4782923"/>
              <a:ext cx="796705" cy="769544"/>
            </a:xfrm>
            <a:custGeom>
              <a:avLst/>
              <a:gdLst>
                <a:gd name="connsiteX0" fmla="*/ 0 w 796705"/>
                <a:gd name="connsiteY0" fmla="*/ 769544 h 769544"/>
                <a:gd name="connsiteX1" fmla="*/ 235390 w 796705"/>
                <a:gd name="connsiteY1" fmla="*/ 579421 h 769544"/>
                <a:gd name="connsiteX2" fmla="*/ 543208 w 796705"/>
                <a:gd name="connsiteY2" fmla="*/ 126748 h 769544"/>
                <a:gd name="connsiteX3" fmla="*/ 796705 w 796705"/>
                <a:gd name="connsiteY3" fmla="*/ 0 h 769544"/>
                <a:gd name="connsiteX4" fmla="*/ 796705 w 796705"/>
                <a:gd name="connsiteY4" fmla="*/ 0 h 769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6705" h="769544">
                  <a:moveTo>
                    <a:pt x="0" y="769544"/>
                  </a:moveTo>
                  <a:cubicBezTo>
                    <a:pt x="72427" y="728049"/>
                    <a:pt x="144855" y="686554"/>
                    <a:pt x="235390" y="579421"/>
                  </a:cubicBezTo>
                  <a:cubicBezTo>
                    <a:pt x="325925" y="472288"/>
                    <a:pt x="449656" y="223318"/>
                    <a:pt x="543208" y="126748"/>
                  </a:cubicBezTo>
                  <a:cubicBezTo>
                    <a:pt x="636760" y="30178"/>
                    <a:pt x="796705" y="0"/>
                    <a:pt x="796705" y="0"/>
                  </a:cubicBezTo>
                  <a:lnTo>
                    <a:pt x="796705"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67" name="直接连接符 66">
            <a:extLst>
              <a:ext uri="{FF2B5EF4-FFF2-40B4-BE49-F238E27FC236}">
                <a16:creationId xmlns:a16="http://schemas.microsoft.com/office/drawing/2014/main" id="{BF05B04A-CCD1-41D9-89F5-5AC068342143}"/>
              </a:ext>
            </a:extLst>
          </p:cNvPr>
          <p:cNvCxnSpPr>
            <a:cxnSpLocks/>
          </p:cNvCxnSpPr>
          <p:nvPr/>
        </p:nvCxnSpPr>
        <p:spPr>
          <a:xfrm>
            <a:off x="9859439" y="4767412"/>
            <a:ext cx="0" cy="682783"/>
          </a:xfrm>
          <a:prstGeom prst="line">
            <a:avLst/>
          </a:prstGeom>
          <a:ln w="19050"/>
        </p:spPr>
        <p:style>
          <a:lnRef idx="1">
            <a:schemeClr val="dk1"/>
          </a:lnRef>
          <a:fillRef idx="0">
            <a:schemeClr val="dk1"/>
          </a:fillRef>
          <a:effectRef idx="0">
            <a:schemeClr val="dk1"/>
          </a:effectRef>
          <a:fontRef idx="minor">
            <a:schemeClr val="tx1"/>
          </a:fontRef>
        </p:style>
      </p:cxnSp>
      <p:sp>
        <p:nvSpPr>
          <p:cNvPr id="70" name="文本框 69">
            <a:extLst>
              <a:ext uri="{FF2B5EF4-FFF2-40B4-BE49-F238E27FC236}">
                <a16:creationId xmlns:a16="http://schemas.microsoft.com/office/drawing/2014/main" id="{DF9BD0A4-D83A-4F1E-B120-B0EA935E3C14}"/>
              </a:ext>
            </a:extLst>
          </p:cNvPr>
          <p:cNvSpPr txBox="1"/>
          <p:nvPr/>
        </p:nvSpPr>
        <p:spPr>
          <a:xfrm>
            <a:off x="10884906" y="5462091"/>
            <a:ext cx="849414"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Signal</a:t>
            </a:r>
            <a:endParaRPr lang="zh-CN" altLang="en-US" sz="1400" dirty="0">
              <a:latin typeface="Arial" panose="020B0604020202020204" pitchFamily="34" charset="0"/>
              <a:cs typeface="Arial" panose="020B0604020202020204" pitchFamily="34" charset="0"/>
            </a:endParaRPr>
          </a:p>
        </p:txBody>
      </p:sp>
      <p:sp>
        <p:nvSpPr>
          <p:cNvPr id="71" name="文本框 70">
            <a:extLst>
              <a:ext uri="{FF2B5EF4-FFF2-40B4-BE49-F238E27FC236}">
                <a16:creationId xmlns:a16="http://schemas.microsoft.com/office/drawing/2014/main" id="{9B661634-926D-4248-AC62-58F61176123D}"/>
              </a:ext>
            </a:extLst>
          </p:cNvPr>
          <p:cNvSpPr txBox="1"/>
          <p:nvPr/>
        </p:nvSpPr>
        <p:spPr>
          <a:xfrm>
            <a:off x="9741802" y="3951553"/>
            <a:ext cx="1059282"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Probability</a:t>
            </a:r>
            <a:endParaRPr lang="zh-CN" altLang="en-US" sz="1400" dirty="0">
              <a:latin typeface="Arial" panose="020B0604020202020204" pitchFamily="34" charset="0"/>
              <a:cs typeface="Arial" panose="020B0604020202020204" pitchFamily="34" charset="0"/>
            </a:endParaRPr>
          </a:p>
        </p:txBody>
      </p:sp>
      <p:sp>
        <p:nvSpPr>
          <p:cNvPr id="72" name="文本框 71">
            <a:extLst>
              <a:ext uri="{FF2B5EF4-FFF2-40B4-BE49-F238E27FC236}">
                <a16:creationId xmlns:a16="http://schemas.microsoft.com/office/drawing/2014/main" id="{860A8F70-C923-4C0D-960E-F9F8F7D44DFA}"/>
              </a:ext>
            </a:extLst>
          </p:cNvPr>
          <p:cNvSpPr txBox="1"/>
          <p:nvPr/>
        </p:nvSpPr>
        <p:spPr>
          <a:xfrm>
            <a:off x="9008201" y="5769868"/>
            <a:ext cx="982147" cy="307777"/>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Threshold</a:t>
            </a:r>
            <a:endParaRPr lang="zh-CN" altLang="en-US" sz="14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3" name="文本框 72">
                <a:extLst>
                  <a:ext uri="{FF2B5EF4-FFF2-40B4-BE49-F238E27FC236}">
                    <a16:creationId xmlns:a16="http://schemas.microsoft.com/office/drawing/2014/main" id="{B67FF2EA-89F4-484B-9433-084056378DC5}"/>
                  </a:ext>
                </a:extLst>
              </p:cNvPr>
              <p:cNvSpPr txBox="1"/>
              <p:nvPr/>
            </p:nvSpPr>
            <p:spPr>
              <a:xfrm>
                <a:off x="9514806" y="5417227"/>
                <a:ext cx="238149"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1400" b="0" i="1" smtClean="0">
                          <a:latin typeface="Cambria Math" panose="02040503050406030204" pitchFamily="18" charset="0"/>
                          <a:cs typeface="Arial" panose="020B0604020202020204" pitchFamily="34" charset="0"/>
                        </a:rPr>
                        <m:t>0</m:t>
                      </m:r>
                    </m:oMath>
                  </m:oMathPara>
                </a14:m>
                <a:endParaRPr lang="zh-CN" altLang="en-US" sz="1400" dirty="0">
                  <a:latin typeface="Arial" panose="020B0604020202020204" pitchFamily="34" charset="0"/>
                  <a:cs typeface="Arial" panose="020B0604020202020204" pitchFamily="34" charset="0"/>
                </a:endParaRPr>
              </a:p>
            </p:txBody>
          </p:sp>
        </mc:Choice>
        <mc:Fallback xmlns="">
          <p:sp>
            <p:nvSpPr>
              <p:cNvPr id="73" name="文本框 72">
                <a:extLst>
                  <a:ext uri="{FF2B5EF4-FFF2-40B4-BE49-F238E27FC236}">
                    <a16:creationId xmlns:a16="http://schemas.microsoft.com/office/drawing/2014/main" id="{B67FF2EA-89F4-484B-9433-084056378DC5}"/>
                  </a:ext>
                </a:extLst>
              </p:cNvPr>
              <p:cNvSpPr txBox="1">
                <a:spLocks noRot="1" noChangeAspect="1" noMove="1" noResize="1" noEditPoints="1" noAdjustHandles="1" noChangeArrowheads="1" noChangeShapeType="1" noTextEdit="1"/>
              </p:cNvSpPr>
              <p:nvPr/>
            </p:nvSpPr>
            <p:spPr>
              <a:xfrm>
                <a:off x="9514806" y="5417227"/>
                <a:ext cx="238149" cy="307777"/>
              </a:xfrm>
              <a:prstGeom prst="rect">
                <a:avLst/>
              </a:prstGeom>
              <a:blipFill>
                <a:blip r:embed="rId6"/>
                <a:stretch>
                  <a:fillRect r="-5128"/>
                </a:stretch>
              </a:blipFill>
            </p:spPr>
            <p:txBody>
              <a:bodyPr/>
              <a:lstStyle/>
              <a:p>
                <a:r>
                  <a:rPr lang="zh-CN" altLang="en-US">
                    <a:noFill/>
                  </a:rPr>
                  <a:t> </a:t>
                </a:r>
              </a:p>
            </p:txBody>
          </p:sp>
        </mc:Fallback>
      </mc:AlternateContent>
      <p:cxnSp>
        <p:nvCxnSpPr>
          <p:cNvPr id="75" name="直接箭头连接符 74">
            <a:extLst>
              <a:ext uri="{FF2B5EF4-FFF2-40B4-BE49-F238E27FC236}">
                <a16:creationId xmlns:a16="http://schemas.microsoft.com/office/drawing/2014/main" id="{B9330B01-4E8C-4E26-B9C2-E895ED3EA113}"/>
              </a:ext>
            </a:extLst>
          </p:cNvPr>
          <p:cNvCxnSpPr>
            <a:cxnSpLocks/>
          </p:cNvCxnSpPr>
          <p:nvPr/>
        </p:nvCxnSpPr>
        <p:spPr>
          <a:xfrm flipV="1">
            <a:off x="9633880" y="5462092"/>
            <a:ext cx="215845" cy="337077"/>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任意多边形: 形状 76">
            <a:extLst>
              <a:ext uri="{FF2B5EF4-FFF2-40B4-BE49-F238E27FC236}">
                <a16:creationId xmlns:a16="http://schemas.microsoft.com/office/drawing/2014/main" id="{C35251AD-BB5B-47BD-A411-CF4C15DFBE29}"/>
              </a:ext>
            </a:extLst>
          </p:cNvPr>
          <p:cNvSpPr/>
          <p:nvPr/>
        </p:nvSpPr>
        <p:spPr>
          <a:xfrm>
            <a:off x="9857622" y="5262125"/>
            <a:ext cx="245225" cy="191193"/>
          </a:xfrm>
          <a:custGeom>
            <a:avLst/>
            <a:gdLst>
              <a:gd name="connsiteX0" fmla="*/ 0 w 245225"/>
              <a:gd name="connsiteY0" fmla="*/ 0 h 191193"/>
              <a:gd name="connsiteX1" fmla="*/ 8313 w 245225"/>
              <a:gd name="connsiteY1" fmla="*/ 182880 h 191193"/>
              <a:gd name="connsiteX2" fmla="*/ 245225 w 245225"/>
              <a:gd name="connsiteY2" fmla="*/ 191193 h 191193"/>
              <a:gd name="connsiteX3" fmla="*/ 116378 w 245225"/>
              <a:gd name="connsiteY3" fmla="*/ 91440 h 191193"/>
              <a:gd name="connsiteX4" fmla="*/ 0 w 245225"/>
              <a:gd name="connsiteY4" fmla="*/ 0 h 19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225" h="191193">
                <a:moveTo>
                  <a:pt x="0" y="0"/>
                </a:moveTo>
                <a:lnTo>
                  <a:pt x="8313" y="182880"/>
                </a:lnTo>
                <a:lnTo>
                  <a:pt x="245225" y="191193"/>
                </a:lnTo>
                <a:lnTo>
                  <a:pt x="116378" y="91440"/>
                </a:lnTo>
                <a:lnTo>
                  <a:pt x="0" y="0"/>
                </a:lnTo>
                <a:close/>
              </a:path>
            </a:pathLst>
          </a:cu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文本框 77">
            <a:extLst>
              <a:ext uri="{FF2B5EF4-FFF2-40B4-BE49-F238E27FC236}">
                <a16:creationId xmlns:a16="http://schemas.microsoft.com/office/drawing/2014/main" id="{B798E2CB-FD5F-44FE-A508-E0E3BC4B7EF3}"/>
              </a:ext>
            </a:extLst>
          </p:cNvPr>
          <p:cNvSpPr txBox="1"/>
          <p:nvPr/>
        </p:nvSpPr>
        <p:spPr>
          <a:xfrm>
            <a:off x="10165911" y="5878596"/>
            <a:ext cx="1270345"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Probability of false alarm</a:t>
            </a:r>
            <a:endParaRPr lang="zh-CN" altLang="en-US" sz="1400" dirty="0">
              <a:latin typeface="Arial" panose="020B0604020202020204" pitchFamily="34" charset="0"/>
              <a:cs typeface="Arial" panose="020B0604020202020204" pitchFamily="34" charset="0"/>
            </a:endParaRPr>
          </a:p>
        </p:txBody>
      </p:sp>
      <p:cxnSp>
        <p:nvCxnSpPr>
          <p:cNvPr id="79" name="直接箭头连接符 78">
            <a:extLst>
              <a:ext uri="{FF2B5EF4-FFF2-40B4-BE49-F238E27FC236}">
                <a16:creationId xmlns:a16="http://schemas.microsoft.com/office/drawing/2014/main" id="{CA446963-BD15-4EEE-9736-C2F1417F9661}"/>
              </a:ext>
            </a:extLst>
          </p:cNvPr>
          <p:cNvCxnSpPr>
            <a:cxnSpLocks/>
          </p:cNvCxnSpPr>
          <p:nvPr/>
        </p:nvCxnSpPr>
        <p:spPr>
          <a:xfrm flipH="1" flipV="1">
            <a:off x="9919931" y="5396149"/>
            <a:ext cx="605887" cy="450312"/>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6" name="文本框 85">
            <a:extLst>
              <a:ext uri="{FF2B5EF4-FFF2-40B4-BE49-F238E27FC236}">
                <a16:creationId xmlns:a16="http://schemas.microsoft.com/office/drawing/2014/main" id="{A5C9272D-6244-4532-B7B3-748A4DB563B8}"/>
              </a:ext>
            </a:extLst>
          </p:cNvPr>
          <p:cNvSpPr txBox="1"/>
          <p:nvPr/>
        </p:nvSpPr>
        <p:spPr>
          <a:xfrm>
            <a:off x="10562447" y="4268568"/>
            <a:ext cx="1148115" cy="523220"/>
          </a:xfrm>
          <a:prstGeom prst="rect">
            <a:avLst/>
          </a:prstGeom>
          <a:noFill/>
        </p:spPr>
        <p:txBody>
          <a:bodyPr wrap="square" rtlCol="0">
            <a:spAutoFit/>
          </a:bodyPr>
          <a:lstStyle/>
          <a:p>
            <a:r>
              <a:rPr lang="en-US" altLang="zh-CN" sz="1400" dirty="0">
                <a:latin typeface="Arial" panose="020B0604020202020204" pitchFamily="34" charset="0"/>
                <a:cs typeface="Arial" panose="020B0604020202020204" pitchFamily="34" charset="0"/>
              </a:rPr>
              <a:t>Probability of detection</a:t>
            </a:r>
            <a:endParaRPr lang="zh-CN" altLang="en-US" sz="1400" dirty="0">
              <a:latin typeface="Arial" panose="020B0604020202020204" pitchFamily="34" charset="0"/>
              <a:cs typeface="Arial" panose="020B0604020202020204" pitchFamily="34" charset="0"/>
            </a:endParaRPr>
          </a:p>
        </p:txBody>
      </p:sp>
      <p:cxnSp>
        <p:nvCxnSpPr>
          <p:cNvPr id="87" name="直接箭头连接符 86">
            <a:extLst>
              <a:ext uri="{FF2B5EF4-FFF2-40B4-BE49-F238E27FC236}">
                <a16:creationId xmlns:a16="http://schemas.microsoft.com/office/drawing/2014/main" id="{42533350-4577-423F-9EEB-CD133D9A5FAF}"/>
              </a:ext>
            </a:extLst>
          </p:cNvPr>
          <p:cNvCxnSpPr>
            <a:cxnSpLocks/>
          </p:cNvCxnSpPr>
          <p:nvPr/>
        </p:nvCxnSpPr>
        <p:spPr>
          <a:xfrm flipH="1">
            <a:off x="10282003" y="4786696"/>
            <a:ext cx="672899" cy="322107"/>
          </a:xfrm>
          <a:prstGeom prst="straightConnector1">
            <a:avLst/>
          </a:prstGeom>
          <a:ln w="127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1" name="图片 90">
            <a:extLst>
              <a:ext uri="{FF2B5EF4-FFF2-40B4-BE49-F238E27FC236}">
                <a16:creationId xmlns:a16="http://schemas.microsoft.com/office/drawing/2014/main" id="{87D860CF-ED4C-4177-83A1-40142DAF55B5}"/>
              </a:ext>
            </a:extLst>
          </p:cNvPr>
          <p:cNvPicPr>
            <a:picLocks noChangeAspect="1"/>
          </p:cNvPicPr>
          <p:nvPr/>
        </p:nvPicPr>
        <p:blipFill>
          <a:blip r:embed="rId7"/>
          <a:stretch>
            <a:fillRect/>
          </a:stretch>
        </p:blipFill>
        <p:spPr>
          <a:xfrm>
            <a:off x="8977687" y="1217360"/>
            <a:ext cx="2197360" cy="2589432"/>
          </a:xfrm>
          <a:prstGeom prst="rect">
            <a:avLst/>
          </a:prstGeom>
        </p:spPr>
      </p:pic>
      <p:sp>
        <p:nvSpPr>
          <p:cNvPr id="4" name="灯片编号占位符 1">
            <a:extLst>
              <a:ext uri="{FF2B5EF4-FFF2-40B4-BE49-F238E27FC236}">
                <a16:creationId xmlns:a16="http://schemas.microsoft.com/office/drawing/2014/main" id="{3F39F15B-775D-234A-ED69-BF77E664403F}"/>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20</a:t>
            </a:fld>
            <a:endParaRPr lang="zh-CN" altLang="en-US" sz="1400" dirty="0"/>
          </a:p>
        </p:txBody>
      </p:sp>
    </p:spTree>
    <p:extLst>
      <p:ext uri="{BB962C8B-B14F-4D97-AF65-F5344CB8AC3E}">
        <p14:creationId xmlns:p14="http://schemas.microsoft.com/office/powerpoint/2010/main" val="2502223531"/>
      </p:ext>
    </p:extLst>
  </p:cSld>
  <p:clrMapOvr>
    <a:masterClrMapping/>
  </p:clrMapOvr>
  <mc:AlternateContent xmlns:mc="http://schemas.openxmlformats.org/markup-compatibility/2006" xmlns:p14="http://schemas.microsoft.com/office/powerpoint/2010/main">
    <mc:Choice Requires="p14">
      <p:transition spd="slow" p14:dur="2000" advTm="42637"/>
    </mc:Choice>
    <mc:Fallback xmlns="">
      <p:transition spd="slow" advTm="42637"/>
    </mc:Fallback>
  </mc:AlternateContent>
  <p:extLst>
    <p:ext uri="{E180D4A7-C9FB-4DFB-919C-405C955672EB}">
      <p14:showEvtLst xmlns:p14="http://schemas.microsoft.com/office/powerpoint/2010/main">
        <p14:playEvt time="3" objId="6"/>
        <p14:stopEvt time="42391" objId="6"/>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059558A2-7B7E-4CF0-A312-EE002CD919B8}"/>
              </a:ext>
            </a:extLst>
          </p:cNvPr>
          <p:cNvSpPr>
            <a:spLocks noGrp="1"/>
          </p:cNvSpPr>
          <p:nvPr>
            <p:ph type="title"/>
          </p:nvPr>
        </p:nvSpPr>
        <p:spPr>
          <a:xfrm>
            <a:off x="623392" y="9611"/>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Introduction</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p:sp>
        <p:nvSpPr>
          <p:cNvPr id="2" name="内容占位符 1">
            <a:extLst>
              <a:ext uri="{FF2B5EF4-FFF2-40B4-BE49-F238E27FC236}">
                <a16:creationId xmlns:a16="http://schemas.microsoft.com/office/drawing/2014/main" id="{3AD1A8BE-7116-42B2-A292-9226DA33E3A2}"/>
              </a:ext>
            </a:extLst>
          </p:cNvPr>
          <p:cNvSpPr>
            <a:spLocks noGrp="1"/>
          </p:cNvSpPr>
          <p:nvPr>
            <p:ph idx="1"/>
          </p:nvPr>
        </p:nvSpPr>
        <p:spPr>
          <a:xfrm>
            <a:off x="623392" y="1320258"/>
            <a:ext cx="11258304" cy="5454635"/>
          </a:xfrm>
        </p:spPr>
        <p:txBody>
          <a:bodyPr wrap="square">
            <a:spAutoFit/>
          </a:bodyPr>
          <a:lstStyle/>
          <a:p>
            <a:pPr marL="0" indent="0">
              <a:lnSpc>
                <a:spcPct val="110000"/>
              </a:lnSpc>
              <a:buNone/>
            </a:pPr>
            <a:r>
              <a:rPr lang="en-US" altLang="zh-CN" b="1" dirty="0"/>
              <a:t>Holographic radar enabled by RHSs</a:t>
            </a:r>
          </a:p>
          <a:p>
            <a:pPr>
              <a:lnSpc>
                <a:spcPct val="110000"/>
              </a:lnSpc>
            </a:pPr>
            <a:r>
              <a:rPr lang="en-US" altLang="zh-CN" sz="2200" dirty="0"/>
              <a:t>2 RHSs as antennas</a:t>
            </a:r>
          </a:p>
          <a:p>
            <a:pPr>
              <a:lnSpc>
                <a:spcPct val="110000"/>
              </a:lnSpc>
            </a:pPr>
            <a:r>
              <a:rPr lang="en-US" altLang="zh-CN" sz="2200" dirty="0"/>
              <a:t>A far-field target to be detected </a:t>
            </a:r>
            <a:endParaRPr lang="en-US" altLang="zh-CN" b="1" dirty="0"/>
          </a:p>
          <a:p>
            <a:pPr marL="0" indent="0">
              <a:lnSpc>
                <a:spcPct val="110000"/>
              </a:lnSpc>
              <a:buNone/>
            </a:pPr>
            <a:r>
              <a:rPr lang="en-US" altLang="zh-CN" b="1" dirty="0"/>
              <a:t>Contribution</a:t>
            </a:r>
          </a:p>
          <a:p>
            <a:pPr>
              <a:lnSpc>
                <a:spcPct val="110000"/>
              </a:lnSpc>
            </a:pPr>
            <a:r>
              <a:rPr lang="en-US" altLang="zh-CN" sz="2200" dirty="0"/>
              <a:t>We formulate the target detection problem to maximize the </a:t>
            </a:r>
            <a:r>
              <a:rPr lang="en-US" altLang="zh-CN" sz="2200" dirty="0">
                <a:solidFill>
                  <a:srgbClr val="C00000"/>
                </a:solidFill>
              </a:rPr>
              <a:t>probability of detection</a:t>
            </a:r>
            <a:r>
              <a:rPr lang="en-US" altLang="zh-CN" sz="2200" dirty="0"/>
              <a:t>.</a:t>
            </a:r>
          </a:p>
          <a:p>
            <a:pPr>
              <a:lnSpc>
                <a:spcPct val="110000"/>
              </a:lnSpc>
            </a:pPr>
            <a:r>
              <a:rPr lang="en-US" altLang="zh-CN" sz="2200" dirty="0"/>
              <a:t>We propose a </a:t>
            </a:r>
            <a:r>
              <a:rPr lang="en-US" altLang="zh-CN" sz="2200" dirty="0">
                <a:solidFill>
                  <a:srgbClr val="C00000"/>
                </a:solidFill>
              </a:rPr>
              <a:t>global optimal beamformer </a:t>
            </a:r>
            <a:r>
              <a:rPr lang="en-US" altLang="zh-CN" sz="2200" dirty="0"/>
              <a:t>with a </a:t>
            </a:r>
            <a:r>
              <a:rPr lang="en-US" altLang="zh-CN" sz="2200" dirty="0">
                <a:solidFill>
                  <a:srgbClr val="C00000"/>
                </a:solidFill>
              </a:rPr>
              <a:t>closed-form expression </a:t>
            </a:r>
            <a:r>
              <a:rPr lang="en-US" altLang="zh-CN" sz="2200" dirty="0"/>
              <a:t>to solve the formulated problem.</a:t>
            </a:r>
          </a:p>
          <a:p>
            <a:pPr>
              <a:lnSpc>
                <a:spcPct val="110000"/>
              </a:lnSpc>
            </a:pPr>
            <a:r>
              <a:rPr lang="en-US" altLang="zh-CN" sz="2200" dirty="0"/>
              <a:t>We prove the </a:t>
            </a:r>
            <a:r>
              <a:rPr lang="en-US" altLang="zh-CN" sz="2200" dirty="0">
                <a:solidFill>
                  <a:srgbClr val="C00000"/>
                </a:solidFill>
              </a:rPr>
              <a:t>optimality</a:t>
            </a:r>
            <a:r>
              <a:rPr lang="en-US" altLang="zh-CN" sz="2200" dirty="0"/>
              <a:t> of the proposed expression and provide </a:t>
            </a:r>
            <a:r>
              <a:rPr lang="en-US" altLang="zh-CN" sz="2200" dirty="0">
                <a:solidFill>
                  <a:srgbClr val="C00000"/>
                </a:solidFill>
              </a:rPr>
              <a:t>an approximate expression</a:t>
            </a:r>
            <a:r>
              <a:rPr lang="en-US" altLang="zh-CN" sz="2200" dirty="0"/>
              <a:t> of the maximum probability of detection with high accuracy.</a:t>
            </a:r>
          </a:p>
          <a:p>
            <a:pPr>
              <a:lnSpc>
                <a:spcPct val="110000"/>
              </a:lnSpc>
            </a:pPr>
            <a:r>
              <a:rPr lang="en-US" altLang="zh-CN" sz="2200" dirty="0"/>
              <a:t>Simulation results verify the benefits of the proposed scheme in </a:t>
            </a:r>
            <a:r>
              <a:rPr lang="en-US" altLang="zh-CN" sz="2200" dirty="0">
                <a:solidFill>
                  <a:srgbClr val="C00000"/>
                </a:solidFill>
              </a:rPr>
              <a:t>promoting detection accuracy </a:t>
            </a:r>
            <a:r>
              <a:rPr lang="en-US" altLang="zh-CN" sz="2200" dirty="0"/>
              <a:t>compared with existing schemes.</a:t>
            </a:r>
          </a:p>
        </p:txBody>
      </p:sp>
      <p:pic>
        <p:nvPicPr>
          <p:cNvPr id="5" name="图片 4">
            <a:extLst>
              <a:ext uri="{FF2B5EF4-FFF2-40B4-BE49-F238E27FC236}">
                <a16:creationId xmlns:a16="http://schemas.microsoft.com/office/drawing/2014/main" id="{97F8EBD7-315A-4CE6-9CFC-3276DB8AF556}"/>
              </a:ext>
            </a:extLst>
          </p:cNvPr>
          <p:cNvPicPr>
            <a:picLocks noChangeAspect="1"/>
          </p:cNvPicPr>
          <p:nvPr/>
        </p:nvPicPr>
        <p:blipFill>
          <a:blip r:embed="rId3"/>
          <a:stretch>
            <a:fillRect/>
          </a:stretch>
        </p:blipFill>
        <p:spPr>
          <a:xfrm>
            <a:off x="7843606" y="908720"/>
            <a:ext cx="1680478" cy="2673797"/>
          </a:xfrm>
          <a:prstGeom prst="rect">
            <a:avLst/>
          </a:prstGeom>
        </p:spPr>
      </p:pic>
      <p:pic>
        <p:nvPicPr>
          <p:cNvPr id="7" name="图片 6">
            <a:extLst>
              <a:ext uri="{FF2B5EF4-FFF2-40B4-BE49-F238E27FC236}">
                <a16:creationId xmlns:a16="http://schemas.microsoft.com/office/drawing/2014/main" id="{6D3133A0-2C36-47D2-BF9D-B3A7384C17DA}"/>
              </a:ext>
            </a:extLst>
          </p:cNvPr>
          <p:cNvPicPr>
            <a:picLocks noChangeAspect="1"/>
          </p:cNvPicPr>
          <p:nvPr/>
        </p:nvPicPr>
        <p:blipFill>
          <a:blip r:embed="rId4"/>
          <a:stretch>
            <a:fillRect/>
          </a:stretch>
        </p:blipFill>
        <p:spPr>
          <a:xfrm>
            <a:off x="9524084" y="1109694"/>
            <a:ext cx="1397065" cy="764709"/>
          </a:xfrm>
          <a:prstGeom prst="rect">
            <a:avLst/>
          </a:prstGeom>
        </p:spPr>
      </p:pic>
      <p:sp>
        <p:nvSpPr>
          <p:cNvPr id="6" name="灯片编号占位符 1">
            <a:extLst>
              <a:ext uri="{FF2B5EF4-FFF2-40B4-BE49-F238E27FC236}">
                <a16:creationId xmlns:a16="http://schemas.microsoft.com/office/drawing/2014/main" id="{59393E15-F8AA-80BA-4306-66181DDCDB18}"/>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21</a:t>
            </a:fld>
            <a:endParaRPr lang="zh-CN" altLang="en-US" sz="1400" dirty="0"/>
          </a:p>
        </p:txBody>
      </p:sp>
    </p:spTree>
    <p:extLst>
      <p:ext uri="{BB962C8B-B14F-4D97-AF65-F5344CB8AC3E}">
        <p14:creationId xmlns:p14="http://schemas.microsoft.com/office/powerpoint/2010/main" val="3433204440"/>
      </p:ext>
    </p:extLst>
  </p:cSld>
  <p:clrMapOvr>
    <a:masterClrMapping/>
  </p:clrMapOvr>
  <mc:AlternateContent xmlns:mc="http://schemas.openxmlformats.org/markup-compatibility/2006" xmlns:p14="http://schemas.microsoft.com/office/powerpoint/2010/main">
    <mc:Choice Requires="p14">
      <p:transition spd="slow" p14:dur="2000" advTm="52678"/>
    </mc:Choice>
    <mc:Fallback xmlns="">
      <p:transition spd="slow" advTm="52678"/>
    </mc:Fallback>
  </mc:AlternateContent>
  <p:extLst>
    <p:ext uri="{E180D4A7-C9FB-4DFB-919C-405C955672EB}">
      <p14:showEvtLst xmlns:p14="http://schemas.microsoft.com/office/powerpoint/2010/main">
        <p14:playEvt time="2" objId="4"/>
        <p14:stopEvt time="51383"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657B2E2A-B0AF-453B-BA3B-F42FEAD0FBB0}"/>
              </a:ext>
            </a:extLst>
          </p:cNvPr>
          <p:cNvPicPr>
            <a:picLocks noChangeAspect="1"/>
          </p:cNvPicPr>
          <p:nvPr/>
        </p:nvPicPr>
        <p:blipFill>
          <a:blip r:embed="rId6"/>
          <a:stretch>
            <a:fillRect/>
          </a:stretch>
        </p:blipFill>
        <p:spPr>
          <a:xfrm>
            <a:off x="6643829" y="1882811"/>
            <a:ext cx="5394819" cy="3960547"/>
          </a:xfrm>
          <a:prstGeom prst="rect">
            <a:avLst/>
          </a:prstGeom>
        </p:spPr>
      </p:pic>
      <p:sp>
        <p:nvSpPr>
          <p:cNvPr id="3" name="标题 2">
            <a:extLst>
              <a:ext uri="{FF2B5EF4-FFF2-40B4-BE49-F238E27FC236}">
                <a16:creationId xmlns:a16="http://schemas.microsoft.com/office/drawing/2014/main" id="{43129282-1EFD-5C54-1757-FD3BAE75D521}"/>
              </a:ext>
            </a:extLst>
          </p:cNvPr>
          <p:cNvSpPr>
            <a:spLocks noGrp="1"/>
          </p:cNvSpPr>
          <p:nvPr>
            <p:ph type="title"/>
          </p:nvPr>
        </p:nvSpPr>
        <p:spPr>
          <a:xfrm>
            <a:off x="511199" y="30243"/>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System</a:t>
            </a:r>
            <a:r>
              <a:rPr lang="en-US" altLang="zh-CN" dirty="0"/>
              <a:t> </a:t>
            </a:r>
            <a:r>
              <a:rPr lang="en-US" altLang="zh-CN" sz="4000" b="1" dirty="0">
                <a:solidFill>
                  <a:srgbClr val="0070C0"/>
                </a:solidFill>
                <a:latin typeface="Arial" panose="020B0604020202020204" pitchFamily="34" charset="0"/>
                <a:ea typeface="黑体" pitchFamily="2" charset="-122"/>
                <a:cs typeface="Arial" panose="020B0604020202020204" pitchFamily="34" charset="0"/>
              </a:rPr>
              <a:t>Model</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86DD4569-30CC-F3E0-FE33-561F9CB888EE}"/>
                  </a:ext>
                </a:extLst>
              </p:cNvPr>
              <p:cNvSpPr>
                <a:spLocks noGrp="1"/>
              </p:cNvSpPr>
              <p:nvPr>
                <p:ph idx="1"/>
              </p:nvPr>
            </p:nvSpPr>
            <p:spPr>
              <a:xfrm>
                <a:off x="540727" y="1027890"/>
                <a:ext cx="11497921" cy="5468534"/>
              </a:xfrm>
            </p:spPr>
            <p:txBody>
              <a:bodyPr>
                <a:noAutofit/>
              </a:bodyPr>
              <a:lstStyle/>
              <a:p>
                <a:pPr marL="0" indent="0">
                  <a:lnSpc>
                    <a:spcPct val="110000"/>
                  </a:lnSpc>
                  <a:buNone/>
                </a:pPr>
                <a:r>
                  <a:rPr lang="en-US" altLang="zh-CN" b="1" dirty="0"/>
                  <a:t>Scenario Description</a:t>
                </a:r>
              </a:p>
              <a:p>
                <a:pPr lvl="1">
                  <a:lnSpc>
                    <a:spcPct val="110000"/>
                  </a:lnSpc>
                </a:pPr>
                <a:r>
                  <a:rPr lang="en-US" altLang="zh-CN" b="1" dirty="0"/>
                  <a:t>Tx</a:t>
                </a:r>
                <a:r>
                  <a:rPr lang="en-US" altLang="zh-CN" dirty="0"/>
                  <a:t>: transmitter</a:t>
                </a:r>
              </a:p>
              <a:p>
                <a:pPr lvl="1">
                  <a:lnSpc>
                    <a:spcPct val="110000"/>
                  </a:lnSpc>
                </a:pPr>
                <a:r>
                  <a:rPr lang="en-US" altLang="zh-CN" b="1" dirty="0"/>
                  <a:t>Tx/Rx RHS</a:t>
                </a:r>
                <a:r>
                  <a:rPr lang="en-US" altLang="zh-CN" dirty="0"/>
                  <a:t>: 2 RHSs as antennas</a:t>
                </a:r>
              </a:p>
              <a:p>
                <a:pPr lvl="1">
                  <a:lnSpc>
                    <a:spcPct val="110000"/>
                  </a:lnSpc>
                </a:pPr>
                <a:r>
                  <a:rPr lang="en-US" altLang="zh-CN" b="1" dirty="0"/>
                  <a:t>Target </a:t>
                </a:r>
                <a:r>
                  <a:rPr lang="en-US" altLang="zh-CN" dirty="0"/>
                  <a:t>in the far-field</a:t>
                </a:r>
              </a:p>
              <a:p>
                <a:pPr marL="0" indent="0">
                  <a:lnSpc>
                    <a:spcPct val="110000"/>
                  </a:lnSpc>
                  <a:buNone/>
                </a:pPr>
                <a:r>
                  <a:rPr lang="en-US" altLang="zh-CN" b="1" dirty="0"/>
                  <a:t>RHS Model</a:t>
                </a:r>
              </a:p>
              <a:p>
                <a:pPr>
                  <a:lnSpc>
                    <a:spcPct val="110000"/>
                  </a:lnSpc>
                  <a:spcBef>
                    <a:spcPts val="0"/>
                  </a:spcBef>
                </a:pPr>
                <a:r>
                  <a:rPr lang="en-US" altLang="zh-CN" sz="2200" dirty="0"/>
                  <a:t>Tx RHS with</a:t>
                </a:r>
                <a:r>
                  <a:rPr lang="en-US" altLang="zh-CN" sz="2600" dirty="0"/>
                  <a:t> </a:t>
                </a:r>
                <a14:m>
                  <m:oMath xmlns:m="http://schemas.openxmlformats.org/officeDocument/2006/math">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𝑀</m:t>
                        </m:r>
                      </m:e>
                      <m:sub>
                        <m:r>
                          <a:rPr lang="en-US" altLang="zh-CN" sz="2200" b="0" i="1" smtClean="0">
                            <a:latin typeface="Cambria Math" panose="02040503050406030204" pitchFamily="18" charset="0"/>
                          </a:rPr>
                          <m:t>𝑡</m:t>
                        </m:r>
                      </m:sub>
                    </m:sSub>
                    <m:r>
                      <a:rPr lang="en-US" altLang="zh-CN" sz="2200" b="0" i="1" smtClean="0">
                        <a:latin typeface="Cambria Math" panose="02040503050406030204" pitchFamily="18" charset="0"/>
                      </a:rPr>
                      <m:t>×</m:t>
                    </m:r>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𝑁</m:t>
                        </m:r>
                      </m:e>
                      <m:sub>
                        <m:r>
                          <a:rPr lang="en-US" altLang="zh-CN" sz="2200" b="0" i="1" smtClean="0">
                            <a:latin typeface="Cambria Math" panose="02040503050406030204" pitchFamily="18" charset="0"/>
                          </a:rPr>
                          <m:t>𝑡</m:t>
                        </m:r>
                      </m:sub>
                    </m:sSub>
                  </m:oMath>
                </a14:m>
                <a:r>
                  <a:rPr lang="en-US" altLang="zh-CN" sz="2200" dirty="0"/>
                  <a:t> elements </a:t>
                </a:r>
              </a:p>
              <a:p>
                <a:pPr lvl="1">
                  <a:lnSpc>
                    <a:spcPct val="110000"/>
                  </a:lnSpc>
                </a:pPr>
                <a:r>
                  <a:rPr lang="en-US" altLang="zh-CN" sz="2000" dirty="0"/>
                  <a:t>Amplitude of each element is </a:t>
                </a:r>
                <a:r>
                  <a:rPr lang="en-US" altLang="zh-CN" sz="2000" b="1" dirty="0"/>
                  <a:t>reconfigurable</a:t>
                </a:r>
              </a:p>
              <a:p>
                <a:pPr marL="0" indent="0">
                  <a:lnSpc>
                    <a:spcPct val="110000"/>
                  </a:lnSpc>
                  <a:buNone/>
                </a:pPr>
                <a:r>
                  <a:rPr lang="en-US" altLang="zh-CN" sz="2200" b="0" dirty="0"/>
                  <a:t>	 </a:t>
                </a:r>
                <a:endParaRPr lang="en-US" altLang="zh-CN" sz="2200" dirty="0"/>
              </a:p>
              <a:p>
                <a:pPr marL="342900" lvl="1" indent="0">
                  <a:lnSpc>
                    <a:spcPct val="110000"/>
                  </a:lnSpc>
                  <a:buNone/>
                </a:pPr>
                <a:endParaRPr lang="en-US" altLang="zh-CN" sz="2000" dirty="0"/>
              </a:p>
              <a:p>
                <a:pPr lvl="1">
                  <a:lnSpc>
                    <a:spcPct val="110000"/>
                  </a:lnSpc>
                </a:pPr>
                <a:r>
                  <a:rPr lang="en-US" altLang="zh-CN" sz="2000" b="0" dirty="0"/>
                  <a:t>Amplitude vector </a:t>
                </a:r>
                <a:endParaRPr lang="en-US" altLang="zh-CN" sz="2000" dirty="0"/>
              </a:p>
              <a:p>
                <a:pPr>
                  <a:lnSpc>
                    <a:spcPct val="110000"/>
                  </a:lnSpc>
                </a:pPr>
                <a:r>
                  <a:rPr lang="en-US" altLang="zh-CN" sz="2200" dirty="0"/>
                  <a:t>Rx RHS with</a:t>
                </a:r>
                <a:r>
                  <a:rPr lang="en-US" altLang="zh-CN" sz="2600" dirty="0"/>
                  <a:t> </a:t>
                </a:r>
                <a14:m>
                  <m:oMath xmlns:m="http://schemas.openxmlformats.org/officeDocument/2006/math">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𝑀</m:t>
                        </m:r>
                      </m:e>
                      <m:sub>
                        <m:r>
                          <a:rPr lang="en-US" altLang="zh-CN" sz="2200" b="0" i="1" smtClean="0">
                            <a:latin typeface="Cambria Math" panose="02040503050406030204" pitchFamily="18" charset="0"/>
                          </a:rPr>
                          <m:t>𝑟</m:t>
                        </m:r>
                      </m:sub>
                    </m:sSub>
                    <m:r>
                      <a:rPr lang="en-US" altLang="zh-CN" sz="2200" b="0" i="1" smtClean="0">
                        <a:latin typeface="Cambria Math" panose="02040503050406030204" pitchFamily="18" charset="0"/>
                      </a:rPr>
                      <m:t>×</m:t>
                    </m:r>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𝑁</m:t>
                        </m:r>
                      </m:e>
                      <m:sub>
                        <m:r>
                          <a:rPr lang="en-US" altLang="zh-CN" sz="2200" b="0" i="1" smtClean="0">
                            <a:latin typeface="Cambria Math" panose="02040503050406030204" pitchFamily="18" charset="0"/>
                          </a:rPr>
                          <m:t>𝑟</m:t>
                        </m:r>
                      </m:sub>
                    </m:sSub>
                  </m:oMath>
                </a14:m>
                <a:r>
                  <a:rPr lang="en-US" altLang="zh-CN" sz="2200" dirty="0"/>
                  <a:t> elements </a:t>
                </a:r>
              </a:p>
              <a:p>
                <a:pPr lvl="1">
                  <a:lnSpc>
                    <a:spcPct val="110000"/>
                  </a:lnSpc>
                </a:pPr>
                <a:r>
                  <a:rPr lang="en-US" altLang="zh-CN" sz="2000" dirty="0"/>
                  <a:t>Amplitude vector  			          </a:t>
                </a:r>
              </a:p>
            </p:txBody>
          </p:sp>
        </mc:Choice>
        <mc:Fallback xmlns="">
          <p:sp>
            <p:nvSpPr>
              <p:cNvPr id="2" name="内容占位符 1">
                <a:extLst>
                  <a:ext uri="{FF2B5EF4-FFF2-40B4-BE49-F238E27FC236}">
                    <a16:creationId xmlns:a16="http://schemas.microsoft.com/office/drawing/2014/main" id="{86DD4569-30CC-F3E0-FE33-561F9CB888EE}"/>
                  </a:ext>
                </a:extLst>
              </p:cNvPr>
              <p:cNvSpPr>
                <a:spLocks noGrp="1" noRot="1" noChangeAspect="1" noMove="1" noResize="1" noEditPoints="1" noAdjustHandles="1" noChangeArrowheads="1" noChangeShapeType="1" noTextEdit="1"/>
              </p:cNvSpPr>
              <p:nvPr>
                <p:ph idx="1"/>
              </p:nvPr>
            </p:nvSpPr>
            <p:spPr>
              <a:xfrm>
                <a:off x="540727" y="1027890"/>
                <a:ext cx="11497921" cy="5468534"/>
              </a:xfrm>
              <a:blipFill>
                <a:blip r:embed="rId7"/>
                <a:stretch>
                  <a:fillRect l="-1103" t="-928" b="-4872"/>
                </a:stretch>
              </a:blipFill>
            </p:spPr>
            <p:txBody>
              <a:bodyPr/>
              <a:lstStyle/>
              <a:p>
                <a:r>
                  <a:rPr lang="en-US">
                    <a:noFill/>
                  </a:rPr>
                  <a:t> </a:t>
                </a:r>
              </a:p>
            </p:txBody>
          </p:sp>
        </mc:Fallback>
      </mc:AlternateContent>
      <p:cxnSp>
        <p:nvCxnSpPr>
          <p:cNvPr id="283" name="直接箭头连接符 282">
            <a:extLst>
              <a:ext uri="{FF2B5EF4-FFF2-40B4-BE49-F238E27FC236}">
                <a16:creationId xmlns:a16="http://schemas.microsoft.com/office/drawing/2014/main" id="{D934E4AF-646B-5486-70B1-A73721C59363}"/>
              </a:ext>
            </a:extLst>
          </p:cNvPr>
          <p:cNvCxnSpPr>
            <a:cxnSpLocks/>
          </p:cNvCxnSpPr>
          <p:nvPr/>
        </p:nvCxnSpPr>
        <p:spPr>
          <a:xfrm flipH="1">
            <a:off x="2482778" y="4653379"/>
            <a:ext cx="329354" cy="29838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4" name="文本框 283">
            <a:extLst>
              <a:ext uri="{FF2B5EF4-FFF2-40B4-BE49-F238E27FC236}">
                <a16:creationId xmlns:a16="http://schemas.microsoft.com/office/drawing/2014/main" id="{BD97B260-DC2A-A7C9-3D06-FDED343EDC69}"/>
              </a:ext>
            </a:extLst>
          </p:cNvPr>
          <p:cNvSpPr txBox="1"/>
          <p:nvPr/>
        </p:nvSpPr>
        <p:spPr>
          <a:xfrm>
            <a:off x="797536" y="4842614"/>
            <a:ext cx="1791320" cy="323165"/>
          </a:xfrm>
          <a:prstGeom prst="rect">
            <a:avLst/>
          </a:prstGeom>
          <a:noFill/>
        </p:spPr>
        <p:txBody>
          <a:bodyPr wrap="square" rtlCol="0">
            <a:spAutoFit/>
          </a:bodyPr>
          <a:lstStyle/>
          <a:p>
            <a:pPr>
              <a:lnSpc>
                <a:spcPts val="1800"/>
              </a:lnSpc>
            </a:pPr>
            <a:r>
              <a:rPr lang="en-US" altLang="zh-CN" dirty="0">
                <a:solidFill>
                  <a:srgbClr val="C00000"/>
                </a:solidFill>
                <a:latin typeface="Arial" panose="020B0604020202020204" pitchFamily="34" charset="0"/>
                <a:cs typeface="Arial" panose="020B0604020202020204" pitchFamily="34" charset="0"/>
              </a:rPr>
              <a:t>Radiated signal</a:t>
            </a:r>
            <a:endParaRPr lang="zh-CN" altLang="en-US" dirty="0">
              <a:solidFill>
                <a:srgbClr val="C00000"/>
              </a:solidFill>
              <a:latin typeface="Arial" panose="020B0604020202020204" pitchFamily="34" charset="0"/>
              <a:cs typeface="Arial" panose="020B0604020202020204" pitchFamily="34" charset="0"/>
            </a:endParaRPr>
          </a:p>
        </p:txBody>
      </p:sp>
      <p:sp>
        <p:nvSpPr>
          <p:cNvPr id="286" name="文本框 285">
            <a:extLst>
              <a:ext uri="{FF2B5EF4-FFF2-40B4-BE49-F238E27FC236}">
                <a16:creationId xmlns:a16="http://schemas.microsoft.com/office/drawing/2014/main" id="{70BA155E-B099-7AAA-FC01-222483E7DF27}"/>
              </a:ext>
            </a:extLst>
          </p:cNvPr>
          <p:cNvSpPr txBox="1"/>
          <p:nvPr/>
        </p:nvSpPr>
        <p:spPr>
          <a:xfrm>
            <a:off x="3784329" y="4987952"/>
            <a:ext cx="1381070" cy="326371"/>
          </a:xfrm>
          <a:prstGeom prst="rect">
            <a:avLst/>
          </a:prstGeom>
          <a:noFill/>
          <a:ln>
            <a:noFill/>
          </a:ln>
        </p:spPr>
        <p:txBody>
          <a:bodyPr wrap="square" rtlCol="0">
            <a:spAutoFit/>
          </a:bodyPr>
          <a:lstStyle/>
          <a:p>
            <a:pPr>
              <a:lnSpc>
                <a:spcPts val="1800"/>
              </a:lnSpc>
            </a:pPr>
            <a:r>
              <a:rPr lang="en-US" altLang="zh-CN" dirty="0">
                <a:solidFill>
                  <a:srgbClr val="C00000"/>
                </a:solidFill>
                <a:latin typeface="Arial" panose="020B0604020202020204" pitchFamily="34" charset="0"/>
                <a:cs typeface="Arial" panose="020B0604020202020204" pitchFamily="34" charset="0"/>
              </a:rPr>
              <a:t>Phase shift</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288" name="直接箭头连接符 287">
            <a:extLst>
              <a:ext uri="{FF2B5EF4-FFF2-40B4-BE49-F238E27FC236}">
                <a16:creationId xmlns:a16="http://schemas.microsoft.com/office/drawing/2014/main" id="{E820F39D-6F60-1DEA-2CD9-B3A8F10B0A54}"/>
              </a:ext>
            </a:extLst>
          </p:cNvPr>
          <p:cNvCxnSpPr>
            <a:cxnSpLocks/>
          </p:cNvCxnSpPr>
          <p:nvPr/>
        </p:nvCxnSpPr>
        <p:spPr>
          <a:xfrm flipH="1">
            <a:off x="3258102" y="4673668"/>
            <a:ext cx="358409" cy="28685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1" name="直接箭头连接符 290">
            <a:extLst>
              <a:ext uri="{FF2B5EF4-FFF2-40B4-BE49-F238E27FC236}">
                <a16:creationId xmlns:a16="http://schemas.microsoft.com/office/drawing/2014/main" id="{D639D167-A406-F822-5704-744BF55A5840}"/>
              </a:ext>
            </a:extLst>
          </p:cNvPr>
          <p:cNvCxnSpPr>
            <a:cxnSpLocks/>
          </p:cNvCxnSpPr>
          <p:nvPr/>
        </p:nvCxnSpPr>
        <p:spPr>
          <a:xfrm>
            <a:off x="4090987" y="4720881"/>
            <a:ext cx="259438" cy="28331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3" name="文本框 292">
            <a:extLst>
              <a:ext uri="{FF2B5EF4-FFF2-40B4-BE49-F238E27FC236}">
                <a16:creationId xmlns:a16="http://schemas.microsoft.com/office/drawing/2014/main" id="{BB65274D-D6D5-2ABA-0102-808C8E23088F}"/>
              </a:ext>
            </a:extLst>
          </p:cNvPr>
          <p:cNvSpPr txBox="1"/>
          <p:nvPr/>
        </p:nvSpPr>
        <p:spPr>
          <a:xfrm>
            <a:off x="2547788" y="5004706"/>
            <a:ext cx="1321917" cy="323165"/>
          </a:xfrm>
          <a:prstGeom prst="rect">
            <a:avLst/>
          </a:prstGeom>
          <a:noFill/>
        </p:spPr>
        <p:txBody>
          <a:bodyPr wrap="square" rtlCol="0">
            <a:spAutoFit/>
          </a:bodyPr>
          <a:lstStyle/>
          <a:p>
            <a:pPr>
              <a:lnSpc>
                <a:spcPts val="1800"/>
              </a:lnSpc>
            </a:pPr>
            <a:r>
              <a:rPr lang="en-US" altLang="zh-CN" dirty="0">
                <a:solidFill>
                  <a:srgbClr val="C00000"/>
                </a:solidFill>
                <a:latin typeface="Arial" panose="020B0604020202020204" pitchFamily="34" charset="0"/>
                <a:cs typeface="Arial" panose="020B0604020202020204" pitchFamily="34" charset="0"/>
              </a:rPr>
              <a:t>Amplitude</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294" name="直接箭头连接符 293">
            <a:extLst>
              <a:ext uri="{FF2B5EF4-FFF2-40B4-BE49-F238E27FC236}">
                <a16:creationId xmlns:a16="http://schemas.microsoft.com/office/drawing/2014/main" id="{673AF842-C401-06F8-6B90-1B313DEF0ADA}"/>
              </a:ext>
            </a:extLst>
          </p:cNvPr>
          <p:cNvCxnSpPr>
            <a:cxnSpLocks/>
          </p:cNvCxnSpPr>
          <p:nvPr/>
        </p:nvCxnSpPr>
        <p:spPr>
          <a:xfrm>
            <a:off x="4560881" y="4528611"/>
            <a:ext cx="369453"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6" name="文本框 295">
            <a:extLst>
              <a:ext uri="{FF2B5EF4-FFF2-40B4-BE49-F238E27FC236}">
                <a16:creationId xmlns:a16="http://schemas.microsoft.com/office/drawing/2014/main" id="{4D9BCB5A-CBC0-3980-D1EE-735932DF736B}"/>
              </a:ext>
            </a:extLst>
          </p:cNvPr>
          <p:cNvSpPr txBox="1"/>
          <p:nvPr/>
        </p:nvSpPr>
        <p:spPr>
          <a:xfrm>
            <a:off x="5035084" y="4398552"/>
            <a:ext cx="1196600" cy="553998"/>
          </a:xfrm>
          <a:prstGeom prst="rect">
            <a:avLst/>
          </a:prstGeom>
          <a:noFill/>
        </p:spPr>
        <p:txBody>
          <a:bodyPr wrap="square" rtlCol="0">
            <a:spAutoFit/>
          </a:bodyPr>
          <a:lstStyle/>
          <a:p>
            <a:pPr>
              <a:lnSpc>
                <a:spcPts val="1800"/>
              </a:lnSpc>
            </a:pPr>
            <a:r>
              <a:rPr lang="en-US" altLang="zh-CN" dirty="0">
                <a:solidFill>
                  <a:srgbClr val="C00000"/>
                </a:solidFill>
                <a:latin typeface="Arial" panose="020B0604020202020204" pitchFamily="34" charset="0"/>
                <a:cs typeface="Arial" panose="020B0604020202020204" pitchFamily="34" charset="0"/>
              </a:rPr>
              <a:t>Signal at the feed</a:t>
            </a:r>
            <a:endParaRPr lang="zh-CN" altLang="en-US" dirty="0">
              <a:solidFill>
                <a:srgbClr val="C00000"/>
              </a:solidFill>
              <a:latin typeface="Arial" panose="020B0604020202020204" pitchFamily="34" charset="0"/>
              <a:cs typeface="Arial" panose="020B0604020202020204" pitchFamily="34" charset="0"/>
            </a:endParaRPr>
          </a:p>
        </p:txBody>
      </p:sp>
      <p:pic>
        <p:nvPicPr>
          <p:cNvPr id="281" name="图片 280" descr="\documentclass{article}&#10;\usepackage{amsmath}&#10;\pagestyle{empty}&#10;\begin{document}&#10;&#10;&#10;$x_{m,n} = \psi^t_{m,n} q^t_{m,n} x$&#10;&#10;\end{document}" title="IguanaTex Bitmap Display">
            <a:extLst>
              <a:ext uri="{FF2B5EF4-FFF2-40B4-BE49-F238E27FC236}">
                <a16:creationId xmlns:a16="http://schemas.microsoft.com/office/drawing/2014/main" id="{4C2B57B7-F4B2-44A1-B2C1-F47778161A15}"/>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2482778" y="4352583"/>
            <a:ext cx="2019047" cy="300191"/>
          </a:xfrm>
          <a:prstGeom prst="rect">
            <a:avLst/>
          </a:prstGeom>
        </p:spPr>
      </p:pic>
      <p:pic>
        <p:nvPicPr>
          <p:cNvPr id="308" name="图片 307" descr="\documentclass{article}&#10;\usepackage{amsmath}&#10;\pagestyle{empty}&#10;\begin{document}&#10;&#10;&#10;$\boldsymbol{\psi}^t=\lbrack \psi^t_{1, 1}, \psi^t_{1, 2}, \cdots, \psi^t_{M_t, N_t} \rbrack ^T $&#10;&#10;\end{document}" title="IguanaTex Bitmap Display">
            <a:extLst>
              <a:ext uri="{FF2B5EF4-FFF2-40B4-BE49-F238E27FC236}">
                <a16:creationId xmlns:a16="http://schemas.microsoft.com/office/drawing/2014/main" id="{A92CF230-0300-46F0-BFEF-58F2234E57F4}"/>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3254728" y="5375193"/>
            <a:ext cx="3254857" cy="329143"/>
          </a:xfrm>
          <a:prstGeom prst="rect">
            <a:avLst/>
          </a:prstGeom>
        </p:spPr>
      </p:pic>
      <p:sp>
        <p:nvSpPr>
          <p:cNvPr id="278" name="内容占位符 1">
            <a:extLst>
              <a:ext uri="{FF2B5EF4-FFF2-40B4-BE49-F238E27FC236}">
                <a16:creationId xmlns:a16="http://schemas.microsoft.com/office/drawing/2014/main" id="{6A2CA24A-6B72-E9DC-7981-8C240D44DA11}"/>
              </a:ext>
            </a:extLst>
          </p:cNvPr>
          <p:cNvSpPr txBox="1">
            <a:spLocks/>
          </p:cNvSpPr>
          <p:nvPr/>
        </p:nvSpPr>
        <p:spPr>
          <a:xfrm>
            <a:off x="3208746" y="1627278"/>
            <a:ext cx="2853465" cy="42190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altLang="zh-CN" b="1" dirty="0"/>
              <a:t>Rx</a:t>
            </a:r>
            <a:r>
              <a:rPr lang="en-US" altLang="zh-CN" dirty="0"/>
              <a:t>: receiver</a:t>
            </a:r>
          </a:p>
        </p:txBody>
      </p:sp>
      <p:pic>
        <p:nvPicPr>
          <p:cNvPr id="313" name="图片 312" descr="\documentclass{article}&#10;\usepackage{amsmath}&#10;\pagestyle{empty}&#10;\begin{document}&#10;&#10;&#10;$\boldsymbol{\psi}^r=\lbrack \psi^r_{1, 1}, \psi^r_{1, 2}, \cdots, \psi^r_{M_t, N_t} \rbrack ^T $&#10;&#10;\end{document}" title="IguanaTex Bitmap Display">
            <a:extLst>
              <a:ext uri="{FF2B5EF4-FFF2-40B4-BE49-F238E27FC236}">
                <a16:creationId xmlns:a16="http://schemas.microsoft.com/office/drawing/2014/main" id="{BAEC5CA7-818A-4515-B8AB-9C7B6EBB07AF}"/>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3244823" y="6352408"/>
            <a:ext cx="3277714" cy="316952"/>
          </a:xfrm>
          <a:prstGeom prst="rect">
            <a:avLst/>
          </a:prstGeom>
        </p:spPr>
      </p:pic>
      <p:sp>
        <p:nvSpPr>
          <p:cNvPr id="4" name="灯片编号占位符 1">
            <a:extLst>
              <a:ext uri="{FF2B5EF4-FFF2-40B4-BE49-F238E27FC236}">
                <a16:creationId xmlns:a16="http://schemas.microsoft.com/office/drawing/2014/main" id="{938287B9-6979-6E9C-A561-120D5FECA28A}"/>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22</a:t>
            </a:fld>
            <a:endParaRPr lang="zh-CN" altLang="en-US" sz="1400" dirty="0"/>
          </a:p>
        </p:txBody>
      </p:sp>
    </p:spTree>
    <p:extLst>
      <p:ext uri="{BB962C8B-B14F-4D97-AF65-F5344CB8AC3E}">
        <p14:creationId xmlns:p14="http://schemas.microsoft.com/office/powerpoint/2010/main" val="2302943011"/>
      </p:ext>
    </p:extLst>
  </p:cSld>
  <p:clrMapOvr>
    <a:masterClrMapping/>
  </p:clrMapOvr>
  <mc:AlternateContent xmlns:mc="http://schemas.openxmlformats.org/markup-compatibility/2006" xmlns:p14="http://schemas.microsoft.com/office/powerpoint/2010/main">
    <mc:Choice Requires="p14">
      <p:transition spd="slow" p14:dur="2000" advTm="50892"/>
    </mc:Choice>
    <mc:Fallback xmlns="">
      <p:transition spd="slow" advTm="50892"/>
    </mc:Fallback>
  </mc:AlternateContent>
  <p:extLst>
    <p:ext uri="{E180D4A7-C9FB-4DFB-919C-405C955672EB}">
      <p14:showEvtLst xmlns:p14="http://schemas.microsoft.com/office/powerpoint/2010/main">
        <p14:playEvt time="4" objId="8"/>
        <p14:stopEvt time="49443" objId="8"/>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473013A5-12F6-A770-3F1E-3E268C005871}"/>
              </a:ext>
            </a:extLst>
          </p:cNvPr>
          <p:cNvSpPr>
            <a:spLocks noGrp="1"/>
          </p:cNvSpPr>
          <p:nvPr>
            <p:ph type="title"/>
          </p:nvPr>
        </p:nvSpPr>
        <p:spPr>
          <a:xfrm>
            <a:off x="661851" y="18575"/>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System Model</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5F660180-CB40-0808-EBBE-132EB664C32C}"/>
                  </a:ext>
                </a:extLst>
              </p:cNvPr>
              <p:cNvSpPr>
                <a:spLocks noGrp="1"/>
              </p:cNvSpPr>
              <p:nvPr>
                <p:ph idx="1"/>
              </p:nvPr>
            </p:nvSpPr>
            <p:spPr>
              <a:xfrm>
                <a:off x="511199" y="1344138"/>
                <a:ext cx="11385526" cy="4708328"/>
              </a:xfrm>
            </p:spPr>
            <p:txBody>
              <a:bodyPr>
                <a:normAutofit/>
              </a:bodyPr>
              <a:lstStyle/>
              <a:p>
                <a:pPr>
                  <a:lnSpc>
                    <a:spcPct val="100000"/>
                  </a:lnSpc>
                </a:pPr>
                <a:r>
                  <a:rPr lang="en-US" altLang="zh-CN" sz="2200" dirty="0"/>
                  <a:t>A target exists in direction </a:t>
                </a:r>
                <a14:m>
                  <m:oMath xmlns:m="http://schemas.openxmlformats.org/officeDocument/2006/math">
                    <m:r>
                      <a:rPr lang="en-US" altLang="zh-CN" sz="2200" b="0" i="1" smtClean="0">
                        <a:latin typeface="Cambria Math" panose="02040503050406030204" pitchFamily="18" charset="0"/>
                      </a:rPr>
                      <m:t>(</m:t>
                    </m:r>
                    <m:r>
                      <a:rPr lang="en-US" altLang="zh-CN" sz="2200" b="0" i="1" smtClean="0">
                        <a:latin typeface="Cambria Math" panose="02040503050406030204" pitchFamily="18" charset="0"/>
                      </a:rPr>
                      <m:t>𝜃</m:t>
                    </m:r>
                    <m:r>
                      <a:rPr lang="en-US" altLang="zh-CN" sz="2200" b="0" i="1" smtClean="0">
                        <a:latin typeface="Cambria Math" panose="02040503050406030204" pitchFamily="18" charset="0"/>
                      </a:rPr>
                      <m:t>, </m:t>
                    </m:r>
                    <m:r>
                      <a:rPr lang="en-US" altLang="zh-CN" sz="2200" b="0" i="1" smtClean="0">
                        <a:latin typeface="Cambria Math" panose="02040503050406030204" pitchFamily="18" charset="0"/>
                      </a:rPr>
                      <m:t>𝜙</m:t>
                    </m:r>
                    <m:r>
                      <a:rPr lang="en-US" altLang="zh-CN" sz="2200" b="0" i="1" smtClean="0">
                        <a:latin typeface="Cambria Math" panose="02040503050406030204" pitchFamily="18" charset="0"/>
                      </a:rPr>
                      <m:t>)</m:t>
                    </m:r>
                  </m:oMath>
                </a14:m>
                <a:endParaRPr lang="en-US" altLang="zh-CN" sz="2200" dirty="0"/>
              </a:p>
              <a:p>
                <a:pPr>
                  <a:lnSpc>
                    <a:spcPct val="100000"/>
                  </a:lnSpc>
                </a:pPr>
                <a:r>
                  <a:rPr lang="en-US" altLang="zh-CN" sz="2200" dirty="0"/>
                  <a:t>Received signal</a:t>
                </a:r>
              </a:p>
              <a:p>
                <a:pPr>
                  <a:lnSpc>
                    <a:spcPct val="100000"/>
                  </a:lnSpc>
                </a:pPr>
                <a:endParaRPr lang="en-US" altLang="zh-CN" dirty="0">
                  <a:solidFill>
                    <a:prstClr val="black"/>
                  </a:solidFill>
                </a:endParaRPr>
              </a:p>
              <a:p>
                <a:pPr>
                  <a:lnSpc>
                    <a:spcPct val="100000"/>
                  </a:lnSpc>
                </a:pPr>
                <a:endParaRPr lang="en-US" altLang="zh-CN" sz="1200" dirty="0">
                  <a:solidFill>
                    <a:prstClr val="black"/>
                  </a:solidFill>
                </a:endParaRPr>
              </a:p>
              <a:p>
                <a:pPr>
                  <a:lnSpc>
                    <a:spcPct val="100000"/>
                  </a:lnSpc>
                </a:pPr>
                <a:r>
                  <a:rPr lang="en-US" altLang="zh-CN" sz="2200" dirty="0">
                    <a:solidFill>
                      <a:prstClr val="black"/>
                    </a:solidFill>
                  </a:rPr>
                  <a:t>Signal-to-noise ratio (SNR) of the received signal</a:t>
                </a:r>
              </a:p>
              <a:p>
                <a:pPr>
                  <a:lnSpc>
                    <a:spcPct val="100000"/>
                  </a:lnSpc>
                </a:pPr>
                <a:endParaRPr lang="en-US" altLang="zh-CN" sz="2200" dirty="0">
                  <a:solidFill>
                    <a:prstClr val="black"/>
                  </a:solidFill>
                </a:endParaRPr>
              </a:p>
              <a:p>
                <a:pPr>
                  <a:lnSpc>
                    <a:spcPct val="100000"/>
                  </a:lnSpc>
                </a:pPr>
                <a:endParaRPr lang="en-US" altLang="zh-CN" sz="2200" dirty="0">
                  <a:solidFill>
                    <a:prstClr val="black"/>
                  </a:solidFill>
                </a:endParaRPr>
              </a:p>
              <a:p>
                <a:pPr>
                  <a:lnSpc>
                    <a:spcPct val="100000"/>
                  </a:lnSpc>
                </a:pPr>
                <a:endParaRPr lang="en-US" altLang="zh-CN" sz="2200" dirty="0">
                  <a:solidFill>
                    <a:prstClr val="black"/>
                  </a:solidFill>
                </a:endParaRPr>
              </a:p>
              <a:p>
                <a:pPr>
                  <a:lnSpc>
                    <a:spcPct val="100000"/>
                  </a:lnSpc>
                </a:pPr>
                <a:r>
                  <a:rPr lang="en-US" altLang="zh-CN" sz="2200" dirty="0">
                    <a:solidFill>
                      <a:prstClr val="black"/>
                    </a:solidFill>
                  </a:rPr>
                  <a:t>Probability of detection (given the probability of false alarm) [2]</a:t>
                </a:r>
              </a:p>
              <a:p>
                <a:pPr lvl="1">
                  <a:lnSpc>
                    <a:spcPct val="100000"/>
                  </a:lnSpc>
                </a:pPr>
                <a:r>
                  <a:rPr lang="en-US" altLang="zh-CN" sz="2000" dirty="0">
                    <a:solidFill>
                      <a:prstClr val="black"/>
                    </a:solidFill>
                  </a:rPr>
                  <a:t>Positively related to </a:t>
                </a:r>
                <a14:m>
                  <m:oMath xmlns:m="http://schemas.openxmlformats.org/officeDocument/2006/math">
                    <m:r>
                      <a:rPr lang="en-US" altLang="zh-CN" sz="2000" b="0" i="1" smtClean="0">
                        <a:solidFill>
                          <a:prstClr val="black"/>
                        </a:solidFill>
                        <a:latin typeface="Cambria Math" panose="02040503050406030204" pitchFamily="18" charset="0"/>
                      </a:rPr>
                      <m:t>𝛾</m:t>
                    </m:r>
                  </m:oMath>
                </a14:m>
                <a:endParaRPr lang="en-US" altLang="zh-CN" sz="2000" dirty="0">
                  <a:solidFill>
                    <a:prstClr val="black"/>
                  </a:solidFill>
                </a:endParaRPr>
              </a:p>
            </p:txBody>
          </p:sp>
        </mc:Choice>
        <mc:Fallback xmlns="">
          <p:sp>
            <p:nvSpPr>
              <p:cNvPr id="2" name="内容占位符 1">
                <a:extLst>
                  <a:ext uri="{FF2B5EF4-FFF2-40B4-BE49-F238E27FC236}">
                    <a16:creationId xmlns:a16="http://schemas.microsoft.com/office/drawing/2014/main" id="{5F660180-CB40-0808-EBBE-132EB664C32C}"/>
                  </a:ext>
                </a:extLst>
              </p:cNvPr>
              <p:cNvSpPr>
                <a:spLocks noGrp="1" noRot="1" noChangeAspect="1" noMove="1" noResize="1" noEditPoints="1" noAdjustHandles="1" noChangeArrowheads="1" noChangeShapeType="1" noTextEdit="1"/>
              </p:cNvSpPr>
              <p:nvPr>
                <p:ph idx="1"/>
              </p:nvPr>
            </p:nvSpPr>
            <p:spPr>
              <a:xfrm>
                <a:off x="511199" y="1344138"/>
                <a:ext cx="11385526" cy="4708328"/>
              </a:xfrm>
              <a:blipFill>
                <a:blip r:embed="rId6"/>
                <a:stretch>
                  <a:fillRect l="-669" t="-806"/>
                </a:stretch>
              </a:blipFill>
            </p:spPr>
            <p:txBody>
              <a:bodyPr/>
              <a:lstStyle/>
              <a:p>
                <a:r>
                  <a:rPr lang="en-US">
                    <a:noFill/>
                  </a:rPr>
                  <a:t> </a:t>
                </a:r>
              </a:p>
            </p:txBody>
          </p:sp>
        </mc:Fallback>
      </mc:AlternateContent>
      <p:pic>
        <p:nvPicPr>
          <p:cNvPr id="20" name="图片 19" descr="\documentclass{article}&#10;\usepackage{amsmath}&#10;\usepackage{bm}&#10;\pagestyle{empty}&#10;\begin{document}&#10;&#10;$$&#10; \begin{aligned}&#10;  y &amp;= \beta (\bm{\psi}^r\bm{q}^r)^T\boldsymbol{a}_r(\theta,\phi)\boldsymbol{a}_t^T(\theta,\phi)\boldsymbol{\psi}^t\bm{q}^t x + (\bm{\psi}^r\bm{q}^r)^T \bm{n}&#10; \end{aligned} &#10;$$&#10;&#10;&#10;\end{document}" title="IguanaTex Bitmap Display">
            <a:extLst>
              <a:ext uri="{FF2B5EF4-FFF2-40B4-BE49-F238E27FC236}">
                <a16:creationId xmlns:a16="http://schemas.microsoft.com/office/drawing/2014/main" id="{AE934789-B40E-4976-A329-30E82DED55DD}"/>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508342" y="2324116"/>
            <a:ext cx="5391239" cy="289524"/>
          </a:xfrm>
          <a:prstGeom prst="rect">
            <a:avLst/>
          </a:prstGeom>
        </p:spPr>
      </p:pic>
      <p:sp>
        <p:nvSpPr>
          <p:cNvPr id="13" name="文本框 12">
            <a:extLst>
              <a:ext uri="{FF2B5EF4-FFF2-40B4-BE49-F238E27FC236}">
                <a16:creationId xmlns:a16="http://schemas.microsoft.com/office/drawing/2014/main" id="{6B708A80-3251-8AD8-22F8-C21F5B31F5D9}"/>
              </a:ext>
            </a:extLst>
          </p:cNvPr>
          <p:cNvSpPr txBox="1"/>
          <p:nvPr/>
        </p:nvSpPr>
        <p:spPr>
          <a:xfrm>
            <a:off x="2183589" y="2677944"/>
            <a:ext cx="3079531" cy="333168"/>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Received signal</a:t>
            </a:r>
            <a:endParaRPr lang="zh-CN" altLang="en-US" dirty="0">
              <a:solidFill>
                <a:srgbClr val="C00000"/>
              </a:solidFill>
            </a:endParaRPr>
          </a:p>
        </p:txBody>
      </p:sp>
      <p:cxnSp>
        <p:nvCxnSpPr>
          <p:cNvPr id="18" name="直接连接符 17">
            <a:extLst>
              <a:ext uri="{FF2B5EF4-FFF2-40B4-BE49-F238E27FC236}">
                <a16:creationId xmlns:a16="http://schemas.microsoft.com/office/drawing/2014/main" id="{EBBDE516-2E62-AE09-C7F1-C1FE99BD9C30}"/>
              </a:ext>
            </a:extLst>
          </p:cNvPr>
          <p:cNvCxnSpPr>
            <a:cxnSpLocks/>
          </p:cNvCxnSpPr>
          <p:nvPr/>
        </p:nvCxnSpPr>
        <p:spPr>
          <a:xfrm>
            <a:off x="5031893" y="2656895"/>
            <a:ext cx="1781615" cy="430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43864A8E-E506-7563-3589-3136C6E0A97A}"/>
              </a:ext>
            </a:extLst>
          </p:cNvPr>
          <p:cNvSpPr txBox="1"/>
          <p:nvPr/>
        </p:nvSpPr>
        <p:spPr>
          <a:xfrm>
            <a:off x="5031893" y="2688770"/>
            <a:ext cx="2241450"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steering vectors</a:t>
            </a:r>
            <a:endParaRPr lang="zh-CN" altLang="en-US" dirty="0">
              <a:solidFill>
                <a:srgbClr val="C00000"/>
              </a:solidFill>
            </a:endParaRPr>
          </a:p>
        </p:txBody>
      </p:sp>
      <p:cxnSp>
        <p:nvCxnSpPr>
          <p:cNvPr id="27" name="直接箭头连接符 26">
            <a:extLst>
              <a:ext uri="{FF2B5EF4-FFF2-40B4-BE49-F238E27FC236}">
                <a16:creationId xmlns:a16="http://schemas.microsoft.com/office/drawing/2014/main" id="{56341F5B-9EE2-CF63-E673-5B01EA3B8D98}"/>
              </a:ext>
            </a:extLst>
          </p:cNvPr>
          <p:cNvCxnSpPr>
            <a:cxnSpLocks/>
          </p:cNvCxnSpPr>
          <p:nvPr/>
        </p:nvCxnSpPr>
        <p:spPr>
          <a:xfrm flipV="1">
            <a:off x="3033177" y="2468878"/>
            <a:ext cx="475165" cy="21989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62ACC45A-E114-44A8-BD8A-B41AB6D750F5}"/>
              </a:ext>
            </a:extLst>
          </p:cNvPr>
          <p:cNvSpPr txBox="1"/>
          <p:nvPr/>
        </p:nvSpPr>
        <p:spPr>
          <a:xfrm>
            <a:off x="4456569" y="1916832"/>
            <a:ext cx="3079531" cy="333168"/>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Target reflection coefficient</a:t>
            </a:r>
            <a:endParaRPr lang="zh-CN" altLang="en-US" dirty="0">
              <a:solidFill>
                <a:srgbClr val="C00000"/>
              </a:solidFill>
            </a:endParaRPr>
          </a:p>
        </p:txBody>
      </p:sp>
      <p:cxnSp>
        <p:nvCxnSpPr>
          <p:cNvPr id="29" name="直接箭头连接符 28">
            <a:extLst>
              <a:ext uri="{FF2B5EF4-FFF2-40B4-BE49-F238E27FC236}">
                <a16:creationId xmlns:a16="http://schemas.microsoft.com/office/drawing/2014/main" id="{D90CA47B-42EF-436B-9CA8-986386971F48}"/>
              </a:ext>
            </a:extLst>
          </p:cNvPr>
          <p:cNvCxnSpPr>
            <a:cxnSpLocks/>
            <a:stCxn id="26" idx="1"/>
          </p:cNvCxnSpPr>
          <p:nvPr/>
        </p:nvCxnSpPr>
        <p:spPr>
          <a:xfrm flipH="1">
            <a:off x="4105319" y="2083416"/>
            <a:ext cx="351250" cy="2407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7FF58696-8AB7-4F71-812A-A1A66377DE22}"/>
              </a:ext>
            </a:extLst>
          </p:cNvPr>
          <p:cNvSpPr txBox="1"/>
          <p:nvPr/>
        </p:nvSpPr>
        <p:spPr>
          <a:xfrm>
            <a:off x="9158823" y="2741902"/>
            <a:ext cx="2241450"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Noise</a:t>
            </a:r>
            <a:endParaRPr lang="zh-CN" altLang="en-US" dirty="0">
              <a:solidFill>
                <a:srgbClr val="C00000"/>
              </a:solidFill>
            </a:endParaRPr>
          </a:p>
        </p:txBody>
      </p:sp>
      <p:cxnSp>
        <p:nvCxnSpPr>
          <p:cNvPr id="33" name="直接箭头连接符 32">
            <a:extLst>
              <a:ext uri="{FF2B5EF4-FFF2-40B4-BE49-F238E27FC236}">
                <a16:creationId xmlns:a16="http://schemas.microsoft.com/office/drawing/2014/main" id="{40187313-02F6-4F59-B25F-3F494BA21139}"/>
              </a:ext>
            </a:extLst>
          </p:cNvPr>
          <p:cNvCxnSpPr>
            <a:cxnSpLocks/>
          </p:cNvCxnSpPr>
          <p:nvPr/>
        </p:nvCxnSpPr>
        <p:spPr>
          <a:xfrm flipH="1" flipV="1">
            <a:off x="8878410" y="2626952"/>
            <a:ext cx="280413" cy="2234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3" name="图片 42" descr="\documentclass{article}&#10;\usepackage{amsmath}&#10;\usepackage{amssymb}&#10;\usepackage{bm}&#10;\pagestyle{empty}&#10;\begin{document}&#10;&#10;\begin{align}&#10;\gamma = \underbrace{\dfrac{|\beta (\bm{\Psi}^r \bm{q}^r)^{\text{T}} \bm{a}_r (\theta, \phi)|^2 }{|\bm{\Psi}^r \bm{q}^r|^2 \sigma^2}}_{\gamma_r} \cdot \underbrace{|\bm{a}^{\text{T}}_t (\theta, \phi) \bm{\Psi}^t \bm{q}^t x|^2}_{\gamma_t}&#10;\notag&#10;\end{align}&#10;&#10;\end{document}" title="IguanaTex Bitmap Display">
            <a:extLst>
              <a:ext uri="{FF2B5EF4-FFF2-40B4-BE49-F238E27FC236}">
                <a16:creationId xmlns:a16="http://schemas.microsoft.com/office/drawing/2014/main" id="{A6F75FFF-CD0D-4409-B5A2-AB3BC18C5974}"/>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3709715" y="3895695"/>
            <a:ext cx="4772569" cy="991999"/>
          </a:xfrm>
          <a:prstGeom prst="rect">
            <a:avLst/>
          </a:prstGeom>
        </p:spPr>
      </p:pic>
      <mc:AlternateContent xmlns:mc="http://schemas.openxmlformats.org/markup-compatibility/2006" xmlns:a14="http://schemas.microsoft.com/office/drawing/2010/main">
        <mc:Choice Requires="a14">
          <p:sp>
            <p:nvSpPr>
              <p:cNvPr id="45" name="文本框 44">
                <a:extLst>
                  <a:ext uri="{FF2B5EF4-FFF2-40B4-BE49-F238E27FC236}">
                    <a16:creationId xmlns:a16="http://schemas.microsoft.com/office/drawing/2014/main" id="{AD95CB1F-43A2-4B89-8780-0CEB6047C4DB}"/>
                  </a:ext>
                </a:extLst>
              </p:cNvPr>
              <p:cNvSpPr txBox="1"/>
              <p:nvPr/>
            </p:nvSpPr>
            <p:spPr>
              <a:xfrm>
                <a:off x="3067501" y="4682299"/>
                <a:ext cx="2075636" cy="330877"/>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SNR related to </a:t>
                </a:r>
                <a14:m>
                  <m:oMath xmlns:m="http://schemas.openxmlformats.org/officeDocument/2006/math">
                    <m:sSup>
                      <m:sSupPr>
                        <m:ctrlPr>
                          <a:rPr lang="en-US" altLang="zh-CN" b="0" i="1" smtClean="0">
                            <a:solidFill>
                              <a:srgbClr val="C00000"/>
                            </a:solidFill>
                            <a:latin typeface="Cambria Math" panose="02040503050406030204" pitchFamily="18" charset="0"/>
                          </a:rPr>
                        </m:ctrlPr>
                      </m:sSupPr>
                      <m:e>
                        <m:r>
                          <a:rPr lang="en-US" altLang="zh-CN" b="1" i="1" smtClean="0">
                            <a:solidFill>
                              <a:srgbClr val="C00000"/>
                            </a:solidFill>
                            <a:latin typeface="Cambria Math" panose="02040503050406030204" pitchFamily="18" charset="0"/>
                          </a:rPr>
                          <m:t>𝝍</m:t>
                        </m:r>
                      </m:e>
                      <m:sup>
                        <m:r>
                          <a:rPr lang="en-US" altLang="zh-CN" b="0" i="1" smtClean="0">
                            <a:solidFill>
                              <a:srgbClr val="C00000"/>
                            </a:solidFill>
                            <a:latin typeface="Cambria Math" panose="02040503050406030204" pitchFamily="18" charset="0"/>
                          </a:rPr>
                          <m:t>𝑟</m:t>
                        </m:r>
                      </m:sup>
                    </m:sSup>
                  </m:oMath>
                </a14:m>
                <a:endParaRPr lang="zh-CN" altLang="en-US" dirty="0">
                  <a:solidFill>
                    <a:srgbClr val="C00000"/>
                  </a:solidFill>
                </a:endParaRPr>
              </a:p>
            </p:txBody>
          </p:sp>
        </mc:Choice>
        <mc:Fallback xmlns="">
          <p:sp>
            <p:nvSpPr>
              <p:cNvPr id="45" name="文本框 44">
                <a:extLst>
                  <a:ext uri="{FF2B5EF4-FFF2-40B4-BE49-F238E27FC236}">
                    <a16:creationId xmlns:a16="http://schemas.microsoft.com/office/drawing/2014/main" id="{AD95CB1F-43A2-4B89-8780-0CEB6047C4DB}"/>
                  </a:ext>
                </a:extLst>
              </p:cNvPr>
              <p:cNvSpPr txBox="1">
                <a:spLocks noRot="1" noChangeAspect="1" noMove="1" noResize="1" noEditPoints="1" noAdjustHandles="1" noChangeArrowheads="1" noChangeShapeType="1" noTextEdit="1"/>
              </p:cNvSpPr>
              <p:nvPr/>
            </p:nvSpPr>
            <p:spPr>
              <a:xfrm>
                <a:off x="3067501" y="4682299"/>
                <a:ext cx="2075636" cy="330877"/>
              </a:xfrm>
              <a:prstGeom prst="rect">
                <a:avLst/>
              </a:prstGeom>
              <a:blipFill>
                <a:blip r:embed="rId9"/>
                <a:stretch>
                  <a:fillRect l="-2424" t="-22222" b="-25926"/>
                </a:stretch>
              </a:blipFill>
            </p:spPr>
            <p:txBody>
              <a:bodyPr/>
              <a:lstStyle/>
              <a:p>
                <a:r>
                  <a:rPr lang="en-US">
                    <a:noFill/>
                  </a:rPr>
                  <a:t> </a:t>
                </a:r>
              </a:p>
            </p:txBody>
          </p:sp>
        </mc:Fallback>
      </mc:AlternateContent>
      <p:sp>
        <p:nvSpPr>
          <p:cNvPr id="46" name="椭圆 45">
            <a:extLst>
              <a:ext uri="{FF2B5EF4-FFF2-40B4-BE49-F238E27FC236}">
                <a16:creationId xmlns:a16="http://schemas.microsoft.com/office/drawing/2014/main" id="{5C153743-DC52-4460-B82E-5C3A3D7044F0}"/>
              </a:ext>
            </a:extLst>
          </p:cNvPr>
          <p:cNvSpPr/>
          <p:nvPr/>
        </p:nvSpPr>
        <p:spPr>
          <a:xfrm>
            <a:off x="5105463" y="4662630"/>
            <a:ext cx="422977" cy="27627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a:extLst>
              <a:ext uri="{FF2B5EF4-FFF2-40B4-BE49-F238E27FC236}">
                <a16:creationId xmlns:a16="http://schemas.microsoft.com/office/drawing/2014/main" id="{E26DFA45-5360-41A2-87B4-4EAC96B928A3}"/>
              </a:ext>
            </a:extLst>
          </p:cNvPr>
          <p:cNvSpPr/>
          <p:nvPr/>
        </p:nvSpPr>
        <p:spPr>
          <a:xfrm>
            <a:off x="7324612" y="4497729"/>
            <a:ext cx="422977" cy="27627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页脚占位符 7">
            <a:extLst>
              <a:ext uri="{FF2B5EF4-FFF2-40B4-BE49-F238E27FC236}">
                <a16:creationId xmlns:a16="http://schemas.microsoft.com/office/drawing/2014/main" id="{1DBE06A4-4E98-42BB-88F6-929FB80C95D9}"/>
              </a:ext>
            </a:extLst>
          </p:cNvPr>
          <p:cNvSpPr>
            <a:spLocks noGrp="1"/>
          </p:cNvSpPr>
          <p:nvPr>
            <p:ph type="ftr" sz="quarter" idx="11"/>
          </p:nvPr>
        </p:nvSpPr>
        <p:spPr>
          <a:xfrm>
            <a:off x="661851" y="6383581"/>
            <a:ext cx="9577230" cy="461665"/>
          </a:xfrm>
        </p:spPr>
        <p:txBody>
          <a:bodyPr wrap="square">
            <a:spAutoFit/>
          </a:bodyPr>
          <a:lstStyle/>
          <a:p>
            <a:pPr algn="l">
              <a:defRPr/>
            </a:pPr>
            <a:r>
              <a:rPr lang="en-US" altLang="zh-CN" dirty="0">
                <a:solidFill>
                  <a:prstClr val="black">
                    <a:tint val="75000"/>
                  </a:prstClr>
                </a:solidFill>
              </a:rPr>
              <a:t>[2] X. Zhang, H. Zhang, H. Zhang, and B. Di, “Holographic radar: Target detection enabled by reconfigurable holographic surfaces,” IEEE </a:t>
            </a:r>
            <a:r>
              <a:rPr lang="en-US" altLang="zh-CN" dirty="0" err="1">
                <a:solidFill>
                  <a:prstClr val="black">
                    <a:tint val="75000"/>
                  </a:prstClr>
                </a:solidFill>
              </a:rPr>
              <a:t>Commun</a:t>
            </a:r>
            <a:r>
              <a:rPr lang="en-US" altLang="zh-CN" dirty="0">
                <a:solidFill>
                  <a:prstClr val="black">
                    <a:tint val="75000"/>
                  </a:prstClr>
                </a:solidFill>
              </a:rPr>
              <a:t>. Lett., vol. 27, no. 1, pp. 332–336, Sep. 2022.</a:t>
            </a:r>
            <a:endParaRPr lang="zh-CN" altLang="en-US" dirty="0">
              <a:solidFill>
                <a:prstClr val="black">
                  <a:tint val="75000"/>
                </a:prstClr>
              </a:solidFill>
            </a:endParaRPr>
          </a:p>
        </p:txBody>
      </p:sp>
      <p:pic>
        <p:nvPicPr>
          <p:cNvPr id="61" name="图片 60" descr="\documentclass{article}&#10;\usepackage{amsmath}&#10;\usepackage{amssymb}&#10;\usepackage{bm}&#10;\pagestyle{empty}&#10;\begin{document}&#10;&#10;\begin{align}&#10;p_d = \dfrac{1}{2}\text{erfc}\left[\text{erfc}^{-1}(2p_f) - \sqrt{\gamma}\right]&#10;\notag&#10;\end{align}&#10;&#10;\end{document}" title="IguanaTex Bitmap Display">
            <a:extLst>
              <a:ext uri="{FF2B5EF4-FFF2-40B4-BE49-F238E27FC236}">
                <a16:creationId xmlns:a16="http://schemas.microsoft.com/office/drawing/2014/main" id="{6BC87360-6DB2-455C-9E0C-BF24664F8295}"/>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Lst>
          </a:blip>
          <a:stretch>
            <a:fillRect/>
          </a:stretch>
        </p:blipFill>
        <p:spPr>
          <a:xfrm>
            <a:off x="4269367" y="5432748"/>
            <a:ext cx="3300569" cy="513524"/>
          </a:xfrm>
          <a:prstGeom prst="rect">
            <a:avLst/>
          </a:prstGeom>
        </p:spPr>
      </p:pic>
      <p:sp>
        <p:nvSpPr>
          <p:cNvPr id="54" name="文本框 53">
            <a:extLst>
              <a:ext uri="{FF2B5EF4-FFF2-40B4-BE49-F238E27FC236}">
                <a16:creationId xmlns:a16="http://schemas.microsoft.com/office/drawing/2014/main" id="{DFC41576-BE9E-458F-A357-12EF7511618C}"/>
              </a:ext>
            </a:extLst>
          </p:cNvPr>
          <p:cNvSpPr txBox="1"/>
          <p:nvPr/>
        </p:nvSpPr>
        <p:spPr>
          <a:xfrm>
            <a:off x="1659970" y="6008350"/>
            <a:ext cx="3221577"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Complementary error function</a:t>
            </a:r>
            <a:endParaRPr lang="zh-CN" altLang="en-US" dirty="0">
              <a:solidFill>
                <a:srgbClr val="C00000"/>
              </a:solidFill>
            </a:endParaRPr>
          </a:p>
        </p:txBody>
      </p:sp>
      <p:cxnSp>
        <p:nvCxnSpPr>
          <p:cNvPr id="55" name="直接箭头连接符 54">
            <a:extLst>
              <a:ext uri="{FF2B5EF4-FFF2-40B4-BE49-F238E27FC236}">
                <a16:creationId xmlns:a16="http://schemas.microsoft.com/office/drawing/2014/main" id="{0A86797C-4C55-4F91-8B68-3502217B8170}"/>
              </a:ext>
            </a:extLst>
          </p:cNvPr>
          <p:cNvCxnSpPr>
            <a:cxnSpLocks/>
          </p:cNvCxnSpPr>
          <p:nvPr/>
        </p:nvCxnSpPr>
        <p:spPr>
          <a:xfrm flipV="1">
            <a:off x="4839221" y="5846768"/>
            <a:ext cx="423899" cy="33727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9" name="文本框 58">
            <a:extLst>
              <a:ext uri="{FF2B5EF4-FFF2-40B4-BE49-F238E27FC236}">
                <a16:creationId xmlns:a16="http://schemas.microsoft.com/office/drawing/2014/main" id="{B71A0E2F-DE4A-495C-B4C7-7AF72101DDF2}"/>
              </a:ext>
            </a:extLst>
          </p:cNvPr>
          <p:cNvSpPr txBox="1"/>
          <p:nvPr/>
        </p:nvSpPr>
        <p:spPr>
          <a:xfrm>
            <a:off x="7017504" y="5987341"/>
            <a:ext cx="3221577"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Probability of false alarm</a:t>
            </a:r>
            <a:endParaRPr lang="zh-CN" altLang="en-US" dirty="0">
              <a:solidFill>
                <a:srgbClr val="C00000"/>
              </a:solidFill>
            </a:endParaRPr>
          </a:p>
        </p:txBody>
      </p:sp>
      <p:cxnSp>
        <p:nvCxnSpPr>
          <p:cNvPr id="62" name="直接箭头连接符 61">
            <a:extLst>
              <a:ext uri="{FF2B5EF4-FFF2-40B4-BE49-F238E27FC236}">
                <a16:creationId xmlns:a16="http://schemas.microsoft.com/office/drawing/2014/main" id="{4775B994-200F-4758-9E54-22485B3827F3}"/>
              </a:ext>
            </a:extLst>
          </p:cNvPr>
          <p:cNvCxnSpPr>
            <a:cxnSpLocks/>
          </p:cNvCxnSpPr>
          <p:nvPr/>
        </p:nvCxnSpPr>
        <p:spPr>
          <a:xfrm flipH="1" flipV="1">
            <a:off x="6576517" y="5848944"/>
            <a:ext cx="517966" cy="20352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文本框 63">
                <a:extLst>
                  <a:ext uri="{FF2B5EF4-FFF2-40B4-BE49-F238E27FC236}">
                    <a16:creationId xmlns:a16="http://schemas.microsoft.com/office/drawing/2014/main" id="{E7603271-0050-4EF6-8031-83CBDEE8A8F7}"/>
                  </a:ext>
                </a:extLst>
              </p:cNvPr>
              <p:cNvSpPr txBox="1"/>
              <p:nvPr/>
            </p:nvSpPr>
            <p:spPr>
              <a:xfrm>
                <a:off x="7811814" y="4516860"/>
                <a:ext cx="2075636"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SNR related to </a:t>
                </a:r>
                <a14:m>
                  <m:oMath xmlns:m="http://schemas.openxmlformats.org/officeDocument/2006/math">
                    <m:sSup>
                      <m:sSupPr>
                        <m:ctrlPr>
                          <a:rPr lang="en-US" altLang="zh-CN" b="0" i="1" smtClean="0">
                            <a:solidFill>
                              <a:srgbClr val="C00000"/>
                            </a:solidFill>
                            <a:latin typeface="Cambria Math" panose="02040503050406030204" pitchFamily="18" charset="0"/>
                          </a:rPr>
                        </m:ctrlPr>
                      </m:sSupPr>
                      <m:e>
                        <m:r>
                          <a:rPr lang="en-US" altLang="zh-CN" b="1" i="1" smtClean="0">
                            <a:solidFill>
                              <a:srgbClr val="C00000"/>
                            </a:solidFill>
                            <a:latin typeface="Cambria Math" panose="02040503050406030204" pitchFamily="18" charset="0"/>
                          </a:rPr>
                          <m:t>𝝍</m:t>
                        </m:r>
                      </m:e>
                      <m:sup>
                        <m:r>
                          <a:rPr lang="en-US" altLang="zh-CN" b="0" i="1" smtClean="0">
                            <a:solidFill>
                              <a:srgbClr val="C00000"/>
                            </a:solidFill>
                            <a:latin typeface="Cambria Math" panose="02040503050406030204" pitchFamily="18" charset="0"/>
                          </a:rPr>
                          <m:t>𝑡</m:t>
                        </m:r>
                      </m:sup>
                    </m:sSup>
                  </m:oMath>
                </a14:m>
                <a:endParaRPr lang="zh-CN" altLang="en-US" dirty="0">
                  <a:solidFill>
                    <a:srgbClr val="C00000"/>
                  </a:solidFill>
                </a:endParaRPr>
              </a:p>
            </p:txBody>
          </p:sp>
        </mc:Choice>
        <mc:Fallback xmlns="">
          <p:sp>
            <p:nvSpPr>
              <p:cNvPr id="64" name="文本框 63">
                <a:extLst>
                  <a:ext uri="{FF2B5EF4-FFF2-40B4-BE49-F238E27FC236}">
                    <a16:creationId xmlns:a16="http://schemas.microsoft.com/office/drawing/2014/main" id="{E7603271-0050-4EF6-8031-83CBDEE8A8F7}"/>
                  </a:ext>
                </a:extLst>
              </p:cNvPr>
              <p:cNvSpPr txBox="1">
                <a:spLocks noRot="1" noChangeAspect="1" noMove="1" noResize="1" noEditPoints="1" noAdjustHandles="1" noChangeArrowheads="1" noChangeShapeType="1" noTextEdit="1"/>
              </p:cNvSpPr>
              <p:nvPr/>
            </p:nvSpPr>
            <p:spPr>
              <a:xfrm>
                <a:off x="7811814" y="4516860"/>
                <a:ext cx="2075636" cy="323165"/>
              </a:xfrm>
              <a:prstGeom prst="rect">
                <a:avLst/>
              </a:prstGeom>
              <a:blipFill>
                <a:blip r:embed="rId11"/>
                <a:stretch>
                  <a:fillRect l="-1818" t="-22222"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7B6881C6-67D2-41D6-9C57-1E36F447B230}"/>
                  </a:ext>
                </a:extLst>
              </p:cNvPr>
              <p:cNvSpPr txBox="1"/>
              <p:nvPr/>
            </p:nvSpPr>
            <p:spPr>
              <a:xfrm>
                <a:off x="7980798" y="3693041"/>
                <a:ext cx="2075636"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err="1">
                    <a:solidFill>
                      <a:srgbClr val="C00000"/>
                    </a:solidFill>
                  </a:rPr>
                  <a:t>diag</a:t>
                </a:r>
                <a:r>
                  <a:rPr lang="en-US" altLang="zh-CN" dirty="0">
                    <a:solidFill>
                      <a:srgbClr val="C00000"/>
                    </a:solidFill>
                  </a:rPr>
                  <a:t>(</a:t>
                </a:r>
                <a14:m>
                  <m:oMath xmlns:m="http://schemas.openxmlformats.org/officeDocument/2006/math">
                    <m:sSup>
                      <m:sSupPr>
                        <m:ctrlPr>
                          <a:rPr lang="en-US" altLang="zh-CN" b="0" i="1" smtClean="0">
                            <a:solidFill>
                              <a:srgbClr val="C00000"/>
                            </a:solidFill>
                            <a:latin typeface="Cambria Math" panose="02040503050406030204" pitchFamily="18" charset="0"/>
                          </a:rPr>
                        </m:ctrlPr>
                      </m:sSupPr>
                      <m:e>
                        <m:r>
                          <a:rPr lang="en-US" altLang="zh-CN" b="1" i="1" smtClean="0">
                            <a:solidFill>
                              <a:srgbClr val="C00000"/>
                            </a:solidFill>
                            <a:latin typeface="Cambria Math" panose="02040503050406030204" pitchFamily="18" charset="0"/>
                          </a:rPr>
                          <m:t>𝝍</m:t>
                        </m:r>
                      </m:e>
                      <m:sup>
                        <m:r>
                          <a:rPr lang="en-US" altLang="zh-CN" b="0" i="1" smtClean="0">
                            <a:solidFill>
                              <a:srgbClr val="C00000"/>
                            </a:solidFill>
                            <a:latin typeface="Cambria Math" panose="02040503050406030204" pitchFamily="18" charset="0"/>
                          </a:rPr>
                          <m:t>𝑡</m:t>
                        </m:r>
                      </m:sup>
                    </m:sSup>
                  </m:oMath>
                </a14:m>
                <a:r>
                  <a:rPr lang="en-US" altLang="zh-CN" dirty="0">
                    <a:solidFill>
                      <a:srgbClr val="C00000"/>
                    </a:solidFill>
                  </a:rPr>
                  <a:t>)</a:t>
                </a:r>
                <a:endParaRPr lang="zh-CN" altLang="en-US" dirty="0">
                  <a:solidFill>
                    <a:srgbClr val="C00000"/>
                  </a:solidFill>
                </a:endParaRPr>
              </a:p>
            </p:txBody>
          </p:sp>
        </mc:Choice>
        <mc:Fallback xmlns="">
          <p:sp>
            <p:nvSpPr>
              <p:cNvPr id="66" name="文本框 65">
                <a:extLst>
                  <a:ext uri="{FF2B5EF4-FFF2-40B4-BE49-F238E27FC236}">
                    <a16:creationId xmlns:a16="http://schemas.microsoft.com/office/drawing/2014/main" id="{7B6881C6-67D2-41D6-9C57-1E36F447B230}"/>
                  </a:ext>
                </a:extLst>
              </p:cNvPr>
              <p:cNvSpPr txBox="1">
                <a:spLocks noRot="1" noChangeAspect="1" noMove="1" noResize="1" noEditPoints="1" noAdjustHandles="1" noChangeArrowheads="1" noChangeShapeType="1" noTextEdit="1"/>
              </p:cNvSpPr>
              <p:nvPr/>
            </p:nvSpPr>
            <p:spPr>
              <a:xfrm>
                <a:off x="7980798" y="3693041"/>
                <a:ext cx="2075636" cy="323165"/>
              </a:xfrm>
              <a:prstGeom prst="rect">
                <a:avLst/>
              </a:prstGeom>
              <a:blipFill>
                <a:blip r:embed="rId12"/>
                <a:stretch>
                  <a:fillRect l="-2439" t="-22222" b="-259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845AED11-A802-41C6-912D-8D5B00E70B34}"/>
                  </a:ext>
                </a:extLst>
              </p:cNvPr>
              <p:cNvSpPr txBox="1"/>
              <p:nvPr/>
            </p:nvSpPr>
            <p:spPr>
              <a:xfrm>
                <a:off x="3067501" y="3656119"/>
                <a:ext cx="2075636" cy="323165"/>
              </a:xfrm>
              <a:prstGeom prst="rect">
                <a:avLst/>
              </a:prstGeom>
              <a:noFill/>
            </p:spPr>
            <p:txBody>
              <a:bodyPr wrap="square" rtlCol="0">
                <a:spAutoFit/>
              </a:bodyPr>
              <a:lstStyle>
                <a:defPPr>
                  <a:defRPr lang="en-US"/>
                </a:defPPr>
                <a:lvl1pPr>
                  <a:lnSpc>
                    <a:spcPts val="1800"/>
                  </a:lnSpc>
                  <a:defRPr>
                    <a:solidFill>
                      <a:schemeClr val="accent5"/>
                    </a:solidFill>
                    <a:latin typeface="Arial" panose="020B0604020202020204" pitchFamily="34" charset="0"/>
                    <a:cs typeface="Arial" panose="020B0604020202020204" pitchFamily="34" charset="0"/>
                  </a:defRPr>
                </a:lvl1pPr>
              </a:lstStyle>
              <a:p>
                <a:r>
                  <a:rPr lang="en-US" altLang="zh-CN" dirty="0">
                    <a:solidFill>
                      <a:srgbClr val="C00000"/>
                    </a:solidFill>
                  </a:rPr>
                  <a:t>diag(</a:t>
                </a:r>
                <a14:m>
                  <m:oMath xmlns:m="http://schemas.openxmlformats.org/officeDocument/2006/math">
                    <m:sSup>
                      <m:sSupPr>
                        <m:ctrlPr>
                          <a:rPr lang="en-US" altLang="zh-CN" b="0" i="1" smtClean="0">
                            <a:solidFill>
                              <a:srgbClr val="C00000"/>
                            </a:solidFill>
                            <a:latin typeface="Cambria Math" panose="02040503050406030204" pitchFamily="18" charset="0"/>
                          </a:rPr>
                        </m:ctrlPr>
                      </m:sSupPr>
                      <m:e>
                        <m:r>
                          <a:rPr lang="en-US" altLang="zh-CN" b="1" i="1" smtClean="0">
                            <a:solidFill>
                              <a:srgbClr val="C00000"/>
                            </a:solidFill>
                            <a:latin typeface="Cambria Math" panose="02040503050406030204" pitchFamily="18" charset="0"/>
                          </a:rPr>
                          <m:t>𝝍</m:t>
                        </m:r>
                      </m:e>
                      <m:sup>
                        <m:r>
                          <a:rPr lang="en-US" altLang="zh-CN" b="0" i="1" smtClean="0">
                            <a:solidFill>
                              <a:srgbClr val="C00000"/>
                            </a:solidFill>
                            <a:latin typeface="Cambria Math" panose="02040503050406030204" pitchFamily="18" charset="0"/>
                          </a:rPr>
                          <m:t>𝑟</m:t>
                        </m:r>
                      </m:sup>
                    </m:sSup>
                  </m:oMath>
                </a14:m>
                <a:r>
                  <a:rPr lang="en-US" altLang="zh-CN" dirty="0">
                    <a:solidFill>
                      <a:srgbClr val="C00000"/>
                    </a:solidFill>
                  </a:rPr>
                  <a:t>)</a:t>
                </a:r>
                <a:endParaRPr lang="zh-CN" altLang="en-US" dirty="0">
                  <a:solidFill>
                    <a:srgbClr val="C00000"/>
                  </a:solidFill>
                </a:endParaRPr>
              </a:p>
            </p:txBody>
          </p:sp>
        </mc:Choice>
        <mc:Fallback xmlns="">
          <p:sp>
            <p:nvSpPr>
              <p:cNvPr id="67" name="文本框 66">
                <a:extLst>
                  <a:ext uri="{FF2B5EF4-FFF2-40B4-BE49-F238E27FC236}">
                    <a16:creationId xmlns:a16="http://schemas.microsoft.com/office/drawing/2014/main" id="{845AED11-A802-41C6-912D-8D5B00E70B34}"/>
                  </a:ext>
                </a:extLst>
              </p:cNvPr>
              <p:cNvSpPr txBox="1">
                <a:spLocks noRot="1" noChangeAspect="1" noMove="1" noResize="1" noEditPoints="1" noAdjustHandles="1" noChangeArrowheads="1" noChangeShapeType="1" noTextEdit="1"/>
              </p:cNvSpPr>
              <p:nvPr/>
            </p:nvSpPr>
            <p:spPr>
              <a:xfrm>
                <a:off x="3067501" y="3656119"/>
                <a:ext cx="2075636" cy="323165"/>
              </a:xfrm>
              <a:prstGeom prst="rect">
                <a:avLst/>
              </a:prstGeom>
              <a:blipFill>
                <a:blip r:embed="rId13"/>
                <a:stretch>
                  <a:fillRect l="-2424" t="-26923" b="-26923"/>
                </a:stretch>
              </a:blipFill>
            </p:spPr>
            <p:txBody>
              <a:bodyPr/>
              <a:lstStyle/>
              <a:p>
                <a:r>
                  <a:rPr lang="en-US">
                    <a:noFill/>
                  </a:rPr>
                  <a:t> </a:t>
                </a:r>
              </a:p>
            </p:txBody>
          </p:sp>
        </mc:Fallback>
      </mc:AlternateContent>
      <p:cxnSp>
        <p:nvCxnSpPr>
          <p:cNvPr id="68" name="直接箭头连接符 67">
            <a:extLst>
              <a:ext uri="{FF2B5EF4-FFF2-40B4-BE49-F238E27FC236}">
                <a16:creationId xmlns:a16="http://schemas.microsoft.com/office/drawing/2014/main" id="{A4C02333-45D6-4AF6-A28E-313D8EB017F3}"/>
              </a:ext>
            </a:extLst>
          </p:cNvPr>
          <p:cNvCxnSpPr>
            <a:cxnSpLocks/>
          </p:cNvCxnSpPr>
          <p:nvPr/>
        </p:nvCxnSpPr>
        <p:spPr>
          <a:xfrm flipH="1">
            <a:off x="7699439" y="3811378"/>
            <a:ext cx="351250" cy="24070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a:extLst>
              <a:ext uri="{FF2B5EF4-FFF2-40B4-BE49-F238E27FC236}">
                <a16:creationId xmlns:a16="http://schemas.microsoft.com/office/drawing/2014/main" id="{DB4DBAB8-578A-4B58-97AB-B49D8F2E6FA2}"/>
              </a:ext>
            </a:extLst>
          </p:cNvPr>
          <p:cNvCxnSpPr>
            <a:cxnSpLocks/>
          </p:cNvCxnSpPr>
          <p:nvPr/>
        </p:nvCxnSpPr>
        <p:spPr>
          <a:xfrm>
            <a:off x="4105319" y="3749964"/>
            <a:ext cx="461038" cy="12968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灯片编号占位符 1">
            <a:extLst>
              <a:ext uri="{FF2B5EF4-FFF2-40B4-BE49-F238E27FC236}">
                <a16:creationId xmlns:a16="http://schemas.microsoft.com/office/drawing/2014/main" id="{2C104A1B-882B-EA37-A57C-F307266A3F46}"/>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23</a:t>
            </a:fld>
            <a:endParaRPr lang="zh-CN" altLang="en-US" sz="1400" dirty="0"/>
          </a:p>
        </p:txBody>
      </p:sp>
    </p:spTree>
    <p:extLst>
      <p:ext uri="{BB962C8B-B14F-4D97-AF65-F5344CB8AC3E}">
        <p14:creationId xmlns:p14="http://schemas.microsoft.com/office/powerpoint/2010/main" val="2040776531"/>
      </p:ext>
    </p:extLst>
  </p:cSld>
  <p:clrMapOvr>
    <a:masterClrMapping/>
  </p:clrMapOvr>
  <mc:AlternateContent xmlns:mc="http://schemas.openxmlformats.org/markup-compatibility/2006" xmlns:p14="http://schemas.microsoft.com/office/powerpoint/2010/main">
    <mc:Choice Requires="p14">
      <p:transition spd="slow" p14:dur="2000" advTm="42498"/>
    </mc:Choice>
    <mc:Fallback xmlns="">
      <p:transition spd="slow" advTm="42498"/>
    </mc:Fallback>
  </mc:AlternateContent>
  <p:extLst>
    <p:ext uri="{E180D4A7-C9FB-4DFB-919C-405C955672EB}">
      <p14:showEvtLst xmlns:p14="http://schemas.microsoft.com/office/powerpoint/2010/main">
        <p14:playEvt time="3" objId="4"/>
        <p14:stopEvt time="40274" objId="4"/>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49C9173-76E5-A04F-18D5-A37C3398F80E}"/>
              </a:ext>
            </a:extLst>
          </p:cNvPr>
          <p:cNvSpPr>
            <a:spLocks noGrp="1"/>
          </p:cNvSpPr>
          <p:nvPr>
            <p:ph type="title"/>
          </p:nvPr>
        </p:nvSpPr>
        <p:spPr>
          <a:xfrm>
            <a:off x="527825" y="29670"/>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Problem Formulation</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1215FC03-E3C7-FD92-7D61-6517AC7575C1}"/>
                  </a:ext>
                </a:extLst>
              </p:cNvPr>
              <p:cNvSpPr>
                <a:spLocks noGrp="1"/>
              </p:cNvSpPr>
              <p:nvPr>
                <p:ph idx="1"/>
              </p:nvPr>
            </p:nvSpPr>
            <p:spPr>
              <a:xfrm>
                <a:off x="511199" y="980728"/>
                <a:ext cx="11113242" cy="5259514"/>
              </a:xfrm>
            </p:spPr>
            <p:txBody>
              <a:bodyPr>
                <a:noAutofit/>
              </a:bodyPr>
              <a:lstStyle/>
              <a:p>
                <a:pPr marL="0" indent="0">
                  <a:lnSpc>
                    <a:spcPct val="100000"/>
                  </a:lnSpc>
                  <a:buNone/>
                </a:pPr>
                <a:r>
                  <a:rPr lang="en-US" altLang="zh-CN" b="1" dirty="0"/>
                  <a:t>Optimization problem</a:t>
                </a:r>
                <a:r>
                  <a:rPr lang="en-US" altLang="zh-CN" dirty="0"/>
                  <a:t>:</a:t>
                </a:r>
              </a:p>
              <a:p>
                <a:pPr>
                  <a:lnSpc>
                    <a:spcPct val="100000"/>
                  </a:lnSpc>
                </a:pPr>
                <a:r>
                  <a:rPr lang="en-US" altLang="zh-CN" sz="2200" dirty="0"/>
                  <a:t>Maximize the probability of detection (SNR) given the constraints of power and radiation amplitudes</a:t>
                </a:r>
              </a:p>
              <a:p>
                <a:pPr marL="0" indent="0">
                  <a:lnSpc>
                    <a:spcPct val="100000"/>
                  </a:lnSpc>
                  <a:buNone/>
                </a:pPr>
                <a:endParaRPr lang="en-US" altLang="zh-CN" b="1" dirty="0"/>
              </a:p>
              <a:p>
                <a:pPr marL="0" indent="0">
                  <a:lnSpc>
                    <a:spcPct val="100000"/>
                  </a:lnSpc>
                  <a:buNone/>
                </a:pPr>
                <a:endParaRPr lang="en-US" altLang="zh-CN" sz="1100" b="1" dirty="0"/>
              </a:p>
              <a:p>
                <a:pPr marL="0" indent="0">
                  <a:lnSpc>
                    <a:spcPct val="100000"/>
                  </a:lnSpc>
                  <a:buNone/>
                </a:pPr>
                <a:r>
                  <a:rPr lang="en-US" altLang="zh-CN" b="1" dirty="0"/>
                  <a:t>Decomposition of the problem</a:t>
                </a:r>
                <a:r>
                  <a:rPr lang="en-US" altLang="zh-CN" dirty="0"/>
                  <a:t>:</a:t>
                </a:r>
              </a:p>
              <a:p>
                <a:pPr>
                  <a:lnSpc>
                    <a:spcPct val="100000"/>
                  </a:lnSpc>
                </a:pPr>
                <a:r>
                  <a:rPr lang="en-US" altLang="zh-CN" sz="2200" dirty="0"/>
                  <a:t>Variables </a:t>
                </a:r>
                <a14:m>
                  <m:oMath xmlns:m="http://schemas.openxmlformats.org/officeDocument/2006/math">
                    <m:sSup>
                      <m:sSupPr>
                        <m:ctrlPr>
                          <a:rPr lang="en-US" altLang="zh-CN" sz="2200" b="0" i="1" smtClean="0">
                            <a:latin typeface="Cambria Math" panose="02040503050406030204" pitchFamily="18" charset="0"/>
                          </a:rPr>
                        </m:ctrlPr>
                      </m:sSupPr>
                      <m:e>
                        <m:r>
                          <a:rPr lang="en-US" altLang="zh-CN" sz="2200" b="1" i="1" smtClean="0">
                            <a:latin typeface="Cambria Math" panose="02040503050406030204" pitchFamily="18" charset="0"/>
                          </a:rPr>
                          <m:t>𝝍</m:t>
                        </m:r>
                      </m:e>
                      <m:sup>
                        <m:r>
                          <a:rPr lang="en-US" altLang="zh-CN" sz="2200" b="0" i="1" smtClean="0">
                            <a:latin typeface="Cambria Math" panose="02040503050406030204" pitchFamily="18" charset="0"/>
                          </a:rPr>
                          <m:t>𝑡</m:t>
                        </m:r>
                      </m:sup>
                    </m:sSup>
                  </m:oMath>
                </a14:m>
                <a:r>
                  <a:rPr lang="zh-CN" altLang="en-US" sz="2200" dirty="0"/>
                  <a:t> </a:t>
                </a:r>
                <a:r>
                  <a:rPr lang="en-US" altLang="zh-CN" sz="2200" dirty="0"/>
                  <a:t>and </a:t>
                </a:r>
                <a14:m>
                  <m:oMath xmlns:m="http://schemas.openxmlformats.org/officeDocument/2006/math">
                    <m:sSup>
                      <m:sSupPr>
                        <m:ctrlPr>
                          <a:rPr lang="en-US" altLang="zh-CN" sz="2200" i="1">
                            <a:latin typeface="Cambria Math" panose="02040503050406030204" pitchFamily="18" charset="0"/>
                          </a:rPr>
                        </m:ctrlPr>
                      </m:sSupPr>
                      <m:e>
                        <m:r>
                          <a:rPr lang="en-US" altLang="zh-CN" sz="2200" b="1" i="1">
                            <a:latin typeface="Cambria Math" panose="02040503050406030204" pitchFamily="18" charset="0"/>
                          </a:rPr>
                          <m:t>𝝍</m:t>
                        </m:r>
                      </m:e>
                      <m:sup>
                        <m:r>
                          <a:rPr lang="en-US" altLang="zh-CN" sz="2200" b="0" i="1" smtClean="0">
                            <a:latin typeface="Cambria Math" panose="02040503050406030204" pitchFamily="18" charset="0"/>
                          </a:rPr>
                          <m:t>𝑟</m:t>
                        </m:r>
                      </m:sup>
                    </m:sSup>
                  </m:oMath>
                </a14:m>
                <a:r>
                  <a:rPr lang="zh-CN" altLang="en-US" sz="2200" dirty="0"/>
                  <a:t> </a:t>
                </a:r>
                <a:r>
                  <a:rPr lang="en-US" altLang="zh-CN" sz="2200" dirty="0"/>
                  <a:t>can be optimized </a:t>
                </a:r>
                <a:r>
                  <a:rPr lang="en-US" altLang="zh-CN" sz="2200" dirty="0">
                    <a:solidFill>
                      <a:srgbClr val="C00000"/>
                    </a:solidFill>
                  </a:rPr>
                  <a:t>separately</a:t>
                </a:r>
                <a:r>
                  <a:rPr lang="en-US" altLang="zh-CN" sz="2200" dirty="0"/>
                  <a:t> since they are </a:t>
                </a:r>
                <a:r>
                  <a:rPr lang="en-US" altLang="zh-CN" sz="2200" dirty="0">
                    <a:solidFill>
                      <a:srgbClr val="C00000"/>
                    </a:solidFill>
                  </a:rPr>
                  <a:t>decoupled</a:t>
                </a:r>
                <a:r>
                  <a:rPr lang="en-US" altLang="zh-CN" sz="2200" dirty="0"/>
                  <a:t> in both the </a:t>
                </a:r>
                <a:r>
                  <a:rPr lang="en-US" altLang="zh-CN" sz="2200" dirty="0">
                    <a:solidFill>
                      <a:srgbClr val="C00000"/>
                    </a:solidFill>
                  </a:rPr>
                  <a:t>objective function </a:t>
                </a:r>
                <a:r>
                  <a:rPr lang="en-US" altLang="zh-CN" sz="2200" dirty="0"/>
                  <a:t>(</a:t>
                </a:r>
                <a14:m>
                  <m:oMath xmlns:m="http://schemas.openxmlformats.org/officeDocument/2006/math">
                    <m:r>
                      <a:rPr lang="en-US" altLang="zh-CN" sz="2200" b="0" i="1" smtClean="0">
                        <a:latin typeface="Cambria Math" panose="02040503050406030204" pitchFamily="18" charset="0"/>
                      </a:rPr>
                      <m:t>𝛾</m:t>
                    </m:r>
                    <m:r>
                      <a:rPr lang="en-US" altLang="zh-CN" sz="2200" b="0" i="1" smtClean="0">
                        <a:latin typeface="Cambria Math" panose="02040503050406030204" pitchFamily="18" charset="0"/>
                      </a:rPr>
                      <m:t>=</m:t>
                    </m:r>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𝛾</m:t>
                        </m:r>
                      </m:e>
                      <m:sub>
                        <m:r>
                          <a:rPr lang="en-US" altLang="zh-CN" sz="2200" b="0" i="1" smtClean="0">
                            <a:latin typeface="Cambria Math" panose="02040503050406030204" pitchFamily="18" charset="0"/>
                          </a:rPr>
                          <m:t>𝑡</m:t>
                        </m:r>
                      </m:sub>
                    </m:sSub>
                    <m:sSub>
                      <m:sSubPr>
                        <m:ctrlPr>
                          <a:rPr lang="en-US" altLang="zh-CN" sz="2200" b="0" i="1" smtClean="0">
                            <a:latin typeface="Cambria Math" panose="02040503050406030204" pitchFamily="18" charset="0"/>
                          </a:rPr>
                        </m:ctrlPr>
                      </m:sSubPr>
                      <m:e>
                        <m:r>
                          <a:rPr lang="en-US" altLang="zh-CN" sz="2200" b="0" i="1" smtClean="0">
                            <a:latin typeface="Cambria Math" panose="02040503050406030204" pitchFamily="18" charset="0"/>
                          </a:rPr>
                          <m:t>𝛾</m:t>
                        </m:r>
                      </m:e>
                      <m:sub>
                        <m:r>
                          <a:rPr lang="en-US" altLang="zh-CN" sz="2200" b="0" i="1" smtClean="0">
                            <a:latin typeface="Cambria Math" panose="02040503050406030204" pitchFamily="18" charset="0"/>
                          </a:rPr>
                          <m:t>𝑟</m:t>
                        </m:r>
                      </m:sub>
                    </m:sSub>
                  </m:oMath>
                </a14:m>
                <a:r>
                  <a:rPr lang="en-US" altLang="zh-CN" sz="2200" dirty="0"/>
                  <a:t>) and </a:t>
                </a:r>
                <a:r>
                  <a:rPr lang="en-US" altLang="zh-CN" sz="2200" dirty="0">
                    <a:solidFill>
                      <a:srgbClr val="C00000"/>
                    </a:solidFill>
                  </a:rPr>
                  <a:t>constraints</a:t>
                </a:r>
                <a:endParaRPr lang="zh-CN" altLang="en-US" sz="2200" dirty="0">
                  <a:solidFill>
                    <a:srgbClr val="C00000"/>
                  </a:solidFill>
                </a:endParaRPr>
              </a:p>
            </p:txBody>
          </p:sp>
        </mc:Choice>
        <mc:Fallback xmlns="">
          <p:sp>
            <p:nvSpPr>
              <p:cNvPr id="2" name="内容占位符 1">
                <a:extLst>
                  <a:ext uri="{FF2B5EF4-FFF2-40B4-BE49-F238E27FC236}">
                    <a16:creationId xmlns:a16="http://schemas.microsoft.com/office/drawing/2014/main" id="{1215FC03-E3C7-FD92-7D61-6517AC7575C1}"/>
                  </a:ext>
                </a:extLst>
              </p:cNvPr>
              <p:cNvSpPr>
                <a:spLocks noGrp="1" noRot="1" noChangeAspect="1" noMove="1" noResize="1" noEditPoints="1" noAdjustHandles="1" noChangeArrowheads="1" noChangeShapeType="1" noTextEdit="1"/>
              </p:cNvSpPr>
              <p:nvPr>
                <p:ph idx="1"/>
              </p:nvPr>
            </p:nvSpPr>
            <p:spPr>
              <a:xfrm>
                <a:off x="511199" y="980728"/>
                <a:ext cx="11113242" cy="5259514"/>
              </a:xfrm>
              <a:blipFill>
                <a:blip r:embed="rId8"/>
                <a:stretch>
                  <a:fillRect l="-1142" t="-1205"/>
                </a:stretch>
              </a:blipFill>
            </p:spPr>
            <p:txBody>
              <a:bodyPr/>
              <a:lstStyle/>
              <a:p>
                <a:r>
                  <a:rPr lang="en-US">
                    <a:noFill/>
                  </a:rPr>
                  <a:t> </a:t>
                </a:r>
              </a:p>
            </p:txBody>
          </p:sp>
        </mc:Fallback>
      </mc:AlternateContent>
      <p:sp>
        <p:nvSpPr>
          <p:cNvPr id="10" name="文本框 9">
            <a:extLst>
              <a:ext uri="{FF2B5EF4-FFF2-40B4-BE49-F238E27FC236}">
                <a16:creationId xmlns:a16="http://schemas.microsoft.com/office/drawing/2014/main" id="{B6601B78-436E-49DD-A4B3-E61F7630CCE0}"/>
              </a:ext>
            </a:extLst>
          </p:cNvPr>
          <p:cNvSpPr txBox="1"/>
          <p:nvPr/>
        </p:nvSpPr>
        <p:spPr>
          <a:xfrm>
            <a:off x="6897421" y="2373508"/>
            <a:ext cx="4443243" cy="400110"/>
          </a:xfrm>
          <a:prstGeom prst="rect">
            <a:avLst/>
          </a:prstGeom>
          <a:noFill/>
        </p:spPr>
        <p:txBody>
          <a:bodyPr wrap="square" rtlCol="0">
            <a:spAutoFit/>
          </a:bodyPr>
          <a:lstStyle/>
          <a:p>
            <a:r>
              <a:rPr lang="en-US" altLang="zh-CN" sz="2000" dirty="0">
                <a:solidFill>
                  <a:srgbClr val="C00000"/>
                </a:solidFill>
                <a:latin typeface="Arial" panose="020B0604020202020204" pitchFamily="34" charset="0"/>
                <a:cs typeface="Arial" panose="020B0604020202020204" pitchFamily="34" charset="0"/>
              </a:rPr>
              <a:t>Maximum radiation power of the RHS</a:t>
            </a:r>
            <a:endParaRPr lang="zh-CN" altLang="en-US" sz="2000" dirty="0">
              <a:solidFill>
                <a:srgbClr val="C00000"/>
              </a:solidFill>
              <a:latin typeface="Arial" panose="020B0604020202020204" pitchFamily="34" charset="0"/>
              <a:cs typeface="Arial" panose="020B0604020202020204" pitchFamily="34" charset="0"/>
            </a:endParaRPr>
          </a:p>
        </p:txBody>
      </p:sp>
      <p:cxnSp>
        <p:nvCxnSpPr>
          <p:cNvPr id="12" name="直接箭头连接符 11">
            <a:extLst>
              <a:ext uri="{FF2B5EF4-FFF2-40B4-BE49-F238E27FC236}">
                <a16:creationId xmlns:a16="http://schemas.microsoft.com/office/drawing/2014/main" id="{916DA607-1854-4431-B235-C94497BFFAB7}"/>
              </a:ext>
            </a:extLst>
          </p:cNvPr>
          <p:cNvCxnSpPr>
            <a:cxnSpLocks/>
          </p:cNvCxnSpPr>
          <p:nvPr/>
        </p:nvCxnSpPr>
        <p:spPr>
          <a:xfrm flipH="1">
            <a:off x="6463864" y="2588827"/>
            <a:ext cx="433557" cy="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3" name="图片 42" descr="\documentclass{article}&#10;\usepackage{amsmath}&#10;\usepackage{amssymb}&#10;\usepackage{bm}&#10;\pagestyle{empty}&#10;\begin{document}&#10;&#10;\begin{subequations}&#10;\begin{align}&#10;\text{P1:}~\max_{\bm{\psi}^t, \bm{\psi}^r}~&amp; \gamma, \notag\\&#10;    s.t.~&amp;|\bm{\Psi}^t \bm{q}^t x|^2 = P_t,\notag\\&#10;    &amp;\psi^t_{m, n}, \psi^r_{m, n} \in [0, 1],\forall m, n,\notag&#10;\end{align}&#10;\end{subequations}&#10;&#10;\end{document}" title="IguanaTex Bitmap Display">
            <a:extLst>
              <a:ext uri="{FF2B5EF4-FFF2-40B4-BE49-F238E27FC236}">
                <a16:creationId xmlns:a16="http://schemas.microsoft.com/office/drawing/2014/main" id="{870CB645-C5F9-45A7-817C-28EDA0931947}"/>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tretch>
            <a:fillRect/>
          </a:stretch>
        </p:blipFill>
        <p:spPr>
          <a:xfrm>
            <a:off x="3569420" y="1955333"/>
            <a:ext cx="3981717" cy="1225143"/>
          </a:xfrm>
          <a:prstGeom prst="rect">
            <a:avLst/>
          </a:prstGeom>
        </p:spPr>
      </p:pic>
      <p:pic>
        <p:nvPicPr>
          <p:cNvPr id="59" name="图片 58" descr="\documentclass{article}&#10;\usepackage{amsmath}&#10;\usepackage{amssymb}&#10;\usepackage{bm}&#10;\pagestyle{empty}&#10;\begin{document}&#10;&#10;\begin{subequations}&#10;\begin{align}&#10;\max_{\bm{\psi}^t}~&amp; \gamma_t = |\bm{a}^{\text{T}}_t \bm{\Psi}^t \bm{q}^t x|^2, \notag\\&#10;    s.t.~&amp;|\bm{\Psi}^t \bm{q}^t x|^2 = P_t,\notag\\&#10;    &amp;\psi^t_{m, n} \in [0, 1].\notag\end{align}&#10;\end{subequations}&#10;&#10;\end{document}" title="IguanaTex Bitmap Display">
            <a:extLst>
              <a:ext uri="{FF2B5EF4-FFF2-40B4-BE49-F238E27FC236}">
                <a16:creationId xmlns:a16="http://schemas.microsoft.com/office/drawing/2014/main" id="{2093FFF1-A0F7-4FF9-ACBA-D1B7BC2FE76E}"/>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tretch>
            <a:fillRect/>
          </a:stretch>
        </p:blipFill>
        <p:spPr>
          <a:xfrm>
            <a:off x="820968" y="5015135"/>
            <a:ext cx="2465525" cy="1278476"/>
          </a:xfrm>
          <a:prstGeom prst="rect">
            <a:avLst/>
          </a:prstGeom>
        </p:spPr>
      </p:pic>
      <p:pic>
        <p:nvPicPr>
          <p:cNvPr id="61" name="图片 60" descr="\documentclass{article}&#10;\usepackage{amsmath}&#10;\usepackage{amssymb}&#10;\usepackage{bm}&#10;\pagestyle{empty}&#10;\begin{document}&#10;&#10;\begin{subequations}&#10;\begin{align}&#10;\max_{\bm{\psi}^r}~&amp; \gamma_r = \dfrac{|\beta (\bm{\Psi}^r \bm{q}^r)^{\text{T}} \bm{a}_r |^2 }{|\bm{\Psi}^r \bm{q}^r|^2 \sigma^2}, \notag\\&#10;    s.t.~&amp;\psi^t_{m, n} \in [0, 1].\notag\end{align}&#10;\end{subequations}&#10;&#10;\end{document}" title="IguanaTex Bitmap Display">
            <a:extLst>
              <a:ext uri="{FF2B5EF4-FFF2-40B4-BE49-F238E27FC236}">
                <a16:creationId xmlns:a16="http://schemas.microsoft.com/office/drawing/2014/main" id="{9EEE33BC-0424-4305-A2D1-C4F534740EF1}"/>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tretch>
            <a:fillRect/>
          </a:stretch>
        </p:blipFill>
        <p:spPr>
          <a:xfrm>
            <a:off x="4720742" y="5097801"/>
            <a:ext cx="2916571" cy="1031619"/>
          </a:xfrm>
          <a:prstGeom prst="rect">
            <a:avLst/>
          </a:prstGeom>
        </p:spPr>
      </p:pic>
      <p:sp>
        <p:nvSpPr>
          <p:cNvPr id="44" name="矩形 43">
            <a:extLst>
              <a:ext uri="{FF2B5EF4-FFF2-40B4-BE49-F238E27FC236}">
                <a16:creationId xmlns:a16="http://schemas.microsoft.com/office/drawing/2014/main" id="{D1A7A4D7-0DBB-4077-90EB-1EFB8D2FC269}"/>
              </a:ext>
            </a:extLst>
          </p:cNvPr>
          <p:cNvSpPr/>
          <p:nvPr/>
        </p:nvSpPr>
        <p:spPr>
          <a:xfrm>
            <a:off x="693683" y="4532862"/>
            <a:ext cx="2680138" cy="18077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文本框 44">
            <a:extLst>
              <a:ext uri="{FF2B5EF4-FFF2-40B4-BE49-F238E27FC236}">
                <a16:creationId xmlns:a16="http://schemas.microsoft.com/office/drawing/2014/main" id="{0E3DEEAD-7758-4991-AFFD-503424097904}"/>
              </a:ext>
            </a:extLst>
          </p:cNvPr>
          <p:cNvSpPr txBox="1"/>
          <p:nvPr/>
        </p:nvSpPr>
        <p:spPr>
          <a:xfrm>
            <a:off x="721276" y="4598706"/>
            <a:ext cx="2848143" cy="400110"/>
          </a:xfrm>
          <a:prstGeom prst="rect">
            <a:avLst/>
          </a:prstGeom>
          <a:noFill/>
        </p:spPr>
        <p:txBody>
          <a:bodyPr wrap="square" rtlCol="0">
            <a:noAutofit/>
          </a:bodyPr>
          <a:lstStyle/>
          <a:p>
            <a:r>
              <a:rPr lang="en-US" altLang="zh-CN" sz="2000" dirty="0">
                <a:solidFill>
                  <a:schemeClr val="accent1"/>
                </a:solidFill>
                <a:latin typeface="Arial" panose="020B0604020202020204" pitchFamily="34" charset="0"/>
                <a:cs typeface="Arial" panose="020B0604020202020204" pitchFamily="34" charset="0"/>
              </a:rPr>
              <a:t>Transmit subproblem</a:t>
            </a:r>
            <a:endParaRPr lang="zh-CN" altLang="en-US" sz="2000" dirty="0">
              <a:solidFill>
                <a:schemeClr val="accent1"/>
              </a:solidFill>
              <a:latin typeface="Arial" panose="020B0604020202020204" pitchFamily="34" charset="0"/>
              <a:cs typeface="Arial" panose="020B0604020202020204" pitchFamily="34" charset="0"/>
            </a:endParaRPr>
          </a:p>
        </p:txBody>
      </p:sp>
      <p:sp>
        <p:nvSpPr>
          <p:cNvPr id="47" name="矩形 46">
            <a:extLst>
              <a:ext uri="{FF2B5EF4-FFF2-40B4-BE49-F238E27FC236}">
                <a16:creationId xmlns:a16="http://schemas.microsoft.com/office/drawing/2014/main" id="{E10BB527-5E29-4EF1-8446-8DF48EEE4F26}"/>
              </a:ext>
            </a:extLst>
          </p:cNvPr>
          <p:cNvSpPr/>
          <p:nvPr/>
        </p:nvSpPr>
        <p:spPr>
          <a:xfrm>
            <a:off x="4633413" y="4521320"/>
            <a:ext cx="6864903" cy="180778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文本框 47">
            <a:extLst>
              <a:ext uri="{FF2B5EF4-FFF2-40B4-BE49-F238E27FC236}">
                <a16:creationId xmlns:a16="http://schemas.microsoft.com/office/drawing/2014/main" id="{9A14FF8F-7A62-4929-A87A-5A718A5680C0}"/>
              </a:ext>
            </a:extLst>
          </p:cNvPr>
          <p:cNvSpPr txBox="1"/>
          <p:nvPr/>
        </p:nvSpPr>
        <p:spPr>
          <a:xfrm>
            <a:off x="4633414" y="4587164"/>
            <a:ext cx="2848143" cy="400110"/>
          </a:xfrm>
          <a:prstGeom prst="rect">
            <a:avLst/>
          </a:prstGeom>
          <a:noFill/>
        </p:spPr>
        <p:txBody>
          <a:bodyPr wrap="square" rtlCol="0">
            <a:noAutofit/>
          </a:bodyPr>
          <a:lstStyle/>
          <a:p>
            <a:r>
              <a:rPr lang="en-US" altLang="zh-CN" sz="2000" dirty="0">
                <a:solidFill>
                  <a:schemeClr val="accent1"/>
                </a:solidFill>
                <a:latin typeface="Arial" panose="020B0604020202020204" pitchFamily="34" charset="0"/>
                <a:cs typeface="Arial" panose="020B0604020202020204" pitchFamily="34" charset="0"/>
              </a:rPr>
              <a:t>Receive subproblem</a:t>
            </a:r>
            <a:endParaRPr lang="zh-CN" altLang="en-US" sz="2000" dirty="0">
              <a:solidFill>
                <a:schemeClr val="accent1"/>
              </a:solidFill>
              <a:latin typeface="Arial" panose="020B0604020202020204" pitchFamily="34" charset="0"/>
              <a:cs typeface="Arial" panose="020B0604020202020204" pitchFamily="34" charset="0"/>
            </a:endParaRPr>
          </a:p>
        </p:txBody>
      </p:sp>
      <p:sp>
        <p:nvSpPr>
          <p:cNvPr id="49" name="箭头: 右 48">
            <a:extLst>
              <a:ext uri="{FF2B5EF4-FFF2-40B4-BE49-F238E27FC236}">
                <a16:creationId xmlns:a16="http://schemas.microsoft.com/office/drawing/2014/main" id="{50387FB6-38A3-4779-8907-C01966B2B76B}"/>
              </a:ext>
            </a:extLst>
          </p:cNvPr>
          <p:cNvSpPr/>
          <p:nvPr/>
        </p:nvSpPr>
        <p:spPr>
          <a:xfrm>
            <a:off x="7695254" y="5654648"/>
            <a:ext cx="954758" cy="2415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3" name="图片 62" descr="\documentclass{article}&#10;\usepackage{amsmath}&#10;\usepackage{amssymb}&#10;\usepackage{bm}&#10;\pagestyle{empty}&#10;\begin{document}&#10;&#10;\begin{align}&#10;&amp;x_r = \notag\\&#10;&amp;1/|\bm{\Psi}^r \bm{q}^r|&#10;\notag&#10;\end{align}&#10;&#10;\end{document}" title="IguanaTex Bitmap Display">
            <a:extLst>
              <a:ext uri="{FF2B5EF4-FFF2-40B4-BE49-F238E27FC236}">
                <a16:creationId xmlns:a16="http://schemas.microsoft.com/office/drawing/2014/main" id="{DE15127C-ED7B-4621-B90B-881DF0B3CCCF}"/>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tretch>
            <a:fillRect/>
          </a:stretch>
        </p:blipFill>
        <p:spPr>
          <a:xfrm>
            <a:off x="7847064" y="5166100"/>
            <a:ext cx="653504" cy="379993"/>
          </a:xfrm>
          <a:prstGeom prst="rect">
            <a:avLst/>
          </a:prstGeom>
        </p:spPr>
      </p:pic>
      <p:pic>
        <p:nvPicPr>
          <p:cNvPr id="66" name="图片 65" descr="\documentclass{article}&#10;\usepackage{amsmath}&#10;\usepackage{amssymb}&#10;\usepackage{bm}&#10;\pagestyle{empty}&#10;\begin{document}&#10;&#10;\begin{subequations}&#10;\begin{align}&#10;\max_{\bm{\psi}^r}~&amp; |\bm{a}^{\text{T}}_r (\theta, \phi) \bm{\Psi}^r \bm{q}^r x_r|^2, \notag\\&#10;    s.t.~&amp;|\bm{\Psi}^r \bm{q}^r x_r|^2 = 1,\notag\\&#10;    &amp;\psi^r_{m, n} \in [0, 1].&#10;\notag&#10;\end{align}&#10;\end{subequations}&#10;&#10;\end{document}" title="IguanaTex Bitmap Display">
            <a:extLst>
              <a:ext uri="{FF2B5EF4-FFF2-40B4-BE49-F238E27FC236}">
                <a16:creationId xmlns:a16="http://schemas.microsoft.com/office/drawing/2014/main" id="{51072047-2436-4C4D-B50E-6C964E87D4F1}"/>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tretch>
            <a:fillRect/>
          </a:stretch>
        </p:blipFill>
        <p:spPr>
          <a:xfrm>
            <a:off x="8642786" y="4968337"/>
            <a:ext cx="2651427" cy="1246476"/>
          </a:xfrm>
          <a:prstGeom prst="rect">
            <a:avLst/>
          </a:prstGeom>
        </p:spPr>
      </p:pic>
      <p:sp>
        <p:nvSpPr>
          <p:cNvPr id="67" name="箭头: 左右 66">
            <a:extLst>
              <a:ext uri="{FF2B5EF4-FFF2-40B4-BE49-F238E27FC236}">
                <a16:creationId xmlns:a16="http://schemas.microsoft.com/office/drawing/2014/main" id="{0C8A8A20-304D-491E-9A5D-B2437D217CEF}"/>
              </a:ext>
            </a:extLst>
          </p:cNvPr>
          <p:cNvSpPr/>
          <p:nvPr/>
        </p:nvSpPr>
        <p:spPr>
          <a:xfrm>
            <a:off x="3527938" y="4917020"/>
            <a:ext cx="1000600" cy="400110"/>
          </a:xfrm>
          <a:prstGeom prst="lef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文本框 68">
            <a:extLst>
              <a:ext uri="{FF2B5EF4-FFF2-40B4-BE49-F238E27FC236}">
                <a16:creationId xmlns:a16="http://schemas.microsoft.com/office/drawing/2014/main" id="{887AAF86-A81F-4B7D-BEB6-15334269F1E5}"/>
              </a:ext>
            </a:extLst>
          </p:cNvPr>
          <p:cNvSpPr txBox="1"/>
          <p:nvPr/>
        </p:nvSpPr>
        <p:spPr>
          <a:xfrm>
            <a:off x="3518606" y="5401757"/>
            <a:ext cx="1000600" cy="288672"/>
          </a:xfrm>
          <a:prstGeom prst="rect">
            <a:avLst/>
          </a:prstGeom>
          <a:noFill/>
        </p:spPr>
        <p:txBody>
          <a:bodyPr wrap="square" rtlCol="0">
            <a:noAutofit/>
          </a:bodyPr>
          <a:lstStyle/>
          <a:p>
            <a:pPr algn="ctr"/>
            <a:r>
              <a:rPr lang="en-US" altLang="zh-CN" sz="2000" dirty="0">
                <a:solidFill>
                  <a:srgbClr val="C00000"/>
                </a:solidFill>
                <a:latin typeface="Arial" panose="020B0604020202020204" pitchFamily="34" charset="0"/>
                <a:cs typeface="Arial" panose="020B0604020202020204" pitchFamily="34" charset="0"/>
              </a:rPr>
              <a:t>Similar</a:t>
            </a:r>
          </a:p>
          <a:p>
            <a:pPr algn="ctr"/>
            <a:r>
              <a:rPr lang="en-US" altLang="zh-CN" sz="2000" dirty="0">
                <a:solidFill>
                  <a:srgbClr val="C00000"/>
                </a:solidFill>
                <a:latin typeface="Arial" panose="020B0604020202020204" pitchFamily="34" charset="0"/>
                <a:cs typeface="Arial" panose="020B0604020202020204" pitchFamily="34" charset="0"/>
              </a:rPr>
              <a:t>form</a:t>
            </a:r>
            <a:endParaRPr lang="zh-CN" altLang="en-US" sz="2000" dirty="0">
              <a:solidFill>
                <a:srgbClr val="C00000"/>
              </a:solidFill>
              <a:latin typeface="Arial" panose="020B0604020202020204" pitchFamily="34" charset="0"/>
              <a:cs typeface="Arial" panose="020B0604020202020204" pitchFamily="34" charset="0"/>
            </a:endParaRPr>
          </a:p>
        </p:txBody>
      </p:sp>
      <p:sp>
        <p:nvSpPr>
          <p:cNvPr id="5" name="灯片编号占位符 1">
            <a:extLst>
              <a:ext uri="{FF2B5EF4-FFF2-40B4-BE49-F238E27FC236}">
                <a16:creationId xmlns:a16="http://schemas.microsoft.com/office/drawing/2014/main" id="{D6C98CB2-1683-F2B5-1C12-FA6F2B162170}"/>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24</a:t>
            </a:fld>
            <a:endParaRPr lang="zh-CN" altLang="en-US" sz="1400" dirty="0"/>
          </a:p>
        </p:txBody>
      </p:sp>
    </p:spTree>
    <p:extLst>
      <p:ext uri="{BB962C8B-B14F-4D97-AF65-F5344CB8AC3E}">
        <p14:creationId xmlns:p14="http://schemas.microsoft.com/office/powerpoint/2010/main" val="1605901920"/>
      </p:ext>
    </p:extLst>
  </p:cSld>
  <p:clrMapOvr>
    <a:masterClrMapping/>
  </p:clrMapOvr>
  <mc:AlternateContent xmlns:mc="http://schemas.openxmlformats.org/markup-compatibility/2006" xmlns:p14="http://schemas.microsoft.com/office/powerpoint/2010/main">
    <mc:Choice Requires="p14">
      <p:transition spd="slow" p14:dur="2000" advTm="49009"/>
    </mc:Choice>
    <mc:Fallback xmlns="">
      <p:transition spd="slow" advTm="49009"/>
    </mc:Fallback>
  </mc:AlternateContent>
  <p:extLst>
    <p:ext uri="{E180D4A7-C9FB-4DFB-919C-405C955672EB}">
      <p14:showEvtLst xmlns:p14="http://schemas.microsoft.com/office/powerpoint/2010/main">
        <p14:playEvt time="3" objId="4"/>
        <p14:stopEvt time="46853"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a:extLst>
              <a:ext uri="{FF2B5EF4-FFF2-40B4-BE49-F238E27FC236}">
                <a16:creationId xmlns:a16="http://schemas.microsoft.com/office/drawing/2014/main" id="{878CA6E5-213E-4284-66C6-A42D0EC490DC}"/>
              </a:ext>
            </a:extLst>
          </p:cNvPr>
          <p:cNvSpPr>
            <a:spLocks noGrp="1"/>
          </p:cNvSpPr>
          <p:nvPr>
            <p:ph type="title"/>
          </p:nvPr>
        </p:nvSpPr>
        <p:spPr>
          <a:xfrm>
            <a:off x="510139" y="35494"/>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Optimal Beamformer Design</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p:sp>
        <p:nvSpPr>
          <p:cNvPr id="2" name="内容占位符 1">
            <a:extLst>
              <a:ext uri="{FF2B5EF4-FFF2-40B4-BE49-F238E27FC236}">
                <a16:creationId xmlns:a16="http://schemas.microsoft.com/office/drawing/2014/main" id="{69471A23-876D-FF7F-4A4D-2637470D3467}"/>
              </a:ext>
            </a:extLst>
          </p:cNvPr>
          <p:cNvSpPr>
            <a:spLocks noGrp="1"/>
          </p:cNvSpPr>
          <p:nvPr>
            <p:ph idx="1"/>
          </p:nvPr>
        </p:nvSpPr>
        <p:spPr>
          <a:xfrm>
            <a:off x="510139" y="980728"/>
            <a:ext cx="10988178" cy="5591274"/>
          </a:xfrm>
        </p:spPr>
        <p:txBody>
          <a:bodyPr wrap="square">
            <a:spAutoFit/>
          </a:bodyPr>
          <a:lstStyle/>
          <a:p>
            <a:pPr marL="0" indent="0">
              <a:lnSpc>
                <a:spcPct val="100000"/>
              </a:lnSpc>
              <a:buNone/>
            </a:pPr>
            <a:r>
              <a:rPr lang="en-US" altLang="zh-CN" b="1" dirty="0"/>
              <a:t>Optimization of the sub-problem</a:t>
            </a:r>
          </a:p>
          <a:p>
            <a:pPr>
              <a:lnSpc>
                <a:spcPct val="100000"/>
              </a:lnSpc>
            </a:pPr>
            <a:r>
              <a:rPr lang="en-US" altLang="zh-CN" sz="2200" dirty="0"/>
              <a:t>Transmit and receive subproblems can be optimized using the </a:t>
            </a:r>
            <a:r>
              <a:rPr lang="en-US" altLang="zh-CN" sz="2200" dirty="0">
                <a:solidFill>
                  <a:srgbClr val="C00000"/>
                </a:solidFill>
              </a:rPr>
              <a:t>same procedure</a:t>
            </a:r>
          </a:p>
          <a:p>
            <a:pPr lvl="1">
              <a:lnSpc>
                <a:spcPct val="100000"/>
              </a:lnSpc>
            </a:pPr>
            <a:r>
              <a:rPr lang="en-US" altLang="zh-CN" sz="2000" dirty="0"/>
              <a:t>Relaxation: constraint of radiation amplitudes</a:t>
            </a:r>
          </a:p>
          <a:p>
            <a:pPr>
              <a:lnSpc>
                <a:spcPct val="100000"/>
              </a:lnSpc>
            </a:pPr>
            <a:endParaRPr lang="en-US" altLang="zh-CN" sz="2200" dirty="0"/>
          </a:p>
          <a:p>
            <a:pPr>
              <a:lnSpc>
                <a:spcPct val="100000"/>
              </a:lnSpc>
            </a:pPr>
            <a:endParaRPr lang="en-US" altLang="zh-CN" sz="2200" dirty="0"/>
          </a:p>
          <a:p>
            <a:pPr>
              <a:lnSpc>
                <a:spcPct val="100000"/>
              </a:lnSpc>
            </a:pPr>
            <a:endParaRPr lang="en-US" altLang="zh-CN" sz="2200" dirty="0"/>
          </a:p>
          <a:p>
            <a:pPr>
              <a:lnSpc>
                <a:spcPct val="100000"/>
              </a:lnSpc>
            </a:pPr>
            <a:endParaRPr lang="en-US" altLang="zh-CN" sz="2200" dirty="0"/>
          </a:p>
          <a:p>
            <a:pPr>
              <a:lnSpc>
                <a:spcPct val="100000"/>
              </a:lnSpc>
            </a:pPr>
            <a:endParaRPr lang="en-US" altLang="zh-CN" sz="2200" dirty="0"/>
          </a:p>
          <a:p>
            <a:pPr>
              <a:lnSpc>
                <a:spcPct val="100000"/>
              </a:lnSpc>
            </a:pPr>
            <a:endParaRPr lang="en-US" altLang="zh-CN" sz="2200" dirty="0"/>
          </a:p>
          <a:p>
            <a:pPr>
              <a:lnSpc>
                <a:spcPct val="100000"/>
              </a:lnSpc>
            </a:pPr>
            <a:endParaRPr lang="en-US" altLang="zh-CN" sz="2200" dirty="0"/>
          </a:p>
          <a:p>
            <a:pPr lvl="1">
              <a:lnSpc>
                <a:spcPct val="100000"/>
              </a:lnSpc>
            </a:pPr>
            <a:r>
              <a:rPr lang="en-US" altLang="zh-CN" sz="2000" dirty="0"/>
              <a:t>Normalization:</a:t>
            </a:r>
          </a:p>
          <a:p>
            <a:pPr>
              <a:lnSpc>
                <a:spcPct val="100000"/>
              </a:lnSpc>
            </a:pPr>
            <a:endParaRPr lang="en-US" altLang="zh-CN" sz="2200" dirty="0"/>
          </a:p>
          <a:p>
            <a:pPr>
              <a:lnSpc>
                <a:spcPct val="100000"/>
              </a:lnSpc>
            </a:pPr>
            <a:endParaRPr lang="zh-CN" altLang="en-US" sz="2200" dirty="0"/>
          </a:p>
        </p:txBody>
      </p:sp>
      <p:pic>
        <p:nvPicPr>
          <p:cNvPr id="9" name="图片 8" descr="\documentclass{article}&#10;\usepackage{amsmath}&#10;\usepackage{amssymb}&#10;\usepackage{bm}&#10;\pagestyle{empty}&#10;\begin{document}&#10;&#10;\begin{subequations}&#10;\begin{align}&#10;\max_{\bm{\psi}}~&amp; |\bm{a}^{\text{T}} (\theta, \phi) \bm{\Psi} \bm{q}|^2, \notag\\&#10;    s.t.~&amp;|\bm{\Psi} \bm{q}|^2 = 1.\notag&#10;\end{align}&#10;\end{subequations}&#10;&#10;\end{document}" title="IguanaTex Bitmap Display">
            <a:extLst>
              <a:ext uri="{FF2B5EF4-FFF2-40B4-BE49-F238E27FC236}">
                <a16:creationId xmlns:a16="http://schemas.microsoft.com/office/drawing/2014/main" id="{BF028D78-E11B-4D97-8700-DAA8CC4C8CFB}"/>
              </a:ext>
            </a:extLst>
          </p:cNvPr>
          <p:cNvPicPr>
            <a:picLocks noChangeAspect="1"/>
          </p:cNvPicPr>
          <p:nvPr>
            <p:custDataLst>
              <p:tags r:id="rId1"/>
            </p:custDataLst>
          </p:nvPr>
        </p:nvPicPr>
        <p:blipFill>
          <a:blip r:embed="rId10">
            <a:extLst>
              <a:ext uri="{28A0092B-C50C-407E-A947-70E740481C1C}">
                <a14:useLocalDpi xmlns:a14="http://schemas.microsoft.com/office/drawing/2010/main" val="0"/>
              </a:ext>
            </a:extLst>
          </a:blip>
          <a:stretch>
            <a:fillRect/>
          </a:stretch>
        </p:blipFill>
        <p:spPr>
          <a:xfrm>
            <a:off x="1359804" y="2545985"/>
            <a:ext cx="2169906" cy="833524"/>
          </a:xfrm>
          <a:prstGeom prst="rect">
            <a:avLst/>
          </a:prstGeom>
        </p:spPr>
      </p:pic>
      <p:sp>
        <p:nvSpPr>
          <p:cNvPr id="11" name="箭头: 右 10">
            <a:extLst>
              <a:ext uri="{FF2B5EF4-FFF2-40B4-BE49-F238E27FC236}">
                <a16:creationId xmlns:a16="http://schemas.microsoft.com/office/drawing/2014/main" id="{5501AA3E-20B0-4CA0-88EE-B50A3AF6574D}"/>
              </a:ext>
            </a:extLst>
          </p:cNvPr>
          <p:cNvSpPr/>
          <p:nvPr/>
        </p:nvSpPr>
        <p:spPr>
          <a:xfrm>
            <a:off x="4616997" y="2889419"/>
            <a:ext cx="1618593" cy="224415"/>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文本框 39">
            <a:extLst>
              <a:ext uri="{FF2B5EF4-FFF2-40B4-BE49-F238E27FC236}">
                <a16:creationId xmlns:a16="http://schemas.microsoft.com/office/drawing/2014/main" id="{5B449601-00BE-4E2C-83A2-4FAF7F7607D9}"/>
              </a:ext>
            </a:extLst>
          </p:cNvPr>
          <p:cNvSpPr txBox="1"/>
          <p:nvPr/>
        </p:nvSpPr>
        <p:spPr>
          <a:xfrm>
            <a:off x="4450946" y="2581161"/>
            <a:ext cx="2023892" cy="400110"/>
          </a:xfrm>
          <a:prstGeom prst="rect">
            <a:avLst/>
          </a:prstGeom>
          <a:noFill/>
        </p:spPr>
        <p:txBody>
          <a:bodyPr wrap="square" rtlCol="0">
            <a:noAutofit/>
          </a:bodyPr>
          <a:lstStyle/>
          <a:p>
            <a:r>
              <a:rPr lang="en-US" altLang="zh-CN" dirty="0">
                <a:latin typeface="Arial" panose="020B0604020202020204" pitchFamily="34" charset="0"/>
                <a:cs typeface="Arial" panose="020B0604020202020204" pitchFamily="34" charset="0"/>
              </a:rPr>
              <a:t>Optimal solution</a:t>
            </a:r>
            <a:endParaRPr lang="zh-CN" altLang="en-US" dirty="0">
              <a:latin typeface="Arial" panose="020B0604020202020204" pitchFamily="34" charset="0"/>
              <a:cs typeface="Arial" panose="020B0604020202020204" pitchFamily="34" charset="0"/>
            </a:endParaRPr>
          </a:p>
        </p:txBody>
      </p:sp>
      <p:pic>
        <p:nvPicPr>
          <p:cNvPr id="19" name="图片 18" descr="\documentclass{article}&#10;\usepackage{amsmath}&#10;\usepackage{amssymb}&#10;\usepackage{bm}&#10;\pagestyle{empty}&#10;\begin{document}&#10;&#10;\begin{align}&#10;\bm{\psi}' = \begin{cases}&#10;        \bm{\xi}^+/|\bm{\xi}^+|, &amp;|\bm{\xi}^+| \ge |\bm{\xi}^-|,\\&#10;        \bm{\xi}^-/|\bm{\xi}^-|, &amp;\text{otherwise}.\end{cases}&#10;\notag&#10;\end{align}&#10;&#10;\end{document}" title="IguanaTex Bitmap Display">
            <a:extLst>
              <a:ext uri="{FF2B5EF4-FFF2-40B4-BE49-F238E27FC236}">
                <a16:creationId xmlns:a16="http://schemas.microsoft.com/office/drawing/2014/main" id="{9925BB62-1F9E-44CF-B627-71403040552F}"/>
              </a:ext>
            </a:extLst>
          </p:cNvPr>
          <p:cNvPicPr>
            <a:picLocks noChangeAspect="1"/>
          </p:cNvPicPr>
          <p:nvPr>
            <p:custDataLst>
              <p:tags r:id="rId2"/>
            </p:custDataLst>
          </p:nvPr>
        </p:nvPicPr>
        <p:blipFill>
          <a:blip r:embed="rId11">
            <a:extLst>
              <a:ext uri="{28A0092B-C50C-407E-A947-70E740481C1C}">
                <a14:useLocalDpi xmlns:a14="http://schemas.microsoft.com/office/drawing/2010/main" val="0"/>
              </a:ext>
            </a:extLst>
          </a:blip>
          <a:stretch>
            <a:fillRect/>
          </a:stretch>
        </p:blipFill>
        <p:spPr>
          <a:xfrm>
            <a:off x="7217770" y="2560249"/>
            <a:ext cx="3291429" cy="758857"/>
          </a:xfrm>
          <a:prstGeom prst="rect">
            <a:avLst/>
          </a:prstGeom>
        </p:spPr>
      </p:pic>
      <p:sp>
        <p:nvSpPr>
          <p:cNvPr id="20" name="矩形 19">
            <a:extLst>
              <a:ext uri="{FF2B5EF4-FFF2-40B4-BE49-F238E27FC236}">
                <a16:creationId xmlns:a16="http://schemas.microsoft.com/office/drawing/2014/main" id="{1323B28F-99E9-470E-B23F-1032D3FC9BE8}"/>
              </a:ext>
            </a:extLst>
          </p:cNvPr>
          <p:cNvSpPr/>
          <p:nvPr/>
        </p:nvSpPr>
        <p:spPr>
          <a:xfrm>
            <a:off x="7126014" y="2489309"/>
            <a:ext cx="3563007" cy="8902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箭头: 右弧形 20">
            <a:extLst>
              <a:ext uri="{FF2B5EF4-FFF2-40B4-BE49-F238E27FC236}">
                <a16:creationId xmlns:a16="http://schemas.microsoft.com/office/drawing/2014/main" id="{69E99094-890F-43A8-8FB0-5C6E77ED3035}"/>
              </a:ext>
            </a:extLst>
          </p:cNvPr>
          <p:cNvSpPr/>
          <p:nvPr/>
        </p:nvSpPr>
        <p:spPr>
          <a:xfrm>
            <a:off x="10993821" y="3113834"/>
            <a:ext cx="357351" cy="998192"/>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3" name="图片 22" descr="\documentclass{article}&#10;\usepackage{amsmath}&#10;\usepackage{amssymb}&#10;\usepackage{bm}&#10;\pagestyle{empty}&#10;\begin{document}&#10;&#10;\begin{align}&#10;\bm{\xi}^+ = (\xi^+_{1, 1}, \cdots, \xi^+_{M, N})&#10;\notag&#10;\end{align}&#10;&#10;\end{document}" title="IguanaTex Bitmap Display">
            <a:extLst>
              <a:ext uri="{FF2B5EF4-FFF2-40B4-BE49-F238E27FC236}">
                <a16:creationId xmlns:a16="http://schemas.microsoft.com/office/drawing/2014/main" id="{2E4995BE-93A3-4432-994F-30677BC3B092}"/>
              </a:ext>
            </a:extLst>
          </p:cNvPr>
          <p:cNvPicPr>
            <a:picLocks noChangeAspect="1"/>
          </p:cNvPicPr>
          <p:nvPr>
            <p:custDataLst>
              <p:tags r:id="rId3"/>
            </p:custDataLst>
          </p:nvPr>
        </p:nvPicPr>
        <p:blipFill>
          <a:blip r:embed="rId12">
            <a:extLst>
              <a:ext uri="{28A0092B-C50C-407E-A947-70E740481C1C}">
                <a14:useLocalDpi xmlns:a14="http://schemas.microsoft.com/office/drawing/2010/main" val="0"/>
              </a:ext>
            </a:extLst>
          </a:blip>
          <a:stretch>
            <a:fillRect/>
          </a:stretch>
        </p:blipFill>
        <p:spPr>
          <a:xfrm>
            <a:off x="1411346" y="3861169"/>
            <a:ext cx="2361905" cy="327619"/>
          </a:xfrm>
          <a:prstGeom prst="rect">
            <a:avLst/>
          </a:prstGeom>
        </p:spPr>
      </p:pic>
      <p:pic>
        <p:nvPicPr>
          <p:cNvPr id="41" name="图片 40" descr="\documentclass{article}&#10;\usepackage{amsmath}&#10;\usepackage{amssymb}&#10;\usepackage{bm}&#10;\pagestyle{empty}&#10;\begin{document}&#10;&#10;\begin{align}&#10;\xi^+_{m, n} \!=~&amp;\! \dfrac{|\text{Re} (\rho a_{m, n}q_{m, n})| + \text{Re} (\rho a_{m, n} q_{m, n})}{2}&#10;\notag&#10;\end{align}&#10;&#10;\end{document}" title="IguanaTex Bitmap Display">
            <a:extLst>
              <a:ext uri="{FF2B5EF4-FFF2-40B4-BE49-F238E27FC236}">
                <a16:creationId xmlns:a16="http://schemas.microsoft.com/office/drawing/2014/main" id="{6E50B642-D3F1-49B9-AED5-5B80EBCBED2F}"/>
              </a:ext>
            </a:extLst>
          </p:cNvPr>
          <p:cNvPicPr>
            <a:picLocks noChangeAspect="1"/>
          </p:cNvPicPr>
          <p:nvPr>
            <p:custDataLst>
              <p:tags r:id="rId4"/>
            </p:custDataLst>
          </p:nvPr>
        </p:nvPicPr>
        <p:blipFill>
          <a:blip r:embed="rId13">
            <a:extLst>
              <a:ext uri="{28A0092B-C50C-407E-A947-70E740481C1C}">
                <a14:useLocalDpi xmlns:a14="http://schemas.microsoft.com/office/drawing/2010/main" val="0"/>
              </a:ext>
            </a:extLst>
          </a:blip>
          <a:stretch>
            <a:fillRect/>
          </a:stretch>
        </p:blipFill>
        <p:spPr>
          <a:xfrm>
            <a:off x="4191791" y="3698626"/>
            <a:ext cx="4554666" cy="534857"/>
          </a:xfrm>
          <a:prstGeom prst="rect">
            <a:avLst/>
          </a:prstGeom>
        </p:spPr>
      </p:pic>
      <p:pic>
        <p:nvPicPr>
          <p:cNvPr id="50" name="图片 49" descr="\documentclass{article}&#10;\usepackage{amsmath}&#10;\usepackage{amssymb}&#10;\usepackage{bm}&#10;\pagestyle{empty}&#10;\begin{document}&#10;&#10;\begin{align}&#10;\bm{\xi}^- = (\xi^-_{1, 1}, \cdots, \xi^-_{M, N})&#10;\notag&#10;\end{align}&#10;&#10;\end{document}" title="IguanaTex Bitmap Display">
            <a:extLst>
              <a:ext uri="{FF2B5EF4-FFF2-40B4-BE49-F238E27FC236}">
                <a16:creationId xmlns:a16="http://schemas.microsoft.com/office/drawing/2014/main" id="{9427E59B-1A69-47C9-BEB9-156E710AB9E6}"/>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Lst>
          </a:blip>
          <a:stretch>
            <a:fillRect/>
          </a:stretch>
        </p:blipFill>
        <p:spPr>
          <a:xfrm>
            <a:off x="1411346" y="4611381"/>
            <a:ext cx="2364953" cy="300190"/>
          </a:xfrm>
          <a:prstGeom prst="rect">
            <a:avLst/>
          </a:prstGeom>
        </p:spPr>
      </p:pic>
      <p:sp>
        <p:nvSpPr>
          <p:cNvPr id="51" name="矩形 50">
            <a:extLst>
              <a:ext uri="{FF2B5EF4-FFF2-40B4-BE49-F238E27FC236}">
                <a16:creationId xmlns:a16="http://schemas.microsoft.com/office/drawing/2014/main" id="{C52A8659-B815-426A-A6A6-7647A8387949}"/>
              </a:ext>
            </a:extLst>
          </p:cNvPr>
          <p:cNvSpPr/>
          <p:nvPr/>
        </p:nvSpPr>
        <p:spPr>
          <a:xfrm>
            <a:off x="1228232" y="3572834"/>
            <a:ext cx="9460789" cy="1482159"/>
          </a:xfrm>
          <a:prstGeom prst="rect">
            <a:avLst/>
          </a:prstGeom>
          <a:noFill/>
          <a:ln w="28575"/>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pic>
        <p:nvPicPr>
          <p:cNvPr id="56" name="图片 55" descr="\documentclass{article}&#10;\usepackage{amsmath}&#10;\usepackage{amssymb}&#10;\usepackage{bm}&#10;\pagestyle{empty}&#10;\begin{document}&#10;&#10;\begin{align}&#10;\xi^-_{m, n} \!=~&amp;\! \dfrac{|\text{Re} (\rho a_{m, n} q_{m, n})| - \text{Re} (\rho a_{m, n} q_{m, n})}{2}&#10;\notag&#10;\end{align}&#10;&#10;\end{document}" title="IguanaTex Bitmap Display">
            <a:extLst>
              <a:ext uri="{FF2B5EF4-FFF2-40B4-BE49-F238E27FC236}">
                <a16:creationId xmlns:a16="http://schemas.microsoft.com/office/drawing/2014/main" id="{E30C3783-285F-401D-8C8B-232979AA0AB9}"/>
              </a:ext>
            </a:extLst>
          </p:cNvPr>
          <p:cNvPicPr>
            <a:picLocks noChangeAspect="1"/>
          </p:cNvPicPr>
          <p:nvPr>
            <p:custDataLst>
              <p:tags r:id="rId6"/>
            </p:custDataLst>
          </p:nvPr>
        </p:nvPicPr>
        <p:blipFill>
          <a:blip r:embed="rId15">
            <a:extLst>
              <a:ext uri="{28A0092B-C50C-407E-A947-70E740481C1C}">
                <a14:useLocalDpi xmlns:a14="http://schemas.microsoft.com/office/drawing/2010/main" val="0"/>
              </a:ext>
            </a:extLst>
          </a:blip>
          <a:stretch>
            <a:fillRect/>
          </a:stretch>
        </p:blipFill>
        <p:spPr>
          <a:xfrm>
            <a:off x="4218525" y="4421696"/>
            <a:ext cx="4554664" cy="534857"/>
          </a:xfrm>
          <a:prstGeom prst="rect">
            <a:avLst/>
          </a:prstGeom>
        </p:spPr>
      </p:pic>
      <p:sp>
        <p:nvSpPr>
          <p:cNvPr id="59" name="文本框 58">
            <a:extLst>
              <a:ext uri="{FF2B5EF4-FFF2-40B4-BE49-F238E27FC236}">
                <a16:creationId xmlns:a16="http://schemas.microsoft.com/office/drawing/2014/main" id="{7FA647F0-B760-4D09-8EC5-E5634D0D47A1}"/>
              </a:ext>
            </a:extLst>
          </p:cNvPr>
          <p:cNvSpPr txBox="1"/>
          <p:nvPr/>
        </p:nvSpPr>
        <p:spPr>
          <a:xfrm>
            <a:off x="8949170" y="4088856"/>
            <a:ext cx="1755183" cy="584775"/>
          </a:xfrm>
          <a:prstGeom prst="rect">
            <a:avLst/>
          </a:prstGeom>
          <a:noFill/>
        </p:spPr>
        <p:txBody>
          <a:bodyPr wrap="square" rtlCol="0">
            <a:spAutoFit/>
          </a:bodyPr>
          <a:lstStyle/>
          <a:p>
            <a:r>
              <a:rPr lang="en-US" altLang="zh-CN" sz="1600" dirty="0">
                <a:solidFill>
                  <a:schemeClr val="accent1"/>
                </a:solidFill>
                <a:latin typeface="Arial" panose="020B0604020202020204" pitchFamily="34" charset="0"/>
                <a:cs typeface="Arial" panose="020B0604020202020204" pitchFamily="34" charset="0"/>
              </a:rPr>
              <a:t>With closed-form expression</a:t>
            </a:r>
            <a:endParaRPr lang="zh-CN" altLang="en-US" sz="1600" dirty="0">
              <a:solidFill>
                <a:schemeClr val="accent1"/>
              </a:solidFill>
              <a:latin typeface="Arial" panose="020B0604020202020204" pitchFamily="34" charset="0"/>
              <a:cs typeface="Arial" panose="020B0604020202020204" pitchFamily="34" charset="0"/>
            </a:endParaRPr>
          </a:p>
        </p:txBody>
      </p:sp>
      <p:cxnSp>
        <p:nvCxnSpPr>
          <p:cNvPr id="61" name="直接箭头连接符 60">
            <a:extLst>
              <a:ext uri="{FF2B5EF4-FFF2-40B4-BE49-F238E27FC236}">
                <a16:creationId xmlns:a16="http://schemas.microsoft.com/office/drawing/2014/main" id="{8C42C6A6-6A77-4DBE-BA01-E210DD2A7ED7}"/>
              </a:ext>
            </a:extLst>
          </p:cNvPr>
          <p:cNvCxnSpPr>
            <a:cxnSpLocks/>
          </p:cNvCxnSpPr>
          <p:nvPr/>
        </p:nvCxnSpPr>
        <p:spPr>
          <a:xfrm flipH="1">
            <a:off x="7630510" y="4255580"/>
            <a:ext cx="1303328" cy="2237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64" name="图片 63" descr="\documentclass{article}&#10;\usepackage{amsmath}&#10;\usepackage{amssymb}&#10;\usepackage{bm}&#10;\pagestyle{empty}&#10;\begin{document}&#10;&#10;\begin{align}&#10;\bm{\psi}_o = \begin{cases}&#10;    \bm{\xi}^+, &amp;|\bm{\xi}^+| \ge |\bm{\xi}^-|,\\&#10;    \bm{\xi}^-, &amp;\text{otherwise}.&#10;  \end{cases}&#10;\notag&#10;\end{align}&#10;&#10;\end{document}" title="IguanaTex Bitmap Display">
            <a:extLst>
              <a:ext uri="{FF2B5EF4-FFF2-40B4-BE49-F238E27FC236}">
                <a16:creationId xmlns:a16="http://schemas.microsoft.com/office/drawing/2014/main" id="{2FE5F1E3-FF88-4C67-997E-DA7BC67FFE68}"/>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Lst>
          </a:blip>
          <a:stretch>
            <a:fillRect/>
          </a:stretch>
        </p:blipFill>
        <p:spPr>
          <a:xfrm>
            <a:off x="4197504" y="5412195"/>
            <a:ext cx="2748952" cy="758857"/>
          </a:xfrm>
          <a:prstGeom prst="rect">
            <a:avLst/>
          </a:prstGeom>
        </p:spPr>
      </p:pic>
      <p:sp>
        <p:nvSpPr>
          <p:cNvPr id="65" name="矩形 64">
            <a:extLst>
              <a:ext uri="{FF2B5EF4-FFF2-40B4-BE49-F238E27FC236}">
                <a16:creationId xmlns:a16="http://schemas.microsoft.com/office/drawing/2014/main" id="{952147F5-69F3-4EF0-9287-D909BE3A98F3}"/>
              </a:ext>
            </a:extLst>
          </p:cNvPr>
          <p:cNvSpPr/>
          <p:nvPr/>
        </p:nvSpPr>
        <p:spPr>
          <a:xfrm>
            <a:off x="1229712" y="2500358"/>
            <a:ext cx="2459421" cy="890200"/>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5">
            <a:extLst>
              <a:ext uri="{FF2B5EF4-FFF2-40B4-BE49-F238E27FC236}">
                <a16:creationId xmlns:a16="http://schemas.microsoft.com/office/drawing/2014/main" id="{2F16849A-EA2E-4819-84F0-BA147E95C583}"/>
              </a:ext>
            </a:extLst>
          </p:cNvPr>
          <p:cNvSpPr/>
          <p:nvPr/>
        </p:nvSpPr>
        <p:spPr>
          <a:xfrm>
            <a:off x="4078013" y="5334164"/>
            <a:ext cx="3048001" cy="894322"/>
          </a:xfrm>
          <a:prstGeom prst="rect">
            <a:avLst/>
          </a:prstGeom>
          <a:noFill/>
          <a:ln w="28575">
            <a:solidFill>
              <a:srgbClr val="C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p>
        </p:txBody>
      </p:sp>
      <p:sp>
        <p:nvSpPr>
          <p:cNvPr id="67" name="文本框 66">
            <a:extLst>
              <a:ext uri="{FF2B5EF4-FFF2-40B4-BE49-F238E27FC236}">
                <a16:creationId xmlns:a16="http://schemas.microsoft.com/office/drawing/2014/main" id="{B9601C78-1B93-4D1B-95F6-4AECC7DEB43C}"/>
              </a:ext>
            </a:extLst>
          </p:cNvPr>
          <p:cNvSpPr txBox="1"/>
          <p:nvPr/>
        </p:nvSpPr>
        <p:spPr>
          <a:xfrm>
            <a:off x="7288273" y="5486558"/>
            <a:ext cx="2023892" cy="400110"/>
          </a:xfrm>
          <a:prstGeom prst="rect">
            <a:avLst/>
          </a:prstGeom>
          <a:noFill/>
        </p:spPr>
        <p:txBody>
          <a:bodyPr wrap="square" rtlCol="0">
            <a:noAutofit/>
          </a:bodyPr>
          <a:lstStyle/>
          <a:p>
            <a:r>
              <a:rPr lang="en-US" altLang="zh-CN" dirty="0">
                <a:solidFill>
                  <a:srgbClr val="C00000"/>
                </a:solidFill>
                <a:latin typeface="Arial" panose="020B0604020202020204" pitchFamily="34" charset="0"/>
                <a:cs typeface="Arial" panose="020B0604020202020204" pitchFamily="34" charset="0"/>
              </a:rPr>
              <a:t>Optimal solution of the subproblem</a:t>
            </a:r>
            <a:endParaRPr lang="zh-CN" altLang="en-US" dirty="0">
              <a:solidFill>
                <a:srgbClr val="C00000"/>
              </a:solidFill>
              <a:latin typeface="Arial" panose="020B0604020202020204" pitchFamily="34" charset="0"/>
              <a:cs typeface="Arial" panose="020B0604020202020204" pitchFamily="34" charset="0"/>
            </a:endParaRPr>
          </a:p>
        </p:txBody>
      </p:sp>
      <p:sp>
        <p:nvSpPr>
          <p:cNvPr id="5" name="灯片编号占位符 1">
            <a:extLst>
              <a:ext uri="{FF2B5EF4-FFF2-40B4-BE49-F238E27FC236}">
                <a16:creationId xmlns:a16="http://schemas.microsoft.com/office/drawing/2014/main" id="{C727DCD7-5F9A-CD9A-814F-782231A1768D}"/>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25</a:t>
            </a:fld>
            <a:endParaRPr lang="zh-CN" altLang="en-US" sz="1400" dirty="0"/>
          </a:p>
        </p:txBody>
      </p:sp>
    </p:spTree>
    <p:extLst>
      <p:ext uri="{BB962C8B-B14F-4D97-AF65-F5344CB8AC3E}">
        <p14:creationId xmlns:p14="http://schemas.microsoft.com/office/powerpoint/2010/main" val="3795275454"/>
      </p:ext>
    </p:extLst>
  </p:cSld>
  <p:clrMapOvr>
    <a:masterClrMapping/>
  </p:clrMapOvr>
  <mc:AlternateContent xmlns:mc="http://schemas.openxmlformats.org/markup-compatibility/2006" xmlns:p14="http://schemas.microsoft.com/office/powerpoint/2010/main">
    <mc:Choice Requires="p14">
      <p:transition spd="slow" p14:dur="2000" advTm="30330"/>
    </mc:Choice>
    <mc:Fallback xmlns="">
      <p:transition spd="slow" advTm="30330"/>
    </mc:Fallback>
  </mc:AlternateContent>
  <p:extLst>
    <p:ext uri="{E180D4A7-C9FB-4DFB-919C-405C955672EB}">
      <p14:showEvtLst xmlns:p14="http://schemas.microsoft.com/office/powerpoint/2010/main">
        <p14:playEvt time="3" objId="4"/>
        <p14:stopEvt time="27963" objId="4"/>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箭头: 左弧形 59">
            <a:extLst>
              <a:ext uri="{FF2B5EF4-FFF2-40B4-BE49-F238E27FC236}">
                <a16:creationId xmlns:a16="http://schemas.microsoft.com/office/drawing/2014/main" id="{A93BCA46-A88F-48B0-9C44-A9599062F05F}"/>
              </a:ext>
            </a:extLst>
          </p:cNvPr>
          <p:cNvSpPr/>
          <p:nvPr/>
        </p:nvSpPr>
        <p:spPr>
          <a:xfrm flipH="1" flipV="1">
            <a:off x="6760661" y="3518297"/>
            <a:ext cx="598789" cy="1366345"/>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5" name="箭头: 左弧形 34">
            <a:extLst>
              <a:ext uri="{FF2B5EF4-FFF2-40B4-BE49-F238E27FC236}">
                <a16:creationId xmlns:a16="http://schemas.microsoft.com/office/drawing/2014/main" id="{E5647E6D-A1BA-4221-9B4D-00CC17A1A7B9}"/>
              </a:ext>
            </a:extLst>
          </p:cNvPr>
          <p:cNvSpPr/>
          <p:nvPr/>
        </p:nvSpPr>
        <p:spPr>
          <a:xfrm flipH="1">
            <a:off x="6794023" y="4476560"/>
            <a:ext cx="598789" cy="1366345"/>
          </a:xfrm>
          <a:prstGeom prst="curv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内容占位符 1">
            <a:extLst>
              <a:ext uri="{FF2B5EF4-FFF2-40B4-BE49-F238E27FC236}">
                <a16:creationId xmlns:a16="http://schemas.microsoft.com/office/drawing/2014/main" id="{424C78D1-F1BE-B818-9CF1-21F7D58D900A}"/>
              </a:ext>
            </a:extLst>
          </p:cNvPr>
          <p:cNvSpPr>
            <a:spLocks noGrp="1"/>
          </p:cNvSpPr>
          <p:nvPr>
            <p:ph idx="1"/>
          </p:nvPr>
        </p:nvSpPr>
        <p:spPr>
          <a:xfrm>
            <a:off x="511200" y="1052736"/>
            <a:ext cx="5910622" cy="4965462"/>
          </a:xfrm>
        </p:spPr>
        <p:txBody>
          <a:bodyPr wrap="square">
            <a:spAutoFit/>
          </a:bodyPr>
          <a:lstStyle/>
          <a:p>
            <a:pPr marL="0" indent="0">
              <a:lnSpc>
                <a:spcPct val="100000"/>
              </a:lnSpc>
              <a:buNone/>
            </a:pPr>
            <a:r>
              <a:rPr lang="en-US" altLang="zh-CN" b="1" dirty="0"/>
              <a:t>Radiation Pattern Gain</a:t>
            </a:r>
            <a:r>
              <a:rPr lang="en-US" altLang="zh-CN" dirty="0"/>
              <a:t>: </a:t>
            </a:r>
          </a:p>
          <a:p>
            <a:pPr>
              <a:lnSpc>
                <a:spcPct val="100000"/>
              </a:lnSpc>
            </a:pPr>
            <a:endParaRPr lang="en-US" altLang="zh-CN" sz="2200" dirty="0"/>
          </a:p>
          <a:p>
            <a:pPr>
              <a:lnSpc>
                <a:spcPct val="100000"/>
              </a:lnSpc>
            </a:pPr>
            <a:endParaRPr lang="en-US" altLang="zh-CN" sz="2200" dirty="0"/>
          </a:p>
          <a:p>
            <a:pPr>
              <a:lnSpc>
                <a:spcPct val="100000"/>
              </a:lnSpc>
            </a:pPr>
            <a:endParaRPr lang="en-US" altLang="zh-CN" sz="2600" dirty="0"/>
          </a:p>
          <a:p>
            <a:pPr>
              <a:lnSpc>
                <a:spcPct val="100000"/>
              </a:lnSpc>
            </a:pPr>
            <a:r>
              <a:rPr lang="en-US" altLang="zh-CN" sz="2200" dirty="0"/>
              <a:t>Maximum SNR obtained by the </a:t>
            </a:r>
            <a:r>
              <a:rPr lang="en-US" altLang="zh-CN" sz="2200" dirty="0">
                <a:solidFill>
                  <a:srgbClr val="C00000"/>
                </a:solidFill>
              </a:rPr>
              <a:t>proposed</a:t>
            </a:r>
            <a:r>
              <a:rPr lang="en-US" altLang="zh-CN" sz="2200" dirty="0"/>
              <a:t> beamformer</a:t>
            </a:r>
          </a:p>
          <a:p>
            <a:pPr>
              <a:lnSpc>
                <a:spcPct val="100000"/>
              </a:lnSpc>
            </a:pPr>
            <a:endParaRPr lang="en-US" altLang="zh-CN" sz="2200" dirty="0"/>
          </a:p>
          <a:p>
            <a:pPr>
              <a:lnSpc>
                <a:spcPct val="100000"/>
              </a:lnSpc>
            </a:pPr>
            <a:endParaRPr lang="en-US" altLang="zh-CN" sz="1100" dirty="0"/>
          </a:p>
          <a:p>
            <a:pPr>
              <a:lnSpc>
                <a:spcPct val="100000"/>
              </a:lnSpc>
            </a:pPr>
            <a:r>
              <a:rPr lang="en-US" altLang="zh-CN" sz="2200" dirty="0"/>
              <a:t>Maximum SNR obtained by the holographic interference principle [1]</a:t>
            </a:r>
          </a:p>
          <a:p>
            <a:pPr>
              <a:lnSpc>
                <a:spcPct val="100000"/>
              </a:lnSpc>
            </a:pPr>
            <a:endParaRPr lang="en-US" altLang="zh-CN" sz="2200" dirty="0"/>
          </a:p>
        </p:txBody>
      </p:sp>
      <p:sp>
        <p:nvSpPr>
          <p:cNvPr id="36" name="矩形: 圆角 35">
            <a:extLst>
              <a:ext uri="{FF2B5EF4-FFF2-40B4-BE49-F238E27FC236}">
                <a16:creationId xmlns:a16="http://schemas.microsoft.com/office/drawing/2014/main" id="{E2904F3D-38A4-4398-9ECB-A422E82D59A3}"/>
              </a:ext>
            </a:extLst>
          </p:cNvPr>
          <p:cNvSpPr/>
          <p:nvPr/>
        </p:nvSpPr>
        <p:spPr>
          <a:xfrm>
            <a:off x="995511" y="1483297"/>
            <a:ext cx="6571938" cy="1366345"/>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标题 2">
            <a:extLst>
              <a:ext uri="{FF2B5EF4-FFF2-40B4-BE49-F238E27FC236}">
                <a16:creationId xmlns:a16="http://schemas.microsoft.com/office/drawing/2014/main" id="{945AC02D-E240-9532-7409-312AA13CB624}"/>
              </a:ext>
            </a:extLst>
          </p:cNvPr>
          <p:cNvSpPr>
            <a:spLocks noGrp="1"/>
          </p:cNvSpPr>
          <p:nvPr>
            <p:ph type="title"/>
          </p:nvPr>
        </p:nvSpPr>
        <p:spPr>
          <a:xfrm>
            <a:off x="576850" y="6650"/>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Analysis of the Optimal Beamformer</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p:sp>
        <p:nvSpPr>
          <p:cNvPr id="8" name="页脚占位符 7">
            <a:extLst>
              <a:ext uri="{FF2B5EF4-FFF2-40B4-BE49-F238E27FC236}">
                <a16:creationId xmlns:a16="http://schemas.microsoft.com/office/drawing/2014/main" id="{E0EC044C-194B-6B66-3980-D875AC913614}"/>
              </a:ext>
            </a:extLst>
          </p:cNvPr>
          <p:cNvSpPr>
            <a:spLocks noGrp="1"/>
          </p:cNvSpPr>
          <p:nvPr>
            <p:ph type="ftr" sz="quarter" idx="11"/>
          </p:nvPr>
        </p:nvSpPr>
        <p:spPr>
          <a:xfrm>
            <a:off x="1016647" y="6237363"/>
            <a:ext cx="9273932" cy="413636"/>
          </a:xfrm>
        </p:spPr>
        <p:txBody>
          <a:bodyPr/>
          <a:lstStyle/>
          <a:p>
            <a:pPr algn="l">
              <a:defRPr/>
            </a:pPr>
            <a:r>
              <a:rPr lang="en-US" altLang="zh-CN" dirty="0">
                <a:solidFill>
                  <a:prstClr val="black">
                    <a:tint val="75000"/>
                  </a:prstClr>
                </a:solidFill>
              </a:rPr>
              <a:t>[1] D. Smith, O. </a:t>
            </a:r>
            <a:r>
              <a:rPr lang="en-US" altLang="zh-CN" dirty="0" err="1">
                <a:solidFill>
                  <a:prstClr val="black">
                    <a:tint val="75000"/>
                  </a:prstClr>
                </a:solidFill>
              </a:rPr>
              <a:t>Yurduseven</a:t>
            </a:r>
            <a:r>
              <a:rPr lang="en-US" altLang="zh-CN" dirty="0">
                <a:solidFill>
                  <a:prstClr val="black">
                    <a:tint val="75000"/>
                  </a:prstClr>
                </a:solidFill>
              </a:rPr>
              <a:t>, L. P. </a:t>
            </a:r>
            <a:r>
              <a:rPr lang="en-US" altLang="zh-CN" dirty="0" err="1">
                <a:solidFill>
                  <a:prstClr val="black">
                    <a:tint val="75000"/>
                  </a:prstClr>
                </a:solidFill>
              </a:rPr>
              <a:t>Mancera</a:t>
            </a:r>
            <a:r>
              <a:rPr lang="en-US" altLang="zh-CN" dirty="0">
                <a:solidFill>
                  <a:prstClr val="black">
                    <a:tint val="75000"/>
                  </a:prstClr>
                </a:solidFill>
              </a:rPr>
              <a:t>, P. Bowen, and N. B. </a:t>
            </a:r>
            <a:r>
              <a:rPr lang="en-US" altLang="zh-CN" dirty="0" err="1">
                <a:solidFill>
                  <a:prstClr val="black">
                    <a:tint val="75000"/>
                  </a:prstClr>
                </a:solidFill>
              </a:rPr>
              <a:t>Kundtz</a:t>
            </a:r>
            <a:r>
              <a:rPr lang="en-US" altLang="zh-CN" dirty="0">
                <a:solidFill>
                  <a:prstClr val="black">
                    <a:tint val="75000"/>
                  </a:prstClr>
                </a:solidFill>
              </a:rPr>
              <a:t>, “Analysis of a waveguide-fed </a:t>
            </a:r>
            <a:r>
              <a:rPr lang="en-US" altLang="zh-CN" dirty="0" err="1">
                <a:solidFill>
                  <a:prstClr val="black">
                    <a:tint val="75000"/>
                  </a:prstClr>
                </a:solidFill>
              </a:rPr>
              <a:t>metasurface</a:t>
            </a:r>
            <a:r>
              <a:rPr lang="en-US" altLang="zh-CN" dirty="0">
                <a:solidFill>
                  <a:prstClr val="black">
                    <a:tint val="75000"/>
                  </a:prstClr>
                </a:solidFill>
              </a:rPr>
              <a:t> antenna,” Physical Review Applied, vol. 8, no. 5, p. 054048, Nov. 2017.</a:t>
            </a: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00DB7055-27AF-42FD-A453-4374E6C7B39D}"/>
                  </a:ext>
                </a:extLst>
              </p:cNvPr>
              <p:cNvSpPr/>
              <p:nvPr/>
            </p:nvSpPr>
            <p:spPr>
              <a:xfrm>
                <a:off x="1099548" y="1615246"/>
                <a:ext cx="6363864" cy="1107996"/>
              </a:xfrm>
              <a:prstGeom prst="rect">
                <a:avLst/>
              </a:prstGeom>
            </p:spPr>
            <p:txBody>
              <a:bodyPr wrap="square">
                <a:spAutoFit/>
              </a:bodyPr>
              <a:lstStyle/>
              <a:p>
                <a:pPr algn="l"/>
                <a:r>
                  <a:rPr lang="en-US" altLang="zh-CN" sz="2200" b="1" dirty="0">
                    <a:solidFill>
                      <a:prstClr val="black"/>
                    </a:solidFill>
                    <a:latin typeface="Arial" panose="020B0604020202020204" pitchFamily="34" charset="0"/>
                    <a:cs typeface="Arial" panose="020B0604020202020204" pitchFamily="34" charset="0"/>
                  </a:rPr>
                  <a:t>Proposition 1</a:t>
                </a:r>
                <a:r>
                  <a:rPr lang="en-US" altLang="zh-CN" sz="2200" dirty="0">
                    <a:solidFill>
                      <a:prstClr val="black"/>
                    </a:solidFill>
                    <a:latin typeface="Arial" panose="020B0604020202020204" pitchFamily="34" charset="0"/>
                    <a:cs typeface="Arial" panose="020B0604020202020204" pitchFamily="34" charset="0"/>
                  </a:rPr>
                  <a:t>: The </a:t>
                </a:r>
                <a:r>
                  <a:rPr lang="en-US" altLang="zh-CN" sz="2200" dirty="0">
                    <a:solidFill>
                      <a:srgbClr val="C00000"/>
                    </a:solidFill>
                    <a:latin typeface="Arial" panose="020B0604020202020204" pitchFamily="34" charset="0"/>
                    <a:cs typeface="Arial" panose="020B0604020202020204" pitchFamily="34" charset="0"/>
                  </a:rPr>
                  <a:t>amplitude</a:t>
                </a:r>
                <a:r>
                  <a:rPr lang="en-US" altLang="zh-CN" sz="2200" dirty="0">
                    <a:solidFill>
                      <a:prstClr val="black"/>
                    </a:solidFill>
                    <a:latin typeface="Arial" panose="020B0604020202020204" pitchFamily="34" charset="0"/>
                    <a:cs typeface="Arial" panose="020B0604020202020204" pitchFamily="34" charset="0"/>
                  </a:rPr>
                  <a:t> of the main lobe of an RHS with the proposed optimal beamformer can be approximated by </a:t>
                </a:r>
                <a14:m>
                  <m:oMath xmlns:m="http://schemas.openxmlformats.org/officeDocument/2006/math">
                    <m:r>
                      <a:rPr lang="en-US" altLang="zh-CN" sz="2200" b="0" i="1" smtClean="0">
                        <a:solidFill>
                          <a:srgbClr val="C00000"/>
                        </a:solidFill>
                        <a:latin typeface="Cambria Math" panose="02040503050406030204" pitchFamily="18" charset="0"/>
                        <a:cs typeface="Arial" panose="020B0604020202020204" pitchFamily="34" charset="0"/>
                      </a:rPr>
                      <m:t>𝑀𝑁</m:t>
                    </m:r>
                    <m:d>
                      <m:dPr>
                        <m:begChr m:val="|"/>
                        <m:endChr m:val="|"/>
                        <m:ctrlPr>
                          <a:rPr lang="en-US" altLang="zh-CN" sz="2200" b="0" i="1" smtClean="0">
                            <a:solidFill>
                              <a:srgbClr val="C00000"/>
                            </a:solidFill>
                            <a:latin typeface="Cambria Math" panose="02040503050406030204" pitchFamily="18" charset="0"/>
                            <a:cs typeface="Arial" panose="020B0604020202020204" pitchFamily="34" charset="0"/>
                          </a:rPr>
                        </m:ctrlPr>
                      </m:dPr>
                      <m:e>
                        <m:r>
                          <a:rPr lang="en-US" altLang="zh-CN" sz="2200" b="0" i="1" smtClean="0">
                            <a:solidFill>
                              <a:srgbClr val="C00000"/>
                            </a:solidFill>
                            <a:latin typeface="Cambria Math" panose="02040503050406030204" pitchFamily="18" charset="0"/>
                            <a:cs typeface="Arial" panose="020B0604020202020204" pitchFamily="34" charset="0"/>
                          </a:rPr>
                          <m:t>𝑥</m:t>
                        </m:r>
                      </m:e>
                    </m:d>
                    <m:r>
                      <a:rPr lang="en-US" altLang="zh-CN" sz="2200" b="0" i="1" smtClean="0">
                        <a:solidFill>
                          <a:srgbClr val="C00000"/>
                        </a:solidFill>
                        <a:latin typeface="Cambria Math" panose="02040503050406030204" pitchFamily="18" charset="0"/>
                        <a:cs typeface="Arial" panose="020B0604020202020204" pitchFamily="34" charset="0"/>
                      </a:rPr>
                      <m:t>/4</m:t>
                    </m:r>
                  </m:oMath>
                </a14:m>
                <a:r>
                  <a:rPr lang="zh-CN" altLang="en-US" sz="2200" dirty="0">
                    <a:solidFill>
                      <a:prstClr val="black"/>
                    </a:solidFill>
                    <a:latin typeface="Arial" panose="020B0604020202020204" pitchFamily="34" charset="0"/>
                    <a:cs typeface="Arial" panose="020B0604020202020204" pitchFamily="34" charset="0"/>
                  </a:rPr>
                  <a:t>。</a:t>
                </a:r>
              </a:p>
            </p:txBody>
          </p:sp>
        </mc:Choice>
        <mc:Fallback xmlns="">
          <p:sp>
            <p:nvSpPr>
              <p:cNvPr id="6" name="矩形 5">
                <a:extLst>
                  <a:ext uri="{FF2B5EF4-FFF2-40B4-BE49-F238E27FC236}">
                    <a16:creationId xmlns:a16="http://schemas.microsoft.com/office/drawing/2014/main" id="{00DB7055-27AF-42FD-A453-4374E6C7B39D}"/>
                  </a:ext>
                </a:extLst>
              </p:cNvPr>
              <p:cNvSpPr>
                <a:spLocks noRot="1" noChangeAspect="1" noMove="1" noResize="1" noEditPoints="1" noAdjustHandles="1" noChangeArrowheads="1" noChangeShapeType="1" noTextEdit="1"/>
              </p:cNvSpPr>
              <p:nvPr/>
            </p:nvSpPr>
            <p:spPr>
              <a:xfrm>
                <a:off x="1099548" y="1615246"/>
                <a:ext cx="6363864" cy="1107996"/>
              </a:xfrm>
              <a:prstGeom prst="rect">
                <a:avLst/>
              </a:prstGeom>
              <a:blipFill>
                <a:blip r:embed="rId7"/>
                <a:stretch>
                  <a:fillRect l="-1195" t="-4545" r="-996" b="-11364"/>
                </a:stretch>
              </a:blipFill>
            </p:spPr>
            <p:txBody>
              <a:bodyPr/>
              <a:lstStyle/>
              <a:p>
                <a:r>
                  <a:rPr lang="en-US">
                    <a:noFill/>
                  </a:rPr>
                  <a:t> </a:t>
                </a:r>
              </a:p>
            </p:txBody>
          </p:sp>
        </mc:Fallback>
      </mc:AlternateContent>
      <p:pic>
        <p:nvPicPr>
          <p:cNvPr id="61" name="图片 60" descr="\documentclass{article}&#10;\usepackage{amsmath}&#10;\usepackage{amssymb}&#10;\usepackage{bm}&#10;\pagestyle{empty}&#10;\begin{document}&#10;&#10;\begin{align}&#10;\gamma_M \approx \hat{\gamma}_M = \dfrac{|\beta|^2 M_t N_t M_r N_r P_t}{16\sigma^2}.&#10;\notag&#10;\end{align}&#10;&#10;\end{document}" title="IguanaTex Bitmap Display">
            <a:extLst>
              <a:ext uri="{FF2B5EF4-FFF2-40B4-BE49-F238E27FC236}">
                <a16:creationId xmlns:a16="http://schemas.microsoft.com/office/drawing/2014/main" id="{0CEB5C0B-3645-4DF0-8A44-06CAD45569C5}"/>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Lst>
          </a:blip>
          <a:stretch>
            <a:fillRect/>
          </a:stretch>
        </p:blipFill>
        <p:spPr>
          <a:xfrm>
            <a:off x="1708276" y="3778420"/>
            <a:ext cx="3452953" cy="560762"/>
          </a:xfrm>
          <a:prstGeom prst="rect">
            <a:avLst/>
          </a:prstGeom>
        </p:spPr>
      </p:pic>
      <p:pic>
        <p:nvPicPr>
          <p:cNvPr id="15" name="图片 14" descr="\documentclass{article}&#10;\usepackage{amsmath}&#10;\usepackage{amssymb}&#10;\usepackage{bm}&#10;\pagestyle{empty}&#10;\begin{document}&#10;&#10;\begin{align}&#10;\hat{\gamma}_e = \dfrac{|\beta|^2 M_t N_t M_r N_r P_t}{36\sigma^2}.&#10;\notag&#10;\end{align}&#10;&#10;\end{document}" title="IguanaTex Bitmap Display">
            <a:extLst>
              <a:ext uri="{FF2B5EF4-FFF2-40B4-BE49-F238E27FC236}">
                <a16:creationId xmlns:a16="http://schemas.microsoft.com/office/drawing/2014/main" id="{23D74466-5F64-4C5C-8D3A-1ED0403D09FB}"/>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1708276" y="5439756"/>
            <a:ext cx="2643810" cy="560762"/>
          </a:xfrm>
          <a:prstGeom prst="rect">
            <a:avLst/>
          </a:prstGeom>
        </p:spPr>
      </p:pic>
      <p:grpSp>
        <p:nvGrpSpPr>
          <p:cNvPr id="22" name="组合 21">
            <a:extLst>
              <a:ext uri="{FF2B5EF4-FFF2-40B4-BE49-F238E27FC236}">
                <a16:creationId xmlns:a16="http://schemas.microsoft.com/office/drawing/2014/main" id="{E637C5FF-B313-43CD-82CF-BCFB88B9D5F7}"/>
              </a:ext>
            </a:extLst>
          </p:cNvPr>
          <p:cNvGrpSpPr/>
          <p:nvPr/>
        </p:nvGrpSpPr>
        <p:grpSpPr>
          <a:xfrm>
            <a:off x="8764525" y="1615246"/>
            <a:ext cx="2702261" cy="4236642"/>
            <a:chOff x="8764525" y="1897687"/>
            <a:chExt cx="2702261" cy="4236642"/>
          </a:xfrm>
        </p:grpSpPr>
        <p:pic>
          <p:nvPicPr>
            <p:cNvPr id="39" name="图片 38">
              <a:extLst>
                <a:ext uri="{FF2B5EF4-FFF2-40B4-BE49-F238E27FC236}">
                  <a16:creationId xmlns:a16="http://schemas.microsoft.com/office/drawing/2014/main" id="{8DF8BD73-8A27-4369-B4C5-9BBED159B34F}"/>
                </a:ext>
              </a:extLst>
            </p:cNvPr>
            <p:cNvPicPr>
              <a:picLocks noChangeAspect="1"/>
            </p:cNvPicPr>
            <p:nvPr/>
          </p:nvPicPr>
          <p:blipFill rotWithShape="1">
            <a:blip r:embed="rId10"/>
            <a:srcRect t="7312" r="63874" b="20636"/>
            <a:stretch/>
          </p:blipFill>
          <p:spPr>
            <a:xfrm>
              <a:off x="8764525" y="1897687"/>
              <a:ext cx="2702261" cy="3956575"/>
            </a:xfrm>
            <a:prstGeom prst="rect">
              <a:avLst/>
            </a:prstGeom>
          </p:spPr>
        </p:pic>
        <p:sp>
          <p:nvSpPr>
            <p:cNvPr id="20" name="矩形 19">
              <a:extLst>
                <a:ext uri="{FF2B5EF4-FFF2-40B4-BE49-F238E27FC236}">
                  <a16:creationId xmlns:a16="http://schemas.microsoft.com/office/drawing/2014/main" id="{36FB4825-FFAD-4FDC-BCDC-3FC9EB173AB3}"/>
                </a:ext>
              </a:extLst>
            </p:cNvPr>
            <p:cNvSpPr/>
            <p:nvPr/>
          </p:nvSpPr>
          <p:spPr>
            <a:xfrm rot="20308979">
              <a:off x="10042279" y="5630871"/>
              <a:ext cx="1124607" cy="503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25" name="直接箭头连接符 24">
            <a:extLst>
              <a:ext uri="{FF2B5EF4-FFF2-40B4-BE49-F238E27FC236}">
                <a16:creationId xmlns:a16="http://schemas.microsoft.com/office/drawing/2014/main" id="{9DE67C75-E9E8-4DF7-A413-3E171A92DF86}"/>
              </a:ext>
            </a:extLst>
          </p:cNvPr>
          <p:cNvCxnSpPr/>
          <p:nvPr/>
        </p:nvCxnSpPr>
        <p:spPr>
          <a:xfrm flipV="1">
            <a:off x="9848193" y="5361614"/>
            <a:ext cx="884773" cy="3468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4" name="直接箭头连接符 43">
            <a:extLst>
              <a:ext uri="{FF2B5EF4-FFF2-40B4-BE49-F238E27FC236}">
                <a16:creationId xmlns:a16="http://schemas.microsoft.com/office/drawing/2014/main" id="{039EFFEC-3D5B-4C95-A10F-47E4A12BC3EB}"/>
              </a:ext>
            </a:extLst>
          </p:cNvPr>
          <p:cNvCxnSpPr>
            <a:cxnSpLocks/>
          </p:cNvCxnSpPr>
          <p:nvPr/>
        </p:nvCxnSpPr>
        <p:spPr>
          <a:xfrm flipV="1">
            <a:off x="10862441" y="3692017"/>
            <a:ext cx="0" cy="154347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a:extLst>
              <a:ext uri="{FF2B5EF4-FFF2-40B4-BE49-F238E27FC236}">
                <a16:creationId xmlns:a16="http://schemas.microsoft.com/office/drawing/2014/main" id="{3B48D09A-6A83-4190-ACBC-8F02E50B67AB}"/>
              </a:ext>
            </a:extLst>
          </p:cNvPr>
          <p:cNvCxnSpPr>
            <a:cxnSpLocks/>
          </p:cNvCxnSpPr>
          <p:nvPr/>
        </p:nvCxnSpPr>
        <p:spPr>
          <a:xfrm flipV="1">
            <a:off x="10862441" y="1668777"/>
            <a:ext cx="0" cy="154347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a:extLst>
              <a:ext uri="{FF2B5EF4-FFF2-40B4-BE49-F238E27FC236}">
                <a16:creationId xmlns:a16="http://schemas.microsoft.com/office/drawing/2014/main" id="{8A960444-886C-4BF0-9026-D9E19D1D72B1}"/>
              </a:ext>
            </a:extLst>
          </p:cNvPr>
          <p:cNvCxnSpPr/>
          <p:nvPr/>
        </p:nvCxnSpPr>
        <p:spPr>
          <a:xfrm flipV="1">
            <a:off x="9806115" y="1495356"/>
            <a:ext cx="884773" cy="34684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EB9F3EB4-D386-461C-9784-AB8BF1592EE4}"/>
                  </a:ext>
                </a:extLst>
              </p:cNvPr>
              <p:cNvSpPr txBox="1"/>
              <p:nvPr/>
            </p:nvSpPr>
            <p:spPr>
              <a:xfrm>
                <a:off x="9963398" y="1250745"/>
                <a:ext cx="6041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𝑡</m:t>
                          </m:r>
                        </m:sub>
                      </m:sSub>
                    </m:oMath>
                  </m:oMathPara>
                </a14:m>
                <a:endParaRPr lang="zh-CN" altLang="en-US" dirty="0"/>
              </a:p>
            </p:txBody>
          </p:sp>
        </mc:Choice>
        <mc:Fallback xmlns="">
          <p:sp>
            <p:nvSpPr>
              <p:cNvPr id="28" name="文本框 27">
                <a:extLst>
                  <a:ext uri="{FF2B5EF4-FFF2-40B4-BE49-F238E27FC236}">
                    <a16:creationId xmlns:a16="http://schemas.microsoft.com/office/drawing/2014/main" id="{EB9F3EB4-D386-461C-9784-AB8BF1592EE4}"/>
                  </a:ext>
                </a:extLst>
              </p:cNvPr>
              <p:cNvSpPr txBox="1">
                <a:spLocks noRot="1" noChangeAspect="1" noMove="1" noResize="1" noEditPoints="1" noAdjustHandles="1" noChangeArrowheads="1" noChangeShapeType="1" noTextEdit="1"/>
              </p:cNvSpPr>
              <p:nvPr/>
            </p:nvSpPr>
            <p:spPr>
              <a:xfrm>
                <a:off x="9963398" y="1250745"/>
                <a:ext cx="604111" cy="36933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文本框 50">
                <a:extLst>
                  <a:ext uri="{FF2B5EF4-FFF2-40B4-BE49-F238E27FC236}">
                    <a16:creationId xmlns:a16="http://schemas.microsoft.com/office/drawing/2014/main" id="{E71AB51D-03FD-4715-985F-9D0177BA2C9F}"/>
                  </a:ext>
                </a:extLst>
              </p:cNvPr>
              <p:cNvSpPr txBox="1"/>
              <p:nvPr/>
            </p:nvSpPr>
            <p:spPr>
              <a:xfrm>
                <a:off x="10790396" y="2353910"/>
                <a:ext cx="6041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𝑡</m:t>
                          </m:r>
                        </m:sub>
                      </m:sSub>
                    </m:oMath>
                  </m:oMathPara>
                </a14:m>
                <a:endParaRPr lang="zh-CN" altLang="en-US" dirty="0"/>
              </a:p>
            </p:txBody>
          </p:sp>
        </mc:Choice>
        <mc:Fallback xmlns="">
          <p:sp>
            <p:nvSpPr>
              <p:cNvPr id="51" name="文本框 50">
                <a:extLst>
                  <a:ext uri="{FF2B5EF4-FFF2-40B4-BE49-F238E27FC236}">
                    <a16:creationId xmlns:a16="http://schemas.microsoft.com/office/drawing/2014/main" id="{E71AB51D-03FD-4715-985F-9D0177BA2C9F}"/>
                  </a:ext>
                </a:extLst>
              </p:cNvPr>
              <p:cNvSpPr txBox="1">
                <a:spLocks noRot="1" noChangeAspect="1" noMove="1" noResize="1" noEditPoints="1" noAdjustHandles="1" noChangeArrowheads="1" noChangeShapeType="1" noTextEdit="1"/>
              </p:cNvSpPr>
              <p:nvPr/>
            </p:nvSpPr>
            <p:spPr>
              <a:xfrm>
                <a:off x="10790396" y="2353910"/>
                <a:ext cx="604111" cy="36933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43BB62AC-3F8F-4659-BF2C-E601A3FC0A75}"/>
                  </a:ext>
                </a:extLst>
              </p:cNvPr>
              <p:cNvSpPr txBox="1"/>
              <p:nvPr/>
            </p:nvSpPr>
            <p:spPr>
              <a:xfrm>
                <a:off x="9956767" y="5597570"/>
                <a:ext cx="6041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𝑟</m:t>
                          </m:r>
                        </m:sub>
                      </m:sSub>
                    </m:oMath>
                  </m:oMathPara>
                </a14:m>
                <a:endParaRPr lang="zh-CN" altLang="en-US" dirty="0"/>
              </a:p>
            </p:txBody>
          </p:sp>
        </mc:Choice>
        <mc:Fallback xmlns="">
          <p:sp>
            <p:nvSpPr>
              <p:cNvPr id="56" name="文本框 55">
                <a:extLst>
                  <a:ext uri="{FF2B5EF4-FFF2-40B4-BE49-F238E27FC236}">
                    <a16:creationId xmlns:a16="http://schemas.microsoft.com/office/drawing/2014/main" id="{43BB62AC-3F8F-4659-BF2C-E601A3FC0A75}"/>
                  </a:ext>
                </a:extLst>
              </p:cNvPr>
              <p:cNvSpPr txBox="1">
                <a:spLocks noRot="1" noChangeAspect="1" noMove="1" noResize="1" noEditPoints="1" noAdjustHandles="1" noChangeArrowheads="1" noChangeShapeType="1" noTextEdit="1"/>
              </p:cNvSpPr>
              <p:nvPr/>
            </p:nvSpPr>
            <p:spPr>
              <a:xfrm>
                <a:off x="9956767" y="5597570"/>
                <a:ext cx="604111"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2079F144-D38D-4DC5-9B2C-3243CA78E683}"/>
                  </a:ext>
                </a:extLst>
              </p:cNvPr>
              <p:cNvSpPr txBox="1"/>
              <p:nvPr/>
            </p:nvSpPr>
            <p:spPr>
              <a:xfrm>
                <a:off x="10790395" y="4386805"/>
                <a:ext cx="6041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𝑁</m:t>
                          </m:r>
                        </m:e>
                        <m:sub>
                          <m:r>
                            <a:rPr lang="en-US" altLang="zh-CN" b="0" i="1" smtClean="0">
                              <a:latin typeface="Cambria Math" panose="02040503050406030204" pitchFamily="18" charset="0"/>
                            </a:rPr>
                            <m:t>𝑟</m:t>
                          </m:r>
                        </m:sub>
                      </m:sSub>
                    </m:oMath>
                  </m:oMathPara>
                </a14:m>
                <a:endParaRPr lang="zh-CN" altLang="en-US" dirty="0"/>
              </a:p>
            </p:txBody>
          </p:sp>
        </mc:Choice>
        <mc:Fallback xmlns="">
          <p:sp>
            <p:nvSpPr>
              <p:cNvPr id="57" name="文本框 56">
                <a:extLst>
                  <a:ext uri="{FF2B5EF4-FFF2-40B4-BE49-F238E27FC236}">
                    <a16:creationId xmlns:a16="http://schemas.microsoft.com/office/drawing/2014/main" id="{2079F144-D38D-4DC5-9B2C-3243CA78E683}"/>
                  </a:ext>
                </a:extLst>
              </p:cNvPr>
              <p:cNvSpPr txBox="1">
                <a:spLocks noRot="1" noChangeAspect="1" noMove="1" noResize="1" noEditPoints="1" noAdjustHandles="1" noChangeArrowheads="1" noChangeShapeType="1" noTextEdit="1"/>
              </p:cNvSpPr>
              <p:nvPr/>
            </p:nvSpPr>
            <p:spPr>
              <a:xfrm>
                <a:off x="10790395" y="4386805"/>
                <a:ext cx="604111" cy="369332"/>
              </a:xfrm>
              <a:prstGeom prst="rect">
                <a:avLst/>
              </a:prstGeom>
              <a:blipFill>
                <a:blip r:embed="rId14"/>
                <a:stretch>
                  <a:fillRect/>
                </a:stretch>
              </a:blipFill>
            </p:spPr>
            <p:txBody>
              <a:bodyPr/>
              <a:lstStyle/>
              <a:p>
                <a:r>
                  <a:rPr lang="en-US">
                    <a:noFill/>
                  </a:rPr>
                  <a:t> </a:t>
                </a:r>
              </a:p>
            </p:txBody>
          </p:sp>
        </mc:Fallback>
      </mc:AlternateContent>
      <p:sp>
        <p:nvSpPr>
          <p:cNvPr id="29" name="文本框 28">
            <a:extLst>
              <a:ext uri="{FF2B5EF4-FFF2-40B4-BE49-F238E27FC236}">
                <a16:creationId xmlns:a16="http://schemas.microsoft.com/office/drawing/2014/main" id="{A78949D8-6B24-4075-B761-C4D89E1047B7}"/>
              </a:ext>
            </a:extLst>
          </p:cNvPr>
          <p:cNvSpPr txBox="1"/>
          <p:nvPr/>
        </p:nvSpPr>
        <p:spPr>
          <a:xfrm>
            <a:off x="8806603" y="1842198"/>
            <a:ext cx="1041590"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Tx RHS</a:t>
            </a:r>
            <a:endParaRPr lang="zh-CN" altLang="en-US" sz="2000"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F1434F41-537C-4095-B4AC-D64B2016DF82}"/>
              </a:ext>
            </a:extLst>
          </p:cNvPr>
          <p:cNvSpPr txBox="1"/>
          <p:nvPr/>
        </p:nvSpPr>
        <p:spPr>
          <a:xfrm>
            <a:off x="8806603" y="4883192"/>
            <a:ext cx="1041590"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Rx RHS</a:t>
            </a:r>
            <a:endParaRPr lang="zh-CN" altLang="en-US" sz="2000" dirty="0">
              <a:latin typeface="Times New Roman" panose="02020603050405020304" pitchFamily="18" charset="0"/>
              <a:cs typeface="Times New Roman" panose="02020603050405020304" pitchFamily="18" charset="0"/>
            </a:endParaRPr>
          </a:p>
        </p:txBody>
      </p:sp>
      <p:sp>
        <p:nvSpPr>
          <p:cNvPr id="32" name="矩形: 圆角 31">
            <a:extLst>
              <a:ext uri="{FF2B5EF4-FFF2-40B4-BE49-F238E27FC236}">
                <a16:creationId xmlns:a16="http://schemas.microsoft.com/office/drawing/2014/main" id="{59D3BCBC-7E1B-4CCC-B3B5-7CE584C2A54D}"/>
              </a:ext>
            </a:extLst>
          </p:cNvPr>
          <p:cNvSpPr/>
          <p:nvPr/>
        </p:nvSpPr>
        <p:spPr>
          <a:xfrm>
            <a:off x="6747642" y="4182539"/>
            <a:ext cx="1376855" cy="105295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Arial" panose="020B0604020202020204" pitchFamily="34" charset="0"/>
                <a:cs typeface="Arial" panose="020B0604020202020204" pitchFamily="34" charset="0"/>
              </a:rPr>
              <a:t>3.52dB gain</a:t>
            </a:r>
            <a:endParaRPr lang="zh-CN" altLang="en-US" sz="2000" dirty="0">
              <a:latin typeface="Arial" panose="020B0604020202020204" pitchFamily="34" charset="0"/>
              <a:cs typeface="Arial" panose="020B0604020202020204" pitchFamily="34" charset="0"/>
            </a:endParaRPr>
          </a:p>
        </p:txBody>
      </p:sp>
      <p:sp>
        <p:nvSpPr>
          <p:cNvPr id="62" name="文本框 61">
            <a:extLst>
              <a:ext uri="{FF2B5EF4-FFF2-40B4-BE49-F238E27FC236}">
                <a16:creationId xmlns:a16="http://schemas.microsoft.com/office/drawing/2014/main" id="{6E5191AA-7CE7-4C1B-8C41-C70CBC3B30A6}"/>
              </a:ext>
            </a:extLst>
          </p:cNvPr>
          <p:cNvSpPr txBox="1"/>
          <p:nvPr/>
        </p:nvSpPr>
        <p:spPr>
          <a:xfrm>
            <a:off x="2305929" y="3345445"/>
            <a:ext cx="2501463"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Approximated SNR</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64" name="直接箭头连接符 63">
            <a:extLst>
              <a:ext uri="{FF2B5EF4-FFF2-40B4-BE49-F238E27FC236}">
                <a16:creationId xmlns:a16="http://schemas.microsoft.com/office/drawing/2014/main" id="{E2FF01D4-CFF5-4741-9B9F-87BBA1E41B46}"/>
              </a:ext>
            </a:extLst>
          </p:cNvPr>
          <p:cNvCxnSpPr/>
          <p:nvPr/>
        </p:nvCxnSpPr>
        <p:spPr>
          <a:xfrm flipH="1">
            <a:off x="2680138" y="3644697"/>
            <a:ext cx="199696" cy="30551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 name="灯片编号占位符 1">
            <a:extLst>
              <a:ext uri="{FF2B5EF4-FFF2-40B4-BE49-F238E27FC236}">
                <a16:creationId xmlns:a16="http://schemas.microsoft.com/office/drawing/2014/main" id="{4AA687EC-4E0E-45B1-19CD-3119B633A8C4}"/>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26</a:t>
            </a:fld>
            <a:endParaRPr lang="zh-CN" altLang="en-US" sz="1400" dirty="0"/>
          </a:p>
        </p:txBody>
      </p:sp>
    </p:spTree>
    <p:extLst>
      <p:ext uri="{BB962C8B-B14F-4D97-AF65-F5344CB8AC3E}">
        <p14:creationId xmlns:p14="http://schemas.microsoft.com/office/powerpoint/2010/main" val="1613352573"/>
      </p:ext>
    </p:extLst>
  </p:cSld>
  <p:clrMapOvr>
    <a:masterClrMapping/>
  </p:clrMapOvr>
  <mc:AlternateContent xmlns:mc="http://schemas.openxmlformats.org/markup-compatibility/2006" xmlns:p14="http://schemas.microsoft.com/office/powerpoint/2010/main">
    <mc:Choice Requires="p14">
      <p:transition spd="slow" p14:dur="2000" advTm="36292"/>
    </mc:Choice>
    <mc:Fallback xmlns="">
      <p:transition spd="slow" advTm="36292"/>
    </mc:Fallback>
  </mc:AlternateContent>
  <p:extLst>
    <p:ext uri="{E180D4A7-C9FB-4DFB-919C-405C955672EB}">
      <p14:showEvtLst xmlns:p14="http://schemas.microsoft.com/office/powerpoint/2010/main">
        <p14:playEvt time="2" objId="5"/>
        <p14:stopEvt time="33031"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AE96F9-77AF-452E-BED6-294944BCEB14}"/>
              </a:ext>
            </a:extLst>
          </p:cNvPr>
          <p:cNvPicPr>
            <a:picLocks noChangeAspect="1"/>
          </p:cNvPicPr>
          <p:nvPr/>
        </p:nvPicPr>
        <p:blipFill>
          <a:blip r:embed="rId3"/>
          <a:stretch>
            <a:fillRect/>
          </a:stretch>
        </p:blipFill>
        <p:spPr>
          <a:xfrm>
            <a:off x="6882311" y="1714224"/>
            <a:ext cx="4660675" cy="4258262"/>
          </a:xfrm>
          <a:prstGeom prst="rect">
            <a:avLst/>
          </a:prstGeom>
        </p:spPr>
      </p:pic>
      <mc:AlternateContent xmlns:mc="http://schemas.openxmlformats.org/markup-compatibility/2006" xmlns:a14="http://schemas.microsoft.com/office/drawing/2010/main">
        <mc:Choice Requires="a14">
          <p:sp>
            <p:nvSpPr>
              <p:cNvPr id="2" name="内容占位符 1">
                <a:extLst>
                  <a:ext uri="{FF2B5EF4-FFF2-40B4-BE49-F238E27FC236}">
                    <a16:creationId xmlns:a16="http://schemas.microsoft.com/office/drawing/2014/main" id="{32DCE204-DE48-4E32-862D-C85FDCB48AF8}"/>
                  </a:ext>
                </a:extLst>
              </p:cNvPr>
              <p:cNvSpPr>
                <a:spLocks noGrp="1"/>
              </p:cNvSpPr>
              <p:nvPr>
                <p:ph idx="1"/>
              </p:nvPr>
            </p:nvSpPr>
            <p:spPr>
              <a:xfrm>
                <a:off x="510139" y="1124744"/>
                <a:ext cx="6563323" cy="4699876"/>
              </a:xfrm>
            </p:spPr>
            <p:txBody>
              <a:bodyPr wrap="square">
                <a:spAutoFit/>
              </a:bodyPr>
              <a:lstStyle/>
              <a:p>
                <a:pPr marL="0" indent="0">
                  <a:lnSpc>
                    <a:spcPct val="100000"/>
                  </a:lnSpc>
                  <a:buNone/>
                </a:pPr>
                <a:r>
                  <a:rPr lang="en-US" altLang="zh-CN" b="1" dirty="0"/>
                  <a:t>Radiation pattern </a:t>
                </a:r>
              </a:p>
              <a:p>
                <a:pPr lvl="0" algn="just" defTabSz="914400">
                  <a:lnSpc>
                    <a:spcPct val="100000"/>
                  </a:lnSpc>
                  <a:spcBef>
                    <a:spcPts val="1200"/>
                  </a:spcBef>
                  <a:buFontTx/>
                  <a:buChar char="•"/>
                </a:pPr>
                <a:r>
                  <a:rPr lang="en-US" altLang="zh-CN" sz="2200" dirty="0">
                    <a:solidFill>
                      <a:prstClr val="black"/>
                    </a:solidFill>
                    <a:ea typeface="黑体" panose="02010609060101010101" pitchFamily="49" charset="-122"/>
                  </a:rPr>
                  <a:t> RHS: </a:t>
                </a:r>
              </a:p>
              <a:p>
                <a:pPr lvl="1" algn="just" defTabSz="914400">
                  <a:lnSpc>
                    <a:spcPct val="100000"/>
                  </a:lnSpc>
                  <a:spcBef>
                    <a:spcPts val="1200"/>
                  </a:spcBef>
                  <a:buFontTx/>
                  <a:buChar char="•"/>
                </a:pPr>
                <a:r>
                  <a:rPr lang="en-US" altLang="zh-CN" sz="2000" dirty="0">
                    <a:solidFill>
                      <a:prstClr val="black"/>
                    </a:solidFill>
                    <a:ea typeface="黑体" panose="02010609060101010101" pitchFamily="49" charset="-122"/>
                    <a:sym typeface="Wingdings" panose="05000000000000000000" pitchFamily="2" charset="2"/>
                  </a:rPr>
                  <a:t> Array size: </a:t>
                </a:r>
                <a14:m>
                  <m:oMath xmlns:m="http://schemas.openxmlformats.org/officeDocument/2006/math">
                    <m:r>
                      <a:rPr lang="en-US" altLang="zh-CN" sz="2000" b="0" i="1" smtClean="0">
                        <a:solidFill>
                          <a:prstClr val="black"/>
                        </a:solidFill>
                        <a:latin typeface="Cambria Math" panose="02040503050406030204" pitchFamily="18" charset="0"/>
                        <a:ea typeface="黑体" panose="02010609060101010101" pitchFamily="49" charset="-122"/>
                        <a:sym typeface="Wingdings" panose="05000000000000000000" pitchFamily="2" charset="2"/>
                      </a:rPr>
                      <m:t>20×20</m:t>
                    </m:r>
                  </m:oMath>
                </a14:m>
                <a:r>
                  <a:rPr lang="en-US" altLang="zh-CN" sz="2000" dirty="0">
                    <a:sym typeface="Wingdings" panose="05000000000000000000" pitchFamily="2" charset="2"/>
                  </a:rPr>
                  <a:t> elements</a:t>
                </a:r>
              </a:p>
              <a:p>
                <a:pPr lvl="1" algn="just" defTabSz="914400">
                  <a:lnSpc>
                    <a:spcPct val="100000"/>
                  </a:lnSpc>
                  <a:spcBef>
                    <a:spcPts val="1200"/>
                  </a:spcBef>
                  <a:buFontTx/>
                  <a:buChar char="•"/>
                </a:pPr>
                <a:r>
                  <a:rPr lang="en-US" altLang="zh-CN" sz="2000" dirty="0">
                    <a:sym typeface="Wingdings" panose="05000000000000000000" pitchFamily="2" charset="2"/>
                  </a:rPr>
                  <a:t> Carrier frequency of the transmit signal: </a:t>
                </a:r>
                <a14:m>
                  <m:oMath xmlns:m="http://schemas.openxmlformats.org/officeDocument/2006/math">
                    <m:r>
                      <a:rPr lang="en-US" altLang="zh-CN" sz="2000" b="0" i="1" smtClean="0">
                        <a:latin typeface="Cambria Math" panose="02040503050406030204" pitchFamily="18" charset="0"/>
                        <a:sym typeface="Wingdings" panose="05000000000000000000" pitchFamily="2" charset="2"/>
                      </a:rPr>
                      <m:t>10</m:t>
                    </m:r>
                  </m:oMath>
                </a14:m>
                <a:r>
                  <a:rPr lang="en-US" altLang="zh-CN" sz="2000" dirty="0">
                    <a:sym typeface="Wingdings" panose="05000000000000000000" pitchFamily="2" charset="2"/>
                  </a:rPr>
                  <a:t>GHz</a:t>
                </a:r>
              </a:p>
              <a:p>
                <a:pPr lvl="1" algn="just" defTabSz="914400">
                  <a:lnSpc>
                    <a:spcPct val="100000"/>
                  </a:lnSpc>
                  <a:spcBef>
                    <a:spcPts val="1200"/>
                  </a:spcBef>
                  <a:buFontTx/>
                  <a:buChar char="•"/>
                </a:pPr>
                <a:r>
                  <a:rPr lang="en-US" altLang="zh-CN" sz="2000" dirty="0">
                    <a:sym typeface="Wingdings" panose="05000000000000000000" pitchFamily="2" charset="2"/>
                  </a:rPr>
                  <a:t> Spacing between two neighboring elements : </a:t>
                </a:r>
                <a14:m>
                  <m:oMath xmlns:m="http://schemas.openxmlformats.org/officeDocument/2006/math">
                    <m:f>
                      <m:fPr>
                        <m:ctrlPr>
                          <a:rPr lang="en-US" altLang="zh-CN" sz="2000" b="0" i="1" smtClean="0">
                            <a:latin typeface="Cambria Math" panose="02040503050406030204" pitchFamily="18" charset="0"/>
                            <a:sym typeface="Wingdings" panose="05000000000000000000" pitchFamily="2" charset="2"/>
                          </a:rPr>
                        </m:ctrlPr>
                      </m:fPr>
                      <m:num>
                        <m:r>
                          <a:rPr lang="en-US" altLang="zh-CN" sz="2000" b="0" i="1" smtClean="0">
                            <a:latin typeface="Cambria Math" panose="02040503050406030204" pitchFamily="18" charset="0"/>
                            <a:sym typeface="Wingdings" panose="05000000000000000000" pitchFamily="2" charset="2"/>
                          </a:rPr>
                          <m:t>𝜆</m:t>
                        </m:r>
                      </m:num>
                      <m:den>
                        <m:r>
                          <a:rPr lang="en-US" altLang="zh-CN" sz="2000" b="0" i="1" smtClean="0">
                            <a:latin typeface="Cambria Math" panose="02040503050406030204" pitchFamily="18" charset="0"/>
                            <a:sym typeface="Wingdings" panose="05000000000000000000" pitchFamily="2" charset="2"/>
                          </a:rPr>
                          <m:t>5</m:t>
                        </m:r>
                      </m:den>
                    </m:f>
                  </m:oMath>
                </a14:m>
                <a:endParaRPr lang="en-US" altLang="zh-CN" sz="2000" b="0" dirty="0">
                  <a:sym typeface="Wingdings" panose="05000000000000000000" pitchFamily="2" charset="2"/>
                </a:endParaRPr>
              </a:p>
              <a:p>
                <a:pPr algn="just" defTabSz="914400">
                  <a:lnSpc>
                    <a:spcPct val="100000"/>
                  </a:lnSpc>
                  <a:spcBef>
                    <a:spcPts val="1200"/>
                  </a:spcBef>
                  <a:buFontTx/>
                  <a:buChar char="•"/>
                </a:pPr>
                <a:r>
                  <a:rPr lang="en-US" altLang="zh-CN" sz="2200" dirty="0">
                    <a:sym typeface="Wingdings" panose="05000000000000000000" pitchFamily="2" charset="2"/>
                  </a:rPr>
                  <a:t> Target direction: </a:t>
                </a:r>
                <a14:m>
                  <m:oMath xmlns:m="http://schemas.openxmlformats.org/officeDocument/2006/math">
                    <m:r>
                      <a:rPr lang="en-US" altLang="zh-CN" sz="2200" b="0" i="1" smtClean="0">
                        <a:latin typeface="Cambria Math" panose="02040503050406030204" pitchFamily="18" charset="0"/>
                        <a:sym typeface="Wingdings" panose="05000000000000000000" pitchFamily="2" charset="2"/>
                      </a:rPr>
                      <m:t>(45°, 45°)</m:t>
                    </m:r>
                  </m:oMath>
                </a14:m>
                <a:endParaRPr lang="en-US" altLang="zh-CN" sz="2200" dirty="0">
                  <a:sym typeface="Wingdings" panose="05000000000000000000" pitchFamily="2" charset="2"/>
                </a:endParaRPr>
              </a:p>
              <a:p>
                <a:pPr lvl="0" algn="just" defTabSz="914400">
                  <a:lnSpc>
                    <a:spcPct val="100000"/>
                  </a:lnSpc>
                  <a:spcBef>
                    <a:spcPts val="1200"/>
                  </a:spcBef>
                  <a:buFontTx/>
                  <a:buChar char="•"/>
                </a:pPr>
                <a:r>
                  <a:rPr lang="en-US" altLang="zh-CN" sz="2200" dirty="0">
                    <a:sym typeface="Wingdings" panose="05000000000000000000" pitchFamily="2" charset="2"/>
                  </a:rPr>
                  <a:t> Results:</a:t>
                </a:r>
              </a:p>
              <a:p>
                <a:pPr lvl="1" algn="just" defTabSz="914400">
                  <a:lnSpc>
                    <a:spcPct val="100000"/>
                  </a:lnSpc>
                  <a:spcBef>
                    <a:spcPts val="1200"/>
                  </a:spcBef>
                  <a:buFontTx/>
                  <a:buChar char="•"/>
                </a:pPr>
                <a:r>
                  <a:rPr lang="en-US" altLang="zh-CN" sz="2000" dirty="0">
                    <a:sym typeface="Wingdings" panose="05000000000000000000" pitchFamily="2" charset="2"/>
                  </a:rPr>
                  <a:t> The main lobe points towards the </a:t>
                </a:r>
                <a:r>
                  <a:rPr lang="en-US" altLang="zh-CN" sz="2000" dirty="0">
                    <a:solidFill>
                      <a:srgbClr val="C00000"/>
                    </a:solidFill>
                    <a:sym typeface="Wingdings" panose="05000000000000000000" pitchFamily="2" charset="2"/>
                  </a:rPr>
                  <a:t>target direction</a:t>
                </a:r>
              </a:p>
              <a:p>
                <a:pPr lvl="1" algn="just" defTabSz="914400">
                  <a:lnSpc>
                    <a:spcPct val="100000"/>
                  </a:lnSpc>
                  <a:spcBef>
                    <a:spcPts val="1200"/>
                  </a:spcBef>
                  <a:buFontTx/>
                  <a:buChar char="•"/>
                </a:pPr>
                <a:r>
                  <a:rPr lang="en-US" altLang="zh-CN" sz="2000" dirty="0">
                    <a:sym typeface="Wingdings" panose="05000000000000000000" pitchFamily="2" charset="2"/>
                  </a:rPr>
                  <a:t> The amplitudes of the side lobes are </a:t>
                </a:r>
                <a:r>
                  <a:rPr lang="en-US" altLang="zh-CN" sz="2000" dirty="0">
                    <a:solidFill>
                      <a:srgbClr val="C00000"/>
                    </a:solidFill>
                    <a:sym typeface="Wingdings" panose="05000000000000000000" pitchFamily="2" charset="2"/>
                  </a:rPr>
                  <a:t>much smaller </a:t>
                </a:r>
                <a:r>
                  <a:rPr lang="en-US" altLang="zh-CN" sz="2000" dirty="0">
                    <a:sym typeface="Wingdings" panose="05000000000000000000" pitchFamily="2" charset="2"/>
                  </a:rPr>
                  <a:t>than that of the main lobe.</a:t>
                </a:r>
              </a:p>
            </p:txBody>
          </p:sp>
        </mc:Choice>
        <mc:Fallback xmlns="">
          <p:sp>
            <p:nvSpPr>
              <p:cNvPr id="2" name="内容占位符 1">
                <a:extLst>
                  <a:ext uri="{FF2B5EF4-FFF2-40B4-BE49-F238E27FC236}">
                    <a16:creationId xmlns:a16="http://schemas.microsoft.com/office/drawing/2014/main" id="{32DCE204-DE48-4E32-862D-C85FDCB48AF8}"/>
                  </a:ext>
                </a:extLst>
              </p:cNvPr>
              <p:cNvSpPr>
                <a:spLocks noGrp="1" noRot="1" noChangeAspect="1" noMove="1" noResize="1" noEditPoints="1" noAdjustHandles="1" noChangeArrowheads="1" noChangeShapeType="1" noTextEdit="1"/>
              </p:cNvSpPr>
              <p:nvPr>
                <p:ph idx="1"/>
              </p:nvPr>
            </p:nvSpPr>
            <p:spPr>
              <a:xfrm>
                <a:off x="510139" y="1124744"/>
                <a:ext cx="6563323" cy="4699876"/>
              </a:xfrm>
              <a:blipFill>
                <a:blip r:embed="rId6"/>
                <a:stretch>
                  <a:fillRect l="-1934" t="-1348" r="-1161" b="-2695"/>
                </a:stretch>
              </a:blipFill>
            </p:spPr>
            <p:txBody>
              <a:bodyPr/>
              <a:lstStyle/>
              <a:p>
                <a:r>
                  <a:rPr lang="en-US">
                    <a:noFill/>
                  </a:rPr>
                  <a:t> </a:t>
                </a:r>
              </a:p>
            </p:txBody>
          </p:sp>
        </mc:Fallback>
      </mc:AlternateContent>
      <p:sp>
        <p:nvSpPr>
          <p:cNvPr id="3" name="标题 2">
            <a:extLst>
              <a:ext uri="{FF2B5EF4-FFF2-40B4-BE49-F238E27FC236}">
                <a16:creationId xmlns:a16="http://schemas.microsoft.com/office/drawing/2014/main" id="{B7C384F6-2601-4306-9DBA-CD00F9432967}"/>
              </a:ext>
            </a:extLst>
          </p:cNvPr>
          <p:cNvSpPr>
            <a:spLocks noGrp="1"/>
          </p:cNvSpPr>
          <p:nvPr>
            <p:ph type="title"/>
          </p:nvPr>
        </p:nvSpPr>
        <p:spPr>
          <a:xfrm>
            <a:off x="512624" y="11876"/>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Simulation Results</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p:sp>
        <p:nvSpPr>
          <p:cNvPr id="6" name="灯片编号占位符 1">
            <a:extLst>
              <a:ext uri="{FF2B5EF4-FFF2-40B4-BE49-F238E27FC236}">
                <a16:creationId xmlns:a16="http://schemas.microsoft.com/office/drawing/2014/main" id="{EBE08FDE-AC19-BBB9-7D5E-42AE6FFA6F33}"/>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27</a:t>
            </a:fld>
            <a:endParaRPr lang="zh-CN" altLang="en-US" sz="1400" dirty="0"/>
          </a:p>
        </p:txBody>
      </p:sp>
    </p:spTree>
    <p:extLst>
      <p:ext uri="{BB962C8B-B14F-4D97-AF65-F5344CB8AC3E}">
        <p14:creationId xmlns:p14="http://schemas.microsoft.com/office/powerpoint/2010/main" val="1932421104"/>
      </p:ext>
    </p:extLst>
  </p:cSld>
  <p:clrMapOvr>
    <a:masterClrMapping/>
  </p:clrMapOvr>
  <mc:AlternateContent xmlns:mc="http://schemas.openxmlformats.org/markup-compatibility/2006" xmlns:p14="http://schemas.microsoft.com/office/powerpoint/2010/main">
    <mc:Choice Requires="p14">
      <p:transition spd="slow" p14:dur="2000" advTm="37813"/>
    </mc:Choice>
    <mc:Fallback xmlns="">
      <p:transition spd="slow" advTm="37813"/>
    </mc:Fallback>
  </mc:AlternateContent>
  <p:extLst>
    <p:ext uri="{E180D4A7-C9FB-4DFB-919C-405C955672EB}">
      <p14:showEvtLst xmlns:p14="http://schemas.microsoft.com/office/powerpoint/2010/main">
        <p14:playEvt time="3" objId="5"/>
        <p14:stopEvt time="35953" objId="5"/>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F03752F-5AED-4305-BD1F-0F77CD60B06D}"/>
              </a:ext>
            </a:extLst>
          </p:cNvPr>
          <p:cNvPicPr>
            <a:picLocks noChangeAspect="1"/>
          </p:cNvPicPr>
          <p:nvPr/>
        </p:nvPicPr>
        <p:blipFill>
          <a:blip r:embed="rId3"/>
          <a:stretch>
            <a:fillRect/>
          </a:stretch>
        </p:blipFill>
        <p:spPr>
          <a:xfrm>
            <a:off x="5917324" y="1504138"/>
            <a:ext cx="5897387" cy="4639766"/>
          </a:xfrm>
          <a:prstGeom prst="rect">
            <a:avLst/>
          </a:prstGeom>
        </p:spPr>
      </p:pic>
      <p:sp>
        <p:nvSpPr>
          <p:cNvPr id="3" name="标题 2">
            <a:extLst>
              <a:ext uri="{FF2B5EF4-FFF2-40B4-BE49-F238E27FC236}">
                <a16:creationId xmlns:a16="http://schemas.microsoft.com/office/drawing/2014/main" id="{FB2B9D67-AE9B-4AE1-B183-709BC0C8FBB0}"/>
              </a:ext>
            </a:extLst>
          </p:cNvPr>
          <p:cNvSpPr>
            <a:spLocks noGrp="1"/>
          </p:cNvSpPr>
          <p:nvPr>
            <p:ph type="title"/>
          </p:nvPr>
        </p:nvSpPr>
        <p:spPr>
          <a:xfrm>
            <a:off x="511200" y="9614"/>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Simulation Results</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 name="内容占位符 1">
                <a:extLst>
                  <a:ext uri="{FF2B5EF4-FFF2-40B4-BE49-F238E27FC236}">
                    <a16:creationId xmlns:a16="http://schemas.microsoft.com/office/drawing/2014/main" id="{79CA20DD-8A79-4172-B1A4-CC10DC9BFA47}"/>
                  </a:ext>
                </a:extLst>
              </p:cNvPr>
              <p:cNvSpPr txBox="1">
                <a:spLocks/>
              </p:cNvSpPr>
              <p:nvPr/>
            </p:nvSpPr>
            <p:spPr>
              <a:xfrm>
                <a:off x="511200" y="1052736"/>
                <a:ext cx="5406124" cy="5380768"/>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b="1" dirty="0">
                    <a:latin typeface="Arial" panose="020B0604020202020204" pitchFamily="34" charset="0"/>
                    <a:cs typeface="Arial" panose="020B0604020202020204" pitchFamily="34" charset="0"/>
                  </a:rPr>
                  <a:t>Comparison with existing schemes</a:t>
                </a:r>
              </a:p>
              <a:p>
                <a:pPr>
                  <a:lnSpc>
                    <a:spcPct val="110000"/>
                  </a:lnSpc>
                </a:pPr>
                <a:r>
                  <a:rPr lang="en-US" altLang="zh-CN" sz="2200" dirty="0">
                    <a:latin typeface="Arial" panose="020B0604020202020204" pitchFamily="34" charset="0"/>
                    <a:cs typeface="Arial" panose="020B0604020202020204" pitchFamily="34" charset="0"/>
                  </a:rPr>
                  <a:t>The SNR </a:t>
                </a:r>
                <a:r>
                  <a:rPr lang="en-US" altLang="zh-CN" sz="2200" dirty="0">
                    <a:solidFill>
                      <a:srgbClr val="C00000"/>
                    </a:solidFill>
                    <a:latin typeface="Arial" panose="020B0604020202020204" pitchFamily="34" charset="0"/>
                    <a:cs typeface="Arial" panose="020B0604020202020204" pitchFamily="34" charset="0"/>
                  </a:rPr>
                  <a:t>increases with </a:t>
                </a:r>
                <a:r>
                  <a:rPr lang="en-US" altLang="zh-CN" sz="2200" dirty="0">
                    <a:latin typeface="Arial" panose="020B0604020202020204" pitchFamily="34" charset="0"/>
                    <a:cs typeface="Arial" panose="020B0604020202020204" pitchFamily="34" charset="0"/>
                  </a:rPr>
                  <a:t>the edge length of the antenna aperture.</a:t>
                </a:r>
              </a:p>
              <a:p>
                <a:pPr>
                  <a:lnSpc>
                    <a:spcPct val="110000"/>
                  </a:lnSpc>
                </a:pPr>
                <a:r>
                  <a:rPr lang="en-US" altLang="zh-CN" sz="2200" dirty="0">
                    <a:latin typeface="Arial" panose="020B0604020202020204" pitchFamily="34" charset="0"/>
                    <a:cs typeface="Arial" panose="020B0604020202020204" pitchFamily="34" charset="0"/>
                  </a:rPr>
                  <a:t> </a:t>
                </a:r>
                <a:r>
                  <a:rPr lang="en-US" altLang="zh-CN" sz="2200" dirty="0">
                    <a:solidFill>
                      <a:srgbClr val="C00000"/>
                    </a:solidFill>
                    <a:latin typeface="Arial" panose="020B0604020202020204" pitchFamily="34" charset="0"/>
                    <a:cs typeface="Arial" panose="020B0604020202020204" pitchFamily="34" charset="0"/>
                  </a:rPr>
                  <a:t>Approximate SNR </a:t>
                </a:r>
                <a14:m>
                  <m:oMath xmlns:m="http://schemas.openxmlformats.org/officeDocument/2006/math">
                    <m:sSub>
                      <m:sSubPr>
                        <m:ctrlPr>
                          <a:rPr lang="en-US" altLang="zh-CN" sz="2200" b="0" i="1" smtClean="0">
                            <a:latin typeface="Cambria Math" panose="02040503050406030204" pitchFamily="18" charset="0"/>
                            <a:cs typeface="Arial" panose="020B0604020202020204" pitchFamily="34" charset="0"/>
                          </a:rPr>
                        </m:ctrlPr>
                      </m:sSubPr>
                      <m:e>
                        <m:acc>
                          <m:accPr>
                            <m:chr m:val="̂"/>
                            <m:ctrlPr>
                              <a:rPr lang="en-US" altLang="zh-CN" sz="2200" i="1" smtClean="0">
                                <a:latin typeface="Cambria Math" panose="02040503050406030204" pitchFamily="18" charset="0"/>
                                <a:cs typeface="Arial" panose="020B0604020202020204" pitchFamily="34" charset="0"/>
                              </a:rPr>
                            </m:ctrlPr>
                          </m:accPr>
                          <m:e>
                            <m:r>
                              <a:rPr lang="en-US" altLang="zh-CN" sz="2200" b="0" i="1" smtClean="0">
                                <a:latin typeface="Cambria Math" panose="02040503050406030204" pitchFamily="18" charset="0"/>
                                <a:cs typeface="Arial" panose="020B0604020202020204" pitchFamily="34" charset="0"/>
                              </a:rPr>
                              <m:t>𝛾</m:t>
                            </m:r>
                          </m:e>
                        </m:acc>
                      </m:e>
                      <m:sub>
                        <m:r>
                          <a:rPr lang="en-US" altLang="zh-CN" sz="2200" b="0" i="1" smtClean="0">
                            <a:latin typeface="Cambria Math" panose="02040503050406030204" pitchFamily="18" charset="0"/>
                            <a:cs typeface="Arial" panose="020B0604020202020204" pitchFamily="34" charset="0"/>
                          </a:rPr>
                          <m:t>𝑀</m:t>
                        </m:r>
                      </m:sub>
                    </m:sSub>
                  </m:oMath>
                </a14:m>
                <a:r>
                  <a:rPr lang="en-US" altLang="zh-CN" sz="2200" dirty="0">
                    <a:latin typeface="Arial" panose="020B0604020202020204" pitchFamily="34" charset="0"/>
                    <a:cs typeface="Arial" panose="020B0604020202020204" pitchFamily="34" charset="0"/>
                  </a:rPr>
                  <a:t> (24) is </a:t>
                </a:r>
                <a:r>
                  <a:rPr lang="en-US" altLang="zh-CN" sz="2200" dirty="0">
                    <a:solidFill>
                      <a:srgbClr val="C00000"/>
                    </a:solidFill>
                    <a:latin typeface="Arial" panose="020B0604020202020204" pitchFamily="34" charset="0"/>
                    <a:cs typeface="Arial" panose="020B0604020202020204" pitchFamily="34" charset="0"/>
                  </a:rPr>
                  <a:t>very close </a:t>
                </a:r>
                <a:r>
                  <a:rPr lang="en-US" altLang="zh-CN" sz="2200" dirty="0">
                    <a:latin typeface="Arial" panose="020B0604020202020204" pitchFamily="34" charset="0"/>
                    <a:cs typeface="Arial" panose="020B0604020202020204" pitchFamily="34" charset="0"/>
                  </a:rPr>
                  <a:t>to the exact SNR </a:t>
                </a:r>
                <a14:m>
                  <m:oMath xmlns:m="http://schemas.openxmlformats.org/officeDocument/2006/math">
                    <m:sSub>
                      <m:sSubPr>
                        <m:ctrlPr>
                          <a:rPr lang="en-US" altLang="zh-CN" sz="2200" b="0" i="1" smtClean="0">
                            <a:latin typeface="Cambria Math" panose="02040503050406030204" pitchFamily="18" charset="0"/>
                            <a:cs typeface="Arial" panose="020B0604020202020204" pitchFamily="34" charset="0"/>
                          </a:rPr>
                        </m:ctrlPr>
                      </m:sSubPr>
                      <m:e>
                        <m:r>
                          <a:rPr lang="en-US" altLang="zh-CN" sz="2200" b="0" i="1" smtClean="0">
                            <a:latin typeface="Cambria Math" panose="02040503050406030204" pitchFamily="18" charset="0"/>
                            <a:cs typeface="Arial" panose="020B0604020202020204" pitchFamily="34" charset="0"/>
                          </a:rPr>
                          <m:t>𝛾</m:t>
                        </m:r>
                      </m:e>
                      <m:sub>
                        <m:r>
                          <a:rPr lang="en-US" altLang="zh-CN" sz="2200" b="0" i="1" smtClean="0">
                            <a:latin typeface="Cambria Math" panose="02040503050406030204" pitchFamily="18" charset="0"/>
                            <a:cs typeface="Arial" panose="020B0604020202020204" pitchFamily="34" charset="0"/>
                          </a:rPr>
                          <m:t>𝑀</m:t>
                        </m:r>
                      </m:sub>
                    </m:sSub>
                  </m:oMath>
                </a14:m>
                <a:r>
                  <a:rPr lang="en-US" altLang="zh-CN" sz="2200" dirty="0">
                    <a:latin typeface="Arial" panose="020B0604020202020204" pitchFamily="34" charset="0"/>
                    <a:cs typeface="Arial" panose="020B0604020202020204" pitchFamily="34" charset="0"/>
                  </a:rPr>
                  <a:t> (19)</a:t>
                </a:r>
              </a:p>
              <a:p>
                <a:pPr lvl="1">
                  <a:lnSpc>
                    <a:spcPct val="110000"/>
                  </a:lnSpc>
                </a:pPr>
                <a:r>
                  <a:rPr lang="en-US" altLang="zh-CN" dirty="0">
                    <a:latin typeface="Arial" panose="020B0604020202020204" pitchFamily="34" charset="0"/>
                    <a:cs typeface="Arial" panose="020B0604020202020204" pitchFamily="34" charset="0"/>
                  </a:rPr>
                  <a:t>Effectiveness of the approximation</a:t>
                </a:r>
              </a:p>
              <a:p>
                <a:pPr>
                  <a:lnSpc>
                    <a:spcPct val="110000"/>
                  </a:lnSpc>
                </a:pPr>
                <a:r>
                  <a:rPr lang="en-US" altLang="zh-CN" sz="2200" dirty="0">
                    <a:latin typeface="Arial" panose="020B0604020202020204" pitchFamily="34" charset="0"/>
                    <a:cs typeface="Arial" panose="020B0604020202020204" pitchFamily="34" charset="0"/>
                  </a:rPr>
                  <a:t>The SNR obtained by the proposed solution is </a:t>
                </a:r>
                <a:r>
                  <a:rPr lang="en-US" altLang="zh-CN" sz="2200" dirty="0">
                    <a:solidFill>
                      <a:srgbClr val="C00000"/>
                    </a:solidFill>
                    <a:latin typeface="Arial" panose="020B0604020202020204" pitchFamily="34" charset="0"/>
                    <a:cs typeface="Arial" panose="020B0604020202020204" pitchFamily="34" charset="0"/>
                  </a:rPr>
                  <a:t>higher than </a:t>
                </a:r>
                <a:r>
                  <a:rPr lang="en-US" altLang="zh-CN" sz="2200" dirty="0">
                    <a:latin typeface="Arial" panose="020B0604020202020204" pitchFamily="34" charset="0"/>
                    <a:cs typeface="Arial" panose="020B0604020202020204" pitchFamily="34" charset="0"/>
                  </a:rPr>
                  <a:t>other schemes</a:t>
                </a:r>
              </a:p>
              <a:p>
                <a:pPr lvl="1">
                  <a:lnSpc>
                    <a:spcPct val="110000"/>
                  </a:lnSpc>
                </a:pPr>
                <a:r>
                  <a:rPr lang="en-US" altLang="zh-CN" sz="2200" dirty="0">
                    <a:latin typeface="Arial" panose="020B0604020202020204" pitchFamily="34" charset="0"/>
                    <a:cs typeface="Arial" panose="020B0604020202020204" pitchFamily="34" charset="0"/>
                  </a:rPr>
                  <a:t>RAO: slightly lower, while the complexity is much higher (iterative method)</a:t>
                </a:r>
              </a:p>
              <a:p>
                <a:pPr lvl="1">
                  <a:lnSpc>
                    <a:spcPct val="110000"/>
                  </a:lnSpc>
                </a:pPr>
                <a:r>
                  <a:rPr lang="en-US" altLang="zh-CN" sz="2200" dirty="0">
                    <a:latin typeface="Arial" panose="020B0604020202020204" pitchFamily="34" charset="0"/>
                    <a:cs typeface="Arial" panose="020B0604020202020204" pitchFamily="34" charset="0"/>
                  </a:rPr>
                  <a:t>HIP: 3.52dB lower</a:t>
                </a:r>
              </a:p>
              <a:p>
                <a:pPr lvl="1">
                  <a:lnSpc>
                    <a:spcPct val="110000"/>
                  </a:lnSpc>
                </a:pPr>
                <a:r>
                  <a:rPr lang="en-US" altLang="zh-CN" sz="2200" dirty="0">
                    <a:latin typeface="Arial" panose="020B0604020202020204" pitchFamily="34" charset="0"/>
                    <a:cs typeface="Arial" panose="020B0604020202020204" pitchFamily="34" charset="0"/>
                  </a:rPr>
                  <a:t>Phased array: 3.88dB lower</a:t>
                </a:r>
                <a:endParaRPr lang="zh-CN" altLang="en-US" sz="2200" dirty="0">
                  <a:latin typeface="Arial" panose="020B0604020202020204" pitchFamily="34" charset="0"/>
                  <a:cs typeface="Arial" panose="020B0604020202020204" pitchFamily="34" charset="0"/>
                </a:endParaRPr>
              </a:p>
            </p:txBody>
          </p:sp>
        </mc:Choice>
        <mc:Fallback xmlns="">
          <p:sp>
            <p:nvSpPr>
              <p:cNvPr id="5" name="内容占位符 1">
                <a:extLst>
                  <a:ext uri="{FF2B5EF4-FFF2-40B4-BE49-F238E27FC236}">
                    <a16:creationId xmlns:a16="http://schemas.microsoft.com/office/drawing/2014/main" id="{79CA20DD-8A79-4172-B1A4-CC10DC9BFA47}"/>
                  </a:ext>
                </a:extLst>
              </p:cNvPr>
              <p:cNvSpPr txBox="1">
                <a:spLocks noRot="1" noChangeAspect="1" noMove="1" noResize="1" noEditPoints="1" noAdjustHandles="1" noChangeArrowheads="1" noChangeShapeType="1" noTextEdit="1"/>
              </p:cNvSpPr>
              <p:nvPr/>
            </p:nvSpPr>
            <p:spPr>
              <a:xfrm>
                <a:off x="511200" y="1052736"/>
                <a:ext cx="5406124" cy="5380768"/>
              </a:xfrm>
              <a:prstGeom prst="rect">
                <a:avLst/>
              </a:prstGeom>
              <a:blipFill>
                <a:blip r:embed="rId6"/>
                <a:stretch>
                  <a:fillRect l="-1874" t="-943" r="-1874" b="-1179"/>
                </a:stretch>
              </a:blipFill>
            </p:spPr>
            <p:txBody>
              <a:bodyPr/>
              <a:lstStyle/>
              <a:p>
                <a:r>
                  <a:rPr lang="en-US">
                    <a:noFill/>
                  </a:rPr>
                  <a:t> </a:t>
                </a:r>
              </a:p>
            </p:txBody>
          </p:sp>
        </mc:Fallback>
      </mc:AlternateContent>
      <p:sp>
        <p:nvSpPr>
          <p:cNvPr id="4" name="灯片编号占位符 1">
            <a:extLst>
              <a:ext uri="{FF2B5EF4-FFF2-40B4-BE49-F238E27FC236}">
                <a16:creationId xmlns:a16="http://schemas.microsoft.com/office/drawing/2014/main" id="{99E322BB-F197-2A0C-F1B0-4236146F36DB}"/>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28</a:t>
            </a:fld>
            <a:endParaRPr lang="zh-CN" altLang="en-US" sz="1400" dirty="0"/>
          </a:p>
        </p:txBody>
      </p:sp>
    </p:spTree>
    <p:extLst>
      <p:ext uri="{BB962C8B-B14F-4D97-AF65-F5344CB8AC3E}">
        <p14:creationId xmlns:p14="http://schemas.microsoft.com/office/powerpoint/2010/main" val="3128288790"/>
      </p:ext>
    </p:extLst>
  </p:cSld>
  <p:clrMapOvr>
    <a:masterClrMapping/>
  </p:clrMapOvr>
  <mc:AlternateContent xmlns:mc="http://schemas.openxmlformats.org/markup-compatibility/2006" xmlns:p14="http://schemas.microsoft.com/office/powerpoint/2010/main">
    <mc:Choice Requires="p14">
      <p:transition spd="slow" p14:dur="2000" advTm="63538"/>
    </mc:Choice>
    <mc:Fallback xmlns="">
      <p:transition spd="slow" advTm="63538"/>
    </mc:Fallback>
  </mc:AlternateContent>
  <p:extLst>
    <p:ext uri="{E180D4A7-C9FB-4DFB-919C-405C955672EB}">
      <p14:showEvtLst xmlns:p14="http://schemas.microsoft.com/office/powerpoint/2010/main">
        <p14:playEvt time="16" objId="2"/>
        <p14:stopEvt time="61549" objId="2"/>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207BAC3-FE43-4CD5-AC5C-F7FA3BB144B4}"/>
              </a:ext>
            </a:extLst>
          </p:cNvPr>
          <p:cNvPicPr>
            <a:picLocks noChangeAspect="1"/>
          </p:cNvPicPr>
          <p:nvPr/>
        </p:nvPicPr>
        <p:blipFill>
          <a:blip r:embed="rId3"/>
          <a:stretch>
            <a:fillRect/>
          </a:stretch>
        </p:blipFill>
        <p:spPr>
          <a:xfrm>
            <a:off x="5706262" y="1254910"/>
            <a:ext cx="6365995" cy="4976419"/>
          </a:xfrm>
          <a:prstGeom prst="rect">
            <a:avLst/>
          </a:prstGeom>
        </p:spPr>
      </p:pic>
      <p:sp>
        <p:nvSpPr>
          <p:cNvPr id="3" name="标题 2">
            <a:extLst>
              <a:ext uri="{FF2B5EF4-FFF2-40B4-BE49-F238E27FC236}">
                <a16:creationId xmlns:a16="http://schemas.microsoft.com/office/drawing/2014/main" id="{FB2B9D67-AE9B-4AE1-B183-709BC0C8FBB0}"/>
              </a:ext>
            </a:extLst>
          </p:cNvPr>
          <p:cNvSpPr>
            <a:spLocks noGrp="1"/>
          </p:cNvSpPr>
          <p:nvPr>
            <p:ph type="title"/>
          </p:nvPr>
        </p:nvSpPr>
        <p:spPr>
          <a:xfrm>
            <a:off x="555171" y="9614"/>
            <a:ext cx="10515600" cy="1325563"/>
          </a:xfrm>
        </p:spPr>
        <p:txBody>
          <a:body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Simulation Results</a:t>
            </a:r>
            <a:endParaRPr lang="zh-CN" altLang="en-US" sz="4000" b="1" dirty="0">
              <a:solidFill>
                <a:srgbClr val="0070C0"/>
              </a:solidFill>
              <a:latin typeface="Arial" panose="020B0604020202020204" pitchFamily="34" charset="0"/>
              <a:ea typeface="黑体" pitchFamily="2" charset="-122"/>
              <a:cs typeface="Arial" panose="020B0604020202020204" pitchFamily="34" charset="0"/>
            </a:endParaRPr>
          </a:p>
        </p:txBody>
      </p:sp>
      <mc:AlternateContent xmlns:mc="http://schemas.openxmlformats.org/markup-compatibility/2006" xmlns:a14="http://schemas.microsoft.com/office/drawing/2010/main">
        <mc:Choice Requires="a14">
          <p:sp>
            <p:nvSpPr>
              <p:cNvPr id="5" name="内容占位符 1">
                <a:extLst>
                  <a:ext uri="{FF2B5EF4-FFF2-40B4-BE49-F238E27FC236}">
                    <a16:creationId xmlns:a16="http://schemas.microsoft.com/office/drawing/2014/main" id="{79CA20DD-8A79-4172-B1A4-CC10DC9BFA47}"/>
                  </a:ext>
                </a:extLst>
              </p:cNvPr>
              <p:cNvSpPr txBox="1">
                <a:spLocks/>
              </p:cNvSpPr>
              <p:nvPr/>
            </p:nvSpPr>
            <p:spPr>
              <a:xfrm>
                <a:off x="511200" y="1052736"/>
                <a:ext cx="5301771" cy="5281895"/>
              </a:xfrm>
              <a:prstGeom prst="rect">
                <a:avLst/>
              </a:prstGeom>
            </p:spPr>
            <p:txBody>
              <a:bodyPr vert="horz" wrap="square" lIns="91440" tIns="45720" rIns="91440" bIns="45720" rtlCol="0">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altLang="zh-CN" b="1" dirty="0">
                    <a:latin typeface="Arial" panose="020B0604020202020204" pitchFamily="34" charset="0"/>
                    <a:cs typeface="Arial" panose="020B0604020202020204" pitchFamily="34" charset="0"/>
                  </a:rPr>
                  <a:t>Comparison with existing schemes</a:t>
                </a:r>
              </a:p>
              <a:p>
                <a:pPr>
                  <a:lnSpc>
                    <a:spcPct val="110000"/>
                  </a:lnSpc>
                </a:pPr>
                <a:r>
                  <a:rPr lang="en-US" altLang="zh-CN" sz="2200" dirty="0">
                    <a:latin typeface="Arial" panose="020B0604020202020204" pitchFamily="34" charset="0"/>
                    <a:cs typeface="Arial" panose="020B0604020202020204" pitchFamily="34" charset="0"/>
                  </a:rPr>
                  <a:t>Probability of false alarm: </a:t>
                </a:r>
                <a14:m>
                  <m:oMath xmlns:m="http://schemas.openxmlformats.org/officeDocument/2006/math">
                    <m:sSup>
                      <m:sSupPr>
                        <m:ctrlPr>
                          <a:rPr lang="en-US" altLang="zh-CN" sz="2200" b="0" i="1" smtClean="0">
                            <a:latin typeface="Cambria Math" panose="02040503050406030204" pitchFamily="18" charset="0"/>
                            <a:cs typeface="Arial" panose="020B0604020202020204" pitchFamily="34" charset="0"/>
                          </a:rPr>
                        </m:ctrlPr>
                      </m:sSupPr>
                      <m:e>
                        <m:r>
                          <a:rPr lang="en-US" altLang="zh-CN" sz="2200" b="0" i="1" smtClean="0">
                            <a:latin typeface="Cambria Math" panose="02040503050406030204" pitchFamily="18" charset="0"/>
                            <a:cs typeface="Arial" panose="020B0604020202020204" pitchFamily="34" charset="0"/>
                          </a:rPr>
                          <m:t>10</m:t>
                        </m:r>
                      </m:e>
                      <m:sup>
                        <m:r>
                          <a:rPr lang="en-US" altLang="zh-CN" sz="2200" b="0" i="1" smtClean="0">
                            <a:latin typeface="Cambria Math" panose="02040503050406030204" pitchFamily="18" charset="0"/>
                            <a:cs typeface="Arial" panose="020B0604020202020204" pitchFamily="34" charset="0"/>
                          </a:rPr>
                          <m:t>−4</m:t>
                        </m:r>
                      </m:sup>
                    </m:sSup>
                  </m:oMath>
                </a14:m>
                <a:endParaRPr lang="en-US" altLang="zh-CN" sz="2200" dirty="0">
                  <a:latin typeface="Arial" panose="020B0604020202020204" pitchFamily="34" charset="0"/>
                  <a:cs typeface="Arial" panose="020B0604020202020204" pitchFamily="34" charset="0"/>
                </a:endParaRPr>
              </a:p>
              <a:p>
                <a:pPr>
                  <a:lnSpc>
                    <a:spcPct val="110000"/>
                  </a:lnSpc>
                </a:pPr>
                <a:r>
                  <a:rPr lang="en-US" altLang="zh-CN" sz="2200" dirty="0">
                    <a:latin typeface="Arial" panose="020B0604020202020204" pitchFamily="34" charset="0"/>
                    <a:cs typeface="Arial" panose="020B0604020202020204" pitchFamily="34" charset="0"/>
                  </a:rPr>
                  <a:t>The probability of detection </a:t>
                </a:r>
                <a:r>
                  <a:rPr lang="en-US" altLang="zh-CN" sz="2200" dirty="0">
                    <a:solidFill>
                      <a:srgbClr val="C00000"/>
                    </a:solidFill>
                    <a:latin typeface="Arial" panose="020B0604020202020204" pitchFamily="34" charset="0"/>
                    <a:cs typeface="Arial" panose="020B0604020202020204" pitchFamily="34" charset="0"/>
                  </a:rPr>
                  <a:t>increases</a:t>
                </a:r>
                <a:r>
                  <a:rPr lang="en-US" altLang="zh-CN" sz="2200" dirty="0">
                    <a:latin typeface="Arial" panose="020B0604020202020204" pitchFamily="34" charset="0"/>
                    <a:cs typeface="Arial" panose="020B0604020202020204" pitchFamily="34" charset="0"/>
                  </a:rPr>
                  <a:t> with the edge length of the aperture</a:t>
                </a:r>
              </a:p>
              <a:p>
                <a:pPr>
                  <a:lnSpc>
                    <a:spcPct val="110000"/>
                  </a:lnSpc>
                </a:pPr>
                <a:r>
                  <a:rPr lang="en-US" altLang="zh-CN" sz="2200" dirty="0">
                    <a:latin typeface="Arial" panose="020B0604020202020204" pitchFamily="34" charset="0"/>
                    <a:cs typeface="Arial" panose="020B0604020202020204" pitchFamily="34" charset="0"/>
                  </a:rPr>
                  <a:t>The probability of detection obtained by the proposed solution is the </a:t>
                </a:r>
                <a:r>
                  <a:rPr lang="en-US" altLang="zh-CN" sz="2200" dirty="0">
                    <a:solidFill>
                      <a:srgbClr val="C00000"/>
                    </a:solidFill>
                    <a:latin typeface="Arial" panose="020B0604020202020204" pitchFamily="34" charset="0"/>
                    <a:cs typeface="Arial" panose="020B0604020202020204" pitchFamily="34" charset="0"/>
                  </a:rPr>
                  <a:t>highest</a:t>
                </a:r>
                <a:r>
                  <a:rPr lang="en-US" altLang="zh-CN" sz="2200" dirty="0">
                    <a:latin typeface="Arial" panose="020B0604020202020204" pitchFamily="34" charset="0"/>
                    <a:cs typeface="Arial" panose="020B0604020202020204" pitchFamily="34" charset="0"/>
                  </a:rPr>
                  <a:t>.</a:t>
                </a:r>
              </a:p>
              <a:p>
                <a:pPr lvl="1">
                  <a:lnSpc>
                    <a:spcPct val="110000"/>
                  </a:lnSpc>
                </a:pPr>
                <a:r>
                  <a:rPr lang="en-US" altLang="zh-CN" dirty="0">
                    <a:latin typeface="Arial" panose="020B0604020202020204" pitchFamily="34" charset="0"/>
                    <a:cs typeface="Arial" panose="020B0604020202020204" pitchFamily="34" charset="0"/>
                  </a:rPr>
                  <a:t>Consistent with the SNR results</a:t>
                </a:r>
              </a:p>
              <a:p>
                <a:pPr>
                  <a:lnSpc>
                    <a:spcPct val="110000"/>
                  </a:lnSpc>
                </a:pPr>
                <a:r>
                  <a:rPr lang="en-US" altLang="zh-CN" sz="2200" dirty="0">
                    <a:latin typeface="Arial" panose="020B0604020202020204" pitchFamily="34" charset="0"/>
                    <a:cs typeface="Arial" panose="020B0604020202020204" pitchFamily="34" charset="0"/>
                  </a:rPr>
                  <a:t>The probabilities of detection become </a:t>
                </a:r>
                <a:r>
                  <a:rPr lang="en-US" altLang="zh-CN" sz="2200" dirty="0">
                    <a:solidFill>
                      <a:srgbClr val="C00000"/>
                    </a:solidFill>
                    <a:latin typeface="Arial" panose="020B0604020202020204" pitchFamily="34" charset="0"/>
                    <a:cs typeface="Arial" panose="020B0604020202020204" pitchFamily="34" charset="0"/>
                  </a:rPr>
                  <a:t>saturated</a:t>
                </a:r>
                <a:r>
                  <a:rPr lang="en-US" altLang="zh-CN" sz="2200" dirty="0">
                    <a:latin typeface="Arial" panose="020B0604020202020204" pitchFamily="34" charset="0"/>
                    <a:cs typeface="Arial" panose="020B0604020202020204" pitchFamily="34" charset="0"/>
                  </a:rPr>
                  <a:t> when the edge length is </a:t>
                </a:r>
                <a:r>
                  <a:rPr lang="en-US" altLang="zh-CN" sz="2200" dirty="0">
                    <a:solidFill>
                      <a:srgbClr val="C00000"/>
                    </a:solidFill>
                    <a:latin typeface="Arial" panose="020B0604020202020204" pitchFamily="34" charset="0"/>
                    <a:cs typeface="Arial" panose="020B0604020202020204" pitchFamily="34" charset="0"/>
                  </a:rPr>
                  <a:t>sufficiently large</a:t>
                </a:r>
              </a:p>
              <a:p>
                <a:pPr lvl="1">
                  <a:lnSpc>
                    <a:spcPct val="110000"/>
                  </a:lnSpc>
                </a:pPr>
                <a:r>
                  <a:rPr lang="en-US" altLang="zh-CN" dirty="0">
                    <a:latin typeface="Arial" panose="020B0604020202020204" pitchFamily="34" charset="0"/>
                    <a:cs typeface="Arial" panose="020B0604020202020204" pitchFamily="34" charset="0"/>
                  </a:rPr>
                  <a:t>SNR of the echo signal is </a:t>
                </a:r>
                <a:r>
                  <a:rPr lang="en-US" altLang="zh-CN" dirty="0">
                    <a:solidFill>
                      <a:srgbClr val="C00000"/>
                    </a:solidFill>
                    <a:latin typeface="Arial" panose="020B0604020202020204" pitchFamily="34" charset="0"/>
                    <a:cs typeface="Arial" panose="020B0604020202020204" pitchFamily="34" charset="0"/>
                  </a:rPr>
                  <a:t>adequately high</a:t>
                </a:r>
                <a:r>
                  <a:rPr lang="en-US" altLang="zh-CN" dirty="0">
                    <a:latin typeface="Arial" panose="020B0604020202020204" pitchFamily="34" charset="0"/>
                    <a:cs typeface="Arial" panose="020B0604020202020204" pitchFamily="34" charset="0"/>
                  </a:rPr>
                  <a:t> for the correct determination of the existence of the target.</a:t>
                </a:r>
                <a:endParaRPr lang="zh-CN" altLang="en-US" dirty="0">
                  <a:latin typeface="Arial" panose="020B0604020202020204" pitchFamily="34" charset="0"/>
                  <a:cs typeface="Arial" panose="020B0604020202020204" pitchFamily="34" charset="0"/>
                </a:endParaRPr>
              </a:p>
            </p:txBody>
          </p:sp>
        </mc:Choice>
        <mc:Fallback xmlns="">
          <p:sp>
            <p:nvSpPr>
              <p:cNvPr id="5" name="内容占位符 1">
                <a:extLst>
                  <a:ext uri="{FF2B5EF4-FFF2-40B4-BE49-F238E27FC236}">
                    <a16:creationId xmlns:a16="http://schemas.microsoft.com/office/drawing/2014/main" id="{79CA20DD-8A79-4172-B1A4-CC10DC9BFA47}"/>
                  </a:ext>
                </a:extLst>
              </p:cNvPr>
              <p:cNvSpPr txBox="1">
                <a:spLocks noRot="1" noChangeAspect="1" noMove="1" noResize="1" noEditPoints="1" noAdjustHandles="1" noChangeArrowheads="1" noChangeShapeType="1" noTextEdit="1"/>
              </p:cNvSpPr>
              <p:nvPr/>
            </p:nvSpPr>
            <p:spPr>
              <a:xfrm>
                <a:off x="511200" y="1052736"/>
                <a:ext cx="5301771" cy="5281895"/>
              </a:xfrm>
              <a:prstGeom prst="rect">
                <a:avLst/>
              </a:prstGeom>
              <a:blipFill>
                <a:blip r:embed="rId6"/>
                <a:stretch>
                  <a:fillRect l="-1914" t="-962" r="-1675" b="-1202"/>
                </a:stretch>
              </a:blipFill>
            </p:spPr>
            <p:txBody>
              <a:bodyPr/>
              <a:lstStyle/>
              <a:p>
                <a:r>
                  <a:rPr lang="en-US">
                    <a:noFill/>
                  </a:rPr>
                  <a:t> </a:t>
                </a:r>
              </a:p>
            </p:txBody>
          </p:sp>
        </mc:Fallback>
      </mc:AlternateContent>
      <p:sp>
        <p:nvSpPr>
          <p:cNvPr id="6" name="灯片编号占位符 1">
            <a:extLst>
              <a:ext uri="{FF2B5EF4-FFF2-40B4-BE49-F238E27FC236}">
                <a16:creationId xmlns:a16="http://schemas.microsoft.com/office/drawing/2014/main" id="{EF128BBD-C532-422F-9A1A-072009550724}"/>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29</a:t>
            </a:fld>
            <a:endParaRPr lang="zh-CN" altLang="en-US" sz="1400" dirty="0"/>
          </a:p>
        </p:txBody>
      </p:sp>
    </p:spTree>
    <p:extLst>
      <p:ext uri="{BB962C8B-B14F-4D97-AF65-F5344CB8AC3E}">
        <p14:creationId xmlns:p14="http://schemas.microsoft.com/office/powerpoint/2010/main" val="3835289644"/>
      </p:ext>
    </p:extLst>
  </p:cSld>
  <p:clrMapOvr>
    <a:masterClrMapping/>
  </p:clrMapOvr>
  <mc:AlternateContent xmlns:mc="http://schemas.openxmlformats.org/markup-compatibility/2006" xmlns:p14="http://schemas.microsoft.com/office/powerpoint/2010/main">
    <mc:Choice Requires="p14">
      <p:transition spd="slow" p14:dur="2000" advTm="39283"/>
    </mc:Choice>
    <mc:Fallback xmlns="">
      <p:transition spd="slow" advTm="39283"/>
    </mc:Fallback>
  </mc:AlternateContent>
  <p:extLst>
    <p:ext uri="{E180D4A7-C9FB-4DFB-919C-405C955672EB}">
      <p14:showEvtLst xmlns:p14="http://schemas.microsoft.com/office/powerpoint/2010/main">
        <p14:playEvt time="3" objId="4"/>
        <p14:stopEvt time="36646" objId="4"/>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灯片编号占位符 1">
            <a:extLst>
              <a:ext uri="{FF2B5EF4-FFF2-40B4-BE49-F238E27FC236}">
                <a16:creationId xmlns:a16="http://schemas.microsoft.com/office/drawing/2014/main" id="{93BBAD24-1FBC-364B-87C6-9F7504137B8C}"/>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3</a:t>
            </a:fld>
            <a:endParaRPr lang="zh-CN" altLang="en-US" sz="1400" dirty="0"/>
          </a:p>
        </p:txBody>
      </p:sp>
      <p:sp>
        <p:nvSpPr>
          <p:cNvPr id="272" name="矩形 271"/>
          <p:cNvSpPr/>
          <p:nvPr/>
        </p:nvSpPr>
        <p:spPr>
          <a:xfrm>
            <a:off x="424115" y="6502550"/>
            <a:ext cx="11035952" cy="261610"/>
          </a:xfrm>
          <a:prstGeom prst="rect">
            <a:avLst/>
          </a:prstGeom>
        </p:spPr>
        <p:txBody>
          <a:bodyPr wrap="square">
            <a:spAutoFit/>
          </a:bodyPr>
          <a:lstStyle/>
          <a:p>
            <a:r>
              <a:rPr lang="en-US" altLang="zh-CN" sz="1100" dirty="0">
                <a:solidFill>
                  <a:schemeClr val="bg1">
                    <a:lumMod val="50000"/>
                  </a:schemeClr>
                </a:solidFill>
                <a:latin typeface="Arial" panose="020B0604020202020204" pitchFamily="34" charset="0"/>
                <a:cs typeface="Arial" panose="020B0604020202020204" pitchFamily="34" charset="0"/>
              </a:rPr>
              <a:t>[1] W. Jiang, B. Han, M. A. </a:t>
            </a:r>
            <a:r>
              <a:rPr lang="en-US" altLang="zh-CN" sz="1100" dirty="0" err="1">
                <a:solidFill>
                  <a:schemeClr val="bg1">
                    <a:lumMod val="50000"/>
                  </a:schemeClr>
                </a:solidFill>
                <a:latin typeface="Arial" panose="020B0604020202020204" pitchFamily="34" charset="0"/>
                <a:cs typeface="Arial" panose="020B0604020202020204" pitchFamily="34" charset="0"/>
              </a:rPr>
              <a:t>Habibi</a:t>
            </a:r>
            <a:r>
              <a:rPr lang="en-US" altLang="zh-CN" sz="1100" dirty="0">
                <a:solidFill>
                  <a:schemeClr val="bg1">
                    <a:lumMod val="50000"/>
                  </a:schemeClr>
                </a:solidFill>
                <a:latin typeface="Arial" panose="020B0604020202020204" pitchFamily="34" charset="0"/>
                <a:cs typeface="Arial" panose="020B0604020202020204" pitchFamily="34" charset="0"/>
              </a:rPr>
              <a:t> and H. D. </a:t>
            </a:r>
            <a:r>
              <a:rPr lang="en-US" altLang="zh-CN" sz="1100" dirty="0" err="1">
                <a:solidFill>
                  <a:schemeClr val="bg1">
                    <a:lumMod val="50000"/>
                  </a:schemeClr>
                </a:solidFill>
                <a:latin typeface="Arial" panose="020B0604020202020204" pitchFamily="34" charset="0"/>
                <a:cs typeface="Arial" panose="020B0604020202020204" pitchFamily="34" charset="0"/>
              </a:rPr>
              <a:t>Schotten</a:t>
            </a:r>
            <a:r>
              <a:rPr lang="en-US" altLang="zh-CN" sz="1100" dirty="0">
                <a:solidFill>
                  <a:schemeClr val="bg1">
                    <a:lumMod val="50000"/>
                  </a:schemeClr>
                </a:solidFill>
                <a:latin typeface="Arial" panose="020B0604020202020204" pitchFamily="34" charset="0"/>
                <a:cs typeface="Arial" panose="020B0604020202020204" pitchFamily="34" charset="0"/>
              </a:rPr>
              <a:t>, "The Road Towards 6G: A Comprehensive Survey,"  </a:t>
            </a:r>
            <a:r>
              <a:rPr lang="en-US" altLang="zh-CN" sz="1100" i="1" dirty="0">
                <a:solidFill>
                  <a:schemeClr val="bg1">
                    <a:lumMod val="50000"/>
                  </a:schemeClr>
                </a:solidFill>
                <a:latin typeface="Arial" panose="020B0604020202020204" pitchFamily="34" charset="0"/>
                <a:cs typeface="Arial" panose="020B0604020202020204" pitchFamily="34" charset="0"/>
              </a:rPr>
              <a:t>IEEE Open J. </a:t>
            </a:r>
            <a:r>
              <a:rPr lang="en-US" altLang="zh-CN" sz="1100" i="1" dirty="0" err="1">
                <a:solidFill>
                  <a:schemeClr val="bg1">
                    <a:lumMod val="50000"/>
                  </a:schemeClr>
                </a:solidFill>
                <a:latin typeface="Arial" panose="020B0604020202020204" pitchFamily="34" charset="0"/>
                <a:cs typeface="Arial" panose="020B0604020202020204" pitchFamily="34" charset="0"/>
              </a:rPr>
              <a:t>Commun</a:t>
            </a:r>
            <a:r>
              <a:rPr lang="en-US" altLang="zh-CN" sz="1100" i="1" dirty="0">
                <a:solidFill>
                  <a:schemeClr val="bg1">
                    <a:lumMod val="50000"/>
                  </a:schemeClr>
                </a:solidFill>
                <a:latin typeface="Arial" panose="020B0604020202020204" pitchFamily="34" charset="0"/>
                <a:cs typeface="Arial" panose="020B0604020202020204" pitchFamily="34" charset="0"/>
              </a:rPr>
              <a:t>. Society</a:t>
            </a:r>
            <a:r>
              <a:rPr lang="en-US" altLang="zh-CN" sz="1100" dirty="0">
                <a:solidFill>
                  <a:schemeClr val="bg1">
                    <a:lumMod val="50000"/>
                  </a:schemeClr>
                </a:solidFill>
                <a:latin typeface="Arial" panose="020B0604020202020204" pitchFamily="34" charset="0"/>
                <a:cs typeface="Arial" panose="020B0604020202020204" pitchFamily="34" charset="0"/>
              </a:rPr>
              <a:t>, vol. 2, pp. 334-366, Feb. 2021</a:t>
            </a:r>
            <a:endParaRPr lang="zh-CN" altLang="en-US" sz="1100" dirty="0">
              <a:solidFill>
                <a:schemeClr val="bg1">
                  <a:lumMod val="50000"/>
                </a:schemeClr>
              </a:solidFill>
              <a:latin typeface="Arial" panose="020B0604020202020204" pitchFamily="34" charset="0"/>
              <a:cs typeface="Arial" panose="020B0604020202020204" pitchFamily="34" charset="0"/>
            </a:endParaRPr>
          </a:p>
        </p:txBody>
      </p:sp>
      <p:sp>
        <p:nvSpPr>
          <p:cNvPr id="17" name="标题 1">
            <a:extLst>
              <a:ext uri="{FF2B5EF4-FFF2-40B4-BE49-F238E27FC236}">
                <a16:creationId xmlns:a16="http://schemas.microsoft.com/office/drawing/2014/main" id="{DDF72DBA-997D-E144-AD33-702615BD76C5}"/>
              </a:ext>
            </a:extLst>
          </p:cNvPr>
          <p:cNvSpPr txBox="1">
            <a:spLocks/>
          </p:cNvSpPr>
          <p:nvPr/>
        </p:nvSpPr>
        <p:spPr>
          <a:xfrm>
            <a:off x="782356" y="156112"/>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General 6G KPI Targets</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000" y="1268760"/>
            <a:ext cx="9686000" cy="4843000"/>
          </a:xfrm>
          <a:prstGeom prst="rect">
            <a:avLst/>
          </a:prstGeom>
        </p:spPr>
      </p:pic>
      <p:sp>
        <p:nvSpPr>
          <p:cNvPr id="6" name="矩形 5">
            <a:extLst>
              <a:ext uri="{FF2B5EF4-FFF2-40B4-BE49-F238E27FC236}">
                <a16:creationId xmlns:a16="http://schemas.microsoft.com/office/drawing/2014/main" id="{ED90E4ED-B4A8-48CE-B47D-AE9BECF51BE9}"/>
              </a:ext>
            </a:extLst>
          </p:cNvPr>
          <p:cNvSpPr/>
          <p:nvPr/>
        </p:nvSpPr>
        <p:spPr>
          <a:xfrm>
            <a:off x="5519936" y="1124744"/>
            <a:ext cx="864096" cy="432048"/>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7" name="文本框 6">
            <a:extLst>
              <a:ext uri="{FF2B5EF4-FFF2-40B4-BE49-F238E27FC236}">
                <a16:creationId xmlns:a16="http://schemas.microsoft.com/office/drawing/2014/main" id="{4BCE8E61-742C-4801-9589-C5470767F736}"/>
              </a:ext>
            </a:extLst>
          </p:cNvPr>
          <p:cNvSpPr txBox="1"/>
          <p:nvPr/>
        </p:nvSpPr>
        <p:spPr>
          <a:xfrm>
            <a:off x="4871864" y="908720"/>
            <a:ext cx="2664296" cy="307777"/>
          </a:xfrm>
          <a:prstGeom prst="rect">
            <a:avLst/>
          </a:prstGeom>
          <a:noFill/>
        </p:spPr>
        <p:txBody>
          <a:bodyPr wrap="square" rtlCol="0">
            <a:spAutoFit/>
          </a:bodyPr>
          <a:lstStyle/>
          <a:p>
            <a:r>
              <a:rPr lang="en-US" altLang="zh-CN" sz="1400" b="1" dirty="0">
                <a:solidFill>
                  <a:srgbClr val="FF0000"/>
                </a:solidFill>
                <a:latin typeface="Arial" panose="020B0604020202020204" pitchFamily="34" charset="0"/>
                <a:cs typeface="Arial" panose="020B0604020202020204" pitchFamily="34" charset="0"/>
              </a:rPr>
              <a:t>Peak spectral efficiency 3x </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C67BA46F-1357-4100-993F-BC225FECEB1A}"/>
              </a:ext>
            </a:extLst>
          </p:cNvPr>
          <p:cNvSpPr txBox="1"/>
          <p:nvPr/>
        </p:nvSpPr>
        <p:spPr>
          <a:xfrm>
            <a:off x="5128166" y="1232756"/>
            <a:ext cx="2151691" cy="307777"/>
          </a:xfrm>
          <a:prstGeom prst="rect">
            <a:avLst/>
          </a:prstGeom>
          <a:noFill/>
        </p:spPr>
        <p:txBody>
          <a:bodyPr wrap="square" rtlCol="0">
            <a:spAutoFit/>
          </a:bodyPr>
          <a:lstStyle/>
          <a:p>
            <a:r>
              <a:rPr lang="en-US" altLang="zh-CN" sz="1400" b="1" dirty="0">
                <a:solidFill>
                  <a:srgbClr val="FF0000"/>
                </a:solidFill>
                <a:latin typeface="Arial" panose="020B0604020202020204" pitchFamily="34" charset="0"/>
                <a:cs typeface="Arial" panose="020B0604020202020204" pitchFamily="34" charset="0"/>
              </a:rPr>
              <a:t>Peak data rate 50x</a:t>
            </a:r>
            <a:endParaRPr lang="zh-CN" altLang="en-US" sz="1400" b="1" dirty="0">
              <a:solidFill>
                <a:srgbClr val="FF0000"/>
              </a:solidFill>
              <a:latin typeface="Arial" panose="020B0604020202020204" pitchFamily="34" charset="0"/>
              <a:cs typeface="Arial" panose="020B0604020202020204" pitchFamily="34" charset="0"/>
            </a:endParaRPr>
          </a:p>
        </p:txBody>
      </p:sp>
      <p:sp>
        <p:nvSpPr>
          <p:cNvPr id="10" name="圆角矩形 4">
            <a:extLst>
              <a:ext uri="{FF2B5EF4-FFF2-40B4-BE49-F238E27FC236}">
                <a16:creationId xmlns:a16="http://schemas.microsoft.com/office/drawing/2014/main" id="{240C1D84-0705-400E-BFD3-000ACF8B1F46}"/>
              </a:ext>
            </a:extLst>
          </p:cNvPr>
          <p:cNvSpPr/>
          <p:nvPr/>
        </p:nvSpPr>
        <p:spPr>
          <a:xfrm>
            <a:off x="4799856" y="908720"/>
            <a:ext cx="2480001" cy="631813"/>
          </a:xfrm>
          <a:prstGeom prst="roundRect">
            <a:avLst/>
          </a:prstGeom>
          <a:noFill/>
          <a:ln w="15875">
            <a:solidFill>
              <a:srgbClr val="C0000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5556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Implementation</a:t>
            </a:r>
          </a:p>
        </p:txBody>
      </p:sp>
      <p:sp>
        <p:nvSpPr>
          <p:cNvPr id="11" name="灯片编号占位符 1">
            <a:extLst>
              <a:ext uri="{FF2B5EF4-FFF2-40B4-BE49-F238E27FC236}">
                <a16:creationId xmlns:a16="http://schemas.microsoft.com/office/drawing/2014/main" id="{0E012E6E-0C7C-44E2-ADD1-F43128D0FEE5}"/>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6E490A37-3561-4DAD-95A1-E23E8773B538}"/>
                  </a:ext>
                </a:extLst>
              </p:cNvPr>
              <p:cNvSpPr txBox="1"/>
              <p:nvPr/>
            </p:nvSpPr>
            <p:spPr>
              <a:xfrm>
                <a:off x="702315" y="738916"/>
                <a:ext cx="10890109" cy="3410164"/>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RHS</a:t>
                </a:r>
                <a:endPar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685800" lvl="1" indent="-228600">
                  <a:lnSpc>
                    <a:spcPct val="90000"/>
                  </a:lnSpc>
                  <a:spcBef>
                    <a:spcPts val="1000"/>
                  </a:spcBef>
                  <a:buFont typeface="Arial" panose="020B0604020202020204" pitchFamily="34" charset="0"/>
                  <a:buChar char="•"/>
                  <a:defRPr/>
                </a:pPr>
                <a:r>
                  <a:rPr lang="en-US" altLang="zh-CN" sz="2000" noProof="0" dirty="0">
                    <a:latin typeface="Arial" panose="020B0604020202020204" pitchFamily="34" charset="0"/>
                    <a:ea typeface="等线" panose="02010600030101010101" pitchFamily="2" charset="-122"/>
                    <a:cs typeface="Arial" panose="020B0604020202020204" pitchFamily="34" charset="0"/>
                  </a:rPr>
                  <a:t>An one-dimension array with a s</a:t>
                </a:r>
                <a:r>
                  <a:rPr kumimoji="0" lang="en-US" altLang="zh-CN" sz="2000" b="0" i="0" u="none" strike="noStrike" kern="1200" cap="none" spc="0" normalizeH="0" baseline="0" noProof="0" dirty="0">
                    <a:ln>
                      <a:noFill/>
                    </a:ln>
                    <a:solidFill>
                      <a:schemeClr val="tx1"/>
                    </a:solidFill>
                    <a:effectLst/>
                    <a:uLnTx/>
                    <a:uFillTx/>
                    <a:latin typeface="Arial" panose="020B0604020202020204" pitchFamily="34" charset="0"/>
                    <a:ea typeface="等线" panose="02010600030101010101" pitchFamily="2" charset="-122"/>
                    <a:cs typeface="Arial" panose="020B0604020202020204" pitchFamily="34" charset="0"/>
                  </a:rPr>
                  <a:t>ize of </a:t>
                </a:r>
                <a14:m>
                  <m:oMath xmlns:m="http://schemas.openxmlformats.org/officeDocument/2006/math">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Arial" panose="020B0604020202020204" pitchFamily="34" charset="0"/>
                      </a:rPr>
                      <m:t>15×3×0.17</m:t>
                    </m:r>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Arial" panose="020B0604020202020204" pitchFamily="34" charset="0"/>
                      </a:rPr>
                      <m:t>𝑐</m:t>
                    </m:r>
                    <m:sSup>
                      <m:sSup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Arial" panose="020B0604020202020204" pitchFamily="34" charset="0"/>
                          </a:rPr>
                        </m:ctrlPr>
                      </m:sSup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Arial" panose="020B0604020202020204" pitchFamily="34" charset="0"/>
                          </a:rPr>
                          <m:t>𝑚</m:t>
                        </m:r>
                      </m:e>
                      <m:sup>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等线" panose="02010600030101010101" pitchFamily="2" charset="-122"/>
                            <a:cs typeface="Arial" panose="020B0604020202020204" pitchFamily="34" charset="0"/>
                          </a:rPr>
                          <m:t>3</m:t>
                        </m:r>
                      </m:sup>
                    </m:sSup>
                  </m:oMath>
                </a14:m>
                <a:endParaRPr lang="en-US" altLang="zh-CN" sz="2000" dirty="0">
                  <a:solidFill>
                    <a:schemeClr val="tx1"/>
                  </a:solidFill>
                  <a:latin typeface="Arial" panose="020B0604020202020204" pitchFamily="34" charset="0"/>
                  <a:ea typeface="等线" panose="02010600030101010101" pitchFamily="2" charset="-122"/>
                  <a:cs typeface="Arial" panose="020B0604020202020204" pitchFamily="34" charset="0"/>
                </a:endParaRPr>
              </a:p>
              <a:p>
                <a:pPr marL="685800" lvl="1" indent="-228600">
                  <a:lnSpc>
                    <a:spcPct val="90000"/>
                  </a:lnSpc>
                  <a:spcBef>
                    <a:spcPts val="1000"/>
                  </a:spcBef>
                  <a:buFont typeface="Arial" panose="020B0604020202020204" pitchFamily="34" charset="0"/>
                  <a:buChar char="•"/>
                  <a:defRPr/>
                </a:pPr>
                <a:r>
                  <a:rPr lang="en-US" altLang="zh-CN" sz="2000" dirty="0">
                    <a:latin typeface="Arial" panose="020B0604020202020204" pitchFamily="34" charset="0"/>
                    <a:ea typeface="等线" panose="02010600030101010101" pitchFamily="2" charset="-122"/>
                    <a:cs typeface="Arial" panose="020B0604020202020204" pitchFamily="34" charset="0"/>
                  </a:rPr>
                  <a:t>Working frequency: </a:t>
                </a:r>
                <a14:m>
                  <m:oMath xmlns:m="http://schemas.openxmlformats.org/officeDocument/2006/math">
                    <m:r>
                      <a:rPr lang="en-US" altLang="zh-CN" sz="2000" b="0" i="1" smtClean="0">
                        <a:latin typeface="Cambria Math" panose="02040503050406030204" pitchFamily="18" charset="0"/>
                        <a:ea typeface="等线" panose="02010600030101010101" pitchFamily="2" charset="-122"/>
                        <a:cs typeface="Arial" panose="020B0604020202020204" pitchFamily="34" charset="0"/>
                      </a:rPr>
                      <m:t>11</m:t>
                    </m:r>
                  </m:oMath>
                </a14:m>
                <a:r>
                  <a:rPr lang="en-US" altLang="zh-CN" sz="2000" dirty="0">
                    <a:solidFill>
                      <a:schemeClr val="tx1"/>
                    </a:solidFill>
                    <a:latin typeface="Arial" panose="020B0604020202020204" pitchFamily="34" charset="0"/>
                    <a:ea typeface="等线" panose="02010600030101010101" pitchFamily="2" charset="-122"/>
                    <a:cs typeface="Arial" panose="020B0604020202020204" pitchFamily="34" charset="0"/>
                  </a:rPr>
                  <a:t>GHz</a:t>
                </a:r>
              </a:p>
              <a:p>
                <a:pPr marL="685800" lvl="1" indent="-228600">
                  <a:lnSpc>
                    <a:spcPct val="90000"/>
                  </a:lnSpc>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Components:</a:t>
                </a:r>
              </a:p>
              <a:p>
                <a:pPr marL="1143000" lvl="2" indent="-228600">
                  <a:lnSpc>
                    <a:spcPct val="90000"/>
                  </a:lnSpc>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Two SMA (Subminiature (version A) connectors: one serves as the </a:t>
                </a: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feed</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and the other joins the RHS and a </a:t>
                </a: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load</a:t>
                </a:r>
              </a:p>
              <a:p>
                <a:pPr marL="1143000" lvl="2" indent="-228600">
                  <a:lnSpc>
                    <a:spcPct val="90000"/>
                  </a:lnSpc>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A multi-layer substrate: two F4B layers and two copper layers</a:t>
                </a:r>
              </a:p>
              <a:p>
                <a:pPr marL="1143000" lvl="2" indent="-228600">
                  <a:lnSpc>
                    <a:spcPct val="90000"/>
                  </a:lnSpc>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16 Metamaterial elements: </a:t>
                </a: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two PIN diodes </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laid on each element for radiation amplitude adjustment.</a:t>
                </a:r>
              </a:p>
            </p:txBody>
          </p:sp>
        </mc:Choice>
        <mc:Fallback xmlns="">
          <p:sp>
            <p:nvSpPr>
              <p:cNvPr id="2" name="文本框 1">
                <a:extLst>
                  <a:ext uri="{FF2B5EF4-FFF2-40B4-BE49-F238E27FC236}">
                    <a16:creationId xmlns:a16="http://schemas.microsoft.com/office/drawing/2014/main" id="{6E490A37-3561-4DAD-95A1-E23E8773B538}"/>
                  </a:ext>
                </a:extLst>
              </p:cNvPr>
              <p:cNvSpPr txBox="1">
                <a:spLocks noRot="1" noChangeAspect="1" noMove="1" noResize="1" noEditPoints="1" noAdjustHandles="1" noChangeArrowheads="1" noChangeShapeType="1" noTextEdit="1"/>
              </p:cNvSpPr>
              <p:nvPr/>
            </p:nvSpPr>
            <p:spPr>
              <a:xfrm>
                <a:off x="702315" y="738916"/>
                <a:ext cx="10890109" cy="3410164"/>
              </a:xfrm>
              <a:prstGeom prst="rect">
                <a:avLst/>
              </a:prstGeom>
              <a:blipFill>
                <a:blip r:embed="rId3"/>
                <a:stretch>
                  <a:fillRect l="-816" t="-2602" b="-2602"/>
                </a:stretch>
              </a:blipFill>
            </p:spPr>
            <p:txBody>
              <a:bodyPr/>
              <a:lstStyle/>
              <a:p>
                <a:r>
                  <a:rPr lang="en-US">
                    <a:noFill/>
                  </a:rPr>
                  <a:t> </a:t>
                </a:r>
              </a:p>
            </p:txBody>
          </p:sp>
        </mc:Fallback>
      </mc:AlternateContent>
      <p:pic>
        <p:nvPicPr>
          <p:cNvPr id="10" name="图片 9">
            <a:extLst>
              <a:ext uri="{FF2B5EF4-FFF2-40B4-BE49-F238E27FC236}">
                <a16:creationId xmlns:a16="http://schemas.microsoft.com/office/drawing/2014/main" id="{1F50574A-3730-4D45-A8F3-162452B77B04}"/>
              </a:ext>
            </a:extLst>
          </p:cNvPr>
          <p:cNvPicPr>
            <a:picLocks noChangeAspect="1"/>
          </p:cNvPicPr>
          <p:nvPr/>
        </p:nvPicPr>
        <p:blipFill>
          <a:blip r:embed="rId4"/>
          <a:stretch>
            <a:fillRect/>
          </a:stretch>
        </p:blipFill>
        <p:spPr>
          <a:xfrm>
            <a:off x="7032104" y="4149080"/>
            <a:ext cx="4398958" cy="2577587"/>
          </a:xfrm>
          <a:prstGeom prst="rect">
            <a:avLst/>
          </a:prstGeom>
        </p:spPr>
      </p:pic>
      <p:pic>
        <p:nvPicPr>
          <p:cNvPr id="13" name="图片 12">
            <a:extLst>
              <a:ext uri="{FF2B5EF4-FFF2-40B4-BE49-F238E27FC236}">
                <a16:creationId xmlns:a16="http://schemas.microsoft.com/office/drawing/2014/main" id="{5478021D-0EC9-42D3-B04D-41CD8F442C74}"/>
              </a:ext>
            </a:extLst>
          </p:cNvPr>
          <p:cNvPicPr>
            <a:picLocks noChangeAspect="1"/>
          </p:cNvPicPr>
          <p:nvPr/>
        </p:nvPicPr>
        <p:blipFill>
          <a:blip r:embed="rId5"/>
          <a:stretch>
            <a:fillRect/>
          </a:stretch>
        </p:blipFill>
        <p:spPr>
          <a:xfrm>
            <a:off x="702315" y="4149080"/>
            <a:ext cx="5717219" cy="1427123"/>
          </a:xfrm>
          <a:prstGeom prst="rect">
            <a:avLst/>
          </a:prstGeom>
        </p:spPr>
      </p:pic>
      <p:sp>
        <p:nvSpPr>
          <p:cNvPr id="16" name="箭头: 环形 15">
            <a:extLst>
              <a:ext uri="{FF2B5EF4-FFF2-40B4-BE49-F238E27FC236}">
                <a16:creationId xmlns:a16="http://schemas.microsoft.com/office/drawing/2014/main" id="{6A752919-8D70-40E2-B7A4-02D9243E1B37}"/>
              </a:ext>
            </a:extLst>
          </p:cNvPr>
          <p:cNvSpPr/>
          <p:nvPr/>
        </p:nvSpPr>
        <p:spPr>
          <a:xfrm rot="5400000" flipV="1">
            <a:off x="5933332" y="1876812"/>
            <a:ext cx="1838504" cy="7039992"/>
          </a:xfrm>
          <a:prstGeom prst="circularArrow">
            <a:avLst>
              <a:gd name="adj1" fmla="val 12500"/>
              <a:gd name="adj2" fmla="val 1142319"/>
              <a:gd name="adj3" fmla="val 20457681"/>
              <a:gd name="adj4" fmla="val 16267800"/>
              <a:gd name="adj5" fmla="val 1250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solidFill>
                <a:schemeClr val="tx1"/>
              </a:solidFill>
            </a:endParaRPr>
          </a:p>
        </p:txBody>
      </p:sp>
    </p:spTree>
    <p:extLst>
      <p:ext uri="{BB962C8B-B14F-4D97-AF65-F5344CB8AC3E}">
        <p14:creationId xmlns:p14="http://schemas.microsoft.com/office/powerpoint/2010/main" val="3141662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31</a:t>
            </a:fld>
            <a:endParaRPr lang="zh-CN" altLang="en-US" sz="1400" dirty="0"/>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129379"/>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Prototype of the RHS</a:t>
            </a:r>
          </a:p>
        </p:txBody>
      </p:sp>
      <p:sp>
        <p:nvSpPr>
          <p:cNvPr id="8" name="灯片编号占位符 1">
            <a:extLst>
              <a:ext uri="{FF2B5EF4-FFF2-40B4-BE49-F238E27FC236}">
                <a16:creationId xmlns:a16="http://schemas.microsoft.com/office/drawing/2014/main" id="{6CEAD831-AFE2-479E-9310-B271E8FE9DFC}"/>
              </a:ext>
            </a:extLst>
          </p:cNvPr>
          <p:cNvSpPr txBox="1">
            <a:spLocks/>
          </p:cNvSpPr>
          <p:nvPr/>
        </p:nvSpPr>
        <p:spPr>
          <a:xfrm>
            <a:off x="9048328"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A84986-F341-4C75-A689-0AD066337CEF}" type="slidenum">
              <a:rPr lang="zh-CN" altLang="en-US" sz="1400" smtClean="0"/>
              <a:pPr/>
              <a:t>31</a:t>
            </a:fld>
            <a:endParaRPr lang="zh-CN" altLang="en-US" sz="1400" dirty="0"/>
          </a:p>
        </p:txBody>
      </p:sp>
      <p:sp>
        <p:nvSpPr>
          <p:cNvPr id="40" name="矩形 39">
            <a:extLst>
              <a:ext uri="{FF2B5EF4-FFF2-40B4-BE49-F238E27FC236}">
                <a16:creationId xmlns:a16="http://schemas.microsoft.com/office/drawing/2014/main" id="{3712673E-7597-48D7-AD3B-FDC84CC8F0CC}"/>
              </a:ext>
            </a:extLst>
          </p:cNvPr>
          <p:cNvSpPr/>
          <p:nvPr/>
        </p:nvSpPr>
        <p:spPr>
          <a:xfrm>
            <a:off x="9196275" y="5998060"/>
            <a:ext cx="2750130"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Theoretical angle: 30°</a:t>
            </a:r>
            <a:endParaRPr lang="zh-CN" altLang="en-US" b="1" dirty="0">
              <a:solidFill>
                <a:srgbClr val="0070C0"/>
              </a:solidFill>
            </a:endParaRPr>
          </a:p>
        </p:txBody>
      </p:sp>
      <p:sp>
        <p:nvSpPr>
          <p:cNvPr id="43" name="矩形 42">
            <a:extLst>
              <a:ext uri="{FF2B5EF4-FFF2-40B4-BE49-F238E27FC236}">
                <a16:creationId xmlns:a16="http://schemas.microsoft.com/office/drawing/2014/main" id="{FA9760F2-EF31-4783-86CF-D88EED8F3F94}"/>
              </a:ext>
            </a:extLst>
          </p:cNvPr>
          <p:cNvSpPr/>
          <p:nvPr/>
        </p:nvSpPr>
        <p:spPr>
          <a:xfrm>
            <a:off x="5957830" y="6036971"/>
            <a:ext cx="2446504" cy="369332"/>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Theoretical angle: 0°</a:t>
            </a:r>
            <a:endParaRPr lang="zh-CN" altLang="en-US" b="1" dirty="0">
              <a:solidFill>
                <a:srgbClr val="0070C0"/>
              </a:solidFill>
            </a:endParaRPr>
          </a:p>
        </p:txBody>
      </p:sp>
      <p:pic>
        <p:nvPicPr>
          <p:cNvPr id="7" name="图片 6">
            <a:extLst>
              <a:ext uri="{FF2B5EF4-FFF2-40B4-BE49-F238E27FC236}">
                <a16:creationId xmlns:a16="http://schemas.microsoft.com/office/drawing/2014/main" id="{E1DB5867-CBA8-4A56-A6EF-EEAA4AABF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5920" y="4258612"/>
            <a:ext cx="3310600" cy="1721729"/>
          </a:xfrm>
          <a:prstGeom prst="rect">
            <a:avLst/>
          </a:prstGeom>
        </p:spPr>
      </p:pic>
      <p:pic>
        <p:nvPicPr>
          <p:cNvPr id="11" name="图片 10">
            <a:extLst>
              <a:ext uri="{FF2B5EF4-FFF2-40B4-BE49-F238E27FC236}">
                <a16:creationId xmlns:a16="http://schemas.microsoft.com/office/drawing/2014/main" id="{FF54BC69-E848-4D41-89FE-A1CB6D08D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4662" y="4249867"/>
            <a:ext cx="3236965" cy="1712114"/>
          </a:xfrm>
          <a:prstGeom prst="rect">
            <a:avLst/>
          </a:prstGeom>
        </p:spPr>
      </p:pic>
      <p:sp>
        <p:nvSpPr>
          <p:cNvPr id="9" name="矩形 8">
            <a:extLst>
              <a:ext uri="{FF2B5EF4-FFF2-40B4-BE49-F238E27FC236}">
                <a16:creationId xmlns:a16="http://schemas.microsoft.com/office/drawing/2014/main" id="{AC35B750-3F04-4DFD-B3BF-E1EF7EC39D73}"/>
              </a:ext>
            </a:extLst>
          </p:cNvPr>
          <p:cNvSpPr/>
          <p:nvPr/>
        </p:nvSpPr>
        <p:spPr>
          <a:xfrm>
            <a:off x="214422" y="3544615"/>
            <a:ext cx="7730619" cy="537391"/>
          </a:xfrm>
          <a:prstGeom prst="rect">
            <a:avLst/>
          </a:prstGeom>
        </p:spPr>
        <p:txBody>
          <a:bodyPr wrap="square">
            <a:spAutoFit/>
          </a:bodyPr>
          <a:lstStyle/>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Experimental results of one-dimensional RHS</a:t>
            </a:r>
          </a:p>
        </p:txBody>
      </p:sp>
      <p:pic>
        <p:nvPicPr>
          <p:cNvPr id="4" name="图片 3">
            <a:extLst>
              <a:ext uri="{FF2B5EF4-FFF2-40B4-BE49-F238E27FC236}">
                <a16:creationId xmlns:a16="http://schemas.microsoft.com/office/drawing/2014/main" id="{9F9DE729-39D5-478B-A209-B489BB3315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3129" y="1338484"/>
            <a:ext cx="7035592" cy="2169751"/>
          </a:xfrm>
          <a:prstGeom prst="rect">
            <a:avLst/>
          </a:prstGeom>
        </p:spPr>
      </p:pic>
      <p:sp>
        <p:nvSpPr>
          <p:cNvPr id="2" name="矩形 1"/>
          <p:cNvSpPr/>
          <p:nvPr/>
        </p:nvSpPr>
        <p:spPr>
          <a:xfrm>
            <a:off x="214422" y="911910"/>
            <a:ext cx="4921224" cy="2477601"/>
          </a:xfrm>
          <a:prstGeom prst="rect">
            <a:avLst/>
          </a:prstGeom>
        </p:spPr>
        <p:txBody>
          <a:bodyPr wrap="square">
            <a:spAutoFit/>
          </a:bodyPr>
          <a:lstStyle/>
          <a:p>
            <a:pPr>
              <a:lnSpc>
                <a:spcPct val="125000"/>
              </a:lnSpc>
            </a:pPr>
            <a:r>
              <a:rPr lang="en-US" altLang="zh-CN" sz="2200" b="1" dirty="0">
                <a:solidFill>
                  <a:schemeClr val="tx1">
                    <a:lumMod val="95000"/>
                    <a:lumOff val="5000"/>
                  </a:schemeClr>
                </a:solidFill>
                <a:latin typeface="Arial" panose="020B0604020202020204" pitchFamily="34" charset="0"/>
                <a:ea typeface="微软雅黑" panose="020B0503020204020204" pitchFamily="34" charset="-122"/>
                <a:cs typeface="Arial" panose="020B0604020202020204" pitchFamily="34" charset="0"/>
              </a:rPr>
              <a:t>RHS beam pattern measurement</a:t>
            </a:r>
          </a:p>
          <a:p>
            <a:pPr marL="800100" lvl="1" indent="-342900">
              <a:lnSpc>
                <a:spcPct val="125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Control circuit (FPGA) for PIN diodes state control</a:t>
            </a:r>
          </a:p>
          <a:p>
            <a:pPr marL="800100" lvl="1" indent="-342900">
              <a:lnSpc>
                <a:spcPct val="125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Vector network analyzer (VNA)    for measurement</a:t>
            </a:r>
          </a:p>
          <a:p>
            <a:pPr marL="800100" lvl="1" indent="-342900">
              <a:lnSpc>
                <a:spcPct val="125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Standard horn antenna</a:t>
            </a:r>
          </a:p>
        </p:txBody>
      </p:sp>
      <p:sp>
        <p:nvSpPr>
          <p:cNvPr id="3" name="矩形 2"/>
          <p:cNvSpPr/>
          <p:nvPr/>
        </p:nvSpPr>
        <p:spPr>
          <a:xfrm>
            <a:off x="316642" y="4201982"/>
            <a:ext cx="5424850" cy="824008"/>
          </a:xfrm>
          <a:prstGeom prst="rect">
            <a:avLst/>
          </a:prstGeom>
        </p:spPr>
        <p:txBody>
          <a:bodyPr wrap="square">
            <a:spAutoFit/>
          </a:bodyPr>
          <a:lstStyle/>
          <a:p>
            <a:pPr marL="800100" lvl="1"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Good agreement between the experiment and the full-wave analysis</a:t>
            </a:r>
          </a:p>
        </p:txBody>
      </p:sp>
      <p:sp>
        <p:nvSpPr>
          <p:cNvPr id="5" name="矩形 4"/>
          <p:cNvSpPr/>
          <p:nvPr/>
        </p:nvSpPr>
        <p:spPr>
          <a:xfrm>
            <a:off x="316642" y="5063756"/>
            <a:ext cx="4968552" cy="1246495"/>
          </a:xfrm>
          <a:prstGeom prst="rect">
            <a:avLst/>
          </a:prstGeom>
        </p:spPr>
        <p:txBody>
          <a:bodyPr wrap="square">
            <a:spAutoFit/>
          </a:bodyPr>
          <a:lstStyle/>
          <a:p>
            <a:pPr marL="800100" lvl="1" indent="-342900">
              <a:lnSpc>
                <a:spcPct val="125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Transmit and receive beam patterns are almost the same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 Transceiver reciprocity </a:t>
            </a:r>
          </a:p>
        </p:txBody>
      </p:sp>
    </p:spTree>
    <p:extLst>
      <p:ext uri="{BB962C8B-B14F-4D97-AF65-F5344CB8AC3E}">
        <p14:creationId xmlns:p14="http://schemas.microsoft.com/office/powerpoint/2010/main" val="3575027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32</a:t>
            </a:fld>
            <a:endParaRPr lang="zh-CN" altLang="en-US" sz="1400" dirty="0"/>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Prototype of the RHS</a:t>
            </a:r>
          </a:p>
        </p:txBody>
      </p:sp>
      <p:sp>
        <p:nvSpPr>
          <p:cNvPr id="8" name="灯片编号占位符 1">
            <a:extLst>
              <a:ext uri="{FF2B5EF4-FFF2-40B4-BE49-F238E27FC236}">
                <a16:creationId xmlns:a16="http://schemas.microsoft.com/office/drawing/2014/main" id="{6CEAD831-AFE2-479E-9310-B271E8FE9DFC}"/>
              </a:ext>
            </a:extLst>
          </p:cNvPr>
          <p:cNvSpPr txBox="1">
            <a:spLocks/>
          </p:cNvSpPr>
          <p:nvPr/>
        </p:nvSpPr>
        <p:spPr>
          <a:xfrm>
            <a:off x="9048328"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A84986-F341-4C75-A689-0AD066337CEF}" type="slidenum">
              <a:rPr lang="zh-CN" altLang="en-US" sz="1400" smtClean="0"/>
              <a:pPr/>
              <a:t>32</a:t>
            </a:fld>
            <a:endParaRPr lang="zh-CN" altLang="en-US" sz="1400" dirty="0"/>
          </a:p>
        </p:txBody>
      </p:sp>
      <p:pic>
        <p:nvPicPr>
          <p:cNvPr id="12" name="图片 11">
            <a:extLst>
              <a:ext uri="{FF2B5EF4-FFF2-40B4-BE49-F238E27FC236}">
                <a16:creationId xmlns:a16="http://schemas.microsoft.com/office/drawing/2014/main" id="{56206E8A-4E1C-4265-BA7B-55B9DBD96F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76591" y="1215574"/>
            <a:ext cx="4492017" cy="2208546"/>
          </a:xfrm>
          <a:prstGeom prst="rect">
            <a:avLst/>
          </a:prstGeom>
        </p:spPr>
      </p:pic>
      <p:pic>
        <p:nvPicPr>
          <p:cNvPr id="14" name="图片 13">
            <a:extLst>
              <a:ext uri="{FF2B5EF4-FFF2-40B4-BE49-F238E27FC236}">
                <a16:creationId xmlns:a16="http://schemas.microsoft.com/office/drawing/2014/main" id="{9131FDAF-8CA0-4A01-82F2-47D94EDA01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336" b="16324"/>
          <a:stretch/>
        </p:blipFill>
        <p:spPr>
          <a:xfrm>
            <a:off x="7289463" y="3854081"/>
            <a:ext cx="4256186" cy="2373939"/>
          </a:xfrm>
          <a:prstGeom prst="rect">
            <a:avLst/>
          </a:prstGeom>
        </p:spPr>
      </p:pic>
      <p:sp>
        <p:nvSpPr>
          <p:cNvPr id="9" name="矩形 8">
            <a:extLst>
              <a:ext uri="{FF2B5EF4-FFF2-40B4-BE49-F238E27FC236}">
                <a16:creationId xmlns:a16="http://schemas.microsoft.com/office/drawing/2014/main" id="{AC35B750-3F04-4DFD-B3BF-E1EF7EC39D73}"/>
              </a:ext>
            </a:extLst>
          </p:cNvPr>
          <p:cNvSpPr/>
          <p:nvPr/>
        </p:nvSpPr>
        <p:spPr>
          <a:xfrm>
            <a:off x="235313" y="835546"/>
            <a:ext cx="7156831" cy="1466492"/>
          </a:xfrm>
          <a:prstGeom prst="rect">
            <a:avLst/>
          </a:prstGeom>
        </p:spPr>
        <p:txBody>
          <a:bodyPr wrap="square">
            <a:spAutoFit/>
          </a:bodyPr>
          <a:lstStyle/>
          <a:p>
            <a:pPr>
              <a:lnSpc>
                <a:spcPct val="150000"/>
              </a:lnSpc>
            </a:pPr>
            <a:r>
              <a:rPr lang="en-US" altLang="zh-CN" sz="2200" b="1" dirty="0">
                <a:latin typeface="Arial" panose="020B0604020202020204" pitchFamily="34" charset="0"/>
                <a:ea typeface="微软雅黑" panose="020B0503020204020204" pitchFamily="34" charset="-122"/>
                <a:cs typeface="Arial" panose="020B0604020202020204" pitchFamily="34" charset="0"/>
              </a:rPr>
              <a:t>Experimental results of two-dimensional RHS</a:t>
            </a:r>
          </a:p>
          <a:p>
            <a:pPr marL="800100" lvl="1"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We show the beam pattern obtained by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three-dimensional holographic beamforming</a:t>
            </a:r>
          </a:p>
        </p:txBody>
      </p:sp>
      <p:sp>
        <p:nvSpPr>
          <p:cNvPr id="19" name="矩形 18">
            <a:extLst>
              <a:ext uri="{FF2B5EF4-FFF2-40B4-BE49-F238E27FC236}">
                <a16:creationId xmlns:a16="http://schemas.microsoft.com/office/drawing/2014/main" id="{A7CD5336-22F1-4813-AA41-DC6FFFDE6307}"/>
              </a:ext>
            </a:extLst>
          </p:cNvPr>
          <p:cNvSpPr/>
          <p:nvPr/>
        </p:nvSpPr>
        <p:spPr>
          <a:xfrm>
            <a:off x="8593406" y="3418914"/>
            <a:ext cx="1864613"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E-plane pattern</a:t>
            </a:r>
            <a:endParaRPr lang="zh-CN" altLang="en-US" b="1" dirty="0">
              <a:solidFill>
                <a:srgbClr val="0070C0"/>
              </a:solidFill>
            </a:endParaRPr>
          </a:p>
        </p:txBody>
      </p:sp>
      <p:sp>
        <p:nvSpPr>
          <p:cNvPr id="20" name="矩形 19">
            <a:extLst>
              <a:ext uri="{FF2B5EF4-FFF2-40B4-BE49-F238E27FC236}">
                <a16:creationId xmlns:a16="http://schemas.microsoft.com/office/drawing/2014/main" id="{FEB7B957-35E3-4137-9457-D8EC02A6CE76}"/>
              </a:ext>
            </a:extLst>
          </p:cNvPr>
          <p:cNvSpPr/>
          <p:nvPr/>
        </p:nvSpPr>
        <p:spPr>
          <a:xfrm>
            <a:off x="8593406" y="6228020"/>
            <a:ext cx="1877437" cy="369332"/>
          </a:xfrm>
          <a:prstGeom prst="rect">
            <a:avLst/>
          </a:prstGeom>
          <a:solidFill>
            <a:schemeClr val="bg1"/>
          </a:solidFill>
          <a:effectLst>
            <a:outerShdw blurRad="50800" dist="38100" dir="2700000" algn="tl" rotWithShape="0">
              <a:prstClr val="black">
                <a:alpha val="40000"/>
              </a:prstClr>
            </a:outerShdw>
          </a:effectLst>
        </p:spPr>
        <p:txBody>
          <a:bodyPr wrap="none">
            <a:spAutoFit/>
          </a:bodyPr>
          <a:lstStyle/>
          <a:p>
            <a:r>
              <a:rPr lang="en-US" altLang="zh-CN" b="1" dirty="0">
                <a:solidFill>
                  <a:srgbClr val="0070C0"/>
                </a:solidFill>
                <a:latin typeface="Arial" panose="020B0604020202020204" pitchFamily="34" charset="0"/>
                <a:ea typeface="微软雅黑" panose="020B0503020204020204" pitchFamily="34" charset="-122"/>
                <a:cs typeface="Arial" panose="020B0604020202020204" pitchFamily="34" charset="0"/>
              </a:rPr>
              <a:t>H-plane pattern</a:t>
            </a:r>
            <a:endParaRPr lang="zh-CN" altLang="en-US" b="1" dirty="0">
              <a:solidFill>
                <a:srgbClr val="0070C0"/>
              </a:solidFill>
            </a:endParaRPr>
          </a:p>
        </p:txBody>
      </p:sp>
      <p:pic>
        <p:nvPicPr>
          <p:cNvPr id="4" name="图片 3">
            <a:extLst>
              <a:ext uri="{FF2B5EF4-FFF2-40B4-BE49-F238E27FC236}">
                <a16:creationId xmlns:a16="http://schemas.microsoft.com/office/drawing/2014/main" id="{D02FCF52-BFA3-470C-B26D-1F0494F364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1125" y="2593160"/>
            <a:ext cx="3322987" cy="3639740"/>
          </a:xfrm>
          <a:prstGeom prst="rect">
            <a:avLst/>
          </a:prstGeom>
        </p:spPr>
      </p:pic>
      <p:pic>
        <p:nvPicPr>
          <p:cNvPr id="6" name="图片 5">
            <a:extLst>
              <a:ext uri="{FF2B5EF4-FFF2-40B4-BE49-F238E27FC236}">
                <a16:creationId xmlns:a16="http://schemas.microsoft.com/office/drawing/2014/main" id="{47F3C77E-696F-4E81-9476-48D47F8AEA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662"/>
          <a:stretch/>
        </p:blipFill>
        <p:spPr>
          <a:xfrm>
            <a:off x="366993" y="2593161"/>
            <a:ext cx="3226386" cy="3639740"/>
          </a:xfrm>
          <a:prstGeom prst="rect">
            <a:avLst/>
          </a:prstGeom>
        </p:spPr>
      </p:pic>
    </p:spTree>
    <p:extLst>
      <p:ext uri="{BB962C8B-B14F-4D97-AF65-F5344CB8AC3E}">
        <p14:creationId xmlns:p14="http://schemas.microsoft.com/office/powerpoint/2010/main" val="2268048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
          <p:cNvSpPr/>
          <p:nvPr/>
        </p:nvSpPr>
        <p:spPr>
          <a:xfrm>
            <a:off x="4799856" y="-99392"/>
            <a:ext cx="8730097" cy="900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4000" b="1" dirty="0">
                <a:solidFill>
                  <a:schemeClr val="tx1"/>
                </a:solidFill>
                <a:latin typeface="Arial" panose="020B0604020202020204" pitchFamily="34" charset="0"/>
                <a:ea typeface="黑体" pitchFamily="2" charset="-122"/>
                <a:cs typeface="Arial" panose="020B0604020202020204" pitchFamily="34" charset="0"/>
              </a:rPr>
              <a:t>Outline</a:t>
            </a:r>
            <a:endParaRPr lang="zh-CN" altLang="en-US" sz="4000" b="1" dirty="0">
              <a:solidFill>
                <a:schemeClr val="tx1"/>
              </a:solidFill>
              <a:latin typeface="Arial" panose="020B0604020202020204" pitchFamily="34" charset="0"/>
              <a:ea typeface="黑体" pitchFamily="2" charset="-122"/>
              <a:cs typeface="Arial" panose="020B0604020202020204" pitchFamily="34" charset="0"/>
            </a:endParaRPr>
          </a:p>
        </p:txBody>
      </p:sp>
      <p:grpSp>
        <p:nvGrpSpPr>
          <p:cNvPr id="8" name="组合 7"/>
          <p:cNvGrpSpPr/>
          <p:nvPr/>
        </p:nvGrpSpPr>
        <p:grpSpPr>
          <a:xfrm>
            <a:off x="7104112" y="4365104"/>
            <a:ext cx="3972132" cy="2157300"/>
            <a:chOff x="4644189" y="3888189"/>
            <a:chExt cx="4259179" cy="2475011"/>
          </a:xfrm>
        </p:grpSpPr>
        <p:pic>
          <p:nvPicPr>
            <p:cNvPr id="9" name="图片 8"/>
            <p:cNvPicPr>
              <a:picLocks noChangeAspect="1"/>
            </p:cNvPicPr>
            <p:nvPr/>
          </p:nvPicPr>
          <p:blipFill>
            <a:blip r:embed="rId3"/>
            <a:stretch>
              <a:fillRect/>
            </a:stretch>
          </p:blipFill>
          <p:spPr>
            <a:xfrm>
              <a:off x="4776537" y="3888189"/>
              <a:ext cx="3872664" cy="2475011"/>
            </a:xfrm>
            <a:prstGeom prst="rect">
              <a:avLst/>
            </a:prstGeom>
          </p:spPr>
        </p:pic>
        <p:sp>
          <p:nvSpPr>
            <p:cNvPr id="10" name="矩形 9"/>
            <p:cNvSpPr/>
            <p:nvPr/>
          </p:nvSpPr>
          <p:spPr>
            <a:xfrm>
              <a:off x="4644189" y="3888189"/>
              <a:ext cx="4259179" cy="247501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矩形 4"/>
          <p:cNvSpPr/>
          <p:nvPr/>
        </p:nvSpPr>
        <p:spPr>
          <a:xfrm>
            <a:off x="562460" y="718820"/>
            <a:ext cx="10513784" cy="5201424"/>
          </a:xfrm>
          <a:prstGeom prst="rect">
            <a:avLst/>
          </a:prstGeom>
        </p:spPr>
        <p:txBody>
          <a:bodyPr wrap="square">
            <a:spAutoFit/>
          </a:bodyPr>
          <a:lstStyle/>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Background</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6G Communications and Requirements</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Holographic Radio Basics</a:t>
            </a:r>
            <a:r>
              <a:rPr lang="en-US" altLang="zh-CN" dirty="0">
                <a:latin typeface="Arial" panose="020B0604020202020204" pitchFamily="34" charset="0"/>
                <a:ea typeface="黑体" panose="02010609060101010101" pitchFamily="49" charset="-122"/>
                <a:cs typeface="Arial" panose="020B0604020202020204" pitchFamily="34" charset="0"/>
              </a:rPr>
              <a:t>	</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Comparison of RHS and RIS	</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Holographic Radar: </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Optimal Beamformer Design </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Detection Accuracy Maximization</a:t>
            </a:r>
          </a:p>
          <a:p>
            <a:pPr marL="742950" lvl="1" indent="-285750" algn="just">
              <a:spcBef>
                <a:spcPts val="600"/>
              </a:spcBef>
              <a:buFont typeface="Arial" panose="020B0604020202020204" pitchFamily="34" charset="0"/>
              <a:buChar char="•"/>
              <a:defRPr/>
            </a:pPr>
            <a:r>
              <a:rPr lang="en-US" altLang="zh-CN" sz="1600" dirty="0">
                <a:latin typeface="Arial" panose="020B0604020202020204" pitchFamily="34" charset="0"/>
                <a:ea typeface="黑体" panose="02010609060101010101" pitchFamily="49" charset="-122"/>
                <a:cs typeface="Arial" panose="020B0604020202020204" pitchFamily="34" charset="0"/>
              </a:rPr>
              <a:t>Implementation</a:t>
            </a:r>
          </a:p>
          <a:p>
            <a:pPr algn="just">
              <a:spcBef>
                <a:spcPts val="600"/>
              </a:spcBef>
              <a:defRPr/>
            </a:pPr>
            <a:r>
              <a:rPr lang="en-US" altLang="zh-CN" sz="2000" b="1" dirty="0">
                <a:solidFill>
                  <a:srgbClr val="C00000"/>
                </a:solidFill>
                <a:latin typeface="Arial" panose="020B0604020202020204" pitchFamily="34" charset="0"/>
                <a:ea typeface="黑体" panose="02010609060101010101" pitchFamily="49" charset="-122"/>
                <a:cs typeface="Arial" panose="020B0604020202020204" pitchFamily="34" charset="0"/>
              </a:rPr>
              <a:t>Holographic Integrated Sensing and Communication</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RHS implements amplitude-controlled analog beamforming</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jointly optimizing the digital and analog beamformers</a:t>
            </a:r>
          </a:p>
          <a:p>
            <a:pPr marL="742950" lvl="1" indent="-285750" algn="just">
              <a:spcBef>
                <a:spcPts val="600"/>
              </a:spcBef>
              <a:buFont typeface="Arial" panose="020B0604020202020204" pitchFamily="34" charset="0"/>
              <a:buChar char="•"/>
              <a:defRPr/>
            </a:pPr>
            <a:r>
              <a:rPr lang="en-US" altLang="zh-CN" sz="1600" dirty="0">
                <a:solidFill>
                  <a:srgbClr val="C00000"/>
                </a:solidFill>
                <a:latin typeface="Arial" panose="020B0604020202020204" pitchFamily="34" charset="0"/>
                <a:ea typeface="黑体" panose="02010609060101010101" pitchFamily="49" charset="-122"/>
                <a:cs typeface="Arial" panose="020B0604020202020204" pitchFamily="34" charset="0"/>
              </a:rPr>
              <a:t>Hardware implementation and Experiment</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Conclusion </a:t>
            </a:r>
          </a:p>
          <a:p>
            <a:pPr algn="just">
              <a:spcBef>
                <a:spcPts val="600"/>
              </a:spcBef>
              <a:defRPr/>
            </a:pPr>
            <a:r>
              <a:rPr lang="en-US" altLang="zh-CN" sz="2000" b="1" dirty="0">
                <a:latin typeface="Arial" panose="020B0604020202020204" pitchFamily="34" charset="0"/>
                <a:ea typeface="黑体" panose="02010609060101010101" pitchFamily="49" charset="-122"/>
                <a:cs typeface="Arial" panose="020B0604020202020204" pitchFamily="34" charset="0"/>
              </a:rPr>
              <a:t>Our Lab</a:t>
            </a:r>
          </a:p>
          <a:p>
            <a:pPr algn="just">
              <a:spcBef>
                <a:spcPts val="600"/>
              </a:spcBef>
              <a:defRPr/>
            </a:pPr>
            <a:endParaRPr lang="en-US" altLang="zh-CN" sz="1600" dirty="0">
              <a:latin typeface="Arial" panose="020B0604020202020204" pitchFamily="34" charset="0"/>
              <a:ea typeface="黑体" panose="02010609060101010101" pitchFamily="49" charset="-122"/>
              <a:cs typeface="Arial" panose="020B0604020202020204" pitchFamily="34" charset="0"/>
            </a:endParaRPr>
          </a:p>
        </p:txBody>
      </p:sp>
      <p:sp>
        <p:nvSpPr>
          <p:cNvPr id="3" name="文本框 3">
            <a:extLst>
              <a:ext uri="{FF2B5EF4-FFF2-40B4-BE49-F238E27FC236}">
                <a16:creationId xmlns:a16="http://schemas.microsoft.com/office/drawing/2014/main" id="{5EEB53BE-EDE7-FE12-31BF-FB60AF6D92B7}"/>
              </a:ext>
            </a:extLst>
          </p:cNvPr>
          <p:cNvSpPr txBox="1"/>
          <p:nvPr/>
        </p:nvSpPr>
        <p:spPr>
          <a:xfrm>
            <a:off x="572692" y="5733256"/>
            <a:ext cx="11046616" cy="1031051"/>
          </a:xfrm>
          <a:prstGeom prst="rect">
            <a:avLst/>
          </a:prstGeom>
          <a:noFill/>
        </p:spPr>
        <p:txBody>
          <a:bodyPr wrap="square">
            <a:spAutoFit/>
          </a:bodyPr>
          <a:lstStyle/>
          <a:p>
            <a:pPr marL="285750" indent="-285750">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 Zhang, H. Zhang, B. Di, M. Di Renzo, Z. Han, H. V. Poor, and L. Song, “Holographic Integrated Sensing and Communication,” </a:t>
            </a:r>
            <a:r>
              <a:rPr lang="en-US" altLang="zh-CN" sz="1400" i="1" dirty="0">
                <a:latin typeface="Arial" panose="020B0604020202020204" pitchFamily="34" charset="0"/>
                <a:cs typeface="Arial" panose="020B0604020202020204" pitchFamily="34" charset="0"/>
              </a:rPr>
              <a:t>IEEE J. Sel. Areas </a:t>
            </a:r>
            <a:r>
              <a:rPr lang="en-US" altLang="zh-CN" sz="1400" i="1" dirty="0" err="1">
                <a:latin typeface="Arial" panose="020B0604020202020204" pitchFamily="34" charset="0"/>
                <a:cs typeface="Arial" panose="020B0604020202020204" pitchFamily="34" charset="0"/>
              </a:rPr>
              <a:t>Commun</a:t>
            </a:r>
            <a:r>
              <a:rPr lang="en-US" altLang="zh-CN" sz="1400" i="1" dirty="0">
                <a:latin typeface="Arial" panose="020B0604020202020204" pitchFamily="34" charset="0"/>
                <a:cs typeface="Arial" panose="020B0604020202020204" pitchFamily="34" charset="0"/>
              </a:rPr>
              <a:t>.</a:t>
            </a:r>
            <a:r>
              <a:rPr lang="en-US" altLang="zh-CN" sz="1400" dirty="0">
                <a:latin typeface="Arial" panose="020B0604020202020204" pitchFamily="34" charset="0"/>
                <a:cs typeface="Arial" panose="020B0604020202020204" pitchFamily="34" charset="0"/>
              </a:rPr>
              <a:t>,</a:t>
            </a:r>
            <a:r>
              <a:rPr lang="en-US" altLang="zh-CN" sz="1400" i="1" dirty="0">
                <a:latin typeface="Arial" panose="020B0604020202020204" pitchFamily="34" charset="0"/>
                <a:cs typeface="Arial" panose="020B0604020202020204" pitchFamily="34" charset="0"/>
              </a:rPr>
              <a:t> </a:t>
            </a:r>
            <a:r>
              <a:rPr lang="en-US" altLang="zh-CN" sz="1400" dirty="0">
                <a:latin typeface="Arial" panose="020B0604020202020204" pitchFamily="34" charset="0"/>
                <a:cs typeface="Arial" panose="020B0604020202020204" pitchFamily="34" charset="0"/>
              </a:rPr>
              <a:t>vol. 40, no. 7, pp. 2114-2130, Jul. 2022.</a:t>
            </a:r>
          </a:p>
          <a:p>
            <a:pPr marL="285750" indent="-285750">
              <a:spcBef>
                <a:spcPts val="600"/>
              </a:spcBef>
              <a:buFont typeface="Arial" panose="020B0604020202020204" pitchFamily="34" charset="0"/>
              <a:buChar char="•"/>
            </a:pPr>
            <a:r>
              <a:rPr lang="en-US" altLang="zh-CN" sz="1400" dirty="0">
                <a:latin typeface="Arial" panose="020B0604020202020204" pitchFamily="34" charset="0"/>
                <a:cs typeface="Arial" panose="020B0604020202020204" pitchFamily="34" charset="0"/>
              </a:rPr>
              <a:t>H. Zhang, H. Zhang, B. Di, and L. Song, “Holographic Integrated Sensing and Communications: Principles, Technology, and Implementation,” </a:t>
            </a:r>
            <a:r>
              <a:rPr lang="en-US" altLang="zh-CN" sz="1400" i="1" dirty="0">
                <a:latin typeface="Arial" panose="020B0604020202020204" pitchFamily="34" charset="0"/>
                <a:cs typeface="Arial" panose="020B0604020202020204" pitchFamily="34" charset="0"/>
              </a:rPr>
              <a:t>IEEE </a:t>
            </a:r>
            <a:r>
              <a:rPr lang="en-US" altLang="zh-CN" sz="1400" i="1" dirty="0" err="1">
                <a:latin typeface="Arial" panose="020B0604020202020204" pitchFamily="34" charset="0"/>
                <a:cs typeface="Arial" panose="020B0604020202020204" pitchFamily="34" charset="0"/>
              </a:rPr>
              <a:t>Commun</a:t>
            </a:r>
            <a:r>
              <a:rPr lang="en-US" altLang="zh-CN" sz="1400" i="1" dirty="0">
                <a:latin typeface="Arial" panose="020B0604020202020204" pitchFamily="34" charset="0"/>
                <a:cs typeface="Arial" panose="020B0604020202020204" pitchFamily="34" charset="0"/>
              </a:rPr>
              <a:t>. Mag., </a:t>
            </a:r>
            <a:r>
              <a:rPr lang="en-US" altLang="zh-CN" sz="1400" dirty="0">
                <a:latin typeface="Arial" panose="020B0604020202020204" pitchFamily="34" charset="0"/>
                <a:cs typeface="Arial" panose="020B0604020202020204" pitchFamily="34" charset="0"/>
              </a:rPr>
              <a:t>Early Access, Feb. 2023.</a:t>
            </a:r>
          </a:p>
        </p:txBody>
      </p:sp>
      <p:pic>
        <p:nvPicPr>
          <p:cNvPr id="1026" name="Picture 2" descr="Holographic Multiple Access in Wireless Communications | IEEE Communications  Society">
            <a:extLst>
              <a:ext uri="{FF2B5EF4-FFF2-40B4-BE49-F238E27FC236}">
                <a16:creationId xmlns:a16="http://schemas.microsoft.com/office/drawing/2014/main" id="{59D78290-848B-33D8-F178-9A974AD5B2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8969" y="1076256"/>
            <a:ext cx="3658404" cy="29288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4A31AC-8F1A-4021-A463-4EE2565D2D8C}"/>
              </a:ext>
            </a:extLst>
          </p:cNvPr>
          <p:cNvSpPr/>
          <p:nvPr/>
        </p:nvSpPr>
        <p:spPr>
          <a:xfrm>
            <a:off x="7968208" y="1196752"/>
            <a:ext cx="792088" cy="28803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en-US"/>
          </a:p>
        </p:txBody>
      </p:sp>
      <p:sp>
        <p:nvSpPr>
          <p:cNvPr id="7" name="Rectangle 6">
            <a:extLst>
              <a:ext uri="{FF2B5EF4-FFF2-40B4-BE49-F238E27FC236}">
                <a16:creationId xmlns:a16="http://schemas.microsoft.com/office/drawing/2014/main" id="{23F166A5-FE00-DFC9-60DD-744F7A7A4C23}"/>
              </a:ext>
            </a:extLst>
          </p:cNvPr>
          <p:cNvSpPr/>
          <p:nvPr/>
        </p:nvSpPr>
        <p:spPr>
          <a:xfrm>
            <a:off x="9591106" y="1356970"/>
            <a:ext cx="969390" cy="28803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en-US"/>
          </a:p>
        </p:txBody>
      </p:sp>
      <p:sp>
        <p:nvSpPr>
          <p:cNvPr id="11" name="Rectangle 10">
            <a:extLst>
              <a:ext uri="{FF2B5EF4-FFF2-40B4-BE49-F238E27FC236}">
                <a16:creationId xmlns:a16="http://schemas.microsoft.com/office/drawing/2014/main" id="{53810AA7-6B4E-A4D7-D6FC-1CB5F11284FE}"/>
              </a:ext>
            </a:extLst>
          </p:cNvPr>
          <p:cNvSpPr/>
          <p:nvPr/>
        </p:nvSpPr>
        <p:spPr>
          <a:xfrm>
            <a:off x="10230303" y="2240636"/>
            <a:ext cx="744982" cy="17857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en-US"/>
          </a:p>
        </p:txBody>
      </p:sp>
      <p:sp>
        <p:nvSpPr>
          <p:cNvPr id="12" name="TextBox 11">
            <a:extLst>
              <a:ext uri="{FF2B5EF4-FFF2-40B4-BE49-F238E27FC236}">
                <a16:creationId xmlns:a16="http://schemas.microsoft.com/office/drawing/2014/main" id="{0AB47C50-06DF-C1E9-D840-C49806076F21}"/>
              </a:ext>
            </a:extLst>
          </p:cNvPr>
          <p:cNvSpPr txBox="1"/>
          <p:nvPr/>
        </p:nvSpPr>
        <p:spPr>
          <a:xfrm>
            <a:off x="9680151" y="1422293"/>
            <a:ext cx="2102627" cy="646331"/>
          </a:xfrm>
          <a:prstGeom prst="rect">
            <a:avLst/>
          </a:prstGeom>
          <a:noFill/>
        </p:spPr>
        <p:txBody>
          <a:bodyPr wrap="none" rtlCol="0">
            <a:spAutoFit/>
          </a:bodyPr>
          <a:lstStyle/>
          <a:p>
            <a:r>
              <a:rPr lang="en-US" dirty="0"/>
              <a:t>Integration Sensing </a:t>
            </a:r>
          </a:p>
          <a:p>
            <a:r>
              <a:rPr lang="en-US" dirty="0"/>
              <a:t>and Communication</a:t>
            </a:r>
          </a:p>
        </p:txBody>
      </p:sp>
      <p:sp>
        <p:nvSpPr>
          <p:cNvPr id="13" name="灯片编号占位符 1">
            <a:extLst>
              <a:ext uri="{FF2B5EF4-FFF2-40B4-BE49-F238E27FC236}">
                <a16:creationId xmlns:a16="http://schemas.microsoft.com/office/drawing/2014/main" id="{351DEB00-47EF-62F6-2330-AAA28BF72C13}"/>
              </a:ext>
            </a:extLst>
          </p:cNvPr>
          <p:cNvSpPr>
            <a:spLocks noGrp="1"/>
          </p:cNvSpPr>
          <p:nvPr>
            <p:ph type="sldNum" sz="quarter" idx="12"/>
          </p:nvPr>
        </p:nvSpPr>
        <p:spPr>
          <a:xfrm>
            <a:off x="9048328" y="6356350"/>
            <a:ext cx="2743200" cy="365125"/>
          </a:xfrm>
        </p:spPr>
        <p:txBody>
          <a:bodyPr/>
          <a:lstStyle/>
          <a:p>
            <a:fld id="{97D86083-53EC-4DF4-B0ED-FEB5657A265E}" type="slidenum">
              <a:rPr lang="zh-CN" altLang="en-US" sz="1400"/>
              <a:t>33</a:t>
            </a:fld>
            <a:endParaRPr lang="zh-CN" altLang="en-US" sz="1400" dirty="0"/>
          </a:p>
        </p:txBody>
      </p:sp>
    </p:spTree>
    <p:extLst>
      <p:ext uri="{BB962C8B-B14F-4D97-AF65-F5344CB8AC3E}">
        <p14:creationId xmlns:p14="http://schemas.microsoft.com/office/powerpoint/2010/main" val="278678021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4" name="矩形 23"/>
              <p:cNvSpPr/>
              <p:nvPr/>
            </p:nvSpPr>
            <p:spPr>
              <a:xfrm>
                <a:off x="166664" y="682587"/>
                <a:ext cx="11858672" cy="5889241"/>
              </a:xfrm>
              <a:prstGeom prst="rect">
                <a:avLst/>
              </a:prstGeom>
            </p:spPr>
            <p:txBody>
              <a:bodyPr wrap="square">
                <a:spAutoFit/>
              </a:bodyPr>
              <a:lstStyle/>
              <a:p>
                <a:pPr marL="342900" marR="0" lvl="0"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Motivations</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Existing ISAC systems are based on MIMO arrays</a:t>
                </a:r>
              </a:p>
              <a:p>
                <a:pPr marL="1257300" marR="0" lvl="2"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Limited</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size </a:t>
                </a:r>
                <a14:m>
                  <m:oMath xmlns:m="http://schemas.openxmlformats.org/officeDocument/2006/math">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small antenna gain and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insufficient</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ISAC</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RHS is a promising solution to achieve large size</a:t>
                </a:r>
              </a:p>
              <a:p>
                <a:pPr marL="1257300" marR="0" lvl="2"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Large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aperture</a:t>
                </a:r>
                <a:r>
                  <a:rPr kumimoji="0" lang="en-US" altLang="zh-CN" sz="20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Arial" panose="020B0604020202020204" pitchFamily="34" charset="0"/>
                  </a:rPr>
                  <a:t> </a:t>
                </a:r>
                <a14:m>
                  <m:oMath xmlns:m="http://schemas.openxmlformats.org/officeDocument/2006/math">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superior</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beam-steering capabilities</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42900" marR="0" lvl="0" indent="-342900" algn="l" defTabSz="457200" rtl="0" eaLnBrk="1" fontAlgn="auto" latinLnBrk="0" hangingPunct="1">
                  <a:lnSpc>
                    <a:spcPct val="130000"/>
                  </a:lnSpc>
                  <a:spcBef>
                    <a:spcPts val="6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Contributions</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We propose a holographic beamforming scheme for ISAC</a:t>
                </a:r>
              </a:p>
              <a:p>
                <a:pPr marL="1257300" marR="0" lvl="2"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BS implements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digital beamforming</a:t>
                </a:r>
              </a:p>
              <a:p>
                <a:pPr marL="1257300" marR="0" lvl="2"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RHS implements amplitude-controlled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analog beamforming</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We develop a holographic beamforming optimization algorithm to optimize the ISAC performance by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jointly optimizing the digital and analog beamformers</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Simulation results show that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the holographic beamforming can effectively enhance the maximum beamforming gain of the system</a:t>
                </a:r>
              </a:p>
              <a:p>
                <a:pPr marL="800100" marR="0" lvl="1" indent="-342900" algn="l" defTabSz="457200" rtl="0" eaLnBrk="1" fontAlgn="auto" latinLnBrk="0" hangingPunct="1">
                  <a:lnSpc>
                    <a:spcPct val="130000"/>
                  </a:lnSpc>
                  <a:spcBef>
                    <a:spcPts val="0"/>
                  </a:spcBef>
                  <a:spcAft>
                    <a:spcPts val="0"/>
                  </a:spcAft>
                  <a:buClrTx/>
                  <a:buSzTx/>
                  <a:buFont typeface="Arial" panose="020B0604020202020204" pitchFamily="34" charset="0"/>
                  <a:buChar char="•"/>
                  <a:tabLst/>
                  <a:defRPr/>
                </a:pPr>
                <a:r>
                  <a:rPr lang="en-US" altLang="zh-CN" sz="2000" dirty="0">
                    <a:latin typeface="Arial" panose="020B0604020202020204" pitchFamily="34" charset="0"/>
                    <a:ea typeface="微软雅黑" panose="020B0503020204020204" pitchFamily="34" charset="-122"/>
                    <a:cs typeface="Arial" panose="020B0604020202020204" pitchFamily="34" charset="0"/>
                  </a:rPr>
                  <a:t>Experimental results verify the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practicality</a:t>
                </a:r>
                <a:r>
                  <a:rPr lang="en-US" altLang="zh-CN" sz="2000" dirty="0">
                    <a:latin typeface="Arial" panose="020B0604020202020204" pitchFamily="34" charset="0"/>
                    <a:ea typeface="微软雅黑" panose="020B0503020204020204" pitchFamily="34" charset="-122"/>
                    <a:cs typeface="Arial" panose="020B0604020202020204" pitchFamily="34" charset="0"/>
                  </a:rPr>
                  <a:t> of the proposed holographic beamforming scheme</a:t>
                </a:r>
                <a:endParaRPr kumimoji="0" lang="en-US" altLang="zh-CN" sz="2000"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24" name="矩形 23"/>
              <p:cNvSpPr>
                <a:spLocks noRot="1" noChangeAspect="1" noMove="1" noResize="1" noEditPoints="1" noAdjustHandles="1" noChangeArrowheads="1" noChangeShapeType="1" noTextEdit="1"/>
              </p:cNvSpPr>
              <p:nvPr/>
            </p:nvSpPr>
            <p:spPr>
              <a:xfrm>
                <a:off x="166664" y="682587"/>
                <a:ext cx="11858672" cy="5889241"/>
              </a:xfrm>
              <a:prstGeom prst="rect">
                <a:avLst/>
              </a:prstGeom>
              <a:blipFill>
                <a:blip r:embed="rId3"/>
                <a:stretch>
                  <a:fillRect l="-668" r="-719" b="-932"/>
                </a:stretch>
              </a:blipFill>
            </p:spPr>
            <p:txBody>
              <a:bodyPr/>
              <a:lstStyle/>
              <a:p>
                <a:r>
                  <a:rPr lang="zh-CN" altLang="en-US">
                    <a:noFill/>
                  </a:rPr>
                  <a:t> </a:t>
                </a:r>
              </a:p>
            </p:txBody>
          </p:sp>
        </mc:Fallback>
      </mc:AlternateContent>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136525"/>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Motivations and Contributions</a:t>
            </a:r>
          </a:p>
        </p:txBody>
      </p:sp>
    </p:spTree>
    <p:extLst>
      <p:ext uri="{BB962C8B-B14F-4D97-AF65-F5344CB8AC3E}">
        <p14:creationId xmlns:p14="http://schemas.microsoft.com/office/powerpoint/2010/main" val="719347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A2D222E-DF92-431F-89B4-0CBA2AA9ADCF}"/>
              </a:ext>
            </a:extLst>
          </p:cNvPr>
          <p:cNvPicPr>
            <a:picLocks noChangeAspect="1"/>
          </p:cNvPicPr>
          <p:nvPr/>
        </p:nvPicPr>
        <p:blipFill>
          <a:blip r:embed="rId3"/>
          <a:stretch>
            <a:fillRect/>
          </a:stretch>
        </p:blipFill>
        <p:spPr>
          <a:xfrm>
            <a:off x="7382312" y="574397"/>
            <a:ext cx="4026716" cy="3438721"/>
          </a:xfrm>
          <a:prstGeom prst="rect">
            <a:avLst/>
          </a:prstGeom>
        </p:spPr>
      </p:pic>
      <p:pic>
        <p:nvPicPr>
          <p:cNvPr id="5" name="图片 4">
            <a:extLst>
              <a:ext uri="{FF2B5EF4-FFF2-40B4-BE49-F238E27FC236}">
                <a16:creationId xmlns:a16="http://schemas.microsoft.com/office/drawing/2014/main" id="{D6A335BD-8A25-48F0-994D-BB9E8213ABE2}"/>
              </a:ext>
            </a:extLst>
          </p:cNvPr>
          <p:cNvPicPr>
            <a:picLocks noChangeAspect="1"/>
          </p:cNvPicPr>
          <p:nvPr/>
        </p:nvPicPr>
        <p:blipFill>
          <a:blip r:embed="rId4"/>
          <a:stretch>
            <a:fillRect/>
          </a:stretch>
        </p:blipFill>
        <p:spPr>
          <a:xfrm>
            <a:off x="5187720" y="4113402"/>
            <a:ext cx="6603808" cy="2425510"/>
          </a:xfrm>
          <a:prstGeom prst="rect">
            <a:avLst/>
          </a:prstGeom>
        </p:spPr>
      </p:pic>
      <p:sp>
        <p:nvSpPr>
          <p:cNvPr id="24" name="矩形 23"/>
          <p:cNvSpPr/>
          <p:nvPr/>
        </p:nvSpPr>
        <p:spPr>
          <a:xfrm>
            <a:off x="346405" y="826789"/>
            <a:ext cx="6415121" cy="3872855"/>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Scenario</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 base station equipped with an RHS and a MIMO antenna array</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RHS: </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𝐾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feeds, </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𝑀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radiation elements</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𝐿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mobile users</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Several targets to be sensed</a:t>
            </a:r>
          </a:p>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Holographic beamforming scheme</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System Model</a:t>
            </a:r>
          </a:p>
        </p:txBody>
      </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32EB4DBA-C0E5-4976-B7E6-32B53C5E1DF0}"/>
                  </a:ext>
                </a:extLst>
              </p:cNvPr>
              <p:cNvSpPr/>
              <p:nvPr/>
            </p:nvSpPr>
            <p:spPr>
              <a:xfrm>
                <a:off x="346406" y="4198952"/>
                <a:ext cx="4762490" cy="1789657"/>
              </a:xfrm>
              <a:prstGeom prst="rect">
                <a:avLst/>
              </a:prstGeom>
            </p:spPr>
            <p:txBody>
              <a:bodyPr wrap="square">
                <a:spAutoFit/>
              </a:bodyPr>
              <a:lstStyle/>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Digital beamforming at the BS</a:t>
                </a:r>
              </a:p>
              <a:p>
                <a:pPr marL="1257300" marR="0" lvl="2"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𝐿</m:t>
                    </m:r>
                  </m:oMath>
                </a14:m>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data streams and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𝐾</m:t>
                    </m:r>
                  </m:oMath>
                </a14:m>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radar waveforms are mixed</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Analog beamforming at the RHS</a:t>
                </a:r>
                <a:endParaRPr kumimoji="0" lang="en-US" altLang="zh-CN" sz="20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mc:Choice>
        <mc:Fallback xmlns="">
          <p:sp>
            <p:nvSpPr>
              <p:cNvPr id="16" name="矩形 15">
                <a:extLst>
                  <a:ext uri="{FF2B5EF4-FFF2-40B4-BE49-F238E27FC236}">
                    <a16:creationId xmlns:a16="http://schemas.microsoft.com/office/drawing/2014/main" id="{32EB4DBA-C0E5-4976-B7E6-32B53C5E1DF0}"/>
                  </a:ext>
                </a:extLst>
              </p:cNvPr>
              <p:cNvSpPr>
                <a:spLocks noRot="1" noChangeAspect="1" noMove="1" noResize="1" noEditPoints="1" noAdjustHandles="1" noChangeArrowheads="1" noChangeShapeType="1" noTextEdit="1"/>
              </p:cNvSpPr>
              <p:nvPr/>
            </p:nvSpPr>
            <p:spPr>
              <a:xfrm>
                <a:off x="346406" y="4198952"/>
                <a:ext cx="4762490" cy="1789657"/>
              </a:xfrm>
              <a:prstGeom prst="rect">
                <a:avLst/>
              </a:prstGeom>
              <a:blipFill>
                <a:blip r:embed="rId5"/>
                <a:stretch>
                  <a:fillRect b="-546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9655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0B2F2DB4-A6F2-457E-93EB-2EEC4B69A224}"/>
                  </a:ext>
                </a:extLst>
              </p:cNvPr>
              <p:cNvSpPr txBox="1"/>
              <p:nvPr/>
            </p:nvSpPr>
            <p:spPr>
              <a:xfrm>
                <a:off x="407205" y="804323"/>
                <a:ext cx="10917933" cy="5958106"/>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Performance metrics</a:t>
                </a:r>
              </a:p>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Radar utility: </a:t>
                </a:r>
                <a14:m>
                  <m:oMath xmlns:m="http://schemas.openxmlformats.org/officeDocument/2006/math">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𝛿</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𝑑</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𝜌</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𝑅𝑀𝑆𝐶</m:t>
                    </m:r>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1200150" marR="0" lvl="2"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Average beampattern gain: </a:t>
                </a:r>
                <a14:m>
                  <m:oMath xmlns:m="http://schemas.openxmlformats.org/officeDocument/2006/math">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𝑃</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𝑑</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box>
                      <m:box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boxPr>
                      <m:e>
                        <m:argPr>
                          <m:argSz m:val="-1"/>
                        </m:argPr>
                        <m:f>
                          <m:f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fPr>
                          <m:num>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num>
                          <m:den>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𝐷</m:t>
                            </m:r>
                          </m:den>
                        </m:f>
                      </m:e>
                    </m:box>
                    <m:nary>
                      <m:naryPr>
                        <m:chr m:val="∑"/>
                        <m:limLoc m:val="subSup"/>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naryPr>
                      <m:sub>
                        <m:r>
                          <m:rPr>
                            <m:brk m:alnAt="25"/>
                          </m:r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𝑑</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m:t>
                        </m:r>
                      </m:sub>
                      <m:sup>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𝐷</m:t>
                        </m:r>
                      </m:sup>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𝑃</m:t>
                        </m:r>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𝜃</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𝑑</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sSub>
                          <m:sSubPr>
                            <m:ctrlP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𝜙</m:t>
                            </m:r>
                          </m:e>
                          <m: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𝑑</m:t>
                            </m:r>
                          </m:sub>
                        </m:sSub>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m:t>
                        </m:r>
                      </m:e>
                    </m:nary>
                  </m:oMath>
                </a14:m>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1657350" marR="0" lvl="3"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Larger beampattern gain, higher SINR of the received radar echo signals</a:t>
                </a:r>
              </a:p>
              <a:p>
                <a:pPr marL="1200150" marR="0" lvl="2"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Root mean square cross-correlation: </a:t>
                </a:r>
              </a:p>
              <a:p>
                <a:pPr marL="1200150" marR="0" lvl="2"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1200150" marR="0" lvl="2"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1657350" marR="0" lvl="3"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Lower RMSC, easier to separate the echo signals reflected by different targets</a:t>
                </a:r>
              </a:p>
              <a:p>
                <a:pPr marL="1200150" marR="0" lvl="2"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Weighting factor: </a:t>
                </a:r>
                <a14:m>
                  <m:oMath xmlns:m="http://schemas.openxmlformats.org/officeDocument/2006/math">
                    <m:r>
                      <a:rPr kumimoji="0" lang="en-US" altLang="zh-CN" sz="18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𝜌</m:t>
                    </m:r>
                  </m:oMath>
                </a14:m>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SINR of the communication users: </a:t>
                </a:r>
                <a14:m>
                  <m:oMath xmlns:m="http://schemas.openxmlformats.org/officeDocument/2006/math">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𝛾</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𝑙</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 </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𝑙</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=1, ⋯, </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𝐿</m:t>
                    </m:r>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285750" marR="0" lvl="0"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Holographic ISAC problem</a:t>
                </a:r>
              </a:p>
              <a:p>
                <a:pPr marL="742950" marR="0" lvl="1" indent="-28575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Maximize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radar utility </a:t>
                </a:r>
                <a14:m>
                  <m:oMath xmlns:m="http://schemas.openxmlformats.org/officeDocument/2006/math">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𝛿</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given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SINR</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and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power</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constraints by optimizing digital beamformer </a:t>
                </a:r>
                <a14:m>
                  <m:oMath xmlns:m="http://schemas.openxmlformats.org/officeDocument/2006/math">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𝑩</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and analog beamformer </a:t>
                </a:r>
                <a14:m>
                  <m:oMath xmlns:m="http://schemas.openxmlformats.org/officeDocument/2006/math">
                    <m:r>
                      <a:rPr kumimoji="0" lang="en-US" altLang="zh-CN" sz="2000" b="1" i="1" u="none" strike="noStrike" kern="1200" cap="none" spc="0" normalizeH="0" baseline="0" noProof="0" smtClean="0">
                        <a:ln>
                          <a:noFill/>
                        </a:ln>
                        <a:solidFill>
                          <a:prstClr val="black"/>
                        </a:solidFill>
                        <a:effectLst/>
                        <a:uLnTx/>
                        <a:uFillTx/>
                        <a:latin typeface="Cambria Math" panose="02040503050406030204" pitchFamily="18" charset="0"/>
                        <a:cs typeface="Arial" panose="020B0604020202020204" pitchFamily="34" charset="0"/>
                      </a:rPr>
                      <m:t>𝜳</m:t>
                    </m:r>
                  </m:oMath>
                </a14:m>
                <a:endParaRPr kumimoji="0" lang="en-US" altLang="zh-CN" sz="2000" b="1" i="1"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40" name="文本框 39">
                <a:extLst>
                  <a:ext uri="{FF2B5EF4-FFF2-40B4-BE49-F238E27FC236}">
                    <a16:creationId xmlns:a16="http://schemas.microsoft.com/office/drawing/2014/main" id="{0B2F2DB4-A6F2-457E-93EB-2EEC4B69A224}"/>
                  </a:ext>
                </a:extLst>
              </p:cNvPr>
              <p:cNvSpPr txBox="1">
                <a:spLocks noRot="1" noChangeAspect="1" noMove="1" noResize="1" noEditPoints="1" noAdjustHandles="1" noChangeArrowheads="1" noChangeShapeType="1" noTextEdit="1"/>
              </p:cNvSpPr>
              <p:nvPr/>
            </p:nvSpPr>
            <p:spPr>
              <a:xfrm>
                <a:off x="407205" y="804323"/>
                <a:ext cx="10917933" cy="5958106"/>
              </a:xfrm>
              <a:prstGeom prst="rect">
                <a:avLst/>
              </a:prstGeom>
              <a:blipFill>
                <a:blip r:embed="rId3"/>
                <a:stretch>
                  <a:fillRect l="-782" b="-921"/>
                </a:stretch>
              </a:blipFill>
            </p:spPr>
            <p:txBody>
              <a:bodyPr/>
              <a:lstStyle/>
              <a:p>
                <a:r>
                  <a:rPr lang="zh-CN" altLang="en-US">
                    <a:noFill/>
                  </a:rPr>
                  <a:t> </a:t>
                </a:r>
              </a:p>
            </p:txBody>
          </p:sp>
        </mc:Fallback>
      </mc:AlternateContent>
      <p:sp>
        <p:nvSpPr>
          <p:cNvPr id="24" name="矩形 23"/>
          <p:cNvSpPr/>
          <p:nvPr/>
        </p:nvSpPr>
        <p:spPr>
          <a:xfrm>
            <a:off x="346406" y="826789"/>
            <a:ext cx="8269874" cy="2424510"/>
          </a:xfrm>
          <a:prstGeom prst="rect">
            <a:avLst/>
          </a:prstGeom>
        </p:spPr>
        <p:txBody>
          <a:bodyPr wrap="square">
            <a:spAutoFit/>
          </a:bodyPr>
          <a:lstStyle/>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24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166664"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Problem Formulation</a:t>
            </a:r>
          </a:p>
        </p:txBody>
      </p:sp>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3BBFFE5D-5124-4DE6-8770-0C5059998B40}"/>
                  </a:ext>
                </a:extLst>
              </p:cNvPr>
              <p:cNvSpPr txBox="1"/>
              <p:nvPr/>
            </p:nvSpPr>
            <p:spPr>
              <a:xfrm>
                <a:off x="7243854" y="1952146"/>
                <a:ext cx="274485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Beampattern gain in </a:t>
                </a:r>
                <a14:m>
                  <m:oMath xmlns:m="http://schemas.openxmlformats.org/officeDocument/2006/math">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m:t>
                    </m:r>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𝜃</m:t>
                    </m:r>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 </m:t>
                    </m:r>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𝜙</m:t>
                    </m:r>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m:t>
                    </m:r>
                  </m:oMath>
                </a14:m>
                <a:endParaRPr kumimoji="0" lang="zh-CN" altLang="en-US"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52" name="文本框 51">
                <a:extLst>
                  <a:ext uri="{FF2B5EF4-FFF2-40B4-BE49-F238E27FC236}">
                    <a16:creationId xmlns:a16="http://schemas.microsoft.com/office/drawing/2014/main" id="{3BBFFE5D-5124-4DE6-8770-0C5059998B40}"/>
                  </a:ext>
                </a:extLst>
              </p:cNvPr>
              <p:cNvSpPr txBox="1">
                <a:spLocks noRot="1" noChangeAspect="1" noMove="1" noResize="1" noEditPoints="1" noAdjustHandles="1" noChangeArrowheads="1" noChangeShapeType="1" noTextEdit="1"/>
              </p:cNvSpPr>
              <p:nvPr/>
            </p:nvSpPr>
            <p:spPr>
              <a:xfrm>
                <a:off x="7243854" y="1952146"/>
                <a:ext cx="2744852" cy="338554"/>
              </a:xfrm>
              <a:prstGeom prst="rect">
                <a:avLst/>
              </a:prstGeom>
              <a:blipFill>
                <a:blip r:embed="rId4"/>
                <a:stretch>
                  <a:fillRect l="-1109" t="-5357" b="-21429"/>
                </a:stretch>
              </a:blipFill>
            </p:spPr>
            <p:txBody>
              <a:bodyPr/>
              <a:lstStyle/>
              <a:p>
                <a:r>
                  <a:rPr lang="zh-CN" altLang="en-US">
                    <a:noFill/>
                  </a:rPr>
                  <a:t> </a:t>
                </a:r>
              </a:p>
            </p:txBody>
          </p:sp>
        </mc:Fallback>
      </mc:AlternateContent>
      <p:cxnSp>
        <p:nvCxnSpPr>
          <p:cNvPr id="53" name="直接箭头连接符 52">
            <a:extLst>
              <a:ext uri="{FF2B5EF4-FFF2-40B4-BE49-F238E27FC236}">
                <a16:creationId xmlns:a16="http://schemas.microsoft.com/office/drawing/2014/main" id="{1F6B08D9-76BB-4A51-9E43-722024B4111C}"/>
              </a:ext>
            </a:extLst>
          </p:cNvPr>
          <p:cNvCxnSpPr>
            <a:cxnSpLocks/>
            <a:stCxn id="52" idx="1"/>
          </p:cNvCxnSpPr>
          <p:nvPr/>
        </p:nvCxnSpPr>
        <p:spPr>
          <a:xfrm flipH="1">
            <a:off x="6675426" y="2121423"/>
            <a:ext cx="568428" cy="27713"/>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1" name="文本框 70">
            <a:extLst>
              <a:ext uri="{FF2B5EF4-FFF2-40B4-BE49-F238E27FC236}">
                <a16:creationId xmlns:a16="http://schemas.microsoft.com/office/drawing/2014/main" id="{9A30E9E4-E367-4337-9D02-109B4D933BCC}"/>
              </a:ext>
            </a:extLst>
          </p:cNvPr>
          <p:cNvSpPr txBox="1"/>
          <p:nvPr/>
        </p:nvSpPr>
        <p:spPr>
          <a:xfrm>
            <a:off x="5732676" y="1458456"/>
            <a:ext cx="484234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Number of angular grids in the region of interest</a:t>
            </a:r>
            <a:endParaRPr kumimoji="0" lang="zh-CN" altLang="en-US"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76" name="直接箭头连接符 75">
            <a:extLst>
              <a:ext uri="{FF2B5EF4-FFF2-40B4-BE49-F238E27FC236}">
                <a16:creationId xmlns:a16="http://schemas.microsoft.com/office/drawing/2014/main" id="{6794E8EC-3D8C-47BB-9F3E-0F2A73F3F5D5}"/>
              </a:ext>
            </a:extLst>
          </p:cNvPr>
          <p:cNvCxnSpPr>
            <a:cxnSpLocks/>
          </p:cNvCxnSpPr>
          <p:nvPr/>
        </p:nvCxnSpPr>
        <p:spPr>
          <a:xfrm flipH="1">
            <a:off x="5448462" y="1788504"/>
            <a:ext cx="494699" cy="234477"/>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78" name="图片 77">
            <a:extLst>
              <a:ext uri="{FF2B5EF4-FFF2-40B4-BE49-F238E27FC236}">
                <a16:creationId xmlns:a16="http://schemas.microsoft.com/office/drawing/2014/main" id="{6C6456BB-C6BC-4115-8511-114C2355B3BB}"/>
              </a:ext>
            </a:extLst>
          </p:cNvPr>
          <p:cNvPicPr>
            <a:picLocks noChangeAspect="1"/>
          </p:cNvPicPr>
          <p:nvPr/>
        </p:nvPicPr>
        <p:blipFill>
          <a:blip r:embed="rId5"/>
          <a:stretch>
            <a:fillRect/>
          </a:stretch>
        </p:blipFill>
        <p:spPr>
          <a:xfrm>
            <a:off x="2468655" y="3128509"/>
            <a:ext cx="4947186" cy="894406"/>
          </a:xfrm>
          <a:prstGeom prst="rect">
            <a:avLst/>
          </a:prstGeom>
        </p:spPr>
      </p:pic>
      <p:cxnSp>
        <p:nvCxnSpPr>
          <p:cNvPr id="79" name="直接箭头连接符 78">
            <a:extLst>
              <a:ext uri="{FF2B5EF4-FFF2-40B4-BE49-F238E27FC236}">
                <a16:creationId xmlns:a16="http://schemas.microsoft.com/office/drawing/2014/main" id="{1EEB3DC4-EFA0-4E67-A012-F43C483737F8}"/>
              </a:ext>
            </a:extLst>
          </p:cNvPr>
          <p:cNvCxnSpPr>
            <a:cxnSpLocks/>
          </p:cNvCxnSpPr>
          <p:nvPr/>
        </p:nvCxnSpPr>
        <p:spPr>
          <a:xfrm flipH="1">
            <a:off x="7131627" y="3575712"/>
            <a:ext cx="510059" cy="167197"/>
          </a:xfrm>
          <a:prstGeom prst="straightConnector1">
            <a:avLst/>
          </a:prstGeom>
          <a:ln w="19050">
            <a:solidFill>
              <a:srgbClr val="C00000"/>
            </a:solidFill>
            <a:tailEnd type="none"/>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D97785D6-0AD3-4A07-9A73-3075E9DFC595}"/>
              </a:ext>
            </a:extLst>
          </p:cNvPr>
          <p:cNvCxnSpPr>
            <a:cxnSpLocks/>
          </p:cNvCxnSpPr>
          <p:nvPr/>
        </p:nvCxnSpPr>
        <p:spPr>
          <a:xfrm>
            <a:off x="5629013" y="3742909"/>
            <a:ext cx="1526796"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7" name="文本框 86">
                <a:extLst>
                  <a:ext uri="{FF2B5EF4-FFF2-40B4-BE49-F238E27FC236}">
                    <a16:creationId xmlns:a16="http://schemas.microsoft.com/office/drawing/2014/main" id="{6C69B88D-A538-4326-A5D5-5E25B04B9D97}"/>
                  </a:ext>
                </a:extLst>
              </p:cNvPr>
              <p:cNvSpPr txBox="1"/>
              <p:nvPr/>
            </p:nvSpPr>
            <p:spPr>
              <a:xfrm>
                <a:off x="7674004" y="3289746"/>
                <a:ext cx="33742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Cross-correlation between transmit signals in </a:t>
                </a:r>
                <a14:m>
                  <m:oMath xmlns:m="http://schemas.openxmlformats.org/officeDocument/2006/math">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m:t>
                    </m:r>
                    <m:sSub>
                      <m:sSubPr>
                        <m:ctrlP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ctrlPr>
                      </m:sSubPr>
                      <m:e>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𝜃</m:t>
                        </m:r>
                      </m:e>
                      <m:sub>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𝑑</m:t>
                        </m:r>
                      </m:sub>
                    </m:sSub>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 </m:t>
                    </m:r>
                    <m:sSub>
                      <m:sSubPr>
                        <m:ctrlP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ctrlPr>
                      </m:sSubPr>
                      <m:e>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𝜙</m:t>
                        </m:r>
                      </m:e>
                      <m:sub>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𝑑</m:t>
                        </m:r>
                      </m:sub>
                    </m:sSub>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m:t>
                    </m:r>
                  </m:oMath>
                </a14:m>
                <a:r>
                  <a:rPr kumimoji="0" lang="zh-CN" altLang="en-US"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and </a:t>
                </a:r>
                <a14:m>
                  <m:oMath xmlns:m="http://schemas.openxmlformats.org/officeDocument/2006/math">
                    <m: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t>(</m:t>
                    </m:r>
                    <m:sSub>
                      <m:sSubPr>
                        <m:ctrlP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ctrlPr>
                      </m:sSubPr>
                      <m:e>
                        <m: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t>𝜃</m:t>
                        </m:r>
                      </m:e>
                      <m:sub>
                        <m: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t>𝑑</m:t>
                        </m:r>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m:t>
                        </m:r>
                      </m:sub>
                    </m:sSub>
                    <m: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t>, </m:t>
                    </m:r>
                    <m:sSub>
                      <m:sSubPr>
                        <m:ctrlP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ctrlPr>
                      </m:sSubPr>
                      <m:e>
                        <m: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t>𝜙</m:t>
                        </m:r>
                      </m:e>
                      <m:sub>
                        <m: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t>𝑑</m:t>
                        </m:r>
                        <m:r>
                          <a:rPr kumimoji="0" lang="en-US" altLang="zh-CN" sz="1600" b="0" i="1" u="none" strike="noStrike" kern="1200" cap="none" spc="0" normalizeH="0" baseline="0" noProof="0" smtClean="0">
                            <a:ln>
                              <a:noFill/>
                            </a:ln>
                            <a:solidFill>
                              <a:srgbClr val="C00000"/>
                            </a:solidFill>
                            <a:effectLst/>
                            <a:uLnTx/>
                            <a:uFillTx/>
                            <a:latin typeface="Cambria Math" panose="02040503050406030204" pitchFamily="18" charset="0"/>
                            <a:cs typeface="Arial" panose="020B0604020202020204" pitchFamily="34" charset="0"/>
                          </a:rPr>
                          <m:t>′</m:t>
                        </m:r>
                      </m:sub>
                    </m:sSub>
                    <m:r>
                      <a:rPr kumimoji="0" lang="en-US" altLang="zh-CN" sz="1600" b="0" i="1" u="none" strike="noStrike" kern="1200" cap="none" spc="0" normalizeH="0" baseline="0" noProof="0">
                        <a:ln>
                          <a:noFill/>
                        </a:ln>
                        <a:solidFill>
                          <a:srgbClr val="C00000"/>
                        </a:solidFill>
                        <a:effectLst/>
                        <a:uLnTx/>
                        <a:uFillTx/>
                        <a:latin typeface="Cambria Math" panose="02040503050406030204" pitchFamily="18" charset="0"/>
                        <a:cs typeface="Arial" panose="020B0604020202020204" pitchFamily="34" charset="0"/>
                      </a:rPr>
                      <m:t>)</m:t>
                    </m:r>
                  </m:oMath>
                </a14:m>
                <a:r>
                  <a:rPr kumimoji="0" lang="zh-CN" altLang="en-US" sz="16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 </a:t>
                </a:r>
              </a:p>
            </p:txBody>
          </p:sp>
        </mc:Choice>
        <mc:Fallback xmlns="">
          <p:sp>
            <p:nvSpPr>
              <p:cNvPr id="87" name="文本框 86">
                <a:extLst>
                  <a:ext uri="{FF2B5EF4-FFF2-40B4-BE49-F238E27FC236}">
                    <a16:creationId xmlns:a16="http://schemas.microsoft.com/office/drawing/2014/main" id="{6C69B88D-A538-4326-A5D5-5E25B04B9D97}"/>
                  </a:ext>
                </a:extLst>
              </p:cNvPr>
              <p:cNvSpPr txBox="1">
                <a:spLocks noRot="1" noChangeAspect="1" noMove="1" noResize="1" noEditPoints="1" noAdjustHandles="1" noChangeArrowheads="1" noChangeShapeType="1" noTextEdit="1"/>
              </p:cNvSpPr>
              <p:nvPr/>
            </p:nvSpPr>
            <p:spPr>
              <a:xfrm>
                <a:off x="7674004" y="3289746"/>
                <a:ext cx="3374297" cy="584775"/>
              </a:xfrm>
              <a:prstGeom prst="rect">
                <a:avLst/>
              </a:prstGeom>
              <a:blipFill>
                <a:blip r:embed="rId6"/>
                <a:stretch>
                  <a:fillRect l="-1085" t="-3125" r="-1447" b="-1250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725968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62742" y="764704"/>
            <a:ext cx="8248580" cy="5950347"/>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Overall iterative algorithm</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Two beamformers are optimized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sequentially</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in each iteration</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Algorithm ends when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difference of the radar utilities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between two consecutive iterations is less than a predefined threshold </a:t>
            </a:r>
            <a:r>
              <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𝜖</a:t>
            </a:r>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Optimization of beamformers</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Digital beamformer: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semidefinite relaxation (SDR) technique</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Analog beamformer: SDR + alternating optimization (AO)</a:t>
            </a:r>
          </a:p>
          <a:p>
            <a:pPr marL="1257300" marR="0" lvl="2"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Relax the discrete constraint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(discrete amplitude of the RHS element), and solve the relaxed problem by using </a:t>
            </a: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SDR technique</a:t>
            </a:r>
          </a:p>
          <a:p>
            <a:pPr marL="1257300" marR="0" lvl="2"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1257300" marR="0" lvl="2"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a:p>
            <a:pPr marL="1257300" marR="0" lvl="2"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Quantize the beamformer </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obtained by solving the relaxed problem and further optimize this beamformer by using </a:t>
            </a:r>
            <a:r>
              <a:rPr kumimoji="0" lang="en-US" altLang="zh-CN" sz="18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AO technique</a:t>
            </a:r>
            <a:endParaRPr kumimoji="0" lang="en-US" altLang="zh-CN" sz="24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0" y="207491"/>
            <a:ext cx="12192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Holographic Beamforming Optimization Algorithm</a:t>
            </a:r>
          </a:p>
        </p:txBody>
      </p:sp>
      <mc:AlternateContent xmlns:mc="http://schemas.openxmlformats.org/markup-compatibility/2006" xmlns:a14="http://schemas.microsoft.com/office/drawing/2010/main">
        <mc:Choice Requires="a14">
          <p:sp>
            <p:nvSpPr>
              <p:cNvPr id="40" name="流程图: 过程 39">
                <a:extLst>
                  <a:ext uri="{FF2B5EF4-FFF2-40B4-BE49-F238E27FC236}">
                    <a16:creationId xmlns:a16="http://schemas.microsoft.com/office/drawing/2014/main" id="{491A0154-62A6-448D-91D3-3BB7DEB05AEA}"/>
                  </a:ext>
                </a:extLst>
              </p:cNvPr>
              <p:cNvSpPr/>
              <p:nvPr/>
            </p:nvSpPr>
            <p:spPr>
              <a:xfrm>
                <a:off x="8985368" y="1900427"/>
                <a:ext cx="2160000" cy="746153"/>
              </a:xfrm>
              <a:prstGeom prst="flowChart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FFC000">
                        <a:lumMod val="50000"/>
                      </a:srgbClr>
                    </a:solidFill>
                    <a:effectLst/>
                    <a:uLnTx/>
                    <a:uFillTx/>
                    <a:latin typeface="Arial" panose="020B0604020202020204" pitchFamily="34" charset="0"/>
                    <a:ea typeface="等线" panose="02010600030101010101" pitchFamily="2" charset="-122"/>
                    <a:cs typeface="Arial" panose="020B0604020202020204" pitchFamily="34" charset="0"/>
                  </a:rPr>
                  <a:t>Optimize the digital beamformer </a:t>
                </a:r>
                <a14:m>
                  <m:oMath xmlns:m="http://schemas.openxmlformats.org/officeDocument/2006/math">
                    <m:r>
                      <a:rPr kumimoji="0" lang="en-US" altLang="zh-CN" sz="1600" b="1" i="0" u="none" strike="noStrike" kern="1200" cap="none" spc="0" normalizeH="0" baseline="0" noProof="0" dirty="0" smtClean="0">
                        <a:ln>
                          <a:noFill/>
                        </a:ln>
                        <a:solidFill>
                          <a:srgbClr val="FFC000">
                            <a:lumMod val="50000"/>
                          </a:srgbClr>
                        </a:solidFill>
                        <a:effectLst/>
                        <a:uLnTx/>
                        <a:uFillTx/>
                        <a:latin typeface="Cambria Math" panose="02040503050406030204" pitchFamily="18" charset="0"/>
                        <a:cs typeface="Arial" panose="020B0604020202020204" pitchFamily="34" charset="0"/>
                      </a:rPr>
                      <m:t>𝐁</m:t>
                    </m:r>
                  </m:oMath>
                </a14:m>
                <a:endParaRPr kumimoji="0" lang="en-US" altLang="zh-CN" sz="1600" b="1" i="0" u="none" strike="noStrike" kern="1200" cap="none" spc="0" normalizeH="0" baseline="0" noProof="0" dirty="0">
                  <a:ln>
                    <a:noFill/>
                  </a:ln>
                  <a:solidFill>
                    <a:srgbClr val="FFC000">
                      <a:lumMod val="50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40" name="流程图: 过程 39">
                <a:extLst>
                  <a:ext uri="{FF2B5EF4-FFF2-40B4-BE49-F238E27FC236}">
                    <a16:creationId xmlns:a16="http://schemas.microsoft.com/office/drawing/2014/main" id="{491A0154-62A6-448D-91D3-3BB7DEB05AEA}"/>
                  </a:ext>
                </a:extLst>
              </p:cNvPr>
              <p:cNvSpPr>
                <a:spLocks noRot="1" noChangeAspect="1" noMove="1" noResize="1" noEditPoints="1" noAdjustHandles="1" noChangeArrowheads="1" noChangeShapeType="1" noTextEdit="1"/>
              </p:cNvSpPr>
              <p:nvPr/>
            </p:nvSpPr>
            <p:spPr>
              <a:xfrm>
                <a:off x="8985368" y="1900427"/>
                <a:ext cx="2160000" cy="746153"/>
              </a:xfrm>
              <a:prstGeom prst="flowChartProcess">
                <a:avLst/>
              </a:prstGeom>
              <a:blipFill>
                <a:blip r:embed="rId4"/>
                <a:stretch>
                  <a:fillRect/>
                </a:stretch>
              </a:blipFill>
              <a:ln>
                <a:noFill/>
              </a:ln>
            </p:spPr>
            <p:txBody>
              <a:bodyPr/>
              <a:lstStyle/>
              <a:p>
                <a:r>
                  <a:rPr lang="zh-CN" altLang="en-US">
                    <a:noFill/>
                  </a:rPr>
                  <a:t> </a:t>
                </a:r>
              </a:p>
            </p:txBody>
          </p:sp>
        </mc:Fallback>
      </mc:AlternateContent>
      <p:sp>
        <p:nvSpPr>
          <p:cNvPr id="43" name="流程图: 决策 42">
            <a:extLst>
              <a:ext uri="{FF2B5EF4-FFF2-40B4-BE49-F238E27FC236}">
                <a16:creationId xmlns:a16="http://schemas.microsoft.com/office/drawing/2014/main" id="{80C0E7F3-2F93-443F-B5C2-9B866FE78CEC}"/>
              </a:ext>
            </a:extLst>
          </p:cNvPr>
          <p:cNvSpPr/>
          <p:nvPr/>
        </p:nvSpPr>
        <p:spPr>
          <a:xfrm>
            <a:off x="8985367" y="4491192"/>
            <a:ext cx="2160000" cy="566943"/>
          </a:xfrm>
          <a:prstGeom prst="flowChartDecisio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srgbClr val="ED7D31">
                  <a:lumMod val="50000"/>
                </a:srgbClr>
              </a:solidFill>
              <a:effectLst/>
              <a:uLnTx/>
              <a:uFillTx/>
              <a:latin typeface="Calibri" panose="020F0502020204030204"/>
              <a:ea typeface="等线" panose="02010600030101010101" pitchFamily="2" charset="-122"/>
              <a:cs typeface="+mn-cs"/>
            </a:endParaRPr>
          </a:p>
        </p:txBody>
      </p:sp>
      <p:sp>
        <p:nvSpPr>
          <p:cNvPr id="44" name="矩形: 圆角 43">
            <a:extLst>
              <a:ext uri="{FF2B5EF4-FFF2-40B4-BE49-F238E27FC236}">
                <a16:creationId xmlns:a16="http://schemas.microsoft.com/office/drawing/2014/main" id="{A9D65145-9798-465D-8125-3A11C81C2EE5}"/>
              </a:ext>
            </a:extLst>
          </p:cNvPr>
          <p:cNvSpPr/>
          <p:nvPr/>
        </p:nvSpPr>
        <p:spPr>
          <a:xfrm>
            <a:off x="8985367" y="5634733"/>
            <a:ext cx="2160000" cy="276231"/>
          </a:xfrm>
          <a:prstGeom prst="roundRect">
            <a:avLst>
              <a:gd name="adj" fmla="val 4703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End</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cxnSp>
        <p:nvCxnSpPr>
          <p:cNvPr id="45" name="直接箭头连接符 44">
            <a:extLst>
              <a:ext uri="{FF2B5EF4-FFF2-40B4-BE49-F238E27FC236}">
                <a16:creationId xmlns:a16="http://schemas.microsoft.com/office/drawing/2014/main" id="{900A7325-43BB-4E2B-B24D-9D842453FD72}"/>
              </a:ext>
            </a:extLst>
          </p:cNvPr>
          <p:cNvCxnSpPr>
            <a:cxnSpLocks/>
            <a:stCxn id="40" idx="2"/>
            <a:endCxn id="53" idx="0"/>
          </p:cNvCxnSpPr>
          <p:nvPr/>
        </p:nvCxnSpPr>
        <p:spPr>
          <a:xfrm flipH="1">
            <a:off x="10065367" y="2646580"/>
            <a:ext cx="1" cy="520393"/>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7" name="直接箭头连接符 46">
            <a:extLst>
              <a:ext uri="{FF2B5EF4-FFF2-40B4-BE49-F238E27FC236}">
                <a16:creationId xmlns:a16="http://schemas.microsoft.com/office/drawing/2014/main" id="{ADFE089D-F8DD-494E-80DD-8C08DF134DCB}"/>
              </a:ext>
            </a:extLst>
          </p:cNvPr>
          <p:cNvCxnSpPr>
            <a:cxnSpLocks/>
            <a:stCxn id="43" idx="2"/>
            <a:endCxn id="44" idx="0"/>
          </p:cNvCxnSpPr>
          <p:nvPr/>
        </p:nvCxnSpPr>
        <p:spPr>
          <a:xfrm>
            <a:off x="10065367" y="5058135"/>
            <a:ext cx="0" cy="576598"/>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48" name="肘形连接符 22">
            <a:extLst>
              <a:ext uri="{FF2B5EF4-FFF2-40B4-BE49-F238E27FC236}">
                <a16:creationId xmlns:a16="http://schemas.microsoft.com/office/drawing/2014/main" id="{37D56FC3-761F-4767-B840-032D24E16A82}"/>
              </a:ext>
            </a:extLst>
          </p:cNvPr>
          <p:cNvCxnSpPr>
            <a:cxnSpLocks/>
            <a:stCxn id="43" idx="3"/>
            <a:endCxn id="40" idx="3"/>
          </p:cNvCxnSpPr>
          <p:nvPr/>
        </p:nvCxnSpPr>
        <p:spPr>
          <a:xfrm flipV="1">
            <a:off x="11145367" y="2273504"/>
            <a:ext cx="1" cy="2501160"/>
          </a:xfrm>
          <a:prstGeom prst="bentConnector3">
            <a:avLst>
              <a:gd name="adj1" fmla="val 22860100000"/>
            </a:avLst>
          </a:prstGeom>
          <a:ln w="19050">
            <a:solidFill>
              <a:schemeClr val="accent5">
                <a:lumMod val="50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矩形 48">
            <a:extLst>
              <a:ext uri="{FF2B5EF4-FFF2-40B4-BE49-F238E27FC236}">
                <a16:creationId xmlns:a16="http://schemas.microsoft.com/office/drawing/2014/main" id="{00EBF1DB-541A-461C-BC59-0C37CFE49179}"/>
              </a:ext>
            </a:extLst>
          </p:cNvPr>
          <p:cNvSpPr/>
          <p:nvPr/>
        </p:nvSpPr>
        <p:spPr>
          <a:xfrm>
            <a:off x="11299010" y="3339418"/>
            <a:ext cx="575561"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No</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sp>
        <p:nvSpPr>
          <p:cNvPr id="50" name="矩形 49">
            <a:extLst>
              <a:ext uri="{FF2B5EF4-FFF2-40B4-BE49-F238E27FC236}">
                <a16:creationId xmlns:a16="http://schemas.microsoft.com/office/drawing/2014/main" id="{35AC6C55-F36E-4DC0-A252-FFF16CB6C67E}"/>
              </a:ext>
            </a:extLst>
          </p:cNvPr>
          <p:cNvSpPr/>
          <p:nvPr/>
        </p:nvSpPr>
        <p:spPr>
          <a:xfrm>
            <a:off x="9786635" y="5108745"/>
            <a:ext cx="1145705"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Yes</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sp>
        <p:nvSpPr>
          <p:cNvPr id="51" name="矩形: 圆角 50">
            <a:extLst>
              <a:ext uri="{FF2B5EF4-FFF2-40B4-BE49-F238E27FC236}">
                <a16:creationId xmlns:a16="http://schemas.microsoft.com/office/drawing/2014/main" id="{AF3D63E5-980B-470D-9CB4-1969B11B2E5F}"/>
              </a:ext>
            </a:extLst>
          </p:cNvPr>
          <p:cNvSpPr/>
          <p:nvPr/>
        </p:nvSpPr>
        <p:spPr>
          <a:xfrm>
            <a:off x="8985367" y="1140988"/>
            <a:ext cx="2160000" cy="276231"/>
          </a:xfrm>
          <a:prstGeom prst="roundRect">
            <a:avLst>
              <a:gd name="adj" fmla="val 37926"/>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rPr>
              <a:t>Start</a:t>
            </a:r>
            <a:endParaRPr kumimoji="0" lang="zh-CN" altLang="en-US" sz="1800" b="0" i="0" u="none" strike="noStrike" kern="1200" cap="none" spc="0" normalizeH="0" baseline="0" noProof="0" dirty="0">
              <a:ln>
                <a:noFill/>
              </a:ln>
              <a:solidFill>
                <a:prstClr val="black">
                  <a:lumMod val="95000"/>
                  <a:lumOff val="5000"/>
                </a:prstClr>
              </a:solidFill>
              <a:effectLst/>
              <a:uLnTx/>
              <a:uFillTx/>
              <a:latin typeface="Calibri" panose="020F0502020204030204"/>
              <a:ea typeface="等线" panose="02010600030101010101" pitchFamily="2" charset="-122"/>
              <a:cs typeface="+mn-cs"/>
            </a:endParaRPr>
          </a:p>
        </p:txBody>
      </p:sp>
      <p:cxnSp>
        <p:nvCxnSpPr>
          <p:cNvPr id="52" name="直接箭头连接符 51">
            <a:extLst>
              <a:ext uri="{FF2B5EF4-FFF2-40B4-BE49-F238E27FC236}">
                <a16:creationId xmlns:a16="http://schemas.microsoft.com/office/drawing/2014/main" id="{674A40B4-39E4-4883-826D-15BDB141B325}"/>
              </a:ext>
            </a:extLst>
          </p:cNvPr>
          <p:cNvCxnSpPr>
            <a:cxnSpLocks/>
            <a:stCxn id="51" idx="2"/>
            <a:endCxn id="40" idx="0"/>
          </p:cNvCxnSpPr>
          <p:nvPr/>
        </p:nvCxnSpPr>
        <p:spPr>
          <a:xfrm>
            <a:off x="10065367" y="1417219"/>
            <a:ext cx="1" cy="483208"/>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流程图: 过程 52">
                <a:extLst>
                  <a:ext uri="{FF2B5EF4-FFF2-40B4-BE49-F238E27FC236}">
                    <a16:creationId xmlns:a16="http://schemas.microsoft.com/office/drawing/2014/main" id="{BAB3AFDF-D870-473A-9C6E-50CC7FDDD718}"/>
                  </a:ext>
                </a:extLst>
              </p:cNvPr>
              <p:cNvSpPr/>
              <p:nvPr/>
            </p:nvSpPr>
            <p:spPr>
              <a:xfrm>
                <a:off x="8985367" y="3166973"/>
                <a:ext cx="2160000" cy="746153"/>
              </a:xfrm>
              <a:prstGeom prst="flowChartProcess">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4472C4">
                        <a:lumMod val="50000"/>
                      </a:srgbClr>
                    </a:solidFill>
                    <a:effectLst/>
                    <a:uLnTx/>
                    <a:uFillTx/>
                    <a:latin typeface="Arial" panose="020B0604020202020204" pitchFamily="34" charset="0"/>
                    <a:ea typeface="等线" panose="02010600030101010101" pitchFamily="2" charset="-122"/>
                    <a:cs typeface="Arial" panose="020B0604020202020204" pitchFamily="34" charset="0"/>
                  </a:rPr>
                  <a:t>Optimize the analog beamformer </a:t>
                </a:r>
                <a14:m>
                  <m:oMath xmlns:m="http://schemas.openxmlformats.org/officeDocument/2006/math">
                    <m:r>
                      <a:rPr kumimoji="0" lang="en-US" altLang="zh-CN" sz="1600" b="1" i="0" u="none" strike="noStrike" kern="1200" cap="none" spc="0" normalizeH="0" baseline="0" noProof="0" dirty="0" smtClean="0">
                        <a:ln>
                          <a:noFill/>
                        </a:ln>
                        <a:solidFill>
                          <a:srgbClr val="4472C4">
                            <a:lumMod val="50000"/>
                          </a:srgbClr>
                        </a:solidFill>
                        <a:effectLst/>
                        <a:uLnTx/>
                        <a:uFillTx/>
                        <a:latin typeface="Cambria Math" panose="02040503050406030204" pitchFamily="18" charset="0"/>
                        <a:cs typeface="Arial" panose="020B0604020202020204" pitchFamily="34" charset="0"/>
                      </a:rPr>
                      <m:t>𝚿</m:t>
                    </m:r>
                  </m:oMath>
                </a14:m>
                <a:endParaRPr kumimoji="0" lang="en-US" altLang="zh-CN" sz="1600" b="1" i="0" u="none" strike="noStrike" kern="1200" cap="none" spc="0" normalizeH="0" baseline="0" noProof="0" dirty="0">
                  <a:ln>
                    <a:noFill/>
                  </a:ln>
                  <a:solidFill>
                    <a:srgbClr val="4472C4">
                      <a:lumMod val="50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53" name="流程图: 过程 52">
                <a:extLst>
                  <a:ext uri="{FF2B5EF4-FFF2-40B4-BE49-F238E27FC236}">
                    <a16:creationId xmlns:a16="http://schemas.microsoft.com/office/drawing/2014/main" id="{BAB3AFDF-D870-473A-9C6E-50CC7FDDD718}"/>
                  </a:ext>
                </a:extLst>
              </p:cNvPr>
              <p:cNvSpPr>
                <a:spLocks noRot="1" noChangeAspect="1" noMove="1" noResize="1" noEditPoints="1" noAdjustHandles="1" noChangeArrowheads="1" noChangeShapeType="1" noTextEdit="1"/>
              </p:cNvSpPr>
              <p:nvPr/>
            </p:nvSpPr>
            <p:spPr>
              <a:xfrm>
                <a:off x="8985367" y="3166973"/>
                <a:ext cx="2160000" cy="746153"/>
              </a:xfrm>
              <a:prstGeom prst="flowChartProcess">
                <a:avLst/>
              </a:prstGeom>
              <a:blipFill>
                <a:blip r:embed="rId5"/>
                <a:stretch>
                  <a:fillRect r="-1130"/>
                </a:stretch>
              </a:blipFill>
              <a:ln>
                <a:noFill/>
              </a:ln>
            </p:spPr>
            <p:txBody>
              <a:bodyPr/>
              <a:lstStyle/>
              <a:p>
                <a:r>
                  <a:rPr lang="zh-CN" altLang="en-US">
                    <a:noFill/>
                  </a:rPr>
                  <a:t> </a:t>
                </a:r>
              </a:p>
            </p:txBody>
          </p:sp>
        </mc:Fallback>
      </mc:AlternateContent>
      <p:cxnSp>
        <p:nvCxnSpPr>
          <p:cNvPr id="54" name="直接箭头连接符 53">
            <a:extLst>
              <a:ext uri="{FF2B5EF4-FFF2-40B4-BE49-F238E27FC236}">
                <a16:creationId xmlns:a16="http://schemas.microsoft.com/office/drawing/2014/main" id="{28460DA5-2FB2-4C60-AF9D-64A06CB3CCE9}"/>
              </a:ext>
            </a:extLst>
          </p:cNvPr>
          <p:cNvCxnSpPr>
            <a:cxnSpLocks/>
            <a:stCxn id="53" idx="2"/>
            <a:endCxn id="43" idx="0"/>
          </p:cNvCxnSpPr>
          <p:nvPr/>
        </p:nvCxnSpPr>
        <p:spPr>
          <a:xfrm>
            <a:off x="10065367" y="3913126"/>
            <a:ext cx="0" cy="578066"/>
          </a:xfrm>
          <a:prstGeom prst="straightConnector1">
            <a:avLst/>
          </a:prstGeom>
          <a:ln w="19050">
            <a:solidFill>
              <a:schemeClr val="accent5">
                <a:lumMod val="50000"/>
              </a:schemeClr>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5017F6FA-1293-47DB-9BA6-76E1D39BD026}"/>
                  </a:ext>
                </a:extLst>
              </p:cNvPr>
              <p:cNvSpPr txBox="1"/>
              <p:nvPr/>
            </p:nvSpPr>
            <p:spPr>
              <a:xfrm>
                <a:off x="9209690" y="4585170"/>
                <a:ext cx="1711354"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𝛿</m:t>
                          </m:r>
                        </m:e>
                        <m:sub>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𝑡</m:t>
                          </m:r>
                        </m:sub>
                      </m:sSub>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m:t>
                      </m:r>
                      <m:sSub>
                        <m:sSubPr>
                          <m:ctrlP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ctrlPr>
                        </m:sSubPr>
                        <m:e>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𝛿</m:t>
                          </m:r>
                        </m:e>
                        <m:sub>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𝑡</m:t>
                          </m:r>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−1</m:t>
                          </m:r>
                        </m:sub>
                      </m:sSub>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&gt;</m:t>
                      </m:r>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𝜖</m:t>
                      </m:r>
                      <m:r>
                        <a:rPr kumimoji="0" lang="en-US" altLang="zh-CN" sz="1600" b="0" i="1" u="none" strike="noStrike" kern="1200" cap="none" spc="0" normalizeH="0" baseline="0" noProof="0" smtClean="0">
                          <a:ln>
                            <a:noFill/>
                          </a:ln>
                          <a:solidFill>
                            <a:srgbClr val="ED7D31">
                              <a:lumMod val="50000"/>
                            </a:srgbClr>
                          </a:solidFill>
                          <a:effectLst/>
                          <a:uLnTx/>
                          <a:uFillTx/>
                          <a:latin typeface="Cambria Math" panose="02040503050406030204" pitchFamily="18" charset="0"/>
                          <a:cs typeface="+mn-cs"/>
                        </a:rPr>
                        <m:t>?</m:t>
                      </m:r>
                    </m:oMath>
                  </m:oMathPara>
                </a14:m>
                <a:endParaRPr kumimoji="0" lang="zh-CN" altLang="en-US" sz="16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mc:Choice>
        <mc:Fallback xmlns="">
          <p:sp>
            <p:nvSpPr>
              <p:cNvPr id="14" name="文本框 13">
                <a:extLst>
                  <a:ext uri="{FF2B5EF4-FFF2-40B4-BE49-F238E27FC236}">
                    <a16:creationId xmlns:a16="http://schemas.microsoft.com/office/drawing/2014/main" id="{5017F6FA-1293-47DB-9BA6-76E1D39BD026}"/>
                  </a:ext>
                </a:extLst>
              </p:cNvPr>
              <p:cNvSpPr txBox="1">
                <a:spLocks noRot="1" noChangeAspect="1" noMove="1" noResize="1" noEditPoints="1" noAdjustHandles="1" noChangeArrowheads="1" noChangeShapeType="1" noTextEdit="1"/>
              </p:cNvSpPr>
              <p:nvPr/>
            </p:nvSpPr>
            <p:spPr>
              <a:xfrm>
                <a:off x="9209690" y="4585170"/>
                <a:ext cx="1711354" cy="338554"/>
              </a:xfrm>
              <a:prstGeom prst="rect">
                <a:avLst/>
              </a:prstGeom>
              <a:blipFill>
                <a:blip r:embed="rId6"/>
                <a:stretch>
                  <a:fillRect/>
                </a:stretch>
              </a:blipFill>
            </p:spPr>
            <p:txBody>
              <a:bodyPr/>
              <a:lstStyle/>
              <a:p>
                <a:r>
                  <a:rPr lang="zh-CN" altLang="en-US">
                    <a:noFill/>
                  </a:rPr>
                  <a:t> </a:t>
                </a:r>
              </a:p>
            </p:txBody>
          </p:sp>
        </mc:Fallback>
      </mc:AlternateContent>
      <p:pic>
        <p:nvPicPr>
          <p:cNvPr id="5" name="图片 4" descr="\documentclass{article}&#10;\usepackage{amsmath}&#10;\pagestyle{empty}&#10;\begin{document}&#10;&#10;\begin{equation}&#10;\psi_m \in \{0, \dfrac{1}{C^s-1}, \cdots, 1\}, \notag&#10;\end{equation}&#10;&#10;&#10;\end{document}" title="IguanaTex Bitmap Display">
            <a:extLst>
              <a:ext uri="{FF2B5EF4-FFF2-40B4-BE49-F238E27FC236}">
                <a16:creationId xmlns:a16="http://schemas.microsoft.com/office/drawing/2014/main" id="{EC1E61EA-4C60-4DAB-BD15-81CB9AC8C361}"/>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4308340" y="5162297"/>
            <a:ext cx="2738286" cy="519619"/>
          </a:xfrm>
          <a:prstGeom prst="rect">
            <a:avLst/>
          </a:prstGeom>
        </p:spPr>
      </p:pic>
      <p:sp>
        <p:nvSpPr>
          <p:cNvPr id="6" name="文本框 5">
            <a:extLst>
              <a:ext uri="{FF2B5EF4-FFF2-40B4-BE49-F238E27FC236}">
                <a16:creationId xmlns:a16="http://schemas.microsoft.com/office/drawing/2014/main" id="{04A4EEEC-31B0-4148-A521-09CDCF80AA59}"/>
              </a:ext>
            </a:extLst>
          </p:cNvPr>
          <p:cNvSpPr txBox="1"/>
          <p:nvPr/>
        </p:nvSpPr>
        <p:spPr>
          <a:xfrm>
            <a:off x="1674295" y="5252830"/>
            <a:ext cx="2634045"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Amplitude of RHS element: </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Tree>
    <p:extLst>
      <p:ext uri="{BB962C8B-B14F-4D97-AF65-F5344CB8AC3E}">
        <p14:creationId xmlns:p14="http://schemas.microsoft.com/office/powerpoint/2010/main" val="10086019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矩形 23"/>
              <p:cNvSpPr/>
              <p:nvPr/>
            </p:nvSpPr>
            <p:spPr>
              <a:xfrm>
                <a:off x="262742" y="764704"/>
                <a:ext cx="8248580" cy="5921686"/>
              </a:xfrm>
              <a:prstGeom prst="rect">
                <a:avLst/>
              </a:prstGeom>
            </p:spPr>
            <p:txBody>
              <a:bodyPr wrap="square">
                <a:spAutoFit/>
              </a:bodyPr>
              <a:lstStyle/>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Beampattern gain</a:t>
                </a:r>
              </a:p>
              <a:p>
                <a:pPr marL="800100" lvl="1" indent="-342900" defTabSz="457200">
                  <a:lnSpc>
                    <a:spcPct val="150000"/>
                  </a:lnSpc>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RHS (lower bound): </a:t>
                </a:r>
                <a14:m>
                  <m:oMath xmlns:m="http://schemas.openxmlformats.org/officeDocument/2006/math">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𝐿</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/6</m:t>
                    </m:r>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Hybrid MIMO array (upper bound): </a:t>
                </a:r>
                <a14:m>
                  <m:oMath xmlns:m="http://schemas.openxmlformats.org/officeDocument/2006/math">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𝐴</m:t>
                        </m:r>
                      </m:sub>
                    </m:s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𝐴</m:t>
                        </m:r>
                      </m:sub>
                    </m:sSub>
                    <m:sSub>
                      <m:sSubPr>
                        <m:ctrlP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prstClr val="black"/>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sub>
                    </m:sSub>
                  </m:oMath>
                </a14:m>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微软雅黑" panose="020B0503020204020204" pitchFamily="34" charset="-122"/>
                    <a:cs typeface="Arial" panose="020B0604020202020204" pitchFamily="34" charset="0"/>
                  </a:rPr>
                  <a:t>Ratio of RHS to MIMO array</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sz="2000"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same transmit power</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a:t>
                </a:r>
              </a:p>
              <a:p>
                <a:pPr algn="dist" defTabSz="457200">
                  <a:defRPr/>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𝜄</m:t>
                      </m:r>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m:t>
                      </m:r>
                      <m:f>
                        <m:fPr>
                          <m:type m:val="lin"/>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fPr>
                        <m:num>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𝐿</m:t>
                              </m:r>
                            </m:sub>
                          </m:sSub>
                        </m:num>
                        <m:den>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𝑃</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𝐴</m:t>
                              </m:r>
                            </m:sub>
                          </m:sSub>
                        </m:den>
                      </m:f>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m:t>
                      </m:r>
                      <m:f>
                        <m:fPr>
                          <m:type m:val="lin"/>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fPr>
                        <m:num>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𝑀</m:t>
                          </m:r>
                        </m:num>
                        <m:den>
                          <m:r>
                            <a:rPr lang="en-US" altLang="zh-CN" sz="2000" i="1">
                              <a:solidFill>
                                <a:srgbClr val="C00000"/>
                              </a:solidFill>
                              <a:latin typeface="Cambria Math" panose="02040503050406030204" pitchFamily="18" charset="0"/>
                              <a:ea typeface="微软雅黑" panose="020B0503020204020204" pitchFamily="34" charset="-122"/>
                              <a:cs typeface="Arial" panose="020B0604020202020204" pitchFamily="34" charset="0"/>
                            </a:rPr>
                            <m:t>6</m:t>
                          </m:r>
                          <m:sSub>
                            <m:sSubPr>
                              <m:ctrlPr>
                                <a:rPr lang="en-US" altLang="zh-CN" sz="2000" i="1">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i="1">
                                  <a:latin typeface="Cambria Math" panose="02040503050406030204" pitchFamily="18" charset="0"/>
                                  <a:ea typeface="微软雅黑" panose="020B0503020204020204" pitchFamily="34" charset="-122"/>
                                  <a:cs typeface="Arial" panose="020B0604020202020204" pitchFamily="34" charset="0"/>
                                </a:rPr>
                                <m:t>𝑀</m:t>
                              </m:r>
                            </m:e>
                            <m:sub>
                              <m:r>
                                <a:rPr lang="en-US" altLang="zh-CN" sz="2000" i="1">
                                  <a:latin typeface="Cambria Math" panose="02040503050406030204" pitchFamily="18" charset="0"/>
                                  <a:ea typeface="微软雅黑" panose="020B0503020204020204" pitchFamily="34" charset="-122"/>
                                  <a:cs typeface="Arial" panose="020B0604020202020204" pitchFamily="34" charset="0"/>
                                </a:rPr>
                                <m:t>𝐴</m:t>
                              </m:r>
                            </m:sub>
                          </m:sSub>
                        </m:den>
                      </m:f>
                    </m:oMath>
                  </m:oMathPara>
                </a14:m>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257300" lvl="2" indent="-342900" defTabSz="457200">
                  <a:lnSpc>
                    <a:spcPct val="150000"/>
                  </a:lnSpc>
                  <a:buFont typeface="Arial" panose="020B0604020202020204" pitchFamily="34" charset="0"/>
                  <a:buChar char="•"/>
                  <a:defRPr/>
                </a:pPr>
                <a:r>
                  <a:rPr lang="en-US" altLang="zh-CN" dirty="0">
                    <a:latin typeface="Arial" panose="020B0604020202020204" pitchFamily="34" charset="0"/>
                    <a:ea typeface="微软雅黑" panose="020B0503020204020204" pitchFamily="34" charset="-122"/>
                    <a:cs typeface="Arial" panose="020B0604020202020204" pitchFamily="34" charset="0"/>
                  </a:rPr>
                  <a:t>Hybrid MIMO array: 64 or 128 elements</a:t>
                </a:r>
              </a:p>
              <a:p>
                <a:pPr marL="1257300" lvl="2" indent="-342900" defTabSz="457200">
                  <a:lnSpc>
                    <a:spcPct val="150000"/>
                  </a:lnSpc>
                  <a:buFont typeface="Arial" panose="020B0604020202020204" pitchFamily="34" charset="0"/>
                  <a:buChar char="•"/>
                  <a:defRPr/>
                </a:pP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RHS: 1024 elements or larger (</a:t>
                </a:r>
                <a:r>
                  <a:rPr kumimoji="0" lang="en-US" altLang="zh-CN"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rPr>
                  <a:t>16 or 8 times</a:t>
                </a: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Cost-effectiveness analysis</a:t>
                </a:r>
              </a:p>
              <a:p>
                <a:pPr marL="800100" marR="0" lvl="1"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panose="020B0604020202020204" pitchFamily="34" charset="0"/>
                  </a:rPr>
                  <a:t>Cost saving of using an RHS instead of using a MIMO array</a:t>
                </a:r>
              </a:p>
              <a:p>
                <a:pPr defTabSz="457200">
                  <a:lnSpc>
                    <a:spcPct val="150000"/>
                  </a:lnSpc>
                  <a:defRPr/>
                </a:pPr>
                <a14:m>
                  <m:oMathPara xmlns:m="http://schemas.openxmlformats.org/officeDocument/2006/math">
                    <m:oMathParaPr>
                      <m:jc m:val="centerGroup"/>
                    </m:oMathParaPr>
                    <m:oMath xmlns:m="http://schemas.openxmlformats.org/officeDocument/2006/math">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𝜂</m:t>
                      </m:r>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≥1−</m:t>
                      </m:r>
                      <m:f>
                        <m:f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fPr>
                        <m:num>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6</m:t>
                          </m:r>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𝜈</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𝑅</m:t>
                              </m:r>
                            </m:sub>
                          </m:s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𝛿</m:t>
                          </m:r>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m:t>
                          </m:r>
                          <m:sSub>
                            <m:sSubPr>
                              <m:ctrlP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𝜒</m:t>
                              </m:r>
                            </m:e>
                            <m:sub>
                              <m:r>
                                <a:rPr kumimoji="0" lang="en-US" altLang="zh-CN" sz="2000" b="0" i="1" u="none" strike="noStrike" kern="1200" cap="none" spc="0" normalizeH="0" baseline="0" noProof="0" smtClean="0">
                                  <a:ln>
                                    <a:noFill/>
                                  </a:ln>
                                  <a:solidFill>
                                    <a:schemeClr val="tx1"/>
                                  </a:solidFill>
                                  <a:effectLst/>
                                  <a:uLnTx/>
                                  <a:uFillTx/>
                                  <a:latin typeface="Cambria Math" panose="02040503050406030204" pitchFamily="18" charset="0"/>
                                  <a:ea typeface="微软雅黑" panose="020B0503020204020204" pitchFamily="34" charset="-122"/>
                                  <a:cs typeface="Arial" panose="020B0604020202020204" pitchFamily="34" charset="0"/>
                                </a:rPr>
                                <m:t>𝐶</m:t>
                              </m:r>
                            </m:sub>
                          </m:sSub>
                        </m:num>
                        <m:den>
                          <m:sSub>
                            <m:sSubPr>
                              <m:ctrlP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𝜈</m:t>
                              </m:r>
                            </m:e>
                            <m:sub>
                              <m: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𝐴</m:t>
                              </m:r>
                            </m:sub>
                          </m:sSub>
                          <m:r>
                            <a:rPr lang="en-US" altLang="zh-CN" sz="2000" i="1">
                              <a:solidFill>
                                <a:schemeClr val="tx1"/>
                              </a:solidFill>
                              <a:latin typeface="Cambria Math" panose="02040503050406030204" pitchFamily="18" charset="0"/>
                              <a:ea typeface="微软雅黑" panose="020B0503020204020204" pitchFamily="34" charset="-122"/>
                              <a:cs typeface="Arial" panose="020B0604020202020204" pitchFamily="34" charset="0"/>
                            </a:rPr>
                            <m:t>𝛿</m:t>
                          </m:r>
                          <m:r>
                            <a:rPr lang="en-US" altLang="zh-CN" sz="2000" i="1">
                              <a:solidFill>
                                <a:schemeClr val="tx1"/>
                              </a:solidFill>
                              <a:latin typeface="Cambria Math" panose="02040503050406030204" pitchFamily="18" charset="0"/>
                              <a:ea typeface="微软雅黑" panose="020B0503020204020204" pitchFamily="34" charset="-122"/>
                              <a:cs typeface="Arial" panose="020B0604020202020204" pitchFamily="34" charset="0"/>
                            </a:rPr>
                            <m:t>+</m:t>
                          </m:r>
                          <m:sSub>
                            <m:sSubPr>
                              <m:ctrlP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ctrlPr>
                            </m:sSubPr>
                            <m:e>
                              <m: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𝜒</m:t>
                              </m:r>
                            </m:e>
                            <m:sub>
                              <m:r>
                                <a:rPr lang="en-US" altLang="zh-CN" sz="2000" b="0" i="1" smtClean="0">
                                  <a:solidFill>
                                    <a:schemeClr val="tx1"/>
                                  </a:solidFill>
                                  <a:latin typeface="Cambria Math" panose="02040503050406030204" pitchFamily="18" charset="0"/>
                                  <a:ea typeface="微软雅黑" panose="020B0503020204020204" pitchFamily="34" charset="-122"/>
                                  <a:cs typeface="Arial" panose="020B0604020202020204" pitchFamily="34" charset="0"/>
                                </a:rPr>
                                <m:t>𝐶</m:t>
                              </m:r>
                            </m:sub>
                          </m:sSub>
                        </m:den>
                      </m:f>
                    </m:oMath>
                  </m:oMathPara>
                </a14:m>
                <a:endPar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微软雅黑" panose="020B0503020204020204" pitchFamily="34" charset="-122"/>
                  <a:cs typeface="Arial" panose="020B0604020202020204" pitchFamily="34" charset="0"/>
                </a:endParaRPr>
              </a:p>
              <a:p>
                <a:pPr marL="1257300" lvl="2" indent="-342900" defTabSz="457200">
                  <a:lnSpc>
                    <a:spcPct val="150000"/>
                  </a:lnSpc>
                  <a:buFont typeface="Arial" panose="020B0604020202020204" pitchFamily="34" charset="0"/>
                  <a:buChar char="•"/>
                  <a:defRPr/>
                </a:pP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Typically </a:t>
                </a:r>
                <a14:m>
                  <m:oMath xmlns:m="http://schemas.openxmlformats.org/officeDocument/2006/math">
                    <m:sSub>
                      <m:sSubPr>
                        <m:ctrlP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t>𝜈</m:t>
                        </m:r>
                      </m:e>
                      <m:sub>
                        <m: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t>𝐴</m:t>
                        </m:r>
                      </m:sub>
                    </m:sSub>
                    <m: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t>≈10</m:t>
                    </m:r>
                    <m:sSub>
                      <m:sSubPr>
                        <m:ctrlP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ctrlPr>
                      </m:sSubPr>
                      <m:e>
                        <m: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t>𝜈</m:t>
                        </m:r>
                      </m:e>
                      <m:sub>
                        <m:r>
                          <a:rPr kumimoji="0" lang="en-US" altLang="zh-CN" b="0" i="1" u="none" strike="noStrike" kern="1200" cap="none" spc="0" normalizeH="0" baseline="0" noProof="0" smtClean="0">
                            <a:ln>
                              <a:noFill/>
                            </a:ln>
                            <a:effectLst/>
                            <a:uLnTx/>
                            <a:uFillTx/>
                            <a:latin typeface="Cambria Math" panose="02040503050406030204" pitchFamily="18" charset="0"/>
                            <a:ea typeface="微软雅黑" panose="020B0503020204020204" pitchFamily="34" charset="-122"/>
                            <a:cs typeface="Arial" panose="020B0604020202020204" pitchFamily="34" charset="0"/>
                          </a:rPr>
                          <m:t>𝑅</m:t>
                        </m:r>
                      </m:sub>
                    </m:sSub>
                  </m:oMath>
                </a14:m>
                <a:r>
                  <a:rPr kumimoji="0" lang="en-US" altLang="zh-CN" b="0" i="0" u="none" strike="noStrike" kern="1200" cap="none" spc="0" normalizeH="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 </a:t>
                </a: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because the structure of an RHS element is much simpler </a:t>
                </a:r>
                <a:r>
                  <a:rPr kumimoji="0" lang="en-US" altLang="zh-CN" b="0" i="0" u="none" strike="noStrike" kern="1200" cap="none" spc="0" normalizeH="0" baseline="0" noProof="0">
                    <a:ln>
                      <a:noFill/>
                    </a:ln>
                    <a:effectLst/>
                    <a:uLnTx/>
                    <a:uFillTx/>
                    <a:latin typeface="Arial" panose="020B0604020202020204" pitchFamily="34" charset="0"/>
                    <a:ea typeface="微软雅黑" panose="020B0503020204020204" pitchFamily="34" charset="-122"/>
                    <a:cs typeface="Arial" panose="020B0604020202020204" pitchFamily="34" charset="0"/>
                  </a:rPr>
                  <a:t>than that of a </a:t>
                </a:r>
                <a:r>
                  <a:rPr kumimoji="0" lang="en-US" altLang="zh-CN" b="0" i="0" u="none" strike="noStrike" kern="1200" cap="none" spc="0" normalizeH="0" baseline="0" noProof="0" dirty="0">
                    <a:ln>
                      <a:noFill/>
                    </a:ln>
                    <a:effectLst/>
                    <a:uLnTx/>
                    <a:uFillTx/>
                    <a:latin typeface="Arial" panose="020B0604020202020204" pitchFamily="34" charset="0"/>
                    <a:ea typeface="微软雅黑" panose="020B0503020204020204" pitchFamily="34" charset="-122"/>
                    <a:cs typeface="Arial" panose="020B0604020202020204" pitchFamily="34" charset="0"/>
                  </a:rPr>
                  <a:t>phase shifter.</a:t>
                </a:r>
              </a:p>
            </p:txBody>
          </p:sp>
        </mc:Choice>
        <mc:Fallback xmlns="">
          <p:sp>
            <p:nvSpPr>
              <p:cNvPr id="24" name="矩形 23"/>
              <p:cNvSpPr>
                <a:spLocks noRot="1" noChangeAspect="1" noMove="1" noResize="1" noEditPoints="1" noAdjustHandles="1" noChangeArrowheads="1" noChangeShapeType="1" noTextEdit="1"/>
              </p:cNvSpPr>
              <p:nvPr/>
            </p:nvSpPr>
            <p:spPr>
              <a:xfrm>
                <a:off x="262742" y="764704"/>
                <a:ext cx="8248580" cy="5921686"/>
              </a:xfrm>
              <a:prstGeom prst="rect">
                <a:avLst/>
              </a:prstGeom>
              <a:blipFill>
                <a:blip r:embed="rId3"/>
                <a:stretch>
                  <a:fillRect l="-961" b="-617"/>
                </a:stretch>
              </a:blipFill>
            </p:spPr>
            <p:txBody>
              <a:bodyPr/>
              <a:lstStyle/>
              <a:p>
                <a:r>
                  <a:rPr lang="zh-CN" altLang="en-US">
                    <a:noFill/>
                  </a:rPr>
                  <a:t> </a:t>
                </a:r>
              </a:p>
            </p:txBody>
          </p:sp>
        </mc:Fallback>
      </mc:AlternateContent>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199" name="标题 1">
            <a:extLst>
              <a:ext uri="{FF2B5EF4-FFF2-40B4-BE49-F238E27FC236}">
                <a16:creationId xmlns:a16="http://schemas.microsoft.com/office/drawing/2014/main" id="{C71932D5-43EF-9D4F-A941-BD7C6AF6432F}"/>
              </a:ext>
            </a:extLst>
          </p:cNvPr>
          <p:cNvSpPr txBox="1">
            <a:spLocks/>
          </p:cNvSpPr>
          <p:nvPr/>
        </p:nvSpPr>
        <p:spPr>
          <a:xfrm>
            <a:off x="0" y="207491"/>
            <a:ext cx="12192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Performance Analysis</a:t>
            </a:r>
          </a:p>
        </p:txBody>
      </p:sp>
      <p:grpSp>
        <p:nvGrpSpPr>
          <p:cNvPr id="9" name="组合 8">
            <a:extLst>
              <a:ext uri="{FF2B5EF4-FFF2-40B4-BE49-F238E27FC236}">
                <a16:creationId xmlns:a16="http://schemas.microsoft.com/office/drawing/2014/main" id="{48DAA24A-0881-4A65-B34C-D2335C9EB093}"/>
              </a:ext>
            </a:extLst>
          </p:cNvPr>
          <p:cNvGrpSpPr/>
          <p:nvPr/>
        </p:nvGrpSpPr>
        <p:grpSpPr>
          <a:xfrm>
            <a:off x="8806646" y="714103"/>
            <a:ext cx="2657736" cy="2822726"/>
            <a:chOff x="9215021" y="899312"/>
            <a:chExt cx="2657736" cy="2822726"/>
          </a:xfrm>
        </p:grpSpPr>
        <p:sp>
          <p:nvSpPr>
            <p:cNvPr id="2" name="矩形 1">
              <a:extLst>
                <a:ext uri="{FF2B5EF4-FFF2-40B4-BE49-F238E27FC236}">
                  <a16:creationId xmlns:a16="http://schemas.microsoft.com/office/drawing/2014/main" id="{1CDF0D4C-7413-4B21-AA41-11A254DE7818}"/>
                </a:ext>
              </a:extLst>
            </p:cNvPr>
            <p:cNvSpPr/>
            <p:nvPr/>
          </p:nvSpPr>
          <p:spPr>
            <a:xfrm>
              <a:off x="9383697" y="1403253"/>
              <a:ext cx="1800000" cy="1800000"/>
            </a:xfrm>
            <a:prstGeom prst="rect">
              <a:avLst/>
            </a:prstGeom>
            <a:solidFill>
              <a:srgbClr val="A0B1B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5" name="矩形 24">
              <a:extLst>
                <a:ext uri="{FF2B5EF4-FFF2-40B4-BE49-F238E27FC236}">
                  <a16:creationId xmlns:a16="http://schemas.microsoft.com/office/drawing/2014/main" id="{29B043D5-8135-42D7-B366-AA0C712394E8}"/>
                </a:ext>
              </a:extLst>
            </p:cNvPr>
            <p:cNvSpPr/>
            <p:nvPr/>
          </p:nvSpPr>
          <p:spPr>
            <a:xfrm>
              <a:off x="953609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6" name="矩形 25">
              <a:extLst>
                <a:ext uri="{FF2B5EF4-FFF2-40B4-BE49-F238E27FC236}">
                  <a16:creationId xmlns:a16="http://schemas.microsoft.com/office/drawing/2014/main" id="{839C8CE9-6906-41BE-A06F-6979A39024FB}"/>
                </a:ext>
              </a:extLst>
            </p:cNvPr>
            <p:cNvSpPr/>
            <p:nvPr/>
          </p:nvSpPr>
          <p:spPr>
            <a:xfrm>
              <a:off x="993007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7" name="矩形 26">
              <a:extLst>
                <a:ext uri="{FF2B5EF4-FFF2-40B4-BE49-F238E27FC236}">
                  <a16:creationId xmlns:a16="http://schemas.microsoft.com/office/drawing/2014/main" id="{AEEA4574-F3FA-4ED8-9CB0-F28581FA4D1C}"/>
                </a:ext>
              </a:extLst>
            </p:cNvPr>
            <p:cNvSpPr/>
            <p:nvPr/>
          </p:nvSpPr>
          <p:spPr>
            <a:xfrm>
              <a:off x="1071803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8" name="矩形 27">
              <a:extLst>
                <a:ext uri="{FF2B5EF4-FFF2-40B4-BE49-F238E27FC236}">
                  <a16:creationId xmlns:a16="http://schemas.microsoft.com/office/drawing/2014/main" id="{F523210E-9BE2-44FB-8DEA-4945E332BF49}"/>
                </a:ext>
              </a:extLst>
            </p:cNvPr>
            <p:cNvSpPr/>
            <p:nvPr/>
          </p:nvSpPr>
          <p:spPr>
            <a:xfrm>
              <a:off x="10324057" y="1555653"/>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29" name="矩形 28">
              <a:extLst>
                <a:ext uri="{FF2B5EF4-FFF2-40B4-BE49-F238E27FC236}">
                  <a16:creationId xmlns:a16="http://schemas.microsoft.com/office/drawing/2014/main" id="{1D32EFAD-D20E-4C8B-9AAC-BFCD721447B4}"/>
                </a:ext>
              </a:extLst>
            </p:cNvPr>
            <p:cNvSpPr/>
            <p:nvPr/>
          </p:nvSpPr>
          <p:spPr>
            <a:xfrm>
              <a:off x="953609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0" name="矩形 29">
              <a:extLst>
                <a:ext uri="{FF2B5EF4-FFF2-40B4-BE49-F238E27FC236}">
                  <a16:creationId xmlns:a16="http://schemas.microsoft.com/office/drawing/2014/main" id="{5B07F877-6739-487B-BD2F-AD59AF0203B4}"/>
                </a:ext>
              </a:extLst>
            </p:cNvPr>
            <p:cNvSpPr/>
            <p:nvPr/>
          </p:nvSpPr>
          <p:spPr>
            <a:xfrm>
              <a:off x="993007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1" name="矩形 30">
              <a:extLst>
                <a:ext uri="{FF2B5EF4-FFF2-40B4-BE49-F238E27FC236}">
                  <a16:creationId xmlns:a16="http://schemas.microsoft.com/office/drawing/2014/main" id="{C9B2D3C4-68F1-40CB-9A00-D661C7C8AFA5}"/>
                </a:ext>
              </a:extLst>
            </p:cNvPr>
            <p:cNvSpPr/>
            <p:nvPr/>
          </p:nvSpPr>
          <p:spPr>
            <a:xfrm>
              <a:off x="1071803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2" name="矩形 31">
              <a:extLst>
                <a:ext uri="{FF2B5EF4-FFF2-40B4-BE49-F238E27FC236}">
                  <a16:creationId xmlns:a16="http://schemas.microsoft.com/office/drawing/2014/main" id="{6B45EE92-A217-47B2-9E39-FED2A665C15D}"/>
                </a:ext>
              </a:extLst>
            </p:cNvPr>
            <p:cNvSpPr/>
            <p:nvPr/>
          </p:nvSpPr>
          <p:spPr>
            <a:xfrm>
              <a:off x="10324057" y="1962757"/>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3" name="矩形 32">
              <a:extLst>
                <a:ext uri="{FF2B5EF4-FFF2-40B4-BE49-F238E27FC236}">
                  <a16:creationId xmlns:a16="http://schemas.microsoft.com/office/drawing/2014/main" id="{8A2A3B61-E96C-4D23-9D53-528C277895B6}"/>
                </a:ext>
              </a:extLst>
            </p:cNvPr>
            <p:cNvSpPr/>
            <p:nvPr/>
          </p:nvSpPr>
          <p:spPr>
            <a:xfrm>
              <a:off x="953382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4" name="矩形 33">
              <a:extLst>
                <a:ext uri="{FF2B5EF4-FFF2-40B4-BE49-F238E27FC236}">
                  <a16:creationId xmlns:a16="http://schemas.microsoft.com/office/drawing/2014/main" id="{0B001044-1B59-4E78-ABC8-687426793CD2}"/>
                </a:ext>
              </a:extLst>
            </p:cNvPr>
            <p:cNvSpPr/>
            <p:nvPr/>
          </p:nvSpPr>
          <p:spPr>
            <a:xfrm>
              <a:off x="992780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5" name="矩形 34">
              <a:extLst>
                <a:ext uri="{FF2B5EF4-FFF2-40B4-BE49-F238E27FC236}">
                  <a16:creationId xmlns:a16="http://schemas.microsoft.com/office/drawing/2014/main" id="{DDDA739B-25B8-4946-B4C1-B59109790093}"/>
                </a:ext>
              </a:extLst>
            </p:cNvPr>
            <p:cNvSpPr/>
            <p:nvPr/>
          </p:nvSpPr>
          <p:spPr>
            <a:xfrm>
              <a:off x="1071576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6" name="矩形 35">
              <a:extLst>
                <a:ext uri="{FF2B5EF4-FFF2-40B4-BE49-F238E27FC236}">
                  <a16:creationId xmlns:a16="http://schemas.microsoft.com/office/drawing/2014/main" id="{0CF2848A-71AF-4404-AAA2-314A777D0821}"/>
                </a:ext>
              </a:extLst>
            </p:cNvPr>
            <p:cNvSpPr/>
            <p:nvPr/>
          </p:nvSpPr>
          <p:spPr>
            <a:xfrm>
              <a:off x="10321783" y="2369861"/>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7" name="矩形 36">
              <a:extLst>
                <a:ext uri="{FF2B5EF4-FFF2-40B4-BE49-F238E27FC236}">
                  <a16:creationId xmlns:a16="http://schemas.microsoft.com/office/drawing/2014/main" id="{35B13997-27A1-4ECA-A445-5512A587AA0B}"/>
                </a:ext>
              </a:extLst>
            </p:cNvPr>
            <p:cNvSpPr/>
            <p:nvPr/>
          </p:nvSpPr>
          <p:spPr>
            <a:xfrm>
              <a:off x="952494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8" name="矩形 37">
              <a:extLst>
                <a:ext uri="{FF2B5EF4-FFF2-40B4-BE49-F238E27FC236}">
                  <a16:creationId xmlns:a16="http://schemas.microsoft.com/office/drawing/2014/main" id="{121B39B0-78DD-4300-BE65-4A0C4F6356C5}"/>
                </a:ext>
              </a:extLst>
            </p:cNvPr>
            <p:cNvSpPr/>
            <p:nvPr/>
          </p:nvSpPr>
          <p:spPr>
            <a:xfrm>
              <a:off x="991892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39" name="矩形 38">
              <a:extLst>
                <a:ext uri="{FF2B5EF4-FFF2-40B4-BE49-F238E27FC236}">
                  <a16:creationId xmlns:a16="http://schemas.microsoft.com/office/drawing/2014/main" id="{3748F058-4E8F-405F-91E5-DCF60ADDFA58}"/>
                </a:ext>
              </a:extLst>
            </p:cNvPr>
            <p:cNvSpPr/>
            <p:nvPr/>
          </p:nvSpPr>
          <p:spPr>
            <a:xfrm>
              <a:off x="1070688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2" name="矩形 41">
              <a:extLst>
                <a:ext uri="{FF2B5EF4-FFF2-40B4-BE49-F238E27FC236}">
                  <a16:creationId xmlns:a16="http://schemas.microsoft.com/office/drawing/2014/main" id="{33416652-3A65-49C3-92A1-B422795DD6B6}"/>
                </a:ext>
              </a:extLst>
            </p:cNvPr>
            <p:cNvSpPr/>
            <p:nvPr/>
          </p:nvSpPr>
          <p:spPr>
            <a:xfrm>
              <a:off x="10312905" y="2776965"/>
              <a:ext cx="288000" cy="288000"/>
            </a:xfrm>
            <a:prstGeom prst="rect">
              <a:avLst/>
            </a:prstGeom>
            <a:solidFill>
              <a:srgbClr val="F3DBC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46" name="直接箭头连接符 45">
              <a:extLst>
                <a:ext uri="{FF2B5EF4-FFF2-40B4-BE49-F238E27FC236}">
                  <a16:creationId xmlns:a16="http://schemas.microsoft.com/office/drawing/2014/main" id="{0DD10124-2FA8-42CA-B36D-8AC85764B121}"/>
                </a:ext>
              </a:extLst>
            </p:cNvPr>
            <p:cNvCxnSpPr>
              <a:cxnSpLocks/>
            </p:cNvCxnSpPr>
            <p:nvPr/>
          </p:nvCxnSpPr>
          <p:spPr>
            <a:xfrm>
              <a:off x="9383697" y="1322680"/>
              <a:ext cx="180000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文本框 54">
                  <a:extLst>
                    <a:ext uri="{FF2B5EF4-FFF2-40B4-BE49-F238E27FC236}">
                      <a16:creationId xmlns:a16="http://schemas.microsoft.com/office/drawing/2014/main" id="{31D5A3DD-8C4F-4975-A813-D0290A9D49D8}"/>
                    </a:ext>
                  </a:extLst>
                </p:cNvPr>
                <p:cNvSpPr txBox="1"/>
                <p:nvPr/>
              </p:nvSpPr>
              <p:spPr>
                <a:xfrm>
                  <a:off x="9981641" y="899312"/>
                  <a:ext cx="60411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𝑥</m:t>
                            </m:r>
                          </m:sub>
                        </m:sSub>
                      </m:oMath>
                    </m:oMathPara>
                  </a14:m>
                  <a:endParaRPr lang="zh-CN" altLang="en-US" dirty="0"/>
                </a:p>
              </p:txBody>
            </p:sp>
          </mc:Choice>
          <mc:Fallback xmlns="">
            <p:sp>
              <p:nvSpPr>
                <p:cNvPr id="55" name="文本框 54">
                  <a:extLst>
                    <a:ext uri="{FF2B5EF4-FFF2-40B4-BE49-F238E27FC236}">
                      <a16:creationId xmlns:a16="http://schemas.microsoft.com/office/drawing/2014/main" id="{31D5A3DD-8C4F-4975-A813-D0290A9D49D8}"/>
                    </a:ext>
                  </a:extLst>
                </p:cNvPr>
                <p:cNvSpPr txBox="1">
                  <a:spLocks noRot="1" noChangeAspect="1" noMove="1" noResize="1" noEditPoints="1" noAdjustHandles="1" noChangeArrowheads="1" noChangeShapeType="1" noTextEdit="1"/>
                </p:cNvSpPr>
                <p:nvPr/>
              </p:nvSpPr>
              <p:spPr>
                <a:xfrm>
                  <a:off x="9981641" y="899312"/>
                  <a:ext cx="604111" cy="369332"/>
                </a:xfrm>
                <a:prstGeom prst="rect">
                  <a:avLst/>
                </a:prstGeom>
                <a:blipFill>
                  <a:blip r:embed="rId4"/>
                  <a:stretch>
                    <a:fillRect/>
                  </a:stretch>
                </a:blipFill>
              </p:spPr>
              <p:txBody>
                <a:bodyPr/>
                <a:lstStyle/>
                <a:p>
                  <a:r>
                    <a:rPr lang="zh-CN" altLang="en-US">
                      <a:noFill/>
                    </a:rPr>
                    <a:t> </a:t>
                  </a:r>
                </a:p>
              </p:txBody>
            </p:sp>
          </mc:Fallback>
        </mc:AlternateContent>
        <p:cxnSp>
          <p:nvCxnSpPr>
            <p:cNvPr id="56" name="直接箭头连接符 55">
              <a:extLst>
                <a:ext uri="{FF2B5EF4-FFF2-40B4-BE49-F238E27FC236}">
                  <a16:creationId xmlns:a16="http://schemas.microsoft.com/office/drawing/2014/main" id="{62304C7C-22A0-4121-AA1F-35A2328ACFDE}"/>
                </a:ext>
              </a:extLst>
            </p:cNvPr>
            <p:cNvCxnSpPr>
              <a:cxnSpLocks/>
            </p:cNvCxnSpPr>
            <p:nvPr/>
          </p:nvCxnSpPr>
          <p:spPr>
            <a:xfrm flipV="1">
              <a:off x="11273954" y="1403253"/>
              <a:ext cx="0" cy="1800001"/>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74804A65-3AAD-44E9-BBCA-38B2558B1A1F}"/>
                    </a:ext>
                  </a:extLst>
                </p:cNvPr>
                <p:cNvSpPr txBox="1"/>
                <p:nvPr/>
              </p:nvSpPr>
              <p:spPr>
                <a:xfrm>
                  <a:off x="11268646" y="2066091"/>
                  <a:ext cx="604111"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𝑦</m:t>
                            </m:r>
                          </m:sub>
                        </m:sSub>
                      </m:oMath>
                    </m:oMathPara>
                  </a14:m>
                  <a:endParaRPr lang="zh-CN" altLang="en-US" dirty="0"/>
                </a:p>
              </p:txBody>
            </p:sp>
          </mc:Choice>
          <mc:Fallback xmlns="">
            <p:sp>
              <p:nvSpPr>
                <p:cNvPr id="57" name="文本框 56">
                  <a:extLst>
                    <a:ext uri="{FF2B5EF4-FFF2-40B4-BE49-F238E27FC236}">
                      <a16:creationId xmlns:a16="http://schemas.microsoft.com/office/drawing/2014/main" id="{74804A65-3AAD-44E9-BBCA-38B2558B1A1F}"/>
                    </a:ext>
                  </a:extLst>
                </p:cNvPr>
                <p:cNvSpPr txBox="1">
                  <a:spLocks noRot="1" noChangeAspect="1" noMove="1" noResize="1" noEditPoints="1" noAdjustHandles="1" noChangeArrowheads="1" noChangeShapeType="1" noTextEdit="1"/>
                </p:cNvSpPr>
                <p:nvPr/>
              </p:nvSpPr>
              <p:spPr>
                <a:xfrm>
                  <a:off x="11268646" y="2066091"/>
                  <a:ext cx="604111" cy="391261"/>
                </a:xfrm>
                <a:prstGeom prst="rect">
                  <a:avLst/>
                </a:prstGeom>
                <a:blipFill>
                  <a:blip r:embed="rId5"/>
                  <a:stretch>
                    <a:fillRect b="-312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25F55B59-8BFC-43F9-908E-CB57F8A9B781}"/>
                    </a:ext>
                  </a:extLst>
                </p:cNvPr>
                <p:cNvSpPr txBox="1"/>
                <p:nvPr/>
              </p:nvSpPr>
              <p:spPr>
                <a:xfrm>
                  <a:off x="9215021" y="3330777"/>
                  <a:ext cx="2284170" cy="391261"/>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RHS: </a:t>
                  </a:r>
                  <a14:m>
                    <m:oMath xmlns:m="http://schemas.openxmlformats.org/officeDocument/2006/math">
                      <m:r>
                        <a:rPr lang="en-US" altLang="zh-CN" b="0" i="1" smtClean="0">
                          <a:latin typeface="Cambria Math" panose="02040503050406030204" pitchFamily="18" charset="0"/>
                        </a:rPr>
                        <m:t>𝑀</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𝑦</m:t>
                          </m:r>
                        </m:sub>
                      </m:sSub>
                    </m:oMath>
                  </a14:m>
                  <a:endParaRPr lang="zh-CN" altLang="en-US" dirty="0">
                    <a:latin typeface="Arial" panose="020B0604020202020204" pitchFamily="34" charset="0"/>
                    <a:cs typeface="Arial" panose="020B0604020202020204" pitchFamily="34" charset="0"/>
                  </a:endParaRPr>
                </a:p>
              </p:txBody>
            </p:sp>
          </mc:Choice>
          <mc:Fallback xmlns="">
            <p:sp>
              <p:nvSpPr>
                <p:cNvPr id="58" name="文本框 57">
                  <a:extLst>
                    <a:ext uri="{FF2B5EF4-FFF2-40B4-BE49-F238E27FC236}">
                      <a16:creationId xmlns:a16="http://schemas.microsoft.com/office/drawing/2014/main" id="{25F55B59-8BFC-43F9-908E-CB57F8A9B781}"/>
                    </a:ext>
                  </a:extLst>
                </p:cNvPr>
                <p:cNvSpPr txBox="1">
                  <a:spLocks noRot="1" noChangeAspect="1" noMove="1" noResize="1" noEditPoints="1" noAdjustHandles="1" noChangeArrowheads="1" noChangeShapeType="1" noTextEdit="1"/>
                </p:cNvSpPr>
                <p:nvPr/>
              </p:nvSpPr>
              <p:spPr>
                <a:xfrm>
                  <a:off x="9215021" y="3330777"/>
                  <a:ext cx="2284170" cy="391261"/>
                </a:xfrm>
                <a:prstGeom prst="rect">
                  <a:avLst/>
                </a:prstGeom>
                <a:blipFill>
                  <a:blip r:embed="rId6"/>
                  <a:stretch>
                    <a:fillRect l="-2406" t="-7813" b="-18750"/>
                  </a:stretch>
                </a:blipFill>
              </p:spPr>
              <p:txBody>
                <a:bodyPr/>
                <a:lstStyle/>
                <a:p>
                  <a:r>
                    <a:rPr lang="zh-CN" altLang="en-US">
                      <a:noFill/>
                    </a:rPr>
                    <a:t> </a:t>
                  </a:r>
                </a:p>
              </p:txBody>
            </p:sp>
          </mc:Fallback>
        </mc:AlternateContent>
      </p:grpSp>
      <p:grpSp>
        <p:nvGrpSpPr>
          <p:cNvPr id="11" name="组合 10">
            <a:extLst>
              <a:ext uri="{FF2B5EF4-FFF2-40B4-BE49-F238E27FC236}">
                <a16:creationId xmlns:a16="http://schemas.microsoft.com/office/drawing/2014/main" id="{84729C06-5FB6-445B-9947-FFC885B0B04B}"/>
              </a:ext>
            </a:extLst>
          </p:cNvPr>
          <p:cNvGrpSpPr/>
          <p:nvPr/>
        </p:nvGrpSpPr>
        <p:grpSpPr>
          <a:xfrm>
            <a:off x="9235404" y="4283526"/>
            <a:ext cx="1351106" cy="1361397"/>
            <a:chOff x="9208994" y="4389758"/>
            <a:chExt cx="1351106" cy="1361397"/>
          </a:xfrm>
        </p:grpSpPr>
        <p:sp>
          <p:nvSpPr>
            <p:cNvPr id="10" name="等腰三角形 9">
              <a:extLst>
                <a:ext uri="{FF2B5EF4-FFF2-40B4-BE49-F238E27FC236}">
                  <a16:creationId xmlns:a16="http://schemas.microsoft.com/office/drawing/2014/main" id="{9D08EF6C-3D9F-4880-BEE3-996BF9DA549D}"/>
                </a:ext>
              </a:extLst>
            </p:cNvPr>
            <p:cNvSpPr/>
            <p:nvPr/>
          </p:nvSpPr>
          <p:spPr>
            <a:xfrm>
              <a:off x="9208994" y="4398262"/>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59" name="等腰三角形 58">
              <a:extLst>
                <a:ext uri="{FF2B5EF4-FFF2-40B4-BE49-F238E27FC236}">
                  <a16:creationId xmlns:a16="http://schemas.microsoft.com/office/drawing/2014/main" id="{42A225DB-A380-465E-98AB-8521996A796F}"/>
                </a:ext>
              </a:extLst>
            </p:cNvPr>
            <p:cNvSpPr/>
            <p:nvPr/>
          </p:nvSpPr>
          <p:spPr>
            <a:xfrm>
              <a:off x="9712929" y="4389758"/>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0" name="等腰三角形 59">
              <a:extLst>
                <a:ext uri="{FF2B5EF4-FFF2-40B4-BE49-F238E27FC236}">
                  <a16:creationId xmlns:a16="http://schemas.microsoft.com/office/drawing/2014/main" id="{CE38B189-20D6-45F2-8419-54A95AE69A5B}"/>
                </a:ext>
              </a:extLst>
            </p:cNvPr>
            <p:cNvSpPr/>
            <p:nvPr/>
          </p:nvSpPr>
          <p:spPr>
            <a:xfrm>
              <a:off x="10221767" y="4389758"/>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1" name="等腰三角形 60">
              <a:extLst>
                <a:ext uri="{FF2B5EF4-FFF2-40B4-BE49-F238E27FC236}">
                  <a16:creationId xmlns:a16="http://schemas.microsoft.com/office/drawing/2014/main" id="{6BA54E6B-B591-4948-865C-5C12A7E3E446}"/>
                </a:ext>
              </a:extLst>
            </p:cNvPr>
            <p:cNvSpPr/>
            <p:nvPr/>
          </p:nvSpPr>
          <p:spPr>
            <a:xfrm>
              <a:off x="9208994" y="4931167"/>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2" name="等腰三角形 61">
              <a:extLst>
                <a:ext uri="{FF2B5EF4-FFF2-40B4-BE49-F238E27FC236}">
                  <a16:creationId xmlns:a16="http://schemas.microsoft.com/office/drawing/2014/main" id="{295D1432-66B4-4074-857C-2DCFC3326918}"/>
                </a:ext>
              </a:extLst>
            </p:cNvPr>
            <p:cNvSpPr/>
            <p:nvPr/>
          </p:nvSpPr>
          <p:spPr>
            <a:xfrm>
              <a:off x="9712929" y="4922663"/>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3" name="等腰三角形 62">
              <a:extLst>
                <a:ext uri="{FF2B5EF4-FFF2-40B4-BE49-F238E27FC236}">
                  <a16:creationId xmlns:a16="http://schemas.microsoft.com/office/drawing/2014/main" id="{73DD2BD5-C89A-4259-BEE1-3EB4B259B8FC}"/>
                </a:ext>
              </a:extLst>
            </p:cNvPr>
            <p:cNvSpPr/>
            <p:nvPr/>
          </p:nvSpPr>
          <p:spPr>
            <a:xfrm>
              <a:off x="10221767" y="4922663"/>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4" name="等腰三角形 63">
              <a:extLst>
                <a:ext uri="{FF2B5EF4-FFF2-40B4-BE49-F238E27FC236}">
                  <a16:creationId xmlns:a16="http://schemas.microsoft.com/office/drawing/2014/main" id="{54E1BF02-0D3E-47C7-9226-EC9AE2E7B7E4}"/>
                </a:ext>
              </a:extLst>
            </p:cNvPr>
            <p:cNvSpPr/>
            <p:nvPr/>
          </p:nvSpPr>
          <p:spPr>
            <a:xfrm>
              <a:off x="9208994" y="5459489"/>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5" name="等腰三角形 64">
              <a:extLst>
                <a:ext uri="{FF2B5EF4-FFF2-40B4-BE49-F238E27FC236}">
                  <a16:creationId xmlns:a16="http://schemas.microsoft.com/office/drawing/2014/main" id="{AED51671-47B8-49D1-8A0F-FDA3D9E02118}"/>
                </a:ext>
              </a:extLst>
            </p:cNvPr>
            <p:cNvSpPr/>
            <p:nvPr/>
          </p:nvSpPr>
          <p:spPr>
            <a:xfrm>
              <a:off x="9712929" y="5450985"/>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66" name="等腰三角形 65">
              <a:extLst>
                <a:ext uri="{FF2B5EF4-FFF2-40B4-BE49-F238E27FC236}">
                  <a16:creationId xmlns:a16="http://schemas.microsoft.com/office/drawing/2014/main" id="{730373BE-9D6D-4624-B1BF-47A0501BB7C6}"/>
                </a:ext>
              </a:extLst>
            </p:cNvPr>
            <p:cNvSpPr/>
            <p:nvPr/>
          </p:nvSpPr>
          <p:spPr>
            <a:xfrm>
              <a:off x="10221767" y="5450985"/>
              <a:ext cx="338333" cy="291666"/>
            </a:xfrm>
            <a:prstGeom prst="triangl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grpSp>
      <p:cxnSp>
        <p:nvCxnSpPr>
          <p:cNvPr id="67" name="直接箭头连接符 66">
            <a:extLst>
              <a:ext uri="{FF2B5EF4-FFF2-40B4-BE49-F238E27FC236}">
                <a16:creationId xmlns:a16="http://schemas.microsoft.com/office/drawing/2014/main" id="{6E25128F-2A52-460F-A63E-319FF8338AA4}"/>
              </a:ext>
            </a:extLst>
          </p:cNvPr>
          <p:cNvCxnSpPr>
            <a:cxnSpLocks/>
          </p:cNvCxnSpPr>
          <p:nvPr/>
        </p:nvCxnSpPr>
        <p:spPr>
          <a:xfrm>
            <a:off x="9235404" y="4082853"/>
            <a:ext cx="1359984"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F1DA5B62-A6B0-4CAC-BFF6-08042769EEB9}"/>
                  </a:ext>
                </a:extLst>
              </p:cNvPr>
              <p:cNvSpPr txBox="1"/>
              <p:nvPr/>
            </p:nvSpPr>
            <p:spPr>
              <a:xfrm>
                <a:off x="9588419" y="3658575"/>
                <a:ext cx="604111" cy="38151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 </m:t>
                          </m:r>
                          <m:r>
                            <a:rPr lang="en-US" altLang="zh-CN" b="0" i="1" smtClean="0">
                              <a:latin typeface="Cambria Math" panose="02040503050406030204" pitchFamily="18" charset="0"/>
                            </a:rPr>
                            <m:t>𝑥</m:t>
                          </m:r>
                        </m:sub>
                      </m:sSub>
                    </m:oMath>
                  </m:oMathPara>
                </a14:m>
                <a:endParaRPr lang="zh-CN" altLang="en-US" dirty="0"/>
              </a:p>
            </p:txBody>
          </p:sp>
        </mc:Choice>
        <mc:Fallback xmlns="">
          <p:sp>
            <p:nvSpPr>
              <p:cNvPr id="68" name="文本框 67">
                <a:extLst>
                  <a:ext uri="{FF2B5EF4-FFF2-40B4-BE49-F238E27FC236}">
                    <a16:creationId xmlns:a16="http://schemas.microsoft.com/office/drawing/2014/main" id="{F1DA5B62-A6B0-4CAC-BFF6-08042769EEB9}"/>
                  </a:ext>
                </a:extLst>
              </p:cNvPr>
              <p:cNvSpPr txBox="1">
                <a:spLocks noRot="1" noChangeAspect="1" noMove="1" noResize="1" noEditPoints="1" noAdjustHandles="1" noChangeArrowheads="1" noChangeShapeType="1" noTextEdit="1"/>
              </p:cNvSpPr>
              <p:nvPr/>
            </p:nvSpPr>
            <p:spPr>
              <a:xfrm>
                <a:off x="9588419" y="3658575"/>
                <a:ext cx="604111" cy="381515"/>
              </a:xfrm>
              <a:prstGeom prst="rect">
                <a:avLst/>
              </a:prstGeom>
              <a:blipFill>
                <a:blip r:embed="rId7"/>
                <a:stretch>
                  <a:fillRect/>
                </a:stretch>
              </a:blipFill>
            </p:spPr>
            <p:txBody>
              <a:bodyPr/>
              <a:lstStyle/>
              <a:p>
                <a:r>
                  <a:rPr lang="zh-CN" altLang="en-US">
                    <a:noFill/>
                  </a:rPr>
                  <a:t> </a:t>
                </a:r>
              </a:p>
            </p:txBody>
          </p:sp>
        </mc:Fallback>
      </mc:AlternateContent>
      <p:cxnSp>
        <p:nvCxnSpPr>
          <p:cNvPr id="69" name="直接箭头连接符 68">
            <a:extLst>
              <a:ext uri="{FF2B5EF4-FFF2-40B4-BE49-F238E27FC236}">
                <a16:creationId xmlns:a16="http://schemas.microsoft.com/office/drawing/2014/main" id="{8DAE900D-5A61-41CE-9E69-6A79360C4F6E}"/>
              </a:ext>
            </a:extLst>
          </p:cNvPr>
          <p:cNvCxnSpPr>
            <a:cxnSpLocks/>
          </p:cNvCxnSpPr>
          <p:nvPr/>
        </p:nvCxnSpPr>
        <p:spPr>
          <a:xfrm flipV="1">
            <a:off x="10775322" y="4216601"/>
            <a:ext cx="0" cy="149173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0" name="文本框 69">
                <a:extLst>
                  <a:ext uri="{FF2B5EF4-FFF2-40B4-BE49-F238E27FC236}">
                    <a16:creationId xmlns:a16="http://schemas.microsoft.com/office/drawing/2014/main" id="{533E929F-A8D0-4964-AB37-4B88651536C1}"/>
                  </a:ext>
                </a:extLst>
              </p:cNvPr>
              <p:cNvSpPr txBox="1"/>
              <p:nvPr/>
            </p:nvSpPr>
            <p:spPr>
              <a:xfrm>
                <a:off x="10846144" y="4750153"/>
                <a:ext cx="604111" cy="39126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sub>
                      </m:sSub>
                    </m:oMath>
                  </m:oMathPara>
                </a14:m>
                <a:endParaRPr lang="zh-CN" altLang="en-US" dirty="0"/>
              </a:p>
            </p:txBody>
          </p:sp>
        </mc:Choice>
        <mc:Fallback xmlns="">
          <p:sp>
            <p:nvSpPr>
              <p:cNvPr id="70" name="文本框 69">
                <a:extLst>
                  <a:ext uri="{FF2B5EF4-FFF2-40B4-BE49-F238E27FC236}">
                    <a16:creationId xmlns:a16="http://schemas.microsoft.com/office/drawing/2014/main" id="{533E929F-A8D0-4964-AB37-4B88651536C1}"/>
                  </a:ext>
                </a:extLst>
              </p:cNvPr>
              <p:cNvSpPr txBox="1">
                <a:spLocks noRot="1" noChangeAspect="1" noMove="1" noResize="1" noEditPoints="1" noAdjustHandles="1" noChangeArrowheads="1" noChangeShapeType="1" noTextEdit="1"/>
              </p:cNvSpPr>
              <p:nvPr/>
            </p:nvSpPr>
            <p:spPr>
              <a:xfrm>
                <a:off x="10846144" y="4750153"/>
                <a:ext cx="604111" cy="391261"/>
              </a:xfrm>
              <a:prstGeom prst="rect">
                <a:avLst/>
              </a:prstGeom>
              <a:blipFill>
                <a:blip r:embed="rId8"/>
                <a:stretch>
                  <a:fillRect b="-46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D29E3A17-A0CD-4A81-9E66-4E6970372031}"/>
                  </a:ext>
                </a:extLst>
              </p:cNvPr>
              <p:cNvSpPr txBox="1"/>
              <p:nvPr/>
            </p:nvSpPr>
            <p:spPr>
              <a:xfrm>
                <a:off x="9125448" y="5798083"/>
                <a:ext cx="2284170" cy="66826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MIMO array:</a:t>
                </a:r>
              </a:p>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𝐴</m:t>
                        </m:r>
                        <m:r>
                          <a:rPr lang="en-US" altLang="zh-CN" b="0" i="1" smtClean="0">
                            <a:latin typeface="Cambria Math" panose="02040503050406030204" pitchFamily="18" charset="0"/>
                          </a:rPr>
                          <m:t>,</m:t>
                        </m:r>
                        <m:r>
                          <a:rPr lang="en-US" altLang="zh-CN" b="0" i="1" smtClean="0">
                            <a:latin typeface="Cambria Math" panose="02040503050406030204" pitchFamily="18" charset="0"/>
                          </a:rPr>
                          <m:t>𝑦</m:t>
                        </m:r>
                      </m:sub>
                    </m:sSub>
                  </m:oMath>
                </a14:m>
                <a:r>
                  <a:rPr lang="zh-CN" altLang="en-US" dirty="0">
                    <a:latin typeface="Arial" panose="020B0604020202020204" pitchFamily="34" charset="0"/>
                    <a:cs typeface="Arial" panose="020B0604020202020204" pitchFamily="34" charset="0"/>
                  </a:rPr>
                  <a:t> </a:t>
                </a:r>
              </a:p>
            </p:txBody>
          </p:sp>
        </mc:Choice>
        <mc:Fallback xmlns="">
          <p:sp>
            <p:nvSpPr>
              <p:cNvPr id="71" name="文本框 70">
                <a:extLst>
                  <a:ext uri="{FF2B5EF4-FFF2-40B4-BE49-F238E27FC236}">
                    <a16:creationId xmlns:a16="http://schemas.microsoft.com/office/drawing/2014/main" id="{D29E3A17-A0CD-4A81-9E66-4E6970372031}"/>
                  </a:ext>
                </a:extLst>
              </p:cNvPr>
              <p:cNvSpPr txBox="1">
                <a:spLocks noRot="1" noChangeAspect="1" noMove="1" noResize="1" noEditPoints="1" noAdjustHandles="1" noChangeArrowheads="1" noChangeShapeType="1" noTextEdit="1"/>
              </p:cNvSpPr>
              <p:nvPr/>
            </p:nvSpPr>
            <p:spPr>
              <a:xfrm>
                <a:off x="9125448" y="5798083"/>
                <a:ext cx="2284170" cy="668260"/>
              </a:xfrm>
              <a:prstGeom prst="rect">
                <a:avLst/>
              </a:prstGeom>
              <a:blipFill>
                <a:blip r:embed="rId9"/>
                <a:stretch>
                  <a:fillRect l="-2400" t="-4545" b="-1818"/>
                </a:stretch>
              </a:blipFill>
            </p:spPr>
            <p:txBody>
              <a:bodyPr/>
              <a:lstStyle/>
              <a:p>
                <a:r>
                  <a:rPr lang="zh-CN" altLang="en-US">
                    <a:noFill/>
                  </a:rPr>
                  <a:t> </a:t>
                </a:r>
              </a:p>
            </p:txBody>
          </p:sp>
        </mc:Fallback>
      </mc:AlternateContent>
      <p:sp>
        <p:nvSpPr>
          <p:cNvPr id="72" name="文本框 71">
            <a:extLst>
              <a:ext uri="{FF2B5EF4-FFF2-40B4-BE49-F238E27FC236}">
                <a16:creationId xmlns:a16="http://schemas.microsoft.com/office/drawing/2014/main" id="{F03CCB8D-1C8A-4B9D-866B-FDE6649FDA05}"/>
              </a:ext>
            </a:extLst>
          </p:cNvPr>
          <p:cNvSpPr txBox="1"/>
          <p:nvPr/>
        </p:nvSpPr>
        <p:spPr>
          <a:xfrm>
            <a:off x="6645285" y="1844976"/>
            <a:ext cx="2284170"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Transmit power</a:t>
            </a:r>
            <a:endParaRPr lang="zh-CN" altLang="en-US" dirty="0">
              <a:solidFill>
                <a:srgbClr val="C00000"/>
              </a:solidFill>
              <a:latin typeface="Arial" panose="020B0604020202020204" pitchFamily="34" charset="0"/>
              <a:cs typeface="Arial" panose="020B0604020202020204" pitchFamily="34" charset="0"/>
            </a:endParaRPr>
          </a:p>
        </p:txBody>
      </p:sp>
      <p:sp>
        <p:nvSpPr>
          <p:cNvPr id="73" name="文本框 72">
            <a:extLst>
              <a:ext uri="{FF2B5EF4-FFF2-40B4-BE49-F238E27FC236}">
                <a16:creationId xmlns:a16="http://schemas.microsoft.com/office/drawing/2014/main" id="{F33F4768-B6B9-47DB-B088-231A85291D65}"/>
              </a:ext>
            </a:extLst>
          </p:cNvPr>
          <p:cNvSpPr txBox="1"/>
          <p:nvPr/>
        </p:nvSpPr>
        <p:spPr>
          <a:xfrm>
            <a:off x="3688787" y="1046967"/>
            <a:ext cx="2942832"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Number of RHS elements</a:t>
            </a:r>
            <a:endParaRPr lang="zh-CN" altLang="en-US" dirty="0">
              <a:solidFill>
                <a:srgbClr val="C00000"/>
              </a:solidFill>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D17B24B5-50B6-4338-9715-67240C09D9AC}"/>
              </a:ext>
            </a:extLst>
          </p:cNvPr>
          <p:cNvSpPr txBox="1"/>
          <p:nvPr/>
        </p:nvSpPr>
        <p:spPr>
          <a:xfrm>
            <a:off x="5098854" y="1481727"/>
            <a:ext cx="2942832"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Number of MIMO antennas</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18" name="直接箭头连接符 17">
            <a:extLst>
              <a:ext uri="{FF2B5EF4-FFF2-40B4-BE49-F238E27FC236}">
                <a16:creationId xmlns:a16="http://schemas.microsoft.com/office/drawing/2014/main" id="{9790F2CE-B148-41EF-BF43-5F9AD1B76B29}"/>
              </a:ext>
            </a:extLst>
          </p:cNvPr>
          <p:cNvCxnSpPr/>
          <p:nvPr/>
        </p:nvCxnSpPr>
        <p:spPr>
          <a:xfrm flipH="1">
            <a:off x="4190260" y="1340889"/>
            <a:ext cx="196772" cy="13460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接箭头连接符 74">
            <a:extLst>
              <a:ext uri="{FF2B5EF4-FFF2-40B4-BE49-F238E27FC236}">
                <a16:creationId xmlns:a16="http://schemas.microsoft.com/office/drawing/2014/main" id="{D3BC027C-55F2-4017-8947-14102F6ECF7E}"/>
              </a:ext>
            </a:extLst>
          </p:cNvPr>
          <p:cNvCxnSpPr/>
          <p:nvPr/>
        </p:nvCxnSpPr>
        <p:spPr>
          <a:xfrm flipH="1">
            <a:off x="5840156" y="1805741"/>
            <a:ext cx="196772" cy="13460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接箭头连接符 75">
            <a:extLst>
              <a:ext uri="{FF2B5EF4-FFF2-40B4-BE49-F238E27FC236}">
                <a16:creationId xmlns:a16="http://schemas.microsoft.com/office/drawing/2014/main" id="{13C0E255-11E3-465C-A318-C45A75027704}"/>
              </a:ext>
            </a:extLst>
          </p:cNvPr>
          <p:cNvCxnSpPr>
            <a:cxnSpLocks/>
            <a:stCxn id="72" idx="1"/>
          </p:cNvCxnSpPr>
          <p:nvPr/>
        </p:nvCxnSpPr>
        <p:spPr>
          <a:xfrm flipH="1">
            <a:off x="6352776" y="2029642"/>
            <a:ext cx="292509" cy="6597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9" name="文本框 78">
            <a:extLst>
              <a:ext uri="{FF2B5EF4-FFF2-40B4-BE49-F238E27FC236}">
                <a16:creationId xmlns:a16="http://schemas.microsoft.com/office/drawing/2014/main" id="{0089F401-32F4-4509-8224-3AC8AC09461A}"/>
              </a:ext>
            </a:extLst>
          </p:cNvPr>
          <p:cNvSpPr txBox="1"/>
          <p:nvPr/>
        </p:nvSpPr>
        <p:spPr>
          <a:xfrm>
            <a:off x="5530788" y="4900121"/>
            <a:ext cx="2792537"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Cost related to RF chains</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80" name="直接箭头连接符 79">
            <a:extLst>
              <a:ext uri="{FF2B5EF4-FFF2-40B4-BE49-F238E27FC236}">
                <a16:creationId xmlns:a16="http://schemas.microsoft.com/office/drawing/2014/main" id="{755671E5-048B-4319-8A42-98B1A761A1EE}"/>
              </a:ext>
            </a:extLst>
          </p:cNvPr>
          <p:cNvCxnSpPr>
            <a:cxnSpLocks/>
          </p:cNvCxnSpPr>
          <p:nvPr/>
        </p:nvCxnSpPr>
        <p:spPr>
          <a:xfrm flipH="1">
            <a:off x="5307429" y="5094115"/>
            <a:ext cx="292509" cy="65971"/>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1" name="文本框 80">
            <a:extLst>
              <a:ext uri="{FF2B5EF4-FFF2-40B4-BE49-F238E27FC236}">
                <a16:creationId xmlns:a16="http://schemas.microsoft.com/office/drawing/2014/main" id="{28595B03-C1FD-44DB-9850-DB8967CA0F24}"/>
              </a:ext>
            </a:extLst>
          </p:cNvPr>
          <p:cNvSpPr txBox="1"/>
          <p:nvPr/>
        </p:nvSpPr>
        <p:spPr>
          <a:xfrm>
            <a:off x="1790810" y="4797315"/>
            <a:ext cx="2792537"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Cost of an RHS element</a:t>
            </a:r>
            <a:endParaRPr lang="zh-CN" altLang="en-US" dirty="0">
              <a:solidFill>
                <a:srgbClr val="C00000"/>
              </a:solidFill>
              <a:latin typeface="Arial" panose="020B0604020202020204" pitchFamily="34" charset="0"/>
              <a:cs typeface="Arial" panose="020B0604020202020204" pitchFamily="34" charset="0"/>
            </a:endParaRPr>
          </a:p>
        </p:txBody>
      </p:sp>
      <p:sp>
        <p:nvSpPr>
          <p:cNvPr id="82" name="文本框 81">
            <a:extLst>
              <a:ext uri="{FF2B5EF4-FFF2-40B4-BE49-F238E27FC236}">
                <a16:creationId xmlns:a16="http://schemas.microsoft.com/office/drawing/2014/main" id="{3A1CF4D8-43BA-4BE8-9B45-FB7D841CDC30}"/>
              </a:ext>
            </a:extLst>
          </p:cNvPr>
          <p:cNvSpPr txBox="1"/>
          <p:nvPr/>
        </p:nvSpPr>
        <p:spPr>
          <a:xfrm>
            <a:off x="639606" y="5508109"/>
            <a:ext cx="3649040" cy="369332"/>
          </a:xfrm>
          <a:prstGeom prst="rect">
            <a:avLst/>
          </a:prstGeom>
          <a:noFill/>
        </p:spPr>
        <p:txBody>
          <a:bodyPr wrap="square" rtlCol="0">
            <a:spAutoFit/>
          </a:bodyPr>
          <a:lstStyle/>
          <a:p>
            <a:r>
              <a:rPr lang="en-US" altLang="zh-CN" dirty="0">
                <a:solidFill>
                  <a:srgbClr val="C00000"/>
                </a:solidFill>
                <a:latin typeface="Arial" panose="020B0604020202020204" pitchFamily="34" charset="0"/>
                <a:cs typeface="Arial" panose="020B0604020202020204" pitchFamily="34" charset="0"/>
              </a:rPr>
              <a:t>Cost of a phase-shifting element</a:t>
            </a:r>
            <a:endParaRPr lang="zh-CN" altLang="en-US" dirty="0">
              <a:solidFill>
                <a:srgbClr val="C00000"/>
              </a:solidFill>
              <a:latin typeface="Arial" panose="020B0604020202020204" pitchFamily="34" charset="0"/>
              <a:cs typeface="Arial" panose="020B0604020202020204" pitchFamily="34" charset="0"/>
            </a:endParaRPr>
          </a:p>
        </p:txBody>
      </p:sp>
      <p:cxnSp>
        <p:nvCxnSpPr>
          <p:cNvPr id="83" name="直接箭头连接符 82">
            <a:extLst>
              <a:ext uri="{FF2B5EF4-FFF2-40B4-BE49-F238E27FC236}">
                <a16:creationId xmlns:a16="http://schemas.microsoft.com/office/drawing/2014/main" id="{532C6D35-29C8-45DC-836D-EB0104E4CAF3}"/>
              </a:ext>
            </a:extLst>
          </p:cNvPr>
          <p:cNvCxnSpPr>
            <a:cxnSpLocks/>
          </p:cNvCxnSpPr>
          <p:nvPr/>
        </p:nvCxnSpPr>
        <p:spPr>
          <a:xfrm flipV="1">
            <a:off x="4048217" y="5646198"/>
            <a:ext cx="303241" cy="86108"/>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接箭头连接符 85">
            <a:extLst>
              <a:ext uri="{FF2B5EF4-FFF2-40B4-BE49-F238E27FC236}">
                <a16:creationId xmlns:a16="http://schemas.microsoft.com/office/drawing/2014/main" id="{21E41DFB-B1D3-4011-868C-94FCD6C2DA9D}"/>
              </a:ext>
            </a:extLst>
          </p:cNvPr>
          <p:cNvCxnSpPr>
            <a:cxnSpLocks/>
          </p:cNvCxnSpPr>
          <p:nvPr/>
        </p:nvCxnSpPr>
        <p:spPr>
          <a:xfrm>
            <a:off x="4351458" y="4981981"/>
            <a:ext cx="231889" cy="178105"/>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14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Simulation Results</a:t>
            </a:r>
          </a:p>
        </p:txBody>
      </p:sp>
      <p:pic>
        <p:nvPicPr>
          <p:cNvPr id="8" name="图片 7">
            <a:extLst>
              <a:ext uri="{FF2B5EF4-FFF2-40B4-BE49-F238E27FC236}">
                <a16:creationId xmlns:a16="http://schemas.microsoft.com/office/drawing/2014/main" id="{C6CE3BDA-BD9F-42E5-A95F-BDEED871CEDE}"/>
              </a:ext>
            </a:extLst>
          </p:cNvPr>
          <p:cNvPicPr>
            <a:picLocks noChangeAspect="1"/>
          </p:cNvPicPr>
          <p:nvPr/>
        </p:nvPicPr>
        <p:blipFill>
          <a:blip r:embed="rId3"/>
          <a:stretch>
            <a:fillRect/>
          </a:stretch>
        </p:blipFill>
        <p:spPr>
          <a:xfrm>
            <a:off x="544488" y="2086764"/>
            <a:ext cx="5433893" cy="4384165"/>
          </a:xfrm>
          <a:prstGeom prst="rect">
            <a:avLst/>
          </a:prstGeom>
        </p:spPr>
      </p:pic>
      <p:pic>
        <p:nvPicPr>
          <p:cNvPr id="9" name="图片 8">
            <a:extLst>
              <a:ext uri="{FF2B5EF4-FFF2-40B4-BE49-F238E27FC236}">
                <a16:creationId xmlns:a16="http://schemas.microsoft.com/office/drawing/2014/main" id="{45A6D225-43F9-46D0-8ACC-1AE0732AE154}"/>
              </a:ext>
            </a:extLst>
          </p:cNvPr>
          <p:cNvPicPr>
            <a:picLocks noChangeAspect="1"/>
          </p:cNvPicPr>
          <p:nvPr/>
        </p:nvPicPr>
        <p:blipFill>
          <a:blip r:embed="rId4"/>
          <a:stretch>
            <a:fillRect/>
          </a:stretch>
        </p:blipFill>
        <p:spPr>
          <a:xfrm>
            <a:off x="5978381" y="2006486"/>
            <a:ext cx="5590227" cy="4537636"/>
          </a:xfrm>
          <a:prstGeom prst="rect">
            <a:avLst/>
          </a:prstGeom>
        </p:spPr>
      </p:pic>
      <mc:AlternateContent xmlns:mc="http://schemas.openxmlformats.org/markup-compatibility/2006" xmlns:a14="http://schemas.microsoft.com/office/drawing/2010/main">
        <mc:Choice Requires="a14">
          <p:sp>
            <p:nvSpPr>
              <p:cNvPr id="10" name="内容占位符 4">
                <a:extLst>
                  <a:ext uri="{FF2B5EF4-FFF2-40B4-BE49-F238E27FC236}">
                    <a16:creationId xmlns:a16="http://schemas.microsoft.com/office/drawing/2014/main" id="{41FFB790-9A14-451E-8971-239CE35328F0}"/>
                  </a:ext>
                </a:extLst>
              </p:cNvPr>
              <p:cNvSpPr txBox="1">
                <a:spLocks/>
              </p:cNvSpPr>
              <p:nvPr/>
            </p:nvSpPr>
            <p:spPr>
              <a:xfrm>
                <a:off x="694792" y="957957"/>
                <a:ext cx="10802416" cy="1827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By setting a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large</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value of </a:t>
                </a:r>
                <a14:m>
                  <m:oMath xmlns:m="http://schemas.openxmlformats.org/officeDocument/2006/math">
                    <m:r>
                      <a:rPr kumimoji="0" lang="en-US" altLang="zh-CN" sz="2000" b="0" i="1" u="none" strike="noStrike" kern="1200" cap="none" spc="0" normalizeH="0" baseline="0" noProof="0" dirty="0" smtClean="0">
                        <a:ln>
                          <a:noFill/>
                        </a:ln>
                        <a:solidFill>
                          <a:prstClr val="black"/>
                        </a:solidFill>
                        <a:effectLst/>
                        <a:uLnTx/>
                        <a:uFillTx/>
                        <a:latin typeface="Cambria Math" panose="02040503050406030204" pitchFamily="18" charset="0"/>
                        <a:cs typeface="+mn-cs"/>
                      </a:rPr>
                      <m:t>𝜌</m:t>
                    </m:r>
                  </m:oMath>
                </a14:m>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the signals in different target directions can be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uncorrelated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to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accurately discriminate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among targets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Holographic beamforming can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effectively enhance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 maximum beamforming gain</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10" name="内容占位符 4">
                <a:extLst>
                  <a:ext uri="{FF2B5EF4-FFF2-40B4-BE49-F238E27FC236}">
                    <a16:creationId xmlns:a16="http://schemas.microsoft.com/office/drawing/2014/main" id="{41FFB790-9A14-451E-8971-239CE35328F0}"/>
                  </a:ext>
                </a:extLst>
              </p:cNvPr>
              <p:cNvSpPr txBox="1">
                <a:spLocks noRot="1" noChangeAspect="1" noMove="1" noResize="1" noEditPoints="1" noAdjustHandles="1" noChangeArrowheads="1" noChangeShapeType="1" noTextEdit="1"/>
              </p:cNvSpPr>
              <p:nvPr/>
            </p:nvSpPr>
            <p:spPr>
              <a:xfrm>
                <a:off x="694792" y="957957"/>
                <a:ext cx="10802416" cy="1827650"/>
              </a:xfrm>
              <a:prstGeom prst="rect">
                <a:avLst/>
              </a:prstGeom>
              <a:blipFill>
                <a:blip r:embed="rId5"/>
                <a:stretch>
                  <a:fillRect l="-469" t="-3448"/>
                </a:stretch>
              </a:blipFill>
            </p:spPr>
            <p:txBody>
              <a:bodyPr/>
              <a:lstStyle/>
              <a:p>
                <a:r>
                  <a:rPr lang="en-US">
                    <a:noFill/>
                  </a:rPr>
                  <a:t> </a:t>
                </a:r>
              </a:p>
            </p:txBody>
          </p:sp>
        </mc:Fallback>
      </mc:AlternateContent>
      <p:sp>
        <p:nvSpPr>
          <p:cNvPr id="11" name="灯片编号占位符 1">
            <a:extLst>
              <a:ext uri="{FF2B5EF4-FFF2-40B4-BE49-F238E27FC236}">
                <a16:creationId xmlns:a16="http://schemas.microsoft.com/office/drawing/2014/main" id="{0E012E6E-0C7C-44E2-ADD1-F43128D0FEE5}"/>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424115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EBB0B89-951B-974C-82FB-1107A5F50E71}"/>
              </a:ext>
            </a:extLst>
          </p:cNvPr>
          <p:cNvSpPr/>
          <p:nvPr/>
        </p:nvSpPr>
        <p:spPr>
          <a:xfrm>
            <a:off x="211287" y="1057456"/>
            <a:ext cx="11580241" cy="3374706"/>
          </a:xfrm>
          <a:prstGeom prst="rect">
            <a:avLst/>
          </a:prstGeom>
        </p:spPr>
        <p:txBody>
          <a:bodyPr wrap="square">
            <a:spAutoFit/>
          </a:bodyPr>
          <a:lstStyle/>
          <a:p>
            <a:pPr algn="just">
              <a:lnSpc>
                <a:spcPct val="150000"/>
              </a:lnSpc>
              <a:spcBef>
                <a:spcPts val="6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Massive multiple input multiple output (MIMO)</a:t>
            </a:r>
          </a:p>
          <a:p>
            <a:pPr marL="800100" lvl="1" indent="-342900" algn="just">
              <a:lnSpc>
                <a:spcPct val="150000"/>
              </a:lnSpc>
              <a:spcBef>
                <a:spcPts val="600"/>
              </a:spcBef>
              <a:buFont typeface="Arial" panose="020B0604020202020204" pitchFamily="34" charset="0"/>
              <a:buChar char="•"/>
              <a:defRPr/>
            </a:pPr>
            <a:r>
              <a:rPr lang="en-US" altLang="zh-CN" sz="2200" dirty="0">
                <a:solidFill>
                  <a:prstClr val="black"/>
                </a:solidFill>
                <a:latin typeface="Arial" panose="020B0604020202020204" pitchFamily="34" charset="0"/>
                <a:ea typeface="黑体" panose="02010609060101010101" pitchFamily="49" charset="-122"/>
                <a:cs typeface="Arial" panose="020B0604020202020204" pitchFamily="34" charset="0"/>
              </a:rPr>
              <a:t>Principle: Exploit </a:t>
            </a:r>
            <a:r>
              <a:rPr lang="en-US" altLang="zh-CN" sz="2200" dirty="0">
                <a:solidFill>
                  <a:srgbClr val="BB0036"/>
                </a:solidFill>
                <a:latin typeface="Arial" panose="020B0604020202020204" pitchFamily="34" charset="0"/>
                <a:ea typeface="黑体" panose="02010609060101010101" pitchFamily="49" charset="-122"/>
                <a:cs typeface="Arial" panose="020B0604020202020204" pitchFamily="34" charset="0"/>
              </a:rPr>
              <a:t>spatial diversity through </a:t>
            </a:r>
            <a:r>
              <a:rPr lang="en-US" altLang="zh-CN" sz="2200" dirty="0">
                <a:latin typeface="Arial" panose="020B0604020202020204" pitchFamily="34" charset="0"/>
                <a:ea typeface="黑体" panose="02010609060101010101" pitchFamily="49" charset="-122"/>
                <a:cs typeface="Arial" panose="020B0604020202020204" pitchFamily="34" charset="0"/>
              </a:rPr>
              <a:t>highly directional beamforming</a:t>
            </a:r>
          </a:p>
          <a:p>
            <a:pPr marL="800100" lvl="1" indent="-342900">
              <a:lnSpc>
                <a:spcPct val="150000"/>
              </a:lnSpc>
              <a:spcBef>
                <a:spcPts val="600"/>
              </a:spcBef>
              <a:buFont typeface="Arial" panose="020B0604020202020204" pitchFamily="34" charset="0"/>
              <a:buChar char="•"/>
              <a:defRPr/>
            </a:pPr>
            <a:r>
              <a:rPr lang="en-US" altLang="zh-CN" sz="2200" dirty="0">
                <a:latin typeface="Arial" panose="020B0604020202020204" pitchFamily="34" charset="0"/>
                <a:ea typeface="黑体" panose="02010609060101010101" pitchFamily="49" charset="-122"/>
                <a:cs typeface="Arial" panose="020B0604020202020204" pitchFamily="34" charset="0"/>
              </a:rPr>
              <a:t>Development: </a:t>
            </a:r>
            <a:r>
              <a:rPr lang="en-US" altLang="zh-CN" sz="2200" dirty="0">
                <a:solidFill>
                  <a:srgbClr val="C00000"/>
                </a:solidFill>
                <a:latin typeface="Arial" panose="020B0604020202020204" pitchFamily="34" charset="0"/>
                <a:ea typeface="黑体" panose="02010609060101010101" pitchFamily="49" charset="-122"/>
                <a:cs typeface="Arial" panose="020B0604020202020204" pitchFamily="34" charset="0"/>
              </a:rPr>
              <a:t>MIMO → Massive MIMO →Ultra-massive MIMO</a:t>
            </a:r>
          </a:p>
          <a:p>
            <a:pPr marL="1257300" lvl="2" indent="-342900">
              <a:lnSpc>
                <a:spcPct val="150000"/>
              </a:lnSpc>
              <a:spcBef>
                <a:spcPts val="6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Phase-controlled beamforming achieved by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phased array</a:t>
            </a:r>
          </a:p>
          <a:p>
            <a:pPr marL="1257300" lvl="2" indent="-342900">
              <a:lnSpc>
                <a:spcPct val="150000"/>
              </a:lnSpc>
              <a:spcBef>
                <a:spcPts val="600"/>
              </a:spcBef>
              <a:buFont typeface="Arial" panose="020B0604020202020204" pitchFamily="34" charset="0"/>
              <a:buChar char="•"/>
              <a:defRPr/>
            </a:pPr>
            <a:r>
              <a:rPr lang="en-US" altLang="zh-CN" sz="2000" dirty="0">
                <a:latin typeface="Arial" panose="020B0604020202020204" pitchFamily="34" charset="0"/>
                <a:ea typeface="黑体" panose="02010609060101010101" pitchFamily="49" charset="-122"/>
                <a:cs typeface="Arial" panose="020B0604020202020204" pitchFamily="34" charset="0"/>
              </a:rPr>
              <a:t>Scaling up MIMO and size of phased array for significant</a:t>
            </a:r>
          </a:p>
          <a:p>
            <a:pPr lvl="2">
              <a:lnSpc>
                <a:spcPct val="150000"/>
              </a:lnSpc>
              <a:spcBef>
                <a:spcPts val="600"/>
              </a:spcBef>
              <a:defRPr/>
            </a:pPr>
            <a:r>
              <a:rPr lang="en-US" altLang="zh-CN" sz="2000" dirty="0">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capacity enhancement </a:t>
            </a:r>
            <a:r>
              <a:rPr lang="en-US" altLang="zh-CN" sz="2000" dirty="0">
                <a:latin typeface="Arial" panose="020B0604020202020204" pitchFamily="34" charset="0"/>
                <a:ea typeface="黑体" panose="02010609060101010101" pitchFamily="49" charset="-122"/>
                <a:cs typeface="Arial" panose="020B0604020202020204" pitchFamily="34" charset="0"/>
              </a:rPr>
              <a:t>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massive connectivity</a:t>
            </a:r>
          </a:p>
        </p:txBody>
      </p:sp>
      <p:sp>
        <p:nvSpPr>
          <p:cNvPr id="25"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93784"/>
            <a:ext cx="2743200" cy="365125"/>
          </a:xfrm>
        </p:spPr>
        <p:txBody>
          <a:bodyPr/>
          <a:lstStyle/>
          <a:p>
            <a:fld id="{97D86083-53EC-4DF4-B0ED-FEB5657A265E}" type="slidenum">
              <a:rPr lang="zh-CN" altLang="en-US" sz="1400"/>
              <a:t>4</a:t>
            </a:fld>
            <a:endParaRPr lang="zh-CN" altLang="en-US" sz="1400" dirty="0"/>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8800" y="363600"/>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Current Technology</a:t>
            </a:r>
          </a:p>
        </p:txBody>
      </p:sp>
      <p:pic>
        <p:nvPicPr>
          <p:cNvPr id="44" name="图片 43"/>
          <p:cNvPicPr>
            <a:picLocks noChangeAspect="1"/>
          </p:cNvPicPr>
          <p:nvPr/>
        </p:nvPicPr>
        <p:blipFill rotWithShape="1">
          <a:blip r:embed="rId3"/>
          <a:srcRect l="15885" r="17250" b="10211"/>
          <a:stretch/>
        </p:blipFill>
        <p:spPr>
          <a:xfrm>
            <a:off x="9192344" y="2191852"/>
            <a:ext cx="2349518" cy="2422569"/>
          </a:xfrm>
          <a:prstGeom prst="rect">
            <a:avLst/>
          </a:prstGeom>
        </p:spPr>
      </p:pic>
      <p:grpSp>
        <p:nvGrpSpPr>
          <p:cNvPr id="7" name="组合 6"/>
          <p:cNvGrpSpPr/>
          <p:nvPr/>
        </p:nvGrpSpPr>
        <p:grpSpPr>
          <a:xfrm>
            <a:off x="848749" y="4874549"/>
            <a:ext cx="9716599" cy="1374734"/>
            <a:chOff x="1275945" y="1910250"/>
            <a:chExt cx="9716599" cy="1374734"/>
          </a:xfrm>
        </p:grpSpPr>
        <p:sp>
          <p:nvSpPr>
            <p:cNvPr id="34" name="任意多边形: 形状 5">
              <a:extLst>
                <a:ext uri="{FF2B5EF4-FFF2-40B4-BE49-F238E27FC236}">
                  <a16:creationId xmlns:a16="http://schemas.microsoft.com/office/drawing/2014/main" id="{8F99EB8E-E7D0-4ABD-AAF7-92EB503CC0FB}"/>
                </a:ext>
              </a:extLst>
            </p:cNvPr>
            <p:cNvSpPr/>
            <p:nvPr/>
          </p:nvSpPr>
          <p:spPr>
            <a:xfrm rot="5400000">
              <a:off x="8288953" y="581393"/>
              <a:ext cx="1374733" cy="4032448"/>
            </a:xfrm>
            <a:custGeom>
              <a:avLst/>
              <a:gdLst>
                <a:gd name="connsiteX0" fmla="*/ 0 w 958889"/>
                <a:gd name="connsiteY0" fmla="*/ 3271529 h 3271529"/>
                <a:gd name="connsiteX1" fmla="*/ 0 w 958889"/>
                <a:gd name="connsiteY1" fmla="*/ 1736629 h 3271529"/>
                <a:gd name="connsiteX2" fmla="*/ 1 w 958889"/>
                <a:gd name="connsiteY2" fmla="*/ 1736629 h 3271529"/>
                <a:gd name="connsiteX3" fmla="*/ 1 w 958889"/>
                <a:gd name="connsiteY3" fmla="*/ 300592 h 3271529"/>
                <a:gd name="connsiteX4" fmla="*/ 479445 w 958889"/>
                <a:gd name="connsiteY4" fmla="*/ 0 h 3271529"/>
                <a:gd name="connsiteX5" fmla="*/ 958889 w 958889"/>
                <a:gd name="connsiteY5" fmla="*/ 300592 h 3271529"/>
                <a:gd name="connsiteX6" fmla="*/ 958889 w 958889"/>
                <a:gd name="connsiteY6" fmla="*/ 1835492 h 3271529"/>
                <a:gd name="connsiteX7" fmla="*/ 958888 w 958889"/>
                <a:gd name="connsiteY7" fmla="*/ 1835492 h 3271529"/>
                <a:gd name="connsiteX8" fmla="*/ 958888 w 958889"/>
                <a:gd name="connsiteY8" fmla="*/ 3271529 h 32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889" h="3271529">
                  <a:moveTo>
                    <a:pt x="0" y="3271529"/>
                  </a:moveTo>
                  <a:lnTo>
                    <a:pt x="0" y="1736629"/>
                  </a:lnTo>
                  <a:lnTo>
                    <a:pt x="1" y="1736629"/>
                  </a:lnTo>
                  <a:lnTo>
                    <a:pt x="1" y="300592"/>
                  </a:lnTo>
                  <a:lnTo>
                    <a:pt x="479445" y="0"/>
                  </a:lnTo>
                  <a:lnTo>
                    <a:pt x="958889" y="300592"/>
                  </a:lnTo>
                  <a:lnTo>
                    <a:pt x="958889" y="1835492"/>
                  </a:lnTo>
                  <a:lnTo>
                    <a:pt x="958888" y="1835492"/>
                  </a:lnTo>
                  <a:lnTo>
                    <a:pt x="958888" y="3271529"/>
                  </a:lnTo>
                  <a:close/>
                </a:path>
              </a:pathLst>
            </a:cu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a:extLst>
                <a:ext uri="{FF2B5EF4-FFF2-40B4-BE49-F238E27FC236}">
                  <a16:creationId xmlns:a16="http://schemas.microsoft.com/office/drawing/2014/main" id="{5C8AAE5C-EDF2-46C6-9B9B-F0B13CA4B87C}"/>
                </a:ext>
              </a:extLst>
            </p:cNvPr>
            <p:cNvSpPr txBox="1"/>
            <p:nvPr/>
          </p:nvSpPr>
          <p:spPr>
            <a:xfrm>
              <a:off x="7313874" y="2053878"/>
              <a:ext cx="3678670" cy="1200329"/>
            </a:xfrm>
            <a:prstGeom prst="rect">
              <a:avLst/>
            </a:prstGeom>
            <a:noFill/>
          </p:spPr>
          <p:txBody>
            <a:bodyPr wrap="square" rtlCol="0">
              <a:spAutoFit/>
            </a:bodyPr>
            <a:lstStyle/>
            <a:p>
              <a:r>
                <a:rPr lang="en-US" altLang="zh-CN" sz="2400" b="1" dirty="0">
                  <a:solidFill>
                    <a:schemeClr val="bg1"/>
                  </a:solidFill>
                </a:rPr>
                <a:t>Ultra-massive MIMO  </a:t>
              </a:r>
              <a:endParaRPr lang="en-US" altLang="zh-CN" sz="2000" b="1" dirty="0">
                <a:solidFill>
                  <a:schemeClr val="bg1"/>
                </a:solidFill>
              </a:endParaRPr>
            </a:p>
            <a:p>
              <a:endParaRPr lang="en-US" altLang="zh-CN" sz="1200" dirty="0">
                <a:solidFill>
                  <a:schemeClr val="bg1"/>
                </a:solidFill>
              </a:endParaRPr>
            </a:p>
            <a:p>
              <a:r>
                <a:rPr lang="en-US" altLang="zh-CN" dirty="0">
                  <a:solidFill>
                    <a:schemeClr val="bg1"/>
                  </a:solidFill>
                </a:rPr>
                <a:t>To meet the explosively increasing mobile data demands in 6G era</a:t>
              </a:r>
              <a:endParaRPr lang="zh-CN" altLang="en-US" dirty="0">
                <a:solidFill>
                  <a:schemeClr val="bg1"/>
                </a:solidFill>
              </a:endParaRPr>
            </a:p>
          </p:txBody>
        </p:sp>
        <p:sp>
          <p:nvSpPr>
            <p:cNvPr id="39" name="任意多边形: 形状 7">
              <a:extLst>
                <a:ext uri="{FF2B5EF4-FFF2-40B4-BE49-F238E27FC236}">
                  <a16:creationId xmlns:a16="http://schemas.microsoft.com/office/drawing/2014/main" id="{95E2755C-C15E-4B7B-B895-E6C412DA2494}"/>
                </a:ext>
              </a:extLst>
            </p:cNvPr>
            <p:cNvSpPr/>
            <p:nvPr/>
          </p:nvSpPr>
          <p:spPr>
            <a:xfrm rot="5400000">
              <a:off x="4951620" y="916469"/>
              <a:ext cx="1374731" cy="3362299"/>
            </a:xfrm>
            <a:custGeom>
              <a:avLst/>
              <a:gdLst>
                <a:gd name="connsiteX0" fmla="*/ 0 w 958889"/>
                <a:gd name="connsiteY0" fmla="*/ 3271529 h 3271529"/>
                <a:gd name="connsiteX1" fmla="*/ 0 w 958889"/>
                <a:gd name="connsiteY1" fmla="*/ 1736629 h 3271529"/>
                <a:gd name="connsiteX2" fmla="*/ 1 w 958889"/>
                <a:gd name="connsiteY2" fmla="*/ 1736629 h 3271529"/>
                <a:gd name="connsiteX3" fmla="*/ 1 w 958889"/>
                <a:gd name="connsiteY3" fmla="*/ 300592 h 3271529"/>
                <a:gd name="connsiteX4" fmla="*/ 479445 w 958889"/>
                <a:gd name="connsiteY4" fmla="*/ 0 h 3271529"/>
                <a:gd name="connsiteX5" fmla="*/ 958889 w 958889"/>
                <a:gd name="connsiteY5" fmla="*/ 300592 h 3271529"/>
                <a:gd name="connsiteX6" fmla="*/ 958889 w 958889"/>
                <a:gd name="connsiteY6" fmla="*/ 1835492 h 3271529"/>
                <a:gd name="connsiteX7" fmla="*/ 958888 w 958889"/>
                <a:gd name="connsiteY7" fmla="*/ 1835492 h 3271529"/>
                <a:gd name="connsiteX8" fmla="*/ 958888 w 958889"/>
                <a:gd name="connsiteY8" fmla="*/ 3271529 h 32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889" h="3271529">
                  <a:moveTo>
                    <a:pt x="0" y="3271529"/>
                  </a:moveTo>
                  <a:lnTo>
                    <a:pt x="0" y="1736629"/>
                  </a:lnTo>
                  <a:lnTo>
                    <a:pt x="1" y="1736629"/>
                  </a:lnTo>
                  <a:lnTo>
                    <a:pt x="1" y="300592"/>
                  </a:lnTo>
                  <a:lnTo>
                    <a:pt x="479445" y="0"/>
                  </a:lnTo>
                  <a:lnTo>
                    <a:pt x="958889" y="300592"/>
                  </a:lnTo>
                  <a:lnTo>
                    <a:pt x="958889" y="1835492"/>
                  </a:lnTo>
                  <a:lnTo>
                    <a:pt x="958888" y="1835492"/>
                  </a:lnTo>
                  <a:lnTo>
                    <a:pt x="958888" y="3271529"/>
                  </a:lnTo>
                  <a:close/>
                </a:path>
              </a:pathLst>
            </a:custGeom>
            <a:solidFill>
              <a:srgbClr val="00A8CC"/>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文本框 39">
              <a:extLst>
                <a:ext uri="{FF2B5EF4-FFF2-40B4-BE49-F238E27FC236}">
                  <a16:creationId xmlns:a16="http://schemas.microsoft.com/office/drawing/2014/main" id="{D62386A7-1129-4EF9-A63E-EFB8B345965E}"/>
                </a:ext>
              </a:extLst>
            </p:cNvPr>
            <p:cNvSpPr txBox="1"/>
            <p:nvPr/>
          </p:nvSpPr>
          <p:spPr>
            <a:xfrm>
              <a:off x="4386988" y="2053878"/>
              <a:ext cx="2789132" cy="1231106"/>
            </a:xfrm>
            <a:prstGeom prst="rect">
              <a:avLst/>
            </a:prstGeom>
            <a:noFill/>
          </p:spPr>
          <p:txBody>
            <a:bodyPr wrap="square" rtlCol="0">
              <a:spAutoFit/>
            </a:bodyPr>
            <a:lstStyle/>
            <a:p>
              <a:r>
                <a:rPr lang="en-US" altLang="zh-CN" sz="2400" b="1" dirty="0">
                  <a:solidFill>
                    <a:schemeClr val="bg1"/>
                  </a:solidFill>
                </a:rPr>
                <a:t>Massive MIMO </a:t>
              </a:r>
            </a:p>
            <a:p>
              <a:endParaRPr lang="en-US" altLang="zh-CN" sz="1200" dirty="0">
                <a:solidFill>
                  <a:schemeClr val="bg1"/>
                </a:solidFill>
              </a:endParaRPr>
            </a:p>
            <a:p>
              <a:r>
                <a:rPr lang="en-US" altLang="zh-CN" dirty="0">
                  <a:solidFill>
                    <a:schemeClr val="bg1"/>
                  </a:solidFill>
                </a:rPr>
                <a:t>Scaling up MIMO by orders of magnitude</a:t>
              </a:r>
              <a:endParaRPr lang="zh-CN" altLang="en-US" dirty="0">
                <a:solidFill>
                  <a:schemeClr val="bg1"/>
                </a:solidFill>
              </a:endParaRPr>
            </a:p>
          </p:txBody>
        </p:sp>
        <p:sp>
          <p:nvSpPr>
            <p:cNvPr id="41" name="任意多边形: 形状 9">
              <a:extLst>
                <a:ext uri="{FF2B5EF4-FFF2-40B4-BE49-F238E27FC236}">
                  <a16:creationId xmlns:a16="http://schemas.microsoft.com/office/drawing/2014/main" id="{604697E2-7709-4B5F-9F70-C1CB561F3736}"/>
                </a:ext>
              </a:extLst>
            </p:cNvPr>
            <p:cNvSpPr/>
            <p:nvPr/>
          </p:nvSpPr>
          <p:spPr>
            <a:xfrm rot="5400000">
              <a:off x="2134511" y="1051688"/>
              <a:ext cx="1374729" cy="3091862"/>
            </a:xfrm>
            <a:custGeom>
              <a:avLst/>
              <a:gdLst>
                <a:gd name="connsiteX0" fmla="*/ 0 w 958889"/>
                <a:gd name="connsiteY0" fmla="*/ 3271529 h 3271529"/>
                <a:gd name="connsiteX1" fmla="*/ 0 w 958889"/>
                <a:gd name="connsiteY1" fmla="*/ 1736629 h 3271529"/>
                <a:gd name="connsiteX2" fmla="*/ 1 w 958889"/>
                <a:gd name="connsiteY2" fmla="*/ 1736629 h 3271529"/>
                <a:gd name="connsiteX3" fmla="*/ 1 w 958889"/>
                <a:gd name="connsiteY3" fmla="*/ 300592 h 3271529"/>
                <a:gd name="connsiteX4" fmla="*/ 479445 w 958889"/>
                <a:gd name="connsiteY4" fmla="*/ 0 h 3271529"/>
                <a:gd name="connsiteX5" fmla="*/ 958889 w 958889"/>
                <a:gd name="connsiteY5" fmla="*/ 300592 h 3271529"/>
                <a:gd name="connsiteX6" fmla="*/ 958889 w 958889"/>
                <a:gd name="connsiteY6" fmla="*/ 1835492 h 3271529"/>
                <a:gd name="connsiteX7" fmla="*/ 958888 w 958889"/>
                <a:gd name="connsiteY7" fmla="*/ 1835492 h 3271529"/>
                <a:gd name="connsiteX8" fmla="*/ 958888 w 958889"/>
                <a:gd name="connsiteY8" fmla="*/ 3271529 h 327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8889" h="3271529">
                  <a:moveTo>
                    <a:pt x="0" y="3271529"/>
                  </a:moveTo>
                  <a:lnTo>
                    <a:pt x="0" y="1736629"/>
                  </a:lnTo>
                  <a:lnTo>
                    <a:pt x="1" y="1736629"/>
                  </a:lnTo>
                  <a:lnTo>
                    <a:pt x="1" y="300592"/>
                  </a:lnTo>
                  <a:lnTo>
                    <a:pt x="479445" y="0"/>
                  </a:lnTo>
                  <a:lnTo>
                    <a:pt x="958889" y="300592"/>
                  </a:lnTo>
                  <a:lnTo>
                    <a:pt x="958889" y="1835492"/>
                  </a:lnTo>
                  <a:lnTo>
                    <a:pt x="958888" y="1835492"/>
                  </a:lnTo>
                  <a:lnTo>
                    <a:pt x="958888" y="3271529"/>
                  </a:lnTo>
                  <a:close/>
                </a:path>
              </a:pathLst>
            </a:cu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文本框 41">
              <a:extLst>
                <a:ext uri="{FF2B5EF4-FFF2-40B4-BE49-F238E27FC236}">
                  <a16:creationId xmlns:a16="http://schemas.microsoft.com/office/drawing/2014/main" id="{0228769A-A4CC-478C-9F7B-71332BB1B7B3}"/>
                </a:ext>
              </a:extLst>
            </p:cNvPr>
            <p:cNvSpPr txBox="1"/>
            <p:nvPr/>
          </p:nvSpPr>
          <p:spPr>
            <a:xfrm>
              <a:off x="1409415" y="2053878"/>
              <a:ext cx="2814377" cy="1231106"/>
            </a:xfrm>
            <a:prstGeom prst="rect">
              <a:avLst/>
            </a:prstGeom>
            <a:noFill/>
          </p:spPr>
          <p:txBody>
            <a:bodyPr wrap="square" rtlCol="0">
              <a:spAutoFit/>
            </a:bodyPr>
            <a:lstStyle/>
            <a:p>
              <a:r>
                <a:rPr lang="en-US" altLang="zh-CN" sz="2400" b="1" dirty="0">
                  <a:solidFill>
                    <a:schemeClr val="bg1"/>
                  </a:solidFill>
                </a:rPr>
                <a:t>MIMO </a:t>
              </a:r>
            </a:p>
            <a:p>
              <a:endParaRPr lang="en-US" altLang="zh-CN" sz="1200" dirty="0">
                <a:solidFill>
                  <a:schemeClr val="bg1"/>
                </a:solidFill>
              </a:endParaRPr>
            </a:p>
            <a:p>
              <a:r>
                <a:rPr lang="en-US" altLang="zh-CN" dirty="0">
                  <a:solidFill>
                    <a:schemeClr val="bg1"/>
                  </a:solidFill>
                </a:rPr>
                <a:t>From single-antenna system to multi-antenna system</a:t>
              </a:r>
              <a:endParaRPr lang="zh-CN" altLang="en-US" dirty="0">
                <a:solidFill>
                  <a:schemeClr val="bg1"/>
                </a:solidFill>
              </a:endParaRPr>
            </a:p>
          </p:txBody>
        </p:sp>
      </p:grpSp>
    </p:spTree>
    <p:extLst>
      <p:ext uri="{BB962C8B-B14F-4D97-AF65-F5344CB8AC3E}">
        <p14:creationId xmlns:p14="http://schemas.microsoft.com/office/powerpoint/2010/main" val="23342887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Simulation Results</a:t>
            </a:r>
          </a:p>
        </p:txBody>
      </p:sp>
      <p:sp>
        <p:nvSpPr>
          <p:cNvPr id="10" name="内容占位符 4">
            <a:extLst>
              <a:ext uri="{FF2B5EF4-FFF2-40B4-BE49-F238E27FC236}">
                <a16:creationId xmlns:a16="http://schemas.microsoft.com/office/drawing/2014/main" id="{41FFB790-9A14-451E-8971-239CE35328F0}"/>
              </a:ext>
            </a:extLst>
          </p:cNvPr>
          <p:cNvSpPr txBox="1">
            <a:spLocks/>
          </p:cNvSpPr>
          <p:nvPr/>
        </p:nvSpPr>
        <p:spPr>
          <a:xfrm>
            <a:off x="694792" y="957957"/>
            <a:ext cx="10802416" cy="1827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Trade-off: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radar utility </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decreases when the SINR threshold for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communication</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or the number of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communication</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users increases. (K, no. of feeds, M and N, no. of RHS and BS antennas)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R</a:t>
            </a:r>
            <a:r>
              <a:rPr kumimoji="0" lang="en-US" altLang="zh-CN" sz="20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adar</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utility can be increased given communication performances by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enlarging RHS size</a:t>
            </a:r>
            <a:endParaRPr kumimoji="0" lang="zh-CN" altLang="en-US"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灯片编号占位符 1">
            <a:extLst>
              <a:ext uri="{FF2B5EF4-FFF2-40B4-BE49-F238E27FC236}">
                <a16:creationId xmlns:a16="http://schemas.microsoft.com/office/drawing/2014/main" id="{0E012E6E-0C7C-44E2-ADD1-F43128D0FEE5}"/>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pic>
        <p:nvPicPr>
          <p:cNvPr id="3" name="图片 2">
            <a:extLst>
              <a:ext uri="{FF2B5EF4-FFF2-40B4-BE49-F238E27FC236}">
                <a16:creationId xmlns:a16="http://schemas.microsoft.com/office/drawing/2014/main" id="{A5F086E7-763F-4AD5-99B0-E62F90A12B7C}"/>
              </a:ext>
            </a:extLst>
          </p:cNvPr>
          <p:cNvPicPr>
            <a:picLocks noChangeAspect="1"/>
          </p:cNvPicPr>
          <p:nvPr/>
        </p:nvPicPr>
        <p:blipFill>
          <a:blip r:embed="rId3"/>
          <a:stretch>
            <a:fillRect/>
          </a:stretch>
        </p:blipFill>
        <p:spPr>
          <a:xfrm>
            <a:off x="517883" y="2133395"/>
            <a:ext cx="5389098" cy="4283818"/>
          </a:xfrm>
          <a:prstGeom prst="rect">
            <a:avLst/>
          </a:prstGeom>
        </p:spPr>
      </p:pic>
      <p:pic>
        <p:nvPicPr>
          <p:cNvPr id="5" name="图片 4">
            <a:extLst>
              <a:ext uri="{FF2B5EF4-FFF2-40B4-BE49-F238E27FC236}">
                <a16:creationId xmlns:a16="http://schemas.microsoft.com/office/drawing/2014/main" id="{4D5C4E42-53AD-4E95-BA21-58D732716498}"/>
              </a:ext>
            </a:extLst>
          </p:cNvPr>
          <p:cNvPicPr>
            <a:picLocks noChangeAspect="1"/>
          </p:cNvPicPr>
          <p:nvPr/>
        </p:nvPicPr>
        <p:blipFill>
          <a:blip r:embed="rId4"/>
          <a:stretch>
            <a:fillRect/>
          </a:stretch>
        </p:blipFill>
        <p:spPr>
          <a:xfrm>
            <a:off x="6138545" y="2144630"/>
            <a:ext cx="5127099" cy="4272583"/>
          </a:xfrm>
          <a:prstGeom prst="rect">
            <a:avLst/>
          </a:prstGeom>
        </p:spPr>
      </p:pic>
    </p:spTree>
    <p:extLst>
      <p:ext uri="{BB962C8B-B14F-4D97-AF65-F5344CB8AC3E}">
        <p14:creationId xmlns:p14="http://schemas.microsoft.com/office/powerpoint/2010/main" val="39827107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Implementation</a:t>
            </a:r>
          </a:p>
        </p:txBody>
      </p:sp>
      <p:sp>
        <p:nvSpPr>
          <p:cNvPr id="11" name="灯片编号占位符 1">
            <a:extLst>
              <a:ext uri="{FF2B5EF4-FFF2-40B4-BE49-F238E27FC236}">
                <a16:creationId xmlns:a16="http://schemas.microsoft.com/office/drawing/2014/main" id="{0E012E6E-0C7C-44E2-ADD1-F43128D0FEE5}"/>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p:sp>
        <p:nvSpPr>
          <p:cNvPr id="2" name="文本框 1">
            <a:extLst>
              <a:ext uri="{FF2B5EF4-FFF2-40B4-BE49-F238E27FC236}">
                <a16:creationId xmlns:a16="http://schemas.microsoft.com/office/drawing/2014/main" id="{6E490A37-3561-4DAD-95A1-E23E8773B538}"/>
              </a:ext>
            </a:extLst>
          </p:cNvPr>
          <p:cNvSpPr txBox="1"/>
          <p:nvPr/>
        </p:nvSpPr>
        <p:spPr>
          <a:xfrm>
            <a:off x="702315" y="826351"/>
            <a:ext cx="5626831" cy="582415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ISAC transceiver</a:t>
            </a: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module</a:t>
            </a:r>
          </a:p>
          <a:p>
            <a:pPr marL="685800" lvl="1"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Transmits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ISAC signals and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receives</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echo signals for radar detection</a:t>
            </a:r>
          </a:p>
          <a:p>
            <a:pPr marL="685800" lvl="1"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Components: </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Intel NUC as the host computer</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FPGA-based controller for RHS</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USRP and f</a:t>
            </a:r>
            <a:r>
              <a:rPr lang="en-US" altLang="zh-CN" sz="2000" dirty="0" err="1">
                <a:solidFill>
                  <a:prstClr val="black"/>
                </a:solidFill>
                <a:latin typeface="Arial" panose="020B0604020202020204" pitchFamily="34" charset="0"/>
                <a:ea typeface="等线" panose="02010600030101010101" pitchFamily="2" charset="-122"/>
                <a:cs typeface="Arial" panose="020B0604020202020204" pitchFamily="34" charset="0"/>
              </a:rPr>
              <a:t>requency</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converter</a:t>
            </a:r>
          </a:p>
          <a:p>
            <a:pPr marL="1143000" lvl="2"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Tx antenna: RHS</a:t>
            </a:r>
          </a:p>
          <a:p>
            <a:pPr marL="1143000" lvl="2" indent="-228600">
              <a:lnSpc>
                <a:spcPct val="90000"/>
              </a:lnSpc>
              <a:spcBef>
                <a:spcPts val="1000"/>
              </a:spcBef>
              <a:buFont typeface="Arial" panose="020B0604020202020204" pitchFamily="34" charset="0"/>
              <a:buChar char="•"/>
              <a:defRPr/>
            </a:pP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Rx antenna:</a:t>
            </a:r>
            <a:r>
              <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horn antenna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User module</a:t>
            </a:r>
            <a:endParaRPr kumimoji="0" lang="zh-CN" altLang="en-US" sz="24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685800" lvl="1" indent="-228600">
              <a:lnSpc>
                <a:spcPct val="90000"/>
              </a:lnSpc>
              <a:spcBef>
                <a:spcPts val="1000"/>
              </a:spcBef>
              <a:buFont typeface="Arial" panose="020B0604020202020204" pitchFamily="34" charset="0"/>
              <a:buChar char="•"/>
              <a:defRPr/>
            </a:pP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Receives</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and </a:t>
            </a: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decodes</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the ISAC signals to retrieve the communication stream.</a:t>
            </a:r>
            <a:endParaRPr kumimoji="0" lang="en-US" altLang="zh-CN"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zh-CN" sz="2400" b="1" dirty="0">
                <a:solidFill>
                  <a:prstClr val="black"/>
                </a:solidFill>
                <a:latin typeface="Arial" panose="020B0604020202020204" pitchFamily="34" charset="0"/>
                <a:ea typeface="等线" panose="02010600030101010101" pitchFamily="2" charset="-122"/>
                <a:cs typeface="Arial" panose="020B0604020202020204" pitchFamily="34" charset="0"/>
              </a:rPr>
              <a:t>Target module</a:t>
            </a:r>
          </a:p>
          <a:p>
            <a:pPr marL="685800" lvl="1" indent="-228600">
              <a:lnSpc>
                <a:spcPct val="90000"/>
              </a:lnSpc>
              <a:spcBef>
                <a:spcPts val="1000"/>
              </a:spcBef>
              <a:buFont typeface="Arial" panose="020B0604020202020204" pitchFamily="34" charset="0"/>
              <a:buChar char="•"/>
              <a:defRPr/>
            </a:pP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Simulate</a:t>
            </a:r>
            <a:r>
              <a:rPr lang="en-US" altLang="zh-CN" sz="2000" dirty="0">
                <a:solidFill>
                  <a:srgbClr val="C00000"/>
                </a:solidFill>
                <a:latin typeface="Arial" panose="020B0604020202020204" pitchFamily="34" charset="0"/>
                <a:ea typeface="等线" panose="02010600030101010101" pitchFamily="2" charset="-122"/>
                <a:cs typeface="Arial" panose="020B0604020202020204" pitchFamily="34" charset="0"/>
              </a:rPr>
              <a:t>s</a:t>
            </a:r>
            <a:r>
              <a:rPr lang="en-US" altLang="zh-CN" sz="2000" dirty="0">
                <a:solidFill>
                  <a:prstClr val="black"/>
                </a:solidFill>
                <a:latin typeface="Arial" panose="020B0604020202020204" pitchFamily="34" charset="0"/>
                <a:ea typeface="等线" panose="02010600030101010101" pitchFamily="2" charset="-122"/>
                <a:cs typeface="Arial" panose="020B0604020202020204" pitchFamily="34" charset="0"/>
              </a:rPr>
              <a:t> radar targets by generating controllable radar echo signals.</a:t>
            </a:r>
            <a:endParaRPr kumimoji="0" lang="zh-CN" altLang="en-US" sz="2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4" name="图片 13">
            <a:extLst>
              <a:ext uri="{FF2B5EF4-FFF2-40B4-BE49-F238E27FC236}">
                <a16:creationId xmlns:a16="http://schemas.microsoft.com/office/drawing/2014/main" id="{9CD94FA6-E71E-4A8B-8362-AC12738C4574}"/>
              </a:ext>
            </a:extLst>
          </p:cNvPr>
          <p:cNvPicPr>
            <a:picLocks noChangeAspect="1"/>
          </p:cNvPicPr>
          <p:nvPr/>
        </p:nvPicPr>
        <p:blipFill>
          <a:blip r:embed="rId3"/>
          <a:stretch>
            <a:fillRect/>
          </a:stretch>
        </p:blipFill>
        <p:spPr>
          <a:xfrm>
            <a:off x="6328168" y="764704"/>
            <a:ext cx="5267423" cy="5739414"/>
          </a:xfrm>
          <a:prstGeom prst="rect">
            <a:avLst/>
          </a:prstGeom>
        </p:spPr>
      </p:pic>
    </p:spTree>
    <p:extLst>
      <p:ext uri="{BB962C8B-B14F-4D97-AF65-F5344CB8AC3E}">
        <p14:creationId xmlns:p14="http://schemas.microsoft.com/office/powerpoint/2010/main" val="28097837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标题 1">
            <a:extLst>
              <a:ext uri="{FF2B5EF4-FFF2-40B4-BE49-F238E27FC236}">
                <a16:creationId xmlns:a16="http://schemas.microsoft.com/office/drawing/2014/main" id="{C71932D5-43EF-9D4F-A941-BD7C6AF6432F}"/>
              </a:ext>
            </a:extLst>
          </p:cNvPr>
          <p:cNvSpPr txBox="1">
            <a:spLocks/>
          </p:cNvSpPr>
          <p:nvPr/>
        </p:nvSpPr>
        <p:spPr>
          <a:xfrm>
            <a:off x="83332" y="207491"/>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altLang="zh-CN" sz="4000" b="1" i="0" u="none" strike="noStrike" kern="1200" cap="none" spc="0" normalizeH="0" baseline="0" noProof="0" dirty="0">
                <a:ln>
                  <a:noFill/>
                </a:ln>
                <a:solidFill>
                  <a:srgbClr val="0070C0"/>
                </a:solidFill>
                <a:effectLst/>
                <a:uLnTx/>
                <a:uFillTx/>
                <a:latin typeface="Arial" panose="020B0604020202020204" pitchFamily="34" charset="0"/>
                <a:ea typeface="黑体" pitchFamily="2" charset="-122"/>
                <a:cs typeface="Arial" panose="020B0604020202020204" pitchFamily="34" charset="0"/>
              </a:rPr>
              <a:t>Experimental Results</a:t>
            </a:r>
          </a:p>
        </p:txBody>
      </p:sp>
      <p:sp>
        <p:nvSpPr>
          <p:cNvPr id="11" name="灯片编号占位符 1">
            <a:extLst>
              <a:ext uri="{FF2B5EF4-FFF2-40B4-BE49-F238E27FC236}">
                <a16:creationId xmlns:a16="http://schemas.microsoft.com/office/drawing/2014/main" id="{0E012E6E-0C7C-44E2-ADD1-F43128D0FEE5}"/>
              </a:ext>
            </a:extLst>
          </p:cNvPr>
          <p:cNvSpPr>
            <a:spLocks noGrp="1"/>
          </p:cNvSpPr>
          <p:nvPr>
            <p:ph type="sldNum" sz="quarter" idx="12"/>
          </p:nvPr>
        </p:nvSpPr>
        <p:spPr>
          <a:xfrm>
            <a:off x="9048328"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A84986-F341-4C75-A689-0AD066337CEF}" type="slidenum">
              <a:rPr kumimoji="0" lang="zh-CN" altLang="en-US" sz="1400" b="0" i="0" u="none" strike="noStrike" kern="1200" cap="none" spc="0" normalizeH="0" baseline="0" noProof="0" smtClean="0">
                <a:ln>
                  <a:noFill/>
                </a:ln>
                <a:solidFill>
                  <a:prstClr val="black">
                    <a:tint val="75000"/>
                  </a:prstClr>
                </a:solidFill>
                <a:effectLst/>
                <a:uLnTx/>
                <a:uFillTx/>
                <a:latin typeface="Calibri"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zh-CN" altLang="en-US" sz="1400" b="0" i="0" u="none" strike="noStrike" kern="1200" cap="none" spc="0" normalizeH="0" baseline="0" noProof="0" dirty="0">
              <a:ln>
                <a:noFill/>
              </a:ln>
              <a:solidFill>
                <a:prstClr val="black">
                  <a:tint val="75000"/>
                </a:prstClr>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6E490A37-3561-4DAD-95A1-E23E8773B538}"/>
                  </a:ext>
                </a:extLst>
              </p:cNvPr>
              <p:cNvSpPr txBox="1"/>
              <p:nvPr/>
            </p:nvSpPr>
            <p:spPr>
              <a:xfrm>
                <a:off x="702315" y="826351"/>
                <a:ext cx="10785390" cy="1328569"/>
              </a:xfrm>
              <a:prstGeom prst="rect">
                <a:avLst/>
              </a:prstGeom>
              <a:noFill/>
            </p:spPr>
            <p:txBody>
              <a:bodyPr wrap="square" rtlCol="0">
                <a:spAutoFit/>
              </a:bodyPr>
              <a:lstStyle/>
              <a:p>
                <a:pPr marL="228600" indent="-228600">
                  <a:lnSpc>
                    <a:spcPct val="90000"/>
                  </a:lnSpc>
                  <a:spcBef>
                    <a:spcPts val="1000"/>
                  </a:spcBef>
                  <a:buFont typeface="Arial" panose="020B0604020202020204" pitchFamily="34" charset="0"/>
                  <a:buChar char="•"/>
                  <a:defRPr/>
                </a:pPr>
                <a:r>
                  <a:rPr kumimoji="0" lang="en-US" altLang="zh-CN" sz="2000" b="1"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Radar sensing</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one of the main lobes </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of the radiation pattern is steered towards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direction of the target </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a:t>
                </a:r>
                <a14:m>
                  <m:oMath xmlns:m="http://schemas.openxmlformats.org/officeDocument/2006/math">
                    <m:r>
                      <a:rPr kumimoji="0" lang="en-US" altLang="zh-CN" sz="2000" b="0" i="1" u="none" strike="noStrike" kern="1200" cap="none" spc="0" normalizeH="0" baseline="0" noProof="0" smtClean="0">
                        <a:ln>
                          <a:noFill/>
                        </a:ln>
                        <a:effectLst/>
                        <a:uLnTx/>
                        <a:uFillTx/>
                        <a:latin typeface="Cambria Math" panose="02040503050406030204" pitchFamily="18" charset="0"/>
                        <a:ea typeface="等线" panose="02010600030101010101" pitchFamily="2" charset="-122"/>
                        <a:cs typeface="Arial" panose="020B0604020202020204" pitchFamily="34" charset="0"/>
                      </a:rPr>
                      <m:t>−50°, 0°,</m:t>
                    </m:r>
                  </m:oMath>
                </a14:m>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or </a:t>
                </a:r>
                <a14:m>
                  <m:oMath xmlns:m="http://schemas.openxmlformats.org/officeDocument/2006/math">
                    <m:r>
                      <a:rPr kumimoji="0" lang="en-US" altLang="zh-CN" sz="2000" b="0" i="1" u="none" strike="noStrike" kern="1200" cap="none" spc="0" normalizeH="0" baseline="0" noProof="0" smtClean="0">
                        <a:ln>
                          <a:noFill/>
                        </a:ln>
                        <a:effectLst/>
                        <a:uLnTx/>
                        <a:uFillTx/>
                        <a:latin typeface="Cambria Math" panose="02040503050406030204" pitchFamily="18" charset="0"/>
                        <a:ea typeface="等线" panose="02010600030101010101" pitchFamily="2" charset="-122"/>
                        <a:cs typeface="Arial" panose="020B0604020202020204" pitchFamily="34" charset="0"/>
                      </a:rPr>
                      <m:t>20°</m:t>
                    </m:r>
                  </m:oMath>
                </a14:m>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and the estimated range is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close</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to the real range. </a:t>
                </a:r>
              </a:p>
              <a:p>
                <a:pPr marL="228600" indent="-228600">
                  <a:lnSpc>
                    <a:spcPct val="90000"/>
                  </a:lnSpc>
                  <a:spcBef>
                    <a:spcPts val="1000"/>
                  </a:spcBef>
                  <a:buFont typeface="Arial" panose="020B0604020202020204" pitchFamily="34" charset="0"/>
                  <a:buChar char="•"/>
                  <a:defRPr/>
                </a:pPr>
                <a:r>
                  <a:rPr kumimoji="0" lang="en-US" altLang="zh-CN" sz="2000" b="1"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Communication</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the other main lobe </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of the radiation pattern points towards the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direction of the user</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a:t>
                </a:r>
                <a:r>
                  <a:rPr lang="en-US" altLang="zh-CN" sz="2000" dirty="0">
                    <a:latin typeface="Arial" panose="020B0604020202020204" pitchFamily="34" charset="0"/>
                    <a:ea typeface="等线" panose="02010600030101010101" pitchFamily="2" charset="-122"/>
                    <a:cs typeface="Arial" panose="020B0604020202020204" pitchFamily="34" charset="0"/>
                  </a:rPr>
                  <a:t>and is able to</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 support </a:t>
                </a:r>
                <a:r>
                  <a:rPr kumimoji="0" lang="en-US" altLang="zh-CN" sz="20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real-time data transmission</a:t>
                </a:r>
                <a:r>
                  <a:rPr kumimoji="0" lang="en-US" altLang="zh-CN" sz="2000" b="0" i="0" u="none" strike="noStrike" kern="1200" cap="none" spc="0" normalizeH="0" baseline="0" noProof="0" dirty="0">
                    <a:ln>
                      <a:noFill/>
                    </a:ln>
                    <a:effectLst/>
                    <a:uLnTx/>
                    <a:uFillTx/>
                    <a:latin typeface="Arial" panose="020B0604020202020204" pitchFamily="34" charset="0"/>
                    <a:ea typeface="等线" panose="02010600030101010101" pitchFamily="2" charset="-122"/>
                    <a:cs typeface="Arial" panose="020B0604020202020204" pitchFamily="34" charset="0"/>
                  </a:rPr>
                  <a:t>.</a:t>
                </a:r>
              </a:p>
            </p:txBody>
          </p:sp>
        </mc:Choice>
        <mc:Fallback xmlns="">
          <p:sp>
            <p:nvSpPr>
              <p:cNvPr id="2" name="文本框 1">
                <a:extLst>
                  <a:ext uri="{FF2B5EF4-FFF2-40B4-BE49-F238E27FC236}">
                    <a16:creationId xmlns:a16="http://schemas.microsoft.com/office/drawing/2014/main" id="{6E490A37-3561-4DAD-95A1-E23E8773B538}"/>
                  </a:ext>
                </a:extLst>
              </p:cNvPr>
              <p:cNvSpPr txBox="1">
                <a:spLocks noRot="1" noChangeAspect="1" noMove="1" noResize="1" noEditPoints="1" noAdjustHandles="1" noChangeArrowheads="1" noChangeShapeType="1" noTextEdit="1"/>
              </p:cNvSpPr>
              <p:nvPr/>
            </p:nvSpPr>
            <p:spPr>
              <a:xfrm>
                <a:off x="702315" y="826351"/>
                <a:ext cx="10785390" cy="1328569"/>
              </a:xfrm>
              <a:prstGeom prst="rect">
                <a:avLst/>
              </a:prstGeom>
              <a:blipFill>
                <a:blip r:embed="rId3"/>
                <a:stretch>
                  <a:fillRect l="-509" t="-4608" r="-396" b="-7834"/>
                </a:stretch>
              </a:blipFill>
            </p:spPr>
            <p:txBody>
              <a:bodyPr/>
              <a:lstStyle/>
              <a:p>
                <a:r>
                  <a:rPr lang="zh-CN" altLang="en-US">
                    <a:noFill/>
                  </a:rPr>
                  <a:t> </a:t>
                </a:r>
              </a:p>
            </p:txBody>
          </p:sp>
        </mc:Fallback>
      </mc:AlternateContent>
      <p:pic>
        <p:nvPicPr>
          <p:cNvPr id="4" name="图片 3">
            <a:extLst>
              <a:ext uri="{FF2B5EF4-FFF2-40B4-BE49-F238E27FC236}">
                <a16:creationId xmlns:a16="http://schemas.microsoft.com/office/drawing/2014/main" id="{0CCB6583-F887-49E2-AD66-2A6519A0875F}"/>
              </a:ext>
            </a:extLst>
          </p:cNvPr>
          <p:cNvPicPr>
            <a:picLocks noChangeAspect="1"/>
          </p:cNvPicPr>
          <p:nvPr/>
        </p:nvPicPr>
        <p:blipFill>
          <a:blip r:embed="rId4"/>
          <a:stretch>
            <a:fillRect/>
          </a:stretch>
        </p:blipFill>
        <p:spPr>
          <a:xfrm>
            <a:off x="1279864" y="2376380"/>
            <a:ext cx="9632272" cy="4133037"/>
          </a:xfrm>
          <a:prstGeom prst="rect">
            <a:avLst/>
          </a:prstGeom>
        </p:spPr>
      </p:pic>
    </p:spTree>
    <p:extLst>
      <p:ext uri="{BB962C8B-B14F-4D97-AF65-F5344CB8AC3E}">
        <p14:creationId xmlns:p14="http://schemas.microsoft.com/office/powerpoint/2010/main" val="974473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6AB184-B2E4-4ED3-BC32-5FFE1F1ECE6B}"/>
              </a:ext>
            </a:extLst>
          </p:cNvPr>
          <p:cNvSpPr>
            <a:spLocks noGrp="1"/>
          </p:cNvSpPr>
          <p:nvPr>
            <p:ph type="sldNum" sz="quarter" idx="12"/>
          </p:nvPr>
        </p:nvSpPr>
        <p:spPr/>
        <p:txBody>
          <a:bodyPr/>
          <a:lstStyle/>
          <a:p>
            <a:fld id="{7E206158-7BE5-4399-8FC8-2F35520EDF20}" type="slidenum">
              <a:rPr lang="en-US" altLang="zh-CN" sz="1400"/>
              <a:t>43</a:t>
            </a:fld>
            <a:endParaRPr lang="zh-CN" altLang="en-US" sz="1400" dirty="0"/>
          </a:p>
        </p:txBody>
      </p:sp>
      <p:sp>
        <p:nvSpPr>
          <p:cNvPr id="5" name="矩形 4">
            <a:extLst>
              <a:ext uri="{FF2B5EF4-FFF2-40B4-BE49-F238E27FC236}">
                <a16:creationId xmlns:a16="http://schemas.microsoft.com/office/drawing/2014/main" id="{50BAE7D3-A034-45BE-B0A2-F41E306C2400}"/>
              </a:ext>
            </a:extLst>
          </p:cNvPr>
          <p:cNvSpPr/>
          <p:nvPr/>
        </p:nvSpPr>
        <p:spPr>
          <a:xfrm>
            <a:off x="238672" y="769725"/>
            <a:ext cx="11565781" cy="5836919"/>
          </a:xfrm>
          <a:prstGeom prst="rect">
            <a:avLst/>
          </a:prstGeom>
        </p:spPr>
        <p:txBody>
          <a:bodyPr wrap="square">
            <a:spAutoFit/>
          </a:bodyPr>
          <a:lstStyle/>
          <a:p>
            <a:pPr marL="342900" lvl="1" indent="-342900">
              <a:lnSpc>
                <a:spcPct val="150000"/>
              </a:lnSpc>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RHS provides a promising alternative to traditional large-scale antennas</a:t>
            </a:r>
          </a:p>
          <a:p>
            <a:pPr marL="800100" lvl="2"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An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ultra-thin</a:t>
            </a:r>
            <a:r>
              <a:rPr lang="en-US" altLang="zh-CN"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lightweight</a:t>
            </a:r>
            <a:r>
              <a:rPr lang="en-US" altLang="zh-CN" sz="2000" dirty="0">
                <a:latin typeface="Arial" panose="020B0604020202020204" pitchFamily="34" charset="0"/>
                <a:ea typeface="微软雅黑" panose="020B0503020204020204" pitchFamily="34" charset="-122"/>
                <a:cs typeface="Arial" panose="020B0604020202020204" pitchFamily="34" charset="0"/>
              </a:rPr>
              <a:t> metamaterial antenna</a:t>
            </a:r>
          </a:p>
          <a:p>
            <a:pPr marL="800100" lvl="2"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more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cost-effective</a:t>
            </a:r>
            <a:r>
              <a:rPr lang="en-US" altLang="zh-CN" sz="2000" dirty="0">
                <a:latin typeface="Arial" panose="020B0604020202020204" pitchFamily="34" charset="0"/>
                <a:ea typeface="微软雅黑" panose="020B0503020204020204" pitchFamily="34" charset="-122"/>
                <a:cs typeface="Arial" panose="020B0604020202020204" pitchFamily="34" charset="0"/>
              </a:rPr>
              <a:t> solution for pursing high data rates</a:t>
            </a:r>
          </a:p>
          <a:p>
            <a:pPr marL="800100" lvl="2" indent="-342900">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Great potential in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capacity improvement </a:t>
            </a:r>
            <a:r>
              <a:rPr lang="en-US" altLang="zh-CN" sz="2000" dirty="0">
                <a:latin typeface="Arial" panose="020B0604020202020204" pitchFamily="34" charset="0"/>
                <a:ea typeface="微软雅黑" panose="020B0503020204020204" pitchFamily="34" charset="-122"/>
                <a:cs typeface="Arial" panose="020B0604020202020204" pitchFamily="34" charset="0"/>
              </a:rPr>
              <a:t>and enhancing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massive connectivity</a:t>
            </a:r>
          </a:p>
          <a:p>
            <a:pPr marL="342900" lvl="1" indent="-342900">
              <a:lnSpc>
                <a:spcPct val="150000"/>
              </a:lnSpc>
              <a:spcBef>
                <a:spcPts val="600"/>
              </a:spcBef>
              <a:buFont typeface="Arial" panose="020B0604020202020204" pitchFamily="34" charset="0"/>
              <a:buChar char="•"/>
            </a:pPr>
            <a:r>
              <a:rPr lang="en-US" altLang="zh-CN" sz="2400" dirty="0">
                <a:latin typeface="Arial" panose="020B0604020202020204" pitchFamily="34" charset="0"/>
                <a:ea typeface="微软雅黑" panose="020B0503020204020204" pitchFamily="34" charset="-122"/>
                <a:cs typeface="Arial" panose="020B0604020202020204" pitchFamily="34" charset="0"/>
              </a:rPr>
              <a:t>Different aspects related to holographic communications and sensing</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Limited radiation amplitudes effect</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Amplitude-controlled holographic beamforming design</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 novel multiple access technique: </a:t>
            </a:r>
            <a:r>
              <a:rPr lang="en-US" altLang="zh-CN" sz="2000" dirty="0">
                <a:latin typeface="Arial" panose="020B0604020202020204" pitchFamily="34" charset="0"/>
                <a:ea typeface="黑体" panose="02010609060101010101" pitchFamily="49" charset="-122"/>
                <a:cs typeface="Arial" panose="020B0604020202020204" pitchFamily="34" charset="0"/>
              </a:rPr>
              <a:t>HDMA</a:t>
            </a:r>
          </a:p>
          <a:p>
            <a:pPr marL="800100" lvl="2" indent="-342900" algn="just">
              <a:lnSpc>
                <a:spcPct val="150000"/>
              </a:lnSpc>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RHS radar for target detection</a:t>
            </a:r>
          </a:p>
          <a:p>
            <a:pPr marL="800100" lvl="2" indent="-342900" algn="just">
              <a:lnSpc>
                <a:spcPct val="150000"/>
              </a:lnSpc>
              <a:buFont typeface="Arial" panose="020B0604020202020204" pitchFamily="34" charset="0"/>
              <a:buChar char="•"/>
            </a:pP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Holographic integrated sensing and communication</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RHS-aided communication platform verification</a:t>
            </a:r>
          </a:p>
          <a:p>
            <a:pPr marL="800100" lvl="2" indent="-342900" algn="just">
              <a:lnSpc>
                <a:spcPct val="150000"/>
              </a:lnSpc>
              <a:buFont typeface="Arial" panose="020B0604020202020204" pitchFamily="34" charset="0"/>
              <a:buChar char="•"/>
            </a:pPr>
            <a:r>
              <a:rPr lang="en-US" altLang="zh-CN" sz="2000" dirty="0">
                <a:latin typeface="Arial" panose="020B0604020202020204" pitchFamily="34" charset="0"/>
                <a:ea typeface="微软雅黑" panose="020B0503020204020204" pitchFamily="34" charset="-122"/>
                <a:cs typeface="Arial" panose="020B0604020202020204" pitchFamily="34" charset="0"/>
              </a:rPr>
              <a:t>Another method: IOS-aided communication platform verification</a:t>
            </a:r>
          </a:p>
        </p:txBody>
      </p:sp>
      <p:sp>
        <p:nvSpPr>
          <p:cNvPr id="6" name="标题 1">
            <a:extLst>
              <a:ext uri="{FF2B5EF4-FFF2-40B4-BE49-F238E27FC236}">
                <a16:creationId xmlns:a16="http://schemas.microsoft.com/office/drawing/2014/main" id="{52F6845F-8602-4074-8AC1-472A671829E6}"/>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Conclusion</a:t>
            </a:r>
          </a:p>
        </p:txBody>
      </p:sp>
    </p:spTree>
    <p:extLst>
      <p:ext uri="{BB962C8B-B14F-4D97-AF65-F5344CB8AC3E}">
        <p14:creationId xmlns:p14="http://schemas.microsoft.com/office/powerpoint/2010/main" val="2908027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6AB184-B2E4-4ED3-BC32-5FFE1F1ECE6B}"/>
              </a:ext>
            </a:extLst>
          </p:cNvPr>
          <p:cNvSpPr>
            <a:spLocks noGrp="1"/>
          </p:cNvSpPr>
          <p:nvPr>
            <p:ph type="sldNum" sz="quarter" idx="12"/>
          </p:nvPr>
        </p:nvSpPr>
        <p:spPr/>
        <p:txBody>
          <a:bodyPr/>
          <a:lstStyle/>
          <a:p>
            <a:fld id="{7E206158-7BE5-4399-8FC8-2F35520EDF20}" type="slidenum">
              <a:rPr lang="en-US" altLang="zh-CN" sz="1400"/>
              <a:t>44</a:t>
            </a:fld>
            <a:endParaRPr lang="zh-CN" altLang="en-US" sz="1400" dirty="0"/>
          </a:p>
        </p:txBody>
      </p:sp>
      <p:sp>
        <p:nvSpPr>
          <p:cNvPr id="5" name="矩形 4">
            <a:extLst>
              <a:ext uri="{FF2B5EF4-FFF2-40B4-BE49-F238E27FC236}">
                <a16:creationId xmlns:a16="http://schemas.microsoft.com/office/drawing/2014/main" id="{50BAE7D3-A034-45BE-B0A2-F41E306C2400}"/>
              </a:ext>
            </a:extLst>
          </p:cNvPr>
          <p:cNvSpPr/>
          <p:nvPr/>
        </p:nvSpPr>
        <p:spPr>
          <a:xfrm>
            <a:off x="238672" y="692696"/>
            <a:ext cx="11565781" cy="6001643"/>
          </a:xfrm>
          <a:prstGeom prst="rect">
            <a:avLst/>
          </a:prstGeom>
        </p:spPr>
        <p:txBody>
          <a:bodyPr wrap="square">
            <a:spAutoFit/>
          </a:bodyPr>
          <a:lstStyle/>
          <a:p>
            <a:pPr marL="342900" lvl="1" indent="-342900">
              <a:lnSpc>
                <a:spcPct val="150000"/>
              </a:lnSpc>
              <a:buFont typeface="Arial" panose="020B0604020202020204" pitchFamily="34" charset="0"/>
              <a:buChar char="•"/>
            </a:pPr>
            <a:r>
              <a:rPr lang="en-US" sz="2400" dirty="0"/>
              <a:t>Three current research centers</a:t>
            </a:r>
          </a:p>
          <a:p>
            <a:pPr lvl="2" indent="-457200">
              <a:buFont typeface="+mj-lt"/>
              <a:buAutoNum type="arabicPeriod"/>
            </a:pPr>
            <a:r>
              <a:rPr lang="en-US" sz="2000" dirty="0"/>
              <a:t>U.S. Department of Transportation UTC Tier 1: Transportation Cybersecurity Center for Advanced Research and Education (CYBERCARE), just started</a:t>
            </a:r>
          </a:p>
          <a:p>
            <a:pPr lvl="2" indent="-457200">
              <a:buFont typeface="+mj-lt"/>
              <a:buAutoNum type="arabicPeriod"/>
            </a:pPr>
            <a:r>
              <a:rPr lang="en-US" sz="2000" dirty="0"/>
              <a:t>U.S. National Science Foundation The Industry University Cooperative Research Brain Centers (IUCRC Brain), Phase 2 just started</a:t>
            </a:r>
          </a:p>
          <a:p>
            <a:pPr lvl="2" indent="-457200">
              <a:buFont typeface="+mj-lt"/>
              <a:buAutoNum type="arabicPeriod"/>
            </a:pPr>
            <a:r>
              <a:rPr lang="en-US" sz="2000" dirty="0"/>
              <a:t>DoD Research Laboratory SMART Hub, just started</a:t>
            </a:r>
            <a:endParaRPr lang="en-US" sz="2400" dirty="0"/>
          </a:p>
          <a:p>
            <a:pPr marL="342900" lvl="1" indent="-342900">
              <a:lnSpc>
                <a:spcPct val="150000"/>
              </a:lnSpc>
              <a:buFont typeface="Arial" panose="020B0604020202020204" pitchFamily="34" charset="0"/>
              <a:buChar char="•"/>
            </a:pPr>
            <a:r>
              <a:rPr lang="en-US" sz="2400" dirty="0"/>
              <a:t>Current Funding</a:t>
            </a:r>
          </a:p>
          <a:p>
            <a:pPr marL="800100" lvl="2" indent="-342900">
              <a:buFont typeface="Arial" panose="020B0604020202020204" pitchFamily="34" charset="0"/>
              <a:buChar char="•"/>
            </a:pPr>
            <a:r>
              <a:rPr lang="en-US" sz="2000" dirty="0"/>
              <a:t>1 MURI: Advanced Mean-Field Game Theory for Complex Physical &amp; </a:t>
            </a:r>
            <a:r>
              <a:rPr lang="en-US" sz="2000" dirty="0" err="1"/>
              <a:t>Soci</a:t>
            </a:r>
            <a:r>
              <a:rPr lang="en-US" sz="2000" dirty="0"/>
              <a:t>-Economical Systems</a:t>
            </a:r>
          </a:p>
          <a:p>
            <a:pPr marL="800100" lvl="2" indent="-342900">
              <a:buFont typeface="Arial" panose="020B0604020202020204" pitchFamily="34" charset="0"/>
              <a:buChar char="•"/>
            </a:pPr>
            <a:r>
              <a:rPr lang="en-US" sz="2000" dirty="0"/>
              <a:t>3 NSF funding (CMMI-2222810, CNS-2128368m CNS-2107216)</a:t>
            </a:r>
          </a:p>
          <a:p>
            <a:pPr marL="800100" lvl="2" indent="-342900">
              <a:buFont typeface="Arial" panose="020B0604020202020204" pitchFamily="34" charset="0"/>
              <a:buChar char="•"/>
            </a:pPr>
            <a:r>
              <a:rPr lang="en-US" sz="2000" dirty="0"/>
              <a:t>2 Industrial gift support: Toyota and Amazon Research Award</a:t>
            </a:r>
          </a:p>
          <a:p>
            <a:pPr marL="342900" lvl="1" indent="-342900">
              <a:lnSpc>
                <a:spcPct val="150000"/>
              </a:lnSpc>
              <a:buFont typeface="Arial" panose="020B0604020202020204" pitchFamily="34" charset="0"/>
              <a:buChar char="•"/>
            </a:pPr>
            <a:r>
              <a:rPr lang="en-US" sz="2400" dirty="0"/>
              <a:t>Previous Support</a:t>
            </a:r>
          </a:p>
          <a:p>
            <a:pPr marL="800100" lvl="2" indent="-342900">
              <a:buFont typeface="Arial" panose="020B0604020202020204" pitchFamily="34" charset="0"/>
              <a:buChar char="•"/>
            </a:pPr>
            <a:r>
              <a:rPr lang="en-US" sz="2000" dirty="0"/>
              <a:t>15 NSF funding (career 2010), 1 AFOSR, 1 Department of Interior, 1 Gulf of Mexico Research Initiative </a:t>
            </a:r>
          </a:p>
          <a:p>
            <a:pPr marL="800100" lvl="2" indent="-342900">
              <a:buFont typeface="Arial" panose="020B0604020202020204" pitchFamily="34" charset="0"/>
              <a:buChar char="•"/>
            </a:pPr>
            <a:r>
              <a:rPr lang="en-US" sz="2000" dirty="0"/>
              <a:t>5 industry, 1 consortium, 1 Qatar national research, 4 European research and 2 internal funding</a:t>
            </a:r>
          </a:p>
          <a:p>
            <a:pPr marL="342900" lvl="1" indent="-342900">
              <a:lnSpc>
                <a:spcPct val="150000"/>
              </a:lnSpc>
              <a:buFont typeface="Arial" panose="020B0604020202020204" pitchFamily="34" charset="0"/>
              <a:buChar char="•"/>
            </a:pPr>
            <a:r>
              <a:rPr lang="en-US" sz="2400" dirty="0"/>
              <a:t>Group members</a:t>
            </a:r>
            <a:endParaRPr lang="en-US" sz="2000" dirty="0"/>
          </a:p>
          <a:p>
            <a:pPr marL="800100" lvl="2" indent="-342900">
              <a:buFont typeface="Arial" panose="020B0604020202020204" pitchFamily="34" charset="0"/>
              <a:buChar char="•"/>
            </a:pPr>
            <a:r>
              <a:rPr lang="en-US" sz="2000" dirty="0"/>
              <a:t>Currently 15 Ph.D. students and 1 postdoc (</a:t>
            </a:r>
            <a:r>
              <a:rPr lang="en-US" sz="2000" dirty="0">
                <a:solidFill>
                  <a:srgbClr val="FF0000"/>
                </a:solidFill>
              </a:rPr>
              <a:t>career goal 54: a deck of cards</a:t>
            </a:r>
            <a:r>
              <a:rPr lang="en-US" sz="2000" dirty="0"/>
              <a:t>)</a:t>
            </a:r>
          </a:p>
          <a:p>
            <a:pPr marL="800100" lvl="2" indent="-342900">
              <a:buFont typeface="Arial" panose="020B0604020202020204" pitchFamily="34" charset="0"/>
              <a:buChar char="•"/>
            </a:pPr>
            <a:r>
              <a:rPr lang="en-US" sz="2000" dirty="0"/>
              <a:t>Graduated 26 Ph.D. (include 7 females and 1 African American) and 4 M.S., 4 former postdoc</a:t>
            </a:r>
            <a:endParaRPr lang="en-US" altLang="zh-CN" sz="2000" dirty="0"/>
          </a:p>
        </p:txBody>
      </p:sp>
      <p:sp>
        <p:nvSpPr>
          <p:cNvPr id="6" name="标题 1">
            <a:extLst>
              <a:ext uri="{FF2B5EF4-FFF2-40B4-BE49-F238E27FC236}">
                <a16:creationId xmlns:a16="http://schemas.microsoft.com/office/drawing/2014/main" id="{52F6845F-8602-4074-8AC1-472A671829E6}"/>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Amigo Lab Overview</a:t>
            </a:r>
          </a:p>
        </p:txBody>
      </p:sp>
    </p:spTree>
    <p:extLst>
      <p:ext uri="{BB962C8B-B14F-4D97-AF65-F5344CB8AC3E}">
        <p14:creationId xmlns:p14="http://schemas.microsoft.com/office/powerpoint/2010/main" val="19108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6AB184-B2E4-4ED3-BC32-5FFE1F1ECE6B}"/>
              </a:ext>
            </a:extLst>
          </p:cNvPr>
          <p:cNvSpPr>
            <a:spLocks noGrp="1"/>
          </p:cNvSpPr>
          <p:nvPr>
            <p:ph type="sldNum" sz="quarter" idx="12"/>
          </p:nvPr>
        </p:nvSpPr>
        <p:spPr/>
        <p:txBody>
          <a:bodyPr/>
          <a:lstStyle/>
          <a:p>
            <a:fld id="{7E206158-7BE5-4399-8FC8-2F35520EDF20}" type="slidenum">
              <a:rPr lang="en-US" altLang="zh-CN" sz="1400"/>
              <a:t>45</a:t>
            </a:fld>
            <a:endParaRPr lang="zh-CN" altLang="en-US" sz="1400" dirty="0"/>
          </a:p>
        </p:txBody>
      </p:sp>
      <p:sp>
        <p:nvSpPr>
          <p:cNvPr id="6" name="标题 1">
            <a:extLst>
              <a:ext uri="{FF2B5EF4-FFF2-40B4-BE49-F238E27FC236}">
                <a16:creationId xmlns:a16="http://schemas.microsoft.com/office/drawing/2014/main" id="{52F6845F-8602-4074-8AC1-472A671829E6}"/>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Major Research Areas (Game Theory)</a:t>
            </a:r>
          </a:p>
        </p:txBody>
      </p:sp>
      <p:sp>
        <p:nvSpPr>
          <p:cNvPr id="10" name="Slide Number Placeholder 5">
            <a:extLst>
              <a:ext uri="{FF2B5EF4-FFF2-40B4-BE49-F238E27FC236}">
                <a16:creationId xmlns:a16="http://schemas.microsoft.com/office/drawing/2014/main" id="{02138401-18F7-5E9B-641A-C307AF1FCC73}"/>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E6A1CE6-4E4F-7647-882F-FBCB4AA9EAD4}" type="slidenum">
              <a:rPr lang="en-US" smtClean="0"/>
              <a:pPr/>
              <a:t>45</a:t>
            </a:fld>
            <a:endParaRPr lang="en-US"/>
          </a:p>
        </p:txBody>
      </p:sp>
      <p:pic>
        <p:nvPicPr>
          <p:cNvPr id="11" name="Picture 10">
            <a:extLst>
              <a:ext uri="{FF2B5EF4-FFF2-40B4-BE49-F238E27FC236}">
                <a16:creationId xmlns:a16="http://schemas.microsoft.com/office/drawing/2014/main" id="{BEC93DA2-8117-861C-3944-E21465474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0863" y="1196601"/>
            <a:ext cx="1424880" cy="1424880"/>
          </a:xfrm>
          <a:prstGeom prst="rect">
            <a:avLst/>
          </a:prstGeom>
        </p:spPr>
      </p:pic>
      <p:pic>
        <p:nvPicPr>
          <p:cNvPr id="12" name="Picture 4" descr="Chain Link Icon Png">
            <a:extLst>
              <a:ext uri="{FF2B5EF4-FFF2-40B4-BE49-F238E27FC236}">
                <a16:creationId xmlns:a16="http://schemas.microsoft.com/office/drawing/2014/main" id="{31E4E232-90B1-A45B-5A6F-10252DEAE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732409">
            <a:off x="9626979" y="1550797"/>
            <a:ext cx="710441" cy="710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430BD70-7044-A5F1-EFC0-C68346F9BE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16480" y="1196601"/>
            <a:ext cx="1447056" cy="1418835"/>
          </a:xfrm>
          <a:prstGeom prst="rect">
            <a:avLst/>
          </a:prstGeom>
        </p:spPr>
      </p:pic>
      <p:sp>
        <p:nvSpPr>
          <p:cNvPr id="14" name="矩形 4">
            <a:extLst>
              <a:ext uri="{FF2B5EF4-FFF2-40B4-BE49-F238E27FC236}">
                <a16:creationId xmlns:a16="http://schemas.microsoft.com/office/drawing/2014/main" id="{1C508E16-8EF4-626F-5EC6-25A3E86BA2A9}"/>
              </a:ext>
            </a:extLst>
          </p:cNvPr>
          <p:cNvSpPr/>
          <p:nvPr/>
        </p:nvSpPr>
        <p:spPr>
          <a:xfrm>
            <a:off x="238672" y="692696"/>
            <a:ext cx="11565781" cy="4584332"/>
          </a:xfrm>
          <a:prstGeom prst="rect">
            <a:avLst/>
          </a:prstGeom>
        </p:spPr>
        <p:txBody>
          <a:bodyPr wrap="square">
            <a:spAutoFit/>
          </a:bodyPr>
          <a:lstStyle/>
          <a:p>
            <a:pPr marL="342900" lvl="1" indent="-342900">
              <a:lnSpc>
                <a:spcPct val="150000"/>
              </a:lnSpc>
              <a:buFont typeface="Arial" panose="020B0604020202020204" pitchFamily="34" charset="0"/>
              <a:buChar char="•"/>
            </a:pPr>
            <a:r>
              <a:rPr lang="en-US" altLang="zh-CN" sz="2000" dirty="0"/>
              <a:t>Link game theory with communication and networking</a:t>
            </a:r>
          </a:p>
          <a:p>
            <a:pPr marL="800100" lvl="2" indent="-342900">
              <a:lnSpc>
                <a:spcPct val="125000"/>
              </a:lnSpc>
              <a:buFont typeface="Arial" panose="020B0604020202020204" pitchFamily="34" charset="0"/>
              <a:buChar char="•"/>
            </a:pPr>
            <a:r>
              <a:rPr lang="en-US" altLang="zh-CN" sz="2000" dirty="0"/>
              <a:t>Matching theory, 2012 Nobel Prize</a:t>
            </a:r>
          </a:p>
          <a:p>
            <a:pPr marL="800100" lvl="2" indent="-342900">
              <a:lnSpc>
                <a:spcPct val="125000"/>
              </a:lnSpc>
              <a:buFont typeface="Arial" panose="020B0604020202020204" pitchFamily="34" charset="0"/>
              <a:buChar char="•"/>
            </a:pPr>
            <a:r>
              <a:rPr lang="en-US" altLang="zh-CN" sz="2000" dirty="0"/>
              <a:t>Contract theory, 2014 Nobel Prize</a:t>
            </a:r>
          </a:p>
          <a:p>
            <a:pPr marL="800100" lvl="2" indent="-342900">
              <a:lnSpc>
                <a:spcPct val="125000"/>
              </a:lnSpc>
              <a:buFont typeface="Arial" panose="020B0604020202020204" pitchFamily="34" charset="0"/>
              <a:buChar char="•"/>
            </a:pPr>
            <a:r>
              <a:rPr lang="en-US" altLang="zh-CN" sz="2000" dirty="0"/>
              <a:t>Auction theory, 2020 Nobel Prize</a:t>
            </a:r>
          </a:p>
          <a:p>
            <a:pPr marL="800100" lvl="2" indent="-342900">
              <a:lnSpc>
                <a:spcPct val="125000"/>
              </a:lnSpc>
              <a:buFont typeface="Arial" panose="020B0604020202020204" pitchFamily="34" charset="0"/>
              <a:buChar char="•"/>
            </a:pPr>
            <a:r>
              <a:rPr lang="en-US" altLang="zh-CN" sz="2000" dirty="0"/>
              <a:t>Coalition formation/Nash Bargaining game (NSF Career)</a:t>
            </a:r>
          </a:p>
          <a:p>
            <a:pPr marL="800100" lvl="2" indent="-342900">
              <a:lnSpc>
                <a:spcPct val="125000"/>
              </a:lnSpc>
              <a:buFont typeface="Arial" panose="020B0604020202020204" pitchFamily="34" charset="0"/>
              <a:buChar char="•"/>
            </a:pPr>
            <a:r>
              <a:rPr lang="en-US" altLang="zh-CN" sz="2000" dirty="0"/>
              <a:t>Bilevel optimization: MPEC/EPEC</a:t>
            </a:r>
          </a:p>
          <a:p>
            <a:pPr marL="800100" lvl="2" indent="-342900">
              <a:lnSpc>
                <a:spcPct val="125000"/>
              </a:lnSpc>
              <a:buFont typeface="Arial" panose="020B0604020202020204" pitchFamily="34" charset="0"/>
              <a:buChar char="•"/>
            </a:pPr>
            <a:r>
              <a:rPr lang="en-US" altLang="zh-CN" sz="2000" dirty="0"/>
              <a:t>Game guided machine learning</a:t>
            </a:r>
          </a:p>
          <a:p>
            <a:pPr marL="800100" lvl="2" indent="-342900">
              <a:lnSpc>
                <a:spcPct val="125000"/>
              </a:lnSpc>
              <a:buFont typeface="Arial" panose="020B0604020202020204" pitchFamily="34" charset="0"/>
              <a:buChar char="•"/>
            </a:pPr>
            <a:r>
              <a:rPr lang="en-US" altLang="zh-CN" sz="2000" dirty="0"/>
              <a:t>Mean field game</a:t>
            </a:r>
          </a:p>
          <a:p>
            <a:pPr marL="342900" lvl="1" indent="-342900">
              <a:lnSpc>
                <a:spcPct val="150000"/>
              </a:lnSpc>
              <a:buFont typeface="Arial" panose="020B0604020202020204" pitchFamily="34" charset="0"/>
              <a:buChar char="•"/>
            </a:pPr>
            <a:r>
              <a:rPr lang="en-US" altLang="zh-CN" sz="2000" dirty="0"/>
              <a:t>Cambridge University Books</a:t>
            </a:r>
          </a:p>
          <a:p>
            <a:pPr marL="800100" lvl="2" indent="-342900">
              <a:lnSpc>
                <a:spcPct val="150000"/>
              </a:lnSpc>
              <a:buFont typeface="Arial" panose="020B0604020202020204" pitchFamily="34" charset="0"/>
              <a:buChar char="•"/>
            </a:pPr>
            <a:endParaRPr lang="en-US" altLang="zh-CN" sz="2000" dirty="0"/>
          </a:p>
          <a:p>
            <a:pPr marL="800100" lvl="2" indent="-342900">
              <a:lnSpc>
                <a:spcPct val="150000"/>
              </a:lnSpc>
              <a:buFont typeface="Arial" panose="020B0604020202020204" pitchFamily="34" charset="0"/>
              <a:buChar char="•"/>
            </a:pPr>
            <a:endParaRPr lang="en-US" altLang="zh-CN" sz="2000" dirty="0"/>
          </a:p>
        </p:txBody>
      </p:sp>
      <p:pic>
        <p:nvPicPr>
          <p:cNvPr id="16" name="Picture 15">
            <a:extLst>
              <a:ext uri="{FF2B5EF4-FFF2-40B4-BE49-F238E27FC236}">
                <a16:creationId xmlns:a16="http://schemas.microsoft.com/office/drawing/2014/main" id="{B34B4464-FFC7-05D6-CBED-A91F48BD8CE0}"/>
              </a:ext>
            </a:extLst>
          </p:cNvPr>
          <p:cNvPicPr>
            <a:picLocks noChangeAspect="1"/>
          </p:cNvPicPr>
          <p:nvPr/>
        </p:nvPicPr>
        <p:blipFill>
          <a:blip r:embed="rId6"/>
          <a:stretch>
            <a:fillRect/>
          </a:stretch>
        </p:blipFill>
        <p:spPr>
          <a:xfrm>
            <a:off x="7227428" y="2851822"/>
            <a:ext cx="1597821" cy="1582188"/>
          </a:xfrm>
          <a:prstGeom prst="rect">
            <a:avLst/>
          </a:prstGeom>
        </p:spPr>
      </p:pic>
      <p:pic>
        <p:nvPicPr>
          <p:cNvPr id="19" name="Picture 18">
            <a:extLst>
              <a:ext uri="{FF2B5EF4-FFF2-40B4-BE49-F238E27FC236}">
                <a16:creationId xmlns:a16="http://schemas.microsoft.com/office/drawing/2014/main" id="{28231598-32EC-94AB-4A0D-1B9FCD3DC4CE}"/>
              </a:ext>
            </a:extLst>
          </p:cNvPr>
          <p:cNvPicPr>
            <a:picLocks noChangeAspect="1"/>
          </p:cNvPicPr>
          <p:nvPr/>
        </p:nvPicPr>
        <p:blipFill>
          <a:blip r:embed="rId7"/>
          <a:stretch>
            <a:fillRect/>
          </a:stretch>
        </p:blipFill>
        <p:spPr>
          <a:xfrm>
            <a:off x="8813303" y="2851822"/>
            <a:ext cx="1597821" cy="1582188"/>
          </a:xfrm>
          <a:prstGeom prst="rect">
            <a:avLst/>
          </a:prstGeom>
        </p:spPr>
      </p:pic>
      <p:pic>
        <p:nvPicPr>
          <p:cNvPr id="24" name="Picture 23">
            <a:extLst>
              <a:ext uri="{FF2B5EF4-FFF2-40B4-BE49-F238E27FC236}">
                <a16:creationId xmlns:a16="http://schemas.microsoft.com/office/drawing/2014/main" id="{7F1DE67D-C1E5-5D4C-EEA2-486D6689B07C}"/>
              </a:ext>
            </a:extLst>
          </p:cNvPr>
          <p:cNvPicPr>
            <a:picLocks noChangeAspect="1"/>
          </p:cNvPicPr>
          <p:nvPr/>
        </p:nvPicPr>
        <p:blipFill>
          <a:blip r:embed="rId8"/>
          <a:stretch>
            <a:fillRect/>
          </a:stretch>
        </p:blipFill>
        <p:spPr>
          <a:xfrm>
            <a:off x="7083905" y="4485557"/>
            <a:ext cx="1779337" cy="1779337"/>
          </a:xfrm>
          <a:prstGeom prst="rect">
            <a:avLst/>
          </a:prstGeom>
        </p:spPr>
      </p:pic>
      <p:pic>
        <p:nvPicPr>
          <p:cNvPr id="25" name="Picture 24">
            <a:extLst>
              <a:ext uri="{FF2B5EF4-FFF2-40B4-BE49-F238E27FC236}">
                <a16:creationId xmlns:a16="http://schemas.microsoft.com/office/drawing/2014/main" id="{4DAFF249-E2AC-0EF3-8A83-11B0C8F8C090}"/>
              </a:ext>
            </a:extLst>
          </p:cNvPr>
          <p:cNvPicPr>
            <a:picLocks noChangeAspect="1"/>
          </p:cNvPicPr>
          <p:nvPr/>
        </p:nvPicPr>
        <p:blipFill>
          <a:blip r:embed="rId9"/>
          <a:stretch>
            <a:fillRect/>
          </a:stretch>
        </p:blipFill>
        <p:spPr>
          <a:xfrm>
            <a:off x="10416480" y="4446535"/>
            <a:ext cx="1779337" cy="1779337"/>
          </a:xfrm>
          <a:prstGeom prst="rect">
            <a:avLst/>
          </a:prstGeom>
        </p:spPr>
      </p:pic>
      <p:pic>
        <p:nvPicPr>
          <p:cNvPr id="27" name="Picture 26">
            <a:extLst>
              <a:ext uri="{FF2B5EF4-FFF2-40B4-BE49-F238E27FC236}">
                <a16:creationId xmlns:a16="http://schemas.microsoft.com/office/drawing/2014/main" id="{EBEDE018-4FB5-ED0E-5679-F2E69799678D}"/>
              </a:ext>
            </a:extLst>
          </p:cNvPr>
          <p:cNvPicPr>
            <a:picLocks noChangeAspect="1"/>
          </p:cNvPicPr>
          <p:nvPr/>
        </p:nvPicPr>
        <p:blipFill>
          <a:blip r:embed="rId10"/>
          <a:stretch>
            <a:fillRect/>
          </a:stretch>
        </p:blipFill>
        <p:spPr>
          <a:xfrm>
            <a:off x="4092796" y="4495634"/>
            <a:ext cx="1427140" cy="2029710"/>
          </a:xfrm>
          <a:prstGeom prst="rect">
            <a:avLst/>
          </a:prstGeom>
        </p:spPr>
      </p:pic>
      <p:pic>
        <p:nvPicPr>
          <p:cNvPr id="28" name="Picture 27">
            <a:extLst>
              <a:ext uri="{FF2B5EF4-FFF2-40B4-BE49-F238E27FC236}">
                <a16:creationId xmlns:a16="http://schemas.microsoft.com/office/drawing/2014/main" id="{2EFD11AA-B8CE-59AF-A17F-D0F94D5B7C4D}"/>
              </a:ext>
            </a:extLst>
          </p:cNvPr>
          <p:cNvPicPr>
            <a:picLocks noChangeAspect="1"/>
          </p:cNvPicPr>
          <p:nvPr/>
        </p:nvPicPr>
        <p:blipFill>
          <a:blip r:embed="rId11"/>
          <a:stretch>
            <a:fillRect/>
          </a:stretch>
        </p:blipFill>
        <p:spPr>
          <a:xfrm>
            <a:off x="1098555" y="4487284"/>
            <a:ext cx="1427140" cy="2029710"/>
          </a:xfrm>
          <a:prstGeom prst="rect">
            <a:avLst/>
          </a:prstGeom>
        </p:spPr>
      </p:pic>
      <p:pic>
        <p:nvPicPr>
          <p:cNvPr id="30" name="Picture 29" descr="Graphical user interface, application&#10;&#10;Description automatically generated">
            <a:extLst>
              <a:ext uri="{FF2B5EF4-FFF2-40B4-BE49-F238E27FC236}">
                <a16:creationId xmlns:a16="http://schemas.microsoft.com/office/drawing/2014/main" id="{D1FAD62E-2182-1B05-025D-81AD64A09B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19962" y="4485557"/>
            <a:ext cx="1583788" cy="2029710"/>
          </a:xfrm>
          <a:prstGeom prst="rect">
            <a:avLst/>
          </a:prstGeom>
        </p:spPr>
      </p:pic>
      <p:pic>
        <p:nvPicPr>
          <p:cNvPr id="22" name="Picture 21">
            <a:extLst>
              <a:ext uri="{FF2B5EF4-FFF2-40B4-BE49-F238E27FC236}">
                <a16:creationId xmlns:a16="http://schemas.microsoft.com/office/drawing/2014/main" id="{4D32019F-C402-9F5C-E61C-82FB2876F16C}"/>
              </a:ext>
            </a:extLst>
          </p:cNvPr>
          <p:cNvPicPr>
            <a:picLocks noChangeAspect="1"/>
          </p:cNvPicPr>
          <p:nvPr/>
        </p:nvPicPr>
        <p:blipFill>
          <a:blip r:embed="rId13"/>
          <a:stretch>
            <a:fillRect/>
          </a:stretch>
        </p:blipFill>
        <p:spPr>
          <a:xfrm>
            <a:off x="8831839" y="4485557"/>
            <a:ext cx="1767699" cy="1767699"/>
          </a:xfrm>
          <a:prstGeom prst="rect">
            <a:avLst/>
          </a:prstGeom>
        </p:spPr>
      </p:pic>
      <p:pic>
        <p:nvPicPr>
          <p:cNvPr id="5122" name="Picture 2" descr="People">
            <a:extLst>
              <a:ext uri="{FF2B5EF4-FFF2-40B4-BE49-F238E27FC236}">
                <a16:creationId xmlns:a16="http://schemas.microsoft.com/office/drawing/2014/main" id="{898FC5EB-9310-29F8-E3C1-870B3308E5F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93215" y="2822517"/>
            <a:ext cx="1559946" cy="1559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77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6AB184-B2E4-4ED3-BC32-5FFE1F1ECE6B}"/>
              </a:ext>
            </a:extLst>
          </p:cNvPr>
          <p:cNvSpPr>
            <a:spLocks noGrp="1"/>
          </p:cNvSpPr>
          <p:nvPr>
            <p:ph type="sldNum" sz="quarter" idx="12"/>
          </p:nvPr>
        </p:nvSpPr>
        <p:spPr/>
        <p:txBody>
          <a:bodyPr/>
          <a:lstStyle/>
          <a:p>
            <a:fld id="{7E206158-7BE5-4399-8FC8-2F35520EDF20}" type="slidenum">
              <a:rPr lang="en-US" altLang="zh-CN" sz="1400"/>
              <a:t>46</a:t>
            </a:fld>
            <a:endParaRPr lang="zh-CN" altLang="en-US" sz="1400" dirty="0"/>
          </a:p>
        </p:txBody>
      </p:sp>
      <p:sp>
        <p:nvSpPr>
          <p:cNvPr id="6" name="标题 1">
            <a:extLst>
              <a:ext uri="{FF2B5EF4-FFF2-40B4-BE49-F238E27FC236}">
                <a16:creationId xmlns:a16="http://schemas.microsoft.com/office/drawing/2014/main" id="{52F6845F-8602-4074-8AC1-472A671829E6}"/>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5G, 6G and Beyond</a:t>
            </a:r>
          </a:p>
        </p:txBody>
      </p:sp>
      <p:sp>
        <p:nvSpPr>
          <p:cNvPr id="3" name="TextBox 2">
            <a:extLst>
              <a:ext uri="{FF2B5EF4-FFF2-40B4-BE49-F238E27FC236}">
                <a16:creationId xmlns:a16="http://schemas.microsoft.com/office/drawing/2014/main" id="{1B388944-B4E5-D661-FF9A-1F9F7E22E990}"/>
              </a:ext>
            </a:extLst>
          </p:cNvPr>
          <p:cNvSpPr txBox="1"/>
          <p:nvPr/>
        </p:nvSpPr>
        <p:spPr>
          <a:xfrm>
            <a:off x="407368" y="878713"/>
            <a:ext cx="6100762" cy="4154984"/>
          </a:xfrm>
          <a:prstGeom prst="rect">
            <a:avLst/>
          </a:prstGeom>
          <a:noFill/>
        </p:spPr>
        <p:txBody>
          <a:bodyPr wrap="square">
            <a:spAutoFit/>
          </a:bodyPr>
          <a:lstStyle/>
          <a:p>
            <a:pPr indent="-114300">
              <a:defRPr/>
            </a:pPr>
            <a:r>
              <a:rPr lang="is-IS" sz="2400" dirty="0">
                <a:solidFill>
                  <a:srgbClr val="000000"/>
                </a:solidFill>
              </a:rPr>
              <a:t>Topics</a:t>
            </a:r>
            <a:endParaRPr lang="is-IS" sz="2000" dirty="0">
              <a:solidFill>
                <a:srgbClr val="000000"/>
              </a:solidFill>
            </a:endParaRPr>
          </a:p>
          <a:p>
            <a:pPr marL="342900" indent="-457200">
              <a:buFont typeface="Arial"/>
              <a:buChar char="•"/>
              <a:defRPr/>
            </a:pPr>
            <a:r>
              <a:rPr lang="is-IS" sz="2000" dirty="0">
                <a:solidFill>
                  <a:srgbClr val="000000"/>
                </a:solidFill>
              </a:rPr>
              <a:t>RF Energy Harvesting and Transfer</a:t>
            </a:r>
          </a:p>
          <a:p>
            <a:pPr marL="342900" indent="-457200">
              <a:buFont typeface="Arial"/>
              <a:buChar char="•"/>
              <a:defRPr/>
            </a:pPr>
            <a:r>
              <a:rPr lang="is-IS" sz="2000" dirty="0">
                <a:solidFill>
                  <a:srgbClr val="000000"/>
                </a:solidFill>
              </a:rPr>
              <a:t>Full Duplex</a:t>
            </a:r>
          </a:p>
          <a:p>
            <a:pPr marL="342900" indent="-457200">
              <a:buFont typeface="Arial"/>
              <a:buChar char="•"/>
              <a:defRPr/>
            </a:pPr>
            <a:r>
              <a:rPr lang="is-IS" sz="2000" dirty="0">
                <a:solidFill>
                  <a:srgbClr val="000000"/>
                </a:solidFill>
              </a:rPr>
              <a:t>D2D</a:t>
            </a:r>
          </a:p>
          <a:p>
            <a:pPr marL="342900" indent="-457200">
              <a:buFont typeface="Arial"/>
              <a:buChar char="•"/>
              <a:defRPr/>
            </a:pPr>
            <a:r>
              <a:rPr lang="is-IS" sz="2000" dirty="0">
                <a:solidFill>
                  <a:srgbClr val="000000"/>
                </a:solidFill>
              </a:rPr>
              <a:t>mmWave</a:t>
            </a:r>
          </a:p>
          <a:p>
            <a:pPr marL="342900" indent="-457200">
              <a:buFont typeface="Arial"/>
              <a:buChar char="•"/>
              <a:defRPr/>
            </a:pPr>
            <a:r>
              <a:rPr lang="is-IS" sz="2000" dirty="0">
                <a:solidFill>
                  <a:srgbClr val="000000"/>
                </a:solidFill>
              </a:rPr>
              <a:t>Femtocell</a:t>
            </a:r>
          </a:p>
          <a:p>
            <a:pPr marL="342900" indent="-457200">
              <a:buFont typeface="Arial"/>
              <a:buChar char="•"/>
              <a:defRPr/>
            </a:pPr>
            <a:r>
              <a:rPr lang="is-IS" sz="2000" dirty="0">
                <a:solidFill>
                  <a:srgbClr val="000000"/>
                </a:solidFill>
              </a:rPr>
              <a:t>Backscatter</a:t>
            </a:r>
          </a:p>
          <a:p>
            <a:pPr marL="342900" indent="-457200">
              <a:buFont typeface="Arial"/>
              <a:buChar char="•"/>
              <a:defRPr/>
            </a:pPr>
            <a:r>
              <a:rPr lang="is-IS" sz="2000" dirty="0">
                <a:solidFill>
                  <a:srgbClr val="000000"/>
                </a:solidFill>
              </a:rPr>
              <a:t>RF charging</a:t>
            </a:r>
          </a:p>
          <a:p>
            <a:pPr marL="342900" indent="-457200">
              <a:buFont typeface="Arial"/>
              <a:buChar char="•"/>
              <a:defRPr/>
            </a:pPr>
            <a:r>
              <a:rPr lang="is-IS" sz="2000" dirty="0">
                <a:solidFill>
                  <a:srgbClr val="000000"/>
                </a:solidFill>
              </a:rPr>
              <a:t>IoT</a:t>
            </a:r>
          </a:p>
          <a:p>
            <a:pPr marL="342900" indent="-457200">
              <a:buFont typeface="Arial"/>
              <a:buChar char="•"/>
              <a:defRPr/>
            </a:pPr>
            <a:r>
              <a:rPr lang="is-IS" sz="2000" dirty="0">
                <a:solidFill>
                  <a:srgbClr val="000000"/>
                </a:solidFill>
              </a:rPr>
              <a:t>Edge Computing/Network </a:t>
            </a:r>
          </a:p>
          <a:p>
            <a:pPr>
              <a:defRPr/>
            </a:pPr>
            <a:r>
              <a:rPr lang="is-IS" sz="2000" dirty="0">
                <a:solidFill>
                  <a:srgbClr val="000000"/>
                </a:solidFill>
              </a:rPr>
              <a:t>Virtualization/Software defined network</a:t>
            </a:r>
          </a:p>
          <a:p>
            <a:pPr marL="342900" indent="-457200">
              <a:buFont typeface="Arial"/>
              <a:buChar char="•"/>
              <a:defRPr/>
            </a:pPr>
            <a:r>
              <a:rPr lang="is-IS" sz="2000" dirty="0">
                <a:solidFill>
                  <a:srgbClr val="000000"/>
                </a:solidFill>
              </a:rPr>
              <a:t>RHS and RIS</a:t>
            </a:r>
          </a:p>
          <a:p>
            <a:pPr marL="342900" indent="-457200">
              <a:buFont typeface="Arial"/>
              <a:buChar char="•"/>
              <a:defRPr/>
            </a:pPr>
            <a:r>
              <a:rPr lang="is-IS" sz="2000" dirty="0">
                <a:solidFill>
                  <a:srgbClr val="000000"/>
                </a:solidFill>
              </a:rPr>
              <a:t>Airial Access Networks: </a:t>
            </a:r>
            <a:r>
              <a:rPr lang="is-IS" sz="2000" dirty="0">
                <a:solidFill>
                  <a:srgbClr val="FF0000"/>
                </a:solidFill>
              </a:rPr>
              <a:t>Game Theory</a:t>
            </a:r>
          </a:p>
        </p:txBody>
      </p:sp>
      <p:pic>
        <p:nvPicPr>
          <p:cNvPr id="5" name="图片 5">
            <a:extLst>
              <a:ext uri="{FF2B5EF4-FFF2-40B4-BE49-F238E27FC236}">
                <a16:creationId xmlns:a16="http://schemas.microsoft.com/office/drawing/2014/main" id="{B1A3E9F7-E440-D7D0-7838-1BAD62720E3F}"/>
              </a:ext>
            </a:extLst>
          </p:cNvPr>
          <p:cNvPicPr>
            <a:picLocks noChangeAspect="1"/>
          </p:cNvPicPr>
          <p:nvPr/>
        </p:nvPicPr>
        <p:blipFill>
          <a:blip r:embed="rId3"/>
          <a:stretch>
            <a:fillRect/>
          </a:stretch>
        </p:blipFill>
        <p:spPr>
          <a:xfrm>
            <a:off x="6283985" y="1767643"/>
            <a:ext cx="5500647" cy="3488588"/>
          </a:xfrm>
          <a:prstGeom prst="rect">
            <a:avLst/>
          </a:prstGeom>
        </p:spPr>
      </p:pic>
      <p:sp>
        <p:nvSpPr>
          <p:cNvPr id="7" name="Rectangle 6">
            <a:extLst>
              <a:ext uri="{FF2B5EF4-FFF2-40B4-BE49-F238E27FC236}">
                <a16:creationId xmlns:a16="http://schemas.microsoft.com/office/drawing/2014/main" id="{76A55BB4-10FE-2490-720D-92A33363F7B4}"/>
              </a:ext>
            </a:extLst>
          </p:cNvPr>
          <p:cNvSpPr/>
          <p:nvPr/>
        </p:nvSpPr>
        <p:spPr>
          <a:xfrm>
            <a:off x="6369090" y="1025272"/>
            <a:ext cx="5520807" cy="707886"/>
          </a:xfrm>
          <a:prstGeom prst="rect">
            <a:avLst/>
          </a:prstGeom>
        </p:spPr>
        <p:txBody>
          <a:bodyPr wrap="none">
            <a:spAutoFit/>
          </a:bodyPr>
          <a:lstStyle/>
          <a:p>
            <a:r>
              <a:rPr lang="en-US" sz="2000" b="0" i="0" dirty="0">
                <a:solidFill>
                  <a:srgbClr val="000000"/>
                </a:solidFill>
                <a:effectLst/>
                <a:latin typeface="CMTI10"/>
              </a:rPr>
              <a:t>Aerial Access Networks: Integration of  UAVs, </a:t>
            </a:r>
          </a:p>
          <a:p>
            <a:r>
              <a:rPr lang="en-US" sz="2000" b="0" i="0" dirty="0">
                <a:solidFill>
                  <a:srgbClr val="000000"/>
                </a:solidFill>
                <a:effectLst/>
                <a:latin typeface="CMTI10"/>
              </a:rPr>
              <a:t>HAPs, and Satellites, </a:t>
            </a:r>
            <a:r>
              <a:rPr lang="en-US" sz="2000" b="0" i="0" dirty="0">
                <a:solidFill>
                  <a:srgbClr val="000000"/>
                </a:solidFill>
                <a:effectLst/>
                <a:latin typeface="CMR10"/>
              </a:rPr>
              <a:t>Cambridge University Press 23</a:t>
            </a:r>
            <a:endParaRPr lang="en-US" altLang="zh-CN" sz="2000" b="1"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pic>
        <p:nvPicPr>
          <p:cNvPr id="6146" name="Picture 2" descr="People">
            <a:extLst>
              <a:ext uri="{FF2B5EF4-FFF2-40B4-BE49-F238E27FC236}">
                <a16:creationId xmlns:a16="http://schemas.microsoft.com/office/drawing/2014/main" id="{3D80258D-DECA-50AF-D962-F0175295E5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561" y="5333270"/>
            <a:ext cx="1074276" cy="145277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eople">
            <a:extLst>
              <a:ext uri="{FF2B5EF4-FFF2-40B4-BE49-F238E27FC236}">
                <a16:creationId xmlns:a16="http://schemas.microsoft.com/office/drawing/2014/main" id="{ADCE3BD9-43F6-53A8-86CD-027457245A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3995" y="5347959"/>
            <a:ext cx="1071669" cy="142339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Ph.D. Student Presents Energy Harvesting Research at NASA | UH Cullen  College of Engineering">
            <a:extLst>
              <a:ext uri="{FF2B5EF4-FFF2-40B4-BE49-F238E27FC236}">
                <a16:creationId xmlns:a16="http://schemas.microsoft.com/office/drawing/2014/main" id="{1DCE90E4-809A-52DD-D21E-8E76EEAD7B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8652" y="5296562"/>
            <a:ext cx="2210977" cy="147130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Joint Resource Management with Distributed Uplink Power Control in  Full-Duplex OFDMA Networks">
            <a:extLst>
              <a:ext uri="{FF2B5EF4-FFF2-40B4-BE49-F238E27FC236}">
                <a16:creationId xmlns:a16="http://schemas.microsoft.com/office/drawing/2014/main" id="{ECE560CE-07FF-4EA7-D04E-3304268407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3275" y="5296562"/>
            <a:ext cx="1196342" cy="148948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Mohamed Ali - Senior Engineer - Qualcomm | LinkedIn">
            <a:extLst>
              <a:ext uri="{FF2B5EF4-FFF2-40B4-BE49-F238E27FC236}">
                <a16:creationId xmlns:a16="http://schemas.microsoft.com/office/drawing/2014/main" id="{15CF5672-DE40-BD9D-5FDB-336E797309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95662" y="5312490"/>
            <a:ext cx="1471304" cy="147130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Dawei Chen - Reaserch Scientist - TOYOTA InfoTechnology Center Co., Ltd. |  LinkedIn">
            <a:extLst>
              <a:ext uri="{FF2B5EF4-FFF2-40B4-BE49-F238E27FC236}">
                <a16:creationId xmlns:a16="http://schemas.microsoft.com/office/drawing/2014/main" id="{37273915-BC9A-0D68-4716-EAF0ED7A09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60296" y="5290716"/>
            <a:ext cx="1471304" cy="147130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Book">
            <a:extLst>
              <a:ext uri="{FF2B5EF4-FFF2-40B4-BE49-F238E27FC236}">
                <a16:creationId xmlns:a16="http://schemas.microsoft.com/office/drawing/2014/main" id="{704A279E-B329-35A2-354D-6550746A84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28278" y="1774527"/>
            <a:ext cx="1155504" cy="1656223"/>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Book">
            <a:extLst>
              <a:ext uri="{FF2B5EF4-FFF2-40B4-BE49-F238E27FC236}">
                <a16:creationId xmlns:a16="http://schemas.microsoft.com/office/drawing/2014/main" id="{BCEAB6D4-B8E6-1299-9BC7-02A810AF76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69043" y="1748765"/>
            <a:ext cx="1174739" cy="1677267"/>
          </a:xfrm>
          <a:prstGeom prst="rect">
            <a:avLst/>
          </a:prstGeom>
          <a:noFill/>
          <a:extLst>
            <a:ext uri="{909E8E84-426E-40DD-AFC4-6F175D3DCCD1}">
              <a14:hiddenFill xmlns:a14="http://schemas.microsoft.com/office/drawing/2010/main">
                <a:solidFill>
                  <a:srgbClr val="FFFFFF"/>
                </a:solidFill>
              </a14:hiddenFill>
            </a:ext>
          </a:extLst>
        </p:spPr>
      </p:pic>
      <p:pic>
        <p:nvPicPr>
          <p:cNvPr id="6162" name="Picture 18">
            <a:extLst>
              <a:ext uri="{FF2B5EF4-FFF2-40B4-BE49-F238E27FC236}">
                <a16:creationId xmlns:a16="http://schemas.microsoft.com/office/drawing/2014/main" id="{515EA959-9063-39AE-CBAE-D7F751BA4B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3782" y="1774527"/>
            <a:ext cx="1152218" cy="1648652"/>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a:extLst>
              <a:ext uri="{FF2B5EF4-FFF2-40B4-BE49-F238E27FC236}">
                <a16:creationId xmlns:a16="http://schemas.microsoft.com/office/drawing/2014/main" id="{1747B27B-B5D2-B79E-51A9-1EA42133EDA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1667" y="3447190"/>
            <a:ext cx="1155504" cy="1656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35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6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4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5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6AB184-B2E4-4ED3-BC32-5FFE1F1ECE6B}"/>
              </a:ext>
            </a:extLst>
          </p:cNvPr>
          <p:cNvSpPr>
            <a:spLocks noGrp="1"/>
          </p:cNvSpPr>
          <p:nvPr>
            <p:ph type="sldNum" sz="quarter" idx="12"/>
          </p:nvPr>
        </p:nvSpPr>
        <p:spPr/>
        <p:txBody>
          <a:bodyPr/>
          <a:lstStyle/>
          <a:p>
            <a:fld id="{7E206158-7BE5-4399-8FC8-2F35520EDF20}" type="slidenum">
              <a:rPr lang="en-US" altLang="zh-CN" sz="1400"/>
              <a:t>47</a:t>
            </a:fld>
            <a:endParaRPr lang="zh-CN" altLang="en-US" sz="1400" dirty="0"/>
          </a:p>
        </p:txBody>
      </p:sp>
      <p:sp>
        <p:nvSpPr>
          <p:cNvPr id="6" name="标题 1">
            <a:extLst>
              <a:ext uri="{FF2B5EF4-FFF2-40B4-BE49-F238E27FC236}">
                <a16:creationId xmlns:a16="http://schemas.microsoft.com/office/drawing/2014/main" id="{52F6845F-8602-4074-8AC1-472A671829E6}"/>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Data Science and Machine Learning</a:t>
            </a:r>
          </a:p>
        </p:txBody>
      </p:sp>
      <p:sp>
        <p:nvSpPr>
          <p:cNvPr id="3" name="TextBox 2">
            <a:extLst>
              <a:ext uri="{FF2B5EF4-FFF2-40B4-BE49-F238E27FC236}">
                <a16:creationId xmlns:a16="http://schemas.microsoft.com/office/drawing/2014/main" id="{0F69BEE8-454B-E6EC-20D3-BB91F6C9BC76}"/>
              </a:ext>
            </a:extLst>
          </p:cNvPr>
          <p:cNvSpPr txBox="1"/>
          <p:nvPr/>
        </p:nvSpPr>
        <p:spPr>
          <a:xfrm>
            <a:off x="196990" y="688990"/>
            <a:ext cx="7087591" cy="6129050"/>
          </a:xfrm>
          <a:prstGeom prst="rect">
            <a:avLst/>
          </a:prstGeom>
          <a:noFill/>
        </p:spPr>
        <p:txBody>
          <a:bodyPr wrap="square">
            <a:spAutoFit/>
          </a:bodyPr>
          <a:lstStyle/>
          <a:p>
            <a:pPr>
              <a:lnSpc>
                <a:spcPct val="150000"/>
              </a:lnSpc>
              <a:defRPr/>
            </a:pPr>
            <a:r>
              <a:rPr lang="is-IS" sz="2800" dirty="0">
                <a:solidFill>
                  <a:srgbClr val="000000"/>
                </a:solidFill>
              </a:rPr>
              <a:t>Machine Learning</a:t>
            </a:r>
          </a:p>
          <a:p>
            <a:pPr lvl="1" indent="-457200">
              <a:lnSpc>
                <a:spcPct val="150000"/>
              </a:lnSpc>
              <a:buFont typeface="+mj-lt"/>
              <a:buAutoNum type="arabicPeriod"/>
              <a:defRPr/>
            </a:pPr>
            <a:r>
              <a:rPr lang="cs-CZ" sz="2000" dirty="0" err="1">
                <a:solidFill>
                  <a:srgbClr val="000000"/>
                </a:solidFill>
              </a:rPr>
              <a:t>Deep</a:t>
            </a:r>
            <a:r>
              <a:rPr lang="cs-CZ" sz="2000" dirty="0">
                <a:solidFill>
                  <a:srgbClr val="000000"/>
                </a:solidFill>
              </a:rPr>
              <a:t> learning and </a:t>
            </a:r>
            <a:r>
              <a:rPr lang="cs-CZ" sz="2000" dirty="0" err="1">
                <a:solidFill>
                  <a:srgbClr val="000000"/>
                </a:solidFill>
              </a:rPr>
              <a:t>federated</a:t>
            </a:r>
            <a:r>
              <a:rPr lang="cs-CZ" sz="2000" dirty="0">
                <a:solidFill>
                  <a:srgbClr val="000000"/>
                </a:solidFill>
              </a:rPr>
              <a:t> learning</a:t>
            </a:r>
          </a:p>
          <a:p>
            <a:pPr lvl="1" indent="-457200">
              <a:lnSpc>
                <a:spcPct val="150000"/>
              </a:lnSpc>
              <a:buFont typeface="+mj-lt"/>
              <a:buAutoNum type="arabicPeriod"/>
              <a:defRPr/>
            </a:pPr>
            <a:r>
              <a:rPr lang="cs-CZ" sz="2000" dirty="0" err="1">
                <a:solidFill>
                  <a:srgbClr val="000000"/>
                </a:solidFill>
              </a:rPr>
              <a:t>Bayesian</a:t>
            </a:r>
            <a:r>
              <a:rPr lang="cs-CZ" sz="2000" dirty="0">
                <a:solidFill>
                  <a:srgbClr val="000000"/>
                </a:solidFill>
              </a:rPr>
              <a:t> </a:t>
            </a:r>
            <a:r>
              <a:rPr lang="cs-CZ" sz="2000" dirty="0" err="1">
                <a:solidFill>
                  <a:srgbClr val="000000"/>
                </a:solidFill>
              </a:rPr>
              <a:t>nonparamentric</a:t>
            </a:r>
            <a:r>
              <a:rPr lang="cs-CZ" sz="2000" dirty="0">
                <a:solidFill>
                  <a:srgbClr val="000000"/>
                </a:solidFill>
              </a:rPr>
              <a:t> learning: IGMM, </a:t>
            </a:r>
            <a:r>
              <a:rPr lang="cs-CZ" sz="2000" dirty="0" err="1">
                <a:solidFill>
                  <a:srgbClr val="000000"/>
                </a:solidFill>
              </a:rPr>
              <a:t>Gibbs</a:t>
            </a:r>
            <a:r>
              <a:rPr lang="cs-CZ" sz="2000" dirty="0">
                <a:solidFill>
                  <a:srgbClr val="000000"/>
                </a:solidFill>
              </a:rPr>
              <a:t> </a:t>
            </a:r>
            <a:r>
              <a:rPr lang="cs-CZ" sz="2000" dirty="0" err="1">
                <a:solidFill>
                  <a:srgbClr val="000000"/>
                </a:solidFill>
              </a:rPr>
              <a:t>sampling</a:t>
            </a:r>
            <a:endParaRPr lang="cs-CZ" sz="2000" dirty="0">
              <a:solidFill>
                <a:srgbClr val="000000"/>
              </a:solidFill>
            </a:endParaRPr>
          </a:p>
          <a:p>
            <a:pPr lvl="1" indent="-457200">
              <a:lnSpc>
                <a:spcPct val="150000"/>
              </a:lnSpc>
              <a:buFont typeface="+mj-lt"/>
              <a:buAutoNum type="arabicPeriod"/>
              <a:defRPr/>
            </a:pPr>
            <a:r>
              <a:rPr lang="cs-CZ" sz="2000" dirty="0" err="1">
                <a:solidFill>
                  <a:srgbClr val="000000"/>
                </a:solidFill>
              </a:rPr>
              <a:t>Multiarm</a:t>
            </a:r>
            <a:r>
              <a:rPr lang="cs-CZ" sz="2000" dirty="0">
                <a:solidFill>
                  <a:srgbClr val="000000"/>
                </a:solidFill>
              </a:rPr>
              <a:t> </a:t>
            </a:r>
            <a:r>
              <a:rPr lang="cs-CZ" sz="2000" dirty="0" err="1">
                <a:solidFill>
                  <a:srgbClr val="000000"/>
                </a:solidFill>
              </a:rPr>
              <a:t>Bandit</a:t>
            </a:r>
            <a:r>
              <a:rPr lang="cs-CZ" sz="2000" dirty="0">
                <a:solidFill>
                  <a:srgbClr val="000000"/>
                </a:solidFill>
              </a:rPr>
              <a:t>: </a:t>
            </a:r>
            <a:r>
              <a:rPr lang="en-US" sz="2000" dirty="0">
                <a:solidFill>
                  <a:srgbClr val="000000"/>
                </a:solidFill>
              </a:rPr>
              <a:t>Exploration and exploitation</a:t>
            </a:r>
          </a:p>
          <a:p>
            <a:pPr marL="0" lvl="1">
              <a:lnSpc>
                <a:spcPct val="150000"/>
              </a:lnSpc>
              <a:defRPr/>
            </a:pPr>
            <a:r>
              <a:rPr lang="en-US" sz="2800" dirty="0">
                <a:solidFill>
                  <a:srgbClr val="000000"/>
                </a:solidFill>
              </a:rPr>
              <a:t>Quantum Computing </a:t>
            </a:r>
          </a:p>
          <a:p>
            <a:pPr marL="0" lvl="1">
              <a:lnSpc>
                <a:spcPct val="150000"/>
              </a:lnSpc>
              <a:defRPr/>
            </a:pPr>
            <a:r>
              <a:rPr lang="en-US" sz="2000" dirty="0">
                <a:solidFill>
                  <a:srgbClr val="000000"/>
                </a:solidFill>
              </a:rPr>
              <a:t>1. Simulated annealing QUBO</a:t>
            </a:r>
          </a:p>
          <a:p>
            <a:pPr marL="0" lvl="1">
              <a:lnSpc>
                <a:spcPct val="150000"/>
              </a:lnSpc>
              <a:defRPr/>
            </a:pPr>
            <a:r>
              <a:rPr lang="en-US" sz="2000" dirty="0">
                <a:solidFill>
                  <a:srgbClr val="000000"/>
                </a:solidFill>
              </a:rPr>
              <a:t>2. Hybrid Quantum and Classic CPU Computing </a:t>
            </a:r>
            <a:endParaRPr lang="is-IS" sz="2000" dirty="0">
              <a:solidFill>
                <a:srgbClr val="000000"/>
              </a:solidFill>
            </a:endParaRPr>
          </a:p>
          <a:p>
            <a:pPr marL="0" lvl="1">
              <a:lnSpc>
                <a:spcPct val="150000"/>
              </a:lnSpc>
              <a:defRPr/>
            </a:pPr>
            <a:r>
              <a:rPr lang="is-IS" sz="2800" dirty="0">
                <a:solidFill>
                  <a:srgbClr val="000000"/>
                </a:solidFill>
              </a:rPr>
              <a:t>(Distributionally) Robust Optimization </a:t>
            </a:r>
          </a:p>
          <a:p>
            <a:pPr>
              <a:lnSpc>
                <a:spcPct val="150000"/>
              </a:lnSpc>
              <a:defRPr/>
            </a:pPr>
            <a:r>
              <a:rPr lang="is-IS" sz="2800" dirty="0">
                <a:solidFill>
                  <a:srgbClr val="000000"/>
                </a:solidFill>
              </a:rPr>
              <a:t>Compressive Sensing </a:t>
            </a:r>
          </a:p>
          <a:p>
            <a:pPr>
              <a:lnSpc>
                <a:spcPct val="150000"/>
              </a:lnSpc>
              <a:defRPr/>
            </a:pPr>
            <a:r>
              <a:rPr lang="is-IS" sz="2800" dirty="0">
                <a:solidFill>
                  <a:srgbClr val="000000"/>
                </a:solidFill>
              </a:rPr>
              <a:t>Big Data</a:t>
            </a:r>
          </a:p>
          <a:p>
            <a:pPr marL="0" lvl="1">
              <a:lnSpc>
                <a:spcPct val="150000"/>
              </a:lnSpc>
              <a:defRPr/>
            </a:pPr>
            <a:endParaRPr lang="is-IS" sz="2400" dirty="0">
              <a:solidFill>
                <a:srgbClr val="000000"/>
              </a:solidFill>
            </a:endParaRPr>
          </a:p>
        </p:txBody>
      </p:sp>
      <p:pic>
        <p:nvPicPr>
          <p:cNvPr id="7170" name="Picture 2" descr="Book">
            <a:extLst>
              <a:ext uri="{FF2B5EF4-FFF2-40B4-BE49-F238E27FC236}">
                <a16:creationId xmlns:a16="http://schemas.microsoft.com/office/drawing/2014/main" id="{79D9F670-B8B5-1CC9-AC60-9CB60CAAB4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8174" y="1159023"/>
            <a:ext cx="2349500" cy="3403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7427AB3C-D466-3158-8E26-D732B0B007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7674" y="1116607"/>
            <a:ext cx="2590800" cy="34163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AE5CED66-E623-1122-24D1-B6EE8BBED6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7303" y="4977809"/>
            <a:ext cx="981523" cy="1342679"/>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CB0588A8-9191-4A8C-3425-5D0285BB8D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7169" y="4927570"/>
            <a:ext cx="1157992" cy="1366431"/>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Image of author Lanchao Liu">
            <a:extLst>
              <a:ext uri="{FF2B5EF4-FFF2-40B4-BE49-F238E27FC236}">
                <a16:creationId xmlns:a16="http://schemas.microsoft.com/office/drawing/2014/main" id="{6215646D-0DDA-6ACE-B228-D6DDF201BB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1710" y="4884001"/>
            <a:ext cx="1180700" cy="1475875"/>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C194654F-0275-D783-5144-61567D6AF0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2410" y="4975197"/>
            <a:ext cx="1369043" cy="1369043"/>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a:extLst>
              <a:ext uri="{FF2B5EF4-FFF2-40B4-BE49-F238E27FC236}">
                <a16:creationId xmlns:a16="http://schemas.microsoft.com/office/drawing/2014/main" id="{5BA0CBB1-DF4C-3F3B-655D-FAE6AE7081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80863" y="4975793"/>
            <a:ext cx="1346200" cy="1346200"/>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a:extLst>
              <a:ext uri="{FF2B5EF4-FFF2-40B4-BE49-F238E27FC236}">
                <a16:creationId xmlns:a16="http://schemas.microsoft.com/office/drawing/2014/main" id="{AAB3524A-539A-DCC6-A2AA-56D0BDB4F1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33506" y="4917457"/>
            <a:ext cx="1395142" cy="1395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6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7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8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6AB184-B2E4-4ED3-BC32-5FFE1F1ECE6B}"/>
              </a:ext>
            </a:extLst>
          </p:cNvPr>
          <p:cNvSpPr>
            <a:spLocks noGrp="1"/>
          </p:cNvSpPr>
          <p:nvPr>
            <p:ph type="sldNum" sz="quarter" idx="12"/>
          </p:nvPr>
        </p:nvSpPr>
        <p:spPr/>
        <p:txBody>
          <a:bodyPr/>
          <a:lstStyle/>
          <a:p>
            <a:fld id="{7E206158-7BE5-4399-8FC8-2F35520EDF20}" type="slidenum">
              <a:rPr lang="en-US" altLang="zh-CN" sz="1400"/>
              <a:t>48</a:t>
            </a:fld>
            <a:endParaRPr lang="zh-CN" altLang="en-US" sz="1400" dirty="0"/>
          </a:p>
        </p:txBody>
      </p:sp>
      <p:sp>
        <p:nvSpPr>
          <p:cNvPr id="6" name="标题 1">
            <a:extLst>
              <a:ext uri="{FF2B5EF4-FFF2-40B4-BE49-F238E27FC236}">
                <a16:creationId xmlns:a16="http://schemas.microsoft.com/office/drawing/2014/main" id="{52F6845F-8602-4074-8AC1-472A671829E6}"/>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Other Research Areas</a:t>
            </a:r>
          </a:p>
        </p:txBody>
      </p:sp>
      <p:sp>
        <p:nvSpPr>
          <p:cNvPr id="3" name="TextBox 2">
            <a:extLst>
              <a:ext uri="{FF2B5EF4-FFF2-40B4-BE49-F238E27FC236}">
                <a16:creationId xmlns:a16="http://schemas.microsoft.com/office/drawing/2014/main" id="{ECCD93BF-9780-624B-E9D4-53337181727C}"/>
              </a:ext>
            </a:extLst>
          </p:cNvPr>
          <p:cNvSpPr txBox="1"/>
          <p:nvPr/>
        </p:nvSpPr>
        <p:spPr>
          <a:xfrm>
            <a:off x="408584" y="906601"/>
            <a:ext cx="10945216" cy="5570756"/>
          </a:xfrm>
          <a:prstGeom prst="rect">
            <a:avLst/>
          </a:prstGeom>
          <a:noFill/>
        </p:spPr>
        <p:txBody>
          <a:bodyPr wrap="square">
            <a:spAutoFit/>
          </a:bodyPr>
          <a:lstStyle/>
          <a:p>
            <a:r>
              <a:rPr lang="en-US" sz="2400" dirty="0">
                <a:solidFill>
                  <a:srgbClr val="000000"/>
                </a:solidFill>
              </a:rPr>
              <a:t>Security and Privacy</a:t>
            </a:r>
          </a:p>
          <a:p>
            <a:pPr marL="914400" lvl="1" indent="-457200">
              <a:buFont typeface="Arial" charset="0"/>
              <a:buAutoNum type="arabicPeriod"/>
            </a:pPr>
            <a:r>
              <a:rPr lang="en-US" sz="2000" dirty="0">
                <a:solidFill>
                  <a:srgbClr val="000000"/>
                </a:solidFill>
              </a:rPr>
              <a:t>Device identification by Bayesian </a:t>
            </a:r>
            <a:r>
              <a:rPr lang="en-US" sz="2000" dirty="0" err="1">
                <a:solidFill>
                  <a:srgbClr val="000000"/>
                </a:solidFill>
              </a:rPr>
              <a:t>nonparametricc</a:t>
            </a:r>
            <a:endParaRPr lang="en-US" sz="2000" dirty="0">
              <a:solidFill>
                <a:srgbClr val="000000"/>
              </a:solidFill>
            </a:endParaRPr>
          </a:p>
          <a:p>
            <a:pPr marL="914400" lvl="1" indent="-457200">
              <a:buFont typeface="Arial" charset="0"/>
              <a:buAutoNum type="arabicPeriod"/>
            </a:pPr>
            <a:r>
              <a:rPr lang="en-US" sz="2000" dirty="0">
                <a:solidFill>
                  <a:srgbClr val="000000"/>
                </a:solidFill>
              </a:rPr>
              <a:t>Trust management and belief network/propagation</a:t>
            </a:r>
          </a:p>
          <a:p>
            <a:pPr marL="914400" lvl="1" indent="-457200">
              <a:buFont typeface="Arial" charset="0"/>
              <a:buAutoNum type="arabicPeriod"/>
            </a:pPr>
            <a:r>
              <a:rPr lang="en-US" sz="2000" dirty="0">
                <a:solidFill>
                  <a:srgbClr val="000000"/>
                </a:solidFill>
              </a:rPr>
              <a:t>Quickest detection</a:t>
            </a:r>
          </a:p>
          <a:p>
            <a:pPr marL="914400" lvl="1" indent="-457200">
              <a:buFont typeface="Arial" charset="0"/>
              <a:buAutoNum type="arabicPeriod"/>
            </a:pPr>
            <a:r>
              <a:rPr lang="en-US" sz="2000" dirty="0">
                <a:solidFill>
                  <a:srgbClr val="000000"/>
                </a:solidFill>
              </a:rPr>
              <a:t>Physical layer security</a:t>
            </a:r>
          </a:p>
          <a:p>
            <a:pPr marL="914400" lvl="1" indent="-457200">
              <a:buFont typeface="Arial" charset="0"/>
              <a:buAutoNum type="arabicPeriod"/>
            </a:pPr>
            <a:r>
              <a:rPr lang="en-US" sz="2000" dirty="0">
                <a:solidFill>
                  <a:srgbClr val="000000"/>
                </a:solidFill>
              </a:rPr>
              <a:t>Differential Privacy</a:t>
            </a:r>
          </a:p>
          <a:p>
            <a:r>
              <a:rPr lang="en-US" sz="2400" dirty="0">
                <a:solidFill>
                  <a:srgbClr val="000000"/>
                </a:solidFill>
              </a:rPr>
              <a:t>Blockchain/Crypto-economy </a:t>
            </a:r>
          </a:p>
          <a:p>
            <a:pPr marL="914400" lvl="1" indent="-457200">
              <a:buFont typeface="Arial" charset="0"/>
              <a:buAutoNum type="arabicPeriod"/>
            </a:pPr>
            <a:r>
              <a:rPr lang="en-US" sz="2000" dirty="0">
                <a:solidFill>
                  <a:srgbClr val="000000"/>
                </a:solidFill>
              </a:rPr>
              <a:t>Web3.0</a:t>
            </a:r>
          </a:p>
          <a:p>
            <a:pPr marL="914400" lvl="1" indent="-457200">
              <a:buFont typeface="Arial" charset="0"/>
              <a:buAutoNum type="arabicPeriod"/>
            </a:pPr>
            <a:r>
              <a:rPr lang="en-US" sz="2000" dirty="0">
                <a:solidFill>
                  <a:srgbClr val="000000"/>
                </a:solidFill>
              </a:rPr>
              <a:t>Crypto Economy (Contract theory)</a:t>
            </a:r>
          </a:p>
          <a:p>
            <a:r>
              <a:rPr lang="en-US" sz="2400" dirty="0">
                <a:solidFill>
                  <a:srgbClr val="000000"/>
                </a:solidFill>
              </a:rPr>
              <a:t>Smart Grid </a:t>
            </a:r>
          </a:p>
          <a:p>
            <a:pPr marL="914400" lvl="1" indent="-457200">
              <a:buFont typeface="Arial" charset="0"/>
              <a:buAutoNum type="arabicPeriod"/>
            </a:pPr>
            <a:r>
              <a:rPr lang="en-US" sz="2000" dirty="0">
                <a:solidFill>
                  <a:srgbClr val="000000"/>
                </a:solidFill>
              </a:rPr>
              <a:t>False </a:t>
            </a:r>
            <a:r>
              <a:rPr lang="sv-SE" sz="2000" dirty="0">
                <a:solidFill>
                  <a:srgbClr val="000000"/>
                </a:solidFill>
              </a:rPr>
              <a:t>data </a:t>
            </a:r>
            <a:r>
              <a:rPr lang="sv-SE" sz="2000" dirty="0" err="1">
                <a:solidFill>
                  <a:srgbClr val="000000"/>
                </a:solidFill>
              </a:rPr>
              <a:t>injection</a:t>
            </a:r>
            <a:r>
              <a:rPr lang="sv-SE" sz="2000" dirty="0">
                <a:solidFill>
                  <a:srgbClr val="000000"/>
                </a:solidFill>
              </a:rPr>
              <a:t> attack</a:t>
            </a:r>
          </a:p>
          <a:p>
            <a:pPr marL="914400" lvl="1" indent="-457200">
              <a:buFont typeface="Arial" charset="0"/>
              <a:buAutoNum type="arabicPeriod"/>
            </a:pPr>
            <a:r>
              <a:rPr lang="en-US" sz="2000" dirty="0">
                <a:solidFill>
                  <a:srgbClr val="000000"/>
                </a:solidFill>
              </a:rPr>
              <a:t>PHEV optimization</a:t>
            </a:r>
          </a:p>
          <a:p>
            <a:pPr marL="914400" lvl="1" indent="-457200">
              <a:buFont typeface="Arial" charset="0"/>
              <a:buAutoNum type="arabicPeriod"/>
            </a:pPr>
            <a:r>
              <a:rPr lang="en-US" sz="2000" dirty="0">
                <a:solidFill>
                  <a:srgbClr val="000000"/>
                </a:solidFill>
              </a:rPr>
              <a:t>Distributed microgrid control</a:t>
            </a:r>
          </a:p>
          <a:p>
            <a:pPr marL="914400" lvl="1" indent="-457200">
              <a:buFont typeface="Arial" charset="0"/>
              <a:buAutoNum type="arabicPeriod"/>
            </a:pPr>
            <a:r>
              <a:rPr lang="en-US" sz="2000" dirty="0">
                <a:solidFill>
                  <a:srgbClr val="000000"/>
                </a:solidFill>
              </a:rPr>
              <a:t>Demand side management</a:t>
            </a:r>
          </a:p>
          <a:p>
            <a:pPr marL="914400" lvl="1" indent="-457200">
              <a:buFont typeface="Arial" charset="0"/>
              <a:buAutoNum type="arabicPeriod"/>
            </a:pPr>
            <a:r>
              <a:rPr lang="en-US" sz="2000" dirty="0">
                <a:solidFill>
                  <a:srgbClr val="000000"/>
                </a:solidFill>
              </a:rPr>
              <a:t>Renewable energy</a:t>
            </a:r>
          </a:p>
          <a:p>
            <a:pPr marL="914400" lvl="1" indent="-457200">
              <a:buFont typeface="Arial" charset="0"/>
              <a:buAutoNum type="arabicPeriod"/>
            </a:pPr>
            <a:r>
              <a:rPr lang="en-US" sz="2000" dirty="0">
                <a:solidFill>
                  <a:srgbClr val="000000"/>
                </a:solidFill>
              </a:rPr>
              <a:t>Smart meter</a:t>
            </a:r>
          </a:p>
          <a:p>
            <a:r>
              <a:rPr lang="en-US" sz="2400" dirty="0">
                <a:solidFill>
                  <a:srgbClr val="000000"/>
                </a:solidFill>
              </a:rPr>
              <a:t>Decarbonization</a:t>
            </a:r>
          </a:p>
        </p:txBody>
      </p:sp>
      <p:sp>
        <p:nvSpPr>
          <p:cNvPr id="8" name="TextBox 7">
            <a:extLst>
              <a:ext uri="{FF2B5EF4-FFF2-40B4-BE49-F238E27FC236}">
                <a16:creationId xmlns:a16="http://schemas.microsoft.com/office/drawing/2014/main" id="{2249F751-6E07-51EC-3064-6414A9C71CFD}"/>
              </a:ext>
            </a:extLst>
          </p:cNvPr>
          <p:cNvSpPr txBox="1"/>
          <p:nvPr/>
        </p:nvSpPr>
        <p:spPr>
          <a:xfrm>
            <a:off x="4943872" y="4846141"/>
            <a:ext cx="6984776" cy="1692771"/>
          </a:xfrm>
          <a:prstGeom prst="rect">
            <a:avLst/>
          </a:prstGeom>
          <a:noFill/>
        </p:spPr>
        <p:txBody>
          <a:bodyPr wrap="square">
            <a:spAutoFit/>
          </a:bodyPr>
          <a:lstStyle/>
          <a:p>
            <a:r>
              <a:rPr lang="en-US" sz="2400" dirty="0">
                <a:solidFill>
                  <a:srgbClr val="000000"/>
                </a:solidFill>
              </a:rPr>
              <a:t> </a:t>
            </a:r>
            <a:r>
              <a:rPr lang="en-US" sz="2400" dirty="0">
                <a:solidFill>
                  <a:srgbClr val="FF0000"/>
                </a:solidFill>
              </a:rPr>
              <a:t>Summary from my student’s </a:t>
            </a:r>
            <a:r>
              <a:rPr lang="en-US" sz="2400" dirty="0" err="1">
                <a:solidFill>
                  <a:srgbClr val="FF0000"/>
                </a:solidFill>
              </a:rPr>
              <a:t>facebook</a:t>
            </a:r>
            <a:endParaRPr lang="en-US" sz="2400" dirty="0">
              <a:solidFill>
                <a:srgbClr val="FF0000"/>
              </a:solidFill>
            </a:endParaRPr>
          </a:p>
          <a:p>
            <a:pPr marL="914400" lvl="1" indent="-457200">
              <a:buFont typeface="Arial" charset="0"/>
              <a:buChar char="•"/>
            </a:pPr>
            <a:r>
              <a:rPr lang="en-US" sz="2000" dirty="0">
                <a:solidFill>
                  <a:srgbClr val="FF0000"/>
                </a:solidFill>
              </a:rPr>
              <a:t>Theory is something we know why, but it does not work.</a:t>
            </a:r>
          </a:p>
          <a:p>
            <a:pPr marL="914400" lvl="1" indent="-457200">
              <a:buFont typeface="Arial" charset="0"/>
              <a:buChar char="•"/>
            </a:pPr>
            <a:r>
              <a:rPr lang="en-US" sz="2000" dirty="0">
                <a:solidFill>
                  <a:srgbClr val="FF0000"/>
                </a:solidFill>
              </a:rPr>
              <a:t>Practice is something works, but we do not know why.</a:t>
            </a:r>
          </a:p>
          <a:p>
            <a:pPr marL="914400" lvl="1" indent="-457200">
              <a:buFont typeface="Arial" charset="0"/>
              <a:buChar char="•"/>
            </a:pPr>
            <a:r>
              <a:rPr lang="en-US" sz="2000" dirty="0">
                <a:solidFill>
                  <a:srgbClr val="FF0000"/>
                </a:solidFill>
              </a:rPr>
              <a:t>In our research lab, we have both: </a:t>
            </a:r>
          </a:p>
          <a:p>
            <a:pPr lvl="1"/>
            <a:r>
              <a:rPr lang="en-US" sz="2000" dirty="0">
                <a:solidFill>
                  <a:srgbClr val="FF0000"/>
                </a:solidFill>
              </a:rPr>
              <a:t>		nothing works and we do not know why.</a:t>
            </a:r>
            <a:endParaRPr lang="en-US" dirty="0">
              <a:solidFill>
                <a:srgbClr val="FF0000"/>
              </a:solidFill>
            </a:endParaRPr>
          </a:p>
        </p:txBody>
      </p:sp>
      <p:pic>
        <p:nvPicPr>
          <p:cNvPr id="8194" name="Picture 2">
            <a:extLst>
              <a:ext uri="{FF2B5EF4-FFF2-40B4-BE49-F238E27FC236}">
                <a16:creationId xmlns:a16="http://schemas.microsoft.com/office/drawing/2014/main" id="{7AA22FA7-6A5A-F3BE-CC0E-AD627ADC2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0692" y="884128"/>
            <a:ext cx="1735894" cy="245986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2226C389-13CC-050F-0D6D-F20765D83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42102" y="3497662"/>
            <a:ext cx="1111698" cy="133329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05E02F61-F2B3-CE47-C11F-89F2F770C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77973" y="3491482"/>
            <a:ext cx="1263685" cy="126368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528BBCD0-8FEA-91BF-F27D-CD7D70675F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5900" y="3485167"/>
            <a:ext cx="1344083" cy="1270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C0FA428C-4FC1-13C0-1B39-7505F53938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5530" y="3493477"/>
            <a:ext cx="990324" cy="1289129"/>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a:extLst>
              <a:ext uri="{FF2B5EF4-FFF2-40B4-BE49-F238E27FC236}">
                <a16:creationId xmlns:a16="http://schemas.microsoft.com/office/drawing/2014/main" id="{8BC13E77-4641-F9C4-E4CF-C5F8A3331DC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6680" y="2022231"/>
            <a:ext cx="990324" cy="1258887"/>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49F48EB5-312F-61CC-6E29-15A54567BB5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704" y="5483497"/>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8208" name="Picture 16">
            <a:extLst>
              <a:ext uri="{FF2B5EF4-FFF2-40B4-BE49-F238E27FC236}">
                <a16:creationId xmlns:a16="http://schemas.microsoft.com/office/drawing/2014/main" id="{36D5EEB9-4FEE-8C11-B533-9B3980232D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8948" y="3485167"/>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8210" name="Picture 18">
            <a:extLst>
              <a:ext uri="{FF2B5EF4-FFF2-40B4-BE49-F238E27FC236}">
                <a16:creationId xmlns:a16="http://schemas.microsoft.com/office/drawing/2014/main" id="{761DF903-CADB-94B8-CC5D-2AC1CDAC4B7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87004" y="2050378"/>
            <a:ext cx="1158875" cy="11588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2222C4-10DE-84BF-EBC8-7E779F75822F}"/>
              </a:ext>
            </a:extLst>
          </p:cNvPr>
          <p:cNvSpPr txBox="1"/>
          <p:nvPr/>
        </p:nvSpPr>
        <p:spPr>
          <a:xfrm>
            <a:off x="9264352" y="937379"/>
            <a:ext cx="2668885" cy="1938992"/>
          </a:xfrm>
          <a:prstGeom prst="rect">
            <a:avLst/>
          </a:prstGeom>
          <a:noFill/>
        </p:spPr>
        <p:txBody>
          <a:bodyPr wrap="square">
            <a:spAutoFit/>
          </a:bodyPr>
          <a:lstStyle/>
          <a:p>
            <a:pPr marL="0" marR="0" indent="228600" algn="l">
              <a:spcBef>
                <a:spcPts val="0"/>
              </a:spcBef>
              <a:spcAft>
                <a:spcPts val="0"/>
              </a:spcAft>
            </a:pPr>
            <a:r>
              <a:rPr lang="en-US" sz="2000" b="0" i="0" dirty="0" err="1">
                <a:solidFill>
                  <a:srgbClr val="000000"/>
                </a:solidFill>
                <a:effectLst/>
                <a:latin typeface="CMTI10"/>
              </a:rPr>
              <a:t>Cryptoeconomics</a:t>
            </a:r>
            <a:r>
              <a:rPr lang="en-US" sz="2000" b="0" i="0" dirty="0">
                <a:solidFill>
                  <a:srgbClr val="000000"/>
                </a:solidFill>
                <a:effectLst/>
                <a:latin typeface="CMTI10"/>
              </a:rPr>
              <a:t>: Economic Mechanisms behind Blockchains </a:t>
            </a:r>
          </a:p>
          <a:p>
            <a:pPr marL="457200" marR="0" indent="-228600" algn="l">
              <a:spcBef>
                <a:spcPts val="0"/>
              </a:spcBef>
              <a:spcAft>
                <a:spcPts val="0"/>
              </a:spcAft>
            </a:pPr>
            <a:endParaRPr lang="en-US" sz="2000" b="0" i="0" dirty="0">
              <a:solidFill>
                <a:srgbClr val="000000"/>
              </a:solidFill>
              <a:effectLst/>
              <a:latin typeface="CMR10"/>
            </a:endParaRPr>
          </a:p>
          <a:p>
            <a:pPr marL="457200" marR="0" indent="-228600" algn="l">
              <a:spcBef>
                <a:spcPts val="0"/>
              </a:spcBef>
              <a:spcAft>
                <a:spcPts val="0"/>
              </a:spcAft>
            </a:pPr>
            <a:r>
              <a:rPr lang="en-US" sz="2000" b="0" i="0" dirty="0">
                <a:solidFill>
                  <a:srgbClr val="000000"/>
                </a:solidFill>
                <a:effectLst/>
                <a:latin typeface="CMR10"/>
              </a:rPr>
              <a:t>Cambridge University Press 2023</a:t>
            </a:r>
            <a:endParaRPr lang="en-US" sz="2000" b="0" i="0"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155478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2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2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2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20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0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9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20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8CE3C0-A58B-15CC-E9CD-B77F88FF24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834" y="3429000"/>
            <a:ext cx="3094083" cy="2320562"/>
          </a:xfrm>
          <a:prstGeom prst="rect">
            <a:avLst/>
          </a:prstGeom>
        </p:spPr>
      </p:pic>
      <p:pic>
        <p:nvPicPr>
          <p:cNvPr id="6" name="Picture 5">
            <a:extLst>
              <a:ext uri="{FF2B5EF4-FFF2-40B4-BE49-F238E27FC236}">
                <a16:creationId xmlns:a16="http://schemas.microsoft.com/office/drawing/2014/main" id="{2946873A-C944-D740-88D5-06A50607F1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2551" y="3284984"/>
            <a:ext cx="3251199" cy="2438399"/>
          </a:xfrm>
          <a:prstGeom prst="rect">
            <a:avLst/>
          </a:prstGeom>
        </p:spPr>
      </p:pic>
      <p:pic>
        <p:nvPicPr>
          <p:cNvPr id="7" name="Picture 6">
            <a:extLst>
              <a:ext uri="{FF2B5EF4-FFF2-40B4-BE49-F238E27FC236}">
                <a16:creationId xmlns:a16="http://schemas.microsoft.com/office/drawing/2014/main" id="{7E92617D-2348-02B2-C206-56F1DB6F70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8016" y="1046624"/>
            <a:ext cx="4160281" cy="2408584"/>
          </a:xfrm>
          <a:prstGeom prst="rect">
            <a:avLst/>
          </a:prstGeom>
        </p:spPr>
      </p:pic>
      <p:pic>
        <p:nvPicPr>
          <p:cNvPr id="8" name="Picture 7">
            <a:extLst>
              <a:ext uri="{FF2B5EF4-FFF2-40B4-BE49-F238E27FC236}">
                <a16:creationId xmlns:a16="http://schemas.microsoft.com/office/drawing/2014/main" id="{81AB326C-CDB8-52B6-6034-666561996A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5353" y="1016808"/>
            <a:ext cx="1828800" cy="2438400"/>
          </a:xfrm>
          <a:prstGeom prst="rect">
            <a:avLst/>
          </a:prstGeom>
        </p:spPr>
      </p:pic>
      <p:pic>
        <p:nvPicPr>
          <p:cNvPr id="9" name="Picture 8">
            <a:extLst>
              <a:ext uri="{FF2B5EF4-FFF2-40B4-BE49-F238E27FC236}">
                <a16:creationId xmlns:a16="http://schemas.microsoft.com/office/drawing/2014/main" id="{315D3688-C587-1F6F-674E-1A32032388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3515" y="1016808"/>
            <a:ext cx="3093481" cy="3404557"/>
          </a:xfrm>
          <a:prstGeom prst="rect">
            <a:avLst/>
          </a:prstGeom>
        </p:spPr>
      </p:pic>
      <p:pic>
        <p:nvPicPr>
          <p:cNvPr id="10" name="Picture 2">
            <a:extLst>
              <a:ext uri="{FF2B5EF4-FFF2-40B4-BE49-F238E27FC236}">
                <a16:creationId xmlns:a16="http://schemas.microsoft.com/office/drawing/2014/main" id="{53FF8D0A-CB88-C5C4-2FE9-665D18FDBD6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464153" y="3429000"/>
            <a:ext cx="3098198" cy="22988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7848B58-7C61-A824-8636-10E2F3F0547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64152" y="2549506"/>
            <a:ext cx="3072205" cy="1758987"/>
          </a:xfrm>
          <a:prstGeom prst="rect">
            <a:avLst/>
          </a:prstGeom>
        </p:spPr>
      </p:pic>
      <p:sp>
        <p:nvSpPr>
          <p:cNvPr id="13" name="标题 1">
            <a:extLst>
              <a:ext uri="{FF2B5EF4-FFF2-40B4-BE49-F238E27FC236}">
                <a16:creationId xmlns:a16="http://schemas.microsoft.com/office/drawing/2014/main" id="{2CAC092D-D842-C036-60EB-989CB151F15E}"/>
              </a:ext>
            </a:extLst>
          </p:cNvPr>
          <p:cNvSpPr txBox="1">
            <a:spLocks/>
          </p:cNvSpPr>
          <p:nvPr/>
        </p:nvSpPr>
        <p:spPr>
          <a:xfrm>
            <a:off x="119336" y="18864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Thanks for students and visitors</a:t>
            </a:r>
          </a:p>
        </p:txBody>
      </p:sp>
      <p:sp>
        <p:nvSpPr>
          <p:cNvPr id="15" name="TextBox 14">
            <a:extLst>
              <a:ext uri="{FF2B5EF4-FFF2-40B4-BE49-F238E27FC236}">
                <a16:creationId xmlns:a16="http://schemas.microsoft.com/office/drawing/2014/main" id="{4C7B1FAC-38E6-E383-5BEC-58EA9538AB1C}"/>
              </a:ext>
            </a:extLst>
          </p:cNvPr>
          <p:cNvSpPr txBox="1"/>
          <p:nvPr/>
        </p:nvSpPr>
        <p:spPr>
          <a:xfrm>
            <a:off x="3501753" y="5951890"/>
            <a:ext cx="6096000" cy="707886"/>
          </a:xfrm>
          <a:prstGeom prst="rect">
            <a:avLst/>
          </a:prstGeom>
          <a:noFill/>
        </p:spPr>
        <p:txBody>
          <a:bodyPr wrap="square">
            <a:spAutoFit/>
          </a:bodyPr>
          <a:lstStyle/>
          <a:p>
            <a:r>
              <a:rPr lang="en-US" sz="2000" dirty="0"/>
              <a:t>Lab Website: </a:t>
            </a:r>
            <a:r>
              <a:rPr lang="en-US" sz="2000" dirty="0">
                <a:hlinkClick r:id="rId9"/>
              </a:rPr>
              <a:t>http://wireless.egr.uh.edu/</a:t>
            </a:r>
            <a:endParaRPr lang="en-US" sz="2000" dirty="0"/>
          </a:p>
          <a:p>
            <a:r>
              <a:rPr lang="en-US" sz="2000" dirty="0"/>
              <a:t>Personal Website: </a:t>
            </a:r>
            <a:r>
              <a:rPr lang="en-US" sz="2000" dirty="0">
                <a:hlinkClick r:id="rId10"/>
              </a:rPr>
              <a:t>http://www2.egr.uh.edu/~zhan2/</a:t>
            </a:r>
            <a:r>
              <a:rPr lang="en-US" sz="2000" dirty="0"/>
              <a:t> </a:t>
            </a:r>
          </a:p>
        </p:txBody>
      </p:sp>
      <p:sp>
        <p:nvSpPr>
          <p:cNvPr id="16" name="灯片编号占位符 3">
            <a:extLst>
              <a:ext uri="{FF2B5EF4-FFF2-40B4-BE49-F238E27FC236}">
                <a16:creationId xmlns:a16="http://schemas.microsoft.com/office/drawing/2014/main" id="{BE891A84-B338-4BA4-A40F-FE34E06E0308}"/>
              </a:ext>
            </a:extLst>
          </p:cNvPr>
          <p:cNvSpPr>
            <a:spLocks noGrp="1"/>
          </p:cNvSpPr>
          <p:nvPr>
            <p:ph type="sldNum" sz="quarter" idx="12"/>
          </p:nvPr>
        </p:nvSpPr>
        <p:spPr>
          <a:xfrm>
            <a:off x="8610600" y="6356350"/>
            <a:ext cx="2743200" cy="365125"/>
          </a:xfrm>
        </p:spPr>
        <p:txBody>
          <a:bodyPr/>
          <a:lstStyle/>
          <a:p>
            <a:fld id="{7E206158-7BE5-4399-8FC8-2F35520EDF20}" type="slidenum">
              <a:rPr lang="en-US" altLang="zh-CN" sz="1400"/>
              <a:t>49</a:t>
            </a:fld>
            <a:endParaRPr lang="zh-CN" altLang="en-US" sz="1400" dirty="0"/>
          </a:p>
        </p:txBody>
      </p:sp>
      <p:pic>
        <p:nvPicPr>
          <p:cNvPr id="3" name="Picture 2" descr="A person holding a rifle&#10;&#10;Description automatically generated with medium confidence">
            <a:extLst>
              <a:ext uri="{FF2B5EF4-FFF2-40B4-BE49-F238E27FC236}">
                <a16:creationId xmlns:a16="http://schemas.microsoft.com/office/drawing/2014/main" id="{B194FBF7-F1AA-F04D-94A2-B9BE6E2CD1A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87834" y="2961235"/>
            <a:ext cx="1701303" cy="1275977"/>
          </a:xfrm>
          <a:prstGeom prst="rect">
            <a:avLst/>
          </a:prstGeom>
        </p:spPr>
      </p:pic>
    </p:spTree>
    <p:extLst>
      <p:ext uri="{BB962C8B-B14F-4D97-AF65-F5344CB8AC3E}">
        <p14:creationId xmlns:p14="http://schemas.microsoft.com/office/powerpoint/2010/main" val="3490575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EBB0B89-951B-974C-82FB-1107A5F50E71}"/>
              </a:ext>
            </a:extLst>
          </p:cNvPr>
          <p:cNvSpPr/>
          <p:nvPr/>
        </p:nvSpPr>
        <p:spPr>
          <a:xfrm>
            <a:off x="220951" y="1412776"/>
            <a:ext cx="11999429" cy="1908215"/>
          </a:xfrm>
          <a:prstGeom prst="rect">
            <a:avLst/>
          </a:prstGeom>
        </p:spPr>
        <p:txBody>
          <a:bodyPr wrap="square">
            <a:spAutoFit/>
          </a:bodyPr>
          <a:lstStyle/>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Ultra-massive MIMO with phased array is hard to realize in practice</a:t>
            </a:r>
          </a:p>
          <a:p>
            <a:pPr marL="800100" lvl="1" indent="-342900" algn="just">
              <a:spcBef>
                <a:spcPts val="1200"/>
              </a:spcBef>
              <a:buFont typeface="Arial" panose="020B0604020202020204" pitchFamily="34" charset="0"/>
              <a:buChar char="•"/>
              <a:defRPr/>
            </a:pPr>
            <a:r>
              <a:rPr lang="en-US" altLang="zh-CN" sz="2000" dirty="0">
                <a:solidFill>
                  <a:srgbClr val="BB0036"/>
                </a:solidFill>
                <a:latin typeface="Arial" panose="020B0604020202020204" pitchFamily="34" charset="0"/>
                <a:ea typeface="黑体" panose="02010609060101010101" pitchFamily="49" charset="-122"/>
                <a:cs typeface="Arial" panose="020B0604020202020204" pitchFamily="34" charset="0"/>
              </a:rPr>
              <a:t>Costly </a:t>
            </a:r>
            <a:r>
              <a:rPr lang="en-US" altLang="zh-CN" sz="2000" dirty="0">
                <a:latin typeface="Arial" panose="020B0604020202020204" pitchFamily="34" charset="0"/>
                <a:ea typeface="黑体" panose="02010609060101010101" pitchFamily="49" charset="-122"/>
                <a:cs typeface="Arial" panose="020B0604020202020204" pitchFamily="34" charset="0"/>
              </a:rPr>
              <a:t>hardware components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high</a:t>
            </a:r>
            <a:r>
              <a:rPr lang="en-US" altLang="zh-CN" sz="2000" dirty="0">
                <a:latin typeface="Arial" panose="020B0604020202020204" pitchFamily="34" charset="0"/>
                <a:ea typeface="黑体" panose="02010609060101010101" pitchFamily="49" charset="-122"/>
                <a:cs typeface="Arial" panose="020B0604020202020204" pitchFamily="34" charset="0"/>
              </a:rPr>
              <a:t> power consumption limit the scale of the phased array</a:t>
            </a:r>
          </a:p>
          <a:p>
            <a:pPr algn="just">
              <a:spcBef>
                <a:spcPts val="1200"/>
              </a:spcBef>
              <a:defRPr/>
            </a:pPr>
            <a:r>
              <a:rPr lang="en-US" altLang="zh-CN" sz="2400" b="1" dirty="0">
                <a:latin typeface="Arial" panose="020B0604020202020204" pitchFamily="34" charset="0"/>
                <a:ea typeface="黑体" panose="02010609060101010101" pitchFamily="49" charset="-122"/>
                <a:cs typeface="Arial" panose="020B0604020202020204" pitchFamily="34" charset="0"/>
              </a:rPr>
              <a:t>Novel antenna technologies are required to meet the 6G KPI target.</a:t>
            </a:r>
          </a:p>
          <a:p>
            <a:pPr marL="342900" indent="-342900" algn="just">
              <a:spcBef>
                <a:spcPts val="1200"/>
              </a:spcBef>
              <a:buFont typeface="Arial" panose="020B0604020202020204" pitchFamily="34" charset="0"/>
              <a:buChar char="•"/>
              <a:defRPr/>
            </a:pPr>
            <a:endParaRPr lang="en-US" altLang="zh-CN" sz="2000" dirty="0">
              <a:latin typeface="Arial" panose="020B0604020202020204" pitchFamily="34" charset="0"/>
              <a:ea typeface="黑体" panose="02010609060101010101" pitchFamily="49" charset="-122"/>
              <a:cs typeface="Arial" panose="020B0604020202020204" pitchFamily="34" charset="0"/>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8800" y="363600"/>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Dilemma in Conventional Massive MIMO</a:t>
            </a:r>
          </a:p>
        </p:txBody>
      </p:sp>
      <p:sp>
        <p:nvSpPr>
          <p:cNvPr id="66"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9535"/>
            <a:ext cx="2743200" cy="365125"/>
          </a:xfrm>
        </p:spPr>
        <p:txBody>
          <a:bodyPr/>
          <a:lstStyle/>
          <a:p>
            <a:fld id="{D42ED9CB-66ED-4E83-BBBC-0489846B1544}" type="slidenum">
              <a:rPr lang="zh-CN" altLang="en-US" sz="1400" smtClean="0"/>
              <a:t>5</a:t>
            </a:fld>
            <a:endParaRPr lang="zh-CN" altLang="en-US" sz="1400" dirty="0"/>
          </a:p>
        </p:txBody>
      </p:sp>
      <p:grpSp>
        <p:nvGrpSpPr>
          <p:cNvPr id="4" name="组合 3"/>
          <p:cNvGrpSpPr/>
          <p:nvPr/>
        </p:nvGrpSpPr>
        <p:grpSpPr>
          <a:xfrm>
            <a:off x="983432" y="3111329"/>
            <a:ext cx="2435282" cy="2545330"/>
            <a:chOff x="4727848" y="3651437"/>
            <a:chExt cx="2435282" cy="2545330"/>
          </a:xfrm>
        </p:grpSpPr>
        <p:sp>
          <p:nvSpPr>
            <p:cNvPr id="53" name="矩形 52"/>
            <p:cNvSpPr/>
            <p:nvPr/>
          </p:nvSpPr>
          <p:spPr>
            <a:xfrm>
              <a:off x="4727848" y="5796657"/>
              <a:ext cx="2435282" cy="400110"/>
            </a:xfrm>
            <a:prstGeom prst="rect">
              <a:avLst/>
            </a:prstGeom>
          </p:spPr>
          <p:txBody>
            <a:bodyPr wrap="none">
              <a:spAutoFit/>
            </a:bodyPr>
            <a:lstStyle/>
            <a:p>
              <a:pPr algn="ctr"/>
              <a:r>
                <a:rPr lang="en-US" altLang="zh-CN" sz="2000" dirty="0">
                  <a:latin typeface="Arial" panose="020B0604020202020204" pitchFamily="34" charset="0"/>
                  <a:ea typeface="黑体" panose="02010609060101010101" pitchFamily="49" charset="-122"/>
                  <a:cs typeface="Arial" panose="020B0604020202020204" pitchFamily="34" charset="0"/>
                </a:rPr>
                <a:t>Costly components</a:t>
              </a:r>
              <a:endParaRPr lang="zh-CN" altLang="en-US" sz="2000" dirty="0"/>
            </a:p>
          </p:txBody>
        </p:sp>
        <p:pic>
          <p:nvPicPr>
            <p:cNvPr id="60" name="图片 59">
              <a:extLst>
                <a:ext uri="{FF2B5EF4-FFF2-40B4-BE49-F238E27FC236}">
                  <a16:creationId xmlns:a16="http://schemas.microsoft.com/office/drawing/2014/main" id="{BCF7CA0E-E7EB-524E-BFFE-C25043966B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31595" y="3651437"/>
              <a:ext cx="2027788" cy="2006443"/>
            </a:xfrm>
            <a:prstGeom prst="rect">
              <a:avLst/>
            </a:prstGeom>
          </p:spPr>
        </p:pic>
      </p:grpSp>
      <p:grpSp>
        <p:nvGrpSpPr>
          <p:cNvPr id="3" name="组合 2"/>
          <p:cNvGrpSpPr/>
          <p:nvPr/>
        </p:nvGrpSpPr>
        <p:grpSpPr>
          <a:xfrm>
            <a:off x="3791744" y="3316356"/>
            <a:ext cx="3007555" cy="2282013"/>
            <a:chOff x="7944896" y="3914754"/>
            <a:chExt cx="3007555" cy="2282013"/>
          </a:xfrm>
        </p:grpSpPr>
        <p:pic>
          <p:nvPicPr>
            <p:cNvPr id="61" name="图片 60">
              <a:extLst>
                <a:ext uri="{FF2B5EF4-FFF2-40B4-BE49-F238E27FC236}">
                  <a16:creationId xmlns:a16="http://schemas.microsoft.com/office/drawing/2014/main" id="{F5057560-6FF1-F448-8D59-067ACE896308}"/>
                </a:ext>
              </a:extLst>
            </p:cNvPr>
            <p:cNvPicPr>
              <a:picLocks noChangeAspect="1"/>
            </p:cNvPicPr>
            <p:nvPr/>
          </p:nvPicPr>
          <p:blipFill rotWithShape="1">
            <a:blip r:embed="rId4">
              <a:extLst>
                <a:ext uri="{28A0092B-C50C-407E-A947-70E740481C1C}">
                  <a14:useLocalDpi xmlns:a14="http://schemas.microsoft.com/office/drawing/2010/main"/>
                </a:ext>
              </a:extLst>
            </a:blip>
            <a:srcRect l="18772" t="15997" r="18762" b="14466"/>
            <a:stretch/>
          </p:blipFill>
          <p:spPr>
            <a:xfrm>
              <a:off x="8655063" y="3914754"/>
              <a:ext cx="1546939" cy="1546940"/>
            </a:xfrm>
            <a:prstGeom prst="flowChartConnector">
              <a:avLst/>
            </a:prstGeom>
          </p:spPr>
        </p:pic>
        <p:sp>
          <p:nvSpPr>
            <p:cNvPr id="28" name="矩形 27"/>
            <p:cNvSpPr/>
            <p:nvPr/>
          </p:nvSpPr>
          <p:spPr>
            <a:xfrm>
              <a:off x="7944896" y="5796657"/>
              <a:ext cx="3007555" cy="400110"/>
            </a:xfrm>
            <a:prstGeom prst="rect">
              <a:avLst/>
            </a:prstGeom>
          </p:spPr>
          <p:txBody>
            <a:bodyPr wrap="none">
              <a:spAutoFit/>
            </a:bodyPr>
            <a:lstStyle/>
            <a:p>
              <a:pPr algn="ctr"/>
              <a:r>
                <a:rPr lang="en-US" altLang="zh-CN" sz="2000" dirty="0">
                  <a:latin typeface="Arial" panose="020B0604020202020204" pitchFamily="34" charset="0"/>
                  <a:ea typeface="黑体" panose="02010609060101010101" pitchFamily="49" charset="-122"/>
                  <a:cs typeface="Arial" panose="020B0604020202020204" pitchFamily="34" charset="0"/>
                </a:rPr>
                <a:t>High power consumption</a:t>
              </a:r>
              <a:endParaRPr lang="zh-CN" altLang="en-US" sz="2000" dirty="0"/>
            </a:p>
          </p:txBody>
        </p:sp>
      </p:grpSp>
      <p:sp>
        <p:nvSpPr>
          <p:cNvPr id="6" name="矩形: 圆角 5">
            <a:extLst>
              <a:ext uri="{FF2B5EF4-FFF2-40B4-BE49-F238E27FC236}">
                <a16:creationId xmlns:a16="http://schemas.microsoft.com/office/drawing/2014/main" id="{B0B09731-6F99-4753-8491-D0B213C52816}"/>
              </a:ext>
            </a:extLst>
          </p:cNvPr>
          <p:cNvSpPr/>
          <p:nvPr/>
        </p:nvSpPr>
        <p:spPr>
          <a:xfrm>
            <a:off x="767408" y="3111329"/>
            <a:ext cx="6120680" cy="2545330"/>
          </a:xfrm>
          <a:prstGeom prst="roundRect">
            <a:avLst>
              <a:gd name="adj" fmla="val 10680"/>
            </a:avLst>
          </a:prstGeom>
          <a:noFill/>
          <a:ln w="15875">
            <a:solidFill>
              <a:srgbClr val="0070C0"/>
            </a:solidFill>
            <a:prstDash val="sys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cxnSp>
        <p:nvCxnSpPr>
          <p:cNvPr id="5" name="直接箭头连接符 4">
            <a:extLst>
              <a:ext uri="{FF2B5EF4-FFF2-40B4-BE49-F238E27FC236}">
                <a16:creationId xmlns:a16="http://schemas.microsoft.com/office/drawing/2014/main" id="{78939EDC-7B73-4243-8BA4-E51A526C56C1}"/>
              </a:ext>
            </a:extLst>
          </p:cNvPr>
          <p:cNvCxnSpPr/>
          <p:nvPr/>
        </p:nvCxnSpPr>
        <p:spPr>
          <a:xfrm>
            <a:off x="8545157" y="5352621"/>
            <a:ext cx="2520280" cy="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640CC4A8-70B1-4F30-9BAA-345EDEAD08E2}"/>
              </a:ext>
            </a:extLst>
          </p:cNvPr>
          <p:cNvCxnSpPr>
            <a:cxnSpLocks/>
          </p:cNvCxnSpPr>
          <p:nvPr/>
        </p:nvCxnSpPr>
        <p:spPr>
          <a:xfrm flipV="1">
            <a:off x="8545157" y="3408405"/>
            <a:ext cx="0" cy="194421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9" name="任意多边形: 形状 8">
            <a:extLst>
              <a:ext uri="{FF2B5EF4-FFF2-40B4-BE49-F238E27FC236}">
                <a16:creationId xmlns:a16="http://schemas.microsoft.com/office/drawing/2014/main" id="{B0DA6359-0055-4334-9540-99049D640700}"/>
              </a:ext>
            </a:extLst>
          </p:cNvPr>
          <p:cNvSpPr/>
          <p:nvPr/>
        </p:nvSpPr>
        <p:spPr>
          <a:xfrm>
            <a:off x="8788488" y="3618151"/>
            <a:ext cx="1762812" cy="1495784"/>
          </a:xfrm>
          <a:custGeom>
            <a:avLst/>
            <a:gdLst>
              <a:gd name="connsiteX0" fmla="*/ 0 w 1762812"/>
              <a:gd name="connsiteY0" fmla="*/ 1489435 h 1495784"/>
              <a:gd name="connsiteX1" fmla="*/ 235670 w 1762812"/>
              <a:gd name="connsiteY1" fmla="*/ 1489435 h 1495784"/>
              <a:gd name="connsiteX2" fmla="*/ 518474 w 1762812"/>
              <a:gd name="connsiteY2" fmla="*/ 1423448 h 1495784"/>
              <a:gd name="connsiteX3" fmla="*/ 782425 w 1762812"/>
              <a:gd name="connsiteY3" fmla="*/ 1319753 h 1495784"/>
              <a:gd name="connsiteX4" fmla="*/ 1036949 w 1762812"/>
              <a:gd name="connsiteY4" fmla="*/ 1159497 h 1495784"/>
              <a:gd name="connsiteX5" fmla="*/ 1206631 w 1762812"/>
              <a:gd name="connsiteY5" fmla="*/ 999242 h 1495784"/>
              <a:gd name="connsiteX6" fmla="*/ 1348033 w 1762812"/>
              <a:gd name="connsiteY6" fmla="*/ 829559 h 1495784"/>
              <a:gd name="connsiteX7" fmla="*/ 1545996 w 1762812"/>
              <a:gd name="connsiteY7" fmla="*/ 499621 h 1495784"/>
              <a:gd name="connsiteX8" fmla="*/ 1706252 w 1762812"/>
              <a:gd name="connsiteY8" fmla="*/ 122549 h 1495784"/>
              <a:gd name="connsiteX9" fmla="*/ 1762812 w 1762812"/>
              <a:gd name="connsiteY9" fmla="*/ 0 h 1495784"/>
              <a:gd name="connsiteX10" fmla="*/ 1762812 w 1762812"/>
              <a:gd name="connsiteY10" fmla="*/ 0 h 149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62812" h="1495784">
                <a:moveTo>
                  <a:pt x="0" y="1489435"/>
                </a:moveTo>
                <a:cubicBezTo>
                  <a:pt x="74629" y="1494934"/>
                  <a:pt x="149258" y="1500433"/>
                  <a:pt x="235670" y="1489435"/>
                </a:cubicBezTo>
                <a:cubicBezTo>
                  <a:pt x="322082" y="1478437"/>
                  <a:pt x="427348" y="1451728"/>
                  <a:pt x="518474" y="1423448"/>
                </a:cubicBezTo>
                <a:cubicBezTo>
                  <a:pt x="609600" y="1395168"/>
                  <a:pt x="696013" y="1363745"/>
                  <a:pt x="782425" y="1319753"/>
                </a:cubicBezTo>
                <a:cubicBezTo>
                  <a:pt x="868838" y="1275761"/>
                  <a:pt x="966248" y="1212915"/>
                  <a:pt x="1036949" y="1159497"/>
                </a:cubicBezTo>
                <a:cubicBezTo>
                  <a:pt x="1107650" y="1106078"/>
                  <a:pt x="1154784" y="1054232"/>
                  <a:pt x="1206631" y="999242"/>
                </a:cubicBezTo>
                <a:cubicBezTo>
                  <a:pt x="1258478" y="944252"/>
                  <a:pt x="1291472" y="912829"/>
                  <a:pt x="1348033" y="829559"/>
                </a:cubicBezTo>
                <a:cubicBezTo>
                  <a:pt x="1404594" y="746289"/>
                  <a:pt x="1486293" y="617456"/>
                  <a:pt x="1545996" y="499621"/>
                </a:cubicBezTo>
                <a:cubicBezTo>
                  <a:pt x="1605699" y="381786"/>
                  <a:pt x="1670116" y="205819"/>
                  <a:pt x="1706252" y="122549"/>
                </a:cubicBezTo>
                <a:cubicBezTo>
                  <a:pt x="1742388" y="39279"/>
                  <a:pt x="1762812" y="0"/>
                  <a:pt x="1762812" y="0"/>
                </a:cubicBezTo>
                <a:lnTo>
                  <a:pt x="1762812" y="0"/>
                </a:lnTo>
              </a:path>
            </a:pathLst>
          </a:custGeom>
          <a:noFill/>
          <a:ln w="22225"/>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698A99E3-0A0E-4318-AEAE-7CF94F02191C}"/>
              </a:ext>
            </a:extLst>
          </p:cNvPr>
          <p:cNvSpPr/>
          <p:nvPr/>
        </p:nvSpPr>
        <p:spPr>
          <a:xfrm>
            <a:off x="10684563" y="5332026"/>
            <a:ext cx="761747" cy="369332"/>
          </a:xfrm>
          <a:prstGeom prst="rect">
            <a:avLst/>
          </a:prstGeom>
        </p:spPr>
        <p:txBody>
          <a:bodyPr wrap="none">
            <a:spAutoFit/>
          </a:bodyPr>
          <a:lstStyle/>
          <a:p>
            <a:r>
              <a:rPr lang="en-US" altLang="zh-CN" dirty="0">
                <a:latin typeface="Arial" panose="020B0604020202020204" pitchFamily="34" charset="0"/>
                <a:ea typeface="黑体" panose="02010609060101010101" pitchFamily="49" charset="-122"/>
                <a:cs typeface="Arial" panose="020B0604020202020204" pitchFamily="34" charset="0"/>
              </a:rPr>
              <a:t>Scale</a:t>
            </a:r>
            <a:endParaRPr lang="zh-CN" altLang="en-US" dirty="0"/>
          </a:p>
        </p:txBody>
      </p:sp>
      <p:sp>
        <p:nvSpPr>
          <p:cNvPr id="19" name="矩形 18">
            <a:extLst>
              <a:ext uri="{FF2B5EF4-FFF2-40B4-BE49-F238E27FC236}">
                <a16:creationId xmlns:a16="http://schemas.microsoft.com/office/drawing/2014/main" id="{D3F2A594-AE59-4D9C-B257-795B7B6EE834}"/>
              </a:ext>
            </a:extLst>
          </p:cNvPr>
          <p:cNvSpPr/>
          <p:nvPr/>
        </p:nvSpPr>
        <p:spPr>
          <a:xfrm rot="16200000">
            <a:off x="7917964" y="4195846"/>
            <a:ext cx="659155" cy="369332"/>
          </a:xfrm>
          <a:prstGeom prst="rect">
            <a:avLst/>
          </a:prstGeom>
        </p:spPr>
        <p:txBody>
          <a:bodyPr wrap="none">
            <a:spAutoFit/>
          </a:bodyPr>
          <a:lstStyle/>
          <a:p>
            <a:r>
              <a:rPr lang="en-US" altLang="zh-CN" dirty="0">
                <a:latin typeface="Arial" panose="020B0604020202020204" pitchFamily="34" charset="0"/>
                <a:ea typeface="黑体" panose="02010609060101010101" pitchFamily="49" charset="-122"/>
                <a:cs typeface="Arial" panose="020B0604020202020204" pitchFamily="34" charset="0"/>
              </a:rPr>
              <a:t>Cost</a:t>
            </a:r>
            <a:endParaRPr lang="zh-CN" altLang="en-US" dirty="0"/>
          </a:p>
        </p:txBody>
      </p:sp>
      <p:sp>
        <p:nvSpPr>
          <p:cNvPr id="11" name="箭头: 右 10">
            <a:extLst>
              <a:ext uri="{FF2B5EF4-FFF2-40B4-BE49-F238E27FC236}">
                <a16:creationId xmlns:a16="http://schemas.microsoft.com/office/drawing/2014/main" id="{C381EE5C-E4B9-4656-AF3F-F213219F2683}"/>
              </a:ext>
            </a:extLst>
          </p:cNvPr>
          <p:cNvSpPr/>
          <p:nvPr/>
        </p:nvSpPr>
        <p:spPr>
          <a:xfrm>
            <a:off x="7368556" y="3985343"/>
            <a:ext cx="288032" cy="65915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Tree>
    <p:extLst>
      <p:ext uri="{BB962C8B-B14F-4D97-AF65-F5344CB8AC3E}">
        <p14:creationId xmlns:p14="http://schemas.microsoft.com/office/powerpoint/2010/main" val="4040017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 name="矩形 89">
            <a:extLst>
              <a:ext uri="{FF2B5EF4-FFF2-40B4-BE49-F238E27FC236}">
                <a16:creationId xmlns:a16="http://schemas.microsoft.com/office/drawing/2014/main" id="{36A43A7F-51A2-AC41-B44A-40C107BA8813}"/>
              </a:ext>
            </a:extLst>
          </p:cNvPr>
          <p:cNvSpPr/>
          <p:nvPr/>
        </p:nvSpPr>
        <p:spPr>
          <a:xfrm>
            <a:off x="551466" y="1340768"/>
            <a:ext cx="6816796" cy="3637426"/>
          </a:xfrm>
          <a:prstGeom prst="rect">
            <a:avLst/>
          </a:prstGeom>
          <a:solidFill>
            <a:schemeClr val="bg1">
              <a:lumMod val="95000"/>
            </a:schemeClr>
          </a:solidFill>
          <a:ln w="38100">
            <a:noFill/>
            <a:prstDash val="sysDash"/>
            <a:headEnd type="none" w="lg" len="lg"/>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332" y="363600"/>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3600" b="1" dirty="0">
                <a:solidFill>
                  <a:srgbClr val="0070C0"/>
                </a:solidFill>
                <a:latin typeface="Arial" panose="020B0604020202020204" pitchFamily="34" charset="0"/>
                <a:ea typeface="黑体" pitchFamily="2" charset="-122"/>
                <a:cs typeface="Arial" panose="020B0604020202020204" pitchFamily="34" charset="0"/>
              </a:rPr>
              <a:t>Solution: Reconfigurable Metamaterial-Based Antenna</a:t>
            </a:r>
          </a:p>
        </p:txBody>
      </p:sp>
      <p:sp>
        <p:nvSpPr>
          <p:cNvPr id="4" name="矩形 3"/>
          <p:cNvSpPr/>
          <p:nvPr/>
        </p:nvSpPr>
        <p:spPr>
          <a:xfrm>
            <a:off x="263353" y="1461008"/>
            <a:ext cx="6816796" cy="3451651"/>
          </a:xfrm>
          <a:prstGeom prst="rect">
            <a:avLst/>
          </a:prstGeom>
        </p:spPr>
        <p:txBody>
          <a:bodyPr wrap="square">
            <a:spAutoFit/>
          </a:bodyPr>
          <a:lstStyle/>
          <a:p>
            <a:pPr lvl="1" algn="just">
              <a:lnSpc>
                <a:spcPct val="150000"/>
              </a:lnSpc>
            </a:pPr>
            <a:r>
              <a:rPr lang="en-US" altLang="zh-CN" sz="2400" b="1" dirty="0">
                <a:latin typeface="Arial" panose="020B0604020202020204" pitchFamily="34" charset="0"/>
                <a:cs typeface="Arial" panose="020B0604020202020204" pitchFamily="34" charset="0"/>
              </a:rPr>
              <a:t>Low hardware cost</a:t>
            </a:r>
          </a:p>
          <a:p>
            <a:pPr marL="1257300" lvl="2"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Regulate electromagnetic waves via </a:t>
            </a:r>
            <a:r>
              <a:rPr lang="en-US" altLang="zh-CN" sz="2000" dirty="0">
                <a:solidFill>
                  <a:srgbClr val="C00000"/>
                </a:solidFill>
                <a:latin typeface="Arial" panose="020B0604020202020204" pitchFamily="34" charset="0"/>
                <a:cs typeface="Arial" panose="020B0604020202020204" pitchFamily="34" charset="0"/>
              </a:rPr>
              <a:t>software</a:t>
            </a:r>
            <a:r>
              <a:rPr lang="en-US" altLang="zh-CN" sz="2000" dirty="0">
                <a:latin typeface="Arial" panose="020B0604020202020204" pitchFamily="34" charset="0"/>
                <a:cs typeface="Arial" panose="020B0604020202020204" pitchFamily="34" charset="0"/>
              </a:rPr>
              <a:t> instead of costly hardware components</a:t>
            </a:r>
          </a:p>
          <a:p>
            <a:pPr lvl="1" algn="just">
              <a:lnSpc>
                <a:spcPct val="150000"/>
              </a:lnSpc>
            </a:pPr>
            <a:r>
              <a:rPr lang="en-US" altLang="zh-CN" sz="2400" b="1" dirty="0">
                <a:latin typeface="Arial" panose="020B0604020202020204" pitchFamily="34" charset="0"/>
                <a:cs typeface="Arial" panose="020B0604020202020204" pitchFamily="34" charset="0"/>
              </a:rPr>
              <a:t>Low power consumption</a:t>
            </a:r>
          </a:p>
          <a:p>
            <a:pPr marL="1257300" lvl="2" indent="-342900" algn="just">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No active amplification internally and complex phase-shifting circuits</a:t>
            </a:r>
          </a:p>
          <a:p>
            <a:pPr marL="800100" lvl="1" indent="-342900" algn="just">
              <a:lnSpc>
                <a:spcPct val="150000"/>
              </a:lnSpc>
              <a:buFont typeface="Arial" panose="020B0604020202020204" pitchFamily="34" charset="0"/>
              <a:buChar char="•"/>
            </a:pPr>
            <a:endParaRPr lang="en-US" altLang="zh-CN" sz="2000" dirty="0">
              <a:latin typeface="Arial" panose="020B0604020202020204" pitchFamily="34" charset="0"/>
              <a:cs typeface="Arial" panose="020B0604020202020204" pitchFamily="34" charset="0"/>
            </a:endParaRP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6</a:t>
            </a:fld>
            <a:endParaRPr lang="zh-CN" altLang="en-US" sz="1400" dirty="0"/>
          </a:p>
        </p:txBody>
      </p:sp>
      <p:sp>
        <p:nvSpPr>
          <p:cNvPr id="89" name="矩形 88"/>
          <p:cNvSpPr/>
          <p:nvPr/>
        </p:nvSpPr>
        <p:spPr>
          <a:xfrm>
            <a:off x="400154" y="6538912"/>
            <a:ext cx="11035952" cy="261610"/>
          </a:xfrm>
          <a:prstGeom prst="rect">
            <a:avLst/>
          </a:prstGeom>
        </p:spPr>
        <p:txBody>
          <a:bodyPr wrap="square">
            <a:spAutoFit/>
          </a:bodyPr>
          <a:lstStyle/>
          <a:p>
            <a:r>
              <a:rPr lang="en-US" altLang="zh-CN" sz="1100" baseline="30000" dirty="0">
                <a:solidFill>
                  <a:schemeClr val="bg1">
                    <a:lumMod val="50000"/>
                  </a:schemeClr>
                </a:solidFill>
                <a:latin typeface="Arial" panose="020B0604020202020204" pitchFamily="34" charset="0"/>
                <a:cs typeface="Arial" panose="020B0604020202020204" pitchFamily="34" charset="0"/>
              </a:rPr>
              <a:t>1</a:t>
            </a:r>
            <a:r>
              <a:rPr lang="en-US" altLang="zh-CN" sz="1100" dirty="0">
                <a:solidFill>
                  <a:schemeClr val="bg1">
                    <a:lumMod val="50000"/>
                  </a:schemeClr>
                </a:solidFill>
                <a:latin typeface="Arial" panose="020B0604020202020204" pitchFamily="34" charset="0"/>
                <a:cs typeface="Arial" panose="020B0604020202020204" pitchFamily="34" charset="0"/>
              </a:rPr>
              <a:t> According to the effective medium theory.</a:t>
            </a:r>
            <a:endParaRPr lang="zh-CN" altLang="en-US" sz="1100" dirty="0">
              <a:solidFill>
                <a:schemeClr val="bg1">
                  <a:lumMod val="50000"/>
                </a:schemeClr>
              </a:solidFill>
              <a:latin typeface="Arial" panose="020B0604020202020204" pitchFamily="34" charset="0"/>
              <a:cs typeface="Arial" panose="020B0604020202020204" pitchFamily="34" charset="0"/>
            </a:endParaRPr>
          </a:p>
        </p:txBody>
      </p:sp>
      <p:sp>
        <p:nvSpPr>
          <p:cNvPr id="91" name="圆角矩形 90">
            <a:extLst>
              <a:ext uri="{FF2B5EF4-FFF2-40B4-BE49-F238E27FC236}">
                <a16:creationId xmlns:a16="http://schemas.microsoft.com/office/drawing/2014/main" id="{96885E4B-CAE8-DB4F-BCB2-B9C937C7D3EA}"/>
              </a:ext>
            </a:extLst>
          </p:cNvPr>
          <p:cNvSpPr/>
          <p:nvPr/>
        </p:nvSpPr>
        <p:spPr>
          <a:xfrm>
            <a:off x="391114" y="5388328"/>
            <a:ext cx="11409772" cy="645154"/>
          </a:xfrm>
          <a:prstGeom prst="roundRect">
            <a:avLst>
              <a:gd name="adj" fmla="val 0"/>
            </a:avLst>
          </a:prstGeom>
          <a:ln>
            <a:noFill/>
          </a:ln>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Reconfigurable metamaterial-based antenna is a promising solution to realize ultra-massive MIMO</a:t>
            </a:r>
            <a:endParaRPr kumimoji="1" lang="zh-CN" altLang="en-US" sz="2000" dirty="0">
              <a:solidFill>
                <a:srgbClr val="C00000"/>
              </a:solidFill>
            </a:endParaRPr>
          </a:p>
        </p:txBody>
      </p:sp>
      <p:pic>
        <p:nvPicPr>
          <p:cNvPr id="6" name="图片 5">
            <a:extLst>
              <a:ext uri="{FF2B5EF4-FFF2-40B4-BE49-F238E27FC236}">
                <a16:creationId xmlns:a16="http://schemas.microsoft.com/office/drawing/2014/main" id="{1624EB0F-3E96-449C-9639-CD060C0678CD}"/>
              </a:ext>
            </a:extLst>
          </p:cNvPr>
          <p:cNvPicPr>
            <a:picLocks noChangeAspect="1"/>
          </p:cNvPicPr>
          <p:nvPr/>
        </p:nvPicPr>
        <p:blipFill>
          <a:blip r:embed="rId3"/>
          <a:stretch>
            <a:fillRect/>
          </a:stretch>
        </p:blipFill>
        <p:spPr>
          <a:xfrm>
            <a:off x="7963884" y="1762342"/>
            <a:ext cx="3676650" cy="2514600"/>
          </a:xfrm>
          <a:prstGeom prst="rect">
            <a:avLst/>
          </a:prstGeom>
        </p:spPr>
      </p:pic>
    </p:spTree>
    <p:extLst>
      <p:ext uri="{BB962C8B-B14F-4D97-AF65-F5344CB8AC3E}">
        <p14:creationId xmlns:p14="http://schemas.microsoft.com/office/powerpoint/2010/main" val="4060242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9EBB0B89-951B-974C-82FB-1107A5F50E71}"/>
              </a:ext>
            </a:extLst>
          </p:cNvPr>
          <p:cNvSpPr/>
          <p:nvPr/>
        </p:nvSpPr>
        <p:spPr>
          <a:xfrm>
            <a:off x="241167" y="980728"/>
            <a:ext cx="10679369" cy="4585871"/>
          </a:xfrm>
          <a:prstGeom prst="rect">
            <a:avLst/>
          </a:prstGeom>
        </p:spPr>
        <p:txBody>
          <a:bodyPr wrap="square">
            <a:spAutoFit/>
          </a:bodyPr>
          <a:lstStyle/>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Metamaterials</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Artificial structures that are non-existent in nature with</a:t>
            </a:r>
          </a:p>
          <a:p>
            <a:pPr lvl="1" algn="just">
              <a:spcBef>
                <a:spcPts val="1200"/>
              </a:spcBef>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powerful electromagnetic (EM) wave control capability</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Element spacing can be far less than half-wavelength due to the unique structure</a:t>
            </a:r>
            <a:endPar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endParaRP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Two technology fields studying metamaterials – Optics and </a:t>
            </a:r>
            <a:r>
              <a:rPr lang="en-US" altLang="zh-CN" sz="2000" dirty="0">
                <a:solidFill>
                  <a:srgbClr val="C00000"/>
                </a:solidFill>
                <a:latin typeface="Arial" panose="020B0604020202020204" pitchFamily="34" charset="0"/>
                <a:ea typeface="黑体" panose="02010609060101010101" pitchFamily="49" charset="-122"/>
                <a:cs typeface="Arial" panose="020B0604020202020204" pitchFamily="34" charset="0"/>
              </a:rPr>
              <a:t>Microwave</a:t>
            </a:r>
          </a:p>
          <a:p>
            <a:pPr algn="just">
              <a:spcBef>
                <a:spcPts val="1200"/>
              </a:spcBef>
              <a:defRPr/>
            </a:pPr>
            <a:r>
              <a:rPr lang="en-US" altLang="zh-CN" sz="2400" b="1" dirty="0">
                <a:solidFill>
                  <a:prstClr val="black"/>
                </a:solidFill>
                <a:latin typeface="Arial" panose="020B0604020202020204" pitchFamily="34" charset="0"/>
                <a:ea typeface="黑体" panose="02010609060101010101" pitchFamily="49" charset="-122"/>
                <a:cs typeface="Arial" panose="020B0604020202020204" pitchFamily="34" charset="0"/>
              </a:rPr>
              <a:t>Reconfigurable metamaterial elements</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Reconfiguration principle: EM waves can be regulated by controlling the biased voltage applied to the diodes</a:t>
            </a:r>
          </a:p>
          <a:p>
            <a:pPr marL="800100" lvl="1" indent="-342900" algn="just">
              <a:spcBef>
                <a:spcPts val="1200"/>
              </a:spcBef>
              <a:buFont typeface="Arial" panose="020B0604020202020204" pitchFamily="34" charset="0"/>
              <a:buChar char="•"/>
              <a:defRPr/>
            </a:pPr>
            <a:r>
              <a:rPr lang="en-US" altLang="zh-CN" sz="2000" dirty="0">
                <a:solidFill>
                  <a:prstClr val="black"/>
                </a:solidFill>
                <a:latin typeface="Arial" panose="020B0604020202020204" pitchFamily="34" charset="0"/>
                <a:ea typeface="黑体" panose="02010609060101010101" pitchFamily="49" charset="-122"/>
                <a:cs typeface="Arial" panose="020B0604020202020204" pitchFamily="34" charset="0"/>
              </a:rPr>
              <a:t>Characteristics: dynamic control for polarization, scattering, and pointing of beams</a:t>
            </a:r>
          </a:p>
          <a:p>
            <a:pPr marL="342900" indent="-342900" algn="just">
              <a:spcBef>
                <a:spcPts val="1200"/>
              </a:spcBef>
              <a:buFont typeface="Arial" panose="020B0604020202020204" pitchFamily="34" charset="0"/>
              <a:buChar char="•"/>
              <a:defRPr/>
            </a:pPr>
            <a:endParaRPr lang="en-US" altLang="zh-CN" sz="2400" dirty="0">
              <a:solidFill>
                <a:prstClr val="black"/>
              </a:solidFill>
              <a:latin typeface="Arial" panose="020B0604020202020204" pitchFamily="34" charset="0"/>
              <a:ea typeface="黑体" panose="02010609060101010101" pitchFamily="49" charset="-122"/>
              <a:cs typeface="Arial" panose="020B0604020202020204" pitchFamily="34" charset="0"/>
            </a:endParaRPr>
          </a:p>
        </p:txBody>
      </p:sp>
      <p:sp>
        <p:nvSpPr>
          <p:cNvPr id="49" name="标题 1">
            <a:extLst>
              <a:ext uri="{FF2B5EF4-FFF2-40B4-BE49-F238E27FC236}">
                <a16:creationId xmlns:a16="http://schemas.microsoft.com/office/drawing/2014/main" id="{C71932D5-43EF-9D4F-A941-BD7C6AF6432F}"/>
              </a:ext>
            </a:extLst>
          </p:cNvPr>
          <p:cNvSpPr txBox="1">
            <a:spLocks/>
          </p:cNvSpPr>
          <p:nvPr/>
        </p:nvSpPr>
        <p:spPr>
          <a:xfrm>
            <a:off x="838800" y="363600"/>
            <a:ext cx="10515000"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微软雅黑" panose="020B0503020204020204" pitchFamily="34" charset="-122"/>
                <a:cs typeface="Arial" panose="020B0604020202020204" pitchFamily="34" charset="0"/>
              </a:rPr>
              <a:t>Reconfigurable</a:t>
            </a:r>
            <a:r>
              <a:rPr lang="en-US" altLang="zh-CN" sz="4000" dirty="0">
                <a:solidFill>
                  <a:srgbClr val="C00000"/>
                </a:solidFill>
                <a:latin typeface="Arial" panose="020B0604020202020204" pitchFamily="34" charset="0"/>
                <a:ea typeface="微软雅黑" panose="020B0503020204020204" pitchFamily="34" charset="-122"/>
                <a:cs typeface="Arial" panose="020B0604020202020204" pitchFamily="34" charset="0"/>
              </a:rPr>
              <a:t> </a:t>
            </a:r>
            <a:r>
              <a:rPr lang="en-US" altLang="zh-CN" sz="4000" b="1" dirty="0">
                <a:solidFill>
                  <a:srgbClr val="0070C0"/>
                </a:solidFill>
                <a:latin typeface="Arial" panose="020B0604020202020204" pitchFamily="34" charset="0"/>
                <a:ea typeface="黑体" pitchFamily="2" charset="-122"/>
                <a:cs typeface="Arial" panose="020B0604020202020204" pitchFamily="34" charset="0"/>
              </a:rPr>
              <a:t>Metamaterials</a:t>
            </a:r>
          </a:p>
        </p:txBody>
      </p:sp>
      <p:sp>
        <p:nvSpPr>
          <p:cNvPr id="66"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9535"/>
            <a:ext cx="2743200" cy="365125"/>
          </a:xfrm>
        </p:spPr>
        <p:txBody>
          <a:bodyPr/>
          <a:lstStyle/>
          <a:p>
            <a:fld id="{D42ED9CB-66ED-4E83-BBBC-0489846B1544}" type="slidenum">
              <a:rPr lang="zh-CN" altLang="en-US" sz="1400" smtClean="0"/>
              <a:t>7</a:t>
            </a:fld>
            <a:endParaRPr lang="zh-CN" altLang="en-US" sz="1400" dirty="0"/>
          </a:p>
        </p:txBody>
      </p:sp>
      <p:pic>
        <p:nvPicPr>
          <p:cNvPr id="24" name="图片 23">
            <a:extLst>
              <a:ext uri="{FF2B5EF4-FFF2-40B4-BE49-F238E27FC236}">
                <a16:creationId xmlns:a16="http://schemas.microsoft.com/office/drawing/2014/main" id="{A4E5D33B-0F5C-44B8-9A9B-35D9702FB31E}"/>
              </a:ext>
            </a:extLst>
          </p:cNvPr>
          <p:cNvPicPr>
            <a:picLocks noChangeAspect="1"/>
          </p:cNvPicPr>
          <p:nvPr/>
        </p:nvPicPr>
        <p:blipFill rotWithShape="1">
          <a:blip r:embed="rId3"/>
          <a:srcRect t="-5392" b="-3964"/>
          <a:stretch/>
        </p:blipFill>
        <p:spPr>
          <a:xfrm>
            <a:off x="2898177" y="5039906"/>
            <a:ext cx="2981799" cy="1691813"/>
          </a:xfrm>
          <a:prstGeom prst="rect">
            <a:avLst/>
          </a:prstGeom>
          <a:ln>
            <a:solidFill>
              <a:srgbClr val="41719C"/>
            </a:solidFill>
            <a:prstDash val="dash"/>
          </a:ln>
        </p:spPr>
      </p:pic>
      <p:pic>
        <p:nvPicPr>
          <p:cNvPr id="7" name="图片 6">
            <a:extLst>
              <a:ext uri="{FF2B5EF4-FFF2-40B4-BE49-F238E27FC236}">
                <a16:creationId xmlns:a16="http://schemas.microsoft.com/office/drawing/2014/main" id="{5226ED0C-6322-4681-90F6-9DA918C3D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8944" y="920813"/>
            <a:ext cx="2486372" cy="1600423"/>
          </a:xfrm>
          <a:prstGeom prst="rect">
            <a:avLst/>
          </a:prstGeom>
        </p:spPr>
      </p:pic>
      <p:pic>
        <p:nvPicPr>
          <p:cNvPr id="27" name="图片 26">
            <a:extLst>
              <a:ext uri="{FF2B5EF4-FFF2-40B4-BE49-F238E27FC236}">
                <a16:creationId xmlns:a16="http://schemas.microsoft.com/office/drawing/2014/main" id="{BE0B7F12-2686-44FF-9363-BDC901798A7B}"/>
              </a:ext>
            </a:extLst>
          </p:cNvPr>
          <p:cNvPicPr>
            <a:picLocks noChangeAspect="1"/>
          </p:cNvPicPr>
          <p:nvPr/>
        </p:nvPicPr>
        <p:blipFill rotWithShape="1">
          <a:blip r:embed="rId5"/>
          <a:srcRect l="36422" t="18413" r="11052" b="14676"/>
          <a:stretch/>
        </p:blipFill>
        <p:spPr>
          <a:xfrm>
            <a:off x="7174877" y="5026122"/>
            <a:ext cx="2415181" cy="1676433"/>
          </a:xfrm>
          <a:prstGeom prst="rect">
            <a:avLst/>
          </a:prstGeom>
          <a:ln>
            <a:solidFill>
              <a:schemeClr val="accent1">
                <a:shade val="50000"/>
              </a:schemeClr>
            </a:solidFill>
            <a:prstDash val="dash"/>
          </a:ln>
        </p:spPr>
      </p:pic>
      <p:sp>
        <p:nvSpPr>
          <p:cNvPr id="29" name="文本框 28">
            <a:extLst>
              <a:ext uri="{FF2B5EF4-FFF2-40B4-BE49-F238E27FC236}">
                <a16:creationId xmlns:a16="http://schemas.microsoft.com/office/drawing/2014/main" id="{1F4D46BF-1F5A-4B98-8752-D5AC5722D292}"/>
              </a:ext>
            </a:extLst>
          </p:cNvPr>
          <p:cNvSpPr txBox="1"/>
          <p:nvPr/>
        </p:nvSpPr>
        <p:spPr>
          <a:xfrm>
            <a:off x="0" y="5393872"/>
            <a:ext cx="3289468" cy="584775"/>
          </a:xfrm>
          <a:prstGeom prst="rect">
            <a:avLst/>
          </a:prstGeom>
          <a:noFill/>
        </p:spPr>
        <p:txBody>
          <a:bodyPr wrap="square" rtlCol="0">
            <a:spAutoFit/>
          </a:bodyPr>
          <a:lstStyle/>
          <a:p>
            <a:pPr algn="ctr"/>
            <a:r>
              <a:rPr kumimoji="1" lang="en-US" altLang="zh-CN" sz="1600" dirty="0">
                <a:solidFill>
                  <a:srgbClr val="002060"/>
                </a:solidFill>
              </a:rPr>
              <a:t>Example of a programmable metamaterial element</a:t>
            </a:r>
            <a:endParaRPr kumimoji="1" lang="zh-CN" altLang="en-US" sz="1600" dirty="0">
              <a:solidFill>
                <a:srgbClr val="002060"/>
              </a:solidFill>
            </a:endParaRPr>
          </a:p>
        </p:txBody>
      </p:sp>
    </p:spTree>
    <p:extLst>
      <p:ext uri="{BB962C8B-B14F-4D97-AF65-F5344CB8AC3E}">
        <p14:creationId xmlns:p14="http://schemas.microsoft.com/office/powerpoint/2010/main" val="59870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 name="标题 1">
            <a:extLst>
              <a:ext uri="{FF2B5EF4-FFF2-40B4-BE49-F238E27FC236}">
                <a16:creationId xmlns:a16="http://schemas.microsoft.com/office/drawing/2014/main" id="{C71932D5-43EF-9D4F-A941-BD7C6AF6432F}"/>
              </a:ext>
            </a:extLst>
          </p:cNvPr>
          <p:cNvSpPr txBox="1">
            <a:spLocks/>
          </p:cNvSpPr>
          <p:nvPr/>
        </p:nvSpPr>
        <p:spPr>
          <a:xfrm>
            <a:off x="166664" y="352716"/>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Method 1: Reconfigurable Holographic Surface</a:t>
            </a:r>
          </a:p>
        </p:txBody>
      </p:sp>
      <p:sp>
        <p:nvSpPr>
          <p:cNvPr id="41" name="灯片编号占位符 1">
            <a:extLst>
              <a:ext uri="{FF2B5EF4-FFF2-40B4-BE49-F238E27FC236}">
                <a16:creationId xmlns:a16="http://schemas.microsoft.com/office/drawing/2014/main" id="{0186AC34-6CED-B146-BE75-8298F1A9023C}"/>
              </a:ext>
            </a:extLst>
          </p:cNvPr>
          <p:cNvSpPr>
            <a:spLocks noGrp="1"/>
          </p:cNvSpPr>
          <p:nvPr>
            <p:ph type="sldNum" sz="quarter" idx="12"/>
          </p:nvPr>
        </p:nvSpPr>
        <p:spPr>
          <a:xfrm>
            <a:off x="9048328" y="6356350"/>
            <a:ext cx="2743200" cy="365125"/>
          </a:xfrm>
        </p:spPr>
        <p:txBody>
          <a:bodyPr/>
          <a:lstStyle/>
          <a:p>
            <a:fld id="{BEA84986-F341-4C75-A689-0AD066337CEF}" type="slidenum">
              <a:rPr lang="zh-CN" altLang="en-US" sz="1400" smtClean="0"/>
              <a:t>8</a:t>
            </a:fld>
            <a:endParaRPr lang="zh-CN" altLang="en-US" sz="1400" dirty="0"/>
          </a:p>
        </p:txBody>
      </p:sp>
      <p:sp>
        <p:nvSpPr>
          <p:cNvPr id="24" name="矩形 23"/>
          <p:cNvSpPr/>
          <p:nvPr/>
        </p:nvSpPr>
        <p:spPr>
          <a:xfrm>
            <a:off x="407368" y="971778"/>
            <a:ext cx="11706115" cy="537391"/>
          </a:xfrm>
          <a:prstGeom prst="rect">
            <a:avLst/>
          </a:prstGeom>
        </p:spPr>
        <p:txBody>
          <a:bodyPr wrap="square">
            <a:spAutoFit/>
          </a:bodyPr>
          <a:lstStyle/>
          <a:p>
            <a:pPr algn="just">
              <a:lnSpc>
                <a:spcPct val="150000"/>
              </a:lnSpc>
            </a:pPr>
            <a:r>
              <a:rPr lang="en-US" altLang="zh-CN" sz="2200" b="1" dirty="0">
                <a:solidFill>
                  <a:srgbClr val="C00000"/>
                </a:solidFill>
                <a:latin typeface="Arial" panose="020B0604020202020204" pitchFamily="34" charset="0"/>
                <a:cs typeface="Arial" panose="020B0604020202020204" pitchFamily="34" charset="0"/>
              </a:rPr>
              <a:t>Ultra-thin</a:t>
            </a:r>
            <a:r>
              <a:rPr lang="en-US" altLang="zh-CN" sz="2200" b="1" dirty="0">
                <a:solidFill>
                  <a:srgbClr val="FF0000"/>
                </a:solidFill>
                <a:latin typeface="Arial" panose="020B0604020202020204" pitchFamily="34" charset="0"/>
                <a:cs typeface="Arial" panose="020B0604020202020204" pitchFamily="34" charset="0"/>
              </a:rPr>
              <a:t> </a:t>
            </a:r>
            <a:r>
              <a:rPr lang="en-US" altLang="zh-CN" sz="2200" b="1" dirty="0">
                <a:solidFill>
                  <a:srgbClr val="000000"/>
                </a:solidFill>
                <a:latin typeface="Arial" panose="020B0604020202020204" pitchFamily="34" charset="0"/>
                <a:cs typeface="Arial" panose="020B0604020202020204" pitchFamily="34" charset="0"/>
              </a:rPr>
              <a:t>reconfigurable metamaterial-based antennas </a:t>
            </a:r>
            <a:r>
              <a:rPr lang="en-US" altLang="zh-CN" sz="2200" b="1" dirty="0">
                <a:solidFill>
                  <a:srgbClr val="C00000"/>
                </a:solidFill>
                <a:latin typeface="Arial" panose="020B0604020202020204" pitchFamily="34" charset="0"/>
                <a:cs typeface="Arial" panose="020B0604020202020204" pitchFamily="34" charset="0"/>
              </a:rPr>
              <a:t>integrated with transceivers</a:t>
            </a:r>
          </a:p>
        </p:txBody>
      </p:sp>
      <p:sp>
        <p:nvSpPr>
          <p:cNvPr id="61" name="矩形 60">
            <a:extLst>
              <a:ext uri="{FF2B5EF4-FFF2-40B4-BE49-F238E27FC236}">
                <a16:creationId xmlns:a16="http://schemas.microsoft.com/office/drawing/2014/main" id="{2F422476-211C-4B31-98E1-185F11CCCAA8}"/>
              </a:ext>
            </a:extLst>
          </p:cNvPr>
          <p:cNvSpPr/>
          <p:nvPr/>
        </p:nvSpPr>
        <p:spPr>
          <a:xfrm>
            <a:off x="-32643" y="1555962"/>
            <a:ext cx="11208568" cy="496996"/>
          </a:xfrm>
          <a:prstGeom prst="rect">
            <a:avLst/>
          </a:prstGeom>
        </p:spPr>
        <p:txBody>
          <a:bodyPr wrap="square">
            <a:spAutoFit/>
          </a:bodyPr>
          <a:lstStyle/>
          <a:p>
            <a:pPr marL="914400" lvl="1" indent="-457200">
              <a:lnSpc>
                <a:spcPct val="150000"/>
              </a:lnSpc>
              <a:buFont typeface="+mj-ea"/>
              <a:buAutoNum type="circleNumDbPlain"/>
            </a:pPr>
            <a:r>
              <a:rPr lang="en-US" altLang="zh-CN" sz="2000" b="1" dirty="0">
                <a:latin typeface="Arial" panose="020B0604020202020204" pitchFamily="34" charset="0"/>
                <a:ea typeface="微软雅黑" panose="020B0503020204020204" pitchFamily="34" charset="-122"/>
                <a:cs typeface="Arial" panose="020B0604020202020204" pitchFamily="34" charset="0"/>
              </a:rPr>
              <a:t>The feed</a:t>
            </a:r>
            <a:r>
              <a:rPr lang="zh-CN" altLang="en-US" sz="2000" b="1"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inputs the </a:t>
            </a:r>
            <a:r>
              <a:rPr lang="en-US" altLang="zh-CN" sz="2000" b="1" dirty="0">
                <a:latin typeface="Arial" panose="020B0604020202020204" pitchFamily="34" charset="0"/>
                <a:ea typeface="微软雅黑" panose="020B0503020204020204" pitchFamily="34" charset="-122"/>
                <a:cs typeface="Arial" panose="020B0604020202020204" pitchFamily="34" charset="0"/>
              </a:rPr>
              <a:t>reference wave </a:t>
            </a:r>
            <a:r>
              <a:rPr lang="en-US" altLang="zh-CN" sz="2000" dirty="0">
                <a:latin typeface="Arial" panose="020B0604020202020204" pitchFamily="34" charset="0"/>
                <a:ea typeface="微软雅黑" panose="020B0503020204020204" pitchFamily="34" charset="-122"/>
                <a:cs typeface="Arial" panose="020B0604020202020204" pitchFamily="34" charset="0"/>
              </a:rPr>
              <a:t>to antennas, each feed is connected to an RF chain</a:t>
            </a:r>
          </a:p>
        </p:txBody>
      </p:sp>
      <p:pic>
        <p:nvPicPr>
          <p:cNvPr id="62" name="图片 61">
            <a:extLst>
              <a:ext uri="{FF2B5EF4-FFF2-40B4-BE49-F238E27FC236}">
                <a16:creationId xmlns:a16="http://schemas.microsoft.com/office/drawing/2014/main" id="{6B8F618E-FF4B-4C1A-A7C9-2C0B649BA4DF}"/>
              </a:ext>
            </a:extLst>
          </p:cNvPr>
          <p:cNvPicPr>
            <a:picLocks noChangeAspect="1"/>
          </p:cNvPicPr>
          <p:nvPr/>
        </p:nvPicPr>
        <p:blipFill>
          <a:blip r:embed="rId3"/>
          <a:stretch>
            <a:fillRect/>
          </a:stretch>
        </p:blipFill>
        <p:spPr>
          <a:xfrm>
            <a:off x="7608168" y="2917530"/>
            <a:ext cx="4310584" cy="3803945"/>
          </a:xfrm>
          <a:prstGeom prst="rect">
            <a:avLst/>
          </a:prstGeom>
        </p:spPr>
      </p:pic>
      <p:sp>
        <p:nvSpPr>
          <p:cNvPr id="3" name="矩形 2">
            <a:extLst>
              <a:ext uri="{FF2B5EF4-FFF2-40B4-BE49-F238E27FC236}">
                <a16:creationId xmlns:a16="http://schemas.microsoft.com/office/drawing/2014/main" id="{1E185235-6A04-4C73-AB0F-ADA2BDDBA2D9}"/>
              </a:ext>
            </a:extLst>
          </p:cNvPr>
          <p:cNvSpPr/>
          <p:nvPr/>
        </p:nvSpPr>
        <p:spPr>
          <a:xfrm>
            <a:off x="8328248" y="4005064"/>
            <a:ext cx="2736304" cy="288032"/>
          </a:xfrm>
          <a:prstGeom prst="rect">
            <a:avLst/>
          </a:prstGeom>
          <a:solidFill>
            <a:schemeClr val="bg1"/>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4" name="矩形 3">
            <a:extLst>
              <a:ext uri="{FF2B5EF4-FFF2-40B4-BE49-F238E27FC236}">
                <a16:creationId xmlns:a16="http://schemas.microsoft.com/office/drawing/2014/main" id="{21006625-0BB4-4953-849F-9A2CCF30BBAA}"/>
              </a:ext>
            </a:extLst>
          </p:cNvPr>
          <p:cNvSpPr/>
          <p:nvPr/>
        </p:nvSpPr>
        <p:spPr>
          <a:xfrm>
            <a:off x="8385785" y="3943290"/>
            <a:ext cx="2669064" cy="323165"/>
          </a:xfrm>
          <a:prstGeom prst="rect">
            <a:avLst/>
          </a:prstGeom>
        </p:spPr>
        <p:txBody>
          <a:bodyPr wrap="none">
            <a:spAutoFit/>
          </a:bodyPr>
          <a:lstStyle/>
          <a:p>
            <a:r>
              <a:rPr lang="en-US" altLang="zh-CN" sz="1500"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Reference wave </a:t>
            </a:r>
            <a:r>
              <a:rPr lang="en-US" altLang="zh-CN" sz="1500" b="1" dirty="0">
                <a:latin typeface="Times New Roman" panose="02020603050405020304" pitchFamily="18" charset="0"/>
                <a:ea typeface="微软雅黑" panose="020B0503020204020204" pitchFamily="34" charset="-122"/>
                <a:cs typeface="Times New Roman" panose="02020603050405020304" pitchFamily="18" charset="0"/>
              </a:rPr>
              <a:t>on the surface</a:t>
            </a:r>
            <a:endParaRPr lang="zh-CN" altLang="en-US" sz="1500" b="1"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E99A2AA5-3D8F-4631-85A1-2FD93B12BDB9}"/>
              </a:ext>
            </a:extLst>
          </p:cNvPr>
          <p:cNvSpPr txBox="1"/>
          <p:nvPr/>
        </p:nvSpPr>
        <p:spPr>
          <a:xfrm>
            <a:off x="767408" y="2099751"/>
            <a:ext cx="10009112" cy="400110"/>
          </a:xfrm>
          <a:prstGeom prst="rect">
            <a:avLst/>
          </a:prstGeom>
          <a:noFill/>
        </p:spPr>
        <p:txBody>
          <a:bodyPr wrap="square" rtlCol="0">
            <a:spAutoFit/>
          </a:bodyPr>
          <a:lstStyle/>
          <a:p>
            <a:pPr marL="342900" indent="-342900">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a:t>
            </a:r>
            <a:r>
              <a:rPr lang="en-US" altLang="zh-CN" sz="2000" dirty="0">
                <a:solidFill>
                  <a:srgbClr val="C00000"/>
                </a:solidFill>
                <a:latin typeface="Arial" panose="020B0604020202020204" pitchFamily="34" charset="0"/>
                <a:cs typeface="Arial" panose="020B0604020202020204" pitchFamily="34" charset="0"/>
              </a:rPr>
              <a:t>reference wave carries the transmit signal</a:t>
            </a:r>
          </a:p>
        </p:txBody>
      </p:sp>
      <p:sp>
        <p:nvSpPr>
          <p:cNvPr id="13" name="矩形 12">
            <a:extLst>
              <a:ext uri="{FF2B5EF4-FFF2-40B4-BE49-F238E27FC236}">
                <a16:creationId xmlns:a16="http://schemas.microsoft.com/office/drawing/2014/main" id="{81B1F81A-3EFE-42A2-9391-48F1BF7EB879}"/>
              </a:ext>
            </a:extLst>
          </p:cNvPr>
          <p:cNvSpPr/>
          <p:nvPr/>
        </p:nvSpPr>
        <p:spPr>
          <a:xfrm>
            <a:off x="-23435" y="2610558"/>
            <a:ext cx="6767507" cy="553998"/>
          </a:xfrm>
          <a:prstGeom prst="rect">
            <a:avLst/>
          </a:prstGeom>
        </p:spPr>
        <p:txBody>
          <a:bodyPr wrap="square">
            <a:spAutoFit/>
          </a:bodyPr>
          <a:lstStyle/>
          <a:p>
            <a:pPr lvl="1">
              <a:lnSpc>
                <a:spcPct val="15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②   The </a:t>
            </a:r>
            <a:r>
              <a:rPr lang="en-US" altLang="zh-CN" sz="2000" dirty="0">
                <a:latin typeface="Arial" panose="020B0604020202020204" pitchFamily="34" charset="0"/>
                <a:cs typeface="Arial" panose="020B0604020202020204" pitchFamily="34" charset="0"/>
              </a:rPr>
              <a:t>reference wave </a:t>
            </a:r>
            <a:r>
              <a:rPr lang="en-US" altLang="zh-CN" sz="2000" dirty="0">
                <a:solidFill>
                  <a:srgbClr val="C00000"/>
                </a:solidFill>
                <a:latin typeface="Arial" panose="020B0604020202020204" pitchFamily="34" charset="0"/>
                <a:ea typeface="微软雅黑" panose="020B0503020204020204" pitchFamily="34" charset="-122"/>
                <a:cs typeface="Arial" panose="020B0604020202020204" pitchFamily="34" charset="0"/>
              </a:rPr>
              <a:t>propagates on the surface</a:t>
            </a:r>
          </a:p>
        </p:txBody>
      </p:sp>
      <p:sp>
        <p:nvSpPr>
          <p:cNvPr id="16" name="文本框 15">
            <a:extLst>
              <a:ext uri="{FF2B5EF4-FFF2-40B4-BE49-F238E27FC236}">
                <a16:creationId xmlns:a16="http://schemas.microsoft.com/office/drawing/2014/main" id="{E9BDEA54-4565-470C-9745-514EC5CD88E6}"/>
              </a:ext>
            </a:extLst>
          </p:cNvPr>
          <p:cNvSpPr txBox="1"/>
          <p:nvPr/>
        </p:nvSpPr>
        <p:spPr>
          <a:xfrm>
            <a:off x="428336" y="3348983"/>
            <a:ext cx="7151064" cy="830997"/>
          </a:xfrm>
          <a:prstGeom prst="rect">
            <a:avLst/>
          </a:prstGeom>
          <a:noFill/>
        </p:spPr>
        <p:txBody>
          <a:bodyPr wrap="square" rtlCol="0">
            <a:spAutoFit/>
          </a:bodyPr>
          <a:lstStyle/>
          <a:p>
            <a:pPr>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③  </a:t>
            </a:r>
            <a:r>
              <a:rPr lang="en-US" altLang="zh-CN" sz="2000" dirty="0">
                <a:latin typeface="Arial" panose="020B0604020202020204" pitchFamily="34" charset="0"/>
                <a:cs typeface="Arial" panose="020B0604020202020204" pitchFamily="34" charset="0"/>
              </a:rPr>
              <a:t>When the reference wave arrives at each RHS element, it </a:t>
            </a:r>
            <a:r>
              <a:rPr lang="en-US" altLang="zh-CN" sz="2000" dirty="0">
                <a:solidFill>
                  <a:srgbClr val="C00000"/>
                </a:solidFill>
                <a:latin typeface="Arial" panose="020B0604020202020204" pitchFamily="34" charset="0"/>
                <a:cs typeface="Arial" panose="020B0604020202020204" pitchFamily="34" charset="0"/>
              </a:rPr>
              <a:t>radiates part of energy </a:t>
            </a:r>
            <a:r>
              <a:rPr lang="en-US" altLang="zh-CN" sz="2000" dirty="0">
                <a:latin typeface="Arial" panose="020B0604020202020204" pitchFamily="34" charset="0"/>
                <a:cs typeface="Arial" panose="020B0604020202020204" pitchFamily="34" charset="0"/>
              </a:rPr>
              <a:t>into the space (i.e., EM response)</a:t>
            </a:r>
          </a:p>
        </p:txBody>
      </p:sp>
      <p:sp>
        <p:nvSpPr>
          <p:cNvPr id="17" name="文本框 16">
            <a:extLst>
              <a:ext uri="{FF2B5EF4-FFF2-40B4-BE49-F238E27FC236}">
                <a16:creationId xmlns:a16="http://schemas.microsoft.com/office/drawing/2014/main" id="{E61EB797-A1FB-4A46-8A12-0D1C009B0BAF}"/>
              </a:ext>
            </a:extLst>
          </p:cNvPr>
          <p:cNvSpPr txBox="1"/>
          <p:nvPr/>
        </p:nvSpPr>
        <p:spPr>
          <a:xfrm>
            <a:off x="767408" y="4240103"/>
            <a:ext cx="6984776" cy="797078"/>
          </a:xfrm>
          <a:prstGeom prst="rect">
            <a:avLst/>
          </a:prstGeom>
          <a:noFill/>
        </p:spPr>
        <p:txBody>
          <a:bodyPr wrap="square" rtlCol="0">
            <a:spAutoFit/>
          </a:bodyPr>
          <a:lstStyle/>
          <a:p>
            <a:pPr marL="342900" indent="-342900">
              <a:lnSpc>
                <a:spcPct val="120000"/>
              </a:lnSpc>
              <a:spcAft>
                <a:spcPts val="1200"/>
              </a:spcAft>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The phase/amplitude response at each RHS element </a:t>
            </a:r>
            <a:r>
              <a:rPr lang="en-US" altLang="zh-CN" sz="2000" dirty="0">
                <a:solidFill>
                  <a:srgbClr val="C00000"/>
                </a:solidFill>
                <a:latin typeface="Arial" panose="020B0604020202020204" pitchFamily="34" charset="0"/>
                <a:cs typeface="Arial" panose="020B0604020202020204" pitchFamily="34" charset="0"/>
              </a:rPr>
              <a:t>can be controlled</a:t>
            </a:r>
            <a:r>
              <a:rPr lang="en-US" altLang="zh-CN" sz="2000" dirty="0">
                <a:latin typeface="Arial" panose="020B0604020202020204" pitchFamily="34" charset="0"/>
                <a:cs typeface="Arial" panose="020B0604020202020204" pitchFamily="34" charset="0"/>
              </a:rPr>
              <a:t> by the diode embedded in each element  </a:t>
            </a:r>
          </a:p>
        </p:txBody>
      </p:sp>
      <p:sp>
        <p:nvSpPr>
          <p:cNvPr id="7" name="矩形 6"/>
          <p:cNvSpPr/>
          <p:nvPr/>
        </p:nvSpPr>
        <p:spPr>
          <a:xfrm>
            <a:off x="4727848" y="5573065"/>
            <a:ext cx="2232248" cy="385755"/>
          </a:xfrm>
          <a:prstGeom prst="rect">
            <a:avLst/>
          </a:prstGeom>
          <a:solidFill>
            <a:schemeClr val="accent5">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a:p>
        </p:txBody>
      </p:sp>
      <p:sp>
        <p:nvSpPr>
          <p:cNvPr id="18" name="文本框 17">
            <a:extLst>
              <a:ext uri="{FF2B5EF4-FFF2-40B4-BE49-F238E27FC236}">
                <a16:creationId xmlns:a16="http://schemas.microsoft.com/office/drawing/2014/main" id="{89B825E5-DDA9-4A5F-8DD0-906EC0619663}"/>
              </a:ext>
            </a:extLst>
          </p:cNvPr>
          <p:cNvSpPr txBox="1"/>
          <p:nvPr/>
        </p:nvSpPr>
        <p:spPr>
          <a:xfrm>
            <a:off x="442720" y="5147719"/>
            <a:ext cx="7151064" cy="797078"/>
          </a:xfrm>
          <a:prstGeom prst="rect">
            <a:avLst/>
          </a:prstGeom>
          <a:noFill/>
        </p:spPr>
        <p:txBody>
          <a:bodyPr wrap="square" rtlCol="0">
            <a:spAutoFit/>
          </a:bodyPr>
          <a:lstStyle/>
          <a:p>
            <a:pPr>
              <a:lnSpc>
                <a:spcPct val="120000"/>
              </a:lnSpc>
            </a:pPr>
            <a:r>
              <a:rPr lang="en-US" altLang="zh-CN" sz="2000" dirty="0">
                <a:latin typeface="Arial" panose="020B0604020202020204" pitchFamily="34" charset="0"/>
                <a:ea typeface="微软雅黑" panose="020B0503020204020204" pitchFamily="34" charset="-122"/>
                <a:cs typeface="Arial" panose="020B0604020202020204" pitchFamily="34" charset="0"/>
              </a:rPr>
              <a:t>④  </a:t>
            </a:r>
            <a:r>
              <a:rPr lang="en-US" altLang="zh-CN" sz="2000" dirty="0">
                <a:latin typeface="Arial" panose="020B0604020202020204" pitchFamily="34" charset="0"/>
                <a:cs typeface="Arial" panose="020B0604020202020204" pitchFamily="34" charset="0"/>
              </a:rPr>
              <a:t>The radiated signals from multiple RHS elements superpose in the free space and form a </a:t>
            </a:r>
            <a:r>
              <a:rPr lang="en-US" altLang="zh-CN" sz="2000" dirty="0">
                <a:solidFill>
                  <a:srgbClr val="C00000"/>
                </a:solidFill>
                <a:latin typeface="Arial" panose="020B0604020202020204" pitchFamily="34" charset="0"/>
                <a:cs typeface="Arial" panose="020B0604020202020204" pitchFamily="34" charset="0"/>
              </a:rPr>
              <a:t>directional beam</a:t>
            </a:r>
          </a:p>
        </p:txBody>
      </p:sp>
      <p:sp>
        <p:nvSpPr>
          <p:cNvPr id="8" name="矩形 7"/>
          <p:cNvSpPr/>
          <p:nvPr/>
        </p:nvSpPr>
        <p:spPr>
          <a:xfrm>
            <a:off x="3893842" y="6055335"/>
            <a:ext cx="3903633" cy="369332"/>
          </a:xfrm>
          <a:prstGeom prst="rect">
            <a:avLst/>
          </a:prstGeom>
        </p:spPr>
        <p:txBody>
          <a:bodyPr wrap="none">
            <a:spAutoFit/>
          </a:bodyPr>
          <a:lstStyle/>
          <a:p>
            <a:r>
              <a:rPr lang="en-US" altLang="zh-CN" b="1" dirty="0">
                <a:solidFill>
                  <a:schemeClr val="accent5">
                    <a:lumMod val="75000"/>
                  </a:schemeClr>
                </a:solidFill>
                <a:latin typeface="Arial" panose="020B0604020202020204" pitchFamily="34" charset="0"/>
                <a:cs typeface="Arial" panose="020B0604020202020204" pitchFamily="34" charset="0"/>
              </a:rPr>
              <a:t>which is known as objective wave</a:t>
            </a:r>
            <a:endParaRPr lang="zh-CN" altLang="en-US" b="1" dirty="0">
              <a:solidFill>
                <a:schemeClr val="accent5">
                  <a:lumMod val="75000"/>
                </a:schemeClr>
              </a:solidFill>
            </a:endParaRPr>
          </a:p>
        </p:txBody>
      </p:sp>
    </p:spTree>
    <p:extLst>
      <p:ext uri="{BB962C8B-B14F-4D97-AF65-F5344CB8AC3E}">
        <p14:creationId xmlns:p14="http://schemas.microsoft.com/office/powerpoint/2010/main" val="8303365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 name="标题 1">
            <a:extLst>
              <a:ext uri="{FF2B5EF4-FFF2-40B4-BE49-F238E27FC236}">
                <a16:creationId xmlns:a16="http://schemas.microsoft.com/office/drawing/2014/main" id="{87B4A993-FD47-41F5-8A6C-BC5E07932BE6}"/>
              </a:ext>
            </a:extLst>
          </p:cNvPr>
          <p:cNvSpPr txBox="1">
            <a:spLocks/>
          </p:cNvSpPr>
          <p:nvPr/>
        </p:nvSpPr>
        <p:spPr>
          <a:xfrm>
            <a:off x="166664" y="260648"/>
            <a:ext cx="12025336" cy="557213"/>
          </a:xfrm>
          <a:prstGeom prst="rect">
            <a:avLst/>
          </a:prstGeom>
          <a:ln>
            <a:noFill/>
          </a:ln>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000" b="1" dirty="0">
                <a:solidFill>
                  <a:srgbClr val="0070C0"/>
                </a:solidFill>
                <a:latin typeface="Arial" panose="020B0604020202020204" pitchFamily="34" charset="0"/>
                <a:ea typeface="黑体" pitchFamily="2" charset="-122"/>
                <a:cs typeface="Arial" panose="020B0604020202020204" pitchFamily="34" charset="0"/>
              </a:rPr>
              <a:t>Optical Holographic Principle</a:t>
            </a:r>
          </a:p>
        </p:txBody>
      </p:sp>
      <p:sp>
        <p:nvSpPr>
          <p:cNvPr id="77" name="灯片编号占位符 1">
            <a:extLst>
              <a:ext uri="{FF2B5EF4-FFF2-40B4-BE49-F238E27FC236}">
                <a16:creationId xmlns:a16="http://schemas.microsoft.com/office/drawing/2014/main" id="{680C2B7F-4DD3-4BF5-A7F5-4822459383C9}"/>
              </a:ext>
            </a:extLst>
          </p:cNvPr>
          <p:cNvSpPr txBox="1">
            <a:spLocks/>
          </p:cNvSpPr>
          <p:nvPr/>
        </p:nvSpPr>
        <p:spPr>
          <a:xfrm>
            <a:off x="9007442" y="6376243"/>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EA84986-F341-4C75-A689-0AD066337CEF}" type="slidenum">
              <a:rPr lang="zh-CN" altLang="en-US" sz="1400" smtClean="0"/>
              <a:pPr/>
              <a:t>9</a:t>
            </a:fld>
            <a:endParaRPr lang="zh-CN" altLang="en-US" sz="1400" dirty="0"/>
          </a:p>
        </p:txBody>
      </p:sp>
      <mc:AlternateContent xmlns:mc="http://schemas.openxmlformats.org/markup-compatibility/2006" xmlns:a14="http://schemas.microsoft.com/office/drawing/2010/main">
        <mc:Choice Requires="a14">
          <p:sp>
            <p:nvSpPr>
              <p:cNvPr id="88" name="矩形 87">
                <a:extLst>
                  <a:ext uri="{FF2B5EF4-FFF2-40B4-BE49-F238E27FC236}">
                    <a16:creationId xmlns:a16="http://schemas.microsoft.com/office/drawing/2014/main" id="{1B580A31-4B17-46CF-B2C1-5F10F8E222BF}"/>
                  </a:ext>
                </a:extLst>
              </p:cNvPr>
              <p:cNvSpPr/>
              <p:nvPr/>
            </p:nvSpPr>
            <p:spPr>
              <a:xfrm>
                <a:off x="-549386" y="1110866"/>
                <a:ext cx="12910081" cy="1508683"/>
              </a:xfrm>
              <a:prstGeom prst="rect">
                <a:avLst/>
              </a:prstGeom>
            </p:spPr>
            <p:txBody>
              <a:bodyPr wrap="square">
                <a:spAutoFit/>
              </a:bodyPr>
              <a:lstStyle/>
              <a:p>
                <a:pPr marL="1257300" lvl="2"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Record the interference between the reference wave and the object wave: </a:t>
                </a:r>
                <a14:m>
                  <m:oMath xmlns:m="http://schemas.openxmlformats.org/officeDocument/2006/math">
                    <m:sSub>
                      <m:sSubPr>
                        <m:ctrlPr>
                          <a:rPr lang="en-US" altLang="zh-CN" sz="2000" i="1">
                            <a:latin typeface="Cambria Math" panose="02040503050406030204" pitchFamily="18" charset="0"/>
                            <a:cs typeface="Arial" panose="020B0604020202020204" pitchFamily="34" charset="0"/>
                          </a:rPr>
                        </m:ctrlPr>
                      </m:sSubPr>
                      <m:e>
                        <m:r>
                          <m:rPr>
                            <m:sty m:val="p"/>
                          </m:rPr>
                          <a:rPr lang="el-GR" altLang="zh-CN" sz="2000" i="1">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latin typeface="Cambria Math" panose="02040503050406030204" pitchFamily="18" charset="0"/>
                            <a:cs typeface="Arial" panose="020B0604020202020204" pitchFamily="34" charset="0"/>
                          </a:rPr>
                          <m:t>𝑖𝑛𝑡𝑓</m:t>
                        </m:r>
                      </m:sub>
                    </m:sSub>
                    <m:r>
                      <a:rPr lang="en-US" altLang="zh-CN" sz="2000" i="1">
                        <a:latin typeface="Cambria Math" panose="02040503050406030204" pitchFamily="18" charset="0"/>
                        <a:cs typeface="Arial" panose="020B0604020202020204" pitchFamily="34" charset="0"/>
                      </a:rPr>
                      <m:t>=</m:t>
                    </m:r>
                  </m:oMath>
                </a14:m>
                <a:r>
                  <a:rPr lang="en-US" altLang="zh-CN" sz="2000" dirty="0">
                    <a:cs typeface="Arial" panose="020B0604020202020204" pitchFamily="34" charset="0"/>
                  </a:rPr>
                  <a:t> </a:t>
                </a:r>
                <a14:m>
                  <m:oMath xmlns:m="http://schemas.openxmlformats.org/officeDocument/2006/math">
                    <m:sSub>
                      <m:sSubPr>
                        <m:ctrlPr>
                          <a:rPr lang="en-US" altLang="zh-CN" sz="2000" i="1">
                            <a:latin typeface="Cambria Math" panose="02040503050406030204" pitchFamily="18" charset="0"/>
                            <a:cs typeface="Arial" panose="020B0604020202020204" pitchFamily="34" charset="0"/>
                          </a:rPr>
                        </m:ctrlPr>
                      </m:sSubPr>
                      <m:e>
                        <m:r>
                          <m:rPr>
                            <m:sty m:val="p"/>
                          </m:rPr>
                          <a:rPr lang="el-GR" altLang="zh-CN" sz="2000" i="1">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latin typeface="Cambria Math" panose="02040503050406030204" pitchFamily="18" charset="0"/>
                            <a:cs typeface="Arial" panose="020B0604020202020204" pitchFamily="34" charset="0"/>
                          </a:rPr>
                          <m:t>𝑜𝑏𝑗</m:t>
                        </m:r>
                      </m:sub>
                    </m:sSub>
                    <m:sSubSup>
                      <m:sSubSupPr>
                        <m:ctrlPr>
                          <a:rPr lang="en-US" altLang="zh-CN" sz="2000" i="1">
                            <a:latin typeface="Cambria Math" panose="02040503050406030204" pitchFamily="18" charset="0"/>
                            <a:cs typeface="Arial" panose="020B0604020202020204" pitchFamily="34" charset="0"/>
                          </a:rPr>
                        </m:ctrlPr>
                      </m:sSubSupPr>
                      <m:e>
                        <m:r>
                          <m:rPr>
                            <m:sty m:val="p"/>
                          </m:rPr>
                          <a:rPr lang="el-GR" altLang="zh-CN" sz="2000" i="1">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latin typeface="Cambria Math" panose="02040503050406030204" pitchFamily="18" charset="0"/>
                            <a:cs typeface="Arial" panose="020B0604020202020204" pitchFamily="34" charset="0"/>
                          </a:rPr>
                          <m:t>𝑟𝑒𝑓</m:t>
                        </m:r>
                      </m:sub>
                      <m:sup>
                        <m:r>
                          <a:rPr lang="en-US" altLang="zh-CN" sz="2000" i="1">
                            <a:latin typeface="Cambria Math" panose="02040503050406030204" pitchFamily="18" charset="0"/>
                            <a:cs typeface="Arial" panose="020B0604020202020204" pitchFamily="34" charset="0"/>
                          </a:rPr>
                          <m:t>∗</m:t>
                        </m:r>
                      </m:sup>
                    </m:sSubSup>
                  </m:oMath>
                </a14:m>
                <a:r>
                  <a:rPr lang="en-US" altLang="zh-CN" sz="2000" dirty="0">
                    <a:latin typeface="Arial" panose="020B0604020202020204" pitchFamily="34" charset="0"/>
                    <a:cs typeface="Arial" panose="020B0604020202020204" pitchFamily="34" charset="0"/>
                  </a:rPr>
                  <a:t> </a:t>
                </a:r>
              </a:p>
              <a:p>
                <a:pPr marL="1257300" lvl="2" indent="-342900">
                  <a:lnSpc>
                    <a:spcPct val="150000"/>
                  </a:lnSpc>
                  <a:buFont typeface="Arial" panose="020B0604020202020204" pitchFamily="34" charset="0"/>
                  <a:buChar char="•"/>
                </a:pPr>
                <a:r>
                  <a:rPr lang="en-US" altLang="zh-CN" sz="2000" dirty="0">
                    <a:latin typeface="Arial" panose="020B0604020202020204" pitchFamily="34" charset="0"/>
                    <a:cs typeface="Arial" panose="020B0604020202020204" pitchFamily="34" charset="0"/>
                  </a:rPr>
                  <a:t>Reference wave illuminating the interference: </a:t>
                </a:r>
                <a14:m>
                  <m:oMath xmlns:m="http://schemas.openxmlformats.org/officeDocument/2006/math">
                    <m:sSub>
                      <m:sSubPr>
                        <m:ctrlPr>
                          <a:rPr lang="en-US" altLang="zh-CN" sz="2000" i="1">
                            <a:latin typeface="Cambria Math" panose="02040503050406030204" pitchFamily="18" charset="0"/>
                            <a:cs typeface="Arial" panose="020B0604020202020204" pitchFamily="34" charset="0"/>
                          </a:rPr>
                        </m:ctrlPr>
                      </m:sSubPr>
                      <m:e>
                        <m:r>
                          <m:rPr>
                            <m:sty m:val="p"/>
                          </m:rPr>
                          <a:rPr lang="el-GR" altLang="zh-CN" sz="2000" i="1">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latin typeface="Cambria Math" panose="02040503050406030204" pitchFamily="18" charset="0"/>
                            <a:cs typeface="Arial" panose="020B0604020202020204" pitchFamily="34" charset="0"/>
                          </a:rPr>
                          <m:t>𝑖𝑛𝑡𝑓</m:t>
                        </m:r>
                      </m:sub>
                    </m:sSub>
                    <m:sSub>
                      <m:sSubPr>
                        <m:ctrlPr>
                          <a:rPr lang="en-US" altLang="zh-CN" sz="2000" i="1">
                            <a:latin typeface="Cambria Math" panose="02040503050406030204" pitchFamily="18" charset="0"/>
                            <a:cs typeface="Arial" panose="020B0604020202020204" pitchFamily="34" charset="0"/>
                          </a:rPr>
                        </m:ctrlPr>
                      </m:sSubPr>
                      <m:e>
                        <m:r>
                          <a:rPr lang="en-US" altLang="zh-CN" sz="2000" i="1">
                            <a:latin typeface="Cambria Math" panose="02040503050406030204" pitchFamily="18" charset="0"/>
                            <a:cs typeface="Arial" panose="020B0604020202020204" pitchFamily="34" charset="0"/>
                          </a:rPr>
                          <m:t> </m:t>
                        </m:r>
                        <m:r>
                          <m:rPr>
                            <m:sty m:val="p"/>
                          </m:rPr>
                          <a:rPr lang="el-GR" altLang="zh-CN" sz="2000" i="1">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latin typeface="Cambria Math" panose="02040503050406030204" pitchFamily="18" charset="0"/>
                            <a:cs typeface="Arial" panose="020B0604020202020204" pitchFamily="34" charset="0"/>
                          </a:rPr>
                          <m:t>𝑟𝑒𝑓</m:t>
                        </m:r>
                      </m:sub>
                    </m:sSub>
                    <m:r>
                      <a:rPr lang="en-US" altLang="zh-CN" sz="2000" i="1">
                        <a:latin typeface="Cambria Math" panose="02040503050406030204" pitchFamily="18" charset="0"/>
                        <a:ea typeface="Cambria Math" panose="02040503050406030204" pitchFamily="18" charset="0"/>
                        <a:cs typeface="Arial" panose="020B0604020202020204" pitchFamily="34" charset="0"/>
                      </a:rPr>
                      <m:t>∝</m:t>
                    </m:r>
                  </m:oMath>
                </a14:m>
                <a:r>
                  <a:rPr lang="en-US" altLang="zh-CN" sz="2000" dirty="0">
                    <a:cs typeface="Arial" panose="020B0604020202020204" pitchFamily="34" charset="0"/>
                  </a:rPr>
                  <a:t> </a:t>
                </a:r>
                <a14:m>
                  <m:oMath xmlns:m="http://schemas.openxmlformats.org/officeDocument/2006/math">
                    <m:sSub>
                      <m:sSubPr>
                        <m:ctrlPr>
                          <a:rPr lang="en-US" altLang="zh-CN" sz="2000" i="1" smtClean="0">
                            <a:solidFill>
                              <a:srgbClr val="C00000"/>
                            </a:solidFill>
                            <a:latin typeface="Cambria Math" panose="02040503050406030204" pitchFamily="18" charset="0"/>
                            <a:cs typeface="Arial" panose="020B0604020202020204" pitchFamily="34" charset="0"/>
                          </a:rPr>
                        </m:ctrlPr>
                      </m:sSubPr>
                      <m:e>
                        <m:r>
                          <m:rPr>
                            <m:sty m:val="p"/>
                          </m:rP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solidFill>
                              <a:srgbClr val="C00000"/>
                            </a:solidFill>
                            <a:latin typeface="Cambria Math" panose="02040503050406030204" pitchFamily="18" charset="0"/>
                            <a:cs typeface="Arial" panose="020B0604020202020204" pitchFamily="34" charset="0"/>
                          </a:rPr>
                          <m:t>𝑜𝑏𝑗</m:t>
                        </m:r>
                      </m:sub>
                    </m:sSub>
                    <m:sSub>
                      <m:sSubPr>
                        <m:ctrlPr>
                          <a:rPr lang="en-US" altLang="zh-CN" sz="2000" i="1">
                            <a:solidFill>
                              <a:srgbClr val="C00000"/>
                            </a:solidFill>
                            <a:latin typeface="Cambria Math" panose="02040503050406030204" pitchFamily="18" charset="0"/>
                            <a:cs typeface="Arial" panose="020B0604020202020204" pitchFamily="34" charset="0"/>
                          </a:rPr>
                        </m:ctrlPr>
                      </m:sSubPr>
                      <m:e>
                        <m:r>
                          <a:rPr lang="en-US" altLang="zh-CN" sz="2000" i="1">
                            <a:solidFill>
                              <a:srgbClr val="C00000"/>
                            </a:solidFill>
                            <a:latin typeface="Cambria Math" panose="02040503050406030204" pitchFamily="18" charset="0"/>
                            <a:cs typeface="Arial" panose="020B0604020202020204" pitchFamily="34" charset="0"/>
                          </a:rPr>
                          <m:t> |</m:t>
                        </m:r>
                        <m:r>
                          <m:rPr>
                            <m:sty m:val="p"/>
                          </m:rPr>
                          <a:rPr lang="el-GR" altLang="zh-CN" sz="2000" i="1">
                            <a:solidFill>
                              <a:srgbClr val="C00000"/>
                            </a:solidFill>
                            <a:latin typeface="Cambria Math" panose="02040503050406030204" pitchFamily="18" charset="0"/>
                            <a:ea typeface="Cambria Math" panose="02040503050406030204" pitchFamily="18" charset="0"/>
                            <a:cs typeface="Arial" panose="020B0604020202020204" pitchFamily="34" charset="0"/>
                          </a:rPr>
                          <m:t>Ψ</m:t>
                        </m:r>
                      </m:e>
                      <m:sub>
                        <m:r>
                          <a:rPr lang="en-US" altLang="zh-CN" sz="2000" i="1">
                            <a:solidFill>
                              <a:srgbClr val="C00000"/>
                            </a:solidFill>
                            <a:latin typeface="Cambria Math" panose="02040503050406030204" pitchFamily="18" charset="0"/>
                            <a:cs typeface="Arial" panose="020B0604020202020204" pitchFamily="34" charset="0"/>
                          </a:rPr>
                          <m:t>𝑟𝑒𝑓</m:t>
                        </m:r>
                      </m:sub>
                    </m:sSub>
                    <m:r>
                      <a:rPr lang="en-US" altLang="zh-CN" sz="2000" i="1">
                        <a:solidFill>
                          <a:srgbClr val="C00000"/>
                        </a:solidFill>
                        <a:latin typeface="Cambria Math" panose="02040503050406030204" pitchFamily="18" charset="0"/>
                        <a:cs typeface="Arial" panose="020B0604020202020204" pitchFamily="34" charset="0"/>
                      </a:rPr>
                      <m:t>|</m:t>
                    </m:r>
                    <m:r>
                      <a:rPr lang="en-US" altLang="zh-CN" sz="2000" i="1" baseline="30000">
                        <a:solidFill>
                          <a:srgbClr val="C00000"/>
                        </a:solidFill>
                        <a:latin typeface="Cambria Math" panose="02040503050406030204" pitchFamily="18" charset="0"/>
                        <a:cs typeface="Arial" panose="020B0604020202020204" pitchFamily="34" charset="0"/>
                      </a:rPr>
                      <m:t>2</m:t>
                    </m:r>
                  </m:oMath>
                </a14:m>
                <a:r>
                  <a:rPr lang="en-US" altLang="zh-CN" sz="2000" dirty="0">
                    <a:solidFill>
                      <a:srgbClr val="C00000"/>
                    </a:solidFill>
                    <a:latin typeface="Arial" panose="020B0604020202020204" pitchFamily="34" charset="0"/>
                    <a:cs typeface="Arial" panose="020B0604020202020204" pitchFamily="34" charset="0"/>
                  </a:rPr>
                  <a:t>→</a:t>
                </a:r>
                <a:r>
                  <a:rPr lang="en-US" altLang="zh-CN" sz="2000" dirty="0">
                    <a:latin typeface="Arial" panose="020B0604020202020204" pitchFamily="34" charset="0"/>
                    <a:cs typeface="Arial" panose="020B0604020202020204" pitchFamily="34" charset="0"/>
                  </a:rPr>
                  <a:t> </a:t>
                </a:r>
                <a:r>
                  <a:rPr lang="en-US" altLang="zh-CN" sz="2000" dirty="0">
                    <a:solidFill>
                      <a:srgbClr val="C00000"/>
                    </a:solidFill>
                    <a:latin typeface="Arial" panose="020B0604020202020204" pitchFamily="34" charset="0"/>
                    <a:cs typeface="Arial" panose="020B0604020202020204" pitchFamily="34" charset="0"/>
                  </a:rPr>
                  <a:t>Holographic Imaging</a:t>
                </a:r>
              </a:p>
              <a:p>
                <a:pPr lvl="2">
                  <a:lnSpc>
                    <a:spcPct val="150000"/>
                  </a:lnSpc>
                </a:pPr>
                <a:endParaRPr lang="en-US" altLang="zh-CN" dirty="0">
                  <a:latin typeface="Arial" panose="020B0604020202020204" pitchFamily="34" charset="0"/>
                  <a:cs typeface="Arial" panose="020B0604020202020204" pitchFamily="34" charset="0"/>
                </a:endParaRPr>
              </a:p>
            </p:txBody>
          </p:sp>
        </mc:Choice>
        <mc:Fallback xmlns="">
          <p:sp>
            <p:nvSpPr>
              <p:cNvPr id="88" name="矩形 87">
                <a:extLst>
                  <a:ext uri="{FF2B5EF4-FFF2-40B4-BE49-F238E27FC236}">
                    <a16:creationId xmlns:a16="http://schemas.microsoft.com/office/drawing/2014/main" id="{1B580A31-4B17-46CF-B2C1-5F10F8E222BF}"/>
                  </a:ext>
                </a:extLst>
              </p:cNvPr>
              <p:cNvSpPr>
                <a:spLocks noRot="1" noChangeAspect="1" noMove="1" noResize="1" noEditPoints="1" noAdjustHandles="1" noChangeArrowheads="1" noChangeShapeType="1" noTextEdit="1"/>
              </p:cNvSpPr>
              <p:nvPr/>
            </p:nvSpPr>
            <p:spPr>
              <a:xfrm>
                <a:off x="-549386" y="1110866"/>
                <a:ext cx="12910081" cy="1508683"/>
              </a:xfrm>
              <a:prstGeom prst="rect">
                <a:avLst/>
              </a:prstGeom>
              <a:blipFill>
                <a:blip r:embed="rId3"/>
                <a:stretch>
                  <a:fillRect/>
                </a:stretch>
              </a:blipFill>
            </p:spPr>
            <p:txBody>
              <a:bodyPr/>
              <a:lstStyle/>
              <a:p>
                <a:r>
                  <a:rPr lang="zh-CN" altLang="en-US">
                    <a:noFill/>
                  </a:rPr>
                  <a:t> </a:t>
                </a:r>
              </a:p>
            </p:txBody>
          </p:sp>
        </mc:Fallback>
      </mc:AlternateContent>
      <p:grpSp>
        <p:nvGrpSpPr>
          <p:cNvPr id="89" name="组合 88">
            <a:extLst>
              <a:ext uri="{FF2B5EF4-FFF2-40B4-BE49-F238E27FC236}">
                <a16:creationId xmlns:a16="http://schemas.microsoft.com/office/drawing/2014/main" id="{00BE0AF2-71EC-402E-A932-714438659AD4}"/>
              </a:ext>
            </a:extLst>
          </p:cNvPr>
          <p:cNvGrpSpPr/>
          <p:nvPr/>
        </p:nvGrpSpPr>
        <p:grpSpPr>
          <a:xfrm>
            <a:off x="-1001670" y="2605767"/>
            <a:ext cx="9299913" cy="3681635"/>
            <a:chOff x="137605" y="2393065"/>
            <a:chExt cx="11844795" cy="3920883"/>
          </a:xfrm>
        </p:grpSpPr>
        <p:sp>
          <p:nvSpPr>
            <p:cNvPr id="90" name="矩形 89">
              <a:extLst>
                <a:ext uri="{FF2B5EF4-FFF2-40B4-BE49-F238E27FC236}">
                  <a16:creationId xmlns:a16="http://schemas.microsoft.com/office/drawing/2014/main" id="{3078B7FF-74B0-454B-9AF8-93C8CD2E0F01}"/>
                </a:ext>
              </a:extLst>
            </p:cNvPr>
            <p:cNvSpPr/>
            <p:nvPr/>
          </p:nvSpPr>
          <p:spPr>
            <a:xfrm>
              <a:off x="1687938" y="2393065"/>
              <a:ext cx="10283699" cy="3920883"/>
            </a:xfrm>
            <a:prstGeom prst="rect">
              <a:avLst/>
            </a:prstGeom>
            <a:solidFill>
              <a:schemeClr val="accent5">
                <a:lumMod val="20000"/>
                <a:lumOff val="80000"/>
                <a:alpha val="50000"/>
              </a:schemeClr>
            </a:solidFill>
            <a:ln>
              <a:noFill/>
              <a:prstDash val="dash"/>
            </a:ln>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zh-CN" altLang="en-US" dirty="0"/>
            </a:p>
          </p:txBody>
        </p:sp>
        <p:sp>
          <p:nvSpPr>
            <p:cNvPr id="91" name="矩形 90">
              <a:extLst>
                <a:ext uri="{FF2B5EF4-FFF2-40B4-BE49-F238E27FC236}">
                  <a16:creationId xmlns:a16="http://schemas.microsoft.com/office/drawing/2014/main" id="{93508ED1-27B1-440F-82A0-DFCF9CE4A75A}"/>
                </a:ext>
              </a:extLst>
            </p:cNvPr>
            <p:cNvSpPr/>
            <p:nvPr/>
          </p:nvSpPr>
          <p:spPr>
            <a:xfrm>
              <a:off x="10372867" y="5824951"/>
              <a:ext cx="1167307" cy="400110"/>
            </a:xfrm>
            <a:prstGeom prst="rect">
              <a:avLst/>
            </a:prstGeom>
          </p:spPr>
          <p:txBody>
            <a:bodyPr vert="horz" wrap="none">
              <a:spAutoFit/>
            </a:bodyPr>
            <a:lstStyle/>
            <a:p>
              <a:r>
                <a:rPr lang="en-US" altLang="zh-CN" sz="2000" b="1" dirty="0">
                  <a:solidFill>
                    <a:srgbClr val="C00000"/>
                  </a:solidFill>
                  <a:latin typeface="Arial" panose="020B0604020202020204" pitchFamily="34" charset="0"/>
                  <a:ea typeface="黑体" panose="02010609060101010101" pitchFamily="49" charset="-122"/>
                  <a:cs typeface="Arial" panose="020B0604020202020204" pitchFamily="34" charset="0"/>
                </a:rPr>
                <a:t>Imaging</a:t>
              </a:r>
            </a:p>
          </p:txBody>
        </p:sp>
        <p:sp>
          <p:nvSpPr>
            <p:cNvPr id="92" name="矩形 91">
              <a:extLst>
                <a:ext uri="{FF2B5EF4-FFF2-40B4-BE49-F238E27FC236}">
                  <a16:creationId xmlns:a16="http://schemas.microsoft.com/office/drawing/2014/main" id="{8D7829BD-5F51-4F81-B172-017AEB23DD9E}"/>
                </a:ext>
              </a:extLst>
            </p:cNvPr>
            <p:cNvSpPr/>
            <p:nvPr/>
          </p:nvSpPr>
          <p:spPr>
            <a:xfrm>
              <a:off x="137605" y="5834621"/>
              <a:ext cx="4348312" cy="400110"/>
            </a:xfrm>
            <a:prstGeom prst="rect">
              <a:avLst/>
            </a:prstGeom>
          </p:spPr>
          <p:txBody>
            <a:bodyPr vert="horz" wrap="square">
              <a:spAutoFit/>
            </a:bodyPr>
            <a:lstStyle/>
            <a:p>
              <a:pPr algn="ctr"/>
              <a:r>
                <a:rPr lang="en-US" altLang="zh-CN" sz="2000" b="1" dirty="0">
                  <a:solidFill>
                    <a:srgbClr val="C00000"/>
                  </a:solidFill>
                  <a:latin typeface="Arial" panose="020B0604020202020204" pitchFamily="34" charset="0"/>
                  <a:ea typeface="黑体" panose="02010609060101010101" pitchFamily="49" charset="-122"/>
                  <a:cs typeface="Arial" panose="020B0604020202020204" pitchFamily="34" charset="0"/>
                </a:rPr>
                <a:t>Record</a:t>
              </a:r>
            </a:p>
          </p:txBody>
        </p:sp>
        <p:pic>
          <p:nvPicPr>
            <p:cNvPr id="93" name="图片 92">
              <a:extLst>
                <a:ext uri="{FF2B5EF4-FFF2-40B4-BE49-F238E27FC236}">
                  <a16:creationId xmlns:a16="http://schemas.microsoft.com/office/drawing/2014/main" id="{E12C4AEB-1C29-47E7-A665-2A86843DBA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1990044" y="2760933"/>
              <a:ext cx="694766" cy="694766"/>
            </a:xfrm>
            <a:prstGeom prst="rect">
              <a:avLst/>
            </a:prstGeom>
          </p:spPr>
        </p:pic>
        <p:cxnSp>
          <p:nvCxnSpPr>
            <p:cNvPr id="94" name="直接箭头连接符 93">
              <a:extLst>
                <a:ext uri="{FF2B5EF4-FFF2-40B4-BE49-F238E27FC236}">
                  <a16:creationId xmlns:a16="http://schemas.microsoft.com/office/drawing/2014/main" id="{9C741B91-A65F-4FEF-A3BC-FC5353FC5445}"/>
                </a:ext>
              </a:extLst>
            </p:cNvPr>
            <p:cNvCxnSpPr>
              <a:cxnSpLocks/>
            </p:cNvCxnSpPr>
            <p:nvPr/>
          </p:nvCxnSpPr>
          <p:spPr bwMode="auto">
            <a:xfrm>
              <a:off x="2663559" y="3106330"/>
              <a:ext cx="1572499" cy="0"/>
            </a:xfrm>
            <a:prstGeom prst="straightConnector1">
              <a:avLst/>
            </a:prstGeom>
            <a:solidFill>
              <a:schemeClr val="accent1"/>
            </a:solidFill>
            <a:ln w="15875" cap="flat" cmpd="sng" algn="ctr">
              <a:solidFill>
                <a:schemeClr val="tx1"/>
              </a:solidFill>
              <a:prstDash val="solid"/>
              <a:round/>
              <a:headEnd type="none" w="med" len="med"/>
              <a:tailEnd type="triangle" w="lg" len="lg"/>
            </a:ln>
            <a:effectLst/>
          </p:spPr>
        </p:cxnSp>
        <p:sp>
          <p:nvSpPr>
            <p:cNvPr id="95" name="文本框 94">
              <a:extLst>
                <a:ext uri="{FF2B5EF4-FFF2-40B4-BE49-F238E27FC236}">
                  <a16:creationId xmlns:a16="http://schemas.microsoft.com/office/drawing/2014/main" id="{2B865562-EAC3-432E-BEE9-8DFAFF20EDD3}"/>
                </a:ext>
              </a:extLst>
            </p:cNvPr>
            <p:cNvSpPr txBox="1"/>
            <p:nvPr/>
          </p:nvSpPr>
          <p:spPr>
            <a:xfrm>
              <a:off x="1614925" y="3405167"/>
              <a:ext cx="1898276"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Illumination wave</a:t>
              </a:r>
              <a:endParaRPr lang="zh-CN" altLang="en-US" sz="1600" b="1" dirty="0">
                <a:latin typeface="Arial" panose="020B0604020202020204" pitchFamily="34" charset="0"/>
                <a:cs typeface="Arial" panose="020B0604020202020204" pitchFamily="34" charset="0"/>
              </a:endParaRPr>
            </a:p>
          </p:txBody>
        </p:sp>
        <p:sp>
          <p:nvSpPr>
            <p:cNvPr id="96" name="文本框 95">
              <a:extLst>
                <a:ext uri="{FF2B5EF4-FFF2-40B4-BE49-F238E27FC236}">
                  <a16:creationId xmlns:a16="http://schemas.microsoft.com/office/drawing/2014/main" id="{17002086-5FF1-476A-8878-A906C0C316ED}"/>
                </a:ext>
              </a:extLst>
            </p:cNvPr>
            <p:cNvSpPr txBox="1"/>
            <p:nvPr/>
          </p:nvSpPr>
          <p:spPr>
            <a:xfrm>
              <a:off x="5177238" y="2814763"/>
              <a:ext cx="1237654" cy="622776"/>
            </a:xfrm>
            <a:prstGeom prst="rect">
              <a:avLst/>
            </a:prstGeom>
            <a:noFill/>
          </p:spPr>
          <p:txBody>
            <a:bodyPr wrap="none" rtlCol="0">
              <a:spAutoFit/>
            </a:bodyPr>
            <a:lstStyle/>
            <a:p>
              <a:pPr algn="ctr"/>
              <a:r>
                <a:rPr lang="en-US" altLang="zh-CN" sz="1600" b="1" dirty="0">
                  <a:latin typeface="Arial" panose="020B0604020202020204" pitchFamily="34" charset="0"/>
                  <a:cs typeface="Arial" panose="020B0604020202020204" pitchFamily="34" charset="0"/>
                </a:rPr>
                <a:t>Imaging</a:t>
              </a:r>
            </a:p>
            <a:p>
              <a:pPr algn="ctr"/>
              <a:r>
                <a:rPr lang="en-US" altLang="zh-CN" sz="1600" b="1" dirty="0">
                  <a:latin typeface="Arial" panose="020B0604020202020204" pitchFamily="34" charset="0"/>
                  <a:cs typeface="Arial" panose="020B0604020202020204" pitchFamily="34" charset="0"/>
                </a:rPr>
                <a:t>object</a:t>
              </a:r>
              <a:endParaRPr lang="zh-CN" altLang="en-US" sz="1100" b="1" dirty="0">
                <a:latin typeface="Arial" panose="020B0604020202020204" pitchFamily="34" charset="0"/>
                <a:cs typeface="Arial" panose="020B0604020202020204" pitchFamily="34" charset="0"/>
              </a:endParaRPr>
            </a:p>
          </p:txBody>
        </p:sp>
        <p:sp>
          <p:nvSpPr>
            <p:cNvPr id="97" name="文本框 96">
              <a:extLst>
                <a:ext uri="{FF2B5EF4-FFF2-40B4-BE49-F238E27FC236}">
                  <a16:creationId xmlns:a16="http://schemas.microsoft.com/office/drawing/2014/main" id="{00262D95-4AD9-4DFD-B074-A9F91EA7DA4C}"/>
                </a:ext>
              </a:extLst>
            </p:cNvPr>
            <p:cNvSpPr txBox="1"/>
            <p:nvPr/>
          </p:nvSpPr>
          <p:spPr>
            <a:xfrm>
              <a:off x="2757953" y="3851766"/>
              <a:ext cx="1383712"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Object wave</a:t>
              </a:r>
              <a:endParaRPr lang="zh-CN" altLang="en-US" sz="1600" b="1" dirty="0">
                <a:latin typeface="Arial" panose="020B0604020202020204" pitchFamily="34" charset="0"/>
                <a:cs typeface="Arial" panose="020B0604020202020204" pitchFamily="34" charset="0"/>
              </a:endParaRPr>
            </a:p>
          </p:txBody>
        </p:sp>
        <p:sp>
          <p:nvSpPr>
            <p:cNvPr id="98" name="文本框 97">
              <a:extLst>
                <a:ext uri="{FF2B5EF4-FFF2-40B4-BE49-F238E27FC236}">
                  <a16:creationId xmlns:a16="http://schemas.microsoft.com/office/drawing/2014/main" id="{371E70B1-0C58-4305-AC3C-AF4FAFE4B748}"/>
                </a:ext>
              </a:extLst>
            </p:cNvPr>
            <p:cNvSpPr txBox="1"/>
            <p:nvPr/>
          </p:nvSpPr>
          <p:spPr>
            <a:xfrm>
              <a:off x="4771018" y="5102249"/>
              <a:ext cx="1734770"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Reference wave</a:t>
              </a:r>
              <a:endParaRPr lang="zh-CN" altLang="en-US" sz="1600" b="1" dirty="0">
                <a:latin typeface="Arial" panose="020B0604020202020204" pitchFamily="34" charset="0"/>
                <a:cs typeface="Arial" panose="020B0604020202020204" pitchFamily="34" charset="0"/>
              </a:endParaRPr>
            </a:p>
          </p:txBody>
        </p:sp>
        <p:sp>
          <p:nvSpPr>
            <p:cNvPr id="99" name="文本框 98">
              <a:extLst>
                <a:ext uri="{FF2B5EF4-FFF2-40B4-BE49-F238E27FC236}">
                  <a16:creationId xmlns:a16="http://schemas.microsoft.com/office/drawing/2014/main" id="{50CD2984-B34C-415C-A28F-B140EBF3C053}"/>
                </a:ext>
              </a:extLst>
            </p:cNvPr>
            <p:cNvSpPr txBox="1"/>
            <p:nvPr/>
          </p:nvSpPr>
          <p:spPr>
            <a:xfrm>
              <a:off x="2748953" y="5795080"/>
              <a:ext cx="3019787" cy="360555"/>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Photographic Plate</a:t>
              </a:r>
              <a:endParaRPr lang="zh-CN" altLang="en-US" sz="1100" b="1" dirty="0">
                <a:latin typeface="Arial" panose="020B0604020202020204" pitchFamily="34" charset="0"/>
                <a:cs typeface="Arial" panose="020B0604020202020204" pitchFamily="34" charset="0"/>
              </a:endParaRPr>
            </a:p>
          </p:txBody>
        </p:sp>
        <p:cxnSp>
          <p:nvCxnSpPr>
            <p:cNvPr id="100" name="直接箭头连接符 99">
              <a:extLst>
                <a:ext uri="{FF2B5EF4-FFF2-40B4-BE49-F238E27FC236}">
                  <a16:creationId xmlns:a16="http://schemas.microsoft.com/office/drawing/2014/main" id="{87E97302-2C8D-4A87-A49D-8AE3067D7238}"/>
                </a:ext>
              </a:extLst>
            </p:cNvPr>
            <p:cNvCxnSpPr>
              <a:cxnSpLocks/>
            </p:cNvCxnSpPr>
            <p:nvPr/>
          </p:nvCxnSpPr>
          <p:spPr bwMode="auto">
            <a:xfrm flipH="1">
              <a:off x="4283200" y="3437539"/>
              <a:ext cx="390944" cy="1367831"/>
            </a:xfrm>
            <a:prstGeom prst="straightConnector1">
              <a:avLst/>
            </a:prstGeom>
            <a:solidFill>
              <a:schemeClr val="accent1"/>
            </a:solidFill>
            <a:ln w="15875" cap="flat" cmpd="sng" algn="ctr">
              <a:solidFill>
                <a:schemeClr val="tx1"/>
              </a:solidFill>
              <a:prstDash val="solid"/>
              <a:round/>
              <a:headEnd type="none" w="med" len="med"/>
              <a:tailEnd type="triangle" w="lg" len="lg"/>
            </a:ln>
            <a:effectLst/>
          </p:spPr>
        </p:cxnSp>
        <p:sp>
          <p:nvSpPr>
            <p:cNvPr id="101" name="立方体 100">
              <a:extLst>
                <a:ext uri="{FF2B5EF4-FFF2-40B4-BE49-F238E27FC236}">
                  <a16:creationId xmlns:a16="http://schemas.microsoft.com/office/drawing/2014/main" id="{AC25B9A3-E8EF-42E4-8CD7-380850ACDC34}"/>
                </a:ext>
              </a:extLst>
            </p:cNvPr>
            <p:cNvSpPr/>
            <p:nvPr/>
          </p:nvSpPr>
          <p:spPr bwMode="auto">
            <a:xfrm>
              <a:off x="3547080" y="4854674"/>
              <a:ext cx="1163062" cy="865529"/>
            </a:xfrm>
            <a:prstGeom prst="cube">
              <a:avLst>
                <a:gd name="adj" fmla="val 1986"/>
              </a:avLst>
            </a:prstGeom>
            <a:solidFill>
              <a:schemeClr val="bg2">
                <a:lumMod val="40000"/>
                <a:lumOff val="60000"/>
              </a:schemeClr>
            </a:solidFill>
            <a:ln w="9525" cap="flat" cmpd="sng" algn="ctr">
              <a:solidFill>
                <a:schemeClr val="tx1"/>
              </a:solidFill>
              <a:prstDash val="solid"/>
              <a:round/>
              <a:headEnd type="none" w="med" len="med"/>
              <a:tailEnd type="none" w="med" len="med"/>
            </a:ln>
            <a:effectLst/>
            <a:scene3d>
              <a:camera prst="isometricOffAxis2Lef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000000"/>
                </a:solidFill>
                <a:effectLst/>
                <a:latin typeface="Arial" pitchFamily="34" charset="0"/>
              </a:endParaRPr>
            </a:p>
          </p:txBody>
        </p:sp>
        <p:cxnSp>
          <p:nvCxnSpPr>
            <p:cNvPr id="102" name="直接箭头连接符 101">
              <a:extLst>
                <a:ext uri="{FF2B5EF4-FFF2-40B4-BE49-F238E27FC236}">
                  <a16:creationId xmlns:a16="http://schemas.microsoft.com/office/drawing/2014/main" id="{FF37B84A-F5DA-4D04-8991-7A4FC9A98892}"/>
                </a:ext>
              </a:extLst>
            </p:cNvPr>
            <p:cNvCxnSpPr>
              <a:cxnSpLocks/>
            </p:cNvCxnSpPr>
            <p:nvPr/>
          </p:nvCxnSpPr>
          <p:spPr bwMode="auto">
            <a:xfrm flipH="1">
              <a:off x="4674144" y="4629703"/>
              <a:ext cx="1032001" cy="248739"/>
            </a:xfrm>
            <a:prstGeom prst="straightConnector1">
              <a:avLst/>
            </a:prstGeom>
            <a:solidFill>
              <a:schemeClr val="accent1"/>
            </a:solidFill>
            <a:ln w="15875" cap="flat" cmpd="sng" algn="ctr">
              <a:solidFill>
                <a:schemeClr val="tx1"/>
              </a:solidFill>
              <a:prstDash val="solid"/>
              <a:round/>
              <a:headEnd type="none" w="med" len="med"/>
              <a:tailEnd type="triangle" w="lg" len="lg"/>
            </a:ln>
            <a:effectLst/>
          </p:spPr>
        </p:cxnSp>
        <p:sp>
          <p:nvSpPr>
            <p:cNvPr id="103" name="任意多边形 166">
              <a:extLst>
                <a:ext uri="{FF2B5EF4-FFF2-40B4-BE49-F238E27FC236}">
                  <a16:creationId xmlns:a16="http://schemas.microsoft.com/office/drawing/2014/main" id="{8572F795-2C2F-4F69-AB1E-1FEDEFD2DA2D}"/>
                </a:ext>
              </a:extLst>
            </p:cNvPr>
            <p:cNvSpPr/>
            <p:nvPr/>
          </p:nvSpPr>
          <p:spPr bwMode="auto">
            <a:xfrm>
              <a:off x="3686629" y="4962718"/>
              <a:ext cx="805857" cy="365438"/>
            </a:xfrm>
            <a:custGeom>
              <a:avLst/>
              <a:gdLst>
                <a:gd name="connsiteX0" fmla="*/ 0 w 1465060"/>
                <a:gd name="connsiteY0" fmla="*/ 492041 h 499292"/>
                <a:gd name="connsiteX1" fmla="*/ 517237 w 1465060"/>
                <a:gd name="connsiteY1" fmla="*/ 445859 h 499292"/>
                <a:gd name="connsiteX2" fmla="*/ 979055 w 1465060"/>
                <a:gd name="connsiteY2" fmla="*/ 94877 h 499292"/>
                <a:gd name="connsiteX3" fmla="*/ 1422400 w 1465060"/>
                <a:gd name="connsiteY3" fmla="*/ 11750 h 499292"/>
                <a:gd name="connsiteX4" fmla="*/ 1422400 w 1465060"/>
                <a:gd name="connsiteY4" fmla="*/ 2514 h 49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060" h="499292">
                  <a:moveTo>
                    <a:pt x="0" y="492041"/>
                  </a:moveTo>
                  <a:cubicBezTo>
                    <a:pt x="177030" y="502047"/>
                    <a:pt x="354061" y="512053"/>
                    <a:pt x="517237" y="445859"/>
                  </a:cubicBezTo>
                  <a:cubicBezTo>
                    <a:pt x="680413" y="379665"/>
                    <a:pt x="828194" y="167229"/>
                    <a:pt x="979055" y="94877"/>
                  </a:cubicBezTo>
                  <a:cubicBezTo>
                    <a:pt x="1129916" y="22525"/>
                    <a:pt x="1422400" y="11750"/>
                    <a:pt x="1422400" y="11750"/>
                  </a:cubicBezTo>
                  <a:cubicBezTo>
                    <a:pt x="1496291" y="-3644"/>
                    <a:pt x="1459345" y="-565"/>
                    <a:pt x="1422400" y="251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000000"/>
                </a:solidFill>
                <a:effectLst/>
                <a:latin typeface="Arial" pitchFamily="34" charset="0"/>
              </a:endParaRPr>
            </a:p>
          </p:txBody>
        </p:sp>
        <p:sp>
          <p:nvSpPr>
            <p:cNvPr id="104" name="任意多边形 167">
              <a:extLst>
                <a:ext uri="{FF2B5EF4-FFF2-40B4-BE49-F238E27FC236}">
                  <a16:creationId xmlns:a16="http://schemas.microsoft.com/office/drawing/2014/main" id="{D5DC843C-3215-4083-AF6C-D54514CB6F67}"/>
                </a:ext>
              </a:extLst>
            </p:cNvPr>
            <p:cNvSpPr/>
            <p:nvPr/>
          </p:nvSpPr>
          <p:spPr bwMode="auto">
            <a:xfrm>
              <a:off x="3686629" y="5034606"/>
              <a:ext cx="805857" cy="365438"/>
            </a:xfrm>
            <a:custGeom>
              <a:avLst/>
              <a:gdLst>
                <a:gd name="connsiteX0" fmla="*/ 0 w 1465060"/>
                <a:gd name="connsiteY0" fmla="*/ 492041 h 499292"/>
                <a:gd name="connsiteX1" fmla="*/ 517237 w 1465060"/>
                <a:gd name="connsiteY1" fmla="*/ 445859 h 499292"/>
                <a:gd name="connsiteX2" fmla="*/ 979055 w 1465060"/>
                <a:gd name="connsiteY2" fmla="*/ 94877 h 499292"/>
                <a:gd name="connsiteX3" fmla="*/ 1422400 w 1465060"/>
                <a:gd name="connsiteY3" fmla="*/ 11750 h 499292"/>
                <a:gd name="connsiteX4" fmla="*/ 1422400 w 1465060"/>
                <a:gd name="connsiteY4" fmla="*/ 2514 h 49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060" h="499292">
                  <a:moveTo>
                    <a:pt x="0" y="492041"/>
                  </a:moveTo>
                  <a:cubicBezTo>
                    <a:pt x="177030" y="502047"/>
                    <a:pt x="354061" y="512053"/>
                    <a:pt x="517237" y="445859"/>
                  </a:cubicBezTo>
                  <a:cubicBezTo>
                    <a:pt x="680413" y="379665"/>
                    <a:pt x="828194" y="167229"/>
                    <a:pt x="979055" y="94877"/>
                  </a:cubicBezTo>
                  <a:cubicBezTo>
                    <a:pt x="1129916" y="22525"/>
                    <a:pt x="1422400" y="11750"/>
                    <a:pt x="1422400" y="11750"/>
                  </a:cubicBezTo>
                  <a:cubicBezTo>
                    <a:pt x="1496291" y="-3644"/>
                    <a:pt x="1459345" y="-565"/>
                    <a:pt x="1422400" y="251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000000"/>
                </a:solidFill>
                <a:effectLst/>
                <a:latin typeface="Arial" pitchFamily="34" charset="0"/>
              </a:endParaRPr>
            </a:p>
          </p:txBody>
        </p:sp>
        <p:sp>
          <p:nvSpPr>
            <p:cNvPr id="105" name="任意多边形 168">
              <a:extLst>
                <a:ext uri="{FF2B5EF4-FFF2-40B4-BE49-F238E27FC236}">
                  <a16:creationId xmlns:a16="http://schemas.microsoft.com/office/drawing/2014/main" id="{F3ACEF89-6E92-4C11-A4AF-617B8D9934C0}"/>
                </a:ext>
              </a:extLst>
            </p:cNvPr>
            <p:cNvSpPr/>
            <p:nvPr/>
          </p:nvSpPr>
          <p:spPr bwMode="auto">
            <a:xfrm>
              <a:off x="3686629" y="5106494"/>
              <a:ext cx="805857" cy="365438"/>
            </a:xfrm>
            <a:custGeom>
              <a:avLst/>
              <a:gdLst>
                <a:gd name="connsiteX0" fmla="*/ 0 w 1465060"/>
                <a:gd name="connsiteY0" fmla="*/ 492041 h 499292"/>
                <a:gd name="connsiteX1" fmla="*/ 517237 w 1465060"/>
                <a:gd name="connsiteY1" fmla="*/ 445859 h 499292"/>
                <a:gd name="connsiteX2" fmla="*/ 979055 w 1465060"/>
                <a:gd name="connsiteY2" fmla="*/ 94877 h 499292"/>
                <a:gd name="connsiteX3" fmla="*/ 1422400 w 1465060"/>
                <a:gd name="connsiteY3" fmla="*/ 11750 h 499292"/>
                <a:gd name="connsiteX4" fmla="*/ 1422400 w 1465060"/>
                <a:gd name="connsiteY4" fmla="*/ 2514 h 49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060" h="499292">
                  <a:moveTo>
                    <a:pt x="0" y="492041"/>
                  </a:moveTo>
                  <a:cubicBezTo>
                    <a:pt x="177030" y="502047"/>
                    <a:pt x="354061" y="512053"/>
                    <a:pt x="517237" y="445859"/>
                  </a:cubicBezTo>
                  <a:cubicBezTo>
                    <a:pt x="680413" y="379665"/>
                    <a:pt x="828194" y="167229"/>
                    <a:pt x="979055" y="94877"/>
                  </a:cubicBezTo>
                  <a:cubicBezTo>
                    <a:pt x="1129916" y="22525"/>
                    <a:pt x="1422400" y="11750"/>
                    <a:pt x="1422400" y="11750"/>
                  </a:cubicBezTo>
                  <a:cubicBezTo>
                    <a:pt x="1496291" y="-3644"/>
                    <a:pt x="1459345" y="-565"/>
                    <a:pt x="1422400" y="251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000000"/>
                </a:solidFill>
                <a:effectLst/>
                <a:latin typeface="Arial" pitchFamily="34" charset="0"/>
              </a:endParaRPr>
            </a:p>
          </p:txBody>
        </p:sp>
        <p:sp>
          <p:nvSpPr>
            <p:cNvPr id="106" name="流程图: 磁盘 105">
              <a:extLst>
                <a:ext uri="{FF2B5EF4-FFF2-40B4-BE49-F238E27FC236}">
                  <a16:creationId xmlns:a16="http://schemas.microsoft.com/office/drawing/2014/main" id="{D0541375-5B9D-4EC4-9D77-BD84DE76B15D}"/>
                </a:ext>
              </a:extLst>
            </p:cNvPr>
            <p:cNvSpPr/>
            <p:nvPr/>
          </p:nvSpPr>
          <p:spPr bwMode="auto">
            <a:xfrm>
              <a:off x="4451196" y="2904443"/>
              <a:ext cx="537124" cy="437928"/>
            </a:xfrm>
            <a:prstGeom prst="flowChartMagneticDisk">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000000"/>
                </a:solidFill>
                <a:effectLst/>
                <a:latin typeface="Arial" pitchFamily="34" charset="0"/>
              </a:endParaRPr>
            </a:p>
          </p:txBody>
        </p:sp>
        <p:sp>
          <p:nvSpPr>
            <p:cNvPr id="107" name="文本框 106">
              <a:extLst>
                <a:ext uri="{FF2B5EF4-FFF2-40B4-BE49-F238E27FC236}">
                  <a16:creationId xmlns:a16="http://schemas.microsoft.com/office/drawing/2014/main" id="{7C9128B8-125F-4A51-B9AA-CF9662CE8BC3}"/>
                </a:ext>
              </a:extLst>
            </p:cNvPr>
            <p:cNvSpPr txBox="1"/>
            <p:nvPr/>
          </p:nvSpPr>
          <p:spPr>
            <a:xfrm>
              <a:off x="9128543" y="2806031"/>
              <a:ext cx="2280287" cy="360555"/>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3D Virtual Image</a:t>
              </a:r>
              <a:endParaRPr lang="zh-CN" altLang="en-US" sz="1600" b="1" dirty="0">
                <a:latin typeface="Arial" panose="020B0604020202020204" pitchFamily="34" charset="0"/>
                <a:cs typeface="Arial" panose="020B0604020202020204" pitchFamily="34" charset="0"/>
              </a:endParaRPr>
            </a:p>
          </p:txBody>
        </p:sp>
        <p:sp>
          <p:nvSpPr>
            <p:cNvPr id="108" name="文本框 107">
              <a:extLst>
                <a:ext uri="{FF2B5EF4-FFF2-40B4-BE49-F238E27FC236}">
                  <a16:creationId xmlns:a16="http://schemas.microsoft.com/office/drawing/2014/main" id="{A2E156BA-95DE-4E6C-88E0-9B385621BA12}"/>
                </a:ext>
              </a:extLst>
            </p:cNvPr>
            <p:cNvSpPr txBox="1"/>
            <p:nvPr/>
          </p:nvSpPr>
          <p:spPr>
            <a:xfrm>
              <a:off x="9772917" y="4849156"/>
              <a:ext cx="2209483" cy="622776"/>
            </a:xfrm>
            <a:prstGeom prst="rect">
              <a:avLst/>
            </a:prstGeom>
            <a:noFill/>
          </p:spPr>
          <p:txBody>
            <a:bodyPr wrap="none" rtlCol="0">
              <a:spAutoFit/>
            </a:bodyPr>
            <a:lstStyle/>
            <a:p>
              <a:pPr lvl="0" algn="ctr"/>
              <a:r>
                <a:rPr lang="en-US" altLang="zh-CN" sz="1600" b="1" dirty="0">
                  <a:solidFill>
                    <a:prstClr val="black"/>
                  </a:solidFill>
                  <a:latin typeface="Arial" panose="020B0604020202020204" pitchFamily="34" charset="0"/>
                  <a:cs typeface="Arial" panose="020B0604020202020204" pitchFamily="34" charset="0"/>
                </a:rPr>
                <a:t>Reference wave</a:t>
              </a:r>
            </a:p>
            <a:p>
              <a:pPr lvl="0" algn="ctr"/>
              <a:r>
                <a:rPr lang="en-US" altLang="zh-CN" sz="1600" b="1" dirty="0">
                  <a:solidFill>
                    <a:prstClr val="black"/>
                  </a:solidFill>
                  <a:latin typeface="Arial" panose="020B0604020202020204" pitchFamily="34" charset="0"/>
                  <a:cs typeface="Arial" panose="020B0604020202020204" pitchFamily="34" charset="0"/>
                </a:rPr>
                <a:t>reappear</a:t>
              </a:r>
              <a:endParaRPr lang="zh-CN" altLang="en-US" sz="1600" b="1" dirty="0">
                <a:solidFill>
                  <a:prstClr val="black"/>
                </a:solidFill>
                <a:latin typeface="Arial" panose="020B0604020202020204" pitchFamily="34" charset="0"/>
                <a:cs typeface="Arial" panose="020B0604020202020204" pitchFamily="34" charset="0"/>
              </a:endParaRPr>
            </a:p>
          </p:txBody>
        </p:sp>
        <p:cxnSp>
          <p:nvCxnSpPr>
            <p:cNvPr id="109" name="直接箭头连接符 108">
              <a:extLst>
                <a:ext uri="{FF2B5EF4-FFF2-40B4-BE49-F238E27FC236}">
                  <a16:creationId xmlns:a16="http://schemas.microsoft.com/office/drawing/2014/main" id="{3578B964-7FE1-45E0-AD54-03D08B24FCA1}"/>
                </a:ext>
              </a:extLst>
            </p:cNvPr>
            <p:cNvCxnSpPr>
              <a:cxnSpLocks/>
            </p:cNvCxnSpPr>
            <p:nvPr/>
          </p:nvCxnSpPr>
          <p:spPr bwMode="auto">
            <a:xfrm flipV="1">
              <a:off x="8615116" y="3416415"/>
              <a:ext cx="277907" cy="1432741"/>
            </a:xfrm>
            <a:prstGeom prst="straightConnector1">
              <a:avLst/>
            </a:prstGeom>
            <a:solidFill>
              <a:schemeClr val="accent1"/>
            </a:solidFill>
            <a:ln w="15875" cap="flat" cmpd="sng" algn="ctr">
              <a:solidFill>
                <a:schemeClr val="tx1"/>
              </a:solidFill>
              <a:prstDash val="solid"/>
              <a:round/>
              <a:headEnd type="none" w="med" len="med"/>
              <a:tailEnd type="triangle" w="lg" len="lg"/>
            </a:ln>
            <a:effectLst/>
          </p:spPr>
        </p:cxnSp>
        <p:sp>
          <p:nvSpPr>
            <p:cNvPr id="110" name="流程图: 磁盘 109">
              <a:extLst>
                <a:ext uri="{FF2B5EF4-FFF2-40B4-BE49-F238E27FC236}">
                  <a16:creationId xmlns:a16="http://schemas.microsoft.com/office/drawing/2014/main" id="{3F1D28BD-EC24-4426-8918-9DD5C3C2371F}"/>
                </a:ext>
              </a:extLst>
            </p:cNvPr>
            <p:cNvSpPr/>
            <p:nvPr/>
          </p:nvSpPr>
          <p:spPr bwMode="auto">
            <a:xfrm>
              <a:off x="8523596" y="2904443"/>
              <a:ext cx="562405" cy="441094"/>
            </a:xfrm>
            <a:prstGeom prst="flowChartMagneticDisk">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000000"/>
                </a:solidFill>
                <a:effectLst/>
                <a:latin typeface="Arial" pitchFamily="34" charset="0"/>
              </a:endParaRPr>
            </a:p>
          </p:txBody>
        </p:sp>
        <p:cxnSp>
          <p:nvCxnSpPr>
            <p:cNvPr id="111" name="直接连接符 110">
              <a:extLst>
                <a:ext uri="{FF2B5EF4-FFF2-40B4-BE49-F238E27FC236}">
                  <a16:creationId xmlns:a16="http://schemas.microsoft.com/office/drawing/2014/main" id="{4E7A1CB0-07DE-4958-8089-FBE07E8498B1}"/>
                </a:ext>
              </a:extLst>
            </p:cNvPr>
            <p:cNvCxnSpPr>
              <a:cxnSpLocks/>
            </p:cNvCxnSpPr>
            <p:nvPr/>
          </p:nvCxnSpPr>
          <p:spPr bwMode="auto">
            <a:xfrm>
              <a:off x="7016056" y="2698692"/>
              <a:ext cx="24364" cy="3348789"/>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pic>
        <p:nvPicPr>
          <p:cNvPr id="112" name="图片 111">
            <a:extLst>
              <a:ext uri="{FF2B5EF4-FFF2-40B4-BE49-F238E27FC236}">
                <a16:creationId xmlns:a16="http://schemas.microsoft.com/office/drawing/2014/main" id="{2BDB4CAE-B91A-4D97-B592-542713B873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629726">
            <a:off x="3315489" y="4376128"/>
            <a:ext cx="652372" cy="545494"/>
          </a:xfrm>
          <a:prstGeom prst="rect">
            <a:avLst/>
          </a:prstGeom>
        </p:spPr>
      </p:pic>
      <p:pic>
        <p:nvPicPr>
          <p:cNvPr id="113" name="图片 112">
            <a:extLst>
              <a:ext uri="{FF2B5EF4-FFF2-40B4-BE49-F238E27FC236}">
                <a16:creationId xmlns:a16="http://schemas.microsoft.com/office/drawing/2014/main" id="{2A79E231-045A-4655-801D-1384DB2FC1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5629726">
            <a:off x="6918231" y="4293169"/>
            <a:ext cx="652372" cy="545494"/>
          </a:xfrm>
          <a:prstGeom prst="rect">
            <a:avLst/>
          </a:prstGeom>
        </p:spPr>
      </p:pic>
      <p:cxnSp>
        <p:nvCxnSpPr>
          <p:cNvPr id="114" name="直接箭头连接符 113">
            <a:extLst>
              <a:ext uri="{FF2B5EF4-FFF2-40B4-BE49-F238E27FC236}">
                <a16:creationId xmlns:a16="http://schemas.microsoft.com/office/drawing/2014/main" id="{DE6EA2B2-843A-4CFF-860F-6B374D550925}"/>
              </a:ext>
            </a:extLst>
          </p:cNvPr>
          <p:cNvCxnSpPr>
            <a:cxnSpLocks/>
          </p:cNvCxnSpPr>
          <p:nvPr/>
        </p:nvCxnSpPr>
        <p:spPr bwMode="auto">
          <a:xfrm flipH="1">
            <a:off x="6237603" y="4645087"/>
            <a:ext cx="810273" cy="233561"/>
          </a:xfrm>
          <a:prstGeom prst="straightConnector1">
            <a:avLst/>
          </a:prstGeom>
          <a:solidFill>
            <a:schemeClr val="accent1"/>
          </a:solidFill>
          <a:ln w="15875" cap="flat" cmpd="sng" algn="ctr">
            <a:solidFill>
              <a:schemeClr val="tx1"/>
            </a:solidFill>
            <a:prstDash val="solid"/>
            <a:round/>
            <a:headEnd type="none" w="med" len="med"/>
            <a:tailEnd type="triangle" w="lg" len="lg"/>
          </a:ln>
          <a:effectLst/>
        </p:spPr>
      </p:cxnSp>
      <p:sp>
        <p:nvSpPr>
          <p:cNvPr id="115" name="立方体 114">
            <a:extLst>
              <a:ext uri="{FF2B5EF4-FFF2-40B4-BE49-F238E27FC236}">
                <a16:creationId xmlns:a16="http://schemas.microsoft.com/office/drawing/2014/main" id="{622ED4ED-7346-4AEB-8740-A6B6A0031BB9}"/>
              </a:ext>
            </a:extLst>
          </p:cNvPr>
          <p:cNvSpPr/>
          <p:nvPr/>
        </p:nvSpPr>
        <p:spPr bwMode="auto">
          <a:xfrm>
            <a:off x="5301761" y="4950280"/>
            <a:ext cx="913175" cy="812715"/>
          </a:xfrm>
          <a:prstGeom prst="cube">
            <a:avLst>
              <a:gd name="adj" fmla="val 1986"/>
            </a:avLst>
          </a:prstGeom>
          <a:solidFill>
            <a:schemeClr val="bg2">
              <a:lumMod val="40000"/>
              <a:lumOff val="60000"/>
            </a:schemeClr>
          </a:solidFill>
          <a:ln w="9525" cap="flat" cmpd="sng" algn="ctr">
            <a:solidFill>
              <a:schemeClr val="tx1"/>
            </a:solidFill>
            <a:prstDash val="solid"/>
            <a:round/>
            <a:headEnd type="none" w="med" len="med"/>
            <a:tailEnd type="none" w="med" len="med"/>
          </a:ln>
          <a:effectLst/>
          <a:scene3d>
            <a:camera prst="isometricOffAxis2Left"/>
            <a:lightRig rig="threePt" dir="t"/>
          </a:scene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a:ln>
                <a:noFill/>
              </a:ln>
              <a:solidFill>
                <a:srgbClr val="000000"/>
              </a:solidFill>
              <a:effectLst/>
              <a:latin typeface="Arial" pitchFamily="34" charset="0"/>
            </a:endParaRPr>
          </a:p>
        </p:txBody>
      </p:sp>
      <p:sp>
        <p:nvSpPr>
          <p:cNvPr id="116" name="任意多边形 166">
            <a:extLst>
              <a:ext uri="{FF2B5EF4-FFF2-40B4-BE49-F238E27FC236}">
                <a16:creationId xmlns:a16="http://schemas.microsoft.com/office/drawing/2014/main" id="{C00DE646-8A6D-4F11-9BBC-C14054AF2E08}"/>
              </a:ext>
            </a:extLst>
          </p:cNvPr>
          <p:cNvSpPr/>
          <p:nvPr/>
        </p:nvSpPr>
        <p:spPr bwMode="auto">
          <a:xfrm>
            <a:off x="5422397" y="5063266"/>
            <a:ext cx="632717" cy="343139"/>
          </a:xfrm>
          <a:custGeom>
            <a:avLst/>
            <a:gdLst>
              <a:gd name="connsiteX0" fmla="*/ 0 w 1465060"/>
              <a:gd name="connsiteY0" fmla="*/ 492041 h 499292"/>
              <a:gd name="connsiteX1" fmla="*/ 517237 w 1465060"/>
              <a:gd name="connsiteY1" fmla="*/ 445859 h 499292"/>
              <a:gd name="connsiteX2" fmla="*/ 979055 w 1465060"/>
              <a:gd name="connsiteY2" fmla="*/ 94877 h 499292"/>
              <a:gd name="connsiteX3" fmla="*/ 1422400 w 1465060"/>
              <a:gd name="connsiteY3" fmla="*/ 11750 h 499292"/>
              <a:gd name="connsiteX4" fmla="*/ 1422400 w 1465060"/>
              <a:gd name="connsiteY4" fmla="*/ 2514 h 49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060" h="499292">
                <a:moveTo>
                  <a:pt x="0" y="492041"/>
                </a:moveTo>
                <a:cubicBezTo>
                  <a:pt x="177030" y="502047"/>
                  <a:pt x="354061" y="512053"/>
                  <a:pt x="517237" y="445859"/>
                </a:cubicBezTo>
                <a:cubicBezTo>
                  <a:pt x="680413" y="379665"/>
                  <a:pt x="828194" y="167229"/>
                  <a:pt x="979055" y="94877"/>
                </a:cubicBezTo>
                <a:cubicBezTo>
                  <a:pt x="1129916" y="22525"/>
                  <a:pt x="1422400" y="11750"/>
                  <a:pt x="1422400" y="11750"/>
                </a:cubicBezTo>
                <a:cubicBezTo>
                  <a:pt x="1496291" y="-3644"/>
                  <a:pt x="1459345" y="-565"/>
                  <a:pt x="1422400" y="251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000000"/>
              </a:solidFill>
              <a:effectLst/>
              <a:latin typeface="Arial" pitchFamily="34" charset="0"/>
            </a:endParaRPr>
          </a:p>
        </p:txBody>
      </p:sp>
      <p:sp>
        <p:nvSpPr>
          <p:cNvPr id="117" name="任意多边形 166">
            <a:extLst>
              <a:ext uri="{FF2B5EF4-FFF2-40B4-BE49-F238E27FC236}">
                <a16:creationId xmlns:a16="http://schemas.microsoft.com/office/drawing/2014/main" id="{E2F6C903-54A7-42F7-915A-6EC3C29351F1}"/>
              </a:ext>
            </a:extLst>
          </p:cNvPr>
          <p:cNvSpPr/>
          <p:nvPr/>
        </p:nvSpPr>
        <p:spPr bwMode="auto">
          <a:xfrm>
            <a:off x="5422397" y="5135274"/>
            <a:ext cx="632717" cy="343139"/>
          </a:xfrm>
          <a:custGeom>
            <a:avLst/>
            <a:gdLst>
              <a:gd name="connsiteX0" fmla="*/ 0 w 1465060"/>
              <a:gd name="connsiteY0" fmla="*/ 492041 h 499292"/>
              <a:gd name="connsiteX1" fmla="*/ 517237 w 1465060"/>
              <a:gd name="connsiteY1" fmla="*/ 445859 h 499292"/>
              <a:gd name="connsiteX2" fmla="*/ 979055 w 1465060"/>
              <a:gd name="connsiteY2" fmla="*/ 94877 h 499292"/>
              <a:gd name="connsiteX3" fmla="*/ 1422400 w 1465060"/>
              <a:gd name="connsiteY3" fmla="*/ 11750 h 499292"/>
              <a:gd name="connsiteX4" fmla="*/ 1422400 w 1465060"/>
              <a:gd name="connsiteY4" fmla="*/ 2514 h 49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060" h="499292">
                <a:moveTo>
                  <a:pt x="0" y="492041"/>
                </a:moveTo>
                <a:cubicBezTo>
                  <a:pt x="177030" y="502047"/>
                  <a:pt x="354061" y="512053"/>
                  <a:pt x="517237" y="445859"/>
                </a:cubicBezTo>
                <a:cubicBezTo>
                  <a:pt x="680413" y="379665"/>
                  <a:pt x="828194" y="167229"/>
                  <a:pt x="979055" y="94877"/>
                </a:cubicBezTo>
                <a:cubicBezTo>
                  <a:pt x="1129916" y="22525"/>
                  <a:pt x="1422400" y="11750"/>
                  <a:pt x="1422400" y="11750"/>
                </a:cubicBezTo>
                <a:cubicBezTo>
                  <a:pt x="1496291" y="-3644"/>
                  <a:pt x="1459345" y="-565"/>
                  <a:pt x="1422400" y="251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000000"/>
              </a:solidFill>
              <a:effectLst/>
              <a:latin typeface="Arial" pitchFamily="34" charset="0"/>
            </a:endParaRPr>
          </a:p>
        </p:txBody>
      </p:sp>
      <p:sp>
        <p:nvSpPr>
          <p:cNvPr id="118" name="任意多边形 166">
            <a:extLst>
              <a:ext uri="{FF2B5EF4-FFF2-40B4-BE49-F238E27FC236}">
                <a16:creationId xmlns:a16="http://schemas.microsoft.com/office/drawing/2014/main" id="{77D0F190-701E-47DF-A1B0-D8FC4129F033}"/>
              </a:ext>
            </a:extLst>
          </p:cNvPr>
          <p:cNvSpPr/>
          <p:nvPr/>
        </p:nvSpPr>
        <p:spPr bwMode="auto">
          <a:xfrm>
            <a:off x="5422397" y="5204132"/>
            <a:ext cx="632717" cy="343139"/>
          </a:xfrm>
          <a:custGeom>
            <a:avLst/>
            <a:gdLst>
              <a:gd name="connsiteX0" fmla="*/ 0 w 1465060"/>
              <a:gd name="connsiteY0" fmla="*/ 492041 h 499292"/>
              <a:gd name="connsiteX1" fmla="*/ 517237 w 1465060"/>
              <a:gd name="connsiteY1" fmla="*/ 445859 h 499292"/>
              <a:gd name="connsiteX2" fmla="*/ 979055 w 1465060"/>
              <a:gd name="connsiteY2" fmla="*/ 94877 h 499292"/>
              <a:gd name="connsiteX3" fmla="*/ 1422400 w 1465060"/>
              <a:gd name="connsiteY3" fmla="*/ 11750 h 499292"/>
              <a:gd name="connsiteX4" fmla="*/ 1422400 w 1465060"/>
              <a:gd name="connsiteY4" fmla="*/ 2514 h 4992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060" h="499292">
                <a:moveTo>
                  <a:pt x="0" y="492041"/>
                </a:moveTo>
                <a:cubicBezTo>
                  <a:pt x="177030" y="502047"/>
                  <a:pt x="354061" y="512053"/>
                  <a:pt x="517237" y="445859"/>
                </a:cubicBezTo>
                <a:cubicBezTo>
                  <a:pt x="680413" y="379665"/>
                  <a:pt x="828194" y="167229"/>
                  <a:pt x="979055" y="94877"/>
                </a:cubicBezTo>
                <a:cubicBezTo>
                  <a:pt x="1129916" y="22525"/>
                  <a:pt x="1422400" y="11750"/>
                  <a:pt x="1422400" y="11750"/>
                </a:cubicBezTo>
                <a:cubicBezTo>
                  <a:pt x="1496291" y="-3644"/>
                  <a:pt x="1459345" y="-565"/>
                  <a:pt x="1422400" y="2514"/>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2000" b="0" i="0" u="none" strike="noStrike" cap="none" normalizeH="0" baseline="0" dirty="0">
              <a:ln>
                <a:noFill/>
              </a:ln>
              <a:solidFill>
                <a:srgbClr val="000000"/>
              </a:solidFill>
              <a:effectLst/>
              <a:latin typeface="Arial" pitchFamily="34" charset="0"/>
            </a:endParaRPr>
          </a:p>
        </p:txBody>
      </p:sp>
      <p:sp>
        <p:nvSpPr>
          <p:cNvPr id="119" name="文本框 118">
            <a:extLst>
              <a:ext uri="{FF2B5EF4-FFF2-40B4-BE49-F238E27FC236}">
                <a16:creationId xmlns:a16="http://schemas.microsoft.com/office/drawing/2014/main" id="{AE89D4B6-BC68-4A64-ABD7-C81985E85514}"/>
              </a:ext>
            </a:extLst>
          </p:cNvPr>
          <p:cNvSpPr txBox="1"/>
          <p:nvPr/>
        </p:nvSpPr>
        <p:spPr>
          <a:xfrm>
            <a:off x="4569655" y="5829548"/>
            <a:ext cx="2443160" cy="338554"/>
          </a:xfrm>
          <a:prstGeom prst="rect">
            <a:avLst/>
          </a:prstGeom>
          <a:noFill/>
        </p:spPr>
        <p:txBody>
          <a:bodyPr wrap="square" rtlCol="0">
            <a:spAutoFit/>
          </a:bodyPr>
          <a:lstStyle/>
          <a:p>
            <a:pPr algn="ctr"/>
            <a:r>
              <a:rPr lang="en-US" altLang="zh-CN" sz="1600" b="1" dirty="0">
                <a:latin typeface="Arial" panose="020B0604020202020204" pitchFamily="34" charset="0"/>
                <a:cs typeface="Arial" panose="020B0604020202020204" pitchFamily="34" charset="0"/>
              </a:rPr>
              <a:t>Photographic Plate</a:t>
            </a:r>
            <a:endParaRPr lang="zh-CN" altLang="en-US" sz="1100" b="1" dirty="0">
              <a:latin typeface="Arial" panose="020B0604020202020204" pitchFamily="34" charset="0"/>
              <a:cs typeface="Arial" panose="020B0604020202020204" pitchFamily="34" charset="0"/>
            </a:endParaRPr>
          </a:p>
        </p:txBody>
      </p:sp>
      <p:pic>
        <p:nvPicPr>
          <p:cNvPr id="120" name="图片 119">
            <a:extLst>
              <a:ext uri="{FF2B5EF4-FFF2-40B4-BE49-F238E27FC236}">
                <a16:creationId xmlns:a16="http://schemas.microsoft.com/office/drawing/2014/main" id="{9A6850C2-D9D2-417A-A93A-4599627A0008}"/>
              </a:ext>
            </a:extLst>
          </p:cNvPr>
          <p:cNvPicPr>
            <a:picLocks noChangeAspect="1"/>
          </p:cNvPicPr>
          <p:nvPr/>
        </p:nvPicPr>
        <p:blipFill rotWithShape="1">
          <a:blip r:embed="rId5">
            <a:extLst>
              <a:ext uri="{28A0092B-C50C-407E-A947-70E740481C1C}">
                <a14:useLocalDpi xmlns:a14="http://schemas.microsoft.com/office/drawing/2010/main" val="0"/>
              </a:ext>
            </a:extLst>
          </a:blip>
          <a:srcRect l="3820" r="2463"/>
          <a:stretch/>
        </p:blipFill>
        <p:spPr>
          <a:xfrm>
            <a:off x="8479358" y="2564904"/>
            <a:ext cx="3449290" cy="3722498"/>
          </a:xfrm>
          <a:prstGeom prst="rect">
            <a:avLst/>
          </a:prstGeom>
        </p:spPr>
      </p:pic>
      <p:sp>
        <p:nvSpPr>
          <p:cNvPr id="38" name="文本框 37">
            <a:extLst>
              <a:ext uri="{FF2B5EF4-FFF2-40B4-BE49-F238E27FC236}">
                <a16:creationId xmlns:a16="http://schemas.microsoft.com/office/drawing/2014/main" id="{060A916A-459E-451D-8004-659F59E3EFCC}"/>
              </a:ext>
            </a:extLst>
          </p:cNvPr>
          <p:cNvSpPr txBox="1"/>
          <p:nvPr/>
        </p:nvSpPr>
        <p:spPr>
          <a:xfrm>
            <a:off x="6501651" y="2132856"/>
            <a:ext cx="4050045" cy="646331"/>
          </a:xfrm>
          <a:prstGeom prst="rect">
            <a:avLst/>
          </a:prstGeom>
          <a:noFill/>
        </p:spPr>
        <p:txBody>
          <a:bodyPr wrap="square" rtlCol="0">
            <a:spAutoFit/>
          </a:bodyPr>
          <a:lstStyle/>
          <a:p>
            <a:r>
              <a:rPr kumimoji="1" lang="en-US" altLang="zh-CN" dirty="0">
                <a:solidFill>
                  <a:srgbClr val="0070C0"/>
                </a:solidFill>
                <a:latin typeface="Arial" panose="020B0604020202020204" pitchFamily="34" charset="0"/>
                <a:cs typeface="Arial" panose="020B0604020202020204" pitchFamily="34" charset="0"/>
              </a:rPr>
              <a:t>Object wave </a:t>
            </a:r>
            <a:r>
              <a:rPr kumimoji="1" lang="en-US" altLang="zh-CN" dirty="0">
                <a:solidFill>
                  <a:srgbClr val="0070C0"/>
                </a:solidFill>
                <a:latin typeface="宋体" panose="02010600030101010101" pitchFamily="2" charset="-122"/>
                <a:ea typeface="宋体" panose="02010600030101010101" pitchFamily="2" charset="-122"/>
                <a:cs typeface="Arial" panose="020B0604020202020204" pitchFamily="34" charset="0"/>
              </a:rPr>
              <a:t>• </a:t>
            </a:r>
            <a:r>
              <a:rPr kumimoji="1" lang="en-US" altLang="zh-CN" dirty="0">
                <a:solidFill>
                  <a:srgbClr val="0070C0"/>
                </a:solidFill>
                <a:latin typeface="Arial" panose="020B0604020202020204" pitchFamily="34" charset="0"/>
                <a:ea typeface="宋体" panose="02010600030101010101" pitchFamily="2" charset="-122"/>
                <a:cs typeface="Arial" panose="020B0604020202020204" pitchFamily="34" charset="0"/>
              </a:rPr>
              <a:t>real-valued constant</a:t>
            </a:r>
          </a:p>
          <a:p>
            <a:pPr algn="l"/>
            <a:endParaRPr kumimoji="1" lang="zh-CN" altLang="en-US" dirty="0">
              <a:solidFill>
                <a:srgbClr val="0070C0"/>
              </a:solidFill>
              <a:latin typeface="Arial" panose="020B0604020202020204" pitchFamily="34" charset="0"/>
              <a:cs typeface="Arial" panose="020B0604020202020204" pitchFamily="34" charset="0"/>
            </a:endParaRPr>
          </a:p>
        </p:txBody>
      </p:sp>
      <p:cxnSp>
        <p:nvCxnSpPr>
          <p:cNvPr id="39" name="直接连接符 38"/>
          <p:cNvCxnSpPr/>
          <p:nvPr/>
        </p:nvCxnSpPr>
        <p:spPr>
          <a:xfrm>
            <a:off x="7276933" y="2153154"/>
            <a:ext cx="1411355" cy="0"/>
          </a:xfrm>
          <a:prstGeom prst="line">
            <a:avLst/>
          </a:prstGeom>
          <a:ln w="254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92064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1033"/>
  <p:tag name="CFG.LAYOUT" val="Default"/>
  <p:tag name="CFG.CUSTOMERVERSION" val="3"/>
  <p:tag name="CONFIG" val="Default"/>
  <p:tag name="CFG.VERSION" val="1"/>
  <p:tag name="MAPNAME" val="Map1"/>
  <p:tag name="LICENSEKEY" val="6c64627f-c5d4-423c-8804-6e663357a7fe"/>
  <p:tag name="FIELD.ADDINFO.COMBOINDEX" val="0"/>
  <p:tag name="FIELDS.INITIALIZED" val="1"/>
  <p:tag name="FIELD.AUTHOR.COMBOINDEX" val="-2"/>
  <p:tag name="FIELD.DIVISION.COMBOINDEX" val="-2"/>
  <p:tag name="FIELD.DATE.COMBOINDEX" val="-2"/>
  <p:tag name="FIELD.ISONUMBER.COMBOINDEX" val="-2"/>
  <p:tag name="TITLEMASTERMASTERNAME" val="TitleSlide"/>
  <p:tag name="TITLEMASTERSHAPESETGROUPCLASSNAME" val="ShapeSetGroup2"/>
  <p:tag name="TITLEMASTERCOLORSETGROUPCLASSNAME" val="ColorSetGroupLight"/>
  <p:tag name="TITLEMASTERFONTSETGROUPCLASSNAME" val="FontSetGroup2"/>
  <p:tag name="TITLEMASTERSTYLESETGROUPCLASSNAME" val="StyleSetGroup1"/>
  <p:tag name="TITLEMASTERMODIFIED" val="1"/>
  <p:tag name="SLIDEMASTERMASTERNAME" val="Slide"/>
  <p:tag name="SLIDEMASTERSHAPESETGROUPCLASSNAME" val="ShapeSetGroup2"/>
  <p:tag name="SLIDEMASTERCOLORSETGROUPCLASSNAME" val="ColorSetGroupLight"/>
  <p:tag name="SLIDEMASTERFONTSETGROUPCLASSNAME" val="FontSetGroup2"/>
  <p:tag name="SLIDEMASTERSTYLESETGROUPCLASSNAME" val="StyleSetGroup1"/>
  <p:tag name="SLIDEMASTERMODIFIED" val="1"/>
  <p:tag name="FIELD.ISONUMBER.CONTENT" val="Reference"/>
  <p:tag name="FIELD.ISONUMBER.VALUE" val="Reference"/>
  <p:tag name="ML_1" val="$Default"/>
  <p:tag name="FIELD.AUTHOR.CONTENT" val="Lingyang Song"/>
  <p:tag name="FIELD.AUTHOR.VALUE" val="Lingyang Song"/>
  <p:tag name="FIELD.DIVISION.CONTENT" val="Wireless Group"/>
  <p:tag name="FIELD.DIVISION.VALUE" val="Wireless Group"/>
  <p:tag name="FIELD.PROJECT.COMBOINDEX" val="-2"/>
  <p:tag name="FIELD.DATE.CONTENT" val="08,01, 2008"/>
  <p:tag name="FIELD.DATE.VALUE" val="08,01, 2008"/>
  <p:tag name="FIELD.CONTENTOWNER.COMBOINDEX" val="-2"/>
  <p:tag name="FIELD.ADDINFO.CONTENT" val="CONFIDENTIAL"/>
  <p:tag name="FIELD.ADDINFO.VALUE" val="CONFIDENTIAL"/>
  <p:tag name="ML_UFSOK" val="de4de2de8de7de5de6de9e10e11e12e13e14e15e16e17e18e19e20e21de3"/>
</p:tagLst>
</file>

<file path=ppt/tags/tag10.xml><?xml version="1.0" encoding="utf-8"?>
<p:tagLst xmlns:a="http://schemas.openxmlformats.org/drawingml/2006/main" xmlns:r="http://schemas.openxmlformats.org/officeDocument/2006/relationships" xmlns:p="http://schemas.openxmlformats.org/presentationml/2006/main">
  <p:tag name="OUTPUTDPI" val="1200"/>
  <p:tag name="ORIGINALHEIGHT" val="629.1713"/>
  <p:tag name="ORIGINALWIDTH" val="1213.348"/>
  <p:tag name="LATEXADDIN" val="\documentclass{article}&#10;\usepackage{amsmath}&#10;\usepackage{amssymb}&#10;\usepackage{bm}&#10;\pagestyle{empty}&#10;\begin{document}&#10;&#10;\begin{subequations}&#10;\begin{align}&#10;\max_{\bm{\psi}^t}~&amp; \gamma_t = |\bm{a}^{\text{T}}_t \bm{\Psi}^t \bm{q}^t x|^2, \notag\\&#10;    s.t.~&amp;|\bm{\Psi}^t \bm{q}^t x|^2 = P_t,\notag\\&#10;    &amp;\psi^t_{m, n} \in [0, 1].\notag\end{align}&#10;\end{subequations}&#10;&#10;\end{document}"/>
  <p:tag name="IGUANATEXSIZE" val="20"/>
  <p:tag name="IGUANATEXCURSOR" val="205"/>
  <p:tag name="TRANSPARENCY" val="True"/>
  <p:tag name="FILENAME" val=""/>
  <p:tag name="LATEXENGINEID" val="0"/>
  <p:tag name="TEMPFOLDER" val="c:\temp\"/>
  <p:tag name="LATEXFORMHEIGHT" val="312"/>
  <p:tag name="LATEXFORMWIDTH" val="384"/>
  <p:tag name="LATEXFORMWRAP" val="True"/>
  <p:tag name="BITMAPVECTOR" val="0"/>
</p:tagLst>
</file>

<file path=ppt/tags/tag11.xml><?xml version="1.0" encoding="utf-8"?>
<p:tagLst xmlns:a="http://schemas.openxmlformats.org/drawingml/2006/main" xmlns:r="http://schemas.openxmlformats.org/officeDocument/2006/relationships" xmlns:p="http://schemas.openxmlformats.org/presentationml/2006/main">
  <p:tag name="OUTPUTDPI" val="1200"/>
  <p:tag name="ORIGINALHEIGHT" val="507.6865"/>
  <p:tag name="ORIGINALWIDTH" val="1435.321"/>
  <p:tag name="LATEXADDIN" val="\documentclass{article}&#10;\usepackage{amsmath}&#10;\usepackage{amssymb}&#10;\usepackage{bm}&#10;\pagestyle{empty}&#10;\begin{document}&#10;&#10;\begin{subequations}&#10;\begin{align}&#10;\max_{\bm{\psi}^r}~&amp; \gamma_r = \dfrac{|\beta (\bm{\Psi}^r \bm{q}^r)^{\text{T}} \bm{a}_r |^2 }{|\bm{\Psi}^r \bm{q}^r|^2 \sigma^2}, \notag\\&#10;    s.t.~&amp;\psi^t_{m, n} \in [0, 1].\notag\end{align}&#10;\end{subequations}&#10;&#10;\end{document}"/>
  <p:tag name="IGUANATEXSIZE" val="20"/>
  <p:tag name="IGUANATEXCURSOR" val="242"/>
  <p:tag name="TRANSPARENCY" val="True"/>
  <p:tag name="FILENAME" val=""/>
  <p:tag name="LATEXENGINEID" val="0"/>
  <p:tag name="TEMPFOLDER" val="c:\temp\"/>
  <p:tag name="LATEXFORMHEIGHT" val="312"/>
  <p:tag name="LATEXFORMWIDTH" val="384"/>
  <p:tag name="LATEXFORMWRAP" val="True"/>
  <p:tag name="BITMAPVECTOR" val="0"/>
</p:tagLst>
</file>

<file path=ppt/tags/tag12.xml><?xml version="1.0" encoding="utf-8"?>
<p:tagLst xmlns:a="http://schemas.openxmlformats.org/drawingml/2006/main" xmlns:r="http://schemas.openxmlformats.org/officeDocument/2006/relationships" xmlns:p="http://schemas.openxmlformats.org/presentationml/2006/main">
  <p:tag name="OUTPUTDPI" val="1200"/>
  <p:tag name="ORIGINALHEIGHT" val="272.9659"/>
  <p:tag name="ORIGINALWIDTH" val="469.4413"/>
  <p:tag name="LATEXADDIN" val="\documentclass{article}&#10;\usepackage{amsmath}&#10;\usepackage{amssymb}&#10;\usepackage{bm}&#10;\pagestyle{empty}&#10;\begin{document}&#10;&#10;\begin{align}&#10;&amp;x_r = \notag\\&#10;&amp;1/|\bm{\Psi}^r \bm{q}^r|&#10;\notag&#10;\end{align}&#10;&#10;\end{document}"/>
  <p:tag name="IGUANATEXSIZE" val="20"/>
  <p:tag name="IGUANATEXCURSOR" val="173"/>
  <p:tag name="TRANSPARENCY" val="True"/>
  <p:tag name="FILENAME" val=""/>
  <p:tag name="LATEXENGINEID" val="0"/>
  <p:tag name="TEMPFOLDER" val="c:\temp\"/>
  <p:tag name="LATEXFORMHEIGHT" val="312"/>
  <p:tag name="LATEXFORMWIDTH" val="384"/>
  <p:tag name="LATEXFORMWRAP" val="True"/>
  <p:tag name="BITMAPVECTOR" val="0"/>
</p:tagLst>
</file>

<file path=ppt/tags/tag13.xml><?xml version="1.0" encoding="utf-8"?>
<p:tagLst xmlns:a="http://schemas.openxmlformats.org/drawingml/2006/main" xmlns:r="http://schemas.openxmlformats.org/officeDocument/2006/relationships" xmlns:p="http://schemas.openxmlformats.org/presentationml/2006/main">
  <p:tag name="OUTPUTDPI" val="1200"/>
  <p:tag name="ORIGINALHEIGHT" val="613.4233"/>
  <p:tag name="ORIGINALWIDTH" val="1304.837"/>
  <p:tag name="LATEXADDIN" val="\documentclass{article}&#10;\usepackage{amsmath}&#10;\usepackage{amssymb}&#10;\usepackage{bm}&#10;\pagestyle{empty}&#10;\begin{document}&#10;&#10;\begin{subequations}&#10;\begin{align}&#10;\max_{\bm{\psi}^r}~&amp; |\bm{a}^{\text{T}}_r (\theta, \phi) \bm{\Psi}^r \bm{q}^r x_r|^2, \notag\\&#10;    s.t.~&amp;|\bm{\Psi}^r \bm{q}^r x_r|^2 = 1,\notag\\&#10;    &amp;\psi^r_{m, n} \in [0, 1].&#10;\notag&#10;\end{align}&#10;\end{subequations}&#10;&#10;\end{document}"/>
  <p:tag name="IGUANATEXSIZE" val="20"/>
  <p:tag name="IGUANATEXCURSOR" val="245"/>
  <p:tag name="TRANSPARENCY" val="True"/>
  <p:tag name="FILENAME" val=""/>
  <p:tag name="LATEXENGINEID" val="0"/>
  <p:tag name="TEMPFOLDER" val="c:\temp\"/>
  <p:tag name="LATEXFORMHEIGHT" val="312"/>
  <p:tag name="LATEXFORMWIDTH" val="384"/>
  <p:tag name="LATEXFORMWRAP" val="True"/>
  <p:tag name="BITMAPVECTOR" val="0"/>
</p:tagLst>
</file>

<file path=ppt/tags/tag14.xml><?xml version="1.0" encoding="utf-8"?>
<p:tagLst xmlns:a="http://schemas.openxmlformats.org/drawingml/2006/main" xmlns:r="http://schemas.openxmlformats.org/officeDocument/2006/relationships" xmlns:p="http://schemas.openxmlformats.org/presentationml/2006/main">
  <p:tag name="OUTPUTDPI" val="1200"/>
  <p:tag name="ORIGINALHEIGHT" val="410.1987"/>
  <p:tag name="ORIGINALWIDTH" val="1067.867"/>
  <p:tag name="LATEXADDIN" val="\documentclass{article}&#10;\usepackage{amsmath}&#10;\usepackage{amssymb}&#10;\usepackage{bm}&#10;\pagestyle{empty}&#10;\begin{document}&#10;&#10;\begin{subequations}&#10;\begin{align}&#10;\max_{\bm{\psi}}~&amp; |\bm{a}^{\text{T}} (\theta, \phi) \bm{\Psi} \bm{q}|^2, \notag\\&#10;    s.t.~&amp;|\bm{\Psi} \bm{q}|^2 = 1.\notag&#10;\end{align}&#10;\end{subequations}&#10;&#10;\end{document}"/>
  <p:tag name="IGUANATEXSIZE" val="20"/>
  <p:tag name="IGUANATEXCURSOR" val="289"/>
  <p:tag name="TRANSPARENCY" val="True"/>
  <p:tag name="FILENAME" val=""/>
  <p:tag name="LATEXENGINEID" val="0"/>
  <p:tag name="TEMPFOLDER" val="c:\temp\"/>
  <p:tag name="LATEXFORMHEIGHT" val="312"/>
  <p:tag name="LATEXFORMWIDTH" val="384"/>
  <p:tag name="LATEXFORMWRAP" val="True"/>
  <p:tag name="BITMAPVECTOR" val="0"/>
</p:tagLst>
</file>

<file path=ppt/tags/tag15.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1619.797"/>
  <p:tag name="LATEXADDIN" val="\documentclass{article}&#10;\usepackage{amsmath}&#10;\usepackage{amssymb}&#10;\usepackage{bm}&#10;\pagestyle{empty}&#10;\begin{document}&#10;&#10;\begin{align}&#10;\bm{\psi}' = \begin{cases}&#10;        \bm{\xi}^+/|\bm{\xi}^+|, &amp;|\bm{\xi}^+| \ge |\bm{\xi}^-|,\\&#10;        \bm{\xi}^-/|\bm{\xi}^-|, &amp;\text{otherwise}.\end{cases}&#10;\notag&#10;\end{align}&#10;&#10;\end{document}"/>
  <p:tag name="IGUANATEXSIZE" val="20"/>
  <p:tag name="IGUANATEXCURSOR" val="277"/>
  <p:tag name="TRANSPARENCY" val="True"/>
  <p:tag name="FILENAME" val=""/>
  <p:tag name="LATEXENGINEID" val="0"/>
  <p:tag name="TEMPFOLDER" val="c:\temp\"/>
  <p:tag name="LATEXFORMHEIGHT" val="312"/>
  <p:tag name="LATEXFORMWIDTH" val="384"/>
  <p:tag name="LATEXFORMWRAP" val="True"/>
  <p:tag name="BITMAPVECTOR" val="0"/>
</p:tagLst>
</file>

<file path=ppt/tags/tag16.xml><?xml version="1.0" encoding="utf-8"?>
<p:tagLst xmlns:a="http://schemas.openxmlformats.org/drawingml/2006/main" xmlns:r="http://schemas.openxmlformats.org/officeDocument/2006/relationships" xmlns:p="http://schemas.openxmlformats.org/presentationml/2006/main">
  <p:tag name="OUTPUTDPI" val="1200"/>
  <p:tag name="ORIGINALHEIGHT" val="161.2298"/>
  <p:tag name="ORIGINALWIDTH" val="1162.355"/>
  <p:tag name="LATEXADDIN" val="\documentclass{article}&#10;\usepackage{amsmath}&#10;\usepackage{amssymb}&#10;\usepackage{bm}&#10;\pagestyle{empty}&#10;\begin{document}&#10;&#10;\begin{align}&#10;\bm{\xi}^+ = (\xi^+_{1, 1}, \cdots, \xi^+_{M, N})&#10;\notag&#10;\end{align}&#10;&#10;\end{document}"/>
  <p:tag name="IGUANATEXSIZE" val="20"/>
  <p:tag name="IGUANATEXCURSOR" val="181"/>
  <p:tag name="TRANSPARENCY" val="True"/>
  <p:tag name="FILENAME" val=""/>
  <p:tag name="LATEXENGINEID" val="0"/>
  <p:tag name="TEMPFOLDER" val="c:\temp\"/>
  <p:tag name="LATEXFORMHEIGHT" val="312"/>
  <p:tag name="LATEXFORMWIDTH" val="384"/>
  <p:tag name="LATEXFORMWRAP" val="True"/>
  <p:tag name="BITMAPVECTOR" val="0"/>
</p:tagLst>
</file>

<file path=ppt/tags/tag17.xml><?xml version="1.0" encoding="utf-8"?>
<p:tagLst xmlns:a="http://schemas.openxmlformats.org/drawingml/2006/main" xmlns:r="http://schemas.openxmlformats.org/officeDocument/2006/relationships" xmlns:p="http://schemas.openxmlformats.org/presentationml/2006/main">
  <p:tag name="OUTPUTDPI" val="1200"/>
  <p:tag name="ORIGINALHEIGHT" val="263.2171"/>
  <p:tag name="ORIGINALWIDTH" val="2241.47"/>
  <p:tag name="LATEXADDIN" val="\documentclass{article}&#10;\usepackage{amsmath}&#10;\usepackage{amssymb}&#10;\usepackage{bm}&#10;\pagestyle{empty}&#10;\begin{document}&#10;&#10;\begin{align}&#10;\xi^+_{m, n} \!=~&amp;\! \dfrac{|\text{Re} (\rho a_{m, n}q_{m, n})| + \text{Re} (\rho a_{m, n} q_{m, n})}{2}&#10;\notag&#10;\end{align}&#10;&#10;\end{document}"/>
  <p:tag name="IGUANATEXSIZE" val="20"/>
  <p:tag name="IGUANATEXCURSOR" val="236"/>
  <p:tag name="TRANSPARENCY" val="True"/>
  <p:tag name="FILENAME" val=""/>
  <p:tag name="LATEXENGINEID" val="0"/>
  <p:tag name="TEMPFOLDER" val="c:\temp\"/>
  <p:tag name="LATEXFORMHEIGHT" val="312"/>
  <p:tag name="LATEXFORMWIDTH" val="384"/>
  <p:tag name="LATEXFORMWRAP" val="True"/>
  <p:tag name="BITMAPVECTOR" val="0"/>
</p:tagLst>
</file>

<file path=ppt/tags/tag18.xml><?xml version="1.0" encoding="utf-8"?>
<p:tagLst xmlns:a="http://schemas.openxmlformats.org/drawingml/2006/main" xmlns:r="http://schemas.openxmlformats.org/officeDocument/2006/relationships" xmlns:p="http://schemas.openxmlformats.org/presentationml/2006/main">
  <p:tag name="OUTPUTDPI" val="1200"/>
  <p:tag name="ORIGINALHEIGHT" val="147.7315"/>
  <p:tag name="ORIGINALWIDTH" val="1163.854"/>
  <p:tag name="LATEXADDIN" val="\documentclass{article}&#10;\usepackage{amsmath}&#10;\usepackage{amssymb}&#10;\usepackage{bm}&#10;\pagestyle{empty}&#10;\begin{document}&#10;&#10;\begin{align}&#10;\bm{\xi}^- = (\xi^-_{1, 1}, \cdots, \xi^-_{M, N})&#10;\notag&#10;\end{align}&#10;&#10;\end{document}"/>
  <p:tag name="IGUANATEXSIZE" val="20"/>
  <p:tag name="IGUANATEXCURSOR" val="173"/>
  <p:tag name="TRANSPARENCY" val="True"/>
  <p:tag name="FILENAME" val=""/>
  <p:tag name="LATEXENGINEID" val="0"/>
  <p:tag name="TEMPFOLDER" val="c:\temp\"/>
  <p:tag name="LATEXFORMHEIGHT" val="312"/>
  <p:tag name="LATEXFORMWIDTH" val="384"/>
  <p:tag name="LATEXFORMWRAP" val="True"/>
  <p:tag name="BITMAPVECTOR" val="0"/>
</p:tagLst>
</file>

<file path=ppt/tags/tag19.xml><?xml version="1.0" encoding="utf-8"?>
<p:tagLst xmlns:a="http://schemas.openxmlformats.org/drawingml/2006/main" xmlns:r="http://schemas.openxmlformats.org/officeDocument/2006/relationships" xmlns:p="http://schemas.openxmlformats.org/presentationml/2006/main">
  <p:tag name="OUTPUTDPI" val="1200"/>
  <p:tag name="ORIGINALHEIGHT" val="263.2171"/>
  <p:tag name="ORIGINALWIDTH" val="2241.47"/>
  <p:tag name="LATEXADDIN" val="\documentclass{article}&#10;\usepackage{amsmath}&#10;\usepackage{amssymb}&#10;\usepackage{bm}&#10;\pagestyle{empty}&#10;\begin{document}&#10;&#10;\begin{align}&#10;\xi^-_{m, n} \!=~&amp;\! \dfrac{|\text{Re} (\rho a_{m, n} q_{m, n})| - \text{Re} (\rho a_{m, n} q_{m, n})}{2}&#10;\notag&#10;\end{align}&#10;&#10;\end{document}"/>
  <p:tag name="IGUANATEXSIZE" val="20"/>
  <p:tag name="IGUANATEXCURSOR" val="237"/>
  <p:tag name="TRANSPARENCY" val="True"/>
  <p:tag name="FILENAME" val=""/>
  <p:tag name="LATEXENGINEID" val="0"/>
  <p:tag name="TEMPFOLDER" val="c:\temp\"/>
  <p:tag name="LATEXFORMHEIGHT" val="312"/>
  <p:tag name="LATEXFORMWIDTH" val="384"/>
  <p:tag name="LATEXFORMWRAP" val="True"/>
  <p:tag name="BITMAPVECTOR" val="0"/>
</p:tagLst>
</file>

<file path=ppt/tags/tag2.xml><?xml version="1.0" encoding="utf-8"?>
<p:tagLst xmlns:a="http://schemas.openxmlformats.org/drawingml/2006/main" xmlns:r="http://schemas.openxmlformats.org/officeDocument/2006/relationships" xmlns:p="http://schemas.openxmlformats.org/presentationml/2006/main">
  <p:tag name="FIELDS.INITIALIZED" val="1"/>
  <p:tag name="ML_1" val="$Default"/>
  <p:tag name="TEXT BOX 4_SHAPECLASSPROTECTIONTYPE" val="47"/>
  <p:tag name="TEXT BOX 5_SHAPECLASSPROTECTIONTYPE" val="47"/>
  <p:tag name="TEXT BOX 6_SHAPECLASSPROTECTIONTYPE" val="47"/>
  <p:tag name="TEXT BOX 7_SHAPECLASSPROTECTIONTYPE" val="47"/>
  <p:tag name="RECTANGLE 2_SHAPECLASSPROTECTIONTYPE" val="0"/>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Lst>
</file>

<file path=ppt/tags/tag20.xml><?xml version="1.0" encoding="utf-8"?>
<p:tagLst xmlns:a="http://schemas.openxmlformats.org/drawingml/2006/main" xmlns:r="http://schemas.openxmlformats.org/officeDocument/2006/relationships" xmlns:p="http://schemas.openxmlformats.org/presentationml/2006/main">
  <p:tag name="OUTPUTDPI" val="1200"/>
  <p:tag name="ORIGINALHEIGHT" val="373.4533"/>
  <p:tag name="ORIGINALWIDTH" val="1352.831"/>
  <p:tag name="LATEXADDIN" val="\documentclass{article}&#10;\usepackage{amsmath}&#10;\usepackage{amssymb}&#10;\usepackage{bm}&#10;\pagestyle{empty}&#10;\begin{document}&#10;&#10;\begin{align}&#10;\bm{\psi}_o = \begin{cases}&#10;    \bm{\xi}^+, &amp;|\bm{\xi}^+| \ge |\bm{\xi}^-|,\\&#10;    \bm{\xi}^-, &amp;\text{otherwise}.&#10;  \end{cases}&#10;\notag&#10;\end{align}&#10;&#10;\end{document}"/>
  <p:tag name="IGUANATEXSIZE" val="20"/>
  <p:tag name="IGUANATEXCURSOR" val="258"/>
  <p:tag name="TRANSPARENCY" val="True"/>
  <p:tag name="FILENAME" val=""/>
  <p:tag name="LATEXENGINEID" val="0"/>
  <p:tag name="TEMPFOLDER" val="c:\temp\"/>
  <p:tag name="LATEXFORMHEIGHT" val="312"/>
  <p:tag name="LATEXFORMWIDTH" val="384"/>
  <p:tag name="LATEXFORMWRAP" val="True"/>
  <p:tag name="BITMAPVECTOR" val="0"/>
</p:tagLst>
</file>

<file path=ppt/tags/tag21.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1699.288"/>
  <p:tag name="LATEXADDIN" val="\documentclass{article}&#10;\usepackage{amsmath}&#10;\usepackage{amssymb}&#10;\usepackage{bm}&#10;\pagestyle{empty}&#10;\begin{document}&#10;&#10;\begin{align}&#10;\gamma_M \approx \hat{\gamma}_M = \dfrac{|\beta|^2 M_t N_t M_r N_r P_t}{16\sigma^2}.&#10;\notag&#10;\end{align}&#10;&#10;\end{document}"/>
  <p:tag name="IGUANATEXSIZE" val="20"/>
  <p:tag name="IGUANATEXCURSOR" val="165"/>
  <p:tag name="TRANSPARENCY" val="True"/>
  <p:tag name="FILENAME" val=""/>
  <p:tag name="LATEXENGINEID" val="0"/>
  <p:tag name="TEMPFOLDER" val="c:\temp\"/>
  <p:tag name="LATEXFORMHEIGHT" val="312"/>
  <p:tag name="LATEXFORMWIDTH" val="384"/>
  <p:tag name="LATEXFORMWRAP" val="True"/>
  <p:tag name="BITMAPVECTOR" val="0"/>
</p:tagLst>
</file>

<file path=ppt/tags/tag22.xml><?xml version="1.0" encoding="utf-8"?>
<p:tagLst xmlns:a="http://schemas.openxmlformats.org/drawingml/2006/main" xmlns:r="http://schemas.openxmlformats.org/officeDocument/2006/relationships" xmlns:p="http://schemas.openxmlformats.org/presentationml/2006/main">
  <p:tag name="OUTPUTDPI" val="1200"/>
  <p:tag name="ORIGINALHEIGHT" val="275.9655"/>
  <p:tag name="ORIGINALWIDTH" val="1301.087"/>
  <p:tag name="LATEXADDIN" val="\documentclass{article}&#10;\usepackage{amsmath}&#10;\usepackage{amssymb}&#10;\usepackage{bm}&#10;\pagestyle{empty}&#10;\begin{document}&#10;&#10;\begin{align}&#10;\hat{\gamma}_e = \dfrac{|\beta|^2 M_t N_t M_r N_r P_t}{36\sigma^2}.&#10;\notag&#10;\end{align}&#10;&#10;\end{document}"/>
  <p:tag name="IGUANATEXSIZE" val="20"/>
  <p:tag name="IGUANATEXCURSOR" val="199"/>
  <p:tag name="TRANSPARENCY" val="True"/>
  <p:tag name="FILENAME" val=""/>
  <p:tag name="LATEXENGINEID" val="0"/>
  <p:tag name="TEMPFOLDER" val="c:\temp\"/>
  <p:tag name="LATEXFORMHEIGHT" val="312"/>
  <p:tag name="LATEXFORMWIDTH" val="384"/>
  <p:tag name="LATEXFORMWRAP" val="True"/>
  <p:tag name="BITMAPVECTOR" val="0"/>
</p:tagLst>
</file>

<file path=ppt/tags/tag23.xml><?xml version="1.0" encoding="utf-8"?>
<p:tagLst xmlns:a="http://schemas.openxmlformats.org/drawingml/2006/main" xmlns:r="http://schemas.openxmlformats.org/officeDocument/2006/relationships" xmlns:p="http://schemas.openxmlformats.org/presentationml/2006/main">
  <p:tag name="OUTPUTDPI" val="1200"/>
  <p:tag name="ORIGINALHEIGHT" val="255.718"/>
  <p:tag name="ORIGINALWIDTH" val="1347.582"/>
  <p:tag name="LATEXADDIN" val="\documentclass{article}&#10;\usepackage{amsmath}&#10;\pagestyle{empty}&#10;\begin{document}&#10;&#10;\begin{equation}&#10;\psi_m \in \{0, \dfrac{1}{C^s-1}, \cdots, 1\}, \notag&#10;\end{equation}&#10;&#10;&#10;\end{document}"/>
  <p:tag name="IGUANATEXSIZE" val="20"/>
  <p:tag name="IGUANATEXCURSOR" val="145"/>
  <p:tag name="TRANSPARENCY" val="True"/>
  <p:tag name="FILENAME" val=""/>
  <p:tag name="LATEXENGINEID" val="0"/>
  <p:tag name="TEMPFOLDER" val="D:\Users\zhang\Documents\PowerPoint\temp\"/>
  <p:tag name="LATEXFORMHEIGHT" val="312"/>
  <p:tag name="LATEXFORMWIDTH" val="384"/>
  <p:tag name="LATEXFORMWRAP" val="True"/>
  <p:tag name="BITMAPVECTOR" val="0"/>
</p:tagLst>
</file>

<file path=ppt/tags/tag3.xml><?xml version="1.0" encoding="utf-8"?>
<p:tagLst xmlns:a="http://schemas.openxmlformats.org/drawingml/2006/main" xmlns:r="http://schemas.openxmlformats.org/officeDocument/2006/relationships" xmlns:p="http://schemas.openxmlformats.org/presentationml/2006/main">
  <p:tag name="OUTPUTDPI" val="1200"/>
  <p:tag name="ORIGINALHEIGHT" val="147.7315"/>
  <p:tag name="ORIGINALWIDTH" val="993.6257"/>
  <p:tag name="LATEXADDIN" val="\documentclass{article}&#10;\usepackage{amsmath}&#10;\pagestyle{empty}&#10;\begin{document}&#10;&#10;&#10;$x_{m,n} = \psi^t_{m,n} q^t_{m,n} x$&#10;&#10;\end{document}"/>
  <p:tag name="IGUANATEXSIZE" val="20"/>
  <p:tag name="IGUANATEXCURSOR" val="117"/>
  <p:tag name="TRANSPARENCY" val="True"/>
  <p:tag name="FILENAME" val=""/>
  <p:tag name="LATEXENGINEID" val="0"/>
  <p:tag name="TEMPFOLDER" val="c:\temp\"/>
  <p:tag name="LATEXFORMHEIGHT" val="312"/>
  <p:tag name="LATEXFORMWIDTH" val="384"/>
  <p:tag name="LATEXFORMWRAP" val="True"/>
  <p:tag name="BITMAPVECTOR" val="0"/>
</p:tagLst>
</file>

<file path=ppt/tags/tag4.xml><?xml version="1.0" encoding="utf-8"?>
<p:tagLst xmlns:a="http://schemas.openxmlformats.org/drawingml/2006/main" xmlns:r="http://schemas.openxmlformats.org/officeDocument/2006/relationships" xmlns:p="http://schemas.openxmlformats.org/presentationml/2006/main">
  <p:tag name="OUTPUTDPI" val="1200"/>
  <p:tag name="ORIGINALHEIGHT" val="161.9798"/>
  <p:tag name="ORIGINALWIDTH" val="1601.8"/>
  <p:tag name="LATEXADDIN" val="\documentclass{article}&#10;\usepackage{amsmath}&#10;\pagestyle{empty}&#10;\begin{document}&#10;&#10;&#10;$\boldsymbol{\psi}^t=\lbrack \psi^t_{1, 1}, \psi^t_{1, 2}, \cdots, \psi^t_{M_t, N_t} \rbrack ^T $&#10;&#10;\end{document}"/>
  <p:tag name="IGUANATEXSIZE" val="20"/>
  <p:tag name="IGUANATEXCURSOR" val="155"/>
  <p:tag name="TRANSPARENCY" val="True"/>
  <p:tag name="FILENAME" val=""/>
  <p:tag name="LATEXENGINEID" val="0"/>
  <p:tag name="TEMPFOLDER" val="c:\temp\"/>
  <p:tag name="LATEXFORMHEIGHT" val="312"/>
  <p:tag name="LATEXFORMWIDTH" val="384"/>
  <p:tag name="LATEXFORMWRAP" val="True"/>
  <p:tag name="BITMAPVECTOR" val="0"/>
</p:tagLst>
</file>

<file path=ppt/tags/tag5.xml><?xml version="1.0" encoding="utf-8"?>
<p:tagLst xmlns:a="http://schemas.openxmlformats.org/drawingml/2006/main" xmlns:r="http://schemas.openxmlformats.org/officeDocument/2006/relationships" xmlns:p="http://schemas.openxmlformats.org/presentationml/2006/main">
  <p:tag name="OUTPUTDPI" val="1200"/>
  <p:tag name="ORIGINALHEIGHT" val="155.9805"/>
  <p:tag name="ORIGINALWIDTH" val="1613.048"/>
  <p:tag name="LATEXADDIN" val="\documentclass{article}&#10;\usepackage{amsmath}&#10;\pagestyle{empty}&#10;\begin{document}&#10;&#10;&#10;$\boldsymbol{\psi}^r=\lbrack \psi^r_{1, 1}, \psi^r_{1, 2}, \cdots, \psi^r_{M_t, N_t} \rbrack ^T $&#10;&#10;\end{document}"/>
  <p:tag name="IGUANATEXSIZE" val="20"/>
  <p:tag name="IGUANATEXCURSOR" val="102"/>
  <p:tag name="TRANSPARENCY" val="True"/>
  <p:tag name="FILENAME" val=""/>
  <p:tag name="LATEXENGINEID" val="0"/>
  <p:tag name="TEMPFOLDER" val="c:\temp\"/>
  <p:tag name="LATEXFORMHEIGHT" val="312"/>
  <p:tag name="LATEXFORMWIDTH" val="384"/>
  <p:tag name="LATEXFORMWRAP" val="True"/>
  <p:tag name="BITMAPVECTOR" val="0"/>
</p:tagLst>
</file>

<file path=ppt/tags/tag6.xml><?xml version="1.0" encoding="utf-8"?>
<p:tagLst xmlns:a="http://schemas.openxmlformats.org/drawingml/2006/main" xmlns:r="http://schemas.openxmlformats.org/officeDocument/2006/relationships" xmlns:p="http://schemas.openxmlformats.org/presentationml/2006/main">
  <p:tag name="OUTPUTDPI" val="1200"/>
  <p:tag name="ORIGINALHEIGHT" val="142.4822"/>
  <p:tag name="ORIGINALWIDTH" val="2653.168"/>
  <p:tag name="LATEXADDIN" val="\documentclass{article}&#10;\usepackage{amsmath}&#10;\usepackage{bm}&#10;\pagestyle{empty}&#10;\begin{document}&#10;&#10;$$&#10; \begin{aligned}&#10;  y &amp;= \beta (\bm{\psi}^r\bm{q}^r)^T\boldsymbol{a}_r(\theta,\phi)\boldsymbol{a}_t^T(\theta,\phi)\boldsymbol{\psi}^t\bm{q}^t x + (\bm{\psi}^r\bm{q}^r)^T \bm{n}&#10; \end{aligned} &#10;$$&#10;&#10;&#10;\end{document}"/>
  <p:tag name="IGUANATEXSIZE" val="20"/>
  <p:tag name="IGUANATEXCURSOR" val="275"/>
  <p:tag name="TRANSPARENCY" val="True"/>
  <p:tag name="FILENAME" val=""/>
  <p:tag name="LATEXENGINEID" val="0"/>
  <p:tag name="TEMPFOLDER" val="c:\temp\"/>
  <p:tag name="LATEXFORMHEIGHT" val="312"/>
  <p:tag name="LATEXFORMWIDTH" val="384"/>
  <p:tag name="LATEXFORMWRAP" val="True"/>
  <p:tag name="BITMAPVECTOR" val="0"/>
</p:tagLst>
</file>

<file path=ppt/tags/tag7.xml><?xml version="1.0" encoding="utf-8"?>
<p:tagLst xmlns:a="http://schemas.openxmlformats.org/drawingml/2006/main" xmlns:r="http://schemas.openxmlformats.org/officeDocument/2006/relationships" xmlns:p="http://schemas.openxmlformats.org/presentationml/2006/main">
  <p:tag name="OUTPUTDPI" val="1200"/>
  <p:tag name="ORIGINALHEIGHT" val="488.189"/>
  <p:tag name="ORIGINALWIDTH" val="2348.707"/>
  <p:tag name="LATEXADDIN" val="\documentclass{article}&#10;\usepackage{amsmath}&#10;\usepackage{amssymb}&#10;\usepackage{bm}&#10;\pagestyle{empty}&#10;\begin{document}&#10;&#10;\begin{align}&#10;\gamma = \underbrace{\dfrac{|\beta (\bm{\Psi}^r \bm{q}^r)^{\text{T}} \bm{a}_r (\theta, \phi)|^2 }{|\bm{\Psi}^r \bm{q}^r|^2 \sigma^2}}_{\gamma_r} \cdot \underbrace{|\bm{a}^{\text{T}}_t (\theta, \phi) \bm{\Psi}^t \bm{q}^t x|^2}_{\gamma_t}&#10;\notag&#10;\end{align}&#10;&#10;\end{document}"/>
  <p:tag name="IGUANATEXSIZE" val="20"/>
  <p:tag name="IGUANATEXCURSOR" val="368"/>
  <p:tag name="TRANSPARENCY" val="True"/>
  <p:tag name="FILENAME" val=""/>
  <p:tag name="LATEXENGINEID" val="0"/>
  <p:tag name="TEMPFOLDER" val="c:\temp\"/>
  <p:tag name="LATEXFORMHEIGHT" val="312"/>
  <p:tag name="LATEXFORMWIDTH" val="384"/>
  <p:tag name="LATEXFORMWRAP" val="True"/>
  <p:tag name="BITMAPVECTOR" val="0"/>
</p:tagLst>
</file>

<file path=ppt/tags/tag8.xml><?xml version="1.0" encoding="utf-8"?>
<p:tagLst xmlns:a="http://schemas.openxmlformats.org/drawingml/2006/main" xmlns:r="http://schemas.openxmlformats.org/officeDocument/2006/relationships" xmlns:p="http://schemas.openxmlformats.org/presentationml/2006/main">
  <p:tag name="OUTPUTDPI" val="1200"/>
  <p:tag name="ORIGINALHEIGHT" val="252.7184"/>
  <p:tag name="ORIGINALWIDTH" val="1624.297"/>
  <p:tag name="LATEXADDIN" val="\documentclass{article}&#10;\usepackage{amsmath}&#10;\usepackage{amssymb}&#10;\usepackage{bm}&#10;\pagestyle{empty}&#10;\begin{document}&#10;&#10;\begin{align}&#10;p_d = \dfrac{1}{2}\text{erfc}\left[\text{erfc}^{-1}(2p_f) - \sqrt{\gamma}\right]&#10;\notag&#10;\end{align}&#10;&#10;\end{document}"/>
  <p:tag name="IGUANATEXSIZE" val="20"/>
  <p:tag name="IGUANATEXCURSOR" val="188"/>
  <p:tag name="TRANSPARENCY" val="True"/>
  <p:tag name="FILENAME" val=""/>
  <p:tag name="LATEXENGINEID" val="0"/>
  <p:tag name="TEMPFOLDER" val="c:\temp\"/>
  <p:tag name="LATEXFORMHEIGHT" val="312"/>
  <p:tag name="LATEXFORMWIDTH" val="384"/>
  <p:tag name="LATEXFORMWRAP" val="True"/>
  <p:tag name="BITMAPVECTOR" val="0"/>
</p:tagLst>
</file>

<file path=ppt/tags/tag9.xml><?xml version="1.0" encoding="utf-8"?>
<p:tagLst xmlns:a="http://schemas.openxmlformats.org/drawingml/2006/main" xmlns:r="http://schemas.openxmlformats.org/officeDocument/2006/relationships" xmlns:p="http://schemas.openxmlformats.org/presentationml/2006/main">
  <p:tag name="OUTPUTDPI" val="1200"/>
  <p:tag name="ORIGINALHEIGHT" val="602.9246"/>
  <p:tag name="ORIGINALWIDTH" val="1959.505"/>
  <p:tag name="LATEXADDIN" val="\documentclass{article}&#10;\usepackage{amsmath}&#10;\usepackage{amssymb}&#10;\usepackage{bm}&#10;\pagestyle{empty}&#10;\begin{document}&#10;&#10;\begin{subequations}&#10;\begin{align}&#10;\text{P1:}~\max_{\bm{\psi}^t, \bm{\psi}^r}~&amp; \gamma, \notag\\&#10;    s.t.~&amp;|\bm{\Psi}^t \bm{q}^t x|^2 = P_t,\notag\\&#10;    &amp;\psi^t_{m, n}, \psi^r_{m, n} \in [0, 1],\forall m, n,\notag&#10;\end{align}&#10;\end{subequations}&#10;&#10;\end{document}"/>
  <p:tag name="IGUANATEXSIZE" val="20"/>
  <p:tag name="IGUANATEXCURSOR" val="331"/>
  <p:tag name="TRANSPARENCY" val="True"/>
  <p:tag name="FILENAME" val=""/>
  <p:tag name="LATEXENGINEID" val="0"/>
  <p:tag name="TEMPFOLDER" val="c:\temp\"/>
  <p:tag name="LATEXFORMHEIGHT" val="312"/>
  <p:tag name="LATEXFORMWIDTH" val="384"/>
  <p:tag name="LATEXFORMWRAP" val="True"/>
  <p:tag name="BITMAPVECTOR"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kumimoji="1"/>
        </a:defPPr>
      </a:lstStyle>
      <a:style>
        <a:lnRef idx="1">
          <a:schemeClr val="accent6"/>
        </a:lnRef>
        <a:fillRef idx="2">
          <a:schemeClr val="accent6"/>
        </a:fillRef>
        <a:effectRef idx="1">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112491</TotalTime>
  <Words>7184</Words>
  <Application>Microsoft Macintosh PowerPoint</Application>
  <PresentationFormat>Widescreen</PresentationFormat>
  <Paragraphs>752</Paragraphs>
  <Slides>49</Slides>
  <Notes>45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49</vt:i4>
      </vt:variant>
    </vt:vector>
  </HeadingPairs>
  <TitlesOfParts>
    <vt:vector size="62" baseType="lpstr">
      <vt:lpstr>宋体</vt:lpstr>
      <vt:lpstr>Arial</vt:lpstr>
      <vt:lpstr>Calibri</vt:lpstr>
      <vt:lpstr>Calibri Light</vt:lpstr>
      <vt:lpstr>Cambria Math</vt:lpstr>
      <vt:lpstr>CMMI10</vt:lpstr>
      <vt:lpstr>CMMI7</vt:lpstr>
      <vt:lpstr>CMMIB10</vt:lpstr>
      <vt:lpstr>CMR10</vt:lpstr>
      <vt:lpstr>CMTI10</vt:lpstr>
      <vt:lpstr>NimbusRomNo9L-Regu</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vt:lpstr>
      <vt:lpstr>Introduction</vt:lpstr>
      <vt:lpstr>System Model</vt:lpstr>
      <vt:lpstr>System Model</vt:lpstr>
      <vt:lpstr>Problem Formulation</vt:lpstr>
      <vt:lpstr>Optimal Beamformer Design</vt:lpstr>
      <vt:lpstr>Analysis of the Optimal Beamformer</vt:lpstr>
      <vt:lpstr>Simulation Results</vt:lpstr>
      <vt:lpstr>Simulation Results</vt:lpstr>
      <vt:lpstr>Simulation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Philips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gbr04372</dc:creator>
  <cp:lastModifiedBy>Han, Zhu</cp:lastModifiedBy>
  <cp:revision>11578</cp:revision>
  <dcterms:created xsi:type="dcterms:W3CDTF">2008-07-31T14:25:44Z</dcterms:created>
  <dcterms:modified xsi:type="dcterms:W3CDTF">2023-04-12T13:13:16Z</dcterms:modified>
</cp:coreProperties>
</file>