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55"/>
  </p:notesMasterIdLst>
  <p:handoutMasterIdLst>
    <p:handoutMasterId r:id="rId56"/>
  </p:handoutMasterIdLst>
  <p:sldIdLst>
    <p:sldId id="390" r:id="rId2"/>
    <p:sldId id="391" r:id="rId3"/>
    <p:sldId id="639" r:id="rId4"/>
    <p:sldId id="691" r:id="rId5"/>
    <p:sldId id="692" r:id="rId6"/>
    <p:sldId id="640" r:id="rId7"/>
    <p:sldId id="606" r:id="rId8"/>
    <p:sldId id="643" r:id="rId9"/>
    <p:sldId id="706" r:id="rId10"/>
    <p:sldId id="644" r:id="rId11"/>
    <p:sldId id="612" r:id="rId12"/>
    <p:sldId id="647" r:id="rId13"/>
    <p:sldId id="667" r:id="rId14"/>
    <p:sldId id="687" r:id="rId15"/>
    <p:sldId id="654" r:id="rId16"/>
    <p:sldId id="655" r:id="rId17"/>
    <p:sldId id="657" r:id="rId18"/>
    <p:sldId id="659" r:id="rId19"/>
    <p:sldId id="660" r:id="rId20"/>
    <p:sldId id="661" r:id="rId21"/>
    <p:sldId id="662" r:id="rId22"/>
    <p:sldId id="682" r:id="rId23"/>
    <p:sldId id="701" r:id="rId24"/>
    <p:sldId id="610" r:id="rId25"/>
    <p:sldId id="668" r:id="rId26"/>
    <p:sldId id="669" r:id="rId27"/>
    <p:sldId id="670" r:id="rId28"/>
    <p:sldId id="671" r:id="rId29"/>
    <p:sldId id="684" r:id="rId30"/>
    <p:sldId id="683" r:id="rId31"/>
    <p:sldId id="672" r:id="rId32"/>
    <p:sldId id="673" r:id="rId33"/>
    <p:sldId id="674" r:id="rId34"/>
    <p:sldId id="676" r:id="rId35"/>
    <p:sldId id="702" r:id="rId36"/>
    <p:sldId id="689" r:id="rId37"/>
    <p:sldId id="703" r:id="rId38"/>
    <p:sldId id="693" r:id="rId39"/>
    <p:sldId id="615" r:id="rId40"/>
    <p:sldId id="695" r:id="rId41"/>
    <p:sldId id="696" r:id="rId42"/>
    <p:sldId id="697" r:id="rId43"/>
    <p:sldId id="680" r:id="rId44"/>
    <p:sldId id="694" r:id="rId45"/>
    <p:sldId id="698" r:id="rId46"/>
    <p:sldId id="699" r:id="rId47"/>
    <p:sldId id="700" r:id="rId48"/>
    <p:sldId id="677" r:id="rId49"/>
    <p:sldId id="704" r:id="rId50"/>
    <p:sldId id="705" r:id="rId51"/>
    <p:sldId id="686" r:id="rId52"/>
    <p:sldId id="466" r:id="rId53"/>
    <p:sldId id="690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99"/>
    <a:srgbClr val="CC0000"/>
    <a:srgbClr val="F61681"/>
    <a:srgbClr val="FF0066"/>
    <a:srgbClr val="CFC9AA"/>
    <a:srgbClr val="FF5050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3" autoAdjust="0"/>
    <p:restoredTop sz="87547" autoAdjust="0"/>
  </p:normalViewPr>
  <p:slideViewPr>
    <p:cSldViewPr>
      <p:cViewPr varScale="1">
        <p:scale>
          <a:sx n="78" d="100"/>
          <a:sy n="78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06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2A61D-50BB-4869-A26F-E7E140C8851B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87A28-829D-4342-AC58-CAB7CD5F9405}">
      <dgm:prSet phldrT="[Text]" custT="1"/>
      <dgm:spPr/>
      <dgm:t>
        <a:bodyPr/>
        <a:lstStyle/>
        <a:p>
          <a:r>
            <a:rPr lang="en-US" sz="1500" b="1" dirty="0">
              <a:latin typeface="Aharoni" panose="02010803020104030203" pitchFamily="2" charset="-79"/>
              <a:cs typeface="Aharoni" panose="02010803020104030203" pitchFamily="2" charset="-79"/>
            </a:rPr>
            <a:t>Data Center/Cloud</a:t>
          </a:r>
        </a:p>
        <a:p>
          <a:r>
            <a:rPr lang="en-US" sz="1400" dirty="0"/>
            <a:t>Non-real-time data action, storage</a:t>
          </a:r>
        </a:p>
      </dgm:t>
    </dgm:pt>
    <dgm:pt modelId="{0A7349DC-C096-4FA0-834E-913F026FDB51}" type="parTrans" cxnId="{8B20AA89-55DF-42FD-905E-4D4B4AD8EA18}">
      <dgm:prSet/>
      <dgm:spPr/>
      <dgm:t>
        <a:bodyPr/>
        <a:lstStyle/>
        <a:p>
          <a:endParaRPr lang="en-US"/>
        </a:p>
      </dgm:t>
    </dgm:pt>
    <dgm:pt modelId="{F2F7588C-1ED9-49D0-BB62-5D4A37AA8F90}" type="sibTrans" cxnId="{8B20AA89-55DF-42FD-905E-4D4B4AD8EA18}">
      <dgm:prSet/>
      <dgm:spPr/>
      <dgm:t>
        <a:bodyPr/>
        <a:lstStyle/>
        <a:p>
          <a:endParaRPr lang="en-US"/>
        </a:p>
      </dgm:t>
    </dgm:pt>
    <dgm:pt modelId="{56A2D942-9E95-4FD9-B134-BD2671FD151C}">
      <dgm:prSet phldrT="[Text]" custT="1"/>
      <dgm:spPr/>
      <dgm:t>
        <a:bodyPr/>
        <a:lstStyle/>
        <a:p>
          <a:r>
            <a:rPr lang="en-US" sz="1500" b="1" dirty="0">
              <a:latin typeface="Aharoni" panose="02010803020104030203" pitchFamily="2" charset="-79"/>
              <a:cs typeface="Aharoni" panose="02010803020104030203" pitchFamily="2" charset="-79"/>
            </a:rPr>
            <a:t>Fog</a:t>
          </a:r>
        </a:p>
        <a:p>
          <a:r>
            <a:rPr lang="en-US" sz="1400" dirty="0"/>
            <a:t>Local data analysis and filtering</a:t>
          </a:r>
        </a:p>
      </dgm:t>
    </dgm:pt>
    <dgm:pt modelId="{19D327A1-CFA8-4C77-A087-8C854648EE67}" type="parTrans" cxnId="{91A6DA63-98B6-4937-A751-B1B6F32BF081}">
      <dgm:prSet/>
      <dgm:spPr/>
      <dgm:t>
        <a:bodyPr/>
        <a:lstStyle/>
        <a:p>
          <a:endParaRPr lang="en-US"/>
        </a:p>
      </dgm:t>
    </dgm:pt>
    <dgm:pt modelId="{8093CDBA-4443-4AF6-9275-A8032CD4FD8C}" type="sibTrans" cxnId="{91A6DA63-98B6-4937-A751-B1B6F32BF081}">
      <dgm:prSet/>
      <dgm:spPr/>
      <dgm:t>
        <a:bodyPr/>
        <a:lstStyle/>
        <a:p>
          <a:endParaRPr lang="en-US"/>
        </a:p>
      </dgm:t>
    </dgm:pt>
    <dgm:pt modelId="{AE88B1D6-3A2E-4929-A603-13A55E6A0D7F}">
      <dgm:prSet phldrT="[Text]" custT="1"/>
      <dgm:spPr/>
      <dgm:t>
        <a:bodyPr/>
        <a:lstStyle/>
        <a:p>
          <a:r>
            <a:rPr lang="en-US" sz="1500" b="1" dirty="0">
              <a:latin typeface="Aharoni" panose="02010803020104030203" pitchFamily="2" charset="-79"/>
              <a:cs typeface="Aharoni" panose="02010803020104030203" pitchFamily="2" charset="-79"/>
            </a:rPr>
            <a:t>Device</a:t>
          </a:r>
        </a:p>
        <a:p>
          <a:r>
            <a:rPr lang="en-US" sz="1400" dirty="0"/>
            <a:t>Local data collection</a:t>
          </a:r>
        </a:p>
      </dgm:t>
    </dgm:pt>
    <dgm:pt modelId="{94DC3C8A-E2B3-4A65-9E04-2F91CBB631F5}" type="parTrans" cxnId="{C713220F-2E88-4685-8570-FDEC7FAD16F2}">
      <dgm:prSet/>
      <dgm:spPr/>
      <dgm:t>
        <a:bodyPr/>
        <a:lstStyle/>
        <a:p>
          <a:endParaRPr lang="en-US"/>
        </a:p>
      </dgm:t>
    </dgm:pt>
    <dgm:pt modelId="{BC700F6C-1B00-47F5-895F-6CFD9BE26C87}" type="sibTrans" cxnId="{C713220F-2E88-4685-8570-FDEC7FAD16F2}">
      <dgm:prSet/>
      <dgm:spPr/>
      <dgm:t>
        <a:bodyPr/>
        <a:lstStyle/>
        <a:p>
          <a:endParaRPr lang="en-US"/>
        </a:p>
      </dgm:t>
    </dgm:pt>
    <dgm:pt modelId="{1059A382-92DB-4574-9B8A-F5A10FDE8B6E}" type="pres">
      <dgm:prSet presAssocID="{2E72A61D-50BB-4869-A26F-E7E140C885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B92D222C-F30D-46FB-B9D8-6EE9BC21C5CE}" type="pres">
      <dgm:prSet presAssocID="{2E72A61D-50BB-4869-A26F-E7E140C8851B}" presName="Name1" presStyleCnt="0"/>
      <dgm:spPr/>
    </dgm:pt>
    <dgm:pt modelId="{3E763444-1433-42A3-AF30-DE20E6846FDD}" type="pres">
      <dgm:prSet presAssocID="{2E72A61D-50BB-4869-A26F-E7E140C8851B}" presName="cycle" presStyleCnt="0"/>
      <dgm:spPr/>
    </dgm:pt>
    <dgm:pt modelId="{91A57B7C-6891-4513-8A3E-FC76784AB3A4}" type="pres">
      <dgm:prSet presAssocID="{2E72A61D-50BB-4869-A26F-E7E140C8851B}" presName="srcNode" presStyleLbl="node1" presStyleIdx="0" presStyleCnt="3"/>
      <dgm:spPr/>
    </dgm:pt>
    <dgm:pt modelId="{CB437377-5E77-46EA-857C-47C5D3DF7B66}" type="pres">
      <dgm:prSet presAssocID="{2E72A61D-50BB-4869-A26F-E7E140C8851B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BB46C4B3-C245-4573-953B-2192A505CE20}" type="pres">
      <dgm:prSet presAssocID="{2E72A61D-50BB-4869-A26F-E7E140C8851B}" presName="extraNode" presStyleLbl="node1" presStyleIdx="0" presStyleCnt="3"/>
      <dgm:spPr/>
    </dgm:pt>
    <dgm:pt modelId="{FB94FD69-6ECB-4928-99F4-ABEFE56E8EA8}" type="pres">
      <dgm:prSet presAssocID="{2E72A61D-50BB-4869-A26F-E7E140C8851B}" presName="dstNode" presStyleLbl="node1" presStyleIdx="0" presStyleCnt="3"/>
      <dgm:spPr/>
    </dgm:pt>
    <dgm:pt modelId="{9DE199D5-ECF8-4895-92B0-79F93817B43F}" type="pres">
      <dgm:prSet presAssocID="{3EB87A28-829D-4342-AC58-CAB7CD5F940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88A571-E57A-4E51-9229-4510566DC64B}" type="pres">
      <dgm:prSet presAssocID="{3EB87A28-829D-4342-AC58-CAB7CD5F9405}" presName="accent_1" presStyleCnt="0"/>
      <dgm:spPr/>
    </dgm:pt>
    <dgm:pt modelId="{7F4816DF-AA17-4BBB-96E6-7EF85E51CA8B}" type="pres">
      <dgm:prSet presAssocID="{3EB87A28-829D-4342-AC58-CAB7CD5F9405}" presName="accentRepeatNode" presStyleLbl="solidFgAcc1" presStyleIdx="0" presStyleCnt="3"/>
      <dgm:spPr/>
    </dgm:pt>
    <dgm:pt modelId="{7B3D9640-C6AE-4E7E-82C4-FA68691E2580}" type="pres">
      <dgm:prSet presAssocID="{56A2D942-9E95-4FD9-B134-BD2671FD151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B0404B-D1A1-45FA-AAA6-65E9EEA3010E}" type="pres">
      <dgm:prSet presAssocID="{56A2D942-9E95-4FD9-B134-BD2671FD151C}" presName="accent_2" presStyleCnt="0"/>
      <dgm:spPr/>
    </dgm:pt>
    <dgm:pt modelId="{C13586C2-761E-4982-A73F-957307A5D8B4}" type="pres">
      <dgm:prSet presAssocID="{56A2D942-9E95-4FD9-B134-BD2671FD151C}" presName="accentRepeatNode" presStyleLbl="solidFgAcc1" presStyleIdx="1" presStyleCnt="3"/>
      <dgm:spPr/>
    </dgm:pt>
    <dgm:pt modelId="{962D10A5-B2B1-4079-9A4A-FAA416F5602A}" type="pres">
      <dgm:prSet presAssocID="{AE88B1D6-3A2E-4929-A603-13A55E6A0D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697A42-42FA-447C-8CC1-1BCC486DCB39}" type="pres">
      <dgm:prSet presAssocID="{AE88B1D6-3A2E-4929-A603-13A55E6A0D7F}" presName="accent_3" presStyleCnt="0"/>
      <dgm:spPr/>
    </dgm:pt>
    <dgm:pt modelId="{110BA17B-0067-4814-BD1E-A7E9533D0E68}" type="pres">
      <dgm:prSet presAssocID="{AE88B1D6-3A2E-4929-A603-13A55E6A0D7F}" presName="accentRepeatNode" presStyleLbl="solidFgAcc1" presStyleIdx="2" presStyleCnt="3"/>
      <dgm:spPr/>
    </dgm:pt>
  </dgm:ptLst>
  <dgm:cxnLst>
    <dgm:cxn modelId="{59972EFA-EACE-4819-AE6C-145971CC4403}" type="presOf" srcId="{AE88B1D6-3A2E-4929-A603-13A55E6A0D7F}" destId="{962D10A5-B2B1-4079-9A4A-FAA416F5602A}" srcOrd="0" destOrd="0" presId="urn:microsoft.com/office/officeart/2008/layout/VerticalCurvedList"/>
    <dgm:cxn modelId="{2B74690E-B643-479A-9601-72FCC459904E}" type="presOf" srcId="{F2F7588C-1ED9-49D0-BB62-5D4A37AA8F90}" destId="{CB437377-5E77-46EA-857C-47C5D3DF7B66}" srcOrd="0" destOrd="0" presId="urn:microsoft.com/office/officeart/2008/layout/VerticalCurvedList"/>
    <dgm:cxn modelId="{D37D0587-5E61-44AE-BED6-56B8E12048E5}" type="presOf" srcId="{3EB87A28-829D-4342-AC58-CAB7CD5F9405}" destId="{9DE199D5-ECF8-4895-92B0-79F93817B43F}" srcOrd="0" destOrd="0" presId="urn:microsoft.com/office/officeart/2008/layout/VerticalCurvedList"/>
    <dgm:cxn modelId="{8B20AA89-55DF-42FD-905E-4D4B4AD8EA18}" srcId="{2E72A61D-50BB-4869-A26F-E7E140C8851B}" destId="{3EB87A28-829D-4342-AC58-CAB7CD5F9405}" srcOrd="0" destOrd="0" parTransId="{0A7349DC-C096-4FA0-834E-913F026FDB51}" sibTransId="{F2F7588C-1ED9-49D0-BB62-5D4A37AA8F90}"/>
    <dgm:cxn modelId="{C713220F-2E88-4685-8570-FDEC7FAD16F2}" srcId="{2E72A61D-50BB-4869-A26F-E7E140C8851B}" destId="{AE88B1D6-3A2E-4929-A603-13A55E6A0D7F}" srcOrd="2" destOrd="0" parTransId="{94DC3C8A-E2B3-4A65-9E04-2F91CBB631F5}" sibTransId="{BC700F6C-1B00-47F5-895F-6CFD9BE26C87}"/>
    <dgm:cxn modelId="{CB398534-7A57-4E2C-9971-B18BC985AE00}" type="presOf" srcId="{2E72A61D-50BB-4869-A26F-E7E140C8851B}" destId="{1059A382-92DB-4574-9B8A-F5A10FDE8B6E}" srcOrd="0" destOrd="0" presId="urn:microsoft.com/office/officeart/2008/layout/VerticalCurvedList"/>
    <dgm:cxn modelId="{91A6DA63-98B6-4937-A751-B1B6F32BF081}" srcId="{2E72A61D-50BB-4869-A26F-E7E140C8851B}" destId="{56A2D942-9E95-4FD9-B134-BD2671FD151C}" srcOrd="1" destOrd="0" parTransId="{19D327A1-CFA8-4C77-A087-8C854648EE67}" sibTransId="{8093CDBA-4443-4AF6-9275-A8032CD4FD8C}"/>
    <dgm:cxn modelId="{5BDED1F9-C429-40B7-8D2B-D0671D175317}" type="presOf" srcId="{56A2D942-9E95-4FD9-B134-BD2671FD151C}" destId="{7B3D9640-C6AE-4E7E-82C4-FA68691E2580}" srcOrd="0" destOrd="0" presId="urn:microsoft.com/office/officeart/2008/layout/VerticalCurvedList"/>
    <dgm:cxn modelId="{2155F81A-7DF9-44C2-A9C8-ED99D9EAE520}" type="presParOf" srcId="{1059A382-92DB-4574-9B8A-F5A10FDE8B6E}" destId="{B92D222C-F30D-46FB-B9D8-6EE9BC21C5CE}" srcOrd="0" destOrd="0" presId="urn:microsoft.com/office/officeart/2008/layout/VerticalCurvedList"/>
    <dgm:cxn modelId="{39B0F1F7-79B2-4B9C-8DCB-B1A46DB13D45}" type="presParOf" srcId="{B92D222C-F30D-46FB-B9D8-6EE9BC21C5CE}" destId="{3E763444-1433-42A3-AF30-DE20E6846FDD}" srcOrd="0" destOrd="0" presId="urn:microsoft.com/office/officeart/2008/layout/VerticalCurvedList"/>
    <dgm:cxn modelId="{CDBB9B3D-B2C5-4595-AB21-CC3B20A129AC}" type="presParOf" srcId="{3E763444-1433-42A3-AF30-DE20E6846FDD}" destId="{91A57B7C-6891-4513-8A3E-FC76784AB3A4}" srcOrd="0" destOrd="0" presId="urn:microsoft.com/office/officeart/2008/layout/VerticalCurvedList"/>
    <dgm:cxn modelId="{5D227628-E9E7-4671-B9BD-6CF67A046D72}" type="presParOf" srcId="{3E763444-1433-42A3-AF30-DE20E6846FDD}" destId="{CB437377-5E77-46EA-857C-47C5D3DF7B66}" srcOrd="1" destOrd="0" presId="urn:microsoft.com/office/officeart/2008/layout/VerticalCurvedList"/>
    <dgm:cxn modelId="{AC38C360-40E3-46B7-A463-C990C72CF328}" type="presParOf" srcId="{3E763444-1433-42A3-AF30-DE20E6846FDD}" destId="{BB46C4B3-C245-4573-953B-2192A505CE20}" srcOrd="2" destOrd="0" presId="urn:microsoft.com/office/officeart/2008/layout/VerticalCurvedList"/>
    <dgm:cxn modelId="{31A06C1A-DE7F-438A-A733-6039B5556D08}" type="presParOf" srcId="{3E763444-1433-42A3-AF30-DE20E6846FDD}" destId="{FB94FD69-6ECB-4928-99F4-ABEFE56E8EA8}" srcOrd="3" destOrd="0" presId="urn:microsoft.com/office/officeart/2008/layout/VerticalCurvedList"/>
    <dgm:cxn modelId="{6610B7CC-75E0-4E2C-A074-02BD70405509}" type="presParOf" srcId="{B92D222C-F30D-46FB-B9D8-6EE9BC21C5CE}" destId="{9DE199D5-ECF8-4895-92B0-79F93817B43F}" srcOrd="1" destOrd="0" presId="urn:microsoft.com/office/officeart/2008/layout/VerticalCurvedList"/>
    <dgm:cxn modelId="{471ED92C-969C-4864-A08C-32E44F1D2BB4}" type="presParOf" srcId="{B92D222C-F30D-46FB-B9D8-6EE9BC21C5CE}" destId="{E688A571-E57A-4E51-9229-4510566DC64B}" srcOrd="2" destOrd="0" presId="urn:microsoft.com/office/officeart/2008/layout/VerticalCurvedList"/>
    <dgm:cxn modelId="{B041C599-2B78-49C9-B268-DAD8B1D1C60C}" type="presParOf" srcId="{E688A571-E57A-4E51-9229-4510566DC64B}" destId="{7F4816DF-AA17-4BBB-96E6-7EF85E51CA8B}" srcOrd="0" destOrd="0" presId="urn:microsoft.com/office/officeart/2008/layout/VerticalCurvedList"/>
    <dgm:cxn modelId="{660E6D9A-C5A3-428A-871E-50DE80B944EB}" type="presParOf" srcId="{B92D222C-F30D-46FB-B9D8-6EE9BC21C5CE}" destId="{7B3D9640-C6AE-4E7E-82C4-FA68691E2580}" srcOrd="3" destOrd="0" presId="urn:microsoft.com/office/officeart/2008/layout/VerticalCurvedList"/>
    <dgm:cxn modelId="{C0D47920-CABD-49D2-90E8-18145C41C5E1}" type="presParOf" srcId="{B92D222C-F30D-46FB-B9D8-6EE9BC21C5CE}" destId="{5CB0404B-D1A1-45FA-AAA6-65E9EEA3010E}" srcOrd="4" destOrd="0" presId="urn:microsoft.com/office/officeart/2008/layout/VerticalCurvedList"/>
    <dgm:cxn modelId="{3F3521FD-4A1C-4EA0-885C-0C8D04CE8D62}" type="presParOf" srcId="{5CB0404B-D1A1-45FA-AAA6-65E9EEA3010E}" destId="{C13586C2-761E-4982-A73F-957307A5D8B4}" srcOrd="0" destOrd="0" presId="urn:microsoft.com/office/officeart/2008/layout/VerticalCurvedList"/>
    <dgm:cxn modelId="{06705C97-60C7-48EE-9A5A-556B8BE6C2A7}" type="presParOf" srcId="{B92D222C-F30D-46FB-B9D8-6EE9BC21C5CE}" destId="{962D10A5-B2B1-4079-9A4A-FAA416F5602A}" srcOrd="5" destOrd="0" presId="urn:microsoft.com/office/officeart/2008/layout/VerticalCurvedList"/>
    <dgm:cxn modelId="{F129568D-DA64-4322-95BB-965CAED6FEB4}" type="presParOf" srcId="{B92D222C-F30D-46FB-B9D8-6EE9BC21C5CE}" destId="{B0697A42-42FA-447C-8CC1-1BCC486DCB39}" srcOrd="6" destOrd="0" presId="urn:microsoft.com/office/officeart/2008/layout/VerticalCurvedList"/>
    <dgm:cxn modelId="{95213135-B14F-48E1-9197-5BF86A9790AB}" type="presParOf" srcId="{B0697A42-42FA-447C-8CC1-1BCC486DCB39}" destId="{110BA17B-0067-4814-BD1E-A7E9533D0E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37377-5E77-46EA-857C-47C5D3DF7B66}">
      <dsp:nvSpPr>
        <dsp:cNvPr id="0" name=""/>
        <dsp:cNvSpPr/>
      </dsp:nvSpPr>
      <dsp:spPr>
        <a:xfrm>
          <a:off x="-3984634" y="-611717"/>
          <a:ext cx="4748534" cy="4748534"/>
        </a:xfrm>
        <a:prstGeom prst="blockArc">
          <a:avLst>
            <a:gd name="adj1" fmla="val 18900000"/>
            <a:gd name="adj2" fmla="val 2700000"/>
            <a:gd name="adj3" fmla="val 45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199D5-ECF8-4895-92B0-79F93817B43F}">
      <dsp:nvSpPr>
        <dsp:cNvPr id="0" name=""/>
        <dsp:cNvSpPr/>
      </dsp:nvSpPr>
      <dsp:spPr>
        <a:xfrm>
          <a:off x="491255" y="352510"/>
          <a:ext cx="3308012" cy="705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1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Aharoni" panose="02010803020104030203" pitchFamily="2" charset="-79"/>
              <a:cs typeface="Aharoni" panose="02010803020104030203" pitchFamily="2" charset="-79"/>
            </a:rPr>
            <a:t>Data Center/Cloud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Non-real-time data action, storage</a:t>
          </a:r>
        </a:p>
      </dsp:txBody>
      <dsp:txXfrm>
        <a:off x="491255" y="352510"/>
        <a:ext cx="3308012" cy="705020"/>
      </dsp:txXfrm>
    </dsp:sp>
    <dsp:sp modelId="{7F4816DF-AA17-4BBB-96E6-7EF85E51CA8B}">
      <dsp:nvSpPr>
        <dsp:cNvPr id="0" name=""/>
        <dsp:cNvSpPr/>
      </dsp:nvSpPr>
      <dsp:spPr>
        <a:xfrm>
          <a:off x="50617" y="264382"/>
          <a:ext cx="881275" cy="881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D9640-C6AE-4E7E-82C4-FA68691E2580}">
      <dsp:nvSpPr>
        <dsp:cNvPr id="0" name=""/>
        <dsp:cNvSpPr/>
      </dsp:nvSpPr>
      <dsp:spPr>
        <a:xfrm>
          <a:off x="747529" y="1410040"/>
          <a:ext cx="3051737" cy="705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1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Aharoni" panose="02010803020104030203" pitchFamily="2" charset="-79"/>
              <a:cs typeface="Aharoni" panose="02010803020104030203" pitchFamily="2" charset="-79"/>
            </a:rPr>
            <a:t>Fog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data analysis and filtering</a:t>
          </a:r>
        </a:p>
      </dsp:txBody>
      <dsp:txXfrm>
        <a:off x="747529" y="1410040"/>
        <a:ext cx="3051737" cy="705020"/>
      </dsp:txXfrm>
    </dsp:sp>
    <dsp:sp modelId="{C13586C2-761E-4982-A73F-957307A5D8B4}">
      <dsp:nvSpPr>
        <dsp:cNvPr id="0" name=""/>
        <dsp:cNvSpPr/>
      </dsp:nvSpPr>
      <dsp:spPr>
        <a:xfrm>
          <a:off x="306892" y="1321912"/>
          <a:ext cx="881275" cy="881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D10A5-B2B1-4079-9A4A-FAA416F5602A}">
      <dsp:nvSpPr>
        <dsp:cNvPr id="0" name=""/>
        <dsp:cNvSpPr/>
      </dsp:nvSpPr>
      <dsp:spPr>
        <a:xfrm>
          <a:off x="491255" y="2467570"/>
          <a:ext cx="3308012" cy="705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61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Aharoni" panose="02010803020104030203" pitchFamily="2" charset="-79"/>
              <a:cs typeface="Aharoni" panose="02010803020104030203" pitchFamily="2" charset="-79"/>
            </a:rPr>
            <a:t>Device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data collection</a:t>
          </a:r>
        </a:p>
      </dsp:txBody>
      <dsp:txXfrm>
        <a:off x="491255" y="2467570"/>
        <a:ext cx="3308012" cy="705020"/>
      </dsp:txXfrm>
    </dsp:sp>
    <dsp:sp modelId="{110BA17B-0067-4814-BD1E-A7E9533D0E68}">
      <dsp:nvSpPr>
        <dsp:cNvPr id="0" name=""/>
        <dsp:cNvSpPr/>
      </dsp:nvSpPr>
      <dsp:spPr>
        <a:xfrm>
          <a:off x="50617" y="2379442"/>
          <a:ext cx="881275" cy="881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inceton_University" TargetMode="External"/><Relationship Id="rId3" Type="http://schemas.openxmlformats.org/officeDocument/2006/relationships/hyperlink" Target="https://en.wikipedia.org/wiki/Cisco_Systems" TargetMode="External"/><Relationship Id="rId7" Type="http://schemas.openxmlformats.org/officeDocument/2006/relationships/hyperlink" Target="https://en.wikipedia.org/wiki/Microsoft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l" TargetMode="External"/><Relationship Id="rId5" Type="http://schemas.openxmlformats.org/officeDocument/2006/relationships/hyperlink" Target="https://en.wikipedia.org/wiki/Dell" TargetMode="External"/><Relationship Id="rId4" Type="http://schemas.openxmlformats.org/officeDocument/2006/relationships/hyperlink" Target="https://en.wikipedia.org/wiki/ARM_Holdings" TargetMode="External"/><Relationship Id="rId9" Type="http://schemas.openxmlformats.org/officeDocument/2006/relationships/hyperlink" Target="https://en.wikipedia.org/wiki/OpenFog_Consortium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4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4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2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9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6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3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3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1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19, 2015. On November 19, 2015,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isco Systems"/>
              </a:rPr>
              <a:t>Cisco Systems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RM Holdings"/>
              </a:rPr>
              <a:t>ARM Holdings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Dell"/>
              </a:rPr>
              <a:t>Dell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ntel"/>
              </a:rPr>
              <a:t>Intel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icrosoft"/>
              </a:rPr>
              <a:t>Microsoft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rinceton University"/>
              </a:rPr>
              <a:t>Princeton University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founded the </a:t>
            </a:r>
            <a:r>
              <a:rPr lang="en-US" altLang="zh-C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OpenFog Consortium"/>
              </a:rPr>
              <a:t>OpenFog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OpenFog Consortium"/>
              </a:rPr>
              <a:t> Consortium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promote interests and development in fog computing.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3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34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7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5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4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0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lIns="91650" tIns="45825" rIns="91650" bIns="45825"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9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9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733800" y="0"/>
            <a:ext cx="1627909" cy="923544"/>
            <a:chOff x="124691" y="0"/>
            <a:chExt cx="1627909" cy="923544"/>
          </a:xfrm>
        </p:grpSpPr>
        <p:pic>
          <p:nvPicPr>
            <p:cNvPr id="8" name="Picture 7" descr="a_w_b_200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4691" y="0"/>
              <a:ext cx="1627909" cy="895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52400" y="694944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Department of Electrical and Computer Engineering</a:t>
              </a: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7724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1600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14400"/>
            <a:ext cx="1886989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b="1" dirty="0"/>
          </a:p>
          <a:p>
            <a:pPr algn="l"/>
            <a:r>
              <a:rPr lang="en-US" sz="1800" b="1" dirty="0" smtClean="0"/>
              <a:t>Introduction</a:t>
            </a:r>
            <a:endParaRPr lang="en-US" sz="1800" b="1" dirty="0"/>
          </a:p>
          <a:p>
            <a:pPr algn="l"/>
            <a:endParaRPr lang="en-US" sz="1800" b="1" dirty="0" smtClean="0"/>
          </a:p>
          <a:p>
            <a:pPr algn="l"/>
            <a:endParaRPr lang="en-US" sz="1800" b="1" dirty="0"/>
          </a:p>
          <a:p>
            <a:pPr algn="l"/>
            <a:r>
              <a:rPr lang="en-US" sz="1800" b="1" dirty="0" smtClean="0"/>
              <a:t>Hierarchical</a:t>
            </a:r>
            <a:r>
              <a:rPr lang="en-US" sz="1800" b="1" baseline="0" dirty="0" smtClean="0"/>
              <a:t> Game Framework</a:t>
            </a:r>
            <a:endParaRPr lang="en-US" sz="1800" b="1" dirty="0"/>
          </a:p>
          <a:p>
            <a:pPr algn="l"/>
            <a:endParaRPr lang="en-US" sz="1800" b="1" dirty="0" smtClean="0"/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Future Works</a:t>
            </a:r>
          </a:p>
          <a:p>
            <a:pPr algn="l"/>
            <a:endParaRPr lang="en-US" sz="1800" b="1" dirty="0" smtClean="0"/>
          </a:p>
          <a:p>
            <a:pPr algn="l"/>
            <a:endParaRPr lang="en-US" sz="1800" b="1" dirty="0"/>
          </a:p>
          <a:p>
            <a:pPr algn="l"/>
            <a:r>
              <a:rPr lang="en-US" sz="1800" b="1" dirty="0" smtClean="0"/>
              <a:t>Conclusions</a:t>
            </a:r>
            <a:endParaRPr lang="en-US" sz="1800" b="1" dirty="0"/>
          </a:p>
          <a:p>
            <a:pPr algn="l"/>
            <a:endParaRPr lang="en-US" sz="1800" b="1" dirty="0"/>
          </a:p>
          <a:p>
            <a:pPr algn="ctr"/>
            <a:endParaRPr lang="en-US" sz="1800" b="1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2" name="Picture 21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Department of Electrical and Computer Engineering</a:t>
                </a:r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818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2" r:id="rId5"/>
    <p:sldLayoutId id="214748367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gif"/><Relationship Id="rId5" Type="http://schemas.openxmlformats.org/officeDocument/2006/relationships/image" Target="../media/image32.jpe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0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K5GExR1IjI?autoplay=1&amp;start=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8.wmf"/><Relationship Id="rId9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7.png"/><Relationship Id="rId21" Type="http://schemas.openxmlformats.org/officeDocument/2006/relationships/image" Target="../media/image143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126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11" Type="http://schemas.openxmlformats.org/officeDocument/2006/relationships/image" Target="../media/image133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90600" y="1353108"/>
            <a:ext cx="7010400" cy="1752600"/>
          </a:xfrm>
        </p:spPr>
        <p:txBody>
          <a:bodyPr/>
          <a:lstStyle/>
          <a:p>
            <a:pPr indent="0"/>
            <a:r>
              <a:rPr lang="en-US" sz="3600" dirty="0" smtClean="0">
                <a:latin typeface="+mj-lt"/>
              </a:rPr>
              <a:t>A Hierarchical Game Framework for Distributive Resource Allocation </a:t>
            </a:r>
            <a:r>
              <a:rPr lang="en-US" sz="3600" smtClean="0">
                <a:latin typeface="+mj-lt"/>
              </a:rPr>
              <a:t>in Future HetNet</a:t>
            </a:r>
            <a:endParaRPr lang="en-US" sz="36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95400" y="4267200"/>
            <a:ext cx="6553200" cy="2362200"/>
          </a:xfrm>
        </p:spPr>
        <p:txBody>
          <a:bodyPr/>
          <a:lstStyle/>
          <a:p>
            <a:r>
              <a:rPr lang="en-US" sz="2400" dirty="0" err="1" smtClean="0"/>
              <a:t>Huaqing</a:t>
            </a:r>
            <a:r>
              <a:rPr lang="en-US" sz="2400" dirty="0" smtClean="0"/>
              <a:t>  </a:t>
            </a:r>
            <a:r>
              <a:rPr lang="en-US" sz="2400" dirty="0"/>
              <a:t>Zhang</a:t>
            </a:r>
          </a:p>
          <a:p>
            <a:r>
              <a:rPr lang="en-US" sz="2000" dirty="0" smtClean="0"/>
              <a:t>Advisor: Zhu Han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Wireless Networking, Signal Processing and Security Lab</a:t>
            </a:r>
          </a:p>
          <a:p>
            <a:r>
              <a:rPr lang="en-US" dirty="0"/>
              <a:t>Department of Electrical and Computer Engineering</a:t>
            </a:r>
          </a:p>
          <a:p>
            <a:r>
              <a:rPr lang="en-US" dirty="0"/>
              <a:t>University of Houston, TX, USA</a:t>
            </a:r>
          </a:p>
          <a:p>
            <a:endParaRPr lang="en-US" dirty="0"/>
          </a:p>
          <a:p>
            <a:r>
              <a:rPr lang="en-US" dirty="0" smtClean="0"/>
              <a:t>Nov 2017</a:t>
            </a:r>
            <a:endParaRPr lang="en-US" dirty="0"/>
          </a:p>
          <a:p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496560" y="3224788"/>
            <a:ext cx="631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75000"/>
                  </a:schemeClr>
                </a:solidFill>
              </a:rPr>
              <a:t>-----------------PH.D. THESIS DEFENSE</a:t>
            </a: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</a:rPr>
              <a:t> -----------------</a:t>
            </a:r>
            <a:endParaRPr lang="zh-CN" alt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3000" dirty="0" err="1" smtClean="0">
                <a:latin typeface="Eras Bold ITC" pitchFamily="34" charset="0"/>
              </a:rPr>
              <a:t>RoadMap</a:t>
            </a:r>
            <a:endParaRPr lang="en-US" altLang="zh-CN" sz="3000" dirty="0">
              <a:latin typeface="Eras Bold ITC" pitchFamily="34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02677" y="1274610"/>
            <a:ext cx="6788923" cy="15700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l="5194" r="3183"/>
          <a:stretch/>
        </p:blipFill>
        <p:spPr>
          <a:xfrm>
            <a:off x="2352865" y="1513910"/>
            <a:ext cx="2066735" cy="113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矩形 21"/>
          <p:cNvSpPr/>
          <p:nvPr/>
        </p:nvSpPr>
        <p:spPr>
          <a:xfrm>
            <a:off x="4623212" y="1729267"/>
            <a:ext cx="41647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</a:rPr>
              <a:t>Multi-Layer Wireless Network</a:t>
            </a:r>
          </a:p>
        </p:txBody>
      </p:sp>
      <p:sp>
        <p:nvSpPr>
          <p:cNvPr id="16" name="矩形 15"/>
          <p:cNvSpPr/>
          <p:nvPr/>
        </p:nvSpPr>
        <p:spPr>
          <a:xfrm>
            <a:off x="2210051" y="3048317"/>
            <a:ext cx="6788923" cy="14474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l="8682"/>
          <a:stretch/>
        </p:blipFill>
        <p:spPr>
          <a:xfrm>
            <a:off x="2360239" y="3201096"/>
            <a:ext cx="2060338" cy="114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矩形 22"/>
          <p:cNvSpPr/>
          <p:nvPr/>
        </p:nvSpPr>
        <p:spPr>
          <a:xfrm>
            <a:off x="4419600" y="3431724"/>
            <a:ext cx="47578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err="1" smtClean="0">
                <a:solidFill>
                  <a:schemeClr val="bg1"/>
                </a:solidFill>
              </a:rPr>
              <a:t>Cooperations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 of Multiple Networks</a:t>
            </a:r>
            <a:endParaRPr lang="en-US" altLang="zh-CN" sz="2200" b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99842" y="4732483"/>
            <a:ext cx="6867958" cy="1515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4989" t="1305"/>
          <a:stretch/>
        </p:blipFill>
        <p:spPr>
          <a:xfrm>
            <a:off x="2345491" y="4938623"/>
            <a:ext cx="2074109" cy="115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矩形 24"/>
          <p:cNvSpPr/>
          <p:nvPr/>
        </p:nvSpPr>
        <p:spPr>
          <a:xfrm>
            <a:off x="2036260" y="4563574"/>
            <a:ext cx="173785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Be the God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29106" y="5135873"/>
            <a:ext cx="3305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Network </a:t>
            </a:r>
            <a:r>
              <a:rPr lang="en-US" altLang="zh-CN" sz="2200" b="1" dirty="0">
                <a:solidFill>
                  <a:schemeClr val="bg1"/>
                </a:solidFill>
              </a:rPr>
              <a:t>Virtualization</a:t>
            </a:r>
          </a:p>
        </p:txBody>
      </p:sp>
      <p:sp>
        <p:nvSpPr>
          <p:cNvPr id="32" name="矩形 31"/>
          <p:cNvSpPr/>
          <p:nvPr/>
        </p:nvSpPr>
        <p:spPr>
          <a:xfrm>
            <a:off x="4925147" y="2061192"/>
            <a:ext cx="3590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Small Cell Network</a:t>
            </a:r>
            <a:endParaRPr lang="en-US" altLang="zh-CN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2057400" y="1123890"/>
            <a:ext cx="1718187" cy="40011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Be Advanced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44043" y="3742802"/>
            <a:ext cx="3590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LTE Unlicensed</a:t>
            </a:r>
            <a:endParaRPr lang="en-US" altLang="zh-CN" sz="2000" b="1" dirty="0"/>
          </a:p>
        </p:txBody>
      </p:sp>
      <p:sp>
        <p:nvSpPr>
          <p:cNvPr id="37" name="矩形 36"/>
          <p:cNvSpPr/>
          <p:nvPr/>
        </p:nvSpPr>
        <p:spPr>
          <a:xfrm>
            <a:off x="5086574" y="5462350"/>
            <a:ext cx="3590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Fog Computing</a:t>
            </a:r>
            <a:endParaRPr lang="en-US" altLang="zh-CN" sz="2000" b="1" dirty="0"/>
          </a:p>
        </p:txBody>
      </p:sp>
      <p:sp>
        <p:nvSpPr>
          <p:cNvPr id="24" name="矩形 23"/>
          <p:cNvSpPr/>
          <p:nvPr/>
        </p:nvSpPr>
        <p:spPr>
          <a:xfrm>
            <a:off x="2064774" y="2865377"/>
            <a:ext cx="1737852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Get </a:t>
            </a:r>
            <a:r>
              <a:rPr lang="en-US" altLang="zh-CN" sz="2000" b="1" smtClean="0">
                <a:solidFill>
                  <a:schemeClr val="bg1"/>
                </a:solidFill>
              </a:rPr>
              <a:t>Helpers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36260" y="2787779"/>
            <a:ext cx="7031540" cy="353682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5"/>
          <p:cNvSpPr/>
          <p:nvPr/>
        </p:nvSpPr>
        <p:spPr>
          <a:xfrm>
            <a:off x="-7374" y="2703909"/>
            <a:ext cx="1981200" cy="716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Hierarchical </a:t>
            </a:r>
          </a:p>
          <a:p>
            <a:r>
              <a:rPr lang="en-US" b="1" dirty="0" smtClean="0"/>
              <a:t>Game Framework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615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6762" y="5648731"/>
            <a:ext cx="174308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End Users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90197" y="1318486"/>
            <a:ext cx="2125940" cy="3416320"/>
            <a:chOff x="998261" y="1238193"/>
            <a:chExt cx="2125940" cy="3416320"/>
          </a:xfrm>
        </p:grpSpPr>
        <p:sp>
          <p:nvSpPr>
            <p:cNvPr id="5" name="矩形 4"/>
            <p:cNvSpPr/>
            <p:nvPr/>
          </p:nvSpPr>
          <p:spPr>
            <a:xfrm>
              <a:off x="998261" y="1238193"/>
              <a:ext cx="2125940" cy="3416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79703" y="1291307"/>
              <a:ext cx="1193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Macro-cell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067759" y="5611987"/>
            <a:ext cx="174308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End Users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772774" y="1338077"/>
            <a:ext cx="2125940" cy="3416320"/>
            <a:chOff x="3990914" y="1238193"/>
            <a:chExt cx="2125940" cy="3416320"/>
          </a:xfrm>
        </p:grpSpPr>
        <p:sp>
          <p:nvSpPr>
            <p:cNvPr id="17" name="矩形 16"/>
            <p:cNvSpPr/>
            <p:nvPr/>
          </p:nvSpPr>
          <p:spPr>
            <a:xfrm>
              <a:off x="3990914" y="1238193"/>
              <a:ext cx="2125940" cy="3416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514225" y="1291364"/>
              <a:ext cx="1109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Small </a:t>
              </a:r>
              <a:r>
                <a:rPr lang="en-US" b="1" dirty="0" smtClean="0">
                  <a:solidFill>
                    <a:schemeClr val="bg1"/>
                  </a:solidFill>
                </a:rPr>
                <a:t>Cell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371600" y="4876800"/>
            <a:ext cx="0" cy="68580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962400" y="4876800"/>
            <a:ext cx="0" cy="685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Small Cell Network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35" y="1451688"/>
            <a:ext cx="626728" cy="124820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606" y="2803058"/>
            <a:ext cx="171013" cy="446016"/>
          </a:xfrm>
          <a:prstGeom prst="rect">
            <a:avLst/>
          </a:prstGeom>
        </p:spPr>
      </p:pic>
      <p:sp>
        <p:nvSpPr>
          <p:cNvPr id="42" name="椭圆 41"/>
          <p:cNvSpPr/>
          <p:nvPr/>
        </p:nvSpPr>
        <p:spPr>
          <a:xfrm>
            <a:off x="7688154" y="2945349"/>
            <a:ext cx="1133916" cy="471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41" y="3958467"/>
            <a:ext cx="171013" cy="446016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6401989" y="4100758"/>
            <a:ext cx="1133916" cy="471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>
            <a:stCxn id="44" idx="7"/>
          </p:cNvCxnSpPr>
          <p:nvPr/>
        </p:nvCxnSpPr>
        <p:spPr>
          <a:xfrm flipH="1">
            <a:off x="6968947" y="4169770"/>
            <a:ext cx="400900" cy="11897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 flipV="1">
            <a:off x="6382886" y="2385755"/>
            <a:ext cx="1049132" cy="159483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623" y="2945349"/>
            <a:ext cx="179157" cy="30815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375" y="4168501"/>
            <a:ext cx="179157" cy="3081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81" y="5212387"/>
            <a:ext cx="232105" cy="46226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864" y="5237148"/>
            <a:ext cx="223736" cy="384833"/>
          </a:xfrm>
          <a:prstGeom prst="rect">
            <a:avLst/>
          </a:prstGeom>
        </p:spPr>
      </p:pic>
      <p:pic>
        <p:nvPicPr>
          <p:cNvPr id="4098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70" y="3963626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98" y="2889103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84" y="2577938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48" y="3052754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46" y="3634347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29" y="3523415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26" y="2351282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38" y="2364111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70" y="3105426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72" y="3093491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mage result for mobile user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31" y="3437962"/>
            <a:ext cx="311165" cy="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mobile user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21" y="5237148"/>
            <a:ext cx="394079" cy="3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204" y="5242517"/>
            <a:ext cx="145388" cy="3791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46153" y="5580919"/>
            <a:ext cx="1084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Macrocell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 station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305404" y="5585187"/>
            <a:ext cx="1028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cell base station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244913" y="5555682"/>
            <a:ext cx="879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Macrocell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user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074817" y="5566575"/>
            <a:ext cx="80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cell user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ounded Rectangle 10"/>
          <p:cNvSpPr>
            <a:spLocks noChangeArrowheads="1"/>
          </p:cNvSpPr>
          <p:nvPr/>
        </p:nvSpPr>
        <p:spPr bwMode="auto">
          <a:xfrm>
            <a:off x="314257" y="1896330"/>
            <a:ext cx="1829912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7" name="Rounded Rectangle 10"/>
          <p:cNvSpPr>
            <a:spLocks noChangeArrowheads="1"/>
          </p:cNvSpPr>
          <p:nvPr/>
        </p:nvSpPr>
        <p:spPr bwMode="auto">
          <a:xfrm>
            <a:off x="2909872" y="1885979"/>
            <a:ext cx="1829912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346153" y="5105400"/>
            <a:ext cx="3633638" cy="100117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8"/>
          <p:cNvSpPr>
            <a:spLocks noChangeArrowheads="1"/>
          </p:cNvSpPr>
          <p:nvPr/>
        </p:nvSpPr>
        <p:spPr bwMode="auto">
          <a:xfrm>
            <a:off x="304800" y="2854498"/>
            <a:ext cx="4434984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Resource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ounded Rectangle 9"/>
          <p:cNvSpPr>
            <a:spLocks noChangeArrowheads="1"/>
          </p:cNvSpPr>
          <p:nvPr/>
        </p:nvSpPr>
        <p:spPr bwMode="auto">
          <a:xfrm>
            <a:off x="317090" y="3805002"/>
            <a:ext cx="182991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Infrastructure Layer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3" name="Rounded Rectangle 9"/>
          <p:cNvSpPr>
            <a:spLocks noChangeArrowheads="1"/>
          </p:cNvSpPr>
          <p:nvPr/>
        </p:nvSpPr>
        <p:spPr bwMode="auto">
          <a:xfrm>
            <a:off x="2942491" y="3805002"/>
            <a:ext cx="182991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Infrastructure Layer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 flipH="1">
            <a:off x="1960248" y="4264183"/>
            <a:ext cx="1137317" cy="9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Motivation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1000" y="3907119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Moreover, </a:t>
            </a:r>
            <a:r>
              <a:rPr lang="en-US" sz="2000" dirty="0"/>
              <a:t>d</a:t>
            </a:r>
            <a:r>
              <a:rPr lang="en-US" sz="2000" dirty="0" smtClean="0"/>
              <a:t>ue to</a:t>
            </a:r>
            <a:endParaRPr lang="en-US" sz="2000" dirty="0"/>
          </a:p>
        </p:txBody>
      </p:sp>
      <p:sp>
        <p:nvSpPr>
          <p:cNvPr id="51" name="矩形 50"/>
          <p:cNvSpPr/>
          <p:nvPr/>
        </p:nvSpPr>
        <p:spPr>
          <a:xfrm>
            <a:off x="600887" y="4348863"/>
            <a:ext cx="3587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Weak </a:t>
            </a:r>
            <a:r>
              <a:rPr lang="en-US" sz="2000" dirty="0"/>
              <a:t>communication signals</a:t>
            </a:r>
          </a:p>
        </p:txBody>
      </p:sp>
      <p:sp>
        <p:nvSpPr>
          <p:cNvPr id="52" name="矩形 51"/>
          <p:cNvSpPr/>
          <p:nvPr/>
        </p:nvSpPr>
        <p:spPr>
          <a:xfrm>
            <a:off x="609600" y="4742869"/>
            <a:ext cx="2556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Cheating </a:t>
            </a:r>
            <a:r>
              <a:rPr lang="en-US" sz="2000" dirty="0"/>
              <a:t>strategies</a:t>
            </a:r>
          </a:p>
        </p:txBody>
      </p:sp>
      <p:sp>
        <p:nvSpPr>
          <p:cNvPr id="53" name="矩形 52"/>
          <p:cNvSpPr/>
          <p:nvPr/>
        </p:nvSpPr>
        <p:spPr>
          <a:xfrm>
            <a:off x="381000" y="5181002"/>
            <a:ext cx="8318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Some </a:t>
            </a:r>
            <a:r>
              <a:rPr lang="en-US" sz="2000" dirty="0" smtClean="0"/>
              <a:t>small cells may </a:t>
            </a:r>
            <a:r>
              <a:rPr lang="en-US" sz="2000" dirty="0"/>
              <a:t>unexpectedly </a:t>
            </a:r>
            <a:r>
              <a:rPr lang="en-US" sz="2000" b="1" dirty="0"/>
              <a:t>stop </a:t>
            </a:r>
            <a:r>
              <a:rPr lang="en-US" sz="2000" b="1" dirty="0" smtClean="0"/>
              <a:t>cooperation </a:t>
            </a:r>
            <a:r>
              <a:rPr lang="en-US" sz="2000" dirty="0" smtClean="0"/>
              <a:t>unilaterally</a:t>
            </a:r>
            <a:r>
              <a:rPr lang="en-US" sz="2000" dirty="0"/>
              <a:t>. </a:t>
            </a:r>
          </a:p>
        </p:txBody>
      </p:sp>
      <p:sp>
        <p:nvSpPr>
          <p:cNvPr id="56" name="矩形 55"/>
          <p:cNvSpPr/>
          <p:nvPr/>
        </p:nvSpPr>
        <p:spPr>
          <a:xfrm>
            <a:off x="381000" y="5638800"/>
            <a:ext cx="8570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Macrocell</a:t>
            </a:r>
            <a:r>
              <a:rPr lang="en-US" sz="2000" dirty="0" smtClean="0"/>
              <a:t> is </a:t>
            </a:r>
            <a:r>
              <a:rPr lang="en-US" sz="2000" dirty="0"/>
              <a:t>responsible to </a:t>
            </a:r>
            <a:r>
              <a:rPr lang="en-US" sz="2000" b="1" dirty="0"/>
              <a:t>maintain the social welfare </a:t>
            </a:r>
            <a:r>
              <a:rPr lang="en-US" sz="2000" dirty="0"/>
              <a:t>in high </a:t>
            </a:r>
            <a:r>
              <a:rPr lang="en-US" sz="2000" dirty="0" smtClean="0"/>
              <a:t>values. </a:t>
            </a:r>
            <a:endParaRPr lang="en-US" sz="2000" dirty="0"/>
          </a:p>
        </p:txBody>
      </p:sp>
      <p:pic>
        <p:nvPicPr>
          <p:cNvPr id="57" name="Picture 2" descr="http://mms.businesswire.com/media/20130618005408/en/358551/5/Small_cells_in_urban_macro_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74" y="1262914"/>
            <a:ext cx="3013926" cy="23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/>
          <p:cNvSpPr/>
          <p:nvPr/>
        </p:nvSpPr>
        <p:spPr>
          <a:xfrm>
            <a:off x="383458" y="1333446"/>
            <a:ext cx="5184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</a:t>
            </a:r>
            <a:r>
              <a:rPr lang="en-US" altLang="zh-CN" sz="2000" b="1" dirty="0" smtClean="0"/>
              <a:t>nterference</a:t>
            </a:r>
            <a:r>
              <a:rPr lang="en-US" altLang="zh-CN" sz="2000" dirty="0" smtClean="0"/>
              <a:t> between </a:t>
            </a:r>
            <a:r>
              <a:rPr lang="en-US" altLang="zh-CN" sz="2000" dirty="0" err="1" smtClean="0"/>
              <a:t>macrocells</a:t>
            </a:r>
            <a:r>
              <a:rPr lang="en-US" altLang="zh-CN" sz="2000" dirty="0" smtClean="0"/>
              <a:t> and small cells </a:t>
            </a:r>
            <a:endParaRPr lang="en-US" sz="2000" dirty="0"/>
          </a:p>
        </p:txBody>
      </p:sp>
      <p:sp>
        <p:nvSpPr>
          <p:cNvPr id="78" name="矩形 77"/>
          <p:cNvSpPr/>
          <p:nvPr/>
        </p:nvSpPr>
        <p:spPr>
          <a:xfrm>
            <a:off x="383458" y="2547448"/>
            <a:ext cx="5497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Cooperations</a:t>
            </a:r>
            <a:r>
              <a:rPr lang="en-US" sz="2000" dirty="0" smtClean="0"/>
              <a:t> of resource sharing between </a:t>
            </a:r>
            <a:r>
              <a:rPr lang="en-US" sz="2000" dirty="0" err="1" smtClean="0"/>
              <a:t>macrocell</a:t>
            </a:r>
            <a:r>
              <a:rPr lang="en-US" sz="2000" dirty="0" smtClean="0"/>
              <a:t> and small cells</a:t>
            </a:r>
            <a:endParaRPr lang="en-US" sz="2000" dirty="0"/>
          </a:p>
        </p:txBody>
      </p:sp>
      <p:sp>
        <p:nvSpPr>
          <p:cNvPr id="79" name="下箭头 78"/>
          <p:cNvSpPr/>
          <p:nvPr/>
        </p:nvSpPr>
        <p:spPr>
          <a:xfrm>
            <a:off x="2373261" y="2070164"/>
            <a:ext cx="1029265" cy="30981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下箭头 79"/>
          <p:cNvSpPr/>
          <p:nvPr/>
        </p:nvSpPr>
        <p:spPr>
          <a:xfrm>
            <a:off x="2373260" y="3347788"/>
            <a:ext cx="1029265" cy="30981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6" grpId="0"/>
      <p:bldP spid="78" grpId="0"/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tc.sinaimg.cn/maxwidth.800/tc.service.weibo.com/www_qdaily_com/f7d286479f470d2d1b1ae33a87c5401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5863" r="40041" b="23397"/>
          <a:stretch/>
        </p:blipFill>
        <p:spPr bwMode="auto">
          <a:xfrm rot="2214114">
            <a:off x="3188479" y="2790997"/>
            <a:ext cx="1010331" cy="10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The Game of Chicken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3942" y="128513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/>
              <a:t>When considering the interaction between different autonomous decision makers, w</a:t>
            </a:r>
            <a:r>
              <a:rPr lang="en-US" sz="2200" dirty="0" smtClean="0"/>
              <a:t>e </a:t>
            </a:r>
            <a:r>
              <a:rPr lang="en-US" sz="2200" dirty="0"/>
              <a:t>apply </a:t>
            </a:r>
            <a:r>
              <a:rPr lang="en-US" sz="2200" b="1" dirty="0"/>
              <a:t>game theory </a:t>
            </a:r>
            <a:r>
              <a:rPr lang="en-US" sz="2200" dirty="0"/>
              <a:t>to solve the problem.</a:t>
            </a:r>
          </a:p>
        </p:txBody>
      </p:sp>
      <p:sp>
        <p:nvSpPr>
          <p:cNvPr id="22" name="矩形 21"/>
          <p:cNvSpPr/>
          <p:nvPr/>
        </p:nvSpPr>
        <p:spPr>
          <a:xfrm>
            <a:off x="2385086" y="4092677"/>
            <a:ext cx="228600" cy="15122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96000" y="4092677"/>
            <a:ext cx="228600" cy="15122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6" name="Picture 8" descr="http://img.9553.com/upload/info/2014/1015/201410150425477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8" y="34750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img.9553.com/upload/info/2014/1015/201410150425477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750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tc.sinaimg.cn/maxwidth.800/tc.service.weibo.com/www_qdaily_com/f7d286479f470d2d1b1ae33a87c5401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5863" r="40041" b="23397"/>
          <a:stretch/>
        </p:blipFill>
        <p:spPr bwMode="auto">
          <a:xfrm rot="19853128">
            <a:off x="4331481" y="2773391"/>
            <a:ext cx="1010331" cy="10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95400" y="3810000"/>
            <a:ext cx="6400800" cy="2826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93149" y="5404892"/>
            <a:ext cx="2428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The Game of Chicken</a:t>
            </a:r>
            <a:endParaRPr lang="zh-CN" altLang="en-US" sz="2000" b="1" dirty="0"/>
          </a:p>
        </p:txBody>
      </p:sp>
      <p:pic>
        <p:nvPicPr>
          <p:cNvPr id="2052" name="Picture 4" descr="Image result for qq 表情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83" y="2794126"/>
            <a:ext cx="928303" cy="10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qq 表情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58" y="3345278"/>
            <a:ext cx="990600" cy="10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qq 表情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1" y="3345277"/>
            <a:ext cx="990600" cy="10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qq 表情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9" y="2769093"/>
            <a:ext cx="928303" cy="10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638800" y="2657662"/>
            <a:ext cx="212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Chicken-Dare Game</a:t>
            </a:r>
            <a:endParaRPr 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355834" y="1371600"/>
            <a:ext cx="11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Player</a:t>
            </a:r>
            <a:endParaRPr lang="en-US" sz="2000" b="1" dirty="0"/>
          </a:p>
        </p:txBody>
      </p:sp>
      <p:sp>
        <p:nvSpPr>
          <p:cNvPr id="15" name="矩形 14"/>
          <p:cNvSpPr/>
          <p:nvPr/>
        </p:nvSpPr>
        <p:spPr>
          <a:xfrm>
            <a:off x="336655" y="2842328"/>
            <a:ext cx="1409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Strategy</a:t>
            </a:r>
            <a:endParaRPr lang="en-US" sz="2000" b="1" dirty="0"/>
          </a:p>
        </p:txBody>
      </p:sp>
      <p:sp>
        <p:nvSpPr>
          <p:cNvPr id="16" name="矩形 15"/>
          <p:cNvSpPr/>
          <p:nvPr/>
        </p:nvSpPr>
        <p:spPr>
          <a:xfrm>
            <a:off x="356320" y="4257806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Utility</a:t>
            </a:r>
            <a:endParaRPr lang="en-US" sz="2000" b="1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16786"/>
              </p:ext>
            </p:extLst>
          </p:nvPr>
        </p:nvGraphicFramePr>
        <p:xfrm>
          <a:off x="4489130" y="3089542"/>
          <a:ext cx="4419600" cy="20988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03048"/>
                <a:gridCol w="1613505"/>
                <a:gridCol w="1403047"/>
              </a:tblGrid>
              <a:tr h="701078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T="45696" marB="45696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Chicken</a:t>
                      </a:r>
                      <a:endParaRPr lang="zh-CN" altLang="en-US" sz="1600" b="1" dirty="0"/>
                    </a:p>
                  </a:txBody>
                  <a:tcPr marT="45696" marB="45696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/>
                        <a:t>Dare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6" marB="45696" anchor="ctr" anchorCtr="1"/>
                </a:tc>
              </a:tr>
              <a:tr h="713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Chicken</a:t>
                      </a:r>
                      <a:endParaRPr lang="zh-CN" altLang="en-US" sz="1800" b="1" dirty="0"/>
                    </a:p>
                  </a:txBody>
                  <a:tcPr marT="45696" marB="45696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(R,R)</a:t>
                      </a:r>
                      <a:endParaRPr lang="zh-CN" altLang="en-US" sz="2400" b="1" dirty="0"/>
                    </a:p>
                  </a:txBody>
                  <a:tcPr marT="45696" marB="45696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(S,T)</a:t>
                      </a:r>
                      <a:endParaRPr lang="zh-CN" altLang="en-US" sz="2400" b="1" dirty="0" smtClean="0"/>
                    </a:p>
                  </a:txBody>
                  <a:tcPr marT="45696" marB="45696" anchor="ctr" anchorCtr="1"/>
                </a:tc>
              </a:tr>
              <a:tr h="684635"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/>
                        <a:t>Dare</a:t>
                      </a:r>
                      <a:endParaRPr lang="zh-CN" altLang="en-US" sz="1800" b="1" dirty="0"/>
                    </a:p>
                  </a:txBody>
                  <a:tcPr marT="45696" marB="45696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(T,S)</a:t>
                      </a:r>
                      <a:endParaRPr lang="zh-CN" altLang="en-US" sz="2400" b="1" dirty="0" smtClean="0"/>
                    </a:p>
                  </a:txBody>
                  <a:tcPr marT="45696" marB="45696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(P,P)</a:t>
                      </a:r>
                      <a:endParaRPr lang="zh-CN" altLang="en-US" sz="2400" b="1" dirty="0" smtClean="0"/>
                    </a:p>
                  </a:txBody>
                  <a:tcPr marT="45696" marB="45696" anchor="ctr" anchorCtr="1"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4695553" y="342975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AoC</a:t>
            </a:r>
            <a:endParaRPr lang="en-US" dirty="0"/>
          </a:p>
        </p:txBody>
      </p:sp>
      <p:sp>
        <p:nvSpPr>
          <p:cNvPr id="20" name="矩形 19"/>
          <p:cNvSpPr/>
          <p:nvPr/>
        </p:nvSpPr>
        <p:spPr>
          <a:xfrm>
            <a:off x="5321643" y="3170078"/>
            <a:ext cx="549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PoC</a:t>
            </a:r>
            <a:endParaRPr 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4489130" y="3089542"/>
            <a:ext cx="1382151" cy="6927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81665" y="1831671"/>
            <a:ext cx="473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AoC</a:t>
            </a:r>
            <a:r>
              <a:rPr lang="en-US" altLang="zh-CN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:   Administrator of Cooperation (</a:t>
            </a:r>
            <a:r>
              <a:rPr lang="en-US" altLang="zh-CN" dirty="0" err="1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Macrocell</a:t>
            </a:r>
            <a:r>
              <a:rPr lang="en-US" altLang="zh-CN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1664" y="2190038"/>
            <a:ext cx="439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PoC</a:t>
            </a:r>
            <a:r>
              <a:rPr lang="en-US" altLang="zh-CN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:    Participant of </a:t>
            </a:r>
            <a:r>
              <a:rPr lang="en-US" altLang="zh-CN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Cooperation </a:t>
            </a:r>
            <a:r>
              <a:rPr lang="en-US" altLang="zh-CN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(Small cell)</a:t>
            </a:r>
            <a:endParaRPr lang="zh-CN" altLang="en-US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8462" y="3312344"/>
            <a:ext cx="31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Chicken:   Low transmit power</a:t>
            </a:r>
            <a:endParaRPr lang="en-US" altLang="zh-CN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8462" y="3670711"/>
            <a:ext cx="3076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Dare:	 High </a:t>
            </a:r>
            <a:r>
              <a:rPr lang="en-US" altLang="zh-CN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transmit power</a:t>
            </a:r>
          </a:p>
          <a:p>
            <a:endParaRPr lang="zh-CN" altLang="en-US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5934" y="4630295"/>
            <a:ext cx="2621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Revenue for both X and Y</a:t>
            </a:r>
            <a:endParaRPr lang="en-US" altLang="zh-CN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8" descr="http://img.9553.com/upload/info/2014/1015/2014101504254773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07" y="3984333"/>
            <a:ext cx="334348" cy="3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img.9553.com/upload/info/2014/1015/2014101504254773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59" y="3984333"/>
            <a:ext cx="334348" cy="3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qq 表情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00" y="3973524"/>
            <a:ext cx="319230" cy="3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qq 表情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00" y="4684147"/>
            <a:ext cx="319230" cy="3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tc.sinaimg.cn/maxwidth.800/tc.service.weibo.com/www_qdaily_com/f7d286479f470d2d1b1ae33a87c5401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5863" r="40041" b="23397"/>
          <a:stretch/>
        </p:blipFill>
        <p:spPr bwMode="auto">
          <a:xfrm>
            <a:off x="7541821" y="4692089"/>
            <a:ext cx="332868" cy="3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qq 表情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48" y="3950547"/>
            <a:ext cx="362519" cy="3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tc.sinaimg.cn/maxwidth.800/tc.service.weibo.com/www_qdaily_com/f7d286479f470d2d1b1ae33a87c5401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5863" r="40041" b="23397"/>
          <a:stretch/>
        </p:blipFill>
        <p:spPr bwMode="auto">
          <a:xfrm>
            <a:off x="8506481" y="4681742"/>
            <a:ext cx="332868" cy="3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qq 表情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67" y="4669210"/>
            <a:ext cx="362519" cy="3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50487" y="5017348"/>
                <a:ext cx="27169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7" y="5017348"/>
                <a:ext cx="271693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15" y="5426378"/>
                <a:ext cx="27169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5" y="5426378"/>
                <a:ext cx="271693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6021205" y="5288716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T &gt; R &gt; S &gt; P</a:t>
            </a:r>
            <a:endParaRPr lang="en-US" sz="2000" dirty="0"/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The Game of Chicken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/>
      <p:bldP spid="25" grpId="0"/>
      <p:bldP spid="26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35058" y="2137282"/>
                <a:ext cx="35132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AoC’s</a:t>
                </a:r>
                <a:r>
                  <a:rPr lang="en-US" sz="2400" dirty="0" smtClean="0"/>
                  <a:t> strategy is </a:t>
                </a:r>
                <a:r>
                  <a:rPr lang="en-US" sz="2400" b="1" dirty="0" smtClean="0"/>
                  <a:t>      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a</a:t>
                </a:r>
                <a:r>
                  <a:rPr lang="en-US" sz="2400" dirty="0" smtClean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8" y="2137282"/>
                <a:ext cx="351320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53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447758" y="4243838"/>
                <a:ext cx="29812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PoC’s</a:t>
                </a:r>
                <a:r>
                  <a:rPr lang="en-US" sz="2400" dirty="0" smtClean="0"/>
                  <a:t> strategy is </a:t>
                </a:r>
              </a:p>
              <a:p>
                <a:r>
                  <a:rPr lang="en-US" altLang="zh-CN" sz="2400" b="1" dirty="0" smtClean="0"/>
                  <a:t>     b</a:t>
                </a:r>
                <a:r>
                  <a:rPr lang="en-US" sz="2400" dirty="0" smtClean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8" y="4243838"/>
                <a:ext cx="298124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653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Strategy Profile</a:t>
            </a:r>
            <a:endParaRPr lang="en-US" dirty="0">
              <a:latin typeface="Eras Bold IT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309" y="1073150"/>
            <a:ext cx="5263291" cy="2714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128" y="3429000"/>
            <a:ext cx="5222197" cy="2676525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850713" y="64372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3622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Eras Bold ITC" pitchFamily="34" charset="0"/>
              </a:rPr>
              <a:t>Markov and Utility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800" y="1168185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Unnecessary to simulate the play of strategies </a:t>
            </a:r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against </a:t>
            </a:r>
            <a:r>
              <a:rPr lang="en-US" sz="2000" b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move by move, we adopt 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arkov process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8090" y="3445981"/>
                <a:ext cx="8229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stationary vector of Markov process(implying reaching the equilibrium of the game)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;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3445981"/>
                <a:ext cx="82296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667" t="-4310" r="-593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85800" y="18288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transition matrix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4572"/>
          <a:stretch/>
        </p:blipFill>
        <p:spPr>
          <a:xfrm>
            <a:off x="1904385" y="2216728"/>
            <a:ext cx="5664610" cy="117684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04800" y="4326967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 expected </a:t>
            </a:r>
            <a:r>
              <a:rPr lang="en-US" sz="2000" dirty="0"/>
              <a:t>utilities of both players </a:t>
            </a:r>
            <a:r>
              <a:rPr lang="en-US" sz="2000" dirty="0" err="1" smtClean="0"/>
              <a:t>AoC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/>
              <a:t>PoC</a:t>
            </a:r>
            <a:r>
              <a:rPr lang="en-US" sz="2000" dirty="0" smtClean="0"/>
              <a:t> </a:t>
            </a:r>
            <a:r>
              <a:rPr lang="en-US" sz="2000" dirty="0"/>
              <a:t>are, respectively,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472114" y="4745631"/>
                <a:ext cx="4199771" cy="785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14" y="4745631"/>
                <a:ext cx="4199771" cy="785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514600" y="5532409"/>
                <a:ext cx="4114800" cy="807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32409"/>
                <a:ext cx="4114800" cy="807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0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Zero</a:t>
            </a:r>
            <a:r>
              <a:rPr lang="en-US" dirty="0">
                <a:latin typeface="Eras Bold ITC" pitchFamily="34" charset="0"/>
              </a:rPr>
              <a:t>-Determinant Method 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694272" y="273657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307225" y="3692256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911500" y="1419655"/>
            <a:ext cx="1582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Cramer’s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800600" y="2296290"/>
                <a:ext cx="422083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/>
                  <a:t>( </a:t>
                </a:r>
                <a:r>
                  <a:rPr lang="en-US" sz="2000" dirty="0" smtClean="0"/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is the adjugate </a:t>
                </a:r>
                <a:r>
                  <a:rPr lang="en-US" sz="2000" dirty="0" smtClean="0"/>
                  <a:t>matrix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1" dirty="0" smtClean="0"/>
                  <a:t> 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96290"/>
                <a:ext cx="4220835" cy="404983"/>
              </a:xfrm>
              <a:prstGeom prst="rect">
                <a:avLst/>
              </a:prstGeom>
              <a:blipFill rotWithShape="0">
                <a:blip r:embed="rId3"/>
                <a:stretch>
                  <a:fillRect l="-1590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762000" y="3073395"/>
            <a:ext cx="90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We set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132171" y="3184425"/>
                <a:ext cx="384514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The </a:t>
                </a:r>
                <a:r>
                  <a:rPr lang="en-US" sz="2000" dirty="0"/>
                  <a:t>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≡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sz="2000" dirty="0" smtClean="0"/>
                  <a:t>−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is singular, with thus zero determinant.</a:t>
                </a: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71" y="3184425"/>
                <a:ext cx="384514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743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/>
          <p:cNvCxnSpPr/>
          <p:nvPr/>
        </p:nvCxnSpPr>
        <p:spPr>
          <a:xfrm>
            <a:off x="6702807" y="3859468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321616" y="2410971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右大括号 31"/>
          <p:cNvSpPr/>
          <p:nvPr/>
        </p:nvSpPr>
        <p:spPr>
          <a:xfrm rot="5400000">
            <a:off x="4295656" y="2994916"/>
            <a:ext cx="280172" cy="4451884"/>
          </a:xfrm>
          <a:prstGeom prst="rightBrace">
            <a:avLst>
              <a:gd name="adj1" fmla="val 348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1773837" y="5459358"/>
                <a:ext cx="5574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Every </a:t>
                </a:r>
                <a:r>
                  <a:rPr lang="en-US" sz="2400" dirty="0"/>
                  <a:t>row of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proportional </a:t>
                </a:r>
                <a:r>
                  <a:rPr lang="en-US" sz="2400" dirty="0" smtClean="0"/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37" y="5459358"/>
                <a:ext cx="557434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5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486321" y="1809412"/>
                <a:ext cx="15488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21" y="1809412"/>
                <a:ext cx="15488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741512" y="3043535"/>
                <a:ext cx="1725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12" y="3043535"/>
                <a:ext cx="172521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1511620" y="4316668"/>
                <a:ext cx="15245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20" y="4316668"/>
                <a:ext cx="152452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170720" y="1787435"/>
                <a:ext cx="30730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20" y="1787435"/>
                <a:ext cx="307302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97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625748" y="4388274"/>
                <a:ext cx="2154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48" y="4388274"/>
                <a:ext cx="2154116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453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6" grpId="0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Zero</a:t>
            </a:r>
            <a:r>
              <a:rPr lang="en-US" dirty="0">
                <a:latin typeface="Eras Bold ITC" pitchFamily="34" charset="0"/>
              </a:rPr>
              <a:t>-Determinant Method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47349" y="1152221"/>
                <a:ext cx="8439367" cy="791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We do dot product of an arbitrary four-vector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 smtClean="0"/>
                  <a:t> with the stationary </a:t>
                </a:r>
                <a:r>
                  <a:rPr lang="en-US" sz="2200" dirty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:</a:t>
                </a:r>
                <a:endParaRPr 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9" y="1152221"/>
                <a:ext cx="8439367" cy="791692"/>
              </a:xfrm>
              <a:prstGeom prst="rect">
                <a:avLst/>
              </a:prstGeom>
              <a:blipFill rotWithShape="0">
                <a:blip r:embed="rId2"/>
                <a:stretch>
                  <a:fillRect l="-939" t="-5385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486441" y="4868354"/>
                <a:ext cx="69342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Notably</a:t>
                </a:r>
                <a:r>
                  <a:rPr lang="en-US" sz="2000" dirty="0"/>
                  <a:t>, </a:t>
                </a:r>
                <a:endParaRPr lang="en-US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second </a:t>
                </a:r>
                <a:r>
                  <a:rPr lang="en-US" sz="2000" dirty="0"/>
                  <a:t>column is solely under the control </a:t>
                </a:r>
                <a:r>
                  <a:rPr lang="en-US" sz="2000" dirty="0" smtClean="0"/>
                  <a:t>of </a:t>
                </a:r>
                <a:r>
                  <a:rPr lang="en-US" sz="2000" dirty="0" err="1" smtClean="0"/>
                  <a:t>AoC</a:t>
                </a:r>
                <a:r>
                  <a:rPr lang="en-US" sz="2000" dirty="0" smtClean="0"/>
                  <a:t>; 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third column is solely under the control </a:t>
                </a:r>
                <a:r>
                  <a:rPr lang="en-US" sz="2000" dirty="0" smtClean="0"/>
                  <a:t>of </a:t>
                </a:r>
                <a:r>
                  <a:rPr lang="en-US" sz="2000" dirty="0" err="1" smtClean="0"/>
                  <a:t>PoC</a:t>
                </a:r>
                <a:r>
                  <a:rPr lang="en-US" sz="2000" dirty="0" smtClean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</a:t>
                </a:r>
                <a:r>
                  <a:rPr lang="en-US" sz="2000" dirty="0" smtClean="0"/>
                  <a:t>he </a:t>
                </a:r>
                <a:r>
                  <a:rPr lang="en-US" sz="2000" dirty="0"/>
                  <a:t>fourth column is simply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000" b="1" dirty="0" smtClean="0"/>
                  <a:t>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41" y="4868354"/>
                <a:ext cx="6934200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967" t="-2765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515470" y="2280210"/>
                <a:ext cx="5562600" cy="193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70" y="2280210"/>
                <a:ext cx="5562600" cy="1932004"/>
              </a:xfrm>
              <a:prstGeom prst="rect">
                <a:avLst/>
              </a:prstGeom>
              <a:blipFill rotWithShape="0">
                <a:blip r:embed="rId4"/>
                <a:stretch>
                  <a:fillRect r="-3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4114800" y="2510376"/>
            <a:ext cx="1143000" cy="185020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/>
          <p:cNvSpPr/>
          <p:nvPr/>
        </p:nvSpPr>
        <p:spPr>
          <a:xfrm>
            <a:off x="5486400" y="2510376"/>
            <a:ext cx="1143000" cy="1850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383364" y="4482356"/>
                <a:ext cx="6646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364" y="4482356"/>
                <a:ext cx="664669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3030" r="-44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25565" y="4472467"/>
                <a:ext cx="661463" cy="416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65" y="4472467"/>
                <a:ext cx="661463" cy="416268"/>
              </a:xfrm>
              <a:prstGeom prst="rect">
                <a:avLst/>
              </a:prstGeom>
              <a:blipFill rotWithShape="0">
                <a:blip r:embed="rId6"/>
                <a:stretch>
                  <a:fillRect t="-10294" r="-43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18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Zero</a:t>
            </a:r>
            <a:r>
              <a:rPr lang="en-US" dirty="0">
                <a:latin typeface="Eras Bold ITC" pitchFamily="34" charset="0"/>
              </a:rPr>
              <a:t>-Determinant Method  </a:t>
            </a:r>
          </a:p>
        </p:txBody>
      </p:sp>
      <p:sp>
        <p:nvSpPr>
          <p:cNvPr id="12" name="矩形 11"/>
          <p:cNvSpPr/>
          <p:nvPr/>
        </p:nvSpPr>
        <p:spPr>
          <a:xfrm>
            <a:off x="598583" y="2017606"/>
            <a:ext cx="8304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Both </a:t>
            </a:r>
            <a:r>
              <a:rPr lang="en-US" sz="2200" dirty="0" err="1" smtClean="0"/>
              <a:t>AoC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err="1" smtClean="0"/>
              <a:t>PoC</a:t>
            </a:r>
            <a:r>
              <a:rPr lang="en-US" sz="2200" dirty="0" smtClean="0"/>
              <a:t> </a:t>
            </a:r>
            <a:r>
              <a:rPr lang="en-US" sz="2200" dirty="0"/>
              <a:t>have the possibility of choosing unilateral strategies that will make the determinant in the numerator </a:t>
            </a:r>
            <a:r>
              <a:rPr lang="en-US" sz="2200" dirty="0" smtClean="0"/>
              <a:t>vanish.</a:t>
            </a:r>
          </a:p>
        </p:txBody>
      </p:sp>
      <p:sp>
        <p:nvSpPr>
          <p:cNvPr id="13" name="矩形 12"/>
          <p:cNvSpPr/>
          <p:nvPr/>
        </p:nvSpPr>
        <p:spPr>
          <a:xfrm>
            <a:off x="1611941" y="2814737"/>
            <a:ext cx="45512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If </a:t>
            </a:r>
            <a:r>
              <a:rPr lang="en-US" altLang="zh-CN" sz="2200" dirty="0" err="1"/>
              <a:t>AoC</a:t>
            </a:r>
            <a:r>
              <a:rPr lang="en-US" sz="2200" dirty="0" smtClean="0"/>
              <a:t> </a:t>
            </a:r>
            <a:r>
              <a:rPr lang="en-US" sz="2200" dirty="0"/>
              <a:t>chooses a strategy that satisfies</a:t>
            </a:r>
          </a:p>
        </p:txBody>
      </p:sp>
      <p:sp>
        <p:nvSpPr>
          <p:cNvPr id="22" name="矩形 21"/>
          <p:cNvSpPr/>
          <p:nvPr/>
        </p:nvSpPr>
        <p:spPr>
          <a:xfrm>
            <a:off x="895422" y="2808952"/>
            <a:ext cx="5950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i.e. </a:t>
            </a:r>
          </a:p>
        </p:txBody>
      </p:sp>
      <p:sp>
        <p:nvSpPr>
          <p:cNvPr id="24" name="矩形 23"/>
          <p:cNvSpPr/>
          <p:nvPr/>
        </p:nvSpPr>
        <p:spPr>
          <a:xfrm>
            <a:off x="1648227" y="3541019"/>
            <a:ext cx="48966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o</a:t>
            </a:r>
            <a:r>
              <a:rPr lang="en-US" sz="2200" dirty="0" smtClean="0"/>
              <a:t>r if </a:t>
            </a:r>
            <a:r>
              <a:rPr lang="en-US" altLang="zh-CN" sz="2200" dirty="0" err="1" smtClean="0"/>
              <a:t>PoC</a:t>
            </a:r>
            <a:r>
              <a:rPr lang="en-US" sz="2200" dirty="0" smtClean="0"/>
              <a:t> </a:t>
            </a:r>
            <a:r>
              <a:rPr lang="en-US" sz="2200" dirty="0"/>
              <a:t>chooses a strategy that satisfies</a:t>
            </a:r>
          </a:p>
        </p:txBody>
      </p:sp>
      <p:sp>
        <p:nvSpPr>
          <p:cNvPr id="27" name="矩形 26"/>
          <p:cNvSpPr/>
          <p:nvPr/>
        </p:nvSpPr>
        <p:spPr>
          <a:xfrm>
            <a:off x="596125" y="4449939"/>
            <a:ext cx="8166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Then </a:t>
            </a:r>
            <a:r>
              <a:rPr lang="en-US" sz="2200" dirty="0"/>
              <a:t>the determinant vanishes and a linear relation between the two scores,</a:t>
            </a:r>
          </a:p>
        </p:txBody>
      </p:sp>
      <p:sp>
        <p:nvSpPr>
          <p:cNvPr id="29" name="矩形 28"/>
          <p:cNvSpPr/>
          <p:nvPr/>
        </p:nvSpPr>
        <p:spPr>
          <a:xfrm>
            <a:off x="1687657" y="5739423"/>
            <a:ext cx="5807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We call these </a:t>
            </a:r>
            <a:r>
              <a:rPr lang="en-US" sz="2200" b="1" dirty="0"/>
              <a:t>zero-determinant (ZD) strategies</a:t>
            </a:r>
            <a:r>
              <a:rPr lang="en-US" sz="2200" dirty="0"/>
              <a:t>.</a:t>
            </a:r>
          </a:p>
        </p:txBody>
      </p:sp>
      <p:sp>
        <p:nvSpPr>
          <p:cNvPr id="30" name="矩形 29"/>
          <p:cNvSpPr/>
          <p:nvPr/>
        </p:nvSpPr>
        <p:spPr>
          <a:xfrm>
            <a:off x="630538" y="1026426"/>
            <a:ext cx="64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We suppose</a:t>
            </a:r>
            <a:endParaRPr lang="en-US" sz="22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336644" y="1361083"/>
                <a:ext cx="2731068" cy="400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44" y="1361083"/>
                <a:ext cx="2731068" cy="400944"/>
              </a:xfrm>
              <a:prstGeom prst="rect">
                <a:avLst/>
              </a:prstGeom>
              <a:blipFill rotWithShape="0"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19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908468" y="3203084"/>
                <a:ext cx="3137334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468" y="3203084"/>
                <a:ext cx="3137334" cy="708720"/>
              </a:xfrm>
              <a:prstGeom prst="rect">
                <a:avLst/>
              </a:prstGeom>
              <a:blipFill rotWithShape="0">
                <a:blip r:embed="rId3"/>
                <a:stretch>
                  <a:fillRect t="-85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966177" y="3891702"/>
                <a:ext cx="3161763" cy="416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177" y="3891702"/>
                <a:ext cx="3161763" cy="416268"/>
              </a:xfrm>
              <a:prstGeom prst="rect">
                <a:avLst/>
              </a:prstGeom>
              <a:blipFill rotWithShape="0">
                <a:blip r:embed="rId4"/>
                <a:stretch>
                  <a:fillRect t="-10145" b="-14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072276" y="5111249"/>
                <a:ext cx="3090911" cy="462627"/>
              </a:xfrm>
              <a:prstGeom prst="rect">
                <a:avLst/>
              </a:prstGeom>
              <a:ln w="38100">
                <a:solidFill>
                  <a:srgbClr val="FF33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76" y="5111249"/>
                <a:ext cx="3090911" cy="462627"/>
              </a:xfrm>
              <a:prstGeom prst="rect">
                <a:avLst/>
              </a:prstGeom>
              <a:blipFill rotWithShape="0">
                <a:blip r:embed="rId5"/>
                <a:stretch>
                  <a:fillRect b="-12195"/>
                </a:stretch>
              </a:blipFill>
              <a:ln w="38100"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8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4" grpId="0"/>
      <p:bldP spid="27" grpId="0"/>
      <p:bldP spid="29" grpId="0"/>
      <p:bldP spid="3" grpId="0"/>
      <p:bldP spid="18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134227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 smtClean="0">
                <a:latin typeface="Arial Black" panose="020B0A04020102020204" pitchFamily="34" charset="0"/>
              </a:rPr>
              <a:t>Introduction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altLang="zh-CN" sz="1600" dirty="0" smtClean="0">
                <a:latin typeface="Arial Black" panose="020B0A04020102020204" pitchFamily="34" charset="0"/>
              </a:rPr>
              <a:t>Development of Wireless Network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altLang="zh-CN" sz="1600" dirty="0" smtClean="0">
                <a:latin typeface="Arial Black" panose="020B0A04020102020204" pitchFamily="34" charset="0"/>
              </a:rPr>
              <a:t>Service Architecture</a:t>
            </a:r>
          </a:p>
          <a:p>
            <a:pPr marL="0" indent="0">
              <a:buNone/>
            </a:pP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Overview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200" y="5181600"/>
            <a:ext cx="24059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sz="2000" smtClean="0">
                <a:latin typeface="Arial Black" panose="020B0A04020102020204" pitchFamily="34" charset="0"/>
              </a:rPr>
              <a:t>Future </a:t>
            </a:r>
            <a:r>
              <a:rPr lang="en-US" altLang="zh-CN" sz="2000" dirty="0">
                <a:latin typeface="Arial Black" panose="020B0A04020102020204" pitchFamily="34" charset="0"/>
              </a:rPr>
              <a:t>Works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37590" y="3099978"/>
            <a:ext cx="8125410" cy="2032881"/>
            <a:chOff x="332790" y="2669976"/>
            <a:chExt cx="8678475" cy="2487105"/>
          </a:xfrm>
        </p:grpSpPr>
        <p:sp>
          <p:nvSpPr>
            <p:cNvPr id="16" name="矩形 15"/>
            <p:cNvSpPr/>
            <p:nvPr/>
          </p:nvSpPr>
          <p:spPr>
            <a:xfrm>
              <a:off x="4419600" y="3517745"/>
              <a:ext cx="4419600" cy="7694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32790" y="3507963"/>
              <a:ext cx="3962400" cy="7694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419600" y="4387678"/>
              <a:ext cx="4419600" cy="7694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32790" y="4377896"/>
              <a:ext cx="3962400" cy="7694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19600" y="2679758"/>
              <a:ext cx="4419600" cy="7694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2790" y="2669976"/>
              <a:ext cx="3962400" cy="7694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矩形 4"/>
            <p:cNvSpPr/>
            <p:nvPr/>
          </p:nvSpPr>
          <p:spPr>
            <a:xfrm>
              <a:off x="4847696" y="2930401"/>
              <a:ext cx="3492780" cy="41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Arial Black" panose="020B0A04020102020204" pitchFamily="34" charset="0"/>
                </a:rPr>
                <a:t>Zero-Determinant Strategy </a:t>
              </a:r>
              <a:endParaRPr lang="zh-CN" altLang="en-US" sz="16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591665" y="3631035"/>
              <a:ext cx="4171335" cy="715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latin typeface="Arial Black" panose="020B0A04020102020204" pitchFamily="34" charset="0"/>
                </a:rPr>
                <a:t>A Multi-Leader Multi-Follower </a:t>
              </a:r>
              <a:r>
                <a:rPr lang="en-US" altLang="zh-CN" sz="1600" dirty="0" err="1" smtClean="0">
                  <a:latin typeface="Arial Black" panose="020B0A04020102020204" pitchFamily="34" charset="0"/>
                </a:rPr>
                <a:t>Stackelberg</a:t>
              </a:r>
              <a:r>
                <a:rPr lang="en-US" altLang="zh-CN" sz="1600" dirty="0" smtClean="0">
                  <a:latin typeface="Arial Black" panose="020B0A04020102020204" pitchFamily="34" charset="0"/>
                </a:rPr>
                <a:t> Game</a:t>
              </a:r>
              <a:endParaRPr lang="zh-CN" altLang="en-US" sz="16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439265" y="4575688"/>
              <a:ext cx="4572000" cy="414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Arial Black" panose="020B0A04020102020204" pitchFamily="34" charset="0"/>
                </a:rPr>
                <a:t>A </a:t>
              </a:r>
              <a:r>
                <a:rPr lang="en-US" altLang="zh-CN" sz="1600" dirty="0" smtClean="0">
                  <a:latin typeface="Arial Black" panose="020B0A04020102020204" pitchFamily="34" charset="0"/>
                </a:rPr>
                <a:t>Three-Layer Hierarchical Game</a:t>
              </a:r>
              <a:endParaRPr lang="zh-CN" altLang="en-US" sz="16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172432" y="4457448"/>
              <a:ext cx="1989202" cy="564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Arial Black" panose="020B0A04020102020204" pitchFamily="34" charset="0"/>
                </a:rPr>
                <a:t>Fog Computing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135884" y="3627917"/>
              <a:ext cx="2057413" cy="564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latin typeface="Arial Black" panose="020B0A04020102020204" pitchFamily="34" charset="0"/>
                </a:rPr>
                <a:t>LTE Unlicensed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57200" y="2800763"/>
              <a:ext cx="3548457" cy="564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 smtClean="0">
                  <a:latin typeface="Arial Black" panose="020B0A04020102020204" pitchFamily="34" charset="0"/>
                </a:rPr>
                <a:t>Multi-Tier Wireless Network</a:t>
              </a:r>
              <a:endParaRPr lang="en-US" altLang="zh-CN" sz="16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4221" y="2438400"/>
            <a:ext cx="9092554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sz="2000" dirty="0" smtClean="0">
                <a:latin typeface="Arial Black" panose="020B0A04020102020204" pitchFamily="34" charset="0"/>
              </a:rPr>
              <a:t>A Hierarchical Game Framework for Heterogeneous Network</a:t>
            </a:r>
            <a:endParaRPr lang="en-US" altLang="zh-CN" sz="2000" dirty="0">
              <a:latin typeface="Arial Black" panose="020B0A040201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200" y="5688901"/>
            <a:ext cx="2321213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sz="2000" smtClean="0">
                <a:latin typeface="Arial Black" panose="020B0A04020102020204" pitchFamily="34" charset="0"/>
              </a:rPr>
              <a:t>Conclusions</a:t>
            </a:r>
            <a:endParaRPr lang="en-US" altLang="zh-CN" sz="2000" dirty="0">
              <a:latin typeface="Arial Black" panose="020B0A040201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817003" y="1851440"/>
            <a:ext cx="3318137" cy="35544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2000">
                <a:schemeClr val="bg1"/>
              </a:gs>
              <a:gs pos="2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Constraints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5326020" cy="12737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85" y="2909461"/>
            <a:ext cx="4586748" cy="1698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7" y="5753250"/>
            <a:ext cx="4343400" cy="471121"/>
          </a:xfrm>
          <a:prstGeom prst="rect">
            <a:avLst/>
          </a:prstGeom>
        </p:spPr>
      </p:pic>
      <p:sp>
        <p:nvSpPr>
          <p:cNvPr id="19" name="下箭头 18"/>
          <p:cNvSpPr/>
          <p:nvPr/>
        </p:nvSpPr>
        <p:spPr>
          <a:xfrm>
            <a:off x="2106894" y="2606883"/>
            <a:ext cx="1029265" cy="26511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27" y="5002250"/>
            <a:ext cx="5273616" cy="804809"/>
          </a:xfrm>
          <a:prstGeom prst="rect">
            <a:avLst/>
          </a:prstGeom>
        </p:spPr>
      </p:pic>
      <p:sp>
        <p:nvSpPr>
          <p:cNvPr id="21" name="下箭头 20"/>
          <p:cNvSpPr/>
          <p:nvPr/>
        </p:nvSpPr>
        <p:spPr>
          <a:xfrm>
            <a:off x="2106894" y="4672302"/>
            <a:ext cx="1029265" cy="26511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077654" y="2201483"/>
                <a:ext cx="2532945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b="1" dirty="0" smtClean="0"/>
                  <a:t>Whatever the strategy of </a:t>
                </a:r>
                <a:r>
                  <a:rPr lang="en-US" altLang="zh-CN" sz="2200" b="1" dirty="0" err="1" smtClean="0"/>
                  <a:t>PoC</a:t>
                </a:r>
                <a:r>
                  <a:rPr lang="en-US" altLang="zh-CN" sz="2200" dirty="0" smtClean="0"/>
                  <a:t>, by adopting strategy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zh-CN" sz="2200" dirty="0" smtClean="0"/>
                  <a:t>, </a:t>
                </a:r>
                <a:r>
                  <a:rPr lang="en-US" altLang="zh-CN" sz="2200" dirty="0" err="1" smtClean="0"/>
                  <a:t>AoC</a:t>
                </a:r>
                <a:r>
                  <a:rPr lang="en-US" altLang="zh-CN" sz="2200" dirty="0" smtClean="0"/>
                  <a:t> is able to </a:t>
                </a:r>
                <a:r>
                  <a:rPr lang="en-US" altLang="zh-CN" sz="2200" b="1" dirty="0" smtClean="0"/>
                  <a:t>unilaterally</a:t>
                </a:r>
                <a:r>
                  <a:rPr lang="en-US" altLang="zh-CN" sz="2200" dirty="0" smtClean="0"/>
                  <a:t> maintain the social welfare in </a:t>
                </a:r>
                <a:r>
                  <a:rPr lang="en-US" altLang="zh-CN" sz="2200" b="1" dirty="0" smtClean="0"/>
                  <a:t>high and fixed value</a:t>
                </a:r>
                <a:endParaRPr lang="zh-CN" altLang="en-US" sz="2200" b="1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54" y="2201483"/>
                <a:ext cx="2532945" cy="2800767"/>
              </a:xfrm>
              <a:prstGeom prst="rect">
                <a:avLst/>
              </a:prstGeom>
              <a:blipFill rotWithShape="0">
                <a:blip r:embed="rId6"/>
                <a:stretch>
                  <a:fillRect l="-3133" t="-1522" r="-3855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904999" y="1219200"/>
            <a:ext cx="2888227" cy="4310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1067742" y="2072060"/>
            <a:ext cx="2888227" cy="4310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/>
          <p:cNvSpPr/>
          <p:nvPr/>
        </p:nvSpPr>
        <p:spPr>
          <a:xfrm>
            <a:off x="1647701" y="3709616"/>
            <a:ext cx="3734669" cy="4310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35400" y="1665675"/>
            <a:ext cx="1820820" cy="369332"/>
            <a:chOff x="3810000" y="1675668"/>
            <a:chExt cx="1820820" cy="369332"/>
          </a:xfrm>
        </p:grpSpPr>
        <p:sp>
          <p:nvSpPr>
            <p:cNvPr id="31" name="矩形 30"/>
            <p:cNvSpPr/>
            <p:nvPr/>
          </p:nvSpPr>
          <p:spPr>
            <a:xfrm>
              <a:off x="3810000" y="1698325"/>
              <a:ext cx="1820820" cy="3183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3982245" y="1675668"/>
              <a:ext cx="15136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Social Welfare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98059" y="2538443"/>
            <a:ext cx="2845541" cy="377943"/>
            <a:chOff x="3809999" y="1698325"/>
            <a:chExt cx="2987857" cy="377943"/>
          </a:xfrm>
        </p:grpSpPr>
        <p:sp>
          <p:nvSpPr>
            <p:cNvPr id="33" name="矩形 32"/>
            <p:cNvSpPr/>
            <p:nvPr/>
          </p:nvSpPr>
          <p:spPr>
            <a:xfrm>
              <a:off x="3809999" y="1698325"/>
              <a:ext cx="2987857" cy="31520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3906529" y="1706936"/>
              <a:ext cx="26677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Zero-determinant Strategy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98094" y="4140632"/>
            <a:ext cx="1933671" cy="369332"/>
            <a:chOff x="3809999" y="1649962"/>
            <a:chExt cx="2987857" cy="369332"/>
          </a:xfrm>
        </p:grpSpPr>
        <p:sp>
          <p:nvSpPr>
            <p:cNvPr id="37" name="矩形 36"/>
            <p:cNvSpPr/>
            <p:nvPr/>
          </p:nvSpPr>
          <p:spPr>
            <a:xfrm>
              <a:off x="3809999" y="1698325"/>
              <a:ext cx="2987857" cy="31520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999229" y="1649962"/>
              <a:ext cx="1974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Ratio Relationship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93705" y="5210819"/>
            <a:ext cx="1933671" cy="369332"/>
            <a:chOff x="3809999" y="1649962"/>
            <a:chExt cx="2987857" cy="369332"/>
          </a:xfrm>
        </p:grpSpPr>
        <p:sp>
          <p:nvSpPr>
            <p:cNvPr id="40" name="矩形 39"/>
            <p:cNvSpPr/>
            <p:nvPr/>
          </p:nvSpPr>
          <p:spPr>
            <a:xfrm>
              <a:off x="3809999" y="1698325"/>
              <a:ext cx="2987857" cy="31520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999229" y="1649962"/>
              <a:ext cx="27180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Optimal Strategy</a:t>
              </a:r>
              <a:endParaRPr lang="en-US" altLang="zh-CN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56220" y="5799961"/>
            <a:ext cx="2783635" cy="369332"/>
            <a:chOff x="3809999" y="1649962"/>
            <a:chExt cx="4301199" cy="369332"/>
          </a:xfrm>
        </p:grpSpPr>
        <p:sp>
          <p:nvSpPr>
            <p:cNvPr id="43" name="矩形 42"/>
            <p:cNvSpPr/>
            <p:nvPr/>
          </p:nvSpPr>
          <p:spPr>
            <a:xfrm>
              <a:off x="3809999" y="1698325"/>
              <a:ext cx="4301199" cy="32096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999229" y="1649962"/>
              <a:ext cx="3886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Maximum Social Welfare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24557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1" grpId="0" animBg="1"/>
      <p:bldP spid="12" grpId="0"/>
      <p:bldP spid="15" grpId="0" animBg="1"/>
      <p:bldP spid="15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26833" y="5002912"/>
            <a:ext cx="8449340" cy="4162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4400" y="4989635"/>
            <a:ext cx="2023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Energy-Saving</a:t>
            </a:r>
            <a:endParaRPr lang="en-US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3177222" y="5010967"/>
            <a:ext cx="1667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Aggressive</a:t>
            </a:r>
            <a:endParaRPr lang="en-US" sz="2000" b="1" dirty="0"/>
          </a:p>
        </p:txBody>
      </p:sp>
      <p:sp>
        <p:nvSpPr>
          <p:cNvPr id="21" name="矩形 20"/>
          <p:cNvSpPr/>
          <p:nvPr/>
        </p:nvSpPr>
        <p:spPr>
          <a:xfrm>
            <a:off x="5084498" y="5010967"/>
            <a:ext cx="1592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Tit-for-Tat</a:t>
            </a:r>
            <a:endParaRPr lang="en-US" sz="2000" b="1" dirty="0"/>
          </a:p>
        </p:txBody>
      </p:sp>
      <p:sp>
        <p:nvSpPr>
          <p:cNvPr id="23" name="矩形 22"/>
          <p:cNvSpPr/>
          <p:nvPr/>
        </p:nvSpPr>
        <p:spPr>
          <a:xfrm>
            <a:off x="6879434" y="5012635"/>
            <a:ext cx="1228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Pavlov</a:t>
            </a:r>
            <a:endParaRPr 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64532" y="558987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/>
              <a:t>Whatever the behaviors of the other component, zero-determinant strategy is able to maintain the social welfare in fixed and high values</a:t>
            </a:r>
            <a:endParaRPr lang="zh-CN" alt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Simulations</a:t>
            </a:r>
            <a:endParaRPr lang="en-US" dirty="0">
              <a:latin typeface="Eras Bold IT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332" y="1274945"/>
            <a:ext cx="4516125" cy="360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38289"/>
            <a:ext cx="4419600" cy="34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</p:spPr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Simulations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5800" y="5410458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With the number of </a:t>
            </a:r>
            <a:r>
              <a:rPr lang="en-US" altLang="zh-CN" b="1" dirty="0" err="1"/>
              <a:t>PoCs</a:t>
            </a:r>
            <a:r>
              <a:rPr lang="en-US" altLang="zh-CN" b="1" dirty="0"/>
              <a:t> increasing, and the number of </a:t>
            </a:r>
            <a:r>
              <a:rPr lang="en-US" altLang="zh-CN" b="1" dirty="0" smtClean="0"/>
              <a:t>actions </a:t>
            </a:r>
            <a:r>
              <a:rPr lang="en-US" altLang="zh-CN" b="1" dirty="0"/>
              <a:t>increasing, the maintained social welfare increases</a:t>
            </a:r>
            <a:endParaRPr lang="zh-CN" altLang="en-US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632" y="1431832"/>
            <a:ext cx="4495800" cy="3549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6759"/>
            <a:ext cx="4517306" cy="36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3000" dirty="0" err="1" smtClean="0">
                <a:latin typeface="Eras Bold ITC" pitchFamily="34" charset="0"/>
              </a:rPr>
              <a:t>RoadMap</a:t>
            </a:r>
            <a:endParaRPr lang="en-US" altLang="zh-CN" sz="3000" dirty="0">
              <a:latin typeface="Eras Bold ITC" pitchFamily="34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02677" y="1274610"/>
            <a:ext cx="6788923" cy="15700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l="5194" r="3183"/>
          <a:stretch/>
        </p:blipFill>
        <p:spPr>
          <a:xfrm>
            <a:off x="2352865" y="1513910"/>
            <a:ext cx="2066735" cy="113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矩形 21"/>
          <p:cNvSpPr/>
          <p:nvPr/>
        </p:nvSpPr>
        <p:spPr>
          <a:xfrm>
            <a:off x="4623212" y="1611688"/>
            <a:ext cx="41647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</a:rPr>
              <a:t>Multi-Layer Wireless Network</a:t>
            </a:r>
          </a:p>
        </p:txBody>
      </p:sp>
      <p:sp>
        <p:nvSpPr>
          <p:cNvPr id="17" name="矩形 16"/>
          <p:cNvSpPr/>
          <p:nvPr/>
        </p:nvSpPr>
        <p:spPr>
          <a:xfrm>
            <a:off x="2199842" y="4732483"/>
            <a:ext cx="6867958" cy="1515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4989" t="1305"/>
          <a:stretch/>
        </p:blipFill>
        <p:spPr>
          <a:xfrm>
            <a:off x="2345491" y="4938623"/>
            <a:ext cx="2074109" cy="115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矩形 24"/>
          <p:cNvSpPr/>
          <p:nvPr/>
        </p:nvSpPr>
        <p:spPr>
          <a:xfrm>
            <a:off x="2036260" y="4563574"/>
            <a:ext cx="173785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Be the God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20182" y="5253239"/>
            <a:ext cx="330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</a:rPr>
              <a:t>Network Virtualization</a:t>
            </a:r>
          </a:p>
        </p:txBody>
      </p:sp>
      <p:sp>
        <p:nvSpPr>
          <p:cNvPr id="32" name="矩形 31"/>
          <p:cNvSpPr/>
          <p:nvPr/>
        </p:nvSpPr>
        <p:spPr>
          <a:xfrm>
            <a:off x="4944043" y="1933739"/>
            <a:ext cx="3590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Small Cell Network</a:t>
            </a:r>
            <a:endParaRPr lang="en-US" altLang="zh-CN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2057400" y="1123890"/>
            <a:ext cx="1718187" cy="40011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Be Advanced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53875" y="5542065"/>
            <a:ext cx="3590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Fog Computing</a:t>
            </a:r>
            <a:endParaRPr lang="en-US" altLang="zh-CN" sz="2000" b="1" dirty="0"/>
          </a:p>
        </p:txBody>
      </p:sp>
      <p:sp>
        <p:nvSpPr>
          <p:cNvPr id="45" name="矩形 44"/>
          <p:cNvSpPr/>
          <p:nvPr/>
        </p:nvSpPr>
        <p:spPr>
          <a:xfrm>
            <a:off x="1905000" y="998683"/>
            <a:ext cx="7240870" cy="524971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064774" y="2865377"/>
            <a:ext cx="7034000" cy="1630423"/>
            <a:chOff x="2064774" y="2865377"/>
            <a:chExt cx="7034000" cy="1630423"/>
          </a:xfrm>
        </p:grpSpPr>
        <p:sp>
          <p:nvSpPr>
            <p:cNvPr id="16" name="矩形 15"/>
            <p:cNvSpPr/>
            <p:nvPr/>
          </p:nvSpPr>
          <p:spPr>
            <a:xfrm>
              <a:off x="2210051" y="3048317"/>
              <a:ext cx="6788923" cy="144748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/>
            <a:srcRect l="8682"/>
            <a:stretch/>
          </p:blipFill>
          <p:spPr>
            <a:xfrm>
              <a:off x="2360239" y="3201096"/>
              <a:ext cx="2060338" cy="11419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矩形 22"/>
            <p:cNvSpPr/>
            <p:nvPr/>
          </p:nvSpPr>
          <p:spPr>
            <a:xfrm>
              <a:off x="4410746" y="3407251"/>
              <a:ext cx="46880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err="1" smtClean="0">
                  <a:solidFill>
                    <a:schemeClr val="bg1"/>
                  </a:solidFill>
                </a:rPr>
                <a:t>Cooperations</a:t>
              </a:r>
              <a:r>
                <a:rPr lang="en-US" altLang="zh-CN" sz="2200" b="1" dirty="0" smtClean="0">
                  <a:solidFill>
                    <a:schemeClr val="bg1"/>
                  </a:solidFill>
                </a:rPr>
                <a:t> of Multiple Networks</a:t>
              </a:r>
              <a:endParaRPr lang="en-US" altLang="zh-CN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910398" y="3730556"/>
              <a:ext cx="35904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/>
                <a:t>LTE Unlicensed</a:t>
              </a:r>
              <a:endParaRPr lang="en-US" altLang="zh-CN" sz="2000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64774" y="2865377"/>
              <a:ext cx="1737852" cy="4001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Get </a:t>
              </a:r>
              <a:r>
                <a:rPr lang="en-US" altLang="zh-CN" sz="2000" b="1" smtClean="0">
                  <a:solidFill>
                    <a:schemeClr val="bg1"/>
                  </a:solidFill>
                </a:rPr>
                <a:t>Helpers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5"/>
          <p:cNvSpPr/>
          <p:nvPr/>
        </p:nvSpPr>
        <p:spPr>
          <a:xfrm>
            <a:off x="-7374" y="2703909"/>
            <a:ext cx="1981200" cy="716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Hierarchical </a:t>
            </a:r>
          </a:p>
          <a:p>
            <a:r>
              <a:rPr lang="en-US" b="1" dirty="0" smtClean="0"/>
              <a:t>Game Framework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043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6762" y="5648731"/>
            <a:ext cx="174308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End Users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90197" y="1318486"/>
            <a:ext cx="2137567" cy="3416320"/>
            <a:chOff x="998261" y="1238193"/>
            <a:chExt cx="2137567" cy="3416320"/>
          </a:xfrm>
        </p:grpSpPr>
        <p:sp>
          <p:nvSpPr>
            <p:cNvPr id="5" name="矩形 4"/>
            <p:cNvSpPr/>
            <p:nvPr/>
          </p:nvSpPr>
          <p:spPr>
            <a:xfrm>
              <a:off x="998261" y="1238193"/>
              <a:ext cx="2125940" cy="3416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16915" y="1291307"/>
              <a:ext cx="2118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Wireless Operator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979339" y="5669288"/>
            <a:ext cx="174308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End Users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772774" y="1338077"/>
            <a:ext cx="2125940" cy="3416320"/>
            <a:chOff x="3990914" y="1238193"/>
            <a:chExt cx="2125940" cy="3416320"/>
          </a:xfrm>
        </p:grpSpPr>
        <p:sp>
          <p:nvSpPr>
            <p:cNvPr id="17" name="矩形 16"/>
            <p:cNvSpPr/>
            <p:nvPr/>
          </p:nvSpPr>
          <p:spPr>
            <a:xfrm>
              <a:off x="3990914" y="1238193"/>
              <a:ext cx="2125940" cy="3416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71317" y="1291364"/>
              <a:ext cx="79541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Wi-Fi</a:t>
              </a:r>
            </a:p>
          </p:txBody>
        </p:sp>
      </p:grpSp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05000" y="533400"/>
            <a:ext cx="7315200" cy="609600"/>
          </a:xfrm>
        </p:spPr>
        <p:txBody>
          <a:bodyPr/>
          <a:lstStyle/>
          <a:p>
            <a:r>
              <a:rPr lang="en-US" sz="3200" dirty="0">
                <a:latin typeface="Eras Bold ITC" pitchFamily="34" charset="0"/>
              </a:rPr>
              <a:t>LTE Unlicensed</a:t>
            </a:r>
          </a:p>
          <a:p>
            <a:endParaRPr lang="en-US" sz="3200" dirty="0">
              <a:latin typeface="Eras Bold ITC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371600" y="4876800"/>
            <a:ext cx="0" cy="68580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962400" y="4876800"/>
            <a:ext cx="0" cy="685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"/>
          <p:cNvSpPr>
            <a:spLocks noChangeArrowheads="1"/>
          </p:cNvSpPr>
          <p:nvPr/>
        </p:nvSpPr>
        <p:spPr bwMode="auto">
          <a:xfrm>
            <a:off x="314257" y="1896330"/>
            <a:ext cx="1829912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ounded Rectangle 10"/>
          <p:cNvSpPr>
            <a:spLocks noChangeArrowheads="1"/>
          </p:cNvSpPr>
          <p:nvPr/>
        </p:nvSpPr>
        <p:spPr bwMode="auto">
          <a:xfrm>
            <a:off x="2973593" y="1898788"/>
            <a:ext cx="1829912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24" y="3315257"/>
            <a:ext cx="3619114" cy="291539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9960" r="32242"/>
          <a:stretch/>
        </p:blipFill>
        <p:spPr>
          <a:xfrm>
            <a:off x="5277749" y="2942362"/>
            <a:ext cx="3614976" cy="33429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11769" y="1497689"/>
            <a:ext cx="3775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Integrate </a:t>
            </a:r>
            <a:r>
              <a:rPr lang="en-US" altLang="zh-CN" dirty="0"/>
              <a:t>unlicensed carrier into the overall LTE system by </a:t>
            </a:r>
            <a:r>
              <a:rPr lang="en-US" altLang="zh-CN" b="1" dirty="0"/>
              <a:t>adapting LTE air interface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to operate in the </a:t>
            </a:r>
            <a:r>
              <a:rPr lang="en-US" altLang="zh-CN" b="1" dirty="0"/>
              <a:t>unlicensed spectrum</a:t>
            </a:r>
            <a:endParaRPr lang="zh-CN" altLang="en-US" b="1" dirty="0"/>
          </a:p>
        </p:txBody>
      </p:sp>
      <p:sp>
        <p:nvSpPr>
          <p:cNvPr id="23" name="Rounded Rectangle 8"/>
          <p:cNvSpPr>
            <a:spLocks noChangeArrowheads="1"/>
          </p:cNvSpPr>
          <p:nvPr/>
        </p:nvSpPr>
        <p:spPr bwMode="auto">
          <a:xfrm>
            <a:off x="291398" y="2854498"/>
            <a:ext cx="1829912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Resource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ounded Rectangle 9"/>
          <p:cNvSpPr>
            <a:spLocks noChangeArrowheads="1"/>
          </p:cNvSpPr>
          <p:nvPr/>
        </p:nvSpPr>
        <p:spPr bwMode="auto">
          <a:xfrm>
            <a:off x="303688" y="3805002"/>
            <a:ext cx="182991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Infrastructure Layer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Rounded Rectangle 8"/>
          <p:cNvSpPr>
            <a:spLocks noChangeArrowheads="1"/>
          </p:cNvSpPr>
          <p:nvPr/>
        </p:nvSpPr>
        <p:spPr bwMode="auto">
          <a:xfrm>
            <a:off x="2955311" y="2859549"/>
            <a:ext cx="1829912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Resource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ounded Rectangle 9"/>
          <p:cNvSpPr>
            <a:spLocks noChangeArrowheads="1"/>
          </p:cNvSpPr>
          <p:nvPr/>
        </p:nvSpPr>
        <p:spPr bwMode="auto">
          <a:xfrm>
            <a:off x="2967601" y="3810053"/>
            <a:ext cx="182991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Infrastructure Layer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1936996" y="3314332"/>
            <a:ext cx="1137317" cy="9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Motivation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8" y="1447800"/>
            <a:ext cx="8651148" cy="4572000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363958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Eras Bold ITC" pitchFamily="34" charset="0"/>
              </a:rPr>
              <a:t>Game Framework</a:t>
            </a:r>
            <a:endParaRPr lang="en-US" dirty="0" smtClean="0">
              <a:latin typeface="Eras Bold ITC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7400" y="3541931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Multi-Leader Multi-Follower </a:t>
            </a:r>
            <a:r>
              <a:rPr lang="en-US" sz="2000" b="1" dirty="0" err="1" smtClean="0"/>
              <a:t>Stackelberg</a:t>
            </a:r>
            <a:r>
              <a:rPr lang="en-US" sz="2000" b="1" dirty="0" smtClean="0"/>
              <a:t> Game</a:t>
            </a:r>
            <a:endParaRPr lang="en-US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6248400" y="1508462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Non-cooperative Game</a:t>
            </a:r>
            <a:endParaRPr lang="en-US" sz="2000" b="1" dirty="0"/>
          </a:p>
        </p:txBody>
      </p:sp>
      <p:sp>
        <p:nvSpPr>
          <p:cNvPr id="5" name="右大括号 4"/>
          <p:cNvSpPr/>
          <p:nvPr/>
        </p:nvSpPr>
        <p:spPr>
          <a:xfrm>
            <a:off x="5562600" y="2371874"/>
            <a:ext cx="455442" cy="3048000"/>
          </a:xfrm>
          <a:prstGeom prst="rightBrace">
            <a:avLst>
              <a:gd name="adj1" fmla="val 9198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257800" y="1828800"/>
            <a:ext cx="1066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3598"/>
          <a:stretch/>
        </p:blipFill>
        <p:spPr>
          <a:xfrm>
            <a:off x="153279" y="1179731"/>
            <a:ext cx="5366637" cy="47244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93836" y="1371600"/>
            <a:ext cx="5485521" cy="12192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108584" y="2925885"/>
            <a:ext cx="5485521" cy="303706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6478758" y="534174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</a:t>
            </a:r>
            <a:r>
              <a:rPr lang="en-US" altLang="zh-CN" sz="2000" b="1" dirty="0" smtClean="0"/>
              <a:t>atching</a:t>
            </a:r>
            <a:endParaRPr lang="en-US" sz="2000" b="1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562600" y="5541795"/>
            <a:ext cx="1066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827849" y="4525029"/>
            <a:ext cx="2132140" cy="4005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bg1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67" y="3656125"/>
            <a:ext cx="3320707" cy="80407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60" y="1688874"/>
            <a:ext cx="6609540" cy="1165469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Utility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1423" y="3021304"/>
            <a:ext cx="78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where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05" y="4967491"/>
            <a:ext cx="3525320" cy="90214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4991" y="1415166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User:</a:t>
            </a:r>
            <a:endParaRPr 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457267" y="5186707"/>
            <a:ext cx="1220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Operator:</a:t>
            </a:r>
            <a:endParaRPr lang="en-US" sz="2000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599238" y="1143000"/>
            <a:ext cx="3318617" cy="894069"/>
            <a:chOff x="1950721" y="2664266"/>
            <a:chExt cx="3318617" cy="894069"/>
          </a:xfrm>
        </p:grpSpPr>
        <p:sp>
          <p:nvSpPr>
            <p:cNvPr id="5" name="圆角矩形标注 4"/>
            <p:cNvSpPr/>
            <p:nvPr/>
          </p:nvSpPr>
          <p:spPr>
            <a:xfrm>
              <a:off x="1950721" y="2664266"/>
              <a:ext cx="3230879" cy="894069"/>
            </a:xfrm>
            <a:prstGeom prst="wedgeRoundRectCallout">
              <a:avLst>
                <a:gd name="adj1" fmla="val 37320"/>
                <a:gd name="adj2" fmla="val 72551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42660" y="2750262"/>
              <a:ext cx="32266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Revenue the user j obtain for unit data transmission</a:t>
              </a:r>
              <a:endParaRPr lang="en-US" sz="20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7186" y="2849678"/>
            <a:ext cx="5029200" cy="894069"/>
            <a:chOff x="1094270" y="2389767"/>
            <a:chExt cx="3689294" cy="894069"/>
          </a:xfrm>
        </p:grpSpPr>
        <p:sp>
          <p:nvSpPr>
            <p:cNvPr id="17" name="圆角矩形标注 16"/>
            <p:cNvSpPr/>
            <p:nvPr/>
          </p:nvSpPr>
          <p:spPr>
            <a:xfrm>
              <a:off x="1094270" y="2389767"/>
              <a:ext cx="3689294" cy="894069"/>
            </a:xfrm>
            <a:prstGeom prst="wedgeRoundRectCallout">
              <a:avLst>
                <a:gd name="adj1" fmla="val 20446"/>
                <a:gd name="adj2" fmla="val -82802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217902" y="2498234"/>
              <a:ext cx="34894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Binary number determine if the </a:t>
              </a:r>
              <a:r>
                <a:rPr lang="en-US" altLang="zh-CN" sz="2000" dirty="0" smtClean="0"/>
                <a:t>sub-band s in</a:t>
              </a:r>
              <a:r>
                <a:rPr lang="en-US" sz="2000" dirty="0" smtClean="0"/>
                <a:t> unlicensed spectrum is allocated to user j </a:t>
              </a:r>
              <a:endParaRPr lang="en-US" sz="20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58308" y="2865053"/>
            <a:ext cx="3292734" cy="894069"/>
            <a:chOff x="3001246" y="2733693"/>
            <a:chExt cx="3689294" cy="894069"/>
          </a:xfrm>
        </p:grpSpPr>
        <p:sp>
          <p:nvSpPr>
            <p:cNvPr id="20" name="圆角矩形标注 19"/>
            <p:cNvSpPr/>
            <p:nvPr/>
          </p:nvSpPr>
          <p:spPr>
            <a:xfrm>
              <a:off x="3001246" y="2733693"/>
              <a:ext cx="3689294" cy="894069"/>
            </a:xfrm>
            <a:prstGeom prst="wedgeRoundRectCallout">
              <a:avLst>
                <a:gd name="adj1" fmla="val -14248"/>
                <a:gd name="adj2" fmla="val -88191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124878" y="2842160"/>
              <a:ext cx="34894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Price set by the operator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> in the unlicensed spectrum</a:t>
              </a:r>
              <a:endParaRPr lang="en-US" sz="20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16386" y="1143000"/>
            <a:ext cx="3776750" cy="894069"/>
            <a:chOff x="3063850" y="2733693"/>
            <a:chExt cx="3689294" cy="894069"/>
          </a:xfrm>
        </p:grpSpPr>
        <p:sp>
          <p:nvSpPr>
            <p:cNvPr id="23" name="圆角矩形标注 22"/>
            <p:cNvSpPr/>
            <p:nvPr/>
          </p:nvSpPr>
          <p:spPr>
            <a:xfrm>
              <a:off x="3063850" y="2733693"/>
              <a:ext cx="3689294" cy="894069"/>
            </a:xfrm>
            <a:prstGeom prst="wedgeRoundRectCallout">
              <a:avLst>
                <a:gd name="adj1" fmla="val 11588"/>
                <a:gd name="adj2" fmla="val 74897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124878" y="2842160"/>
              <a:ext cx="34894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Transmit power of the user j in the unlicensed spectrum</a:t>
              </a:r>
              <a:endParaRPr lang="en-US" sz="20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78861" y="4154063"/>
            <a:ext cx="3534742" cy="894069"/>
            <a:chOff x="3001246" y="2733693"/>
            <a:chExt cx="3689294" cy="894069"/>
          </a:xfrm>
        </p:grpSpPr>
        <p:sp>
          <p:nvSpPr>
            <p:cNvPr id="28" name="圆角矩形标注 27"/>
            <p:cNvSpPr/>
            <p:nvPr/>
          </p:nvSpPr>
          <p:spPr>
            <a:xfrm>
              <a:off x="3001246" y="2733693"/>
              <a:ext cx="3689294" cy="894069"/>
            </a:xfrm>
            <a:prstGeom prst="wedgeRoundRectCallout">
              <a:avLst>
                <a:gd name="adj1" fmla="val -58221"/>
                <a:gd name="adj2" fmla="val -37604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124878" y="2842160"/>
              <a:ext cx="34894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Interference in the sub-band s of the unlicensed spectrum</a:t>
              </a:r>
              <a:endParaRPr lang="en-US" sz="2000" dirty="0"/>
            </a:p>
          </p:txBody>
        </p:sp>
      </p:grpSp>
      <p:sp>
        <p:nvSpPr>
          <p:cNvPr id="30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27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62000" y="1935584"/>
            <a:ext cx="0" cy="30110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60137" y="4528850"/>
            <a:ext cx="2592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First-Mover Advantage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345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11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7660" y="1089629"/>
            <a:ext cx="2284540" cy="4005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5">
                  <a:lumMod val="60000"/>
                  <a:lumOff val="4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Strategy of Users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" y="2362200"/>
            <a:ext cx="4003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utility of the user j is convex.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22366" y="2834685"/>
                <a:ext cx="7166834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We take the first derivative with respective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equal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66" y="2834685"/>
                <a:ext cx="7166834" cy="424796"/>
              </a:xfrm>
              <a:prstGeom prst="rect">
                <a:avLst/>
              </a:prstGeom>
              <a:blipFill rotWithShape="0">
                <a:blip r:embed="rId3"/>
                <a:stretch>
                  <a:fillRect l="-765" t="-571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229" y="3344395"/>
            <a:ext cx="3998296" cy="15739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197" y="5152152"/>
            <a:ext cx="1384769" cy="67549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57484" y="5191074"/>
            <a:ext cx="844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where</a:t>
            </a:r>
            <a:endParaRPr lang="zh-CN" altLang="en-US" sz="2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2597771" y="4999094"/>
            <a:ext cx="4691150" cy="894069"/>
            <a:chOff x="3001246" y="2733693"/>
            <a:chExt cx="3689294" cy="894069"/>
          </a:xfrm>
        </p:grpSpPr>
        <p:sp>
          <p:nvSpPr>
            <p:cNvPr id="9" name="圆角矩形标注 8"/>
            <p:cNvSpPr/>
            <p:nvPr/>
          </p:nvSpPr>
          <p:spPr>
            <a:xfrm>
              <a:off x="3001246" y="2733693"/>
              <a:ext cx="3689294" cy="894069"/>
            </a:xfrm>
            <a:prstGeom prst="wedgeRoundRectCallout">
              <a:avLst>
                <a:gd name="adj1" fmla="val 11012"/>
                <a:gd name="adj2" fmla="val -111908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124878" y="2842160"/>
              <a:ext cx="34894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The maximum transmit power constraint of the user j in the unlicensed spectrum</a:t>
              </a:r>
              <a:endParaRPr lang="en-US" sz="2000" dirty="0"/>
            </a:p>
          </p:txBody>
        </p:sp>
      </p:grpSp>
      <p:sp>
        <p:nvSpPr>
          <p:cNvPr id="13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151" y="1095072"/>
            <a:ext cx="20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Backward Induction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979722" y="1526412"/>
            <a:ext cx="1925014" cy="369332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Strategies of Users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317527" y="1526412"/>
            <a:ext cx="214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Sub-bands and Users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022506" y="1516275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Strategies of Operators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endCxn id="21" idx="1"/>
          </p:cNvCxnSpPr>
          <p:nvPr/>
        </p:nvCxnSpPr>
        <p:spPr>
          <a:xfrm>
            <a:off x="2971800" y="1708064"/>
            <a:ext cx="345727" cy="3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602172" y="1726289"/>
            <a:ext cx="345727" cy="3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77097" y="1512936"/>
            <a:ext cx="2057400" cy="390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0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19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Eras Bold ITC" pitchFamily="34" charset="0"/>
              </a:rPr>
              <a:t>Gale-Shapley </a:t>
            </a:r>
            <a:r>
              <a:rPr lang="en-US" altLang="zh-CN" sz="2800" dirty="0">
                <a:latin typeface="Eras Bold ITC" pitchFamily="34" charset="0"/>
              </a:rPr>
              <a:t>Algorithm</a:t>
            </a:r>
            <a:endParaRPr lang="zh-CN" altLang="en-US" sz="2800" dirty="0">
              <a:latin typeface="Eras Bold ITC" pitchFamily="34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8723" y="1142827"/>
            <a:ext cx="1371600" cy="1300163"/>
            <a:chOff x="960" y="1008"/>
            <a:chExt cx="864" cy="819"/>
          </a:xfrm>
        </p:grpSpPr>
        <p:pic>
          <p:nvPicPr>
            <p:cNvPr id="6" name="Picture 35" descr="j02330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00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6"/>
            <p:cNvSpPr txBox="1">
              <a:spLocks noChangeArrowheads="1"/>
            </p:cNvSpPr>
            <p:nvPr/>
          </p:nvSpPr>
          <p:spPr bwMode="auto">
            <a:xfrm>
              <a:off x="1056" y="1536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Adam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774724" y="3505027"/>
            <a:ext cx="1058863" cy="1395413"/>
            <a:chOff x="3408" y="2496"/>
            <a:chExt cx="723" cy="932"/>
          </a:xfrm>
        </p:grpSpPr>
        <p:pic>
          <p:nvPicPr>
            <p:cNvPr id="9" name="Picture 38" descr="j03559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96"/>
              <a:ext cx="453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3408" y="3120"/>
              <a:ext cx="72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 err="1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Heiki</a:t>
              </a:r>
              <a:endParaRPr lang="en-US" altLang="zh-CN" b="1" dirty="0">
                <a:solidFill>
                  <a:schemeClr val="bg2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907323" y="2362027"/>
            <a:ext cx="990600" cy="1300163"/>
            <a:chOff x="1104" y="1776"/>
            <a:chExt cx="624" cy="819"/>
          </a:xfrm>
        </p:grpSpPr>
        <p:pic>
          <p:nvPicPr>
            <p:cNvPr id="12" name="Picture 41" descr="j02326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776"/>
              <a:ext cx="3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1104" y="2304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Bob</a:t>
              </a: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6774724" y="1066627"/>
            <a:ext cx="1058636" cy="1369307"/>
            <a:chOff x="3360" y="1008"/>
            <a:chExt cx="778" cy="869"/>
          </a:xfrm>
        </p:grpSpPr>
        <p:pic>
          <p:nvPicPr>
            <p:cNvPr id="15" name="Picture 44" descr="j03490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49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3408" y="1584"/>
              <a:ext cx="730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Fran</a:t>
              </a:r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6774725" y="2362027"/>
            <a:ext cx="1198563" cy="1223963"/>
            <a:chOff x="3408" y="1824"/>
            <a:chExt cx="755" cy="771"/>
          </a:xfrm>
        </p:grpSpPr>
        <p:pic>
          <p:nvPicPr>
            <p:cNvPr id="18" name="Picture 47" descr="j03559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824"/>
              <a:ext cx="3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3408" y="2304"/>
              <a:ext cx="7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 err="1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Geeta</a:t>
              </a:r>
              <a:endParaRPr lang="en-US" altLang="zh-CN" b="1" dirty="0">
                <a:solidFill>
                  <a:schemeClr val="bg2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678723" y="3581228"/>
            <a:ext cx="1219200" cy="1314507"/>
            <a:chOff x="1056" y="2544"/>
            <a:chExt cx="624" cy="905"/>
          </a:xfrm>
        </p:grpSpPr>
        <p:pic>
          <p:nvPicPr>
            <p:cNvPr id="21" name="Picture 50" descr="j02324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36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51"/>
            <p:cNvSpPr txBox="1">
              <a:spLocks noChangeArrowheads="1"/>
            </p:cNvSpPr>
            <p:nvPr/>
          </p:nvSpPr>
          <p:spPr bwMode="auto">
            <a:xfrm>
              <a:off x="1056" y="3119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Carl</a:t>
              </a:r>
            </a:p>
          </p:txBody>
        </p:sp>
      </p:grpSp>
      <p:grpSp>
        <p:nvGrpSpPr>
          <p:cNvPr id="23" name="Group 52"/>
          <p:cNvGrpSpPr>
            <a:grpSpLocks/>
          </p:cNvGrpSpPr>
          <p:nvPr/>
        </p:nvGrpSpPr>
        <p:grpSpPr bwMode="auto">
          <a:xfrm>
            <a:off x="6850923" y="4876625"/>
            <a:ext cx="773847" cy="1275000"/>
            <a:chOff x="3408" y="3312"/>
            <a:chExt cx="504" cy="967"/>
          </a:xfrm>
        </p:grpSpPr>
        <p:pic>
          <p:nvPicPr>
            <p:cNvPr id="24" name="Picture 53" descr="j035796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12"/>
              <a:ext cx="48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3412" y="3929"/>
              <a:ext cx="500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Irina</a:t>
              </a:r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831123" y="4800427"/>
            <a:ext cx="1066800" cy="1376363"/>
            <a:chOff x="1056" y="3360"/>
            <a:chExt cx="672" cy="867"/>
          </a:xfrm>
        </p:grpSpPr>
        <p:pic>
          <p:nvPicPr>
            <p:cNvPr id="27" name="Picture 56" descr="j023214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464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57"/>
            <p:cNvSpPr txBox="1">
              <a:spLocks noChangeArrowheads="1"/>
            </p:cNvSpPr>
            <p:nvPr/>
          </p:nvSpPr>
          <p:spPr bwMode="auto">
            <a:xfrm>
              <a:off x="1056" y="3936"/>
              <a:ext cx="6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David</a:t>
              </a:r>
            </a:p>
          </p:txBody>
        </p:sp>
      </p:grp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7421183" y="2842045"/>
            <a:ext cx="149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宋体" panose="02010600030101010101" pitchFamily="2" charset="-122"/>
              </a:rPr>
              <a:t>Carl &gt;  Adam</a:t>
            </a:r>
          </a:p>
        </p:txBody>
      </p: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7421183" y="5418558"/>
            <a:ext cx="149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宋体" panose="02010600030101010101" pitchFamily="2" charset="-122"/>
              </a:rPr>
              <a:t>David &gt;  Bob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1481754" y="3328173"/>
            <a:ext cx="359244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>
                <a:latin typeface="+mn-lt"/>
                <a:ea typeface="宋体" pitchFamily="2" charset="-122"/>
              </a:rPr>
              <a:t>This is a stable matching</a:t>
            </a:r>
          </a:p>
        </p:txBody>
      </p:sp>
      <p:sp>
        <p:nvSpPr>
          <p:cNvPr id="32" name="Text Box 58"/>
          <p:cNvSpPr txBox="1">
            <a:spLocks noChangeArrowheads="1"/>
          </p:cNvSpPr>
          <p:nvPr/>
        </p:nvSpPr>
        <p:spPr bwMode="auto">
          <a:xfrm>
            <a:off x="1894553" y="1704954"/>
            <a:ext cx="3821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Irina, Fran</a:t>
            </a: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1970753" y="2924154"/>
            <a:ext cx="4389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Irina, Fran,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Geeta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4" name="Rectangle 60"/>
          <p:cNvSpPr>
            <a:spLocks noChangeArrowheads="1"/>
          </p:cNvSpPr>
          <p:nvPr/>
        </p:nvSpPr>
        <p:spPr bwMode="auto">
          <a:xfrm>
            <a:off x="1970753" y="4143354"/>
            <a:ext cx="4389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Fran,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Irina</a:t>
            </a:r>
          </a:p>
        </p:txBody>
      </p:sp>
      <p:sp>
        <p:nvSpPr>
          <p:cNvPr id="35" name="Rectangle 61"/>
          <p:cNvSpPr>
            <a:spLocks noChangeArrowheads="1"/>
          </p:cNvSpPr>
          <p:nvPr/>
        </p:nvSpPr>
        <p:spPr bwMode="auto">
          <a:xfrm>
            <a:off x="1894553" y="5362554"/>
            <a:ext cx="4389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Irina,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Fran</a:t>
            </a:r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29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746363" y="1068125"/>
            <a:ext cx="3993599" cy="340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Stable Marriage Matching Problem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16 L 0.57795 0.175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5 0.3664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45 -0.1222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95 0.17523 L 0.0125 -0.032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-10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12223 L 0.5842 -0.1814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55833 0.34422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43333 -1.48148E-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 0.36644 L -0.00833 -3.7037E-7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3 -1.48148E-6 L 0.55833 -1.48148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6146 -0.16968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2" grpId="0"/>
      <p:bldP spid="32" grpId="1"/>
      <p:bldP spid="32" grpId="2"/>
      <p:bldP spid="32" grpId="3"/>
      <p:bldP spid="33" grpId="0"/>
      <p:bldP spid="33" grpId="1"/>
      <p:bldP spid="33" grpId="2"/>
      <p:bldP spid="33" grpId="3"/>
      <p:bldP spid="34" grpId="0"/>
      <p:bldP spid="34" grpId="1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</a:t>
            </a:r>
            <a:r>
              <a:rPr lang="en-US" altLang="zh-CN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ntroduction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jK5GExR1Ij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1066800"/>
            <a:ext cx="4741333" cy="2667000"/>
          </a:xfrm>
          <a:prstGeom prst="rect">
            <a:avLst/>
          </a:prstGeom>
        </p:spPr>
      </p:pic>
      <p:pic>
        <p:nvPicPr>
          <p:cNvPr id="4098" name="Picture 2" descr="https://www.cisco.com/c/dam/en/us/solutions/collateral/service-provider/visual-networking-index-vni/vni-hyperconnectivity-wp.docx/_jcr_content/renditions/vni-hyperconnectivity-wp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56" y="3823384"/>
            <a:ext cx="57626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5029199" y="2019300"/>
            <a:ext cx="3986981" cy="11049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9999"/>
              </a:gs>
              <a:gs pos="2000">
                <a:schemeClr val="bg1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24346" y="2217807"/>
            <a:ext cx="3267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/>
              <a:t>Various Applications </a:t>
            </a:r>
            <a:r>
              <a:rPr lang="en-US" altLang="zh-CN" sz="2000" b="1" dirty="0" smtClean="0"/>
              <a:t>in Future Wireless Data service</a:t>
            </a:r>
            <a:endParaRPr lang="zh-CN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0" y="4404732"/>
            <a:ext cx="3177356" cy="11049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  <a:gs pos="86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4800" y="4645778"/>
            <a:ext cx="2810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Increasing demands </a:t>
            </a:r>
            <a:r>
              <a:rPr lang="en-US" altLang="zh-CN" sz="2000" b="1" dirty="0"/>
              <a:t>in mobile data traffic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12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6093" y="2435763"/>
            <a:ext cx="1589442" cy="4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Adam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05632" y="3470756"/>
            <a:ext cx="1444214" cy="46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Bob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9580" y="4600977"/>
            <a:ext cx="1793907" cy="46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Carl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15656" y="5857789"/>
            <a:ext cx="1773525" cy="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David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313649" y="2447722"/>
            <a:ext cx="1545336" cy="46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Fran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162077" y="3319046"/>
            <a:ext cx="1569720" cy="4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Geeta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8210511" y="5903209"/>
            <a:ext cx="748513" cy="46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Irina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445915" y="4753671"/>
            <a:ext cx="1280803" cy="4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Heiki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2396562" y="1794669"/>
            <a:ext cx="4572000" cy="4038600"/>
            <a:chOff x="1680" y="1248"/>
            <a:chExt cx="2880" cy="2544"/>
          </a:xfrm>
        </p:grpSpPr>
        <p:sp>
          <p:nvSpPr>
            <p:cNvPr id="15" name="Line 36"/>
            <p:cNvSpPr>
              <a:spLocks noChangeShapeType="1"/>
            </p:cNvSpPr>
            <p:nvPr/>
          </p:nvSpPr>
          <p:spPr bwMode="auto">
            <a:xfrm flipV="1">
              <a:off x="1728" y="2208"/>
              <a:ext cx="2688" cy="158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1728" y="3792"/>
              <a:ext cx="278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1776" y="2928"/>
              <a:ext cx="278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1776" y="2928"/>
              <a:ext cx="2736" cy="8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 flipV="1">
              <a:off x="1728" y="2928"/>
              <a:ext cx="2832" cy="8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 flipV="1">
              <a:off x="1728" y="1440"/>
              <a:ext cx="2688" cy="23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 flipV="1">
              <a:off x="1776" y="2208"/>
              <a:ext cx="2640" cy="72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 flipV="1">
              <a:off x="1776" y="1440"/>
              <a:ext cx="2640" cy="14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>
              <a:off x="1776" y="2112"/>
              <a:ext cx="2784" cy="8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1776" y="2112"/>
              <a:ext cx="2736" cy="16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 flipV="1">
              <a:off x="1776" y="1440"/>
              <a:ext cx="2640" cy="6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1776" y="2112"/>
              <a:ext cx="2640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>
              <a:off x="1680" y="1248"/>
              <a:ext cx="2832" cy="25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50"/>
            <p:cNvSpPr>
              <a:spLocks noChangeShapeType="1"/>
            </p:cNvSpPr>
            <p:nvPr/>
          </p:nvSpPr>
          <p:spPr bwMode="auto">
            <a:xfrm>
              <a:off x="1680" y="1248"/>
              <a:ext cx="2880" cy="16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1680" y="1248"/>
              <a:ext cx="2736" cy="96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>
              <a:off x="1680" y="1248"/>
              <a:ext cx="2736" cy="192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1" name="Picture 4" descr="j0233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" y="1349648"/>
            <a:ext cx="1271554" cy="11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j0232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60" y="2281836"/>
            <a:ext cx="830886" cy="12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j02324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" y="3530770"/>
            <a:ext cx="1043571" cy="112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 descr="j02321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1" y="4740812"/>
            <a:ext cx="1142938" cy="12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j03490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82" y="1232184"/>
            <a:ext cx="1235774" cy="127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j03559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11" y="2326149"/>
            <a:ext cx="887999" cy="11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j03579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71" y="4748901"/>
            <a:ext cx="1105809" cy="12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5" descr="j03559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58" y="3541964"/>
            <a:ext cx="929814" cy="125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1128046" y="2049150"/>
            <a:ext cx="339550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Geeta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Heiki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Irina, Fran</a:t>
            </a: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732920" y="3525840"/>
            <a:ext cx="39002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Irina, Fran,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Geeta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875677" y="4393957"/>
            <a:ext cx="39002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Fran,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Irina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600081" y="5904146"/>
            <a:ext cx="39002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Irina,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, Fran</a:t>
            </a: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5633160" y="1666957"/>
            <a:ext cx="390024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Adam, Bob, Carl, David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5831557" y="2794945"/>
            <a:ext cx="390024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Carl, David, Bob, Adam</a:t>
            </a:r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5956045" y="3704759"/>
            <a:ext cx="390024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Carl, Bob, David, Adam</a:t>
            </a: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6260391" y="5214567"/>
            <a:ext cx="390024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宋体" panose="02010600030101010101" pitchFamily="2" charset="-122"/>
              </a:rPr>
              <a:t>Adam, Carl, David, Bob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86224" y="289592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Sub-band Allocation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8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1037" y="1006769"/>
            <a:ext cx="3540578" cy="5313164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矩形 50"/>
          <p:cNvSpPr/>
          <p:nvPr/>
        </p:nvSpPr>
        <p:spPr>
          <a:xfrm>
            <a:off x="5573593" y="955784"/>
            <a:ext cx="3540578" cy="5313164"/>
          </a:xfrm>
          <a:prstGeom prst="rect">
            <a:avLst/>
          </a:prstGeom>
          <a:solidFill>
            <a:srgbClr val="FF33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2446274" y="3194265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665819" y="3184267"/>
            <a:ext cx="2006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SUB-BAND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3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3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86224" y="289592"/>
            <a:ext cx="65532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Sub-band Allocation with M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atching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1" y="1987433"/>
            <a:ext cx="2309269" cy="526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24" y="2962396"/>
            <a:ext cx="2180976" cy="4666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42" y="3483577"/>
            <a:ext cx="6298419" cy="1600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" y="1170324"/>
            <a:ext cx="2203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Preference Lists</a:t>
            </a:r>
            <a:endParaRPr lang="zh-CN" altLang="en-US" sz="2000" b="1" dirty="0"/>
          </a:p>
        </p:txBody>
      </p:sp>
      <p:sp>
        <p:nvSpPr>
          <p:cNvPr id="21" name="矩形 20"/>
          <p:cNvSpPr/>
          <p:nvPr/>
        </p:nvSpPr>
        <p:spPr>
          <a:xfrm>
            <a:off x="628535" y="3483577"/>
            <a:ext cx="844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where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424" y="990600"/>
            <a:ext cx="5029200" cy="524095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74101" y="4844717"/>
            <a:ext cx="1594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Algorithm</a:t>
            </a:r>
            <a:endParaRPr lang="zh-CN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171643" y="5453547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Evaluation</a:t>
            </a:r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591904" y="1590340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Wingdings" panose="05000000000000000000" pitchFamily="2" charset="2"/>
              </a:rPr>
              <a:t>Man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 User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45467" y="2575799"/>
            <a:ext cx="2435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anose="05000000000000000000" pitchFamily="2" charset="2"/>
              </a:rPr>
              <a:t>Woman </a:t>
            </a:r>
            <a:r>
              <a:rPr lang="en-US" altLang="zh-CN" dirty="0" smtClean="0">
                <a:sym typeface="Wingdings" panose="05000000000000000000" pitchFamily="2" charset="2"/>
              </a:rPr>
              <a:t> Sub-band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8148"/>
          <a:stretch/>
        </p:blipFill>
        <p:spPr>
          <a:xfrm>
            <a:off x="12474" y="1189047"/>
            <a:ext cx="4067424" cy="3512167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4" grpId="0"/>
      <p:bldP spid="3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4829"/>
            <a:ext cx="5391150" cy="1410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7860" y="1066800"/>
                <a:ext cx="9274740" cy="677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We put the optimal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:r>
                  <a:rPr lang="en-US" altLang="zh-CN" dirty="0" smtClean="0"/>
                  <a:t>sub-band allocation </a:t>
                </a:r>
                <a:r>
                  <a:rPr lang="en-US" dirty="0" smtClean="0"/>
                  <a:t>into </a:t>
                </a:r>
                <a:r>
                  <a:rPr lang="en-US" dirty="0"/>
                  <a:t>the utility function of operators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0" y="1066800"/>
                <a:ext cx="9274740" cy="677878"/>
              </a:xfrm>
              <a:prstGeom prst="rect">
                <a:avLst/>
              </a:prstGeom>
              <a:blipFill rotWithShape="0">
                <a:blip r:embed="rId4"/>
                <a:stretch>
                  <a:fillRect l="-526" t="-3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62774" y="267366"/>
            <a:ext cx="7620245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Non-cooperative 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Strategies for Operators</a:t>
            </a:r>
          </a:p>
        </p:txBody>
      </p:sp>
      <p:sp>
        <p:nvSpPr>
          <p:cNvPr id="10" name="矩形 9"/>
          <p:cNvSpPr/>
          <p:nvPr/>
        </p:nvSpPr>
        <p:spPr>
          <a:xfrm>
            <a:off x="97860" y="3040819"/>
            <a:ext cx="3102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 smtClean="0"/>
              <a:t>Subgradient</a:t>
            </a:r>
            <a:r>
              <a:rPr lang="en-US" altLang="zh-CN" sz="2000" b="1" dirty="0" smtClean="0"/>
              <a:t> Method</a:t>
            </a:r>
            <a:endParaRPr lang="zh-CN" altLang="en-US" sz="2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68" y="3563463"/>
            <a:ext cx="7500891" cy="24570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/>
          <a:srcRect l="10417" t="28090" b="5895"/>
          <a:stretch/>
        </p:blipFill>
        <p:spPr>
          <a:xfrm>
            <a:off x="4328652" y="1091162"/>
            <a:ext cx="4572000" cy="4997303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1375" y="5868090"/>
            <a:ext cx="1967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Algorithm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90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34533"/>
            <a:ext cx="5943600" cy="45130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11834"/>
          <a:stretch/>
        </p:blipFill>
        <p:spPr>
          <a:xfrm>
            <a:off x="5029200" y="2939290"/>
            <a:ext cx="2881313" cy="139489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62774" y="267366"/>
            <a:ext cx="7620245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Cooperative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Strategies for Operators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348" y="1371516"/>
            <a:ext cx="4324350" cy="11334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19600" y="2576482"/>
            <a:ext cx="844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where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249607" y="1219200"/>
            <a:ext cx="4664336" cy="338995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任意多边形 1"/>
          <p:cNvSpPr/>
          <p:nvPr/>
        </p:nvSpPr>
        <p:spPr>
          <a:xfrm>
            <a:off x="1140542" y="2949677"/>
            <a:ext cx="2300748" cy="2389239"/>
          </a:xfrm>
          <a:custGeom>
            <a:avLst/>
            <a:gdLst>
              <a:gd name="connsiteX0" fmla="*/ 0 w 2300748"/>
              <a:gd name="connsiteY0" fmla="*/ 0 h 2389239"/>
              <a:gd name="connsiteX1" fmla="*/ 0 w 2300748"/>
              <a:gd name="connsiteY1" fmla="*/ 1022555 h 2389239"/>
              <a:gd name="connsiteX2" fmla="*/ 678426 w 2300748"/>
              <a:gd name="connsiteY2" fmla="*/ 1936955 h 2389239"/>
              <a:gd name="connsiteX3" fmla="*/ 1347019 w 2300748"/>
              <a:gd name="connsiteY3" fmla="*/ 2389239 h 2389239"/>
              <a:gd name="connsiteX4" fmla="*/ 2300748 w 2300748"/>
              <a:gd name="connsiteY4" fmla="*/ 2389239 h 2389239"/>
              <a:gd name="connsiteX5" fmla="*/ 688258 w 2300748"/>
              <a:gd name="connsiteY5" fmla="*/ 442452 h 2389239"/>
              <a:gd name="connsiteX6" fmla="*/ 0 w 2300748"/>
              <a:gd name="connsiteY6" fmla="*/ 0 h 23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0748" h="2389239">
                <a:moveTo>
                  <a:pt x="0" y="0"/>
                </a:moveTo>
                <a:lnTo>
                  <a:pt x="0" y="1022555"/>
                </a:lnTo>
                <a:lnTo>
                  <a:pt x="678426" y="1936955"/>
                </a:lnTo>
                <a:lnTo>
                  <a:pt x="1347019" y="2389239"/>
                </a:lnTo>
                <a:lnTo>
                  <a:pt x="2300748" y="2389239"/>
                </a:lnTo>
                <a:lnTo>
                  <a:pt x="688258" y="442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62774" y="267366"/>
            <a:ext cx="7620245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Simulation Results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698" y="1219200"/>
            <a:ext cx="4538431" cy="3657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5121"/>
            <a:ext cx="4520953" cy="3638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4400" y="5181600"/>
            <a:ext cx="7751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/>
              <a:t>The utility of operators generally increases with number of UE increasing</a:t>
            </a:r>
          </a:p>
        </p:txBody>
      </p:sp>
      <p:sp>
        <p:nvSpPr>
          <p:cNvPr id="8" name="矩形 7"/>
          <p:cNvSpPr/>
          <p:nvPr/>
        </p:nvSpPr>
        <p:spPr>
          <a:xfrm>
            <a:off x="845727" y="5601237"/>
            <a:ext cx="802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/>
              <a:t>The interference from Wi-Fi affect the performance UE and the utility of operators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064774" y="2865377"/>
            <a:ext cx="7034000" cy="1630423"/>
            <a:chOff x="2064774" y="2865377"/>
            <a:chExt cx="7034000" cy="1630423"/>
          </a:xfrm>
        </p:grpSpPr>
        <p:sp>
          <p:nvSpPr>
            <p:cNvPr id="28" name="矩形 27"/>
            <p:cNvSpPr/>
            <p:nvPr/>
          </p:nvSpPr>
          <p:spPr>
            <a:xfrm>
              <a:off x="2210051" y="3048317"/>
              <a:ext cx="6788923" cy="144748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/>
            <a:srcRect l="8682"/>
            <a:stretch/>
          </p:blipFill>
          <p:spPr>
            <a:xfrm>
              <a:off x="2360239" y="3201096"/>
              <a:ext cx="2060338" cy="11419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" name="矩形 29"/>
            <p:cNvSpPr/>
            <p:nvPr/>
          </p:nvSpPr>
          <p:spPr>
            <a:xfrm>
              <a:off x="4410746" y="3407251"/>
              <a:ext cx="46880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200" b="1" dirty="0" err="1" smtClean="0">
                  <a:solidFill>
                    <a:schemeClr val="bg1"/>
                  </a:solidFill>
                </a:rPr>
                <a:t>Cooperations</a:t>
              </a:r>
              <a:r>
                <a:rPr lang="en-US" altLang="zh-CN" sz="2200" b="1" dirty="0" smtClean="0">
                  <a:solidFill>
                    <a:schemeClr val="bg1"/>
                  </a:solidFill>
                </a:rPr>
                <a:t> of Multiple Networks</a:t>
              </a:r>
              <a:endParaRPr lang="en-US" altLang="zh-CN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10398" y="3730556"/>
              <a:ext cx="35904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/>
                <a:t>LTE Unlicensed</a:t>
              </a:r>
              <a:endParaRPr lang="en-US" altLang="zh-CN" sz="2000" b="1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2064774" y="2865377"/>
              <a:ext cx="1737852" cy="4001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Get </a:t>
              </a:r>
              <a:r>
                <a:rPr lang="en-US" altLang="zh-CN" sz="2000" b="1" smtClean="0">
                  <a:solidFill>
                    <a:schemeClr val="bg1"/>
                  </a:solidFill>
                </a:rPr>
                <a:t>Helpers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3000" dirty="0" err="1" smtClean="0">
                <a:latin typeface="Eras Bold ITC" pitchFamily="34" charset="0"/>
              </a:rPr>
              <a:t>RoadMap</a:t>
            </a:r>
            <a:endParaRPr lang="en-US" altLang="zh-CN" sz="3000" dirty="0">
              <a:latin typeface="Eras Bold ITC" pitchFamily="34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35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02677" y="1274610"/>
            <a:ext cx="6788923" cy="15700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l="5194" r="3183"/>
          <a:stretch/>
        </p:blipFill>
        <p:spPr>
          <a:xfrm>
            <a:off x="2352865" y="1513910"/>
            <a:ext cx="2066735" cy="113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矩形 21"/>
          <p:cNvSpPr/>
          <p:nvPr/>
        </p:nvSpPr>
        <p:spPr>
          <a:xfrm>
            <a:off x="4672373" y="1730872"/>
            <a:ext cx="41647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</a:rPr>
              <a:t>Multi-Layer Wireless Network</a:t>
            </a:r>
          </a:p>
        </p:txBody>
      </p:sp>
      <p:sp>
        <p:nvSpPr>
          <p:cNvPr id="17" name="矩形 16"/>
          <p:cNvSpPr/>
          <p:nvPr/>
        </p:nvSpPr>
        <p:spPr>
          <a:xfrm>
            <a:off x="2199842" y="4732483"/>
            <a:ext cx="6867958" cy="1515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4989" t="1305"/>
          <a:stretch/>
        </p:blipFill>
        <p:spPr>
          <a:xfrm>
            <a:off x="2345491" y="4938623"/>
            <a:ext cx="2074109" cy="115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矩形 24"/>
          <p:cNvSpPr/>
          <p:nvPr/>
        </p:nvSpPr>
        <p:spPr>
          <a:xfrm>
            <a:off x="2036260" y="4563574"/>
            <a:ext cx="173785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Be the God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29106" y="5135873"/>
            <a:ext cx="3305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</a:rPr>
              <a:t>Network Virtualization</a:t>
            </a:r>
          </a:p>
        </p:txBody>
      </p:sp>
      <p:sp>
        <p:nvSpPr>
          <p:cNvPr id="32" name="矩形 31"/>
          <p:cNvSpPr/>
          <p:nvPr/>
        </p:nvSpPr>
        <p:spPr>
          <a:xfrm>
            <a:off x="4959559" y="2043269"/>
            <a:ext cx="3590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Small Cell Network</a:t>
            </a:r>
            <a:endParaRPr lang="en-US" altLang="zh-CN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2057400" y="1123890"/>
            <a:ext cx="1718187" cy="40011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Be Advanced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86574" y="5431176"/>
            <a:ext cx="3590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Fog Computing</a:t>
            </a:r>
            <a:endParaRPr lang="en-US" altLang="zh-CN" sz="2000" b="1" dirty="0"/>
          </a:p>
        </p:txBody>
      </p:sp>
      <p:sp>
        <p:nvSpPr>
          <p:cNvPr id="45" name="矩形 44"/>
          <p:cNvSpPr/>
          <p:nvPr/>
        </p:nvSpPr>
        <p:spPr>
          <a:xfrm>
            <a:off x="1903130" y="951471"/>
            <a:ext cx="7240870" cy="352282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5"/>
          <p:cNvSpPr/>
          <p:nvPr/>
        </p:nvSpPr>
        <p:spPr>
          <a:xfrm>
            <a:off x="-7374" y="2703909"/>
            <a:ext cx="1981200" cy="7163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Hierarchical </a:t>
            </a:r>
          </a:p>
          <a:p>
            <a:r>
              <a:rPr lang="en-US" b="1" dirty="0" smtClean="0"/>
              <a:t>Game Framework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600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Cloud Computing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371600"/>
            <a:ext cx="8382000" cy="4460807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pbs.twimg.com/media/CmrPoC1WAAAyY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2011649" cy="33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bs.twimg.com/media/Cmrb-WpWIAAvVB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61" y="2295525"/>
            <a:ext cx="1910889" cy="33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pokemongo.com/static/assets/images/pokemon_go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07" y="931452"/>
            <a:ext cx="213648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Fog Computing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34" name="Rectangle 1"/>
          <p:cNvSpPr/>
          <p:nvPr/>
        </p:nvSpPr>
        <p:spPr>
          <a:xfrm>
            <a:off x="243609" y="1066800"/>
            <a:ext cx="8809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</a:rPr>
              <a:t>Fog computing </a:t>
            </a:r>
            <a:r>
              <a:rPr lang="en-US" sz="2100" dirty="0"/>
              <a:t>is an architecture that uses one or a collaborative multitude of </a:t>
            </a:r>
            <a:r>
              <a:rPr lang="en-US" sz="2100" b="1" dirty="0"/>
              <a:t>end-user clients</a:t>
            </a:r>
            <a:r>
              <a:rPr lang="en-US" sz="2100" dirty="0"/>
              <a:t> or </a:t>
            </a:r>
            <a:r>
              <a:rPr lang="en-US" sz="2100" b="1" dirty="0"/>
              <a:t>near-user edge devices </a:t>
            </a:r>
            <a:r>
              <a:rPr lang="en-US" sz="2100" dirty="0"/>
              <a:t>to carry out a substantial amount of </a:t>
            </a:r>
            <a:r>
              <a:rPr lang="en-US" sz="2100" b="1" dirty="0"/>
              <a:t>storage</a:t>
            </a:r>
            <a:r>
              <a:rPr lang="en-US" sz="2100" dirty="0"/>
              <a:t>, </a:t>
            </a:r>
            <a:r>
              <a:rPr lang="en-US" sz="2100" b="1" dirty="0"/>
              <a:t>communication</a:t>
            </a:r>
            <a:r>
              <a:rPr lang="en-US" sz="2100" dirty="0"/>
              <a:t>, </a:t>
            </a:r>
            <a:r>
              <a:rPr lang="en-US" sz="2100" b="1" dirty="0"/>
              <a:t>and control, configuration, measurement and management.</a:t>
            </a:r>
            <a:endParaRPr lang="en-US" sz="21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" y="2864847"/>
            <a:ext cx="4891715" cy="315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36"/>
          <p:cNvGrpSpPr/>
          <p:nvPr/>
        </p:nvGrpSpPr>
        <p:grpSpPr>
          <a:xfrm>
            <a:off x="5031444" y="2209800"/>
            <a:ext cx="3960156" cy="3972349"/>
            <a:chOff x="2895600" y="2067351"/>
            <a:chExt cx="3960156" cy="3972349"/>
          </a:xfrm>
        </p:grpSpPr>
        <p:sp>
          <p:nvSpPr>
            <p:cNvPr id="38" name="Right Arrow 12"/>
            <p:cNvSpPr/>
            <p:nvPr/>
          </p:nvSpPr>
          <p:spPr>
            <a:xfrm rot="16200000">
              <a:off x="3236256" y="1953051"/>
              <a:ext cx="3505200" cy="3733800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39" name="Diagram 4"/>
            <p:cNvGraphicFramePr/>
            <p:nvPr>
              <p:extLst/>
            </p:nvPr>
          </p:nvGraphicFramePr>
          <p:xfrm>
            <a:off x="2895600" y="2514600"/>
            <a:ext cx="3845943" cy="3525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40" name="Picture 4" descr="https://cdn3.iconfinder.com/data/icons/communication-blue-black/2048/1_-_Data_Center-512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556" y="2807147"/>
              <a:ext cx="838199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s://cdn2.iconfinder.com/data/icons/windows-8-metro-style/128/serve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655" y="4028090"/>
              <a:ext cx="543350" cy="543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http://icons.iconarchive.com/icons/icons8/windows-8/512/Mobile-Multiple-Devices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965" y="5071716"/>
              <a:ext cx="586984" cy="58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System Architecture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6886003" cy="4876800"/>
          </a:xfrm>
          <a:prstGeom prst="rect">
            <a:avLst/>
          </a:prstGeom>
        </p:spPr>
      </p:pic>
      <p:sp>
        <p:nvSpPr>
          <p:cNvPr id="38" name="Rectangle 7"/>
          <p:cNvSpPr/>
          <p:nvPr/>
        </p:nvSpPr>
        <p:spPr>
          <a:xfrm>
            <a:off x="7086601" y="3228569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DSO: </a:t>
            </a:r>
            <a:r>
              <a:rPr lang="en-US" dirty="0" smtClean="0"/>
              <a:t>Data </a:t>
            </a:r>
            <a:r>
              <a:rPr lang="en-US" altLang="zh-CN" dirty="0"/>
              <a:t>Service </a:t>
            </a:r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39" name="Rectangle 8"/>
          <p:cNvSpPr/>
          <p:nvPr/>
        </p:nvSpPr>
        <p:spPr>
          <a:xfrm>
            <a:off x="7086600" y="40386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DSS: </a:t>
            </a:r>
            <a:r>
              <a:rPr lang="en-US" dirty="0"/>
              <a:t>Data Service Subscriber</a:t>
            </a:r>
          </a:p>
        </p:txBody>
      </p:sp>
      <p:sp>
        <p:nvSpPr>
          <p:cNvPr id="40" name="Rectangle 4"/>
          <p:cNvSpPr/>
          <p:nvPr/>
        </p:nvSpPr>
        <p:spPr>
          <a:xfrm>
            <a:off x="7086600" y="2695537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FN: </a:t>
            </a:r>
            <a:r>
              <a:rPr lang="en-US" dirty="0"/>
              <a:t>Fog node</a:t>
            </a:r>
          </a:p>
        </p:txBody>
      </p:sp>
    </p:spTree>
    <p:extLst>
      <p:ext uri="{BB962C8B-B14F-4D97-AF65-F5344CB8AC3E}">
        <p14:creationId xmlns:p14="http://schemas.microsoft.com/office/powerpoint/2010/main" val="7694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Wireless Network Virtualization</a:t>
            </a: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3239" y="5578468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53" name="Rounded Rectangle 8"/>
          <p:cNvSpPr>
            <a:spLocks noChangeArrowheads="1"/>
          </p:cNvSpPr>
          <p:nvPr/>
        </p:nvSpPr>
        <p:spPr bwMode="auto">
          <a:xfrm>
            <a:off x="292073" y="2922801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6188" y="1253939"/>
            <a:ext cx="181868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Rounded Rectangle 10"/>
          <p:cNvSpPr>
            <a:spLocks noChangeArrowheads="1"/>
          </p:cNvSpPr>
          <p:nvPr/>
        </p:nvSpPr>
        <p:spPr bwMode="auto">
          <a:xfrm>
            <a:off x="262000" y="1512719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073737" y="1235068"/>
            <a:ext cx="1818680" cy="1207320"/>
            <a:chOff x="89149" y="1383480"/>
            <a:chExt cx="1818680" cy="1207320"/>
          </a:xfrm>
        </p:grpSpPr>
        <p:sp>
          <p:nvSpPr>
            <p:cNvPr id="63" name="矩形 62"/>
            <p:cNvSpPr/>
            <p:nvPr/>
          </p:nvSpPr>
          <p:spPr>
            <a:xfrm>
              <a:off x="89149" y="1390471"/>
              <a:ext cx="1818680" cy="12003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06129" y="1383480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16535" y="1235068"/>
            <a:ext cx="1818680" cy="1207320"/>
            <a:chOff x="89149" y="1383480"/>
            <a:chExt cx="1818680" cy="1207320"/>
          </a:xfrm>
        </p:grpSpPr>
        <p:sp>
          <p:nvSpPr>
            <p:cNvPr id="67" name="矩形 66"/>
            <p:cNvSpPr/>
            <p:nvPr/>
          </p:nvSpPr>
          <p:spPr>
            <a:xfrm>
              <a:off x="89149" y="1390471"/>
              <a:ext cx="1818680" cy="12003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906132" y="1383480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7543800" y="4291135"/>
            <a:ext cx="173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Infrastructure Providers</a:t>
            </a:r>
            <a:endParaRPr lang="en-US" dirty="0"/>
          </a:p>
        </p:txBody>
      </p:sp>
      <p:sp>
        <p:nvSpPr>
          <p:cNvPr id="71" name="矩形 70"/>
          <p:cNvSpPr/>
          <p:nvPr/>
        </p:nvSpPr>
        <p:spPr>
          <a:xfrm>
            <a:off x="7539654" y="3013758"/>
            <a:ext cx="173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Resource Providers</a:t>
            </a:r>
            <a:endParaRPr lang="en-US" dirty="0"/>
          </a:p>
        </p:txBody>
      </p:sp>
      <p:sp>
        <p:nvSpPr>
          <p:cNvPr id="72" name="矩形 71"/>
          <p:cNvSpPr/>
          <p:nvPr/>
        </p:nvSpPr>
        <p:spPr>
          <a:xfrm>
            <a:off x="7951928" y="5344127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sz="3600" dirty="0"/>
          </a:p>
        </p:txBody>
      </p:sp>
      <p:sp>
        <p:nvSpPr>
          <p:cNvPr id="73" name="矩形 72"/>
          <p:cNvSpPr/>
          <p:nvPr/>
        </p:nvSpPr>
        <p:spPr>
          <a:xfrm>
            <a:off x="7539654" y="1530935"/>
            <a:ext cx="173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Service Providers</a:t>
            </a:r>
            <a:endParaRPr lang="en-US" dirty="0"/>
          </a:p>
        </p:txBody>
      </p:sp>
      <p:sp>
        <p:nvSpPr>
          <p:cNvPr id="75" name="矩形 74"/>
          <p:cNvSpPr/>
          <p:nvPr/>
        </p:nvSpPr>
        <p:spPr>
          <a:xfrm>
            <a:off x="2111534" y="5578468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76" name="矩形 75"/>
          <p:cNvSpPr/>
          <p:nvPr/>
        </p:nvSpPr>
        <p:spPr>
          <a:xfrm>
            <a:off x="4144444" y="5578468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79" name="Rounded Rectangle 10"/>
          <p:cNvSpPr>
            <a:spLocks noChangeArrowheads="1"/>
          </p:cNvSpPr>
          <p:nvPr/>
        </p:nvSpPr>
        <p:spPr bwMode="auto">
          <a:xfrm>
            <a:off x="2269391" y="1512719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0" name="Rounded Rectangle 10"/>
          <p:cNvSpPr>
            <a:spLocks noChangeArrowheads="1"/>
          </p:cNvSpPr>
          <p:nvPr/>
        </p:nvSpPr>
        <p:spPr bwMode="auto">
          <a:xfrm>
            <a:off x="4199950" y="1512719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" name="Rounded Rectangle 9"/>
          <p:cNvSpPr>
            <a:spLocks noChangeArrowheads="1"/>
          </p:cNvSpPr>
          <p:nvPr/>
        </p:nvSpPr>
        <p:spPr bwMode="auto">
          <a:xfrm>
            <a:off x="295931" y="4162118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82" name="Rounded Rectangle 9"/>
          <p:cNvSpPr>
            <a:spLocks noChangeArrowheads="1"/>
          </p:cNvSpPr>
          <p:nvPr/>
        </p:nvSpPr>
        <p:spPr bwMode="auto">
          <a:xfrm>
            <a:off x="2291011" y="4150238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84" name="Rounded Rectangle 9"/>
          <p:cNvSpPr>
            <a:spLocks noChangeArrowheads="1"/>
          </p:cNvSpPr>
          <p:nvPr/>
        </p:nvSpPr>
        <p:spPr bwMode="auto">
          <a:xfrm>
            <a:off x="4188568" y="4166099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85" name="Rounded Rectangle 8"/>
          <p:cNvSpPr>
            <a:spLocks noChangeArrowheads="1"/>
          </p:cNvSpPr>
          <p:nvPr/>
        </p:nvSpPr>
        <p:spPr bwMode="auto">
          <a:xfrm>
            <a:off x="2291011" y="2922800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6" name="Rounded Rectangle 8"/>
          <p:cNvSpPr>
            <a:spLocks noChangeArrowheads="1"/>
          </p:cNvSpPr>
          <p:nvPr/>
        </p:nvSpPr>
        <p:spPr bwMode="auto">
          <a:xfrm>
            <a:off x="4217537" y="2914043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5920277" y="1246948"/>
            <a:ext cx="1818680" cy="1207320"/>
            <a:chOff x="89149" y="1383480"/>
            <a:chExt cx="1818680" cy="1207320"/>
          </a:xfrm>
        </p:grpSpPr>
        <p:sp>
          <p:nvSpPr>
            <p:cNvPr id="90" name="矩形 89"/>
            <p:cNvSpPr/>
            <p:nvPr/>
          </p:nvSpPr>
          <p:spPr>
            <a:xfrm>
              <a:off x="89149" y="1390471"/>
              <a:ext cx="1818680" cy="12003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906132" y="1383480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6048186" y="5590348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93" name="Rounded Rectangle 10"/>
          <p:cNvSpPr>
            <a:spLocks noChangeArrowheads="1"/>
          </p:cNvSpPr>
          <p:nvPr/>
        </p:nvSpPr>
        <p:spPr bwMode="auto">
          <a:xfrm>
            <a:off x="6103692" y="1524599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4" name="Rounded Rectangle 9"/>
          <p:cNvSpPr>
            <a:spLocks noChangeArrowheads="1"/>
          </p:cNvSpPr>
          <p:nvPr/>
        </p:nvSpPr>
        <p:spPr bwMode="auto">
          <a:xfrm>
            <a:off x="6092310" y="4177979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95" name="Rounded Rectangle 8"/>
          <p:cNvSpPr>
            <a:spLocks noChangeArrowheads="1"/>
          </p:cNvSpPr>
          <p:nvPr/>
        </p:nvSpPr>
        <p:spPr bwMode="auto">
          <a:xfrm>
            <a:off x="6121279" y="2925923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43232" y="2762247"/>
            <a:ext cx="7498370" cy="2552338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39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799" y="152400"/>
            <a:ext cx="6757219" cy="6096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latin typeface="Eras Bold ITC" pitchFamily="34" charset="0"/>
              </a:rPr>
              <a:t>Insight from Plants vs. Zombies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矩形 29"/>
          <p:cNvSpPr/>
          <p:nvPr/>
        </p:nvSpPr>
        <p:spPr>
          <a:xfrm>
            <a:off x="7248832" y="3245546"/>
            <a:ext cx="1718187" cy="40011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Be Advanced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38999" y="4248090"/>
            <a:ext cx="1737852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Get </a:t>
            </a:r>
            <a:r>
              <a:rPr lang="en-US" altLang="zh-CN" sz="2000" b="1" smtClean="0">
                <a:solidFill>
                  <a:schemeClr val="bg1"/>
                </a:solidFill>
              </a:rPr>
              <a:t>Helpers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53748" y="5181600"/>
            <a:ext cx="173785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Be the God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相关图片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0" y="1433174"/>
            <a:ext cx="1066800" cy="9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“植物大战僵尸 僵尸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10" y="1155149"/>
            <a:ext cx="1063625" cy="12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“植物大战僵尸 僵尸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22" y="1155149"/>
            <a:ext cx="1063625" cy="12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相关图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0" y="3540287"/>
            <a:ext cx="1081221" cy="10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相关图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97" y="3537058"/>
            <a:ext cx="983813" cy="10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相关图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68" y="3508458"/>
            <a:ext cx="1376132" cy="11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>
          <a:xfrm>
            <a:off x="2409946" y="3585524"/>
            <a:ext cx="304800" cy="90785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4242348" y="3585524"/>
            <a:ext cx="304800" cy="90785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8" name="Picture 24" descr="“植物大战僵尸 无敌”的图片搜索结果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22713" r="26891" b="23152"/>
          <a:stretch/>
        </p:blipFill>
        <p:spPr bwMode="auto">
          <a:xfrm>
            <a:off x="279203" y="3055881"/>
            <a:ext cx="6757539" cy="31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dn.arstechnica.net/wp-content/uploads/2014/02/pvz2lawnmower-640x36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3" y="2824884"/>
            <a:ext cx="6104759" cy="34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2742221" y="1905000"/>
            <a:ext cx="36098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78995" y="1535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/>
              <a:t>Real-Time Requirement</a:t>
            </a: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356851" y="2369915"/>
            <a:ext cx="263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/>
              <a:t>Task of Data Transmission</a:t>
            </a:r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668296" y="2343566"/>
            <a:ext cx="188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/>
              <a:t>Wireless Network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0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" grpId="0" animBg="1"/>
      <p:bldP spid="46" grpId="0" animBg="1"/>
      <p:bldP spid="9" grpId="0"/>
      <p:bldP spid="49" grpId="0"/>
      <p:bldP spid="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26" y="4471592"/>
            <a:ext cx="2071825" cy="11793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798" y="3997728"/>
            <a:ext cx="2065302" cy="4948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1447800"/>
            <a:ext cx="4648200" cy="10077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Eras Bold ITC" pitchFamily="34" charset="0"/>
              </a:rPr>
              <a:t>Utility Functions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25392" y="6455953"/>
            <a:ext cx="2133600" cy="365125"/>
          </a:xfrm>
        </p:spPr>
        <p:txBody>
          <a:bodyPr/>
          <a:lstStyle/>
          <a:p>
            <a:fld id="{A5738B4F-57EC-4D07-96C5-49522868353B}" type="slidenum">
              <a:rPr lang="en-US" smtClean="0"/>
              <a:t>40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1763" y="1676400"/>
            <a:ext cx="838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DSS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133600" y="1066800"/>
            <a:ext cx="1600200" cy="429019"/>
          </a:xfrm>
          <a:prstGeom prst="wedgeRoundRectCallout">
            <a:avLst>
              <a:gd name="adj1" fmla="val 47191"/>
              <a:gd name="adj2" fmla="val 12038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2920" y="113542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</a:t>
            </a:r>
            <a:r>
              <a:rPr lang="en-US" sz="1600" dirty="0" smtClean="0"/>
              <a:t>orkload rate </a:t>
            </a:r>
            <a:endParaRPr lang="en-US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781800" y="1066800"/>
            <a:ext cx="2133600" cy="519484"/>
          </a:xfrm>
          <a:prstGeom prst="wedgeRoundRectCallout">
            <a:avLst>
              <a:gd name="adj1" fmla="val -104111"/>
              <a:gd name="adj2" fmla="val 1094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34200" y="1157265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Cost due to the delay  </a:t>
            </a:r>
            <a:endParaRPr lang="en-US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114800" y="1066800"/>
            <a:ext cx="2362200" cy="519484"/>
          </a:xfrm>
          <a:prstGeom prst="wedgeRoundRectCallout">
            <a:avLst>
              <a:gd name="adj1" fmla="val -11036"/>
              <a:gd name="adj2" fmla="val 890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67200" y="103415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Unit price of receiving service from DSO </a:t>
            </a:r>
            <a:r>
              <a:rPr lang="en-US" sz="1600" dirty="0" err="1"/>
              <a:t>i</a:t>
            </a:r>
            <a:endParaRPr lang="en-US" sz="16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225092" y="2435704"/>
            <a:ext cx="3771900" cy="584775"/>
            <a:chOff x="2933700" y="2405754"/>
            <a:chExt cx="3771900" cy="584775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2933700" y="2438400"/>
              <a:ext cx="3467100" cy="519484"/>
            </a:xfrm>
            <a:prstGeom prst="wedgeRoundRectCallout">
              <a:avLst>
                <a:gd name="adj1" fmla="val -34334"/>
                <a:gd name="adj2" fmla="val -10571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3700" y="2405754"/>
              <a:ext cx="377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Amount </a:t>
              </a:r>
              <a:r>
                <a:rPr lang="en-US" sz="1600" dirty="0"/>
                <a:t>of </a:t>
              </a:r>
              <a:r>
                <a:rPr lang="en-US" sz="1600" dirty="0" smtClean="0"/>
                <a:t>Computing Resource Blocks (CRBs) need to pay to DSO</a:t>
              </a:r>
              <a:endParaRPr lang="en-US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32546" y="3989337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860994" y="3273834"/>
            <a:ext cx="2606605" cy="519484"/>
          </a:xfrm>
          <a:prstGeom prst="wedgeRoundRectCallout">
            <a:avLst>
              <a:gd name="adj1" fmla="val -35647"/>
              <a:gd name="adj2" fmla="val 965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03870" y="3364299"/>
            <a:ext cx="237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Cost </a:t>
            </a:r>
            <a:r>
              <a:rPr lang="en-US" sz="1600" dirty="0" smtClean="0"/>
              <a:t>of </a:t>
            </a:r>
            <a:r>
              <a:rPr lang="en-US" altLang="zh-CN" sz="1600" dirty="0"/>
              <a:t>computation </a:t>
            </a:r>
            <a:r>
              <a:rPr lang="en-US" sz="1600" dirty="0" smtClean="0"/>
              <a:t>delay  </a:t>
            </a:r>
            <a:endParaRPr lang="en-US" sz="16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2165420" y="3273834"/>
            <a:ext cx="2543175" cy="519484"/>
          </a:xfrm>
          <a:prstGeom prst="wedgeRoundRectCallout">
            <a:avLst>
              <a:gd name="adj1" fmla="val 28541"/>
              <a:gd name="adj2" fmla="val 907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13071" y="3387692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Cost </a:t>
            </a:r>
            <a:r>
              <a:rPr lang="en-US" sz="1600" dirty="0" smtClean="0"/>
              <a:t>of network delay  </a:t>
            </a:r>
            <a:endParaRPr lang="en-US" sz="16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3240987" y="5719156"/>
            <a:ext cx="1309688" cy="519484"/>
          </a:xfrm>
          <a:prstGeom prst="wedgeRoundRectCallout">
            <a:avLst>
              <a:gd name="adj1" fmla="val 28942"/>
              <a:gd name="adj2" fmla="val -779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89366" y="5809621"/>
            <a:ext cx="120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Service rate</a:t>
            </a:r>
            <a:endParaRPr lang="en-US" sz="16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1597898" y="2468030"/>
            <a:ext cx="2185486" cy="584775"/>
            <a:chOff x="871493" y="2446570"/>
            <a:chExt cx="2185486" cy="584775"/>
          </a:xfrm>
        </p:grpSpPr>
        <p:sp>
          <p:nvSpPr>
            <p:cNvPr id="32" name="Rounded Rectangular Callout 16"/>
            <p:cNvSpPr/>
            <p:nvPr/>
          </p:nvSpPr>
          <p:spPr>
            <a:xfrm>
              <a:off x="871493" y="2479216"/>
              <a:ext cx="2185486" cy="519484"/>
            </a:xfrm>
            <a:prstGeom prst="wedgeRoundRectCallout">
              <a:avLst>
                <a:gd name="adj1" fmla="val 17563"/>
                <a:gd name="adj2" fmla="val -10003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7"/>
            <p:cNvSpPr txBox="1"/>
            <p:nvPr/>
          </p:nvSpPr>
          <p:spPr>
            <a:xfrm>
              <a:off x="871494" y="2446570"/>
              <a:ext cx="2172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Indicating if DSS j is served by DSO </a:t>
              </a:r>
              <a:r>
                <a:rPr lang="en-US" sz="1600" dirty="0" err="1" smtClean="0"/>
                <a:t>i</a:t>
              </a:r>
              <a:r>
                <a:rPr lang="en-US" sz="1600" dirty="0" smtClean="0"/>
                <a:t> or not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3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4" grpId="0"/>
      <p:bldP spid="15" grpId="0" animBg="1"/>
      <p:bldP spid="16" grpId="0"/>
      <p:bldP spid="11" grpId="0"/>
      <p:bldP spid="21" grpId="0" animBg="1"/>
      <p:bldP spid="22" grpId="0"/>
      <p:bldP spid="23" grpId="0" animBg="1"/>
      <p:bldP spid="25" grpId="0"/>
      <p:bldP spid="27" grpId="0" animBg="1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230" y="4280253"/>
            <a:ext cx="3706467" cy="9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757424"/>
            <a:ext cx="4744345" cy="10859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Eras Bold ITC" pitchFamily="34" charset="0"/>
              </a:rPr>
              <a:t>Utility Functions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67991" y="6460920"/>
            <a:ext cx="2133600" cy="365125"/>
          </a:xfrm>
        </p:spPr>
        <p:txBody>
          <a:bodyPr/>
          <a:lstStyle/>
          <a:p>
            <a:fld id="{A5738B4F-57EC-4D07-96C5-49522868353B}" type="slidenum">
              <a:rPr lang="en-US" smtClean="0"/>
              <a:t>41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6996" y="2057400"/>
            <a:ext cx="8382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DSO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15681" y="4478204"/>
            <a:ext cx="79913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FN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81400" y="1436542"/>
            <a:ext cx="2239297" cy="400838"/>
          </a:xfrm>
          <a:prstGeom prst="wedgeRoundRectCallout">
            <a:avLst>
              <a:gd name="adj1" fmla="val 25187"/>
              <a:gd name="adj2" fmla="val 11258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0897" y="1467684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Motivation price of FN k</a:t>
            </a:r>
            <a:endParaRPr lang="en-US" sz="1600" dirty="0"/>
          </a:p>
        </p:txBody>
      </p:sp>
      <p:grpSp>
        <p:nvGrpSpPr>
          <p:cNvPr id="6" name="组合 5"/>
          <p:cNvGrpSpPr/>
          <p:nvPr/>
        </p:nvGrpSpPr>
        <p:grpSpPr>
          <a:xfrm>
            <a:off x="5385382" y="2836660"/>
            <a:ext cx="2527926" cy="640742"/>
            <a:chOff x="4038600" y="3138746"/>
            <a:chExt cx="2527926" cy="640742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4038600" y="3138746"/>
              <a:ext cx="2514600" cy="609600"/>
            </a:xfrm>
            <a:prstGeom prst="wedgeRoundRectCallout">
              <a:avLst>
                <a:gd name="adj1" fmla="val -6300"/>
                <a:gd name="adj2" fmla="val -98973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0976" y="3194713"/>
              <a:ext cx="2495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Amount of CRBs </a:t>
              </a:r>
              <a:r>
                <a:rPr lang="en-US" altLang="zh-CN" sz="1600" dirty="0" smtClean="0"/>
                <a:t>served in massive data center servers</a:t>
              </a:r>
              <a:endParaRPr lang="en-US" altLang="zh-CN" sz="1600" dirty="0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4557532" y="5467035"/>
            <a:ext cx="2057400" cy="609600"/>
          </a:xfrm>
          <a:prstGeom prst="wedgeRoundRectCallout">
            <a:avLst>
              <a:gd name="adj1" fmla="val -18594"/>
              <a:gd name="adj2" fmla="val -1177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57532" y="549817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Increment cost if the FN k serves DSS j </a:t>
            </a:r>
            <a:endParaRPr lang="en-US" sz="1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797434" y="3787096"/>
            <a:ext cx="3809999" cy="369696"/>
            <a:chOff x="1696373" y="3562425"/>
            <a:chExt cx="3809999" cy="369696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1696373" y="3562425"/>
              <a:ext cx="2590799" cy="369696"/>
            </a:xfrm>
            <a:prstGeom prst="wedgeRoundRectCallout">
              <a:avLst>
                <a:gd name="adj1" fmla="val 18711"/>
                <a:gd name="adj2" fmla="val 13597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15422" y="3593567"/>
              <a:ext cx="3790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Preferences of FN k to DSO </a:t>
              </a:r>
              <a:r>
                <a:rPr lang="en-US" sz="1600" dirty="0" err="1" smtClean="0"/>
                <a:t>i</a:t>
              </a:r>
              <a:endParaRPr lang="en-US" sz="1600" dirty="0"/>
            </a:p>
          </p:txBody>
        </p:sp>
      </p:grpSp>
      <p:sp>
        <p:nvSpPr>
          <p:cNvPr id="27" name="Rounded Rectangular Callout 8"/>
          <p:cNvSpPr/>
          <p:nvPr/>
        </p:nvSpPr>
        <p:spPr>
          <a:xfrm>
            <a:off x="5944021" y="1461002"/>
            <a:ext cx="3044441" cy="400838"/>
          </a:xfrm>
          <a:prstGeom prst="wedgeRoundRectCallout">
            <a:avLst>
              <a:gd name="adj1" fmla="val -56481"/>
              <a:gd name="adj2" fmla="val 1052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11"/>
          <p:cNvSpPr txBox="1"/>
          <p:nvPr/>
        </p:nvSpPr>
        <p:spPr>
          <a:xfrm>
            <a:off x="5973517" y="1487814"/>
            <a:ext cx="301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Amount of CRBs offloaded to FN k</a:t>
            </a:r>
            <a:endParaRPr lang="en-US" sz="16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109280" y="3667144"/>
            <a:ext cx="2527926" cy="640742"/>
            <a:chOff x="4038600" y="3138746"/>
            <a:chExt cx="2527926" cy="640742"/>
          </a:xfrm>
        </p:grpSpPr>
        <p:sp>
          <p:nvSpPr>
            <p:cNvPr id="31" name="Rounded Rectangular Callout 12"/>
            <p:cNvSpPr/>
            <p:nvPr/>
          </p:nvSpPr>
          <p:spPr>
            <a:xfrm>
              <a:off x="4038600" y="3138746"/>
              <a:ext cx="2514600" cy="609600"/>
            </a:xfrm>
            <a:prstGeom prst="wedgeRoundRectCallout">
              <a:avLst>
                <a:gd name="adj1" fmla="val -30933"/>
                <a:gd name="adj2" fmla="val 9296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9"/>
            <p:cNvSpPr txBox="1"/>
            <p:nvPr/>
          </p:nvSpPr>
          <p:spPr>
            <a:xfrm>
              <a:off x="4070976" y="3194713"/>
              <a:ext cx="2495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Amount of CRBs </a:t>
              </a:r>
              <a:r>
                <a:rPr lang="en-US" altLang="zh-CN" sz="1600" dirty="0" smtClean="0"/>
                <a:t>applied to server DSS j</a:t>
              </a:r>
              <a:endParaRPr lang="en-US" altLang="zh-C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12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3" grpId="0" animBg="1"/>
      <p:bldP spid="24" grpId="0"/>
      <p:bldP spid="27" grpId="0" animBg="1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Eras Bold ITC" pitchFamily="34" charset="0"/>
              </a:rPr>
              <a:t>Problem Formulation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9" y="1687385"/>
            <a:ext cx="3761967" cy="2174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9" y="4714979"/>
            <a:ext cx="3779766" cy="1376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20" y="2521411"/>
            <a:ext cx="3779766" cy="259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1"/>
          <p:cNvSpPr/>
          <p:nvPr/>
        </p:nvSpPr>
        <p:spPr>
          <a:xfrm>
            <a:off x="155679" y="1225720"/>
            <a:ext cx="8382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DSS</a:t>
            </a:r>
            <a:endParaRPr lang="en-US" sz="2400" dirty="0"/>
          </a:p>
        </p:txBody>
      </p:sp>
      <p:sp>
        <p:nvSpPr>
          <p:cNvPr id="24" name="Rectangle 10"/>
          <p:cNvSpPr/>
          <p:nvPr/>
        </p:nvSpPr>
        <p:spPr>
          <a:xfrm>
            <a:off x="155679" y="4253314"/>
            <a:ext cx="914401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DSO</a:t>
            </a:r>
            <a:endParaRPr lang="en-US" sz="2400" dirty="0"/>
          </a:p>
        </p:txBody>
      </p:sp>
      <p:sp>
        <p:nvSpPr>
          <p:cNvPr id="25" name="Rectangle 14"/>
          <p:cNvSpPr/>
          <p:nvPr/>
        </p:nvSpPr>
        <p:spPr>
          <a:xfrm>
            <a:off x="4556940" y="2057400"/>
            <a:ext cx="778161" cy="456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FN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8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578320" y="4625770"/>
            <a:ext cx="3560364" cy="1272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  <a:gs pos="2000">
                <a:schemeClr val="bg1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578320" y="3191468"/>
            <a:ext cx="3560364" cy="1272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9999"/>
              </a:gs>
              <a:gs pos="2000">
                <a:schemeClr val="bg1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578320" y="1752600"/>
            <a:ext cx="3560364" cy="1272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2000">
                <a:schemeClr val="bg1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Hierarchical Game Framework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499"/>
            <a:ext cx="5410200" cy="5744163"/>
          </a:xfrm>
          <a:prstGeom prst="rect">
            <a:avLst/>
          </a:prstGeom>
        </p:spPr>
      </p:pic>
      <p:sp>
        <p:nvSpPr>
          <p:cNvPr id="31" name="Rectangle 4"/>
          <p:cNvSpPr/>
          <p:nvPr/>
        </p:nvSpPr>
        <p:spPr>
          <a:xfrm>
            <a:off x="5732927" y="486473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Stackelberg</a:t>
            </a:r>
            <a:r>
              <a:rPr lang="en-US" b="1" dirty="0" smtClean="0"/>
              <a:t> Games: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6604339" y="5236529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DSOs and DSSs</a:t>
            </a:r>
            <a:endParaRPr lang="en-US" altLang="zh-CN" dirty="0"/>
          </a:p>
        </p:txBody>
      </p:sp>
      <p:sp>
        <p:nvSpPr>
          <p:cNvPr id="32" name="Rectangle 4"/>
          <p:cNvSpPr/>
          <p:nvPr/>
        </p:nvSpPr>
        <p:spPr>
          <a:xfrm>
            <a:off x="5827391" y="2017021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Matching Game:</a:t>
            </a:r>
            <a:endParaRPr lang="en-US" dirty="0"/>
          </a:p>
        </p:txBody>
      </p:sp>
      <p:sp>
        <p:nvSpPr>
          <p:cNvPr id="33" name="矩形 32"/>
          <p:cNvSpPr/>
          <p:nvPr/>
        </p:nvSpPr>
        <p:spPr>
          <a:xfrm>
            <a:off x="6698803" y="2388811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DSOs and FNs</a:t>
            </a:r>
            <a:endParaRPr lang="en-US" altLang="zh-CN" dirty="0"/>
          </a:p>
        </p:txBody>
      </p:sp>
      <p:sp>
        <p:nvSpPr>
          <p:cNvPr id="34" name="Rectangle 4"/>
          <p:cNvSpPr/>
          <p:nvPr/>
        </p:nvSpPr>
        <p:spPr>
          <a:xfrm>
            <a:off x="5709684" y="3458516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Matching Games:</a:t>
            </a:r>
            <a:endParaRPr lang="en-US" dirty="0"/>
          </a:p>
        </p:txBody>
      </p:sp>
      <p:sp>
        <p:nvSpPr>
          <p:cNvPr id="35" name="矩形 34"/>
          <p:cNvSpPr/>
          <p:nvPr/>
        </p:nvSpPr>
        <p:spPr>
          <a:xfrm>
            <a:off x="6604339" y="3851689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FNs and DSSs</a:t>
            </a:r>
            <a:endParaRPr lang="en-US" altLang="zh-CN" dirty="0"/>
          </a:p>
        </p:txBody>
      </p:sp>
      <p:sp>
        <p:nvSpPr>
          <p:cNvPr id="43" name="下箭头 42"/>
          <p:cNvSpPr/>
          <p:nvPr/>
        </p:nvSpPr>
        <p:spPr>
          <a:xfrm>
            <a:off x="6698803" y="2985497"/>
            <a:ext cx="1029265" cy="26511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下箭头 43"/>
          <p:cNvSpPr/>
          <p:nvPr/>
        </p:nvSpPr>
        <p:spPr>
          <a:xfrm>
            <a:off x="6747175" y="4432091"/>
            <a:ext cx="1029265" cy="26511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14600" y="6172200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625392" y="64559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43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 animBg="1"/>
      <p:bldP spid="36" grpId="0" animBg="1"/>
      <p:bldP spid="31" grpId="0"/>
      <p:bldP spid="3" grpId="0"/>
      <p:bldP spid="32" grpId="0"/>
      <p:bldP spid="33" grpId="0"/>
      <p:bldP spid="34" grpId="0"/>
      <p:bldP spid="35" grpId="0"/>
      <p:bldP spid="43" grpId="0" animBg="1"/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Virtualized Network between DSOs and DSSs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792" y="1781116"/>
            <a:ext cx="2582197" cy="9476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20000"/>
          <a:stretch/>
        </p:blipFill>
        <p:spPr>
          <a:xfrm>
            <a:off x="5791200" y="4724398"/>
            <a:ext cx="2987242" cy="867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819" y="1547456"/>
            <a:ext cx="2693623" cy="727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819" y="2685953"/>
            <a:ext cx="3487781" cy="83536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631569" y="4417891"/>
            <a:ext cx="3550031" cy="1852644"/>
            <a:chOff x="762000" y="4151560"/>
            <a:chExt cx="3581400" cy="186313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0" y="4151560"/>
              <a:ext cx="3581400" cy="186313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962400" y="4888981"/>
              <a:ext cx="381000" cy="442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Rectangle 1"/>
          <p:cNvSpPr/>
          <p:nvPr/>
        </p:nvSpPr>
        <p:spPr>
          <a:xfrm>
            <a:off x="174042" y="1645417"/>
            <a:ext cx="8382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DSS</a:t>
            </a:r>
            <a:endParaRPr lang="en-US" sz="2400" dirty="0"/>
          </a:p>
        </p:txBody>
      </p:sp>
      <p:sp>
        <p:nvSpPr>
          <p:cNvPr id="22" name="Rectangle 10"/>
          <p:cNvSpPr/>
          <p:nvPr/>
        </p:nvSpPr>
        <p:spPr>
          <a:xfrm>
            <a:off x="174042" y="4493567"/>
            <a:ext cx="914401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DSO</a:t>
            </a:r>
            <a:endParaRPr lang="en-US" sz="24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414941" y="2304973"/>
            <a:ext cx="4300057" cy="400595"/>
            <a:chOff x="1693819" y="2402780"/>
            <a:chExt cx="3106781" cy="400595"/>
          </a:xfrm>
        </p:grpSpPr>
        <p:sp>
          <p:nvSpPr>
            <p:cNvPr id="20" name="矩形 19"/>
            <p:cNvSpPr/>
            <p:nvPr/>
          </p:nvSpPr>
          <p:spPr>
            <a:xfrm>
              <a:off x="1693819" y="2402780"/>
              <a:ext cx="3106781" cy="4005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0">
                  <a:schemeClr val="bg1"/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722768" y="2414428"/>
              <a:ext cx="3069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F</a:t>
              </a:r>
              <a:r>
                <a:rPr lang="zh-CN" altLang="en-US" b="1" dirty="0" smtClean="0"/>
                <a:t>irst </a:t>
              </a:r>
              <a:r>
                <a:rPr lang="zh-CN" altLang="en-US" b="1" dirty="0"/>
                <a:t>derivative </a:t>
              </a:r>
              <a:r>
                <a:rPr lang="zh-CN" altLang="en-US" b="1" dirty="0" smtClean="0"/>
                <a:t>equal </a:t>
              </a:r>
              <a:r>
                <a:rPr lang="zh-CN" altLang="en-US" b="1" dirty="0"/>
                <a:t>to zero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14942" y="1094953"/>
            <a:ext cx="4223858" cy="646862"/>
            <a:chOff x="1693819" y="2402780"/>
            <a:chExt cx="3106781" cy="646862"/>
          </a:xfrm>
        </p:grpSpPr>
        <p:sp>
          <p:nvSpPr>
            <p:cNvPr id="24" name="矩形 23"/>
            <p:cNvSpPr/>
            <p:nvPr/>
          </p:nvSpPr>
          <p:spPr>
            <a:xfrm>
              <a:off x="1693819" y="2402780"/>
              <a:ext cx="3106781" cy="4005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0">
                  <a:schemeClr val="bg1"/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722716" y="2403311"/>
              <a:ext cx="30692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Second </a:t>
              </a:r>
              <a:r>
                <a:rPr lang="zh-CN" altLang="en-US" b="1" dirty="0" smtClean="0"/>
                <a:t>derivative </a:t>
              </a:r>
              <a:r>
                <a:rPr lang="en-US" altLang="zh-CN" b="1" dirty="0" smtClean="0"/>
                <a:t>less than </a:t>
              </a:r>
              <a:r>
                <a:rPr lang="zh-CN" altLang="en-US" b="1" dirty="0" smtClean="0"/>
                <a:t>zero</a:t>
              </a:r>
              <a:endParaRPr lang="zh-CN" altLang="en-US" b="1" dirty="0"/>
            </a:p>
          </p:txBody>
        </p:sp>
      </p:grpSp>
      <p:sp>
        <p:nvSpPr>
          <p:cNvPr id="26" name="矩形 25"/>
          <p:cNvSpPr/>
          <p:nvPr/>
        </p:nvSpPr>
        <p:spPr>
          <a:xfrm>
            <a:off x="5890215" y="1617972"/>
            <a:ext cx="2888227" cy="12131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5890215" y="4551344"/>
            <a:ext cx="2979377" cy="12131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405109" y="3771560"/>
            <a:ext cx="4386091" cy="646331"/>
            <a:chOff x="1693819" y="2167536"/>
            <a:chExt cx="3106781" cy="646331"/>
          </a:xfrm>
        </p:grpSpPr>
        <p:sp>
          <p:nvSpPr>
            <p:cNvPr id="33" name="矩形 32"/>
            <p:cNvSpPr/>
            <p:nvPr/>
          </p:nvSpPr>
          <p:spPr>
            <a:xfrm>
              <a:off x="1693819" y="2167536"/>
              <a:ext cx="3106781" cy="6358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9999"/>
                </a:gs>
                <a:gs pos="0">
                  <a:schemeClr val="bg1"/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12598" y="2167536"/>
              <a:ext cx="30692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Put optimal amount of purchasing resource into optimization problem of DSO</a:t>
              </a:r>
              <a:endParaRPr lang="zh-CN" altLang="en-US" b="1" dirty="0"/>
            </a:p>
          </p:txBody>
        </p:sp>
      </p:grpSp>
      <p:sp>
        <p:nvSpPr>
          <p:cNvPr id="27" name="Slide Number Placeholder 3"/>
          <p:cNvSpPr txBox="1">
            <a:spLocks/>
          </p:cNvSpPr>
          <p:nvPr/>
        </p:nvSpPr>
        <p:spPr>
          <a:xfrm>
            <a:off x="6644842" y="644186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44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Matching between DSOs and FNs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60" y="1843373"/>
            <a:ext cx="1391576" cy="5660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56" y="1816446"/>
            <a:ext cx="1355313" cy="577067"/>
          </a:xfrm>
          <a:prstGeom prst="rect">
            <a:avLst/>
          </a:prstGeom>
        </p:spPr>
      </p:pic>
      <p:sp>
        <p:nvSpPr>
          <p:cNvPr id="21" name="Rectangle 10"/>
          <p:cNvSpPr/>
          <p:nvPr/>
        </p:nvSpPr>
        <p:spPr>
          <a:xfrm>
            <a:off x="767607" y="1926351"/>
            <a:ext cx="914401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DSO</a:t>
            </a:r>
            <a:endParaRPr lang="en-US" sz="2000" dirty="0"/>
          </a:p>
        </p:txBody>
      </p:sp>
      <p:sp>
        <p:nvSpPr>
          <p:cNvPr id="22" name="Rectangle 14"/>
          <p:cNvSpPr/>
          <p:nvPr/>
        </p:nvSpPr>
        <p:spPr>
          <a:xfrm>
            <a:off x="5228436" y="1934982"/>
            <a:ext cx="92863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FN</a:t>
            </a:r>
            <a:endParaRPr lang="en-US" sz="2000" dirty="0"/>
          </a:p>
        </p:txBody>
      </p:sp>
      <p:sp>
        <p:nvSpPr>
          <p:cNvPr id="11" name="Rectangle 14"/>
          <p:cNvSpPr/>
          <p:nvPr/>
        </p:nvSpPr>
        <p:spPr>
          <a:xfrm>
            <a:off x="1451036" y="5673101"/>
            <a:ext cx="92863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FN</a:t>
            </a:r>
            <a:endParaRPr lang="en-US" sz="2000" dirty="0"/>
          </a:p>
        </p:txBody>
      </p:sp>
      <p:sp>
        <p:nvSpPr>
          <p:cNvPr id="12" name="Rectangle 14"/>
          <p:cNvSpPr/>
          <p:nvPr/>
        </p:nvSpPr>
        <p:spPr>
          <a:xfrm>
            <a:off x="2706718" y="5673101"/>
            <a:ext cx="92863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FN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764118" y="5673101"/>
            <a:ext cx="92863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FN</a:t>
            </a:r>
            <a:endParaRPr lang="en-US" sz="2000" dirty="0"/>
          </a:p>
        </p:txBody>
      </p:sp>
      <p:sp>
        <p:nvSpPr>
          <p:cNvPr id="16" name="Rectangle 10"/>
          <p:cNvSpPr/>
          <p:nvPr/>
        </p:nvSpPr>
        <p:spPr>
          <a:xfrm>
            <a:off x="1411318" y="3661032"/>
            <a:ext cx="914401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DSO</a:t>
            </a:r>
            <a:endParaRPr lang="en-US" sz="2000" dirty="0"/>
          </a:p>
        </p:txBody>
      </p:sp>
      <p:sp>
        <p:nvSpPr>
          <p:cNvPr id="17" name="Rectangle 10"/>
          <p:cNvSpPr/>
          <p:nvPr/>
        </p:nvSpPr>
        <p:spPr>
          <a:xfrm>
            <a:off x="2720954" y="3661032"/>
            <a:ext cx="914401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DSO</a:t>
            </a:r>
            <a:endParaRPr lang="en-US" sz="2000" dirty="0"/>
          </a:p>
        </p:txBody>
      </p:sp>
      <p:sp>
        <p:nvSpPr>
          <p:cNvPr id="20" name="Rectangle 10"/>
          <p:cNvSpPr/>
          <p:nvPr/>
        </p:nvSpPr>
        <p:spPr>
          <a:xfrm>
            <a:off x="4785471" y="3661031"/>
            <a:ext cx="914401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DSO</a:t>
            </a:r>
            <a:endParaRPr 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3935337" y="365739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......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924660" y="5673101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......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43433" y="1343871"/>
            <a:ext cx="4223858" cy="400595"/>
            <a:chOff x="1693819" y="2402780"/>
            <a:chExt cx="3106781" cy="400595"/>
          </a:xfrm>
        </p:grpSpPr>
        <p:sp>
          <p:nvSpPr>
            <p:cNvPr id="25" name="矩形 24"/>
            <p:cNvSpPr/>
            <p:nvPr/>
          </p:nvSpPr>
          <p:spPr>
            <a:xfrm>
              <a:off x="1693819" y="2402780"/>
              <a:ext cx="3106781" cy="4005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0">
                  <a:schemeClr val="bg1"/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22716" y="2403311"/>
              <a:ext cx="3069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Preference List</a:t>
              </a:r>
              <a:endParaRPr lang="zh-CN" altLang="en-US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3265" y="2895600"/>
            <a:ext cx="4250897" cy="400595"/>
            <a:chOff x="1693819" y="2402780"/>
            <a:chExt cx="3126669" cy="400595"/>
          </a:xfrm>
        </p:grpSpPr>
        <p:sp>
          <p:nvSpPr>
            <p:cNvPr id="28" name="矩形 27"/>
            <p:cNvSpPr/>
            <p:nvPr/>
          </p:nvSpPr>
          <p:spPr>
            <a:xfrm>
              <a:off x="1693819" y="2402780"/>
              <a:ext cx="3106781" cy="4005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9999"/>
                </a:gs>
                <a:gs pos="0">
                  <a:schemeClr val="bg1"/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751266" y="2403311"/>
              <a:ext cx="3069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Algorithm</a:t>
              </a:r>
              <a:endParaRPr lang="zh-CN" altLang="en-US" b="1" dirty="0"/>
            </a:p>
          </p:txBody>
        </p:sp>
      </p:grpSp>
      <p:cxnSp>
        <p:nvCxnSpPr>
          <p:cNvPr id="31" name="直接箭头连接符 30"/>
          <p:cNvCxnSpPr/>
          <p:nvPr/>
        </p:nvCxnSpPr>
        <p:spPr>
          <a:xfrm flipV="1">
            <a:off x="1868518" y="4302123"/>
            <a:ext cx="1295400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3225502" y="4302123"/>
            <a:ext cx="0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5297518" y="4302123"/>
            <a:ext cx="0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1868518" y="4302123"/>
            <a:ext cx="1302518" cy="12192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5297518" y="4302123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1843926" y="4307304"/>
            <a:ext cx="1410952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 flipV="1">
            <a:off x="1858552" y="4307305"/>
            <a:ext cx="1396326" cy="1214018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0"/>
          <p:cNvSpPr/>
          <p:nvPr/>
        </p:nvSpPr>
        <p:spPr>
          <a:xfrm>
            <a:off x="6811688" y="3867712"/>
            <a:ext cx="914401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DSO</a:t>
            </a:r>
            <a:endParaRPr lang="en-US" sz="2000" dirty="0"/>
          </a:p>
        </p:txBody>
      </p:sp>
      <p:sp>
        <p:nvSpPr>
          <p:cNvPr id="45" name="Rectangle 14"/>
          <p:cNvSpPr/>
          <p:nvPr/>
        </p:nvSpPr>
        <p:spPr>
          <a:xfrm>
            <a:off x="6811688" y="5473046"/>
            <a:ext cx="92863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FN</a:t>
            </a:r>
            <a:endParaRPr lang="en-US" sz="2000" dirty="0"/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7243805" y="4267822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6400800" y="3657396"/>
            <a:ext cx="2468792" cy="23850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/>
          <p:cNvSpPr/>
          <p:nvPr/>
        </p:nvSpPr>
        <p:spPr>
          <a:xfrm>
            <a:off x="7382145" y="4665248"/>
            <a:ext cx="124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Motivation</a:t>
            </a:r>
            <a:endParaRPr lang="zh-CN" altLang="en-US" dirty="0"/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>
          <a:xfrm>
            <a:off x="6625392" y="64559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45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" grpId="0"/>
      <p:bldP spid="23" grpId="0"/>
      <p:bldP spid="44" grpId="0" animBg="1"/>
      <p:bldP spid="45" grpId="0" animBg="1"/>
      <p:bldP spid="47" grpId="0" animBg="1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Matching between FNs and DSSs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69" y="1737783"/>
            <a:ext cx="1524000" cy="548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70" y="1733005"/>
            <a:ext cx="1501876" cy="561045"/>
          </a:xfrm>
          <a:prstGeom prst="rect">
            <a:avLst/>
          </a:prstGeom>
        </p:spPr>
      </p:pic>
      <p:sp>
        <p:nvSpPr>
          <p:cNvPr id="21" name="Rectangle 14"/>
          <p:cNvSpPr/>
          <p:nvPr/>
        </p:nvSpPr>
        <p:spPr>
          <a:xfrm>
            <a:off x="838200" y="1804636"/>
            <a:ext cx="92863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FN</a:t>
            </a:r>
            <a:endParaRPr lang="en-US" sz="2000" dirty="0"/>
          </a:p>
        </p:txBody>
      </p:sp>
      <p:sp>
        <p:nvSpPr>
          <p:cNvPr id="22" name="Rectangle 1"/>
          <p:cNvSpPr/>
          <p:nvPr/>
        </p:nvSpPr>
        <p:spPr>
          <a:xfrm>
            <a:off x="5105400" y="1813472"/>
            <a:ext cx="928636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DSS</a:t>
            </a:r>
            <a:endParaRPr lang="en-US" sz="20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43433" y="1095676"/>
            <a:ext cx="4223858" cy="400595"/>
            <a:chOff x="1693819" y="2402780"/>
            <a:chExt cx="3106781" cy="400595"/>
          </a:xfrm>
        </p:grpSpPr>
        <p:sp>
          <p:nvSpPr>
            <p:cNvPr id="12" name="矩形 11"/>
            <p:cNvSpPr/>
            <p:nvPr/>
          </p:nvSpPr>
          <p:spPr>
            <a:xfrm>
              <a:off x="1693819" y="2402780"/>
              <a:ext cx="3106781" cy="4005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0">
                  <a:schemeClr val="bg1"/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22716" y="2403311"/>
              <a:ext cx="3069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Preference List</a:t>
              </a:r>
              <a:endParaRPr lang="zh-CN" altLang="en-US" b="1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1921" y="2470693"/>
            <a:ext cx="4250897" cy="400595"/>
            <a:chOff x="1693819" y="2402780"/>
            <a:chExt cx="3126669" cy="400595"/>
          </a:xfrm>
        </p:grpSpPr>
        <p:sp>
          <p:nvSpPr>
            <p:cNvPr id="16" name="矩形 15"/>
            <p:cNvSpPr/>
            <p:nvPr/>
          </p:nvSpPr>
          <p:spPr>
            <a:xfrm>
              <a:off x="1693819" y="2402780"/>
              <a:ext cx="3106781" cy="4005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9999"/>
                </a:gs>
                <a:gs pos="0">
                  <a:schemeClr val="bg1"/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51266" y="2403311"/>
              <a:ext cx="3069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Algorithm</a:t>
              </a:r>
              <a:endParaRPr lang="zh-CN" altLang="en-US" b="1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5487957" y="3424184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......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2590800" y="4342302"/>
            <a:ext cx="1595449" cy="11447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4191339" y="4267822"/>
            <a:ext cx="0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995139" y="4267822"/>
            <a:ext cx="0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2590800" y="4332118"/>
            <a:ext cx="1590573" cy="1154904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6995139" y="4284198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83" idx="0"/>
          </p:cNvCxnSpPr>
          <p:nvPr/>
        </p:nvCxnSpPr>
        <p:spPr>
          <a:xfrm flipH="1" flipV="1">
            <a:off x="2566208" y="4273003"/>
            <a:ext cx="1625132" cy="12415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83" idx="0"/>
          </p:cNvCxnSpPr>
          <p:nvPr/>
        </p:nvCxnSpPr>
        <p:spPr>
          <a:xfrm flipH="1" flipV="1">
            <a:off x="2580834" y="4273004"/>
            <a:ext cx="1610506" cy="1241589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735326" y="3044251"/>
            <a:ext cx="6058995" cy="1180760"/>
            <a:chOff x="6400800" y="3657396"/>
            <a:chExt cx="8845806" cy="2668754"/>
          </a:xfrm>
        </p:grpSpPr>
        <p:cxnSp>
          <p:nvCxnSpPr>
            <p:cNvPr id="39" name="直接箭头连接符 38"/>
            <p:cNvCxnSpPr>
              <a:stCxn id="38" idx="0"/>
            </p:cNvCxnSpPr>
            <p:nvPr/>
          </p:nvCxnSpPr>
          <p:spPr>
            <a:xfrm flipH="1" flipV="1">
              <a:off x="7268888" y="4632912"/>
              <a:ext cx="7119" cy="101334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6400800" y="3657396"/>
              <a:ext cx="2468792" cy="238503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矩形 40"/>
            <p:cNvSpPr/>
            <p:nvPr/>
          </p:nvSpPr>
          <p:spPr>
            <a:xfrm>
              <a:off x="7268889" y="4757921"/>
              <a:ext cx="1181312" cy="623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Motivation</a:t>
              </a:r>
              <a:endParaRPr lang="zh-CN" altLang="en-US" sz="1600" dirty="0"/>
            </a:p>
          </p:txBody>
        </p:sp>
        <p:sp>
          <p:nvSpPr>
            <p:cNvPr id="38" name="Rectangle 14"/>
            <p:cNvSpPr/>
            <p:nvPr/>
          </p:nvSpPr>
          <p:spPr>
            <a:xfrm>
              <a:off x="6811689" y="5646257"/>
              <a:ext cx="928637" cy="6798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FN</a:t>
              </a:r>
              <a:endParaRPr lang="en-US" dirty="0"/>
            </a:p>
          </p:txBody>
        </p:sp>
        <p:sp>
          <p:nvSpPr>
            <p:cNvPr id="37" name="Rectangle 10"/>
            <p:cNvSpPr/>
            <p:nvPr/>
          </p:nvSpPr>
          <p:spPr>
            <a:xfrm>
              <a:off x="6811689" y="3867712"/>
              <a:ext cx="8434917" cy="765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DSO</a:t>
              </a:r>
              <a:endParaRPr lang="en-US" sz="16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86770" y="3035555"/>
            <a:ext cx="1691016" cy="1180760"/>
            <a:chOff x="6400800" y="3657396"/>
            <a:chExt cx="2468792" cy="2668754"/>
          </a:xfrm>
        </p:grpSpPr>
        <p:cxnSp>
          <p:nvCxnSpPr>
            <p:cNvPr id="46" name="直接箭头连接符 45"/>
            <p:cNvCxnSpPr>
              <a:stCxn id="49" idx="0"/>
            </p:cNvCxnSpPr>
            <p:nvPr/>
          </p:nvCxnSpPr>
          <p:spPr>
            <a:xfrm flipH="1" flipV="1">
              <a:off x="7268889" y="4547605"/>
              <a:ext cx="7117" cy="109865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6400800" y="3657396"/>
              <a:ext cx="2468792" cy="238503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7268888" y="4757921"/>
              <a:ext cx="1181312" cy="623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Motivation</a:t>
              </a:r>
              <a:endParaRPr lang="zh-CN" altLang="en-US" sz="1600" dirty="0"/>
            </a:p>
          </p:txBody>
        </p:sp>
        <p:sp>
          <p:nvSpPr>
            <p:cNvPr id="49" name="Rectangle 14"/>
            <p:cNvSpPr/>
            <p:nvPr/>
          </p:nvSpPr>
          <p:spPr>
            <a:xfrm>
              <a:off x="6811688" y="5646257"/>
              <a:ext cx="928636" cy="6798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FN</a:t>
              </a:r>
              <a:endParaRPr 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90570" y="3035555"/>
            <a:ext cx="1691016" cy="1180760"/>
            <a:chOff x="6400800" y="3657396"/>
            <a:chExt cx="2468792" cy="2668754"/>
          </a:xfrm>
        </p:grpSpPr>
        <p:cxnSp>
          <p:nvCxnSpPr>
            <p:cNvPr id="52" name="直接箭头连接符 51"/>
            <p:cNvCxnSpPr>
              <a:stCxn id="55" idx="0"/>
            </p:cNvCxnSpPr>
            <p:nvPr/>
          </p:nvCxnSpPr>
          <p:spPr>
            <a:xfrm flipH="1" flipV="1">
              <a:off x="7268889" y="4547605"/>
              <a:ext cx="7117" cy="109865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6400800" y="3657396"/>
              <a:ext cx="2468792" cy="238503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4" name="矩形 53"/>
            <p:cNvSpPr/>
            <p:nvPr/>
          </p:nvSpPr>
          <p:spPr>
            <a:xfrm>
              <a:off x="7268888" y="4757921"/>
              <a:ext cx="1181312" cy="623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Motivation</a:t>
              </a:r>
              <a:endParaRPr lang="zh-CN" altLang="en-US" sz="1600" dirty="0"/>
            </a:p>
          </p:txBody>
        </p:sp>
        <p:sp>
          <p:nvSpPr>
            <p:cNvPr id="55" name="Rectangle 14"/>
            <p:cNvSpPr/>
            <p:nvPr/>
          </p:nvSpPr>
          <p:spPr>
            <a:xfrm>
              <a:off x="6811688" y="5646257"/>
              <a:ext cx="928636" cy="6798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FN</a:t>
              </a:r>
              <a:endParaRPr lang="en-US" dirty="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735326" y="5514593"/>
            <a:ext cx="1706158" cy="1117871"/>
            <a:chOff x="1735326" y="5511529"/>
            <a:chExt cx="1706158" cy="1117871"/>
          </a:xfrm>
        </p:grpSpPr>
        <p:sp>
          <p:nvSpPr>
            <p:cNvPr id="75" name="矩形 74"/>
            <p:cNvSpPr/>
            <p:nvPr/>
          </p:nvSpPr>
          <p:spPr>
            <a:xfrm>
              <a:off x="2483850" y="5900187"/>
              <a:ext cx="9576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Purchase</a:t>
              </a:r>
              <a:endParaRPr lang="zh-CN" altLang="en-US" sz="1600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1735326" y="5664056"/>
              <a:ext cx="1691016" cy="9653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2" name="Rectangle 10"/>
            <p:cNvSpPr/>
            <p:nvPr/>
          </p:nvSpPr>
          <p:spPr>
            <a:xfrm>
              <a:off x="2026733" y="5511529"/>
              <a:ext cx="626325" cy="3693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DSS</a:t>
              </a:r>
              <a:endParaRPr lang="en-US" dirty="0"/>
            </a:p>
          </p:txBody>
        </p:sp>
        <p:cxnSp>
          <p:nvCxnSpPr>
            <p:cNvPr id="73" name="直接箭头连接符 72"/>
            <p:cNvCxnSpPr>
              <a:endCxn id="72" idx="2"/>
            </p:cNvCxnSpPr>
            <p:nvPr/>
          </p:nvCxnSpPr>
          <p:spPr>
            <a:xfrm flipH="1" flipV="1">
              <a:off x="2339896" y="5880861"/>
              <a:ext cx="2481" cy="3325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3586770" y="5514593"/>
            <a:ext cx="1706158" cy="1117871"/>
            <a:chOff x="1735326" y="5511529"/>
            <a:chExt cx="1706158" cy="1117871"/>
          </a:xfrm>
        </p:grpSpPr>
        <p:sp>
          <p:nvSpPr>
            <p:cNvPr id="80" name="矩形 79"/>
            <p:cNvSpPr/>
            <p:nvPr/>
          </p:nvSpPr>
          <p:spPr>
            <a:xfrm>
              <a:off x="2483850" y="5900187"/>
              <a:ext cx="9576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Purchase</a:t>
              </a:r>
              <a:endParaRPr lang="zh-CN" altLang="en-US" sz="1600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1735326" y="5664056"/>
              <a:ext cx="1691016" cy="9653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Rectangle 10"/>
            <p:cNvSpPr/>
            <p:nvPr/>
          </p:nvSpPr>
          <p:spPr>
            <a:xfrm>
              <a:off x="2026733" y="5511529"/>
              <a:ext cx="626325" cy="3693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DSS</a:t>
              </a:r>
              <a:endParaRPr lang="en-US" dirty="0"/>
            </a:p>
          </p:txBody>
        </p:sp>
        <p:cxnSp>
          <p:nvCxnSpPr>
            <p:cNvPr id="84" name="直接箭头连接符 83"/>
            <p:cNvCxnSpPr>
              <a:endCxn id="83" idx="2"/>
            </p:cNvCxnSpPr>
            <p:nvPr/>
          </p:nvCxnSpPr>
          <p:spPr>
            <a:xfrm flipH="1" flipV="1">
              <a:off x="2339896" y="5880861"/>
              <a:ext cx="2481" cy="3325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2026733" y="5491251"/>
            <a:ext cx="6069995" cy="1117871"/>
            <a:chOff x="-2628511" y="5511529"/>
            <a:chExt cx="6069995" cy="1117871"/>
          </a:xfrm>
        </p:grpSpPr>
        <p:sp>
          <p:nvSpPr>
            <p:cNvPr id="86" name="矩形 85"/>
            <p:cNvSpPr/>
            <p:nvPr/>
          </p:nvSpPr>
          <p:spPr>
            <a:xfrm>
              <a:off x="2483850" y="5900187"/>
              <a:ext cx="9576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Purchase</a:t>
              </a:r>
              <a:endParaRPr lang="zh-CN" altLang="en-US" sz="1600" dirty="0"/>
            </a:p>
          </p:txBody>
        </p:sp>
        <p:sp>
          <p:nvSpPr>
            <p:cNvPr id="88" name="矩形 87"/>
            <p:cNvSpPr/>
            <p:nvPr/>
          </p:nvSpPr>
          <p:spPr>
            <a:xfrm>
              <a:off x="1735326" y="5664056"/>
              <a:ext cx="1691016" cy="9653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ectangle 10"/>
            <p:cNvSpPr/>
            <p:nvPr/>
          </p:nvSpPr>
          <p:spPr>
            <a:xfrm>
              <a:off x="2026733" y="5511529"/>
              <a:ext cx="626325" cy="3693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DSS</a:t>
              </a:r>
              <a:endParaRPr lang="en-US" dirty="0"/>
            </a:p>
          </p:txBody>
        </p:sp>
        <p:cxnSp>
          <p:nvCxnSpPr>
            <p:cNvPr id="90" name="直接箭头连接符 89"/>
            <p:cNvCxnSpPr>
              <a:endCxn id="89" idx="2"/>
            </p:cNvCxnSpPr>
            <p:nvPr/>
          </p:nvCxnSpPr>
          <p:spPr>
            <a:xfrm flipH="1" flipV="1">
              <a:off x="2339896" y="5880861"/>
              <a:ext cx="2481" cy="3325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14"/>
            <p:cNvSpPr/>
            <p:nvPr/>
          </p:nvSpPr>
          <p:spPr>
            <a:xfrm>
              <a:off x="-2628511" y="6234924"/>
              <a:ext cx="5767588" cy="33855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DSO</a:t>
              </a:r>
              <a:endParaRPr lang="en-US" dirty="0"/>
            </a:p>
          </p:txBody>
        </p:sp>
      </p:grpSp>
      <p:sp>
        <p:nvSpPr>
          <p:cNvPr id="95" name="矩形 94"/>
          <p:cNvSpPr/>
          <p:nvPr/>
        </p:nvSpPr>
        <p:spPr>
          <a:xfrm>
            <a:off x="5537451" y="5887862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......</a:t>
            </a:r>
            <a:endParaRPr lang="zh-CN" altLang="en-US" dirty="0"/>
          </a:p>
        </p:txBody>
      </p:sp>
      <p:sp>
        <p:nvSpPr>
          <p:cNvPr id="56" name="Slide Number Placeholder 3"/>
          <p:cNvSpPr txBox="1">
            <a:spLocks/>
          </p:cNvSpPr>
          <p:nvPr/>
        </p:nvSpPr>
        <p:spPr>
          <a:xfrm>
            <a:off x="6625392" y="64559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46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/>
      <p:bldP spid="9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0" y="1524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Simulations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1371600" y="5486400"/>
            <a:ext cx="6983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</a:t>
            </a:r>
            <a:r>
              <a:rPr lang="en-US" altLang="zh-CN" b="1" dirty="0" smtClean="0"/>
              <a:t>igh </a:t>
            </a:r>
            <a:r>
              <a:rPr lang="en-US" b="1" dirty="0" smtClean="0"/>
              <a:t>Benefits and Necessity of FNs when the number of DSSs is large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640138"/>
            <a:ext cx="4343400" cy="3468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14" y="1640137"/>
            <a:ext cx="4400086" cy="346885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625392" y="64559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47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3000" dirty="0" smtClean="0">
                <a:latin typeface="Eras Bold ITC" pitchFamily="34" charset="0"/>
              </a:rPr>
              <a:t>Future Works</a:t>
            </a:r>
            <a:endParaRPr lang="en-US" altLang="zh-CN" sz="3000" dirty="0">
              <a:latin typeface="Eras Bold ITC" pitchFamily="34" charset="0"/>
            </a:endParaRPr>
          </a:p>
        </p:txBody>
      </p:sp>
      <p:sp>
        <p:nvSpPr>
          <p:cNvPr id="96" name="Rectangle 5"/>
          <p:cNvSpPr/>
          <p:nvPr/>
        </p:nvSpPr>
        <p:spPr>
          <a:xfrm>
            <a:off x="-4916" y="3801940"/>
            <a:ext cx="1981200" cy="409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Future Works</a:t>
            </a:r>
            <a:endParaRPr lang="en-US" sz="2000" b="1" dirty="0" smtClean="0"/>
          </a:p>
        </p:txBody>
      </p:sp>
      <p:sp>
        <p:nvSpPr>
          <p:cNvPr id="22" name="矩形 21"/>
          <p:cNvSpPr/>
          <p:nvPr/>
        </p:nvSpPr>
        <p:spPr>
          <a:xfrm>
            <a:off x="2743200" y="4088020"/>
            <a:ext cx="6324600" cy="15507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9999"/>
              </a:gs>
              <a:gs pos="2000">
                <a:schemeClr val="bg1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743200" y="1905000"/>
            <a:ext cx="60960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2000">
                <a:schemeClr val="bg1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71263" y="2458402"/>
            <a:ext cx="50363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smtClean="0"/>
              <a:t>A Complex Hierarchical Game Framework</a:t>
            </a:r>
            <a:endParaRPr lang="zh-CN" altLang="en-US" sz="2200" dirty="0"/>
          </a:p>
        </p:txBody>
      </p:sp>
      <p:pic>
        <p:nvPicPr>
          <p:cNvPr id="5122" name="Picture 2" descr="相关图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31690"/>
            <a:ext cx="1905000" cy="12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4047462" y="4478689"/>
            <a:ext cx="4883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/>
              <a:t>Combining Hierarchical Game with Reinforcement Learning</a:t>
            </a:r>
            <a:endParaRPr lang="zh-CN" altLang="en-US" sz="2200" dirty="0"/>
          </a:p>
        </p:txBody>
      </p:sp>
      <p:pic>
        <p:nvPicPr>
          <p:cNvPr id="5124" name="Picture 4" descr="“MACHINE LEARNING”的图片搜索结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r="3296"/>
          <a:stretch/>
        </p:blipFill>
        <p:spPr bwMode="auto">
          <a:xfrm>
            <a:off x="1991226" y="4211131"/>
            <a:ext cx="1919877" cy="12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862497" y="64559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48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0" y="1524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Complex Hierarchical Game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851" y="5619929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36058" y="2929463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4800" y="1295400"/>
            <a:ext cx="181868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50612" y="1554180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62349" y="1276529"/>
            <a:ext cx="1818680" cy="1207320"/>
            <a:chOff x="89149" y="1383480"/>
            <a:chExt cx="1818680" cy="1207320"/>
          </a:xfrm>
        </p:grpSpPr>
        <p:sp>
          <p:nvSpPr>
            <p:cNvPr id="13" name="矩形 12"/>
            <p:cNvSpPr/>
            <p:nvPr/>
          </p:nvSpPr>
          <p:spPr>
            <a:xfrm>
              <a:off x="89149" y="1390471"/>
              <a:ext cx="1818680" cy="12003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06129" y="1383480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05147" y="1276529"/>
            <a:ext cx="1818680" cy="1207320"/>
            <a:chOff x="89149" y="1383480"/>
            <a:chExt cx="1818680" cy="1207320"/>
          </a:xfrm>
        </p:grpSpPr>
        <p:sp>
          <p:nvSpPr>
            <p:cNvPr id="16" name="矩形 15"/>
            <p:cNvSpPr/>
            <p:nvPr/>
          </p:nvSpPr>
          <p:spPr>
            <a:xfrm>
              <a:off x="89149" y="1390471"/>
              <a:ext cx="1818680" cy="12003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6132" y="1383480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300146" y="5619929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20" name="矩形 19"/>
          <p:cNvSpPr/>
          <p:nvPr/>
        </p:nvSpPr>
        <p:spPr>
          <a:xfrm>
            <a:off x="4333056" y="5619929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21" name="Rounded Rectangle 10"/>
          <p:cNvSpPr>
            <a:spLocks noChangeArrowheads="1"/>
          </p:cNvSpPr>
          <p:nvPr/>
        </p:nvSpPr>
        <p:spPr bwMode="auto">
          <a:xfrm>
            <a:off x="2458003" y="1554180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ounded Rectangle 10"/>
          <p:cNvSpPr>
            <a:spLocks noChangeArrowheads="1"/>
          </p:cNvSpPr>
          <p:nvPr/>
        </p:nvSpPr>
        <p:spPr bwMode="auto">
          <a:xfrm>
            <a:off x="4388562" y="1554180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ounded Rectangle 9"/>
          <p:cNvSpPr>
            <a:spLocks noChangeArrowheads="1"/>
          </p:cNvSpPr>
          <p:nvPr/>
        </p:nvSpPr>
        <p:spPr bwMode="auto">
          <a:xfrm>
            <a:off x="433600" y="4260703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24" name="Rounded Rectangle 9"/>
          <p:cNvSpPr>
            <a:spLocks noChangeArrowheads="1"/>
          </p:cNvSpPr>
          <p:nvPr/>
        </p:nvSpPr>
        <p:spPr bwMode="auto">
          <a:xfrm>
            <a:off x="2428680" y="4248823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25" name="Rounded Rectangle 9"/>
          <p:cNvSpPr>
            <a:spLocks noChangeArrowheads="1"/>
          </p:cNvSpPr>
          <p:nvPr/>
        </p:nvSpPr>
        <p:spPr bwMode="auto">
          <a:xfrm>
            <a:off x="4326237" y="4264684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26" name="Rounded Rectangle 8"/>
          <p:cNvSpPr>
            <a:spLocks noChangeArrowheads="1"/>
          </p:cNvSpPr>
          <p:nvPr/>
        </p:nvSpPr>
        <p:spPr bwMode="auto">
          <a:xfrm>
            <a:off x="2434996" y="2929462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ounded Rectangle 8"/>
          <p:cNvSpPr>
            <a:spLocks noChangeArrowheads="1"/>
          </p:cNvSpPr>
          <p:nvPr/>
        </p:nvSpPr>
        <p:spPr bwMode="auto">
          <a:xfrm>
            <a:off x="4361522" y="2920705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0246" y="2686402"/>
            <a:ext cx="4000783" cy="124027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圆角矩形 28"/>
          <p:cNvSpPr/>
          <p:nvPr/>
        </p:nvSpPr>
        <p:spPr>
          <a:xfrm>
            <a:off x="4201380" y="4096827"/>
            <a:ext cx="1970820" cy="204746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6416604" y="2584147"/>
            <a:ext cx="2620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000" b="1" dirty="0" smtClean="0">
                <a:solidFill>
                  <a:srgbClr val="0070C0"/>
                </a:solidFill>
              </a:rPr>
              <a:t>Coalition Formation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69713" y="4248823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000" b="1" dirty="0" smtClean="0">
                <a:solidFill>
                  <a:srgbClr val="FF0000"/>
                </a:solidFill>
              </a:rPr>
              <a:t>Position Switch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193837" y="3240057"/>
            <a:ext cx="304800" cy="27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871571" y="3240057"/>
            <a:ext cx="304800" cy="27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560763" y="3240057"/>
            <a:ext cx="304800" cy="27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7003258" y="3157407"/>
            <a:ext cx="1365309" cy="433733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圆角矩形 41"/>
          <p:cNvSpPr/>
          <p:nvPr/>
        </p:nvSpPr>
        <p:spPr>
          <a:xfrm>
            <a:off x="291851" y="2853417"/>
            <a:ext cx="1770211" cy="2452973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850713" y="64372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49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31" grpId="0"/>
      <p:bldP spid="32" grpId="0"/>
      <p:bldP spid="33" grpId="0" animBg="1"/>
      <p:bldP spid="34" grpId="0" animBg="1"/>
      <p:bldP spid="35" grpId="0" animBg="1"/>
      <p:bldP spid="41" grpId="0" animBg="1"/>
      <p:bldP spid="42" grpId="0" animBg="1"/>
      <p:bldP spid="4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8599" y="1905000"/>
            <a:ext cx="2741323" cy="32003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3161724" y="1905000"/>
            <a:ext cx="2741323" cy="3200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6070185" y="1931472"/>
            <a:ext cx="2741323" cy="3173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latin typeface="Eras Bold ITC" pitchFamily="34" charset="0"/>
              </a:rPr>
              <a:t>Development of Wireless Network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8599" y="1484691"/>
            <a:ext cx="1718187" cy="40011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Be Advanced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4989" t="1305"/>
          <a:stretch/>
        </p:blipFill>
        <p:spPr>
          <a:xfrm>
            <a:off x="6239101" y="2144300"/>
            <a:ext cx="2403489" cy="134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5194" r="3183"/>
          <a:stretch/>
        </p:blipFill>
        <p:spPr>
          <a:xfrm>
            <a:off x="378787" y="2144300"/>
            <a:ext cx="2440945" cy="134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/>
          <a:srcRect l="8682"/>
          <a:stretch/>
        </p:blipFill>
        <p:spPr>
          <a:xfrm>
            <a:off x="3318309" y="2153343"/>
            <a:ext cx="2403489" cy="133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378787" y="3939252"/>
            <a:ext cx="246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Multi-Layer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Wireless Network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87308" y="3939252"/>
            <a:ext cx="246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</a:rPr>
              <a:t>Cooperations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of </a:t>
            </a:r>
            <a:r>
              <a:rPr lang="en-US" altLang="zh-CN" sz="2000" b="1" dirty="0">
                <a:solidFill>
                  <a:schemeClr val="bg1"/>
                </a:solidFill>
              </a:rPr>
              <a:t>Multiple Networks</a:t>
            </a:r>
          </a:p>
        </p:txBody>
      </p:sp>
      <p:sp>
        <p:nvSpPr>
          <p:cNvPr id="21" name="矩形 20"/>
          <p:cNvSpPr/>
          <p:nvPr/>
        </p:nvSpPr>
        <p:spPr>
          <a:xfrm>
            <a:off x="3176592" y="1463159"/>
            <a:ext cx="1737852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Get Helpers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04035" y="1463159"/>
            <a:ext cx="1737852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Be the God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15861" y="3966045"/>
            <a:ext cx="1649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Network Virtualization</a:t>
            </a:r>
          </a:p>
        </p:txBody>
      </p:sp>
      <p:sp>
        <p:nvSpPr>
          <p:cNvPr id="25" name="矩形 24"/>
          <p:cNvSpPr/>
          <p:nvPr/>
        </p:nvSpPr>
        <p:spPr>
          <a:xfrm>
            <a:off x="670478" y="5486717"/>
            <a:ext cx="7723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How to manage the distributive behaviors of autonomous individuals?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3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  <p:bldP spid="19" grpId="0"/>
      <p:bldP spid="4" grpId="0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58019" y="219041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Multi-Agent Reinforcement Learning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-365753" y="1131608"/>
                <a:ext cx="9601200" cy="849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bSup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b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zh-CN" altLang="en-US" sz="2000" b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CN" altLang="en-US" sz="2000" b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bSup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zh-CN" alt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bSup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∏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bSup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′)</m:t>
                          </m:r>
                          <m:r>
                            <m:rPr>
                              <m:nor/>
                            </m:rPr>
                            <a:rPr lang="zh-CN" altLang="en-US" sz="2000" b="1" dirty="0"/>
                            <m:t> </m:t>
                          </m:r>
                        </m:e>
                      </m:nary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753" y="1131608"/>
                <a:ext cx="9601200" cy="8495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组合 36"/>
          <p:cNvGrpSpPr/>
          <p:nvPr/>
        </p:nvGrpSpPr>
        <p:grpSpPr>
          <a:xfrm>
            <a:off x="4665224" y="4886132"/>
            <a:ext cx="4281664" cy="1058068"/>
            <a:chOff x="1371600" y="2057400"/>
            <a:chExt cx="6553200" cy="1600200"/>
          </a:xfrm>
        </p:grpSpPr>
        <p:grpSp>
          <p:nvGrpSpPr>
            <p:cNvPr id="38" name="组合 37"/>
            <p:cNvGrpSpPr/>
            <p:nvPr/>
          </p:nvGrpSpPr>
          <p:grpSpPr>
            <a:xfrm>
              <a:off x="1538354" y="2173764"/>
              <a:ext cx="6350062" cy="1371914"/>
              <a:chOff x="638309" y="2942790"/>
              <a:chExt cx="6350062" cy="13719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矩形 39"/>
                  <p:cNvSpPr/>
                  <p:nvPr/>
                </p:nvSpPr>
                <p:spPr>
                  <a:xfrm>
                    <a:off x="638309" y="2942790"/>
                    <a:ext cx="1125855" cy="8438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limLow>
                            <m:limLowPr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oMath>
                      </m:oMathPara>
                    </a14:m>
                    <a:endParaRPr lang="zh-CN" altLang="en-US" sz="1600" b="1" dirty="0"/>
                  </a:p>
                </p:txBody>
              </p:sp>
            </mc:Choice>
            <mc:Fallback xmlns="">
              <p:sp>
                <p:nvSpPr>
                  <p:cNvPr id="40" name="矩形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309" y="2942790"/>
                    <a:ext cx="1125855" cy="84387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217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矩形 42"/>
                  <p:cNvSpPr/>
                  <p:nvPr/>
                </p:nvSpPr>
                <p:spPr>
                  <a:xfrm>
                    <a:off x="1828799" y="2979660"/>
                    <a:ext cx="1347330" cy="558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bSup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′)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3" name="矩形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799" y="2979660"/>
                    <a:ext cx="1347330" cy="5585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矩形 43"/>
                  <p:cNvSpPr/>
                  <p:nvPr/>
                </p:nvSpPr>
                <p:spPr>
                  <a:xfrm>
                    <a:off x="657974" y="3721073"/>
                    <a:ext cx="824161" cy="5757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" name="矩形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974" y="3721073"/>
                    <a:ext cx="713657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矩形 44"/>
                  <p:cNvSpPr/>
                  <p:nvPr/>
                </p:nvSpPr>
                <p:spPr>
                  <a:xfrm>
                    <a:off x="1828798" y="3729333"/>
                    <a:ext cx="4604124" cy="558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𝒂𝒓𝒈𝒎𝒂𝒙</m:t>
                          </m:r>
                          <m:sSubSup>
                            <m:sSub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bSup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5" name="矩形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798" y="3729333"/>
                    <a:ext cx="4604124" cy="55857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矩形 45"/>
                  <p:cNvSpPr/>
                  <p:nvPr/>
                </p:nvSpPr>
                <p:spPr>
                  <a:xfrm>
                    <a:off x="6200326" y="3011995"/>
                    <a:ext cx="788045" cy="558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b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46" name="矩形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0326" y="3011995"/>
                    <a:ext cx="788045" cy="55857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矩形 46"/>
                  <p:cNvSpPr/>
                  <p:nvPr/>
                </p:nvSpPr>
                <p:spPr>
                  <a:xfrm>
                    <a:off x="6200323" y="3756134"/>
                    <a:ext cx="788045" cy="558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b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47" name="矩形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0323" y="3756134"/>
                    <a:ext cx="788045" cy="55857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矩形 38"/>
            <p:cNvSpPr/>
            <p:nvPr/>
          </p:nvSpPr>
          <p:spPr>
            <a:xfrm>
              <a:off x="1371600" y="2057400"/>
              <a:ext cx="65532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48" name="圆角矩形 47"/>
          <p:cNvSpPr/>
          <p:nvPr/>
        </p:nvSpPr>
        <p:spPr>
          <a:xfrm>
            <a:off x="3444247" y="2057400"/>
            <a:ext cx="990600" cy="6669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9" name="圆角矩形 48"/>
          <p:cNvSpPr/>
          <p:nvPr/>
        </p:nvSpPr>
        <p:spPr>
          <a:xfrm>
            <a:off x="5425447" y="2057400"/>
            <a:ext cx="990600" cy="6669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0" name="圆角矩形 49"/>
          <p:cNvSpPr/>
          <p:nvPr/>
        </p:nvSpPr>
        <p:spPr>
          <a:xfrm>
            <a:off x="3465975" y="3921270"/>
            <a:ext cx="990600" cy="6669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51" name="圆角矩形 50"/>
          <p:cNvSpPr/>
          <p:nvPr/>
        </p:nvSpPr>
        <p:spPr>
          <a:xfrm>
            <a:off x="5425447" y="3928364"/>
            <a:ext cx="990600" cy="6669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cxnSp>
        <p:nvCxnSpPr>
          <p:cNvPr id="52" name="Straight Arrow Connector 38"/>
          <p:cNvCxnSpPr/>
          <p:nvPr/>
        </p:nvCxnSpPr>
        <p:spPr>
          <a:xfrm>
            <a:off x="3901447" y="2869012"/>
            <a:ext cx="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38"/>
          <p:cNvCxnSpPr/>
          <p:nvPr/>
        </p:nvCxnSpPr>
        <p:spPr>
          <a:xfrm>
            <a:off x="6073148" y="2895577"/>
            <a:ext cx="0" cy="946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38"/>
          <p:cNvCxnSpPr/>
          <p:nvPr/>
        </p:nvCxnSpPr>
        <p:spPr>
          <a:xfrm>
            <a:off x="4077445" y="2895577"/>
            <a:ext cx="1783095" cy="9539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38"/>
          <p:cNvCxnSpPr/>
          <p:nvPr/>
        </p:nvCxnSpPr>
        <p:spPr>
          <a:xfrm flipH="1">
            <a:off x="4114056" y="2877570"/>
            <a:ext cx="1806691" cy="875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4702374" y="2172205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……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4713152" y="401549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……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6924013" y="2234725"/>
                <a:ext cx="880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zh-CN" altLang="en-US" b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013" y="2234725"/>
                <a:ext cx="88024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7971969" y="2254290"/>
                <a:ext cx="514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969" y="2254290"/>
                <a:ext cx="51488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6941219" y="4038205"/>
                <a:ext cx="939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zh-CN" altLang="en-US" b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219" y="4038205"/>
                <a:ext cx="93955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8013351" y="4038205"/>
                <a:ext cx="514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51" y="4038205"/>
                <a:ext cx="51488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2549121" y="4025049"/>
                <a:ext cx="580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121" y="4025049"/>
                <a:ext cx="58054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2529847" y="2132905"/>
                <a:ext cx="500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47" y="2132905"/>
                <a:ext cx="500393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290214" y="2612750"/>
            <a:ext cx="2069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Hierarchical Game Framework</a:t>
            </a:r>
            <a:endParaRPr lang="zh-CN" altLang="en-US" sz="2400" dirty="0"/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>
          <a:xfrm>
            <a:off x="6850713" y="64372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50</a:t>
            </a:fld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8408229" y="1320719"/>
                <a:ext cx="514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29" y="1320719"/>
                <a:ext cx="51488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组合 77"/>
          <p:cNvGrpSpPr/>
          <p:nvPr/>
        </p:nvGrpSpPr>
        <p:grpSpPr>
          <a:xfrm>
            <a:off x="202130" y="4876800"/>
            <a:ext cx="4373723" cy="1058068"/>
            <a:chOff x="1371600" y="2057400"/>
            <a:chExt cx="6694100" cy="1600200"/>
          </a:xfrm>
        </p:grpSpPr>
        <p:grpSp>
          <p:nvGrpSpPr>
            <p:cNvPr id="79" name="组合 78"/>
            <p:cNvGrpSpPr/>
            <p:nvPr/>
          </p:nvGrpSpPr>
          <p:grpSpPr>
            <a:xfrm>
              <a:off x="1407173" y="2181675"/>
              <a:ext cx="6658527" cy="1365733"/>
              <a:chOff x="507128" y="2950701"/>
              <a:chExt cx="6658527" cy="13657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矩形 80"/>
                  <p:cNvSpPr/>
                  <p:nvPr/>
                </p:nvSpPr>
                <p:spPr>
                  <a:xfrm>
                    <a:off x="507128" y="2950701"/>
                    <a:ext cx="1121027" cy="7557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limLow>
                            <m:limLowPr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b="1" i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zh-CN" altLang="en-US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oMath>
                      </m:oMathPara>
                    </a14:m>
                    <a:endParaRPr lang="zh-CN" altLang="en-US" sz="1600" b="1" dirty="0"/>
                  </a:p>
                </p:txBody>
              </p:sp>
            </mc:Choice>
            <mc:Fallback xmlns="">
              <p:sp>
                <p:nvSpPr>
                  <p:cNvPr id="81" name="矩形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128" y="2950701"/>
                    <a:ext cx="1121027" cy="75571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609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矩形 81"/>
                  <p:cNvSpPr/>
                  <p:nvPr/>
                </p:nvSpPr>
                <p:spPr>
                  <a:xfrm>
                    <a:off x="1482135" y="2991246"/>
                    <a:ext cx="1347330" cy="558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bSup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′)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2" name="矩形 8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2135" y="2991246"/>
                    <a:ext cx="1347330" cy="55857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矩形 82"/>
                  <p:cNvSpPr/>
                  <p:nvPr/>
                </p:nvSpPr>
                <p:spPr>
                  <a:xfrm>
                    <a:off x="657974" y="3721073"/>
                    <a:ext cx="824161" cy="5757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" name="矩形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974" y="3721073"/>
                    <a:ext cx="713657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矩形 83"/>
                  <p:cNvSpPr/>
                  <p:nvPr/>
                </p:nvSpPr>
                <p:spPr>
                  <a:xfrm>
                    <a:off x="1314709" y="3685117"/>
                    <a:ext cx="4625518" cy="6201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𝒂𝒓𝒈𝒎𝒂𝒙</m:t>
                          </m:r>
                          <m:sSubSup>
                            <m:sSub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r>
                            <a:rPr lang="zh-CN" altLang="en-US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′)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84" name="矩形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709" y="3685117"/>
                    <a:ext cx="4625518" cy="62014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134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矩形 84"/>
                  <p:cNvSpPr/>
                  <p:nvPr/>
                </p:nvSpPr>
                <p:spPr>
                  <a:xfrm>
                    <a:off x="5599468" y="3005189"/>
                    <a:ext cx="788045" cy="558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b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85" name="矩形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468" y="3005189"/>
                    <a:ext cx="788045" cy="558570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矩形 85"/>
                  <p:cNvSpPr/>
                  <p:nvPr/>
                </p:nvSpPr>
                <p:spPr>
                  <a:xfrm>
                    <a:off x="5621952" y="3757864"/>
                    <a:ext cx="1543703" cy="558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b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′≠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86" name="矩形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1952" y="3757864"/>
                    <a:ext cx="1543703" cy="558570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矩形 79"/>
            <p:cNvSpPr/>
            <p:nvPr/>
          </p:nvSpPr>
          <p:spPr>
            <a:xfrm>
              <a:off x="1371600" y="2057400"/>
              <a:ext cx="65532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" name="矩形 1"/>
          <p:cNvSpPr/>
          <p:nvPr/>
        </p:nvSpPr>
        <p:spPr>
          <a:xfrm>
            <a:off x="1378115" y="5901231"/>
            <a:ext cx="181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Nash Equilibrium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5724475" y="5908769"/>
            <a:ext cx="243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Stackelberg</a:t>
            </a:r>
            <a:r>
              <a:rPr lang="en-US" altLang="zh-CN" b="1" dirty="0" smtClean="0"/>
              <a:t> Equilibrium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731734" y="870528"/>
            <a:ext cx="1734241" cy="526986"/>
            <a:chOff x="1731734" y="992249"/>
            <a:chExt cx="1734241" cy="526986"/>
          </a:xfrm>
        </p:grpSpPr>
        <p:grpSp>
          <p:nvGrpSpPr>
            <p:cNvPr id="88" name="组合 87"/>
            <p:cNvGrpSpPr/>
            <p:nvPr/>
          </p:nvGrpSpPr>
          <p:grpSpPr>
            <a:xfrm>
              <a:off x="1731734" y="992249"/>
              <a:ext cx="1734241" cy="369332"/>
              <a:chOff x="3810000" y="1675668"/>
              <a:chExt cx="1820820" cy="369332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3810000" y="1698325"/>
                <a:ext cx="1820820" cy="3183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3982245" y="1675668"/>
                <a:ext cx="14208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Learning rate</a:t>
                </a:r>
                <a:endParaRPr lang="en-US" altLang="zh-CN" dirty="0"/>
              </a:p>
            </p:txBody>
          </p:sp>
        </p:grpSp>
        <p:cxnSp>
          <p:nvCxnSpPr>
            <p:cNvPr id="4" name="直接连接符 3"/>
            <p:cNvCxnSpPr/>
            <p:nvPr/>
          </p:nvCxnSpPr>
          <p:spPr>
            <a:xfrm>
              <a:off x="2780043" y="1333247"/>
              <a:ext cx="59350" cy="185988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4772310" y="875293"/>
            <a:ext cx="1774239" cy="526986"/>
            <a:chOff x="1731734" y="992249"/>
            <a:chExt cx="1774239" cy="526986"/>
          </a:xfrm>
        </p:grpSpPr>
        <p:grpSp>
          <p:nvGrpSpPr>
            <p:cNvPr id="92" name="组合 91"/>
            <p:cNvGrpSpPr/>
            <p:nvPr/>
          </p:nvGrpSpPr>
          <p:grpSpPr>
            <a:xfrm>
              <a:off x="1731734" y="992249"/>
              <a:ext cx="1774239" cy="369332"/>
              <a:chOff x="3810000" y="1675668"/>
              <a:chExt cx="1862815" cy="369332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3810000" y="1698325"/>
                <a:ext cx="1820820" cy="31834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3982245" y="1675668"/>
                <a:ext cx="1690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Discount factor</a:t>
                </a:r>
                <a:endParaRPr lang="en-US" altLang="zh-CN" dirty="0"/>
              </a:p>
            </p:txBody>
          </p:sp>
        </p:grpSp>
        <p:cxnSp>
          <p:nvCxnSpPr>
            <p:cNvPr id="93" name="直接连接符 92"/>
            <p:cNvCxnSpPr/>
            <p:nvPr/>
          </p:nvCxnSpPr>
          <p:spPr>
            <a:xfrm>
              <a:off x="2780043" y="1333247"/>
              <a:ext cx="59350" cy="185988"/>
            </a:xfrm>
            <a:prstGeom prst="line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6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7" grpId="0"/>
      <p:bldP spid="60" grpId="0"/>
      <p:bldP spid="61" grpId="0"/>
      <p:bldP spid="62" grpId="0"/>
      <p:bldP spid="65" grpId="0"/>
      <p:bldP spid="2" grpId="0"/>
      <p:bldP spid="8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Publications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780401"/>
            <a:ext cx="1545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&amp; Magazine</a:t>
            </a:r>
            <a:endParaRPr lang="zh-CN" altLang="en-US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0921" y="3609201"/>
            <a:ext cx="9353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endParaRPr lang="zh-CN" altLang="en-US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30" y="990600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 </a:t>
            </a:r>
            <a:endParaRPr lang="zh-CN" altLang="en-US" sz="1200" b="1" dirty="0"/>
          </a:p>
        </p:txBody>
      </p:sp>
      <p:sp>
        <p:nvSpPr>
          <p:cNvPr id="3" name="矩形 2"/>
          <p:cNvSpPr/>
          <p:nvPr/>
        </p:nvSpPr>
        <p:spPr>
          <a:xfrm>
            <a:off x="228600" y="12440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zh-CN" altLang="en-US" sz="800" dirty="0" smtClean="0"/>
              <a:t>H</a:t>
            </a:r>
            <a:r>
              <a:rPr lang="zh-CN" altLang="en-US" sz="800" dirty="0"/>
              <a:t>. Zhang, S. Khairy, L. X. Cai, and Z. Han, “Resource Allocation in </a:t>
            </a:r>
            <a:r>
              <a:rPr lang="en-US" altLang="zh-CN" sz="800" dirty="0" smtClean="0"/>
              <a:t>Unlicensed Long Term Evolution </a:t>
            </a:r>
            <a:r>
              <a:rPr lang="en-US" altLang="zh-CN" sz="800" dirty="0" err="1" smtClean="0"/>
              <a:t>HetNets</a:t>
            </a:r>
            <a:r>
              <a:rPr lang="zh-CN" altLang="en-US" sz="800" dirty="0" smtClean="0"/>
              <a:t>," </a:t>
            </a:r>
            <a:r>
              <a:rPr lang="zh-CN" altLang="en-US" sz="800" dirty="0"/>
              <a:t>contracting with Springer Science + Business Media, LLC</a:t>
            </a:r>
            <a:r>
              <a:rPr lang="zh-CN" altLang="en-US" sz="800" dirty="0" smtClean="0"/>
              <a:t>.</a:t>
            </a:r>
            <a:endParaRPr lang="en-US" altLang="zh-CN" sz="800" dirty="0" smtClean="0"/>
          </a:p>
          <a:p>
            <a:pPr marL="228600" indent="-228600">
              <a:buAutoNum type="arabicPeriod"/>
            </a:pPr>
            <a:endParaRPr lang="zh-CN" altLang="en-US" sz="800" dirty="0" smtClean="0"/>
          </a:p>
          <a:p>
            <a:pPr marL="228600" indent="-228600">
              <a:buFontTx/>
              <a:buAutoNum type="arabicPeriod"/>
            </a:pPr>
            <a:endParaRPr lang="en-US" altLang="zh-CN" sz="800" dirty="0" smtClean="0"/>
          </a:p>
          <a:p>
            <a:pPr marL="228600" indent="-228600">
              <a:buFontTx/>
              <a:buAutoNum type="arabicPeriod"/>
            </a:pPr>
            <a:r>
              <a:rPr lang="zh-CN" altLang="en-US" sz="800" dirty="0" smtClean="0"/>
              <a:t>H. Zhang and Z. Han, “Distributed Resource Allocation for Network Virtualization,” Book chapter in Handbook of Cognitive Radio, Springer.</a:t>
            </a:r>
            <a:endParaRPr lang="zh-CN" altLang="en-US" sz="800" dirty="0"/>
          </a:p>
        </p:txBody>
      </p:sp>
      <p:sp>
        <p:nvSpPr>
          <p:cNvPr id="4" name="矩形 3"/>
          <p:cNvSpPr/>
          <p:nvPr/>
        </p:nvSpPr>
        <p:spPr>
          <a:xfrm>
            <a:off x="258848" y="2016703"/>
            <a:ext cx="86192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 startAt="3"/>
            </a:pPr>
            <a:r>
              <a:rPr lang="zh-CN" altLang="en-US" sz="800" dirty="0" smtClean="0"/>
              <a:t>H</a:t>
            </a:r>
            <a:r>
              <a:rPr lang="zh-CN" altLang="en-US" sz="800" dirty="0"/>
              <a:t>. Zhang, Y. Zhang, Y. Gu, D. Niyato, and Z. Han, “A Hierarchical Game Framework for Resource Management in Fog Computing,” in IEEE Communication Magazine, vol. 55, no. 8, </a:t>
            </a:r>
            <a:r>
              <a:rPr lang="en-US" altLang="zh-CN" sz="800" dirty="0" smtClean="0"/>
              <a:t>Aug. </a:t>
            </a:r>
            <a:r>
              <a:rPr lang="zh-CN" altLang="en-US" sz="800" dirty="0" smtClean="0"/>
              <a:t>2017.</a:t>
            </a: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Y. Xiao, S. Bu, D. Niyato, R. Yu, and Z. Han, “Computing Resource Allocation in Three-Tier IoT Fog Networks: a Joint Optimization Approach Combining Stackelberg Game and Matching,” in IEEE Internet of Things Journal, </a:t>
            </a:r>
            <a:r>
              <a:rPr lang="en-US" altLang="zh-CN" sz="800" dirty="0"/>
              <a:t>vol. 4, no. 5, pp. 1204-1215, Oct. 2017. </a:t>
            </a: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Y. Xiao, L. X. Cai, D. Niyato, L. Song, and Z. Han, "A Multi-Leader Multi-Follower Stackelberg Game for Resource Management in LTE Unlicensed," in IEEE Transactions on Wireless Communications, vol. 16, no. 1, pp. 348-361, </a:t>
            </a:r>
            <a:r>
              <a:rPr lang="en-US" altLang="zh-CN" sz="800" dirty="0" smtClean="0"/>
              <a:t>Jan. </a:t>
            </a:r>
            <a:r>
              <a:rPr lang="zh-CN" altLang="en-US" sz="800" dirty="0" smtClean="0"/>
              <a:t>2017</a:t>
            </a:r>
            <a:r>
              <a:rPr lang="zh-CN" altLang="en-US" sz="800" dirty="0"/>
              <a:t>.</a:t>
            </a:r>
            <a:endParaRPr lang="en-US" altLang="zh-CN" sz="800" dirty="0"/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D. Niyato, L. Song, T. Jiang, and Z. Han, “Zero-determinant Strategy for Resource Sharing in Wireless Cooperation,” IEEE Transactions on Wireless Communications, vol. 15, no. 3, pp. 2179-2192, </a:t>
            </a:r>
            <a:r>
              <a:rPr lang="zh-CN" altLang="en-US" sz="800" dirty="0" smtClean="0"/>
              <a:t>Mar</a:t>
            </a:r>
            <a:r>
              <a:rPr lang="en-US" altLang="zh-CN" sz="800" dirty="0" smtClean="0"/>
              <a:t>.</a:t>
            </a:r>
            <a:r>
              <a:rPr lang="zh-CN" altLang="en-US" sz="800" dirty="0" smtClean="0"/>
              <a:t> </a:t>
            </a:r>
            <a:r>
              <a:rPr lang="zh-CN" altLang="en-US" sz="800" dirty="0"/>
              <a:t>2016</a:t>
            </a:r>
            <a:r>
              <a:rPr lang="zh-CN" altLang="en-US" sz="800" dirty="0" smtClean="0"/>
              <a:t>.</a:t>
            </a: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r>
              <a:rPr lang="en-US" altLang="zh-CN" sz="800" dirty="0"/>
              <a:t>H. Zhang, W. Ding, F. Yang, J. Song, and Z. Han, "Resource Allocation in Heterogeneous Network with Visible Light Communication and D2D: A Hierarchical Game Approach," submitted to Transactions on Communication</a:t>
            </a:r>
            <a:r>
              <a:rPr lang="en-US" altLang="zh-CN" sz="800" dirty="0" smtClean="0"/>
              <a:t>.</a:t>
            </a:r>
          </a:p>
          <a:p>
            <a:pPr marL="228600" indent="-228600">
              <a:buFontTx/>
              <a:buAutoNum type="arabicPeriod" startAt="3"/>
            </a:pPr>
            <a:r>
              <a:rPr lang="en-US" altLang="zh-CN" sz="800" dirty="0"/>
              <a:t>H. Zhang, B. Di, Z. Chang, X. Liu, L. Song, and Z. Han, "Equilibrium Problems with Equilibrium Constraints Analysis for Power Control and User Scheduling in NOMA Networks," submitted </a:t>
            </a:r>
            <a:r>
              <a:rPr lang="en-US" altLang="zh-CN" sz="800" dirty="0" smtClean="0"/>
              <a:t>to Transactions </a:t>
            </a:r>
            <a:r>
              <a:rPr lang="en-US" altLang="zh-CN" sz="800" dirty="0"/>
              <a:t>on Wireless Communication</a:t>
            </a:r>
            <a:r>
              <a:rPr lang="en-US" altLang="zh-CN" sz="800" dirty="0" smtClean="0"/>
              <a:t>.</a:t>
            </a:r>
          </a:p>
          <a:p>
            <a:pPr marL="228600" indent="-228600">
              <a:buFontTx/>
              <a:buAutoNum type="arabicPeriod" startAt="3"/>
            </a:pPr>
            <a:r>
              <a:rPr lang="en-US" altLang="zh-CN" sz="800" dirty="0"/>
              <a:t>Z. Chang, L. Lei, H. Zhang, T. </a:t>
            </a:r>
            <a:r>
              <a:rPr lang="en-US" altLang="zh-CN" sz="800" dirty="0" err="1"/>
              <a:t>Ristaniemi</a:t>
            </a:r>
            <a:r>
              <a:rPr lang="en-US" altLang="zh-CN" sz="800" dirty="0"/>
              <a:t>, S. </a:t>
            </a:r>
            <a:r>
              <a:rPr lang="en-US" altLang="zh-CN" sz="800" dirty="0" err="1"/>
              <a:t>Chatzinotas</a:t>
            </a:r>
            <a:r>
              <a:rPr lang="en-US" altLang="zh-CN" sz="800" dirty="0"/>
              <a:t>, B. </a:t>
            </a:r>
            <a:r>
              <a:rPr lang="en-US" altLang="zh-CN" sz="800" dirty="0" err="1"/>
              <a:t>Ottersten</a:t>
            </a:r>
            <a:r>
              <a:rPr lang="en-US" altLang="zh-CN" sz="800" dirty="0"/>
              <a:t>, Z. Han, "Secure and Energy-Efficient Resource Allocation for Multiple-Antenna NOMA with Wireless Power Transfer," to be submitted to Transactions on Green Communications and Networking.</a:t>
            </a: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endParaRPr lang="en-US" altLang="zh-CN" sz="800" dirty="0"/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X. Tang, R. A. Banez, P. Ren, L. Song, and Z. Han, "An EPEC Analysis for Power Allocation in LTE-V Networks,"accepted for IEEE GLOBECOM 2017.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N. Raveendran, H. Zhang, Z. Zheng, L. Song, Z. Han, "Large-Scale Fog Computing Optimization using Equilibrium Problem with Equilibrium Constraints"accepted for IEEE GLOBECOM 2017.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X. Chen, H. Zhang, and Z. Han, "Delay-Tolerant Resource Scheduling in Large-Scale Virtualized Radio Access Networks," IEEE International Conference on Communications (ICC), Paris, France, May 2017</a:t>
            </a:r>
            <a:r>
              <a:rPr lang="zh-CN" altLang="en-US" sz="800" dirty="0" smtClean="0"/>
              <a:t>.</a:t>
            </a: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W. Ding, J. Song, and Z. Han, "A Hierarchical Game Approach for Visible Light Communication and Multi-Hop D2D Heterogeneous Network", 2016 IEEE Global Communications Conference (GLOBECOM), Washington, DC, Dec. 2016.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X. Chen, and Z. Han, "A Zero-Determinant Approach for Power Control of Multiple Wireless Operators in LTE Unlicensed", 2016 IEEE Global Communications Conference (GLOBECOM), Washington, DC, Dec. 2016,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Y. Xiao, S. Bu, D. Niyato, R. Yu, and Z. Han, “Fog Computing in Multi-Tier Data Center Networks: A Hierarchical Game Approach,” IEEE International Conference on Communications (ICC), Kuala Lumpur, Malaysia, May 2016.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Y. Xiao, L. X. Cai, L. Song, N. Dusit, and Z. Han, "A Hierarchical Game Approach for Multi-Operator Spectrum Sharing in LTE Unlicensed," IEEE Global Communications Conference, San Diego, CA, Dec. 2015.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D. Niyato, L. Song, T. Jiang, and Z. Han, "Equilibrium Analysis for Zero-Determinant Strategy in Resource Management of Wireless Network," IEEE Wireless Communications and Networking Conference, New Orleans, LA, Mar. 2015</a:t>
            </a:r>
            <a:r>
              <a:rPr lang="zh-CN" altLang="en-US" sz="800" dirty="0" smtClean="0"/>
              <a:t>.</a:t>
            </a: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D. Niyato, L. Song, T. Jiang, and Z. Han, "Zero-Determinant Strategy in Cheating Management of Wireless Cooperation," IEEE Global Communications Conference, Austin, TX, Dec. 2014.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M. Bennis, Luiz A. DaSilva, and Z. Han, "Multi-leader Multi-follower Stackelberg Game among Wi-Fi, Small Cell and Macrocell Networks," IEEE Global Communications Conference, Austin, TX, Dec. 2014.</a:t>
            </a:r>
          </a:p>
          <a:p>
            <a:pPr marL="228600" indent="-228600">
              <a:buFontTx/>
              <a:buAutoNum type="arabicPeriod" startAt="3"/>
            </a:pPr>
            <a:r>
              <a:rPr lang="zh-CN" altLang="en-US" sz="800" dirty="0"/>
              <a:t>H. Zhang, F. Li, N. Dusit, L. Song, T. Jiang, and Z. Han, "Zero-determinant Strategy in Power Control of Small Cell Network", invited, IEEE International Conference on Communication Systems (ICCS), Macau, China, Nov. 2014.</a:t>
            </a:r>
          </a:p>
          <a:p>
            <a:endParaRPr lang="zh-CN" altLang="en-US" sz="800" dirty="0"/>
          </a:p>
          <a:p>
            <a:pPr marL="228600" indent="-228600">
              <a:buFontTx/>
              <a:buAutoNum type="arabicPeriod" startAt="3"/>
            </a:pPr>
            <a:endParaRPr lang="zh-CN" altLang="en-US" sz="800" dirty="0"/>
          </a:p>
          <a:p>
            <a:pPr marL="228600" indent="-228600">
              <a:buFontTx/>
              <a:buAutoNum type="arabicPeriod" startAt="3"/>
            </a:pPr>
            <a:endParaRPr lang="en-US" altLang="zh-CN" sz="800" dirty="0" smtClean="0"/>
          </a:p>
          <a:p>
            <a:pPr marL="228600" indent="-228600">
              <a:buFontTx/>
              <a:buAutoNum type="arabicPeriod" startAt="3"/>
            </a:pPr>
            <a:endParaRPr lang="en-US" altLang="zh-CN" sz="800" dirty="0"/>
          </a:p>
        </p:txBody>
      </p:sp>
      <p:sp>
        <p:nvSpPr>
          <p:cNvPr id="10" name="矩形 9"/>
          <p:cNvSpPr/>
          <p:nvPr/>
        </p:nvSpPr>
        <p:spPr>
          <a:xfrm>
            <a:off x="13430" y="1399306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 Chapter</a:t>
            </a:r>
            <a:endParaRPr lang="zh-CN" altLang="en-US" sz="1200" b="1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850713" y="64372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51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>
                <a:latin typeface="Eras Bold ITC" pitchFamily="34" charset="0"/>
              </a:rPr>
              <a:t>Conclusions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0" y="4561622"/>
            <a:ext cx="1981200" cy="4566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Conclusions</a:t>
            </a:r>
            <a:endParaRPr 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2372032" y="2240348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Hierarchical Game Analysis is Adopted For the Distributive Resource Allocation</a:t>
            </a:r>
            <a:endParaRPr 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362200" y="140316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Hierarchical Game Framework for Future </a:t>
            </a:r>
            <a:r>
              <a:rPr lang="en-US" altLang="zh-CN" sz="2400" dirty="0" smtClean="0"/>
              <a:t>Heterogeneous Network Architecture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362200" y="4944513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Future Networks</a:t>
            </a:r>
            <a:endParaRPr 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2399071" y="5406178"/>
            <a:ext cx="493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 smtClean="0"/>
              <a:t>Complex hierarchical game framework</a:t>
            </a:r>
          </a:p>
          <a:p>
            <a:pPr marL="285750" indent="-285750">
              <a:buFontTx/>
              <a:buChar char="-"/>
            </a:pPr>
            <a:r>
              <a:rPr lang="en-US" altLang="zh-CN" dirty="0" smtClean="0"/>
              <a:t>A hierarchical game in reinforcement learning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475448" y="3152226"/>
            <a:ext cx="6516152" cy="1637730"/>
            <a:chOff x="332790" y="2669976"/>
            <a:chExt cx="8782770" cy="2487105"/>
          </a:xfrm>
        </p:grpSpPr>
        <p:sp>
          <p:nvSpPr>
            <p:cNvPr id="15" name="矩形 14"/>
            <p:cNvSpPr/>
            <p:nvPr/>
          </p:nvSpPr>
          <p:spPr>
            <a:xfrm>
              <a:off x="4419600" y="3517745"/>
              <a:ext cx="4419600" cy="7694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2790" y="3507963"/>
              <a:ext cx="3962400" cy="7694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419600" y="4387678"/>
              <a:ext cx="4419600" cy="7694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32790" y="4377896"/>
              <a:ext cx="3962400" cy="7694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4419600" y="2679758"/>
              <a:ext cx="4419600" cy="7694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332790" y="2669976"/>
              <a:ext cx="3962400" cy="7694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936698" y="2885295"/>
              <a:ext cx="2983076" cy="32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latin typeface="Arial Black" panose="020B0A04020102020204" pitchFamily="34" charset="0"/>
                </a:rPr>
                <a:t>Zero-Determinant Strategy </a:t>
              </a:r>
              <a:endParaRPr lang="zh-CN" altLang="en-US" sz="12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591665" y="3631035"/>
              <a:ext cx="4171335" cy="53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smtClean="0">
                  <a:latin typeface="Arial Black" panose="020B0A04020102020204" pitchFamily="34" charset="0"/>
                </a:rPr>
                <a:t>A Multi-Leader Multi-Follower </a:t>
              </a:r>
              <a:r>
                <a:rPr lang="en-US" altLang="zh-CN" sz="1200" dirty="0" err="1" smtClean="0">
                  <a:latin typeface="Arial Black" panose="020B0A04020102020204" pitchFamily="34" charset="0"/>
                </a:rPr>
                <a:t>Stackelberg</a:t>
              </a:r>
              <a:r>
                <a:rPr lang="en-US" altLang="zh-CN" sz="1200" dirty="0" smtClean="0">
                  <a:latin typeface="Arial Black" panose="020B0A04020102020204" pitchFamily="34" charset="0"/>
                </a:rPr>
                <a:t> Game</a:t>
              </a:r>
              <a:endParaRPr lang="zh-CN" altLang="en-US" sz="12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543560" y="4578166"/>
              <a:ext cx="4572000" cy="3233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200" dirty="0">
                  <a:latin typeface="Arial Black" panose="020B0A04020102020204" pitchFamily="34" charset="0"/>
                </a:rPr>
                <a:t>A </a:t>
              </a:r>
              <a:r>
                <a:rPr lang="en-US" altLang="zh-CN" sz="1200" dirty="0" smtClean="0">
                  <a:latin typeface="Arial Black" panose="020B0A04020102020204" pitchFamily="34" charset="0"/>
                </a:rPr>
                <a:t>Three-Layer Hierarchical Game</a:t>
              </a:r>
              <a:endParaRPr lang="zh-CN" altLang="en-US" sz="12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72432" y="4457448"/>
              <a:ext cx="1721807" cy="431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 Black" panose="020B0A04020102020204" pitchFamily="34" charset="0"/>
                </a:rPr>
                <a:t>Fog Computing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135884" y="3627917"/>
              <a:ext cx="1777933" cy="431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 Black" panose="020B0A04020102020204" pitchFamily="34" charset="0"/>
                </a:rPr>
                <a:t>LTE Unlicensed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11435" y="2801296"/>
              <a:ext cx="3026831" cy="431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latin typeface="Arial Black" panose="020B0A04020102020204" pitchFamily="34" charset="0"/>
                </a:rPr>
                <a:t>Multi-Tier Wireless Network</a:t>
              </a:r>
              <a:endParaRPr lang="en-US" altLang="zh-CN" sz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Slide Number Placeholder 3"/>
          <p:cNvSpPr txBox="1">
            <a:spLocks/>
          </p:cNvSpPr>
          <p:nvPr/>
        </p:nvSpPr>
        <p:spPr>
          <a:xfrm>
            <a:off x="6850713" y="64372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738B4F-57EC-4D07-96C5-49522868353B}" type="slidenum">
              <a:rPr lang="en-US" b="1" smtClean="0">
                <a:solidFill>
                  <a:schemeClr val="bg1"/>
                </a:solidFill>
              </a:rPr>
              <a:pPr algn="r"/>
              <a:t>52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676400"/>
            <a:ext cx="7772400" cy="13716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Thank You!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95400" y="4114800"/>
            <a:ext cx="6553200" cy="2362200"/>
          </a:xfrm>
        </p:spPr>
        <p:txBody>
          <a:bodyPr/>
          <a:lstStyle/>
          <a:p>
            <a:r>
              <a:rPr lang="en-US" sz="2800" dirty="0" err="1" smtClean="0"/>
              <a:t>Huaqing</a:t>
            </a:r>
            <a:r>
              <a:rPr lang="en-US" sz="2800" dirty="0" smtClean="0"/>
              <a:t>  Zhang</a:t>
            </a:r>
          </a:p>
          <a:p>
            <a:r>
              <a:rPr lang="en-US" dirty="0" smtClean="0"/>
              <a:t>markasjunior@gmail.com</a:t>
            </a:r>
          </a:p>
          <a:p>
            <a:endParaRPr lang="en-US" dirty="0"/>
          </a:p>
          <a:p>
            <a:r>
              <a:rPr lang="en-US" dirty="0" smtClean="0"/>
              <a:t>Wireless Networking, Signal Processing and Security Lab</a:t>
            </a:r>
          </a:p>
          <a:p>
            <a:r>
              <a:rPr lang="en-US" dirty="0" smtClean="0"/>
              <a:t>Department of Electrical and Computer Engineering</a:t>
            </a:r>
          </a:p>
          <a:p>
            <a:r>
              <a:rPr lang="en-US" dirty="0" smtClean="0"/>
              <a:t>University of Houston, TX, USA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下箭头 62"/>
          <p:cNvSpPr/>
          <p:nvPr/>
        </p:nvSpPr>
        <p:spPr>
          <a:xfrm>
            <a:off x="990600" y="1905000"/>
            <a:ext cx="4572000" cy="3657599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Eras Bold ITC" pitchFamily="34" charset="0"/>
              </a:rPr>
              <a:t>Service Architecture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8906" y="1314441"/>
            <a:ext cx="5937094" cy="801688"/>
            <a:chOff x="1676078" y="1998588"/>
            <a:chExt cx="5994400" cy="801688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1676078" y="1998588"/>
              <a:ext cx="5994400" cy="8016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378" y="2104553"/>
              <a:ext cx="699526" cy="593725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45" name="组合 44"/>
          <p:cNvGrpSpPr/>
          <p:nvPr/>
        </p:nvGrpSpPr>
        <p:grpSpPr>
          <a:xfrm>
            <a:off x="173780" y="5257800"/>
            <a:ext cx="5922573" cy="803275"/>
            <a:chOff x="173427" y="5181600"/>
            <a:chExt cx="6154485" cy="803275"/>
          </a:xfrm>
        </p:grpSpPr>
        <p:sp>
          <p:nvSpPr>
            <p:cNvPr id="19" name="Rounded Rectangle 8"/>
            <p:cNvSpPr>
              <a:spLocks noChangeArrowheads="1"/>
            </p:cNvSpPr>
            <p:nvPr/>
          </p:nvSpPr>
          <p:spPr bwMode="auto">
            <a:xfrm>
              <a:off x="173427" y="5181600"/>
              <a:ext cx="6154485" cy="8032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                 User Layer: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Various Mobile Applications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2054" name="Picture 6" descr="Image result for app 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58" y="5257860"/>
              <a:ext cx="686618" cy="6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矩形 20"/>
          <p:cNvSpPr/>
          <p:nvPr/>
        </p:nvSpPr>
        <p:spPr>
          <a:xfrm>
            <a:off x="1166997" y="1378821"/>
            <a:ext cx="39182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Service Layer: </a:t>
            </a:r>
            <a:r>
              <a:rPr lang="en-US" altLang="zh-CN" dirty="0">
                <a:solidFill>
                  <a:schemeClr val="bg1"/>
                </a:solidFill>
              </a:rPr>
              <a:t>Authentication, </a:t>
            </a:r>
            <a:r>
              <a:rPr lang="en-US" altLang="zh-CN" dirty="0" smtClean="0">
                <a:solidFill>
                  <a:schemeClr val="bg1"/>
                </a:solidFill>
              </a:rPr>
              <a:t>Billing, Mobility </a:t>
            </a:r>
            <a:r>
              <a:rPr lang="en-US" altLang="zh-CN" dirty="0">
                <a:solidFill>
                  <a:schemeClr val="bg1"/>
                </a:solidFill>
              </a:rPr>
              <a:t>Management, Routing, …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58906" y="3957637"/>
            <a:ext cx="5922220" cy="801687"/>
            <a:chOff x="178570" y="2627313"/>
            <a:chExt cx="5922220" cy="801687"/>
          </a:xfrm>
        </p:grpSpPr>
        <p:grpSp>
          <p:nvGrpSpPr>
            <p:cNvPr id="16" name="组合 15"/>
            <p:cNvGrpSpPr/>
            <p:nvPr/>
          </p:nvGrpSpPr>
          <p:grpSpPr>
            <a:xfrm>
              <a:off x="178570" y="2627313"/>
              <a:ext cx="5922220" cy="801687"/>
              <a:chOff x="1683827" y="2877800"/>
              <a:chExt cx="5994400" cy="801687"/>
            </a:xfrm>
          </p:grpSpPr>
          <p:sp>
            <p:nvSpPr>
              <p:cNvPr id="8" name="Rounded Rectangle 9"/>
              <p:cNvSpPr>
                <a:spLocks noChangeArrowheads="1"/>
              </p:cNvSpPr>
              <p:nvPr/>
            </p:nvSpPr>
            <p:spPr bwMode="auto">
              <a:xfrm>
                <a:off x="1683827" y="2877800"/>
                <a:ext cx="5994400" cy="80168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pic>
            <p:nvPicPr>
              <p:cNvPr id="10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FFC"/>
                  </a:clrFrom>
                  <a:clrTo>
                    <a:srgbClr val="FE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695" y="2965376"/>
                <a:ext cx="726431" cy="633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080110" y="2716431"/>
              <a:ext cx="432005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 Infrastructure Layer: </a:t>
              </a:r>
              <a:r>
                <a:rPr lang="en-US" altLang="zh-CN" dirty="0">
                  <a:solidFill>
                    <a:schemeClr val="bg1"/>
                  </a:solidFill>
                </a:rPr>
                <a:t>Wireline Network,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Base Stations, Relays, …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906" y="2645626"/>
            <a:ext cx="5922220" cy="803275"/>
            <a:chOff x="173780" y="3962400"/>
            <a:chExt cx="5922220" cy="803275"/>
          </a:xfrm>
        </p:grpSpPr>
        <p:sp>
          <p:nvSpPr>
            <p:cNvPr id="7" name="Rounded Rectangle 8"/>
            <p:cNvSpPr>
              <a:spLocks noChangeArrowheads="1"/>
            </p:cNvSpPr>
            <p:nvPr/>
          </p:nvSpPr>
          <p:spPr bwMode="auto">
            <a:xfrm>
              <a:off x="173780" y="3962400"/>
              <a:ext cx="5922220" cy="8032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052" name="Picture 4" descr="Image result for wireless signa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t="20858" r="18281" b="13190"/>
            <a:stretch/>
          </p:blipFill>
          <p:spPr bwMode="auto">
            <a:xfrm>
              <a:off x="440120" y="4113555"/>
              <a:ext cx="689576" cy="5171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3" name="矩形 22"/>
            <p:cNvSpPr/>
            <p:nvPr/>
          </p:nvSpPr>
          <p:spPr>
            <a:xfrm>
              <a:off x="1195590" y="4053106"/>
              <a:ext cx="41975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Resource Layer:  </a:t>
              </a:r>
              <a:r>
                <a:rPr lang="en-US" altLang="zh-CN" dirty="0">
                  <a:solidFill>
                    <a:schemeClr val="bg1"/>
                  </a:solidFill>
                </a:rPr>
                <a:t>Spectrum, Time,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Code</a:t>
              </a:r>
              <a:r>
                <a:rPr lang="en-US" altLang="zh-CN" dirty="0">
                  <a:solidFill>
                    <a:schemeClr val="bg1"/>
                  </a:solidFill>
                </a:rPr>
                <a:t>, Power, …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4056" y="2805635"/>
            <a:ext cx="566957" cy="123245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696" y="5320358"/>
            <a:ext cx="313878" cy="539881"/>
          </a:xfrm>
          <a:prstGeom prst="rect">
            <a:avLst/>
          </a:prstGeom>
        </p:spPr>
      </p:pic>
      <p:sp>
        <p:nvSpPr>
          <p:cNvPr id="25" name="下箭头 24"/>
          <p:cNvSpPr/>
          <p:nvPr/>
        </p:nvSpPr>
        <p:spPr>
          <a:xfrm>
            <a:off x="7142903" y="2400022"/>
            <a:ext cx="1029265" cy="26511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4434" y="4128796"/>
            <a:ext cx="846200" cy="8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t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8074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veriz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61" y="1480742"/>
            <a:ext cx="702855" cy="7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t mobi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0650" y="1524000"/>
            <a:ext cx="530661" cy="5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7142903" y="5042160"/>
            <a:ext cx="1029265" cy="26511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1" grpId="0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1562" y="5647953"/>
            <a:ext cx="174308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End Users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573104" y="4876022"/>
            <a:ext cx="0" cy="64092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94997" y="1317708"/>
            <a:ext cx="2125940" cy="3416320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643011" y="2854498"/>
            <a:ext cx="1829912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Resource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655301" y="3805002"/>
            <a:ext cx="182991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Infrastructure Layer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9730" y="1905977"/>
            <a:ext cx="1829912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486" y="1370879"/>
            <a:ext cx="20872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Service Provider</a:t>
            </a:r>
          </a:p>
        </p:txBody>
      </p:sp>
      <p:sp>
        <p:nvSpPr>
          <p:cNvPr id="15" name="矩形 14"/>
          <p:cNvSpPr/>
          <p:nvPr/>
        </p:nvSpPr>
        <p:spPr>
          <a:xfrm>
            <a:off x="3284139" y="5668510"/>
            <a:ext cx="174308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End Users</a:t>
            </a:r>
          </a:p>
        </p:txBody>
      </p:sp>
      <p:sp>
        <p:nvSpPr>
          <p:cNvPr id="16" name="矩形 15"/>
          <p:cNvSpPr/>
          <p:nvPr/>
        </p:nvSpPr>
        <p:spPr>
          <a:xfrm>
            <a:off x="5788922" y="2844824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sz="3600" dirty="0"/>
          </a:p>
        </p:txBody>
      </p:sp>
      <p:grpSp>
        <p:nvGrpSpPr>
          <p:cNvPr id="33" name="组合 32"/>
          <p:cNvGrpSpPr/>
          <p:nvPr/>
        </p:nvGrpSpPr>
        <p:grpSpPr>
          <a:xfrm>
            <a:off x="3077574" y="1337299"/>
            <a:ext cx="2125940" cy="3416320"/>
            <a:chOff x="3990914" y="1238193"/>
            <a:chExt cx="2125940" cy="3416320"/>
          </a:xfrm>
        </p:grpSpPr>
        <p:sp>
          <p:nvSpPr>
            <p:cNvPr id="17" name="矩形 16"/>
            <p:cNvSpPr/>
            <p:nvPr/>
          </p:nvSpPr>
          <p:spPr>
            <a:xfrm>
              <a:off x="3990914" y="1238193"/>
              <a:ext cx="2125940" cy="3416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25403" y="1291364"/>
              <a:ext cx="208723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Service Provider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66765" y="1356890"/>
            <a:ext cx="2125940" cy="3416320"/>
            <a:chOff x="6772196" y="1258696"/>
            <a:chExt cx="2125940" cy="3416320"/>
          </a:xfrm>
        </p:grpSpPr>
        <p:sp>
          <p:nvSpPr>
            <p:cNvPr id="27" name="矩形 26"/>
            <p:cNvSpPr/>
            <p:nvPr/>
          </p:nvSpPr>
          <p:spPr>
            <a:xfrm>
              <a:off x="6772196" y="1258696"/>
              <a:ext cx="2125940" cy="3416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806685" y="1311867"/>
              <a:ext cx="208723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Service Provider</a:t>
              </a:r>
            </a:p>
          </p:txBody>
        </p:sp>
      </p:grpSp>
      <p:cxnSp>
        <p:nvCxnSpPr>
          <p:cNvPr id="35" name="直接箭头连接符 34"/>
          <p:cNvCxnSpPr/>
          <p:nvPr/>
        </p:nvCxnSpPr>
        <p:spPr>
          <a:xfrm flipV="1">
            <a:off x="4163456" y="4876022"/>
            <a:ext cx="0" cy="64092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978142" y="5688101"/>
            <a:ext cx="174308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End Users</a:t>
            </a: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7815920" y="4897718"/>
            <a:ext cx="0" cy="64092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04800" y="1169555"/>
            <a:ext cx="2514600" cy="5078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矩形 38"/>
          <p:cNvSpPr/>
          <p:nvPr/>
        </p:nvSpPr>
        <p:spPr>
          <a:xfrm>
            <a:off x="2939481" y="1170333"/>
            <a:ext cx="2514600" cy="5078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/>
          <p:cNvSpPr/>
          <p:nvPr/>
        </p:nvSpPr>
        <p:spPr>
          <a:xfrm>
            <a:off x="6487572" y="1169555"/>
            <a:ext cx="2514600" cy="5078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533400"/>
            <a:ext cx="6553200" cy="609600"/>
          </a:xfrm>
        </p:spPr>
        <p:txBody>
          <a:bodyPr/>
          <a:lstStyle/>
          <a:p>
            <a:r>
              <a:rPr lang="en-US" sz="3200" dirty="0">
                <a:latin typeface="Eras Bold ITC" pitchFamily="34" charset="0"/>
              </a:rPr>
              <a:t>Traditional Wireless Network</a:t>
            </a:r>
          </a:p>
          <a:p>
            <a:endParaRPr lang="en-US" sz="3200" dirty="0">
              <a:latin typeface="Eras Bold ITC" pitchFamily="34" charset="0"/>
            </a:endParaRPr>
          </a:p>
        </p:txBody>
      </p:sp>
      <p:sp>
        <p:nvSpPr>
          <p:cNvPr id="44" name="Rounded Rectangle 10"/>
          <p:cNvSpPr>
            <a:spLocks noChangeArrowheads="1"/>
          </p:cNvSpPr>
          <p:nvPr/>
        </p:nvSpPr>
        <p:spPr bwMode="auto">
          <a:xfrm>
            <a:off x="3263638" y="1905977"/>
            <a:ext cx="1829912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ounded Rectangle 10"/>
          <p:cNvSpPr>
            <a:spLocks noChangeArrowheads="1"/>
          </p:cNvSpPr>
          <p:nvPr/>
        </p:nvSpPr>
        <p:spPr bwMode="auto">
          <a:xfrm>
            <a:off x="6856888" y="1904222"/>
            <a:ext cx="1829912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Rounded Rectangle 8"/>
          <p:cNvSpPr>
            <a:spLocks noChangeArrowheads="1"/>
          </p:cNvSpPr>
          <p:nvPr/>
        </p:nvSpPr>
        <p:spPr bwMode="auto">
          <a:xfrm>
            <a:off x="3210776" y="2872723"/>
            <a:ext cx="1829912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Resource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Rounded Rectangle 9"/>
          <p:cNvSpPr>
            <a:spLocks noChangeArrowheads="1"/>
          </p:cNvSpPr>
          <p:nvPr/>
        </p:nvSpPr>
        <p:spPr bwMode="auto">
          <a:xfrm>
            <a:off x="3223066" y="3823227"/>
            <a:ext cx="182991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Infrastructure Layer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" name="Rounded Rectangle 8"/>
          <p:cNvSpPr>
            <a:spLocks noChangeArrowheads="1"/>
          </p:cNvSpPr>
          <p:nvPr/>
        </p:nvSpPr>
        <p:spPr bwMode="auto">
          <a:xfrm>
            <a:off x="6844598" y="2854498"/>
            <a:ext cx="1829912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Resource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ounded Rectangle 9"/>
          <p:cNvSpPr>
            <a:spLocks noChangeArrowheads="1"/>
          </p:cNvSpPr>
          <p:nvPr/>
        </p:nvSpPr>
        <p:spPr bwMode="auto">
          <a:xfrm>
            <a:off x="6856888" y="3805002"/>
            <a:ext cx="182991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Infrastructure Layer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6" grpId="0" animBg="1"/>
      <p:bldP spid="38" grpId="0" animBg="1"/>
      <p:bldP spid="39" grpId="0" animBg="1"/>
      <p:bldP spid="40" grpId="0" animBg="1"/>
      <p:bldP spid="44" grpId="0" animBg="1"/>
      <p:bldP spid="47" grpId="0" animBg="1"/>
      <p:bldP spid="30" grpId="0" animBg="1"/>
      <p:bldP spid="34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533400"/>
            <a:ext cx="6553200" cy="609600"/>
          </a:xfrm>
        </p:spPr>
        <p:txBody>
          <a:bodyPr/>
          <a:lstStyle/>
          <a:p>
            <a:r>
              <a:rPr lang="en-US" sz="3200" dirty="0" smtClean="0">
                <a:latin typeface="Eras Bold ITC" pitchFamily="34" charset="0"/>
              </a:rPr>
              <a:t>Hierarchical Game Framework</a:t>
            </a:r>
            <a:endParaRPr lang="en-US" sz="3200" dirty="0">
              <a:latin typeface="Eras Bold ITC" pitchFamily="34" charset="0"/>
            </a:endParaRPr>
          </a:p>
          <a:p>
            <a:endParaRPr lang="en-US" sz="3200" dirty="0">
              <a:latin typeface="Eras Bold ITC" pitchFamily="34" charset="0"/>
            </a:endParaRPr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291851" y="5619929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103" name="Rounded Rectangle 8"/>
          <p:cNvSpPr>
            <a:spLocks noChangeArrowheads="1"/>
          </p:cNvSpPr>
          <p:nvPr/>
        </p:nvSpPr>
        <p:spPr bwMode="auto">
          <a:xfrm>
            <a:off x="436058" y="2929463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04800" y="1295400"/>
            <a:ext cx="181868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5" name="Rounded Rectangle 10"/>
          <p:cNvSpPr>
            <a:spLocks noChangeArrowheads="1"/>
          </p:cNvSpPr>
          <p:nvPr/>
        </p:nvSpPr>
        <p:spPr bwMode="auto">
          <a:xfrm>
            <a:off x="450612" y="1554180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2262349" y="1276529"/>
            <a:ext cx="1818680" cy="1207320"/>
            <a:chOff x="89149" y="1383480"/>
            <a:chExt cx="1818680" cy="1207320"/>
          </a:xfrm>
        </p:grpSpPr>
        <p:sp>
          <p:nvSpPr>
            <p:cNvPr id="107" name="矩形 106"/>
            <p:cNvSpPr/>
            <p:nvPr/>
          </p:nvSpPr>
          <p:spPr>
            <a:xfrm>
              <a:off x="89149" y="1390471"/>
              <a:ext cx="1818680" cy="12003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06129" y="1383480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205147" y="1276529"/>
            <a:ext cx="1818680" cy="1207320"/>
            <a:chOff x="89149" y="1383480"/>
            <a:chExt cx="1818680" cy="1207320"/>
          </a:xfrm>
        </p:grpSpPr>
        <p:sp>
          <p:nvSpPr>
            <p:cNvPr id="110" name="矩形 109"/>
            <p:cNvSpPr/>
            <p:nvPr/>
          </p:nvSpPr>
          <p:spPr>
            <a:xfrm>
              <a:off x="89149" y="1390471"/>
              <a:ext cx="1818680" cy="120032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906132" y="1383480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2300146" y="5619929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113" name="矩形 112"/>
          <p:cNvSpPr/>
          <p:nvPr/>
        </p:nvSpPr>
        <p:spPr>
          <a:xfrm>
            <a:off x="4333056" y="5619929"/>
            <a:ext cx="174308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Mobile Users</a:t>
            </a:r>
          </a:p>
        </p:txBody>
      </p:sp>
      <p:sp>
        <p:nvSpPr>
          <p:cNvPr id="114" name="Rounded Rectangle 10"/>
          <p:cNvSpPr>
            <a:spLocks noChangeArrowheads="1"/>
          </p:cNvSpPr>
          <p:nvPr/>
        </p:nvSpPr>
        <p:spPr bwMode="auto">
          <a:xfrm>
            <a:off x="2458003" y="1554180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5" name="Rounded Rectangle 10"/>
          <p:cNvSpPr>
            <a:spLocks noChangeArrowheads="1"/>
          </p:cNvSpPr>
          <p:nvPr/>
        </p:nvSpPr>
        <p:spPr bwMode="auto">
          <a:xfrm>
            <a:off x="4388562" y="1554180"/>
            <a:ext cx="1475251" cy="80168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Service Layer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6" name="Rounded Rectangle 9"/>
          <p:cNvSpPr>
            <a:spLocks noChangeArrowheads="1"/>
          </p:cNvSpPr>
          <p:nvPr/>
        </p:nvSpPr>
        <p:spPr bwMode="auto">
          <a:xfrm>
            <a:off x="433600" y="4260703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117" name="Rounded Rectangle 9"/>
          <p:cNvSpPr>
            <a:spLocks noChangeArrowheads="1"/>
          </p:cNvSpPr>
          <p:nvPr/>
        </p:nvSpPr>
        <p:spPr bwMode="auto">
          <a:xfrm>
            <a:off x="2428680" y="4248823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118" name="Rounded Rectangle 9"/>
          <p:cNvSpPr>
            <a:spLocks noChangeArrowheads="1"/>
          </p:cNvSpPr>
          <p:nvPr/>
        </p:nvSpPr>
        <p:spPr bwMode="auto">
          <a:xfrm>
            <a:off x="4326237" y="4264684"/>
            <a:ext cx="1475252" cy="801687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</p:txBody>
      </p:sp>
      <p:sp>
        <p:nvSpPr>
          <p:cNvPr id="119" name="Rounded Rectangle 8"/>
          <p:cNvSpPr>
            <a:spLocks noChangeArrowheads="1"/>
          </p:cNvSpPr>
          <p:nvPr/>
        </p:nvSpPr>
        <p:spPr bwMode="auto">
          <a:xfrm>
            <a:off x="2434996" y="2929462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0" name="Rounded Rectangle 8"/>
          <p:cNvSpPr>
            <a:spLocks noChangeArrowheads="1"/>
          </p:cNvSpPr>
          <p:nvPr/>
        </p:nvSpPr>
        <p:spPr bwMode="auto">
          <a:xfrm>
            <a:off x="4361522" y="2920705"/>
            <a:ext cx="1475250" cy="803275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esource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L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ayer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1" name="圆角矩形 120"/>
          <p:cNvSpPr/>
          <p:nvPr/>
        </p:nvSpPr>
        <p:spPr>
          <a:xfrm>
            <a:off x="80246" y="2686402"/>
            <a:ext cx="6230764" cy="124027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圆角矩形 121"/>
          <p:cNvSpPr/>
          <p:nvPr/>
        </p:nvSpPr>
        <p:spPr>
          <a:xfrm>
            <a:off x="2123479" y="1135730"/>
            <a:ext cx="2057177" cy="50364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矩形 122"/>
          <p:cNvSpPr/>
          <p:nvPr/>
        </p:nvSpPr>
        <p:spPr>
          <a:xfrm>
            <a:off x="6523181" y="191776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000" b="1" dirty="0" smtClean="0">
                <a:solidFill>
                  <a:srgbClr val="0070C0"/>
                </a:solidFill>
              </a:rPr>
              <a:t>Static Game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557517" y="3613134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000" b="1" dirty="0" smtClean="0">
                <a:solidFill>
                  <a:srgbClr val="FF0000"/>
                </a:solidFill>
              </a:rPr>
              <a:t>Sequential Game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7048579" y="2620717"/>
            <a:ext cx="304800" cy="27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7726313" y="2620717"/>
            <a:ext cx="304800" cy="27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8415505" y="2620717"/>
            <a:ext cx="304800" cy="27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7566516" y="4124735"/>
            <a:ext cx="304800" cy="270938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7566516" y="4760754"/>
            <a:ext cx="304800" cy="270938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7581756" y="5370977"/>
            <a:ext cx="304800" cy="270938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7718916" y="4490815"/>
            <a:ext cx="0" cy="224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/>
          <p:nvPr/>
        </p:nvCxnSpPr>
        <p:spPr>
          <a:xfrm>
            <a:off x="7718916" y="5081544"/>
            <a:ext cx="0" cy="224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1" grpId="1" animBg="1"/>
      <p:bldP spid="122" grpId="0" animBg="1"/>
      <p:bldP spid="123" grpId="0"/>
      <p:bldP spid="124" grpId="0"/>
      <p:bldP spid="4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0" y="228600"/>
            <a:ext cx="7848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Contributions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682" y="1333351"/>
            <a:ext cx="844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Modeled </a:t>
            </a:r>
            <a:r>
              <a:rPr lang="en-US" sz="2000" dirty="0"/>
              <a:t>a </a:t>
            </a:r>
            <a:r>
              <a:rPr lang="en-US" sz="2000" b="1" dirty="0"/>
              <a:t>distributive</a:t>
            </a:r>
            <a:r>
              <a:rPr lang="en-US" sz="2000" dirty="0"/>
              <a:t> </a:t>
            </a:r>
            <a:r>
              <a:rPr lang="en-US" sz="2000" b="1" dirty="0" smtClean="0"/>
              <a:t>four-layer service architecture </a:t>
            </a:r>
            <a:r>
              <a:rPr lang="en-US" sz="2000" dirty="0" smtClean="0"/>
              <a:t>for future heterogeneous network</a:t>
            </a:r>
            <a:endParaRPr 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499359" y="5000559"/>
            <a:ext cx="844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Numerical analysis and simulations in practical scenarios are employed with </a:t>
            </a:r>
            <a:r>
              <a:rPr lang="en-US" sz="2000" b="1" dirty="0" smtClean="0"/>
              <a:t>stable and high </a:t>
            </a:r>
            <a:r>
              <a:rPr lang="en-US" sz="2000" b="1" dirty="0" err="1" smtClean="0"/>
              <a:t>QoS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9" name="矩形 5"/>
          <p:cNvSpPr/>
          <p:nvPr/>
        </p:nvSpPr>
        <p:spPr>
          <a:xfrm>
            <a:off x="460700" y="2203880"/>
            <a:ext cx="844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Proposed a </a:t>
            </a:r>
            <a:r>
              <a:rPr lang="en-US" sz="2000" b="1" dirty="0" smtClean="0"/>
              <a:t>hierarchical game framework </a:t>
            </a:r>
            <a:r>
              <a:rPr lang="en-US" sz="2000" dirty="0" smtClean="0"/>
              <a:t>to analyze the distributive resource management</a:t>
            </a:r>
            <a:endParaRPr lang="en-US" sz="2000" dirty="0"/>
          </a:p>
        </p:txBody>
      </p:sp>
      <p:sp>
        <p:nvSpPr>
          <p:cNvPr id="11" name="矩形 5"/>
          <p:cNvSpPr/>
          <p:nvPr/>
        </p:nvSpPr>
        <p:spPr>
          <a:xfrm>
            <a:off x="838200" y="2865583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/>
              <a:t>Zero-determinant strategy </a:t>
            </a:r>
            <a:r>
              <a:rPr lang="en-US" altLang="zh-CN" sz="2000" dirty="0" smtClean="0"/>
              <a:t>in </a:t>
            </a:r>
            <a:r>
              <a:rPr lang="en-US" sz="2000" dirty="0" smtClean="0"/>
              <a:t>infrastructure layer with the application of small cell network.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A multi-leader multi-follower </a:t>
            </a:r>
            <a:r>
              <a:rPr lang="en-US" sz="2000" b="1" dirty="0" err="1" smtClean="0"/>
              <a:t>Stackelberg</a:t>
            </a:r>
            <a:r>
              <a:rPr lang="en-US" sz="2000" b="1" dirty="0" smtClean="0"/>
              <a:t> game </a:t>
            </a:r>
            <a:r>
              <a:rPr lang="en-US" sz="2000" dirty="0" smtClean="0"/>
              <a:t>between service layer and user layer with the application of LTE Unlicensed.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A multi-layer hierarchical game </a:t>
            </a:r>
            <a:r>
              <a:rPr lang="en-US" sz="2000" dirty="0" smtClean="0"/>
              <a:t>in the general distributive service architecture with the application of fog computing.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45145</TotalTime>
  <Words>2856</Words>
  <Application>Microsoft Office PowerPoint</Application>
  <PresentationFormat>全屏显示(4:3)</PresentationFormat>
  <Paragraphs>680</Paragraphs>
  <Slides>53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5" baseType="lpstr">
      <vt:lpstr>Aharoni</vt:lpstr>
      <vt:lpstr>Arial Unicode MS</vt:lpstr>
      <vt:lpstr>宋体</vt:lpstr>
      <vt:lpstr>Arial</vt:lpstr>
      <vt:lpstr>Arial Black</vt:lpstr>
      <vt:lpstr>Calibri</vt:lpstr>
      <vt:lpstr>Cambria Math</vt:lpstr>
      <vt:lpstr>Eras Bold ITC</vt:lpstr>
      <vt:lpstr>Times New Roman</vt:lpstr>
      <vt:lpstr>Verdana</vt:lpstr>
      <vt:lpstr>Wingdings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Mark Walker</cp:lastModifiedBy>
  <cp:revision>1278</cp:revision>
  <dcterms:created xsi:type="dcterms:W3CDTF">2010-09-02T18:04:00Z</dcterms:created>
  <dcterms:modified xsi:type="dcterms:W3CDTF">2017-11-20T16:36:29Z</dcterms:modified>
</cp:coreProperties>
</file>