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4" r:id="rId2"/>
  </p:sldMasterIdLst>
  <p:notesMasterIdLst>
    <p:notesMasterId r:id="rId53"/>
  </p:notesMasterIdLst>
  <p:handoutMasterIdLst>
    <p:handoutMasterId r:id="rId54"/>
  </p:handoutMasterIdLst>
  <p:sldIdLst>
    <p:sldId id="390" r:id="rId3"/>
    <p:sldId id="391" r:id="rId4"/>
    <p:sldId id="710" r:id="rId5"/>
    <p:sldId id="717" r:id="rId6"/>
    <p:sldId id="713" r:id="rId7"/>
    <p:sldId id="720" r:id="rId8"/>
    <p:sldId id="727" r:id="rId9"/>
    <p:sldId id="691" r:id="rId10"/>
    <p:sldId id="639" r:id="rId11"/>
    <p:sldId id="641" r:id="rId12"/>
    <p:sldId id="570" r:id="rId13"/>
    <p:sldId id="621" r:id="rId14"/>
    <p:sldId id="620" r:id="rId15"/>
    <p:sldId id="642" r:id="rId16"/>
    <p:sldId id="721" r:id="rId17"/>
    <p:sldId id="571" r:id="rId18"/>
    <p:sldId id="707" r:id="rId19"/>
    <p:sldId id="623" r:id="rId20"/>
    <p:sldId id="627" r:id="rId21"/>
    <p:sldId id="628" r:id="rId22"/>
    <p:sldId id="728" r:id="rId23"/>
    <p:sldId id="643" r:id="rId24"/>
    <p:sldId id="633" r:id="rId25"/>
    <p:sldId id="635" r:id="rId26"/>
    <p:sldId id="686" r:id="rId27"/>
    <p:sldId id="704" r:id="rId28"/>
    <p:sldId id="647" r:id="rId29"/>
    <p:sldId id="693" r:id="rId30"/>
    <p:sldId id="649" r:id="rId31"/>
    <p:sldId id="650" r:id="rId32"/>
    <p:sldId id="657" r:id="rId33"/>
    <p:sldId id="661" r:id="rId34"/>
    <p:sldId id="690" r:id="rId35"/>
    <p:sldId id="660" r:id="rId36"/>
    <p:sldId id="658" r:id="rId37"/>
    <p:sldId id="687" r:id="rId38"/>
    <p:sldId id="694" r:id="rId39"/>
    <p:sldId id="664" r:id="rId40"/>
    <p:sldId id="675" r:id="rId41"/>
    <p:sldId id="722" r:id="rId42"/>
    <p:sldId id="724" r:id="rId43"/>
    <p:sldId id="725" r:id="rId44"/>
    <p:sldId id="726" r:id="rId45"/>
    <p:sldId id="688" r:id="rId46"/>
    <p:sldId id="708" r:id="rId47"/>
    <p:sldId id="684" r:id="rId48"/>
    <p:sldId id="682" r:id="rId49"/>
    <p:sldId id="683" r:id="rId50"/>
    <p:sldId id="637" r:id="rId51"/>
    <p:sldId id="662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62D69E-EE95-4565-B19D-5BB05953794A}">
          <p14:sldIdLst>
            <p14:sldId id="390"/>
            <p14:sldId id="391"/>
            <p14:sldId id="710"/>
            <p14:sldId id="717"/>
            <p14:sldId id="713"/>
            <p14:sldId id="720"/>
            <p14:sldId id="727"/>
            <p14:sldId id="691"/>
            <p14:sldId id="639"/>
            <p14:sldId id="641"/>
            <p14:sldId id="570"/>
            <p14:sldId id="621"/>
            <p14:sldId id="620"/>
            <p14:sldId id="642"/>
            <p14:sldId id="721"/>
            <p14:sldId id="571"/>
            <p14:sldId id="707"/>
            <p14:sldId id="623"/>
            <p14:sldId id="627"/>
            <p14:sldId id="628"/>
            <p14:sldId id="728"/>
            <p14:sldId id="643"/>
            <p14:sldId id="633"/>
            <p14:sldId id="635"/>
            <p14:sldId id="686"/>
            <p14:sldId id="704"/>
            <p14:sldId id="647"/>
            <p14:sldId id="693"/>
            <p14:sldId id="649"/>
            <p14:sldId id="650"/>
            <p14:sldId id="657"/>
            <p14:sldId id="661"/>
            <p14:sldId id="690"/>
            <p14:sldId id="660"/>
            <p14:sldId id="658"/>
            <p14:sldId id="687"/>
            <p14:sldId id="694"/>
            <p14:sldId id="664"/>
            <p14:sldId id="675"/>
            <p14:sldId id="722"/>
            <p14:sldId id="724"/>
            <p14:sldId id="725"/>
            <p14:sldId id="726"/>
            <p14:sldId id="688"/>
            <p14:sldId id="708"/>
            <p14:sldId id="684"/>
            <p14:sldId id="682"/>
            <p14:sldId id="683"/>
            <p14:sldId id="637"/>
            <p14:sldId id="6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" initials="U" lastIdx="1" clrIdx="0">
    <p:extLst/>
  </p:cmAuthor>
  <p:cmAuthor id="2" name="Nguyen, Hung K" initials="NH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0066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77903" autoAdjust="0"/>
  </p:normalViewPr>
  <p:slideViewPr>
    <p:cSldViewPr>
      <p:cViewPr varScale="1">
        <p:scale>
          <a:sx n="87" d="100"/>
          <a:sy n="87" d="100"/>
        </p:scale>
        <p:origin x="19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76"/>
    </p:cViewPr>
  </p:sorterViewPr>
  <p:notesViewPr>
    <p:cSldViewPr>
      <p:cViewPr varScale="1">
        <p:scale>
          <a:sx n="84" d="100"/>
          <a:sy n="84" d="100"/>
        </p:scale>
        <p:origin x="-318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2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9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0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5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2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37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2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2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8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82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0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9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0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7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07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9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98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32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7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0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Department of Electrical and Computer Engineering</a:t>
              </a:r>
              <a:endParaRPr lang="en-US" sz="800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2" name="Slide Number Placeholder 4"/>
          <p:cNvSpPr txBox="1">
            <a:spLocks noGrp="1"/>
          </p:cNvSpPr>
          <p:nvPr userDrawn="1"/>
        </p:nvSpPr>
        <p:spPr bwMode="auto">
          <a:xfrm>
            <a:off x="4031845" y="6381328"/>
            <a:ext cx="900195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E353623-18A7-40A1-AC8E-23054036257D}" type="slidenum">
              <a:rPr lang="ja-JP" altLang="en-US" sz="1600" b="1" smtClean="0">
                <a:solidFill>
                  <a:srgbClr val="FF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600" b="1" dirty="0">
              <a:solidFill>
                <a:srgbClr val="33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0" name="Slide Number Placeholder 4"/>
          <p:cNvSpPr txBox="1">
            <a:spLocks noGrp="1"/>
          </p:cNvSpPr>
          <p:nvPr userDrawn="1"/>
        </p:nvSpPr>
        <p:spPr bwMode="auto">
          <a:xfrm>
            <a:off x="8091405" y="6381328"/>
            <a:ext cx="900195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E353623-18A7-40A1-AC8E-23054036257D}" type="slidenum">
              <a:rPr lang="ja-JP" altLang="en-US" sz="1600" b="1" smtClean="0">
                <a:solidFill>
                  <a:schemeClr val="tx1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6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5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0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Department of Electrical and Computer Engineering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7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prstClr val="white"/>
                    </a:solidFill>
                  </a:rPr>
                  <a:t>Department of Electrical and Computer Engineering</a:t>
                </a:r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703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prstClr val="white"/>
                    </a:solidFill>
                  </a:rPr>
                  <a:t>Department of Electrical and Computer Engineering</a:t>
                </a:r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08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prstClr val="white"/>
                    </a:solidFill>
                  </a:rPr>
                  <a:t>Department of Electrical and Computer Engineering</a:t>
                </a:r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6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2" r:id="rId4"/>
    <p:sldLayoutId id="214748367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8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70.png"/><Relationship Id="rId3" Type="http://schemas.openxmlformats.org/officeDocument/2006/relationships/image" Target="../media/image44.png"/><Relationship Id="rId7" Type="http://schemas.openxmlformats.org/officeDocument/2006/relationships/image" Target="../media/image420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0" Type="http://schemas.openxmlformats.org/officeDocument/2006/relationships/image" Target="../media/image450.png"/><Relationship Id="rId9" Type="http://schemas.openxmlformats.org/officeDocument/2006/relationships/image" Target="../media/image440.png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3" Type="http://schemas.openxmlformats.org/officeDocument/2006/relationships/image" Target="../media/image69.png"/><Relationship Id="rId7" Type="http://schemas.openxmlformats.org/officeDocument/2006/relationships/image" Target="../media/image730.png"/><Relationship Id="rId12" Type="http://schemas.openxmlformats.org/officeDocument/2006/relationships/image" Target="../media/image6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11" Type="http://schemas.openxmlformats.org/officeDocument/2006/relationships/image" Target="../media/image68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" y="1676400"/>
            <a:ext cx="8839199" cy="1752600"/>
          </a:xfrm>
        </p:spPr>
        <p:txBody>
          <a:bodyPr/>
          <a:lstStyle/>
          <a:p>
            <a:pPr indent="0"/>
            <a:r>
              <a:rPr lang="en-US" altLang="zh-CN" sz="3600" dirty="0" smtClean="0">
                <a:latin typeface="+mj-lt"/>
              </a:rPr>
              <a:t>Big Data Optimization for Distributed Resource Management in Smart Grid</a:t>
            </a:r>
            <a:endParaRPr lang="en-US" sz="3600" dirty="0" smtClean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04899" y="4572000"/>
            <a:ext cx="7162799" cy="990600"/>
          </a:xfrm>
        </p:spPr>
        <p:txBody>
          <a:bodyPr/>
          <a:lstStyle/>
          <a:p>
            <a:r>
              <a:rPr lang="en-US" sz="1400" dirty="0" smtClean="0"/>
              <a:t>April 21, 2017</a:t>
            </a:r>
            <a:endParaRPr lang="en-US" sz="1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295400" y="3200400"/>
            <a:ext cx="6553200" cy="990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2000" dirty="0" smtClean="0"/>
              <a:t>Ph.D. Research Defense</a:t>
            </a:r>
          </a:p>
          <a:p>
            <a:r>
              <a:rPr lang="en-US" sz="2000" dirty="0" smtClean="0"/>
              <a:t>Hung </a:t>
            </a:r>
            <a:r>
              <a:rPr lang="en-US" sz="2000" dirty="0" err="1" smtClean="0"/>
              <a:t>Khanh</a:t>
            </a:r>
            <a:r>
              <a:rPr lang="en-US" sz="2000" dirty="0" smtClean="0"/>
              <a:t> Nguyen</a:t>
            </a:r>
          </a:p>
          <a:p>
            <a:r>
              <a:rPr lang="en-US" sz="2000" dirty="0" smtClean="0"/>
              <a:t>Advisor: Dr. Zhu 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T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hreat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3825" y="948556"/>
            <a:ext cx="7267575" cy="4788478"/>
            <a:chOff x="685800" y="1066800"/>
            <a:chExt cx="7267575" cy="5267326"/>
          </a:xfrm>
        </p:grpSpPr>
        <p:pic>
          <p:nvPicPr>
            <p:cNvPr id="12" name="Picture 4" descr="Image resul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66800"/>
              <a:ext cx="7267575" cy="526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38200" y="1066800"/>
              <a:ext cx="7010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4447"/>
            <a:ext cx="8532565" cy="55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29400" y="4495800"/>
            <a:ext cx="2027863" cy="584775"/>
          </a:xfrm>
          <a:prstGeom prst="rect">
            <a:avLst/>
          </a:prstGeom>
          <a:noFill/>
          <a:ln w="38100">
            <a:solidFill>
              <a:srgbClr val="69BE28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Duck curve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805332">
            <a:off x="5531020" y="2135715"/>
            <a:ext cx="405689" cy="2231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369412">
            <a:off x="3339076" y="2727704"/>
            <a:ext cx="368808" cy="1844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225" y="5867400"/>
            <a:ext cx="8639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microgrids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reschedule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energy resource to </a:t>
            </a: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minimize the peak ramp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9" grpId="1" animBg="1"/>
      <p:bldP spid="16" grpId="0" animBg="1"/>
      <p:bldP spid="16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System model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6200" y="5410200"/>
            <a:ext cx="840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set of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/>
              <a:t> microgrids and a distribution system operator (DSO)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Set of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energy consumption periods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485790" y="1047229"/>
            <a:ext cx="8191808" cy="4058171"/>
            <a:chOff x="76200" y="462610"/>
            <a:chExt cx="9010989" cy="4910387"/>
          </a:xfrm>
        </p:grpSpPr>
        <p:sp>
          <p:nvSpPr>
            <p:cNvPr id="84" name="Oval 83"/>
            <p:cNvSpPr/>
            <p:nvPr/>
          </p:nvSpPr>
          <p:spPr>
            <a:xfrm>
              <a:off x="2743200" y="462610"/>
              <a:ext cx="3276600" cy="1442390"/>
            </a:xfrm>
            <a:prstGeom prst="ellipse">
              <a:avLst/>
            </a:prstGeom>
            <a:noFill/>
            <a:ln w="476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3"/>
            </p:cNvCxnSpPr>
            <p:nvPr/>
          </p:nvCxnSpPr>
          <p:spPr>
            <a:xfrm flipH="1">
              <a:off x="1423229" y="1693767"/>
              <a:ext cx="1799818" cy="158593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5"/>
              <a:endCxn id="104" idx="0"/>
            </p:cNvCxnSpPr>
            <p:nvPr/>
          </p:nvCxnSpPr>
          <p:spPr>
            <a:xfrm>
              <a:off x="5539953" y="1693767"/>
              <a:ext cx="2257019" cy="158283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791200" y="3804234"/>
              <a:ext cx="5485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00B050"/>
                  </a:solidFill>
                </a:rPr>
                <a:t>….</a:t>
              </a:r>
              <a:endParaRPr lang="en-US" sz="3000" dirty="0">
                <a:solidFill>
                  <a:srgbClr val="00B050"/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6953318" y="699631"/>
              <a:ext cx="2133871" cy="1433969"/>
              <a:chOff x="6965622" y="290854"/>
              <a:chExt cx="2133871" cy="1504163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6965622" y="290854"/>
                <a:ext cx="2133871" cy="1040914"/>
                <a:chOff x="457200" y="1600200"/>
                <a:chExt cx="3124200" cy="1676400"/>
              </a:xfrm>
            </p:grpSpPr>
            <p:pic>
              <p:nvPicPr>
                <p:cNvPr id="126" name="Picture 4" descr="http://thumbs.dreamstime.com/t/%E5%A4%AA%E9%98%B3%E7%94%B5%E6%B1%A0%E6%9D%BF%E8%B1%A1-47034578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1600200"/>
                  <a:ext cx="2838450" cy="1524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7" name="Oval 126"/>
                <p:cNvSpPr/>
                <p:nvPr/>
              </p:nvSpPr>
              <p:spPr>
                <a:xfrm>
                  <a:off x="457200" y="1684020"/>
                  <a:ext cx="3124200" cy="15925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TextBox 124"/>
              <p:cNvSpPr txBox="1"/>
              <p:nvPr/>
            </p:nvSpPr>
            <p:spPr>
              <a:xfrm>
                <a:off x="7153044" y="1368865"/>
                <a:ext cx="1674113" cy="426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Residential load</a:t>
                </a:r>
                <a:endParaRPr lang="en-US" dirty="0"/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>
              <a:off x="6019800" y="1220607"/>
              <a:ext cx="92110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87652" y="1032393"/>
              <a:ext cx="773141" cy="682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909533" y="857026"/>
              <a:ext cx="117077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link</a:t>
              </a:r>
              <a:endParaRPr lang="en-US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76200" y="1437497"/>
              <a:ext cx="773141" cy="682"/>
            </a:xfrm>
            <a:prstGeom prst="line">
              <a:avLst/>
            </a:prstGeom>
            <a:ln w="317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849651" y="1262130"/>
              <a:ext cx="203017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ommunication link</a:t>
              </a:r>
              <a:endParaRPr lang="en-US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1199754" y="1635068"/>
              <a:ext cx="1857726" cy="1644630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214914" y="1905000"/>
              <a:ext cx="17796" cy="1384346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4" idx="4"/>
            </p:cNvCxnSpPr>
            <p:nvPr/>
          </p:nvCxnSpPr>
          <p:spPr>
            <a:xfrm>
              <a:off x="4381500" y="1905000"/>
              <a:ext cx="0" cy="13716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15000" y="1635068"/>
              <a:ext cx="2317558" cy="1644630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152400" y="3276600"/>
              <a:ext cx="2428920" cy="2096397"/>
              <a:chOff x="152400" y="3276600"/>
              <a:chExt cx="2428920" cy="2096397"/>
            </a:xfrm>
          </p:grpSpPr>
          <p:sp>
            <p:nvSpPr>
              <p:cNvPr id="118" name="Rounded Rectangle 117"/>
              <p:cNvSpPr/>
              <p:nvPr/>
            </p:nvSpPr>
            <p:spPr>
              <a:xfrm>
                <a:off x="192064" y="3276600"/>
                <a:ext cx="2389256" cy="1706473"/>
              </a:xfrm>
              <a:prstGeom prst="roundRect">
                <a:avLst>
                  <a:gd name="adj" fmla="val 3832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63160" y="5003665"/>
                <a:ext cx="1281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B050"/>
                    </a:solidFill>
                  </a:rPr>
                  <a:t>Microgrid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1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120" name="Picture 2" descr="http://www.moneygrowsontrees.com.au/wp-content/uploads/2015/02/solar-panel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687" y="3348674"/>
                <a:ext cx="855050" cy="957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0" descr="http://www.extensions.in.th/amitiae/2013/12_2013/images/battery_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65" y="4190167"/>
                <a:ext cx="877135" cy="877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8" descr="https://cdn4.iconfinder.com/data/icons/factorix/128/factory_industry_building-09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551501"/>
                <a:ext cx="1553899" cy="155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4" descr="http://icons.iconarchive.com/icons/aha-soft/standard-city/256/city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113" y="3309280"/>
                <a:ext cx="1034120" cy="103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3057480" y="3276600"/>
              <a:ext cx="2428920" cy="2096397"/>
              <a:chOff x="152400" y="3276600"/>
              <a:chExt cx="2428920" cy="2096397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92064" y="3276600"/>
                <a:ext cx="2389256" cy="1706473"/>
              </a:xfrm>
              <a:prstGeom prst="roundRect">
                <a:avLst>
                  <a:gd name="adj" fmla="val 3832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63160" y="5003665"/>
                <a:ext cx="1281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B050"/>
                    </a:solidFill>
                  </a:rPr>
                  <a:t>Microgrid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pic>
            <p:nvPicPr>
              <p:cNvPr id="112" name="Picture 2" descr="http://www.moneygrowsontrees.com.au/wp-content/uploads/2015/02/solar-panel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687" y="3348674"/>
                <a:ext cx="855050" cy="957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0" descr="http://www.extensions.in.th/amitiae/2013/12_2013/images/battery_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65" y="4190167"/>
                <a:ext cx="877135" cy="877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8" descr="https://cdn4.iconfinder.com/data/icons/factorix/128/factory_industry_building-09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551501"/>
                <a:ext cx="1553899" cy="155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4" descr="http://icons.iconarchive.com/icons/aha-soft/standard-city/256/city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113" y="3309280"/>
                <a:ext cx="1034120" cy="103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6562680" y="3276600"/>
              <a:ext cx="2428920" cy="2096397"/>
              <a:chOff x="152400" y="3276600"/>
              <a:chExt cx="2428920" cy="2096397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92064" y="3276600"/>
                <a:ext cx="2389256" cy="1706473"/>
              </a:xfrm>
              <a:prstGeom prst="roundRect">
                <a:avLst>
                  <a:gd name="adj" fmla="val 3832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63160" y="5003665"/>
                <a:ext cx="1316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B050"/>
                    </a:solidFill>
                  </a:rPr>
                  <a:t>Microgrid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N</a:t>
                </a:r>
              </a:p>
            </p:txBody>
          </p:sp>
          <p:pic>
            <p:nvPicPr>
              <p:cNvPr id="106" name="Picture 2" descr="http://www.moneygrowsontrees.com.au/wp-content/uploads/2015/02/solar-panel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687" y="3348674"/>
                <a:ext cx="855050" cy="957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" descr="http://www.extensions.in.th/amitiae/2013/12_2013/images/battery_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65" y="4190167"/>
                <a:ext cx="877135" cy="877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https://cdn4.iconfinder.com/data/icons/factorix/128/factory_industry_building-09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551501"/>
                <a:ext cx="1553899" cy="155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4" descr="http://icons.iconarchive.com/icons/aha-soft/standard-city/256/city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113" y="3309280"/>
                <a:ext cx="1034120" cy="103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1" name="Picture 6" descr="http://www.free-icons-download.net/images/iron-man-icon-648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602758"/>
              <a:ext cx="1032310" cy="103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4" descr="http://www.winsted.com/files/6113/9542/2662/Custom-Divisi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33400"/>
              <a:ext cx="1522335" cy="117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4038600" y="1524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DSO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14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Microgrid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energy cost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95" y="1590675"/>
            <a:ext cx="466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819400"/>
            <a:ext cx="6115050" cy="1704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60" y="4842061"/>
            <a:ext cx="347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550485" y="2819400"/>
            <a:ext cx="1752600" cy="609600"/>
          </a:xfrm>
          <a:prstGeom prst="wedgeRoundRectCallout">
            <a:avLst>
              <a:gd name="adj1" fmla="val -40609"/>
              <a:gd name="adj2" fmla="val -1556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buy from the grid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0" y="2819400"/>
            <a:ext cx="1752600" cy="609600"/>
          </a:xfrm>
          <a:prstGeom prst="wedgeRoundRectCallout">
            <a:avLst>
              <a:gd name="adj1" fmla="val -85110"/>
              <a:gd name="adj2" fmla="val -1512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generate locally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24400" y="1066800"/>
            <a:ext cx="1219200" cy="381000"/>
          </a:xfrm>
          <a:prstGeom prst="wedgeRoundRectCallout">
            <a:avLst>
              <a:gd name="adj1" fmla="val -71683"/>
              <a:gd name="adj2" fmla="val 18198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76600" y="6019800"/>
            <a:ext cx="1752600" cy="609600"/>
          </a:xfrm>
          <a:prstGeom prst="wedgeRoundRectCallout">
            <a:avLst>
              <a:gd name="adj1" fmla="val -54420"/>
              <a:gd name="adj2" fmla="val -1291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971800" y="4724400"/>
            <a:ext cx="1752600" cy="609600"/>
          </a:xfrm>
          <a:prstGeom prst="wedgeRoundRectCallout">
            <a:avLst>
              <a:gd name="adj1" fmla="val -40609"/>
              <a:gd name="adj2" fmla="val -1556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buy from the grid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733800" y="4724400"/>
            <a:ext cx="1752600" cy="609600"/>
          </a:xfrm>
          <a:prstGeom prst="wedgeRoundRectCallout">
            <a:avLst>
              <a:gd name="adj1" fmla="val -40609"/>
              <a:gd name="adj2" fmla="val -1556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 demand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419600" y="4724400"/>
            <a:ext cx="1752600" cy="609600"/>
          </a:xfrm>
          <a:prstGeom prst="wedgeRoundRectCallout">
            <a:avLst>
              <a:gd name="adj1" fmla="val -40609"/>
              <a:gd name="adj2" fmla="val -1556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486400" y="4724400"/>
            <a:ext cx="1752600" cy="609600"/>
          </a:xfrm>
          <a:prstGeom prst="wedgeRoundRectCallout">
            <a:avLst>
              <a:gd name="adj1" fmla="val -40609"/>
              <a:gd name="adj2" fmla="val -1556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from energy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781800" y="4724400"/>
            <a:ext cx="1752600" cy="609600"/>
          </a:xfrm>
          <a:prstGeom prst="wedgeRoundRectCallout">
            <a:avLst>
              <a:gd name="adj1" fmla="val -40609"/>
              <a:gd name="adj2" fmla="val -1556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Renewable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5029200"/>
            <a:ext cx="1752600" cy="609600"/>
          </a:xfrm>
          <a:prstGeom prst="wedgeRoundRectCallout">
            <a:avLst>
              <a:gd name="adj1" fmla="val 84363"/>
              <a:gd name="adj2" fmla="val -20831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balance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18143" y="3671887"/>
            <a:ext cx="4925657" cy="4429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1" grpId="0" animBg="1"/>
      <p:bldP spid="11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Microgrid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‘s payoff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81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2362200"/>
            <a:ext cx="4057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0" y="3581400"/>
            <a:ext cx="640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cost when </a:t>
            </a:r>
            <a:r>
              <a:rPr lang="en-US" dirty="0" err="1" smtClean="0"/>
              <a:t>microgrid</a:t>
            </a:r>
            <a:r>
              <a:rPr lang="en-US" dirty="0" smtClean="0"/>
              <a:t> deviates from the original optimal point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2857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953000"/>
            <a:ext cx="5981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81000" y="2286000"/>
            <a:ext cx="1752600" cy="609600"/>
          </a:xfrm>
          <a:prstGeom prst="wedgeRoundRectCallout">
            <a:avLst>
              <a:gd name="adj1" fmla="val 36117"/>
              <a:gd name="adj2" fmla="val -11742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Ramp between 2 time slots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19400" y="914400"/>
            <a:ext cx="1752600" cy="409575"/>
          </a:xfrm>
          <a:prstGeom prst="wedgeRoundRectCallout">
            <a:avLst>
              <a:gd name="adj1" fmla="val -72835"/>
              <a:gd name="adj2" fmla="val 11352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3200400"/>
            <a:ext cx="1752600" cy="609600"/>
          </a:xfrm>
          <a:prstGeom prst="wedgeRoundRectCallout">
            <a:avLst>
              <a:gd name="adj1" fmla="val 82153"/>
              <a:gd name="adj2" fmla="val -11301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Peak ramp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057400" y="4953000"/>
            <a:ext cx="1752600" cy="609600"/>
          </a:xfrm>
          <a:prstGeom prst="wedgeRoundRectCallout">
            <a:avLst>
              <a:gd name="adj1" fmla="val 82153"/>
              <a:gd name="adj2" fmla="val -11301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total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33400" y="5791200"/>
            <a:ext cx="1752600" cy="609600"/>
          </a:xfrm>
          <a:prstGeom prst="wedgeRoundRectCallout">
            <a:avLst>
              <a:gd name="adj1" fmla="val 38675"/>
              <a:gd name="adj2" fmla="val -11889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Microgrid’s</a:t>
            </a:r>
            <a:r>
              <a:rPr lang="en-US" dirty="0" smtClean="0">
                <a:solidFill>
                  <a:schemeClr val="tx1"/>
                </a:solidFill>
              </a:rPr>
              <a:t> payoff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810000" y="5867400"/>
            <a:ext cx="1752600" cy="609600"/>
          </a:xfrm>
          <a:prstGeom prst="wedgeRoundRectCallout">
            <a:avLst>
              <a:gd name="adj1" fmla="val -42655"/>
              <a:gd name="adj2" fmla="val -1262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Reimbursement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DSO’s payoff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3487"/>
            <a:ext cx="3314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34" y="2961409"/>
            <a:ext cx="6018068" cy="35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28599" y="1905000"/>
            <a:ext cx="2590801" cy="609600"/>
          </a:xfrm>
          <a:prstGeom prst="wedgeRoundRectCallout">
            <a:avLst>
              <a:gd name="adj1" fmla="val 55912"/>
              <a:gd name="adj2" fmla="val -1041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Saving cost </a:t>
            </a:r>
            <a:r>
              <a:rPr lang="en-US" dirty="0" smtClean="0">
                <a:solidFill>
                  <a:schemeClr val="tx1"/>
                </a:solidFill>
              </a:rPr>
              <a:t>due to peak ramp reduction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952999" y="1905000"/>
            <a:ext cx="2590801" cy="609600"/>
          </a:xfrm>
          <a:prstGeom prst="wedgeRoundRectCallout">
            <a:avLst>
              <a:gd name="adj1" fmla="val -44088"/>
              <a:gd name="adj2" fmla="val -10124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Cost function </a:t>
            </a:r>
            <a:r>
              <a:rPr lang="en-US" dirty="0" smtClean="0">
                <a:solidFill>
                  <a:schemeClr val="tx1"/>
                </a:solidFill>
              </a:rPr>
              <a:t>to satisfy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peak ramp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57200" y="2971800"/>
            <a:ext cx="1752600" cy="609600"/>
          </a:xfrm>
          <a:prstGeom prst="wedgeRoundRectCallout">
            <a:avLst>
              <a:gd name="adj1" fmla="val 32537"/>
              <a:gd name="adj2" fmla="val -12918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DSO’s payoff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81000" y="4343400"/>
            <a:ext cx="1752600" cy="609600"/>
          </a:xfrm>
          <a:prstGeom prst="wedgeRoundRectCallout">
            <a:avLst>
              <a:gd name="adj1" fmla="val 74481"/>
              <a:gd name="adj2" fmla="val -1762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welfare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994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3021" y="2968180"/>
            <a:ext cx="6220379" cy="350882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28850" y="6096000"/>
            <a:ext cx="5848350" cy="609600"/>
            <a:chOff x="2228850" y="6096000"/>
            <a:chExt cx="5848350" cy="609600"/>
          </a:xfrm>
        </p:grpSpPr>
        <p:pic>
          <p:nvPicPr>
            <p:cNvPr id="20" name="Picture 2" descr="Free 3D Distressed Smiley Face Clipart Illustrat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0" y="6096000"/>
              <a:ext cx="59055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2819400" y="6096000"/>
              <a:ext cx="52578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sym typeface="Wingdings" panose="05000000000000000000" pitchFamily="2" charset="2"/>
                </a:rPr>
                <a:t> </a:t>
              </a:r>
              <a:r>
                <a:rPr lang="en-US" sz="2400" dirty="0">
                  <a:solidFill>
                    <a:srgbClr val="FF3300"/>
                  </a:solidFill>
                </a:rPr>
                <a:t>Cannot</a:t>
              </a:r>
              <a:r>
                <a:rPr lang="en-US" sz="2400" dirty="0"/>
                <a:t> determine the reimbursement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9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4" grpId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Nash bargaining</a:t>
            </a:r>
            <a:r>
              <a:rPr lang="en-US" sz="2000" dirty="0"/>
              <a:t> game is a simple two-player game used to model </a:t>
            </a:r>
            <a:r>
              <a:rPr lang="en-US" sz="2000" b="1" dirty="0"/>
              <a:t>bargaining</a:t>
            </a:r>
            <a:r>
              <a:rPr lang="en-US" sz="2000" dirty="0"/>
              <a:t> interactions. In the </a:t>
            </a:r>
            <a:r>
              <a:rPr lang="en-US" sz="2000" b="1" dirty="0"/>
              <a:t>Nash bargaining</a:t>
            </a:r>
            <a:r>
              <a:rPr lang="en-US" sz="2000" dirty="0"/>
              <a:t> game, two players demand a portion of some good (usually some amount of money</a:t>
            </a:r>
            <a:r>
              <a:rPr lang="en-US" sz="2000" dirty="0" smtClean="0"/>
              <a:t>)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Nash bargaining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olution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050" name="Picture 2" descr="http://4.bp.blogspot.com/_wuSqJG5bIKE/TK3MYpRl_dI/AAAAAAAAAtw/uA77zoUGPgU/s400/100+dollar+-+c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5" y="2893004"/>
            <a:ext cx="3879400" cy="24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581400"/>
            <a:ext cx="32004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Maximize the </a:t>
            </a:r>
            <a:r>
              <a:rPr lang="en-US" dirty="0" smtClean="0">
                <a:solidFill>
                  <a:srgbClr val="FF0000"/>
                </a:solidFill>
              </a:rPr>
              <a:t>Nash’s product</a:t>
            </a:r>
            <a:r>
              <a:rPr lang="en-US" dirty="0" smtClean="0"/>
              <a:t>  (U1 – d1)*(U2-d2)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34100" y="4953000"/>
            <a:ext cx="1447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Fairness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2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Nash bargaining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olution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57750" cy="16192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73" y="4267200"/>
            <a:ext cx="5848627" cy="74815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544669"/>
            <a:ext cx="1784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olution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7573" y="5105400"/>
            <a:ext cx="5912003" cy="685800"/>
            <a:chOff x="1847573" y="5105400"/>
            <a:chExt cx="5912003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1943100" y="5181600"/>
              <a:ext cx="5816476" cy="542925"/>
              <a:chOff x="1943100" y="5181600"/>
              <a:chExt cx="5816476" cy="542925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3100" y="5181600"/>
                <a:ext cx="2095500" cy="542925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054459" y="5269468"/>
                <a:ext cx="3705117" cy="369332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aximizes the social welfare problem</a:t>
                </a: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47573" y="5105400"/>
              <a:ext cx="5912003" cy="685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6248400" y="5687949"/>
            <a:ext cx="1752600" cy="609600"/>
          </a:xfrm>
          <a:prstGeom prst="wedgeRoundRectCallout">
            <a:avLst>
              <a:gd name="adj1" fmla="val 3524"/>
              <a:gd name="adj2" fmla="val -1927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95600" y="5840349"/>
            <a:ext cx="1752600" cy="609600"/>
          </a:xfrm>
          <a:prstGeom prst="wedgeRoundRectCallout">
            <a:avLst>
              <a:gd name="adj1" fmla="val 44741"/>
              <a:gd name="adj2" fmla="val -2107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welfare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438400" y="3231142"/>
            <a:ext cx="1752600" cy="609600"/>
          </a:xfrm>
          <a:prstGeom prst="wedgeRoundRectCallout">
            <a:avLst>
              <a:gd name="adj1" fmla="val 69264"/>
              <a:gd name="adj2" fmla="val -2677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DSO’s payoff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472684" y="3223104"/>
            <a:ext cx="1918716" cy="609600"/>
          </a:xfrm>
          <a:prstGeom prst="wedgeRoundRectCallout">
            <a:avLst>
              <a:gd name="adj1" fmla="val -4823"/>
              <a:gd name="adj2" fmla="val -2662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microgrid’s payoff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76400" y="0"/>
            <a:ext cx="74676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Alternating Direction Method of Multipliers (ADMM)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2551" y="3971987"/>
            <a:ext cx="640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Iterative procedure to solve an optimization problem using ADMM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17" y="1527151"/>
            <a:ext cx="4027315" cy="963636"/>
          </a:xfrm>
          <a:prstGeom prst="rect">
            <a:avLst/>
          </a:prstGeom>
          <a:ln w="317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81" y="3069299"/>
            <a:ext cx="7395836" cy="893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032" y="4638224"/>
            <a:ext cx="5722968" cy="1991176"/>
          </a:xfrm>
          <a:prstGeom prst="rect">
            <a:avLst/>
          </a:prstGeom>
          <a:ln w="31750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90151" y="2831068"/>
            <a:ext cx="319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Augmented Lagrangian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Distributed algorithms for NBS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26068"/>
            <a:ext cx="371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Transform into an equivalent problem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09" y="1371600"/>
            <a:ext cx="5187583" cy="27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3048000"/>
            <a:ext cx="1828800" cy="4156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202668"/>
            <a:ext cx="357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augmented </a:t>
            </a:r>
            <a:r>
              <a:rPr lang="en-US" dirty="0" err="1" smtClean="0"/>
              <a:t>Lagrangian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4838700"/>
            <a:ext cx="7099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8100" y="4419600"/>
            <a:ext cx="2019300" cy="1066800"/>
            <a:chOff x="2667000" y="3886200"/>
            <a:chExt cx="2019300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2667000" y="3886200"/>
              <a:ext cx="201930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Lagrange multiplier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" name="椭圆 123"/>
            <p:cNvSpPr/>
            <p:nvPr/>
          </p:nvSpPr>
          <p:spPr bwMode="auto">
            <a:xfrm>
              <a:off x="2817354" y="4495800"/>
              <a:ext cx="687846" cy="45720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3180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ea typeface="华文新魏" pitchFamily="2" charset="-122"/>
              </a:endParaRP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161277" y="4255532"/>
              <a:ext cx="189477" cy="24026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943600" y="4218887"/>
            <a:ext cx="2178051" cy="1267513"/>
            <a:chOff x="6565900" y="3238699"/>
            <a:chExt cx="1636402" cy="952301"/>
          </a:xfrm>
        </p:grpSpPr>
        <p:sp>
          <p:nvSpPr>
            <p:cNvPr id="18" name="TextBox 17"/>
            <p:cNvSpPr txBox="1"/>
            <p:nvPr/>
          </p:nvSpPr>
          <p:spPr>
            <a:xfrm>
              <a:off x="7146995" y="3238699"/>
              <a:ext cx="1055307" cy="2774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Penalty term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9" name="椭圆 123"/>
            <p:cNvSpPr/>
            <p:nvPr/>
          </p:nvSpPr>
          <p:spPr bwMode="auto">
            <a:xfrm>
              <a:off x="6565900" y="3733800"/>
              <a:ext cx="1206500" cy="45720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3180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ea typeface="华文新魏" pitchFamily="2" charset="-122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162800" y="3493532"/>
              <a:ext cx="304800" cy="24026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3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Problem decomposition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260068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Dual variables </a:t>
            </a:r>
            <a:r>
              <a:rPr lang="en-US" dirty="0" smtClean="0"/>
              <a:t>update: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55406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DSO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84006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Individual </a:t>
            </a:r>
            <a:r>
              <a:rPr lang="en-US" dirty="0" err="1" smtClean="0">
                <a:solidFill>
                  <a:srgbClr val="FF3300"/>
                </a:solidFill>
              </a:rPr>
              <a:t>microgrid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956310"/>
            <a:ext cx="7718425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6181725" cy="176212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00200" y="1524000"/>
            <a:ext cx="5791200" cy="914400"/>
            <a:chOff x="1600200" y="1524000"/>
            <a:chExt cx="5791200" cy="9144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600200" y="1524000"/>
              <a:ext cx="1676400" cy="838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48000" y="1524000"/>
              <a:ext cx="1852612" cy="9144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896100" y="1524000"/>
              <a:ext cx="495300" cy="76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33850"/>
            <a:ext cx="6096000" cy="16573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4038600" y="1524000"/>
            <a:ext cx="554319" cy="284018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65481" y="1524000"/>
            <a:ext cx="554319" cy="284018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162800" y="1524000"/>
            <a:ext cx="685801" cy="284018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6000"/>
            <a:ext cx="4000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 and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works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Incentive mechanism for peak ramp minimization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Big data algorithm for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microgrid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optimal scheduling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 works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Future 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Conclusions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762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Outline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Synchronous ADMM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066800"/>
            <a:ext cx="448945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386913" y="2674714"/>
            <a:ext cx="290464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06693" y="1973210"/>
            <a:ext cx="977555" cy="579621"/>
            <a:chOff x="5506693" y="1973210"/>
            <a:chExt cx="977555" cy="579621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5506693" y="1973210"/>
              <a:ext cx="894668" cy="57962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096000" y="2049954"/>
                  <a:ext cx="388248" cy="312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^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049954"/>
                  <a:ext cx="388248" cy="31224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786758" y="1975489"/>
            <a:ext cx="391925" cy="583324"/>
            <a:chOff x="6786758" y="1975489"/>
            <a:chExt cx="391925" cy="583324"/>
          </a:xfrm>
        </p:grpSpPr>
        <p:cxnSp>
          <p:nvCxnSpPr>
            <p:cNvPr id="37" name="Straight Arrow Connector 36"/>
            <p:cNvCxnSpPr>
              <a:stCxn id="40" idx="2"/>
            </p:cNvCxnSpPr>
            <p:nvPr/>
          </p:nvCxnSpPr>
          <p:spPr>
            <a:xfrm flipH="1">
              <a:off x="6786758" y="2036160"/>
              <a:ext cx="41919" cy="52265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6787229" y="1975489"/>
                  <a:ext cx="391454" cy="3126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^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7229" y="1975489"/>
                  <a:ext cx="391454" cy="3126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468083" y="1896990"/>
            <a:ext cx="761517" cy="616756"/>
            <a:chOff x="7468083" y="1896990"/>
            <a:chExt cx="761517" cy="61675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7468083" y="1896990"/>
              <a:ext cx="761517" cy="61675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7740082" y="1896990"/>
                  <a:ext cx="413318" cy="312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^</m:t>
                          </m:r>
                        </m:sup>
                      </m:sSubSup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082" y="1896990"/>
                  <a:ext cx="413318" cy="3128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896943" y="1925177"/>
            <a:ext cx="1292327" cy="584958"/>
            <a:chOff x="4896943" y="1925177"/>
            <a:chExt cx="1292327" cy="584958"/>
          </a:xfrm>
        </p:grpSpPr>
        <p:cxnSp>
          <p:nvCxnSpPr>
            <p:cNvPr id="47" name="Straight Arrow Connector 46"/>
            <p:cNvCxnSpPr>
              <a:stCxn id="54" idx="0"/>
            </p:cNvCxnSpPr>
            <p:nvPr/>
          </p:nvCxnSpPr>
          <p:spPr>
            <a:xfrm flipV="1">
              <a:off x="5276795" y="1925177"/>
              <a:ext cx="912475" cy="58495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896943" y="2133600"/>
                  <a:ext cx="589457" cy="304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1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12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943" y="2133600"/>
                  <a:ext cx="589457" cy="3046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68" name="Group 7167"/>
          <p:cNvGrpSpPr/>
          <p:nvPr/>
        </p:nvGrpSpPr>
        <p:grpSpPr>
          <a:xfrm>
            <a:off x="6189270" y="1143000"/>
            <a:ext cx="1278813" cy="838281"/>
            <a:chOff x="6189270" y="1143000"/>
            <a:chExt cx="1278813" cy="838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>
                <a:xfrm>
                  <a:off x="6189270" y="1166129"/>
                  <a:ext cx="1278813" cy="815152"/>
                </a:xfrm>
                <a:prstGeom prst="roundRect">
                  <a:avLst/>
                </a:prstGeom>
                <a:ln w="38100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Solve local problem 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^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r>
                        <a:rPr lang="en-US" sz="1200" b="1" i="1" smtClean="0">
                          <a:latin typeface="Cambria Math"/>
                        </a:rPr>
                        <m:t>𝒓</m:t>
                      </m:r>
                    </m:oMath>
                  </a14:m>
                  <a:r>
                    <a:rPr lang="en-US" sz="1200" dirty="0"/>
                    <a:t> </a:t>
                  </a:r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9270" y="1166129"/>
                  <a:ext cx="1278813" cy="815152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6189270" y="1389285"/>
              <a:ext cx="12788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572619" y="1143000"/>
              <a:ext cx="503664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DSO</a:t>
              </a:r>
              <a:endParaRPr lang="en-US" sz="1200" dirty="0"/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4667081" y="2510135"/>
            <a:ext cx="1278814" cy="849776"/>
            <a:chOff x="4667081" y="2510135"/>
            <a:chExt cx="1278814" cy="849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>
                <a:xfrm>
                  <a:off x="4667082" y="2544759"/>
                  <a:ext cx="1278813" cy="815152"/>
                </a:xfrm>
                <a:prstGeom prst="roundRect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Solve local problem </a:t>
                  </a:r>
                  <a:r>
                    <a:rPr lang="en-US" sz="1200" dirty="0"/>
                    <a:t>for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a14:m>
                  <a:endParaRPr lang="en-US" sz="1200" dirty="0"/>
                </a:p>
                <a:p>
                  <a:pPr algn="ctr"/>
                  <a:r>
                    <a:rPr lang="en-US" sz="1200" dirty="0" smtClean="0"/>
                    <a:t>Update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082" y="2544759"/>
                  <a:ext cx="1278813" cy="815152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/>
            <p:nvPr/>
          </p:nvCxnSpPr>
          <p:spPr>
            <a:xfrm>
              <a:off x="4667081" y="2777273"/>
              <a:ext cx="12788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724400" y="2510135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   </a:t>
              </a:r>
              <a:r>
                <a:rPr lang="en-US" altLang="zh-CN" sz="1200" dirty="0" err="1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Microgrid</a:t>
              </a:r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 1</a:t>
              </a:r>
              <a:endParaRPr lang="zh-CN" altLang="en-US" sz="12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  <a:p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37864" y="2514600"/>
            <a:ext cx="1283820" cy="845311"/>
            <a:chOff x="6037864" y="2514600"/>
            <a:chExt cx="1283820" cy="845311"/>
          </a:xfrm>
        </p:grpSpPr>
        <p:grpSp>
          <p:nvGrpSpPr>
            <p:cNvPr id="2" name="Group 1"/>
            <p:cNvGrpSpPr/>
            <p:nvPr/>
          </p:nvGrpSpPr>
          <p:grpSpPr>
            <a:xfrm>
              <a:off x="6037864" y="2544759"/>
              <a:ext cx="1283820" cy="815152"/>
              <a:chOff x="6037864" y="2544759"/>
              <a:chExt cx="1283820" cy="8151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6037864" y="2544759"/>
                    <a:ext cx="1278813" cy="815152"/>
                  </a:xfrm>
                  <a:prstGeom prst="roundRect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 smtClean="0"/>
                  </a:p>
                  <a:p>
                    <a:pPr algn="ctr"/>
                    <a:r>
                      <a:rPr lang="en-US" sz="1200" dirty="0" smtClean="0"/>
                      <a:t>Solve </a:t>
                    </a:r>
                    <a:r>
                      <a:rPr lang="en-US" sz="1200" dirty="0"/>
                      <a:t>local problem for</a:t>
                    </a:r>
                    <a14:m>
                      <m:oMath xmlns:m="http://schemas.openxmlformats.org/officeDocument/2006/math">
                        <m:r>
                          <a:rPr lang="en-US" sz="1200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a14:m>
                    <a:endParaRPr lang="en-US" sz="1200" dirty="0"/>
                  </a:p>
                  <a:p>
                    <a:pPr algn="ctr"/>
                    <a:r>
                      <a:rPr lang="en-US" sz="1200" dirty="0"/>
                      <a:t>Update</a:t>
                    </a:r>
                    <a:r>
                      <a:rPr lang="en-US" sz="1200" dirty="0" smtClean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2" name="Rounded 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7864" y="2544759"/>
                    <a:ext cx="1278813" cy="815152"/>
                  </a:xfrm>
                  <a:prstGeom prst="round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/>
              <p:cNvCxnSpPr/>
              <p:nvPr/>
            </p:nvCxnSpPr>
            <p:spPr>
              <a:xfrm>
                <a:off x="6042871" y="2777273"/>
                <a:ext cx="12788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6096000" y="2514600"/>
              <a:ext cx="1104790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   </a:t>
              </a:r>
              <a:r>
                <a:rPr lang="en-US" altLang="zh-CN" sz="1200" dirty="0" err="1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Microgrid</a:t>
              </a:r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 2</a:t>
              </a:r>
              <a:endParaRPr lang="zh-CN" altLang="en-US" sz="12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  <a:p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2787" y="2510135"/>
            <a:ext cx="1278813" cy="849776"/>
            <a:chOff x="7712787" y="2510135"/>
            <a:chExt cx="1278813" cy="849776"/>
          </a:xfrm>
        </p:grpSpPr>
        <p:grpSp>
          <p:nvGrpSpPr>
            <p:cNvPr id="4" name="Group 3"/>
            <p:cNvGrpSpPr/>
            <p:nvPr/>
          </p:nvGrpSpPr>
          <p:grpSpPr>
            <a:xfrm>
              <a:off x="7712787" y="2544759"/>
              <a:ext cx="1278813" cy="815152"/>
              <a:chOff x="7712787" y="2544759"/>
              <a:chExt cx="1278813" cy="8151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7712787" y="2544759"/>
                    <a:ext cx="1278813" cy="815152"/>
                  </a:xfrm>
                  <a:prstGeom prst="roundRect">
                    <a:avLst/>
                  </a:prstGeom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 smtClean="0"/>
                  </a:p>
                  <a:p>
                    <a:pPr algn="ctr"/>
                    <a:r>
                      <a:rPr lang="en-US" sz="1200" dirty="0" smtClean="0"/>
                      <a:t>Solve </a:t>
                    </a:r>
                    <a:r>
                      <a:rPr lang="en-US" sz="1200" dirty="0"/>
                      <a:t>local problem for</a:t>
                    </a:r>
                    <a14:m>
                      <m:oMath xmlns:m="http://schemas.openxmlformats.org/officeDocument/2006/math">
                        <m:r>
                          <a:rPr lang="en-US" sz="1200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</m:sSubSup>
                      </m:oMath>
                    </a14:m>
                    <a:endParaRPr lang="en-US" sz="1200" dirty="0"/>
                  </a:p>
                  <a:p>
                    <a:pPr algn="ctr"/>
                    <a:r>
                      <a:rPr lang="en-US" sz="1200" dirty="0"/>
                      <a:t>Update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3" name="Rounded 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2787" y="2544759"/>
                    <a:ext cx="1278813" cy="815152"/>
                  </a:xfrm>
                  <a:prstGeom prst="round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>
                <a:off x="7712787" y="2777273"/>
                <a:ext cx="12788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7772400" y="2510135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   </a:t>
              </a:r>
              <a:r>
                <a:rPr lang="en-US" altLang="zh-CN" sz="1200" dirty="0" err="1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Microgrid</a:t>
              </a:r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 N</a:t>
              </a:r>
              <a:endParaRPr lang="zh-CN" altLang="en-US" sz="12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  <a:p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48645" y="1999557"/>
            <a:ext cx="596638" cy="526929"/>
            <a:chOff x="6148645" y="1999557"/>
            <a:chExt cx="596638" cy="526929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6662201" y="1999557"/>
              <a:ext cx="55793" cy="526929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6148645" y="2209800"/>
                  <a:ext cx="596638" cy="304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1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12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645" y="2209800"/>
                  <a:ext cx="596638" cy="3046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239000" y="1999557"/>
            <a:ext cx="765109" cy="591243"/>
            <a:chOff x="7239000" y="1999557"/>
            <a:chExt cx="765109" cy="591243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7321684" y="1999557"/>
              <a:ext cx="682425" cy="539754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7239000" y="2286101"/>
                  <a:ext cx="640368" cy="304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12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12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286101"/>
                  <a:ext cx="640368" cy="3046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/>
          <p:cNvSpPr txBox="1"/>
          <p:nvPr/>
        </p:nvSpPr>
        <p:spPr>
          <a:xfrm>
            <a:off x="4477701" y="447643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DSO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267200" y="4711076"/>
            <a:ext cx="1041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Microgrid</a:t>
            </a:r>
            <a:r>
              <a:rPr lang="en-US" sz="1400" b="1" dirty="0" smtClean="0"/>
              <a:t> 1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267200" y="4940341"/>
            <a:ext cx="1060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Microgrid</a:t>
            </a:r>
            <a:r>
              <a:rPr lang="en-US" sz="1600" b="1" dirty="0" smtClean="0"/>
              <a:t> 2</a:t>
            </a:r>
            <a:endParaRPr lang="en-US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267200" y="5302773"/>
            <a:ext cx="106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Microgrid</a:t>
            </a:r>
            <a:r>
              <a:rPr lang="en-US" sz="1400" b="1" dirty="0" smtClean="0"/>
              <a:t> N</a:t>
            </a:r>
            <a:endParaRPr lang="en-US" sz="1400" b="1" dirty="0"/>
          </a:p>
        </p:txBody>
      </p:sp>
      <p:sp>
        <p:nvSpPr>
          <p:cNvPr id="72" name="Rectangle 71"/>
          <p:cNvSpPr/>
          <p:nvPr/>
        </p:nvSpPr>
        <p:spPr>
          <a:xfrm>
            <a:off x="5314680" y="4543021"/>
            <a:ext cx="218848" cy="144972"/>
          </a:xfrm>
          <a:prstGeom prst="rect">
            <a:avLst/>
          </a:prstGeom>
          <a:solidFill>
            <a:srgbClr val="FF5050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6882338" y="4572000"/>
            <a:ext cx="0" cy="135070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440101" y="4592891"/>
            <a:ext cx="0" cy="135070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548630" y="4769065"/>
            <a:ext cx="1313448" cy="739359"/>
            <a:chOff x="5548630" y="4769065"/>
            <a:chExt cx="1313448" cy="739359"/>
          </a:xfrm>
        </p:grpSpPr>
        <p:grpSp>
          <p:nvGrpSpPr>
            <p:cNvPr id="14" name="Group 13"/>
            <p:cNvGrpSpPr/>
            <p:nvPr/>
          </p:nvGrpSpPr>
          <p:grpSpPr>
            <a:xfrm>
              <a:off x="5552706" y="5036628"/>
              <a:ext cx="1309371" cy="144972"/>
              <a:chOff x="5552706" y="5036628"/>
              <a:chExt cx="1309371" cy="14497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850892" y="5036628"/>
                <a:ext cx="1011185" cy="144972"/>
              </a:xfrm>
              <a:prstGeom prst="rect">
                <a:avLst/>
              </a:prstGeom>
              <a:noFill/>
              <a:ln w="158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idle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552706" y="5036628"/>
                <a:ext cx="2981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5552707" y="5363452"/>
              <a:ext cx="1309371" cy="144972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548630" y="4769065"/>
              <a:ext cx="1309370" cy="159469"/>
              <a:chOff x="5548630" y="4769065"/>
              <a:chExt cx="1309370" cy="15946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084843" y="4769065"/>
                <a:ext cx="773157" cy="159469"/>
              </a:xfrm>
              <a:prstGeom prst="rect">
                <a:avLst/>
              </a:prstGeom>
              <a:noFill/>
              <a:ln w="158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idle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548630" y="4769065"/>
                <a:ext cx="536214" cy="159469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326996" y="5804107"/>
            <a:ext cx="242607" cy="144972"/>
            <a:chOff x="5326996" y="5798369"/>
            <a:chExt cx="242607" cy="144972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5334000" y="5798369"/>
              <a:ext cx="0" cy="1449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5326996" y="5866470"/>
              <a:ext cx="24260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470937" y="5870854"/>
            <a:ext cx="1420826" cy="301346"/>
            <a:chOff x="5470937" y="5870854"/>
            <a:chExt cx="1420826" cy="301346"/>
          </a:xfrm>
        </p:grpSpPr>
        <p:sp>
          <p:nvSpPr>
            <p:cNvPr id="93" name="TextBox 92"/>
            <p:cNvSpPr txBox="1"/>
            <p:nvPr/>
          </p:nvSpPr>
          <p:spPr>
            <a:xfrm>
              <a:off x="5470937" y="5882663"/>
              <a:ext cx="1008932" cy="289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Iteration </a:t>
              </a:r>
              <a:r>
                <a:rPr lang="en-US" i="1" dirty="0" smtClean="0"/>
                <a:t>k = 0</a:t>
              </a:r>
              <a:endParaRPr lang="en-US" i="1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5542885" y="5870854"/>
              <a:ext cx="1348878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70458" y="4543021"/>
            <a:ext cx="242607" cy="1326481"/>
            <a:chOff x="6870458" y="4543021"/>
            <a:chExt cx="242607" cy="1326481"/>
          </a:xfrm>
        </p:grpSpPr>
        <p:sp>
          <p:nvSpPr>
            <p:cNvPr id="80" name="Rectangle 79"/>
            <p:cNvSpPr/>
            <p:nvPr/>
          </p:nvSpPr>
          <p:spPr>
            <a:xfrm>
              <a:off x="6882338" y="4543021"/>
              <a:ext cx="218848" cy="144972"/>
            </a:xfrm>
            <a:prstGeom prst="rect">
              <a:avLst/>
            </a:prstGeom>
            <a:solidFill>
              <a:srgbClr val="FF5050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6870458" y="5869501"/>
              <a:ext cx="24260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057773" y="4783562"/>
            <a:ext cx="1388197" cy="1376831"/>
            <a:chOff x="7057773" y="4783562"/>
            <a:chExt cx="1388197" cy="1376831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363" y="4783562"/>
              <a:ext cx="1295432" cy="724862"/>
              <a:chOff x="7120363" y="4783562"/>
              <a:chExt cx="1295432" cy="72486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418550" y="4783562"/>
                <a:ext cx="997245" cy="144972"/>
              </a:xfrm>
              <a:prstGeom prst="rect">
                <a:avLst/>
              </a:prstGeom>
              <a:noFill/>
              <a:ln w="158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idle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120363" y="4783562"/>
                <a:ext cx="2981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656577" y="5001021"/>
                <a:ext cx="759218" cy="144972"/>
              </a:xfrm>
              <a:prstGeom prst="rect">
                <a:avLst/>
              </a:prstGeom>
              <a:noFill/>
              <a:ln w="158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idle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120363" y="5001021"/>
                <a:ext cx="536214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120363" y="5363452"/>
                <a:ext cx="1295431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057773" y="5868371"/>
              <a:ext cx="1388197" cy="292022"/>
              <a:chOff x="7057773" y="5868371"/>
              <a:chExt cx="1388197" cy="29202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7057773" y="5870856"/>
                <a:ext cx="1008932" cy="289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Iteration </a:t>
                </a:r>
                <a:r>
                  <a:rPr lang="en-US" i="1" dirty="0" smtClean="0"/>
                  <a:t>k = 1</a:t>
                </a:r>
                <a:endParaRPr lang="en-US" i="1" dirty="0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>
              <a:xfrm flipV="1">
                <a:off x="7097095" y="5868371"/>
                <a:ext cx="1348875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432198" y="4543125"/>
            <a:ext cx="677718" cy="1324276"/>
            <a:chOff x="8432198" y="4543125"/>
            <a:chExt cx="677718" cy="1324276"/>
          </a:xfrm>
        </p:grpSpPr>
        <p:sp>
          <p:nvSpPr>
            <p:cNvPr id="91" name="Rectangle 90"/>
            <p:cNvSpPr/>
            <p:nvPr/>
          </p:nvSpPr>
          <p:spPr>
            <a:xfrm>
              <a:off x="8452483" y="4543125"/>
              <a:ext cx="218848" cy="144972"/>
            </a:xfrm>
            <a:prstGeom prst="rect">
              <a:avLst/>
            </a:prstGeom>
            <a:solidFill>
              <a:srgbClr val="FF5050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10600" y="4856048"/>
              <a:ext cx="499316" cy="380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……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432198" y="5867400"/>
              <a:ext cx="57205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7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69" grpId="0"/>
      <p:bldP spid="70" grpId="0"/>
      <p:bldP spid="71" grpId="0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Asynchronous ADMM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200400"/>
            <a:ext cx="6086475" cy="25146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048125" cy="96202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143000"/>
            <a:ext cx="33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an optimization problem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55281" y="2652712"/>
            <a:ext cx="3260460" cy="485775"/>
            <a:chOff x="4155281" y="2652712"/>
            <a:chExt cx="3260460" cy="485775"/>
          </a:xfrm>
        </p:grpSpPr>
        <p:sp>
          <p:nvSpPr>
            <p:cNvPr id="6" name="Down Arrow 5"/>
            <p:cNvSpPr/>
            <p:nvPr/>
          </p:nvSpPr>
          <p:spPr>
            <a:xfrm>
              <a:off x="4155281" y="2652712"/>
              <a:ext cx="271462" cy="485775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2667000"/>
              <a:ext cx="299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Solve in </a:t>
              </a:r>
              <a:r>
                <a:rPr lang="en-US" dirty="0" smtClean="0">
                  <a:solidFill>
                    <a:srgbClr val="FF3300"/>
                  </a:solidFill>
                </a:rPr>
                <a:t>asynchronous</a:t>
              </a:r>
              <a:r>
                <a:rPr lang="en-US" dirty="0" smtClean="0"/>
                <a:t> fashion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Asynchronous ADMM</a:t>
            </a:r>
          </a:p>
          <a:p>
            <a:pPr algn="ctr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DSO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267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Individual </a:t>
            </a:r>
            <a:r>
              <a:rPr lang="en-US" dirty="0" err="1" smtClean="0">
                <a:solidFill>
                  <a:srgbClr val="FF3300"/>
                </a:solidFill>
              </a:rPr>
              <a:t>microgrid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66800"/>
            <a:ext cx="5391150" cy="16954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095750"/>
            <a:ext cx="5800725" cy="13144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Asynchronous ADMM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1450"/>
            <a:ext cx="42862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4038600" y="3360462"/>
            <a:ext cx="5073305" cy="1738779"/>
            <a:chOff x="4038600" y="3360462"/>
            <a:chExt cx="5073305" cy="1738779"/>
          </a:xfrm>
        </p:grpSpPr>
        <p:grpSp>
          <p:nvGrpSpPr>
            <p:cNvPr id="2" name="Group 1"/>
            <p:cNvGrpSpPr/>
            <p:nvPr/>
          </p:nvGrpSpPr>
          <p:grpSpPr>
            <a:xfrm>
              <a:off x="4038600" y="3360462"/>
              <a:ext cx="1068947" cy="1134112"/>
              <a:chOff x="4038600" y="3360462"/>
              <a:chExt cx="1068947" cy="113411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40716" y="3360462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DSO</a:t>
                </a:r>
                <a:endParaRPr lang="en-US" sz="14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038600" y="3595100"/>
                <a:ext cx="1041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Microgrid</a:t>
                </a:r>
                <a:r>
                  <a:rPr lang="en-US" sz="1400" b="1" dirty="0" smtClean="0"/>
                  <a:t> 1</a:t>
                </a:r>
                <a:endParaRPr lang="en-US" sz="14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38600" y="3824365"/>
                <a:ext cx="1041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Microgrid</a:t>
                </a:r>
                <a:r>
                  <a:rPr lang="en-US" sz="1400" b="1" dirty="0" smtClean="0"/>
                  <a:t> 2</a:t>
                </a:r>
                <a:endParaRPr lang="en-US" sz="1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38600" y="4186797"/>
                <a:ext cx="10689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Microgrid</a:t>
                </a:r>
                <a:r>
                  <a:rPr lang="en-US" sz="1400" b="1" dirty="0" smtClean="0"/>
                  <a:t> N</a:t>
                </a:r>
                <a:endParaRPr lang="en-US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74066" y="3969338"/>
                <a:ext cx="302218" cy="289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343400" y="3429000"/>
              <a:ext cx="4768505" cy="1670241"/>
              <a:chOff x="4343400" y="3429000"/>
              <a:chExt cx="4768505" cy="16702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027979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81601" y="3667586"/>
                <a:ext cx="2981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1600" y="3885045"/>
                <a:ext cx="533400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81603" y="4247476"/>
                <a:ext cx="1070102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5024510" y="4754880"/>
                <a:ext cx="39670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08801" y="4682393"/>
                <a:ext cx="0" cy="1449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612589" y="3740072"/>
                <a:ext cx="499316" cy="380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……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43400" y="4815863"/>
                <a:ext cx="10520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Iteration </a:t>
                </a:r>
                <a:r>
                  <a:rPr lang="en-US" sz="1200" i="1" dirty="0" smtClean="0"/>
                  <a:t>k = 0</a:t>
                </a:r>
                <a:endParaRPr lang="en-US" sz="1200" i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464610" y="481586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1</a:t>
                </a:r>
                <a:endParaRPr lang="en-US" sz="1200" i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82543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45411" y="3665028"/>
                <a:ext cx="2981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15000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867400" y="3893628"/>
                <a:ext cx="609600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943600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4864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57150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ectangle 28"/>
              <p:cNvSpPr/>
              <p:nvPr/>
            </p:nvSpPr>
            <p:spPr>
              <a:xfrm>
                <a:off x="6102611" y="3657600"/>
                <a:ext cx="3743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248400" y="3436428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2484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tangle 33"/>
              <p:cNvSpPr/>
              <p:nvPr/>
            </p:nvSpPr>
            <p:spPr>
              <a:xfrm>
                <a:off x="6404657" y="4247476"/>
                <a:ext cx="1070102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477000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636011" y="3657600"/>
                <a:ext cx="3743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629400" y="3886200"/>
                <a:ext cx="609600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006543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169411" y="3657600"/>
                <a:ext cx="6029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35143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91400" y="3893628"/>
                <a:ext cx="609600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67600" y="3429000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623857" y="4247476"/>
                <a:ext cx="1070102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68543" y="3436428"/>
                <a:ext cx="156257" cy="144972"/>
              </a:xfrm>
              <a:prstGeom prst="rect">
                <a:avLst/>
              </a:prstGeom>
              <a:solidFill>
                <a:srgbClr val="FF5050"/>
              </a:solidFill>
              <a:ln w="158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931411" y="3665028"/>
                <a:ext cx="602989" cy="144972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70104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64770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59436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2390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74676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7772400" y="3429000"/>
                <a:ext cx="0" cy="1400216"/>
                <a:chOff x="2633237" y="150549"/>
                <a:chExt cx="0" cy="1400216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633237" y="1405793"/>
                  <a:ext cx="0" cy="1449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2633237" y="150549"/>
                  <a:ext cx="0" cy="135070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5688743" y="4822242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943600" y="4822241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3</a:t>
                </a:r>
                <a:endParaRPr lang="en-US" sz="1200" i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207070" y="482224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4</a:t>
                </a:r>
                <a:endParaRPr lang="en-US" sz="1200" i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616923" y="4822242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5</a:t>
                </a:r>
                <a:endParaRPr lang="en-US" sz="1200" i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974504" y="482223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6</a:t>
                </a:r>
                <a:endParaRPr lang="en-US" sz="1200" i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242183" y="482223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7</a:t>
                </a:r>
                <a:endParaRPr lang="en-US" sz="1200" i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07301" y="4822242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8</a:t>
                </a:r>
                <a:endParaRPr lang="en-US" sz="12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2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Simulation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results</a:t>
            </a:r>
          </a:p>
          <a:p>
            <a:pPr algn="ctr">
              <a:buNone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527745"/>
            <a:ext cx="4100545" cy="4625584"/>
            <a:chOff x="228600" y="1527745"/>
            <a:chExt cx="4100545" cy="4625584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4953000"/>
              <a:ext cx="373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Synchronous Alg. 1 converges after about </a:t>
              </a:r>
              <a:r>
                <a:rPr lang="en-US" dirty="0">
                  <a:solidFill>
                    <a:srgbClr val="FF0000"/>
                  </a:solidFill>
                </a:rPr>
                <a:t>7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 iterations (</a:t>
              </a:r>
              <a:r>
                <a:rPr lang="en-US" dirty="0" smtClean="0">
                  <a:solidFill>
                    <a:srgbClr val="FF0000"/>
                  </a:solidFill>
                </a:rPr>
                <a:t>497</a:t>
              </a:r>
              <a:r>
                <a:rPr lang="en-US" dirty="0" smtClean="0"/>
                <a:t> sec.). Asynchronous Alg. 2 needs </a:t>
              </a:r>
              <a:r>
                <a:rPr lang="en-US" dirty="0" smtClean="0">
                  <a:solidFill>
                    <a:srgbClr val="FF0000"/>
                  </a:solidFill>
                </a:rPr>
                <a:t>250</a:t>
              </a:r>
              <a:r>
                <a:rPr lang="en-US" dirty="0" smtClean="0"/>
                <a:t> iterations (</a:t>
              </a:r>
              <a:r>
                <a:rPr lang="en-US" dirty="0" smtClean="0">
                  <a:solidFill>
                    <a:srgbClr val="FF0000"/>
                  </a:solidFill>
                </a:rPr>
                <a:t>325</a:t>
              </a:r>
              <a:r>
                <a:rPr lang="en-US" dirty="0" smtClean="0"/>
                <a:t> sec.)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7745"/>
              <a:ext cx="4100545" cy="32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724400" y="1579177"/>
            <a:ext cx="4267200" cy="4151531"/>
            <a:chOff x="4724400" y="1447800"/>
            <a:chExt cx="4267200" cy="4151531"/>
          </a:xfrm>
        </p:grpSpPr>
        <p:sp>
          <p:nvSpPr>
            <p:cNvPr id="5" name="TextBox 4"/>
            <p:cNvSpPr txBox="1"/>
            <p:nvPr/>
          </p:nvSpPr>
          <p:spPr>
            <a:xfrm>
              <a:off x="5562600" y="4953000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Peak ramp reduces </a:t>
              </a:r>
              <a:r>
                <a:rPr lang="en-US" dirty="0" smtClean="0">
                  <a:solidFill>
                    <a:srgbClr val="FF0000"/>
                  </a:solidFill>
                </a:rPr>
                <a:t>53%</a:t>
              </a:r>
              <a:r>
                <a:rPr lang="en-US" dirty="0" smtClean="0"/>
                <a:t> compared to original net load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447800"/>
              <a:ext cx="4118111" cy="331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962400" y="1601341"/>
            <a:ext cx="4267200" cy="4266059"/>
            <a:chOff x="2611915" y="1180872"/>
            <a:chExt cx="4267200" cy="4266059"/>
          </a:xfrm>
        </p:grpSpPr>
        <p:sp>
          <p:nvSpPr>
            <p:cNvPr id="10" name="TextBox 9"/>
            <p:cNvSpPr txBox="1"/>
            <p:nvPr/>
          </p:nvSpPr>
          <p:spPr>
            <a:xfrm>
              <a:off x="2611915" y="480060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Microgrids</a:t>
              </a:r>
              <a:r>
                <a:rPr lang="en-US" dirty="0" smtClean="0"/>
                <a:t> receive benefit by participating in peak ramp minimization problem</a:t>
              </a:r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915" y="1180872"/>
              <a:ext cx="4072570" cy="329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93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908 -0.19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06782 L -0.57847 0.26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166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867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 and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works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Incentive mechanism for peak ramp minimization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Big data algorithm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microgrid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optimal scheduling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 works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Future 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Conclusions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762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Outline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192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otivation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964037"/>
            <a:ext cx="7531994" cy="5131963"/>
            <a:chOff x="990600" y="984241"/>
            <a:chExt cx="7531994" cy="5645159"/>
          </a:xfrm>
        </p:grpSpPr>
        <p:pic>
          <p:nvPicPr>
            <p:cNvPr id="4098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984241"/>
              <a:ext cx="7531994" cy="5645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34200" y="61722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676400" y="5715000"/>
            <a:ext cx="67056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Joint </a:t>
            </a:r>
            <a:r>
              <a:rPr lang="en-US" dirty="0"/>
              <a:t>optimal scheduling for </a:t>
            </a:r>
            <a:r>
              <a:rPr lang="en-US" dirty="0" smtClean="0">
                <a:solidFill>
                  <a:srgbClr val="FF0000"/>
                </a:solidFill>
              </a:rPr>
              <a:t>gird-connected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islanded</a:t>
            </a:r>
            <a:r>
              <a:rPr lang="en-US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40628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System model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7372"/>
            <a:ext cx="6105525" cy="790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Rounded Rectangular Callout 40"/>
          <p:cNvSpPr/>
          <p:nvPr/>
        </p:nvSpPr>
        <p:spPr>
          <a:xfrm>
            <a:off x="7368988" y="5168792"/>
            <a:ext cx="1752600" cy="761574"/>
          </a:xfrm>
          <a:prstGeom prst="wedgeRoundRectCallout">
            <a:avLst>
              <a:gd name="adj1" fmla="val -79051"/>
              <a:gd name="adj2" fmla="val -5026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balance constraints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02500" y="70316"/>
            <a:ext cx="7113575" cy="4618757"/>
            <a:chOff x="155575" y="-1179641"/>
            <a:chExt cx="8607425" cy="6762322"/>
          </a:xfrm>
        </p:grpSpPr>
        <p:sp>
          <p:nvSpPr>
            <p:cNvPr id="22" name="AutoShape 16" descr="http://www.iconarchive.com/download/i91827/icons8/windows-8/Transport-Engine.ico"/>
            <p:cNvSpPr>
              <a:spLocks noChangeAspect="1" noChangeArrowheads="1"/>
            </p:cNvSpPr>
            <p:nvPr/>
          </p:nvSpPr>
          <p:spPr bwMode="auto">
            <a:xfrm>
              <a:off x="155575" y="-1179641"/>
              <a:ext cx="2438400" cy="236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8" descr="http://www.iconarchive.com/download/i91827/icons8/windows-8/Transport-Engine.ico"/>
            <p:cNvSpPr>
              <a:spLocks noChangeAspect="1" noChangeArrowheads="1"/>
            </p:cNvSpPr>
            <p:nvPr/>
          </p:nvSpPr>
          <p:spPr bwMode="auto">
            <a:xfrm>
              <a:off x="307975" y="-1032118"/>
              <a:ext cx="2438400" cy="236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62400" y="2514837"/>
              <a:ext cx="273718" cy="1121538"/>
              <a:chOff x="4343400" y="2320383"/>
              <a:chExt cx="273718" cy="1542115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343400" y="2592631"/>
                <a:ext cx="273718" cy="430129"/>
                <a:chOff x="5638800" y="3276600"/>
                <a:chExt cx="533400" cy="762000"/>
              </a:xfrm>
            </p:grpSpPr>
            <p:sp>
              <p:nvSpPr>
                <p:cNvPr id="68" name="Flowchart: Connector 67"/>
                <p:cNvSpPr/>
                <p:nvPr/>
              </p:nvSpPr>
              <p:spPr>
                <a:xfrm>
                  <a:off x="5638800" y="3276600"/>
                  <a:ext cx="533400" cy="498872"/>
                </a:xfrm>
                <a:prstGeom prst="flowChartConnector">
                  <a:avLst/>
                </a:prstGeom>
                <a:noFill/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5638800" y="3539728"/>
                  <a:ext cx="533400" cy="498872"/>
                </a:xfrm>
                <a:prstGeom prst="flowChartConnector">
                  <a:avLst/>
                </a:prstGeom>
                <a:noFill/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6" name="Straight Connector 65"/>
              <p:cNvCxnSpPr/>
              <p:nvPr/>
            </p:nvCxnSpPr>
            <p:spPr>
              <a:xfrm>
                <a:off x="4480259" y="3031731"/>
                <a:ext cx="15541" cy="830767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496448" y="2320383"/>
                <a:ext cx="0" cy="262984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1755068">
              <a:off x="1462888" y="2108050"/>
              <a:ext cx="273718" cy="1642045"/>
              <a:chOff x="4343400" y="2320383"/>
              <a:chExt cx="273718" cy="1542115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4343400" y="2592631"/>
                <a:ext cx="273718" cy="430129"/>
                <a:chOff x="5638800" y="3276600"/>
                <a:chExt cx="533400" cy="762000"/>
              </a:xfrm>
            </p:grpSpPr>
            <p:sp>
              <p:nvSpPr>
                <p:cNvPr id="63" name="Flowchart: Connector 62"/>
                <p:cNvSpPr/>
                <p:nvPr/>
              </p:nvSpPr>
              <p:spPr>
                <a:xfrm>
                  <a:off x="5638800" y="3276600"/>
                  <a:ext cx="533400" cy="498872"/>
                </a:xfrm>
                <a:prstGeom prst="flowChartConnector">
                  <a:avLst/>
                </a:prstGeom>
                <a:noFill/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Connector 63"/>
                <p:cNvSpPr/>
                <p:nvPr/>
              </p:nvSpPr>
              <p:spPr>
                <a:xfrm>
                  <a:off x="5638800" y="3539728"/>
                  <a:ext cx="533400" cy="498872"/>
                </a:xfrm>
                <a:prstGeom prst="flowChartConnector">
                  <a:avLst/>
                </a:prstGeom>
                <a:noFill/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480259" y="3031731"/>
                <a:ext cx="15541" cy="830767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496448" y="2320383"/>
                <a:ext cx="0" cy="262984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rot="19983812">
              <a:off x="7344843" y="2086507"/>
              <a:ext cx="273718" cy="1642045"/>
              <a:chOff x="4343400" y="2320383"/>
              <a:chExt cx="273718" cy="154211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343400" y="2592631"/>
                <a:ext cx="273718" cy="430129"/>
                <a:chOff x="5638800" y="3276600"/>
                <a:chExt cx="533400" cy="762000"/>
              </a:xfrm>
            </p:grpSpPr>
            <p:sp>
              <p:nvSpPr>
                <p:cNvPr id="58" name="Flowchart: Connector 57"/>
                <p:cNvSpPr/>
                <p:nvPr/>
              </p:nvSpPr>
              <p:spPr>
                <a:xfrm>
                  <a:off x="5638800" y="3276600"/>
                  <a:ext cx="533400" cy="498872"/>
                </a:xfrm>
                <a:prstGeom prst="flowChartConnector">
                  <a:avLst/>
                </a:prstGeom>
                <a:noFill/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lowchart: Connector 58"/>
                <p:cNvSpPr/>
                <p:nvPr/>
              </p:nvSpPr>
              <p:spPr>
                <a:xfrm>
                  <a:off x="5638800" y="3539728"/>
                  <a:ext cx="533400" cy="498872"/>
                </a:xfrm>
                <a:prstGeom prst="flowChartConnector">
                  <a:avLst/>
                </a:prstGeom>
                <a:noFill/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4480259" y="3031731"/>
                <a:ext cx="15541" cy="830767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96448" y="2320383"/>
                <a:ext cx="0" cy="262984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>
              <a:off x="2314578" y="4449710"/>
              <a:ext cx="733425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029200" y="4447753"/>
              <a:ext cx="606136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638803" y="3983804"/>
              <a:ext cx="13378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…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175664" y="4447753"/>
              <a:ext cx="606136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62000" y="169580"/>
              <a:ext cx="7560620" cy="231793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92921" y="1128482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Main grid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4800" y="3636372"/>
              <a:ext cx="1981200" cy="1384826"/>
            </a:xfrm>
            <a:prstGeom prst="roundRect">
              <a:avLst>
                <a:gd name="adj" fmla="val 6474"/>
              </a:avLst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168" y="5041942"/>
              <a:ext cx="1689451" cy="54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</a:rPr>
                <a:t>Microgrid</a:t>
              </a:r>
              <a:r>
                <a:rPr lang="en-US" b="1" dirty="0" smtClean="0">
                  <a:solidFill>
                    <a:srgbClr val="0070C0"/>
                  </a:solidFill>
                </a:rPr>
                <a:t> 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35" name="Picture 16" descr="http://extremeservicesandmarketing.com/wp-content/uploads/2016/01/wholesome-generator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786" y="4319062"/>
              <a:ext cx="694541" cy="69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3048000" y="3635298"/>
              <a:ext cx="1981200" cy="1384826"/>
            </a:xfrm>
            <a:prstGeom prst="roundRect">
              <a:avLst>
                <a:gd name="adj" fmla="val 6474"/>
              </a:avLst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83857" y="5040867"/>
              <a:ext cx="1765024" cy="54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Microgrid</a:t>
              </a:r>
              <a:r>
                <a:rPr lang="en-US" b="1" dirty="0" smtClean="0">
                  <a:solidFill>
                    <a:srgbClr val="0070C0"/>
                  </a:solidFill>
                </a:rPr>
                <a:t> 2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38" name="Picture 4" descr="http://www.pge.com/resources/images/myhome/solar/SolarWebPages_L5-incentivescleanenergy_icon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760" y="3656526"/>
              <a:ext cx="629752" cy="67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http://bayviewcommercialsupply.com/wp-content/uploads/2015/12/Building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651764"/>
              <a:ext cx="995362" cy="99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http://extremeservicesandmarketing.com/wp-content/uploads/2016/01/wholesome-generator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059" y="4333585"/>
              <a:ext cx="694541" cy="69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6781800" y="3635298"/>
              <a:ext cx="1981200" cy="1384826"/>
            </a:xfrm>
            <a:prstGeom prst="roundRect">
              <a:avLst>
                <a:gd name="adj" fmla="val 6474"/>
              </a:avLst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92921" y="5040867"/>
              <a:ext cx="1659636" cy="54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Microgrid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N</a:t>
              </a:r>
            </a:p>
          </p:txBody>
        </p:sp>
        <p:pic>
          <p:nvPicPr>
            <p:cNvPr id="44" name="Picture 12" descr="http://bayviewcommercialsupply.com/wp-content/uploads/2015/12/Building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651764"/>
              <a:ext cx="995362" cy="995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6" descr="http://extremeservicesandmarketing.com/wp-content/uploads/2016/01/wholesome-generator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859" y="4333585"/>
              <a:ext cx="694541" cy="69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s://cdn2.iconfinder.com/data/icons/large-home-icons/512/Buildings_building_house_city_office_hom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56" y="3749201"/>
              <a:ext cx="1177091" cy="117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1456691" y="3657600"/>
              <a:ext cx="711548" cy="696425"/>
              <a:chOff x="5758530" y="3645059"/>
              <a:chExt cx="794670" cy="596822"/>
            </a:xfrm>
          </p:grpSpPr>
          <p:pic>
            <p:nvPicPr>
              <p:cNvPr id="53" name="Picture 6" descr="http://www.wind-eg.org/js/jQuery-masterSlider/layers/img/slide2/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530" y="3645059"/>
                <a:ext cx="441347" cy="596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6" descr="http://www.wind-eg.org/js/jQuery-masterSlider/layers/img/slide2/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53" y="3645059"/>
                <a:ext cx="441347" cy="596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10" descr="https://irp-cdn.multiscreensite.com/8c9513cb/dms3rep/multi/mobile/SOLAR1-300x30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371" y="3671171"/>
              <a:ext cx="596029" cy="59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14" descr="http://files.softicons.com/download/business-icons/vista-business-icons-by-lokas-software/ico/506700-factory.ico"/>
            <p:cNvSpPr>
              <a:spLocks noChangeAspect="1" noChangeArrowheads="1"/>
            </p:cNvSpPr>
            <p:nvPr/>
          </p:nvSpPr>
          <p:spPr bwMode="auto">
            <a:xfrm>
              <a:off x="155575" y="-116522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0" name="Picture 14" descr="Factory Icon 256x256 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312" y="158757"/>
              <a:ext cx="2213264" cy="221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https://openclipart.org/image/2400px/svg_to_png/170536/npp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294" y="604495"/>
              <a:ext cx="881192" cy="132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http://www.tongapower.to/portals/2/Images/test%20Image/Icons/Network_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95300"/>
              <a:ext cx="1569577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ounded Rectangular Callout 69"/>
          <p:cNvSpPr/>
          <p:nvPr/>
        </p:nvSpPr>
        <p:spPr>
          <a:xfrm>
            <a:off x="98581" y="6096000"/>
            <a:ext cx="1752600" cy="609600"/>
          </a:xfrm>
          <a:prstGeom prst="wedgeRoundRectCallout">
            <a:avLst>
              <a:gd name="adj1" fmla="val 5938"/>
              <a:gd name="adj2" fmla="val -1512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Self generation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198" y="5333147"/>
            <a:ext cx="2347119" cy="1313986"/>
            <a:chOff x="1600198" y="5333147"/>
            <a:chExt cx="2347119" cy="1313986"/>
          </a:xfrm>
        </p:grpSpPr>
        <p:sp>
          <p:nvSpPr>
            <p:cNvPr id="4" name="Left Brace 3"/>
            <p:cNvSpPr/>
            <p:nvPr/>
          </p:nvSpPr>
          <p:spPr>
            <a:xfrm rot="16200000">
              <a:off x="2095073" y="4838272"/>
              <a:ext cx="305651" cy="1295402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1" name="Rounded Rectangular Callout 70"/>
            <p:cNvSpPr/>
            <p:nvPr/>
          </p:nvSpPr>
          <p:spPr>
            <a:xfrm>
              <a:off x="2194717" y="6037533"/>
              <a:ext cx="1752600" cy="609600"/>
            </a:xfrm>
            <a:prstGeom prst="wedgeRoundRectCallout">
              <a:avLst>
                <a:gd name="adj1" fmla="val -44190"/>
                <a:gd name="adj2" fmla="val -113011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Power from main grid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53630" y="5409348"/>
            <a:ext cx="3411435" cy="1372452"/>
            <a:chOff x="4153630" y="5409348"/>
            <a:chExt cx="3411435" cy="1372452"/>
          </a:xfrm>
        </p:grpSpPr>
        <p:sp>
          <p:nvSpPr>
            <p:cNvPr id="20" name="Left Brace 19"/>
            <p:cNvSpPr/>
            <p:nvPr/>
          </p:nvSpPr>
          <p:spPr>
            <a:xfrm rot="16200000">
              <a:off x="4781489" y="4781489"/>
              <a:ext cx="305652" cy="1561369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2" name="Rounded Rectangular Callout 71"/>
            <p:cNvSpPr/>
            <p:nvPr/>
          </p:nvSpPr>
          <p:spPr>
            <a:xfrm>
              <a:off x="5226840" y="6172200"/>
              <a:ext cx="2338225" cy="609600"/>
            </a:xfrm>
            <a:prstGeom prst="wedgeRoundRectCallout">
              <a:avLst>
                <a:gd name="adj1" fmla="val -60551"/>
                <a:gd name="adj2" fmla="val -120364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Power from neighbors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Islanded operation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22" name="AutoShape 16" descr="http://www.iconarchive.com/download/i91827/icons8/windows-8/Transport-Engine.ico"/>
          <p:cNvSpPr>
            <a:spLocks noChangeAspect="1" noChangeArrowheads="1"/>
          </p:cNvSpPr>
          <p:nvPr/>
        </p:nvSpPr>
        <p:spPr bwMode="auto">
          <a:xfrm>
            <a:off x="902500" y="70316"/>
            <a:ext cx="2015207" cy="16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8" descr="http://www.iconarchive.com/download/i91827/icons8/windows-8/Transport-Engine.ico"/>
          <p:cNvSpPr>
            <a:spLocks noChangeAspect="1" noChangeArrowheads="1"/>
          </p:cNvSpPr>
          <p:nvPr/>
        </p:nvSpPr>
        <p:spPr bwMode="auto">
          <a:xfrm>
            <a:off x="1028450" y="171076"/>
            <a:ext cx="2015207" cy="16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048637" y="2593694"/>
            <a:ext cx="226213" cy="766026"/>
            <a:chOff x="4343400" y="2320383"/>
            <a:chExt cx="273718" cy="1542115"/>
          </a:xfrm>
        </p:grpSpPr>
        <p:grpSp>
          <p:nvGrpSpPr>
            <p:cNvPr id="65" name="Group 64"/>
            <p:cNvGrpSpPr/>
            <p:nvPr/>
          </p:nvGrpSpPr>
          <p:grpSpPr>
            <a:xfrm>
              <a:off x="4343400" y="2592631"/>
              <a:ext cx="273718" cy="430129"/>
              <a:chOff x="5638800" y="3276600"/>
              <a:chExt cx="533400" cy="762000"/>
            </a:xfrm>
          </p:grpSpPr>
          <p:sp>
            <p:nvSpPr>
              <p:cNvPr id="68" name="Flowchart: Connector 67"/>
              <p:cNvSpPr/>
              <p:nvPr/>
            </p:nvSpPr>
            <p:spPr>
              <a:xfrm>
                <a:off x="5638800" y="3276600"/>
                <a:ext cx="533400" cy="498872"/>
              </a:xfrm>
              <a:prstGeom prst="flowChartConnector">
                <a:avLst/>
              </a:prstGeom>
              <a:noFill/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5638800" y="3539728"/>
                <a:ext cx="533400" cy="498872"/>
              </a:xfrm>
              <a:prstGeom prst="flowChartConnector">
                <a:avLst/>
              </a:prstGeom>
              <a:noFill/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4480259" y="3031731"/>
              <a:ext cx="15541" cy="830767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96448" y="2320383"/>
              <a:ext cx="0" cy="262984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755068">
            <a:off x="1982924" y="2315853"/>
            <a:ext cx="226213" cy="1121539"/>
            <a:chOff x="4343400" y="2320383"/>
            <a:chExt cx="273718" cy="1542115"/>
          </a:xfrm>
        </p:grpSpPr>
        <p:grpSp>
          <p:nvGrpSpPr>
            <p:cNvPr id="60" name="Group 59"/>
            <p:cNvGrpSpPr/>
            <p:nvPr/>
          </p:nvGrpSpPr>
          <p:grpSpPr>
            <a:xfrm>
              <a:off x="4343400" y="2592631"/>
              <a:ext cx="273718" cy="430129"/>
              <a:chOff x="5638800" y="3276600"/>
              <a:chExt cx="533400" cy="762000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5638800" y="3276600"/>
                <a:ext cx="533400" cy="498872"/>
              </a:xfrm>
              <a:prstGeom prst="flowChartConnector">
                <a:avLst/>
              </a:prstGeom>
              <a:noFill/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5638800" y="3539728"/>
                <a:ext cx="533400" cy="498872"/>
              </a:xfrm>
              <a:prstGeom prst="flowChartConnector">
                <a:avLst/>
              </a:prstGeom>
              <a:noFill/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4480259" y="3031731"/>
              <a:ext cx="15541" cy="830767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496448" y="2320383"/>
              <a:ext cx="0" cy="262984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9983812">
            <a:off x="6844044" y="2301139"/>
            <a:ext cx="226213" cy="1121539"/>
            <a:chOff x="4343400" y="2320383"/>
            <a:chExt cx="273718" cy="1542115"/>
          </a:xfrm>
        </p:grpSpPr>
        <p:grpSp>
          <p:nvGrpSpPr>
            <p:cNvPr id="55" name="Group 54"/>
            <p:cNvGrpSpPr/>
            <p:nvPr/>
          </p:nvGrpSpPr>
          <p:grpSpPr>
            <a:xfrm>
              <a:off x="4343400" y="2592631"/>
              <a:ext cx="273718" cy="430129"/>
              <a:chOff x="5638800" y="3276600"/>
              <a:chExt cx="533400" cy="762000"/>
            </a:xfrm>
          </p:grpSpPr>
          <p:sp>
            <p:nvSpPr>
              <p:cNvPr id="58" name="Flowchart: Connector 57"/>
              <p:cNvSpPr/>
              <p:nvPr/>
            </p:nvSpPr>
            <p:spPr>
              <a:xfrm>
                <a:off x="5638800" y="3276600"/>
                <a:ext cx="533400" cy="498872"/>
              </a:xfrm>
              <a:prstGeom prst="flowChartConnector">
                <a:avLst/>
              </a:prstGeom>
              <a:noFill/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5638800" y="3539728"/>
                <a:ext cx="533400" cy="498872"/>
              </a:xfrm>
              <a:prstGeom prst="flowChartConnector">
                <a:avLst/>
              </a:prstGeom>
              <a:noFill/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4480259" y="3031731"/>
              <a:ext cx="15541" cy="830767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6448" y="2320383"/>
              <a:ext cx="0" cy="262984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2686800" y="3915239"/>
            <a:ext cx="606136" cy="0"/>
          </a:xfrm>
          <a:prstGeom prst="straightConnector1">
            <a:avLst/>
          </a:prstGeom>
          <a:ln w="444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30290" y="3913902"/>
            <a:ext cx="500939" cy="0"/>
          </a:xfrm>
          <a:prstGeom prst="straightConnector1">
            <a:avLst/>
          </a:prstGeom>
          <a:ln w="444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4094" y="3597018"/>
            <a:ext cx="1105629" cy="483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…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77781" y="3913902"/>
            <a:ext cx="500939" cy="0"/>
          </a:xfrm>
          <a:prstGeom prst="straightConnector1">
            <a:avLst/>
          </a:prstGeom>
          <a:ln w="444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03678" y="991852"/>
            <a:ext cx="6248447" cy="1583182"/>
          </a:xfrm>
          <a:prstGeom prst="ellipse">
            <a:avLst/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553200" y="1646795"/>
            <a:ext cx="911725" cy="252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Main grid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25826" y="3359718"/>
            <a:ext cx="1637356" cy="945855"/>
          </a:xfrm>
          <a:prstGeom prst="roundRect">
            <a:avLst>
              <a:gd name="adj" fmla="val 6474"/>
            </a:avLst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70759" y="4319741"/>
            <a:ext cx="139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Microgrid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5" name="Picture 16" descr="http://extremeservicesandmarketing.com/wp-content/uploads/2016/01/wholesome-generato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1" y="3826004"/>
            <a:ext cx="574001" cy="4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pge.com/resources/images/myhome/solar/SolarWebPages_L5-incentivescleanenergy_ic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35" y="3373483"/>
            <a:ext cx="520456" cy="4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92934" y="3358984"/>
            <a:ext cx="1736266" cy="1329355"/>
            <a:chOff x="3292934" y="3358984"/>
            <a:chExt cx="1736266" cy="1329355"/>
          </a:xfrm>
        </p:grpSpPr>
        <p:sp>
          <p:nvSpPr>
            <p:cNvPr id="36" name="Rounded Rectangle 35"/>
            <p:cNvSpPr/>
            <p:nvPr/>
          </p:nvSpPr>
          <p:spPr>
            <a:xfrm>
              <a:off x="3292934" y="3358984"/>
              <a:ext cx="1637356" cy="945855"/>
            </a:xfrm>
            <a:prstGeom prst="roundRect">
              <a:avLst>
                <a:gd name="adj" fmla="val 6474"/>
              </a:avLst>
            </a:prstGeom>
            <a:noFill/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70502" y="4319007"/>
              <a:ext cx="1458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Microgrid</a:t>
              </a:r>
              <a:r>
                <a:rPr lang="en-US" b="1" dirty="0" smtClean="0">
                  <a:solidFill>
                    <a:srgbClr val="0070C0"/>
                  </a:solidFill>
                </a:rPr>
                <a:t> 2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39" name="Picture 12" descr="http://bayviewcommercialsupply.com/wp-content/uploads/2015/12/Building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934" y="3370231"/>
              <a:ext cx="822613" cy="679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http://extremeservicesandmarketing.com/wp-content/uploads/2016/01/wholesome-generato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363" y="3835924"/>
              <a:ext cx="574001" cy="47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le 41"/>
          <p:cNvSpPr/>
          <p:nvPr/>
        </p:nvSpPr>
        <p:spPr>
          <a:xfrm>
            <a:off x="6378719" y="3358984"/>
            <a:ext cx="1637356" cy="945855"/>
          </a:xfrm>
          <a:prstGeom prst="roundRect">
            <a:avLst>
              <a:gd name="adj" fmla="val 6474"/>
            </a:avLst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553200" y="43190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Microgrid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</a:p>
        </p:txBody>
      </p:sp>
      <p:pic>
        <p:nvPicPr>
          <p:cNvPr id="44" name="Picture 12" descr="http://bayviewcommercialsupply.com/wp-content/uploads/2015/12/Building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19" y="3370231"/>
            <a:ext cx="822613" cy="6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extremeservicesandmarketing.com/wp-content/uploads/2016/01/wholesome-generato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48" y="3835924"/>
            <a:ext cx="574001" cy="4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cdn2.iconfinder.com/data/icons/large-home-icons/512/Buildings_building_house_city_office_ho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1" y="3436781"/>
            <a:ext cx="972803" cy="8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977803" y="3374217"/>
            <a:ext cx="588056" cy="475668"/>
            <a:chOff x="5758530" y="3645059"/>
            <a:chExt cx="794670" cy="596822"/>
          </a:xfrm>
        </p:grpSpPr>
        <p:pic>
          <p:nvPicPr>
            <p:cNvPr id="53" name="Picture 6" descr="http://www.wind-eg.org/js/jQuery-masterSlider/layers/img/slide2/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530" y="3645059"/>
              <a:ext cx="441347" cy="59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://www.wind-eg.org/js/jQuery-masterSlider/layers/img/slide2/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53" y="3645059"/>
              <a:ext cx="441347" cy="59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10" descr="https://irp-cdn.multiscreensite.com/8c9513cb/dms3rep/multi/mobile/SOLAR1-300x3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63" y="3383486"/>
            <a:ext cx="492586" cy="4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AutoShape 14" descr="http://files.softicons.com/download/business-icons/vista-business-icons-by-lokas-software/ico/506700-factory.ico"/>
          <p:cNvSpPr>
            <a:spLocks noChangeAspect="1" noChangeArrowheads="1"/>
          </p:cNvSpPr>
          <p:nvPr/>
        </p:nvSpPr>
        <p:spPr bwMode="auto">
          <a:xfrm>
            <a:off x="902500" y="80162"/>
            <a:ext cx="2015207" cy="16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14" descr="Factory Icon 256x256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51" y="984460"/>
            <a:ext cx="1829144" cy="15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openclipart.org/image/2400px/svg_to_png/170536/npp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34" y="1288905"/>
            <a:ext cx="728258" cy="9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www.tongapower.to/portals/2/Images/test%20Image/Icons/Network_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16" y="1214323"/>
            <a:ext cx="1297171" cy="10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3984031" y="2666492"/>
            <a:ext cx="368808" cy="344482"/>
            <a:chOff x="381000" y="3296706"/>
            <a:chExt cx="304800" cy="28469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81000" y="3307215"/>
              <a:ext cx="304800" cy="274185"/>
            </a:xfrm>
            <a:prstGeom prst="line">
              <a:avLst/>
            </a:prstGeom>
            <a:ln w="3492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81000" y="3296706"/>
              <a:ext cx="304800" cy="284695"/>
            </a:xfrm>
            <a:prstGeom prst="line">
              <a:avLst/>
            </a:prstGeom>
            <a:ln w="3492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85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Islanded constraints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5410200" cy="8763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8075"/>
            <a:ext cx="5876925" cy="100012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43000" y="4800600"/>
            <a:ext cx="5410200" cy="1447800"/>
            <a:chOff x="2743200" y="4267200"/>
            <a:chExt cx="5410200" cy="1600200"/>
          </a:xfrm>
        </p:grpSpPr>
        <p:grpSp>
          <p:nvGrpSpPr>
            <p:cNvPr id="4" name="Group 3"/>
            <p:cNvGrpSpPr/>
            <p:nvPr/>
          </p:nvGrpSpPr>
          <p:grpSpPr>
            <a:xfrm>
              <a:off x="2743200" y="4267200"/>
              <a:ext cx="2676525" cy="1600200"/>
              <a:chOff x="3233738" y="4419600"/>
              <a:chExt cx="2676525" cy="16002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3738" y="4419600"/>
                <a:ext cx="267652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788" y="5181600"/>
                <a:ext cx="2638425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ounded Rectangular Callout 6"/>
            <p:cNvSpPr/>
            <p:nvPr/>
          </p:nvSpPr>
          <p:spPr>
            <a:xfrm>
              <a:off x="6705600" y="4580467"/>
              <a:ext cx="1447800" cy="609600"/>
            </a:xfrm>
            <a:prstGeom prst="wedgeRoundRectCallout">
              <a:avLst>
                <a:gd name="adj1" fmla="val -127652"/>
                <a:gd name="adj2" fmla="val -16667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Ramping constraints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5486400" y="4694767"/>
              <a:ext cx="152400" cy="86783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6" name="Rounded Rectangular Callout 55"/>
          <p:cNvSpPr/>
          <p:nvPr/>
        </p:nvSpPr>
        <p:spPr>
          <a:xfrm>
            <a:off x="7162800" y="2057400"/>
            <a:ext cx="1752600" cy="609600"/>
          </a:xfrm>
          <a:prstGeom prst="wedgeRoundRectCallout">
            <a:avLst>
              <a:gd name="adj1" fmla="val -89640"/>
              <a:gd name="adj2" fmla="val -180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microgrid</a:t>
            </a:r>
            <a:r>
              <a:rPr lang="en-US" dirty="0" smtClean="0">
                <a:solidFill>
                  <a:schemeClr val="tx1"/>
                </a:solidFill>
              </a:rPr>
              <a:t> in islanded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7162800" y="3886200"/>
            <a:ext cx="1752600" cy="609600"/>
          </a:xfrm>
          <a:prstGeom prst="wedgeRoundRectCallout">
            <a:avLst>
              <a:gd name="adj1" fmla="val -71766"/>
              <a:gd name="adj2" fmla="val -222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microgrid</a:t>
            </a:r>
            <a:r>
              <a:rPr lang="en-US" dirty="0" smtClean="0">
                <a:solidFill>
                  <a:schemeClr val="tx1"/>
                </a:solidFill>
              </a:rPr>
              <a:t> in normal mode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53000" y="2590800"/>
            <a:ext cx="2792688" cy="914400"/>
            <a:chOff x="4953000" y="2590800"/>
            <a:chExt cx="2792688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4953000" y="3135868"/>
              <a:ext cx="2792688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Fraction of load curtailment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562600" y="2590800"/>
              <a:ext cx="0" cy="54506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Introduction and motivation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49487"/>
            <a:ext cx="752475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83274" y="1512332"/>
            <a:ext cx="2667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Distributed generation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92406" y="1119187"/>
            <a:ext cx="3451194" cy="5686425"/>
            <a:chOff x="2492406" y="1119187"/>
            <a:chExt cx="3451194" cy="5686425"/>
          </a:xfrm>
        </p:grpSpPr>
        <p:grpSp>
          <p:nvGrpSpPr>
            <p:cNvPr id="9" name="Group 8"/>
            <p:cNvGrpSpPr/>
            <p:nvPr/>
          </p:nvGrpSpPr>
          <p:grpSpPr>
            <a:xfrm>
              <a:off x="2492406" y="1119187"/>
              <a:ext cx="3352800" cy="5686425"/>
              <a:chOff x="2492406" y="1119187"/>
              <a:chExt cx="3352800" cy="568642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200400" y="6436280"/>
                <a:ext cx="1936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grid gets older</a:t>
                </a:r>
                <a:endParaRPr lang="en-US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2406" y="1119187"/>
                <a:ext cx="3352800" cy="5229225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5562600" y="2438400"/>
              <a:ext cx="381000" cy="3997880"/>
            </a:xfrm>
            <a:prstGeom prst="rect">
              <a:avLst/>
            </a:prstGeom>
            <a:solidFill>
              <a:schemeClr val="bg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Microgrid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cost and load curtailment minimization problem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Problem formulation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371600"/>
            <a:ext cx="4805363" cy="483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2-Point Star 3"/>
          <p:cNvSpPr/>
          <p:nvPr/>
        </p:nvSpPr>
        <p:spPr>
          <a:xfrm>
            <a:off x="6400800" y="4419600"/>
            <a:ext cx="2438400" cy="15240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Large-scale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Parallel algorithm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682"/>
            <a:ext cx="3671455" cy="509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590558" y="1905000"/>
            <a:ext cx="1591750" cy="986333"/>
            <a:chOff x="321174" y="457200"/>
            <a:chExt cx="2574426" cy="1395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ln w="31750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r>
                    <a:rPr lang="en-US" sz="1100" dirty="0" smtClean="0"/>
                    <a:t>Normal operation</a:t>
                  </a:r>
                </a:p>
                <a:p>
                  <a:pPr algn="ctr"/>
                  <a:r>
                    <a:rPr lang="en-US" sz="1100" dirty="0"/>
                    <a:t>Solve </a:t>
                  </a:r>
                  <a:r>
                    <a:rPr lang="en-US" sz="1100" dirty="0" smtClean="0"/>
                    <a:t>normal problem </a:t>
                  </a:r>
                  <a:r>
                    <a:rPr lang="en-US" sz="1100" dirty="0"/>
                    <a:t>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1100" b="1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100" b="1" i="1">
                                      <a:latin typeface="Cambria Math"/>
                                      <a:ea typeface="Cambria Math"/>
                                    </a:rPr>
                                    <m:t>𝒐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1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en-US" sz="1100" dirty="0"/>
                </a:p>
                <a:p>
                  <a:pPr algn="ctr"/>
                  <a:endParaRPr lang="en-US" sz="14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17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内容占位符 2"/>
            <p:cNvSpPr txBox="1">
              <a:spLocks/>
            </p:cNvSpPr>
            <p:nvPr/>
          </p:nvSpPr>
          <p:spPr bwMode="auto">
            <a:xfrm>
              <a:off x="690563" y="457200"/>
              <a:ext cx="1900237" cy="381000"/>
            </a:xfrm>
            <a:prstGeom prst="rect">
              <a:avLst/>
            </a:prstGeom>
            <a:ln w="31750"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0"/>
                </a:buClr>
              </a:pPr>
              <a:r>
                <a:rPr lang="en-US" altLang="zh-CN" sz="1000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Master computer</a:t>
              </a:r>
              <a:endParaRPr lang="zh-CN" altLang="en-US" sz="10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95877" y="3739955"/>
            <a:ext cx="1591750" cy="986334"/>
            <a:chOff x="321174" y="457199"/>
            <a:chExt cx="2574426" cy="139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/>
                <p:cNvSpPr/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  <a:p>
                  <a:pPr algn="ctr"/>
                  <a:endParaRPr lang="en-US" sz="1100" dirty="0"/>
                </a:p>
                <a:p>
                  <a:pPr algn="ctr"/>
                  <a:r>
                    <a:rPr lang="en-US" sz="1100" dirty="0" smtClean="0"/>
                    <a:t>Islanded operation</a:t>
                  </a:r>
                  <a:endParaRPr lang="en-US" sz="1100" dirty="0"/>
                </a:p>
                <a:p>
                  <a:pPr algn="ctr"/>
                  <a:r>
                    <a:rPr lang="en-US" sz="1100" dirty="0" smtClean="0"/>
                    <a:t>Solve </a:t>
                  </a:r>
                  <a:r>
                    <a:rPr lang="en-US" sz="1100" dirty="0"/>
                    <a:t>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100" b="1" i="1">
                              <a:latin typeface="Cambria Math"/>
                            </a:rPr>
                            <m:t>𝒐</m:t>
                          </m:r>
                          <m:r>
                            <a:rPr lang="en-US" sz="1100" b="1" i="1">
                              <a:latin typeface="Cambria Math"/>
                            </a:rPr>
                            <m:t>,</m:t>
                          </m:r>
                          <m:r>
                            <a:rPr lang="en-US" sz="11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100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𝒐</m:t>
                                  </m:r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sz="1100" dirty="0"/>
                </a:p>
                <a:p>
                  <a:pPr algn="ctr"/>
                  <a:r>
                    <a:rPr lang="en-US" sz="1100" dirty="0" smtClean="0"/>
                    <a:t>Update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p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100" b="1" i="1" dirty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100" b="1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p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4" name="Rounded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内容占位符 2"/>
            <p:cNvSpPr txBox="1">
              <a:spLocks/>
            </p:cNvSpPr>
            <p:nvPr/>
          </p:nvSpPr>
          <p:spPr bwMode="auto">
            <a:xfrm>
              <a:off x="690563" y="457199"/>
              <a:ext cx="1900237" cy="381000"/>
            </a:xfrm>
            <a:prstGeom prst="rect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0"/>
                </a:buClr>
              </a:pPr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Computer 1</a:t>
              </a:r>
              <a:endParaRPr lang="zh-CN" altLang="en-US" sz="12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02102" y="3739955"/>
            <a:ext cx="1591750" cy="986334"/>
            <a:chOff x="321174" y="457199"/>
            <a:chExt cx="2574426" cy="139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ounded Rectangle 51"/>
                <p:cNvSpPr/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smtClean="0"/>
                </a:p>
                <a:p>
                  <a:pPr algn="ctr"/>
                  <a:endParaRPr lang="en-US" sz="1100" dirty="0"/>
                </a:p>
                <a:p>
                  <a:pPr algn="ctr"/>
                  <a:r>
                    <a:rPr lang="en-US" sz="1100" dirty="0" smtClean="0"/>
                    <a:t>Islanded operation</a:t>
                  </a:r>
                  <a:endParaRPr lang="en-US" sz="1100" dirty="0"/>
                </a:p>
                <a:p>
                  <a:pPr algn="ctr"/>
                  <a:r>
                    <a:rPr lang="en-US" sz="1100" dirty="0" smtClean="0"/>
                    <a:t>Solve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100" b="1" i="1">
                              <a:latin typeface="Cambria Math"/>
                            </a:rPr>
                            <m:t>𝒐</m:t>
                          </m:r>
                          <m:r>
                            <a:rPr lang="en-US" sz="1100" b="1" i="1">
                              <a:latin typeface="Cambria Math"/>
                            </a:rPr>
                            <m:t>,</m:t>
                          </m:r>
                          <m:r>
                            <a:rPr lang="en-US" sz="11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100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𝒐</m:t>
                                  </m:r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sz="1100" dirty="0"/>
                </a:p>
                <a:p>
                  <a:pPr algn="ctr"/>
                  <a:r>
                    <a:rPr lang="en-US" sz="1100" dirty="0" smtClean="0"/>
                    <a:t>Update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p>
                          <m:r>
                            <a:rPr lang="en-US" sz="11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100" b="1" i="1" dirty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100" b="1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p>
                          <m:r>
                            <a:rPr lang="en-US" sz="11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2" name="Rounded 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内容占位符 2"/>
            <p:cNvSpPr txBox="1">
              <a:spLocks/>
            </p:cNvSpPr>
            <p:nvPr/>
          </p:nvSpPr>
          <p:spPr bwMode="auto">
            <a:xfrm>
              <a:off x="690563" y="457199"/>
              <a:ext cx="1900237" cy="381000"/>
            </a:xfrm>
            <a:prstGeom prst="rect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0"/>
                </a:buClr>
              </a:pPr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Computer </a:t>
              </a:r>
              <a:r>
                <a:rPr lang="en-US" altLang="zh-CN" sz="1200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endParaRPr lang="zh-CN" altLang="en-US" sz="12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75116" y="3739955"/>
            <a:ext cx="1591750" cy="986334"/>
            <a:chOff x="321174" y="457199"/>
            <a:chExt cx="2574426" cy="1395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smtClean="0"/>
                </a:p>
                <a:p>
                  <a:pPr algn="ctr"/>
                  <a:endParaRPr lang="en-US" sz="1100" dirty="0"/>
                </a:p>
                <a:p>
                  <a:pPr algn="ctr"/>
                  <a:r>
                    <a:rPr lang="en-US" sz="1100" dirty="0" smtClean="0"/>
                    <a:t>Islanded operation</a:t>
                  </a:r>
                  <a:endParaRPr lang="en-US" sz="1100" dirty="0"/>
                </a:p>
                <a:p>
                  <a:pPr algn="ctr"/>
                  <a:r>
                    <a:rPr lang="en-US" sz="1100" dirty="0" smtClean="0"/>
                    <a:t>Solve </a:t>
                  </a:r>
                  <a:r>
                    <a:rPr lang="en-US" sz="1100" dirty="0"/>
                    <a:t>for</a:t>
                  </a:r>
                  <a14:m>
                    <m:oMath xmlns:m="http://schemas.openxmlformats.org/officeDocument/2006/math">
                      <m:r>
                        <a:rPr lang="en-US" sz="11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100" b="1" i="1">
                              <a:latin typeface="Cambria Math"/>
                            </a:rPr>
                            <m:t>𝒐</m:t>
                          </m:r>
                          <m:r>
                            <a:rPr lang="en-US" sz="1100" b="1" i="1">
                              <a:latin typeface="Cambria Math"/>
                            </a:rPr>
                            <m:t>,</m:t>
                          </m:r>
                          <m:r>
                            <a:rPr lang="en-US" sz="1100" b="1" i="1" smtClean="0">
                              <a:latin typeface="Cambria Math"/>
                            </a:rPr>
                            <m:t>𝑵</m:t>
                          </m:r>
                        </m:sup>
                      </m:sSup>
                      <m:r>
                        <a:rPr lang="en-US" sz="1100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𝒐</m:t>
                                  </m:r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1" i="1" smtClean="0">
                                      <a:latin typeface="Cambria Math"/>
                                    </a:rPr>
                                    <m:t>𝑵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11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sz="1100" dirty="0"/>
                </a:p>
                <a:p>
                  <a:pPr algn="ctr"/>
                  <a:r>
                    <a:rPr lang="en-US" sz="1100" dirty="0" smtClean="0"/>
                    <a:t>Update</a:t>
                  </a:r>
                  <a:r>
                    <a:rPr lang="en-US" sz="1100" b="1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p>
                          <m:r>
                            <a:rPr lang="en-US" sz="1100" b="1" i="1" dirty="0" smtClean="0">
                              <a:latin typeface="Cambria Math"/>
                              <a:ea typeface="Cambria Math"/>
                            </a:rPr>
                            <m:t>𝑵</m:t>
                          </m:r>
                        </m:sup>
                      </m:sSup>
                      <m:r>
                        <a:rPr lang="en-US" sz="1100" b="1" i="1" dirty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100" b="1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p>
                          <m:r>
                            <a:rPr lang="en-US" sz="1100" b="1" i="1" dirty="0" smtClean="0">
                              <a:latin typeface="Cambria Math"/>
                              <a:ea typeface="Cambria Math"/>
                            </a:rPr>
                            <m:t>𝑵</m:t>
                          </m:r>
                        </m:sup>
                      </m:sSup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74" y="457200"/>
                  <a:ext cx="2574426" cy="1395477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内容占位符 2"/>
            <p:cNvSpPr txBox="1">
              <a:spLocks/>
            </p:cNvSpPr>
            <p:nvPr/>
          </p:nvSpPr>
          <p:spPr bwMode="auto">
            <a:xfrm>
              <a:off x="690563" y="457199"/>
              <a:ext cx="1900237" cy="381000"/>
            </a:xfrm>
            <a:prstGeom prst="rect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0"/>
                </a:buClr>
              </a:pPr>
              <a:r>
                <a:rPr lang="en-US" altLang="zh-CN" sz="1200" dirty="0" smtClean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Computer </a:t>
              </a:r>
              <a:r>
                <a:rPr lang="en-US" altLang="zh-CN" sz="1200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rPr>
                <a:t>N</a:t>
              </a:r>
              <a:endParaRPr lang="zh-CN" altLang="en-US" sz="1200" i="1" dirty="0">
                <a:latin typeface="Book Antiqua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85035" y="2848692"/>
            <a:ext cx="3769115" cy="891264"/>
            <a:chOff x="4540986" y="2848692"/>
            <a:chExt cx="3769115" cy="891264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4540986" y="2891333"/>
              <a:ext cx="1224962" cy="848622"/>
            </a:xfrm>
            <a:prstGeom prst="straightConnector1">
              <a:avLst/>
            </a:prstGeom>
            <a:ln w="22225">
              <a:solidFill>
                <a:srgbClr val="FF7C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6" idx="2"/>
            </p:cNvCxnSpPr>
            <p:nvPr/>
          </p:nvCxnSpPr>
          <p:spPr>
            <a:xfrm flipH="1">
              <a:off x="6334258" y="2891333"/>
              <a:ext cx="52176" cy="848622"/>
            </a:xfrm>
            <a:prstGeom prst="straightConnector1">
              <a:avLst/>
            </a:prstGeom>
            <a:ln w="22225">
              <a:solidFill>
                <a:srgbClr val="FF7C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191145" y="2848692"/>
              <a:ext cx="1118956" cy="891264"/>
            </a:xfrm>
            <a:prstGeom prst="straightConnector1">
              <a:avLst/>
            </a:prstGeom>
            <a:ln w="22225">
              <a:solidFill>
                <a:srgbClr val="FF7C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593355" y="3034355"/>
                  <a:ext cx="629316" cy="2162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p>
                        </m:sSup>
                        <m:sSub>
                          <m:sSubPr>
                            <m:ctrlP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solidFill>
                                      <a:srgbClr val="FF7C8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100" b="1" i="1">
                            <a:solidFill>
                              <a:srgbClr val="FF7C8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en-US" sz="1100" dirty="0">
                    <a:solidFill>
                      <a:srgbClr val="FF7C8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355" y="3034355"/>
                  <a:ext cx="629316" cy="2162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0680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390794" y="3034355"/>
                  <a:ext cx="629316" cy="2162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solidFill>
                                <a:srgbClr val="FF7C8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100" b="1" i="1">
                              <a:solidFill>
                                <a:srgbClr val="FF7C80"/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sup>
                      </m:sSup>
                      <m:sSub>
                        <m:sSubPr>
                          <m:ctrlPr>
                            <a:rPr lang="en-US" sz="1100" b="1" i="1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solidFill>
                                <a:srgbClr val="FF7C8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1" i="1">
                                  <a:solidFill>
                                    <a:srgbClr val="FF7C8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>
                                      <a:solidFill>
                                        <a:srgbClr val="FF7C8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>
                                      <a:solidFill>
                                        <a:srgbClr val="FF7C8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solidFill>
                                        <a:srgbClr val="FF7C8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100" b="1" i="1">
                                      <a:solidFill>
                                        <a:srgbClr val="FF7C8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𝒐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100" b="1" i="1">
                              <a:solidFill>
                                <a:srgbClr val="FF7C80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1100" b="1" i="1">
                              <a:solidFill>
                                <a:srgbClr val="FF7C8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100" b="1" i="1">
                          <a:solidFill>
                            <a:srgbClr val="FF7C8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1100" dirty="0" smtClean="0">
                      <a:solidFill>
                        <a:srgbClr val="FF7C80"/>
                      </a:solidFill>
                    </a:rPr>
                    <a:t> </a:t>
                  </a:r>
                  <a:endParaRPr lang="en-US" sz="1100" dirty="0">
                    <a:solidFill>
                      <a:srgbClr val="FF7C8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794" y="3034355"/>
                  <a:ext cx="629316" cy="21620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0577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579771" y="3007074"/>
                  <a:ext cx="637987" cy="2162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p>
                        </m:sSup>
                        <m:sSub>
                          <m:sSubPr>
                            <m:ctrlP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solidFill>
                                      <a:srgbClr val="FF7C8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solidFill>
                                          <a:srgbClr val="FF7C8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>
                                <a:solidFill>
                                  <a:srgbClr val="FF7C8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100" b="1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71" y="3007074"/>
                  <a:ext cx="637987" cy="21620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524" b="-19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657600" y="2782454"/>
            <a:ext cx="4360981" cy="993181"/>
            <a:chOff x="3713551" y="2782454"/>
            <a:chExt cx="4360981" cy="993181"/>
          </a:xfrm>
        </p:grpSpPr>
        <p:grpSp>
          <p:nvGrpSpPr>
            <p:cNvPr id="4" name="Group 3"/>
            <p:cNvGrpSpPr/>
            <p:nvPr/>
          </p:nvGrpSpPr>
          <p:grpSpPr>
            <a:xfrm>
              <a:off x="3713551" y="2782454"/>
              <a:ext cx="4360981" cy="974575"/>
              <a:chOff x="3713551" y="2782454"/>
              <a:chExt cx="4360981" cy="974575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4246524" y="2782454"/>
                <a:ext cx="1413418" cy="957501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3713551" y="3048000"/>
                    <a:ext cx="1010849" cy="26146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𝒐</m:t>
                            </m:r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11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oMath>
                    </a14:m>
                    <a:r>
                      <a:rPr lang="en-US" sz="11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,</a:t>
                    </a:r>
                    <a14:m>
                      <m:oMath xmlns:m="http://schemas.openxmlformats.org/officeDocument/2006/math">
                        <m:r>
                          <a:rPr lang="en-US" sz="1100" b="1" i="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1100" b="1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oMath>
                    </a14:m>
                    <a:endParaRPr lang="en-US" sz="1100" b="1" dirty="0"/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3551" y="3048000"/>
                    <a:ext cx="1010849" cy="26146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22289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/>
              <p:nvPr/>
            </p:nvCxnSpPr>
            <p:spPr>
              <a:xfrm flipV="1">
                <a:off x="6243805" y="2891333"/>
                <a:ext cx="52175" cy="848624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7007751" y="2908406"/>
                <a:ext cx="1066781" cy="848623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5029200" y="3384501"/>
                    <a:ext cx="1036867" cy="26146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𝒐</m:t>
                            </m:r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1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11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oMath>
                    </a14:m>
                    <a:r>
                      <a:rPr lang="en-US" sz="11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,</a:t>
                    </a:r>
                    <a14:m>
                      <m:oMath xmlns:m="http://schemas.openxmlformats.org/officeDocument/2006/math">
                        <m:r>
                          <a:rPr lang="en-US" sz="11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100" b="1" i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100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100" b="1" i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100" b="1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1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9200" y="3384501"/>
                    <a:ext cx="1036867" cy="26146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19412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6720006" y="3374963"/>
                  <a:ext cx="1065361" cy="400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𝒐</m:t>
                          </m:r>
                          <m: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</m:sSup>
                      <m:r>
                        <a:rPr lang="en-US" sz="11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1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100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𝒐</m:t>
                                  </m:r>
                                  <m:r>
                                    <a:rPr lang="en-US" sz="1100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11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sz="11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100" b="1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p>
                          <m:r>
                            <a:rPr lang="en-US" sz="1100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</m:sup>
                      </m:sSup>
                      <m:r>
                        <a:rPr lang="en-US" sz="11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100" b="1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p>
                          <m:r>
                            <a:rPr lang="en-US" sz="1100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</m:sup>
                      </m:sSup>
                    </m:oMath>
                  </a14:m>
                  <a:endParaRPr lang="en-US" sz="1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  <a:p>
                  <a:endParaRPr lang="en-US" sz="1100" b="1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006" y="3374963"/>
                  <a:ext cx="1065361" cy="40067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3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99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Simulation results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639582"/>
            <a:ext cx="4191000" cy="4035949"/>
            <a:chOff x="228600" y="1639582"/>
            <a:chExt cx="4191000" cy="403594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39582"/>
              <a:ext cx="4191000" cy="341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5800" y="5029200"/>
              <a:ext cx="3581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Converge to optimum after about </a:t>
              </a:r>
              <a:r>
                <a:rPr lang="en-US" dirty="0" smtClean="0">
                  <a:solidFill>
                    <a:srgbClr val="FF0000"/>
                  </a:solidFill>
                </a:rPr>
                <a:t>40</a:t>
              </a:r>
              <a:r>
                <a:rPr lang="en-US" dirty="0" smtClean="0"/>
                <a:t> iterations 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1639582"/>
            <a:ext cx="4371015" cy="4589947"/>
            <a:chOff x="4495800" y="1639582"/>
            <a:chExt cx="4371015" cy="4589947"/>
          </a:xfrm>
        </p:grpSpPr>
        <p:sp>
          <p:nvSpPr>
            <p:cNvPr id="11" name="TextBox 10"/>
            <p:cNvSpPr txBox="1"/>
            <p:nvPr/>
          </p:nvSpPr>
          <p:spPr>
            <a:xfrm>
              <a:off x="4495800" y="5029200"/>
              <a:ext cx="43710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fraction of load curtailment </a:t>
              </a:r>
            </a:p>
            <a:p>
              <a:r>
                <a:rPr lang="en-US" dirty="0" smtClean="0"/>
                <a:t>when switching into the islanded mode: </a:t>
              </a:r>
              <a:r>
                <a:rPr lang="en-US" dirty="0" smtClean="0">
                  <a:solidFill>
                    <a:srgbClr val="FF0000"/>
                  </a:solidFill>
                </a:rPr>
                <a:t>sparse</a:t>
              </a:r>
              <a:r>
                <a:rPr lang="en-US" dirty="0" smtClean="0"/>
                <a:t> number of </a:t>
              </a:r>
              <a:r>
                <a:rPr lang="en-US" dirty="0" err="1" smtClean="0"/>
                <a:t>microgrids</a:t>
              </a:r>
              <a:r>
                <a:rPr lang="en-US" dirty="0" smtClean="0"/>
                <a:t> have to reduce loads</a:t>
              </a:r>
              <a:endParaRPr lang="en-US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39582"/>
              <a:ext cx="4218615" cy="341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25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Big data algorithm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mplementation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990600"/>
            <a:ext cx="327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MapReduce</a:t>
            </a:r>
            <a:r>
              <a:rPr lang="en-US" dirty="0" smtClean="0"/>
              <a:t> programming model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58611" y="4114800"/>
            <a:ext cx="5370989" cy="2564808"/>
            <a:chOff x="3751828" y="1905000"/>
            <a:chExt cx="5370989" cy="2821289"/>
          </a:xfrm>
        </p:grpSpPr>
        <p:grpSp>
          <p:nvGrpSpPr>
            <p:cNvPr id="6" name="Group 5"/>
            <p:cNvGrpSpPr/>
            <p:nvPr/>
          </p:nvGrpSpPr>
          <p:grpSpPr>
            <a:xfrm>
              <a:off x="5646509" y="1905000"/>
              <a:ext cx="1591750" cy="986333"/>
              <a:chOff x="321174" y="457200"/>
              <a:chExt cx="2574426" cy="13954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ln w="31750"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r>
                      <a:rPr lang="en-US" sz="1100" dirty="0" smtClean="0"/>
                      <a:t>Normal operation</a:t>
                    </a:r>
                  </a:p>
                  <a:p>
                    <a:pPr algn="ctr"/>
                    <a:r>
                      <a:rPr lang="en-US" sz="1100" dirty="0"/>
                      <a:t>Solve </a:t>
                    </a:r>
                    <a:r>
                      <a:rPr lang="en-US" sz="1100" dirty="0" smtClean="0"/>
                      <a:t>normal problem </a:t>
                    </a:r>
                    <a:r>
                      <a:rPr lang="en-US" sz="1100" dirty="0"/>
                      <a:t>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p>
                        </m:sSup>
                        <m:r>
                          <a:rPr lang="en-US" sz="1100" b="1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1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latin typeface="Cambria Math"/>
                                        <a:ea typeface="Cambria Math"/>
                                      </a:rPr>
                                      <m:t>𝒐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100" b="1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endParaRPr lang="en-US" sz="1100" dirty="0"/>
                  </a:p>
                  <a:p>
                    <a:pPr algn="ctr"/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317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内容占位符 2"/>
              <p:cNvSpPr txBox="1">
                <a:spLocks/>
              </p:cNvSpPr>
              <p:nvPr/>
            </p:nvSpPr>
            <p:spPr bwMode="auto">
              <a:xfrm>
                <a:off x="690563" y="457200"/>
                <a:ext cx="1900237" cy="381000"/>
              </a:xfrm>
              <a:prstGeom prst="rect">
                <a:avLst/>
              </a:prstGeom>
              <a:ln w="31750">
                <a:headEnd/>
                <a:tailEnd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1000" dirty="0">
                    <a:latin typeface="Book Antiqua" pitchFamily="18" charset="0"/>
                    <a:ea typeface="Arial Unicode MS" pitchFamily="34" charset="-122"/>
                    <a:cs typeface="Arial Unicode MS" pitchFamily="34" charset="-122"/>
                  </a:rPr>
                  <a:t>Master computer</a:t>
                </a:r>
                <a:endParaRPr lang="zh-CN" altLang="en-US" sz="1000" i="1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51828" y="3739955"/>
              <a:ext cx="1591750" cy="986334"/>
              <a:chOff x="321174" y="457199"/>
              <a:chExt cx="2574426" cy="13954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/>
                  </a:p>
                  <a:p>
                    <a:pPr algn="ctr"/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Islanded operation</a:t>
                    </a:r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Solve </a:t>
                    </a:r>
                    <a:r>
                      <a:rPr lang="en-US" sz="1100" dirty="0"/>
                      <a:t>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>
                                <a:latin typeface="Cambria Math"/>
                              </a:rPr>
                              <m:t>𝒐</m:t>
                            </m:r>
                            <m:r>
                              <a:rPr lang="en-US" sz="11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1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1100" b="1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oMath>
                    </a14:m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Update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1100" b="1" i="1" dirty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1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</m:oMath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4" name="Rounded 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内容占位符 2"/>
              <p:cNvSpPr txBox="1">
                <a:spLocks/>
              </p:cNvSpPr>
              <p:nvPr/>
            </p:nvSpPr>
            <p:spPr bwMode="auto">
              <a:xfrm>
                <a:off x="690563" y="457199"/>
                <a:ext cx="1900237" cy="381000"/>
              </a:xfrm>
              <a:prstGeom prst="rect">
                <a:avLst/>
              </a:prstGeom>
              <a:ln w="28575"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1200" dirty="0" smtClean="0">
                    <a:latin typeface="Book Antiqua" pitchFamily="18" charset="0"/>
                    <a:ea typeface="Arial Unicode MS" pitchFamily="34" charset="-122"/>
                    <a:cs typeface="Arial Unicode MS" pitchFamily="34" charset="-122"/>
                  </a:rPr>
                  <a:t>Computer 1</a:t>
                </a:r>
                <a:endParaRPr lang="zh-CN" altLang="en-US" sz="1200" i="1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58053" y="3739955"/>
              <a:ext cx="1591750" cy="986334"/>
              <a:chOff x="321174" y="457199"/>
              <a:chExt cx="2574426" cy="13954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 smtClean="0"/>
                  </a:p>
                  <a:p>
                    <a:pPr algn="ctr"/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Islanded operation</a:t>
                    </a:r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Solve 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>
                                <a:latin typeface="Cambria Math"/>
                              </a:rPr>
                              <m:t>𝒐</m:t>
                            </m:r>
                            <m:r>
                              <a:rPr lang="en-US" sz="11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100" b="1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oMath>
                    </a14:m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Update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1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100" b="1" i="1" dirty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1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1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2" name="Rounded 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内容占位符 2"/>
              <p:cNvSpPr txBox="1">
                <a:spLocks/>
              </p:cNvSpPr>
              <p:nvPr/>
            </p:nvSpPr>
            <p:spPr bwMode="auto">
              <a:xfrm>
                <a:off x="690563" y="457199"/>
                <a:ext cx="1900237" cy="381000"/>
              </a:xfrm>
              <a:prstGeom prst="rect">
                <a:avLst/>
              </a:prstGeom>
              <a:ln w="28575"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1200" dirty="0" smtClean="0">
                    <a:latin typeface="Book Antiqua" pitchFamily="18" charset="0"/>
                    <a:ea typeface="Arial Unicode MS" pitchFamily="34" charset="-122"/>
                    <a:cs typeface="Arial Unicode MS" pitchFamily="34" charset="-122"/>
                  </a:rPr>
                  <a:t>Computer </a:t>
                </a:r>
                <a:r>
                  <a:rPr lang="en-US" altLang="zh-CN" sz="1200" dirty="0">
                    <a:latin typeface="Book Antiqua" pitchFamily="18" charset="0"/>
                    <a:ea typeface="Arial Unicode MS" pitchFamily="34" charset="-122"/>
                    <a:cs typeface="Arial Unicode MS" pitchFamily="34" charset="-122"/>
                  </a:rPr>
                  <a:t>2</a:t>
                </a:r>
                <a:endParaRPr lang="zh-CN" altLang="en-US" sz="1200" i="1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31067" y="3739955"/>
              <a:ext cx="1591750" cy="986334"/>
              <a:chOff x="321174" y="457199"/>
              <a:chExt cx="2574426" cy="13954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 smtClean="0"/>
                  </a:p>
                  <a:p>
                    <a:pPr algn="ctr"/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Islanded operation</a:t>
                    </a:r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Solve </a:t>
                    </a:r>
                    <a:r>
                      <a:rPr lang="en-US" sz="1100" dirty="0"/>
                      <a:t>for</a:t>
                    </a:r>
                    <a14:m>
                      <m:oMath xmlns:m="http://schemas.openxmlformats.org/officeDocument/2006/math">
                        <m:r>
                          <a:rPr lang="en-US" sz="1100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1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100" b="1" i="1">
                                <a:latin typeface="Cambria Math"/>
                              </a:rPr>
                              <m:t>𝒐</m:t>
                            </m:r>
                            <m:r>
                              <a:rPr lang="en-US" sz="11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100" b="1" i="1" smtClean="0">
                                <a:latin typeface="Cambria Math"/>
                              </a:rPr>
                              <m:t>𝑵</m:t>
                            </m:r>
                          </m:sup>
                        </m:sSup>
                        <m:r>
                          <a:rPr lang="en-US" sz="1100" b="1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1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1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1100" b="1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𝑵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sz="11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oMath>
                    </a14:m>
                    <a:endParaRPr lang="en-US" sz="1100" dirty="0"/>
                  </a:p>
                  <a:p>
                    <a:pPr algn="ctr"/>
                    <a:r>
                      <a:rPr lang="en-US" sz="1100" dirty="0" smtClean="0"/>
                      <a:t>Update</a:t>
                    </a:r>
                    <a:r>
                      <a:rPr lang="en-US" sz="1100" b="1" dirty="0">
                        <a:ea typeface="Cambria Math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100" b="1" i="1" dirty="0" smtClean="0"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sup>
                        </m:sSup>
                        <m:r>
                          <a:rPr lang="en-US" sz="1100" b="1" i="1" dirty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1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dirty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100" b="1" i="1" dirty="0" smtClean="0"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sup>
                        </m:sSup>
                      </m:oMath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0" name="Rounded 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174" y="457200"/>
                    <a:ext cx="2574426" cy="1395477"/>
                  </a:xfrm>
                  <a:prstGeom prst="round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内容占位符 2"/>
              <p:cNvSpPr txBox="1">
                <a:spLocks/>
              </p:cNvSpPr>
              <p:nvPr/>
            </p:nvSpPr>
            <p:spPr bwMode="auto">
              <a:xfrm>
                <a:off x="690563" y="457199"/>
                <a:ext cx="1900237" cy="381000"/>
              </a:xfrm>
              <a:prstGeom prst="rect">
                <a:avLst/>
              </a:prstGeom>
              <a:ln w="28575">
                <a:headEnd/>
                <a:tailEnd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1200" dirty="0" smtClean="0">
                    <a:latin typeface="Book Antiqua" pitchFamily="18" charset="0"/>
                    <a:ea typeface="Arial Unicode MS" pitchFamily="34" charset="-122"/>
                    <a:cs typeface="Arial Unicode MS" pitchFamily="34" charset="-122"/>
                  </a:rPr>
                  <a:t>Computer </a:t>
                </a:r>
                <a:r>
                  <a:rPr lang="en-US" altLang="zh-CN" sz="1200" dirty="0">
                    <a:latin typeface="Book Antiqua" pitchFamily="18" charset="0"/>
                    <a:ea typeface="Arial Unicode MS" pitchFamily="34" charset="-122"/>
                    <a:cs typeface="Arial Unicode MS" pitchFamily="34" charset="-122"/>
                  </a:rPr>
                  <a:t>N</a:t>
                </a:r>
                <a:endParaRPr lang="zh-CN" altLang="en-US" sz="1200" i="1" dirty="0">
                  <a:latin typeface="Book Antiqua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40986" y="2848692"/>
              <a:ext cx="3769115" cy="891264"/>
              <a:chOff x="4540986" y="2848692"/>
              <a:chExt cx="3769115" cy="891264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4540986" y="2891333"/>
                <a:ext cx="1224962" cy="848622"/>
              </a:xfrm>
              <a:prstGeom prst="straightConnector1">
                <a:avLst/>
              </a:prstGeom>
              <a:ln w="22225">
                <a:solidFill>
                  <a:srgbClr val="FF7C8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4" idx="2"/>
              </p:cNvCxnSpPr>
              <p:nvPr/>
            </p:nvCxnSpPr>
            <p:spPr>
              <a:xfrm flipH="1">
                <a:off x="6390209" y="2891333"/>
                <a:ext cx="52176" cy="848622"/>
              </a:xfrm>
              <a:prstGeom prst="straightConnector1">
                <a:avLst/>
              </a:prstGeom>
              <a:ln w="22225">
                <a:solidFill>
                  <a:srgbClr val="FF7C8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7191145" y="2848692"/>
                <a:ext cx="1118956" cy="891264"/>
              </a:xfrm>
              <a:prstGeom prst="straightConnector1">
                <a:avLst/>
              </a:prstGeom>
              <a:ln w="22225">
                <a:solidFill>
                  <a:srgbClr val="FF7C8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246524" y="2782454"/>
              <a:ext cx="3828008" cy="974575"/>
              <a:chOff x="4246524" y="2782454"/>
              <a:chExt cx="3828008" cy="9745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246524" y="2782454"/>
                <a:ext cx="1413418" cy="957501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6243805" y="2891333"/>
                <a:ext cx="52175" cy="848624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7007751" y="2908406"/>
                <a:ext cx="1066781" cy="848623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06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9913 -0.264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13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MapRedcue algorithm for ADMM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59" y="1319640"/>
            <a:ext cx="5133062" cy="5081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1600200"/>
            <a:ext cx="3352800" cy="304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6312" y="3352800"/>
            <a:ext cx="4056888" cy="304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D:\Dropbox\PHD_RESEARCH\PHD_Dissertation\Slides\Figures\clu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83781"/>
            <a:ext cx="4159655" cy="49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Running time on cluster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457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4125" y="3429000"/>
            <a:ext cx="58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Faster with a larger number of microgrids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867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 and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works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Incentive mechanism for peak ramp minimization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Big data algorithm for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microgrid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optimal scheduling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 works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Future 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Conclusions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762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Outline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47800" y="152400"/>
            <a:ext cx="8153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Decentralized reactive power compensation</a:t>
            </a:r>
            <a:endParaRPr lang="en-US" sz="2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8" name="Picture 2" descr="C:\Users\hknguy25\Desktop\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486025"/>
            <a:ext cx="18843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hknguy25\Desktop\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022475"/>
            <a:ext cx="20240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19388" y="1538287"/>
            <a:ext cx="3867150" cy="1890713"/>
            <a:chOff x="2719388" y="1538287"/>
            <a:chExt cx="3867150" cy="189071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19388" y="3048000"/>
              <a:ext cx="3867150" cy="3810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Down Arrow 11"/>
            <p:cNvSpPr>
              <a:spLocks noChangeArrowheads="1"/>
            </p:cNvSpPr>
            <p:nvPr/>
          </p:nvSpPr>
          <p:spPr bwMode="auto">
            <a:xfrm>
              <a:off x="4745038" y="1970087"/>
              <a:ext cx="161925" cy="1030288"/>
            </a:xfrm>
            <a:prstGeom prst="downArrow">
              <a:avLst>
                <a:gd name="adj1" fmla="val 50000"/>
                <a:gd name="adj2" fmla="val 5004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086225" y="1538287"/>
              <a:ext cx="17478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B050"/>
                  </a:solidFill>
                </a:rPr>
                <a:t>Active</a:t>
              </a:r>
              <a:r>
                <a:rPr lang="en-US" altLang="en-US" sz="1800" dirty="0"/>
                <a:t> power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4584700"/>
            <a:ext cx="1881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reactive</a:t>
            </a:r>
            <a:r>
              <a:rPr lang="en-US" altLang="en-US" sz="1800" dirty="0"/>
              <a:t> power</a:t>
            </a:r>
          </a:p>
        </p:txBody>
      </p:sp>
      <p:sp>
        <p:nvSpPr>
          <p:cNvPr id="15" name="Up Arrow 14"/>
          <p:cNvSpPr>
            <a:spLocks noChangeArrowheads="1"/>
          </p:cNvSpPr>
          <p:nvPr/>
        </p:nvSpPr>
        <p:spPr bwMode="auto">
          <a:xfrm>
            <a:off x="4581525" y="3876675"/>
            <a:ext cx="139700" cy="695325"/>
          </a:xfrm>
          <a:prstGeom prst="upArrow">
            <a:avLst>
              <a:gd name="adj1" fmla="val 50000"/>
              <a:gd name="adj2" fmla="val 497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19388" y="3411537"/>
            <a:ext cx="3867150" cy="17145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19388" y="3581400"/>
            <a:ext cx="3867150" cy="17145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19" name="Picture 2" descr="C:\Users\hknguy25\Desktop\circle_solarwi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202112"/>
            <a:ext cx="10207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57875" y="3581400"/>
            <a:ext cx="1203325" cy="1174750"/>
            <a:chOff x="4804672" y="4641448"/>
            <a:chExt cx="1370876" cy="1174407"/>
          </a:xfrm>
        </p:grpSpPr>
        <p:sp>
          <p:nvSpPr>
            <p:cNvPr id="21" name="Right Arrow 8"/>
            <p:cNvSpPr>
              <a:spLocks noChangeArrowheads="1"/>
            </p:cNvSpPr>
            <p:nvPr/>
          </p:nvSpPr>
          <p:spPr bwMode="auto">
            <a:xfrm>
              <a:off x="4804672" y="4641448"/>
              <a:ext cx="781292" cy="364420"/>
            </a:xfrm>
            <a:prstGeom prst="rightArrow">
              <a:avLst>
                <a:gd name="adj1" fmla="val 50000"/>
                <a:gd name="adj2" fmla="val 49995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L-Shape 21"/>
            <p:cNvSpPr/>
            <p:nvPr/>
          </p:nvSpPr>
          <p:spPr bwMode="auto">
            <a:xfrm>
              <a:off x="4804672" y="4803326"/>
              <a:ext cx="1370876" cy="1012529"/>
            </a:xfrm>
            <a:prstGeom prst="corner">
              <a:avLst>
                <a:gd name="adj1" fmla="val 15683"/>
                <a:gd name="adj2" fmla="val 15683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4" name="Picture 3" descr="C:\Users\hknguy25\Desktop\dol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5360988"/>
            <a:ext cx="13716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829401"/>
            <a:ext cx="8001000" cy="342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30" y="1136650"/>
            <a:ext cx="6309591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5904" y="4191000"/>
            <a:ext cx="4734948" cy="2529505"/>
            <a:chOff x="2495904" y="4191000"/>
            <a:chExt cx="4734948" cy="2529505"/>
          </a:xfrm>
        </p:grpSpPr>
        <p:pic>
          <p:nvPicPr>
            <p:cNvPr id="25" name="Picture 2" descr="https://encrypted-tbn0.gstatic.com/images?q=tbn:ANd9GcRsWmdvpho7YtbPRFHILdIkIOUQ9gU2_Y40_Etr8O1uuIUoiGt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904" y="4191000"/>
              <a:ext cx="4734948" cy="252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4174102" y="5173230"/>
              <a:ext cx="1186033" cy="3131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dirty="0"/>
                <a:t>Is better than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2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8131E-6 L 0.65452 -0.0011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18" grpId="1" animBg="1"/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System model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52538" y="990600"/>
            <a:ext cx="7129462" cy="5237162"/>
            <a:chOff x="1252262" y="762000"/>
            <a:chExt cx="6443938" cy="558171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782197" y="1976813"/>
              <a:ext cx="91400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48431" y="1976813"/>
              <a:ext cx="533766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590982" y="1976813"/>
              <a:ext cx="358140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57216" y="1976813"/>
              <a:ext cx="533766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447402" y="1976813"/>
              <a:ext cx="533766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702" y="1523373"/>
              <a:ext cx="0" cy="91533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18989" y="1523373"/>
              <a:ext cx="0" cy="91533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4664" y="1523373"/>
              <a:ext cx="0" cy="91533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10339" y="1523373"/>
              <a:ext cx="0" cy="91533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47402" y="1523373"/>
              <a:ext cx="0" cy="91533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763625" y="2240044"/>
              <a:ext cx="284375" cy="838200"/>
              <a:chOff x="2567234" y="4191000"/>
              <a:chExt cx="284375" cy="8382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2566774" y="4191712"/>
                <a:ext cx="285536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589732" y="4191712"/>
                <a:ext cx="0" cy="837509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6726025" y="2209800"/>
              <a:ext cx="284375" cy="838200"/>
              <a:chOff x="2567234" y="4191000"/>
              <a:chExt cx="284375" cy="8382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2567446" y="4191501"/>
                <a:ext cx="28410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2590404" y="4191501"/>
                <a:ext cx="0" cy="837509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430625" y="2240044"/>
              <a:ext cx="284375" cy="838200"/>
              <a:chOff x="2567234" y="4191000"/>
              <a:chExt cx="284375" cy="8382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2567172" y="4191712"/>
                <a:ext cx="28410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590129" y="4191712"/>
                <a:ext cx="0" cy="837509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4135225" y="2209800"/>
              <a:ext cx="284375" cy="838200"/>
              <a:chOff x="2567234" y="4191000"/>
              <a:chExt cx="284375" cy="838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2566896" y="4191501"/>
                <a:ext cx="28410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589854" y="4191501"/>
                <a:ext cx="0" cy="837509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1252262" y="762000"/>
              <a:ext cx="314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/>
                <a:t>0</a:t>
              </a:r>
            </a:p>
          </p:txBody>
        </p:sp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2667000" y="762000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/>
                <a:t>n-1</a:t>
              </a:r>
            </a:p>
          </p:txBody>
        </p:sp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4191000" y="762000"/>
              <a:ext cx="314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/>
                <a:t>n</a:t>
              </a:r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5257800" y="762000"/>
              <a:ext cx="990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/>
                <a:t>n+1</a:t>
              </a:r>
            </a:p>
          </p:txBody>
        </p:sp>
        <p:sp>
          <p:nvSpPr>
            <p:cNvPr id="23" name="TextBox 30"/>
            <p:cNvSpPr txBox="1">
              <a:spLocks noChangeArrowheads="1"/>
            </p:cNvSpPr>
            <p:nvPr/>
          </p:nvSpPr>
          <p:spPr bwMode="auto">
            <a:xfrm>
              <a:off x="6781800" y="762000"/>
              <a:ext cx="3148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/>
                <a:t>N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905121" y="2210301"/>
              <a:ext cx="5337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20288" y="2210301"/>
              <a:ext cx="5323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24614" y="2210301"/>
              <a:ext cx="5337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352891" y="2210301"/>
              <a:ext cx="5337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5"/>
            <p:cNvSpPr txBox="1">
              <a:spLocks noChangeArrowheads="1"/>
            </p:cNvSpPr>
            <p:nvPr/>
          </p:nvSpPr>
          <p:spPr bwMode="auto">
            <a:xfrm>
              <a:off x="4242847" y="2432115"/>
              <a:ext cx="12059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P</a:t>
              </a:r>
              <a:r>
                <a:rPr lang="en-US" altLang="en-US" sz="2000" baseline="-25000"/>
                <a:t>n</a:t>
              </a:r>
              <a:r>
                <a:rPr lang="en-US" altLang="en-US" sz="2000"/>
                <a:t> + jQ</a:t>
              </a:r>
              <a:r>
                <a:rPr lang="en-US" altLang="en-US" sz="2000" baseline="-25000"/>
                <a:t>n</a:t>
              </a:r>
              <a:endParaRPr lang="en-US" altLang="en-US" sz="2000"/>
            </a:p>
          </p:txBody>
        </p:sp>
        <p:sp>
          <p:nvSpPr>
            <p:cNvPr id="29" name="TextBox 36"/>
            <p:cNvSpPr txBox="1">
              <a:spLocks noChangeArrowheads="1"/>
            </p:cNvSpPr>
            <p:nvPr/>
          </p:nvSpPr>
          <p:spPr bwMode="auto">
            <a:xfrm>
              <a:off x="5410200" y="2419290"/>
              <a:ext cx="1638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P</a:t>
              </a:r>
              <a:r>
                <a:rPr lang="en-US" altLang="en-US" sz="2000" baseline="-25000"/>
                <a:t>n+1</a:t>
              </a:r>
              <a:r>
                <a:rPr lang="en-US" altLang="en-US" sz="2000"/>
                <a:t> + jQ</a:t>
              </a:r>
              <a:r>
                <a:rPr lang="en-US" altLang="en-US" sz="2000" baseline="-25000"/>
                <a:t>n+1</a:t>
              </a:r>
              <a:endParaRPr lang="en-US" altLang="en-US" sz="200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4038600"/>
              <a:ext cx="1757638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048124"/>
              <a:ext cx="170497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590982" y="4039288"/>
              <a:ext cx="1605604" cy="95256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18989" y="4039288"/>
              <a:ext cx="1607039" cy="95256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56641" y="3239000"/>
              <a:ext cx="533766" cy="532961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418989" y="3239000"/>
              <a:ext cx="572508" cy="532961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605331" y="4115425"/>
              <a:ext cx="671513" cy="8375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472079" y="4115425"/>
              <a:ext cx="556724" cy="7613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941087" y="4876798"/>
              <a:ext cx="1707479" cy="10676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941087" y="4952935"/>
              <a:ext cx="0" cy="9914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47"/>
            <p:cNvSpPr txBox="1">
              <a:spLocks noChangeArrowheads="1"/>
            </p:cNvSpPr>
            <p:nvPr/>
          </p:nvSpPr>
          <p:spPr bwMode="auto">
            <a:xfrm>
              <a:off x="2438400" y="5943600"/>
              <a:ext cx="1371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demand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410475" y="4115425"/>
              <a:ext cx="556724" cy="76137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619774" y="4115425"/>
              <a:ext cx="576812" cy="83751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3908180" y="5000310"/>
              <a:ext cx="1806484" cy="94410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714664" y="4876798"/>
              <a:ext cx="0" cy="1067614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52"/>
            <p:cNvSpPr txBox="1">
              <a:spLocks noChangeArrowheads="1"/>
            </p:cNvSpPr>
            <p:nvPr/>
          </p:nvSpPr>
          <p:spPr bwMode="auto">
            <a:xfrm>
              <a:off x="5257800" y="5943600"/>
              <a:ext cx="1371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generation</a:t>
              </a:r>
            </a:p>
          </p:txBody>
        </p:sp>
      </p:grpSp>
      <p:sp>
        <p:nvSpPr>
          <p:cNvPr id="55" name="AutoShape 2" descr="Image result for solar pane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4" descr="Image result for solar panel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71942" y="2134393"/>
            <a:ext cx="706438" cy="45719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76200" y="22098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Reactive power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073" y="1752600"/>
            <a:ext cx="8229600" cy="685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problem for NBS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7620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Nash bargaining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olution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12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371600" y="5181600"/>
            <a:ext cx="1905000" cy="609600"/>
          </a:xfrm>
          <a:prstGeom prst="wedgeRoundRectCallout">
            <a:avLst>
              <a:gd name="adj1" fmla="val 69264"/>
              <a:gd name="adj2" fmla="val -2677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company’s payoff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01284" y="5173562"/>
            <a:ext cx="1918716" cy="609600"/>
          </a:xfrm>
          <a:prstGeom prst="wedgeRoundRectCallout">
            <a:avLst>
              <a:gd name="adj1" fmla="val -20550"/>
              <a:gd name="adj2" fmla="val -28424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user’s payoff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Introduction and motivation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6148" name="Picture 4" descr="http://www.despina.unito.it/sites/www.despina.unito.it/files/portfolio/rems%20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08847" cy="55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0292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Virtualization</a:t>
            </a:r>
            <a:r>
              <a:rPr lang="en-US" sz="2800" dirty="0" smtClean="0"/>
              <a:t> </a:t>
            </a:r>
            <a:r>
              <a:rPr lang="en-US" sz="2800" dirty="0"/>
              <a:t>has become a popular concept in different </a:t>
            </a:r>
            <a:r>
              <a:rPr lang="en-US" sz="2800" dirty="0" smtClean="0"/>
              <a:t>areas: virtual memory, virtual machines…</a:t>
            </a:r>
          </a:p>
          <a:p>
            <a:r>
              <a:rPr lang="en-US" sz="25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Wireless network virtualization:</a:t>
            </a:r>
          </a:p>
          <a:p>
            <a:pPr lvl="1"/>
            <a:r>
              <a:rPr lang="en-US" sz="2400" dirty="0"/>
              <a:t>Network infrastructure is decoupled from the services that it provides</a:t>
            </a:r>
          </a:p>
          <a:p>
            <a:pPr lvl="1"/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1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76400" y="-76200"/>
            <a:ext cx="7620000" cy="64792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Resource allocation for </a:t>
            </a:r>
          </a:p>
          <a:p>
            <a:pPr algn="ctr">
              <a:buNone/>
            </a:pP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wireless network virtualization</a:t>
            </a:r>
            <a:endParaRPr lang="en-US" sz="27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743200"/>
            <a:ext cx="4946670" cy="2640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644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InP</a:t>
            </a:r>
            <a:r>
              <a:rPr lang="en-US" sz="2000" dirty="0"/>
              <a:t>: owns the infrastructure and wireless network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255" y="5650468"/>
            <a:ext cx="70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MVNP</a:t>
            </a:r>
            <a:r>
              <a:rPr lang="en-US" sz="2000" dirty="0"/>
              <a:t>: leases the network resources and creates virtual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1838" y="5802868"/>
            <a:ext cx="607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MVNO</a:t>
            </a:r>
            <a:r>
              <a:rPr lang="en-US" sz="2000" dirty="0" smtClean="0"/>
              <a:t>: operates and assigns the virtual resources to SPs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4778" y="5562600"/>
            <a:ext cx="598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SP</a:t>
            </a:r>
            <a:r>
              <a:rPr lang="en-US" sz="2000" dirty="0"/>
              <a:t>: concentrates on providing services to its subscribers</a:t>
            </a:r>
          </a:p>
        </p:txBody>
      </p:sp>
    </p:spTree>
    <p:extLst>
      <p:ext uri="{BB962C8B-B14F-4D97-AF65-F5344CB8AC3E}">
        <p14:creationId xmlns:p14="http://schemas.microsoft.com/office/powerpoint/2010/main" val="17107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762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Network Model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7010400" cy="44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Preventive traffic disruption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cxnSp>
        <p:nvCxnSpPr>
          <p:cNvPr id="6" name="直接连接符 217"/>
          <p:cNvCxnSpPr>
            <a:stCxn id="12" idx="5"/>
            <a:endCxn id="31" idx="1"/>
          </p:cNvCxnSpPr>
          <p:nvPr/>
        </p:nvCxnSpPr>
        <p:spPr bwMode="auto">
          <a:xfrm>
            <a:off x="3552330" y="1787368"/>
            <a:ext cx="1398134" cy="166515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217"/>
          <p:cNvCxnSpPr>
            <a:stCxn id="14" idx="4"/>
            <a:endCxn id="32" idx="1"/>
          </p:cNvCxnSpPr>
          <p:nvPr/>
        </p:nvCxnSpPr>
        <p:spPr bwMode="auto">
          <a:xfrm>
            <a:off x="2723358" y="2599947"/>
            <a:ext cx="1323155" cy="199199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217"/>
          <p:cNvCxnSpPr>
            <a:stCxn id="56" idx="4"/>
            <a:endCxn id="31" idx="1"/>
          </p:cNvCxnSpPr>
          <p:nvPr/>
        </p:nvCxnSpPr>
        <p:spPr bwMode="auto">
          <a:xfrm flipH="1">
            <a:off x="4950464" y="1936826"/>
            <a:ext cx="987771" cy="1515701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17"/>
          <p:cNvCxnSpPr>
            <a:stCxn id="57" idx="4"/>
            <a:endCxn id="32" idx="1"/>
          </p:cNvCxnSpPr>
          <p:nvPr/>
        </p:nvCxnSpPr>
        <p:spPr bwMode="auto">
          <a:xfrm flipH="1">
            <a:off x="4046513" y="2733434"/>
            <a:ext cx="1124348" cy="1858511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08"/>
          <p:cNvCxnSpPr>
            <a:stCxn id="13" idx="3"/>
            <a:endCxn id="15" idx="0"/>
          </p:cNvCxnSpPr>
          <p:nvPr/>
        </p:nvCxnSpPr>
        <p:spPr bwMode="auto">
          <a:xfrm flipH="1">
            <a:off x="592419" y="1870108"/>
            <a:ext cx="262483" cy="438926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10"/>
          <p:cNvCxnSpPr>
            <a:stCxn id="13" idx="6"/>
            <a:endCxn id="12" idx="2"/>
          </p:cNvCxnSpPr>
          <p:nvPr/>
        </p:nvCxnSpPr>
        <p:spPr bwMode="auto">
          <a:xfrm flipV="1">
            <a:off x="1475979" y="1652006"/>
            <a:ext cx="1455274" cy="8274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20"/>
          <p:cNvSpPr/>
          <p:nvPr/>
        </p:nvSpPr>
        <p:spPr bwMode="auto">
          <a:xfrm>
            <a:off x="2931253" y="1460578"/>
            <a:ext cx="727637" cy="38285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18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13" name="椭圆 122"/>
          <p:cNvSpPr/>
          <p:nvPr/>
        </p:nvSpPr>
        <p:spPr bwMode="auto">
          <a:xfrm>
            <a:off x="748341" y="1543320"/>
            <a:ext cx="727637" cy="38285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18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14" name="椭圆 123"/>
          <p:cNvSpPr/>
          <p:nvPr/>
        </p:nvSpPr>
        <p:spPr bwMode="auto">
          <a:xfrm>
            <a:off x="2359539" y="2217089"/>
            <a:ext cx="727637" cy="38285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18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15" name="椭圆 123"/>
          <p:cNvSpPr/>
          <p:nvPr/>
        </p:nvSpPr>
        <p:spPr bwMode="auto">
          <a:xfrm>
            <a:off x="228600" y="2309034"/>
            <a:ext cx="727637" cy="38285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18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cxnSp>
        <p:nvCxnSpPr>
          <p:cNvPr id="16" name="直接连接符 109"/>
          <p:cNvCxnSpPr>
            <a:stCxn id="12" idx="4"/>
            <a:endCxn id="14" idx="7"/>
          </p:cNvCxnSpPr>
          <p:nvPr/>
        </p:nvCxnSpPr>
        <p:spPr bwMode="auto">
          <a:xfrm flipH="1">
            <a:off x="2980615" y="1843436"/>
            <a:ext cx="314457" cy="42972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09"/>
          <p:cNvCxnSpPr>
            <a:stCxn id="14" idx="3"/>
            <a:endCxn id="15" idx="6"/>
          </p:cNvCxnSpPr>
          <p:nvPr/>
        </p:nvCxnSpPr>
        <p:spPr bwMode="auto">
          <a:xfrm flipH="1" flipV="1">
            <a:off x="956238" y="2500464"/>
            <a:ext cx="1509860" cy="4341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09"/>
          <p:cNvCxnSpPr>
            <a:stCxn id="14" idx="1"/>
            <a:endCxn id="13" idx="5"/>
          </p:cNvCxnSpPr>
          <p:nvPr/>
        </p:nvCxnSpPr>
        <p:spPr bwMode="auto">
          <a:xfrm flipH="1" flipV="1">
            <a:off x="1369418" y="1870108"/>
            <a:ext cx="1096681" cy="403049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787174" y="1523985"/>
            <a:ext cx="3713275" cy="1209449"/>
            <a:chOff x="3312069" y="711701"/>
            <a:chExt cx="2329199" cy="1119293"/>
          </a:xfrm>
        </p:grpSpPr>
        <p:sp>
          <p:nvSpPr>
            <p:cNvPr id="55" name="椭圆 123"/>
            <p:cNvSpPr/>
            <p:nvPr/>
          </p:nvSpPr>
          <p:spPr bwMode="auto">
            <a:xfrm>
              <a:off x="4687340" y="1404597"/>
              <a:ext cx="481345" cy="37309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3180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ea typeface="华文新魏" pitchFamily="2" charset="-122"/>
              </a:endParaRPr>
            </a:p>
          </p:txBody>
        </p:sp>
        <p:sp>
          <p:nvSpPr>
            <p:cNvPr id="56" name="椭圆 120"/>
            <p:cNvSpPr/>
            <p:nvPr/>
          </p:nvSpPr>
          <p:spPr bwMode="auto">
            <a:xfrm>
              <a:off x="3793414" y="720670"/>
              <a:ext cx="481345" cy="37309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3180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ea typeface="华文新魏" pitchFamily="2" charset="-122"/>
              </a:endParaRPr>
            </a:p>
          </p:txBody>
        </p:sp>
        <p:sp>
          <p:nvSpPr>
            <p:cNvPr id="57" name="椭圆 123"/>
            <p:cNvSpPr/>
            <p:nvPr/>
          </p:nvSpPr>
          <p:spPr bwMode="auto">
            <a:xfrm>
              <a:off x="3312069" y="1457896"/>
              <a:ext cx="481345" cy="37309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3180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ea typeface="华文新魏" pitchFamily="2" charset="-122"/>
              </a:endParaRPr>
            </a:p>
          </p:txBody>
        </p:sp>
        <p:sp>
          <p:nvSpPr>
            <p:cNvPr id="58" name="椭圆 123"/>
            <p:cNvSpPr/>
            <p:nvPr/>
          </p:nvSpPr>
          <p:spPr bwMode="auto">
            <a:xfrm>
              <a:off x="5159923" y="711701"/>
              <a:ext cx="481345" cy="373098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3180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ea typeface="华文新魏" pitchFamily="2" charset="-122"/>
              </a:endParaRPr>
            </a:p>
          </p:txBody>
        </p:sp>
        <p:cxnSp>
          <p:nvCxnSpPr>
            <p:cNvPr id="59" name="直接连接符 109"/>
            <p:cNvCxnSpPr>
              <a:stCxn id="56" idx="6"/>
              <a:endCxn id="58" idx="2"/>
            </p:cNvCxnSpPr>
            <p:nvPr/>
          </p:nvCxnSpPr>
          <p:spPr bwMode="auto">
            <a:xfrm flipV="1">
              <a:off x="4274759" y="898250"/>
              <a:ext cx="885165" cy="896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109"/>
            <p:cNvCxnSpPr>
              <a:stCxn id="57" idx="6"/>
              <a:endCxn id="55" idx="2"/>
            </p:cNvCxnSpPr>
            <p:nvPr/>
          </p:nvCxnSpPr>
          <p:spPr bwMode="auto">
            <a:xfrm flipV="1">
              <a:off x="3793414" y="1591146"/>
              <a:ext cx="893926" cy="5330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109"/>
            <p:cNvCxnSpPr>
              <a:stCxn id="56" idx="3"/>
              <a:endCxn id="57" idx="0"/>
            </p:cNvCxnSpPr>
            <p:nvPr/>
          </p:nvCxnSpPr>
          <p:spPr bwMode="auto">
            <a:xfrm flipH="1">
              <a:off x="3552741" y="1039129"/>
              <a:ext cx="311164" cy="418768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109"/>
            <p:cNvCxnSpPr>
              <a:stCxn id="58" idx="4"/>
              <a:endCxn id="55" idx="7"/>
            </p:cNvCxnSpPr>
            <p:nvPr/>
          </p:nvCxnSpPr>
          <p:spPr bwMode="auto">
            <a:xfrm flipH="1">
              <a:off x="5098193" y="1084799"/>
              <a:ext cx="302403" cy="374437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892327" y="1904766"/>
            <a:ext cx="487889" cy="356270"/>
            <a:chOff x="2892327" y="1904766"/>
            <a:chExt cx="487889" cy="3562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00886" y="1904766"/>
              <a:ext cx="313193" cy="3562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892327" y="1979318"/>
              <a:ext cx="487889" cy="1844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185560" y="1904766"/>
            <a:ext cx="487889" cy="356270"/>
            <a:chOff x="5185560" y="1904766"/>
            <a:chExt cx="487889" cy="35627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294120" y="1904766"/>
              <a:ext cx="313193" cy="3562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185560" y="1979318"/>
              <a:ext cx="487889" cy="1844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1566919" y="1725560"/>
            <a:ext cx="1728153" cy="547598"/>
          </a:xfrm>
          <a:custGeom>
            <a:avLst/>
            <a:gdLst>
              <a:gd name="connsiteX0" fmla="*/ 0 w 1082645"/>
              <a:gd name="connsiteY0" fmla="*/ 96843 h 436208"/>
              <a:gd name="connsiteX1" fmla="*/ 1018095 w 1082645"/>
              <a:gd name="connsiteY1" fmla="*/ 21428 h 436208"/>
              <a:gd name="connsiteX2" fmla="*/ 980387 w 1082645"/>
              <a:gd name="connsiteY2" fmla="*/ 436208 h 4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45" h="436208">
                <a:moveTo>
                  <a:pt x="0" y="96843"/>
                </a:moveTo>
                <a:cubicBezTo>
                  <a:pt x="427348" y="30855"/>
                  <a:pt x="854697" y="-35133"/>
                  <a:pt x="1018095" y="21428"/>
                </a:cubicBezTo>
                <a:cubicBezTo>
                  <a:pt x="1181493" y="77989"/>
                  <a:pt x="983529" y="340369"/>
                  <a:pt x="980387" y="43620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08879" y="1776622"/>
            <a:ext cx="1849919" cy="909826"/>
          </a:xfrm>
          <a:custGeom>
            <a:avLst/>
            <a:gdLst>
              <a:gd name="connsiteX0" fmla="*/ 255412 w 1160385"/>
              <a:gd name="connsiteY0" fmla="*/ 0 h 669303"/>
              <a:gd name="connsiteX1" fmla="*/ 57449 w 1160385"/>
              <a:gd name="connsiteY1" fmla="*/ 546755 h 669303"/>
              <a:gd name="connsiteX2" fmla="*/ 1160385 w 1160385"/>
              <a:gd name="connsiteY2" fmla="*/ 669303 h 6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385" h="669303">
                <a:moveTo>
                  <a:pt x="255412" y="0"/>
                </a:moveTo>
                <a:cubicBezTo>
                  <a:pt x="81016" y="217602"/>
                  <a:pt x="-93380" y="435204"/>
                  <a:pt x="57449" y="546755"/>
                </a:cubicBezTo>
                <a:cubicBezTo>
                  <a:pt x="208278" y="658306"/>
                  <a:pt x="974991" y="652021"/>
                  <a:pt x="1160385" y="669303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ash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9317" y="3066988"/>
            <a:ext cx="2123964" cy="3373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routing flow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688319" y="2681450"/>
            <a:ext cx="0" cy="4076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038497" y="1583653"/>
            <a:ext cx="3065810" cy="679918"/>
          </a:xfrm>
          <a:custGeom>
            <a:avLst/>
            <a:gdLst>
              <a:gd name="connsiteX0" fmla="*/ 1923068 w 1923068"/>
              <a:gd name="connsiteY0" fmla="*/ 19407 h 500174"/>
              <a:gd name="connsiteX1" fmla="*/ 509047 w 1923068"/>
              <a:gd name="connsiteY1" fmla="*/ 57114 h 500174"/>
              <a:gd name="connsiteX2" fmla="*/ 0 w 1923068"/>
              <a:gd name="connsiteY2" fmla="*/ 500174 h 5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068" h="500174">
                <a:moveTo>
                  <a:pt x="1923068" y="19407"/>
                </a:moveTo>
                <a:cubicBezTo>
                  <a:pt x="1376313" y="-1804"/>
                  <a:pt x="829558" y="-23014"/>
                  <a:pt x="509047" y="57114"/>
                </a:cubicBezTo>
                <a:cubicBezTo>
                  <a:pt x="188536" y="137242"/>
                  <a:pt x="0" y="500174"/>
                  <a:pt x="0" y="50017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173754" y="1802251"/>
            <a:ext cx="3095866" cy="817757"/>
          </a:xfrm>
          <a:custGeom>
            <a:avLst/>
            <a:gdLst>
              <a:gd name="connsiteX0" fmla="*/ 1941921 w 1941921"/>
              <a:gd name="connsiteY0" fmla="*/ 0 h 601574"/>
              <a:gd name="connsiteX1" fmla="*/ 1480008 w 1941921"/>
              <a:gd name="connsiteY1" fmla="*/ 518474 h 601574"/>
              <a:gd name="connsiteX2" fmla="*/ 0 w 1941921"/>
              <a:gd name="connsiteY2" fmla="*/ 593888 h 60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921" h="601574">
                <a:moveTo>
                  <a:pt x="1941921" y="0"/>
                </a:moveTo>
                <a:cubicBezTo>
                  <a:pt x="1872791" y="209746"/>
                  <a:pt x="1803661" y="419493"/>
                  <a:pt x="1480008" y="518474"/>
                </a:cubicBezTo>
                <a:cubicBezTo>
                  <a:pt x="1156354" y="617455"/>
                  <a:pt x="578177" y="605671"/>
                  <a:pt x="0" y="593888"/>
                </a:cubicBezTo>
              </a:path>
            </a:pathLst>
          </a:custGeom>
          <a:noFill/>
          <a:ln w="44450">
            <a:solidFill>
              <a:srgbClr val="7030A0"/>
            </a:solidFill>
            <a:prstDash val="sysDash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流程图: 磁盘 99"/>
          <p:cNvSpPr/>
          <p:nvPr/>
        </p:nvSpPr>
        <p:spPr bwMode="auto">
          <a:xfrm>
            <a:off x="4487143" y="3452527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32" name="流程图: 磁盘 87"/>
          <p:cNvSpPr/>
          <p:nvPr/>
        </p:nvSpPr>
        <p:spPr bwMode="auto">
          <a:xfrm>
            <a:off x="3583192" y="4591945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cxnSp>
        <p:nvCxnSpPr>
          <p:cNvPr id="33" name="直接连接符 91"/>
          <p:cNvCxnSpPr>
            <a:stCxn id="31" idx="3"/>
            <a:endCxn id="32" idx="1"/>
          </p:cNvCxnSpPr>
          <p:nvPr/>
        </p:nvCxnSpPr>
        <p:spPr bwMode="auto">
          <a:xfrm flipH="1">
            <a:off x="4046513" y="3975514"/>
            <a:ext cx="903952" cy="6164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4297182" y="4068959"/>
            <a:ext cx="4618218" cy="356270"/>
            <a:chOff x="4297182" y="4068959"/>
            <a:chExt cx="4618218" cy="356270"/>
          </a:xfrm>
        </p:grpSpPr>
        <p:grpSp>
          <p:nvGrpSpPr>
            <p:cNvPr id="66" name="Group 65"/>
            <p:cNvGrpSpPr/>
            <p:nvPr/>
          </p:nvGrpSpPr>
          <p:grpSpPr>
            <a:xfrm>
              <a:off x="4297182" y="4068959"/>
              <a:ext cx="487889" cy="356270"/>
              <a:chOff x="4297182" y="4068959"/>
              <a:chExt cx="487889" cy="35627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405742" y="4068959"/>
                <a:ext cx="313193" cy="35627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297182" y="4143510"/>
                <a:ext cx="487889" cy="1844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783104" y="4084819"/>
              <a:ext cx="4132296" cy="33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Substrate link failure</a:t>
              </a:r>
              <a:endParaRPr lang="en-US" sz="2000" dirty="0"/>
            </a:p>
          </p:txBody>
        </p:sp>
      </p:grpSp>
      <p:sp>
        <p:nvSpPr>
          <p:cNvPr id="37" name="流程图: 磁盘 99"/>
          <p:cNvSpPr/>
          <p:nvPr/>
        </p:nvSpPr>
        <p:spPr bwMode="auto">
          <a:xfrm>
            <a:off x="4487143" y="3452527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38" name="流程图: 磁盘 96"/>
          <p:cNvSpPr/>
          <p:nvPr/>
        </p:nvSpPr>
        <p:spPr bwMode="auto">
          <a:xfrm>
            <a:off x="7455669" y="3545972"/>
            <a:ext cx="926641" cy="522987"/>
          </a:xfrm>
          <a:prstGeom prst="flowChartMagneticDisk">
            <a:avLst/>
          </a:prstGeom>
          <a:solidFill>
            <a:srgbClr val="0070C0">
              <a:alpha val="78000"/>
            </a:srgbClr>
          </a:solidFill>
          <a:ln w="222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39" name="流程图: 磁盘 101"/>
          <p:cNvSpPr/>
          <p:nvPr/>
        </p:nvSpPr>
        <p:spPr bwMode="auto">
          <a:xfrm>
            <a:off x="7734938" y="4624885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cxnSp>
        <p:nvCxnSpPr>
          <p:cNvPr id="40" name="直接连接符 88"/>
          <p:cNvCxnSpPr>
            <a:endCxn id="37" idx="2"/>
          </p:cNvCxnSpPr>
          <p:nvPr/>
        </p:nvCxnSpPr>
        <p:spPr bwMode="auto">
          <a:xfrm flipV="1">
            <a:off x="2515621" y="3714019"/>
            <a:ext cx="1971521" cy="3918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125"/>
          <p:cNvCxnSpPr>
            <a:stCxn id="42" idx="3"/>
            <a:endCxn id="45" idx="1"/>
          </p:cNvCxnSpPr>
          <p:nvPr/>
        </p:nvCxnSpPr>
        <p:spPr bwMode="auto">
          <a:xfrm flipH="1">
            <a:off x="1602018" y="4281194"/>
            <a:ext cx="554401" cy="11067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流程图: 磁盘 85"/>
          <p:cNvSpPr/>
          <p:nvPr/>
        </p:nvSpPr>
        <p:spPr bwMode="auto">
          <a:xfrm>
            <a:off x="1693098" y="3758208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43" name="流程图: 磁盘 84"/>
          <p:cNvSpPr/>
          <p:nvPr/>
        </p:nvSpPr>
        <p:spPr bwMode="auto">
          <a:xfrm>
            <a:off x="5308576" y="5420613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44" name="流程图: 磁盘 87"/>
          <p:cNvSpPr/>
          <p:nvPr/>
        </p:nvSpPr>
        <p:spPr bwMode="auto">
          <a:xfrm>
            <a:off x="3583192" y="4591945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45" name="流程图: 磁盘 84"/>
          <p:cNvSpPr/>
          <p:nvPr/>
        </p:nvSpPr>
        <p:spPr bwMode="auto">
          <a:xfrm>
            <a:off x="1138697" y="5387931"/>
            <a:ext cx="926641" cy="522987"/>
          </a:xfrm>
          <a:prstGeom prst="flowChartMagneticDisk">
            <a:avLst/>
          </a:prstGeom>
          <a:solidFill>
            <a:srgbClr val="0070C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24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defRPr/>
            </a:pPr>
            <a:endParaRPr lang="zh-CN" altLang="en-US">
              <a:ea typeface="华文新魏" pitchFamily="2" charset="-122"/>
            </a:endParaRPr>
          </a:p>
        </p:txBody>
      </p:sp>
      <p:cxnSp>
        <p:nvCxnSpPr>
          <p:cNvPr id="46" name="直接连接符 91"/>
          <p:cNvCxnSpPr>
            <a:stCxn id="37" idx="3"/>
            <a:endCxn id="44" idx="1"/>
          </p:cNvCxnSpPr>
          <p:nvPr/>
        </p:nvCxnSpPr>
        <p:spPr bwMode="auto">
          <a:xfrm flipH="1">
            <a:off x="4046513" y="3975514"/>
            <a:ext cx="903952" cy="6164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91"/>
          <p:cNvCxnSpPr>
            <a:stCxn id="38" idx="2"/>
            <a:endCxn id="37" idx="4"/>
          </p:cNvCxnSpPr>
          <p:nvPr/>
        </p:nvCxnSpPr>
        <p:spPr bwMode="auto">
          <a:xfrm flipH="1" flipV="1">
            <a:off x="5413784" y="3714021"/>
            <a:ext cx="2041885" cy="93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91"/>
          <p:cNvCxnSpPr>
            <a:stCxn id="44" idx="2"/>
          </p:cNvCxnSpPr>
          <p:nvPr/>
        </p:nvCxnSpPr>
        <p:spPr bwMode="auto">
          <a:xfrm flipH="1">
            <a:off x="1949508" y="4853439"/>
            <a:ext cx="1633682" cy="5888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91"/>
          <p:cNvCxnSpPr>
            <a:stCxn id="43" idx="2"/>
            <a:endCxn id="45" idx="4"/>
          </p:cNvCxnSpPr>
          <p:nvPr/>
        </p:nvCxnSpPr>
        <p:spPr bwMode="auto">
          <a:xfrm flipH="1" flipV="1">
            <a:off x="2065337" y="5649425"/>
            <a:ext cx="3243238" cy="326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91"/>
          <p:cNvCxnSpPr/>
          <p:nvPr/>
        </p:nvCxnSpPr>
        <p:spPr bwMode="auto">
          <a:xfrm>
            <a:off x="4487143" y="5114932"/>
            <a:ext cx="821432" cy="360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91"/>
          <p:cNvCxnSpPr>
            <a:stCxn id="38" idx="3"/>
            <a:endCxn id="39" idx="1"/>
          </p:cNvCxnSpPr>
          <p:nvPr/>
        </p:nvCxnSpPr>
        <p:spPr bwMode="auto">
          <a:xfrm>
            <a:off x="7918990" y="4068959"/>
            <a:ext cx="279269" cy="555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91"/>
          <p:cNvCxnSpPr>
            <a:stCxn id="39" idx="3"/>
            <a:endCxn id="43" idx="4"/>
          </p:cNvCxnSpPr>
          <p:nvPr/>
        </p:nvCxnSpPr>
        <p:spPr bwMode="auto">
          <a:xfrm flipH="1">
            <a:off x="6235216" y="5147872"/>
            <a:ext cx="1963043" cy="53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91"/>
          <p:cNvCxnSpPr>
            <a:stCxn id="39" idx="2"/>
            <a:endCxn id="44" idx="4"/>
          </p:cNvCxnSpPr>
          <p:nvPr/>
        </p:nvCxnSpPr>
        <p:spPr bwMode="auto">
          <a:xfrm flipH="1" flipV="1">
            <a:off x="4509832" y="4853439"/>
            <a:ext cx="3225106" cy="329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91"/>
          <p:cNvCxnSpPr/>
          <p:nvPr/>
        </p:nvCxnSpPr>
        <p:spPr bwMode="auto">
          <a:xfrm>
            <a:off x="2602206" y="4253364"/>
            <a:ext cx="1050116" cy="387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81236" y="990600"/>
            <a:ext cx="273356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original routing flow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348167" y="1295400"/>
            <a:ext cx="14033" cy="3729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problem for preventive traffic disruption model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Resource allocation problem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62800" y="3835400"/>
            <a:ext cx="1752600" cy="609600"/>
          </a:xfrm>
          <a:prstGeom prst="wedgeRoundRectCallout">
            <a:avLst>
              <a:gd name="adj1" fmla="val -65002"/>
              <a:gd name="adj2" fmla="val 472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Link failure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629400" y="3657600"/>
            <a:ext cx="228600" cy="1524000"/>
          </a:xfrm>
          <a:prstGeom prst="rightBrac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295400"/>
            <a:ext cx="4924425" cy="406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5867400" y="2209800"/>
            <a:ext cx="228600" cy="1066800"/>
          </a:xfrm>
          <a:prstGeom prst="rightBrac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629400" y="2057400"/>
            <a:ext cx="1752600" cy="609600"/>
          </a:xfrm>
          <a:prstGeom prst="wedgeRoundRectCallout">
            <a:avLst>
              <a:gd name="adj1" fmla="val -76113"/>
              <a:gd name="adj2" fmla="val 6388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Normal state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867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 and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works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Incentive mechanism for peak ramp minimization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Big data algorithm for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microgrid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optimal scheduling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 works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Future 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Conclusions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762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Outline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rosumers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143000"/>
            <a:ext cx="617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/>
          <a:stretch/>
        </p:blipFill>
        <p:spPr>
          <a:xfrm>
            <a:off x="278372" y="1049907"/>
            <a:ext cx="6843620" cy="534924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74523" y="2590800"/>
            <a:ext cx="2121967" cy="32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30288" indent="-231775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76363" indent="-1778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48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2320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6892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1464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6036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Verdana" pitchFamily="34" charset="0"/>
              <a:buNone/>
            </a:pPr>
            <a:r>
              <a:rPr lang="en-US" sz="1500" b="1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Future </a:t>
            </a:r>
            <a:r>
              <a:rPr lang="en-US" sz="15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1500" b="1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based on evolving energy landscape</a:t>
            </a:r>
            <a:endParaRPr lang="en-US" sz="1500" b="1" kern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0188" lvl="1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Tx/>
              <a:buNone/>
            </a:pPr>
            <a:r>
              <a:rPr lang="en-US" sz="1300" b="1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00" b="1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More automated and digital, with more sophisticated voltage control and protection schemes</a:t>
            </a:r>
          </a:p>
          <a:p>
            <a:pPr marL="230188" lvl="1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Tx/>
              <a:buNone/>
            </a:pPr>
            <a: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Facilitates increasing renewables &amp; two-way </a:t>
            </a:r>
            <a:r>
              <a:rPr lang="en-US" sz="13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power flow</a:t>
            </a:r>
            <a:endParaRPr lang="en-US" sz="1300" kern="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0188" lvl="1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Tx/>
              <a:buNone/>
            </a:pPr>
            <a: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Cyber mitigation must be included</a:t>
            </a:r>
            <a:endParaRPr lang="en-US" sz="1300" kern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78568" y="3683864"/>
            <a:ext cx="216385" cy="288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05607" y="4893227"/>
            <a:ext cx="216385" cy="2885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05608" y="5862064"/>
            <a:ext cx="216385" cy="28851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3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05496" y="1758085"/>
            <a:ext cx="446727" cy="595636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0585" y="1137732"/>
            <a:ext cx="1173826" cy="1565101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00356" y="5112385"/>
            <a:ext cx="503734" cy="671645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98114" y="2077497"/>
            <a:ext cx="565396" cy="753861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9097" y="4388637"/>
            <a:ext cx="721280" cy="961707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37223" y="3586514"/>
            <a:ext cx="852745" cy="1136993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43820" y="5350344"/>
            <a:ext cx="216385" cy="2885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60725" y="5566003"/>
            <a:ext cx="216385" cy="288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3567" y="3893639"/>
            <a:ext cx="216385" cy="288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73583" y="1404340"/>
            <a:ext cx="216385" cy="28851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3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83971" y="2310170"/>
            <a:ext cx="216385" cy="288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63510" y="2065208"/>
            <a:ext cx="216385" cy="288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9305" y="2090083"/>
            <a:ext cx="216385" cy="288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51786" y="2560076"/>
            <a:ext cx="677073" cy="902764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59567" y="2560076"/>
            <a:ext cx="216385" cy="2885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66331" y="2415820"/>
            <a:ext cx="216385" cy="2885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2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Local energy trading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972777" cy="47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14800" y="5791200"/>
            <a:ext cx="2895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Economic + control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3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80069" y="152400"/>
            <a:ext cx="7063931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/>
              </a:rPr>
              <a:t>Economic &amp; Robustness Optimization</a:t>
            </a:r>
          </a:p>
        </p:txBody>
      </p:sp>
      <p:sp>
        <p:nvSpPr>
          <p:cNvPr id="7" name="Arc 6"/>
          <p:cNvSpPr/>
          <p:nvPr/>
        </p:nvSpPr>
        <p:spPr>
          <a:xfrm>
            <a:off x="-977928" y="3183345"/>
            <a:ext cx="6108019" cy="5329182"/>
          </a:xfrm>
          <a:prstGeom prst="arc">
            <a:avLst>
              <a:gd name="adj1" fmla="val 16249128"/>
              <a:gd name="adj2" fmla="val 2154568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00657" y="2438400"/>
            <a:ext cx="0" cy="3397827"/>
          </a:xfrm>
          <a:prstGeom prst="line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58793" y="3948556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Economic Optimization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00657" y="5815159"/>
            <a:ext cx="4139044" cy="21068"/>
          </a:xfrm>
          <a:prstGeom prst="line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0150" y="263220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High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8675" y="523787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Low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6566" y="5936490"/>
            <a:ext cx="22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Operational Robustness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59461" y="591620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High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8035" y="59272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Low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69507" y="4557915"/>
            <a:ext cx="286846" cy="225346"/>
          </a:xfrm>
          <a:prstGeom prst="line">
            <a:avLst/>
          </a:pr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45832" y="3350105"/>
            <a:ext cx="179269" cy="307505"/>
          </a:xfrm>
          <a:prstGeom prst="line">
            <a:avLst/>
          </a:pr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4873" y="3391934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6600FF"/>
                </a:solidFill>
              </a:rPr>
              <a:t>What are the range of options?</a:t>
            </a:r>
          </a:p>
          <a:p>
            <a:r>
              <a:rPr lang="en-US" sz="1600" i="1" dirty="0" smtClean="0">
                <a:solidFill>
                  <a:srgbClr val="6600FF"/>
                </a:solidFill>
              </a:rPr>
              <a:t>An what is an acceptable set of solutions?</a:t>
            </a:r>
            <a:endParaRPr lang="en-US" sz="1600" i="1" dirty="0">
              <a:solidFill>
                <a:srgbClr val="66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075" y="1274385"/>
            <a:ext cx="87122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8000"/>
                </a:solidFill>
                <a:latin typeface="+mn-lt"/>
              </a:rPr>
              <a:t>There is a fundamental trade-off between economic efficiency and robustness –we’re now also trying to resolve this system problem in a larger spatial and time context. </a:t>
            </a:r>
            <a:endParaRPr lang="en-US" sz="19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0001" y="2548175"/>
            <a:ext cx="4429494" cy="652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Economics </a:t>
            </a:r>
            <a:r>
              <a:rPr lang="en-US" sz="2400" dirty="0"/>
              <a:t>+ controls</a:t>
            </a:r>
          </a:p>
        </p:txBody>
      </p:sp>
    </p:spTree>
    <p:extLst>
      <p:ext uri="{BB962C8B-B14F-4D97-AF65-F5344CB8AC3E}">
        <p14:creationId xmlns:p14="http://schemas.microsoft.com/office/powerpoint/2010/main" val="5116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Big data optimization for distributed resource management in smart grid and wireless network virtualization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Benefit for microgrids and users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Improved system reliability and 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Conclusions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Publications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idx="1"/>
          </p:nvPr>
        </p:nvSpPr>
        <p:spPr>
          <a:xfrm>
            <a:off x="152401" y="990600"/>
            <a:ext cx="4040188" cy="6397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Journal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95400"/>
            <a:ext cx="8762999" cy="3886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b="1" dirty="0"/>
              <a:t>H. K. Nguyen</a:t>
            </a:r>
            <a:r>
              <a:rPr lang="en-US" sz="4000" dirty="0"/>
              <a:t>, A. </a:t>
            </a:r>
            <a:r>
              <a:rPr lang="en-US" sz="4000" dirty="0" err="1"/>
              <a:t>Khodaei</a:t>
            </a:r>
            <a:r>
              <a:rPr lang="en-US" sz="4000" dirty="0"/>
              <a:t> and Z. Han, "Incentive Mechanism Design for Integrated </a:t>
            </a:r>
            <a:r>
              <a:rPr lang="en-US" sz="4000" dirty="0" err="1"/>
              <a:t>Microgrids</a:t>
            </a:r>
            <a:r>
              <a:rPr lang="en-US" sz="4000" dirty="0"/>
              <a:t> in </a:t>
            </a:r>
            <a:r>
              <a:rPr lang="en-US" sz="4000" dirty="0" smtClean="0"/>
              <a:t>Peak Ramp </a:t>
            </a:r>
            <a:r>
              <a:rPr lang="en-US" sz="4000" dirty="0"/>
              <a:t>Minimization Problem," </a:t>
            </a:r>
            <a:r>
              <a:rPr lang="en-US" sz="4000" i="1" dirty="0"/>
              <a:t>IEEE Transaction on Smart </a:t>
            </a:r>
            <a:r>
              <a:rPr lang="en-US" sz="4000" i="1" dirty="0" smtClean="0"/>
              <a:t>Grids</a:t>
            </a:r>
            <a:r>
              <a:rPr lang="en-US" sz="4000" dirty="0" smtClean="0"/>
              <a:t>, accepted.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b="1" dirty="0"/>
              <a:t>H. K. Nguyen</a:t>
            </a:r>
            <a:r>
              <a:rPr lang="en-US" sz="4000" dirty="0"/>
              <a:t>, Y. Zhang, Z. Chang and Z. Han,</a:t>
            </a:r>
            <a:r>
              <a:rPr lang="en-US" sz="4000" dirty="0" smtClean="0"/>
              <a:t>, </a:t>
            </a:r>
            <a:r>
              <a:rPr lang="en-US" sz="4000" dirty="0"/>
              <a:t>"Parallel and Distributed Resource Allocation with Minimum </a:t>
            </a:r>
            <a:r>
              <a:rPr lang="en-US" sz="4000" dirty="0" smtClean="0"/>
              <a:t>Traffic Disruption for </a:t>
            </a:r>
            <a:r>
              <a:rPr lang="en-US" sz="4000" dirty="0"/>
              <a:t>Wireless Network Virtualization</a:t>
            </a:r>
            <a:r>
              <a:rPr lang="en-US" sz="4000" dirty="0" smtClean="0"/>
              <a:t>,"</a:t>
            </a:r>
            <a:r>
              <a:rPr lang="en-US" sz="4000" dirty="0"/>
              <a:t> in </a:t>
            </a:r>
            <a:r>
              <a:rPr lang="en-US" sz="4000" i="1" dirty="0"/>
              <a:t>IEEE Transactions on Communications</a:t>
            </a:r>
            <a:r>
              <a:rPr lang="en-US" sz="4000" dirty="0"/>
              <a:t>, vol. 65, no. 3, pp. 1162-1175, </a:t>
            </a:r>
            <a:r>
              <a:rPr lang="en-US" sz="4000" dirty="0" smtClean="0"/>
              <a:t>Mar. </a:t>
            </a:r>
            <a:r>
              <a:rPr lang="en-US" sz="4000" dirty="0"/>
              <a:t>2017</a:t>
            </a:r>
            <a:r>
              <a:rPr lang="en-US" sz="4000" dirty="0" smtClean="0"/>
              <a:t>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b="1" dirty="0"/>
              <a:t>H. </a:t>
            </a:r>
            <a:r>
              <a:rPr lang="en-US" sz="4000" b="1" dirty="0" smtClean="0"/>
              <a:t>K. Nguyen</a:t>
            </a:r>
            <a:r>
              <a:rPr lang="en-US" sz="4000" dirty="0" smtClean="0"/>
              <a:t>, </a:t>
            </a:r>
            <a:r>
              <a:rPr lang="en-US" sz="4000" dirty="0"/>
              <a:t>A. </a:t>
            </a:r>
            <a:r>
              <a:rPr lang="en-US" sz="4000" dirty="0" err="1" smtClean="0"/>
              <a:t>Khodaei</a:t>
            </a:r>
            <a:r>
              <a:rPr lang="en-US" sz="4000" dirty="0"/>
              <a:t> </a:t>
            </a:r>
            <a:r>
              <a:rPr lang="en-US" sz="4000" dirty="0" smtClean="0"/>
              <a:t>and </a:t>
            </a:r>
            <a:r>
              <a:rPr lang="en-US" sz="4000" dirty="0"/>
              <a:t>Z. Han</a:t>
            </a:r>
            <a:r>
              <a:rPr lang="en-US" sz="4000" dirty="0" smtClean="0"/>
              <a:t>, </a:t>
            </a:r>
            <a:r>
              <a:rPr lang="en-US" sz="4000" dirty="0"/>
              <a:t>"A Big Data Scale Algorithm for Optimal Scheduling </a:t>
            </a:r>
            <a:r>
              <a:rPr lang="en-US" sz="4000" dirty="0" smtClean="0"/>
              <a:t>of Integrated </a:t>
            </a:r>
            <a:r>
              <a:rPr lang="en-US" sz="4000" dirty="0"/>
              <a:t>Microgrids," </a:t>
            </a:r>
            <a:r>
              <a:rPr lang="en-US" sz="4000" i="1" dirty="0" smtClean="0"/>
              <a:t>in IEEE </a:t>
            </a:r>
            <a:r>
              <a:rPr lang="en-US" sz="4000" i="1" dirty="0"/>
              <a:t>Transaction on Smart </a:t>
            </a:r>
            <a:r>
              <a:rPr lang="en-US" sz="4000" i="1" dirty="0" smtClean="0"/>
              <a:t>Grids</a:t>
            </a:r>
            <a:r>
              <a:rPr lang="en-US" sz="4000" dirty="0" smtClean="0"/>
              <a:t>,  accepted.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b="1" dirty="0" smtClean="0"/>
              <a:t>H. K. </a:t>
            </a:r>
            <a:r>
              <a:rPr lang="en-US" sz="4000" b="1" dirty="0"/>
              <a:t>Nguyen</a:t>
            </a:r>
            <a:r>
              <a:rPr lang="en-US" sz="4000" dirty="0"/>
              <a:t>, </a:t>
            </a:r>
            <a:r>
              <a:rPr lang="en-US" sz="4000" dirty="0" smtClean="0"/>
              <a:t>H. </a:t>
            </a:r>
            <a:r>
              <a:rPr lang="en-US" sz="4000" dirty="0"/>
              <a:t>Mohsenian-Rad, </a:t>
            </a:r>
            <a:r>
              <a:rPr lang="en-US" sz="4000" dirty="0" smtClean="0"/>
              <a:t>A. </a:t>
            </a:r>
            <a:r>
              <a:rPr lang="en-US" sz="4000" dirty="0"/>
              <a:t>Khodaei, and </a:t>
            </a:r>
            <a:r>
              <a:rPr lang="en-US" sz="4000" dirty="0" smtClean="0"/>
              <a:t>Z. </a:t>
            </a:r>
            <a:r>
              <a:rPr lang="en-US" sz="4000" dirty="0"/>
              <a:t>Han, "Decentralized Reactive </a:t>
            </a:r>
            <a:r>
              <a:rPr lang="en-US" sz="4000" dirty="0" smtClean="0"/>
              <a:t>Power Compensation </a:t>
            </a:r>
            <a:r>
              <a:rPr lang="en-US" sz="4000" dirty="0"/>
              <a:t>using Nash Bargaining Solution," </a:t>
            </a:r>
            <a:r>
              <a:rPr lang="en-US" sz="4000" i="1" dirty="0" smtClean="0"/>
              <a:t>in IEEE </a:t>
            </a:r>
            <a:r>
              <a:rPr lang="en-US" sz="4000" i="1" dirty="0"/>
              <a:t>Transaction on Smart </a:t>
            </a:r>
            <a:r>
              <a:rPr lang="en-US" sz="4000" i="1" dirty="0" smtClean="0"/>
              <a:t>Grids</a:t>
            </a:r>
            <a:r>
              <a:rPr lang="en-US" sz="4000" dirty="0" smtClean="0"/>
              <a:t>, accepted.</a:t>
            </a:r>
            <a:endParaRPr lang="en-US" sz="4000" b="1" dirty="0" smtClean="0"/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b="1" dirty="0" smtClean="0"/>
              <a:t>H. K. </a:t>
            </a:r>
            <a:r>
              <a:rPr lang="en-US" sz="4000" b="1" dirty="0"/>
              <a:t>Nguyen</a:t>
            </a:r>
            <a:r>
              <a:rPr lang="en-US" sz="4000" dirty="0"/>
              <a:t>, </a:t>
            </a:r>
            <a:r>
              <a:rPr lang="en-US" sz="4000" dirty="0" smtClean="0"/>
              <a:t>J. B. </a:t>
            </a:r>
            <a:r>
              <a:rPr lang="en-US" sz="4000" dirty="0"/>
              <a:t>Song, and </a:t>
            </a:r>
            <a:r>
              <a:rPr lang="en-US" sz="4000" dirty="0" smtClean="0"/>
              <a:t>Z. </a:t>
            </a:r>
            <a:r>
              <a:rPr lang="en-US" sz="4000" dirty="0"/>
              <a:t>Han, "Distributed Demand Side Management with Energy Storage </a:t>
            </a:r>
            <a:r>
              <a:rPr lang="en-US" sz="4000" dirty="0" smtClean="0"/>
              <a:t>in Smart </a:t>
            </a:r>
            <a:r>
              <a:rPr lang="en-US" sz="4000" dirty="0"/>
              <a:t>Grid," </a:t>
            </a:r>
            <a:r>
              <a:rPr lang="en-US" sz="4000" i="1" dirty="0" smtClean="0"/>
              <a:t>in IEEE </a:t>
            </a:r>
            <a:r>
              <a:rPr lang="en-US" sz="4000" i="1" dirty="0"/>
              <a:t>Transaction on Parallel and Distributed Systems</a:t>
            </a:r>
            <a:r>
              <a:rPr lang="en-US" sz="4000" dirty="0"/>
              <a:t>, vol.26, no.12, </a:t>
            </a:r>
            <a:r>
              <a:rPr lang="en-US" sz="4000" dirty="0" smtClean="0"/>
              <a:t>pp.3346-3357, Dec., 2015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dirty="0" smtClean="0"/>
              <a:t>X. </a:t>
            </a:r>
            <a:r>
              <a:rPr lang="en-US" sz="4000" dirty="0" err="1" smtClean="0"/>
              <a:t>Niu</a:t>
            </a:r>
            <a:r>
              <a:rPr lang="en-US" sz="4000" dirty="0" smtClean="0"/>
              <a:t>, J. Sun, </a:t>
            </a:r>
            <a:r>
              <a:rPr lang="en-US" sz="4000" b="1" dirty="0" smtClean="0"/>
              <a:t>H. K. Nguyen</a:t>
            </a:r>
            <a:r>
              <a:rPr lang="en-US" sz="4000" dirty="0" smtClean="0"/>
              <a:t>, Z. Han,</a:t>
            </a:r>
            <a:r>
              <a:rPr lang="en-US" sz="4000" b="1" dirty="0" smtClean="0"/>
              <a:t> </a:t>
            </a:r>
            <a:r>
              <a:rPr lang="en-US" sz="4000" dirty="0" smtClean="0"/>
              <a:t>“Privacy-preserving </a:t>
            </a:r>
            <a:r>
              <a:rPr lang="en-US" sz="4000" dirty="0"/>
              <a:t>Computation for Large-scale Security-Constrained Optimal Power Flow </a:t>
            </a:r>
            <a:r>
              <a:rPr lang="en-US" sz="4000" dirty="0" smtClean="0"/>
              <a:t>Problem”,</a:t>
            </a:r>
            <a:r>
              <a:rPr lang="en-US" sz="4000" b="1" dirty="0" smtClean="0"/>
              <a:t> </a:t>
            </a:r>
            <a:r>
              <a:rPr lang="en-US" sz="4000" i="1" dirty="0" smtClean="0"/>
              <a:t>to be submitted to </a:t>
            </a:r>
            <a:r>
              <a:rPr lang="en-US" sz="4000" i="1" dirty="0"/>
              <a:t>IEEE Transaction on Parallel and Distributed Systems</a:t>
            </a:r>
            <a:endParaRPr lang="en-US" sz="4000" b="1" dirty="0"/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dirty="0" smtClean="0"/>
              <a:t>Y. Yu,</a:t>
            </a:r>
            <a:r>
              <a:rPr lang="en-US" sz="4000" b="1" dirty="0" smtClean="0"/>
              <a:t> H. K. Nguyen, </a:t>
            </a:r>
            <a:r>
              <a:rPr lang="en-US" sz="4000" dirty="0" smtClean="0"/>
              <a:t>Z. Han, </a:t>
            </a:r>
            <a:r>
              <a:rPr lang="en-US" sz="4000" smtClean="0"/>
              <a:t>“Distributed Resource Allocation for </a:t>
            </a:r>
            <a:r>
              <a:rPr lang="en-US" sz="4000" dirty="0"/>
              <a:t>Network Function Virtualization based </a:t>
            </a:r>
            <a:r>
              <a:rPr lang="en-US" sz="4000" dirty="0" smtClean="0"/>
              <a:t>on Benders decomposition and ADMM”, </a:t>
            </a:r>
            <a:r>
              <a:rPr lang="en-US" sz="4000" i="1" dirty="0" smtClean="0"/>
              <a:t>to be submitted to IEEE Transaction on Wireless Communication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dirty="0" smtClean="0"/>
              <a:t>G. M. Santos, </a:t>
            </a:r>
            <a:r>
              <a:rPr lang="en-US" sz="4000" b="1" dirty="0" smtClean="0"/>
              <a:t>H. K. Nguyen</a:t>
            </a:r>
            <a:r>
              <a:rPr lang="en-US" sz="4000" dirty="0" smtClean="0"/>
              <a:t>, M. P. </a:t>
            </a:r>
            <a:r>
              <a:rPr lang="en-US" sz="4000" dirty="0" err="1" smtClean="0"/>
              <a:t>Arnob</a:t>
            </a:r>
            <a:r>
              <a:rPr lang="en-US" sz="4000" dirty="0" smtClean="0"/>
              <a:t>, Z. Han, W. Shih,</a:t>
            </a:r>
            <a:r>
              <a:rPr lang="en-US" sz="4000" b="1" dirty="0" smtClean="0"/>
              <a:t> </a:t>
            </a:r>
            <a:r>
              <a:rPr lang="en-US" sz="4000" dirty="0" smtClean="0"/>
              <a:t>“Compressed sensing hyperspectral imaging in the 1-2.5um near-infrared wavelength range using digital micro-mirror device and </a:t>
            </a:r>
            <a:r>
              <a:rPr lang="en-US" sz="4000" dirty="0" err="1" smtClean="0"/>
              <a:t>InGaAs</a:t>
            </a:r>
            <a:r>
              <a:rPr lang="en-US" sz="4000" dirty="0" smtClean="0"/>
              <a:t> linear array detector”, </a:t>
            </a:r>
            <a:r>
              <a:rPr lang="en-US" sz="4000" i="1" dirty="0" smtClean="0"/>
              <a:t>to be submitted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4000" b="1" dirty="0" smtClean="0"/>
              <a:t>H. K. Nguyen, </a:t>
            </a:r>
            <a:r>
              <a:rPr lang="en-US" sz="4000" dirty="0" smtClean="0"/>
              <a:t>A. </a:t>
            </a:r>
            <a:r>
              <a:rPr lang="en-US" sz="4000" dirty="0" err="1" smtClean="0"/>
              <a:t>Khodaei</a:t>
            </a:r>
            <a:r>
              <a:rPr lang="en-US" sz="4000" dirty="0" smtClean="0"/>
              <a:t> and Z. Han</a:t>
            </a:r>
            <a:r>
              <a:rPr lang="en-US" sz="4000" b="1" dirty="0" smtClean="0"/>
              <a:t>, </a:t>
            </a:r>
            <a:r>
              <a:rPr lang="en-US" sz="4000" dirty="0" smtClean="0"/>
              <a:t>“Distributed energy trading for prosumers in </a:t>
            </a:r>
            <a:r>
              <a:rPr lang="en-US" sz="4000" dirty="0" err="1" smtClean="0"/>
              <a:t>Transactive</a:t>
            </a:r>
            <a:r>
              <a:rPr lang="en-US" sz="4000" dirty="0" smtClean="0"/>
              <a:t> Energy,” in preparation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0812" y="5562600"/>
            <a:ext cx="4040188" cy="6397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Conference: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868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000" b="1" dirty="0" smtClean="0"/>
              <a:t>H. K. </a:t>
            </a:r>
            <a:r>
              <a:rPr lang="en-US" sz="1000" b="1" dirty="0"/>
              <a:t>Nguyen</a:t>
            </a:r>
            <a:r>
              <a:rPr lang="en-US" sz="1000" dirty="0"/>
              <a:t>, </a:t>
            </a:r>
            <a:r>
              <a:rPr lang="en-US" sz="1000" dirty="0" smtClean="0"/>
              <a:t>A. </a:t>
            </a:r>
            <a:r>
              <a:rPr lang="en-US" sz="1000" dirty="0" err="1"/>
              <a:t>Khodaei</a:t>
            </a:r>
            <a:r>
              <a:rPr lang="en-US" sz="1000" dirty="0"/>
              <a:t>, and </a:t>
            </a:r>
            <a:r>
              <a:rPr lang="en-US" sz="1000" dirty="0" smtClean="0"/>
              <a:t>Z. </a:t>
            </a:r>
            <a:r>
              <a:rPr lang="en-US" sz="1000" dirty="0"/>
              <a:t>Han, "Distributed Algorithms for Peak Ramp Minimization Problem </a:t>
            </a:r>
            <a:r>
              <a:rPr lang="en-US" sz="1000" dirty="0" smtClean="0"/>
              <a:t>in Smart </a:t>
            </a:r>
            <a:r>
              <a:rPr lang="en-US" sz="1000" dirty="0"/>
              <a:t>Grid</a:t>
            </a:r>
            <a:r>
              <a:rPr lang="en-US" sz="1000" dirty="0" smtClean="0"/>
              <a:t>,"</a:t>
            </a:r>
            <a:r>
              <a:rPr lang="en-US" sz="1000" i="1" dirty="0"/>
              <a:t> 2016 IEEE International Conference on Smart Grid Communications (</a:t>
            </a:r>
            <a:r>
              <a:rPr lang="en-US" sz="1000" i="1" dirty="0" err="1"/>
              <a:t>SmartGridComm</a:t>
            </a:r>
            <a:r>
              <a:rPr lang="en-US" sz="1000" i="1" dirty="0"/>
              <a:t>)</a:t>
            </a:r>
            <a:r>
              <a:rPr lang="en-US" sz="1000" dirty="0"/>
              <a:t>, Sydney</a:t>
            </a:r>
            <a:r>
              <a:rPr lang="en-US" sz="1000" dirty="0" smtClean="0"/>
              <a:t>, </a:t>
            </a:r>
            <a:r>
              <a:rPr lang="en-US" sz="1000" dirty="0"/>
              <a:t>2016, pp. 174-179</a:t>
            </a:r>
            <a:r>
              <a:rPr lang="en-US" sz="1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000" dirty="0" smtClean="0"/>
              <a:t>H. Xu, </a:t>
            </a:r>
            <a:r>
              <a:rPr lang="en-US" sz="1000" b="1" dirty="0" smtClean="0"/>
              <a:t>H. K. Nguyen</a:t>
            </a:r>
            <a:r>
              <a:rPr lang="en-US" sz="1000" dirty="0" smtClean="0"/>
              <a:t>, X. Zhou, Z. Han, “</a:t>
            </a:r>
            <a:r>
              <a:rPr lang="en-US" sz="1000" dirty="0" err="1"/>
              <a:t>Stackelberg</a:t>
            </a:r>
            <a:r>
              <a:rPr lang="en-US" sz="1000" dirty="0"/>
              <a:t> Differential Game based Charging Control of Electric Vehicles in Smart </a:t>
            </a:r>
            <a:r>
              <a:rPr lang="en-US" sz="1000" dirty="0" smtClean="0"/>
              <a:t>Grid,” </a:t>
            </a:r>
            <a:r>
              <a:rPr lang="en-US" sz="1000" i="1" dirty="0" smtClean="0"/>
              <a:t>submitted to IEEE </a:t>
            </a:r>
            <a:r>
              <a:rPr lang="en-US" sz="1000" i="1" dirty="0" err="1" smtClean="0"/>
              <a:t>Globecom</a:t>
            </a:r>
            <a:r>
              <a:rPr lang="en-US" sz="1000" i="1" dirty="0" smtClean="0"/>
              <a:t> 2017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0156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Introduction and motivation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8569"/>
            <a:ext cx="8793766" cy="51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676400"/>
            <a:ext cx="7772400" cy="13716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Thank You!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33688" y="3200400"/>
            <a:ext cx="3476625" cy="2514600"/>
            <a:chOff x="1776" y="1290"/>
            <a:chExt cx="2190" cy="158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76" y="1290"/>
              <a:ext cx="2190" cy="1584"/>
            </a:xfrm>
            <a:prstGeom prst="rect">
              <a:avLst/>
            </a:prstGeom>
            <a:gradFill rotWithShape="0">
              <a:gsLst>
                <a:gs pos="0">
                  <a:srgbClr val="39568F"/>
                </a:gs>
                <a:gs pos="100000">
                  <a:srgbClr val="6699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500000" lon="20099993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-553128">
              <a:off x="2230" y="1519"/>
              <a:ext cx="1223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3200">
                  <a:solidFill>
                    <a:schemeClr val="bg1"/>
                  </a:solidFill>
                </a:rPr>
                <a:t>Question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&amp;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0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 Introduction and motivation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2334"/>
            <a:ext cx="8849088" cy="50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Dissertation contributions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86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Proposed new resource management model to improve efficiency and reliability: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Incentive mechanism to mitigate ramping effect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Optimal scheduling for </a:t>
            </a:r>
            <a:r>
              <a:rPr lang="en-US" sz="2000" dirty="0" err="1" smtClean="0"/>
              <a:t>microgrids</a:t>
            </a:r>
            <a:r>
              <a:rPr lang="en-US" sz="2000" dirty="0" smtClean="0"/>
              <a:t> with minimal load curtailment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Decentralized reactive power compensation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Proposed new computational frameworks for distributed resource management: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Propose scalable algorithms which can perform in synchronous for asynchronous fashion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Applied big data optimization technique to implement large-scale and distributed computation: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Implement algorithms using Hadoop MapReduce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483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8674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Introduction and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works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Incentive mechanism for peak ramp minimization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Big data algorithm for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microgrid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optimal scheduling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 works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Future 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Conclusions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762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Outline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52600" y="15240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/>
              </a:rPr>
              <a:t>Motivation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/>
            </a:endParaRPr>
          </a:p>
        </p:txBody>
      </p:sp>
      <p:pic>
        <p:nvPicPr>
          <p:cNvPr id="13" name="Picture 1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57299"/>
            <a:ext cx="467677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3496" y="1447800"/>
            <a:ext cx="3865104" cy="2909455"/>
            <a:chOff x="-60614" y="1524000"/>
            <a:chExt cx="4251614" cy="3200400"/>
          </a:xfrm>
        </p:grpSpPr>
        <p:pic>
          <p:nvPicPr>
            <p:cNvPr id="15" name="Picture 16" descr="Image resul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614" y="1537855"/>
              <a:ext cx="4251614" cy="318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05200" y="15240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</p:grpSp>
      <p:sp>
        <p:nvSpPr>
          <p:cNvPr id="18" name="AutoShape 4" descr="Image result fo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0" y="4724400"/>
            <a:ext cx="4847123" cy="2093926"/>
            <a:chOff x="762000" y="4724400"/>
            <a:chExt cx="4847123" cy="2093926"/>
          </a:xfrm>
        </p:grpSpPr>
        <p:pic>
          <p:nvPicPr>
            <p:cNvPr id="1026" name="Picture 2" descr="Image resu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724400"/>
              <a:ext cx="2369442" cy="209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334000"/>
              <a:ext cx="2408723" cy="940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9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24200</TotalTime>
  <Words>1569</Words>
  <Application>Microsoft Office PowerPoint</Application>
  <PresentationFormat>On-screen Show (4:3)</PresentationFormat>
  <Paragraphs>411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ＭＳ Ｐゴシック</vt:lpstr>
      <vt:lpstr>宋体</vt:lpstr>
      <vt:lpstr>Arial</vt:lpstr>
      <vt:lpstr>Arial Black</vt:lpstr>
      <vt:lpstr>Arial Unicode MS</vt:lpstr>
      <vt:lpstr>Book Antiqua</vt:lpstr>
      <vt:lpstr>Calibri</vt:lpstr>
      <vt:lpstr>Cambria Math</vt:lpstr>
      <vt:lpstr>Eras Bold ITC</vt:lpstr>
      <vt:lpstr>华文新魏</vt:lpstr>
      <vt:lpstr>Tahoma</vt:lpstr>
      <vt:lpstr>Times New Roman</vt:lpstr>
      <vt:lpstr>Verdana</vt:lpstr>
      <vt:lpstr>Wingdings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UT</cp:lastModifiedBy>
  <cp:revision>2012</cp:revision>
  <dcterms:created xsi:type="dcterms:W3CDTF">2010-09-02T18:04:00Z</dcterms:created>
  <dcterms:modified xsi:type="dcterms:W3CDTF">2017-05-11T03:27:03Z</dcterms:modified>
</cp:coreProperties>
</file>