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2"/>
  </p:notesMasterIdLst>
  <p:handoutMasterIdLst>
    <p:handoutMasterId r:id="rId33"/>
  </p:handoutMasterIdLst>
  <p:sldIdLst>
    <p:sldId id="417" r:id="rId2"/>
    <p:sldId id="419" r:id="rId3"/>
    <p:sldId id="416" r:id="rId4"/>
    <p:sldId id="425" r:id="rId5"/>
    <p:sldId id="426" r:id="rId6"/>
    <p:sldId id="481" r:id="rId7"/>
    <p:sldId id="466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80" r:id="rId24"/>
    <p:sldId id="470" r:id="rId25"/>
    <p:sldId id="472" r:id="rId26"/>
    <p:sldId id="471" r:id="rId27"/>
    <p:sldId id="468" r:id="rId28"/>
    <p:sldId id="469" r:id="rId29"/>
    <p:sldId id="460" r:id="rId30"/>
    <p:sldId id="452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1" autoAdjust="0"/>
    <p:restoredTop sz="99553" autoAdjust="0"/>
  </p:normalViewPr>
  <p:slideViewPr>
    <p:cSldViewPr>
      <p:cViewPr>
        <p:scale>
          <a:sx n="95" d="100"/>
          <a:sy n="95" d="100"/>
        </p:scale>
        <p:origin x="-18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1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2/13/15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5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CC0000"/>
          </a:solidFill>
          <a:effectLst>
            <a:outerShdw blurRad="317500" dist="139700" dir="2460000" sx="102000" sy="102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Nonparametric Bayesian Classification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693C-D341-44E7-A794-83E09421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143000"/>
            <a:ext cx="842645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F32758FF-2D2D-7840-AD38-6D36521AFB94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897623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05000" y="-12526"/>
            <a:ext cx="7239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_w_b_200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24691" y="0"/>
            <a:ext cx="1627909" cy="8953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2" r:id="rId5"/>
    <p:sldLayoutId id="214748367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ireless.egr.uh.edu/research.htm" TargetMode="External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609600"/>
          </a:xfrm>
        </p:spPr>
        <p:txBody>
          <a:bodyPr/>
          <a:lstStyle/>
          <a:p>
            <a:r>
              <a:rPr lang="en-US" sz="3600" dirty="0"/>
              <a:t>Multi-Block ADMM for Big Data Optimization in Smart Grid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4290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/>
              <a:t>Lanchao</a:t>
            </a:r>
            <a:r>
              <a:rPr lang="en-US" sz="2000" dirty="0" smtClean="0"/>
              <a:t> Liu and Zhu 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Computer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/>
              <a:t>Department of </a:t>
            </a:r>
            <a:r>
              <a:rPr lang="en-US" sz="2000" dirty="0" smtClean="0"/>
              <a:t>Computer Science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University of 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/>
          </a:p>
          <a:p>
            <a:pPr lvl="0" algn="ctr">
              <a:spcBef>
                <a:spcPct val="20000"/>
              </a:spcBef>
              <a:defRPr/>
            </a:pPr>
            <a:r>
              <a:rPr lang="en-US" sz="1600" noProof="0" dirty="0" smtClean="0"/>
              <a:t>Supported by </a:t>
            </a:r>
            <a:r>
              <a:rPr lang="en-US" sz="1600" noProof="0" dirty="0" err="1" smtClean="0"/>
              <a:t>Centerpoint</a:t>
            </a:r>
            <a:r>
              <a:rPr lang="en-US" sz="1600" noProof="0" dirty="0" smtClean="0"/>
              <a:t>, LLC and Direct Energy, LLC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noProof="0" dirty="0" smtClean="0"/>
              <a:t>through </a:t>
            </a:r>
            <a:r>
              <a:rPr lang="en-US" sz="1600" dirty="0"/>
              <a:t>electric power analytics </a:t>
            </a:r>
            <a:r>
              <a:rPr lang="en-US" sz="1600" dirty="0" smtClean="0"/>
              <a:t>consortium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/>
              <a:t>Supported by NSF </a:t>
            </a:r>
            <a:r>
              <a:rPr lang="en-US" sz="1600" dirty="0" smtClean="0"/>
              <a:t>CMMI-1434789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152400"/>
            <a:ext cx="6400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305800" cy="581025"/>
          </a:xfrm>
        </p:spPr>
        <p:txBody>
          <a:bodyPr/>
          <a:lstStyle/>
          <a:p>
            <a:r>
              <a:rPr lang="en-US" dirty="0"/>
              <a:t>Gauss-Seidel Type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Direct extension of Gauss-Seidel </a:t>
            </a:r>
            <a:r>
              <a:rPr lang="en-US" sz="2400" dirty="0" smtClean="0"/>
              <a:t>multi-block </a:t>
            </a:r>
            <a:r>
              <a:rPr lang="en-US" sz="2400" dirty="0"/>
              <a:t>ADMM is </a:t>
            </a:r>
            <a:r>
              <a:rPr lang="en-US" sz="2400" dirty="0" smtClean="0"/>
              <a:t>not necessarily </a:t>
            </a:r>
            <a:r>
              <a:rPr lang="en-US" sz="2400" dirty="0"/>
              <a:t>convergent.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Hong </a:t>
            </a:r>
            <a:r>
              <a:rPr lang="en-US" sz="2400" dirty="0">
                <a:solidFill>
                  <a:srgbClr val="FF0000"/>
                </a:solidFill>
              </a:rPr>
              <a:t>proved the convergence of Algorithm 2 with </a:t>
            </a:r>
            <a:r>
              <a:rPr lang="en-US" sz="2400" dirty="0" smtClean="0">
                <a:solidFill>
                  <a:srgbClr val="FF0000"/>
                </a:solidFill>
              </a:rPr>
              <a:t>sufficient small </a:t>
            </a:r>
            <a:r>
              <a:rPr lang="en-US" sz="2400" dirty="0">
                <a:solidFill>
                  <a:srgbClr val="FF0000"/>
                </a:solidFill>
              </a:rPr>
              <a:t>step size for </a:t>
            </a:r>
            <a:r>
              <a:rPr lang="en-US" sz="2400" dirty="0" err="1">
                <a:solidFill>
                  <a:srgbClr val="FF0000"/>
                </a:solidFill>
              </a:rPr>
              <a:t>Lagrangian</a:t>
            </a:r>
            <a:r>
              <a:rPr lang="en-US" sz="2400" dirty="0">
                <a:solidFill>
                  <a:srgbClr val="FF0000"/>
                </a:solidFill>
              </a:rPr>
              <a:t> multiplier update and </a:t>
            </a:r>
            <a:r>
              <a:rPr lang="en-US" sz="2400" dirty="0" smtClean="0">
                <a:solidFill>
                  <a:srgbClr val="FF0000"/>
                </a:solidFill>
              </a:rPr>
              <a:t>additional assumptions </a:t>
            </a:r>
            <a:r>
              <a:rPr lang="en-US" sz="2400" dirty="0">
                <a:solidFill>
                  <a:srgbClr val="FF0000"/>
                </a:solidFill>
              </a:rPr>
              <a:t>on the problem.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 </a:t>
            </a:r>
            <a:r>
              <a:rPr lang="en-US" sz="2400" dirty="0">
                <a:solidFill>
                  <a:srgbClr val="FF0000"/>
                </a:solidFill>
              </a:rPr>
              <a:t>conjugates that an independent uniform </a:t>
            </a:r>
            <a:r>
              <a:rPr lang="en-US" sz="2400" dirty="0" smtClean="0">
                <a:solidFill>
                  <a:srgbClr val="FF0000"/>
                </a:solidFill>
              </a:rPr>
              <a:t>random permutation </a:t>
            </a:r>
            <a:r>
              <a:rPr lang="en-US" sz="2400" dirty="0">
                <a:solidFill>
                  <a:srgbClr val="FF0000"/>
                </a:solidFill>
              </a:rPr>
              <a:t>of the update order for blocks in each </a:t>
            </a:r>
            <a:r>
              <a:rPr lang="en-US" sz="2400" dirty="0" smtClean="0">
                <a:solidFill>
                  <a:srgbClr val="FF0000"/>
                </a:solidFill>
              </a:rPr>
              <a:t>iteration will </a:t>
            </a:r>
            <a:r>
              <a:rPr lang="en-US" sz="2400" dirty="0">
                <a:solidFill>
                  <a:srgbClr val="FF0000"/>
                </a:solidFill>
              </a:rPr>
              <a:t>result in a convergent iteration scheme.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slightly </a:t>
            </a:r>
            <a:r>
              <a:rPr lang="en-US" sz="2400" dirty="0" smtClean="0"/>
              <a:t>modified </a:t>
            </a:r>
            <a:r>
              <a:rPr lang="en-US" sz="2400" dirty="0"/>
              <a:t>versions of Algorithm 2 with </a:t>
            </a:r>
            <a:r>
              <a:rPr lang="en-US" sz="2400" dirty="0" smtClean="0"/>
              <a:t>provable convergence </a:t>
            </a:r>
            <a:r>
              <a:rPr lang="en-US" sz="2400" dirty="0"/>
              <a:t>and competitive iteration simplicity </a:t>
            </a:r>
            <a:r>
              <a:rPr lang="en-US" sz="2400" dirty="0" smtClean="0"/>
              <a:t>and computing efficiently </a:t>
            </a:r>
            <a:r>
              <a:rPr lang="en-US" sz="2400" dirty="0"/>
              <a:t>have been proposed.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94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8575"/>
            <a:ext cx="7239000" cy="581025"/>
          </a:xfrm>
        </p:spPr>
        <p:txBody>
          <a:bodyPr/>
          <a:lstStyle/>
          <a:p>
            <a:r>
              <a:rPr lang="en-US" dirty="0"/>
              <a:t>Jacobian Type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7087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94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581025"/>
          </a:xfrm>
        </p:spPr>
        <p:txBody>
          <a:bodyPr/>
          <a:lstStyle/>
          <a:p>
            <a:r>
              <a:rPr lang="en-US" dirty="0"/>
              <a:t>Jacobian Type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computational </a:t>
            </a:r>
            <a:r>
              <a:rPr lang="en-US" dirty="0" smtClean="0"/>
              <a:t>efficient </a:t>
            </a:r>
            <a:r>
              <a:rPr lang="en-US" dirty="0"/>
              <a:t>in the sense of parallelization.</a:t>
            </a:r>
          </a:p>
          <a:p>
            <a:r>
              <a:rPr lang="en-US" dirty="0" smtClean="0"/>
              <a:t>Algorithm </a:t>
            </a:r>
            <a:r>
              <a:rPr lang="en-US" dirty="0"/>
              <a:t>3 is not necessarily convergent in the general </a:t>
            </a:r>
            <a:r>
              <a:rPr lang="en-US" dirty="0" smtClean="0"/>
              <a:t>case, even </a:t>
            </a:r>
            <a:r>
              <a:rPr lang="en-US" dirty="0"/>
              <a:t>in the 2 blocks case.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Yin </a:t>
            </a:r>
            <a:r>
              <a:rPr lang="en-US" dirty="0">
                <a:solidFill>
                  <a:srgbClr val="FF0000"/>
                </a:solidFill>
              </a:rPr>
              <a:t>proves that if matrices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i are mutually </a:t>
            </a:r>
            <a:r>
              <a:rPr lang="en-US" dirty="0" smtClean="0">
                <a:solidFill>
                  <a:srgbClr val="FF0000"/>
                </a:solidFill>
              </a:rPr>
              <a:t>near-orthogonal and </a:t>
            </a:r>
            <a:r>
              <a:rPr lang="en-US" dirty="0">
                <a:solidFill>
                  <a:srgbClr val="FF0000"/>
                </a:solidFill>
              </a:rPr>
              <a:t>have full column-rank, the Algorithm 3 converges globally.</a:t>
            </a:r>
          </a:p>
          <a:p>
            <a:r>
              <a:rPr lang="en-US" dirty="0" smtClean="0"/>
              <a:t>A </a:t>
            </a:r>
            <a:r>
              <a:rPr lang="en-US" dirty="0"/>
              <a:t>proximal Jacobian ADMM with provable convergence is </a:t>
            </a:r>
            <a:r>
              <a:rPr lang="en-US" dirty="0" smtClean="0"/>
              <a:t>also proposed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581025"/>
          </a:xfrm>
        </p:spPr>
        <p:txBody>
          <a:bodyPr/>
          <a:lstStyle/>
          <a:p>
            <a:r>
              <a:rPr lang="en-US" dirty="0"/>
              <a:t>Variable Splitting ADMM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optimization problem </a:t>
            </a:r>
            <a:r>
              <a:rPr lang="en-US" sz="2400" dirty="0" smtClean="0"/>
              <a:t>can </a:t>
            </a:r>
            <a:r>
              <a:rPr lang="en-US" sz="2400" dirty="0"/>
              <a:t>be reformulated by </a:t>
            </a:r>
            <a:r>
              <a:rPr lang="en-US" sz="2400" dirty="0" smtClean="0"/>
              <a:t>introducing auxiliary </a:t>
            </a:r>
            <a:r>
              <a:rPr lang="en-US" sz="2400" dirty="0"/>
              <a:t>variable </a:t>
            </a:r>
            <a:r>
              <a:rPr lang="en-US" sz="2400" b="1" dirty="0"/>
              <a:t>z</a:t>
            </a:r>
            <a:r>
              <a:rPr lang="en-US" sz="2400" dirty="0"/>
              <a:t> to deal with the multi-block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81200"/>
            <a:ext cx="807653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8575"/>
            <a:ext cx="7239000" cy="581025"/>
          </a:xfrm>
        </p:spPr>
        <p:txBody>
          <a:bodyPr/>
          <a:lstStyle/>
          <a:p>
            <a:r>
              <a:rPr lang="en-US" dirty="0"/>
              <a:t>Variable Splitting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066800"/>
            <a:ext cx="761321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dirty="0"/>
              <a:t>Variable Splitting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0853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sz="3200" dirty="0"/>
              <a:t>ADMM with Gaussian Back Substitution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0344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581025"/>
          </a:xfrm>
        </p:spPr>
        <p:txBody>
          <a:bodyPr/>
          <a:lstStyle/>
          <a:p>
            <a:r>
              <a:rPr lang="en-US" sz="3200" dirty="0"/>
              <a:t>ADMM with Gaussian Back Substitution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0"/>
            <a:ext cx="835018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581025"/>
          </a:xfrm>
        </p:spPr>
        <p:txBody>
          <a:bodyPr/>
          <a:lstStyle/>
          <a:p>
            <a:r>
              <a:rPr lang="en-US" sz="3200" dirty="0"/>
              <a:t>ADMM with Gaussian Back Substitution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2907"/>
            <a:ext cx="7776297" cy="517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dirty="0"/>
              <a:t>Proximal Jacobian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5" y="1219200"/>
            <a:ext cx="814664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655050" cy="5181600"/>
          </a:xfrm>
        </p:spPr>
        <p:txBody>
          <a:bodyPr/>
          <a:lstStyle/>
          <a:p>
            <a:r>
              <a:rPr lang="en-US" sz="2400" dirty="0" smtClean="0"/>
              <a:t>Introduction for big data and smart grid</a:t>
            </a:r>
            <a:endParaRPr lang="en-US" sz="2400" dirty="0"/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Alternating Direction Method </a:t>
            </a:r>
            <a:r>
              <a:rPr lang="en-US" sz="2400" dirty="0"/>
              <a:t>of </a:t>
            </a:r>
            <a:r>
              <a:rPr lang="en-US" sz="2400" dirty="0" smtClean="0"/>
              <a:t>Multipliers </a:t>
            </a:r>
            <a:r>
              <a:rPr lang="en-US" sz="2400" dirty="0"/>
              <a:t>(ADMM) </a:t>
            </a:r>
            <a:r>
              <a:rPr lang="en-US" sz="2400" dirty="0" smtClean="0"/>
              <a:t>Basics</a:t>
            </a:r>
            <a:endParaRPr lang="en-US" sz="2400" dirty="0"/>
          </a:p>
          <a:p>
            <a:r>
              <a:rPr lang="en-US" sz="2400" dirty="0"/>
              <a:t>Direct Extension to Multi-block</a:t>
            </a:r>
          </a:p>
          <a:p>
            <a:pPr lvl="1"/>
            <a:r>
              <a:rPr lang="en-US" sz="2000" dirty="0"/>
              <a:t>Gauss-Seidel Type Extension</a:t>
            </a:r>
          </a:p>
          <a:p>
            <a:pPr lvl="1"/>
            <a:r>
              <a:rPr lang="en-US" sz="2000" dirty="0"/>
              <a:t>Jacobian Type Extension</a:t>
            </a:r>
          </a:p>
          <a:p>
            <a:r>
              <a:rPr lang="en-US" sz="2400" dirty="0"/>
              <a:t>Multi-block ADMM</a:t>
            </a:r>
          </a:p>
          <a:p>
            <a:pPr lvl="1"/>
            <a:r>
              <a:rPr lang="en-US" sz="2000" dirty="0"/>
              <a:t>Variable Splitting ADMM</a:t>
            </a:r>
          </a:p>
          <a:p>
            <a:pPr lvl="1"/>
            <a:r>
              <a:rPr lang="en-US" sz="2000" dirty="0"/>
              <a:t>ADMM with Gaussian Back Substitution</a:t>
            </a:r>
          </a:p>
          <a:p>
            <a:pPr lvl="1"/>
            <a:r>
              <a:rPr lang="en-US" sz="2000" dirty="0"/>
              <a:t>Proximal Jacobian ADMM</a:t>
            </a:r>
          </a:p>
          <a:p>
            <a:r>
              <a:rPr lang="en-US" sz="2400" dirty="0" smtClean="0"/>
              <a:t>Summary of All Variations</a:t>
            </a:r>
            <a:endParaRPr lang="en-US" sz="2400" dirty="0" smtClean="0"/>
          </a:p>
          <a:p>
            <a:r>
              <a:rPr lang="en-US" sz="2400" dirty="0" smtClean="0"/>
              <a:t>Case Study: SCOPF for Smart </a:t>
            </a:r>
            <a:r>
              <a:rPr lang="en-US" sz="2400" dirty="0"/>
              <a:t>G</a:t>
            </a:r>
            <a:r>
              <a:rPr lang="en-US" sz="2400" dirty="0" smtClean="0"/>
              <a:t>rid </a:t>
            </a:r>
            <a:r>
              <a:rPr lang="en-US" sz="2400" dirty="0"/>
              <a:t>S</a:t>
            </a:r>
            <a:r>
              <a:rPr lang="en-US" sz="2400" dirty="0" smtClean="0"/>
              <a:t>ecurity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 smtClean="0"/>
              <a:t>Security-constrained Optimal Power Flow Problem (SCOPF)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81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dirty="0"/>
              <a:t>Proximal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869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477000" y="4267200"/>
            <a:ext cx="1371600" cy="533400"/>
          </a:xfrm>
          <a:prstGeom prst="wedgeRoundRectCallout">
            <a:avLst>
              <a:gd name="adj1" fmla="val -167031"/>
              <a:gd name="adj2" fmla="val -8436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Penalty for </a:t>
            </a:r>
            <a:r>
              <a:rPr lang="en-US" dirty="0" smtClean="0"/>
              <a:t>Large </a:t>
            </a:r>
            <a:r>
              <a:rPr lang="en-US" dirty="0"/>
              <a:t>S</a:t>
            </a:r>
            <a:r>
              <a:rPr lang="en-US" dirty="0" smtClean="0"/>
              <a:t>tep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371600" y="4800600"/>
            <a:ext cx="1371600" cy="533400"/>
          </a:xfrm>
          <a:prstGeom prst="wedgeRoundRectCallout">
            <a:avLst>
              <a:gd name="adj1" fmla="val 76634"/>
              <a:gd name="adj2" fmla="val -1069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Suffer in</a:t>
            </a:r>
            <a:r>
              <a:rPr lang="en-US" dirty="0"/>
              <a:t>f</a:t>
            </a:r>
            <a:r>
              <a:rPr lang="en-US" dirty="0" smtClean="0"/>
              <a:t>easibility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3581400"/>
            <a:ext cx="1371600" cy="533400"/>
          </a:xfrm>
          <a:prstGeom prst="wedgeRoundRectCallout">
            <a:avLst>
              <a:gd name="adj1" fmla="val 93203"/>
              <a:gd name="adj2" fmla="val 584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Feasibility </a:t>
            </a:r>
          </a:p>
          <a:p>
            <a:pPr algn="ctr"/>
            <a:r>
              <a:rPr lang="en-US" dirty="0" smtClean="0"/>
              <a:t>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581025"/>
          </a:xfrm>
        </p:spPr>
        <p:txBody>
          <a:bodyPr/>
          <a:lstStyle/>
          <a:p>
            <a:r>
              <a:rPr lang="en-US" dirty="0"/>
              <a:t>Proximal Jacobian ADMM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2" y="1143000"/>
            <a:ext cx="81456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16" y="76200"/>
            <a:ext cx="7239000" cy="581025"/>
          </a:xfrm>
        </p:spPr>
        <p:txBody>
          <a:bodyPr/>
          <a:lstStyle/>
          <a:p>
            <a:r>
              <a:rPr lang="en-US" dirty="0" smtClean="0"/>
              <a:t>Summary For Different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10900"/>
            <a:ext cx="7260740" cy="50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655050" cy="5181600"/>
          </a:xfrm>
        </p:spPr>
        <p:txBody>
          <a:bodyPr/>
          <a:lstStyle/>
          <a:p>
            <a:r>
              <a:rPr lang="en-US" sz="2400" dirty="0" smtClean="0"/>
              <a:t>Introduction for big data and smart grid</a:t>
            </a:r>
            <a:endParaRPr lang="en-US" sz="2400" dirty="0"/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/>
              <a:t>Alternating Direction Method </a:t>
            </a:r>
            <a:r>
              <a:rPr lang="en-US" sz="2400" dirty="0"/>
              <a:t>of </a:t>
            </a:r>
            <a:r>
              <a:rPr lang="en-US" sz="2400" dirty="0" smtClean="0"/>
              <a:t>Multipliers </a:t>
            </a:r>
            <a:r>
              <a:rPr lang="en-US" sz="2400" dirty="0"/>
              <a:t>(ADMM)  Basics</a:t>
            </a:r>
          </a:p>
          <a:p>
            <a:r>
              <a:rPr lang="en-US" sz="2400" dirty="0"/>
              <a:t>Direct Extension to Multi-block</a:t>
            </a:r>
          </a:p>
          <a:p>
            <a:pPr lvl="1"/>
            <a:r>
              <a:rPr lang="en-US" sz="2000" dirty="0"/>
              <a:t>Gauss-Seidel Type Extension</a:t>
            </a:r>
          </a:p>
          <a:p>
            <a:pPr lvl="1"/>
            <a:r>
              <a:rPr lang="en-US" sz="2000" dirty="0"/>
              <a:t>Jacobian Type Extension</a:t>
            </a:r>
          </a:p>
          <a:p>
            <a:r>
              <a:rPr lang="en-US" sz="2400" dirty="0"/>
              <a:t>Multi-block ADMM</a:t>
            </a:r>
          </a:p>
          <a:p>
            <a:pPr lvl="1"/>
            <a:r>
              <a:rPr lang="en-US" sz="2000" dirty="0"/>
              <a:t>Variable Splitting ADMM</a:t>
            </a:r>
          </a:p>
          <a:p>
            <a:pPr lvl="1"/>
            <a:r>
              <a:rPr lang="en-US" sz="2000" dirty="0"/>
              <a:t>ADMM with Gaussian Back Substitution</a:t>
            </a:r>
          </a:p>
          <a:p>
            <a:pPr lvl="1"/>
            <a:r>
              <a:rPr lang="en-US" sz="2000" dirty="0"/>
              <a:t>Proximal Jacobian ADMM</a:t>
            </a:r>
          </a:p>
          <a:p>
            <a:r>
              <a:rPr lang="en-US" sz="2400" dirty="0" smtClean="0"/>
              <a:t>Summary of All Variations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Case Study: SCOPF for Smart 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rid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ecurity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 smtClean="0">
                <a:solidFill>
                  <a:srgbClr val="FF0000"/>
                </a:solidFill>
              </a:rPr>
              <a:t>Security-constrained Optimal Power Flow Problem (SCOPF)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13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763000" cy="58102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600" dirty="0" smtClean="0"/>
              <a:t>Contingency Analysis in Power Grid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26450" cy="5181600"/>
          </a:xfrm>
        </p:spPr>
        <p:txBody>
          <a:bodyPr/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Contingency analysis</a:t>
            </a:r>
          </a:p>
          <a:p>
            <a:pPr lvl="1"/>
            <a:r>
              <a:rPr lang="en-US" altLang="ko-KR" sz="2000" dirty="0" smtClean="0"/>
              <a:t>Assess the ability of the power grid to sustain component failures.</a:t>
            </a:r>
            <a:endParaRPr lang="hu-HU" altLang="ko-KR" sz="2000" dirty="0"/>
          </a:p>
          <a:p>
            <a:pPr lvl="1"/>
            <a:r>
              <a:rPr lang="en-US" altLang="ko-KR" sz="2000" dirty="0" smtClean="0"/>
              <a:t>Currently focused on mostly select “N-1” scenarios. </a:t>
            </a:r>
            <a:endParaRPr lang="hu-HU" altLang="ko-KR" sz="2000" dirty="0"/>
          </a:p>
          <a:p>
            <a:r>
              <a:rPr lang="en-US" altLang="ko-K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Security-constrained </a:t>
            </a:r>
            <a:r>
              <a:rPr lang="en-US" altLang="ko-KR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Optimal Power Flow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(SCOPF) </a:t>
            </a:r>
          </a:p>
          <a:p>
            <a:pPr lvl="1"/>
            <a:r>
              <a:rPr lang="en-US" sz="2000" dirty="0"/>
              <a:t>Determines the optimal control of power systems under constraints arising from a set of postulated contingencies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jewelcastandtechno.com/uploads/structure/images/800x600_ratio/350_8082cad64cef341beb83fb08084e2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525780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038600"/>
            <a:ext cx="2438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Supervisory Control and</a:t>
            </a:r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(SCADA)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01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305800" cy="581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Security-constrained Optimal Power </a:t>
            </a:r>
            <a:r>
              <a:rPr lang="en-US" sz="3200" dirty="0" smtClean="0"/>
              <a:t>Flow</a:t>
            </a:r>
            <a:endParaRPr lang="zh-CN" altLang="en-US" sz="3200" dirty="0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3833" y="914400"/>
            <a:ext cx="49530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57400"/>
            <a:ext cx="4074197" cy="23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anchao\AppData\Roaming\Tencent\Users\512969869\QQ\WinTemp\RichOle\U(~3G(4SHD~$T$_DJEAQN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7" y="2057400"/>
            <a:ext cx="4171445" cy="23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6497" y="43755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 Case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9809" y="43638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Contingency Case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" y="5105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Unacceptable because overload of line 1-3 could lead to</a:t>
            </a:r>
            <a:br>
              <a:rPr lang="en-GB" sz="2800" dirty="0"/>
            </a:br>
            <a:r>
              <a:rPr lang="en-GB" sz="2800" dirty="0"/>
              <a:t>a cascade trip and a system collapse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145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 300MW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1128963"/>
            <a:ext cx="46386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305800" cy="581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Security-constrained Optimal Power </a:t>
            </a:r>
            <a:r>
              <a:rPr lang="en-US" sz="3200" dirty="0" smtClean="0"/>
              <a:t>Flow</a:t>
            </a:r>
            <a:endParaRPr lang="zh-CN" altLang="en-US" sz="3200" dirty="0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91799"/>
              </p:ext>
            </p:extLst>
          </p:nvPr>
        </p:nvGraphicFramePr>
        <p:xfrm>
          <a:off x="695735" y="1001398"/>
          <a:ext cx="1473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3" imgW="1473200" imgH="698500" progId="Equation.DSMT4">
                  <p:embed/>
                </p:oleObj>
              </mc:Choice>
              <mc:Fallback>
                <p:oleObj name="Equation" r:id="rId3" imgW="14732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35" y="1001398"/>
                        <a:ext cx="1473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659223" y="1579249"/>
            <a:ext cx="8355013" cy="830263"/>
            <a:chOff x="609" y="1200"/>
            <a:chExt cx="5263" cy="523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1632" y="1291"/>
            <a:ext cx="150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Equation" r:id="rId5" imgW="2387600" imgH="533400" progId="Equation.DSMT4">
                    <p:embed/>
                  </p:oleObj>
                </mc:Choice>
                <mc:Fallback>
                  <p:oleObj name="Equation" r:id="rId5" imgW="23876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91"/>
                          <a:ext cx="1504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09" y="1296"/>
              <a:ext cx="9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Subject to:</a:t>
              </a: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3248" y="1200"/>
              <a:ext cx="2624" cy="523"/>
              <a:chOff x="3248" y="1200"/>
              <a:chExt cx="2624" cy="523"/>
            </a:xfrm>
          </p:grpSpPr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3248" y="1387"/>
                <a:ext cx="384" cy="144"/>
              </a:xfrm>
              <a:prstGeom prst="left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3766" y="1200"/>
                <a:ext cx="2106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Power flow equations </a:t>
                </a:r>
                <a:r>
                  <a:rPr lang="en-GB" sz="2400" dirty="0" smtClean="0"/>
                  <a:t>for </a:t>
                </a:r>
              </a:p>
              <a:p>
                <a:r>
                  <a:rPr lang="en-GB" sz="2400" dirty="0" smtClean="0"/>
                  <a:t>base case, </a:t>
                </a:r>
                <a:r>
                  <a:rPr lang="de-DE" sz="2400" dirty="0" err="1" smtClean="0"/>
                  <a:t>Kirchoff's</a:t>
                </a:r>
                <a:r>
                  <a:rPr lang="de-DE" sz="2400" dirty="0" smtClean="0"/>
                  <a:t> </a:t>
                </a:r>
                <a:r>
                  <a:rPr lang="de-DE" sz="2400" dirty="0" err="1"/>
                  <a:t>law</a:t>
                </a:r>
                <a:endParaRPr lang="en-GB" sz="2400" dirty="0"/>
              </a:p>
            </p:txBody>
          </p:sp>
        </p:grp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2283235" y="2417450"/>
            <a:ext cx="6061076" cy="830263"/>
            <a:chOff x="1632" y="1728"/>
            <a:chExt cx="3818" cy="523"/>
          </a:xfrm>
        </p:grpSpPr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1632" y="1819"/>
            <a:ext cx="154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Equation" r:id="rId7" imgW="2451100" imgH="533400" progId="Equation.DSMT4">
                    <p:embed/>
                  </p:oleObj>
                </mc:Choice>
                <mc:Fallback>
                  <p:oleObj name="Equation" r:id="rId7" imgW="24511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819"/>
                          <a:ext cx="1544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268" y="1915"/>
              <a:ext cx="384" cy="144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66" y="1728"/>
              <a:ext cx="16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Operating limits for </a:t>
              </a:r>
              <a:br>
                <a:rPr lang="en-GB" sz="2400" dirty="0"/>
              </a:br>
              <a:r>
                <a:rPr lang="en-GB" sz="2400" dirty="0"/>
                <a:t>the base case</a:t>
              </a: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2437223" y="3247713"/>
            <a:ext cx="6200775" cy="1668463"/>
            <a:chOff x="1700" y="2304"/>
            <a:chExt cx="3906" cy="1051"/>
          </a:xfrm>
        </p:grpSpPr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750751"/>
                </p:ext>
              </p:extLst>
            </p:nvPr>
          </p:nvGraphicFramePr>
          <p:xfrm>
            <a:off x="1704" y="2956"/>
            <a:ext cx="142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9" imgW="2260600" imgH="419100" progId="Equation.3">
                    <p:embed/>
                  </p:oleObj>
                </mc:Choice>
                <mc:Fallback>
                  <p:oleObj name="Equation" r:id="rId9" imgW="22606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" y="2956"/>
                          <a:ext cx="142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344491"/>
                </p:ext>
              </p:extLst>
            </p:nvPr>
          </p:nvGraphicFramePr>
          <p:xfrm>
            <a:off x="1700" y="2412"/>
            <a:ext cx="13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Equation" r:id="rId11" imgW="2209800" imgH="419100" progId="Equation.3">
                    <p:embed/>
                  </p:oleObj>
                </mc:Choice>
                <mc:Fallback>
                  <p:oleObj name="Equation" r:id="rId11" imgW="2209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0" y="2412"/>
                          <a:ext cx="139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3239" y="2491"/>
              <a:ext cx="384" cy="144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737" y="2304"/>
              <a:ext cx="18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Power flow equations </a:t>
              </a:r>
              <a:br>
                <a:rPr lang="en-GB" sz="2400" dirty="0"/>
              </a:br>
              <a:r>
                <a:rPr lang="en-GB" sz="2400" dirty="0"/>
                <a:t>for contingency </a:t>
              </a:r>
              <a:r>
                <a:rPr lang="en-GB" sz="2400" i="1" dirty="0"/>
                <a:t>k</a:t>
              </a:r>
              <a:endParaRPr lang="en-GB" sz="2400" dirty="0"/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>
              <a:off x="3259" y="3019"/>
              <a:ext cx="384" cy="144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3737" y="2832"/>
              <a:ext cx="151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Operating limits</a:t>
              </a:r>
              <a:br>
                <a:rPr lang="en-GB" sz="2400" dirty="0"/>
              </a:br>
              <a:r>
                <a:rPr lang="en-GB" sz="2400" dirty="0"/>
                <a:t> for contingency </a:t>
              </a:r>
              <a:r>
                <a:rPr lang="en-GB" sz="2400" i="1" dirty="0"/>
                <a:t>k</a:t>
              </a:r>
            </a:p>
          </p:txBody>
        </p:sp>
      </p:grp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1420429" y="3558391"/>
            <a:ext cx="863600" cy="1219200"/>
            <a:chOff x="992" y="2448"/>
            <a:chExt cx="544" cy="768"/>
          </a:xfrm>
        </p:grpSpPr>
        <p:sp>
          <p:nvSpPr>
            <p:cNvPr id="39" name="AutoShape 18"/>
            <p:cNvSpPr>
              <a:spLocks/>
            </p:cNvSpPr>
            <p:nvPr/>
          </p:nvSpPr>
          <p:spPr bwMode="auto">
            <a:xfrm>
              <a:off x="1392" y="2448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992" y="2736"/>
            <a:ext cx="25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Equation" r:id="rId13" imgW="406400" imgH="266700" progId="Equation.DSMT4">
                    <p:embed/>
                  </p:oleObj>
                </mc:Choice>
                <mc:Fallback>
                  <p:oleObj name="Equation" r:id="rId13" imgW="4064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" y="2736"/>
                          <a:ext cx="25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77647"/>
              </p:ext>
            </p:extLst>
          </p:nvPr>
        </p:nvGraphicFramePr>
        <p:xfrm>
          <a:off x="2398441" y="4996343"/>
          <a:ext cx="2450195" cy="53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5" imgW="2248920" imgH="484560" progId="Equation.DSMT4">
                  <p:embed/>
                </p:oleObj>
              </mc:Choice>
              <mc:Fallback>
                <p:oleObj name="Equation" r:id="rId15" imgW="2248920" imgH="48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441" y="4996343"/>
                        <a:ext cx="2450195" cy="53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822642" y="5486400"/>
            <a:ext cx="8180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/>
              <a:t>Subscript </a:t>
            </a:r>
            <a:r>
              <a:rPr lang="en-GB" sz="2400" i="1" dirty="0"/>
              <a:t>0</a:t>
            </a:r>
            <a:r>
              <a:rPr lang="en-GB" sz="2400" dirty="0"/>
              <a:t> indicates value of variables in the base case</a:t>
            </a:r>
          </a:p>
          <a:p>
            <a:r>
              <a:rPr lang="en-GB" sz="2400" dirty="0"/>
              <a:t>Subscript </a:t>
            </a:r>
            <a:r>
              <a:rPr lang="en-GB" sz="2400" i="1" dirty="0"/>
              <a:t>k</a:t>
            </a:r>
            <a:r>
              <a:rPr lang="en-GB" sz="2400" dirty="0"/>
              <a:t> indicates value of variables for contingency </a:t>
            </a:r>
            <a:r>
              <a:rPr lang="en-GB" sz="2400" i="1" dirty="0"/>
              <a:t>k</a:t>
            </a:r>
            <a:endParaRPr lang="en-GB" sz="2400" dirty="0"/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4913041" y="51054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17135" y="4988867"/>
            <a:ext cx="324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ecurity constrained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058426"/>
            <a:ext cx="2959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Scheduling Objective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2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4000" dirty="0" smtClean="0"/>
              <a:t>SCOPF Using ADMM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4" y="1237063"/>
            <a:ext cx="8501251" cy="4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00734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 Case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50925" y="10062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Contingency 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2555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Contingency 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2555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Contingency 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26443"/>
            <a:ext cx="876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Implemented on High Performance Center in UH using Message Passing Interface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66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8337" y="4572000"/>
            <a:ext cx="8762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Converge to the optimal solution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Speed up the computation of the optimization problem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Even faster for a sufficiently accurate solution</a:t>
            </a:r>
            <a:endParaRPr lang="en-US" sz="2400" dirty="0"/>
          </a:p>
        </p:txBody>
      </p:sp>
      <p:pic>
        <p:nvPicPr>
          <p:cNvPr id="6145" name="Picture 1" descr="C:\Users\lanchao\AppData\Roaming\Tencent\Users\512969869\QQ\WinTemp\RichOle\VN~Y@54A{Q{RM]VF)J(L_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985036"/>
            <a:ext cx="3946358" cy="343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715000"/>
            <a:ext cx="876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Lanchao</a:t>
            </a:r>
            <a:r>
              <a:rPr lang="en-US" sz="1600" dirty="0"/>
              <a:t> Liu, Amin </a:t>
            </a:r>
            <a:r>
              <a:rPr lang="en-US" sz="1600" dirty="0" err="1"/>
              <a:t>Khodaei</a:t>
            </a:r>
            <a:r>
              <a:rPr lang="en-US" sz="1600" dirty="0"/>
              <a:t>, </a:t>
            </a:r>
            <a:r>
              <a:rPr lang="en-US" sz="1600" dirty="0" err="1"/>
              <a:t>Wotao</a:t>
            </a:r>
            <a:r>
              <a:rPr lang="en-US" sz="1600" dirty="0"/>
              <a:t> Yin, and Zhu Han, “A Distribute Parallel Approach for Big Data Scale Optimal Power Flow with Security Constraints," </a:t>
            </a:r>
            <a:r>
              <a:rPr lang="en-US" sz="1600" i="1" dirty="0"/>
              <a:t>IEEE </a:t>
            </a:r>
            <a:r>
              <a:rPr lang="en-US" sz="1600" i="1" dirty="0" err="1"/>
              <a:t>SmartGridComm</a:t>
            </a:r>
            <a:r>
              <a:rPr lang="en-US" sz="1600" dirty="0"/>
              <a:t>, Vancouver, CA, October 2013</a:t>
            </a:r>
          </a:p>
        </p:txBody>
      </p:sp>
    </p:spTree>
    <p:extLst>
      <p:ext uri="{BB962C8B-B14F-4D97-AF65-F5344CB8AC3E}">
        <p14:creationId xmlns:p14="http://schemas.microsoft.com/office/powerpoint/2010/main" val="3270702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578850" cy="5181600"/>
          </a:xfrm>
        </p:spPr>
        <p:txBody>
          <a:bodyPr/>
          <a:lstStyle/>
          <a:p>
            <a:r>
              <a:rPr lang="en-US" sz="2400" dirty="0" smtClean="0"/>
              <a:t>Big data is a very hot topic today </a:t>
            </a:r>
          </a:p>
          <a:p>
            <a:pPr lvl="1"/>
            <a:r>
              <a:rPr lang="en-US" sz="2000" dirty="0" smtClean="0"/>
              <a:t>but hard to define problems</a:t>
            </a:r>
          </a:p>
          <a:p>
            <a:r>
              <a:rPr lang="en-US" sz="2400" dirty="0" smtClean="0"/>
              <a:t>Smart grid is another hot topic, with a lot of big data</a:t>
            </a:r>
          </a:p>
          <a:p>
            <a:pPr lvl="1"/>
            <a:r>
              <a:rPr lang="en-US" sz="2000" dirty="0" smtClean="0"/>
              <a:t>But the utility and service companies do not know how to use</a:t>
            </a:r>
          </a:p>
          <a:p>
            <a:r>
              <a:rPr lang="en-US" sz="2400" dirty="0" smtClean="0"/>
              <a:t>Zoom in </a:t>
            </a:r>
          </a:p>
          <a:p>
            <a:pPr lvl="1"/>
            <a:r>
              <a:rPr lang="en-US" sz="2000" dirty="0"/>
              <a:t>Alternating direction method of multipliers (ADMM) 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 smtClean="0"/>
              <a:t>Security-constrained </a:t>
            </a:r>
            <a:r>
              <a:rPr lang="en-US" altLang="ko-KR" sz="2000" dirty="0"/>
              <a:t>Optimal Power Flow Problem (SCOPF</a:t>
            </a:r>
            <a:r>
              <a:rPr lang="en-US" altLang="ko-KR" sz="2000" dirty="0" smtClean="0"/>
              <a:t>)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/>
              <a:t>Multiblock</a:t>
            </a:r>
            <a:r>
              <a:rPr lang="en-US" sz="2400" dirty="0" smtClean="0"/>
              <a:t> ADMM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Investigate 6 Algorithms 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Multi-block </a:t>
            </a:r>
            <a:r>
              <a:rPr lang="en-US" sz="2000" dirty="0"/>
              <a:t>ADMM is not necessarily </a:t>
            </a:r>
            <a:r>
              <a:rPr lang="en-US" sz="2000" dirty="0" smtClean="0"/>
              <a:t>convergent.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Sophisticated modifications are </a:t>
            </a:r>
            <a:r>
              <a:rPr lang="en-US" sz="2000" dirty="0"/>
              <a:t>needed to ensure </a:t>
            </a:r>
            <a:r>
              <a:rPr lang="en-US" sz="2000" dirty="0" smtClean="0"/>
              <a:t>convergence.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Large-scale </a:t>
            </a:r>
            <a:r>
              <a:rPr lang="en-US" sz="2000" dirty="0"/>
              <a:t>computing facilities are ready for the </a:t>
            </a:r>
            <a:r>
              <a:rPr lang="en-US" sz="2000" dirty="0" smtClean="0"/>
              <a:t>“big data“ optimization.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Applications </a:t>
            </a:r>
            <a:r>
              <a:rPr lang="en-US" sz="2000" dirty="0" smtClean="0"/>
              <a:t>are prevalent.</a:t>
            </a:r>
            <a:endParaRPr lang="en-US" sz="2000" dirty="0"/>
          </a:p>
          <a:p>
            <a:r>
              <a:rPr lang="en-US" sz="2400" dirty="0" smtClean="0"/>
              <a:t>Only touch trivial parts of the whole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latin typeface="Arial" charset="0"/>
                <a:ea typeface="宋体" charset="0"/>
              </a:rPr>
              <a:t>Big Data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593" y="3939964"/>
            <a:ext cx="562637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Size of data increases exponentially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Types of data are very heterogeneous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2000" dirty="0"/>
              <a:t>Technology </a:t>
            </a:r>
            <a:r>
              <a:rPr lang="en-US" altLang="en-US" sz="2000" dirty="0" smtClean="0"/>
              <a:t>makes </a:t>
            </a:r>
            <a:r>
              <a:rPr lang="en-US" altLang="en-US" sz="2000" dirty="0"/>
              <a:t>it </a:t>
            </a:r>
            <a:r>
              <a:rPr lang="en-US" altLang="en-US" sz="2000" dirty="0" smtClean="0"/>
              <a:t>possible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analyze </a:t>
            </a:r>
            <a:r>
              <a:rPr lang="en-US" altLang="en-US" sz="2000" dirty="0"/>
              <a:t>ALL </a:t>
            </a:r>
            <a:r>
              <a:rPr lang="en-US" altLang="en-US" sz="2000" dirty="0" smtClean="0"/>
              <a:t>available data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000" dirty="0" smtClean="0"/>
              <a:t>Need to calculate fast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000" dirty="0" smtClean="0"/>
              <a:t>Key dimensions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2000" dirty="0" smtClean="0"/>
              <a:t>Volume, Velocity and Variety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s://www.atkearney.com/documents/10192/698536/FG-Big-Data-and-the-Creative-Destruction-of-Todays-Business-Models-1.png/0c519468-de82-45cb-afde-5d7b431b00b5?t=1358275206758?t=13582752067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" y="982018"/>
            <a:ext cx="4155030" cy="27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hortonworks.com/wp-content/uploads/2012/05/bigdata_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94" y="961085"/>
            <a:ext cx="4218808" cy="29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3_3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/>
          <a:stretch>
            <a:fillRect/>
          </a:stretch>
        </p:blipFill>
        <p:spPr bwMode="auto">
          <a:xfrm>
            <a:off x="5783178" y="3886200"/>
            <a:ext cx="2827813" cy="26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r>
              <a:rPr lang="en-US" smtClean="0">
                <a:solidFill>
                  <a:srgbClr val="FFFFFF"/>
                </a:solidFill>
              </a:rPr>
              <a:t>]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95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mtClean="0"/>
              <a:t>Ad and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</p:spPr>
        <p:txBody>
          <a:bodyPr/>
          <a:lstStyle/>
          <a:p>
            <a:r>
              <a:rPr lang="en-US" sz="2200" dirty="0" smtClean="0"/>
              <a:t>Many slides are available </a:t>
            </a:r>
            <a:r>
              <a:rPr lang="en-US" sz="2200" dirty="0" smtClean="0"/>
              <a:t>on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://wireless.egr.uh.edu/</a:t>
            </a:r>
            <a:r>
              <a:rPr lang="en-US" sz="2200" dirty="0" smtClean="0">
                <a:hlinkClick r:id="rId2"/>
              </a:rPr>
              <a:t>research.htm</a:t>
            </a:r>
            <a:endParaRPr lang="en-US" sz="2200" dirty="0" smtClean="0"/>
          </a:p>
          <a:p>
            <a:r>
              <a:rPr lang="en-US" sz="2200" dirty="0"/>
              <a:t>Dan Wang and Zhu Han, “</a:t>
            </a:r>
            <a:r>
              <a:rPr lang="en-US" sz="2200" dirty="0" err="1"/>
              <a:t>Sublinear</a:t>
            </a:r>
            <a:r>
              <a:rPr lang="en-US" sz="2200" dirty="0"/>
              <a:t> Algorithms for Big Data Applications,” </a:t>
            </a:r>
            <a:r>
              <a:rPr lang="en-US" sz="2200" dirty="0" smtClean="0"/>
              <a:t> </a:t>
            </a:r>
            <a:r>
              <a:rPr lang="en-US" sz="2200" dirty="0"/>
              <a:t>in </a:t>
            </a:r>
            <a:r>
              <a:rPr lang="en-US" sz="2200" dirty="0" smtClean="0"/>
              <a:t>print, Springer Science </a:t>
            </a:r>
            <a:r>
              <a:rPr lang="en-US" sz="2200" dirty="0"/>
              <a:t>+ Business Media, </a:t>
            </a:r>
            <a:r>
              <a:rPr lang="en-US" sz="2200" dirty="0" smtClean="0"/>
              <a:t>LLC.</a:t>
            </a:r>
          </a:p>
          <a:p>
            <a:r>
              <a:rPr lang="en-US" sz="2200" dirty="0"/>
              <a:t>Zhu Han, </a:t>
            </a:r>
            <a:r>
              <a:rPr lang="en-US" sz="2200" dirty="0" err="1"/>
              <a:t>Mingyi</a:t>
            </a:r>
            <a:r>
              <a:rPr lang="en-US" sz="2200" dirty="0"/>
              <a:t> Hong, and Dan Wang, Signal Processing and Networking for </a:t>
            </a:r>
            <a:r>
              <a:rPr lang="en-US" sz="2200" dirty="0" smtClean="0"/>
              <a:t>Big Data </a:t>
            </a:r>
            <a:r>
              <a:rPr lang="en-US" sz="2200" dirty="0"/>
              <a:t>Applications, contract with Cambridge University Press, UK.</a:t>
            </a:r>
            <a:endParaRPr lang="en-US" sz="2200" dirty="0"/>
          </a:p>
        </p:txBody>
      </p:sp>
      <p:pic>
        <p:nvPicPr>
          <p:cNvPr id="4" name="Picture 6" descr="http://buydalipainting.com/wp-content/uploads/2008/09/a-couple-with-their-heads-full-of-clouds1-1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40" y="2973957"/>
            <a:ext cx="4636660" cy="335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66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49" y="914400"/>
            <a:ext cx="8731251" cy="5257800"/>
          </a:xfrm>
        </p:spPr>
        <p:txBody>
          <a:bodyPr/>
          <a:lstStyle/>
          <a:p>
            <a:r>
              <a:rPr lang="en-US" dirty="0" smtClean="0"/>
              <a:t>Nobody knows exactly how to handle big data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dirty="0" smtClean="0"/>
          </a:p>
          <a:p>
            <a:r>
              <a:rPr lang="en-US" dirty="0" smtClean="0"/>
              <a:t>We zoom in one algorithm and one application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Alternating Direction Method of Multipliers (ADMM) </a:t>
            </a:r>
          </a:p>
          <a:p>
            <a:pPr lvl="1"/>
            <a:r>
              <a:rPr lang="en-US" altLang="ko-KR" sz="2400" dirty="0" smtClean="0">
                <a:solidFill>
                  <a:srgbClr val="FF0000"/>
                </a:solidFill>
              </a:rPr>
              <a:t>Security-constrained </a:t>
            </a:r>
            <a:r>
              <a:rPr lang="en-US" altLang="ko-KR" sz="2400" dirty="0">
                <a:solidFill>
                  <a:srgbClr val="FF0000"/>
                </a:solidFill>
              </a:rPr>
              <a:t>Optimal Power Flow Problem </a:t>
            </a:r>
            <a:endParaRPr lang="en-US" sz="2400" dirty="0"/>
          </a:p>
        </p:txBody>
      </p:sp>
      <p:pic>
        <p:nvPicPr>
          <p:cNvPr id="2050" name="Picture 2" descr="http://www.people.com.cn/media/20050818/411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32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BWtYKAlIUAAXq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43400" cy="32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92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Smart Grid (SG)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14400"/>
            <a:ext cx="865505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MS PGothic" charset="0"/>
              </a:rPr>
              <a:t>In 2009,  </a:t>
            </a:r>
            <a:r>
              <a:rPr lang="en-US" sz="2800" b="1" dirty="0">
                <a:latin typeface="Calibri" panose="020F0502020204030204" pitchFamily="34" charset="0"/>
                <a:ea typeface="MS PGothic" charset="0"/>
              </a:rPr>
              <a:t>“</a:t>
            </a:r>
            <a:r>
              <a:rPr lang="en-US" altLang="zh-CN" sz="2800" b="1" dirty="0">
                <a:latin typeface="Calibri" panose="020F0502020204030204" pitchFamily="34" charset="0"/>
                <a:ea typeface="MS PGothic" charset="0"/>
              </a:rPr>
              <a:t>American Recovery and Reinvestment Act</a:t>
            </a:r>
            <a:r>
              <a:rPr lang="en-US" sz="2800" b="1" dirty="0">
                <a:latin typeface="Calibri" panose="020F0502020204030204" pitchFamily="34" charset="0"/>
                <a:ea typeface="MS PGothic" charset="0"/>
              </a:rPr>
              <a:t>”</a:t>
            </a:r>
            <a:endParaRPr lang="en-US" altLang="zh-CN" sz="2800" b="1" dirty="0">
              <a:latin typeface="Calibri" panose="020F0502020204030204" pitchFamily="34" charset="0"/>
              <a:ea typeface="MS PGothic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$3.4 billion for </a:t>
            </a: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SG investment grant program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$615 million for SG demonstration program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It leads to a combined investment of $8 billion in SG capabilities</a:t>
            </a:r>
            <a:r>
              <a:rPr lang="en-US" altLang="zh-CN" sz="1800" dirty="0" smtClean="0">
                <a:latin typeface="Calibri" panose="020F0502020204030204" pitchFamily="34" charset="0"/>
                <a:ea typeface="MS PGothic" charset="0"/>
              </a:rPr>
              <a:t>.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 smtClean="0">
                <a:solidFill>
                  <a:srgbClr val="CC0000"/>
                </a:solidFill>
                <a:latin typeface="Calibri" panose="020F0502020204030204" pitchFamily="34" charset="0"/>
                <a:ea typeface="MS PGothic" charset="0"/>
              </a:rPr>
              <a:t>Utility and </a:t>
            </a:r>
            <a:r>
              <a:rPr lang="en-US" altLang="zh-CN" sz="1800" dirty="0">
                <a:solidFill>
                  <a:srgbClr val="CC0000"/>
                </a:solidFill>
                <a:latin typeface="Calibri" panose="020F0502020204030204" pitchFamily="34" charset="0"/>
                <a:ea typeface="MS PGothic" charset="0"/>
              </a:rPr>
              <a:t>s</a:t>
            </a:r>
            <a:r>
              <a:rPr lang="en-US" altLang="zh-CN" sz="1800" dirty="0" smtClean="0">
                <a:solidFill>
                  <a:srgbClr val="CC0000"/>
                </a:solidFill>
                <a:latin typeface="Calibri" panose="020F0502020204030204" pitchFamily="34" charset="0"/>
                <a:ea typeface="MS PGothic" charset="0"/>
              </a:rPr>
              <a:t>ervice companies have a lot of big data, but they do know how to use</a:t>
            </a:r>
            <a:endParaRPr lang="en-US" altLang="zh-CN" sz="1800" dirty="0">
              <a:solidFill>
                <a:srgbClr val="CC0000"/>
              </a:solidFill>
              <a:latin typeface="Calibri" panose="020F0502020204030204" pitchFamily="34" charset="0"/>
              <a:ea typeface="MS PGothic" charset="0"/>
            </a:endParaRPr>
          </a:p>
          <a:p>
            <a:endParaRPr lang="en-US" sz="2400" dirty="0"/>
          </a:p>
        </p:txBody>
      </p:sp>
      <p:pic>
        <p:nvPicPr>
          <p:cNvPr id="3074" name="Picture 2" descr="http://www.powergenasia.com/content/dam/Events/POWER-GEN%20Asia/Online%20Images/smart-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8622"/>
            <a:ext cx="6934200" cy="37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70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655050" cy="5181600"/>
          </a:xfrm>
        </p:spPr>
        <p:txBody>
          <a:bodyPr/>
          <a:lstStyle/>
          <a:p>
            <a:r>
              <a:rPr lang="en-US" sz="2400" dirty="0" smtClean="0"/>
              <a:t>Introduction for big data and smart grid</a:t>
            </a:r>
            <a:endParaRPr lang="en-US" sz="2400" dirty="0"/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Alternating Direction Method </a:t>
            </a:r>
            <a:r>
              <a:rPr lang="en-US" sz="2400" dirty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Multipliers </a:t>
            </a:r>
            <a:r>
              <a:rPr lang="en-US" sz="2400" dirty="0">
                <a:solidFill>
                  <a:srgbClr val="FF0000"/>
                </a:solidFill>
              </a:rPr>
              <a:t>(ADMM)  Basics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Direct Extension to Multi-block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Gauss-Seidel Type Extension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Jacobian Type Extension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Multi-block ADMM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Variable Splitting ADMM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ADMM with Gaussian Back Substitution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Proximal </a:t>
            </a:r>
            <a:r>
              <a:rPr lang="en-US" sz="2000" dirty="0" err="1">
                <a:solidFill>
                  <a:srgbClr val="FF0000"/>
                </a:solidFill>
              </a:rPr>
              <a:t>Jacobian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ADMM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Summary for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ll Variations</a:t>
            </a:r>
          </a:p>
          <a:p>
            <a:r>
              <a:rPr lang="en-US" sz="2400" dirty="0" smtClean="0"/>
              <a:t>Case Study: SCOPF for Smart </a:t>
            </a:r>
            <a:r>
              <a:rPr lang="en-US" sz="2400" dirty="0"/>
              <a:t>G</a:t>
            </a:r>
            <a:r>
              <a:rPr lang="en-US" sz="2400" dirty="0" smtClean="0"/>
              <a:t>rid </a:t>
            </a:r>
            <a:r>
              <a:rPr lang="en-US" sz="2400" dirty="0"/>
              <a:t>S</a:t>
            </a:r>
            <a:r>
              <a:rPr lang="en-US" sz="2400" dirty="0" smtClean="0"/>
              <a:t>ecurity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 smtClean="0"/>
              <a:t>Security-constrained Optimal Power Flow Problem (SCOPF)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91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76" y="914400"/>
            <a:ext cx="8839200" cy="5257800"/>
          </a:xfrm>
        </p:spPr>
        <p:txBody>
          <a:bodyPr/>
          <a:lstStyle/>
          <a:p>
            <a:r>
              <a:rPr lang="en-US" sz="2800" dirty="0" smtClean="0"/>
              <a:t>Divide one problem into multiple </a:t>
            </a:r>
            <a:r>
              <a:rPr lang="en-US" sz="2800" dirty="0" err="1" smtClean="0"/>
              <a:t>subproblems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3600" dirty="0" smtClean="0"/>
          </a:p>
          <a:p>
            <a:pPr lvl="1"/>
            <a:endParaRPr lang="en-US" sz="1400" dirty="0" smtClean="0"/>
          </a:p>
          <a:p>
            <a:r>
              <a:rPr lang="en-US" sz="2800" dirty="0" smtClean="0"/>
              <a:t>Augmented </a:t>
            </a:r>
            <a:r>
              <a:rPr lang="en-US" sz="2800" dirty="0" err="1"/>
              <a:t>L</a:t>
            </a:r>
            <a:r>
              <a:rPr lang="en-US" sz="2800" dirty="0" err="1" smtClean="0"/>
              <a:t>agrangian</a:t>
            </a:r>
            <a:r>
              <a:rPr lang="en-US" sz="2800" dirty="0" smtClean="0"/>
              <a:t> function with quadratic penalty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800" dirty="0" smtClean="0"/>
              <a:t>ADMM embeds a Gauss-Seidel decomposition: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1600" dirty="0"/>
          </a:p>
          <a:p>
            <a:pPr lvl="1"/>
            <a:r>
              <a:rPr lang="en-US" sz="2400" dirty="0" smtClean="0"/>
              <a:t>The third step is consensus  that needs to be exchanged.</a:t>
            </a:r>
          </a:p>
          <a:p>
            <a:pPr lvl="1"/>
            <a:r>
              <a:rPr lang="en-US" sz="2400" dirty="0" smtClean="0"/>
              <a:t>Each iteration is not feasible, converge </a:t>
            </a:r>
            <a:r>
              <a:rPr lang="en-US" sz="2400" dirty="0"/>
              <a:t>O(1/k</a:t>
            </a:r>
            <a:r>
              <a:rPr lang="en-US" sz="2400" dirty="0" smtClean="0"/>
              <a:t>) speed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ADMM Basics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6072"/>
            <a:ext cx="6648450" cy="7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858000" cy="105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1"/>
            <a:ext cx="5105400" cy="11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71800" y="3048000"/>
            <a:ext cx="3352800" cy="685800"/>
          </a:xfrm>
          <a:prstGeom prst="wedgeEllipseCallout">
            <a:avLst>
              <a:gd name="adj1" fmla="val 56918"/>
              <a:gd name="adj2" fmla="val -1285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4191000"/>
            <a:ext cx="2514600" cy="381000"/>
          </a:xfrm>
          <a:prstGeom prst="wedgeRoundRectCallout">
            <a:avLst>
              <a:gd name="adj1" fmla="val -64840"/>
              <a:gd name="adj2" fmla="val 98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California Government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400800" y="4648200"/>
            <a:ext cx="2514600" cy="381000"/>
          </a:xfrm>
          <a:prstGeom prst="wedgeRoundRectCallout">
            <a:avLst>
              <a:gd name="adj1" fmla="val -61650"/>
              <a:gd name="adj2" fmla="val 63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Texas Government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086600" y="5105400"/>
            <a:ext cx="1828800" cy="381000"/>
          </a:xfrm>
          <a:prstGeom prst="wedgeRoundRectCallout">
            <a:avLst>
              <a:gd name="adj1" fmla="val -64840"/>
              <a:gd name="adj2" fmla="val 98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31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305800" cy="581025"/>
          </a:xfrm>
        </p:spPr>
        <p:txBody>
          <a:bodyPr/>
          <a:lstStyle/>
          <a:p>
            <a:r>
              <a:rPr lang="en-US" dirty="0" err="1"/>
              <a:t>Guass</a:t>
            </a:r>
            <a:r>
              <a:rPr lang="en-US" dirty="0"/>
              <a:t>-Seidel </a:t>
            </a:r>
            <a:r>
              <a:rPr lang="en-US" dirty="0" err="1"/>
              <a:t>v.s</a:t>
            </a:r>
            <a:r>
              <a:rPr lang="en-US" dirty="0"/>
              <a:t>. Jacobian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linear system Ax =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8001000" cy="40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851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305800" cy="581025"/>
          </a:xfrm>
        </p:spPr>
        <p:txBody>
          <a:bodyPr/>
          <a:lstStyle/>
          <a:p>
            <a:r>
              <a:rPr lang="en-US" dirty="0"/>
              <a:t>Gauss-Seidel type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[</a:t>
            </a:r>
            <a:fld id="{F32758FF-2D2D-7840-AD38-6D36521AFB9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5508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94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7890</TotalTime>
  <Words>1123</Words>
  <Application>Microsoft Macintosh PowerPoint</Application>
  <PresentationFormat>On-screen Show (4:3)</PresentationFormat>
  <Paragraphs>210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1_Custom Design</vt:lpstr>
      <vt:lpstr>Equation</vt:lpstr>
      <vt:lpstr>PowerPoint Presentation</vt:lpstr>
      <vt:lpstr>Outline</vt:lpstr>
      <vt:lpstr>Big Data</vt:lpstr>
      <vt:lpstr>However</vt:lpstr>
      <vt:lpstr>Smart Grid (SG)</vt:lpstr>
      <vt:lpstr>Outline</vt:lpstr>
      <vt:lpstr>ADMM Basics</vt:lpstr>
      <vt:lpstr>Guass-Seidel v.s. Jacobian</vt:lpstr>
      <vt:lpstr>Gauss-Seidel type extension</vt:lpstr>
      <vt:lpstr>Gauss-Seidel Type Extension</vt:lpstr>
      <vt:lpstr>Jacobian Type Extension</vt:lpstr>
      <vt:lpstr>Jacobian Type Extension</vt:lpstr>
      <vt:lpstr>Variable Splitting ADMM</vt:lpstr>
      <vt:lpstr>Variable Splitting ADMM</vt:lpstr>
      <vt:lpstr>Variable Splitting ADMM</vt:lpstr>
      <vt:lpstr>ADMM with Gaussian Back Substitution</vt:lpstr>
      <vt:lpstr>ADMM with Gaussian Back Substitution</vt:lpstr>
      <vt:lpstr>ADMM with Gaussian Back Substitution</vt:lpstr>
      <vt:lpstr>Proximal Jacobian ADMM</vt:lpstr>
      <vt:lpstr>Proximal Operator</vt:lpstr>
      <vt:lpstr>Proximal Jacobian ADMM</vt:lpstr>
      <vt:lpstr>Summary For Different Types</vt:lpstr>
      <vt:lpstr>Outline</vt:lpstr>
      <vt:lpstr>Contingency Analysis in Power Grid</vt:lpstr>
      <vt:lpstr>Security-constrained Optimal Power Flow</vt:lpstr>
      <vt:lpstr>Security-constrained Optimal Power Flow</vt:lpstr>
      <vt:lpstr>SCOPF Using ADMM</vt:lpstr>
      <vt:lpstr>Results</vt:lpstr>
      <vt:lpstr>Conclusion</vt:lpstr>
      <vt:lpstr>Ad and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Zhu Han</cp:lastModifiedBy>
  <cp:revision>950</cp:revision>
  <dcterms:created xsi:type="dcterms:W3CDTF">2010-09-02T18:04:00Z</dcterms:created>
  <dcterms:modified xsi:type="dcterms:W3CDTF">2015-02-14T00:33:01Z</dcterms:modified>
</cp:coreProperties>
</file>