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58" r:id="rId9"/>
    <p:sldId id="259" r:id="rId10"/>
    <p:sldId id="260" r:id="rId11"/>
    <p:sldId id="265" r:id="rId12"/>
    <p:sldId id="261" r:id="rId13"/>
    <p:sldId id="266" r:id="rId14"/>
    <p:sldId id="262" r:id="rId15"/>
    <p:sldId id="263" r:id="rId16"/>
    <p:sldId id="274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104" d="100"/>
          <a:sy n="104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5BF42-2F60-4B22-904A-B4F4EC392AE9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214EF-F3C7-45D7-932B-7A71EDC34B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AC99D-28B8-4119-BEFE-F1D790DC7C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AC99D-28B8-4119-BEFE-F1D790DC7C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413D0-32A8-4505-AA45-6128C0E66F4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AC99D-28B8-4119-BEFE-F1D790DC7C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FAC99D-28B8-4119-BEFE-F1D790DC7C7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EF6-1D21-4390-AFCF-FB3814AB420F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5-866A-4C30-8B3A-3537FE9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EF6-1D21-4390-AFCF-FB3814AB420F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5-866A-4C30-8B3A-3537FE9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EF6-1D21-4390-AFCF-FB3814AB420F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5-866A-4C30-8B3A-3537FE9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EF6-1D21-4390-AFCF-FB3814AB420F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5-866A-4C30-8B3A-3537FE9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EF6-1D21-4390-AFCF-FB3814AB420F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5-866A-4C30-8B3A-3537FE9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EF6-1D21-4390-AFCF-FB3814AB420F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5-866A-4C30-8B3A-3537FE9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EF6-1D21-4390-AFCF-FB3814AB420F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5-866A-4C30-8B3A-3537FE9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EF6-1D21-4390-AFCF-FB3814AB420F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5-866A-4C30-8B3A-3537FE9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EF6-1D21-4390-AFCF-FB3814AB420F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5-866A-4C30-8B3A-3537FE9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EF6-1D21-4390-AFCF-FB3814AB420F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5-866A-4C30-8B3A-3537FE9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69EF6-1D21-4390-AFCF-FB3814AB420F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3795-866A-4C30-8B3A-3537FE9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69EF6-1D21-4390-AFCF-FB3814AB420F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73795-866A-4C30-8B3A-3537FE957E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nuradio.org/redmine/wiki/gnuradio/UbuntuInstall" TargetMode="External"/><Relationship Id="rId2" Type="http://schemas.openxmlformats.org/officeDocument/2006/relationships/hyperlink" Target="http://gnuradio.org/downloa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u.ece.ufl.edu/projects/softwareRadio/documents/Library_20061129.doc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Installation Guide of GNU RADIO On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Ubuntu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8675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                                                                   By,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                                                                                 </a:t>
            </a:r>
            <a:r>
              <a:rPr lang="en-US" dirty="0" err="1" smtClean="0">
                <a:solidFill>
                  <a:srgbClr val="C00000"/>
                </a:solidFill>
              </a:rPr>
              <a:t>Sathya</a:t>
            </a:r>
            <a:r>
              <a:rPr lang="en-US" dirty="0" smtClean="0">
                <a:solidFill>
                  <a:srgbClr val="C00000"/>
                </a:solidFill>
              </a:rPr>
              <a:t> 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                                                                                  </a:t>
            </a:r>
            <a:r>
              <a:rPr lang="en-US" dirty="0" err="1" smtClean="0">
                <a:solidFill>
                  <a:srgbClr val="C00000"/>
                </a:solidFill>
              </a:rPr>
              <a:t>Tushar</a:t>
            </a:r>
            <a:r>
              <a:rPr lang="en-US" dirty="0" smtClean="0">
                <a:solidFill>
                  <a:srgbClr val="C00000"/>
                </a:solidFill>
              </a:rPr>
              <a:t> A.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                                                                               </a:t>
            </a:r>
            <a:r>
              <a:rPr lang="en-US" dirty="0" err="1" smtClean="0">
                <a:solidFill>
                  <a:srgbClr val="C00000"/>
                </a:solidFill>
              </a:rPr>
              <a:t>Kiran</a:t>
            </a:r>
            <a:r>
              <a:rPr lang="en-US" dirty="0" smtClean="0">
                <a:solidFill>
                  <a:srgbClr val="C00000"/>
                </a:solidFill>
              </a:rPr>
              <a:t> K.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                                                                                   </a:t>
            </a:r>
            <a:r>
              <a:rPr lang="en-US" dirty="0" err="1" smtClean="0">
                <a:solidFill>
                  <a:srgbClr val="C00000"/>
                </a:solidFill>
              </a:rPr>
              <a:t>Veera</a:t>
            </a:r>
            <a:r>
              <a:rPr lang="en-US" dirty="0" smtClean="0">
                <a:solidFill>
                  <a:srgbClr val="C00000"/>
                </a:solidFill>
              </a:rPr>
              <a:t> B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543800" cy="715963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Step: 4- Downloading &amp; Compiling GNU Radio </a:t>
            </a:r>
            <a:endParaRPr lang="da-DK" sz="2800" dirty="0" smtClean="0"/>
          </a:p>
        </p:txBody>
      </p:sp>
      <p:sp>
        <p:nvSpPr>
          <p:cNvPr id="317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B3714C-AB48-4905-84C1-7554F46ACD26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31761" name="TextBox 6"/>
          <p:cNvSpPr txBox="1">
            <a:spLocks noChangeArrowheads="1"/>
          </p:cNvSpPr>
          <p:nvPr/>
        </p:nvSpPr>
        <p:spPr bwMode="auto">
          <a:xfrm>
            <a:off x="7010400" y="6096000"/>
            <a:ext cx="762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Ref. [2]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81000" y="1828800"/>
          <a:ext cx="82296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4622800"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Install GNU Radio either from: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-SVN </a:t>
                      </a:r>
                      <a:r>
                        <a:rPr lang="en-US" sz="1800" b="0" i="0" kern="1200" dirty="0" err="1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svn</a:t>
                      </a:r>
                      <a:r>
                        <a:rPr lang="en-US" sz="1800" b="0" i="0" kern="120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co http://gnuradio.org/svn/gnuradio/trunk </a:t>
                      </a:r>
                      <a:r>
                        <a:rPr lang="en-US" sz="1800" b="0" i="0" kern="1200" dirty="0" err="1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gnuradio</a:t>
                      </a:r>
                      <a:endParaRPr lang="en-US" sz="1800" b="0" i="0" kern="1200" dirty="0" smtClean="0">
                        <a:solidFill>
                          <a:sysClr val="windowText" lastClr="000000"/>
                        </a:solidFill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                    or from </a:t>
                      </a:r>
                      <a:r>
                        <a:rPr lang="en-US" sz="1800" b="0" i="0" kern="1200" dirty="0" err="1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git</a:t>
                      </a:r>
                      <a:r>
                        <a:rPr lang="en-US" sz="1800" b="0" i="0" kern="120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: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-</a:t>
                      </a:r>
                      <a:r>
                        <a:rPr lang="en-US" sz="1800" b="0" i="0" kern="1200" dirty="0" err="1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git</a:t>
                      </a:r>
                      <a:r>
                        <a:rPr lang="en-US" sz="1800" b="0" i="0" kern="120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clone http://gnuradio.org/git/gnuradio.git </a:t>
                      </a:r>
                      <a:r>
                        <a:rPr lang="en-US" sz="1800" b="0" i="0" kern="1200" dirty="0" err="1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cd</a:t>
                      </a:r>
                      <a:r>
                        <a:rPr lang="en-US" sz="1800" b="0" i="0" kern="120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1800" b="0" i="0" kern="1200" dirty="0" err="1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gnuradio</a:t>
                      </a:r>
                      <a:r>
                        <a:rPr lang="en-US" sz="1800" b="0" i="0" kern="120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-export LD_LIBRARY_PATH=$BOOST_PREFIX/lib # As per the instructions for installing Boost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-./bootstrap 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-./configure --with-boost=$BOOST_PREFIX # As per the instructions for installing Boost</a:t>
                      </a:r>
                    </a:p>
                    <a:p>
                      <a:r>
                        <a:rPr lang="en-US" sz="1800" b="0" i="0" kern="120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-make</a:t>
                      </a:r>
                      <a:r>
                        <a:rPr lang="en-US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</a:p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-make check</a:t>
                      </a:r>
                    </a:p>
                    <a:p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  <a:r>
                        <a:rPr lang="en-US" b="0" dirty="0" err="1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sudo</a:t>
                      </a:r>
                      <a:r>
                        <a:rPr lang="en-US" b="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make install</a:t>
                      </a:r>
                      <a:r>
                        <a:rPr lang="en-US" b="0" baseline="0" dirty="0" smtClean="0">
                          <a:solidFill>
                            <a:sysClr val="windowText" lastClr="00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lang="en-US" b="0" dirty="0" smtClean="0">
                        <a:solidFill>
                          <a:sysClr val="windowText" lastClr="00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Step 5:Logging in as root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Why as Root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en-US" sz="2000" dirty="0" smtClean="0"/>
              <a:t>-    Its easy to access secured files when as root.</a:t>
            </a:r>
          </a:p>
          <a:p>
            <a:pPr>
              <a:buFontTx/>
              <a:buChar char="-"/>
            </a:pPr>
            <a:r>
              <a:rPr lang="en-US" sz="2000" dirty="0" smtClean="0"/>
              <a:t>Also we can access hardware components and drivers easily.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How to do so</a:t>
            </a:r>
            <a:r>
              <a:rPr lang="en-US" sz="2000" dirty="0" smtClean="0"/>
              <a:t>?</a:t>
            </a:r>
          </a:p>
          <a:p>
            <a:pPr>
              <a:buNone/>
            </a:pPr>
            <a:r>
              <a:rPr lang="en-US" sz="2000" dirty="0" smtClean="0"/>
              <a:t>-     Under the home directory of terminal command “</a:t>
            </a:r>
            <a:r>
              <a:rPr lang="en-US" sz="2000" b="1" i="1" u="sng" dirty="0" err="1" smtClean="0"/>
              <a:t>su</a:t>
            </a:r>
            <a:r>
              <a:rPr lang="en-US" sz="2000" dirty="0" smtClean="0"/>
              <a:t>” will let us into the root directory which will thereby prompt us the root password which is set under our discretion.</a:t>
            </a:r>
          </a:p>
          <a:p>
            <a:pPr>
              <a:buNone/>
            </a:pPr>
            <a:r>
              <a:rPr lang="en-US" sz="2000" dirty="0" smtClean="0"/>
              <a:t>-     To exit the root use </a:t>
            </a:r>
            <a:r>
              <a:rPr lang="en-US" sz="2000" b="1" i="1" u="sng" dirty="0" smtClean="0"/>
              <a:t>ctrl + d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579438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Step: 6- Testing</a:t>
            </a:r>
            <a:endParaRPr lang="da-DK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981200"/>
          <a:ext cx="6218238" cy="350838"/>
        </p:xfrm>
        <a:graphic>
          <a:graphicData uri="http://schemas.openxmlformats.org/drawingml/2006/table">
            <a:tbl>
              <a:tblPr/>
              <a:tblGrid>
                <a:gridCol w="6218238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#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find_usrps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4038600"/>
          <a:ext cx="6217920" cy="533400"/>
        </p:xfrm>
        <a:graphic>
          <a:graphicData uri="http://schemas.openxmlformats.org/drawingml/2006/table">
            <a:tbl>
              <a:tblPr/>
              <a:tblGrid>
                <a:gridCol w="6217920"/>
              </a:tblGrid>
              <a:tr h="533400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#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cd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gnuradio-examples/python/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usrp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# ./usrp_benchmark_usb.py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32783" name="Rectangle 1"/>
          <p:cNvSpPr>
            <a:spLocks noChangeArrowheads="1"/>
          </p:cNvSpPr>
          <p:nvPr/>
        </p:nvSpPr>
        <p:spPr bwMode="auto">
          <a:xfrm>
            <a:off x="990600" y="1219200"/>
            <a:ext cx="533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da-DK" sz="2000" dirty="0" smtClean="0"/>
              <a:t>When in root:</a:t>
            </a:r>
          </a:p>
          <a:p>
            <a:pPr algn="just"/>
            <a:r>
              <a:rPr lang="da-DK" sz="2000" dirty="0" smtClean="0"/>
              <a:t>Verify </a:t>
            </a:r>
            <a:r>
              <a:rPr lang="da-DK" sz="2000" dirty="0"/>
              <a:t>if the </a:t>
            </a:r>
            <a:r>
              <a:rPr lang="da-DK" sz="2000" dirty="0" smtClean="0"/>
              <a:t>USRP2 </a:t>
            </a:r>
            <a:r>
              <a:rPr lang="da-DK" sz="2000" dirty="0"/>
              <a:t>is avaliable to Ubuntu</a:t>
            </a:r>
            <a:r>
              <a:rPr lang="en-US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2000" dirty="0"/>
          </a:p>
        </p:txBody>
      </p:sp>
      <p:sp>
        <p:nvSpPr>
          <p:cNvPr id="327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1F6B79-02D7-4C7C-9506-0E35EFD9653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2785" name="Rectangle 1"/>
          <p:cNvSpPr>
            <a:spLocks noChangeArrowheads="1"/>
          </p:cNvSpPr>
          <p:nvPr/>
        </p:nvSpPr>
        <p:spPr bwMode="auto">
          <a:xfrm>
            <a:off x="1219200" y="3200400"/>
            <a:ext cx="533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da-DK" sz="2000" dirty="0"/>
              <a:t>Verify if GNU Radio works with the USRP</a:t>
            </a:r>
            <a:r>
              <a:rPr lang="en-US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2000" dirty="0">
              <a:latin typeface="Calibri" pitchFamily="34" charset="0"/>
              <a:cs typeface="Times New Roman" pitchFamily="18" charset="0"/>
            </a:endParaRPr>
          </a:p>
          <a:p>
            <a:pPr algn="just">
              <a:buFont typeface="Arial" charset="0"/>
              <a:buChar char="•"/>
            </a:pPr>
            <a:r>
              <a:rPr lang="en-US" sz="2000" dirty="0">
                <a:latin typeface="Calibri" pitchFamily="34" charset="0"/>
                <a:cs typeface="Times New Roman" pitchFamily="18" charset="0"/>
              </a:rPr>
              <a:t>Python interface to USRP</a:t>
            </a:r>
            <a:endParaRPr lang="en-US" sz="2000" dirty="0"/>
          </a:p>
        </p:txBody>
      </p:sp>
      <p:sp>
        <p:nvSpPr>
          <p:cNvPr id="32786" name="Rectangle 1"/>
          <p:cNvSpPr>
            <a:spLocks noChangeArrowheads="1"/>
          </p:cNvSpPr>
          <p:nvPr/>
        </p:nvSpPr>
        <p:spPr bwMode="auto">
          <a:xfrm>
            <a:off x="1143000" y="45720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sz="2000">
                <a:latin typeface="Calibri" pitchFamily="34" charset="0"/>
                <a:cs typeface="Times New Roman" pitchFamily="18" charset="0"/>
              </a:rPr>
              <a:t> C++ interface to USRP</a:t>
            </a:r>
            <a:endParaRPr lang="en-US" sz="200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4975225"/>
          <a:ext cx="6217920" cy="739914"/>
        </p:xfrm>
        <a:graphic>
          <a:graphicData uri="http://schemas.openxmlformats.org/drawingml/2006/table">
            <a:tbl>
              <a:tblPr/>
              <a:tblGrid>
                <a:gridCol w="6217920"/>
              </a:tblGrid>
              <a:tr h="73991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#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cd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usrp</a:t>
                      </a: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/host/apps</a:t>
                      </a:r>
                    </a:p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# ./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test_usrp_standard_tx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pPr marL="0" algn="l" defTabSz="914400" rtl="0" eaLnBrk="1" latinLnBrk="0" hangingPunct="1"/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# ./</a:t>
                      </a:r>
                      <a:r>
                        <a:rPr kumimoji="0" lang="en-US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test_usrp_standard_rx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066800" y="2819400"/>
          <a:ext cx="6218238" cy="350838"/>
        </p:xfrm>
        <a:graphic>
          <a:graphicData uri="http://schemas.openxmlformats.org/drawingml/2006/table">
            <a:tbl>
              <a:tblPr/>
              <a:tblGrid>
                <a:gridCol w="6218238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00:50:c2:85:32:95 hw_rev = 0xo400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3000" y="23622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USRP2 is connected the following result is displayed: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correction on linking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1) Make a copy from the current </a:t>
            </a:r>
            <a:r>
              <a:rPr lang="en-US" dirty="0" err="1"/>
              <a:t>ld.so.conf</a:t>
            </a:r>
            <a:r>
              <a:rPr lang="en-US" dirty="0"/>
              <a:t> file and save it in a temp folder: </a:t>
            </a:r>
            <a:br>
              <a:rPr lang="en-US" dirty="0"/>
            </a:b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) Add /</a:t>
            </a:r>
            <a:r>
              <a:rPr lang="en-US" dirty="0" err="1"/>
              <a:t>usr</a:t>
            </a:r>
            <a:r>
              <a:rPr lang="en-US" dirty="0"/>
              <a:t>/local/lib path to it 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b="1" dirty="0" smtClean="0"/>
          </a:p>
          <a:p>
            <a:endParaRPr lang="en-US" b="1" dirty="0" smtClean="0"/>
          </a:p>
          <a:p>
            <a:r>
              <a:rPr lang="en-US" dirty="0" smtClean="0"/>
              <a:t>3</a:t>
            </a:r>
            <a:r>
              <a:rPr lang="en-US" dirty="0"/>
              <a:t>) If you installed Boost (version 1_37_0 for example) manually, then add its library path to the </a:t>
            </a:r>
            <a:r>
              <a:rPr lang="en-US" dirty="0" smtClean="0"/>
              <a:t>file:</a:t>
            </a:r>
          </a:p>
          <a:p>
            <a:pPr>
              <a:buNone/>
            </a:pPr>
            <a:r>
              <a:rPr lang="en-US" b="1" dirty="0" smtClean="0"/>
              <a:t>      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4</a:t>
            </a:r>
            <a:r>
              <a:rPr lang="en-US" dirty="0"/>
              <a:t>) Delete the original </a:t>
            </a:r>
            <a:r>
              <a:rPr lang="en-US" dirty="0" err="1"/>
              <a:t>ld.so.conf</a:t>
            </a:r>
            <a:r>
              <a:rPr lang="en-US" dirty="0"/>
              <a:t> file and put the modified file instead:</a:t>
            </a:r>
            <a:br>
              <a:rPr lang="en-US" dirty="0"/>
            </a:b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5) Do </a:t>
            </a:r>
            <a:r>
              <a:rPr lang="en-US" dirty="0" err="1" smtClean="0"/>
              <a:t>ldconfig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905000"/>
          <a:ext cx="6218238" cy="350838"/>
        </p:xfrm>
        <a:graphic>
          <a:graphicData uri="http://schemas.openxmlformats.org/drawingml/2006/table">
            <a:tbl>
              <a:tblPr/>
              <a:tblGrid>
                <a:gridCol w="6218238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cp /etc/</a:t>
                      </a: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ld.so.conf</a:t>
                      </a:r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tmp</a:t>
                      </a:r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ld.so.conf</a:t>
                      </a:r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2743200"/>
          <a:ext cx="6218238" cy="350838"/>
        </p:xfrm>
        <a:graphic>
          <a:graphicData uri="http://schemas.openxmlformats.org/drawingml/2006/table">
            <a:tbl>
              <a:tblPr/>
              <a:tblGrid>
                <a:gridCol w="6218238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echo /</a:t>
                      </a: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usr</a:t>
                      </a:r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/local/lib &gt;&gt; /</a:t>
                      </a: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tmp</a:t>
                      </a:r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ld.so.conf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66800" y="3657600"/>
          <a:ext cx="6218238" cy="350838"/>
        </p:xfrm>
        <a:graphic>
          <a:graphicData uri="http://schemas.openxmlformats.org/drawingml/2006/table">
            <a:tbl>
              <a:tblPr/>
              <a:tblGrid>
                <a:gridCol w="6218238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echo /opt/boost_1_37_0/lib &gt;&gt; /</a:t>
                      </a: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tmp</a:t>
                      </a:r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ld.so.conf</a:t>
                      </a:r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4495800"/>
          <a:ext cx="6218238" cy="350838"/>
        </p:xfrm>
        <a:graphic>
          <a:graphicData uri="http://schemas.openxmlformats.org/drawingml/2006/table">
            <a:tbl>
              <a:tblPr/>
              <a:tblGrid>
                <a:gridCol w="6218238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sudo</a:t>
                      </a:r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mv</a:t>
                      </a:r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tmp</a:t>
                      </a:r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ld.so.conf</a:t>
                      </a:r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 /etc/</a:t>
                      </a: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ld.so.conf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066800" y="5334000"/>
          <a:ext cx="6218238" cy="350838"/>
        </p:xfrm>
        <a:graphic>
          <a:graphicData uri="http://schemas.openxmlformats.org/drawingml/2006/table">
            <a:tbl>
              <a:tblPr/>
              <a:tblGrid>
                <a:gridCol w="6218238"/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sudo</a:t>
                      </a:r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ldconfig</a:t>
                      </a:r>
                      <a:r>
                        <a:rPr lang="en-US" sz="1400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Demonstrations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Experiment: 1</a:t>
            </a:r>
            <a:endParaRPr lang="da-DK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1981200"/>
          <a:ext cx="6705600" cy="536575"/>
        </p:xfrm>
        <a:graphic>
          <a:graphicData uri="http://schemas.openxmlformats.org/drawingml/2006/table">
            <a:tbl>
              <a:tblPr/>
              <a:tblGrid>
                <a:gridCol w="6705600"/>
              </a:tblGrid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#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gnuradio-3.2.2/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gnuradio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-examples/python/usrp2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#./usrp2_fft.py -R B -d 250 –f 2.4G –g 10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pic>
        <p:nvPicPr>
          <p:cNvPr id="34825" name="Picture 5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38200" y="2803525"/>
            <a:ext cx="73152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4B2AE1-D3D1-437A-86F8-3C66454926F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4827" name="TextBox 5"/>
          <p:cNvSpPr txBox="1">
            <a:spLocks noChangeArrowheads="1"/>
          </p:cNvSpPr>
          <p:nvPr/>
        </p:nvSpPr>
        <p:spPr bwMode="auto">
          <a:xfrm>
            <a:off x="3276600" y="1371600"/>
            <a:ext cx="2532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Fast Fourier Transform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257800"/>
          </a:xfrm>
        </p:spPr>
        <p:txBody>
          <a:bodyPr/>
          <a:lstStyle/>
          <a:p>
            <a:r>
              <a:rPr lang="en-US" sz="2400" dirty="0" smtClean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gnuradio.org/download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gnuradio.org/redmine/wiki/gnuradio/UbuntuInstall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u="sng" dirty="0" smtClean="0">
                <a:hlinkClick r:id="rId4"/>
              </a:rPr>
              <a:t>http://www.wu.ece.ufl.edu/projects/softwareRadio/documents/Library_20061129.doc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THANK YOU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 software (defined) radio is a radio that includes a transmitter in which the operating parameters of the transmitter, including the frequency range, modulation type or maximum radiated or conducted output power can be altered by making a change in software without making any hardware changes.</a:t>
            </a:r>
          </a:p>
          <a:p>
            <a:r>
              <a:rPr lang="en-US" sz="2400" dirty="0" smtClean="0"/>
              <a:t>A technique for moving digital signal processing as close as</a:t>
            </a:r>
          </a:p>
          <a:p>
            <a:pPr>
              <a:buNone/>
            </a:pPr>
            <a:r>
              <a:rPr lang="en-US" sz="2400" dirty="0" smtClean="0"/>
              <a:t>      possible to the antenna.</a:t>
            </a:r>
          </a:p>
          <a:p>
            <a:r>
              <a:rPr lang="en-US" sz="2400" dirty="0" smtClean="0"/>
              <a:t>Replacing rigid Hardware with flexible software based solutions.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GNU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Free software toolkit for:</a:t>
            </a:r>
          </a:p>
          <a:p>
            <a:pPr>
              <a:buNone/>
            </a:pPr>
            <a:r>
              <a:rPr lang="en-US" dirty="0" smtClean="0"/>
              <a:t>   Building and deploying software radios</a:t>
            </a:r>
          </a:p>
          <a:p>
            <a:pPr>
              <a:buNone/>
            </a:pPr>
            <a:r>
              <a:rPr lang="en-US" dirty="0" smtClean="0"/>
              <a:t>   Creating new kinds of radios, modulations, protocols, development environments...</a:t>
            </a:r>
          </a:p>
          <a:p>
            <a:r>
              <a:rPr lang="en-US" b="1" dirty="0" smtClean="0"/>
              <a:t>GNU Radio</a:t>
            </a:r>
            <a:r>
              <a:rPr lang="en-US" dirty="0" smtClean="0"/>
              <a:t> is a </a:t>
            </a:r>
            <a:r>
              <a:rPr lang="en-US" u="sng" dirty="0" smtClean="0"/>
              <a:t>free software</a:t>
            </a:r>
            <a:r>
              <a:rPr lang="en-US" dirty="0" smtClean="0"/>
              <a:t> toolkit for learning about, building, and deploying software-defined radio systems.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0" name="Rectangle 10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8534400" cy="758825"/>
          </a:xfrm>
        </p:spPr>
        <p:txBody>
          <a:bodyPr>
            <a:normAutofit fontScale="90000"/>
          </a:bodyPr>
          <a:lstStyle/>
          <a:p>
            <a:r>
              <a:rPr lang="hi-IN" sz="2900" smtClean="0"/>
              <a:t>Framework</a:t>
            </a:r>
            <a:br>
              <a:rPr lang="hi-IN" sz="2900" smtClean="0"/>
            </a:br>
            <a:endParaRPr lang="hi-IN" sz="2900" smtClean="0"/>
          </a:p>
        </p:txBody>
      </p:sp>
      <p:sp>
        <p:nvSpPr>
          <p:cNvPr id="20491" name="Rectangle 11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marL="292100" indent="277813" defTabSz="396875">
              <a:lnSpc>
                <a:spcPct val="90000"/>
              </a:lnSpc>
              <a:tabLst>
                <a:tab pos="292100" algn="l"/>
                <a:tab pos="344488" algn="l"/>
                <a:tab pos="914400" algn="l"/>
              </a:tabLst>
            </a:pPr>
            <a:r>
              <a:rPr lang="hi-IN" dirty="0" smtClean="0"/>
              <a:t>An open source software toolkit</a:t>
            </a:r>
          </a:p>
          <a:p>
            <a:pPr marL="292100" indent="277813" defTabSz="396875">
              <a:lnSpc>
                <a:spcPct val="90000"/>
              </a:lnSpc>
              <a:buFont typeface="Wingdings 2" pitchFamily="18" charset="2"/>
              <a:buNone/>
              <a:tabLst>
                <a:tab pos="292100" algn="l"/>
                <a:tab pos="344488" algn="l"/>
                <a:tab pos="914400" algn="l"/>
              </a:tabLst>
            </a:pPr>
            <a:endParaRPr lang="hi-IN" dirty="0" smtClean="0"/>
          </a:p>
          <a:p>
            <a:pPr marL="292100" indent="277813" defTabSz="396875">
              <a:lnSpc>
                <a:spcPct val="90000"/>
              </a:lnSpc>
              <a:tabLst>
                <a:tab pos="292100" algn="l"/>
                <a:tab pos="344488" algn="l"/>
                <a:tab pos="914400" algn="l"/>
              </a:tabLst>
            </a:pPr>
            <a:r>
              <a:rPr lang="hi-IN" dirty="0" smtClean="0"/>
              <a:t>Supports, Linux, Mac OS and Windows</a:t>
            </a:r>
          </a:p>
          <a:p>
            <a:pPr marL="809625" indent="277813" defTabSz="396875">
              <a:lnSpc>
                <a:spcPct val="90000"/>
              </a:lnSpc>
              <a:buFont typeface="Wingdings" pitchFamily="2" charset="2"/>
              <a:buChar char="Ø"/>
              <a:tabLst>
                <a:tab pos="292100" algn="l"/>
                <a:tab pos="344488" algn="l"/>
                <a:tab pos="914400" algn="l"/>
              </a:tabLst>
            </a:pPr>
            <a:r>
              <a:rPr lang="hi-IN" dirty="0" smtClean="0"/>
              <a:t>Creating </a:t>
            </a:r>
            <a:r>
              <a:rPr lang="hi-IN" dirty="0" smtClean="0">
                <a:ea typeface="Arial Unicode MS" pitchFamily="34" charset="-128"/>
                <a:cs typeface="Arial Unicode MS" pitchFamily="34" charset="-128"/>
              </a:rPr>
              <a:t>signal</a:t>
            </a:r>
            <a:r>
              <a:rPr lang="hi-IN" dirty="0" smtClean="0"/>
              <a:t> processing applications</a:t>
            </a:r>
          </a:p>
          <a:p>
            <a:pPr marL="809625" indent="277813" defTabSz="396875">
              <a:lnSpc>
                <a:spcPct val="90000"/>
              </a:lnSpc>
              <a:buFont typeface="Wingdings" pitchFamily="2" charset="2"/>
              <a:buChar char="Ø"/>
              <a:tabLst>
                <a:tab pos="344488" algn="l"/>
                <a:tab pos="914400" algn="l"/>
              </a:tabLst>
            </a:pPr>
            <a:r>
              <a:rPr lang="hi-IN" dirty="0" smtClean="0"/>
              <a:t>Defining waveforms in software</a:t>
            </a:r>
          </a:p>
          <a:p>
            <a:pPr marL="809625" indent="277813" defTabSz="396875">
              <a:lnSpc>
                <a:spcPct val="90000"/>
              </a:lnSpc>
              <a:buFont typeface="Wingdings" pitchFamily="2" charset="2"/>
              <a:buChar char="Ø"/>
              <a:tabLst>
                <a:tab pos="344488" algn="l"/>
                <a:tab pos="860425" algn="l"/>
                <a:tab pos="914400" algn="l"/>
              </a:tabLst>
            </a:pPr>
            <a:r>
              <a:rPr lang="hi-IN" dirty="0" smtClean="0"/>
              <a:t>Processing waveforms in software</a:t>
            </a:r>
          </a:p>
          <a:p>
            <a:pPr marL="292100" indent="277813" defTabSz="396875">
              <a:lnSpc>
                <a:spcPct val="90000"/>
              </a:lnSpc>
              <a:buFont typeface="Wingdings 2" pitchFamily="18" charset="2"/>
              <a:buNone/>
              <a:tabLst>
                <a:tab pos="292100" algn="l"/>
                <a:tab pos="344488" algn="l"/>
                <a:tab pos="914400" algn="l"/>
              </a:tabLst>
            </a:pPr>
            <a:endParaRPr lang="hi-IN" dirty="0" smtClean="0"/>
          </a:p>
          <a:p>
            <a:pPr marL="292100" indent="277813" defTabSz="396875">
              <a:lnSpc>
                <a:spcPct val="90000"/>
              </a:lnSpc>
              <a:tabLst>
                <a:tab pos="292100" algn="l"/>
                <a:tab pos="344488" algn="l"/>
                <a:tab pos="914400" algn="l"/>
              </a:tabLst>
            </a:pPr>
            <a:r>
              <a:rPr lang="hi-IN" dirty="0" smtClean="0"/>
              <a:t>A hardware platform</a:t>
            </a:r>
          </a:p>
          <a:p>
            <a:pPr marL="865188" indent="277813" defTabSz="396875">
              <a:lnSpc>
                <a:spcPct val="90000"/>
              </a:lnSpc>
              <a:buFont typeface="Wingdings" pitchFamily="2" charset="2"/>
              <a:buChar char="Ø"/>
              <a:tabLst>
                <a:tab pos="344488" algn="l"/>
                <a:tab pos="914400" algn="l"/>
              </a:tabLst>
            </a:pPr>
            <a:r>
              <a:rPr lang="hi-IN" dirty="0" smtClean="0"/>
              <a:t> USRP,</a:t>
            </a:r>
          </a:p>
          <a:p>
            <a:pPr marL="865188" indent="277813" defTabSz="396875">
              <a:lnSpc>
                <a:spcPct val="90000"/>
              </a:lnSpc>
              <a:buFont typeface="Wingdings" pitchFamily="2" charset="2"/>
              <a:buChar char="Ø"/>
              <a:tabLst>
                <a:tab pos="344488" algn="l"/>
                <a:tab pos="804863" algn="l"/>
                <a:tab pos="914400" algn="l"/>
              </a:tabLst>
            </a:pPr>
            <a:r>
              <a:rPr lang="hi-IN" dirty="0" smtClean="0"/>
              <a:t> USRP 2</a:t>
            </a:r>
          </a:p>
          <a:p>
            <a:pPr marL="292100" indent="277813" defTabSz="396875">
              <a:lnSpc>
                <a:spcPct val="90000"/>
              </a:lnSpc>
              <a:buFont typeface="Wingdings 2" pitchFamily="18" charset="2"/>
              <a:buNone/>
              <a:tabLst>
                <a:tab pos="292100" algn="l"/>
                <a:tab pos="344488" algn="l"/>
                <a:tab pos="914400" algn="l"/>
              </a:tabLst>
            </a:pPr>
            <a:endParaRPr lang="hi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458200" cy="5562600"/>
          </a:xfrm>
        </p:spPr>
        <p:txBody>
          <a:bodyPr>
            <a:noAutofit/>
          </a:bodyPr>
          <a:lstStyle/>
          <a:p>
            <a:r>
              <a:rPr lang="da-DK" sz="2400" dirty="0" smtClean="0"/>
              <a:t>Free Software </a:t>
            </a:r>
          </a:p>
          <a:p>
            <a:pPr lvl="1">
              <a:spcBef>
                <a:spcPts val="450"/>
              </a:spcBef>
            </a:pPr>
            <a:r>
              <a:rPr lang="en-GB" altLang="zh-CN" sz="2400" dirty="0" smtClean="0">
                <a:ea typeface="宋体" pitchFamily="2" charset="-122"/>
              </a:rPr>
              <a:t>All the software are free (Python and C++ source code/Linux environment)</a:t>
            </a:r>
          </a:p>
          <a:p>
            <a:pPr lvl="1">
              <a:spcBef>
                <a:spcPts val="450"/>
              </a:spcBef>
            </a:pPr>
            <a:r>
              <a:rPr lang="en-GB" altLang="zh-CN" sz="2400" dirty="0" smtClean="0">
                <a:ea typeface="宋体" pitchFamily="2" charset="-122"/>
              </a:rPr>
              <a:t>In most condition, no need expensive RF test machine.</a:t>
            </a:r>
          </a:p>
          <a:p>
            <a:pPr lvl="1">
              <a:spcBef>
                <a:spcPts val="450"/>
              </a:spcBef>
            </a:pPr>
            <a:r>
              <a:rPr lang="en-GB" altLang="zh-CN" sz="2400" dirty="0" smtClean="0">
                <a:ea typeface="宋体" pitchFamily="2" charset="-122"/>
              </a:rPr>
              <a:t>Only a development board needed (Universal Software Radio Peripheral 2)</a:t>
            </a:r>
          </a:p>
          <a:p>
            <a:pPr>
              <a:spcBef>
                <a:spcPts val="450"/>
              </a:spcBef>
            </a:pPr>
            <a:r>
              <a:rPr lang="en-GB" altLang="zh-CN" sz="2400" dirty="0" smtClean="0">
                <a:ea typeface="宋体" pitchFamily="2" charset="-122"/>
              </a:rPr>
              <a:t>Flexible</a:t>
            </a:r>
          </a:p>
          <a:p>
            <a:pPr lvl="1">
              <a:spcBef>
                <a:spcPts val="400"/>
              </a:spcBef>
            </a:pPr>
            <a:r>
              <a:rPr lang="en-GB" altLang="zh-CN" sz="2400" dirty="0" smtClean="0">
                <a:ea typeface="宋体" pitchFamily="2" charset="-122"/>
              </a:rPr>
              <a:t>Software: </a:t>
            </a:r>
          </a:p>
          <a:p>
            <a:pPr lvl="2"/>
            <a:r>
              <a:rPr lang="en-GB" altLang="zh-CN" dirty="0" smtClean="0">
                <a:ea typeface="宋体" pitchFamily="2" charset="-122"/>
              </a:rPr>
              <a:t>Reconfigurable for many other modulation methods for both standardize radio or self-defined radio.</a:t>
            </a:r>
          </a:p>
          <a:p>
            <a:pPr lvl="1">
              <a:spcBef>
                <a:spcPts val="400"/>
              </a:spcBef>
            </a:pPr>
            <a:r>
              <a:rPr lang="en-GB" altLang="zh-CN" sz="2400" dirty="0" smtClean="0">
                <a:ea typeface="宋体" pitchFamily="2" charset="-122"/>
              </a:rPr>
              <a:t>Hardware: </a:t>
            </a:r>
          </a:p>
          <a:p>
            <a:pPr lvl="2">
              <a:spcBef>
                <a:spcPts val="350"/>
              </a:spcBef>
            </a:pPr>
            <a:r>
              <a:rPr lang="en-GB" altLang="zh-CN" dirty="0" smtClean="0">
                <a:ea typeface="宋体" pitchFamily="2" charset="-122"/>
              </a:rPr>
              <a:t>Rx and </a:t>
            </a:r>
            <a:r>
              <a:rPr lang="en-GB" altLang="zh-CN" dirty="0" err="1" smtClean="0">
                <a:ea typeface="宋体" pitchFamily="2" charset="-122"/>
              </a:rPr>
              <a:t>Tx</a:t>
            </a:r>
            <a:r>
              <a:rPr lang="en-GB" altLang="zh-CN" dirty="0" smtClean="0">
                <a:ea typeface="宋体" pitchFamily="2" charset="-122"/>
              </a:rPr>
              <a:t> are selectable .</a:t>
            </a:r>
          </a:p>
          <a:p>
            <a:pPr lvl="2">
              <a:spcBef>
                <a:spcPts val="350"/>
              </a:spcBef>
            </a:pPr>
            <a:r>
              <a:rPr lang="en-GB" altLang="zh-CN" dirty="0" smtClean="0">
                <a:ea typeface="宋体" pitchFamily="2" charset="-122"/>
              </a:rPr>
              <a:t>Intermediate frequency is controllable.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914400"/>
          </a:xfrm>
        </p:spPr>
        <p:txBody>
          <a:bodyPr/>
          <a:lstStyle/>
          <a:p>
            <a:r>
              <a:rPr lang="en-GB" altLang="zh-CN" sz="3600" dirty="0" smtClean="0">
                <a:ea typeface="宋体" pitchFamily="2" charset="-122"/>
              </a:rPr>
              <a:t>Extensive Knowledge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838200"/>
            <a:ext cx="8915400" cy="5867400"/>
          </a:xfrm>
        </p:spPr>
        <p:txBody>
          <a:bodyPr>
            <a:noAutofit/>
          </a:bodyPr>
          <a:lstStyle/>
          <a:p>
            <a:pPr>
              <a:lnSpc>
                <a:spcPct val="116000"/>
              </a:lnSpc>
            </a:pPr>
            <a:r>
              <a:rPr lang="en-GB" altLang="zh-CN" sz="2400" dirty="0" smtClean="0">
                <a:ea typeface="宋体" pitchFamily="2" charset="-122"/>
              </a:rPr>
              <a:t>Software and Environment:</a:t>
            </a:r>
          </a:p>
          <a:p>
            <a:pPr lvl="1">
              <a:lnSpc>
                <a:spcPct val="116000"/>
              </a:lnSpc>
            </a:pPr>
            <a:r>
              <a:rPr lang="en-GB" altLang="zh-CN" sz="2400" dirty="0" smtClean="0">
                <a:ea typeface="宋体" pitchFamily="2" charset="-122"/>
              </a:rPr>
              <a:t>Python/Numeric python library/</a:t>
            </a:r>
            <a:r>
              <a:rPr lang="en-GB" altLang="zh-CN" sz="2400" dirty="0" err="1" smtClean="0">
                <a:ea typeface="宋体" pitchFamily="2" charset="-122"/>
              </a:rPr>
              <a:t>wxPython</a:t>
            </a:r>
            <a:endParaRPr lang="en-GB" altLang="zh-CN" sz="2400" dirty="0" smtClean="0">
              <a:ea typeface="宋体" pitchFamily="2" charset="-122"/>
            </a:endParaRPr>
          </a:p>
          <a:p>
            <a:pPr lvl="1">
              <a:lnSpc>
                <a:spcPct val="116000"/>
              </a:lnSpc>
            </a:pPr>
            <a:r>
              <a:rPr lang="en-GB" altLang="zh-CN" sz="2400" dirty="0" smtClean="0">
                <a:ea typeface="宋体" pitchFamily="2" charset="-122"/>
              </a:rPr>
              <a:t>C++/boost C++ libraries</a:t>
            </a:r>
          </a:p>
          <a:p>
            <a:pPr lvl="1">
              <a:lnSpc>
                <a:spcPct val="116000"/>
              </a:lnSpc>
            </a:pPr>
            <a:r>
              <a:rPr lang="en-GB" altLang="zh-CN" sz="2400" dirty="0" smtClean="0">
                <a:ea typeface="宋体" pitchFamily="2" charset="-122"/>
              </a:rPr>
              <a:t>Linux environment and lots of support packages: FFTW/</a:t>
            </a:r>
            <a:r>
              <a:rPr lang="en-GB" altLang="zh-CN" sz="2400" dirty="0" err="1" smtClean="0">
                <a:ea typeface="宋体" pitchFamily="2" charset="-122"/>
              </a:rPr>
              <a:t>cppunit</a:t>
            </a:r>
            <a:r>
              <a:rPr lang="en-GB" altLang="zh-CN" sz="2400" dirty="0" smtClean="0">
                <a:ea typeface="宋体" pitchFamily="2" charset="-122"/>
              </a:rPr>
              <a:t>/SWIG/SDCC/</a:t>
            </a:r>
          </a:p>
          <a:p>
            <a:pPr lvl="1">
              <a:lnSpc>
                <a:spcPct val="116000"/>
              </a:lnSpc>
            </a:pPr>
            <a:r>
              <a:rPr lang="en-GB" altLang="zh-CN" sz="2400" dirty="0" smtClean="0">
                <a:ea typeface="宋体" pitchFamily="2" charset="-122"/>
              </a:rPr>
              <a:t>GNU Radio architecture</a:t>
            </a:r>
          </a:p>
          <a:p>
            <a:pPr lvl="2">
              <a:lnSpc>
                <a:spcPct val="116000"/>
              </a:lnSpc>
            </a:pPr>
            <a:endParaRPr lang="en-GB" altLang="zh-CN" dirty="0" smtClean="0">
              <a:ea typeface="宋体" pitchFamily="2" charset="-122"/>
            </a:endParaRPr>
          </a:p>
          <a:p>
            <a:pPr>
              <a:lnSpc>
                <a:spcPct val="116000"/>
              </a:lnSpc>
            </a:pPr>
            <a:r>
              <a:rPr lang="en-GB" altLang="zh-CN" sz="2400" dirty="0" smtClean="0">
                <a:ea typeface="宋体" pitchFamily="2" charset="-122"/>
              </a:rPr>
              <a:t>Communications and RF:</a:t>
            </a:r>
          </a:p>
          <a:p>
            <a:pPr lvl="1">
              <a:lnSpc>
                <a:spcPct val="116000"/>
              </a:lnSpc>
            </a:pPr>
            <a:r>
              <a:rPr lang="en-GB" altLang="zh-CN" sz="2400" dirty="0" smtClean="0">
                <a:ea typeface="宋体" pitchFamily="2" charset="-122"/>
              </a:rPr>
              <a:t>DSP</a:t>
            </a:r>
          </a:p>
          <a:p>
            <a:pPr lvl="1">
              <a:lnSpc>
                <a:spcPct val="116000"/>
              </a:lnSpc>
            </a:pPr>
            <a:r>
              <a:rPr lang="en-GB" altLang="zh-CN" sz="2400" dirty="0" smtClean="0">
                <a:ea typeface="宋体" pitchFamily="2" charset="-122"/>
              </a:rPr>
              <a:t>Digital communications</a:t>
            </a:r>
          </a:p>
          <a:p>
            <a:pPr lvl="1">
              <a:lnSpc>
                <a:spcPct val="116000"/>
              </a:lnSpc>
            </a:pPr>
            <a:r>
              <a:rPr lang="en-GB" altLang="zh-CN" sz="2400" dirty="0" smtClean="0">
                <a:ea typeface="宋体" pitchFamily="2" charset="-122"/>
              </a:rPr>
              <a:t>Wireless communications theory</a:t>
            </a:r>
          </a:p>
          <a:p>
            <a:pPr lvl="1">
              <a:lnSpc>
                <a:spcPct val="116000"/>
              </a:lnSpc>
            </a:pPr>
            <a:r>
              <a:rPr lang="en-GB" altLang="zh-CN" sz="2400" dirty="0" smtClean="0">
                <a:ea typeface="宋体" pitchFamily="2" charset="-122"/>
              </a:rPr>
              <a:t>FPGA and Assemble language may be used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STEPS INVOLVED IN INSTALLATION AND SETUP OF GNURADIO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848600" cy="609600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Step: 1- Upgrading </a:t>
            </a:r>
            <a:r>
              <a:rPr lang="en-US" sz="2800" dirty="0" err="1" smtClean="0"/>
              <a:t>Ubuntu</a:t>
            </a:r>
            <a:r>
              <a:rPr lang="en-US" sz="2800" dirty="0" smtClean="0"/>
              <a:t> 9.04 </a:t>
            </a:r>
            <a:r>
              <a:rPr lang="en-US" sz="2000" dirty="0" smtClean="0"/>
              <a:t>(Jaunty </a:t>
            </a:r>
            <a:r>
              <a:rPr lang="en-US" sz="2000" dirty="0"/>
              <a:t>V</a:t>
            </a:r>
            <a:r>
              <a:rPr lang="en-US" sz="2000" dirty="0" smtClean="0"/>
              <a:t>ersion)</a:t>
            </a:r>
            <a:endParaRPr lang="da-DK" sz="2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209800"/>
          <a:ext cx="7680325" cy="304800"/>
        </p:xfrm>
        <a:graphic>
          <a:graphicData uri="http://schemas.openxmlformats.org/drawingml/2006/table">
            <a:tbl>
              <a:tblPr/>
              <a:tblGrid>
                <a:gridCol w="768032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# apt–get update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9705" name="Title 1"/>
          <p:cNvSpPr txBox="1">
            <a:spLocks/>
          </p:cNvSpPr>
          <p:nvPr/>
        </p:nvSpPr>
        <p:spPr bwMode="auto">
          <a:xfrm>
            <a:off x="685800" y="312420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/>
              <a:t>Step: 2- Install Required Packages </a:t>
            </a:r>
            <a:endParaRPr lang="da-DK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3810000"/>
          <a:ext cx="7696200" cy="1717548"/>
        </p:xfrm>
        <a:graphic>
          <a:graphicData uri="http://schemas.openxmlformats.org/drawingml/2006/table">
            <a:tbl>
              <a:tblPr/>
              <a:tblGrid>
                <a:gridCol w="7696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i="0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sudo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apt-get -y install swig g++ automake1.9 </a:t>
                      </a:r>
                      <a:r>
                        <a:rPr lang="en-US" sz="1400" b="0" i="0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libtool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python2.5-dev fftw3-dev \ </a:t>
                      </a:r>
                      <a:r>
                        <a:rPr lang="en-US" sz="1400" b="0" i="0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libcppunit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-dev libboost1.35-dev </a:t>
                      </a:r>
                      <a:r>
                        <a:rPr lang="en-US" sz="1400" b="0" i="0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sdcc-nf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1400" b="0" i="0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libusb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-dev \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libsdl1.2-dev python-wxgtk2.8 subversion </a:t>
                      </a:r>
                      <a:r>
                        <a:rPr lang="en-US" sz="1400" b="0" i="0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git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guile-1.8-dev \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libqt4-dev python-</a:t>
                      </a:r>
                      <a:r>
                        <a:rPr lang="en-US" sz="1400" b="0" i="0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numpy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1400" b="0" i="0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ccache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python-</a:t>
                      </a:r>
                      <a:r>
                        <a:rPr lang="en-US" sz="1400" b="0" i="0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opengl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libgsl0-dev \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python-cheetah python-</a:t>
                      </a:r>
                      <a:r>
                        <a:rPr lang="en-US" sz="1400" b="0" i="0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lxml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1400" b="0" i="0" kern="12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doxygen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qt4-dev-tools \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libqwt5-qt4-dev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 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libqwtplot3d-qt4-dev pyqt4-dev-tools </a:t>
                      </a:r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/>
                      </a:r>
                      <a:b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</a:b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297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A6EC83-C4A7-464E-9399-B90E20EFECEB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838200" y="1295400"/>
            <a:ext cx="7162800" cy="5635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2800" dirty="0" smtClean="0"/>
              <a:t>Step: 3- Installing Boost (required for lower versions)</a:t>
            </a:r>
            <a:endParaRPr lang="da-DK" sz="28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2286000"/>
          <a:ext cx="6934200" cy="1577975"/>
        </p:xfrm>
        <a:graphic>
          <a:graphicData uri="http://schemas.openxmlformats.org/drawingml/2006/table">
            <a:tbl>
              <a:tblPr/>
              <a:tblGrid>
                <a:gridCol w="6934200"/>
              </a:tblGrid>
              <a:tr h="1577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#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cd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boost_1_36_0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# BOOST_PREFIX=/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usr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/bin/boost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# ./configure --prefix=/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usr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/bin/boost --with-libraries=thread,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date_time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# make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81025" algn="l"/>
                          <a:tab pos="1162050" algn="l"/>
                          <a:tab pos="1744663" algn="l"/>
                          <a:tab pos="2325688" algn="l"/>
                          <a:tab pos="2908300" algn="l"/>
                          <a:tab pos="3489325" algn="l"/>
                          <a:tab pos="4070350" algn="l"/>
                          <a:tab pos="4652963" algn="l"/>
                          <a:tab pos="5233988" algn="l"/>
                          <a:tab pos="5816600" algn="l"/>
                          <a:tab pos="6397625" algn="l"/>
                          <a:tab pos="6978650" algn="l"/>
                          <a:tab pos="7561263" algn="l"/>
                          <a:tab pos="8142288" algn="l"/>
                          <a:tab pos="8724900" algn="l"/>
                          <a:tab pos="9305925" algn="l"/>
                        </a:tabLst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# make install</a:t>
                      </a:r>
                      <a:endParaRPr kumimoji="0" lang="da-DK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30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7B3586-11B0-4DB0-AF23-834926FF6AB1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704</Words>
  <Application>Microsoft Office PowerPoint</Application>
  <PresentationFormat>On-screen Show (4:3)</PresentationFormat>
  <Paragraphs>139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Installation Guide of GNU RADIO On Ubuntu</vt:lpstr>
      <vt:lpstr>SOFTWARE RADIO</vt:lpstr>
      <vt:lpstr>What is GNU radio</vt:lpstr>
      <vt:lpstr>Framework </vt:lpstr>
      <vt:lpstr>Slide 5</vt:lpstr>
      <vt:lpstr>Extensive Knowledge Involved</vt:lpstr>
      <vt:lpstr>STEPS INVOLVED IN INSTALLATION AND SETUP OF GNURADIO</vt:lpstr>
      <vt:lpstr>Step: 1- Upgrading Ubuntu 9.04 (Jaunty Version)</vt:lpstr>
      <vt:lpstr>Step: 3- Installing Boost (required for lower versions)</vt:lpstr>
      <vt:lpstr>Step: 4- Downloading &amp; Compiling GNU Radio </vt:lpstr>
      <vt:lpstr>Step 5:Logging in as root</vt:lpstr>
      <vt:lpstr>Step: 6- Testing</vt:lpstr>
      <vt:lpstr>Error correction on linking phase</vt:lpstr>
      <vt:lpstr>Demonstrations</vt:lpstr>
      <vt:lpstr>Experiment: 1</vt:lpstr>
      <vt:lpstr>References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Installation Guide of GNU RADIO On Ubuntu</dc:title>
  <dc:creator>home sweet home</dc:creator>
  <cp:lastModifiedBy>trambre</cp:lastModifiedBy>
  <cp:revision>27</cp:revision>
  <dcterms:created xsi:type="dcterms:W3CDTF">2010-01-27T03:08:28Z</dcterms:created>
  <dcterms:modified xsi:type="dcterms:W3CDTF">2010-01-27T21:52:00Z</dcterms:modified>
</cp:coreProperties>
</file>