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rawings/legacyDiagramText4.bin" ContentType="application/vnd.ms-office.legacyDiagramText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rawings/legacyDiagramText1.bin" ContentType="application/vnd.ms-office.legacyDiagramText"/>
  <Override PartName="/ppt/drawings/legacyDiagramText3.bin" ContentType="application/vnd.ms-office.legacyDiagramText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rawings/legacyDiagramText2.bin" ContentType="application/vnd.ms-office.legacyDiagramText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8"/>
  </p:notesMasterIdLst>
  <p:sldIdLst>
    <p:sldId id="257" r:id="rId2"/>
    <p:sldId id="334" r:id="rId3"/>
    <p:sldId id="261" r:id="rId4"/>
    <p:sldId id="311" r:id="rId5"/>
    <p:sldId id="260" r:id="rId6"/>
    <p:sldId id="268" r:id="rId7"/>
    <p:sldId id="324" r:id="rId8"/>
    <p:sldId id="315" r:id="rId9"/>
    <p:sldId id="278" r:id="rId10"/>
    <p:sldId id="333" r:id="rId11"/>
    <p:sldId id="264" r:id="rId12"/>
    <p:sldId id="320" r:id="rId13"/>
    <p:sldId id="306" r:id="rId14"/>
    <p:sldId id="292" r:id="rId15"/>
    <p:sldId id="282" r:id="rId16"/>
    <p:sldId id="321" r:id="rId17"/>
    <p:sldId id="290" r:id="rId18"/>
    <p:sldId id="300" r:id="rId19"/>
    <p:sldId id="293" r:id="rId20"/>
    <p:sldId id="328" r:id="rId21"/>
    <p:sldId id="327" r:id="rId22"/>
    <p:sldId id="329" r:id="rId23"/>
    <p:sldId id="307" r:id="rId24"/>
    <p:sldId id="330" r:id="rId25"/>
    <p:sldId id="308" r:id="rId26"/>
    <p:sldId id="295" r:id="rId27"/>
    <p:sldId id="310" r:id="rId28"/>
    <p:sldId id="301" r:id="rId29"/>
    <p:sldId id="294" r:id="rId30"/>
    <p:sldId id="265" r:id="rId31"/>
    <p:sldId id="316" r:id="rId32"/>
    <p:sldId id="317" r:id="rId33"/>
    <p:sldId id="319" r:id="rId34"/>
    <p:sldId id="325" r:id="rId35"/>
    <p:sldId id="326" r:id="rId36"/>
    <p:sldId id="275" r:id="rId37"/>
    <p:sldId id="276" r:id="rId38"/>
    <p:sldId id="313" r:id="rId39"/>
    <p:sldId id="296" r:id="rId40"/>
    <p:sldId id="297" r:id="rId41"/>
    <p:sldId id="298" r:id="rId42"/>
    <p:sldId id="299" r:id="rId43"/>
    <p:sldId id="266" r:id="rId44"/>
    <p:sldId id="271" r:id="rId45"/>
    <p:sldId id="267" r:id="rId46"/>
    <p:sldId id="269" r:id="rId47"/>
    <p:sldId id="314" r:id="rId48"/>
    <p:sldId id="288" r:id="rId49"/>
    <p:sldId id="277" r:id="rId50"/>
    <p:sldId id="303" r:id="rId51"/>
    <p:sldId id="302" r:id="rId52"/>
    <p:sldId id="305" r:id="rId53"/>
    <p:sldId id="258" r:id="rId54"/>
    <p:sldId id="309" r:id="rId55"/>
    <p:sldId id="323" r:id="rId56"/>
    <p:sldId id="331" r:id="rId57"/>
  </p:sldIdLst>
  <p:sldSz cx="9144000" cy="6858000" type="screen4x3"/>
  <p:notesSz cx="7010400" cy="92964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7" autoAdjust="0"/>
    <p:restoredTop sz="62245" autoAdjust="0"/>
  </p:normalViewPr>
  <p:slideViewPr>
    <p:cSldViewPr>
      <p:cViewPr varScale="1">
        <p:scale>
          <a:sx n="69" d="100"/>
          <a:sy n="69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06/relationships/legacyDocTextInfo" Target="legacyDocTextInfo.bin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4.wmf"/><Relationship Id="rId7" Type="http://schemas.microsoft.com/office/2006/relationships/legacyDiagramText" Target="legacyDiagramText4.bin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microsoft.com/office/2006/relationships/legacyDiagramText" Target="legacyDiagramText3.bin"/><Relationship Id="rId11" Type="http://schemas.openxmlformats.org/officeDocument/2006/relationships/image" Target="../media/image8.wmf"/><Relationship Id="rId5" Type="http://schemas.microsoft.com/office/2006/relationships/legacyDiagramText" Target="legacyDiagramText2.bin"/><Relationship Id="rId10" Type="http://schemas.openxmlformats.org/officeDocument/2006/relationships/image" Target="../media/image7.wmf"/><Relationship Id="rId4" Type="http://schemas.microsoft.com/office/2006/relationships/legacyDiagramText" Target="legacyDiagramText1.bin"/><Relationship Id="rId9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 altLang="zh-CN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1676E852-220E-42A1-8A36-FA15D02412C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7E609-891D-4BB6-82FD-692E1D9D4D0D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3B783918-83E9-4070-A8D0-8D152F73AE77}" type="slidenum">
              <a:rPr lang="en-US" altLang="zh-CN" sz="1200">
                <a:solidFill>
                  <a:srgbClr val="000000"/>
                </a:solidFill>
              </a:rPr>
              <a:pPr algn="r" defTabSz="931863"/>
              <a:t>1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10F4C7B6-AE72-4F2C-9678-420EA197C295}" type="slidenum">
              <a:rPr lang="en-US" altLang="zh-CN" sz="1200">
                <a:solidFill>
                  <a:srgbClr val="000000"/>
                </a:solidFill>
              </a:rPr>
              <a:pPr algn="r" defTabSz="931863"/>
              <a:t>1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819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120235-CA36-40DE-BD0F-60D44747F8D1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181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Low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3D18E0-4D4F-43B6-AFEB-A15000C02C00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EA3F3-B3EB-4C98-B1A2-D02BDDE45853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165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D6546-F6AA-4077-81F1-258703271708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182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80A7EA-02A2-49C9-87DA-6375468BE779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105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7DA33D-B3EE-4204-BAFD-23A86E5A3D31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183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1ED9F3-E5D8-498B-8F5E-451317FFCB42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161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D12B20-83E4-47F1-A3A2-6A375A6FFE2F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132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130BFA-1612-4DE7-8C38-AB7DB073E734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133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Low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BAFB0F-5330-4CBD-83A0-0DC7C36A3C26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166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4064CE-772D-4B17-8491-39448F31D73A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201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D016A7-BA7C-48BE-9CFD-6EDAE8DEEE77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171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95B7A4-FB41-4DC7-8E3F-287DC9E34781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184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C546F-00B5-4CE1-A82D-B4C897489972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173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8A99ED-E21B-462A-848C-902E83A810B2}" type="slidenum">
              <a:rPr lang="en-US" altLang="zh-CN"/>
              <a:pPr/>
              <a:t>23</a:t>
            </a:fld>
            <a:endParaRPr lang="en-US" altLang="zh-CN"/>
          </a:p>
        </p:txBody>
      </p:sp>
      <p:sp>
        <p:nvSpPr>
          <p:cNvPr id="185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541081-583F-44E6-B2A4-FB3BAE356E7D}" type="slidenum">
              <a:rPr lang="en-US" altLang="zh-CN"/>
              <a:pPr/>
              <a:t>24</a:t>
            </a:fld>
            <a:endParaRPr lang="en-US" altLang="zh-CN"/>
          </a:p>
        </p:txBody>
      </p:sp>
      <p:sp>
        <p:nvSpPr>
          <p:cNvPr id="175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8502E-9A46-4D98-A72B-1E1FD24F1730}" type="slidenum">
              <a:rPr lang="en-US" altLang="zh-CN"/>
              <a:pPr/>
              <a:t>25</a:t>
            </a:fld>
            <a:endParaRPr lang="en-US" altLang="zh-CN"/>
          </a:p>
        </p:txBody>
      </p:sp>
      <p:sp>
        <p:nvSpPr>
          <p:cNvPr id="167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5835C0-C935-427F-A7F2-B8A3F7946D3C}" type="slidenum">
              <a:rPr lang="en-US" altLang="zh-CN"/>
              <a:pPr/>
              <a:t>26</a:t>
            </a:fld>
            <a:endParaRPr lang="en-US" altLang="zh-CN"/>
          </a:p>
        </p:txBody>
      </p:sp>
      <p:sp>
        <p:nvSpPr>
          <p:cNvPr id="186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18201-E8F4-4C47-ACA5-C479DA14769A}" type="slidenum">
              <a:rPr lang="en-US" altLang="zh-CN"/>
              <a:pPr/>
              <a:t>27</a:t>
            </a:fld>
            <a:endParaRPr lang="en-US" altLang="zh-CN"/>
          </a:p>
        </p:txBody>
      </p:sp>
      <p:sp>
        <p:nvSpPr>
          <p:cNvPr id="187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C87A7-B8C1-4C7E-A26D-A04B63E4CB8A}" type="slidenum">
              <a:rPr lang="en-US" altLang="zh-CN"/>
              <a:pPr/>
              <a:t>28</a:t>
            </a:fld>
            <a:endParaRPr lang="en-US" altLang="zh-CN"/>
          </a:p>
        </p:txBody>
      </p:sp>
      <p:sp>
        <p:nvSpPr>
          <p:cNvPr id="188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5B55-BC62-46A5-915D-1725063EE72B}" type="slidenum">
              <a:rPr lang="en-US" altLang="zh-CN"/>
              <a:pPr/>
              <a:t>29</a:t>
            </a:fld>
            <a:endParaRPr lang="en-US" altLang="zh-CN"/>
          </a:p>
        </p:txBody>
      </p:sp>
      <p:sp>
        <p:nvSpPr>
          <p:cNvPr id="189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B7D943-D3B5-45FE-8438-7FC0DD9170E0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125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73BD3F-7FE8-4548-9890-A569B449075A}" type="slidenum">
              <a:rPr lang="en-US" altLang="zh-CN"/>
              <a:pPr/>
              <a:t>30</a:t>
            </a:fld>
            <a:endParaRPr lang="en-US" altLang="zh-CN"/>
          </a:p>
        </p:txBody>
      </p:sp>
      <p:sp>
        <p:nvSpPr>
          <p:cNvPr id="190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FFDCE-0BE2-4C9D-88D8-037318489A24}" type="slidenum">
              <a:rPr lang="en-US" altLang="zh-CN"/>
              <a:pPr/>
              <a:t>31</a:t>
            </a:fld>
            <a:endParaRPr lang="en-US" altLang="zh-CN"/>
          </a:p>
        </p:txBody>
      </p:sp>
      <p:sp>
        <p:nvSpPr>
          <p:cNvPr id="147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300">
              <a:solidFill>
                <a:srgbClr val="FFFF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4F6AF-5D3C-4827-9A12-975588965485}" type="slidenum">
              <a:rPr lang="en-US" altLang="zh-CN"/>
              <a:pPr/>
              <a:t>32</a:t>
            </a:fld>
            <a:endParaRPr lang="en-US" altLang="zh-CN"/>
          </a:p>
        </p:txBody>
      </p:sp>
      <p:sp>
        <p:nvSpPr>
          <p:cNvPr id="149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91E57-4279-45D1-A925-E80E438AEDF1}" type="slidenum">
              <a:rPr lang="en-US" altLang="zh-CN"/>
              <a:pPr/>
              <a:t>33</a:t>
            </a:fld>
            <a:endParaRPr lang="en-US" altLang="zh-CN"/>
          </a:p>
        </p:txBody>
      </p:sp>
      <p:sp>
        <p:nvSpPr>
          <p:cNvPr id="152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E3EBD-67D1-43D6-BF58-979D700AFE81}" type="slidenum">
              <a:rPr lang="en-US" altLang="zh-CN"/>
              <a:pPr/>
              <a:t>34</a:t>
            </a:fld>
            <a:endParaRPr lang="en-US" altLang="zh-CN"/>
          </a:p>
        </p:txBody>
      </p:sp>
      <p:sp>
        <p:nvSpPr>
          <p:cNvPr id="191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2AA379-2F8F-40CE-84A2-7F43C02AA7B3}" type="slidenum">
              <a:rPr lang="en-US" altLang="zh-CN"/>
              <a:pPr/>
              <a:t>35</a:t>
            </a:fld>
            <a:endParaRPr lang="en-US" altLang="zh-CN"/>
          </a:p>
        </p:txBody>
      </p:sp>
      <p:sp>
        <p:nvSpPr>
          <p:cNvPr id="164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C3A31F-C9C2-4F36-BCBC-0CEAE8E1B59F}" type="slidenum">
              <a:rPr lang="en-US" altLang="zh-CN"/>
              <a:pPr/>
              <a:t>36</a:t>
            </a:fld>
            <a:endParaRPr lang="en-US" altLang="zh-CN"/>
          </a:p>
        </p:txBody>
      </p:sp>
      <p:sp>
        <p:nvSpPr>
          <p:cNvPr id="192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582FAB-D63C-4237-8A80-373C333D359E}" type="slidenum">
              <a:rPr lang="en-US" altLang="zh-CN"/>
              <a:pPr/>
              <a:t>37</a:t>
            </a:fld>
            <a:endParaRPr lang="en-US" altLang="zh-CN"/>
          </a:p>
        </p:txBody>
      </p:sp>
      <p:sp>
        <p:nvSpPr>
          <p:cNvPr id="193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96ECF-1F0E-404A-A2BA-DE0323645642}" type="slidenum">
              <a:rPr lang="en-US" altLang="zh-CN"/>
              <a:pPr/>
              <a:t>38</a:t>
            </a:fld>
            <a:endParaRPr lang="en-US" altLang="zh-CN"/>
          </a:p>
        </p:txBody>
      </p:sp>
      <p:sp>
        <p:nvSpPr>
          <p:cNvPr id="194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1EA7C4-C9E5-4AB9-B2E5-E630EBF38B9E}" type="slidenum">
              <a:rPr lang="en-US" altLang="zh-CN"/>
              <a:pPr/>
              <a:t>39</a:t>
            </a:fld>
            <a:endParaRPr lang="en-US" altLang="zh-CN"/>
          </a:p>
        </p:txBody>
      </p:sp>
      <p:sp>
        <p:nvSpPr>
          <p:cNvPr id="195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E8361-CD2A-43C4-9A8F-61BE86444CFE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140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D261F5-50D0-46CA-B5E7-DDAE3F4D1511}" type="slidenum">
              <a:rPr lang="en-US" altLang="zh-CN"/>
              <a:pPr/>
              <a:t>40</a:t>
            </a:fld>
            <a:endParaRPr lang="en-US" altLang="zh-CN"/>
          </a:p>
        </p:txBody>
      </p:sp>
      <p:sp>
        <p:nvSpPr>
          <p:cNvPr id="111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04F2BE-ECEE-48A2-B0ED-8153938B7214}" type="slidenum">
              <a:rPr lang="en-US" altLang="zh-CN"/>
              <a:pPr/>
              <a:t>41</a:t>
            </a:fld>
            <a:endParaRPr lang="en-US" altLang="zh-CN"/>
          </a:p>
        </p:txBody>
      </p:sp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05A0B-C961-4DF8-AD7D-B69DEB5263D1}" type="slidenum">
              <a:rPr lang="en-US" altLang="zh-CN"/>
              <a:pPr/>
              <a:t>42</a:t>
            </a:fld>
            <a:endParaRPr lang="en-US" altLang="zh-CN"/>
          </a:p>
        </p:txBody>
      </p:sp>
      <p:sp>
        <p:nvSpPr>
          <p:cNvPr id="115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1BBBA1-73E9-4D6C-978E-58CC511C5E4A}" type="slidenum">
              <a:rPr lang="en-US" altLang="zh-CN"/>
              <a:pPr/>
              <a:t>43</a:t>
            </a:fld>
            <a:endParaRPr lang="en-US" altLang="zh-CN"/>
          </a:p>
        </p:txBody>
      </p:sp>
      <p:sp>
        <p:nvSpPr>
          <p:cNvPr id="198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7A22D-FA11-4219-8B7E-6D7393C7DDE8}" type="slidenum">
              <a:rPr lang="en-US" altLang="zh-CN"/>
              <a:pPr/>
              <a:t>44</a:t>
            </a:fld>
            <a:endParaRPr lang="en-US" altLang="zh-CN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5148F8-EFCF-493C-8DE8-682AAE2670F0}" type="slidenum">
              <a:rPr lang="en-US" altLang="zh-CN"/>
              <a:pPr/>
              <a:t>45</a:t>
            </a:fld>
            <a:endParaRPr lang="en-US" altLang="zh-CN"/>
          </a:p>
        </p:txBody>
      </p:sp>
      <p:sp>
        <p:nvSpPr>
          <p:cNvPr id="199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5B103-CFF0-4E13-A4EB-1B37CF82D1FC}" type="slidenum">
              <a:rPr lang="en-US" altLang="zh-CN"/>
              <a:pPr/>
              <a:t>46</a:t>
            </a:fld>
            <a:endParaRPr lang="en-US" altLang="zh-CN"/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9890E-A908-46EF-9CE7-D75A3A58FC20}" type="slidenum">
              <a:rPr lang="en-US" altLang="zh-CN"/>
              <a:pPr/>
              <a:t>48</a:t>
            </a:fld>
            <a:endParaRPr lang="en-US" altLang="zh-CN"/>
          </a:p>
        </p:txBody>
      </p:sp>
      <p:sp>
        <p:nvSpPr>
          <p:cNvPr id="153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77BF6B-5743-4082-978C-ACE873263849}" type="slidenum">
              <a:rPr lang="en-US" altLang="zh-CN"/>
              <a:pPr/>
              <a:t>49</a:t>
            </a:fld>
            <a:endParaRPr lang="en-US" altLang="zh-CN"/>
          </a:p>
        </p:txBody>
      </p:sp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C863BB-3928-44CE-A246-7716AB8D45E9}" type="slidenum">
              <a:rPr lang="en-US" altLang="zh-CN"/>
              <a:pPr/>
              <a:t>50</a:t>
            </a:fld>
            <a:endParaRPr lang="en-US" altLang="zh-CN"/>
          </a:p>
        </p:txBody>
      </p:sp>
      <p:sp>
        <p:nvSpPr>
          <p:cNvPr id="196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CCF8F-8272-4733-B657-3A4FCD0181A4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124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E8962A-A7FA-4DB0-840E-1F4CB2E1F345}" type="slidenum">
              <a:rPr lang="en-US" altLang="zh-CN"/>
              <a:pPr/>
              <a:t>51</a:t>
            </a:fld>
            <a:endParaRPr lang="en-US" altLang="zh-CN"/>
          </a:p>
        </p:txBody>
      </p:sp>
      <p:sp>
        <p:nvSpPr>
          <p:cNvPr id="197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8F675-E51C-4C60-AA6D-A1D3E7ADFFB5}" type="slidenum">
              <a:rPr lang="en-US" altLang="zh-CN"/>
              <a:pPr/>
              <a:t>52</a:t>
            </a:fld>
            <a:endParaRPr lang="en-US" altLang="zh-CN"/>
          </a:p>
        </p:txBody>
      </p:sp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09433A51-9C8B-4522-8B33-AC24F0A24C81}" type="slidenum">
              <a:rPr lang="en-US" altLang="zh-CN" sz="1200"/>
              <a:pPr algn="r" defTabSz="931863"/>
              <a:t>52</a:t>
            </a:fld>
            <a:endParaRPr lang="en-US" altLang="zh-CN" sz="1200"/>
          </a:p>
        </p:txBody>
      </p:sp>
      <p:sp>
        <p:nvSpPr>
          <p:cNvPr id="1239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0E1E80-971E-4269-B108-04D6B2E9D75B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1FFBD-35C0-48C7-9017-A0F153870C12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177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E95055-93C7-4D95-821F-767518A640CB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145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7EBB58-A476-4A7B-AF12-56832DBD6944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154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643715-588D-444C-B765-F4F8C4D125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06BDD0-510A-49E2-A957-5F205E961BD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1963" y="382588"/>
            <a:ext cx="2101850" cy="5556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1650" y="382588"/>
            <a:ext cx="6157913" cy="5556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DE5618-9B5F-4925-91FD-9F9C157D29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0" y="382588"/>
            <a:ext cx="8334375" cy="596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412875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5213" y="1412875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-36513" y="6532563"/>
            <a:ext cx="398463" cy="3524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0C3A3F-BDA0-4BDE-A3ED-5D7B729C7DA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DBA8FD-1B74-4F4E-8482-79591CC822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C57EF6-605D-4FC0-BE5B-796537B2D1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5213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06EA4-EC3B-4CB4-B3E9-714C12735FE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1E0C93-69B4-4FB5-9FB6-8D2A84ECC2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24F184-687D-413C-8196-70BFA1EACE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06CA35-B6AB-4FF8-AD5D-A8FC6CA5A3E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8F28BC-8749-4145-8540-65444439F91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C786A7-CBB8-46A9-A92F-58CA0D58B7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95288" y="4763"/>
            <a:ext cx="8748712" cy="3333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0"/>
            <a:ext cx="468313" cy="6865938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2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invGray">
          <a:xfrm>
            <a:off x="460375" y="6561138"/>
            <a:ext cx="8410575" cy="50800"/>
          </a:xfrm>
          <a:prstGeom prst="roundRect">
            <a:avLst>
              <a:gd name="adj" fmla="val 49995"/>
            </a:avLst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invGray">
          <a:xfrm flipV="1">
            <a:off x="436563" y="931863"/>
            <a:ext cx="8707437" cy="50800"/>
          </a:xfrm>
          <a:prstGeom prst="roundRect">
            <a:avLst>
              <a:gd name="adj" fmla="val 49995"/>
            </a:avLst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084888" y="0"/>
            <a:ext cx="3313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b="1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University </a:t>
            </a:r>
            <a:r>
              <a:rPr lang="en-US" altLang="zh-CN" b="1" i="1">
                <a:solidFill>
                  <a:srgbClr val="FF0000"/>
                </a:solidFill>
                <a:latin typeface="Times New Roman" pitchFamily="18" charset="0"/>
                <a:ea typeface="Arial Unicode MS" pitchFamily="34" charset="-122"/>
                <a:cs typeface="Arial Unicode MS" pitchFamily="34" charset="-122"/>
              </a:rPr>
              <a:t>of</a:t>
            </a:r>
            <a:r>
              <a:rPr lang="en-US" altLang="zh-CN" b="1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  Houston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84213" y="0"/>
            <a:ext cx="3527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b="1" i="1">
                <a:solidFill>
                  <a:srgbClr val="BFBB09"/>
                </a:solidFill>
                <a:latin typeface="Times New Roman" pitchFamily="18" charset="0"/>
              </a:rPr>
              <a:t>Cullen College of Engineering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 rot="10800000">
            <a:off x="1520825" y="1412875"/>
            <a:ext cx="45878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154" name="Object 11"/>
          <p:cNvGraphicFramePr>
            <a:graphicFrameLocks noChangeAspect="1"/>
          </p:cNvGraphicFramePr>
          <p:nvPr/>
        </p:nvGraphicFramePr>
        <p:xfrm>
          <a:off x="8637588" y="6391275"/>
          <a:ext cx="506412" cy="466725"/>
        </p:xfrm>
        <a:graphic>
          <a:graphicData uri="http://schemas.openxmlformats.org/presentationml/2006/ole">
            <p:oleObj spid="_x0000_s6154" name="Bitmap Image" r:id="rId15" imgW="361809" imgH="333333" progId="Paint.Picture">
              <p:embed/>
            </p:oleObj>
          </a:graphicData>
        </a:graphic>
      </p:graphicFrame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2484438" y="4508500"/>
            <a:ext cx="540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1650" y="382588"/>
            <a:ext cx="83343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615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128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36513" y="6532563"/>
            <a:ext cx="398463" cy="352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99"/>
                </a:solidFill>
              </a:defRPr>
            </a:lvl1pPr>
          </a:lstStyle>
          <a:p>
            <a:pPr>
              <a:defRPr/>
            </a:pPr>
            <a:fld id="{C6A82B0F-3FE2-438D-BD50-26FAFB9AF8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159" name="Text Box 15"/>
          <p:cNvSpPr txBox="1">
            <a:spLocks noChangeArrowheads="1"/>
          </p:cNvSpPr>
          <p:nvPr userDrawn="1"/>
        </p:nvSpPr>
        <p:spPr bwMode="auto">
          <a:xfrm>
            <a:off x="468313" y="65246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i="1">
                <a:solidFill>
                  <a:schemeClr val="bg1"/>
                </a:solidFill>
              </a:rPr>
              <a:t>Wireless Networking, Signal Processing &amp; Security Lab</a:t>
            </a:r>
            <a:r>
              <a:rPr lang="en-US" altLang="zh-CN" i="1">
                <a:solidFill>
                  <a:schemeClr val="bg1"/>
                </a:solidFill>
              </a:rPr>
              <a:t>       </a:t>
            </a:r>
            <a:r>
              <a:rPr lang="en-US" altLang="zh-CN" sz="1400" i="1">
                <a:solidFill>
                  <a:schemeClr val="bg1"/>
                </a:solidFill>
              </a:rPr>
              <a:t>wireless.egr.uh.edu</a:t>
            </a:r>
          </a:p>
        </p:txBody>
      </p:sp>
      <p:sp>
        <p:nvSpPr>
          <p:cNvPr id="21" name="Text Box 10"/>
          <p:cNvSpPr txBox="1">
            <a:spLocks noChangeArrowheads="1"/>
          </p:cNvSpPr>
          <p:nvPr userDrawn="1"/>
        </p:nvSpPr>
        <p:spPr bwMode="auto">
          <a:xfrm rot="10800000">
            <a:off x="0" y="1412875"/>
            <a:ext cx="45878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b="1" i="1">
                <a:solidFill>
                  <a:srgbClr val="B2B2B2"/>
                </a:solidFill>
                <a:latin typeface="Times New Roman" pitchFamily="18" charset="0"/>
              </a:rPr>
              <a:t>Electrical &amp; Computer Engineering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0000"/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9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5000"/>
        <a:buFont typeface="Wingdings" pitchFamily="2" charset="2"/>
        <a:buChar char="¥"/>
        <a:defRPr sz="2000">
          <a:solidFill>
            <a:schemeClr val="tx1"/>
          </a:solidFill>
          <a:latin typeface="Times New Roman" pitchFamily="18" charset="0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8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slide" Target="slide7.xml"/><Relationship Id="rId4" Type="http://schemas.openxmlformats.org/officeDocument/2006/relationships/oleObject" Target="../embeddings/oleObject2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838200"/>
            <a:ext cx="8431213" cy="2085975"/>
          </a:xfrm>
        </p:spPr>
        <p:txBody>
          <a:bodyPr/>
          <a:lstStyle/>
          <a:p>
            <a:pPr algn="l"/>
            <a:r>
              <a:rPr lang="en-US" altLang="zh-CN" sz="4000" b="0">
                <a:solidFill>
                  <a:schemeClr val="bg1"/>
                </a:solidFill>
              </a:rPr>
              <a:t>Compressive Sensing in Wireless Communications</a:t>
            </a:r>
            <a:endParaRPr lang="en-US" altLang="zh-CN" sz="4000" b="0" i="1">
              <a:solidFill>
                <a:schemeClr val="bg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13" y="2636838"/>
            <a:ext cx="7962900" cy="35560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en-US" altLang="zh-CN" sz="2000" b="1" i="1">
              <a:solidFill>
                <a:schemeClr val="accent2"/>
              </a:solidFill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en-US" altLang="zh-CN" sz="2000" b="1" i="1">
              <a:solidFill>
                <a:schemeClr val="accent2"/>
              </a:solidFill>
              <a:latin typeface="Times New Roman" pitchFamily="18" charset="0"/>
            </a:endParaRPr>
          </a:p>
          <a:p>
            <a:pPr marL="0" indent="0" algn="r">
              <a:lnSpc>
                <a:spcPct val="80000"/>
              </a:lnSpc>
              <a:buFont typeface="Wingdings" pitchFamily="2" charset="2"/>
              <a:buNone/>
            </a:pPr>
            <a:endParaRPr lang="en-US" altLang="zh-CN" sz="2000" b="1" i="1">
              <a:solidFill>
                <a:schemeClr val="accent2"/>
              </a:solidFill>
              <a:latin typeface="Times New Roman" pitchFamily="18" charset="0"/>
            </a:endParaRPr>
          </a:p>
          <a:p>
            <a:pPr marL="0" indent="0" algn="r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b="1" i="1">
                <a:solidFill>
                  <a:srgbClr val="0000FF"/>
                </a:solidFill>
              </a:rPr>
              <a:t>Ph. D Dissertation Defense</a:t>
            </a:r>
          </a:p>
          <a:p>
            <a:pPr marL="0" indent="0" algn="r">
              <a:lnSpc>
                <a:spcPct val="80000"/>
              </a:lnSpc>
              <a:buFont typeface="Wingdings" pitchFamily="2" charset="2"/>
              <a:buNone/>
            </a:pPr>
            <a:endParaRPr lang="en-US" altLang="zh-CN" sz="2000" b="1" i="1">
              <a:solidFill>
                <a:srgbClr val="0000FF"/>
              </a:solidFill>
            </a:endParaRPr>
          </a:p>
          <a:p>
            <a:pPr marL="0" indent="0" algn="r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000">
                <a:solidFill>
                  <a:srgbClr val="0000FF"/>
                </a:solidFill>
              </a:rPr>
              <a:t>Presented by: Jia (Jasmine) Meng</a:t>
            </a:r>
          </a:p>
          <a:p>
            <a:pPr marL="0" indent="0" algn="r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Committee Chair: Dr. Zhu Han</a:t>
            </a:r>
          </a:p>
          <a:p>
            <a:pPr marL="0" indent="0" algn="r">
              <a:lnSpc>
                <a:spcPct val="80000"/>
              </a:lnSpc>
              <a:buFont typeface="Wingdings" pitchFamily="2" charset="2"/>
              <a:buNone/>
            </a:pPr>
            <a:endParaRPr lang="en-US" altLang="zh-CN" sz="2000">
              <a:solidFill>
                <a:srgbClr val="0000FF"/>
              </a:solidFill>
            </a:endParaRPr>
          </a:p>
          <a:p>
            <a:pPr marL="0" indent="0" algn="r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000">
                <a:solidFill>
                  <a:srgbClr val="0000FF"/>
                </a:solidFill>
              </a:rPr>
              <a:t>Wireless Networking, Signal Processing &amp; Security Lab</a:t>
            </a:r>
          </a:p>
          <a:p>
            <a:pPr marL="0" indent="0" algn="r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000">
                <a:solidFill>
                  <a:srgbClr val="0000FF"/>
                </a:solidFill>
              </a:rPr>
              <a:t>University of Houston, USA</a:t>
            </a:r>
          </a:p>
          <a:p>
            <a:pPr marL="0" indent="0" algn="r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000">
                <a:solidFill>
                  <a:srgbClr val="0000FF"/>
                </a:solidFill>
              </a:rPr>
              <a:t>November 15,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Compressive Sensing Rocks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581525"/>
            <a:ext cx="8229600" cy="18002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400">
                <a:solidFill>
                  <a:schemeClr val="bg1"/>
                </a:solidFill>
              </a:rPr>
              <a:t>Data acquisition + Compression + Dimension reduction  + Optimization </a:t>
            </a:r>
          </a:p>
          <a:p>
            <a:pPr>
              <a:lnSpc>
                <a:spcPct val="80000"/>
              </a:lnSpc>
            </a:pPr>
            <a:r>
              <a:rPr lang="en-US" altLang="zh-CN" sz="2400">
                <a:solidFill>
                  <a:schemeClr val="bg1"/>
                </a:solidFill>
              </a:rPr>
              <a:t>Either </a:t>
            </a:r>
            <a:r>
              <a:rPr lang="en-US" altLang="zh-CN" sz="2400">
                <a:solidFill>
                  <a:srgbClr val="FFFF00"/>
                </a:solidFill>
              </a:rPr>
              <a:t>acquire the same data with fewer samples</a:t>
            </a:r>
            <a:r>
              <a:rPr lang="en-US" altLang="zh-CN" sz="2400">
                <a:solidFill>
                  <a:schemeClr val="bg1"/>
                </a:solidFill>
              </a:rPr>
              <a:t> or achieve </a:t>
            </a:r>
            <a:r>
              <a:rPr lang="en-US" altLang="zh-CN" sz="2400">
                <a:solidFill>
                  <a:srgbClr val="FFFF00"/>
                </a:solidFill>
              </a:rPr>
              <a:t>higher resolution with the same number of samples</a:t>
            </a:r>
            <a:r>
              <a:rPr lang="en-US" altLang="zh-CN" sz="240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80228" name="Picture 4" descr="A_KY5$_Y`@8GYE$C2J]%V)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052513"/>
            <a:ext cx="69405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>
                <a:solidFill>
                  <a:schemeClr val="bg1"/>
                </a:solidFill>
              </a:rPr>
              <a:t>Part II: CS in Wireless Communications</a:t>
            </a:r>
            <a:br>
              <a:rPr lang="en-US" altLang="zh-CN" sz="2800">
                <a:solidFill>
                  <a:schemeClr val="bg1"/>
                </a:solidFill>
              </a:rPr>
            </a:br>
            <a:r>
              <a:rPr lang="en-US" altLang="zh-CN" sz="2800">
                <a:solidFill>
                  <a:schemeClr val="bg1"/>
                </a:solidFill>
              </a:rPr>
              <a:t> – Targeted Problem Areas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8229600" cy="5113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bg1"/>
                </a:solidFill>
              </a:rPr>
              <a:t>Signal acquisition and processing is technically difficult or expensive: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Extremely high Nyquist rate;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ADC cost.</a:t>
            </a: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bg1"/>
                </a:solidFill>
              </a:rPr>
              <a:t>Underlying signal sparsity: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Time domain;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Spatial domain;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Frequency domain.</a:t>
            </a: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bg1"/>
                </a:solidFill>
              </a:rPr>
              <a:t>Linear, incoherent measurement is feasible: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Note: This is the </a:t>
            </a:r>
            <a:r>
              <a:rPr lang="en-US" altLang="zh-CN" sz="2000">
                <a:solidFill>
                  <a:srgbClr val="FFFF00"/>
                </a:solidFill>
              </a:rPr>
              <a:t>bottleneck</a:t>
            </a:r>
            <a:r>
              <a:rPr lang="en-US" altLang="zh-CN" sz="2000">
                <a:solidFill>
                  <a:schemeClr val="bg1"/>
                </a:solidFill>
              </a:rPr>
              <a:t> for CS applications.</a:t>
            </a: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bg1"/>
                </a:solidFill>
              </a:rPr>
              <a:t>Goal: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Reduce sensing redundancy;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Reduce sensing cost;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Make distributed sensor networks communicate cheaply.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Contributions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29600" cy="53990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000">
                <a:solidFill>
                  <a:schemeClr val="bg1"/>
                </a:solidFill>
              </a:rPr>
              <a:t>We noticed and took advantage of the underlying </a:t>
            </a:r>
            <a:r>
              <a:rPr lang="en-US" altLang="zh-CN" sz="2000">
                <a:solidFill>
                  <a:srgbClr val="FFFF00"/>
                </a:solidFill>
              </a:rPr>
              <a:t>signal sparsity</a:t>
            </a:r>
            <a:r>
              <a:rPr lang="en-US" altLang="zh-CN" sz="2000">
                <a:solidFill>
                  <a:schemeClr val="bg1"/>
                </a:solidFill>
              </a:rPr>
              <a:t> in several wireless communication scenarios:</a:t>
            </a:r>
          </a:p>
          <a:p>
            <a:pPr lvl="1">
              <a:lnSpc>
                <a:spcPct val="80000"/>
              </a:lnSpc>
            </a:pPr>
            <a:r>
              <a:rPr lang="en-US" altLang="zh-CN" sz="1800">
                <a:solidFill>
                  <a:srgbClr val="FFFF00"/>
                </a:solidFill>
              </a:rPr>
              <a:t>Sparse channel impulse response</a:t>
            </a:r>
            <a:r>
              <a:rPr lang="en-US" altLang="zh-CN" sz="1800">
                <a:solidFill>
                  <a:schemeClr val="bg1"/>
                </a:solidFill>
              </a:rPr>
              <a:t> in time domain in OFDM system and in 60 GHz UWB communication systems; </a:t>
            </a:r>
          </a:p>
          <a:p>
            <a:pPr lvl="1">
              <a:lnSpc>
                <a:spcPct val="80000"/>
              </a:lnSpc>
            </a:pPr>
            <a:r>
              <a:rPr lang="en-US" altLang="zh-CN" sz="1800">
                <a:solidFill>
                  <a:srgbClr val="FFFF00"/>
                </a:solidFill>
              </a:rPr>
              <a:t>Sparse primary user activity</a:t>
            </a:r>
            <a:r>
              <a:rPr lang="en-US" altLang="zh-CN" sz="1800">
                <a:solidFill>
                  <a:schemeClr val="bg1"/>
                </a:solidFill>
              </a:rPr>
              <a:t> in cognitive radio networks;</a:t>
            </a:r>
          </a:p>
          <a:p>
            <a:pPr lvl="1">
              <a:lnSpc>
                <a:spcPct val="80000"/>
              </a:lnSpc>
            </a:pPr>
            <a:r>
              <a:rPr lang="en-US" altLang="zh-CN" sz="1800">
                <a:solidFill>
                  <a:srgbClr val="FFFF00"/>
                </a:solidFill>
              </a:rPr>
              <a:t>Spatial and time sparsity of sensor activity</a:t>
            </a:r>
            <a:r>
              <a:rPr lang="en-US" altLang="zh-CN" sz="1800">
                <a:solidFill>
                  <a:schemeClr val="bg1"/>
                </a:solidFill>
              </a:rPr>
              <a:t> in wireless sensor networks;</a:t>
            </a:r>
          </a:p>
          <a:p>
            <a:pPr>
              <a:lnSpc>
                <a:spcPct val="80000"/>
              </a:lnSpc>
            </a:pPr>
            <a:r>
              <a:rPr lang="en-US" altLang="zh-CN" sz="2000">
                <a:solidFill>
                  <a:schemeClr val="bg1"/>
                </a:solidFill>
              </a:rPr>
              <a:t> We designed according to the requirement of CS theory </a:t>
            </a:r>
            <a:r>
              <a:rPr lang="en-US" altLang="zh-CN" sz="2000">
                <a:solidFill>
                  <a:srgbClr val="FF0066"/>
                </a:solidFill>
              </a:rPr>
              <a:t>unique measurement procedures</a:t>
            </a:r>
            <a:r>
              <a:rPr lang="en-US" altLang="zh-CN" sz="2000">
                <a:solidFill>
                  <a:schemeClr val="bg1"/>
                </a:solidFill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zh-CN" sz="1800">
                <a:solidFill>
                  <a:schemeClr val="bg1"/>
                </a:solidFill>
              </a:rPr>
              <a:t>For OFDM system, we use </a:t>
            </a:r>
            <a:r>
              <a:rPr lang="en-US" altLang="zh-CN" sz="1800">
                <a:solidFill>
                  <a:srgbClr val="FF0066"/>
                </a:solidFill>
              </a:rPr>
              <a:t>pilot with random phases</a:t>
            </a:r>
            <a:r>
              <a:rPr lang="en-US" altLang="zh-CN" sz="1800">
                <a:solidFill>
                  <a:schemeClr val="bg1"/>
                </a:solidFill>
              </a:rPr>
              <a:t> to get high resolution channel estimation with low speed ADC;</a:t>
            </a:r>
          </a:p>
          <a:p>
            <a:pPr lvl="1">
              <a:lnSpc>
                <a:spcPct val="80000"/>
              </a:lnSpc>
            </a:pPr>
            <a:r>
              <a:rPr lang="en-US" altLang="zh-CN" sz="1800">
                <a:solidFill>
                  <a:schemeClr val="bg1"/>
                </a:solidFill>
              </a:rPr>
              <a:t>For distributed sensing problem in cognitive radio networks, we proposed to equip each CR with a </a:t>
            </a:r>
            <a:r>
              <a:rPr lang="en-US" altLang="zh-CN" sz="1800">
                <a:solidFill>
                  <a:srgbClr val="FF0066"/>
                </a:solidFill>
              </a:rPr>
              <a:t>frequency selective filter set</a:t>
            </a:r>
            <a:r>
              <a:rPr lang="en-US" altLang="zh-CN" sz="1800">
                <a:solidFill>
                  <a:schemeClr val="bg1"/>
                </a:solidFill>
              </a:rPr>
              <a:t> and use both the joint sparsity recovery algorithm and matrix completion algorithm for efficient spectrum sensing;</a:t>
            </a:r>
          </a:p>
          <a:p>
            <a:pPr lvl="1">
              <a:lnSpc>
                <a:spcPct val="80000"/>
              </a:lnSpc>
            </a:pPr>
            <a:r>
              <a:rPr lang="en-US" altLang="zh-CN" sz="1800">
                <a:solidFill>
                  <a:schemeClr val="bg1"/>
                </a:solidFill>
              </a:rPr>
              <a:t>For 60 GHz UWB communication system, we design a system with </a:t>
            </a:r>
            <a:r>
              <a:rPr lang="en-US" altLang="zh-CN" sz="1800">
                <a:solidFill>
                  <a:srgbClr val="FF0066"/>
                </a:solidFill>
              </a:rPr>
              <a:t>random modulator, mixer and integrator to take compressed measurement</a:t>
            </a:r>
            <a:r>
              <a:rPr lang="en-US" altLang="zh-CN" sz="1800">
                <a:solidFill>
                  <a:schemeClr val="bg1"/>
                </a:solidFill>
              </a:rPr>
              <a:t> and thus reduce the ADC speed dramatically;</a:t>
            </a:r>
          </a:p>
          <a:p>
            <a:pPr lvl="1">
              <a:lnSpc>
                <a:spcPct val="80000"/>
              </a:lnSpc>
            </a:pPr>
            <a:r>
              <a:rPr lang="en-US" altLang="zh-CN" sz="1800">
                <a:solidFill>
                  <a:schemeClr val="bg1"/>
                </a:solidFill>
              </a:rPr>
              <a:t>For wireless sensor networks, we use a </a:t>
            </a:r>
            <a:r>
              <a:rPr lang="en-US" altLang="zh-CN" sz="1800">
                <a:solidFill>
                  <a:srgbClr val="FF0066"/>
                </a:solidFill>
              </a:rPr>
              <a:t>small number of randomly located monitoring tubes</a:t>
            </a:r>
            <a:r>
              <a:rPr lang="en-US" altLang="zh-CN" sz="1800">
                <a:solidFill>
                  <a:schemeClr val="bg1"/>
                </a:solidFill>
              </a:rPr>
              <a:t> to take compressed measurements and decoding with Bayesian framework and heuristic algorithm.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600">
                <a:solidFill>
                  <a:schemeClr val="bg1"/>
                </a:solidFill>
              </a:rPr>
              <a:t>Application #1:</a:t>
            </a:r>
            <a:br>
              <a:rPr lang="en-US" altLang="zh-CN" sz="2600">
                <a:solidFill>
                  <a:schemeClr val="bg1"/>
                </a:solidFill>
              </a:rPr>
            </a:br>
            <a:r>
              <a:rPr lang="en-US" altLang="zh-CN" sz="2600">
                <a:solidFill>
                  <a:schemeClr val="bg1"/>
                </a:solidFill>
              </a:rPr>
              <a:t>OFDM Channel Estimation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bg1"/>
                </a:solidFill>
              </a:rPr>
              <a:t>OFDM background</a:t>
            </a: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bg1"/>
                </a:solidFill>
              </a:rPr>
              <a:t>OFDM channel estimation: 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Challenges and current status</a:t>
            </a: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bg1"/>
                </a:solidFill>
              </a:rPr>
              <a:t>OFDM system model</a:t>
            </a: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bg1"/>
                </a:solidFill>
              </a:rPr>
              <a:t>Difficulties for CS to fit: 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Random linear projection is not feasible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Random sampling is difficult to realize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ℓ</a:t>
            </a:r>
            <a:r>
              <a:rPr lang="en-US" altLang="zh-CN" sz="1400">
                <a:solidFill>
                  <a:schemeClr val="bg1"/>
                </a:solidFill>
              </a:rPr>
              <a:t>1</a:t>
            </a:r>
            <a:r>
              <a:rPr lang="en-US" altLang="zh-CN" sz="2000">
                <a:solidFill>
                  <a:schemeClr val="bg1"/>
                </a:solidFill>
              </a:rPr>
              <a:t> minimization may not work well</a:t>
            </a: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bg1"/>
                </a:solidFill>
              </a:rPr>
              <a:t>Solutions: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Random convolution as CS measurement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Uniformly down-sample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CS-OFDM algorithm</a:t>
            </a: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bg1"/>
                </a:solidFill>
              </a:rPr>
              <a:t>Results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>
                <a:solidFill>
                  <a:schemeClr val="bg1"/>
                </a:solidFill>
              </a:rPr>
              <a:t>OFDM Background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8229600" cy="5040313"/>
          </a:xfrm>
        </p:spPr>
        <p:txBody>
          <a:bodyPr/>
          <a:lstStyle/>
          <a:p>
            <a:r>
              <a:rPr lang="en-US" altLang="zh-CN" sz="2400">
                <a:solidFill>
                  <a:schemeClr val="bg1"/>
                </a:solidFill>
              </a:rPr>
              <a:t>Orthogonal frequency-division multiplexing (OFDM) has been widely applied in wireless communication systems </a:t>
            </a:r>
          </a:p>
          <a:p>
            <a:pPr lvl="1"/>
            <a:r>
              <a:rPr lang="en-US" altLang="zh-CN" sz="2000">
                <a:solidFill>
                  <a:srgbClr val="FFFF00"/>
                </a:solidFill>
              </a:rPr>
              <a:t>High rate transmission</a:t>
            </a:r>
            <a:r>
              <a:rPr lang="en-US" altLang="zh-CN" sz="2000">
                <a:solidFill>
                  <a:schemeClr val="bg1"/>
                </a:solidFill>
              </a:rPr>
              <a:t> capability;</a:t>
            </a:r>
          </a:p>
          <a:p>
            <a:pPr lvl="1"/>
            <a:r>
              <a:rPr lang="en-US" altLang="zh-CN" sz="2000">
                <a:solidFill>
                  <a:srgbClr val="FFFF00"/>
                </a:solidFill>
              </a:rPr>
              <a:t>High bandwidth efficiency;</a:t>
            </a:r>
          </a:p>
          <a:p>
            <a:pPr lvl="1"/>
            <a:r>
              <a:rPr lang="en-US" altLang="zh-CN" sz="2000">
                <a:solidFill>
                  <a:srgbClr val="FFFF00"/>
                </a:solidFill>
              </a:rPr>
              <a:t>Robust</a:t>
            </a:r>
            <a:r>
              <a:rPr lang="en-US" altLang="zh-CN" sz="2000">
                <a:solidFill>
                  <a:schemeClr val="bg1"/>
                </a:solidFill>
              </a:rPr>
              <a:t> with regard to multipath fading and delay.</a:t>
            </a:r>
          </a:p>
          <a:p>
            <a:r>
              <a:rPr lang="en-US" altLang="zh-CN" sz="2400">
                <a:solidFill>
                  <a:schemeClr val="bg1"/>
                </a:solidFill>
              </a:rPr>
              <a:t>Pilot (the reference signal known by both transmitters and receivers) assisted channel estimation is widely used;</a:t>
            </a:r>
          </a:p>
          <a:p>
            <a:r>
              <a:rPr lang="en-US" altLang="zh-CN" sz="2400">
                <a:solidFill>
                  <a:schemeClr val="bg1"/>
                </a:solidFill>
              </a:rPr>
              <a:t>Two key issues in designing channel estimation scheme for OFDM systems:</a:t>
            </a:r>
          </a:p>
          <a:p>
            <a:pPr lvl="1"/>
            <a:r>
              <a:rPr lang="en-US" altLang="zh-CN" sz="2000">
                <a:solidFill>
                  <a:schemeClr val="bg1"/>
                </a:solidFill>
              </a:rPr>
              <a:t>The </a:t>
            </a:r>
            <a:r>
              <a:rPr lang="en-US" altLang="zh-CN" sz="2000">
                <a:solidFill>
                  <a:srgbClr val="FFFF00"/>
                </a:solidFill>
              </a:rPr>
              <a:t>arrangement of pilot</a:t>
            </a:r>
            <a:r>
              <a:rPr lang="en-US" altLang="zh-CN" sz="2000">
                <a:solidFill>
                  <a:schemeClr val="bg1"/>
                </a:solidFill>
              </a:rPr>
              <a:t> information;</a:t>
            </a:r>
          </a:p>
          <a:p>
            <a:pPr lvl="1"/>
            <a:r>
              <a:rPr lang="en-US" altLang="zh-CN" sz="2000">
                <a:solidFill>
                  <a:schemeClr val="bg1"/>
                </a:solidFill>
              </a:rPr>
              <a:t>The design of an </a:t>
            </a:r>
            <a:r>
              <a:rPr lang="en-US" altLang="zh-CN" sz="2000">
                <a:solidFill>
                  <a:srgbClr val="FFFF00"/>
                </a:solidFill>
              </a:rPr>
              <a:t>estimator</a:t>
            </a:r>
            <a:r>
              <a:rPr lang="en-US" altLang="zh-CN" sz="2000">
                <a:solidFill>
                  <a:schemeClr val="bg1"/>
                </a:solidFill>
              </a:rPr>
              <a:t> with both </a:t>
            </a:r>
            <a:r>
              <a:rPr lang="en-US" altLang="zh-CN" sz="2000">
                <a:solidFill>
                  <a:srgbClr val="FFFF00"/>
                </a:solidFill>
              </a:rPr>
              <a:t>low complexity</a:t>
            </a:r>
            <a:r>
              <a:rPr lang="en-US" altLang="zh-CN" sz="2000">
                <a:solidFill>
                  <a:schemeClr val="bg1"/>
                </a:solidFill>
              </a:rPr>
              <a:t> and good </a:t>
            </a:r>
            <a:r>
              <a:rPr lang="en-US" altLang="zh-CN" sz="2000">
                <a:solidFill>
                  <a:srgbClr val="FFFF00"/>
                </a:solidFill>
              </a:rPr>
              <a:t>channel estimation capability</a:t>
            </a:r>
            <a:r>
              <a:rPr lang="en-US" altLang="zh-CN" sz="200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>
                <a:solidFill>
                  <a:schemeClr val="bg1"/>
                </a:solidFill>
              </a:rPr>
              <a:t>OFDM Channel Estimation </a:t>
            </a:r>
            <a:br>
              <a:rPr lang="en-US" altLang="zh-CN" sz="2800">
                <a:solidFill>
                  <a:schemeClr val="bg1"/>
                </a:solidFill>
              </a:rPr>
            </a:br>
            <a:r>
              <a:rPr lang="en-US" altLang="zh-CN" sz="2800">
                <a:solidFill>
                  <a:schemeClr val="bg1"/>
                </a:solidFill>
              </a:rPr>
              <a:t>– Current Status and Challenges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8229600" cy="50403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>
                <a:solidFill>
                  <a:schemeClr val="bg1"/>
                </a:solidFill>
              </a:rPr>
              <a:t>Current Status</a:t>
            </a:r>
          </a:p>
          <a:p>
            <a:pPr lvl="1">
              <a:lnSpc>
                <a:spcPct val="90000"/>
              </a:lnSpc>
            </a:pPr>
            <a:r>
              <a:rPr lang="en-US" altLang="zh-CN">
                <a:solidFill>
                  <a:schemeClr val="bg1"/>
                </a:solidFill>
              </a:rPr>
              <a:t>Most of the existing pilot-assisted OFDM channel estimation schemes rely on the use of a </a:t>
            </a:r>
            <a:r>
              <a:rPr lang="en-US" altLang="zh-CN">
                <a:solidFill>
                  <a:srgbClr val="FFFF00"/>
                </a:solidFill>
              </a:rPr>
              <a:t>large number of pilots</a:t>
            </a:r>
            <a:r>
              <a:rPr lang="en-US" altLang="zh-CN">
                <a:solidFill>
                  <a:schemeClr val="bg1"/>
                </a:solidFill>
              </a:rPr>
              <a:t> to increase to estimation accuracy; the spectral efficiency is therefore reduced.</a:t>
            </a:r>
          </a:p>
          <a:p>
            <a:pPr>
              <a:lnSpc>
                <a:spcPct val="90000"/>
              </a:lnSpc>
            </a:pPr>
            <a:r>
              <a:rPr lang="en-US" altLang="zh-CN">
                <a:solidFill>
                  <a:schemeClr val="bg1"/>
                </a:solidFill>
              </a:rPr>
              <a:t>Challenges</a:t>
            </a:r>
          </a:p>
          <a:p>
            <a:pPr lvl="1">
              <a:lnSpc>
                <a:spcPct val="90000"/>
              </a:lnSpc>
            </a:pPr>
            <a:r>
              <a:rPr lang="en-US" altLang="zh-CN">
                <a:solidFill>
                  <a:schemeClr val="bg1"/>
                </a:solidFill>
              </a:rPr>
              <a:t>OFDM system requires </a:t>
            </a:r>
            <a:r>
              <a:rPr lang="en-US" altLang="zh-CN">
                <a:solidFill>
                  <a:srgbClr val="FFFF00"/>
                </a:solidFill>
              </a:rPr>
              <a:t>fast, accurate</a:t>
            </a:r>
            <a:r>
              <a:rPr lang="en-US" altLang="zh-CN">
                <a:solidFill>
                  <a:schemeClr val="bg1"/>
                </a:solidFill>
              </a:rPr>
              <a:t> (high-resolution), and</a:t>
            </a:r>
            <a:r>
              <a:rPr lang="en-US" altLang="zh-CN">
                <a:solidFill>
                  <a:srgbClr val="FFFF00"/>
                </a:solidFill>
              </a:rPr>
              <a:t> low-complexity</a:t>
            </a:r>
            <a:r>
              <a:rPr lang="en-US" altLang="zh-CN">
                <a:solidFill>
                  <a:schemeClr val="bg1"/>
                </a:solidFill>
              </a:rPr>
              <a:t> channel estimation;</a:t>
            </a:r>
          </a:p>
          <a:p>
            <a:pPr lvl="1">
              <a:lnSpc>
                <a:spcPct val="90000"/>
              </a:lnSpc>
            </a:pPr>
            <a:r>
              <a:rPr lang="en-US" altLang="zh-CN">
                <a:solidFill>
                  <a:schemeClr val="bg1"/>
                </a:solidFill>
              </a:rPr>
              <a:t>Pilot assisted channel estimation suffers from a </a:t>
            </a:r>
            <a:r>
              <a:rPr lang="en-US" altLang="zh-CN">
                <a:solidFill>
                  <a:srgbClr val="FFFF00"/>
                </a:solidFill>
              </a:rPr>
              <a:t>tradeoff</a:t>
            </a:r>
            <a:r>
              <a:rPr lang="en-US" altLang="zh-CN">
                <a:solidFill>
                  <a:schemeClr val="bg1"/>
                </a:solidFill>
              </a:rPr>
              <a:t> between the spectrum efficiency and the channel estimation accuracy; </a:t>
            </a:r>
          </a:p>
          <a:p>
            <a:pPr lvl="1">
              <a:lnSpc>
                <a:spcPct val="90000"/>
              </a:lnSpc>
            </a:pPr>
            <a:r>
              <a:rPr lang="en-US" altLang="zh-CN">
                <a:solidFill>
                  <a:schemeClr val="bg1"/>
                </a:solidFill>
              </a:rPr>
              <a:t>Channel resolution is tightly bounded by ADC speed;</a:t>
            </a:r>
          </a:p>
          <a:p>
            <a:pPr lvl="1">
              <a:lnSpc>
                <a:spcPct val="90000"/>
              </a:lnSpc>
            </a:pPr>
            <a:r>
              <a:rPr lang="en-US" altLang="zh-CN">
                <a:solidFill>
                  <a:schemeClr val="bg1"/>
                </a:solidFill>
              </a:rPr>
              <a:t>It is </a:t>
            </a:r>
            <a:r>
              <a:rPr lang="en-US" altLang="zh-CN">
                <a:solidFill>
                  <a:srgbClr val="FFFF00"/>
                </a:solidFill>
              </a:rPr>
              <a:t>costly to increase ADC speed</a:t>
            </a:r>
            <a:r>
              <a:rPr lang="en-US" altLang="zh-CN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Channel Sparsity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652963"/>
            <a:ext cx="8229600" cy="1584325"/>
          </a:xfrm>
        </p:spPr>
        <p:txBody>
          <a:bodyPr/>
          <a:lstStyle/>
          <a:p>
            <a:r>
              <a:rPr lang="en-US" altLang="zh-CN" sz="2400">
                <a:solidFill>
                  <a:schemeClr val="bg1"/>
                </a:solidFill>
              </a:rPr>
              <a:t>Channel impulse response (CIR) is sparse in the time domain;</a:t>
            </a:r>
          </a:p>
          <a:p>
            <a:r>
              <a:rPr lang="en-US" altLang="zh-CN" sz="2400">
                <a:solidFill>
                  <a:schemeClr val="bg1"/>
                </a:solidFill>
              </a:rPr>
              <a:t>CS can help increase channel estimation resolution.</a:t>
            </a:r>
          </a:p>
        </p:txBody>
      </p:sp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3" cstate="print"/>
          <a:srcRect l="2383" t="1753"/>
          <a:stretch>
            <a:fillRect/>
          </a:stretch>
        </p:blipFill>
        <p:spPr bwMode="auto">
          <a:xfrm>
            <a:off x="1116013" y="1412875"/>
            <a:ext cx="70850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3213100"/>
            <a:ext cx="8229600" cy="3168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At the transmitter</a:t>
            </a:r>
          </a:p>
          <a:p>
            <a:pPr lvl="1">
              <a:lnSpc>
                <a:spcPct val="90000"/>
              </a:lnSpc>
            </a:pPr>
            <a:r>
              <a:rPr lang="en-US" altLang="zh-CN" sz="1800" i="1">
                <a:solidFill>
                  <a:schemeClr val="bg1"/>
                </a:solidFill>
              </a:rPr>
              <a:t>X</a:t>
            </a:r>
            <a:r>
              <a:rPr lang="en-US" altLang="zh-CN" sz="1200" i="1">
                <a:solidFill>
                  <a:schemeClr val="bg1"/>
                </a:solidFill>
              </a:rPr>
              <a:t>N</a:t>
            </a:r>
            <a:r>
              <a:rPr lang="en-US" altLang="zh-CN" sz="1800">
                <a:solidFill>
                  <a:schemeClr val="bg1"/>
                </a:solidFill>
              </a:rPr>
              <a:t>: input frequency-domain vector</a:t>
            </a:r>
          </a:p>
          <a:p>
            <a:pPr lvl="1">
              <a:lnSpc>
                <a:spcPct val="90000"/>
              </a:lnSpc>
            </a:pPr>
            <a:r>
              <a:rPr lang="en-US" altLang="zh-CN" sz="1800">
                <a:solidFill>
                  <a:schemeClr val="bg1"/>
                </a:solidFill>
              </a:rPr>
              <a:t>IDFT(</a:t>
            </a:r>
            <a:r>
              <a:rPr lang="en-US" altLang="zh-CN" sz="1800" i="1">
                <a:solidFill>
                  <a:schemeClr val="bg1"/>
                </a:solidFill>
              </a:rPr>
              <a:t>X</a:t>
            </a:r>
            <a:r>
              <a:rPr lang="en-US" altLang="zh-CN" sz="1200" i="1">
                <a:solidFill>
                  <a:schemeClr val="bg1"/>
                </a:solidFill>
              </a:rPr>
              <a:t>N</a:t>
            </a:r>
            <a:r>
              <a:rPr lang="en-US" altLang="zh-CN" sz="1800">
                <a:solidFill>
                  <a:schemeClr val="bg1"/>
                </a:solidFill>
              </a:rPr>
              <a:t>) → </a:t>
            </a:r>
            <a:r>
              <a:rPr lang="en-US" altLang="zh-CN" sz="1800" i="1">
                <a:solidFill>
                  <a:schemeClr val="bg1"/>
                </a:solidFill>
              </a:rPr>
              <a:t>DAC </a:t>
            </a:r>
            <a:r>
              <a:rPr lang="en-US" altLang="zh-CN" sz="1800">
                <a:solidFill>
                  <a:schemeClr val="bg1"/>
                </a:solidFill>
              </a:rPr>
              <a:t>→ </a:t>
            </a:r>
            <a:r>
              <a:rPr lang="en-US" altLang="zh-CN" sz="1800" i="1">
                <a:solidFill>
                  <a:schemeClr val="bg1"/>
                </a:solidFill>
              </a:rPr>
              <a:t>x</a:t>
            </a:r>
            <a:r>
              <a:rPr lang="en-US" altLang="zh-CN" sz="1000" i="1">
                <a:solidFill>
                  <a:schemeClr val="bg1"/>
                </a:solidFill>
              </a:rPr>
              <a:t>N</a:t>
            </a:r>
            <a:r>
              <a:rPr lang="en-US" altLang="zh-CN" sz="1800">
                <a:solidFill>
                  <a:schemeClr val="bg1"/>
                </a:solidFill>
              </a:rPr>
              <a:t>: time-domain signal</a:t>
            </a:r>
          </a:p>
          <a:p>
            <a:pPr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In the air</a:t>
            </a:r>
          </a:p>
          <a:p>
            <a:pPr lvl="1">
              <a:lnSpc>
                <a:spcPct val="90000"/>
              </a:lnSpc>
            </a:pPr>
            <a:r>
              <a:rPr lang="en-US" altLang="zh-CN" sz="1800" i="1">
                <a:solidFill>
                  <a:schemeClr val="bg1"/>
                </a:solidFill>
              </a:rPr>
              <a:t>x</a:t>
            </a:r>
            <a:r>
              <a:rPr lang="en-US" altLang="zh-CN" sz="1000" i="1">
                <a:solidFill>
                  <a:schemeClr val="bg1"/>
                </a:solidFill>
              </a:rPr>
              <a:t>N</a:t>
            </a:r>
            <a:r>
              <a:rPr lang="en-US" altLang="zh-CN" sz="1800">
                <a:solidFill>
                  <a:schemeClr val="bg1"/>
                </a:solidFill>
              </a:rPr>
              <a:t>: signal sent out by source; </a:t>
            </a:r>
          </a:p>
          <a:p>
            <a:pPr lvl="1">
              <a:lnSpc>
                <a:spcPct val="90000"/>
              </a:lnSpc>
            </a:pPr>
            <a:r>
              <a:rPr lang="en-US" altLang="zh-CN" sz="1800" i="1">
                <a:solidFill>
                  <a:schemeClr val="bg1"/>
                </a:solidFill>
              </a:rPr>
              <a:t>h</a:t>
            </a:r>
            <a:r>
              <a:rPr lang="en-US" altLang="zh-CN" sz="1000" i="1">
                <a:solidFill>
                  <a:schemeClr val="bg1"/>
                </a:solidFill>
              </a:rPr>
              <a:t>N</a:t>
            </a:r>
            <a:r>
              <a:rPr lang="en-US" altLang="zh-CN" sz="1800">
                <a:solidFill>
                  <a:schemeClr val="bg1"/>
                </a:solidFill>
              </a:rPr>
              <a:t>: channel impulse response (CIR) has only a small number of spikes;</a:t>
            </a:r>
          </a:p>
          <a:p>
            <a:pPr lvl="1">
              <a:lnSpc>
                <a:spcPct val="90000"/>
              </a:lnSpc>
            </a:pPr>
            <a:r>
              <a:rPr lang="en-US" altLang="zh-CN" sz="1800" i="1">
                <a:solidFill>
                  <a:schemeClr val="bg1"/>
                </a:solidFill>
              </a:rPr>
              <a:t>x</a:t>
            </a:r>
            <a:r>
              <a:rPr lang="en-US" altLang="zh-CN" sz="1000" i="1">
                <a:solidFill>
                  <a:schemeClr val="bg1"/>
                </a:solidFill>
              </a:rPr>
              <a:t>N</a:t>
            </a:r>
            <a:r>
              <a:rPr lang="en-US" altLang="zh-CN" sz="1800" i="1">
                <a:solidFill>
                  <a:schemeClr val="bg1"/>
                </a:solidFill>
              </a:rPr>
              <a:t> *</a:t>
            </a:r>
            <a:r>
              <a:rPr lang="en-US" altLang="zh-CN" sz="1800">
                <a:solidFill>
                  <a:schemeClr val="bg1"/>
                </a:solidFill>
              </a:rPr>
              <a:t> </a:t>
            </a:r>
            <a:r>
              <a:rPr lang="en-US" altLang="zh-CN" sz="1800" i="1">
                <a:solidFill>
                  <a:schemeClr val="bg1"/>
                </a:solidFill>
              </a:rPr>
              <a:t>h</a:t>
            </a:r>
            <a:r>
              <a:rPr lang="en-US" altLang="zh-CN" sz="1000" i="1">
                <a:solidFill>
                  <a:schemeClr val="bg1"/>
                </a:solidFill>
              </a:rPr>
              <a:t>N  </a:t>
            </a:r>
            <a:r>
              <a:rPr lang="en-US" altLang="zh-CN" sz="1800">
                <a:solidFill>
                  <a:schemeClr val="bg1"/>
                </a:solidFill>
              </a:rPr>
              <a:t>+ ω → </a:t>
            </a:r>
            <a:r>
              <a:rPr lang="en-US" altLang="zh-CN" sz="1800" i="1">
                <a:solidFill>
                  <a:schemeClr val="bg1"/>
                </a:solidFill>
              </a:rPr>
              <a:t>z</a:t>
            </a:r>
            <a:r>
              <a:rPr lang="en-US" altLang="zh-CN" sz="1000" i="1">
                <a:solidFill>
                  <a:schemeClr val="bg1"/>
                </a:solidFill>
              </a:rPr>
              <a:t>N</a:t>
            </a:r>
            <a:r>
              <a:rPr lang="en-US" altLang="zh-CN" sz="1800">
                <a:solidFill>
                  <a:schemeClr val="bg1"/>
                </a:solidFill>
              </a:rPr>
              <a:t>: time-domain signal arrived at receiver</a:t>
            </a:r>
          </a:p>
          <a:p>
            <a:pPr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At the receiver</a:t>
            </a:r>
          </a:p>
          <a:p>
            <a:pPr lvl="1">
              <a:lnSpc>
                <a:spcPct val="90000"/>
              </a:lnSpc>
            </a:pPr>
            <a:r>
              <a:rPr lang="en-US" altLang="zh-CN" sz="1800" i="1">
                <a:solidFill>
                  <a:schemeClr val="bg1"/>
                </a:solidFill>
              </a:rPr>
              <a:t>z</a:t>
            </a:r>
            <a:r>
              <a:rPr lang="en-US" altLang="zh-CN" sz="1000" i="1">
                <a:solidFill>
                  <a:schemeClr val="bg1"/>
                </a:solidFill>
              </a:rPr>
              <a:t>N</a:t>
            </a:r>
            <a:r>
              <a:rPr lang="en-US" altLang="zh-CN" sz="1800" i="1">
                <a:solidFill>
                  <a:schemeClr val="bg1"/>
                </a:solidFill>
              </a:rPr>
              <a:t> </a:t>
            </a:r>
            <a:r>
              <a:rPr lang="en-US" altLang="zh-CN" sz="1800">
                <a:solidFill>
                  <a:schemeClr val="bg1"/>
                </a:solidFill>
              </a:rPr>
              <a:t>→ </a:t>
            </a:r>
            <a:r>
              <a:rPr lang="en-US" altLang="zh-CN" sz="1800" i="1">
                <a:solidFill>
                  <a:schemeClr val="bg1"/>
                </a:solidFill>
              </a:rPr>
              <a:t>ADC</a:t>
            </a:r>
            <a:r>
              <a:rPr lang="en-US" altLang="zh-CN" sz="1800">
                <a:solidFill>
                  <a:schemeClr val="bg1"/>
                </a:solidFill>
              </a:rPr>
              <a:t>→ </a:t>
            </a:r>
            <a:r>
              <a:rPr lang="en-US" altLang="zh-CN" sz="1800" i="1">
                <a:solidFill>
                  <a:schemeClr val="bg1"/>
                </a:solidFill>
              </a:rPr>
              <a:t>y</a:t>
            </a:r>
            <a:r>
              <a:rPr lang="en-US" altLang="zh-CN" sz="1000" i="1">
                <a:solidFill>
                  <a:schemeClr val="bg1"/>
                </a:solidFill>
              </a:rPr>
              <a:t>M</a:t>
            </a:r>
            <a:endParaRPr lang="en-US" altLang="zh-CN" sz="180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zh-CN" sz="1800" i="1">
                <a:solidFill>
                  <a:schemeClr val="bg1"/>
                </a:solidFill>
              </a:rPr>
              <a:t>DFT</a:t>
            </a:r>
            <a:r>
              <a:rPr lang="en-US" altLang="zh-CN" sz="1800">
                <a:solidFill>
                  <a:schemeClr val="bg1"/>
                </a:solidFill>
              </a:rPr>
              <a:t>(</a:t>
            </a:r>
            <a:r>
              <a:rPr lang="en-US" altLang="zh-CN" sz="1800" i="1">
                <a:solidFill>
                  <a:schemeClr val="bg1"/>
                </a:solidFill>
              </a:rPr>
              <a:t>y</a:t>
            </a:r>
            <a:r>
              <a:rPr lang="en-US" altLang="zh-CN" sz="900" i="1">
                <a:solidFill>
                  <a:schemeClr val="bg1"/>
                </a:solidFill>
              </a:rPr>
              <a:t>M</a:t>
            </a:r>
            <a:r>
              <a:rPr lang="en-US" altLang="zh-CN" sz="1800">
                <a:solidFill>
                  <a:schemeClr val="bg1"/>
                </a:solidFill>
              </a:rPr>
              <a:t>) → </a:t>
            </a:r>
            <a:r>
              <a:rPr lang="en-US" altLang="zh-CN" sz="1800" i="1">
                <a:solidFill>
                  <a:schemeClr val="bg1"/>
                </a:solidFill>
              </a:rPr>
              <a:t>Y</a:t>
            </a:r>
            <a:r>
              <a:rPr lang="en-US" altLang="zh-CN" sz="1000" i="1">
                <a:solidFill>
                  <a:schemeClr val="bg1"/>
                </a:solidFill>
              </a:rPr>
              <a:t>M</a:t>
            </a:r>
            <a:r>
              <a:rPr lang="en-US" altLang="zh-CN" sz="1800">
                <a:solidFill>
                  <a:schemeClr val="bg1"/>
                </a:solidFill>
              </a:rPr>
              <a:t>: output frequency vector</a:t>
            </a:r>
          </a:p>
        </p:txBody>
      </p:sp>
      <p:grpSp>
        <p:nvGrpSpPr>
          <p:cNvPr id="102406" name="Group 6"/>
          <p:cNvGrpSpPr>
            <a:grpSpLocks/>
          </p:cNvGrpSpPr>
          <p:nvPr/>
        </p:nvGrpSpPr>
        <p:grpSpPr bwMode="auto">
          <a:xfrm>
            <a:off x="1116013" y="476250"/>
            <a:ext cx="7356475" cy="2736850"/>
            <a:chOff x="703" y="300"/>
            <a:chExt cx="4634" cy="1724"/>
          </a:xfrm>
        </p:grpSpPr>
        <p:pic>
          <p:nvPicPr>
            <p:cNvPr id="10240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092" t="1660"/>
            <a:stretch>
              <a:fillRect/>
            </a:stretch>
          </p:blipFill>
          <p:spPr bwMode="auto">
            <a:xfrm>
              <a:off x="703" y="300"/>
              <a:ext cx="4634" cy="1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2405" name="Text Box 5"/>
            <p:cNvSpPr txBox="1">
              <a:spLocks noChangeArrowheads="1"/>
            </p:cNvSpPr>
            <p:nvPr/>
          </p:nvSpPr>
          <p:spPr bwMode="auto">
            <a:xfrm>
              <a:off x="2245" y="1026"/>
              <a:ext cx="14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/>
                <a:t>OFDM System</a:t>
              </a:r>
            </a:p>
          </p:txBody>
        </p:sp>
      </p:grpSp>
      <p:sp>
        <p:nvSpPr>
          <p:cNvPr id="102409" name="Line 9"/>
          <p:cNvSpPr>
            <a:spLocks noChangeShapeType="1"/>
          </p:cNvSpPr>
          <p:nvPr/>
        </p:nvSpPr>
        <p:spPr bwMode="auto">
          <a:xfrm flipV="1">
            <a:off x="2484438" y="1268413"/>
            <a:ext cx="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10" name="Line 10"/>
          <p:cNvSpPr>
            <a:spLocks noChangeShapeType="1"/>
          </p:cNvSpPr>
          <p:nvPr/>
        </p:nvSpPr>
        <p:spPr bwMode="auto">
          <a:xfrm flipV="1">
            <a:off x="7667625" y="2852738"/>
            <a:ext cx="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9" grpId="0" animBg="1"/>
      <p:bldP spid="102409" grpId="1" animBg="1"/>
      <p:bldP spid="102410" grpId="0" animBg="1"/>
      <p:bldP spid="1024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Difficulties for CS to Fit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8229600" cy="4895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>
                <a:solidFill>
                  <a:schemeClr val="bg1"/>
                </a:solidFill>
              </a:rPr>
              <a:t>CS favors</a:t>
            </a:r>
            <a:r>
              <a:rPr lang="en-US" altLang="zh-CN">
                <a:solidFill>
                  <a:srgbClr val="FFFF00"/>
                </a:solidFill>
              </a:rPr>
              <a:t> linear projection </a:t>
            </a:r>
            <a:r>
              <a:rPr lang="en-US" altLang="zh-CN">
                <a:solidFill>
                  <a:schemeClr val="bg1"/>
                </a:solidFill>
              </a:rPr>
              <a:t>with</a:t>
            </a:r>
            <a:r>
              <a:rPr lang="en-US" altLang="zh-CN">
                <a:solidFill>
                  <a:srgbClr val="FFFF00"/>
                </a:solidFill>
              </a:rPr>
              <a:t> </a:t>
            </a:r>
            <a:r>
              <a:rPr lang="en-US" altLang="zh-CN">
                <a:solidFill>
                  <a:schemeClr val="bg1"/>
                </a:solidFill>
              </a:rPr>
              <a:t>i.i.d. random matrices, which are proven optimal, but </a:t>
            </a:r>
            <a:r>
              <a:rPr lang="en-US" altLang="zh-CN">
                <a:solidFill>
                  <a:srgbClr val="FFFF00"/>
                </a:solidFill>
              </a:rPr>
              <a:t>OFDM only allows convolution </a:t>
            </a:r>
            <a:r>
              <a:rPr lang="en-US" altLang="zh-CN">
                <a:solidFill>
                  <a:schemeClr val="bg1"/>
                </a:solidFill>
              </a:rPr>
              <a:t>(which is</a:t>
            </a:r>
            <a:r>
              <a:rPr lang="en-US" altLang="zh-CN">
                <a:solidFill>
                  <a:srgbClr val="FFFF00"/>
                </a:solidFill>
              </a:rPr>
              <a:t> </a:t>
            </a:r>
            <a:r>
              <a:rPr lang="en-US" altLang="zh-CN">
                <a:solidFill>
                  <a:schemeClr val="bg1"/>
                </a:solidFill>
              </a:rPr>
              <a:t>“much less random” );</a:t>
            </a:r>
          </a:p>
          <a:p>
            <a:pPr>
              <a:lnSpc>
                <a:spcPct val="90000"/>
              </a:lnSpc>
            </a:pPr>
            <a:r>
              <a:rPr lang="en-US" altLang="zh-CN">
                <a:solidFill>
                  <a:schemeClr val="bg1"/>
                </a:solidFill>
              </a:rPr>
              <a:t>We want higher resolution channel estimation, which is limited by the ADC speed;</a:t>
            </a:r>
          </a:p>
          <a:p>
            <a:pPr>
              <a:lnSpc>
                <a:spcPct val="90000"/>
              </a:lnSpc>
            </a:pPr>
            <a:r>
              <a:rPr lang="en-US" altLang="zh-CN">
                <a:solidFill>
                  <a:schemeClr val="bg1"/>
                </a:solidFill>
              </a:rPr>
              <a:t>CS favors random sampling, which is difficult to realize on hardware;</a:t>
            </a:r>
          </a:p>
          <a:p>
            <a:pPr>
              <a:lnSpc>
                <a:spcPct val="90000"/>
              </a:lnSpc>
            </a:pPr>
            <a:r>
              <a:rPr lang="en-US" altLang="zh-CN">
                <a:solidFill>
                  <a:schemeClr val="bg1"/>
                </a:solidFill>
              </a:rPr>
              <a:t>General ℓ</a:t>
            </a:r>
            <a:r>
              <a:rPr lang="en-US" altLang="zh-CN" sz="1800">
                <a:solidFill>
                  <a:schemeClr val="bg1"/>
                </a:solidFill>
              </a:rPr>
              <a:t>1</a:t>
            </a:r>
            <a:r>
              <a:rPr lang="en-US" altLang="zh-CN">
                <a:solidFill>
                  <a:schemeClr val="bg1"/>
                </a:solidFill>
              </a:rPr>
              <a:t> minimization works best for random measurement matrix, which we cannot realize in OFDM system.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Solution – Random Convolution 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8229600" cy="4895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bg1"/>
                </a:solidFill>
              </a:rPr>
              <a:t>Math: convolution of signal and channel         has an alternative representation: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Matrix-vector form:           , where </a:t>
            </a:r>
          </a:p>
          <a:p>
            <a:pPr lvl="1">
              <a:lnSpc>
                <a:spcPct val="90000"/>
              </a:lnSpc>
            </a:pPr>
            <a:endParaRPr lang="en-US" altLang="zh-CN" sz="200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endParaRPr lang="en-US" altLang="zh-CN" sz="200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000">
                <a:solidFill>
                  <a:schemeClr val="bg1"/>
                </a:solidFill>
              </a:rPr>
              <a:t>is circulant,       denotes the IDFT matrix, and       denotes the DFT matrix.</a:t>
            </a: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rgbClr val="FFFF00"/>
                </a:solidFill>
              </a:rPr>
              <a:t>We design X, which is the pilot signal as a complex vector whose entries have uniform magnitude and random phases</a:t>
            </a:r>
            <a:r>
              <a:rPr lang="en-US" altLang="zh-CN" sz="2400">
                <a:solidFill>
                  <a:schemeClr val="bg1"/>
                </a:solidFill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bg1"/>
                </a:solidFill>
              </a:rPr>
              <a:t>Then we have </a:t>
            </a:r>
            <a:r>
              <a:rPr lang="en-US" altLang="zh-CN" sz="2400">
                <a:solidFill>
                  <a:srgbClr val="FFFF00"/>
                </a:solidFill>
              </a:rPr>
              <a:t>random convolution</a:t>
            </a:r>
            <a:r>
              <a:rPr lang="en-US" altLang="zh-CN" sz="2400">
                <a:solidFill>
                  <a:schemeClr val="bg1"/>
                </a:solidFill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bg1"/>
                </a:solidFill>
              </a:rPr>
              <a:t>The similar random convolution has been adopted in several works, with different ways of constructing the matrix C, and has been proved </a:t>
            </a:r>
            <a:r>
              <a:rPr lang="en-US" altLang="zh-CN" sz="2400">
                <a:solidFill>
                  <a:srgbClr val="FFFF00"/>
                </a:solidFill>
              </a:rPr>
              <a:t>effective and efficient</a:t>
            </a:r>
            <a:r>
              <a:rPr lang="en-US" altLang="zh-CN" sz="2400">
                <a:solidFill>
                  <a:schemeClr val="bg1"/>
                </a:solidFill>
              </a:rPr>
              <a:t>. </a:t>
            </a:r>
          </a:p>
        </p:txBody>
      </p:sp>
      <p:graphicFrame>
        <p:nvGraphicFramePr>
          <p:cNvPr id="106501" name="Object 5"/>
          <p:cNvGraphicFramePr>
            <a:graphicFrameLocks noChangeAspect="1"/>
          </p:cNvGraphicFramePr>
          <p:nvPr/>
        </p:nvGraphicFramePr>
        <p:xfrm>
          <a:off x="2843213" y="2565400"/>
          <a:ext cx="2944812" cy="455613"/>
        </p:xfrm>
        <a:graphic>
          <a:graphicData uri="http://schemas.openxmlformats.org/presentationml/2006/ole">
            <p:oleObj spid="_x0000_s106501" name="Equation" r:id="rId4" imgW="1155600" imgH="228600" progId="Equation.DSMT4">
              <p:embed/>
            </p:oleObj>
          </a:graphicData>
        </a:graphic>
      </p:graphicFrame>
      <p:graphicFrame>
        <p:nvGraphicFramePr>
          <p:cNvPr id="106502" name="Object 6"/>
          <p:cNvGraphicFramePr>
            <a:graphicFrameLocks noChangeAspect="1"/>
          </p:cNvGraphicFramePr>
          <p:nvPr/>
        </p:nvGraphicFramePr>
        <p:xfrm>
          <a:off x="6516688" y="1412875"/>
          <a:ext cx="696912" cy="336550"/>
        </p:xfrm>
        <a:graphic>
          <a:graphicData uri="http://schemas.openxmlformats.org/presentationml/2006/ole">
            <p:oleObj spid="_x0000_s106502" name="Equation" r:id="rId5" imgW="368280" imgH="177480" progId="Equation.DSMT4">
              <p:embed/>
            </p:oleObj>
          </a:graphicData>
        </a:graphic>
      </p:graphicFrame>
      <p:graphicFrame>
        <p:nvGraphicFramePr>
          <p:cNvPr id="106503" name="Object 7"/>
          <p:cNvGraphicFramePr>
            <a:graphicFrameLocks noChangeAspect="1"/>
          </p:cNvGraphicFramePr>
          <p:nvPr/>
        </p:nvGraphicFramePr>
        <p:xfrm>
          <a:off x="3635375" y="2133600"/>
          <a:ext cx="673100" cy="336550"/>
        </p:xfrm>
        <a:graphic>
          <a:graphicData uri="http://schemas.openxmlformats.org/presentationml/2006/ole">
            <p:oleObj spid="_x0000_s106503" name="Equation" r:id="rId6" imgW="355320" imgH="177480" progId="Equation.DSMT4">
              <p:embed/>
            </p:oleObj>
          </a:graphicData>
        </a:graphic>
      </p:graphicFrame>
      <p:graphicFrame>
        <p:nvGraphicFramePr>
          <p:cNvPr id="106504" name="Object 8"/>
          <p:cNvGraphicFramePr>
            <a:graphicFrameLocks noChangeAspect="1"/>
          </p:cNvGraphicFramePr>
          <p:nvPr/>
        </p:nvGraphicFramePr>
        <p:xfrm>
          <a:off x="2500313" y="3109913"/>
          <a:ext cx="479425" cy="360362"/>
        </p:xfrm>
        <a:graphic>
          <a:graphicData uri="http://schemas.openxmlformats.org/presentationml/2006/ole">
            <p:oleObj spid="_x0000_s106504" name="Equation" r:id="rId7" imgW="253800" imgH="190440" progId="Equation.DSMT4">
              <p:embed/>
            </p:oleObj>
          </a:graphicData>
        </a:graphic>
      </p:graphicFrame>
      <p:graphicFrame>
        <p:nvGraphicFramePr>
          <p:cNvPr id="106505" name="Object 9"/>
          <p:cNvGraphicFramePr>
            <a:graphicFrameLocks noChangeAspect="1"/>
          </p:cNvGraphicFramePr>
          <p:nvPr/>
        </p:nvGraphicFramePr>
        <p:xfrm>
          <a:off x="6372225" y="3141663"/>
          <a:ext cx="311150" cy="312737"/>
        </p:xfrm>
        <a:graphic>
          <a:graphicData uri="http://schemas.openxmlformats.org/presentationml/2006/ole">
            <p:oleObj spid="_x0000_s106505" name="Equation" r:id="rId8" imgW="164880" imgH="1648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Acknowledgement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8229600" cy="48244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>
                <a:solidFill>
                  <a:schemeClr val="bg1"/>
                </a:solidFill>
              </a:rPr>
              <a:t>Advisor: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>
                <a:solidFill>
                  <a:schemeClr val="bg1"/>
                </a:solidFill>
              </a:rPr>
              <a:t>	Dr. Zhu Han</a:t>
            </a:r>
          </a:p>
          <a:p>
            <a:pPr>
              <a:lnSpc>
                <a:spcPct val="90000"/>
              </a:lnSpc>
            </a:pPr>
            <a:r>
              <a:rPr lang="en-US" altLang="zh-CN">
                <a:solidFill>
                  <a:schemeClr val="bg1"/>
                </a:solidFill>
              </a:rPr>
              <a:t>Coauthors: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>
                <a:solidFill>
                  <a:schemeClr val="bg1"/>
                </a:solidFill>
              </a:rPr>
              <a:t>	Dr. Wotao Yin, Dr. Ekram Hossain, Dr. Husheng Li, Dr. Javad Ahmadi-Shokouh, Dr. E. Joe Charlson, Dr. Sima Noghanian, and Dr. Yinying Li.</a:t>
            </a:r>
          </a:p>
          <a:p>
            <a:pPr>
              <a:lnSpc>
                <a:spcPct val="90000"/>
              </a:lnSpc>
            </a:pPr>
            <a:r>
              <a:rPr lang="en-US" altLang="zh-CN">
                <a:solidFill>
                  <a:schemeClr val="bg1"/>
                </a:solidFill>
              </a:rPr>
              <a:t>Committee members: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>
                <a:solidFill>
                  <a:schemeClr val="bg1"/>
                </a:solidFill>
              </a:rPr>
              <a:t>	Dr. Richard Liu, Dr. Haluk Ogmen, Dr. Lijun Qian, Dr.  Wotao Yin, and Dr. Rong Zheng</a:t>
            </a:r>
          </a:p>
          <a:p>
            <a:pPr>
              <a:lnSpc>
                <a:spcPct val="90000"/>
              </a:lnSpc>
            </a:pPr>
            <a:r>
              <a:rPr lang="en-US" altLang="zh-CN">
                <a:solidFill>
                  <a:schemeClr val="bg1"/>
                </a:solidFill>
              </a:rPr>
              <a:t>Lab mates</a:t>
            </a:r>
          </a:p>
          <a:p>
            <a:pPr>
              <a:lnSpc>
                <a:spcPct val="90000"/>
              </a:lnSpc>
            </a:pPr>
            <a:r>
              <a:rPr lang="en-US" altLang="zh-CN">
                <a:solidFill>
                  <a:schemeClr val="bg1"/>
                </a:solidFill>
              </a:rPr>
              <a:t>Friends and Families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Difficulties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zh-CN" sz="2400">
                <a:solidFill>
                  <a:schemeClr val="bg1"/>
                </a:solidFill>
              </a:rPr>
              <a:t>CS favors</a:t>
            </a:r>
            <a:r>
              <a:rPr lang="en-US" altLang="zh-CN" sz="2400">
                <a:solidFill>
                  <a:srgbClr val="FFFF00"/>
                </a:solidFill>
              </a:rPr>
              <a:t> linear projection </a:t>
            </a:r>
            <a:r>
              <a:rPr lang="en-US" altLang="zh-CN" sz="2400">
                <a:solidFill>
                  <a:schemeClr val="bg1"/>
                </a:solidFill>
              </a:rPr>
              <a:t>with</a:t>
            </a:r>
            <a:r>
              <a:rPr lang="en-US" altLang="zh-CN" sz="2400">
                <a:solidFill>
                  <a:srgbClr val="FFFF00"/>
                </a:solidFill>
              </a:rPr>
              <a:t> </a:t>
            </a:r>
            <a:r>
              <a:rPr lang="en-US" altLang="zh-CN" sz="2400">
                <a:solidFill>
                  <a:schemeClr val="bg1"/>
                </a:solidFill>
              </a:rPr>
              <a:t>i.i.d. sub-Gaussian random sensing, which are proven optimal (in terms of order of magnitude), but </a:t>
            </a:r>
            <a:r>
              <a:rPr lang="en-US" altLang="zh-CN" sz="2400">
                <a:solidFill>
                  <a:srgbClr val="FFFF00"/>
                </a:solidFill>
              </a:rPr>
              <a:t>OFDM only allows convolution </a:t>
            </a:r>
            <a:r>
              <a:rPr lang="en-US" altLang="zh-CN" sz="2400">
                <a:solidFill>
                  <a:schemeClr val="bg1"/>
                </a:solidFill>
              </a:rPr>
              <a:t>(which is</a:t>
            </a:r>
            <a:r>
              <a:rPr lang="en-US" altLang="zh-CN" sz="2400">
                <a:solidFill>
                  <a:srgbClr val="FFFF00"/>
                </a:solidFill>
              </a:rPr>
              <a:t> </a:t>
            </a:r>
            <a:r>
              <a:rPr lang="en-US" altLang="zh-CN" sz="2400">
                <a:solidFill>
                  <a:schemeClr val="bg1"/>
                </a:solidFill>
              </a:rPr>
              <a:t>“much less random” );</a:t>
            </a:r>
          </a:p>
          <a:p>
            <a:r>
              <a:rPr lang="en-US" altLang="zh-CN" sz="2400">
                <a:solidFill>
                  <a:schemeClr val="bg1"/>
                </a:solidFill>
              </a:rPr>
              <a:t>We want higher resolution channel estimation, which is limited by the ADC speed;</a:t>
            </a:r>
          </a:p>
          <a:p>
            <a:r>
              <a:rPr lang="en-US" altLang="zh-CN" sz="2400">
                <a:solidFill>
                  <a:schemeClr val="bg1"/>
                </a:solidFill>
              </a:rPr>
              <a:t>CS favors random sampling, which is difficult to realize on hardware;</a:t>
            </a:r>
          </a:p>
          <a:p>
            <a:r>
              <a:rPr lang="en-US" altLang="zh-CN" sz="2400">
                <a:solidFill>
                  <a:schemeClr val="bg1"/>
                </a:solidFill>
              </a:rPr>
              <a:t>General ℓ</a:t>
            </a:r>
            <a:r>
              <a:rPr lang="en-US" altLang="zh-CN" sz="1600">
                <a:solidFill>
                  <a:schemeClr val="bg1"/>
                </a:solidFill>
              </a:rPr>
              <a:t>1</a:t>
            </a:r>
            <a:r>
              <a:rPr lang="en-US" altLang="zh-CN" sz="2400">
                <a:solidFill>
                  <a:schemeClr val="bg1"/>
                </a:solidFill>
              </a:rPr>
              <a:t> minimization works best for random measurement matrix, which we cannot realize in OFDM system.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Solution – Asymmetric DAC and ADC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Increase DAC speed</a:t>
            </a:r>
          </a:p>
          <a:p>
            <a:pPr lvl="1"/>
            <a:r>
              <a:rPr lang="en-US" altLang="zh-CN">
                <a:solidFill>
                  <a:schemeClr val="bg1"/>
                </a:solidFill>
              </a:rPr>
              <a:t>DAC speed can be increased at low cost.</a:t>
            </a:r>
          </a:p>
          <a:p>
            <a:r>
              <a:rPr lang="en-US" altLang="zh-CN">
                <a:solidFill>
                  <a:schemeClr val="bg1"/>
                </a:solidFill>
              </a:rPr>
              <a:t>Keep ADC at low speed</a:t>
            </a:r>
          </a:p>
          <a:p>
            <a:pPr lvl="1"/>
            <a:r>
              <a:rPr lang="en-US" altLang="zh-CN">
                <a:solidFill>
                  <a:schemeClr val="bg1"/>
                </a:solidFill>
              </a:rPr>
              <a:t>ADC price goes up steeply with the speed increase.</a:t>
            </a:r>
          </a:p>
          <a:p>
            <a:r>
              <a:rPr lang="en-US" altLang="zh-CN">
                <a:solidFill>
                  <a:schemeClr val="bg1"/>
                </a:solidFill>
              </a:rPr>
              <a:t>This system design reduced the dimension from input to output (compression); </a:t>
            </a:r>
          </a:p>
          <a:p>
            <a:r>
              <a:rPr lang="en-US" altLang="zh-CN">
                <a:solidFill>
                  <a:schemeClr val="bg1"/>
                </a:solidFill>
              </a:rPr>
              <a:t>If we can decode from a few output of low speed ADC, the use of high speed DAC offers high resolution channel estimation.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Difficulties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zh-CN" sz="2400">
                <a:solidFill>
                  <a:schemeClr val="bg1"/>
                </a:solidFill>
              </a:rPr>
              <a:t>CS favors</a:t>
            </a:r>
            <a:r>
              <a:rPr lang="en-US" altLang="zh-CN" sz="2400">
                <a:solidFill>
                  <a:srgbClr val="FFFF00"/>
                </a:solidFill>
              </a:rPr>
              <a:t> linear projection </a:t>
            </a:r>
            <a:r>
              <a:rPr lang="en-US" altLang="zh-CN" sz="2400">
                <a:solidFill>
                  <a:schemeClr val="bg1"/>
                </a:solidFill>
              </a:rPr>
              <a:t>with</a:t>
            </a:r>
            <a:r>
              <a:rPr lang="en-US" altLang="zh-CN" sz="2400">
                <a:solidFill>
                  <a:srgbClr val="FFFF00"/>
                </a:solidFill>
              </a:rPr>
              <a:t> </a:t>
            </a:r>
            <a:r>
              <a:rPr lang="en-US" altLang="zh-CN" sz="2400">
                <a:solidFill>
                  <a:schemeClr val="bg1"/>
                </a:solidFill>
              </a:rPr>
              <a:t>i.i.d. sub-Gaussian random sensing, which are proven optimal (in terms of order of magnitude), but </a:t>
            </a:r>
            <a:r>
              <a:rPr lang="en-US" altLang="zh-CN" sz="2400">
                <a:solidFill>
                  <a:srgbClr val="FFFF00"/>
                </a:solidFill>
              </a:rPr>
              <a:t>OFDM only allows convolution </a:t>
            </a:r>
            <a:r>
              <a:rPr lang="en-US" altLang="zh-CN" sz="2400">
                <a:solidFill>
                  <a:schemeClr val="bg1"/>
                </a:solidFill>
              </a:rPr>
              <a:t>(which is</a:t>
            </a:r>
            <a:r>
              <a:rPr lang="en-US" altLang="zh-CN" sz="2400">
                <a:solidFill>
                  <a:srgbClr val="FFFF00"/>
                </a:solidFill>
              </a:rPr>
              <a:t> </a:t>
            </a:r>
            <a:r>
              <a:rPr lang="en-US" altLang="zh-CN" sz="2400">
                <a:solidFill>
                  <a:schemeClr val="bg1"/>
                </a:solidFill>
              </a:rPr>
              <a:t>“much less random” );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400">
                <a:solidFill>
                  <a:schemeClr val="bg1"/>
                </a:solidFill>
              </a:rPr>
              <a:t>We want higher resolution channel estimation, which is limited by the ADC speed;</a:t>
            </a:r>
          </a:p>
          <a:p>
            <a:r>
              <a:rPr lang="en-US" altLang="zh-CN" sz="2400">
                <a:solidFill>
                  <a:schemeClr val="bg1"/>
                </a:solidFill>
              </a:rPr>
              <a:t>CS favors random sampling, which is difficult to realize on hardware;</a:t>
            </a:r>
          </a:p>
          <a:p>
            <a:r>
              <a:rPr lang="en-US" altLang="zh-CN" sz="2400">
                <a:solidFill>
                  <a:schemeClr val="bg1"/>
                </a:solidFill>
              </a:rPr>
              <a:t>General ℓ</a:t>
            </a:r>
            <a:r>
              <a:rPr lang="en-US" altLang="zh-CN" sz="1600">
                <a:solidFill>
                  <a:schemeClr val="bg1"/>
                </a:solidFill>
              </a:rPr>
              <a:t>1</a:t>
            </a:r>
            <a:r>
              <a:rPr lang="en-US" altLang="zh-CN" sz="2400">
                <a:solidFill>
                  <a:schemeClr val="bg1"/>
                </a:solidFill>
              </a:rPr>
              <a:t> minimization works best for random measurement matrix, which we cannot realize in OFDM system.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>
                <a:solidFill>
                  <a:schemeClr val="bg1"/>
                </a:solidFill>
              </a:rPr>
              <a:t>Solution </a:t>
            </a:r>
            <a:br>
              <a:rPr lang="en-US" altLang="zh-CN" sz="2800">
                <a:solidFill>
                  <a:schemeClr val="bg1"/>
                </a:solidFill>
              </a:rPr>
            </a:br>
            <a:r>
              <a:rPr lang="en-US" altLang="zh-CN" sz="2800">
                <a:solidFill>
                  <a:schemeClr val="bg1"/>
                </a:solidFill>
              </a:rPr>
              <a:t> – Uniformly Down-sample with Low Speed ADC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8229600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bg1"/>
                </a:solidFill>
              </a:rPr>
              <a:t>We have to use low speed ADC, which actually performed uniform down-sample on convolution results                      </a:t>
            </a:r>
          </a:p>
          <a:p>
            <a:pPr>
              <a:lnSpc>
                <a:spcPct val="90000"/>
              </a:lnSpc>
            </a:pPr>
            <a:endParaRPr lang="en-US" altLang="zh-CN" sz="24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>
                <a:solidFill>
                  <a:schemeClr val="bg1"/>
                </a:solidFill>
              </a:rPr>
              <a:t>is very different from </a:t>
            </a:r>
            <a:r>
              <a:rPr lang="en-US" altLang="zh-CN" sz="2400">
                <a:solidFill>
                  <a:srgbClr val="FFFF00"/>
                </a:solidFill>
              </a:rPr>
              <a:t>partial Fourier sampling</a:t>
            </a:r>
            <a:r>
              <a:rPr lang="en-US" altLang="zh-CN" sz="2400">
                <a:solidFill>
                  <a:schemeClr val="bg1"/>
                </a:solidFill>
              </a:rPr>
              <a:t>                   :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Partial Fourier sampling, used by general CS,  requires a </a:t>
            </a:r>
            <a:r>
              <a:rPr lang="en-US" altLang="zh-CN" sz="2000">
                <a:solidFill>
                  <a:srgbClr val="FFFF00"/>
                </a:solidFill>
              </a:rPr>
              <a:t>random sampling locations Ω</a:t>
            </a:r>
            <a:r>
              <a:rPr lang="en-US" altLang="zh-CN" sz="2000">
                <a:solidFill>
                  <a:schemeClr val="bg1"/>
                </a:solidFill>
              </a:rPr>
              <a:t> to avoid the aliasing artifacts in the recovery;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But the proposed, with random-phased X, permits both random and uniform down-sample.</a:t>
            </a: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bg1"/>
                </a:solidFill>
              </a:rPr>
              <a:t>Note: we do not offer theoretical proof, but we demonstrate numerically the encoding efficiency of random convolution + uniform down sampling.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sz="24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>
                <a:solidFill>
                  <a:srgbClr val="FFFF00"/>
                </a:solidFill>
              </a:rPr>
              <a:t>Note: Ω is a data set shows where we should take sample</a:t>
            </a:r>
          </a:p>
        </p:txBody>
      </p:sp>
      <p:graphicFrame>
        <p:nvGraphicFramePr>
          <p:cNvPr id="130053" name="Object 5"/>
          <p:cNvGraphicFramePr>
            <a:graphicFrameLocks noChangeAspect="1"/>
          </p:cNvGraphicFramePr>
          <p:nvPr/>
        </p:nvGraphicFramePr>
        <p:xfrm>
          <a:off x="2771775" y="2133600"/>
          <a:ext cx="3114675" cy="452438"/>
        </p:xfrm>
        <a:graphic>
          <a:graphicData uri="http://schemas.openxmlformats.org/presentationml/2006/ole">
            <p:oleObj spid="_x0000_s130053" name="Equation" r:id="rId4" imgW="1218960" imgH="228600" progId="Equation.DSMT4">
              <p:embed/>
            </p:oleObj>
          </a:graphicData>
        </a:graphic>
      </p:graphicFrame>
      <p:graphicFrame>
        <p:nvGraphicFramePr>
          <p:cNvPr id="130054" name="Object 6"/>
          <p:cNvGraphicFramePr>
            <a:graphicFrameLocks noChangeAspect="1"/>
          </p:cNvGraphicFramePr>
          <p:nvPr/>
        </p:nvGraphicFramePr>
        <p:xfrm>
          <a:off x="6877050" y="2565400"/>
          <a:ext cx="1296988" cy="454025"/>
        </p:xfrm>
        <a:graphic>
          <a:graphicData uri="http://schemas.openxmlformats.org/presentationml/2006/ole">
            <p:oleObj spid="_x0000_s130054" name="Equation" r:id="rId5" imgW="507960" imgH="2286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Difficulties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zh-CN" sz="2400">
                <a:solidFill>
                  <a:schemeClr val="bg1"/>
                </a:solidFill>
              </a:rPr>
              <a:t>CS favors</a:t>
            </a:r>
            <a:r>
              <a:rPr lang="en-US" altLang="zh-CN" sz="2400">
                <a:solidFill>
                  <a:srgbClr val="FFFF00"/>
                </a:solidFill>
              </a:rPr>
              <a:t> linear projection </a:t>
            </a:r>
            <a:r>
              <a:rPr lang="en-US" altLang="zh-CN" sz="2400">
                <a:solidFill>
                  <a:schemeClr val="bg1"/>
                </a:solidFill>
              </a:rPr>
              <a:t>with</a:t>
            </a:r>
            <a:r>
              <a:rPr lang="en-US" altLang="zh-CN" sz="2400">
                <a:solidFill>
                  <a:srgbClr val="FFFF00"/>
                </a:solidFill>
              </a:rPr>
              <a:t> </a:t>
            </a:r>
            <a:r>
              <a:rPr lang="en-US" altLang="zh-CN" sz="2400">
                <a:solidFill>
                  <a:schemeClr val="bg1"/>
                </a:solidFill>
              </a:rPr>
              <a:t>i.i.d. sub-Gaussian random sensing, which are proven optimal (in terms of order of magnitude), but </a:t>
            </a:r>
            <a:r>
              <a:rPr lang="en-US" altLang="zh-CN" sz="2400">
                <a:solidFill>
                  <a:srgbClr val="FFFF00"/>
                </a:solidFill>
              </a:rPr>
              <a:t>OFDM only allows convolution </a:t>
            </a:r>
            <a:r>
              <a:rPr lang="en-US" altLang="zh-CN" sz="2400">
                <a:solidFill>
                  <a:schemeClr val="bg1"/>
                </a:solidFill>
              </a:rPr>
              <a:t>(which is</a:t>
            </a:r>
            <a:r>
              <a:rPr lang="en-US" altLang="zh-CN" sz="2400">
                <a:solidFill>
                  <a:srgbClr val="FFFF00"/>
                </a:solidFill>
              </a:rPr>
              <a:t> </a:t>
            </a:r>
            <a:r>
              <a:rPr lang="en-US" altLang="zh-CN" sz="2400">
                <a:solidFill>
                  <a:schemeClr val="bg1"/>
                </a:solidFill>
              </a:rPr>
              <a:t>“much less random” );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400">
                <a:solidFill>
                  <a:schemeClr val="bg1"/>
                </a:solidFill>
              </a:rPr>
              <a:t>We want higher resolution channel estimation, which is limited by the ADC speed;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400">
                <a:solidFill>
                  <a:schemeClr val="bg1"/>
                </a:solidFill>
              </a:rPr>
              <a:t>CS favors random sampling, which is difficult to realize on hardware;</a:t>
            </a:r>
          </a:p>
          <a:p>
            <a:r>
              <a:rPr lang="en-US" altLang="zh-CN" sz="2400">
                <a:solidFill>
                  <a:schemeClr val="bg1"/>
                </a:solidFill>
              </a:rPr>
              <a:t>General ℓ</a:t>
            </a:r>
            <a:r>
              <a:rPr lang="en-US" altLang="zh-CN" sz="1600">
                <a:solidFill>
                  <a:schemeClr val="bg1"/>
                </a:solidFill>
              </a:rPr>
              <a:t>1</a:t>
            </a:r>
            <a:r>
              <a:rPr lang="en-US" altLang="zh-CN" sz="2400">
                <a:solidFill>
                  <a:schemeClr val="bg1"/>
                </a:solidFill>
              </a:rPr>
              <a:t> minimization works best for random measurement matrix, which we cannot realize in OFDM system.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Solution – CS-OFDM algorithm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8374063" cy="792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bg1"/>
                </a:solidFill>
              </a:rPr>
              <a:t>Recover </a:t>
            </a:r>
            <a:r>
              <a:rPr lang="en-US" altLang="zh-CN" sz="2400" i="1">
                <a:solidFill>
                  <a:schemeClr val="bg1"/>
                </a:solidFill>
              </a:rPr>
              <a:t>h</a:t>
            </a:r>
            <a:r>
              <a:rPr lang="en-US" altLang="zh-CN" sz="1200" i="1">
                <a:solidFill>
                  <a:schemeClr val="bg1"/>
                </a:solidFill>
              </a:rPr>
              <a:t>N</a:t>
            </a:r>
            <a:r>
              <a:rPr lang="en-US" altLang="zh-CN" sz="2400" i="1">
                <a:solidFill>
                  <a:schemeClr val="bg1"/>
                </a:solidFill>
              </a:rPr>
              <a:t> </a:t>
            </a:r>
            <a:r>
              <a:rPr lang="en-US" altLang="zh-CN" sz="2400">
                <a:solidFill>
                  <a:schemeClr val="bg1"/>
                </a:solidFill>
              </a:rPr>
              <a:t>from    </a:t>
            </a:r>
            <a:r>
              <a:rPr lang="en-US" altLang="zh-CN" sz="2400" i="1">
                <a:solidFill>
                  <a:schemeClr val="bg1"/>
                </a:solidFill>
              </a:rPr>
              <a:t>                              </a:t>
            </a:r>
            <a:r>
              <a:rPr lang="en-US" altLang="zh-CN" sz="2400">
                <a:solidFill>
                  <a:schemeClr val="bg1"/>
                </a:solidFill>
              </a:rPr>
              <a:t>using: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rgbClr val="FFFF00"/>
                </a:solidFill>
              </a:rPr>
              <a:t>Truncated ℓ</a:t>
            </a:r>
            <a:r>
              <a:rPr lang="en-US" altLang="zh-CN" sz="1400">
                <a:solidFill>
                  <a:srgbClr val="FFFF00"/>
                </a:solidFill>
              </a:rPr>
              <a:t>1</a:t>
            </a:r>
            <a:r>
              <a:rPr lang="en-US" altLang="zh-CN" sz="2000">
                <a:solidFill>
                  <a:srgbClr val="FFFF00"/>
                </a:solidFill>
              </a:rPr>
              <a:t> minimization + Iterative support detection</a:t>
            </a:r>
          </a:p>
        </p:txBody>
      </p:sp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1989138"/>
            <a:ext cx="675005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1077" name="Object 5"/>
          <p:cNvGraphicFramePr>
            <a:graphicFrameLocks noChangeAspect="1"/>
          </p:cNvGraphicFramePr>
          <p:nvPr/>
        </p:nvGraphicFramePr>
        <p:xfrm>
          <a:off x="3203575" y="1196975"/>
          <a:ext cx="2736850" cy="490538"/>
        </p:xfrm>
        <a:graphic>
          <a:graphicData uri="http://schemas.openxmlformats.org/presentationml/2006/ole">
            <p:oleObj spid="_x0000_s131077" name="Equation" r:id="rId5" imgW="1346040" imgH="241200" progId="Equation.DSMT4">
              <p:embed/>
            </p:oleObj>
          </a:graphicData>
        </a:graphic>
      </p:graphicFrame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539750" y="5734050"/>
            <a:ext cx="8064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SzPct val="95000"/>
              <a:buFont typeface="Wingdings" pitchFamily="2" charset="2"/>
              <a:buChar char="n"/>
            </a:pPr>
            <a:r>
              <a:rPr lang="en-US" altLang="zh-CN" sz="2000">
                <a:solidFill>
                  <a:schemeClr val="bg1"/>
                </a:solidFill>
              </a:rPr>
              <a:t> Regardless of sensing scheme,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CS-OFDM shows an average of 5 dB gain in MSE compared with ℓ1 minimization alone.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>
                <a:solidFill>
                  <a:schemeClr val="bg1"/>
                </a:solidFill>
              </a:rPr>
              <a:t>Application #1: Results – MSE Performance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5229225"/>
            <a:ext cx="8229600" cy="129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000">
                <a:solidFill>
                  <a:schemeClr val="bg1"/>
                </a:solidFill>
              </a:rPr>
              <a:t>Thanks to CS, we can make </a:t>
            </a:r>
            <a:r>
              <a:rPr lang="en-US" altLang="zh-CN" sz="2000">
                <a:solidFill>
                  <a:srgbClr val="FFFF00"/>
                </a:solidFill>
              </a:rPr>
              <a:t>DAC 16 times faster than ADC</a:t>
            </a:r>
            <a:r>
              <a:rPr lang="en-US" altLang="zh-CN" sz="2000">
                <a:solidFill>
                  <a:schemeClr val="bg1"/>
                </a:solidFill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altLang="zh-CN" sz="2000">
                <a:solidFill>
                  <a:schemeClr val="bg1"/>
                </a:solidFill>
              </a:rPr>
              <a:t>Transmitter: 1024 point IDFT Vs. Receiver: 64 point DFT</a:t>
            </a:r>
          </a:p>
          <a:p>
            <a:pPr>
              <a:lnSpc>
                <a:spcPct val="80000"/>
              </a:lnSpc>
            </a:pPr>
            <a:r>
              <a:rPr lang="en-US" altLang="zh-CN" sz="2000">
                <a:solidFill>
                  <a:schemeClr val="bg1"/>
                </a:solidFill>
              </a:rPr>
              <a:t>As number of multipath increases, MSE increases;</a:t>
            </a:r>
          </a:p>
          <a:p>
            <a:pPr>
              <a:lnSpc>
                <a:spcPct val="80000"/>
              </a:lnSpc>
            </a:pPr>
            <a:r>
              <a:rPr lang="en-US" altLang="zh-CN" sz="2000">
                <a:solidFill>
                  <a:schemeClr val="bg1"/>
                </a:solidFill>
              </a:rPr>
              <a:t>Noise decrease the performance obviously.</a:t>
            </a: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 cstate="print"/>
          <a:srcRect l="977"/>
          <a:stretch>
            <a:fillRect/>
          </a:stretch>
        </p:blipFill>
        <p:spPr bwMode="auto">
          <a:xfrm>
            <a:off x="1258888" y="1268413"/>
            <a:ext cx="72390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>
                <a:solidFill>
                  <a:schemeClr val="bg1"/>
                </a:solidFill>
              </a:rPr>
              <a:t>Application #1: Results – Noise Performance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5373688"/>
            <a:ext cx="8229600" cy="854075"/>
          </a:xfrm>
        </p:spPr>
        <p:txBody>
          <a:bodyPr/>
          <a:lstStyle/>
          <a:p>
            <a:r>
              <a:rPr lang="en-US" altLang="zh-CN" sz="2400">
                <a:solidFill>
                  <a:schemeClr val="bg1"/>
                </a:solidFill>
              </a:rPr>
              <a:t>Recovered SNR shows an average gain of 10 dB over sensing SNR.</a:t>
            </a:r>
          </a:p>
        </p:txBody>
      </p:sp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3" cstate="print"/>
          <a:srcRect l="688" t="-27"/>
          <a:stretch>
            <a:fillRect/>
          </a:stretch>
        </p:blipFill>
        <p:spPr bwMode="auto">
          <a:xfrm>
            <a:off x="1403350" y="1268413"/>
            <a:ext cx="69627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Application #1: Results – CRLB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229225"/>
            <a:ext cx="8229600" cy="996950"/>
          </a:xfrm>
        </p:spPr>
        <p:txBody>
          <a:bodyPr/>
          <a:lstStyle/>
          <a:p>
            <a:r>
              <a:rPr lang="en-US" altLang="zh-CN" sz="2400">
                <a:solidFill>
                  <a:schemeClr val="bg1"/>
                </a:solidFill>
              </a:rPr>
              <a:t>Variance of the estimation channel is close to the Cramer-Rao Lower Bound especially when SNR is low.</a:t>
            </a:r>
          </a:p>
        </p:txBody>
      </p:sp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412875"/>
            <a:ext cx="659765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Application #1: Result Highlights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8229600" cy="4895850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Recover </a:t>
            </a:r>
            <a:r>
              <a:rPr lang="en-US" altLang="zh-CN">
                <a:solidFill>
                  <a:srgbClr val="FFFF00"/>
                </a:solidFill>
              </a:rPr>
              <a:t>high-resolution</a:t>
            </a:r>
            <a:r>
              <a:rPr lang="en-US" altLang="zh-CN">
                <a:solidFill>
                  <a:schemeClr val="bg1"/>
                </a:solidFill>
              </a:rPr>
              <a:t> channel response with </a:t>
            </a:r>
            <a:r>
              <a:rPr lang="en-US" altLang="zh-CN">
                <a:solidFill>
                  <a:srgbClr val="FFFF00"/>
                </a:solidFill>
              </a:rPr>
              <a:t>low speed ADC</a:t>
            </a:r>
            <a:r>
              <a:rPr lang="en-US" altLang="zh-CN">
                <a:solidFill>
                  <a:schemeClr val="bg1"/>
                </a:solidFill>
              </a:rPr>
              <a:t>;</a:t>
            </a:r>
          </a:p>
          <a:p>
            <a:r>
              <a:rPr lang="en-US" altLang="zh-CN">
                <a:solidFill>
                  <a:srgbClr val="FFFF00"/>
                </a:solidFill>
              </a:rPr>
              <a:t>Robust to noise</a:t>
            </a:r>
            <a:r>
              <a:rPr lang="en-US" altLang="zh-CN">
                <a:solidFill>
                  <a:schemeClr val="bg1"/>
                </a:solidFill>
              </a:rPr>
              <a:t>: solution SNR ≈ sensing SNR;</a:t>
            </a:r>
          </a:p>
          <a:p>
            <a:r>
              <a:rPr lang="en-US" altLang="zh-CN">
                <a:solidFill>
                  <a:schemeClr val="bg1"/>
                </a:solidFill>
              </a:rPr>
              <a:t>CS-OFDM algorithm </a:t>
            </a:r>
            <a:r>
              <a:rPr lang="en-US" altLang="zh-CN">
                <a:solidFill>
                  <a:srgbClr val="FFFF00"/>
                </a:solidFill>
              </a:rPr>
              <a:t>outperforms the ℓ</a:t>
            </a:r>
            <a:r>
              <a:rPr lang="en-US" altLang="zh-CN" sz="1800">
                <a:solidFill>
                  <a:srgbClr val="FFFF00"/>
                </a:solidFill>
              </a:rPr>
              <a:t>1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 lang="en-US" altLang="zh-CN">
                <a:solidFill>
                  <a:srgbClr val="FFFF00"/>
                </a:solidFill>
              </a:rPr>
              <a:t>minimization algorithm</a:t>
            </a:r>
            <a:r>
              <a:rPr lang="en-US" altLang="zh-CN">
                <a:solidFill>
                  <a:schemeClr val="bg1"/>
                </a:solidFill>
              </a:rPr>
              <a:t>;</a:t>
            </a:r>
          </a:p>
          <a:p>
            <a:r>
              <a:rPr lang="en-US" altLang="zh-CN">
                <a:solidFill>
                  <a:schemeClr val="bg1"/>
                </a:solidFill>
              </a:rPr>
              <a:t>The CS </a:t>
            </a:r>
            <a:r>
              <a:rPr lang="en-US" altLang="zh-CN">
                <a:solidFill>
                  <a:srgbClr val="FFFF00"/>
                </a:solidFill>
              </a:rPr>
              <a:t>estimated channel variance is close to the CRLB</a:t>
            </a:r>
            <a:r>
              <a:rPr lang="en-US" altLang="zh-CN">
                <a:solidFill>
                  <a:schemeClr val="bg1"/>
                </a:solidFill>
              </a:rPr>
              <a:t>, especially so at low SNR and small number of multipath.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8229600" cy="4895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bg1"/>
                </a:solidFill>
              </a:rPr>
              <a:t>Compressive sensing (CS) framework: Brief review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Basic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Matrix Form CS</a:t>
            </a:r>
          </a:p>
          <a:p>
            <a:pPr lvl="2">
              <a:lnSpc>
                <a:spcPct val="90000"/>
              </a:lnSpc>
            </a:pPr>
            <a:r>
              <a:rPr lang="en-US" altLang="zh-CN" sz="1800">
                <a:solidFill>
                  <a:schemeClr val="bg1"/>
                </a:solidFill>
              </a:rPr>
              <a:t>Joint sparsity model</a:t>
            </a:r>
          </a:p>
          <a:p>
            <a:pPr lvl="2">
              <a:lnSpc>
                <a:spcPct val="90000"/>
              </a:lnSpc>
            </a:pPr>
            <a:r>
              <a:rPr lang="en-US" altLang="zh-CN" sz="1800">
                <a:solidFill>
                  <a:schemeClr val="bg1"/>
                </a:solidFill>
              </a:rPr>
              <a:t>Matrix completion</a:t>
            </a: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bg1"/>
                </a:solidFill>
              </a:rPr>
              <a:t>Four CS applications in wireless communications 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App. #1: High resolution </a:t>
            </a:r>
            <a:r>
              <a:rPr lang="en-US" altLang="zh-CN" sz="2000">
                <a:solidFill>
                  <a:srgbClr val="FFFF00"/>
                </a:solidFill>
              </a:rPr>
              <a:t>OFDM channel estimation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App. #2: Collaborative </a:t>
            </a:r>
            <a:r>
              <a:rPr lang="en-US" altLang="zh-CN" sz="2000">
                <a:solidFill>
                  <a:srgbClr val="FFFF00"/>
                </a:solidFill>
              </a:rPr>
              <a:t>spectrum sensing in cognitive radio networks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App. #3: Low speed ADC for </a:t>
            </a:r>
            <a:r>
              <a:rPr lang="en-US" altLang="zh-CN" sz="2000">
                <a:solidFill>
                  <a:srgbClr val="FFFF00"/>
                </a:solidFill>
              </a:rPr>
              <a:t>60 GHz UWB wireless communication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App. #4: Sparse events detection in </a:t>
            </a:r>
            <a:r>
              <a:rPr lang="en-US" altLang="zh-CN" sz="2000">
                <a:solidFill>
                  <a:srgbClr val="FFFF00"/>
                </a:solidFill>
              </a:rPr>
              <a:t>wireless sensor networks</a:t>
            </a: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bg1"/>
                </a:solidFill>
              </a:rPr>
              <a:t>Summary of previous work</a:t>
            </a: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bg1"/>
                </a:solidFill>
              </a:rPr>
              <a:t>Future work: Overview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>
                <a:solidFill>
                  <a:schemeClr val="bg1"/>
                </a:solidFill>
              </a:rPr>
              <a:t>Application #2: </a:t>
            </a:r>
            <a:br>
              <a:rPr lang="en-US" altLang="zh-CN" sz="2800">
                <a:solidFill>
                  <a:schemeClr val="bg1"/>
                </a:solidFill>
              </a:rPr>
            </a:br>
            <a:r>
              <a:rPr lang="en-US" altLang="zh-CN" sz="2800">
                <a:solidFill>
                  <a:schemeClr val="bg1"/>
                </a:solidFill>
              </a:rPr>
              <a:t> Spectrum Sensing in Cognitive Radio Networks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bg1"/>
                </a:solidFill>
              </a:rPr>
              <a:t>The scenario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Cognitive radio (CR) nodes need to </a:t>
            </a:r>
            <a:r>
              <a:rPr lang="en-US" altLang="zh-CN" sz="2000">
                <a:solidFill>
                  <a:srgbClr val="FFFF00"/>
                </a:solidFill>
              </a:rPr>
              <a:t>detect</a:t>
            </a:r>
            <a:r>
              <a:rPr lang="en-US" altLang="zh-CN" sz="2000">
                <a:solidFill>
                  <a:schemeClr val="bg1"/>
                </a:solidFill>
              </a:rPr>
              <a:t> and use the spectrum holes;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CR nodes in a network must </a:t>
            </a:r>
            <a:r>
              <a:rPr lang="en-US" altLang="zh-CN" sz="2000">
                <a:solidFill>
                  <a:srgbClr val="FFFF00"/>
                </a:solidFill>
              </a:rPr>
              <a:t>collaborate</a:t>
            </a:r>
            <a:r>
              <a:rPr lang="en-US" altLang="zh-CN" sz="2000">
                <a:solidFill>
                  <a:schemeClr val="bg1"/>
                </a:solidFill>
              </a:rPr>
              <a:t> to overcome the limited local observation and maximize the chance of their transmission.</a:t>
            </a: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bg1"/>
                </a:solidFill>
              </a:rPr>
              <a:t>The sparsity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The </a:t>
            </a:r>
            <a:r>
              <a:rPr lang="en-US" altLang="zh-CN" sz="2000">
                <a:solidFill>
                  <a:srgbClr val="FFFF00"/>
                </a:solidFill>
              </a:rPr>
              <a:t>channel occupancy status vector is sparse</a:t>
            </a:r>
            <a:r>
              <a:rPr lang="en-US" altLang="zh-CN" sz="2000">
                <a:solidFill>
                  <a:schemeClr val="bg1"/>
                </a:solidFill>
              </a:rPr>
              <a:t>, since the appearance of primary user (PR) is sparse.</a:t>
            </a: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bg1"/>
                </a:solidFill>
              </a:rPr>
              <a:t>The problem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Spectrum scan performed by each CR is time consuming;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Power limitation and channel fading limited the available channel sensing information;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Missing and erroneous reports due to random transmission loss are inevitable.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We Propose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724400"/>
            <a:ext cx="8229600" cy="17287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200">
                <a:solidFill>
                  <a:schemeClr val="bg1"/>
                </a:solidFill>
              </a:rPr>
              <a:t>Each CR </a:t>
            </a:r>
            <a:r>
              <a:rPr lang="en-US" altLang="zh-CN" sz="2200">
                <a:solidFill>
                  <a:srgbClr val="FFFF00"/>
                </a:solidFill>
              </a:rPr>
              <a:t>sense</a:t>
            </a:r>
            <a:r>
              <a:rPr lang="en-US" altLang="zh-CN" sz="2200">
                <a:solidFill>
                  <a:schemeClr val="bg1"/>
                </a:solidFill>
              </a:rPr>
              <a:t> as many channels as possible </a:t>
            </a:r>
            <a:r>
              <a:rPr lang="en-US" altLang="zh-CN" sz="2200">
                <a:solidFill>
                  <a:srgbClr val="FFFF00"/>
                </a:solidFill>
              </a:rPr>
              <a:t>simultaneously</a:t>
            </a:r>
          </a:p>
          <a:p>
            <a:pPr lvl="1">
              <a:lnSpc>
                <a:spcPct val="80000"/>
              </a:lnSpc>
            </a:pPr>
            <a:r>
              <a:rPr lang="en-US" altLang="zh-CN" sz="2000">
                <a:solidFill>
                  <a:schemeClr val="bg1"/>
                </a:solidFill>
              </a:rPr>
              <a:t>Save time</a:t>
            </a:r>
          </a:p>
          <a:p>
            <a:pPr>
              <a:lnSpc>
                <a:spcPct val="80000"/>
              </a:lnSpc>
            </a:pPr>
            <a:r>
              <a:rPr lang="en-US" altLang="zh-CN" sz="2200">
                <a:solidFill>
                  <a:schemeClr val="bg1"/>
                </a:solidFill>
              </a:rPr>
              <a:t>Equip each CR with a set of </a:t>
            </a:r>
            <a:r>
              <a:rPr lang="en-US" altLang="zh-CN" sz="2200">
                <a:solidFill>
                  <a:srgbClr val="FFFF00"/>
                </a:solidFill>
              </a:rPr>
              <a:t>frequency selective filters</a:t>
            </a:r>
            <a:r>
              <a:rPr lang="en-US" altLang="zh-CN" sz="2200">
                <a:solidFill>
                  <a:schemeClr val="bg1"/>
                </a:solidFill>
              </a:rPr>
              <a:t>, with </a:t>
            </a:r>
            <a:r>
              <a:rPr lang="en-US" altLang="zh-CN" sz="2200">
                <a:solidFill>
                  <a:srgbClr val="FFFF00"/>
                </a:solidFill>
              </a:rPr>
              <a:t>random coefficients</a:t>
            </a:r>
          </a:p>
          <a:p>
            <a:pPr lvl="1">
              <a:lnSpc>
                <a:spcPct val="80000"/>
              </a:lnSpc>
            </a:pPr>
            <a:r>
              <a:rPr lang="en-US" altLang="zh-CN" sz="2000">
                <a:solidFill>
                  <a:schemeClr val="bg1"/>
                </a:solidFill>
              </a:rPr>
              <a:t>Blended data</a:t>
            </a:r>
          </a:p>
        </p:txBody>
      </p:sp>
      <p:pic>
        <p:nvPicPr>
          <p:cNvPr id="146436" name="Picture 4" descr="P0H`RE~K8E8SA(Z{Z~EW]6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052513"/>
            <a:ext cx="6048375" cy="35290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Signal Model – Matrix Completion 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581525"/>
            <a:ext cx="8229600" cy="172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400">
                <a:solidFill>
                  <a:schemeClr val="bg1"/>
                </a:solidFill>
              </a:rPr>
              <a:t>M is incomplete;</a:t>
            </a:r>
          </a:p>
          <a:p>
            <a:pPr>
              <a:lnSpc>
                <a:spcPct val="80000"/>
              </a:lnSpc>
            </a:pPr>
            <a:r>
              <a:rPr lang="en-US" altLang="zh-CN" sz="2400">
                <a:solidFill>
                  <a:schemeClr val="bg1"/>
                </a:solidFill>
              </a:rPr>
              <a:t>F, R, G makes M qualified for applying matrix completion technique on;</a:t>
            </a:r>
          </a:p>
          <a:p>
            <a:pPr>
              <a:lnSpc>
                <a:spcPct val="80000"/>
              </a:lnSpc>
            </a:pPr>
            <a:r>
              <a:rPr lang="en-US" altLang="zh-CN" sz="2400">
                <a:solidFill>
                  <a:schemeClr val="bg1"/>
                </a:solidFill>
              </a:rPr>
              <a:t>We </a:t>
            </a:r>
            <a:r>
              <a:rPr lang="en-US" altLang="zh-CN" sz="2400">
                <a:solidFill>
                  <a:srgbClr val="FFFF00"/>
                </a:solidFill>
              </a:rPr>
              <a:t>completed M first</a:t>
            </a:r>
            <a:r>
              <a:rPr lang="en-US" altLang="zh-CN" sz="2400">
                <a:solidFill>
                  <a:schemeClr val="bg1"/>
                </a:solidFill>
              </a:rPr>
              <a:t>, and solve R using linear programming, from the knowledge of M, F and G.</a:t>
            </a:r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125538"/>
            <a:ext cx="7056437" cy="34559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Signal Model – Joint Sparsity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3573463"/>
            <a:ext cx="8229600" cy="30241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400">
                <a:solidFill>
                  <a:schemeClr val="bg1"/>
                </a:solidFill>
              </a:rPr>
              <a:t>Non-zero rows of X=R*G denote the occupied channels;</a:t>
            </a:r>
          </a:p>
          <a:p>
            <a:pPr>
              <a:lnSpc>
                <a:spcPct val="80000"/>
              </a:lnSpc>
            </a:pPr>
            <a:r>
              <a:rPr lang="en-US" altLang="zh-CN" sz="2400">
                <a:solidFill>
                  <a:schemeClr val="bg1"/>
                </a:solidFill>
              </a:rPr>
              <a:t>Each column vector in X is sparse;</a:t>
            </a:r>
          </a:p>
          <a:p>
            <a:pPr>
              <a:lnSpc>
                <a:spcPct val="80000"/>
              </a:lnSpc>
            </a:pPr>
            <a:r>
              <a:rPr lang="en-US" altLang="zh-CN" sz="2400">
                <a:solidFill>
                  <a:schemeClr val="bg1"/>
                </a:solidFill>
              </a:rPr>
              <a:t>All column vectors have the same sparsity pattern;</a:t>
            </a:r>
          </a:p>
          <a:p>
            <a:pPr>
              <a:lnSpc>
                <a:spcPct val="80000"/>
              </a:lnSpc>
            </a:pPr>
            <a:r>
              <a:rPr lang="en-US" altLang="zh-CN" sz="2400">
                <a:solidFill>
                  <a:schemeClr val="bg1"/>
                </a:solidFill>
              </a:rPr>
              <a:t>The i</a:t>
            </a:r>
            <a:r>
              <a:rPr lang="en-US" altLang="zh-CN" sz="1600">
                <a:solidFill>
                  <a:schemeClr val="bg1"/>
                </a:solidFill>
              </a:rPr>
              <a:t>th</a:t>
            </a:r>
            <a:r>
              <a:rPr lang="en-US" altLang="zh-CN" sz="2400">
                <a:solidFill>
                  <a:schemeClr val="bg1"/>
                </a:solidFill>
              </a:rPr>
              <a:t> column of M is related only to the i</a:t>
            </a:r>
            <a:r>
              <a:rPr lang="en-US" altLang="zh-CN" sz="1600">
                <a:solidFill>
                  <a:schemeClr val="bg1"/>
                </a:solidFill>
              </a:rPr>
              <a:t>th</a:t>
            </a:r>
            <a:r>
              <a:rPr lang="en-US" altLang="zh-CN" sz="2400">
                <a:solidFill>
                  <a:schemeClr val="bg1"/>
                </a:solidFill>
              </a:rPr>
              <a:t> column of X;</a:t>
            </a:r>
          </a:p>
          <a:p>
            <a:pPr>
              <a:lnSpc>
                <a:spcPct val="80000"/>
              </a:lnSpc>
            </a:pPr>
            <a:r>
              <a:rPr lang="en-US" altLang="zh-CN" sz="2400">
                <a:solidFill>
                  <a:schemeClr val="bg1"/>
                </a:solidFill>
              </a:rPr>
              <a:t>F is designed, and known exactly at the fusion center;</a:t>
            </a:r>
          </a:p>
          <a:p>
            <a:pPr>
              <a:lnSpc>
                <a:spcPct val="80000"/>
              </a:lnSpc>
            </a:pPr>
            <a:r>
              <a:rPr lang="en-US" altLang="zh-CN" sz="2400">
                <a:solidFill>
                  <a:srgbClr val="FFFF00"/>
                </a:solidFill>
              </a:rPr>
              <a:t>Reduced to multiple CS recovery problems;</a:t>
            </a:r>
          </a:p>
          <a:p>
            <a:pPr>
              <a:lnSpc>
                <a:spcPct val="80000"/>
              </a:lnSpc>
            </a:pPr>
            <a:r>
              <a:rPr lang="en-US" altLang="zh-CN" sz="2400">
                <a:solidFill>
                  <a:schemeClr val="bg1"/>
                </a:solidFill>
              </a:rPr>
              <a:t>What’s better, each recovered column of X acts as cross check for the others, increase POD.</a:t>
            </a:r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196975"/>
            <a:ext cx="6191250" cy="2376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Simulation Settings – Parameters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8229600" cy="5184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bg1"/>
                </a:solidFill>
              </a:rPr>
              <a:t>Due to the different properties each algorithm holds, we choose </a:t>
            </a:r>
            <a:r>
              <a:rPr lang="en-US" altLang="zh-CN" sz="2400">
                <a:solidFill>
                  <a:srgbClr val="FFFF00"/>
                </a:solidFill>
              </a:rPr>
              <a:t>different parameters</a:t>
            </a:r>
            <a:r>
              <a:rPr lang="en-US" altLang="zh-CN" sz="2400">
                <a:solidFill>
                  <a:schemeClr val="bg1"/>
                </a:solidFill>
              </a:rPr>
              <a:t> to test their performance and carry out comparison between the two algorithms.</a:t>
            </a: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bg1"/>
                </a:solidFill>
              </a:rPr>
              <a:t>We chose to test the </a:t>
            </a:r>
            <a:r>
              <a:rPr lang="en-US" altLang="zh-CN" sz="2400">
                <a:solidFill>
                  <a:srgbClr val="FFFF00"/>
                </a:solidFill>
              </a:rPr>
              <a:t>joint sparsity algorithm</a:t>
            </a:r>
            <a:r>
              <a:rPr lang="en-US" altLang="zh-CN" sz="2400">
                <a:solidFill>
                  <a:schemeClr val="bg1"/>
                </a:solidFill>
              </a:rPr>
              <a:t> for CSS with such settings: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A set of </a:t>
            </a:r>
            <a:r>
              <a:rPr lang="en-US" altLang="zh-CN" sz="2000">
                <a:solidFill>
                  <a:srgbClr val="FFFF00"/>
                </a:solidFill>
              </a:rPr>
              <a:t>500</a:t>
            </a:r>
            <a:r>
              <a:rPr lang="en-US" altLang="zh-CN" sz="2000">
                <a:solidFill>
                  <a:schemeClr val="bg1"/>
                </a:solidFill>
              </a:rPr>
              <a:t> channels;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20 (Maximum) CR nodes collaboratively detecting the occupied channels;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The number of </a:t>
            </a:r>
            <a:r>
              <a:rPr lang="en-US" altLang="zh-CN" sz="2000">
                <a:solidFill>
                  <a:srgbClr val="FFFF00"/>
                </a:solidFill>
              </a:rPr>
              <a:t>occupied channels is 1 to 15.</a:t>
            </a:r>
            <a:endParaRPr lang="en-US" altLang="zh-CN" sz="20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bg1"/>
                </a:solidFill>
              </a:rPr>
              <a:t>We chose to test the </a:t>
            </a:r>
            <a:r>
              <a:rPr lang="en-US" altLang="zh-CN" sz="2400">
                <a:solidFill>
                  <a:srgbClr val="FF33CC"/>
                </a:solidFill>
              </a:rPr>
              <a:t>matrix completion algorithm</a:t>
            </a:r>
            <a:r>
              <a:rPr lang="en-US" altLang="zh-CN" sz="2400">
                <a:solidFill>
                  <a:schemeClr val="bg1"/>
                </a:solidFill>
              </a:rPr>
              <a:t> for CSS with such settings: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A set of </a:t>
            </a:r>
            <a:r>
              <a:rPr lang="en-US" altLang="zh-CN" sz="2000">
                <a:solidFill>
                  <a:srgbClr val="FF33CC"/>
                </a:solidFill>
              </a:rPr>
              <a:t>35</a:t>
            </a:r>
            <a:r>
              <a:rPr lang="en-US" altLang="zh-CN" sz="2000">
                <a:solidFill>
                  <a:schemeClr val="bg1"/>
                </a:solidFill>
              </a:rPr>
              <a:t> channels;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20 (Maximum) CR nodes collaboratively detecting the occupied channels;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The number of </a:t>
            </a:r>
            <a:r>
              <a:rPr lang="en-US" altLang="zh-CN" sz="2000">
                <a:solidFill>
                  <a:srgbClr val="FF33CC"/>
                </a:solidFill>
              </a:rPr>
              <a:t>occupied channels is 1 to 4.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Simulation Settings – Evaluation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>
                <a:solidFill>
                  <a:schemeClr val="bg1"/>
                </a:solidFill>
              </a:rPr>
              <a:t>Performance was evaluated in terms of Probability of Detection (POD), False Alarm Rate (FAR) and Miss Detection Rate (MDR):</a:t>
            </a:r>
          </a:p>
          <a:p>
            <a:pPr lvl="1">
              <a:lnSpc>
                <a:spcPct val="90000"/>
              </a:lnSpc>
            </a:pPr>
            <a:r>
              <a:rPr lang="en-US" altLang="zh-CN">
                <a:solidFill>
                  <a:schemeClr val="bg1"/>
                </a:solidFill>
              </a:rPr>
              <a:t>FAR = No. False/(No. False + No. Hit)</a:t>
            </a:r>
          </a:p>
          <a:p>
            <a:pPr lvl="1">
              <a:lnSpc>
                <a:spcPct val="90000"/>
              </a:lnSpc>
            </a:pPr>
            <a:r>
              <a:rPr lang="en-US" altLang="zh-CN">
                <a:solidFill>
                  <a:schemeClr val="bg1"/>
                </a:solidFill>
              </a:rPr>
              <a:t>MDR = No. Miss/(No. Miss + No. Correct)</a:t>
            </a:r>
          </a:p>
          <a:p>
            <a:pPr lvl="1">
              <a:lnSpc>
                <a:spcPct val="90000"/>
              </a:lnSpc>
            </a:pPr>
            <a:r>
              <a:rPr lang="en-US" altLang="zh-CN">
                <a:solidFill>
                  <a:schemeClr val="bg1"/>
                </a:solidFill>
              </a:rPr>
              <a:t>POD = No. Hit/(No. Hit + No. Miss)</a:t>
            </a:r>
          </a:p>
          <a:p>
            <a:pPr>
              <a:lnSpc>
                <a:spcPct val="90000"/>
              </a:lnSpc>
            </a:pPr>
            <a:r>
              <a:rPr lang="en-US" altLang="zh-CN">
                <a:solidFill>
                  <a:schemeClr val="bg1"/>
                </a:solidFill>
              </a:rPr>
              <a:t>Sampling Rate is defined as:</a:t>
            </a:r>
          </a:p>
        </p:txBody>
      </p:sp>
      <p:pic>
        <p:nvPicPr>
          <p:cNvPr id="163844" name="Picture 4" descr="F]SS2UCW([K[FHL~)5_OYV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508500"/>
            <a:ext cx="6985000" cy="790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>
                <a:solidFill>
                  <a:schemeClr val="bg1"/>
                </a:solidFill>
              </a:rPr>
              <a:t>Application #2: Results – Joint Sparsity </a:t>
            </a:r>
            <a:r>
              <a:rPr lang="en-US" altLang="zh-CN" sz="2800" i="1">
                <a:solidFill>
                  <a:schemeClr val="bg1"/>
                </a:solidFill>
              </a:rPr>
              <a:t>Noisy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5661025"/>
            <a:ext cx="8064500" cy="7191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1800">
                <a:solidFill>
                  <a:schemeClr val="bg1"/>
                </a:solidFill>
              </a:rPr>
              <a:t>With sampling rate as low as 50%, at SNR = 35 dB, Probability of detection is above 95% for sparse (&lt; 1%) channel occupancy (red line).</a:t>
            </a: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 cstate="print"/>
          <a:srcRect l="23851" t="20717" r="25169" b="15910"/>
          <a:stretch>
            <a:fillRect/>
          </a:stretch>
        </p:blipFill>
        <p:spPr bwMode="auto">
          <a:xfrm>
            <a:off x="1258888" y="1989138"/>
            <a:ext cx="66976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25" name="Oval 5"/>
          <p:cNvSpPr>
            <a:spLocks noChangeArrowheads="1"/>
          </p:cNvSpPr>
          <p:nvPr/>
        </p:nvSpPr>
        <p:spPr bwMode="auto">
          <a:xfrm>
            <a:off x="5940425" y="2133600"/>
            <a:ext cx="358775" cy="3455988"/>
          </a:xfrm>
          <a:prstGeom prst="ellipse">
            <a:avLst/>
          </a:prstGeom>
          <a:noFill/>
          <a:ln w="254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684213" y="1196975"/>
            <a:ext cx="80645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Char char="Ø"/>
            </a:pPr>
            <a:r>
              <a:rPr lang="en-US" altLang="zh-CN" sz="2200">
                <a:solidFill>
                  <a:schemeClr val="bg1"/>
                </a:solidFill>
              </a:rPr>
              <a:t>POD, FAR and MDR performance vs. Noise Level for Different Number of PR.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>
                <a:solidFill>
                  <a:schemeClr val="bg1"/>
                </a:solidFill>
              </a:rPr>
              <a:t>Application #2: Results – Matrix Completion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 l="23103" t="20694" r="23378" b="12486"/>
          <a:stretch>
            <a:fillRect/>
          </a:stretch>
        </p:blipFill>
        <p:spPr>
          <a:xfrm>
            <a:off x="4284663" y="3644900"/>
            <a:ext cx="4859337" cy="2846388"/>
          </a:xfrm>
          <a:noFill/>
          <a:ln/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 cstate="print"/>
          <a:srcRect l="23860" t="14183" r="25160" b="24081"/>
          <a:stretch>
            <a:fillRect/>
          </a:stretch>
        </p:blipFill>
        <p:spPr bwMode="auto">
          <a:xfrm>
            <a:off x="539750" y="981075"/>
            <a:ext cx="525621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5940425" y="1052513"/>
            <a:ext cx="29876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solidFill>
                  <a:srgbClr val="FFFF00"/>
                </a:solidFill>
              </a:rPr>
              <a:t>FAR &lt; 2.5%, </a:t>
            </a:r>
          </a:p>
          <a:p>
            <a:pPr algn="ctr">
              <a:spcBef>
                <a:spcPct val="50000"/>
              </a:spcBef>
            </a:pPr>
            <a:r>
              <a:rPr lang="en-US" altLang="zh-CN" sz="2400">
                <a:solidFill>
                  <a:srgbClr val="FFFF00"/>
                </a:solidFill>
              </a:rPr>
              <a:t>MDR &lt; 1%</a:t>
            </a:r>
            <a:r>
              <a:rPr lang="en-US" altLang="zh-CN" sz="2400">
                <a:solidFill>
                  <a:schemeClr val="bg1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zh-CN" sz="2400">
                <a:solidFill>
                  <a:schemeClr val="bg1"/>
                </a:solidFill>
              </a:rPr>
              <a:t>@ 50% sampling rate, &gt;10% channel occupancy rate (red lines)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395288" y="4508500"/>
            <a:ext cx="3311525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solidFill>
                  <a:srgbClr val="FFFF00"/>
                </a:solidFill>
              </a:rPr>
              <a:t>POD &gt; 99.5%</a:t>
            </a:r>
            <a:r>
              <a:rPr lang="en-US" altLang="zh-CN" sz="2400">
                <a:solidFill>
                  <a:schemeClr val="bg1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zh-CN" sz="2400">
                <a:solidFill>
                  <a:schemeClr val="bg1"/>
                </a:solidFill>
              </a:rPr>
              <a:t>@ 50% sampling rate, &gt;10% channel occupancy rate (red line)</a:t>
            </a:r>
          </a:p>
        </p:txBody>
      </p:sp>
      <p:sp>
        <p:nvSpPr>
          <p:cNvPr id="82951" name="AutoShape 7"/>
          <p:cNvSpPr>
            <a:spLocks noChangeArrowheads="1"/>
          </p:cNvSpPr>
          <p:nvPr/>
        </p:nvSpPr>
        <p:spPr bwMode="auto">
          <a:xfrm>
            <a:off x="3635375" y="5445125"/>
            <a:ext cx="649288" cy="142875"/>
          </a:xfrm>
          <a:prstGeom prst="rightArrow">
            <a:avLst>
              <a:gd name="adj1" fmla="val 50000"/>
              <a:gd name="adj2" fmla="val 1136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AutoShape 8"/>
          <p:cNvSpPr>
            <a:spLocks noChangeArrowheads="1"/>
          </p:cNvSpPr>
          <p:nvPr/>
        </p:nvSpPr>
        <p:spPr bwMode="auto">
          <a:xfrm>
            <a:off x="5795963" y="2060575"/>
            <a:ext cx="576262" cy="142875"/>
          </a:xfrm>
          <a:prstGeom prst="leftArrow">
            <a:avLst>
              <a:gd name="adj1" fmla="val 50000"/>
              <a:gd name="adj2" fmla="val 100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>
                <a:solidFill>
                  <a:schemeClr val="bg1"/>
                </a:solidFill>
              </a:rPr>
              <a:t>Application #2: Results –  Compare the Two Algorithms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8229600" cy="4752975"/>
          </a:xfrm>
        </p:spPr>
        <p:txBody>
          <a:bodyPr/>
          <a:lstStyle/>
          <a:p>
            <a:r>
              <a:rPr lang="en-US" altLang="zh-CN">
                <a:solidFill>
                  <a:srgbClr val="FFFF00"/>
                </a:solidFill>
              </a:rPr>
              <a:t>Joint sparsity</a:t>
            </a:r>
            <a:r>
              <a:rPr lang="en-US" altLang="zh-CN">
                <a:solidFill>
                  <a:schemeClr val="bg1"/>
                </a:solidFill>
              </a:rPr>
              <a:t> recovery algorithm has the advantage of low computational complexity which enables fast computation in </a:t>
            </a:r>
            <a:r>
              <a:rPr lang="en-US" altLang="zh-CN">
                <a:solidFill>
                  <a:srgbClr val="FFFF00"/>
                </a:solidFill>
              </a:rPr>
              <a:t>large scale networks</a:t>
            </a:r>
            <a:r>
              <a:rPr lang="en-US" altLang="zh-CN">
                <a:solidFill>
                  <a:schemeClr val="bg1"/>
                </a:solidFill>
              </a:rPr>
              <a:t>, with </a:t>
            </a:r>
            <a:r>
              <a:rPr lang="en-US" altLang="zh-CN">
                <a:solidFill>
                  <a:srgbClr val="FFFF00"/>
                </a:solidFill>
              </a:rPr>
              <a:t>relatively low spectrum utilization</a:t>
            </a:r>
            <a:r>
              <a:rPr lang="en-US" altLang="zh-CN">
                <a:solidFill>
                  <a:schemeClr val="bg1"/>
                </a:solidFill>
              </a:rPr>
              <a:t>;</a:t>
            </a:r>
          </a:p>
          <a:p>
            <a:r>
              <a:rPr lang="en-US" altLang="zh-CN">
                <a:solidFill>
                  <a:srgbClr val="FF33CC"/>
                </a:solidFill>
              </a:rPr>
              <a:t>Matrix completion</a:t>
            </a:r>
            <a:r>
              <a:rPr lang="en-US" altLang="zh-CN">
                <a:solidFill>
                  <a:schemeClr val="bg1"/>
                </a:solidFill>
              </a:rPr>
              <a:t> algorithm is good for </a:t>
            </a:r>
            <a:r>
              <a:rPr lang="en-US" altLang="zh-CN">
                <a:solidFill>
                  <a:srgbClr val="FF33CC"/>
                </a:solidFill>
              </a:rPr>
              <a:t>small scale</a:t>
            </a:r>
            <a:r>
              <a:rPr lang="en-US" altLang="zh-CN">
                <a:solidFill>
                  <a:schemeClr val="bg1"/>
                </a:solidFill>
              </a:rPr>
              <a:t> networks, with </a:t>
            </a:r>
            <a:r>
              <a:rPr lang="en-US" altLang="zh-CN">
                <a:solidFill>
                  <a:srgbClr val="FF33CC"/>
                </a:solidFill>
              </a:rPr>
              <a:t>relatively high spectrum utilization. </a:t>
            </a:r>
          </a:p>
          <a:p>
            <a:r>
              <a:rPr lang="en-US" altLang="zh-CN">
                <a:solidFill>
                  <a:schemeClr val="bg1"/>
                </a:solidFill>
              </a:rPr>
              <a:t>What if we have a large scale network with relatively high spectrum utilization? </a:t>
            </a:r>
          </a:p>
          <a:p>
            <a:pPr lvl="1"/>
            <a:r>
              <a:rPr lang="en-US" altLang="zh-CN">
                <a:solidFill>
                  <a:schemeClr val="bg1"/>
                </a:solidFill>
              </a:rPr>
              <a:t>Divide it into several small networks.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>
                <a:solidFill>
                  <a:schemeClr val="bg1"/>
                </a:solidFill>
              </a:rPr>
              <a:t>Application</a:t>
            </a:r>
            <a:r>
              <a:rPr lang="en-US" altLang="zh-CN" sz="2600">
                <a:solidFill>
                  <a:schemeClr val="bg1"/>
                </a:solidFill>
              </a:rPr>
              <a:t> #3:</a:t>
            </a:r>
            <a:br>
              <a:rPr lang="en-US" altLang="zh-CN" sz="2600">
                <a:solidFill>
                  <a:schemeClr val="bg1"/>
                </a:solidFill>
              </a:rPr>
            </a:br>
            <a:r>
              <a:rPr lang="en-US" altLang="zh-CN" sz="2600">
                <a:solidFill>
                  <a:schemeClr val="bg1"/>
                </a:solidFill>
              </a:rPr>
              <a:t>60 GHz UWB Communication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8229600" cy="5184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bg1"/>
                </a:solidFill>
              </a:rPr>
              <a:t>The scenario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60 GHz</a:t>
            </a:r>
          </a:p>
          <a:p>
            <a:pPr lvl="2">
              <a:lnSpc>
                <a:spcPct val="90000"/>
              </a:lnSpc>
            </a:pPr>
            <a:r>
              <a:rPr lang="en-US" altLang="zh-CN">
                <a:solidFill>
                  <a:schemeClr val="bg1"/>
                </a:solidFill>
              </a:rPr>
              <a:t> 7 GHz of unlicensed spectrum, high frequency reuse rate;</a:t>
            </a:r>
          </a:p>
          <a:p>
            <a:pPr lvl="2">
              <a:lnSpc>
                <a:spcPct val="90000"/>
              </a:lnSpc>
            </a:pPr>
            <a:r>
              <a:rPr lang="en-US" altLang="zh-CN">
                <a:solidFill>
                  <a:schemeClr val="bg1"/>
                </a:solidFill>
              </a:rPr>
              <a:t> Very limited multipath components (</a:t>
            </a:r>
            <a:r>
              <a:rPr lang="en-US" altLang="zh-CN">
                <a:solidFill>
                  <a:srgbClr val="FFFF00"/>
                </a:solidFill>
              </a:rPr>
              <a:t>Sparsity</a:t>
            </a:r>
            <a:r>
              <a:rPr lang="en-US" altLang="zh-CN">
                <a:solidFill>
                  <a:schemeClr val="bg1"/>
                </a:solidFill>
              </a:rPr>
              <a:t>).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UWB </a:t>
            </a:r>
            <a:r>
              <a:rPr lang="en-US" altLang="zh-CN">
                <a:solidFill>
                  <a:schemeClr val="bg1"/>
                </a:solidFill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zh-CN">
                <a:solidFill>
                  <a:schemeClr val="bg1"/>
                </a:solidFill>
              </a:rPr>
              <a:t> Less sensitive to multipath effects;</a:t>
            </a:r>
          </a:p>
          <a:p>
            <a:pPr lvl="2">
              <a:lnSpc>
                <a:spcPct val="90000"/>
              </a:lnSpc>
            </a:pPr>
            <a:r>
              <a:rPr lang="en-US" altLang="zh-CN">
                <a:solidFill>
                  <a:schemeClr val="bg1"/>
                </a:solidFill>
              </a:rPr>
              <a:t> Low transmission power, low interference.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60 GHz + UWB is favored by new wireless communication applications.</a:t>
            </a: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bg1"/>
                </a:solidFill>
              </a:rPr>
              <a:t>The problem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Employing ADC directly at the receiving antenna would require Nyquist rate A/D conversion, which is economically impossible;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Sub-Nyquist rate sampling: how?</a:t>
            </a:r>
          </a:p>
          <a:p>
            <a:pPr lvl="1"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3200">
                <a:solidFill>
                  <a:srgbClr val="FFFF00"/>
                </a:solidFill>
              </a:rPr>
              <a:t>Sparse multipath components</a:t>
            </a:r>
            <a:r>
              <a:rPr lang="en-US" altLang="zh-CN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6" name="Group 2"/>
          <p:cNvGrpSpPr>
            <a:grpSpLocks/>
          </p:cNvGrpSpPr>
          <p:nvPr/>
        </p:nvGrpSpPr>
        <p:grpSpPr bwMode="auto">
          <a:xfrm>
            <a:off x="611188" y="2349500"/>
            <a:ext cx="8285162" cy="4016375"/>
            <a:chOff x="385" y="1480"/>
            <a:chExt cx="5219" cy="2530"/>
          </a:xfrm>
        </p:grpSpPr>
        <p:graphicFrame>
          <p:nvGraphicFramePr>
            <p:cNvPr id="139267" name="Organization Chart 3"/>
            <p:cNvGraphicFramePr>
              <a:graphicFrameLocks/>
            </p:cNvGraphicFramePr>
            <p:nvPr/>
          </p:nvGraphicFramePr>
          <p:xfrm>
            <a:off x="385" y="1888"/>
            <a:ext cx="5219" cy="1748"/>
          </p:xfrm>
          <a:graphic>
            <a:graphicData uri="http://schemas.openxmlformats.org/drawingml/2006/compatibility">
              <com:legacyDrawing xmlns:com="http://schemas.openxmlformats.org/drawingml/2006/compatibility" spid="_x0000_s139267"/>
            </a:graphicData>
          </a:graphic>
        </p:graphicFrame>
        <p:graphicFrame>
          <p:nvGraphicFramePr>
            <p:cNvPr id="139276" name="Object 12"/>
            <p:cNvGraphicFramePr>
              <a:graphicFrameLocks noChangeAspect="1"/>
            </p:cNvGraphicFramePr>
            <p:nvPr/>
          </p:nvGraphicFramePr>
          <p:xfrm>
            <a:off x="1610" y="3158"/>
            <a:ext cx="1224" cy="453"/>
          </p:xfrm>
          <a:graphic>
            <a:graphicData uri="http://schemas.openxmlformats.org/presentationml/2006/ole">
              <p:oleObj spid="_x0000_s139276" name="Equation" r:id="rId4" imgW="736560" imgH="304560" progId="Equation.DSMT4">
                <p:embed/>
              </p:oleObj>
            </a:graphicData>
          </a:graphic>
        </p:graphicFrame>
        <p:graphicFrame>
          <p:nvGraphicFramePr>
            <p:cNvPr id="139277" name="Object 13"/>
            <p:cNvGraphicFramePr>
              <a:graphicFrameLocks noChangeAspect="1"/>
            </p:cNvGraphicFramePr>
            <p:nvPr/>
          </p:nvGraphicFramePr>
          <p:xfrm>
            <a:off x="3560" y="3165"/>
            <a:ext cx="1270" cy="435"/>
          </p:xfrm>
          <a:graphic>
            <a:graphicData uri="http://schemas.openxmlformats.org/presentationml/2006/ole">
              <p:oleObj spid="_x0000_s139277" name="Equation" r:id="rId5" imgW="1066680" imgH="368280" progId="Equation.DSMT4">
                <p:embed/>
              </p:oleObj>
            </a:graphicData>
          </a:graphic>
        </p:graphicFrame>
        <p:graphicFrame>
          <p:nvGraphicFramePr>
            <p:cNvPr id="139278" name="Object 14"/>
            <p:cNvGraphicFramePr>
              <a:graphicFrameLocks noChangeAspect="1"/>
            </p:cNvGraphicFramePr>
            <p:nvPr/>
          </p:nvGraphicFramePr>
          <p:xfrm>
            <a:off x="657" y="3294"/>
            <a:ext cx="450" cy="635"/>
          </p:xfrm>
          <a:graphic>
            <a:graphicData uri="http://schemas.openxmlformats.org/presentationml/2006/ole">
              <p:oleObj spid="_x0000_s139278" name="Equation" r:id="rId6" imgW="215640" imgH="304560" progId="Equation.DSMT4">
                <p:embed/>
              </p:oleObj>
            </a:graphicData>
          </a:graphic>
        </p:graphicFrame>
        <p:graphicFrame>
          <p:nvGraphicFramePr>
            <p:cNvPr id="139279" name="Object 15"/>
            <p:cNvGraphicFramePr>
              <a:graphicFrameLocks noChangeAspect="1"/>
            </p:cNvGraphicFramePr>
            <p:nvPr/>
          </p:nvGraphicFramePr>
          <p:xfrm>
            <a:off x="521" y="1480"/>
            <a:ext cx="333" cy="499"/>
          </p:xfrm>
          <a:graphic>
            <a:graphicData uri="http://schemas.openxmlformats.org/presentationml/2006/ole">
              <p:oleObj spid="_x0000_s139279" name="Equation" r:id="rId7" imgW="177480" imgH="266400" progId="Equation.DSMT4">
                <p:embed/>
              </p:oleObj>
            </a:graphicData>
          </a:graphic>
        </p:graphicFrame>
        <p:sp>
          <p:nvSpPr>
            <p:cNvPr id="139280" name="Text Box 16"/>
            <p:cNvSpPr txBox="1">
              <a:spLocks noChangeArrowheads="1"/>
            </p:cNvSpPr>
            <p:nvPr/>
          </p:nvSpPr>
          <p:spPr bwMode="auto">
            <a:xfrm>
              <a:off x="2699" y="3702"/>
              <a:ext cx="1089" cy="3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600"/>
                <a:t>K&lt;m&lt;&lt;n</a:t>
              </a:r>
            </a:p>
          </p:txBody>
        </p:sp>
      </p:grpSp>
      <p:sp>
        <p:nvSpPr>
          <p:cNvPr id="139281" name="Text Box 17"/>
          <p:cNvSpPr txBox="1">
            <a:spLocks noChangeArrowheads="1"/>
          </p:cNvSpPr>
          <p:nvPr/>
        </p:nvSpPr>
        <p:spPr bwMode="auto">
          <a:xfrm>
            <a:off x="1619250" y="3573463"/>
            <a:ext cx="720090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600">
                <a:solidFill>
                  <a:schemeClr val="bg1"/>
                </a:solidFill>
              </a:rPr>
              <a:t> Sparse X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600">
                <a:solidFill>
                  <a:schemeClr val="bg1"/>
                </a:solidFill>
              </a:rPr>
              <a:t> Random linear projection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600">
                <a:solidFill>
                  <a:schemeClr val="bg1"/>
                </a:solidFill>
              </a:rPr>
              <a:t> Dimension reduction from X to Y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600">
                <a:solidFill>
                  <a:schemeClr val="bg1"/>
                </a:solidFill>
              </a:rPr>
              <a:t> Recovery algorithm for ill-posed linear equations</a:t>
            </a:r>
          </a:p>
        </p:txBody>
      </p:sp>
      <p:pic>
        <p:nvPicPr>
          <p:cNvPr id="139282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413" y="1052513"/>
            <a:ext cx="6732587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283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CS Concept</a:t>
            </a:r>
          </a:p>
        </p:txBody>
      </p:sp>
      <p:sp>
        <p:nvSpPr>
          <p:cNvPr id="139284" name="AutoShape 20"/>
          <p:cNvSpPr>
            <a:spLocks noChangeArrowheads="1"/>
          </p:cNvSpPr>
          <p:nvPr/>
        </p:nvSpPr>
        <p:spPr bwMode="auto">
          <a:xfrm>
            <a:off x="1116013" y="4005263"/>
            <a:ext cx="433387" cy="358775"/>
          </a:xfrm>
          <a:prstGeom prst="plus">
            <a:avLst>
              <a:gd name="adj" fmla="val 25000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9285" name="AutoShape 21"/>
          <p:cNvCxnSpPr>
            <a:cxnSpLocks noChangeShapeType="1"/>
            <a:endCxn id="0" idx="0"/>
          </p:cNvCxnSpPr>
          <p:nvPr/>
        </p:nvCxnSpPr>
        <p:spPr bwMode="auto">
          <a:xfrm flipV="1">
            <a:off x="1476375" y="1052513"/>
            <a:ext cx="4302125" cy="2236787"/>
          </a:xfrm>
          <a:prstGeom prst="curvedConnector4">
            <a:avLst>
              <a:gd name="adj1" fmla="val 10847"/>
              <a:gd name="adj2" fmla="val 110222"/>
            </a:avLst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39286" name="AutoShape 22"/>
          <p:cNvCxnSpPr>
            <a:cxnSpLocks noChangeShapeType="1"/>
          </p:cNvCxnSpPr>
          <p:nvPr/>
        </p:nvCxnSpPr>
        <p:spPr bwMode="auto">
          <a:xfrm rot="10800000">
            <a:off x="2411413" y="2205038"/>
            <a:ext cx="2343150" cy="1504950"/>
          </a:xfrm>
          <a:prstGeom prst="curvedConnector3">
            <a:avLst>
              <a:gd name="adj1" fmla="val 109755"/>
            </a:avLst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139287" name="Object 23"/>
          <p:cNvGraphicFramePr>
            <a:graphicFrameLocks noChangeAspect="1"/>
          </p:cNvGraphicFramePr>
          <p:nvPr/>
        </p:nvGraphicFramePr>
        <p:xfrm>
          <a:off x="5795963" y="1916113"/>
          <a:ext cx="317500" cy="468312"/>
        </p:xfrm>
        <a:graphic>
          <a:graphicData uri="http://schemas.openxmlformats.org/presentationml/2006/ole">
            <p:oleObj spid="_x0000_s139287" name="Equation" r:id="rId9" imgW="215640" imgH="266400" progId="Equation.DSMT4">
              <p:embed/>
            </p:oleObj>
          </a:graphicData>
        </a:graphic>
      </p:graphicFrame>
      <p:graphicFrame>
        <p:nvGraphicFramePr>
          <p:cNvPr id="139288" name="Object 24"/>
          <p:cNvGraphicFramePr>
            <a:graphicFrameLocks noChangeAspect="1"/>
          </p:cNvGraphicFramePr>
          <p:nvPr/>
        </p:nvGraphicFramePr>
        <p:xfrm>
          <a:off x="5580063" y="1196975"/>
          <a:ext cx="393700" cy="468313"/>
        </p:xfrm>
        <a:graphic>
          <a:graphicData uri="http://schemas.openxmlformats.org/presentationml/2006/ole">
            <p:oleObj spid="_x0000_s139288" name="Equation" r:id="rId10" imgW="266400" imgH="266400" progId="Equation.DSMT4">
              <p:embed/>
            </p:oleObj>
          </a:graphicData>
        </a:graphic>
      </p:graphicFrame>
      <p:graphicFrame>
        <p:nvGraphicFramePr>
          <p:cNvPr id="139289" name="Object 25"/>
          <p:cNvGraphicFramePr>
            <a:graphicFrameLocks noChangeAspect="1"/>
          </p:cNvGraphicFramePr>
          <p:nvPr/>
        </p:nvGraphicFramePr>
        <p:xfrm>
          <a:off x="5795963" y="2636838"/>
          <a:ext cx="279400" cy="379412"/>
        </p:xfrm>
        <a:graphic>
          <a:graphicData uri="http://schemas.openxmlformats.org/presentationml/2006/ole">
            <p:oleObj spid="_x0000_s139289" name="Equation" r:id="rId11" imgW="177480" imgH="203040" progId="Equation.DSMT4">
              <p:embed/>
            </p:oleObj>
          </a:graphicData>
        </a:graphic>
      </p:graphicFrame>
      <p:cxnSp>
        <p:nvCxnSpPr>
          <p:cNvPr id="139290" name="AutoShape 26"/>
          <p:cNvCxnSpPr>
            <a:cxnSpLocks noChangeShapeType="1"/>
          </p:cNvCxnSpPr>
          <p:nvPr/>
        </p:nvCxnSpPr>
        <p:spPr bwMode="auto">
          <a:xfrm rot="16200000" flipH="1">
            <a:off x="6638925" y="2514601"/>
            <a:ext cx="458787" cy="2144712"/>
          </a:xfrm>
          <a:prstGeom prst="curvedConnector2">
            <a:avLst/>
          </a:prstGeom>
          <a:noFill/>
          <a:ln w="25400">
            <a:solidFill>
              <a:srgbClr val="FF00FF"/>
            </a:solidFill>
            <a:round/>
            <a:headEnd type="triangle" w="med" len="med"/>
            <a:tailEnd/>
          </a:ln>
          <a:effectLst/>
        </p:spPr>
      </p:cxnSp>
      <p:pic>
        <p:nvPicPr>
          <p:cNvPr id="139291" name="Picture 27"/>
          <p:cNvPicPr>
            <a:picLocks noChangeAspect="1" noChangeArrowheads="1"/>
          </p:cNvPicPr>
          <p:nvPr>
            <p:ph type="body" idx="1"/>
          </p:nvPr>
        </p:nvPicPr>
        <p:blipFill>
          <a:blip r:embed="rId12" cstate="print"/>
          <a:srcRect l="2451" t="7214" r="2469" b="9900"/>
          <a:stretch>
            <a:fillRect/>
          </a:stretch>
        </p:blipFill>
        <p:spPr>
          <a:xfrm>
            <a:off x="1116013" y="1052513"/>
            <a:ext cx="7824787" cy="2160587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81" grpId="0"/>
      <p:bldP spid="139281" grpId="1"/>
      <p:bldP spid="13928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382588"/>
            <a:ext cx="8334375" cy="669925"/>
          </a:xfrm>
        </p:spPr>
        <p:txBody>
          <a:bodyPr/>
          <a:lstStyle/>
          <a:p>
            <a:r>
              <a:rPr lang="en-US" altLang="zh-CN" sz="2800">
                <a:solidFill>
                  <a:schemeClr val="bg1"/>
                </a:solidFill>
              </a:rPr>
              <a:t>Signal Acquisition with Compressed Sensing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8229600" cy="5327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400">
                <a:solidFill>
                  <a:schemeClr val="bg1"/>
                </a:solidFill>
              </a:rPr>
              <a:t>Received analog signal is segmented or time-windowed and CS is applied to each segment independently.</a:t>
            </a:r>
          </a:p>
          <a:p>
            <a:pPr>
              <a:lnSpc>
                <a:spcPct val="80000"/>
              </a:lnSpc>
            </a:pPr>
            <a:r>
              <a:rPr lang="en-US" altLang="zh-CN" sz="2400">
                <a:solidFill>
                  <a:schemeClr val="bg1"/>
                </a:solidFill>
              </a:rPr>
              <a:t>Mixer for signal modulation</a:t>
            </a:r>
          </a:p>
          <a:p>
            <a:pPr lvl="1">
              <a:lnSpc>
                <a:spcPct val="80000"/>
              </a:lnSpc>
            </a:pPr>
            <a:r>
              <a:rPr lang="en-US" altLang="zh-CN" sz="2000">
                <a:solidFill>
                  <a:schemeClr val="bg1"/>
                </a:solidFill>
              </a:rPr>
              <a:t>Modulate signal by a pseudorandom Bernoulli sequence        of ±1’s;</a:t>
            </a:r>
          </a:p>
          <a:p>
            <a:pPr lvl="1">
              <a:lnSpc>
                <a:spcPct val="80000"/>
              </a:lnSpc>
            </a:pPr>
            <a:r>
              <a:rPr lang="en-US" altLang="zh-CN" sz="2000">
                <a:solidFill>
                  <a:schemeClr val="bg1"/>
                </a:solidFill>
              </a:rPr>
              <a:t>Alternate speed between values is equal to or faster than the Nyquist rate of the input signal;</a:t>
            </a:r>
          </a:p>
          <a:p>
            <a:pPr lvl="1">
              <a:lnSpc>
                <a:spcPct val="80000"/>
              </a:lnSpc>
            </a:pPr>
            <a:r>
              <a:rPr lang="en-US" altLang="zh-CN" sz="2000">
                <a:solidFill>
                  <a:schemeClr val="bg1"/>
                </a:solidFill>
              </a:rPr>
              <a:t>The mixer compute                      .</a:t>
            </a:r>
          </a:p>
          <a:p>
            <a:pPr>
              <a:lnSpc>
                <a:spcPct val="80000"/>
              </a:lnSpc>
            </a:pPr>
            <a:r>
              <a:rPr lang="en-US" altLang="zh-CN" sz="2400">
                <a:solidFill>
                  <a:schemeClr val="bg1"/>
                </a:solidFill>
              </a:rPr>
              <a:t>Integrator </a:t>
            </a:r>
          </a:p>
          <a:p>
            <a:pPr lvl="1">
              <a:lnSpc>
                <a:spcPct val="80000"/>
              </a:lnSpc>
            </a:pPr>
            <a:r>
              <a:rPr lang="en-US" altLang="zh-CN" sz="2000">
                <a:solidFill>
                  <a:schemeClr val="bg1"/>
                </a:solidFill>
              </a:rPr>
              <a:t>Throughout each segment or time-window, the mixer outputs are integrated as input for low speed ADC.</a:t>
            </a:r>
          </a:p>
          <a:p>
            <a:pPr>
              <a:lnSpc>
                <a:spcPct val="80000"/>
              </a:lnSpc>
            </a:pPr>
            <a:r>
              <a:rPr lang="en-US" altLang="zh-CN" sz="2400">
                <a:solidFill>
                  <a:schemeClr val="bg1"/>
                </a:solidFill>
              </a:rPr>
              <a:t>Multiple copies of mixer &amp; integrator chain</a:t>
            </a:r>
          </a:p>
          <a:p>
            <a:pPr lvl="1">
              <a:lnSpc>
                <a:spcPct val="80000"/>
              </a:lnSpc>
            </a:pPr>
            <a:r>
              <a:rPr lang="en-US" altLang="zh-CN" sz="2000">
                <a:solidFill>
                  <a:schemeClr val="bg1"/>
                </a:solidFill>
              </a:rPr>
              <a:t>Each integrator out put is one element in the measurement vector;</a:t>
            </a:r>
          </a:p>
          <a:p>
            <a:pPr lvl="1">
              <a:lnSpc>
                <a:spcPct val="80000"/>
              </a:lnSpc>
            </a:pPr>
            <a:r>
              <a:rPr lang="en-US" altLang="zh-CN" sz="2000">
                <a:solidFill>
                  <a:schemeClr val="bg1"/>
                </a:solidFill>
              </a:rPr>
              <a:t>Total number of copies needed is decided by the signal sparsity level, usually, 3~5 times of the number of significant component is enough for exact signal recovery.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0597" name="Object 5"/>
          <p:cNvGraphicFramePr>
            <a:graphicFrameLocks noChangeAspect="1"/>
          </p:cNvGraphicFramePr>
          <p:nvPr/>
        </p:nvGraphicFramePr>
        <p:xfrm>
          <a:off x="7812088" y="2205038"/>
          <a:ext cx="492125" cy="382587"/>
        </p:xfrm>
        <a:graphic>
          <a:graphicData uri="http://schemas.openxmlformats.org/presentationml/2006/ole">
            <p:oleObj spid="_x0000_s110597" name="Equation" r:id="rId4" imgW="304560" imgH="203040" progId="Equation.DSMT4">
              <p:embed/>
            </p:oleObj>
          </a:graphicData>
        </a:graphic>
      </p:graphicFrame>
      <p:graphicFrame>
        <p:nvGraphicFramePr>
          <p:cNvPr id="110598" name="Object 6"/>
          <p:cNvGraphicFramePr>
            <a:graphicFrameLocks noChangeAspect="1"/>
          </p:cNvGraphicFramePr>
          <p:nvPr/>
        </p:nvGraphicFramePr>
        <p:xfrm>
          <a:off x="3779838" y="3284538"/>
          <a:ext cx="1204912" cy="384175"/>
        </p:xfrm>
        <a:graphic>
          <a:graphicData uri="http://schemas.openxmlformats.org/presentationml/2006/ole">
            <p:oleObj spid="_x0000_s110598" name="Equation" r:id="rId5" imgW="660240" imgH="20304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382588"/>
            <a:ext cx="8642350" cy="596900"/>
          </a:xfrm>
        </p:spPr>
        <p:txBody>
          <a:bodyPr/>
          <a:lstStyle/>
          <a:p>
            <a:r>
              <a:rPr lang="en-US" altLang="zh-CN" sz="2400">
                <a:solidFill>
                  <a:schemeClr val="bg1"/>
                </a:solidFill>
              </a:rPr>
              <a:t>CS 60GHz UWB Channel Estimation </a:t>
            </a:r>
            <a:br>
              <a:rPr lang="en-US" altLang="zh-CN" sz="2400">
                <a:solidFill>
                  <a:schemeClr val="bg1"/>
                </a:solidFill>
              </a:rPr>
            </a:br>
            <a:r>
              <a:rPr lang="en-US" altLang="zh-CN" sz="2400">
                <a:solidFill>
                  <a:schemeClr val="bg1"/>
                </a:solidFill>
              </a:rPr>
              <a:t>Hardware Configuration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724400"/>
            <a:ext cx="8353425" cy="1800225"/>
          </a:xfrm>
        </p:spPr>
        <p:txBody>
          <a:bodyPr/>
          <a:lstStyle/>
          <a:p>
            <a:pPr lvl="1"/>
            <a:r>
              <a:rPr lang="en-US" altLang="zh-CN" sz="2000">
                <a:solidFill>
                  <a:schemeClr val="bg1"/>
                </a:solidFill>
              </a:rPr>
              <a:t>Delay line is used for making p</a:t>
            </a:r>
            <a:r>
              <a:rPr lang="en-US" altLang="zh-CN" sz="1000">
                <a:solidFill>
                  <a:schemeClr val="bg1"/>
                </a:solidFill>
              </a:rPr>
              <a:t>2 </a:t>
            </a:r>
            <a:r>
              <a:rPr lang="en-US" altLang="zh-CN" sz="2000">
                <a:solidFill>
                  <a:schemeClr val="bg1"/>
                </a:solidFill>
              </a:rPr>
              <a:t>~</a:t>
            </a:r>
            <a:r>
              <a:rPr lang="en-US" altLang="zh-CN" sz="1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p</a:t>
            </a:r>
            <a:r>
              <a:rPr lang="en-US" altLang="zh-CN" sz="1000">
                <a:solidFill>
                  <a:schemeClr val="bg1"/>
                </a:solidFill>
              </a:rPr>
              <a:t>m  </a:t>
            </a:r>
            <a:r>
              <a:rPr lang="en-US" altLang="zh-CN" sz="2000">
                <a:solidFill>
                  <a:schemeClr val="bg1"/>
                </a:solidFill>
              </a:rPr>
              <a:t>a time shifted copy of p</a:t>
            </a:r>
            <a:r>
              <a:rPr lang="en-US" altLang="zh-CN" sz="1000">
                <a:solidFill>
                  <a:schemeClr val="bg1"/>
                </a:solidFill>
              </a:rPr>
              <a:t>1</a:t>
            </a:r>
            <a:r>
              <a:rPr lang="en-US" altLang="zh-CN" sz="2000">
                <a:solidFill>
                  <a:schemeClr val="bg1"/>
                </a:solidFill>
              </a:rPr>
              <a:t>;</a:t>
            </a:r>
          </a:p>
          <a:p>
            <a:pPr lvl="1"/>
            <a:r>
              <a:rPr lang="en-US" altLang="zh-CN" sz="2000">
                <a:solidFill>
                  <a:schemeClr val="bg1"/>
                </a:solidFill>
              </a:rPr>
              <a:t>Simplify the PN generation part, as well as save the storage space for the PN sequence in the CS recovery part ;</a:t>
            </a:r>
          </a:p>
          <a:p>
            <a:pPr lvl="1"/>
            <a:r>
              <a:rPr lang="en-US" altLang="zh-CN" sz="2000">
                <a:solidFill>
                  <a:schemeClr val="bg1"/>
                </a:solidFill>
              </a:rPr>
              <a:t>ADC input switches among the m lines, and ADC speed decrease to m per time frame.</a:t>
            </a:r>
          </a:p>
        </p:txBody>
      </p:sp>
      <p:pic>
        <p:nvPicPr>
          <p:cNvPr id="112644" name="Picture 4" descr="ch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341438"/>
            <a:ext cx="6121400" cy="3305175"/>
          </a:xfrm>
          <a:prstGeom prst="rect">
            <a:avLst/>
          </a:prstGeom>
          <a:noFill/>
        </p:spPr>
      </p:pic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0" y="1847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Application #3: Simulations Results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5589588"/>
            <a:ext cx="8374062" cy="86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With limited significant multipath components (&lt;1%), 4% sampling rate only introduces 0.3dB BER performance lost (red line).</a:t>
            </a:r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3" cstate="print"/>
          <a:srcRect l="1828"/>
          <a:stretch>
            <a:fillRect/>
          </a:stretch>
        </p:blipFill>
        <p:spPr bwMode="auto">
          <a:xfrm>
            <a:off x="2195513" y="1268413"/>
            <a:ext cx="562927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>
                <a:solidFill>
                  <a:schemeClr val="bg1"/>
                </a:solidFill>
              </a:rPr>
              <a:t>Application #4: </a:t>
            </a:r>
            <a:br>
              <a:rPr lang="en-US" altLang="zh-CN" sz="2800">
                <a:solidFill>
                  <a:schemeClr val="bg1"/>
                </a:solidFill>
              </a:rPr>
            </a:br>
            <a:r>
              <a:rPr lang="en-US" altLang="zh-CN" sz="2800">
                <a:solidFill>
                  <a:schemeClr val="bg1"/>
                </a:solidFill>
              </a:rPr>
              <a:t> Time and Spatial Sparse Events Detection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8229600" cy="5040313"/>
          </a:xfrm>
        </p:spPr>
        <p:txBody>
          <a:bodyPr/>
          <a:lstStyle/>
          <a:p>
            <a:r>
              <a:rPr lang="en-US" altLang="zh-CN" sz="2400">
                <a:solidFill>
                  <a:schemeClr val="bg1"/>
                </a:solidFill>
              </a:rPr>
              <a:t>The scenario</a:t>
            </a:r>
          </a:p>
          <a:p>
            <a:pPr lvl="1"/>
            <a:r>
              <a:rPr lang="en-US" altLang="zh-CN" sz="2000">
                <a:solidFill>
                  <a:schemeClr val="bg1"/>
                </a:solidFill>
              </a:rPr>
              <a:t>Large number of sensor nodes, large area;</a:t>
            </a:r>
          </a:p>
          <a:p>
            <a:pPr lvl="1"/>
            <a:r>
              <a:rPr lang="en-US" altLang="zh-CN" sz="2000">
                <a:solidFill>
                  <a:schemeClr val="bg1"/>
                </a:solidFill>
              </a:rPr>
              <a:t>Only limited active nodes at limited time slots (</a:t>
            </a:r>
            <a:r>
              <a:rPr lang="en-US" altLang="zh-CN" sz="2000">
                <a:solidFill>
                  <a:srgbClr val="FFFF00"/>
                </a:solidFill>
              </a:rPr>
              <a:t>Sparsity</a:t>
            </a:r>
            <a:r>
              <a:rPr lang="en-US" altLang="zh-CN" sz="2000">
                <a:solidFill>
                  <a:schemeClr val="bg1"/>
                </a:solidFill>
              </a:rPr>
              <a:t>).</a:t>
            </a:r>
          </a:p>
          <a:p>
            <a:r>
              <a:rPr lang="en-US" altLang="zh-CN" sz="2400">
                <a:solidFill>
                  <a:schemeClr val="bg1"/>
                </a:solidFill>
              </a:rPr>
              <a:t>The problem in gathering sensor status information</a:t>
            </a:r>
          </a:p>
          <a:p>
            <a:pPr lvl="1"/>
            <a:r>
              <a:rPr lang="en-US" altLang="zh-CN" sz="2000">
                <a:solidFill>
                  <a:schemeClr val="bg1"/>
                </a:solidFill>
              </a:rPr>
              <a:t>Takes long time to scan separate sensor-control center channels;</a:t>
            </a:r>
          </a:p>
          <a:p>
            <a:pPr lvl="1"/>
            <a:r>
              <a:rPr lang="en-US" altLang="zh-CN" sz="2000">
                <a:solidFill>
                  <a:schemeClr val="bg1"/>
                </a:solidFill>
              </a:rPr>
              <a:t>Common channel suffers from inter channel interference.</a:t>
            </a:r>
          </a:p>
          <a:p>
            <a:r>
              <a:rPr lang="en-US" altLang="zh-CN" sz="2400">
                <a:solidFill>
                  <a:schemeClr val="bg1"/>
                </a:solidFill>
              </a:rPr>
              <a:t>Compressive sensing based solution</a:t>
            </a:r>
          </a:p>
          <a:p>
            <a:pPr lvl="1"/>
            <a:r>
              <a:rPr lang="en-US" altLang="zh-CN" sz="2000">
                <a:solidFill>
                  <a:schemeClr val="bg1"/>
                </a:solidFill>
              </a:rPr>
              <a:t>Limited number of randomly located monitoring tube;</a:t>
            </a:r>
          </a:p>
          <a:p>
            <a:pPr lvl="1"/>
            <a:r>
              <a:rPr lang="en-US" altLang="zh-CN" sz="2000">
                <a:solidFill>
                  <a:schemeClr val="bg1"/>
                </a:solidFill>
              </a:rPr>
              <a:t>Take measurement from many sensor nodes simultaneously; </a:t>
            </a:r>
          </a:p>
          <a:p>
            <a:pPr lvl="1"/>
            <a:r>
              <a:rPr lang="en-US" altLang="zh-CN" sz="2000">
                <a:solidFill>
                  <a:schemeClr val="bg1"/>
                </a:solidFill>
              </a:rPr>
              <a:t>Bayesian framework with marginal likelihood maximization algorithm and a heuristic algorithm.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>
                <a:solidFill>
                  <a:schemeClr val="bg1"/>
                </a:solidFill>
              </a:rPr>
              <a:t>CS Sparse Events Detection System Model</a:t>
            </a:r>
          </a:p>
        </p:txBody>
      </p:sp>
      <p:grpSp>
        <p:nvGrpSpPr>
          <p:cNvPr id="74755" name="Group 3"/>
          <p:cNvGrpSpPr>
            <a:grpSpLocks/>
          </p:cNvGrpSpPr>
          <p:nvPr/>
        </p:nvGrpSpPr>
        <p:grpSpPr bwMode="auto">
          <a:xfrm>
            <a:off x="900113" y="5253038"/>
            <a:ext cx="4392612" cy="1192212"/>
            <a:chOff x="567" y="3309"/>
            <a:chExt cx="2767" cy="751"/>
          </a:xfrm>
        </p:grpSpPr>
        <p:sp>
          <p:nvSpPr>
            <p:cNvPr id="74756" name="Text Box 4"/>
            <p:cNvSpPr txBox="1">
              <a:spLocks noChangeArrowheads="1"/>
            </p:cNvSpPr>
            <p:nvPr/>
          </p:nvSpPr>
          <p:spPr bwMode="auto">
            <a:xfrm>
              <a:off x="753" y="3309"/>
              <a:ext cx="2581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chemeClr val="bg1"/>
                  </a:solidFill>
                </a:rPr>
                <a:t>Monitoring Tubes (M)</a:t>
              </a:r>
            </a:p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chemeClr val="bg1"/>
                  </a:solidFill>
                </a:rPr>
                <a:t>Active Sensors (K  Events)</a:t>
              </a:r>
            </a:p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chemeClr val="bg1"/>
                  </a:solidFill>
                </a:rPr>
                <a:t>Silent Sensors</a:t>
              </a:r>
            </a:p>
          </p:txBody>
        </p:sp>
        <p:grpSp>
          <p:nvGrpSpPr>
            <p:cNvPr id="74757" name="Group 5"/>
            <p:cNvGrpSpPr>
              <a:grpSpLocks/>
            </p:cNvGrpSpPr>
            <p:nvPr/>
          </p:nvGrpSpPr>
          <p:grpSpPr bwMode="auto">
            <a:xfrm>
              <a:off x="567" y="3355"/>
              <a:ext cx="185" cy="635"/>
              <a:chOff x="3560" y="3113"/>
              <a:chExt cx="181" cy="635"/>
            </a:xfrm>
          </p:grpSpPr>
          <p:sp>
            <p:nvSpPr>
              <p:cNvPr id="74758" name="Oval 6"/>
              <p:cNvSpPr>
                <a:spLocks noChangeArrowheads="1"/>
              </p:cNvSpPr>
              <p:nvPr/>
            </p:nvSpPr>
            <p:spPr bwMode="auto">
              <a:xfrm>
                <a:off x="3560" y="3113"/>
                <a:ext cx="181" cy="18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59" name="Oval 7"/>
              <p:cNvSpPr>
                <a:spLocks noChangeArrowheads="1"/>
              </p:cNvSpPr>
              <p:nvPr/>
            </p:nvSpPr>
            <p:spPr bwMode="auto">
              <a:xfrm>
                <a:off x="3606" y="3430"/>
                <a:ext cx="90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60" name="Oval 8"/>
              <p:cNvSpPr>
                <a:spLocks noChangeArrowheads="1"/>
              </p:cNvSpPr>
              <p:nvPr/>
            </p:nvSpPr>
            <p:spPr bwMode="auto">
              <a:xfrm>
                <a:off x="3606" y="3657"/>
                <a:ext cx="90" cy="91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4761" name="Group 9"/>
          <p:cNvGrpSpPr>
            <a:grpSpLocks/>
          </p:cNvGrpSpPr>
          <p:nvPr/>
        </p:nvGrpSpPr>
        <p:grpSpPr bwMode="auto">
          <a:xfrm>
            <a:off x="611188" y="1412875"/>
            <a:ext cx="4176712" cy="3167063"/>
            <a:chOff x="426" y="754"/>
            <a:chExt cx="2857" cy="1724"/>
          </a:xfrm>
        </p:grpSpPr>
        <p:grpSp>
          <p:nvGrpSpPr>
            <p:cNvPr id="74762" name="Group 10"/>
            <p:cNvGrpSpPr>
              <a:grpSpLocks/>
            </p:cNvGrpSpPr>
            <p:nvPr/>
          </p:nvGrpSpPr>
          <p:grpSpPr bwMode="auto">
            <a:xfrm>
              <a:off x="426" y="754"/>
              <a:ext cx="2857" cy="1724"/>
              <a:chOff x="431" y="754"/>
              <a:chExt cx="2857" cy="1724"/>
            </a:xfrm>
          </p:grpSpPr>
          <p:sp>
            <p:nvSpPr>
              <p:cNvPr id="74763" name="Cloud"/>
              <p:cNvSpPr>
                <a:spLocks noChangeAspect="1" noEditPoints="1" noChangeArrowheads="1"/>
              </p:cNvSpPr>
              <p:nvPr/>
            </p:nvSpPr>
            <p:spPr bwMode="auto">
              <a:xfrm rot="-739523">
                <a:off x="431" y="754"/>
                <a:ext cx="2857" cy="1724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accent1">
                  <a:alpha val="47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4764" name="Group 12"/>
              <p:cNvGrpSpPr>
                <a:grpSpLocks/>
              </p:cNvGrpSpPr>
              <p:nvPr/>
            </p:nvGrpSpPr>
            <p:grpSpPr bwMode="auto">
              <a:xfrm>
                <a:off x="920" y="976"/>
                <a:ext cx="1963" cy="1204"/>
                <a:chOff x="920" y="976"/>
                <a:chExt cx="1963" cy="1204"/>
              </a:xfrm>
            </p:grpSpPr>
            <p:sp>
              <p:nvSpPr>
                <p:cNvPr id="74765" name="Oval 13"/>
                <p:cNvSpPr>
                  <a:spLocks noChangeArrowheads="1"/>
                </p:cNvSpPr>
                <p:nvPr/>
              </p:nvSpPr>
              <p:spPr bwMode="auto">
                <a:xfrm rot="-1757746">
                  <a:off x="2419" y="1830"/>
                  <a:ext cx="100" cy="104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66" name="Oval 14"/>
                <p:cNvSpPr>
                  <a:spLocks noChangeArrowheads="1"/>
                </p:cNvSpPr>
                <p:nvPr/>
              </p:nvSpPr>
              <p:spPr bwMode="auto">
                <a:xfrm rot="-1757746">
                  <a:off x="2608" y="1486"/>
                  <a:ext cx="100" cy="104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67" name="Oval 15"/>
                <p:cNvSpPr>
                  <a:spLocks noChangeArrowheads="1"/>
                </p:cNvSpPr>
                <p:nvPr/>
              </p:nvSpPr>
              <p:spPr bwMode="auto">
                <a:xfrm rot="-1757746">
                  <a:off x="1966" y="1292"/>
                  <a:ext cx="100" cy="104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68" name="Oval 16"/>
                <p:cNvSpPr>
                  <a:spLocks noChangeArrowheads="1"/>
                </p:cNvSpPr>
                <p:nvPr/>
              </p:nvSpPr>
              <p:spPr bwMode="auto">
                <a:xfrm rot="-1757746">
                  <a:off x="1715" y="1591"/>
                  <a:ext cx="99" cy="104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69" name="Oval 17"/>
                <p:cNvSpPr>
                  <a:spLocks noChangeArrowheads="1"/>
                </p:cNvSpPr>
                <p:nvPr/>
              </p:nvSpPr>
              <p:spPr bwMode="auto">
                <a:xfrm rot="-1757746">
                  <a:off x="1860" y="1985"/>
                  <a:ext cx="99" cy="103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70" name="Oval 18"/>
                <p:cNvSpPr>
                  <a:spLocks noChangeArrowheads="1"/>
                </p:cNvSpPr>
                <p:nvPr/>
              </p:nvSpPr>
              <p:spPr bwMode="auto">
                <a:xfrm rot="-1757746">
                  <a:off x="2458" y="1015"/>
                  <a:ext cx="99" cy="104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71" name="Oval 19"/>
                <p:cNvSpPr>
                  <a:spLocks noChangeArrowheads="1"/>
                </p:cNvSpPr>
                <p:nvPr/>
              </p:nvSpPr>
              <p:spPr bwMode="auto">
                <a:xfrm rot="-1757746">
                  <a:off x="1918" y="1002"/>
                  <a:ext cx="99" cy="103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72" name="Oval 20"/>
                <p:cNvSpPr>
                  <a:spLocks noChangeArrowheads="1"/>
                </p:cNvSpPr>
                <p:nvPr/>
              </p:nvSpPr>
              <p:spPr bwMode="auto">
                <a:xfrm rot="-1757746">
                  <a:off x="2081" y="1703"/>
                  <a:ext cx="100" cy="103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73" name="Oval 21"/>
                <p:cNvSpPr>
                  <a:spLocks noChangeArrowheads="1"/>
                </p:cNvSpPr>
                <p:nvPr/>
              </p:nvSpPr>
              <p:spPr bwMode="auto">
                <a:xfrm rot="-1757746">
                  <a:off x="1087" y="1627"/>
                  <a:ext cx="99" cy="103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74" name="Oval 22"/>
                <p:cNvSpPr>
                  <a:spLocks noChangeArrowheads="1"/>
                </p:cNvSpPr>
                <p:nvPr/>
              </p:nvSpPr>
              <p:spPr bwMode="auto">
                <a:xfrm rot="-1757746">
                  <a:off x="2352" y="1234"/>
                  <a:ext cx="100" cy="104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75" name="Oval 23"/>
                <p:cNvSpPr>
                  <a:spLocks noChangeArrowheads="1"/>
                </p:cNvSpPr>
                <p:nvPr/>
              </p:nvSpPr>
              <p:spPr bwMode="auto">
                <a:xfrm rot="-1757746">
                  <a:off x="2784" y="1189"/>
                  <a:ext cx="99" cy="104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76" name="Oval 24"/>
                <p:cNvSpPr>
                  <a:spLocks noChangeArrowheads="1"/>
                </p:cNvSpPr>
                <p:nvPr/>
              </p:nvSpPr>
              <p:spPr bwMode="auto">
                <a:xfrm rot="-1757746">
                  <a:off x="1202" y="2038"/>
                  <a:ext cx="100" cy="103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77" name="Oval 25"/>
                <p:cNvSpPr>
                  <a:spLocks noChangeArrowheads="1"/>
                </p:cNvSpPr>
                <p:nvPr/>
              </p:nvSpPr>
              <p:spPr bwMode="auto">
                <a:xfrm rot="-1757746">
                  <a:off x="920" y="2076"/>
                  <a:ext cx="99" cy="104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78" name="Oval 26"/>
                <p:cNvSpPr>
                  <a:spLocks noChangeArrowheads="1"/>
                </p:cNvSpPr>
                <p:nvPr/>
              </p:nvSpPr>
              <p:spPr bwMode="auto">
                <a:xfrm rot="-1757746">
                  <a:off x="1407" y="1248"/>
                  <a:ext cx="101" cy="103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779" name="Oval 27"/>
                <p:cNvSpPr>
                  <a:spLocks noChangeArrowheads="1"/>
                </p:cNvSpPr>
                <p:nvPr/>
              </p:nvSpPr>
              <p:spPr bwMode="auto">
                <a:xfrm rot="-1757746">
                  <a:off x="2741" y="976"/>
                  <a:ext cx="99" cy="103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4780" name="Group 28"/>
            <p:cNvGrpSpPr>
              <a:grpSpLocks/>
            </p:cNvGrpSpPr>
            <p:nvPr/>
          </p:nvGrpSpPr>
          <p:grpSpPr bwMode="auto">
            <a:xfrm>
              <a:off x="1383" y="981"/>
              <a:ext cx="866" cy="997"/>
              <a:chOff x="1388" y="981"/>
              <a:chExt cx="866" cy="997"/>
            </a:xfrm>
          </p:grpSpPr>
          <p:sp>
            <p:nvSpPr>
              <p:cNvPr id="74781" name="Oval 29"/>
              <p:cNvSpPr>
                <a:spLocks noChangeArrowheads="1"/>
              </p:cNvSpPr>
              <p:nvPr/>
            </p:nvSpPr>
            <p:spPr bwMode="auto">
              <a:xfrm rot="-1757746">
                <a:off x="2154" y="981"/>
                <a:ext cx="99" cy="1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2" name="Oval 30"/>
              <p:cNvSpPr>
                <a:spLocks noChangeArrowheads="1"/>
              </p:cNvSpPr>
              <p:nvPr/>
            </p:nvSpPr>
            <p:spPr bwMode="auto">
              <a:xfrm rot="-1757746">
                <a:off x="2154" y="1466"/>
                <a:ext cx="100" cy="10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3" name="Oval 31"/>
              <p:cNvSpPr>
                <a:spLocks noChangeArrowheads="1"/>
              </p:cNvSpPr>
              <p:nvPr/>
            </p:nvSpPr>
            <p:spPr bwMode="auto">
              <a:xfrm rot="-1757746">
                <a:off x="1667" y="1874"/>
                <a:ext cx="100" cy="1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4" name="Oval 32"/>
              <p:cNvSpPr>
                <a:spLocks noChangeArrowheads="1"/>
              </p:cNvSpPr>
              <p:nvPr/>
            </p:nvSpPr>
            <p:spPr bwMode="auto">
              <a:xfrm rot="-1757746">
                <a:off x="1642" y="1375"/>
                <a:ext cx="99" cy="10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5" name="Oval 33"/>
              <p:cNvSpPr>
                <a:spLocks noChangeArrowheads="1"/>
              </p:cNvSpPr>
              <p:nvPr/>
            </p:nvSpPr>
            <p:spPr bwMode="auto">
              <a:xfrm rot="-1757746">
                <a:off x="1388" y="1699"/>
                <a:ext cx="100" cy="10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74786" name="AutoShape 34"/>
          <p:cNvCxnSpPr>
            <a:cxnSpLocks noChangeShapeType="1"/>
          </p:cNvCxnSpPr>
          <p:nvPr/>
        </p:nvCxnSpPr>
        <p:spPr bwMode="auto">
          <a:xfrm rot="16200000" flipH="1">
            <a:off x="4527551" y="2754312"/>
            <a:ext cx="1276350" cy="4067175"/>
          </a:xfrm>
          <a:prstGeom prst="curvedConnector2">
            <a:avLst/>
          </a:prstGeom>
          <a:noFill/>
          <a:ln w="1016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</p:cxnSp>
      <p:pic>
        <p:nvPicPr>
          <p:cNvPr id="74787" name="Picture 35" descr="j01953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4508500"/>
            <a:ext cx="1795462" cy="1833563"/>
          </a:xfrm>
          <a:prstGeom prst="rect">
            <a:avLst/>
          </a:prstGeom>
          <a:noFill/>
        </p:spPr>
      </p:pic>
      <p:cxnSp>
        <p:nvCxnSpPr>
          <p:cNvPr id="74788" name="AutoShape 36"/>
          <p:cNvCxnSpPr>
            <a:cxnSpLocks noChangeShapeType="1"/>
          </p:cNvCxnSpPr>
          <p:nvPr/>
        </p:nvCxnSpPr>
        <p:spPr bwMode="auto">
          <a:xfrm>
            <a:off x="4140200" y="3500438"/>
            <a:ext cx="2879725" cy="1944687"/>
          </a:xfrm>
          <a:prstGeom prst="curvedConnector3">
            <a:avLst>
              <a:gd name="adj1" fmla="val 50000"/>
            </a:avLst>
          </a:prstGeom>
          <a:noFill/>
          <a:ln w="1016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74789" name="Oval 37"/>
          <p:cNvSpPr>
            <a:spLocks noChangeArrowheads="1"/>
          </p:cNvSpPr>
          <p:nvPr/>
        </p:nvSpPr>
        <p:spPr bwMode="auto">
          <a:xfrm>
            <a:off x="3851275" y="3213100"/>
            <a:ext cx="360363" cy="3603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90" name="Oval 38"/>
          <p:cNvSpPr>
            <a:spLocks noChangeArrowheads="1"/>
          </p:cNvSpPr>
          <p:nvPr/>
        </p:nvSpPr>
        <p:spPr bwMode="auto">
          <a:xfrm>
            <a:off x="2916238" y="3789363"/>
            <a:ext cx="360362" cy="3603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91" name="Text Box 39"/>
          <p:cNvSpPr txBox="1">
            <a:spLocks noChangeArrowheads="1"/>
          </p:cNvSpPr>
          <p:nvPr/>
        </p:nvSpPr>
        <p:spPr bwMode="auto">
          <a:xfrm>
            <a:off x="5003800" y="1268413"/>
            <a:ext cx="396081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n"/>
            </a:pPr>
            <a:r>
              <a:rPr lang="en-US" altLang="zh-CN" sz="2000">
                <a:solidFill>
                  <a:schemeClr val="bg1"/>
                </a:solidFill>
              </a:rPr>
              <a:t>  Dimension of the sensor filed is 500* 500;  </a:t>
            </a:r>
          </a:p>
          <a:p>
            <a:pPr>
              <a:spcBef>
                <a:spcPct val="50000"/>
              </a:spcBef>
              <a:buFont typeface="Wingdings" pitchFamily="2" charset="2"/>
              <a:buChar char="n"/>
            </a:pPr>
            <a:r>
              <a:rPr lang="en-US" altLang="zh-CN" sz="2000">
                <a:solidFill>
                  <a:schemeClr val="bg1"/>
                </a:solidFill>
              </a:rPr>
              <a:t>  256 sensors randomly located within this area;</a:t>
            </a:r>
          </a:p>
          <a:p>
            <a:pPr>
              <a:spcBef>
                <a:spcPct val="50000"/>
              </a:spcBef>
              <a:buFont typeface="Wingdings" pitchFamily="2" charset="2"/>
              <a:buChar char="n"/>
            </a:pPr>
            <a:r>
              <a:rPr lang="en-US" altLang="zh-CN" sz="2000">
                <a:solidFill>
                  <a:schemeClr val="bg1"/>
                </a:solidFill>
              </a:rPr>
              <a:t>  At certain times, less than 5 percent active sensors at random locations.</a:t>
            </a:r>
          </a:p>
        </p:txBody>
      </p:sp>
      <p:graphicFrame>
        <p:nvGraphicFramePr>
          <p:cNvPr id="74792" name="Object 40"/>
          <p:cNvGraphicFramePr>
            <a:graphicFrameLocks noChangeAspect="1"/>
          </p:cNvGraphicFramePr>
          <p:nvPr/>
        </p:nvGraphicFramePr>
        <p:xfrm>
          <a:off x="4140200" y="5842000"/>
          <a:ext cx="3097213" cy="581025"/>
        </p:xfrm>
        <a:graphic>
          <a:graphicData uri="http://schemas.openxmlformats.org/presentationml/2006/ole">
            <p:oleObj spid="_x0000_s74792" name="Equation" r:id="rId5" imgW="927000" imgH="279360" progId="Equation.DSMT4">
              <p:embed/>
            </p:oleObj>
          </a:graphicData>
        </a:graphic>
      </p:graphicFrame>
      <p:graphicFrame>
        <p:nvGraphicFramePr>
          <p:cNvPr id="74793" name="Object 41"/>
          <p:cNvGraphicFramePr>
            <a:graphicFrameLocks noChangeAspect="1"/>
          </p:cNvGraphicFramePr>
          <p:nvPr/>
        </p:nvGraphicFramePr>
        <p:xfrm>
          <a:off x="5508625" y="3789363"/>
          <a:ext cx="3311525" cy="649287"/>
        </p:xfrm>
        <a:graphic>
          <a:graphicData uri="http://schemas.openxmlformats.org/presentationml/2006/ole">
            <p:oleObj spid="_x0000_s74793" name="Equation" r:id="rId6" imgW="1409700" imgH="2794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Application #4: Results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157788"/>
            <a:ext cx="8229600" cy="1223962"/>
          </a:xfrm>
        </p:spPr>
        <p:txBody>
          <a:bodyPr/>
          <a:lstStyle/>
          <a:p>
            <a:r>
              <a:rPr lang="en-US" altLang="zh-CN" sz="2400">
                <a:solidFill>
                  <a:schemeClr val="bg1"/>
                </a:solidFill>
              </a:rPr>
              <a:t>In the ideal environment -- no noise, a sampling rate of as low as 24% offers almost perfect detection probability.</a:t>
            </a:r>
          </a:p>
          <a:p>
            <a:pPr lvl="1"/>
            <a:endParaRPr lang="en-US" altLang="zh-CN" sz="2000">
              <a:solidFill>
                <a:schemeClr val="bg1"/>
              </a:solidFill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 l="2454" b="1106"/>
          <a:stretch>
            <a:fillRect/>
          </a:stretch>
        </p:blipFill>
        <p:spPr bwMode="auto">
          <a:xfrm>
            <a:off x="1692275" y="1268413"/>
            <a:ext cx="61912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Part III: Summary of Previous Work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8229600" cy="5040312"/>
          </a:xfrm>
        </p:spPr>
        <p:txBody>
          <a:bodyPr/>
          <a:lstStyle/>
          <a:p>
            <a:r>
              <a:rPr lang="en-US" altLang="zh-CN" sz="2400">
                <a:solidFill>
                  <a:schemeClr val="bg1"/>
                </a:solidFill>
              </a:rPr>
              <a:t>We review the emerging field of </a:t>
            </a:r>
            <a:r>
              <a:rPr lang="en-US" altLang="zh-CN" sz="2400">
                <a:solidFill>
                  <a:srgbClr val="FFFF00"/>
                </a:solidFill>
              </a:rPr>
              <a:t>compressive sensing</a:t>
            </a:r>
            <a:r>
              <a:rPr lang="en-US" altLang="zh-CN" sz="2400">
                <a:solidFill>
                  <a:schemeClr val="bg1"/>
                </a:solidFill>
              </a:rPr>
              <a:t>;</a:t>
            </a:r>
          </a:p>
          <a:p>
            <a:r>
              <a:rPr lang="en-US" altLang="zh-CN" sz="2400">
                <a:solidFill>
                  <a:schemeClr val="bg1"/>
                </a:solidFill>
              </a:rPr>
              <a:t>We survey the history and </a:t>
            </a:r>
            <a:r>
              <a:rPr lang="en-US" altLang="zh-CN" sz="2400">
                <a:solidFill>
                  <a:srgbClr val="FFFF00"/>
                </a:solidFill>
              </a:rPr>
              <a:t>challenges in signal acquisition and processing</a:t>
            </a:r>
            <a:r>
              <a:rPr lang="en-US" altLang="zh-CN" sz="2400">
                <a:solidFill>
                  <a:schemeClr val="bg1"/>
                </a:solidFill>
              </a:rPr>
              <a:t>;</a:t>
            </a:r>
          </a:p>
          <a:p>
            <a:r>
              <a:rPr lang="en-US" altLang="zh-CN" sz="2400">
                <a:solidFill>
                  <a:schemeClr val="bg1"/>
                </a:solidFill>
              </a:rPr>
              <a:t>We implement CS technique to solve several problems in the signal acquisition and processing for wireless communication;</a:t>
            </a:r>
          </a:p>
          <a:p>
            <a:r>
              <a:rPr lang="en-US" altLang="zh-CN" sz="2400">
                <a:solidFill>
                  <a:schemeClr val="bg1"/>
                </a:solidFill>
              </a:rPr>
              <a:t>For each of the proposed CS application, we</a:t>
            </a:r>
          </a:p>
          <a:p>
            <a:pPr lvl="1"/>
            <a:r>
              <a:rPr lang="en-US" altLang="zh-CN" sz="2000">
                <a:solidFill>
                  <a:srgbClr val="FFFF00"/>
                </a:solidFill>
              </a:rPr>
              <a:t>Analyze signal sparsity</a:t>
            </a:r>
            <a:r>
              <a:rPr lang="en-US" altLang="zh-CN" sz="2000">
                <a:solidFill>
                  <a:schemeClr val="bg1"/>
                </a:solidFill>
              </a:rPr>
              <a:t> in a proper domain;</a:t>
            </a:r>
          </a:p>
          <a:p>
            <a:pPr lvl="1"/>
            <a:r>
              <a:rPr lang="en-US" altLang="zh-CN" sz="2000">
                <a:solidFill>
                  <a:srgbClr val="FFFF00"/>
                </a:solidFill>
              </a:rPr>
              <a:t>Design a measurement scheme</a:t>
            </a:r>
            <a:r>
              <a:rPr lang="en-US" altLang="zh-CN" sz="2000">
                <a:solidFill>
                  <a:schemeClr val="bg1"/>
                </a:solidFill>
              </a:rPr>
              <a:t> with physical meaning while satisfies the requirements of  CS theories;</a:t>
            </a:r>
          </a:p>
          <a:p>
            <a:pPr lvl="1"/>
            <a:r>
              <a:rPr lang="en-US" altLang="zh-CN" sz="2000">
                <a:solidFill>
                  <a:srgbClr val="FFFF00"/>
                </a:solidFill>
              </a:rPr>
              <a:t>Propose</a:t>
            </a:r>
            <a:r>
              <a:rPr lang="en-US" altLang="zh-CN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rgbClr val="FFFF00"/>
                </a:solidFill>
              </a:rPr>
              <a:t>a customized signal recovery algorithm</a:t>
            </a:r>
            <a:r>
              <a:rPr lang="en-US" altLang="zh-CN" sz="2000">
                <a:solidFill>
                  <a:schemeClr val="bg1"/>
                </a:solidFill>
              </a:rPr>
              <a:t> for the designed system;</a:t>
            </a:r>
          </a:p>
          <a:p>
            <a:pPr lvl="1"/>
            <a:r>
              <a:rPr lang="en-US" altLang="zh-CN" sz="2000">
                <a:solidFill>
                  <a:srgbClr val="FFFF00"/>
                </a:solidFill>
              </a:rPr>
              <a:t>Perform</a:t>
            </a:r>
            <a:r>
              <a:rPr lang="en-US" altLang="zh-CN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rgbClr val="FFFF00"/>
                </a:solidFill>
              </a:rPr>
              <a:t>numerical simulations</a:t>
            </a:r>
            <a:r>
              <a:rPr lang="en-US" altLang="zh-CN" sz="2000">
                <a:solidFill>
                  <a:schemeClr val="bg1"/>
                </a:solidFill>
              </a:rPr>
              <a:t> and demonstrate the results.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Publications and Funding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8229600" cy="58054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000">
                <a:solidFill>
                  <a:schemeClr val="bg1"/>
                </a:solidFill>
              </a:rPr>
              <a:t>Funded by NSF (ECCS-1028782):</a:t>
            </a:r>
          </a:p>
          <a:p>
            <a:pPr lvl="1">
              <a:lnSpc>
                <a:spcPct val="80000"/>
              </a:lnSpc>
            </a:pPr>
            <a:r>
              <a:rPr lang="en-US" altLang="zh-CN" sz="1800">
                <a:solidFill>
                  <a:schemeClr val="bg1"/>
                </a:solidFill>
              </a:rPr>
              <a:t>Compressive spectrum sensing in cognitive radio networks.</a:t>
            </a:r>
          </a:p>
          <a:p>
            <a:pPr>
              <a:lnSpc>
                <a:spcPct val="80000"/>
              </a:lnSpc>
            </a:pPr>
            <a:r>
              <a:rPr lang="en-US" altLang="zh-CN" sz="2000">
                <a:solidFill>
                  <a:schemeClr val="bg1"/>
                </a:solidFill>
              </a:rPr>
              <a:t>Submitted NSF Proposal:</a:t>
            </a:r>
          </a:p>
          <a:p>
            <a:pPr lvl="1">
              <a:lnSpc>
                <a:spcPct val="80000"/>
              </a:lnSpc>
            </a:pPr>
            <a:r>
              <a:rPr lang="en-US" altLang="zh-CN" sz="1800">
                <a:solidFill>
                  <a:schemeClr val="bg1"/>
                </a:solidFill>
              </a:rPr>
              <a:t>Multi-spectral infrared imaging for offshore oil spill detection using compressive sensing.</a:t>
            </a:r>
          </a:p>
          <a:p>
            <a:pPr>
              <a:lnSpc>
                <a:spcPct val="80000"/>
              </a:lnSpc>
            </a:pPr>
            <a:r>
              <a:rPr lang="en-US" altLang="zh-CN" sz="2000">
                <a:solidFill>
                  <a:schemeClr val="bg1"/>
                </a:solidFill>
              </a:rPr>
              <a:t>Collaborative Spectrum Sensing from Sparse Observations in Cognitive Radio Networks. Accept for publication in the </a:t>
            </a:r>
            <a:r>
              <a:rPr lang="en-US" altLang="zh-CN" sz="2000">
                <a:solidFill>
                  <a:srgbClr val="FFFF00"/>
                </a:solidFill>
              </a:rPr>
              <a:t>IEEE JSAC Special Issue on Cognitive Radio Networking and Communications</a:t>
            </a:r>
            <a:r>
              <a:rPr lang="en-US" altLang="zh-CN" sz="200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n-US" altLang="zh-CN" sz="2000">
                <a:solidFill>
                  <a:schemeClr val="bg1"/>
                </a:solidFill>
              </a:rPr>
              <a:t>Collaborative Spectrum Sensing from Sparse Observations Using Matrix Completion for Cognitive Radio Networks. The 35th </a:t>
            </a:r>
            <a:r>
              <a:rPr lang="en-US" altLang="zh-CN" sz="2000">
                <a:solidFill>
                  <a:srgbClr val="FFFF00"/>
                </a:solidFill>
              </a:rPr>
              <a:t>International Conference on Acoustics, Speech, and Signal Processing (ICASSP), 2010</a:t>
            </a:r>
            <a:r>
              <a:rPr lang="en-US" altLang="zh-CN" sz="200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n-US" altLang="zh-CN" sz="2000">
                <a:solidFill>
                  <a:schemeClr val="bg1"/>
                </a:solidFill>
              </a:rPr>
              <a:t>High Resolution OFDM Channel Estimation with Low Speed ADC using Compressive Sensing. </a:t>
            </a:r>
            <a:r>
              <a:rPr lang="en-US" altLang="zh-CN" sz="2000">
                <a:solidFill>
                  <a:srgbClr val="FFFF00"/>
                </a:solidFill>
              </a:rPr>
              <a:t>Submitted to International Conference on Communications (ICC) 2011.</a:t>
            </a:r>
            <a:r>
              <a:rPr lang="en-US" altLang="zh-CN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rgbClr val="FF0066"/>
                </a:solidFill>
              </a:rPr>
              <a:t>Journal in preparation.</a:t>
            </a:r>
          </a:p>
          <a:p>
            <a:pPr>
              <a:lnSpc>
                <a:spcPct val="80000"/>
              </a:lnSpc>
            </a:pPr>
            <a:r>
              <a:rPr lang="en-US" altLang="zh-CN" sz="2000">
                <a:solidFill>
                  <a:schemeClr val="bg1"/>
                </a:solidFill>
              </a:rPr>
              <a:t>Sampling rate reduction for 60 GHz UWB communication using compressive sensing, </a:t>
            </a:r>
            <a:r>
              <a:rPr lang="en-US" altLang="zh-CN" sz="2000">
                <a:solidFill>
                  <a:srgbClr val="FFFF00"/>
                </a:solidFill>
              </a:rPr>
              <a:t>Asilomar Conference on Signals, Systems &amp; Computers, 2009. </a:t>
            </a:r>
            <a:r>
              <a:rPr lang="en-US" altLang="zh-CN" sz="2000">
                <a:solidFill>
                  <a:srgbClr val="FF0066"/>
                </a:solidFill>
              </a:rPr>
              <a:t>Journal in preparation.</a:t>
            </a:r>
          </a:p>
          <a:p>
            <a:pPr>
              <a:lnSpc>
                <a:spcPct val="80000"/>
              </a:lnSpc>
            </a:pPr>
            <a:r>
              <a:rPr lang="en-US" altLang="zh-CN" sz="2000">
                <a:solidFill>
                  <a:schemeClr val="bg1"/>
                </a:solidFill>
              </a:rPr>
              <a:t>Sparse event detection in wireless sensor networks using compressive sensing”, The 43rd Annual </a:t>
            </a:r>
            <a:r>
              <a:rPr lang="en-US" altLang="zh-CN" sz="2000">
                <a:solidFill>
                  <a:srgbClr val="FFFF00"/>
                </a:solidFill>
              </a:rPr>
              <a:t>Conference on Information Sciences and Systems (CISS), 2009.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Part IV: Future Work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8229600" cy="4824413"/>
          </a:xfrm>
        </p:spPr>
        <p:txBody>
          <a:bodyPr/>
          <a:lstStyle/>
          <a:p>
            <a:r>
              <a:rPr lang="en-US" altLang="zh-CN" sz="2400">
                <a:solidFill>
                  <a:schemeClr val="bg1"/>
                </a:solidFill>
              </a:rPr>
              <a:t>Wireless Communication </a:t>
            </a:r>
            <a:r>
              <a:rPr lang="en-US" altLang="zh-CN" sz="2400">
                <a:solidFill>
                  <a:srgbClr val="FFFF00"/>
                </a:solidFill>
              </a:rPr>
              <a:t>(</a:t>
            </a:r>
            <a:r>
              <a:rPr lang="en-US" altLang="zh-CN" sz="2400" i="1">
                <a:solidFill>
                  <a:srgbClr val="FFFF00"/>
                </a:solidFill>
              </a:rPr>
              <a:t>In preparation for submission</a:t>
            </a:r>
            <a:r>
              <a:rPr lang="en-US" altLang="zh-CN" sz="2400">
                <a:solidFill>
                  <a:srgbClr val="FFFF00"/>
                </a:solidFill>
              </a:rPr>
              <a:t>)</a:t>
            </a:r>
            <a:endParaRPr lang="en-US" altLang="zh-CN" sz="2400">
              <a:solidFill>
                <a:schemeClr val="bg1"/>
              </a:solidFill>
            </a:endParaRPr>
          </a:p>
          <a:p>
            <a:pPr lvl="1"/>
            <a:r>
              <a:rPr lang="en-US" altLang="zh-CN" sz="2000">
                <a:solidFill>
                  <a:schemeClr val="bg1"/>
                </a:solidFill>
              </a:rPr>
              <a:t>Dynamic CS for Wireless Communication Applications;</a:t>
            </a:r>
            <a:endParaRPr lang="en-US" altLang="zh-CN" sz="2000" i="1">
              <a:solidFill>
                <a:srgbClr val="FFFF00"/>
              </a:solidFill>
            </a:endParaRPr>
          </a:p>
          <a:p>
            <a:pPr lvl="1"/>
            <a:r>
              <a:rPr lang="en-US" altLang="zh-CN" sz="2000">
                <a:solidFill>
                  <a:schemeClr val="bg1"/>
                </a:solidFill>
              </a:rPr>
              <a:t>Joint Sparsity Recovery Algorithm for MIMO System;</a:t>
            </a:r>
          </a:p>
          <a:p>
            <a:pPr lvl="1"/>
            <a:r>
              <a:rPr lang="en-US" altLang="zh-CN" sz="2000">
                <a:solidFill>
                  <a:schemeClr val="bg1"/>
                </a:solidFill>
              </a:rPr>
              <a:t>Derive the performance bound for random convolution, and extend to other wireless channel estimation applications.</a:t>
            </a:r>
            <a:endParaRPr lang="en-US" altLang="zh-CN" sz="2000">
              <a:solidFill>
                <a:srgbClr val="FFFF00"/>
              </a:solidFill>
            </a:endParaRPr>
          </a:p>
          <a:p>
            <a:r>
              <a:rPr lang="en-US" altLang="zh-CN" sz="2400">
                <a:solidFill>
                  <a:schemeClr val="bg1"/>
                </a:solidFill>
              </a:rPr>
              <a:t>Others</a:t>
            </a:r>
          </a:p>
          <a:p>
            <a:pPr lvl="1"/>
            <a:r>
              <a:rPr lang="en-US" altLang="zh-CN" sz="2000">
                <a:solidFill>
                  <a:schemeClr val="bg1"/>
                </a:solidFill>
              </a:rPr>
              <a:t>Seismic Data Simultaneous Acquisition using CS;</a:t>
            </a:r>
          </a:p>
          <a:p>
            <a:pPr lvl="1"/>
            <a:r>
              <a:rPr lang="en-US" altLang="zh-CN" sz="2000">
                <a:solidFill>
                  <a:schemeClr val="bg1"/>
                </a:solidFill>
              </a:rPr>
              <a:t>Concrete Flaw Detection using CS;</a:t>
            </a:r>
          </a:p>
          <a:p>
            <a:pPr lvl="1"/>
            <a:r>
              <a:rPr lang="en-US" altLang="zh-CN" sz="2000">
                <a:solidFill>
                  <a:schemeClr val="bg1"/>
                </a:solidFill>
              </a:rPr>
              <a:t>Compressive Sensing for Pipe Line Leakage Detection;</a:t>
            </a:r>
          </a:p>
          <a:p>
            <a:pPr lvl="1"/>
            <a:r>
              <a:rPr lang="en-US" altLang="zh-CN" sz="2000">
                <a:solidFill>
                  <a:schemeClr val="bg1"/>
                </a:solidFill>
              </a:rPr>
              <a:t>Compressive Sensing for Human Vision Model;</a:t>
            </a:r>
          </a:p>
          <a:p>
            <a:pPr lvl="1"/>
            <a:r>
              <a:rPr lang="en-US" altLang="zh-CN" sz="2000">
                <a:solidFill>
                  <a:schemeClr val="bg1"/>
                </a:solidFill>
              </a:rPr>
              <a:t>Compressive Sensing for Gene Regulatory Networks;</a:t>
            </a:r>
          </a:p>
          <a:p>
            <a:pPr lvl="1"/>
            <a:r>
              <a:rPr lang="en-US" altLang="zh-CN" sz="2000">
                <a:solidFill>
                  <a:schemeClr val="bg1"/>
                </a:solidFill>
              </a:rPr>
              <a:t>Multi-spectral Infrared Imaging for Offshore Oil Spill Detection using Compressive Sensing </a:t>
            </a:r>
            <a:r>
              <a:rPr lang="en-US" altLang="zh-CN" sz="2000" i="1">
                <a:solidFill>
                  <a:srgbClr val="FFFF00"/>
                </a:solidFill>
              </a:rPr>
              <a:t>(NSF proposal).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>
                <a:solidFill>
                  <a:schemeClr val="bg1"/>
                </a:solidFill>
              </a:rPr>
              <a:t>Multi-spectral Infrared Imaging for Offshore Oil Spill Detection using Compressive Sensing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8229600" cy="4895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400">
                <a:solidFill>
                  <a:schemeClr val="bg1"/>
                </a:solidFill>
              </a:rPr>
              <a:t>The Problem</a:t>
            </a:r>
          </a:p>
          <a:p>
            <a:pPr lvl="1">
              <a:lnSpc>
                <a:spcPct val="80000"/>
              </a:lnSpc>
            </a:pPr>
            <a:r>
              <a:rPr lang="en-US" altLang="zh-CN" sz="2000">
                <a:solidFill>
                  <a:schemeClr val="bg1"/>
                </a:solidFill>
              </a:rPr>
              <a:t>Despite the recent high-profile BP accident, effective </a:t>
            </a:r>
            <a:r>
              <a:rPr lang="en-US" altLang="zh-CN" sz="2000">
                <a:solidFill>
                  <a:srgbClr val="FFFF00"/>
                </a:solidFill>
              </a:rPr>
              <a:t>early detection of offshore oil spill</a:t>
            </a:r>
            <a:r>
              <a:rPr lang="en-US" altLang="zh-CN" sz="2000">
                <a:solidFill>
                  <a:schemeClr val="bg1"/>
                </a:solidFill>
              </a:rPr>
              <a:t> has not become a technological reality.</a:t>
            </a:r>
          </a:p>
          <a:p>
            <a:pPr>
              <a:lnSpc>
                <a:spcPct val="80000"/>
              </a:lnSpc>
            </a:pPr>
            <a:r>
              <a:rPr lang="en-US" altLang="zh-CN" sz="2400">
                <a:solidFill>
                  <a:schemeClr val="bg1"/>
                </a:solidFill>
              </a:rPr>
              <a:t>Proposal</a:t>
            </a:r>
          </a:p>
          <a:p>
            <a:pPr lvl="1">
              <a:lnSpc>
                <a:spcPct val="80000"/>
              </a:lnSpc>
            </a:pPr>
            <a:r>
              <a:rPr lang="en-US" altLang="zh-CN" sz="2000">
                <a:solidFill>
                  <a:schemeClr val="bg1"/>
                </a:solidFill>
              </a:rPr>
              <a:t>Use a thermal camera to </a:t>
            </a:r>
            <a:r>
              <a:rPr lang="en-US" altLang="zh-CN" sz="2000">
                <a:solidFill>
                  <a:srgbClr val="FFFF00"/>
                </a:solidFill>
              </a:rPr>
              <a:t>measure the temperature contrast</a:t>
            </a:r>
            <a:r>
              <a:rPr lang="en-US" altLang="zh-CN" sz="2000">
                <a:solidFill>
                  <a:schemeClr val="bg1"/>
                </a:solidFill>
              </a:rPr>
              <a:t> to separate water and oil;</a:t>
            </a:r>
          </a:p>
          <a:p>
            <a:pPr lvl="1">
              <a:lnSpc>
                <a:spcPct val="80000"/>
              </a:lnSpc>
            </a:pPr>
            <a:r>
              <a:rPr lang="en-US" altLang="zh-CN" sz="2000">
                <a:solidFill>
                  <a:schemeClr val="bg1"/>
                </a:solidFill>
              </a:rPr>
              <a:t>Sensing bottleneck: hard to sense in every wavelength and collect them separately;</a:t>
            </a:r>
          </a:p>
          <a:p>
            <a:pPr lvl="1">
              <a:lnSpc>
                <a:spcPct val="80000"/>
              </a:lnSpc>
            </a:pPr>
            <a:r>
              <a:rPr lang="en-US" altLang="zh-CN" sz="2000">
                <a:solidFill>
                  <a:schemeClr val="bg1"/>
                </a:solidFill>
              </a:rPr>
              <a:t>Compressible data</a:t>
            </a:r>
          </a:p>
          <a:p>
            <a:pPr lvl="2">
              <a:lnSpc>
                <a:spcPct val="80000"/>
              </a:lnSpc>
            </a:pPr>
            <a:r>
              <a:rPr lang="en-US" altLang="zh-CN" sz="1800">
                <a:solidFill>
                  <a:schemeClr val="bg1"/>
                </a:solidFill>
              </a:rPr>
              <a:t>The thermal emission from a region of interest have the sparse representation: f (x; y; </a:t>
            </a:r>
            <a:r>
              <a:rPr lang="el-GR" altLang="zh-CN" sz="1800">
                <a:solidFill>
                  <a:schemeClr val="bg1"/>
                </a:solidFill>
                <a:cs typeface="Times New Roman" pitchFamily="18" charset="0"/>
              </a:rPr>
              <a:t>λ</a:t>
            </a:r>
            <a:r>
              <a:rPr lang="en-US" altLang="zh-CN" sz="1800">
                <a:solidFill>
                  <a:schemeClr val="bg1"/>
                </a:solidFill>
              </a:rPr>
              <a:t>), where </a:t>
            </a:r>
            <a:r>
              <a:rPr lang="el-GR" altLang="zh-CN" sz="1800">
                <a:solidFill>
                  <a:schemeClr val="bg1"/>
                </a:solidFill>
                <a:cs typeface="Times New Roman" pitchFamily="18" charset="0"/>
              </a:rPr>
              <a:t>λ</a:t>
            </a:r>
            <a:r>
              <a:rPr lang="en-US" altLang="zh-CN" sz="1800">
                <a:solidFill>
                  <a:schemeClr val="bg1"/>
                </a:solidFill>
                <a:cs typeface="Times New Roman" pitchFamily="18" charset="0"/>
              </a:rPr>
              <a:t>is the spectral. </a:t>
            </a:r>
          </a:p>
          <a:p>
            <a:pPr lvl="2">
              <a:lnSpc>
                <a:spcPct val="80000"/>
              </a:lnSpc>
            </a:pPr>
            <a:r>
              <a:rPr lang="en-US" altLang="zh-CN" sz="1800">
                <a:solidFill>
                  <a:schemeClr val="bg1"/>
                </a:solidFill>
              </a:rPr>
              <a:t>In the spectral domain, there are only J sinusoid-like curves representing J oil thickness values and one representing water.</a:t>
            </a:r>
          </a:p>
          <a:p>
            <a:pPr lvl="1">
              <a:lnSpc>
                <a:spcPct val="80000"/>
              </a:lnSpc>
            </a:pPr>
            <a:r>
              <a:rPr lang="en-US" altLang="zh-CN" sz="2000">
                <a:solidFill>
                  <a:schemeClr val="bg1"/>
                </a:solidFill>
              </a:rPr>
              <a:t>Image recovery using ℓ</a:t>
            </a:r>
            <a:r>
              <a:rPr lang="en-US" altLang="zh-CN" sz="1400">
                <a:solidFill>
                  <a:schemeClr val="bg1"/>
                </a:solidFill>
              </a:rPr>
              <a:t>1</a:t>
            </a:r>
            <a:r>
              <a:rPr lang="en-US" altLang="zh-CN" sz="2000">
                <a:solidFill>
                  <a:schemeClr val="bg1"/>
                </a:solidFill>
              </a:rPr>
              <a:t> and total variation (TV) minimization (edge detection)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>
                <a:solidFill>
                  <a:schemeClr val="bg1"/>
                </a:solidFill>
              </a:rPr>
              <a:t>Compressive Sensing Theory: Summing-up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8229600" cy="4895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bg1"/>
                </a:solidFill>
              </a:rPr>
              <a:t>Compressible signal: Signal sparsity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A signal            is K-sparse if only K of its elements are nonzero (on some basis), usually K&lt;&lt;N.</a:t>
            </a: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bg1"/>
                </a:solidFill>
              </a:rPr>
              <a:t>Linear, incoherent measurement matrix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We take a measurement of x as                       , where                      and                  is called the measurement matrix;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                                         guarantees stable recovery.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    has to satisfy the RIP condition;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In practice, </a:t>
            </a:r>
            <a:r>
              <a:rPr lang="en-US" altLang="zh-CN" sz="2000">
                <a:solidFill>
                  <a:srgbClr val="FFFF00"/>
                </a:solidFill>
              </a:rPr>
              <a:t>i.i.d.</a:t>
            </a:r>
            <a:r>
              <a:rPr lang="en-US" altLang="zh-CN" sz="2000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rgbClr val="FFFF00"/>
                </a:solidFill>
              </a:rPr>
              <a:t>random</a:t>
            </a:r>
            <a:r>
              <a:rPr lang="en-US" altLang="zh-CN" sz="2000">
                <a:solidFill>
                  <a:schemeClr val="bg1"/>
                </a:solidFill>
              </a:rPr>
              <a:t>, </a:t>
            </a:r>
            <a:r>
              <a:rPr lang="en-US" altLang="zh-CN" sz="2000">
                <a:solidFill>
                  <a:srgbClr val="FFFF00"/>
                </a:solidFill>
              </a:rPr>
              <a:t>Toeplitz </a:t>
            </a:r>
            <a:r>
              <a:rPr lang="en-US" altLang="zh-CN" sz="2000">
                <a:solidFill>
                  <a:schemeClr val="bg1"/>
                </a:solidFill>
              </a:rPr>
              <a:t>or </a:t>
            </a:r>
            <a:r>
              <a:rPr lang="en-US" altLang="zh-CN" sz="2000">
                <a:solidFill>
                  <a:srgbClr val="FFFF00"/>
                </a:solidFill>
              </a:rPr>
              <a:t>circulant</a:t>
            </a:r>
            <a:r>
              <a:rPr lang="en-US" altLang="zh-CN" sz="2000">
                <a:solidFill>
                  <a:schemeClr val="bg1"/>
                </a:solidFill>
              </a:rPr>
              <a:t> matrices are used as CS measurement matrices;</a:t>
            </a: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bg1"/>
                </a:solidFill>
              </a:rPr>
              <a:t>Two categories of stable recovery algorithms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ℓ</a:t>
            </a:r>
            <a:r>
              <a:rPr lang="en-US" altLang="zh-CN" sz="1400">
                <a:solidFill>
                  <a:schemeClr val="bg1"/>
                </a:solidFill>
              </a:rPr>
              <a:t>1</a:t>
            </a:r>
            <a:r>
              <a:rPr lang="en-US" altLang="zh-CN" sz="2000">
                <a:solidFill>
                  <a:schemeClr val="bg1"/>
                </a:solidFill>
              </a:rPr>
              <a:t> norm minimization</a:t>
            </a:r>
          </a:p>
          <a:p>
            <a:pPr lvl="1">
              <a:lnSpc>
                <a:spcPct val="90000"/>
              </a:lnSpc>
            </a:pPr>
            <a:r>
              <a:rPr lang="en-US" altLang="zh-CN" sz="2000">
                <a:solidFill>
                  <a:schemeClr val="bg1"/>
                </a:solidFill>
              </a:rPr>
              <a:t>Greedy search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1800">
                <a:solidFill>
                  <a:srgbClr val="FFFF00"/>
                </a:solidFill>
              </a:rPr>
              <a:t>Note:  x and </a:t>
            </a:r>
            <a:r>
              <a:rPr lang="el-GR" altLang="zh-CN" sz="1800">
                <a:solidFill>
                  <a:srgbClr val="FFFF00"/>
                </a:solidFill>
                <a:cs typeface="Arial" charset="0"/>
              </a:rPr>
              <a:t>Φ</a:t>
            </a:r>
            <a:r>
              <a:rPr lang="en-US" altLang="zh-CN" sz="1800">
                <a:solidFill>
                  <a:srgbClr val="FFFF00"/>
                </a:solidFill>
                <a:cs typeface="Arial" charset="0"/>
              </a:rPr>
              <a:t> can be complex numbers</a:t>
            </a:r>
            <a:endParaRPr lang="el-GR" altLang="zh-CN" sz="1800">
              <a:solidFill>
                <a:srgbClr val="FFFF00"/>
              </a:solidFill>
              <a:cs typeface="Arial" charset="0"/>
            </a:endParaRPr>
          </a:p>
        </p:txBody>
      </p:sp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2484438" y="1844675"/>
          <a:ext cx="647700" cy="279400"/>
        </p:xfrm>
        <a:graphic>
          <a:graphicData uri="http://schemas.openxmlformats.org/presentationml/2006/ole">
            <p:oleObj spid="_x0000_s62469" name="Equation" r:id="rId4" imgW="469800" imgH="203040" progId="Equation.DSMT4">
              <p:embed/>
            </p:oleObj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5148263" y="2781300"/>
          <a:ext cx="1524000" cy="369888"/>
        </p:xfrm>
        <a:graphic>
          <a:graphicData uri="http://schemas.openxmlformats.org/presentationml/2006/ole">
            <p:oleObj spid="_x0000_s62470" name="Equation" r:id="rId5" imgW="939600" imgH="228600" progId="Equation.DSMT4">
              <p:embed/>
            </p:oleObj>
          </a:graphicData>
        </a:graphic>
      </p:graphicFrame>
      <p:graphicFrame>
        <p:nvGraphicFramePr>
          <p:cNvPr id="62471" name="Object 7"/>
          <p:cNvGraphicFramePr>
            <a:graphicFrameLocks noChangeAspect="1"/>
          </p:cNvGraphicFramePr>
          <p:nvPr/>
        </p:nvGraphicFramePr>
        <p:xfrm>
          <a:off x="2139950" y="3079750"/>
          <a:ext cx="968375" cy="361950"/>
        </p:xfrm>
        <a:graphic>
          <a:graphicData uri="http://schemas.openxmlformats.org/presentationml/2006/ole">
            <p:oleObj spid="_x0000_s62471" name="Equation" r:id="rId6" imgW="609480" imgH="228600" progId="Equation.DSMT4">
              <p:embed/>
            </p:oleObj>
          </a:graphicData>
        </a:graphic>
      </p:graphicFrame>
      <p:graphicFrame>
        <p:nvGraphicFramePr>
          <p:cNvPr id="62472" name="Object 8"/>
          <p:cNvGraphicFramePr>
            <a:graphicFrameLocks noChangeAspect="1"/>
          </p:cNvGraphicFramePr>
          <p:nvPr/>
        </p:nvGraphicFramePr>
        <p:xfrm>
          <a:off x="7572375" y="2852738"/>
          <a:ext cx="1438275" cy="247650"/>
        </p:xfrm>
        <a:graphic>
          <a:graphicData uri="http://schemas.openxmlformats.org/presentationml/2006/ole">
            <p:oleObj spid="_x0000_s62472" name="Equation" r:id="rId7" imgW="799920" imgH="177480" progId="Equation.DSMT4">
              <p:embed/>
            </p:oleObj>
          </a:graphicData>
        </a:graphic>
      </p:graphicFrame>
      <p:graphicFrame>
        <p:nvGraphicFramePr>
          <p:cNvPr id="62473" name="Object 9"/>
          <p:cNvGraphicFramePr>
            <a:graphicFrameLocks noChangeAspect="1"/>
          </p:cNvGraphicFramePr>
          <p:nvPr/>
        </p:nvGraphicFramePr>
        <p:xfrm>
          <a:off x="1476375" y="3789363"/>
          <a:ext cx="200025" cy="320675"/>
        </p:xfrm>
        <a:graphic>
          <a:graphicData uri="http://schemas.openxmlformats.org/presentationml/2006/ole">
            <p:oleObj spid="_x0000_s62473" name="Equation" r:id="rId8" imgW="126720" imgH="203040" progId="Equation.DSMT4">
              <p:embed/>
            </p:oleObj>
          </a:graphicData>
        </a:graphic>
      </p:graphicFrame>
      <p:graphicFrame>
        <p:nvGraphicFramePr>
          <p:cNvPr id="62477" name="Object 13"/>
          <p:cNvGraphicFramePr>
            <a:graphicFrameLocks noChangeAspect="1"/>
          </p:cNvGraphicFramePr>
          <p:nvPr/>
        </p:nvGraphicFramePr>
        <p:xfrm>
          <a:off x="1692275" y="3429000"/>
          <a:ext cx="2447925" cy="328613"/>
        </p:xfrm>
        <a:graphic>
          <a:graphicData uri="http://schemas.openxmlformats.org/presentationml/2006/ole">
            <p:oleObj spid="_x0000_s62477" name="Equation" r:id="rId9" imgW="1511280" imgH="20304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One Example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4213" y="4292600"/>
            <a:ext cx="8229600" cy="16462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bg1"/>
                </a:solidFill>
              </a:rPr>
              <a:t>Left: Ideal multi-spectral infrared image of water with oil floating</a:t>
            </a: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bg1"/>
                </a:solidFill>
              </a:rPr>
              <a:t>Middle: 25% pixel samples from the thermal camera </a:t>
            </a:r>
          </a:p>
          <a:p>
            <a:pPr>
              <a:lnSpc>
                <a:spcPct val="90000"/>
              </a:lnSpc>
            </a:pPr>
            <a:r>
              <a:rPr lang="en-US" altLang="zh-CN" sz="2400">
                <a:solidFill>
                  <a:schemeClr val="bg1"/>
                </a:solidFill>
              </a:rPr>
              <a:t>Right: CS based multi-spectral infrared image recovery</a:t>
            </a:r>
          </a:p>
        </p:txBody>
      </p:sp>
      <p:pic>
        <p:nvPicPr>
          <p:cNvPr id="1208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557338"/>
            <a:ext cx="78184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Design Challenges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Measurement</a:t>
            </a:r>
          </a:p>
          <a:p>
            <a:pPr lvl="1"/>
            <a:r>
              <a:rPr lang="en-US" altLang="zh-CN">
                <a:solidFill>
                  <a:schemeClr val="bg1"/>
                </a:solidFill>
              </a:rPr>
              <a:t>Sensing matrix satisfy RIP;</a:t>
            </a:r>
          </a:p>
          <a:p>
            <a:pPr lvl="1"/>
            <a:r>
              <a:rPr lang="en-US" altLang="zh-CN">
                <a:solidFill>
                  <a:schemeClr val="bg1"/>
                </a:solidFill>
              </a:rPr>
              <a:t>Practically hardware realization.</a:t>
            </a:r>
          </a:p>
          <a:p>
            <a:r>
              <a:rPr lang="en-US" altLang="zh-CN">
                <a:solidFill>
                  <a:schemeClr val="bg1"/>
                </a:solidFill>
              </a:rPr>
              <a:t>Signal recovery</a:t>
            </a:r>
          </a:p>
          <a:p>
            <a:pPr lvl="1"/>
            <a:r>
              <a:rPr lang="en-US" altLang="zh-CN">
                <a:solidFill>
                  <a:schemeClr val="bg1"/>
                </a:solidFill>
              </a:rPr>
              <a:t>Balance oil-water edge detection (Total variation minimization) and overall spectrum image recovery (ℓ</a:t>
            </a:r>
            <a:r>
              <a:rPr lang="en-US" altLang="zh-CN" sz="1600">
                <a:solidFill>
                  <a:schemeClr val="bg1"/>
                </a:solidFill>
              </a:rPr>
              <a:t>1</a:t>
            </a:r>
            <a:r>
              <a:rPr lang="en-US" altLang="zh-CN">
                <a:solidFill>
                  <a:schemeClr val="bg1"/>
                </a:solidFill>
              </a:rPr>
              <a:t> minimization)</a:t>
            </a:r>
          </a:p>
          <a:p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Number Placeholder 1"/>
          <p:cNvSpPr txBox="1">
            <a:spLocks noGrp="1"/>
          </p:cNvSpPr>
          <p:nvPr/>
        </p:nvSpPr>
        <p:spPr bwMode="auto">
          <a:xfrm>
            <a:off x="-36513" y="6532563"/>
            <a:ext cx="39846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algn="r"/>
            <a:fld id="{523A0389-529F-45CC-B061-478C9198D332}" type="slidenum">
              <a:rPr lang="en-US" altLang="zh-CN" sz="1400" b="1">
                <a:solidFill>
                  <a:srgbClr val="FFFF99"/>
                </a:solidFill>
              </a:rPr>
              <a:pPr algn="r"/>
              <a:t>52</a:t>
            </a:fld>
            <a:endParaRPr lang="en-US" altLang="zh-CN" sz="1400" b="1">
              <a:solidFill>
                <a:srgbClr val="FFFF99"/>
              </a:solidFill>
            </a:endParaRPr>
          </a:p>
        </p:txBody>
      </p:sp>
      <p:sp>
        <p:nvSpPr>
          <p:cNvPr id="122883" name="Rectangle 4"/>
          <p:cNvSpPr>
            <a:spLocks noChangeArrowheads="1"/>
          </p:cNvSpPr>
          <p:nvPr/>
        </p:nvSpPr>
        <p:spPr bwMode="auto">
          <a:xfrm>
            <a:off x="501650" y="382588"/>
            <a:ext cx="83343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altLang="zh-CN" sz="3600" b="1">
                <a:solidFill>
                  <a:schemeClr val="bg1"/>
                </a:solidFill>
                <a:cs typeface="Tahoma" pitchFamily="34" charset="0"/>
              </a:rPr>
              <a:t>Comments and Questions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68538" y="2492375"/>
            <a:ext cx="4392612" cy="2016125"/>
            <a:chOff x="1008" y="1244"/>
            <a:chExt cx="3552" cy="1831"/>
          </a:xfrm>
        </p:grpSpPr>
        <p:pic>
          <p:nvPicPr>
            <p:cNvPr id="122885" name="Picture 6" descr="MCj0383308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2" y="1244"/>
              <a:ext cx="2868" cy="1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886" name="Picture 7" descr="j01958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08" y="1584"/>
              <a:ext cx="1117" cy="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altLang="zh-CN" sz="600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None/>
            </a:pPr>
            <a:endParaRPr lang="en-US" altLang="zh-CN" sz="6000">
              <a:solidFill>
                <a:schemeClr val="bg1"/>
              </a:solidFill>
            </a:endParaRPr>
          </a:p>
        </p:txBody>
      </p:sp>
      <p:pic>
        <p:nvPicPr>
          <p:cNvPr id="60419" name="Picture 3" descr="than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989138"/>
            <a:ext cx="4762500" cy="25923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92150"/>
            <a:ext cx="8326437" cy="565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2" cstate="print"/>
          <a:srcRect l="923"/>
          <a:stretch>
            <a:fillRect/>
          </a:stretch>
        </p:blipFill>
        <p:spPr bwMode="auto">
          <a:xfrm>
            <a:off x="600075" y="612775"/>
            <a:ext cx="8350250" cy="588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b="0">
                <a:solidFill>
                  <a:schemeClr val="bg1"/>
                </a:solidFill>
              </a:rPr>
              <a:t>Restricted Isometry Properties (</a:t>
            </a:r>
            <a:r>
              <a:rPr lang="en-US" altLang="zh-CN" sz="3600">
                <a:solidFill>
                  <a:schemeClr val="bg1"/>
                </a:solidFill>
              </a:rPr>
              <a:t>RIP)</a:t>
            </a:r>
          </a:p>
        </p:txBody>
      </p:sp>
      <p:grpSp>
        <p:nvGrpSpPr>
          <p:cNvPr id="176131" name="Group 3"/>
          <p:cNvGrpSpPr>
            <a:grpSpLocks/>
          </p:cNvGrpSpPr>
          <p:nvPr/>
        </p:nvGrpSpPr>
        <p:grpSpPr bwMode="auto">
          <a:xfrm>
            <a:off x="900113" y="1268413"/>
            <a:ext cx="7777162" cy="5267325"/>
            <a:chOff x="521" y="799"/>
            <a:chExt cx="4899" cy="3318"/>
          </a:xfrm>
        </p:grpSpPr>
        <p:graphicFrame>
          <p:nvGraphicFramePr>
            <p:cNvPr id="176132" name="Object 4"/>
            <p:cNvGraphicFramePr>
              <a:graphicFrameLocks noChangeAspect="1"/>
            </p:cNvGraphicFramePr>
            <p:nvPr/>
          </p:nvGraphicFramePr>
          <p:xfrm>
            <a:off x="1655" y="1570"/>
            <a:ext cx="2178" cy="867"/>
          </p:xfrm>
          <a:graphic>
            <a:graphicData uri="http://schemas.openxmlformats.org/presentationml/2006/ole">
              <p:oleObj spid="_x0000_s176132" name="Equation" r:id="rId3" imgW="1244520" imgH="495000" progId="Equation.DSMT4">
                <p:embed/>
              </p:oleObj>
            </a:graphicData>
          </a:graphic>
        </p:graphicFrame>
        <p:sp>
          <p:nvSpPr>
            <p:cNvPr id="176133" name="Text Box 5"/>
            <p:cNvSpPr txBox="1">
              <a:spLocks noChangeArrowheads="1"/>
            </p:cNvSpPr>
            <p:nvPr/>
          </p:nvSpPr>
          <p:spPr bwMode="auto">
            <a:xfrm>
              <a:off x="521" y="799"/>
              <a:ext cx="4899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cs typeface="Tahoma" pitchFamily="34" charset="0"/>
                </a:rPr>
                <a:t>A necessary and sufficient condition for the CS problem to be well conditioned is that, for any vector </a:t>
              </a:r>
              <a:r>
                <a:rPr lang="en-US" altLang="zh-CN" sz="2000" b="1">
                  <a:solidFill>
                    <a:schemeClr val="bg1"/>
                  </a:solidFill>
                  <a:cs typeface="Tahoma" pitchFamily="34" charset="0"/>
                </a:rPr>
                <a:t>v </a:t>
              </a:r>
              <a:r>
                <a:rPr lang="en-US" altLang="zh-CN" sz="2000">
                  <a:solidFill>
                    <a:schemeClr val="bg1"/>
                  </a:solidFill>
                  <a:cs typeface="Tahoma" pitchFamily="34" charset="0"/>
                </a:rPr>
                <a:t>sharing the same </a:t>
              </a:r>
              <a:r>
                <a:rPr lang="en-US" altLang="zh-CN" sz="2000" i="1">
                  <a:solidFill>
                    <a:schemeClr val="bg1"/>
                  </a:solidFill>
                  <a:cs typeface="Tahoma" pitchFamily="34" charset="0"/>
                </a:rPr>
                <a:t>K </a:t>
              </a:r>
              <a:r>
                <a:rPr lang="en-US" altLang="zh-CN" sz="2000">
                  <a:solidFill>
                    <a:schemeClr val="bg1"/>
                  </a:solidFill>
                  <a:cs typeface="Tahoma" pitchFamily="34" charset="0"/>
                </a:rPr>
                <a:t>nonzero entries as </a:t>
              </a:r>
              <a:r>
                <a:rPr lang="en-US" altLang="zh-CN" sz="2000" b="1">
                  <a:solidFill>
                    <a:schemeClr val="bg1"/>
                  </a:solidFill>
                  <a:cs typeface="Tahoma" pitchFamily="34" charset="0"/>
                </a:rPr>
                <a:t>v </a:t>
              </a:r>
              <a:r>
                <a:rPr lang="en-US" altLang="zh-CN" sz="2000">
                  <a:solidFill>
                    <a:schemeClr val="bg1"/>
                  </a:solidFill>
                  <a:cs typeface="Tahoma" pitchFamily="34" charset="0"/>
                </a:rPr>
                <a:t>and for some</a:t>
              </a:r>
              <a:r>
                <a:rPr lang="en-US" altLang="zh-CN" sz="2000" i="1">
                  <a:solidFill>
                    <a:schemeClr val="bg1"/>
                  </a:solidFill>
                  <a:cs typeface="Tahoma" pitchFamily="34" charset="0"/>
                </a:rPr>
                <a:t>     &gt; </a:t>
              </a:r>
              <a:r>
                <a:rPr lang="en-US" altLang="zh-CN" sz="2000">
                  <a:solidFill>
                    <a:schemeClr val="bg1"/>
                  </a:solidFill>
                  <a:cs typeface="Tahoma" pitchFamily="34" charset="0"/>
                </a:rPr>
                <a:t>0</a:t>
              </a:r>
            </a:p>
          </p:txBody>
        </p:sp>
        <p:sp>
          <p:nvSpPr>
            <p:cNvPr id="176134" name="Text Box 6"/>
            <p:cNvSpPr txBox="1">
              <a:spLocks noChangeArrowheads="1"/>
            </p:cNvSpPr>
            <p:nvPr/>
          </p:nvSpPr>
          <p:spPr bwMode="auto">
            <a:xfrm>
              <a:off x="612" y="2523"/>
              <a:ext cx="4717" cy="1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Char char="p"/>
              </a:pPr>
              <a:r>
                <a:rPr lang="en-US" altLang="zh-CN" sz="2000">
                  <a:solidFill>
                    <a:schemeClr val="bg1"/>
                  </a:solidFill>
                  <a:cs typeface="Tahoma" pitchFamily="34" charset="0"/>
                </a:rPr>
                <a:t> Necessary condition is that the matrix Φ must preserve the lengths of these K-sparse vectors. </a:t>
              </a:r>
            </a:p>
            <a:p>
              <a:pPr>
                <a:spcBef>
                  <a:spcPct val="50000"/>
                </a:spcBef>
                <a:buFont typeface="Wingdings" pitchFamily="2" charset="2"/>
                <a:buChar char="p"/>
              </a:pPr>
              <a:r>
                <a:rPr lang="en-US" altLang="zh-CN" sz="2000">
                  <a:solidFill>
                    <a:schemeClr val="bg1"/>
                  </a:solidFill>
                  <a:cs typeface="Tahoma" pitchFamily="34" charset="0"/>
                </a:rPr>
                <a:t> A sufficient condition for a stable solution for K-sparse signals is that </a:t>
              </a:r>
              <a:r>
                <a:rPr lang="en-US" altLang="zh-CN" sz="2000" b="1">
                  <a:solidFill>
                    <a:schemeClr val="bg1"/>
                  </a:solidFill>
                </a:rPr>
                <a:t>Φ</a:t>
              </a:r>
              <a:r>
                <a:rPr lang="en-US" altLang="zh-CN" sz="2000">
                  <a:solidFill>
                    <a:schemeClr val="bg1"/>
                  </a:solidFill>
                  <a:cs typeface="Tahoma" pitchFamily="34" charset="0"/>
                </a:rPr>
                <a:t> satisfies the above equation for </a:t>
              </a:r>
              <a:r>
                <a:rPr lang="en-US" altLang="zh-CN" sz="2000">
                  <a:solidFill>
                    <a:srgbClr val="FF0000"/>
                  </a:solidFill>
                  <a:cs typeface="Tahoma" pitchFamily="34" charset="0"/>
                </a:rPr>
                <a:t>any arbitrary 2K-sparse vector v</a:t>
              </a:r>
              <a:r>
                <a:rPr lang="en-US" altLang="zh-CN" sz="2000">
                  <a:solidFill>
                    <a:schemeClr val="bg1"/>
                  </a:solidFill>
                  <a:cs typeface="Tahoma" pitchFamily="34" charset="0"/>
                </a:rPr>
                <a:t>. </a:t>
              </a:r>
            </a:p>
            <a:p>
              <a:pPr>
                <a:spcBef>
                  <a:spcPct val="50000"/>
                </a:spcBef>
                <a:buFont typeface="Wingdings" pitchFamily="2" charset="2"/>
                <a:buChar char="p"/>
              </a:pPr>
              <a:r>
                <a:rPr lang="en-US" altLang="zh-CN" sz="2000">
                  <a:solidFill>
                    <a:schemeClr val="bg1"/>
                  </a:solidFill>
                  <a:cs typeface="Tahoma" pitchFamily="34" charset="0"/>
                </a:rPr>
                <a:t> This condition is referred to as the </a:t>
              </a:r>
              <a:r>
                <a:rPr lang="en-US" altLang="zh-CN" sz="2000" b="1" i="1">
                  <a:solidFill>
                    <a:srgbClr val="FF0000"/>
                  </a:solidFill>
                  <a:cs typeface="Tahoma" pitchFamily="34" charset="0"/>
                </a:rPr>
                <a:t>Restricted Isometry Property</a:t>
              </a:r>
              <a:r>
                <a:rPr lang="en-US" altLang="zh-CN" sz="2000">
                  <a:solidFill>
                    <a:schemeClr val="bg1"/>
                  </a:solidFill>
                  <a:cs typeface="Tahoma" pitchFamily="34" charset="0"/>
                </a:rPr>
                <a:t> </a:t>
              </a:r>
              <a:r>
                <a:rPr lang="en-US" altLang="zh-CN" sz="2000">
                  <a:solidFill>
                    <a:srgbClr val="FF0000"/>
                  </a:solidFill>
                  <a:cs typeface="Tahoma" pitchFamily="34" charset="0"/>
                </a:rPr>
                <a:t>(RIP)</a:t>
              </a:r>
              <a:r>
                <a:rPr lang="en-US" altLang="zh-CN" sz="2000">
                  <a:solidFill>
                    <a:schemeClr val="bg1"/>
                  </a:solidFill>
                  <a:cs typeface="Tahoma" pitchFamily="34" charset="0"/>
                </a:rPr>
                <a:t> </a:t>
              </a:r>
            </a:p>
          </p:txBody>
        </p:sp>
      </p:grpSp>
      <p:graphicFrame>
        <p:nvGraphicFramePr>
          <p:cNvPr id="176135" name="Object 7"/>
          <p:cNvGraphicFramePr>
            <a:graphicFrameLocks noChangeAspect="1"/>
          </p:cNvGraphicFramePr>
          <p:nvPr/>
        </p:nvGraphicFramePr>
        <p:xfrm>
          <a:off x="3851275" y="1916113"/>
          <a:ext cx="298450" cy="328612"/>
        </p:xfrm>
        <a:graphic>
          <a:graphicData uri="http://schemas.openxmlformats.org/presentationml/2006/ole">
            <p:oleObj spid="_x0000_s176135" name="Equation" r:id="rId4" imgW="126720" imgH="139680" progId="Equation.DSMT4">
              <p:embed/>
            </p:oleObj>
          </a:graphicData>
        </a:graphic>
      </p:graphicFrame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7740650" y="6491288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2"/>
                </a:solidFill>
                <a:hlinkClick r:id="rId5" action="ppaction://hlinksldjump"/>
              </a:rPr>
              <a:t>Back</a:t>
            </a:r>
            <a:endParaRPr lang="en-US" altLang="zh-CN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CS in Matrix Form – Joint Sparsity Model 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755650" y="1412875"/>
            <a:ext cx="5903913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400">
                <a:solidFill>
                  <a:schemeClr val="bg1"/>
                </a:solidFill>
              </a:rPr>
              <a:t> In many distributed sensing applications, such as sensor networks and arrays, the sensing information often exhibits strong spatial correlations.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400">
                <a:solidFill>
                  <a:schemeClr val="bg1"/>
                </a:solidFill>
              </a:rPr>
              <a:t> </a:t>
            </a:r>
            <a:r>
              <a:rPr lang="it-IT" altLang="zh-CN" sz="2400">
                <a:solidFill>
                  <a:schemeClr val="bg1"/>
                </a:solidFill>
              </a:rPr>
              <a:t>In a typical </a:t>
            </a:r>
            <a:r>
              <a:rPr lang="en-US" altLang="zh-CN" sz="2400">
                <a:solidFill>
                  <a:schemeClr val="bg1"/>
                </a:solidFill>
              </a:rPr>
              <a:t>distributed sensing</a:t>
            </a:r>
            <a:r>
              <a:rPr lang="it-IT" altLang="zh-CN" sz="2400">
                <a:solidFill>
                  <a:schemeClr val="bg1"/>
                </a:solidFill>
              </a:rPr>
              <a:t> scenario, </a:t>
            </a:r>
            <a:r>
              <a:rPr lang="en-US" altLang="zh-CN" sz="2400">
                <a:solidFill>
                  <a:schemeClr val="bg1"/>
                </a:solidFill>
              </a:rPr>
              <a:t>a number of sensors measure signals that are each individually sparse in some basis and also correlated from sensor to sensor.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CN" sz="2400">
                <a:solidFill>
                  <a:schemeClr val="bg1"/>
                </a:solidFill>
              </a:rPr>
              <a:t> A typical joint sparsity matrix form signal</a:t>
            </a:r>
            <a:r>
              <a:rPr lang="en-US" altLang="zh-CN"/>
              <a:t> </a:t>
            </a:r>
            <a:r>
              <a:rPr lang="en-US" altLang="zh-CN" sz="2400">
                <a:solidFill>
                  <a:schemeClr val="bg1"/>
                </a:solidFill>
              </a:rPr>
              <a:t>: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n"/>
            </a:pPr>
            <a:r>
              <a:rPr lang="en-US" altLang="zh-CN">
                <a:solidFill>
                  <a:schemeClr val="bg1"/>
                </a:solidFill>
              </a:rPr>
              <a:t>  </a:t>
            </a:r>
            <a:r>
              <a:rPr lang="en-US" altLang="zh-CN" sz="2000">
                <a:solidFill>
                  <a:schemeClr val="bg1"/>
                </a:solidFill>
              </a:rPr>
              <a:t>All column vectors of signal matrix share the </a:t>
            </a:r>
            <a:r>
              <a:rPr lang="en-US" altLang="zh-CN" sz="2000">
                <a:solidFill>
                  <a:srgbClr val="FFFF00"/>
                </a:solidFill>
              </a:rPr>
              <a:t>same sparse pattern.</a:t>
            </a:r>
          </a:p>
        </p:txBody>
      </p: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2133600"/>
            <a:ext cx="1868487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>
                <a:solidFill>
                  <a:schemeClr val="bg1"/>
                </a:solidFill>
              </a:rPr>
              <a:t>Joint Sparsity Measurement and Recovery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3429000"/>
            <a:ext cx="8229600" cy="2952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000">
                <a:solidFill>
                  <a:schemeClr val="bg1"/>
                </a:solidFill>
              </a:rPr>
              <a:t>Measurement</a:t>
            </a:r>
          </a:p>
          <a:p>
            <a:pPr lvl="1">
              <a:lnSpc>
                <a:spcPct val="80000"/>
              </a:lnSpc>
            </a:pPr>
            <a:r>
              <a:rPr lang="en-US" altLang="zh-CN" sz="1800">
                <a:solidFill>
                  <a:schemeClr val="bg1"/>
                </a:solidFill>
              </a:rPr>
              <a:t>Each column vector take </a:t>
            </a:r>
            <a:r>
              <a:rPr lang="en-US" altLang="zh-CN" sz="1800">
                <a:solidFill>
                  <a:srgbClr val="FFFF00"/>
                </a:solidFill>
              </a:rPr>
              <a:t>independent CS measurement</a:t>
            </a:r>
            <a:r>
              <a:rPr lang="en-US" altLang="zh-CN" sz="1800">
                <a:solidFill>
                  <a:schemeClr val="bg1"/>
                </a:solidFill>
              </a:rPr>
              <a:t> via independent or common measurement matrix.</a:t>
            </a:r>
          </a:p>
          <a:p>
            <a:pPr>
              <a:lnSpc>
                <a:spcPct val="80000"/>
              </a:lnSpc>
            </a:pPr>
            <a:r>
              <a:rPr lang="en-US" altLang="zh-CN" sz="2000">
                <a:solidFill>
                  <a:schemeClr val="bg1"/>
                </a:solidFill>
              </a:rPr>
              <a:t>Signal recovery algorithm</a:t>
            </a:r>
          </a:p>
          <a:p>
            <a:pPr lvl="1">
              <a:lnSpc>
                <a:spcPct val="80000"/>
              </a:lnSpc>
            </a:pPr>
            <a:r>
              <a:rPr lang="en-US" altLang="zh-CN" sz="1800">
                <a:solidFill>
                  <a:schemeClr val="bg1"/>
                </a:solidFill>
              </a:rPr>
              <a:t>Solving </a:t>
            </a:r>
            <a:r>
              <a:rPr lang="en-US" altLang="zh-CN" sz="1800">
                <a:solidFill>
                  <a:srgbClr val="FFFF00"/>
                </a:solidFill>
              </a:rPr>
              <a:t>weighted ℓ</a:t>
            </a:r>
            <a:r>
              <a:rPr lang="en-US" altLang="zh-CN" sz="1200">
                <a:solidFill>
                  <a:srgbClr val="FFFF00"/>
                </a:solidFill>
              </a:rPr>
              <a:t>1</a:t>
            </a:r>
            <a:r>
              <a:rPr lang="en-US" altLang="zh-CN" sz="1800">
                <a:solidFill>
                  <a:srgbClr val="FFFF00"/>
                </a:solidFill>
              </a:rPr>
              <a:t>-norm minimization;</a:t>
            </a:r>
            <a:endParaRPr lang="en-US" altLang="zh-CN" sz="180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CN" sz="1800">
                <a:solidFill>
                  <a:schemeClr val="bg1"/>
                </a:solidFill>
              </a:rPr>
              <a:t>Using the existing CS signal recovery algorithms.</a:t>
            </a:r>
          </a:p>
          <a:p>
            <a:pPr>
              <a:lnSpc>
                <a:spcPct val="80000"/>
              </a:lnSpc>
            </a:pPr>
            <a:r>
              <a:rPr lang="en-US" altLang="zh-CN" sz="2000">
                <a:solidFill>
                  <a:schemeClr val="bg1"/>
                </a:solidFill>
              </a:rPr>
              <a:t>Merits</a:t>
            </a:r>
          </a:p>
          <a:p>
            <a:pPr lvl="1">
              <a:lnSpc>
                <a:spcPct val="80000"/>
              </a:lnSpc>
            </a:pPr>
            <a:r>
              <a:rPr lang="en-US" altLang="zh-CN" sz="1800">
                <a:solidFill>
                  <a:schemeClr val="bg1"/>
                </a:solidFill>
              </a:rPr>
              <a:t>Known or predictable signal sparsity pattern;</a:t>
            </a:r>
          </a:p>
          <a:p>
            <a:pPr lvl="1">
              <a:lnSpc>
                <a:spcPct val="80000"/>
              </a:lnSpc>
            </a:pPr>
            <a:r>
              <a:rPr lang="en-US" altLang="zh-CN" sz="1800">
                <a:solidFill>
                  <a:schemeClr val="bg1"/>
                </a:solidFill>
              </a:rPr>
              <a:t>Joint decoding can recover signals </a:t>
            </a:r>
            <a:r>
              <a:rPr lang="en-US" altLang="zh-CN" sz="1800">
                <a:solidFill>
                  <a:srgbClr val="FFFF00"/>
                </a:solidFill>
              </a:rPr>
              <a:t>using far fewer measurements</a:t>
            </a:r>
            <a:r>
              <a:rPr lang="en-US" altLang="zh-CN" sz="1800">
                <a:solidFill>
                  <a:schemeClr val="bg1"/>
                </a:solidFill>
              </a:rPr>
              <a:t> than those required for independent CS recovery.</a:t>
            </a:r>
          </a:p>
        </p:txBody>
      </p:sp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052513"/>
            <a:ext cx="80645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The Art of Matrix Completion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8229600" cy="2952750"/>
          </a:xfrm>
        </p:spPr>
        <p:txBody>
          <a:bodyPr/>
          <a:lstStyle/>
          <a:p>
            <a:r>
              <a:rPr lang="en-US" altLang="zh-CN" sz="2200">
                <a:solidFill>
                  <a:schemeClr val="bg1"/>
                </a:solidFill>
              </a:rPr>
              <a:t>Latest development in mathematics claims that if a matrix satisfies the following conditions, we can fulfill it with confidence from a small number of its </a:t>
            </a:r>
            <a:r>
              <a:rPr lang="en-US" altLang="zh-CN" sz="2200" b="1">
                <a:solidFill>
                  <a:srgbClr val="FFFF00"/>
                </a:solidFill>
              </a:rPr>
              <a:t>uniformly random</a:t>
            </a:r>
            <a:r>
              <a:rPr lang="en-US" altLang="zh-CN" sz="2200" b="1">
                <a:solidFill>
                  <a:schemeClr val="bg1"/>
                </a:solidFill>
              </a:rPr>
              <a:t> </a:t>
            </a:r>
            <a:r>
              <a:rPr lang="en-US" altLang="zh-CN" sz="2200">
                <a:solidFill>
                  <a:schemeClr val="bg1"/>
                </a:solidFill>
              </a:rPr>
              <a:t>revealed entries using </a:t>
            </a:r>
            <a:r>
              <a:rPr lang="en-US" altLang="zh-CN" sz="2200">
                <a:solidFill>
                  <a:srgbClr val="FFFF00"/>
                </a:solidFill>
              </a:rPr>
              <a:t>nuclear norm minimization</a:t>
            </a:r>
            <a:r>
              <a:rPr lang="en-US" altLang="zh-CN" sz="2200">
                <a:solidFill>
                  <a:schemeClr val="bg1"/>
                </a:solidFill>
              </a:rPr>
              <a:t>. </a:t>
            </a:r>
          </a:p>
          <a:p>
            <a:pPr lvl="1"/>
            <a:r>
              <a:rPr lang="en-US" altLang="zh-CN" sz="2000" b="1">
                <a:solidFill>
                  <a:srgbClr val="FFFF00"/>
                </a:solidFill>
              </a:rPr>
              <a:t>Low Rank</a:t>
            </a:r>
            <a:r>
              <a:rPr lang="en-US" altLang="zh-CN" sz="2000">
                <a:solidFill>
                  <a:schemeClr val="bg1"/>
                </a:solidFill>
              </a:rPr>
              <a:t>: Only a small number of none-zero singular values;</a:t>
            </a:r>
          </a:p>
          <a:p>
            <a:pPr lvl="1"/>
            <a:r>
              <a:rPr lang="en-US" altLang="zh-CN" sz="2000" b="1">
                <a:solidFill>
                  <a:srgbClr val="FFFF00"/>
                </a:solidFill>
              </a:rPr>
              <a:t>Incoherent Property</a:t>
            </a:r>
            <a:r>
              <a:rPr lang="en-US" altLang="zh-CN" sz="2000">
                <a:solidFill>
                  <a:schemeClr val="bg1"/>
                </a:solidFill>
              </a:rPr>
              <a:t>: Singular vectors well spread across all coordinate.</a:t>
            </a:r>
          </a:p>
        </p:txBody>
      </p:sp>
      <p:pic>
        <p:nvPicPr>
          <p:cNvPr id="144388" name="Picture 4" descr="I3YQ8XZG%LT6X1BTG~W50F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860800"/>
            <a:ext cx="6448425" cy="26527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82588"/>
            <a:ext cx="8748712" cy="596900"/>
          </a:xfrm>
        </p:spPr>
        <p:txBody>
          <a:bodyPr/>
          <a:lstStyle/>
          <a:p>
            <a:r>
              <a:rPr lang="en-US" altLang="zh-CN" sz="2600">
                <a:solidFill>
                  <a:schemeClr val="bg1"/>
                </a:solidFill>
              </a:rPr>
              <a:t>Matrix Completion Resembles Compressive Sensing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8064500" cy="4176712"/>
          </a:xfrm>
        </p:spPr>
        <p:txBody>
          <a:bodyPr/>
          <a:lstStyle/>
          <a:p>
            <a:r>
              <a:rPr lang="en-US" altLang="zh-CN" sz="2400">
                <a:solidFill>
                  <a:schemeClr val="bg1"/>
                </a:solidFill>
              </a:rPr>
              <a:t>Not exactly part of CS framework, but share a similar underlying story</a:t>
            </a:r>
          </a:p>
          <a:p>
            <a:pPr lvl="1"/>
            <a:r>
              <a:rPr lang="en-US" altLang="zh-CN" sz="2000">
                <a:solidFill>
                  <a:schemeClr val="bg1"/>
                </a:solidFill>
              </a:rPr>
              <a:t>Matrix should be </a:t>
            </a:r>
            <a:r>
              <a:rPr lang="en-US" altLang="zh-CN" sz="2000">
                <a:solidFill>
                  <a:srgbClr val="FFFF00"/>
                </a:solidFill>
              </a:rPr>
              <a:t>low rank</a:t>
            </a:r>
            <a:r>
              <a:rPr lang="en-US" altLang="zh-CN" sz="2000">
                <a:solidFill>
                  <a:schemeClr val="bg1"/>
                </a:solidFill>
              </a:rPr>
              <a:t> (limited number of nonzero singular values);</a:t>
            </a:r>
          </a:p>
          <a:p>
            <a:pPr lvl="2"/>
            <a:r>
              <a:rPr lang="en-US" altLang="zh-CN" sz="1800">
                <a:solidFill>
                  <a:schemeClr val="bg1"/>
                </a:solidFill>
              </a:rPr>
              <a:t>Resembles the signal sparsity in CS framework;</a:t>
            </a:r>
          </a:p>
          <a:p>
            <a:pPr lvl="1"/>
            <a:r>
              <a:rPr lang="en-US" altLang="zh-CN" sz="2000">
                <a:solidFill>
                  <a:srgbClr val="FFFF00"/>
                </a:solidFill>
              </a:rPr>
              <a:t>Incoherent </a:t>
            </a:r>
            <a:r>
              <a:rPr lang="en-US" altLang="zh-CN" sz="2000">
                <a:solidFill>
                  <a:schemeClr val="bg1"/>
                </a:solidFill>
              </a:rPr>
              <a:t>property (singular vectors are incoherent);</a:t>
            </a:r>
          </a:p>
          <a:p>
            <a:pPr lvl="2"/>
            <a:r>
              <a:rPr lang="en-US" altLang="zh-CN" sz="1800">
                <a:solidFill>
                  <a:schemeClr val="bg1"/>
                </a:solidFill>
              </a:rPr>
              <a:t>Resembles the incoherent property for measurement matrix in CS framework;</a:t>
            </a:r>
          </a:p>
          <a:p>
            <a:pPr lvl="1"/>
            <a:r>
              <a:rPr lang="en-US" altLang="zh-CN" sz="1800">
                <a:solidFill>
                  <a:srgbClr val="FFFF00"/>
                </a:solidFill>
              </a:rPr>
              <a:t>Randomly revealed entries;</a:t>
            </a:r>
            <a:endParaRPr lang="en-US" altLang="zh-CN" sz="1800">
              <a:solidFill>
                <a:schemeClr val="bg1"/>
              </a:solidFill>
            </a:endParaRPr>
          </a:p>
          <a:p>
            <a:pPr lvl="2"/>
            <a:r>
              <a:rPr lang="en-US" altLang="zh-CN" sz="1800">
                <a:solidFill>
                  <a:schemeClr val="bg1"/>
                </a:solidFill>
              </a:rPr>
              <a:t>Resembles the randomness requirement in CS framework;</a:t>
            </a:r>
          </a:p>
          <a:p>
            <a:pPr lvl="1"/>
            <a:r>
              <a:rPr lang="en-US" altLang="zh-CN" sz="1800">
                <a:solidFill>
                  <a:srgbClr val="FFFF00"/>
                </a:solidFill>
              </a:rPr>
              <a:t>Nuclear norm minimization</a:t>
            </a:r>
            <a:r>
              <a:rPr lang="en-US" altLang="zh-CN" sz="1800">
                <a:solidFill>
                  <a:schemeClr val="bg1"/>
                </a:solidFill>
              </a:rPr>
              <a:t> for signal recovery;</a:t>
            </a:r>
          </a:p>
          <a:p>
            <a:pPr lvl="2"/>
            <a:r>
              <a:rPr lang="en-US" altLang="zh-CN" sz="1800">
                <a:solidFill>
                  <a:schemeClr val="bg1"/>
                </a:solidFill>
              </a:rPr>
              <a:t>Resembles the ℓ1-norm minimization in CS framework.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EE_seminar">
  <a:themeElements>
    <a:clrScheme name="2_EE_semina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EE_seminar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EE_semin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E_semina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E_semina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E_semina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E_semina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E_semina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E_semina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5940</TotalTime>
  <Words>3768</Words>
  <Application>Microsoft Office PowerPoint</Application>
  <PresentationFormat>On-screen Show (4:3)</PresentationFormat>
  <Paragraphs>443</Paragraphs>
  <Slides>56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Arial</vt:lpstr>
      <vt:lpstr>宋体</vt:lpstr>
      <vt:lpstr>Wingdings</vt:lpstr>
      <vt:lpstr>Times New Roman</vt:lpstr>
      <vt:lpstr>Arial Unicode MS</vt:lpstr>
      <vt:lpstr>Tahoma</vt:lpstr>
      <vt:lpstr>2_EE_seminar</vt:lpstr>
      <vt:lpstr>Bitmap Image</vt:lpstr>
      <vt:lpstr>MathType 5.0 Equation</vt:lpstr>
      <vt:lpstr>Compressive Sensing in Wireless Communications</vt:lpstr>
      <vt:lpstr>Acknowledgement</vt:lpstr>
      <vt:lpstr>Agenda</vt:lpstr>
      <vt:lpstr>CS Concept</vt:lpstr>
      <vt:lpstr>Compressive Sensing Theory: Summing-up</vt:lpstr>
      <vt:lpstr>CS in Matrix Form – Joint Sparsity Model </vt:lpstr>
      <vt:lpstr>Joint Sparsity Measurement and Recovery</vt:lpstr>
      <vt:lpstr>The Art of Matrix Completion</vt:lpstr>
      <vt:lpstr>Matrix Completion Resembles Compressive Sensing</vt:lpstr>
      <vt:lpstr>Compressive Sensing Rocks</vt:lpstr>
      <vt:lpstr>Part II: CS in Wireless Communications  – Targeted Problem Areas</vt:lpstr>
      <vt:lpstr>Contributions</vt:lpstr>
      <vt:lpstr>Application #1: OFDM Channel Estimation</vt:lpstr>
      <vt:lpstr>OFDM Background</vt:lpstr>
      <vt:lpstr>OFDM Channel Estimation  – Current Status and Challenges</vt:lpstr>
      <vt:lpstr>Channel Sparsity</vt:lpstr>
      <vt:lpstr>Slide 17</vt:lpstr>
      <vt:lpstr>Difficulties for CS to Fit</vt:lpstr>
      <vt:lpstr>Solution – Random Convolution </vt:lpstr>
      <vt:lpstr>Difficulties</vt:lpstr>
      <vt:lpstr>Solution – Asymmetric DAC and ADC</vt:lpstr>
      <vt:lpstr>Difficulties</vt:lpstr>
      <vt:lpstr>Solution   – Uniformly Down-sample with Low Speed ADC</vt:lpstr>
      <vt:lpstr>Difficulties</vt:lpstr>
      <vt:lpstr>Solution – CS-OFDM algorithm</vt:lpstr>
      <vt:lpstr>Application #1: Results – MSE Performance</vt:lpstr>
      <vt:lpstr>Application #1: Results – Noise Performance</vt:lpstr>
      <vt:lpstr>Application #1: Results – CRLB</vt:lpstr>
      <vt:lpstr>Application #1: Result Highlights</vt:lpstr>
      <vt:lpstr>Application #2:   Spectrum Sensing in Cognitive Radio Networks</vt:lpstr>
      <vt:lpstr>We Propose</vt:lpstr>
      <vt:lpstr>Signal Model – Matrix Completion </vt:lpstr>
      <vt:lpstr>Signal Model – Joint Sparsity</vt:lpstr>
      <vt:lpstr>Simulation Settings – Parameters</vt:lpstr>
      <vt:lpstr>Simulation Settings – Evaluation</vt:lpstr>
      <vt:lpstr>Application #2: Results – Joint Sparsity Noisy</vt:lpstr>
      <vt:lpstr>Application #2: Results – Matrix Completion</vt:lpstr>
      <vt:lpstr>Application #2: Results –  Compare the Two Algorithms</vt:lpstr>
      <vt:lpstr>Application #3: 60 GHz UWB Communication</vt:lpstr>
      <vt:lpstr>Signal Acquisition with Compressed Sensing</vt:lpstr>
      <vt:lpstr>CS 60GHz UWB Channel Estimation  Hardware Configuration</vt:lpstr>
      <vt:lpstr>Application #3: Simulations Results</vt:lpstr>
      <vt:lpstr>Application #4:   Time and Spatial Sparse Events Detection</vt:lpstr>
      <vt:lpstr>CS Sparse Events Detection System Model</vt:lpstr>
      <vt:lpstr>Application #4: Results</vt:lpstr>
      <vt:lpstr>Part III: Summary of Previous Work</vt:lpstr>
      <vt:lpstr>Publications and Funding</vt:lpstr>
      <vt:lpstr>Part IV: Future Work</vt:lpstr>
      <vt:lpstr>Multi-spectral Infrared Imaging for Offshore Oil Spill Detection using Compressive Sensing</vt:lpstr>
      <vt:lpstr>One Example</vt:lpstr>
      <vt:lpstr>Design Challenges</vt:lpstr>
      <vt:lpstr>Slide 52</vt:lpstr>
      <vt:lpstr>Slide 53</vt:lpstr>
      <vt:lpstr>Slide 54</vt:lpstr>
      <vt:lpstr>Slide 55</vt:lpstr>
      <vt:lpstr>Restricted Isometry Properties (RIP)</vt:lpstr>
    </vt:vector>
  </TitlesOfParts>
  <Company>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Jasmine_meng</dc:creator>
  <cp:lastModifiedBy>zhan2</cp:lastModifiedBy>
  <cp:revision>275</cp:revision>
  <dcterms:created xsi:type="dcterms:W3CDTF">2010-03-06T22:57:11Z</dcterms:created>
  <dcterms:modified xsi:type="dcterms:W3CDTF">2010-11-15T17:27:39Z</dcterms:modified>
</cp:coreProperties>
</file>