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57"/>
  </p:notesMasterIdLst>
  <p:handoutMasterIdLst>
    <p:handoutMasterId r:id="rId58"/>
  </p:handoutMasterIdLst>
  <p:sldIdLst>
    <p:sldId id="258" r:id="rId2"/>
    <p:sldId id="264" r:id="rId3"/>
    <p:sldId id="457" r:id="rId4"/>
    <p:sldId id="430" r:id="rId5"/>
    <p:sldId id="488" r:id="rId6"/>
    <p:sldId id="458" r:id="rId7"/>
    <p:sldId id="461" r:id="rId8"/>
    <p:sldId id="490" r:id="rId9"/>
    <p:sldId id="456" r:id="rId10"/>
    <p:sldId id="459" r:id="rId11"/>
    <p:sldId id="491" r:id="rId12"/>
    <p:sldId id="397" r:id="rId13"/>
    <p:sldId id="489" r:id="rId14"/>
    <p:sldId id="460" r:id="rId15"/>
    <p:sldId id="462" r:id="rId16"/>
    <p:sldId id="463" r:id="rId17"/>
    <p:sldId id="439" r:id="rId18"/>
    <p:sldId id="406" r:id="rId19"/>
    <p:sldId id="465" r:id="rId20"/>
    <p:sldId id="467" r:id="rId21"/>
    <p:sldId id="471" r:id="rId22"/>
    <p:sldId id="468" r:id="rId23"/>
    <p:sldId id="472" r:id="rId24"/>
    <p:sldId id="473" r:id="rId25"/>
    <p:sldId id="474" r:id="rId26"/>
    <p:sldId id="492" r:id="rId27"/>
    <p:sldId id="475" r:id="rId28"/>
    <p:sldId id="476" r:id="rId29"/>
    <p:sldId id="477" r:id="rId30"/>
    <p:sldId id="470" r:id="rId31"/>
    <p:sldId id="478" r:id="rId32"/>
    <p:sldId id="493" r:id="rId33"/>
    <p:sldId id="479" r:id="rId34"/>
    <p:sldId id="481" r:id="rId35"/>
    <p:sldId id="480" r:id="rId36"/>
    <p:sldId id="482" r:id="rId37"/>
    <p:sldId id="483" r:id="rId38"/>
    <p:sldId id="494" r:id="rId39"/>
    <p:sldId id="484" r:id="rId40"/>
    <p:sldId id="485" r:id="rId41"/>
    <p:sldId id="486" r:id="rId42"/>
    <p:sldId id="495" r:id="rId43"/>
    <p:sldId id="487" r:id="rId44"/>
    <p:sldId id="497" r:id="rId45"/>
    <p:sldId id="498" r:id="rId46"/>
    <p:sldId id="499" r:id="rId47"/>
    <p:sldId id="496" r:id="rId48"/>
    <p:sldId id="500" r:id="rId49"/>
    <p:sldId id="501" r:id="rId50"/>
    <p:sldId id="502" r:id="rId51"/>
    <p:sldId id="503" r:id="rId52"/>
    <p:sldId id="504" r:id="rId53"/>
    <p:sldId id="505" r:id="rId54"/>
    <p:sldId id="443" r:id="rId55"/>
    <p:sldId id="385" r:id="rId56"/>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0000"/>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87899" autoAdjust="0"/>
  </p:normalViewPr>
  <p:slideViewPr>
    <p:cSldViewPr>
      <p:cViewPr varScale="1">
        <p:scale>
          <a:sx n="103" d="100"/>
          <a:sy n="103" d="100"/>
        </p:scale>
        <p:origin x="-1308" y="-102"/>
      </p:cViewPr>
      <p:guideLst>
        <p:guide orient="horz" pos="2160"/>
        <p:guide pos="2880"/>
      </p:guideLst>
    </p:cSldViewPr>
  </p:slideViewPr>
  <p:outlineViewPr>
    <p:cViewPr>
      <p:scale>
        <a:sx n="33" d="100"/>
        <a:sy n="33" d="100"/>
      </p:scale>
      <p:origin x="0" y="63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3550"/>
          </a:xfrm>
          <a:prstGeom prst="rect">
            <a:avLst/>
          </a:prstGeom>
        </p:spPr>
        <p:txBody>
          <a:bodyPr vert="horz" lIns="91440" tIns="45720" rIns="91440" bIns="45720" rtlCol="0"/>
          <a:lstStyle>
            <a:lvl1pPr algn="r">
              <a:defRPr sz="1200"/>
            </a:lvl1pPr>
          </a:lstStyle>
          <a:p>
            <a:fld id="{3EF2892E-0C94-4D83-8EFC-B0203B0535CC}" type="datetimeFigureOut">
              <a:rPr lang="en-US" smtClean="0"/>
              <a:pPr/>
              <a:t>3/13/2015</a:t>
            </a:fld>
            <a:endParaRPr lang="en-US"/>
          </a:p>
        </p:txBody>
      </p:sp>
      <p:sp>
        <p:nvSpPr>
          <p:cNvPr id="4" name="Footer Placeholder 3"/>
          <p:cNvSpPr>
            <a:spLocks noGrp="1"/>
          </p:cNvSpPr>
          <p:nvPr>
            <p:ph type="ftr" sz="quarter" idx="2"/>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3550"/>
          </a:xfrm>
          <a:prstGeom prst="rect">
            <a:avLst/>
          </a:prstGeom>
        </p:spPr>
        <p:txBody>
          <a:bodyPr vert="horz" lIns="91440" tIns="45720" rIns="91440" bIns="45720" rtlCol="0" anchor="b"/>
          <a:lstStyle>
            <a:lvl1pPr algn="r">
              <a:defRPr sz="1200"/>
            </a:lvl1pPr>
          </a:lstStyle>
          <a:p>
            <a:fld id="{E4D0657F-EFDB-4985-B5BE-E687052C0E93}" type="slidenum">
              <a:rPr lang="en-US" smtClean="0"/>
              <a:pPr/>
              <a:t>‹#›</a:t>
            </a:fld>
            <a:endParaRPr lang="en-US"/>
          </a:p>
        </p:txBody>
      </p:sp>
    </p:spTree>
    <p:extLst>
      <p:ext uri="{BB962C8B-B14F-4D97-AF65-F5344CB8AC3E}">
        <p14:creationId xmlns="" xmlns:p14="http://schemas.microsoft.com/office/powerpoint/2010/main" val="678111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FC35BFB4-C268-4CA9-99C6-930D37DCED1E}" type="datetimeFigureOut">
              <a:rPr lang="en-US" smtClean="0"/>
              <a:pPr/>
              <a:t>3/13/2015</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5121E9D4-268A-4CA7-B4D1-699C3F6C506C}" type="slidenum">
              <a:rPr lang="en-US" smtClean="0"/>
              <a:pPr/>
              <a:t>‹#›</a:t>
            </a:fld>
            <a:endParaRPr lang="en-US"/>
          </a:p>
        </p:txBody>
      </p:sp>
    </p:spTree>
    <p:extLst>
      <p:ext uri="{BB962C8B-B14F-4D97-AF65-F5344CB8AC3E}">
        <p14:creationId xmlns="" xmlns:p14="http://schemas.microsoft.com/office/powerpoint/2010/main" val="291825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Fraunhofer_diffractio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en.wikipedia.org/wiki/Fresnel_diffraction"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ja-JP" sz="1800" dirty="0" smtClean="0"/>
          </a:p>
        </p:txBody>
      </p:sp>
      <p:sp>
        <p:nvSpPr>
          <p:cNvPr id="4" name="Slide Number Placeholder 3"/>
          <p:cNvSpPr>
            <a:spLocks noGrp="1"/>
          </p:cNvSpPr>
          <p:nvPr>
            <p:ph type="sldNum" sz="quarter" idx="10"/>
          </p:nvPr>
        </p:nvSpPr>
        <p:spPr/>
        <p:txBody>
          <a:bodyPr/>
          <a:lstStyle/>
          <a:p>
            <a:fld id="{5121E9D4-268A-4CA7-B4D1-699C3F6C506C}" type="slidenum">
              <a:rPr lang="en-US" smtClean="0"/>
              <a:pPr/>
              <a:t>2</a:t>
            </a:fld>
            <a:endParaRPr lang="en-US"/>
          </a:p>
        </p:txBody>
      </p:sp>
    </p:spTree>
    <p:extLst>
      <p:ext uri="{BB962C8B-B14F-4D97-AF65-F5344CB8AC3E}">
        <p14:creationId xmlns="" xmlns:p14="http://schemas.microsoft.com/office/powerpoint/2010/main" val="1456270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As the charging distance is much larger than the coil dimension, resonance coupling enables smaller implanted device size with a normal charging range. The state-of-the-art implementation can results in above 70% charging efficiency in bio-tissue environments</a:t>
            </a:r>
            <a:endParaRPr lang="en-US" dirty="0"/>
          </a:p>
        </p:txBody>
      </p:sp>
      <p:sp>
        <p:nvSpPr>
          <p:cNvPr id="4" name="Slide Number Placeholder 3"/>
          <p:cNvSpPr>
            <a:spLocks noGrp="1"/>
          </p:cNvSpPr>
          <p:nvPr>
            <p:ph type="sldNum" sz="quarter" idx="10"/>
          </p:nvPr>
        </p:nvSpPr>
        <p:spPr/>
        <p:txBody>
          <a:bodyPr/>
          <a:lstStyle/>
          <a:p>
            <a:fld id="{5121E9D4-268A-4CA7-B4D1-699C3F6C506C}"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As the charging distance is much larger than the coil dimension, resonance coupling enables smaller implanted device size with a normal charging range. The state-of-the-art implementation can results in above 70% charging efficiency in bio-tissue environments</a:t>
            </a:r>
            <a:endParaRPr lang="en-US" dirty="0"/>
          </a:p>
        </p:txBody>
      </p:sp>
      <p:sp>
        <p:nvSpPr>
          <p:cNvPr id="4" name="Slide Number Placeholder 3"/>
          <p:cNvSpPr>
            <a:spLocks noGrp="1"/>
          </p:cNvSpPr>
          <p:nvPr>
            <p:ph type="sldNum" sz="quarter" idx="10"/>
          </p:nvPr>
        </p:nvSpPr>
        <p:spPr/>
        <p:txBody>
          <a:bodyPr/>
          <a:lstStyle/>
          <a:p>
            <a:fld id="{5121E9D4-268A-4CA7-B4D1-699C3F6C506C}" type="slidenum">
              <a:rPr lang="en-US" smtClean="0"/>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ja-JP" sz="1800" dirty="0" smtClean="0"/>
          </a:p>
        </p:txBody>
      </p:sp>
      <p:sp>
        <p:nvSpPr>
          <p:cNvPr id="4" name="Slide Number Placeholder 3"/>
          <p:cNvSpPr>
            <a:spLocks noGrp="1"/>
          </p:cNvSpPr>
          <p:nvPr>
            <p:ph type="sldNum" sz="quarter" idx="10"/>
          </p:nvPr>
        </p:nvSpPr>
        <p:spPr/>
        <p:txBody>
          <a:bodyPr/>
          <a:lstStyle/>
          <a:p>
            <a:fld id="{5121E9D4-268A-4CA7-B4D1-699C3F6C506C}" type="slidenum">
              <a:rPr lang="en-US" smtClean="0"/>
              <a:pPr/>
              <a:t>26</a:t>
            </a:fld>
            <a:endParaRPr lang="en-US"/>
          </a:p>
        </p:txBody>
      </p:sp>
    </p:spTree>
    <p:extLst>
      <p:ext uri="{BB962C8B-B14F-4D97-AF65-F5344CB8AC3E}">
        <p14:creationId xmlns="" xmlns:p14="http://schemas.microsoft.com/office/powerpoint/2010/main" val="1456270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ja-JP" sz="1800" dirty="0" smtClean="0"/>
          </a:p>
        </p:txBody>
      </p:sp>
      <p:sp>
        <p:nvSpPr>
          <p:cNvPr id="4" name="Slide Number Placeholder 3"/>
          <p:cNvSpPr>
            <a:spLocks noGrp="1"/>
          </p:cNvSpPr>
          <p:nvPr>
            <p:ph type="sldNum" sz="quarter" idx="10"/>
          </p:nvPr>
        </p:nvSpPr>
        <p:spPr/>
        <p:txBody>
          <a:bodyPr/>
          <a:lstStyle/>
          <a:p>
            <a:fld id="{5121E9D4-268A-4CA7-B4D1-699C3F6C506C}" type="slidenum">
              <a:rPr lang="en-US" smtClean="0"/>
              <a:pPr/>
              <a:t>32</a:t>
            </a:fld>
            <a:endParaRPr lang="en-US"/>
          </a:p>
        </p:txBody>
      </p:sp>
    </p:spTree>
    <p:extLst>
      <p:ext uri="{BB962C8B-B14F-4D97-AF65-F5344CB8AC3E}">
        <p14:creationId xmlns="" xmlns:p14="http://schemas.microsoft.com/office/powerpoint/2010/main" val="1456270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Fig. 12a: while wireless charging is performed by the mobile charger(s), data gathering is done by a data sink (or a base station). Thus, the data flow routing and energy consumption rate of network devices do not depend on the movement of the charger. Usually, a charger is sent out from a service station or a data sink. After each travel tour, the charger returns to the service station and receives energy to replenish its battery. A mobile charger can adopt point-to-point charging or point-to-multipoint charging technology, examples of which are shown as Travel Tour 1 and Travel Tour 2. For point-to-multipoint charging scenario, the charger can transfer energy to multiple target devices within its charging range concurrently at a selected landmark location. </a:t>
            </a:r>
          </a:p>
          <a:p>
            <a:r>
              <a:rPr lang="en-US" sz="1200" kern="1200" baseline="0" dirty="0" smtClean="0">
                <a:solidFill>
                  <a:schemeClr val="tx1"/>
                </a:solidFill>
                <a:latin typeface="+mn-lt"/>
                <a:ea typeface="+mn-ea"/>
                <a:cs typeface="+mn-cs"/>
              </a:rPr>
              <a:t>Fig. 12b: The second system model employs a hybrid charger that can perform both data forwarding and wireless power transfer. Data can be forwarded to the hybrid charger when it visits a charging location, either in a single-hop or multi-hop fashion shown as Routing Path 1 and Routing Path 2. This model enables joint wireless energy provisioning and data gathering. In this case, dynamic routing is required due to time-varying charger’s location.</a:t>
            </a:r>
            <a:endParaRPr lang="en-US" dirty="0"/>
          </a:p>
        </p:txBody>
      </p:sp>
      <p:sp>
        <p:nvSpPr>
          <p:cNvPr id="4" name="Slide Number Placeholder 3"/>
          <p:cNvSpPr>
            <a:spLocks noGrp="1"/>
          </p:cNvSpPr>
          <p:nvPr>
            <p:ph type="sldNum" sz="quarter" idx="10"/>
          </p:nvPr>
        </p:nvSpPr>
        <p:spPr/>
        <p:txBody>
          <a:bodyPr/>
          <a:lstStyle/>
          <a:p>
            <a:fld id="{5121E9D4-268A-4CA7-B4D1-699C3F6C506C}" type="slidenum">
              <a:rPr lang="en-US" smtClean="0"/>
              <a:pPr/>
              <a:t>34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121E9D4-268A-4CA7-B4D1-699C3F6C506C}" type="slidenum">
              <a:rPr lang="en-US" smtClean="0"/>
              <a:pPr/>
              <a:t>35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Most of the existing works rely on centralized control to schedule mobile charger(s). Distributed algorithms are less studied, especially for multiple-charger dispatch strategies. Moreover, all the existing multiple-charger dispatch strategies employ point-to-point charging. Future work may incorporate landmark selection to reduce the length of travel tours for multiple chargers. </a:t>
            </a:r>
          </a:p>
        </p:txBody>
      </p:sp>
      <p:sp>
        <p:nvSpPr>
          <p:cNvPr id="4" name="Slide Number Placeholder 3"/>
          <p:cNvSpPr>
            <a:spLocks noGrp="1"/>
          </p:cNvSpPr>
          <p:nvPr>
            <p:ph type="sldNum" sz="quarter" idx="10"/>
          </p:nvPr>
        </p:nvSpPr>
        <p:spPr/>
        <p:txBody>
          <a:bodyPr/>
          <a:lstStyle/>
          <a:p>
            <a:fld id="{5121E9D4-268A-4CA7-B4D1-699C3F6C506C}" type="slidenum">
              <a:rPr lang="en-US" smtClean="0"/>
              <a:pPr/>
              <a:t>36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Only reference [268] provides the solution for multiple chargers. However, as aforementioned, efficient coordination among chargers is missing. How to coordinate</a:t>
            </a:r>
          </a:p>
          <a:p>
            <a:r>
              <a:rPr lang="en-US" sz="1200" kern="1200" baseline="0" dirty="0" smtClean="0">
                <a:solidFill>
                  <a:schemeClr val="tx1"/>
                </a:solidFill>
                <a:latin typeface="+mn-lt"/>
                <a:ea typeface="+mn-ea"/>
                <a:cs typeface="+mn-cs"/>
              </a:rPr>
              <a:t>chargers for online strategy, especially with distributed control, is challenging. Moreover, how to manage multiple charging requests by utilizing point-to-multipoint charging can be a future direction for online algorithms.</a:t>
            </a:r>
          </a:p>
          <a:p>
            <a:endParaRPr lang="en-US" dirty="0"/>
          </a:p>
        </p:txBody>
      </p:sp>
      <p:sp>
        <p:nvSpPr>
          <p:cNvPr id="4" name="Slide Number Placeholder 3"/>
          <p:cNvSpPr>
            <a:spLocks noGrp="1"/>
          </p:cNvSpPr>
          <p:nvPr>
            <p:ph type="sldNum" sz="quarter" idx="10"/>
          </p:nvPr>
        </p:nvSpPr>
        <p:spPr/>
        <p:txBody>
          <a:bodyPr/>
          <a:lstStyle/>
          <a:p>
            <a:fld id="{5121E9D4-268A-4CA7-B4D1-699C3F6C506C}" type="slidenum">
              <a:rPr lang="en-US" smtClean="0"/>
              <a:pPr/>
              <a:t>37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5121E9D4-268A-4CA7-B4D1-699C3F6C506C}" type="slidenum">
              <a:rPr lang="en-US" smtClean="0"/>
              <a:pPr/>
              <a:t>41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sz="1200" kern="1200" baseline="0" dirty="0" smtClean="0">
                <a:solidFill>
                  <a:schemeClr val="tx1"/>
                </a:solidFill>
                <a:latin typeface="+mn-lt"/>
                <a:ea typeface="+mn-ea"/>
                <a:cs typeface="+mn-cs"/>
              </a:rPr>
              <a:t> Point Provisioning: deals with the placement of static chargers to support static devices with wireless power.</a:t>
            </a:r>
          </a:p>
          <a:p>
            <a:pPr>
              <a:buFontTx/>
              <a:buChar char="-"/>
            </a:pPr>
            <a:r>
              <a:rPr lang="en-US" sz="1200" kern="1200" baseline="0" dirty="0" smtClean="0">
                <a:solidFill>
                  <a:schemeClr val="tx1"/>
                </a:solidFill>
                <a:latin typeface="+mn-lt"/>
                <a:ea typeface="+mn-ea"/>
                <a:cs typeface="+mn-cs"/>
              </a:rPr>
              <a:t> Path provisioning: aims to deploy static chargers to charge mobile devices (e.g., wearable or implanted sensors by human) in their travel paths.</a:t>
            </a:r>
          </a:p>
          <a:p>
            <a:pPr>
              <a:buFontTx/>
              <a:buChar char="-"/>
            </a:pP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Multihop</a:t>
            </a:r>
            <a:r>
              <a:rPr lang="en-US" sz="1200" kern="1200" baseline="0" dirty="0" smtClean="0">
                <a:solidFill>
                  <a:schemeClr val="tx1"/>
                </a:solidFill>
                <a:latin typeface="+mn-lt"/>
                <a:ea typeface="+mn-ea"/>
                <a:cs typeface="+mn-cs"/>
              </a:rPr>
              <a:t> provisioning determines the locations to place static chargers in a static network, where the devices are also enabled with wireless power transfer function and can share energy with each other.</a:t>
            </a:r>
            <a:endParaRPr lang="en-US" dirty="0"/>
          </a:p>
        </p:txBody>
      </p:sp>
      <p:sp>
        <p:nvSpPr>
          <p:cNvPr id="4" name="Slide Number Placeholder 3"/>
          <p:cNvSpPr>
            <a:spLocks noGrp="1"/>
          </p:cNvSpPr>
          <p:nvPr>
            <p:ph type="sldNum" sz="quarter" idx="10"/>
          </p:nvPr>
        </p:nvSpPr>
        <p:spPr/>
        <p:txBody>
          <a:bodyPr/>
          <a:lstStyle/>
          <a:p>
            <a:fld id="{5121E9D4-268A-4CA7-B4D1-699C3F6C506C}" type="slidenum">
              <a:rPr lang="en-US" smtClean="0"/>
              <a:pPr/>
              <a:t>44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ja-JP" sz="1800" dirty="0" smtClean="0"/>
          </a:p>
        </p:txBody>
      </p:sp>
      <p:sp>
        <p:nvSpPr>
          <p:cNvPr id="4" name="Slide Number Placeholder 3"/>
          <p:cNvSpPr>
            <a:spLocks noGrp="1"/>
          </p:cNvSpPr>
          <p:nvPr>
            <p:ph type="sldNum" sz="quarter" idx="10"/>
          </p:nvPr>
        </p:nvSpPr>
        <p:spPr/>
        <p:txBody>
          <a:bodyPr/>
          <a:lstStyle/>
          <a:p>
            <a:fld id="{5121E9D4-268A-4CA7-B4D1-699C3F6C506C}" type="slidenum">
              <a:rPr lang="en-US" smtClean="0"/>
              <a:pPr/>
              <a:t>8</a:t>
            </a:fld>
            <a:endParaRPr lang="en-US"/>
          </a:p>
        </p:txBody>
      </p:sp>
    </p:spTree>
    <p:extLst>
      <p:ext uri="{BB962C8B-B14F-4D97-AF65-F5344CB8AC3E}">
        <p14:creationId xmlns="" xmlns:p14="http://schemas.microsoft.com/office/powerpoint/2010/main" val="1456270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Landmark provisioning involves two steps: </a:t>
            </a:r>
          </a:p>
          <a:p>
            <a:pPr marL="228600" indent="-228600">
              <a:buAutoNum type="arabicParenBoth"/>
            </a:pPr>
            <a:r>
              <a:rPr lang="en-US" sz="1200" kern="1200" baseline="0" dirty="0" smtClean="0">
                <a:solidFill>
                  <a:schemeClr val="tx1"/>
                </a:solidFill>
                <a:latin typeface="+mn-lt"/>
                <a:ea typeface="+mn-ea"/>
                <a:cs typeface="+mn-cs"/>
              </a:rPr>
              <a:t>Selection of landmarks for the mobile chargers to visit by turns: The landmarks are the locations to park the charger to provide concurrent charging for multiple static devices in the vicinity.</a:t>
            </a:r>
          </a:p>
          <a:p>
            <a:pPr marL="228600" indent="-228600">
              <a:buAutoNum type="arabicParenBoth"/>
            </a:pPr>
            <a:r>
              <a:rPr lang="en-US" sz="1200" kern="1200" baseline="0" dirty="0" smtClean="0">
                <a:solidFill>
                  <a:schemeClr val="tx1"/>
                </a:solidFill>
                <a:latin typeface="+mn-lt"/>
                <a:ea typeface="+mn-ea"/>
                <a:cs typeface="+mn-cs"/>
              </a:rPr>
              <a:t>Clustering landmarks as groups to deploy mobile chargers.</a:t>
            </a:r>
          </a:p>
        </p:txBody>
      </p:sp>
      <p:sp>
        <p:nvSpPr>
          <p:cNvPr id="4" name="Slide Number Placeholder 3"/>
          <p:cNvSpPr>
            <a:spLocks noGrp="1"/>
          </p:cNvSpPr>
          <p:nvPr>
            <p:ph type="sldNum" sz="quarter" idx="10"/>
          </p:nvPr>
        </p:nvSpPr>
        <p:spPr/>
        <p:txBody>
          <a:bodyPr/>
          <a:lstStyle/>
          <a:p>
            <a:fld id="{5121E9D4-268A-4CA7-B4D1-699C3F6C506C}" type="slidenum">
              <a:rPr lang="en-US" smtClean="0"/>
              <a:pPr/>
              <a:t>45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mn-lt"/>
                <a:ea typeface="+mn-ea"/>
                <a:cs typeface="+mn-cs"/>
              </a:rPr>
              <a:t>Clearly, multi-hop provisioning is less investigated, only in [291]. </a:t>
            </a:r>
          </a:p>
          <a:p>
            <a:r>
              <a:rPr lang="en-US" sz="1200" kern="1200" baseline="0" dirty="0" smtClean="0">
                <a:solidFill>
                  <a:schemeClr val="tx1"/>
                </a:solidFill>
                <a:latin typeface="+mn-lt"/>
                <a:ea typeface="+mn-ea"/>
                <a:cs typeface="+mn-cs"/>
              </a:rPr>
              <a:t>For the deployment scenarios, none of the existing work considers the deployment of mobile chargers in mobile networks. Mobile charger deployment strategies based on the mobility pattern of user devices can be studied.</a:t>
            </a:r>
          </a:p>
          <a:p>
            <a:r>
              <a:rPr lang="en-US" sz="1200" kern="1200" baseline="0" dirty="0" smtClean="0">
                <a:solidFill>
                  <a:schemeClr val="tx1"/>
                </a:solidFill>
                <a:latin typeface="+mn-lt"/>
                <a:ea typeface="+mn-ea"/>
                <a:cs typeface="+mn-cs"/>
              </a:rPr>
              <a:t>Moreover, we observe that the deployment problems are formulated mostly as optimization problems with different objectives and constraints. Alternatively, decentralized approaches based on local information that relax the communication requirement can be one of the important future directions. Moreover, most of the proposals are evaluated by numerical simulation. Only references [283] and [284] provide system-level simulation. There is a need for future research to conduct more assessment through system-level simulations and real experiments to understand the empirical performance. </a:t>
            </a:r>
            <a:endParaRPr lang="en-US" dirty="0"/>
          </a:p>
        </p:txBody>
      </p:sp>
      <p:sp>
        <p:nvSpPr>
          <p:cNvPr id="4" name="Slide Number Placeholder 3"/>
          <p:cNvSpPr>
            <a:spLocks noGrp="1"/>
          </p:cNvSpPr>
          <p:nvPr>
            <p:ph type="sldNum" sz="quarter" idx="10"/>
          </p:nvPr>
        </p:nvSpPr>
        <p:spPr/>
        <p:txBody>
          <a:bodyPr/>
          <a:lstStyle/>
          <a:p>
            <a:fld id="{5121E9D4-268A-4CA7-B4D1-699C3F6C506C}" type="slidenum">
              <a:rPr lang="en-US" smtClean="0"/>
              <a:pPr/>
              <a:t>46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issues relate to heating effect, and energy conversion efficiency</a:t>
            </a:r>
            <a:endParaRPr lang="en-US" dirty="0"/>
          </a:p>
        </p:txBody>
      </p:sp>
      <p:sp>
        <p:nvSpPr>
          <p:cNvPr id="4" name="Slide Number Placeholder 3"/>
          <p:cNvSpPr>
            <a:spLocks noGrp="1"/>
          </p:cNvSpPr>
          <p:nvPr>
            <p:ph type="sldNum" sz="quarter" idx="10"/>
          </p:nvPr>
        </p:nvSpPr>
        <p:spPr/>
        <p:txBody>
          <a:bodyPr/>
          <a:lstStyle/>
          <a:p>
            <a:fld id="{5121E9D4-268A-4CA7-B4D1-699C3F6C506C}" type="slidenum">
              <a:rPr lang="en-US" smtClean="0"/>
              <a:pPr/>
              <a:t>49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issues relate to heating effect, and energy conversion efficiency</a:t>
            </a:r>
            <a:endParaRPr lang="en-US" dirty="0"/>
          </a:p>
        </p:txBody>
      </p:sp>
      <p:sp>
        <p:nvSpPr>
          <p:cNvPr id="4" name="Slide Number Placeholder 3"/>
          <p:cNvSpPr>
            <a:spLocks noGrp="1"/>
          </p:cNvSpPr>
          <p:nvPr>
            <p:ph type="sldNum" sz="quarter" idx="10"/>
          </p:nvPr>
        </p:nvSpPr>
        <p:spPr/>
        <p:txBody>
          <a:bodyPr/>
          <a:lstStyle/>
          <a:p>
            <a:fld id="{5121E9D4-268A-4CA7-B4D1-699C3F6C506C}" type="slidenum">
              <a:rPr lang="en-US" smtClean="0"/>
              <a:pPr/>
              <a:t>50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issues relate to heating effect, and energy conversion efficiency</a:t>
            </a:r>
            <a:endParaRPr lang="en-US" dirty="0"/>
          </a:p>
        </p:txBody>
      </p:sp>
      <p:sp>
        <p:nvSpPr>
          <p:cNvPr id="4" name="Slide Number Placeholder 3"/>
          <p:cNvSpPr>
            <a:spLocks noGrp="1"/>
          </p:cNvSpPr>
          <p:nvPr>
            <p:ph type="sldNum" sz="quarter" idx="10"/>
          </p:nvPr>
        </p:nvSpPr>
        <p:spPr/>
        <p:txBody>
          <a:bodyPr/>
          <a:lstStyle/>
          <a:p>
            <a:fld id="{5121E9D4-268A-4CA7-B4D1-699C3F6C506C}" type="slidenum">
              <a:rPr lang="en-US" smtClean="0"/>
              <a:pPr/>
              <a:t>51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issues relate to heating effect, and energy conversion efficiency</a:t>
            </a:r>
            <a:endParaRPr lang="en-US" dirty="0"/>
          </a:p>
        </p:txBody>
      </p:sp>
      <p:sp>
        <p:nvSpPr>
          <p:cNvPr id="4" name="Slide Number Placeholder 3"/>
          <p:cNvSpPr>
            <a:spLocks noGrp="1"/>
          </p:cNvSpPr>
          <p:nvPr>
            <p:ph type="sldNum" sz="quarter" idx="10"/>
          </p:nvPr>
        </p:nvSpPr>
        <p:spPr/>
        <p:txBody>
          <a:bodyPr/>
          <a:lstStyle/>
          <a:p>
            <a:fld id="{5121E9D4-268A-4CA7-B4D1-699C3F6C506C}" type="slidenum">
              <a:rPr lang="en-US" smtClean="0"/>
              <a:pPr/>
              <a:t>52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Other issues relate to heating effect, and energy conversion efficiency</a:t>
            </a:r>
            <a:endParaRPr lang="en-US" dirty="0"/>
          </a:p>
        </p:txBody>
      </p:sp>
      <p:sp>
        <p:nvSpPr>
          <p:cNvPr id="4" name="Slide Number Placeholder 3"/>
          <p:cNvSpPr>
            <a:spLocks noGrp="1"/>
          </p:cNvSpPr>
          <p:nvPr>
            <p:ph type="sldNum" sz="quarter" idx="10"/>
          </p:nvPr>
        </p:nvSpPr>
        <p:spPr/>
        <p:txBody>
          <a:bodyPr/>
          <a:lstStyle/>
          <a:p>
            <a:fld id="{5121E9D4-268A-4CA7-B4D1-699C3F6C506C}" type="slidenum">
              <a:rPr lang="en-US" smtClean="0"/>
              <a:pPr/>
              <a:t>53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New Roman" charset="0"/>
                <a:ea typeface="ＭＳ Ｐゴシック" charset="0"/>
              </a:defRPr>
            </a:lvl1pPr>
            <a:lvl2pPr marL="714422" indent="-274778">
              <a:defRPr sz="2300">
                <a:solidFill>
                  <a:schemeClr val="tx1"/>
                </a:solidFill>
                <a:latin typeface="Times New Roman" charset="0"/>
                <a:ea typeface="ＭＳ Ｐゴシック" charset="0"/>
              </a:defRPr>
            </a:lvl2pPr>
            <a:lvl3pPr marL="1099111" indent="-219822">
              <a:defRPr sz="2300">
                <a:solidFill>
                  <a:schemeClr val="tx1"/>
                </a:solidFill>
                <a:latin typeface="Times New Roman" charset="0"/>
                <a:ea typeface="ＭＳ Ｐゴシック" charset="0"/>
              </a:defRPr>
            </a:lvl3pPr>
            <a:lvl4pPr marL="1538755" indent="-219822">
              <a:defRPr sz="2300">
                <a:solidFill>
                  <a:schemeClr val="tx1"/>
                </a:solidFill>
                <a:latin typeface="Times New Roman" charset="0"/>
                <a:ea typeface="ＭＳ Ｐゴシック" charset="0"/>
              </a:defRPr>
            </a:lvl4pPr>
            <a:lvl5pPr marL="1978400" indent="-219822">
              <a:defRPr sz="2300">
                <a:solidFill>
                  <a:schemeClr val="tx1"/>
                </a:solidFill>
                <a:latin typeface="Times New Roman" charset="0"/>
                <a:ea typeface="ＭＳ Ｐゴシック" charset="0"/>
              </a:defRPr>
            </a:lvl5pPr>
            <a:lvl6pPr marL="2418044" indent="-219822" algn="ctr" eaLnBrk="0" fontAlgn="base" hangingPunct="0">
              <a:spcBef>
                <a:spcPct val="0"/>
              </a:spcBef>
              <a:spcAft>
                <a:spcPct val="0"/>
              </a:spcAft>
              <a:defRPr sz="2300">
                <a:solidFill>
                  <a:schemeClr val="tx1"/>
                </a:solidFill>
                <a:latin typeface="Times New Roman" charset="0"/>
                <a:ea typeface="ＭＳ Ｐゴシック" charset="0"/>
              </a:defRPr>
            </a:lvl6pPr>
            <a:lvl7pPr marL="2857689" indent="-219822" algn="ctr" eaLnBrk="0" fontAlgn="base" hangingPunct="0">
              <a:spcBef>
                <a:spcPct val="0"/>
              </a:spcBef>
              <a:spcAft>
                <a:spcPct val="0"/>
              </a:spcAft>
              <a:defRPr sz="2300">
                <a:solidFill>
                  <a:schemeClr val="tx1"/>
                </a:solidFill>
                <a:latin typeface="Times New Roman" charset="0"/>
                <a:ea typeface="ＭＳ Ｐゴシック" charset="0"/>
              </a:defRPr>
            </a:lvl7pPr>
            <a:lvl8pPr marL="3297333" indent="-219822" algn="ctr" eaLnBrk="0" fontAlgn="base" hangingPunct="0">
              <a:spcBef>
                <a:spcPct val="0"/>
              </a:spcBef>
              <a:spcAft>
                <a:spcPct val="0"/>
              </a:spcAft>
              <a:defRPr sz="2300">
                <a:solidFill>
                  <a:schemeClr val="tx1"/>
                </a:solidFill>
                <a:latin typeface="Times New Roman" charset="0"/>
                <a:ea typeface="ＭＳ Ｐゴシック" charset="0"/>
              </a:defRPr>
            </a:lvl8pPr>
            <a:lvl9pPr marL="3736978" indent="-219822" algn="ctr" eaLnBrk="0" fontAlgn="base" hangingPunct="0">
              <a:spcBef>
                <a:spcPct val="0"/>
              </a:spcBef>
              <a:spcAft>
                <a:spcPct val="0"/>
              </a:spcAft>
              <a:defRPr sz="2300">
                <a:solidFill>
                  <a:schemeClr val="tx1"/>
                </a:solidFill>
                <a:latin typeface="Times New Roman" charset="0"/>
                <a:ea typeface="ＭＳ Ｐゴシック" charset="0"/>
              </a:defRPr>
            </a:lvl9pPr>
          </a:lstStyle>
          <a:p>
            <a:pPr>
              <a:defRPr/>
            </a:pPr>
            <a:fld id="{3D60B2AB-6BB3-1240-B149-284072A85C92}" type="slidenum">
              <a:rPr lang="en-US" sz="1100" smtClean="0"/>
              <a:pPr>
                <a:defRPr/>
              </a:pPr>
              <a:t>55</a:t>
            </a:fld>
            <a:endParaRPr lang="en-US" sz="1100" dirty="0" smtClean="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ja-JP" sz="1800" dirty="0" smtClean="0"/>
          </a:p>
        </p:txBody>
      </p:sp>
      <p:sp>
        <p:nvSpPr>
          <p:cNvPr id="4" name="Slide Number Placeholder 3"/>
          <p:cNvSpPr>
            <a:spLocks noGrp="1"/>
          </p:cNvSpPr>
          <p:nvPr>
            <p:ph type="sldNum" sz="quarter" idx="10"/>
          </p:nvPr>
        </p:nvSpPr>
        <p:spPr/>
        <p:txBody>
          <a:bodyPr/>
          <a:lstStyle/>
          <a:p>
            <a:fld id="{5121E9D4-268A-4CA7-B4D1-699C3F6C506C}" type="slidenum">
              <a:rPr lang="en-US" smtClean="0"/>
              <a:pPr/>
              <a:t>11</a:t>
            </a:fld>
            <a:endParaRPr lang="en-US"/>
          </a:p>
        </p:txBody>
      </p:sp>
    </p:spTree>
    <p:extLst>
      <p:ext uri="{BB962C8B-B14F-4D97-AF65-F5344CB8AC3E}">
        <p14:creationId xmlns="" xmlns:p14="http://schemas.microsoft.com/office/powerpoint/2010/main" val="1456270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kern="1200" baseline="0" dirty="0" smtClean="0">
                <a:solidFill>
                  <a:schemeClr val="tx1"/>
                </a:solidFill>
                <a:latin typeface="+mn-lt"/>
                <a:ea typeface="+mn-ea"/>
                <a:cs typeface="+mn-cs"/>
              </a:rPr>
              <a:t> In capacitive coupling, the achievable amount of coupling capacitance is dependent on the available area of the device. However, for a normal size portable electronic device, it is hard to generate sufficient power density for charging, which imposes a challenging design limitation. </a:t>
            </a:r>
          </a:p>
          <a:p>
            <a:pPr>
              <a:buFont typeface="Arial" pitchFamily="34" charset="0"/>
              <a:buChar char="•"/>
            </a:pPr>
            <a:r>
              <a:rPr lang="en-US" sz="1200" kern="1200" baseline="0" dirty="0" smtClean="0">
                <a:solidFill>
                  <a:schemeClr val="tx1"/>
                </a:solidFill>
                <a:latin typeface="+mn-lt"/>
                <a:ea typeface="+mn-ea"/>
                <a:cs typeface="+mn-cs"/>
              </a:rPr>
              <a:t> For directive RF power </a:t>
            </a:r>
            <a:r>
              <a:rPr lang="en-US" sz="1200" kern="1200" baseline="0" dirty="0" err="1" smtClean="0">
                <a:solidFill>
                  <a:schemeClr val="tx1"/>
                </a:solidFill>
                <a:latin typeface="+mn-lt"/>
                <a:ea typeface="+mn-ea"/>
                <a:cs typeface="+mn-cs"/>
              </a:rPr>
              <a:t>beamforming</a:t>
            </a:r>
            <a:r>
              <a:rPr lang="en-US" sz="1200" kern="1200" baseline="0" dirty="0" smtClean="0">
                <a:solidFill>
                  <a:schemeClr val="tx1"/>
                </a:solidFill>
                <a:latin typeface="+mn-lt"/>
                <a:ea typeface="+mn-ea"/>
                <a:cs typeface="+mn-cs"/>
              </a:rPr>
              <a:t>, the limitation lies in that the charger needs to know the exact location of the energy receiver. Due to the obvious limitation of above 2 techniques, wireless charging is usually realized</a:t>
            </a:r>
          </a:p>
          <a:p>
            <a:r>
              <a:rPr lang="en-US" sz="1200" kern="1200" baseline="0" dirty="0" smtClean="0">
                <a:solidFill>
                  <a:schemeClr val="tx1"/>
                </a:solidFill>
                <a:latin typeface="+mn-lt"/>
                <a:ea typeface="+mn-ea"/>
                <a:cs typeface="+mn-cs"/>
              </a:rPr>
              <a:t>through other three techniques, i.e., magnetic inductive coupling, magnetic resonance coupling, and non-directive RF radiation.</a:t>
            </a:r>
            <a:endParaRPr lang="en-US" dirty="0"/>
          </a:p>
        </p:txBody>
      </p:sp>
      <p:sp>
        <p:nvSpPr>
          <p:cNvPr id="4" name="Slide Number Placeholder 3"/>
          <p:cNvSpPr>
            <a:spLocks noGrp="1"/>
          </p:cNvSpPr>
          <p:nvPr>
            <p:ph type="sldNum" sz="quarter" idx="10"/>
          </p:nvPr>
        </p:nvSpPr>
        <p:spPr/>
        <p:txBody>
          <a:bodyPr/>
          <a:lstStyle/>
          <a:p>
            <a:fld id="{5121E9D4-268A-4CA7-B4D1-699C3F6C506C}"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smtClean="0"/>
              <a:t>Differences between </a:t>
            </a:r>
            <a:r>
              <a:rPr lang="en-US" altLang="ja-JP" dirty="0" err="1" smtClean="0">
                <a:hlinkClick r:id="rId3" tooltip="Fraunhofer diffraction"/>
              </a:rPr>
              <a:t>Fraunhofer</a:t>
            </a:r>
            <a:r>
              <a:rPr lang="en-US" altLang="ja-JP" dirty="0" smtClean="0">
                <a:hlinkClick r:id="rId3" tooltip="Fraunhofer diffraction"/>
              </a:rPr>
              <a:t> diffraction</a:t>
            </a:r>
            <a:r>
              <a:rPr lang="en-US" altLang="ja-JP" dirty="0" smtClean="0"/>
              <a:t> and </a:t>
            </a:r>
            <a:r>
              <a:rPr lang="en-US" altLang="ja-JP" dirty="0" smtClean="0">
                <a:hlinkClick r:id="rId4" tooltip="Fresnel diffraction"/>
              </a:rPr>
              <a:t>Fresnel diffraction</a:t>
            </a:r>
            <a:r>
              <a:rPr lang="en-US" altLang="ja-JP" dirty="0" smtClean="0"/>
              <a:t>.</a:t>
            </a:r>
            <a:endParaRPr kumimoji="1" lang="ja-JP" altLang="en-US" dirty="0"/>
          </a:p>
        </p:txBody>
      </p:sp>
      <p:sp>
        <p:nvSpPr>
          <p:cNvPr id="4" name="Slide Number Placeholder 3"/>
          <p:cNvSpPr>
            <a:spLocks noGrp="1"/>
          </p:cNvSpPr>
          <p:nvPr>
            <p:ph type="sldNum" sz="quarter" idx="10"/>
          </p:nvPr>
        </p:nvSpPr>
        <p:spPr/>
        <p:txBody>
          <a:bodyPr/>
          <a:lstStyle/>
          <a:p>
            <a:fld id="{5121E9D4-268A-4CA7-B4D1-699C3F6C506C}" type="slidenum">
              <a:rPr lang="en-US" smtClean="0"/>
              <a:pPr/>
              <a:t>13</a:t>
            </a:fld>
            <a:endParaRPr lang="en-US"/>
          </a:p>
        </p:txBody>
      </p:sp>
    </p:spTree>
    <p:extLst>
      <p:ext uri="{BB962C8B-B14F-4D97-AF65-F5344CB8AC3E}">
        <p14:creationId xmlns="" xmlns:p14="http://schemas.microsoft.com/office/powerpoint/2010/main" val="3472216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Additionally, magnetic resonant coupling can be applied between one transmitting resonator and many receiving resonators. Therefore, it enables concurrent charging of multiple devices</a:t>
            </a:r>
            <a:endParaRPr lang="en-US" dirty="0"/>
          </a:p>
        </p:txBody>
      </p:sp>
      <p:sp>
        <p:nvSpPr>
          <p:cNvPr id="4" name="Slide Number Placeholder 3"/>
          <p:cNvSpPr>
            <a:spLocks noGrp="1"/>
          </p:cNvSpPr>
          <p:nvPr>
            <p:ph type="sldNum" sz="quarter" idx="10"/>
          </p:nvPr>
        </p:nvSpPr>
        <p:spPr/>
        <p:txBody>
          <a:bodyPr/>
          <a:lstStyle/>
          <a:p>
            <a:fld id="{5121E9D4-268A-4CA7-B4D1-699C3F6C506C}"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200" kern="1200" baseline="0" dirty="0" smtClean="0">
                <a:solidFill>
                  <a:schemeClr val="tx1"/>
                </a:solidFill>
                <a:latin typeface="+mn-lt"/>
                <a:ea typeface="+mn-ea"/>
                <a:cs typeface="+mn-cs"/>
              </a:rPr>
              <a:t>Besides longer transmission distance, </a:t>
            </a:r>
            <a:r>
              <a:rPr lang="fr-FR" sz="1200" kern="1200" baseline="0" dirty="0" err="1" smtClean="0">
                <a:solidFill>
                  <a:schemeClr val="tx1"/>
                </a:solidFill>
                <a:latin typeface="+mn-lt"/>
                <a:ea typeface="+mn-ea"/>
                <a:cs typeface="+mn-cs"/>
              </a:rPr>
              <a:t>microwave</a:t>
            </a:r>
            <a:r>
              <a:rPr lang="fr-FR" sz="1200" kern="1200" baseline="0" dirty="0" smtClean="0">
                <a:solidFill>
                  <a:schemeClr val="tx1"/>
                </a:solidFill>
                <a:latin typeface="+mn-lt"/>
                <a:ea typeface="+mn-ea"/>
                <a:cs typeface="+mn-cs"/>
              </a:rPr>
              <a:t> radiation </a:t>
            </a:r>
            <a:r>
              <a:rPr lang="en-US" sz="1200" kern="1200" baseline="0" dirty="0" smtClean="0">
                <a:solidFill>
                  <a:schemeClr val="tx1"/>
                </a:solidFill>
                <a:latin typeface="+mn-lt"/>
                <a:ea typeface="+mn-ea"/>
                <a:cs typeface="+mn-cs"/>
              </a:rPr>
              <a:t>offers the advantage of compatibility with existing communications system. Microwaves have been advocated to deliver energy and transfer information at the same time. The amplitude and phase of microwave are used to modulate information, while the radiation and vibration of microwaves are used to carry energy. This concept is referred to as simultaneous wireless information and power transfer (SWIPT). By contrast, the deployment of dedicated power beacons overlaid with existing communication system has also been proposed as an alternative because of its cost-effectiveness and applicability.  However, because of health concern of RF radiations, the power beacons should be constrained following RF exposure regulations, such as the FCC regulation, and the maximum permissible exposure levels specified in IEEE C95.1-2005 standard. Therefore, dense deployment of power beacons is required to power hand-held cellular mobiles with lower power and shorter distance.</a:t>
            </a:r>
            <a:endParaRPr lang="en-US" dirty="0"/>
          </a:p>
        </p:txBody>
      </p:sp>
      <p:sp>
        <p:nvSpPr>
          <p:cNvPr id="4" name="Slide Number Placeholder 3"/>
          <p:cNvSpPr>
            <a:spLocks noGrp="1"/>
          </p:cNvSpPr>
          <p:nvPr>
            <p:ph type="sldNum" sz="quarter" idx="10"/>
          </p:nvPr>
        </p:nvSpPr>
        <p:spPr/>
        <p:txBody>
          <a:bodyPr/>
          <a:lstStyle/>
          <a:p>
            <a:fld id="{5121E9D4-268A-4CA7-B4D1-699C3F6C506C}"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As the charging distance is much larger than the coil dimension, resonance coupling enables smaller implanted device size with a normal charging range. The state-of-the-art implementation can results in above 70% charging efficiency in bio-tissue environments</a:t>
            </a:r>
            <a:endParaRPr lang="en-US" dirty="0"/>
          </a:p>
        </p:txBody>
      </p:sp>
      <p:sp>
        <p:nvSpPr>
          <p:cNvPr id="4" name="Slide Number Placeholder 3"/>
          <p:cNvSpPr>
            <a:spLocks noGrp="1"/>
          </p:cNvSpPr>
          <p:nvPr>
            <p:ph type="sldNum" sz="quarter" idx="10"/>
          </p:nvPr>
        </p:nvSpPr>
        <p:spPr/>
        <p:txBody>
          <a:bodyPr/>
          <a:lstStyle/>
          <a:p>
            <a:fld id="{5121E9D4-268A-4CA7-B4D1-699C3F6C506C}"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As the charging distance is much larger than the coil dimension, resonance coupling enables smaller implanted device size with a normal charging range. The state-of-the-art implementation can results in above 70% charging efficiency in bio-tissue environments</a:t>
            </a:r>
            <a:endParaRPr lang="en-US" dirty="0"/>
          </a:p>
        </p:txBody>
      </p:sp>
      <p:sp>
        <p:nvSpPr>
          <p:cNvPr id="4" name="Slide Number Placeholder 3"/>
          <p:cNvSpPr>
            <a:spLocks noGrp="1"/>
          </p:cNvSpPr>
          <p:nvPr>
            <p:ph type="sldNum" sz="quarter" idx="10"/>
          </p:nvPr>
        </p:nvSpPr>
        <p:spPr/>
        <p:txBody>
          <a:bodyPr/>
          <a:lstStyle/>
          <a:p>
            <a:fld id="{5121E9D4-268A-4CA7-B4D1-699C3F6C506C}"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a:solidFill>
            <a:srgbClr val="CC0000"/>
          </a:solidFill>
          <a:effectLst>
            <a:outerShdw blurRad="317500" dist="139700" dir="2460000" sx="102000" sy="102000" algn="tr" rotWithShape="0">
              <a:prstClr val="black">
                <a:alpha val="40000"/>
              </a:prstClr>
            </a:outerShdw>
          </a:effectLst>
        </p:spPr>
        <p:txBody>
          <a:bodyPr anchor="ctr" anchorCtr="0">
            <a:normAutofit/>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Rectangle 3"/>
          <p:cNvSpPr/>
          <p:nvPr userDrawn="1"/>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6934200" cy="762000"/>
          </a:xfrm>
          <a:prstGeom prst="rect">
            <a:avLst/>
          </a:prstGeom>
          <a:noFill/>
        </p:spPr>
        <p:txBody>
          <a:bodyPr>
            <a:normAutofit/>
          </a:bodyPr>
          <a:lstStyle>
            <a:lvl1pPr algn="l">
              <a:defRPr sz="320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8229600" cy="4191000"/>
          </a:xfrm>
          <a:prstGeom prst="rect">
            <a:avLst/>
          </a:prstGeom>
        </p:spPr>
        <p:txBody>
          <a:bodyPr/>
          <a:lstStyle>
            <a:lvl1pPr>
              <a:defRPr sz="2400"/>
            </a:lvl1pPr>
            <a:lvl2pPr>
              <a:defRPr sz="22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228600" y="1676400"/>
            <a:ext cx="6629400" cy="0"/>
          </a:xfrm>
          <a:prstGeom prst="line">
            <a:avLst/>
          </a:prstGeom>
          <a:ln w="50800" cap="rnd" cmpd="sng">
            <a:gradFill flip="none" rotWithShape="1">
              <a:gsLst>
                <a:gs pos="0">
                  <a:srgbClr val="000000"/>
                </a:gs>
                <a:gs pos="5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0800" dist="25400" dir="51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6934200" cy="762000"/>
          </a:xfrm>
          <a:prstGeom prst="rect">
            <a:avLst/>
          </a:prstGeom>
          <a:noFill/>
        </p:spPr>
        <p:txBody>
          <a:bodyPr>
            <a:normAutofit/>
          </a:bodyPr>
          <a:lstStyle>
            <a:lvl1pPr algn="l">
              <a:defRPr sz="380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905000"/>
            <a:ext cx="4114800" cy="4191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228600" y="1676400"/>
            <a:ext cx="6629400" cy="0"/>
          </a:xfrm>
          <a:prstGeom prst="line">
            <a:avLst/>
          </a:prstGeom>
          <a:ln w="50800" cap="rnd" cmpd="sng">
            <a:gradFill flip="none" rotWithShape="1">
              <a:gsLst>
                <a:gs pos="0">
                  <a:srgbClr val="000000"/>
                </a:gs>
                <a:gs pos="5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0800" dist="25400" dir="51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Content Placeholder 2"/>
          <p:cNvSpPr>
            <a:spLocks noGrp="1"/>
          </p:cNvSpPr>
          <p:nvPr>
            <p:ph idx="11"/>
          </p:nvPr>
        </p:nvSpPr>
        <p:spPr>
          <a:xfrm>
            <a:off x="4724400" y="1905000"/>
            <a:ext cx="4114800" cy="4191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6934200" cy="762000"/>
          </a:xfrm>
          <a:prstGeom prst="rect">
            <a:avLst/>
          </a:prstGeom>
          <a:noFill/>
        </p:spPr>
        <p:txBody>
          <a:bodyPr>
            <a:normAutofit/>
          </a:bodyPr>
          <a:lstStyle>
            <a:lvl1pPr algn="l">
              <a:defRPr sz="3800">
                <a:solidFill>
                  <a:schemeClr val="tx1"/>
                </a:solidFill>
              </a:defRPr>
            </a:lvl1pPr>
          </a:lstStyle>
          <a:p>
            <a:r>
              <a:rPr lang="en-US" dirty="0" smtClean="0"/>
              <a:t>Click to edit Master title style</a:t>
            </a:r>
            <a:endParaRPr lang="en-US" dirty="0"/>
          </a:p>
        </p:txBody>
      </p:sp>
      <p:cxnSp>
        <p:nvCxnSpPr>
          <p:cNvPr id="8" name="Straight Connector 7"/>
          <p:cNvCxnSpPr/>
          <p:nvPr userDrawn="1"/>
        </p:nvCxnSpPr>
        <p:spPr>
          <a:xfrm>
            <a:off x="228600" y="1676400"/>
            <a:ext cx="6629400" cy="0"/>
          </a:xfrm>
          <a:prstGeom prst="line">
            <a:avLst/>
          </a:prstGeom>
          <a:ln w="50800" cap="rnd" cmpd="sng">
            <a:gradFill flip="none" rotWithShape="1">
              <a:gsLst>
                <a:gs pos="0">
                  <a:srgbClr val="000000"/>
                </a:gs>
                <a:gs pos="50000">
                  <a:schemeClr val="accent1">
                    <a:tint val="44500"/>
                    <a:satMod val="160000"/>
                  </a:schemeClr>
                </a:gs>
                <a:gs pos="100000">
                  <a:schemeClr val="accent1">
                    <a:tint val="23500"/>
                    <a:satMod val="160000"/>
                  </a:schemeClr>
                </a:gs>
              </a:gsLst>
              <a:path path="circle">
                <a:fillToRect l="100000" t="100000"/>
              </a:path>
              <a:tileRect r="-100000" b="-100000"/>
            </a:gradFill>
          </a:ln>
          <a:effectLst>
            <a:outerShdw blurRad="50800" dist="25400" dir="51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a:prstGeom prst="rect">
            <a:avLst/>
          </a:prstGeo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4" name="Footer Placeholder 21"/>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en-US"/>
          </a:p>
        </p:txBody>
      </p:sp>
      <p:sp>
        <p:nvSpPr>
          <p:cNvPr id="5" name="Slide Number Placeholder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8E21693C-D341-44E7-A794-83E094217F0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33375"/>
            <a:ext cx="8305800" cy="581025"/>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36550" y="1143000"/>
            <a:ext cx="8426450" cy="5181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xfrm>
            <a:off x="1447800" y="6477000"/>
            <a:ext cx="6934200" cy="304800"/>
          </a:xfrm>
          <a:prstGeom prst="rect">
            <a:avLst/>
          </a:prstGeom>
        </p:spPr>
        <p:txBody>
          <a:bodyPr/>
          <a:lstStyle>
            <a:lvl1pPr>
              <a:defRPr/>
            </a:lvl1pPr>
          </a:lstStyle>
          <a:p>
            <a:pPr>
              <a:defRPr/>
            </a:pPr>
            <a:endParaRPr lang="en-US"/>
          </a:p>
        </p:txBody>
      </p:sp>
      <p:sp>
        <p:nvSpPr>
          <p:cNvPr id="5" name="Rectangle 8"/>
          <p:cNvSpPr>
            <a:spLocks noGrp="1" noChangeArrowheads="1"/>
          </p:cNvSpPr>
          <p:nvPr>
            <p:ph type="sldNum" sz="quarter" idx="11"/>
          </p:nvPr>
        </p:nvSpPr>
        <p:spPr>
          <a:xfrm>
            <a:off x="8229600" y="6477000"/>
            <a:ext cx="608013" cy="303213"/>
          </a:xfrm>
          <a:prstGeom prst="rect">
            <a:avLst/>
          </a:prstGeom>
        </p:spPr>
        <p:txBody>
          <a:bodyPr/>
          <a:lstStyle>
            <a:lvl1pPr>
              <a:defRPr/>
            </a:lvl1pPr>
          </a:lstStyle>
          <a:p>
            <a:pPr>
              <a:defRPr/>
            </a:pPr>
            <a:r>
              <a:rPr lang="en-US"/>
              <a:t>[</a:t>
            </a:r>
            <a:fld id="{F32758FF-2D2D-7840-AD38-6D36521AFB94}" type="slidenum">
              <a:rPr lang="en-US"/>
              <a:pPr>
                <a:defRPr/>
              </a:pPr>
              <a:t>‹#›</a:t>
            </a:fld>
            <a:r>
              <a:rPr lang="en-US"/>
              <a:t>]</a:t>
            </a:r>
          </a:p>
        </p:txBody>
      </p:sp>
    </p:spTree>
    <p:extLst>
      <p:ext uri="{BB962C8B-B14F-4D97-AF65-F5344CB8AC3E}">
        <p14:creationId xmlns="" xmlns:p14="http://schemas.microsoft.com/office/powerpoint/2010/main" val="3468976234"/>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6324600"/>
            <a:ext cx="9144000" cy="533400"/>
          </a:xfrm>
          <a:prstGeom prst="rect">
            <a:avLst/>
          </a:prstGeom>
          <a:gradFill>
            <a:gsLst>
              <a:gs pos="50000">
                <a:srgbClr val="000000"/>
              </a:gs>
              <a:gs pos="100000">
                <a:srgbClr val="CC0000"/>
              </a:gs>
              <a:gs pos="100000">
                <a:schemeClr val="accent1">
                  <a:shade val="100000"/>
                  <a:satMod val="115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914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userDrawn="1"/>
        </p:nvSpPr>
        <p:spPr>
          <a:xfrm>
            <a:off x="1905000" y="-12526"/>
            <a:ext cx="7239000" cy="83820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_w_b_200.gif"/>
          <p:cNvPicPr>
            <a:picLocks noChangeAspect="1"/>
          </p:cNvPicPr>
          <p:nvPr userDrawn="1"/>
        </p:nvPicPr>
        <p:blipFill>
          <a:blip r:embed="rId8" cstate="print"/>
          <a:stretch>
            <a:fillRect/>
          </a:stretch>
        </p:blipFill>
        <p:spPr>
          <a:xfrm>
            <a:off x="124691" y="0"/>
            <a:ext cx="1627909" cy="895350"/>
          </a:xfrm>
          <a:prstGeom prst="rect">
            <a:avLst/>
          </a:prstGeom>
        </p:spPr>
      </p:pic>
      <p:sp>
        <p:nvSpPr>
          <p:cNvPr id="6" name="Rectangle 5"/>
          <p:cNvSpPr/>
          <p:nvPr userDrawn="1"/>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sp>
        <p:nvSpPr>
          <p:cNvPr id="7" name="Text Placeholder 12"/>
          <p:cNvSpPr txBox="1">
            <a:spLocks/>
          </p:cNvSpPr>
          <p:nvPr userDrawn="1"/>
        </p:nvSpPr>
        <p:spPr>
          <a:xfrm>
            <a:off x="1981200" y="0"/>
            <a:ext cx="7086600" cy="838200"/>
          </a:xfrm>
          <a:prstGeom prst="rect">
            <a:avLst/>
          </a:prstGeom>
        </p:spPr>
        <p:txBody>
          <a:bodyPr anchor="ctr" anchorCtr="0">
            <a:noAutofit/>
          </a:bodyPr>
          <a:lstStyle>
            <a:lvl1pPr marL="342900" marR="0" indent="-342900" algn="ctr" defTabSz="914400" rtl="0" eaLnBrk="1" fontAlgn="auto" latinLnBrk="0" hangingPunct="1">
              <a:lnSpc>
                <a:spcPct val="100000"/>
              </a:lnSpc>
              <a:spcBef>
                <a:spcPct val="20000"/>
              </a:spcBef>
              <a:spcAft>
                <a:spcPts val="0"/>
              </a:spcAft>
              <a:buClrTx/>
              <a:buSzTx/>
              <a:buFont typeface="Arial" pitchFamily="34" charset="0"/>
              <a:buNone/>
              <a:tabLst/>
              <a:defRPr sz="2400" baseline="0">
                <a:solidFill>
                  <a:schemeClr val="bg1">
                    <a:lumMod val="95000"/>
                  </a:schemeClr>
                </a:solidFill>
              </a:defRPr>
            </a:lvl1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smtClean="0">
                <a:ln>
                  <a:noFill/>
                </a:ln>
                <a:solidFill>
                  <a:schemeClr val="bg1">
                    <a:lumMod val="95000"/>
                  </a:schemeClr>
                </a:solidFill>
                <a:effectLst/>
                <a:uLnTx/>
                <a:uFillTx/>
                <a:latin typeface="+mn-lt"/>
                <a:ea typeface="+mn-ea"/>
                <a:cs typeface="+mn-cs"/>
              </a:rPr>
              <a:t>A Survey of Wireless Charging Technologies: Fundamentals, Standards, and Network Applications</a:t>
            </a: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3" r:id="rId4"/>
    <p:sldLayoutId id="2147483672" r:id="rId5"/>
    <p:sldLayoutId id="2147483674" r:id="rId6"/>
  </p:sldLayoutIdLst>
  <p:txStyles>
    <p:titleStyle>
      <a:lvl1pPr algn="ctr" defTabSz="914400" rtl="0" eaLnBrk="1" latinLnBrk="0" hangingPunct="1">
        <a:spcBef>
          <a:spcPct val="0"/>
        </a:spcBef>
        <a:buNone/>
        <a:defRPr sz="4400" kern="1200">
          <a:solidFill>
            <a:schemeClr val="bg1"/>
          </a:solidFill>
          <a:effectLst>
            <a:outerShdw blurRad="50800" dist="50800" dir="5400000" algn="ctr" rotWithShape="0">
              <a:schemeClr val="bg1">
                <a:lumMod val="65000"/>
              </a:scheme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52500" y="1600200"/>
            <a:ext cx="7429500" cy="1676400"/>
          </a:xfrm>
        </p:spPr>
        <p:txBody>
          <a:bodyPr/>
          <a:lstStyle/>
          <a:p>
            <a:r>
              <a:rPr lang="en-US" sz="3600" b="1" dirty="0" smtClean="0">
                <a:effectLst>
                  <a:outerShdw blurRad="38100" dist="38100" dir="2700000" algn="tl">
                    <a:srgbClr val="000000">
                      <a:alpha val="43137"/>
                    </a:srgbClr>
                  </a:outerShdw>
                </a:effectLst>
              </a:rPr>
              <a:t>A survey of wireless charging technologies: fundamentals, standards, and network applications</a:t>
            </a:r>
            <a:endParaRPr lang="en-US" sz="3600" b="1" dirty="0">
              <a:effectLst>
                <a:outerShdw blurRad="38100" dist="38100" dir="2700000" algn="tl">
                  <a:srgbClr val="000000">
                    <a:alpha val="43137"/>
                  </a:srgbClr>
                </a:outerShdw>
              </a:effectLst>
            </a:endParaRPr>
          </a:p>
        </p:txBody>
      </p:sp>
      <p:sp>
        <p:nvSpPr>
          <p:cNvPr id="5" name="Rectangle 4"/>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sp>
        <p:nvSpPr>
          <p:cNvPr id="4" name="Subtitle 2"/>
          <p:cNvSpPr txBox="1">
            <a:spLocks/>
          </p:cNvSpPr>
          <p:nvPr/>
        </p:nvSpPr>
        <p:spPr>
          <a:xfrm>
            <a:off x="1524000" y="5791200"/>
            <a:ext cx="6400800" cy="533400"/>
          </a:xfrm>
          <a:prstGeom prst="rect">
            <a:avLst/>
          </a:prstGeom>
        </p:spPr>
        <p:txBody>
          <a:bodyPr/>
          <a:lstStyle/>
          <a:p>
            <a:pPr lvl="0" algn="ctr">
              <a:spcBef>
                <a:spcPct val="20000"/>
              </a:spcBef>
              <a:defRPr/>
            </a:pPr>
            <a:r>
              <a:rPr lang="en-US" sz="2000" dirty="0"/>
              <a:t>Xiao </a:t>
            </a:r>
            <a:r>
              <a:rPr lang="en-US" sz="2000" dirty="0" smtClean="0"/>
              <a:t>Lu, </a:t>
            </a:r>
            <a:r>
              <a:rPr lang="en-US" sz="2000" dirty="0"/>
              <a:t>Ping </a:t>
            </a:r>
            <a:r>
              <a:rPr lang="en-US" sz="2000" dirty="0" smtClean="0"/>
              <a:t>Wang, </a:t>
            </a:r>
            <a:r>
              <a:rPr lang="en-US" sz="2000" dirty="0" err="1"/>
              <a:t>Dusit</a:t>
            </a:r>
            <a:r>
              <a:rPr lang="en-US" sz="2000" dirty="0"/>
              <a:t> </a:t>
            </a:r>
            <a:r>
              <a:rPr lang="en-US" sz="2000" dirty="0" err="1" smtClean="0"/>
              <a:t>Niyato</a:t>
            </a:r>
            <a:r>
              <a:rPr lang="en-US" sz="2000" dirty="0" smtClean="0"/>
              <a:t>, </a:t>
            </a:r>
            <a:r>
              <a:rPr lang="en-US" sz="2000" dirty="0"/>
              <a:t>Dong In </a:t>
            </a:r>
            <a:r>
              <a:rPr lang="en-US" sz="2000" dirty="0" smtClean="0"/>
              <a:t>Kim, </a:t>
            </a:r>
            <a:r>
              <a:rPr lang="en-US" sz="2000" dirty="0"/>
              <a:t>and Zhu </a:t>
            </a:r>
            <a:r>
              <a:rPr lang="en-US" sz="2000" dirty="0" smtClean="0"/>
              <a:t>Han</a:t>
            </a:r>
          </a:p>
        </p:txBody>
      </p:sp>
      <p:sp>
        <p:nvSpPr>
          <p:cNvPr id="6" name="Subtitle 2"/>
          <p:cNvSpPr txBox="1">
            <a:spLocks/>
          </p:cNvSpPr>
          <p:nvPr/>
        </p:nvSpPr>
        <p:spPr>
          <a:xfrm>
            <a:off x="2362200" y="152400"/>
            <a:ext cx="6400800" cy="609600"/>
          </a:xfrm>
          <a:prstGeom prst="rect">
            <a:avLst/>
          </a:prstGeom>
        </p:spPr>
        <p:txBody>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7" name="TextBox 6"/>
          <p:cNvSpPr txBox="1"/>
          <p:nvPr/>
        </p:nvSpPr>
        <p:spPr>
          <a:xfrm>
            <a:off x="7543800" y="6400800"/>
            <a:ext cx="1371600" cy="369332"/>
          </a:xfrm>
          <a:prstGeom prst="rect">
            <a:avLst/>
          </a:prstGeom>
          <a:noFill/>
        </p:spPr>
        <p:txBody>
          <a:bodyPr wrap="square" rtlCol="0">
            <a:spAutoFit/>
          </a:bodyPr>
          <a:lstStyle/>
          <a:p>
            <a:r>
              <a:rPr lang="en-US" dirty="0" smtClean="0">
                <a:solidFill>
                  <a:schemeClr val="bg1"/>
                </a:solidFill>
              </a:rPr>
              <a:t>March 2015</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90600"/>
            <a:ext cx="8991600" cy="762000"/>
          </a:xfrm>
        </p:spPr>
        <p:txBody>
          <a:bodyPr>
            <a:noAutofit/>
          </a:bodyPr>
          <a:lstStyle/>
          <a:p>
            <a:r>
              <a:rPr kumimoji="1" lang="en-US" altLang="ja-JP" dirty="0" smtClean="0"/>
              <a:t>History and Commercialization </a:t>
            </a:r>
            <a:endParaRPr kumimoji="1" lang="ja-JP" altLang="en-US" dirty="0"/>
          </a:p>
        </p:txBody>
      </p:sp>
      <p:sp>
        <p:nvSpPr>
          <p:cNvPr id="6" name="Content Placeholder 5"/>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76200" y="1828800"/>
            <a:ext cx="8839200" cy="4503633"/>
          </a:xfrm>
          <a:prstGeom prst="rect">
            <a:avLst/>
          </a:prstGeom>
          <a:noFill/>
          <a:ln w="9525">
            <a:noFill/>
            <a:miter lim="800000"/>
            <a:headEnd/>
            <a:tailEnd/>
          </a:ln>
        </p:spPr>
      </p:pic>
    </p:spTree>
    <p:extLst>
      <p:ext uri="{BB962C8B-B14F-4D97-AF65-F5344CB8AC3E}">
        <p14:creationId xmlns="" xmlns:p14="http://schemas.microsoft.com/office/powerpoint/2010/main" val="1083760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(1/2)</a:t>
            </a:r>
            <a:endParaRPr lang="en-US" dirty="0"/>
          </a:p>
        </p:txBody>
      </p:sp>
      <p:sp>
        <p:nvSpPr>
          <p:cNvPr id="3" name="Content Placeholder 2"/>
          <p:cNvSpPr>
            <a:spLocks noGrp="1"/>
          </p:cNvSpPr>
          <p:nvPr>
            <p:ph idx="1"/>
          </p:nvPr>
        </p:nvSpPr>
        <p:spPr>
          <a:xfrm>
            <a:off x="457200" y="1828800"/>
            <a:ext cx="8229600" cy="4495800"/>
          </a:xfrm>
        </p:spPr>
        <p:txBody>
          <a:bodyPr/>
          <a:lstStyle/>
          <a:p>
            <a:r>
              <a:rPr lang="en-US" sz="1800" b="1" dirty="0" smtClean="0"/>
              <a:t>Introduction</a:t>
            </a:r>
          </a:p>
          <a:p>
            <a:r>
              <a:rPr lang="en-US" altLang="ja-JP" sz="1800" b="1" dirty="0" smtClean="0"/>
              <a:t>History and Commercialization</a:t>
            </a:r>
            <a:endParaRPr lang="en-US" altLang="ja-JP" sz="1800" b="1" dirty="0"/>
          </a:p>
          <a:p>
            <a:pPr>
              <a:spcBef>
                <a:spcPts val="300"/>
              </a:spcBef>
            </a:pPr>
            <a:r>
              <a:rPr lang="en-US" sz="1800" b="1" dirty="0" smtClean="0"/>
              <a:t>Fundamentals of Wireless Charging</a:t>
            </a:r>
          </a:p>
          <a:p>
            <a:pPr lvl="1">
              <a:spcBef>
                <a:spcPts val="300"/>
              </a:spcBef>
            </a:pPr>
            <a:r>
              <a:rPr lang="en-US" altLang="ja-JP" sz="1600" dirty="0" smtClean="0"/>
              <a:t>Wireless Charging Technologies</a:t>
            </a:r>
            <a:endParaRPr lang="en-US" altLang="ja-JP" sz="1600" dirty="0"/>
          </a:p>
          <a:p>
            <a:pPr lvl="1">
              <a:spcBef>
                <a:spcPts val="300"/>
              </a:spcBef>
            </a:pPr>
            <a:r>
              <a:rPr lang="en-US" sz="1600" dirty="0" smtClean="0"/>
              <a:t>Applications of Wireless Charging</a:t>
            </a:r>
          </a:p>
          <a:p>
            <a:pPr lvl="1">
              <a:spcBef>
                <a:spcPts val="300"/>
              </a:spcBef>
            </a:pPr>
            <a:r>
              <a:rPr lang="en-US" sz="1600" dirty="0" smtClean="0"/>
              <a:t>Wireless Charging System Overview</a:t>
            </a:r>
          </a:p>
          <a:p>
            <a:pPr lvl="1">
              <a:spcBef>
                <a:spcPts val="300"/>
              </a:spcBef>
            </a:pPr>
            <a:r>
              <a:rPr lang="en-US" sz="1600" dirty="0" smtClean="0"/>
              <a:t>Wireless Power Propagation Models</a:t>
            </a:r>
          </a:p>
          <a:p>
            <a:pPr>
              <a:spcBef>
                <a:spcPts val="300"/>
              </a:spcBef>
            </a:pPr>
            <a:r>
              <a:rPr lang="en-US" sz="1800" b="1" dirty="0" smtClean="0"/>
              <a:t>Wireless Charging Standards and Implementations</a:t>
            </a:r>
          </a:p>
          <a:p>
            <a:pPr lvl="1">
              <a:spcBef>
                <a:spcPts val="300"/>
              </a:spcBef>
            </a:pPr>
            <a:r>
              <a:rPr lang="en-US" altLang="ja-JP" sz="1600" dirty="0" smtClean="0"/>
              <a:t>International Charging Standards</a:t>
            </a:r>
            <a:endParaRPr lang="en-US" altLang="ja-JP" sz="1600" dirty="0"/>
          </a:p>
          <a:p>
            <a:pPr lvl="1">
              <a:spcBef>
                <a:spcPts val="300"/>
              </a:spcBef>
            </a:pPr>
            <a:r>
              <a:rPr lang="en-US" altLang="ja-JP" sz="1600" dirty="0" smtClean="0"/>
              <a:t>Implementations of International Charging Standards</a:t>
            </a:r>
            <a:endParaRPr lang="en-US" altLang="ja-JP" sz="1600" dirty="0"/>
          </a:p>
          <a:p>
            <a:pPr>
              <a:spcBef>
                <a:spcPts val="300"/>
              </a:spcBef>
            </a:pPr>
            <a:r>
              <a:rPr lang="en-US" sz="1800" b="1" dirty="0" smtClean="0"/>
              <a:t>Mobile Charger Dispatch Strategy</a:t>
            </a:r>
            <a:endParaRPr lang="en-US" sz="1800" b="1" dirty="0"/>
          </a:p>
          <a:p>
            <a:pPr lvl="1">
              <a:spcBef>
                <a:spcPts val="300"/>
              </a:spcBef>
            </a:pPr>
            <a:r>
              <a:rPr lang="en-US" altLang="ja-JP" sz="1600" dirty="0" smtClean="0"/>
              <a:t>Offline Charger Dispatch Strategy</a:t>
            </a:r>
            <a:endParaRPr lang="en-US" altLang="ja-JP" sz="1600" dirty="0"/>
          </a:p>
          <a:p>
            <a:pPr lvl="1">
              <a:spcBef>
                <a:spcPts val="300"/>
              </a:spcBef>
            </a:pPr>
            <a:r>
              <a:rPr lang="en-US" altLang="ja-JP" sz="1600" dirty="0" smtClean="0"/>
              <a:t>Online Charging Dispatch Strategy</a:t>
            </a:r>
          </a:p>
        </p:txBody>
      </p:sp>
      <p:sp>
        <p:nvSpPr>
          <p:cNvPr id="6" name="Rectangle 5"/>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sp>
        <p:nvSpPr>
          <p:cNvPr id="5" name="Oval 4"/>
          <p:cNvSpPr/>
          <p:nvPr/>
        </p:nvSpPr>
        <p:spPr>
          <a:xfrm>
            <a:off x="457200" y="2514600"/>
            <a:ext cx="3810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153400" cy="762000"/>
          </a:xfrm>
        </p:spPr>
        <p:txBody>
          <a:bodyPr>
            <a:normAutofit/>
          </a:bodyPr>
          <a:lstStyle/>
          <a:p>
            <a:r>
              <a:rPr kumimoji="1" lang="en-US" altLang="ja-JP" dirty="0" smtClean="0"/>
              <a:t>Fundamentals of Wireless Charging</a:t>
            </a:r>
            <a:endParaRPr kumimoji="1" lang="ja-JP" altLang="en-US" dirty="0"/>
          </a:p>
        </p:txBody>
      </p:sp>
      <p:sp>
        <p:nvSpPr>
          <p:cNvPr id="10" name="Content Placeholder 2"/>
          <p:cNvSpPr>
            <a:spLocks noGrp="1"/>
          </p:cNvSpPr>
          <p:nvPr>
            <p:ph idx="1"/>
          </p:nvPr>
        </p:nvSpPr>
        <p:spPr>
          <a:xfrm>
            <a:off x="457200" y="1905000"/>
            <a:ext cx="8229600" cy="4343400"/>
          </a:xfrm>
        </p:spPr>
        <p:txBody>
          <a:bodyPr/>
          <a:lstStyle/>
          <a:p>
            <a:pPr>
              <a:buNone/>
            </a:pPr>
            <a:r>
              <a:rPr kumimoji="1" lang="en-US" altLang="ja-JP" b="1" dirty="0" smtClean="0"/>
              <a:t>A. Wireless Charging Technologies:</a:t>
            </a:r>
          </a:p>
          <a:p>
            <a:pPr>
              <a:buFont typeface="Wingdings" panose="05000000000000000000" pitchFamily="2" charset="2"/>
              <a:buChar char="Ø"/>
            </a:pPr>
            <a:endParaRPr kumimoji="1" lang="en-US" altLang="ja-JP" dirty="0" smtClean="0"/>
          </a:p>
          <a:p>
            <a:pPr>
              <a:buFont typeface="Wingdings" panose="05000000000000000000" pitchFamily="2" charset="2"/>
              <a:buChar char="Ø"/>
            </a:pPr>
            <a:endParaRPr kumimoji="1" lang="en-US" altLang="ja-JP" dirty="0" smtClean="0"/>
          </a:p>
          <a:p>
            <a:pPr>
              <a:buFont typeface="Wingdings" panose="05000000000000000000" pitchFamily="2" charset="2"/>
              <a:buChar char="Ø"/>
            </a:pPr>
            <a:endParaRPr kumimoji="1" lang="en-US" altLang="ja-JP" dirty="0" smtClean="0"/>
          </a:p>
          <a:p>
            <a:pPr>
              <a:buFont typeface="Wingdings" panose="05000000000000000000" pitchFamily="2" charset="2"/>
              <a:buChar char="Ø"/>
            </a:pPr>
            <a:endParaRPr kumimoji="1" lang="en-US" altLang="ja-JP" dirty="0" smtClean="0"/>
          </a:p>
          <a:p>
            <a:pPr>
              <a:buFont typeface="Wingdings" panose="05000000000000000000" pitchFamily="2" charset="2"/>
              <a:buChar char="Ø"/>
            </a:pPr>
            <a:endParaRPr kumimoji="1" lang="en-US" altLang="ja-JP" dirty="0" smtClean="0"/>
          </a:p>
          <a:p>
            <a:pPr>
              <a:buFont typeface="Wingdings" panose="05000000000000000000" pitchFamily="2" charset="2"/>
              <a:buChar char="Ø"/>
            </a:pPr>
            <a:endParaRPr kumimoji="1" lang="en-US" altLang="ja-JP" dirty="0" smtClean="0"/>
          </a:p>
          <a:p>
            <a:r>
              <a:rPr lang="en-US" dirty="0" smtClean="0"/>
              <a:t>Wireless charging is usually realized through </a:t>
            </a:r>
            <a:r>
              <a:rPr lang="en-US" dirty="0" smtClean="0">
                <a:effectLst>
                  <a:outerShdw blurRad="38100" dist="38100" dir="2700000" algn="tl">
                    <a:srgbClr val="000000">
                      <a:alpha val="43137"/>
                    </a:srgbClr>
                  </a:outerShdw>
                </a:effectLst>
              </a:rPr>
              <a:t>inductive coupling</a:t>
            </a:r>
            <a:r>
              <a:rPr lang="en-US" dirty="0" smtClean="0"/>
              <a:t>, </a:t>
            </a:r>
            <a:r>
              <a:rPr lang="en-US" dirty="0" smtClean="0">
                <a:effectLst>
                  <a:outerShdw blurRad="38100" dist="38100" dir="2700000" algn="tl">
                    <a:srgbClr val="000000">
                      <a:alpha val="43137"/>
                    </a:srgbClr>
                  </a:outerShdw>
                </a:effectLst>
              </a:rPr>
              <a:t>resonance coupling</a:t>
            </a:r>
            <a:r>
              <a:rPr lang="en-US" dirty="0" smtClean="0"/>
              <a:t>, and </a:t>
            </a:r>
            <a:r>
              <a:rPr lang="en-US" dirty="0" smtClean="0">
                <a:effectLst>
                  <a:outerShdw blurRad="38100" dist="38100" dir="2700000" algn="tl">
                    <a:srgbClr val="000000">
                      <a:alpha val="43137"/>
                    </a:srgbClr>
                  </a:outerShdw>
                </a:effectLst>
              </a:rPr>
              <a:t>non-directive RF radiation</a:t>
            </a:r>
            <a:endParaRPr kumimoji="1" lang="en-US" altLang="ja-JP" dirty="0">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3" cstate="print"/>
          <a:srcRect/>
          <a:stretch>
            <a:fillRect/>
          </a:stretch>
        </p:blipFill>
        <p:spPr bwMode="auto">
          <a:xfrm>
            <a:off x="533400" y="2514600"/>
            <a:ext cx="7536402" cy="2209800"/>
          </a:xfrm>
          <a:prstGeom prst="rect">
            <a:avLst/>
          </a:prstGeom>
          <a:noFill/>
          <a:ln w="9525">
            <a:noFill/>
            <a:miter lim="800000"/>
            <a:headEnd/>
            <a:tailEnd/>
          </a:ln>
        </p:spPr>
      </p:pic>
    </p:spTree>
    <p:extLst>
      <p:ext uri="{BB962C8B-B14F-4D97-AF65-F5344CB8AC3E}">
        <p14:creationId xmlns="" xmlns:p14="http://schemas.microsoft.com/office/powerpoint/2010/main" val="332219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550" y="1143000"/>
            <a:ext cx="8655050" cy="5181600"/>
          </a:xfrm>
        </p:spPr>
        <p:txBody>
          <a:bodyPr/>
          <a:lstStyle/>
          <a:p>
            <a:r>
              <a:rPr lang="en-US" altLang="ja-JP" sz="2000" dirty="0"/>
              <a:t>The </a:t>
            </a:r>
            <a:r>
              <a:rPr lang="en-US" altLang="ja-JP" sz="2000" b="1" dirty="0"/>
              <a:t>near field</a:t>
            </a:r>
            <a:r>
              <a:rPr lang="en-US" altLang="ja-JP" sz="2000" dirty="0"/>
              <a:t> (or near-field) and </a:t>
            </a:r>
            <a:r>
              <a:rPr lang="en-US" altLang="ja-JP" sz="2000" b="1" dirty="0"/>
              <a:t>far field</a:t>
            </a:r>
            <a:r>
              <a:rPr lang="en-US" altLang="ja-JP" sz="2000" dirty="0"/>
              <a:t> (or far-field) are regions of the electromagnetic field around an object, such as a transmitting antenna, or as a result of radiation scattering off an object. </a:t>
            </a:r>
            <a:endParaRPr lang="en-US" altLang="ja-JP" sz="2000" dirty="0" smtClean="0"/>
          </a:p>
          <a:p>
            <a:r>
              <a:rPr lang="en-US" altLang="ja-JP" sz="2000" dirty="0" smtClean="0"/>
              <a:t>Non </a:t>
            </a:r>
            <a:r>
              <a:rPr lang="en-US" altLang="ja-JP" sz="2000" dirty="0"/>
              <a:t>radiative 'near field' behaviors of electromagnetic fields dominate close to the antenna or scattering object, while electromagnetic radiation 'far field' behaviors dominate at greater distances. </a:t>
            </a:r>
            <a:endParaRPr lang="en-US" altLang="ja-JP" sz="2000" dirty="0" smtClean="0"/>
          </a:p>
          <a:p>
            <a:r>
              <a:rPr lang="en-US" altLang="ja-JP" sz="2000" dirty="0" smtClean="0"/>
              <a:t>Near </a:t>
            </a:r>
            <a:r>
              <a:rPr lang="en-US" altLang="ja-JP" sz="2000" dirty="0"/>
              <a:t>field behaviors decay rapidly with distance away from an object, whereas the far-field radiative field's intensity decays with an inverse square law.</a:t>
            </a:r>
            <a:endParaRPr kumimoji="1" lang="ja-JP" altLang="en-US" sz="2000" dirty="0"/>
          </a:p>
        </p:txBody>
      </p:sp>
      <p:pic>
        <p:nvPicPr>
          <p:cNvPr id="5122" name="Picture 2" descr="File:FarNearFields-USP-4998112-1.sv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05990" y="3733800"/>
            <a:ext cx="4723472" cy="25146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4267726" y="6400800"/>
            <a:ext cx="4723874" cy="369332"/>
          </a:xfrm>
          <a:prstGeom prst="rect">
            <a:avLst/>
          </a:prstGeom>
          <a:noFill/>
        </p:spPr>
        <p:txBody>
          <a:bodyPr wrap="square" rtlCol="0">
            <a:spAutoFit/>
          </a:bodyPr>
          <a:lstStyle/>
          <a:p>
            <a:r>
              <a:rPr kumimoji="1" lang="en-US" altLang="ja-JP" dirty="0">
                <a:solidFill>
                  <a:schemeClr val="bg1"/>
                </a:solidFill>
              </a:rPr>
              <a:t>http://en.wikipedia.org/wiki/Near_and_far_field</a:t>
            </a:r>
            <a:endParaRPr kumimoji="1" lang="ja-JP" altLang="en-US" dirty="0">
              <a:solidFill>
                <a:schemeClr val="bg1"/>
              </a:solidFill>
            </a:endParaRPr>
          </a:p>
        </p:txBody>
      </p:sp>
    </p:spTree>
    <p:extLst>
      <p:ext uri="{BB962C8B-B14F-4D97-AF65-F5344CB8AC3E}">
        <p14:creationId xmlns="" xmlns:p14="http://schemas.microsoft.com/office/powerpoint/2010/main" val="364358494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534400" cy="685800"/>
          </a:xfrm>
        </p:spPr>
        <p:txBody>
          <a:bodyPr>
            <a:noAutofit/>
          </a:bodyPr>
          <a:lstStyle/>
          <a:p>
            <a:r>
              <a:rPr kumimoji="1" lang="en-US" altLang="ja-JP" dirty="0" smtClean="0"/>
              <a:t>Fundamentals of Wireless Charging</a:t>
            </a:r>
            <a:endParaRPr lang="en-US" sz="3600" dirty="0"/>
          </a:p>
        </p:txBody>
      </p:sp>
      <p:sp>
        <p:nvSpPr>
          <p:cNvPr id="6" name="Rectangle 5"/>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sp>
        <p:nvSpPr>
          <p:cNvPr id="22" name="TextBox 21"/>
          <p:cNvSpPr txBox="1"/>
          <p:nvPr/>
        </p:nvSpPr>
        <p:spPr>
          <a:xfrm>
            <a:off x="381000" y="1828800"/>
            <a:ext cx="8305800" cy="2511457"/>
          </a:xfrm>
          <a:prstGeom prst="rect">
            <a:avLst/>
          </a:prstGeom>
          <a:noFill/>
        </p:spPr>
        <p:txBody>
          <a:bodyPr wrap="square" rtlCol="0">
            <a:spAutoFit/>
          </a:bodyPr>
          <a:lstStyle/>
          <a:p>
            <a:pPr marL="285750" lvl="0" indent="-285750">
              <a:spcBef>
                <a:spcPct val="20000"/>
              </a:spcBef>
              <a:buFont typeface="Wingdings" panose="05000000000000000000" pitchFamily="2" charset="2"/>
              <a:buChar char="Ø"/>
              <a:defRPr/>
            </a:pPr>
            <a:r>
              <a:rPr lang="en-US" sz="2400" b="1" dirty="0" smtClean="0"/>
              <a:t>Inductive Coupling</a:t>
            </a:r>
            <a:endParaRPr lang="en-US" sz="2400" b="1" dirty="0"/>
          </a:p>
          <a:p>
            <a:pPr marL="800100" lvl="1" indent="-342900">
              <a:spcBef>
                <a:spcPct val="20000"/>
              </a:spcBef>
              <a:buFont typeface="Calibri" panose="020F0502020204030204" pitchFamily="34" charset="0"/>
              <a:buChar char="‒"/>
              <a:defRPr/>
            </a:pPr>
            <a:r>
              <a:rPr lang="en-US" dirty="0" smtClean="0"/>
              <a:t>Magnetic coupling that delivers electrical energy between two coils tuned to resonate at the same frequency</a:t>
            </a:r>
          </a:p>
          <a:p>
            <a:pPr marL="800100" lvl="1" indent="-342900">
              <a:spcBef>
                <a:spcPct val="20000"/>
              </a:spcBef>
              <a:buFont typeface="Calibri" panose="020F0502020204030204" pitchFamily="34" charset="0"/>
              <a:buChar char="‒"/>
              <a:defRPr/>
            </a:pPr>
            <a:r>
              <a:rPr lang="en-US" dirty="0" smtClean="0"/>
              <a:t>Power transfer happens when a primary coil of an energy transmitter generates predominant varying magnetic field across the secondary coil of the energy receiver within the field (&lt; wavelength). The near-field magnetic power then induces voltage/current across the secondary coil of the energy receiver within the field.</a:t>
            </a:r>
          </a:p>
        </p:txBody>
      </p:sp>
      <p:pic>
        <p:nvPicPr>
          <p:cNvPr id="5122" name="Picture 2"/>
          <p:cNvPicPr>
            <a:picLocks noChangeAspect="1" noChangeArrowheads="1"/>
          </p:cNvPicPr>
          <p:nvPr/>
        </p:nvPicPr>
        <p:blipFill>
          <a:blip r:embed="rId2" cstate="print"/>
          <a:srcRect/>
          <a:stretch>
            <a:fillRect/>
          </a:stretch>
        </p:blipFill>
        <p:spPr bwMode="auto">
          <a:xfrm>
            <a:off x="381000" y="4267200"/>
            <a:ext cx="3619500" cy="2447925"/>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6934200" y="3962400"/>
            <a:ext cx="1952625" cy="2752725"/>
          </a:xfrm>
          <a:prstGeom prst="rect">
            <a:avLst/>
          </a:prstGeom>
          <a:noFill/>
          <a:ln w="9525">
            <a:noFill/>
            <a:miter lim="800000"/>
            <a:headEnd/>
            <a:tailEnd/>
          </a:ln>
        </p:spPr>
      </p:pic>
      <p:sp>
        <p:nvSpPr>
          <p:cNvPr id="10" name="Rectangle 9"/>
          <p:cNvSpPr/>
          <p:nvPr/>
        </p:nvSpPr>
        <p:spPr>
          <a:xfrm>
            <a:off x="4114800" y="5257800"/>
            <a:ext cx="2667000" cy="923330"/>
          </a:xfrm>
          <a:prstGeom prst="rect">
            <a:avLst/>
          </a:prstGeom>
        </p:spPr>
        <p:txBody>
          <a:bodyPr wrap="square">
            <a:spAutoFit/>
          </a:bodyPr>
          <a:lstStyle/>
          <a:p>
            <a:pPr>
              <a:spcBef>
                <a:spcPct val="20000"/>
              </a:spcBef>
              <a:defRPr/>
            </a:pPr>
            <a:r>
              <a:rPr lang="en-US" dirty="0" smtClean="0">
                <a:solidFill>
                  <a:srgbClr val="FF0000"/>
                </a:solidFill>
              </a:rPr>
              <a:t>Very strong and very efficient, but on very short distance only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Fundamentals of Wireless Charging</a:t>
            </a:r>
            <a:endParaRPr lang="en-US" dirty="0"/>
          </a:p>
        </p:txBody>
      </p:sp>
      <p:sp>
        <p:nvSpPr>
          <p:cNvPr id="5" name="TextBox 4"/>
          <p:cNvSpPr txBox="1"/>
          <p:nvPr/>
        </p:nvSpPr>
        <p:spPr>
          <a:xfrm>
            <a:off x="304800" y="1828800"/>
            <a:ext cx="8305800" cy="2234458"/>
          </a:xfrm>
          <a:prstGeom prst="rect">
            <a:avLst/>
          </a:prstGeom>
          <a:noFill/>
        </p:spPr>
        <p:txBody>
          <a:bodyPr wrap="square" rtlCol="0">
            <a:spAutoFit/>
          </a:bodyPr>
          <a:lstStyle/>
          <a:p>
            <a:pPr marL="285750" lvl="0" indent="-285750">
              <a:spcBef>
                <a:spcPct val="20000"/>
              </a:spcBef>
              <a:buFont typeface="Wingdings" panose="05000000000000000000" pitchFamily="2" charset="2"/>
              <a:buChar char="Ø"/>
              <a:defRPr/>
            </a:pPr>
            <a:r>
              <a:rPr lang="en-US" sz="2400" b="1" dirty="0" smtClean="0"/>
              <a:t>Magnetic Resonance Coupling</a:t>
            </a:r>
          </a:p>
          <a:p>
            <a:pPr marL="800100" lvl="1" indent="-342900">
              <a:spcBef>
                <a:spcPct val="20000"/>
              </a:spcBef>
              <a:buFont typeface="Calibri" panose="020F0502020204030204" pitchFamily="34" charset="0"/>
              <a:buChar char="‒"/>
              <a:defRPr/>
            </a:pPr>
            <a:r>
              <a:rPr lang="en-US" dirty="0" smtClean="0"/>
              <a:t>Evanescent wave-coupling that generates and transfer electrical energy between two resonators</a:t>
            </a:r>
          </a:p>
          <a:p>
            <a:pPr marL="800100" lvl="1" indent="-342900">
              <a:spcBef>
                <a:spcPct val="20000"/>
              </a:spcBef>
              <a:buFont typeface="Calibri" panose="020F0502020204030204" pitchFamily="34" charset="0"/>
              <a:buChar char="‒"/>
              <a:defRPr/>
            </a:pPr>
            <a:r>
              <a:rPr lang="en-US" dirty="0" smtClean="0"/>
              <a:t>As two resonant coils at the same resonant frequency, are strongly coupled, high energy transfer efficiency can be achieved with small leakage to non-resonant externalities. This property also provides the advantage of immunity to neighboring environment and line-of-sight transfer requirement. </a:t>
            </a:r>
          </a:p>
        </p:txBody>
      </p:sp>
      <p:sp>
        <p:nvSpPr>
          <p:cNvPr id="6" name="Rectangle 5"/>
          <p:cNvSpPr/>
          <p:nvPr/>
        </p:nvSpPr>
        <p:spPr>
          <a:xfrm>
            <a:off x="3886200" y="5105400"/>
            <a:ext cx="2286000" cy="923330"/>
          </a:xfrm>
          <a:prstGeom prst="rect">
            <a:avLst/>
          </a:prstGeom>
        </p:spPr>
        <p:txBody>
          <a:bodyPr wrap="square">
            <a:spAutoFit/>
          </a:bodyPr>
          <a:lstStyle/>
          <a:p>
            <a:r>
              <a:rPr lang="en-US" dirty="0" smtClean="0">
                <a:solidFill>
                  <a:srgbClr val="FF0000"/>
                </a:solidFill>
              </a:rPr>
              <a:t>Strong and efficient, but under short distances only</a:t>
            </a:r>
            <a:endParaRPr lang="en-US" dirty="0">
              <a:solidFill>
                <a:srgbClr val="FF0000"/>
              </a:solidFill>
            </a:endParaRPr>
          </a:p>
        </p:txBody>
      </p:sp>
      <p:pic>
        <p:nvPicPr>
          <p:cNvPr id="6147" name="Picture 3"/>
          <p:cNvPicPr>
            <a:picLocks noChangeAspect="1" noChangeArrowheads="1"/>
          </p:cNvPicPr>
          <p:nvPr/>
        </p:nvPicPr>
        <p:blipFill>
          <a:blip r:embed="rId3" cstate="print"/>
          <a:srcRect/>
          <a:stretch>
            <a:fillRect/>
          </a:stretch>
        </p:blipFill>
        <p:spPr bwMode="auto">
          <a:xfrm>
            <a:off x="228600" y="4267200"/>
            <a:ext cx="3505200" cy="2228850"/>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6400800" y="4191000"/>
            <a:ext cx="2286000" cy="2525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Fundamentals of Wireless Charging</a:t>
            </a:r>
            <a:endParaRPr lang="en-US" dirty="0"/>
          </a:p>
        </p:txBody>
      </p:sp>
      <p:sp>
        <p:nvSpPr>
          <p:cNvPr id="4" name="Rectangle 3"/>
          <p:cNvSpPr/>
          <p:nvPr/>
        </p:nvSpPr>
        <p:spPr>
          <a:xfrm>
            <a:off x="304800" y="1828800"/>
            <a:ext cx="8458200" cy="2289858"/>
          </a:xfrm>
          <a:prstGeom prst="rect">
            <a:avLst/>
          </a:prstGeom>
        </p:spPr>
        <p:txBody>
          <a:bodyPr wrap="square">
            <a:spAutoFit/>
          </a:bodyPr>
          <a:lstStyle/>
          <a:p>
            <a:pPr marL="285750" lvl="0" indent="-285750">
              <a:spcBef>
                <a:spcPct val="20000"/>
              </a:spcBef>
              <a:buFont typeface="Wingdings" panose="05000000000000000000" pitchFamily="2" charset="2"/>
              <a:buChar char="Ø"/>
              <a:defRPr/>
            </a:pPr>
            <a:r>
              <a:rPr lang="en-US" sz="2400" b="1" dirty="0" smtClean="0"/>
              <a:t>RF Energy Transfer</a:t>
            </a:r>
          </a:p>
          <a:p>
            <a:pPr marL="800100" lvl="1" indent="-342900">
              <a:spcBef>
                <a:spcPct val="20000"/>
              </a:spcBef>
              <a:buFont typeface="Calibri" panose="020F0502020204030204" pitchFamily="34" charset="0"/>
              <a:buChar char="‒"/>
              <a:defRPr/>
            </a:pPr>
            <a:r>
              <a:rPr lang="en-US" dirty="0" smtClean="0"/>
              <a:t>Radio signals (3KHz-300GHz) carry energy in a form of electromagnetic radiation</a:t>
            </a:r>
          </a:p>
          <a:p>
            <a:pPr marL="800100" lvl="1" indent="-342900">
              <a:spcBef>
                <a:spcPct val="20000"/>
              </a:spcBef>
              <a:buFont typeface="Calibri" panose="020F0502020204030204" pitchFamily="34" charset="0"/>
              <a:buChar char="‒"/>
              <a:defRPr/>
            </a:pPr>
            <a:r>
              <a:rPr lang="en-US" dirty="0" smtClean="0"/>
              <a:t>The power transmission starts with the AC-to-DC conversion, followed by a DC-to-RF conversion through magnetron at the transmitter side. </a:t>
            </a:r>
          </a:p>
          <a:p>
            <a:pPr marL="800100" lvl="1" indent="-342900">
              <a:spcBef>
                <a:spcPct val="20000"/>
              </a:spcBef>
              <a:buFont typeface="Calibri" panose="020F0502020204030204" pitchFamily="34" charset="0"/>
              <a:buChar char="‒"/>
              <a:defRPr/>
            </a:pPr>
            <a:r>
              <a:rPr lang="en-US" dirty="0" smtClean="0"/>
              <a:t>After propagated through the air, the RF/microwave captured by the receiver </a:t>
            </a:r>
            <a:r>
              <a:rPr lang="en-US" dirty="0" err="1" smtClean="0"/>
              <a:t>rectenna</a:t>
            </a:r>
            <a:r>
              <a:rPr lang="en-US" dirty="0" smtClean="0"/>
              <a:t> are rectified into electricity again. The energy transfer can use other electromagnetic waves such as infrared and X-rays.</a:t>
            </a:r>
          </a:p>
        </p:txBody>
      </p:sp>
      <p:pic>
        <p:nvPicPr>
          <p:cNvPr id="7170" name="Picture 2"/>
          <p:cNvPicPr>
            <a:picLocks noChangeAspect="1" noChangeArrowheads="1"/>
          </p:cNvPicPr>
          <p:nvPr/>
        </p:nvPicPr>
        <p:blipFill>
          <a:blip r:embed="rId3" cstate="print"/>
          <a:srcRect/>
          <a:stretch>
            <a:fillRect/>
          </a:stretch>
        </p:blipFill>
        <p:spPr bwMode="auto">
          <a:xfrm>
            <a:off x="0" y="4495800"/>
            <a:ext cx="5943600" cy="2085975"/>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6477000" y="3886200"/>
            <a:ext cx="2286000" cy="2724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7924800" cy="762000"/>
          </a:xfrm>
        </p:spPr>
        <p:txBody>
          <a:bodyPr/>
          <a:lstStyle/>
          <a:p>
            <a:r>
              <a:rPr kumimoji="1" lang="en-US" altLang="ja-JP" dirty="0" smtClean="0"/>
              <a:t>Fundamentals of Wireless Charging</a:t>
            </a:r>
            <a:endParaRPr kumimoji="1" lang="ja-JP" altLang="en-US" dirty="0"/>
          </a:p>
        </p:txBody>
      </p:sp>
      <p:sp>
        <p:nvSpPr>
          <p:cNvPr id="3" name="Content Placeholder 2"/>
          <p:cNvSpPr>
            <a:spLocks noGrp="1"/>
          </p:cNvSpPr>
          <p:nvPr>
            <p:ph idx="1"/>
          </p:nvPr>
        </p:nvSpPr>
        <p:spPr>
          <a:xfrm>
            <a:off x="457200" y="1828800"/>
            <a:ext cx="8382000" cy="4572000"/>
          </a:xfrm>
        </p:spPr>
        <p:txBody>
          <a:bodyPr/>
          <a:lstStyle/>
          <a:p>
            <a:r>
              <a:rPr lang="en-US" altLang="ja-JP" dirty="0" smtClean="0"/>
              <a:t>Summary</a:t>
            </a:r>
            <a:endParaRPr lang="en-US" altLang="ja-JP" sz="2000" dirty="0" smtClean="0"/>
          </a:p>
        </p:txBody>
      </p:sp>
      <p:pic>
        <p:nvPicPr>
          <p:cNvPr id="8194" name="Picture 2"/>
          <p:cNvPicPr>
            <a:picLocks noChangeAspect="1" noChangeArrowheads="1"/>
          </p:cNvPicPr>
          <p:nvPr/>
        </p:nvPicPr>
        <p:blipFill>
          <a:blip r:embed="rId2" cstate="print"/>
          <a:srcRect/>
          <a:stretch>
            <a:fillRect/>
          </a:stretch>
        </p:blipFill>
        <p:spPr bwMode="auto">
          <a:xfrm>
            <a:off x="0" y="2514600"/>
            <a:ext cx="9144000" cy="2828925"/>
          </a:xfrm>
          <a:prstGeom prst="rect">
            <a:avLst/>
          </a:prstGeom>
          <a:noFill/>
          <a:ln w="9525">
            <a:noFill/>
            <a:miter lim="800000"/>
            <a:headEnd/>
            <a:tailEnd/>
          </a:ln>
        </p:spPr>
      </p:pic>
    </p:spTree>
    <p:extLst>
      <p:ext uri="{BB962C8B-B14F-4D97-AF65-F5344CB8AC3E}">
        <p14:creationId xmlns="" xmlns:p14="http://schemas.microsoft.com/office/powerpoint/2010/main" val="2700615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Fundamentals of Wireless Charging</a:t>
            </a:r>
            <a:endParaRPr lang="en-US" dirty="0"/>
          </a:p>
        </p:txBody>
      </p:sp>
      <p:sp>
        <p:nvSpPr>
          <p:cNvPr id="3" name="Content Placeholder 2"/>
          <p:cNvSpPr>
            <a:spLocks noGrp="1"/>
          </p:cNvSpPr>
          <p:nvPr>
            <p:ph idx="1"/>
          </p:nvPr>
        </p:nvSpPr>
        <p:spPr>
          <a:xfrm>
            <a:off x="381000" y="1828800"/>
            <a:ext cx="8229600" cy="4419600"/>
          </a:xfrm>
        </p:spPr>
        <p:txBody>
          <a:bodyPr/>
          <a:lstStyle/>
          <a:p>
            <a:pPr>
              <a:buNone/>
            </a:pPr>
            <a:r>
              <a:rPr lang="en-US" sz="2800" b="1" dirty="0" smtClean="0"/>
              <a:t>B. Applications of Wireless Charging</a:t>
            </a:r>
          </a:p>
          <a:p>
            <a:pPr marL="857250" lvl="1" indent="-457200">
              <a:buAutoNum type="arabicParenR"/>
            </a:pPr>
            <a:r>
              <a:rPr lang="en-US" sz="2000" u="sng" dirty="0" smtClean="0"/>
              <a:t>Inductive coupling </a:t>
            </a:r>
            <a:r>
              <a:rPr lang="en-US" sz="2000" dirty="0" smtClean="0"/>
              <a:t>(~kW)</a:t>
            </a:r>
          </a:p>
          <a:p>
            <a:pPr lvl="1" indent="-342900">
              <a:buFontTx/>
              <a:buChar char="-"/>
            </a:pPr>
            <a:r>
              <a:rPr lang="en-US" sz="2000" dirty="0" smtClean="0"/>
              <a:t>robot manipulation</a:t>
            </a:r>
          </a:p>
          <a:p>
            <a:pPr lvl="1" indent="-342900">
              <a:buFontTx/>
              <a:buChar char="-"/>
            </a:pPr>
            <a:r>
              <a:rPr lang="en-US" sz="2000" dirty="0" smtClean="0"/>
              <a:t>automated underwater vehicles</a:t>
            </a:r>
          </a:p>
          <a:p>
            <a:pPr lvl="1" indent="-342900">
              <a:buFontTx/>
              <a:buChar char="-"/>
            </a:pPr>
            <a:r>
              <a:rPr lang="en-US" sz="2000" dirty="0" smtClean="0"/>
              <a:t>induction generators</a:t>
            </a:r>
          </a:p>
          <a:p>
            <a:pPr lvl="1" indent="-342900">
              <a:buFontTx/>
              <a:buChar char="-"/>
            </a:pPr>
            <a:r>
              <a:rPr lang="en-US" sz="2000" dirty="0" smtClean="0"/>
              <a:t>Induction motors</a:t>
            </a:r>
          </a:p>
          <a:p>
            <a:pPr lvl="1" indent="-342900">
              <a:buFontTx/>
              <a:buChar char="-"/>
            </a:pPr>
            <a:r>
              <a:rPr lang="en-US" sz="2000" dirty="0" smtClean="0"/>
              <a:t>real-time power for public transportation (monorail systems, people-mover systems, railway-powered electric vehicles)</a:t>
            </a:r>
          </a:p>
          <a:p>
            <a:pPr lvl="1" indent="-342900">
              <a:buFontTx/>
              <a:buChar char="-"/>
            </a:pPr>
            <a:r>
              <a:rPr lang="en-US" sz="2000" dirty="0" smtClean="0"/>
              <a:t>Online electric vehicle (OLEV)</a:t>
            </a:r>
          </a:p>
          <a:p>
            <a:pPr lvl="1" indent="-342900">
              <a:buFontTx/>
              <a:buChar char="-"/>
            </a:pPr>
            <a:r>
              <a:rPr lang="en-US" sz="2000" dirty="0" smtClean="0"/>
              <a:t>Plug-in hybrid electric vehicle (PHEVs)</a:t>
            </a:r>
          </a:p>
          <a:p>
            <a:pPr lvl="1" indent="-342900">
              <a:buFontTx/>
              <a:buChar char="-"/>
            </a:pPr>
            <a:endParaRPr lang="en-US" sz="2000" dirty="0" smtClean="0"/>
          </a:p>
        </p:txBody>
      </p:sp>
    </p:spTree>
    <p:extLst>
      <p:ext uri="{BB962C8B-B14F-4D97-AF65-F5344CB8AC3E}">
        <p14:creationId xmlns="" xmlns:p14="http://schemas.microsoft.com/office/powerpoint/2010/main" val="1046441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Fundamentals of Wireless Charging</a:t>
            </a:r>
            <a:endParaRPr lang="en-US" dirty="0"/>
          </a:p>
        </p:txBody>
      </p:sp>
      <p:sp>
        <p:nvSpPr>
          <p:cNvPr id="3" name="Content Placeholder 2"/>
          <p:cNvSpPr>
            <a:spLocks noGrp="1"/>
          </p:cNvSpPr>
          <p:nvPr>
            <p:ph idx="1"/>
          </p:nvPr>
        </p:nvSpPr>
        <p:spPr>
          <a:xfrm>
            <a:off x="381000" y="1828800"/>
            <a:ext cx="8229600" cy="4419600"/>
          </a:xfrm>
        </p:spPr>
        <p:txBody>
          <a:bodyPr/>
          <a:lstStyle/>
          <a:p>
            <a:pPr>
              <a:buNone/>
            </a:pPr>
            <a:r>
              <a:rPr lang="en-US" sz="2800" b="1" dirty="0" smtClean="0"/>
              <a:t>B. Applications of Wireless Charging</a:t>
            </a:r>
          </a:p>
          <a:p>
            <a:pPr marL="857250" lvl="1" indent="-457200">
              <a:buFont typeface="+mj-lt"/>
              <a:buAutoNum type="arabicParenR" startAt="2"/>
            </a:pPr>
            <a:r>
              <a:rPr lang="en-US" sz="2000" u="sng" dirty="0" smtClean="0"/>
              <a:t>Magnetic coupling </a:t>
            </a:r>
            <a:r>
              <a:rPr lang="en-US" sz="2000" dirty="0" smtClean="0"/>
              <a:t>(~MW)</a:t>
            </a:r>
          </a:p>
          <a:p>
            <a:pPr marL="857250" lvl="1" indent="-457200">
              <a:buFontTx/>
              <a:buChar char="-"/>
            </a:pPr>
            <a:r>
              <a:rPr lang="en-US" sz="2000" dirty="0" smtClean="0"/>
              <a:t>biomedical implants</a:t>
            </a:r>
          </a:p>
          <a:p>
            <a:pPr marL="857250" lvl="1" indent="-457200">
              <a:buFontTx/>
              <a:buChar char="-"/>
            </a:pPr>
            <a:r>
              <a:rPr lang="en-US" sz="2000" dirty="0" smtClean="0"/>
              <a:t>household devices and portable devices (inductive toothbrush, TV, lighting, wall switch, heating system)</a:t>
            </a:r>
          </a:p>
          <a:p>
            <a:pPr marL="857250" lvl="1" indent="-457200">
              <a:buFontTx/>
              <a:buChar char="-"/>
            </a:pPr>
            <a:r>
              <a:rPr lang="en-US" sz="2000" dirty="0" smtClean="0"/>
              <a:t>Portable devices (</a:t>
            </a:r>
            <a:r>
              <a:rPr lang="en-US" sz="2000" dirty="0" err="1" smtClean="0"/>
              <a:t>RAVPower’s</a:t>
            </a:r>
            <a:r>
              <a:rPr lang="en-US" sz="2000" dirty="0" smtClean="0"/>
              <a:t> </a:t>
            </a:r>
            <a:r>
              <a:rPr lang="en-US" sz="2000" dirty="0" err="1" smtClean="0"/>
              <a:t>Qi</a:t>
            </a:r>
            <a:r>
              <a:rPr lang="en-US" sz="2000" dirty="0" smtClean="0"/>
              <a:t> charger, Verizon </a:t>
            </a:r>
            <a:r>
              <a:rPr lang="en-US" sz="2000" dirty="0" err="1" smtClean="0"/>
              <a:t>Qi</a:t>
            </a:r>
            <a:r>
              <a:rPr lang="en-US" sz="2000" dirty="0" smtClean="0"/>
              <a:t> charging pad, Duracell </a:t>
            </a:r>
            <a:r>
              <a:rPr lang="en-US" sz="2000" dirty="0" err="1" smtClean="0"/>
              <a:t>Powermat</a:t>
            </a:r>
            <a:r>
              <a:rPr lang="en-US" sz="2000" dirty="0" smtClean="0"/>
              <a:t>, Energizer </a:t>
            </a:r>
            <a:r>
              <a:rPr lang="en-US" sz="2000" dirty="0" err="1" smtClean="0"/>
              <a:t>Qi</a:t>
            </a:r>
            <a:r>
              <a:rPr lang="en-US" sz="2000" dirty="0" smtClean="0"/>
              <a:t> charger, ZENS </a:t>
            </a:r>
            <a:r>
              <a:rPr lang="en-US" sz="2000" dirty="0" err="1" smtClean="0"/>
              <a:t>Qi</a:t>
            </a:r>
            <a:r>
              <a:rPr lang="en-US" sz="2000" dirty="0" smtClean="0"/>
              <a:t> charging pad, </a:t>
            </a:r>
            <a:r>
              <a:rPr lang="en-US" sz="2000" dirty="0" err="1" smtClean="0"/>
              <a:t>Airpulse</a:t>
            </a:r>
            <a:r>
              <a:rPr lang="en-US" sz="2000" dirty="0" smtClean="0"/>
              <a:t> charging pad)</a:t>
            </a:r>
          </a:p>
          <a:p>
            <a:pPr marL="857250" lvl="1" indent="-457200">
              <a:buFontTx/>
              <a:buChar char="-"/>
            </a:pPr>
            <a:r>
              <a:rPr lang="en-US" sz="2000" dirty="0" smtClean="0"/>
              <a:t>Energy industry (oil wells, off-shore energy harvesting, </a:t>
            </a:r>
            <a:r>
              <a:rPr lang="it-IT" sz="2000" dirty="0" smtClean="0"/>
              <a:t>coal mine, E-bike, sensors, </a:t>
            </a:r>
            <a:r>
              <a:rPr lang="en-US" sz="2000" dirty="0" smtClean="0"/>
              <a:t>wearable devices, implantable systems, RFID, LED display, power line communication, and smart grid)</a:t>
            </a:r>
          </a:p>
        </p:txBody>
      </p:sp>
    </p:spTree>
    <p:extLst>
      <p:ext uri="{BB962C8B-B14F-4D97-AF65-F5344CB8AC3E}">
        <p14:creationId xmlns="" xmlns:p14="http://schemas.microsoft.com/office/powerpoint/2010/main" val="1046441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(1/2)</a:t>
            </a:r>
            <a:endParaRPr lang="en-US" dirty="0"/>
          </a:p>
        </p:txBody>
      </p:sp>
      <p:sp>
        <p:nvSpPr>
          <p:cNvPr id="3" name="Content Placeholder 2"/>
          <p:cNvSpPr>
            <a:spLocks noGrp="1"/>
          </p:cNvSpPr>
          <p:nvPr>
            <p:ph idx="1"/>
          </p:nvPr>
        </p:nvSpPr>
        <p:spPr>
          <a:xfrm>
            <a:off x="457200" y="1828800"/>
            <a:ext cx="8229600" cy="4495800"/>
          </a:xfrm>
        </p:spPr>
        <p:txBody>
          <a:bodyPr/>
          <a:lstStyle/>
          <a:p>
            <a:r>
              <a:rPr lang="en-US" sz="1800" b="1" dirty="0" smtClean="0"/>
              <a:t>Introduction</a:t>
            </a:r>
          </a:p>
          <a:p>
            <a:r>
              <a:rPr lang="en-US" altLang="ja-JP" sz="1800" b="1" dirty="0" smtClean="0"/>
              <a:t>History and Commercialization</a:t>
            </a:r>
            <a:endParaRPr lang="en-US" altLang="ja-JP" sz="1800" b="1" dirty="0"/>
          </a:p>
          <a:p>
            <a:pPr>
              <a:spcBef>
                <a:spcPts val="300"/>
              </a:spcBef>
            </a:pPr>
            <a:r>
              <a:rPr lang="en-US" sz="1800" b="1" dirty="0" smtClean="0"/>
              <a:t>Fundamentals of Wireless Charging</a:t>
            </a:r>
          </a:p>
          <a:p>
            <a:pPr lvl="1">
              <a:spcBef>
                <a:spcPts val="300"/>
              </a:spcBef>
            </a:pPr>
            <a:r>
              <a:rPr lang="en-US" altLang="ja-JP" sz="1600" dirty="0" smtClean="0"/>
              <a:t>Wireless Charging Technologies</a:t>
            </a:r>
            <a:endParaRPr lang="en-US" altLang="ja-JP" sz="1600" dirty="0"/>
          </a:p>
          <a:p>
            <a:pPr lvl="1">
              <a:spcBef>
                <a:spcPts val="300"/>
              </a:spcBef>
            </a:pPr>
            <a:r>
              <a:rPr lang="en-US" sz="1600" dirty="0" smtClean="0"/>
              <a:t>Applications of Wireless Charging</a:t>
            </a:r>
          </a:p>
          <a:p>
            <a:pPr lvl="1">
              <a:spcBef>
                <a:spcPts val="300"/>
              </a:spcBef>
            </a:pPr>
            <a:r>
              <a:rPr lang="en-US" sz="1600" dirty="0" smtClean="0"/>
              <a:t>Wireless Charging System Overview</a:t>
            </a:r>
          </a:p>
          <a:p>
            <a:pPr lvl="1">
              <a:spcBef>
                <a:spcPts val="300"/>
              </a:spcBef>
            </a:pPr>
            <a:r>
              <a:rPr lang="en-US" sz="1600" dirty="0" smtClean="0"/>
              <a:t>Wireless Power Propagation Models</a:t>
            </a:r>
          </a:p>
          <a:p>
            <a:pPr>
              <a:spcBef>
                <a:spcPts val="300"/>
              </a:spcBef>
            </a:pPr>
            <a:r>
              <a:rPr lang="en-US" sz="1800" b="1" dirty="0" smtClean="0"/>
              <a:t>Wireless Charging Standards and Implementations</a:t>
            </a:r>
          </a:p>
          <a:p>
            <a:pPr lvl="1">
              <a:spcBef>
                <a:spcPts val="300"/>
              </a:spcBef>
            </a:pPr>
            <a:r>
              <a:rPr lang="en-US" altLang="ja-JP" sz="1600" dirty="0" smtClean="0"/>
              <a:t>International Charging Standards</a:t>
            </a:r>
            <a:endParaRPr lang="en-US" altLang="ja-JP" sz="1600" dirty="0"/>
          </a:p>
          <a:p>
            <a:pPr lvl="1">
              <a:spcBef>
                <a:spcPts val="300"/>
              </a:spcBef>
            </a:pPr>
            <a:r>
              <a:rPr lang="en-US" altLang="ja-JP" sz="1600" dirty="0" smtClean="0"/>
              <a:t>Implementations of International Charging Standards</a:t>
            </a:r>
            <a:endParaRPr lang="en-US" altLang="ja-JP" sz="1600" dirty="0"/>
          </a:p>
          <a:p>
            <a:pPr>
              <a:spcBef>
                <a:spcPts val="300"/>
              </a:spcBef>
            </a:pPr>
            <a:r>
              <a:rPr lang="en-US" sz="1800" b="1" dirty="0" smtClean="0"/>
              <a:t>Mobile Charger Dispatch Strategy</a:t>
            </a:r>
            <a:endParaRPr lang="en-US" sz="1800" b="1" dirty="0"/>
          </a:p>
          <a:p>
            <a:pPr lvl="1">
              <a:spcBef>
                <a:spcPts val="300"/>
              </a:spcBef>
            </a:pPr>
            <a:r>
              <a:rPr lang="en-US" altLang="ja-JP" sz="1600" dirty="0" smtClean="0"/>
              <a:t>Offline Charger Dispatch Strategy</a:t>
            </a:r>
            <a:endParaRPr lang="en-US" altLang="ja-JP" sz="1600" dirty="0"/>
          </a:p>
          <a:p>
            <a:pPr lvl="1">
              <a:spcBef>
                <a:spcPts val="300"/>
              </a:spcBef>
            </a:pPr>
            <a:r>
              <a:rPr lang="en-US" altLang="ja-JP" sz="1600" dirty="0" smtClean="0"/>
              <a:t>Online Charging Dispatch Strategy</a:t>
            </a:r>
          </a:p>
        </p:txBody>
      </p:sp>
      <p:sp>
        <p:nvSpPr>
          <p:cNvPr id="6" name="Rectangle 5"/>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Fundamentals of Wireless Charging</a:t>
            </a:r>
            <a:endParaRPr lang="en-US" dirty="0"/>
          </a:p>
        </p:txBody>
      </p:sp>
      <p:sp>
        <p:nvSpPr>
          <p:cNvPr id="3" name="Content Placeholder 2"/>
          <p:cNvSpPr>
            <a:spLocks noGrp="1"/>
          </p:cNvSpPr>
          <p:nvPr>
            <p:ph idx="1"/>
          </p:nvPr>
        </p:nvSpPr>
        <p:spPr>
          <a:xfrm>
            <a:off x="381000" y="1828800"/>
            <a:ext cx="8229600" cy="4419600"/>
          </a:xfrm>
        </p:spPr>
        <p:txBody>
          <a:bodyPr/>
          <a:lstStyle/>
          <a:p>
            <a:pPr>
              <a:buNone/>
            </a:pPr>
            <a:r>
              <a:rPr lang="en-US" sz="2800" b="1" dirty="0" smtClean="0"/>
              <a:t>B. Applications of Wireless Charging</a:t>
            </a:r>
          </a:p>
          <a:p>
            <a:pPr marL="857250" lvl="1" indent="-457200">
              <a:buFont typeface="+mj-lt"/>
              <a:buAutoNum type="arabicParenR" startAt="3"/>
            </a:pPr>
            <a:r>
              <a:rPr lang="en-US" sz="2000" u="sng" dirty="0" smtClean="0"/>
              <a:t>Far-field Charging</a:t>
            </a:r>
            <a:r>
              <a:rPr lang="en-US" sz="2000" dirty="0" smtClean="0"/>
              <a:t>:</a:t>
            </a:r>
          </a:p>
          <a:p>
            <a:pPr marL="857250" lvl="1" indent="-457200">
              <a:buFontTx/>
              <a:buChar char="-"/>
            </a:pPr>
            <a:r>
              <a:rPr lang="en-US" sz="2000" i="1" dirty="0" smtClean="0"/>
              <a:t>Non-directive: </a:t>
            </a:r>
            <a:r>
              <a:rPr lang="en-US" sz="2000" dirty="0" smtClean="0"/>
              <a:t>wireless renewable sensor networks (WRSNs), RFID systems, wireless body area networks (WBANs), Internet of Things (</a:t>
            </a:r>
            <a:r>
              <a:rPr lang="en-US" sz="2000" dirty="0" err="1" smtClean="0"/>
              <a:t>IoT</a:t>
            </a:r>
            <a:r>
              <a:rPr lang="en-US" sz="2000" dirty="0" smtClean="0"/>
              <a:t>), machine-to-machine (M2M) communication, smart grids</a:t>
            </a:r>
          </a:p>
          <a:p>
            <a:pPr marL="857250" lvl="1" indent="-457200">
              <a:buFontTx/>
              <a:buChar char="-"/>
            </a:pPr>
            <a:r>
              <a:rPr lang="en-US" sz="2000" i="1" dirty="0" smtClean="0"/>
              <a:t>Directive </a:t>
            </a:r>
            <a:r>
              <a:rPr lang="en-US" sz="2000" i="1" dirty="0" err="1" smtClean="0"/>
              <a:t>beamforming</a:t>
            </a:r>
            <a:r>
              <a:rPr lang="en-US" sz="2000" dirty="0" smtClean="0"/>
              <a:t>: solar power satellite (SPS), UAVs,  microwave-driven unmanned vehicles, high altitude electric motor powered platforms (HAPP), </a:t>
            </a:r>
            <a:r>
              <a:rPr lang="en-US" sz="2000" dirty="0" err="1" smtClean="0"/>
              <a:t>Raytgeon</a:t>
            </a:r>
            <a:r>
              <a:rPr lang="en-US" sz="2000" dirty="0" smtClean="0"/>
              <a:t> Airborne Microwave Platform (RAMP), and stationary high altitude relay program (SHARP</a:t>
            </a:r>
            <a:r>
              <a:rPr lang="en-US" dirty="0" smtClean="0"/>
              <a:t>), medium-power applications for recharging portable electronic devices (e.g. </a:t>
            </a:r>
            <a:r>
              <a:rPr lang="en-US" dirty="0" err="1" smtClean="0"/>
              <a:t>Cota</a:t>
            </a:r>
            <a:r>
              <a:rPr lang="en-US" dirty="0" smtClean="0"/>
              <a:t> system).</a:t>
            </a:r>
          </a:p>
        </p:txBody>
      </p:sp>
    </p:spTree>
    <p:extLst>
      <p:ext uri="{BB962C8B-B14F-4D97-AF65-F5344CB8AC3E}">
        <p14:creationId xmlns="" xmlns:p14="http://schemas.microsoft.com/office/powerpoint/2010/main" val="1046441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Fundamentals of Wireless Charging</a:t>
            </a:r>
            <a:endParaRPr lang="en-US" dirty="0"/>
          </a:p>
        </p:txBody>
      </p:sp>
      <p:sp>
        <p:nvSpPr>
          <p:cNvPr id="3" name="Content Placeholder 2"/>
          <p:cNvSpPr>
            <a:spLocks noGrp="1"/>
          </p:cNvSpPr>
          <p:nvPr>
            <p:ph idx="1"/>
          </p:nvPr>
        </p:nvSpPr>
        <p:spPr>
          <a:xfrm>
            <a:off x="381000" y="1828800"/>
            <a:ext cx="8229600" cy="4419600"/>
          </a:xfrm>
        </p:spPr>
        <p:txBody>
          <a:bodyPr/>
          <a:lstStyle/>
          <a:p>
            <a:pPr>
              <a:buNone/>
            </a:pPr>
            <a:r>
              <a:rPr lang="en-US" sz="2800" b="1" dirty="0" smtClean="0"/>
              <a:t>B. Applications of Wireless Charging</a:t>
            </a:r>
          </a:p>
          <a:p>
            <a:pPr marL="857250" lvl="1" indent="-457200">
              <a:buFont typeface="+mj-lt"/>
              <a:buAutoNum type="arabicParenR" startAt="3"/>
            </a:pPr>
            <a:r>
              <a:rPr lang="en-US" sz="2000" u="sng" dirty="0" smtClean="0"/>
              <a:t>Far-field Charging</a:t>
            </a:r>
            <a:r>
              <a:rPr lang="en-US" sz="2000" dirty="0" smtClean="0"/>
              <a:t>:</a:t>
            </a:r>
          </a:p>
          <a:p>
            <a:pPr marL="857250" lvl="1" indent="-457200">
              <a:buFontTx/>
              <a:buChar char="-"/>
            </a:pPr>
            <a:r>
              <a:rPr lang="en-US" sz="2000" i="1" dirty="0" smtClean="0"/>
              <a:t>Non-directive: </a:t>
            </a:r>
            <a:r>
              <a:rPr lang="en-US" sz="2000" dirty="0" smtClean="0"/>
              <a:t>wireless renewable sensor networks (WRSNs), RFID systems, wireless body area networks (WBANs), Internet of Things (</a:t>
            </a:r>
            <a:r>
              <a:rPr lang="en-US" sz="2000" dirty="0" err="1" smtClean="0"/>
              <a:t>IoT</a:t>
            </a:r>
            <a:r>
              <a:rPr lang="en-US" sz="2000" dirty="0" smtClean="0"/>
              <a:t>), machine-to-machine (M2M) communication, smart grids</a:t>
            </a:r>
          </a:p>
          <a:p>
            <a:pPr marL="857250" lvl="1" indent="-457200">
              <a:buFontTx/>
              <a:buChar char="-"/>
            </a:pPr>
            <a:r>
              <a:rPr lang="en-US" sz="2000" i="1" dirty="0" smtClean="0"/>
              <a:t>Directive </a:t>
            </a:r>
            <a:r>
              <a:rPr lang="en-US" sz="2000" i="1" dirty="0" err="1" smtClean="0"/>
              <a:t>beamforming</a:t>
            </a:r>
            <a:r>
              <a:rPr lang="en-US" sz="2000" dirty="0" smtClean="0"/>
              <a:t>: solar power satellite (SPS), UAVs,  microwave-driven unmanned vehicles, high altitude electric motor powered platforms (HAPP), </a:t>
            </a:r>
            <a:r>
              <a:rPr lang="en-US" sz="2000" dirty="0" err="1" smtClean="0"/>
              <a:t>Raytgeon</a:t>
            </a:r>
            <a:r>
              <a:rPr lang="en-US" sz="2000" dirty="0" smtClean="0"/>
              <a:t> Airborne Microwave Platform (RAMP), and stationary high altitude relay program (SHARP</a:t>
            </a:r>
            <a:r>
              <a:rPr lang="en-US" dirty="0" smtClean="0"/>
              <a:t>), medium-power applications for recharging portable electronic devices (e.g. </a:t>
            </a:r>
            <a:r>
              <a:rPr lang="en-US" dirty="0" err="1" smtClean="0"/>
              <a:t>Cota</a:t>
            </a:r>
            <a:r>
              <a:rPr lang="en-US" dirty="0" smtClean="0"/>
              <a:t> system).</a:t>
            </a:r>
          </a:p>
        </p:txBody>
      </p:sp>
    </p:spTree>
    <p:extLst>
      <p:ext uri="{BB962C8B-B14F-4D97-AF65-F5344CB8AC3E}">
        <p14:creationId xmlns="" xmlns:p14="http://schemas.microsoft.com/office/powerpoint/2010/main" val="1046441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Fundamentals of Wireless Charging</a:t>
            </a:r>
            <a:endParaRPr lang="en-US" dirty="0"/>
          </a:p>
        </p:txBody>
      </p:sp>
      <p:sp>
        <p:nvSpPr>
          <p:cNvPr id="3" name="Content Placeholder 2"/>
          <p:cNvSpPr>
            <a:spLocks noGrp="1"/>
          </p:cNvSpPr>
          <p:nvPr>
            <p:ph idx="1"/>
          </p:nvPr>
        </p:nvSpPr>
        <p:spPr>
          <a:xfrm>
            <a:off x="381000" y="1828800"/>
            <a:ext cx="8229600" cy="4419600"/>
          </a:xfrm>
        </p:spPr>
        <p:txBody>
          <a:bodyPr/>
          <a:lstStyle/>
          <a:p>
            <a:pPr>
              <a:buNone/>
            </a:pPr>
            <a:r>
              <a:rPr lang="en-US" sz="2800" b="1" dirty="0" smtClean="0"/>
              <a:t>C. Wireless Charging Systems </a:t>
            </a:r>
            <a:r>
              <a:rPr lang="en-US" sz="2800" b="1" dirty="0" smtClean="0"/>
              <a:t>Overview (Near field)</a:t>
            </a:r>
            <a:endParaRPr lang="en-US" sz="2800" b="1" dirty="0" smtClean="0"/>
          </a:p>
          <a:p>
            <a:pPr marL="857250" lvl="1" indent="-457200">
              <a:buNone/>
            </a:pPr>
            <a:r>
              <a:rPr lang="en-US" u="sng" dirty="0" smtClean="0"/>
              <a:t>Architecture</a:t>
            </a:r>
          </a:p>
          <a:p>
            <a:pPr marL="857250" lvl="1" indent="-457200">
              <a:buNone/>
            </a:pPr>
            <a:endParaRPr lang="en-US" dirty="0" smtClean="0"/>
          </a:p>
        </p:txBody>
      </p:sp>
      <p:pic>
        <p:nvPicPr>
          <p:cNvPr id="9218" name="Picture 2"/>
          <p:cNvPicPr>
            <a:picLocks noChangeAspect="1" noChangeArrowheads="1"/>
          </p:cNvPicPr>
          <p:nvPr/>
        </p:nvPicPr>
        <p:blipFill>
          <a:blip r:embed="rId3" cstate="print"/>
          <a:srcRect/>
          <a:stretch>
            <a:fillRect/>
          </a:stretch>
        </p:blipFill>
        <p:spPr bwMode="auto">
          <a:xfrm>
            <a:off x="457200" y="2743200"/>
            <a:ext cx="7458075" cy="1514475"/>
          </a:xfrm>
          <a:prstGeom prst="rect">
            <a:avLst/>
          </a:prstGeom>
          <a:noFill/>
          <a:ln w="9525">
            <a:no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2286000" y="4267200"/>
            <a:ext cx="3581400" cy="209550"/>
          </a:xfrm>
          <a:prstGeom prst="rect">
            <a:avLst/>
          </a:prstGeom>
          <a:noFill/>
          <a:ln w="9525">
            <a:noFill/>
            <a:miter lim="800000"/>
            <a:headEnd/>
            <a:tailEnd/>
          </a:ln>
        </p:spPr>
      </p:pic>
      <p:pic>
        <p:nvPicPr>
          <p:cNvPr id="9220" name="Picture 4"/>
          <p:cNvPicPr>
            <a:picLocks noChangeAspect="1" noChangeArrowheads="1"/>
          </p:cNvPicPr>
          <p:nvPr/>
        </p:nvPicPr>
        <p:blipFill>
          <a:blip r:embed="rId5" cstate="print"/>
          <a:srcRect/>
          <a:stretch>
            <a:fillRect/>
          </a:stretch>
        </p:blipFill>
        <p:spPr bwMode="auto">
          <a:xfrm>
            <a:off x="1676400" y="4648200"/>
            <a:ext cx="4638675" cy="1695450"/>
          </a:xfrm>
          <a:prstGeom prst="rect">
            <a:avLst/>
          </a:prstGeom>
          <a:noFill/>
          <a:ln w="9525">
            <a:noFill/>
            <a:miter lim="800000"/>
            <a:headEnd/>
            <a:tailEnd/>
          </a:ln>
        </p:spPr>
      </p:pic>
      <p:pic>
        <p:nvPicPr>
          <p:cNvPr id="9221" name="Picture 5"/>
          <p:cNvPicPr>
            <a:picLocks noChangeAspect="1" noChangeArrowheads="1"/>
          </p:cNvPicPr>
          <p:nvPr/>
        </p:nvPicPr>
        <p:blipFill>
          <a:blip r:embed="rId6" cstate="print"/>
          <a:srcRect/>
          <a:stretch>
            <a:fillRect/>
          </a:stretch>
        </p:blipFill>
        <p:spPr bwMode="auto">
          <a:xfrm>
            <a:off x="2819400" y="6324600"/>
            <a:ext cx="2181225" cy="200025"/>
          </a:xfrm>
          <a:prstGeom prst="rect">
            <a:avLst/>
          </a:prstGeom>
          <a:noFill/>
          <a:ln w="9525">
            <a:noFill/>
            <a:miter lim="800000"/>
            <a:headEnd/>
            <a:tailEnd/>
          </a:ln>
        </p:spPr>
      </p:pic>
    </p:spTree>
    <p:extLst>
      <p:ext uri="{BB962C8B-B14F-4D97-AF65-F5344CB8AC3E}">
        <p14:creationId xmlns="" xmlns:p14="http://schemas.microsoft.com/office/powerpoint/2010/main" val="10464418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Fundamentals of Wireless Charging</a:t>
            </a:r>
            <a:endParaRPr lang="en-US" dirty="0"/>
          </a:p>
        </p:txBody>
      </p:sp>
      <p:sp>
        <p:nvSpPr>
          <p:cNvPr id="3" name="Content Placeholder 2"/>
          <p:cNvSpPr>
            <a:spLocks noGrp="1"/>
          </p:cNvSpPr>
          <p:nvPr>
            <p:ph idx="1"/>
          </p:nvPr>
        </p:nvSpPr>
        <p:spPr/>
        <p:txBody>
          <a:bodyPr/>
          <a:lstStyle/>
          <a:p>
            <a:pPr>
              <a:buNone/>
            </a:pPr>
            <a:r>
              <a:rPr lang="en-US" sz="2800" b="1" dirty="0" smtClean="0"/>
              <a:t>C. Wireless Charging Systems Overview (Near-field)</a:t>
            </a:r>
          </a:p>
          <a:p>
            <a:pPr marL="857250" lvl="1" indent="-457200">
              <a:buNone/>
            </a:pPr>
            <a:r>
              <a:rPr lang="en-US" u="sng" dirty="0" smtClean="0"/>
              <a:t>Recently developed hardware implementation</a:t>
            </a:r>
          </a:p>
          <a:p>
            <a:endParaRPr lang="en-US" dirty="0"/>
          </a:p>
        </p:txBody>
      </p:sp>
      <p:pic>
        <p:nvPicPr>
          <p:cNvPr id="12291" name="Picture 3"/>
          <p:cNvPicPr>
            <a:picLocks noChangeAspect="1" noChangeArrowheads="1"/>
          </p:cNvPicPr>
          <p:nvPr/>
        </p:nvPicPr>
        <p:blipFill>
          <a:blip r:embed="rId2" cstate="print"/>
          <a:srcRect/>
          <a:stretch>
            <a:fillRect/>
          </a:stretch>
        </p:blipFill>
        <p:spPr bwMode="auto">
          <a:xfrm>
            <a:off x="304800" y="2895600"/>
            <a:ext cx="8610600" cy="36580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Fundamentals of Wireless Charging</a:t>
            </a:r>
            <a:endParaRPr lang="en-US" dirty="0"/>
          </a:p>
        </p:txBody>
      </p:sp>
      <p:sp>
        <p:nvSpPr>
          <p:cNvPr id="3" name="Content Placeholder 2"/>
          <p:cNvSpPr>
            <a:spLocks noGrp="1"/>
          </p:cNvSpPr>
          <p:nvPr>
            <p:ph idx="1"/>
          </p:nvPr>
        </p:nvSpPr>
        <p:spPr/>
        <p:txBody>
          <a:bodyPr/>
          <a:lstStyle/>
          <a:p>
            <a:pPr>
              <a:buNone/>
            </a:pPr>
            <a:r>
              <a:rPr lang="en-US" sz="2800" b="1" dirty="0" smtClean="0"/>
              <a:t>D. Wireless Power Propagation Models (Near-field)</a:t>
            </a:r>
          </a:p>
          <a:p>
            <a:pPr marL="857250" lvl="1" indent="-457200">
              <a:buNone/>
            </a:pPr>
            <a:r>
              <a:rPr lang="en-US" u="sng" dirty="0" smtClean="0"/>
              <a:t>Hardware Design and Implementation</a:t>
            </a:r>
          </a:p>
          <a:p>
            <a:pPr marL="857250" lvl="1" indent="-457200">
              <a:buNone/>
            </a:pPr>
            <a:r>
              <a:rPr lang="en-US" dirty="0" smtClean="0"/>
              <a:t>Point-to-point transmission reference models</a:t>
            </a:r>
          </a:p>
          <a:p>
            <a:endParaRPr lang="en-US" dirty="0"/>
          </a:p>
        </p:txBody>
      </p:sp>
      <p:pic>
        <p:nvPicPr>
          <p:cNvPr id="13315" name="Picture 3"/>
          <p:cNvPicPr>
            <a:picLocks noChangeAspect="1" noChangeArrowheads="1"/>
          </p:cNvPicPr>
          <p:nvPr/>
        </p:nvPicPr>
        <p:blipFill>
          <a:blip r:embed="rId2" cstate="print"/>
          <a:srcRect/>
          <a:stretch>
            <a:fillRect/>
          </a:stretch>
        </p:blipFill>
        <p:spPr bwMode="auto">
          <a:xfrm>
            <a:off x="304800" y="3352800"/>
            <a:ext cx="3819525" cy="1714500"/>
          </a:xfrm>
          <a:prstGeom prst="rect">
            <a:avLst/>
          </a:prstGeom>
          <a:noFill/>
          <a:ln w="9525">
            <a:noFill/>
            <a:miter lim="800000"/>
            <a:headEnd/>
            <a:tailEnd/>
          </a:ln>
        </p:spPr>
      </p:pic>
      <p:pic>
        <p:nvPicPr>
          <p:cNvPr id="13316" name="Picture 4"/>
          <p:cNvPicPr>
            <a:picLocks noChangeAspect="1" noChangeArrowheads="1"/>
          </p:cNvPicPr>
          <p:nvPr/>
        </p:nvPicPr>
        <p:blipFill>
          <a:blip r:embed="rId3" cstate="print"/>
          <a:srcRect/>
          <a:stretch>
            <a:fillRect/>
          </a:stretch>
        </p:blipFill>
        <p:spPr bwMode="auto">
          <a:xfrm>
            <a:off x="4876800" y="3581400"/>
            <a:ext cx="3733800" cy="2628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linds(horizontal)">
                                      <p:cBhvr>
                                        <p:cTn id="7" dur="500"/>
                                        <p:tgtEl>
                                          <p:spTgt spid="133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blinds(horizontal)">
                                      <p:cBhvr>
                                        <p:cTn id="12"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Fundamentals of Wireless Charging</a:t>
            </a:r>
            <a:endParaRPr lang="en-US" dirty="0"/>
          </a:p>
        </p:txBody>
      </p:sp>
      <p:sp>
        <p:nvSpPr>
          <p:cNvPr id="3" name="Content Placeholder 2"/>
          <p:cNvSpPr>
            <a:spLocks noGrp="1"/>
          </p:cNvSpPr>
          <p:nvPr>
            <p:ph idx="1"/>
          </p:nvPr>
        </p:nvSpPr>
        <p:spPr/>
        <p:txBody>
          <a:bodyPr/>
          <a:lstStyle/>
          <a:p>
            <a:pPr>
              <a:buNone/>
            </a:pPr>
            <a:r>
              <a:rPr lang="en-US" sz="2800" b="1" dirty="0" smtClean="0"/>
              <a:t>D. Wireless Power Propagation Models (Near-field)</a:t>
            </a:r>
          </a:p>
          <a:p>
            <a:pPr marL="857250" lvl="1" indent="-457200">
              <a:buNone/>
            </a:pPr>
            <a:r>
              <a:rPr lang="en-US" u="sng" dirty="0" smtClean="0"/>
              <a:t>Hardware Design and Implementation</a:t>
            </a:r>
          </a:p>
          <a:p>
            <a:pPr marL="857250" lvl="1" indent="-457200">
              <a:buNone/>
            </a:pPr>
            <a:r>
              <a:rPr lang="en-US" dirty="0" smtClean="0"/>
              <a:t>Point-to-point transmission reference models</a:t>
            </a:r>
          </a:p>
          <a:p>
            <a:endParaRPr lang="en-US" dirty="0"/>
          </a:p>
        </p:txBody>
      </p:sp>
      <p:pic>
        <p:nvPicPr>
          <p:cNvPr id="14338" name="Picture 2"/>
          <p:cNvPicPr>
            <a:picLocks noChangeAspect="1" noChangeArrowheads="1"/>
          </p:cNvPicPr>
          <p:nvPr/>
        </p:nvPicPr>
        <p:blipFill>
          <a:blip r:embed="rId2" cstate="print"/>
          <a:srcRect/>
          <a:stretch>
            <a:fillRect/>
          </a:stretch>
        </p:blipFill>
        <p:spPr bwMode="auto">
          <a:xfrm>
            <a:off x="304800" y="3429000"/>
            <a:ext cx="3752850" cy="2571750"/>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5105400" y="3352800"/>
            <a:ext cx="3343275" cy="2647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linds(horizontal)">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339"/>
                                        </p:tgtEl>
                                        <p:attrNameLst>
                                          <p:attrName>style.visibility</p:attrName>
                                        </p:attrNameLst>
                                      </p:cBhvr>
                                      <p:to>
                                        <p:strVal val="visible"/>
                                      </p:to>
                                    </p:set>
                                    <p:animEffect transition="in" filter="blinds(horizontal)">
                                      <p:cBhvr>
                                        <p:cTn id="12"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(1/2)</a:t>
            </a:r>
            <a:endParaRPr lang="en-US" dirty="0"/>
          </a:p>
        </p:txBody>
      </p:sp>
      <p:sp>
        <p:nvSpPr>
          <p:cNvPr id="3" name="Content Placeholder 2"/>
          <p:cNvSpPr>
            <a:spLocks noGrp="1"/>
          </p:cNvSpPr>
          <p:nvPr>
            <p:ph idx="1"/>
          </p:nvPr>
        </p:nvSpPr>
        <p:spPr>
          <a:xfrm>
            <a:off x="457200" y="1828800"/>
            <a:ext cx="8229600" cy="4495800"/>
          </a:xfrm>
        </p:spPr>
        <p:txBody>
          <a:bodyPr/>
          <a:lstStyle/>
          <a:p>
            <a:r>
              <a:rPr lang="en-US" sz="1800" b="1" dirty="0" smtClean="0"/>
              <a:t>Introduction</a:t>
            </a:r>
          </a:p>
          <a:p>
            <a:r>
              <a:rPr lang="en-US" altLang="ja-JP" sz="1800" b="1" dirty="0" smtClean="0"/>
              <a:t>History and Commercialization</a:t>
            </a:r>
            <a:endParaRPr lang="en-US" altLang="ja-JP" sz="1800" b="1" dirty="0"/>
          </a:p>
          <a:p>
            <a:pPr>
              <a:spcBef>
                <a:spcPts val="300"/>
              </a:spcBef>
            </a:pPr>
            <a:r>
              <a:rPr lang="en-US" sz="1800" b="1" dirty="0" smtClean="0"/>
              <a:t>Fundamentals of Wireless Charging</a:t>
            </a:r>
          </a:p>
          <a:p>
            <a:pPr lvl="1">
              <a:spcBef>
                <a:spcPts val="300"/>
              </a:spcBef>
            </a:pPr>
            <a:r>
              <a:rPr lang="en-US" altLang="ja-JP" sz="1600" dirty="0" smtClean="0"/>
              <a:t>Wireless Charging Technologies</a:t>
            </a:r>
            <a:endParaRPr lang="en-US" altLang="ja-JP" sz="1600" dirty="0"/>
          </a:p>
          <a:p>
            <a:pPr lvl="1">
              <a:spcBef>
                <a:spcPts val="300"/>
              </a:spcBef>
            </a:pPr>
            <a:r>
              <a:rPr lang="en-US" sz="1600" dirty="0" smtClean="0"/>
              <a:t>Applications of Wireless Charging</a:t>
            </a:r>
          </a:p>
          <a:p>
            <a:pPr lvl="1">
              <a:spcBef>
                <a:spcPts val="300"/>
              </a:spcBef>
            </a:pPr>
            <a:r>
              <a:rPr lang="en-US" sz="1600" dirty="0" smtClean="0"/>
              <a:t>Wireless Charging System Overview</a:t>
            </a:r>
          </a:p>
          <a:p>
            <a:pPr lvl="1">
              <a:spcBef>
                <a:spcPts val="300"/>
              </a:spcBef>
            </a:pPr>
            <a:r>
              <a:rPr lang="en-US" sz="1600" dirty="0" smtClean="0"/>
              <a:t>Wireless Power Propagation Models</a:t>
            </a:r>
          </a:p>
          <a:p>
            <a:pPr>
              <a:spcBef>
                <a:spcPts val="300"/>
              </a:spcBef>
            </a:pPr>
            <a:r>
              <a:rPr lang="en-US" sz="1800" b="1" dirty="0" smtClean="0"/>
              <a:t>Wireless Charging Standards and Implementations</a:t>
            </a:r>
          </a:p>
          <a:p>
            <a:pPr lvl="1">
              <a:spcBef>
                <a:spcPts val="300"/>
              </a:spcBef>
            </a:pPr>
            <a:r>
              <a:rPr lang="en-US" altLang="ja-JP" sz="1600" dirty="0" smtClean="0"/>
              <a:t>International Charging Standards</a:t>
            </a:r>
            <a:endParaRPr lang="en-US" altLang="ja-JP" sz="1600" dirty="0"/>
          </a:p>
          <a:p>
            <a:pPr lvl="1">
              <a:spcBef>
                <a:spcPts val="300"/>
              </a:spcBef>
            </a:pPr>
            <a:r>
              <a:rPr lang="en-US" altLang="ja-JP" sz="1600" dirty="0" smtClean="0"/>
              <a:t>Implementations of International Charging Standards</a:t>
            </a:r>
            <a:endParaRPr lang="en-US" altLang="ja-JP" sz="1600" dirty="0"/>
          </a:p>
          <a:p>
            <a:pPr>
              <a:spcBef>
                <a:spcPts val="300"/>
              </a:spcBef>
            </a:pPr>
            <a:r>
              <a:rPr lang="en-US" sz="1800" b="1" dirty="0" smtClean="0"/>
              <a:t>Mobile Charger Dispatch Strategy</a:t>
            </a:r>
            <a:endParaRPr lang="en-US" sz="1800" b="1" dirty="0"/>
          </a:p>
          <a:p>
            <a:pPr lvl="1">
              <a:spcBef>
                <a:spcPts val="300"/>
              </a:spcBef>
            </a:pPr>
            <a:r>
              <a:rPr lang="en-US" altLang="ja-JP" sz="1600" dirty="0" smtClean="0"/>
              <a:t>Offline Charger Dispatch Strategy</a:t>
            </a:r>
            <a:endParaRPr lang="en-US" altLang="ja-JP" sz="1600" dirty="0"/>
          </a:p>
          <a:p>
            <a:pPr lvl="1">
              <a:spcBef>
                <a:spcPts val="300"/>
              </a:spcBef>
            </a:pPr>
            <a:r>
              <a:rPr lang="en-US" altLang="ja-JP" sz="1600" dirty="0" smtClean="0"/>
              <a:t>Online Charging Dispatch Strategy</a:t>
            </a:r>
          </a:p>
        </p:txBody>
      </p:sp>
      <p:sp>
        <p:nvSpPr>
          <p:cNvPr id="6" name="Rectangle 5"/>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sp>
        <p:nvSpPr>
          <p:cNvPr id="5" name="Oval 4"/>
          <p:cNvSpPr/>
          <p:nvPr/>
        </p:nvSpPr>
        <p:spPr>
          <a:xfrm>
            <a:off x="838200" y="3962400"/>
            <a:ext cx="5029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229600" cy="762000"/>
          </a:xfrm>
        </p:spPr>
        <p:txBody>
          <a:bodyPr>
            <a:normAutofit fontScale="90000"/>
          </a:bodyPr>
          <a:lstStyle/>
          <a:p>
            <a:r>
              <a:rPr kumimoji="1" lang="en-US" altLang="ja-JP" dirty="0" smtClean="0"/>
              <a:t>Wireless Charging Standards and Implementations</a:t>
            </a:r>
            <a:endParaRPr lang="en-US" dirty="0"/>
          </a:p>
        </p:txBody>
      </p:sp>
      <p:sp>
        <p:nvSpPr>
          <p:cNvPr id="3" name="Content Placeholder 2"/>
          <p:cNvSpPr>
            <a:spLocks noGrp="1"/>
          </p:cNvSpPr>
          <p:nvPr>
            <p:ph idx="1"/>
          </p:nvPr>
        </p:nvSpPr>
        <p:spPr>
          <a:xfrm>
            <a:off x="457200" y="1828800"/>
            <a:ext cx="8229600" cy="4191000"/>
          </a:xfrm>
        </p:spPr>
        <p:txBody>
          <a:bodyPr/>
          <a:lstStyle/>
          <a:p>
            <a:pPr marL="514350" indent="-514350">
              <a:buAutoNum type="alphaUcPeriod"/>
            </a:pPr>
            <a:r>
              <a:rPr lang="en-US" sz="2800" b="1" dirty="0" smtClean="0"/>
              <a:t>International Charging Standard: </a:t>
            </a:r>
            <a:r>
              <a:rPr lang="en-US" sz="2800" b="1" dirty="0" err="1" smtClean="0"/>
              <a:t>Qi</a:t>
            </a:r>
            <a:endParaRPr lang="en-US" sz="2800" b="1" dirty="0" smtClean="0"/>
          </a:p>
          <a:p>
            <a:pPr marL="857250" lvl="1" indent="-457200"/>
            <a:r>
              <a:rPr lang="en-US" dirty="0" smtClean="0"/>
              <a:t>Developed by Wireless Power Consortium (WPC)</a:t>
            </a:r>
          </a:p>
          <a:p>
            <a:pPr marL="857250" lvl="1" indent="-457200"/>
            <a:r>
              <a:rPr lang="en-US" dirty="0" smtClean="0"/>
              <a:t>Specifies interoperable wireless power transfer and data communication between wireless charger and charging device</a:t>
            </a:r>
          </a:p>
          <a:p>
            <a:pPr marL="857250" lvl="1" indent="-457200"/>
            <a:r>
              <a:rPr lang="en-US" dirty="0" smtClean="0"/>
              <a:t>Allows charging device to be in control of charging procedure. </a:t>
            </a:r>
          </a:p>
          <a:p>
            <a:pPr marL="857250" lvl="1" indent="-457200"/>
            <a:r>
              <a:rPr lang="en-US" dirty="0" smtClean="0"/>
              <a:t>To achieve tight coupling, a mobile device must be strictly placed in proper alignment with the charger: three alignments</a:t>
            </a:r>
          </a:p>
        </p:txBody>
      </p:sp>
      <p:pic>
        <p:nvPicPr>
          <p:cNvPr id="15362" name="Picture 2"/>
          <p:cNvPicPr>
            <a:picLocks noChangeAspect="1" noChangeArrowheads="1"/>
          </p:cNvPicPr>
          <p:nvPr/>
        </p:nvPicPr>
        <p:blipFill>
          <a:blip r:embed="rId2" cstate="print"/>
          <a:srcRect/>
          <a:stretch>
            <a:fillRect/>
          </a:stretch>
        </p:blipFill>
        <p:spPr bwMode="auto">
          <a:xfrm>
            <a:off x="1981200" y="4724400"/>
            <a:ext cx="4524375" cy="201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229600" cy="762000"/>
          </a:xfrm>
        </p:spPr>
        <p:txBody>
          <a:bodyPr>
            <a:normAutofit fontScale="90000"/>
          </a:bodyPr>
          <a:lstStyle/>
          <a:p>
            <a:r>
              <a:rPr kumimoji="1" lang="en-US" altLang="ja-JP" dirty="0" smtClean="0"/>
              <a:t>Wireless Charging Standards and Implementations</a:t>
            </a:r>
            <a:endParaRPr lang="en-US" dirty="0"/>
          </a:p>
        </p:txBody>
      </p:sp>
      <p:sp>
        <p:nvSpPr>
          <p:cNvPr id="3" name="Content Placeholder 2"/>
          <p:cNvSpPr>
            <a:spLocks noGrp="1"/>
          </p:cNvSpPr>
          <p:nvPr>
            <p:ph idx="1"/>
          </p:nvPr>
        </p:nvSpPr>
        <p:spPr>
          <a:xfrm>
            <a:off x="457200" y="1828800"/>
            <a:ext cx="8229600" cy="4191000"/>
          </a:xfrm>
        </p:spPr>
        <p:txBody>
          <a:bodyPr/>
          <a:lstStyle/>
          <a:p>
            <a:pPr marL="514350" indent="-514350">
              <a:buAutoNum type="alphaUcPeriod"/>
            </a:pPr>
            <a:r>
              <a:rPr lang="en-US" sz="2800" b="1" dirty="0" smtClean="0"/>
              <a:t>International Charging Standard: </a:t>
            </a:r>
            <a:r>
              <a:rPr lang="en-US" sz="2800" b="1" dirty="0" err="1" smtClean="0"/>
              <a:t>Qi</a:t>
            </a:r>
            <a:endParaRPr lang="en-US" sz="2800" b="1" dirty="0" smtClean="0"/>
          </a:p>
          <a:p>
            <a:pPr marL="857250" lvl="1" indent="-457200"/>
            <a:r>
              <a:rPr lang="en-US" dirty="0" err="1" smtClean="0"/>
              <a:t>Qi</a:t>
            </a:r>
            <a:r>
              <a:rPr lang="en-US" dirty="0" smtClean="0"/>
              <a:t>-compliant charger is capable of adjusting transmit power density as requested by the charging device through signaling.</a:t>
            </a:r>
          </a:p>
          <a:p>
            <a:pPr marL="857250" lvl="1" indent="-457200"/>
            <a:r>
              <a:rPr lang="en-US" dirty="0" smtClean="0"/>
              <a:t>Uses magnetic inductive coupling technique, typically within the range of 40mm</a:t>
            </a:r>
            <a:endParaRPr lang="en-US" dirty="0"/>
          </a:p>
        </p:txBody>
      </p:sp>
      <p:pic>
        <p:nvPicPr>
          <p:cNvPr id="16386" name="Picture 2"/>
          <p:cNvPicPr>
            <a:picLocks noChangeAspect="1" noChangeArrowheads="1"/>
          </p:cNvPicPr>
          <p:nvPr/>
        </p:nvPicPr>
        <p:blipFill>
          <a:blip r:embed="rId2" cstate="print"/>
          <a:srcRect/>
          <a:stretch>
            <a:fillRect/>
          </a:stretch>
        </p:blipFill>
        <p:spPr bwMode="auto">
          <a:xfrm>
            <a:off x="609600" y="3962400"/>
            <a:ext cx="8105775" cy="179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229600" cy="762000"/>
          </a:xfrm>
        </p:spPr>
        <p:txBody>
          <a:bodyPr>
            <a:normAutofit fontScale="90000"/>
          </a:bodyPr>
          <a:lstStyle/>
          <a:p>
            <a:r>
              <a:rPr kumimoji="1" lang="en-US" altLang="ja-JP" dirty="0" smtClean="0"/>
              <a:t>Wireless Charging Standards and Implementations</a:t>
            </a:r>
            <a:endParaRPr lang="en-US" dirty="0"/>
          </a:p>
        </p:txBody>
      </p:sp>
      <p:sp>
        <p:nvSpPr>
          <p:cNvPr id="3" name="Content Placeholder 2"/>
          <p:cNvSpPr>
            <a:spLocks noGrp="1"/>
          </p:cNvSpPr>
          <p:nvPr>
            <p:ph idx="1"/>
          </p:nvPr>
        </p:nvSpPr>
        <p:spPr>
          <a:xfrm>
            <a:off x="457200" y="1828800"/>
            <a:ext cx="8229600" cy="4191000"/>
          </a:xfrm>
        </p:spPr>
        <p:txBody>
          <a:bodyPr/>
          <a:lstStyle/>
          <a:p>
            <a:pPr marL="514350" indent="-514350">
              <a:buAutoNum type="alphaUcPeriod"/>
            </a:pPr>
            <a:r>
              <a:rPr lang="en-US" sz="2800" b="1" dirty="0" smtClean="0"/>
              <a:t>International Charging Standard: A4WP</a:t>
            </a:r>
          </a:p>
          <a:p>
            <a:pPr lvl="1"/>
            <a:r>
              <a:rPr lang="en-US" dirty="0" smtClean="0"/>
              <a:t>A4WP aims to provide spatial freedom for wireless power: Does not require precise alignment and even allows separation between a charger and charging devices. </a:t>
            </a:r>
          </a:p>
          <a:p>
            <a:pPr lvl="1"/>
            <a:r>
              <a:rPr lang="en-US" dirty="0" smtClean="0"/>
              <a:t>Proposes to generate a larger electromagnetic field with magnetic resonance coupling. </a:t>
            </a:r>
          </a:p>
          <a:p>
            <a:pPr lvl="1"/>
            <a:r>
              <a:rPr lang="en-US" dirty="0" smtClean="0"/>
              <a:t>The maximum charging distance is up to several meters.</a:t>
            </a:r>
          </a:p>
          <a:p>
            <a:pPr lvl="1"/>
            <a:r>
              <a:rPr lang="en-US" dirty="0" smtClean="0"/>
              <a:t>Multiple devices can be charged concurrently with different power requirement; foreign objects can be placed on an operating A4WP charger without causing any adverse effect.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(2/2)</a:t>
            </a:r>
            <a:endParaRPr lang="en-US" dirty="0"/>
          </a:p>
        </p:txBody>
      </p:sp>
      <p:sp>
        <p:nvSpPr>
          <p:cNvPr id="3" name="Content Placeholder 2"/>
          <p:cNvSpPr>
            <a:spLocks noGrp="1"/>
          </p:cNvSpPr>
          <p:nvPr>
            <p:ph idx="1"/>
          </p:nvPr>
        </p:nvSpPr>
        <p:spPr/>
        <p:txBody>
          <a:bodyPr/>
          <a:lstStyle/>
          <a:p>
            <a:pPr indent="-285750">
              <a:spcBef>
                <a:spcPts val="300"/>
              </a:spcBef>
            </a:pPr>
            <a:r>
              <a:rPr lang="en-US" sz="1800" b="1" dirty="0"/>
              <a:t>Static Wireless Charger Scheduling Strategies</a:t>
            </a:r>
          </a:p>
          <a:p>
            <a:pPr lvl="1">
              <a:spcBef>
                <a:spcPts val="300"/>
              </a:spcBef>
            </a:pPr>
            <a:r>
              <a:rPr lang="en-US" altLang="ja-JP" sz="1400" dirty="0"/>
              <a:t>Charging Strategies for Hybrid Access Point</a:t>
            </a:r>
          </a:p>
          <a:p>
            <a:pPr lvl="1">
              <a:spcBef>
                <a:spcPts val="300"/>
              </a:spcBef>
            </a:pPr>
            <a:r>
              <a:rPr lang="en-US" altLang="ja-JP" sz="1400" dirty="0"/>
              <a:t>Charging Strategies for Dedicated Energy Access Point</a:t>
            </a:r>
          </a:p>
          <a:p>
            <a:pPr lvl="1">
              <a:spcBef>
                <a:spcPts val="300"/>
              </a:spcBef>
            </a:pPr>
            <a:r>
              <a:rPr lang="en-US" altLang="ja-JP" sz="1400" dirty="0"/>
              <a:t>Charging Strategies for Relay with Hybrid Access </a:t>
            </a:r>
            <a:r>
              <a:rPr lang="en-US" altLang="ja-JP" sz="1400" dirty="0" err="1" smtClean="0"/>
              <a:t>Point</a:t>
            </a:r>
            <a:r>
              <a:rPr lang="en-US" altLang="ja-JP" sz="1400" dirty="0" err="1" smtClean="0">
                <a:solidFill>
                  <a:schemeClr val="bg1"/>
                </a:solidFill>
              </a:rPr>
              <a:t>r</a:t>
            </a:r>
            <a:r>
              <a:rPr lang="en-US" altLang="ja-JP" sz="1400" dirty="0" smtClean="0">
                <a:solidFill>
                  <a:schemeClr val="bg1"/>
                </a:solidFill>
              </a:rPr>
              <a:t> </a:t>
            </a:r>
            <a:r>
              <a:rPr lang="en-US" altLang="ja-JP" sz="1400" dirty="0">
                <a:solidFill>
                  <a:schemeClr val="bg1"/>
                </a:solidFill>
              </a:rPr>
              <a:t>Multi-antenna Energy </a:t>
            </a:r>
            <a:r>
              <a:rPr lang="en-US" altLang="ja-JP" sz="1400" dirty="0" smtClean="0">
                <a:solidFill>
                  <a:schemeClr val="bg1"/>
                </a:solidFill>
              </a:rPr>
              <a:t>Access Point</a:t>
            </a:r>
          </a:p>
          <a:p>
            <a:pPr>
              <a:spcBef>
                <a:spcPts val="300"/>
              </a:spcBef>
            </a:pPr>
            <a:r>
              <a:rPr lang="en-US" sz="1800" b="1" dirty="0" smtClean="0"/>
              <a:t>Wireless Charger Deployment Strategies</a:t>
            </a:r>
          </a:p>
          <a:p>
            <a:pPr lvl="1">
              <a:spcBef>
                <a:spcPts val="300"/>
              </a:spcBef>
            </a:pPr>
            <a:r>
              <a:rPr lang="en-US" altLang="ja-JP" sz="1600" dirty="0" smtClean="0"/>
              <a:t>Static Wireless Charger Deployment</a:t>
            </a:r>
            <a:endParaRPr lang="en-US" altLang="ja-JP" sz="1600" dirty="0"/>
          </a:p>
          <a:p>
            <a:pPr lvl="1">
              <a:spcBef>
                <a:spcPts val="300"/>
              </a:spcBef>
            </a:pPr>
            <a:r>
              <a:rPr lang="en-US" sz="1600" dirty="0" smtClean="0"/>
              <a:t>Mobile Wireless Charger Deployment</a:t>
            </a:r>
            <a:endParaRPr lang="en-US" sz="1600" dirty="0"/>
          </a:p>
          <a:p>
            <a:pPr>
              <a:spcBef>
                <a:spcPts val="300"/>
              </a:spcBef>
            </a:pPr>
            <a:r>
              <a:rPr lang="en-US" sz="1800" b="1" dirty="0" smtClean="0"/>
              <a:t>Open Research Issues and Future Directions</a:t>
            </a:r>
            <a:endParaRPr lang="en-US" sz="1800" b="1" dirty="0"/>
          </a:p>
          <a:p>
            <a:pPr lvl="1">
              <a:spcBef>
                <a:spcPts val="300"/>
              </a:spcBef>
            </a:pPr>
            <a:r>
              <a:rPr lang="en-US" altLang="ja-JP" sz="1600" dirty="0" smtClean="0"/>
              <a:t>Open Research Issues</a:t>
            </a:r>
            <a:endParaRPr lang="en-US" altLang="ja-JP" sz="1600" dirty="0"/>
          </a:p>
          <a:p>
            <a:pPr lvl="1">
              <a:spcBef>
                <a:spcPts val="300"/>
              </a:spcBef>
            </a:pPr>
            <a:r>
              <a:rPr lang="en-US" altLang="ja-JP" sz="1600" dirty="0" smtClean="0"/>
              <a:t>Future Directions</a:t>
            </a:r>
            <a:endParaRPr lang="en-US" altLang="ja-JP" sz="1600" dirty="0"/>
          </a:p>
          <a:p>
            <a:r>
              <a:rPr lang="en-US" sz="1800" b="1" dirty="0" smtClean="0"/>
              <a:t>Conclusion</a:t>
            </a:r>
            <a:endParaRPr lang="en-US" sz="1800" b="1" dirty="0"/>
          </a:p>
          <a:p>
            <a:endParaRPr lang="en-US" sz="2800" dirty="0"/>
          </a:p>
        </p:txBody>
      </p:sp>
    </p:spTree>
    <p:extLst>
      <p:ext uri="{BB962C8B-B14F-4D97-AF65-F5344CB8AC3E}">
        <p14:creationId xmlns="" xmlns:p14="http://schemas.microsoft.com/office/powerpoint/2010/main" val="16456898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International Charging Standard: A4WP</a:t>
            </a:r>
          </a:p>
          <a:p>
            <a:pPr lvl="1"/>
            <a:r>
              <a:rPr lang="en-US" dirty="0" smtClean="0"/>
              <a:t>Wireless power: generated at 6.78MHz ISM frequency</a:t>
            </a:r>
          </a:p>
          <a:p>
            <a:pPr lvl="1"/>
            <a:r>
              <a:rPr lang="en-US" dirty="0" smtClean="0"/>
              <a:t>Unlike </a:t>
            </a:r>
            <a:r>
              <a:rPr lang="en-US" dirty="0" err="1" smtClean="0"/>
              <a:t>Qi</a:t>
            </a:r>
            <a:r>
              <a:rPr lang="en-US" dirty="0" smtClean="0"/>
              <a:t>, out-of-band communication for control signaling: adopted and operating at 2.4 GHz, i.e., ISM.</a:t>
            </a:r>
            <a:endParaRPr lang="en-US" b="1" dirty="0" smtClean="0"/>
          </a:p>
        </p:txBody>
      </p:sp>
      <p:pic>
        <p:nvPicPr>
          <p:cNvPr id="11267" name="Picture 3"/>
          <p:cNvPicPr>
            <a:picLocks noChangeAspect="1" noChangeArrowheads="1"/>
          </p:cNvPicPr>
          <p:nvPr/>
        </p:nvPicPr>
        <p:blipFill>
          <a:blip r:embed="rId2" cstate="print"/>
          <a:srcRect/>
          <a:stretch>
            <a:fillRect/>
          </a:stretch>
        </p:blipFill>
        <p:spPr bwMode="auto">
          <a:xfrm>
            <a:off x="990600" y="3429000"/>
            <a:ext cx="6962775" cy="3290103"/>
          </a:xfrm>
          <a:prstGeom prst="rect">
            <a:avLst/>
          </a:prstGeom>
          <a:noFill/>
          <a:ln w="9525">
            <a:noFill/>
            <a:miter lim="800000"/>
            <a:headEnd/>
            <a:tailEnd/>
          </a:ln>
        </p:spPr>
      </p:pic>
      <p:sp>
        <p:nvSpPr>
          <p:cNvPr id="6" name="Title 1"/>
          <p:cNvSpPr>
            <a:spLocks noGrp="1"/>
          </p:cNvSpPr>
          <p:nvPr>
            <p:ph type="title"/>
          </p:nvPr>
        </p:nvSpPr>
        <p:spPr>
          <a:xfrm>
            <a:off x="228600" y="990600"/>
            <a:ext cx="8610600" cy="762000"/>
          </a:xfrm>
        </p:spPr>
        <p:txBody>
          <a:bodyPr>
            <a:normAutofit/>
          </a:bodyPr>
          <a:lstStyle/>
          <a:p>
            <a:r>
              <a:rPr kumimoji="1" lang="en-US" altLang="ja-JP" dirty="0" smtClean="0"/>
              <a:t>Wireless Charging Standards and Implementations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229600" cy="762000"/>
          </a:xfrm>
        </p:spPr>
        <p:txBody>
          <a:bodyPr>
            <a:normAutofit fontScale="90000"/>
          </a:bodyPr>
          <a:lstStyle/>
          <a:p>
            <a:r>
              <a:rPr kumimoji="1" lang="en-US" altLang="ja-JP" dirty="0" smtClean="0"/>
              <a:t>Wireless Charging Standards and Implementations</a:t>
            </a:r>
            <a:endParaRPr lang="en-US" dirty="0"/>
          </a:p>
        </p:txBody>
      </p:sp>
      <p:sp>
        <p:nvSpPr>
          <p:cNvPr id="3" name="Content Placeholder 2"/>
          <p:cNvSpPr>
            <a:spLocks noGrp="1"/>
          </p:cNvSpPr>
          <p:nvPr>
            <p:ph idx="1"/>
          </p:nvPr>
        </p:nvSpPr>
        <p:spPr>
          <a:xfrm>
            <a:off x="457200" y="1828800"/>
            <a:ext cx="8229600" cy="4191000"/>
          </a:xfrm>
        </p:spPr>
        <p:txBody>
          <a:bodyPr/>
          <a:lstStyle/>
          <a:p>
            <a:pPr marL="514350" indent="-514350">
              <a:buFont typeface="+mj-lt"/>
              <a:buAutoNum type="alphaUcPeriod" startAt="2"/>
            </a:pPr>
            <a:r>
              <a:rPr lang="en-US" sz="2800" b="1" dirty="0" smtClean="0"/>
              <a:t>Implementations of the International Charging Standards</a:t>
            </a:r>
          </a:p>
          <a:p>
            <a:pPr lvl="1"/>
            <a:r>
              <a:rPr lang="en-US" dirty="0" smtClean="0"/>
              <a:t>Due to the ease of implementation and early announcement, most of the existing implementations are based on </a:t>
            </a:r>
            <a:r>
              <a:rPr lang="en-US" dirty="0" err="1" smtClean="0"/>
              <a:t>Qi</a:t>
            </a:r>
            <a:r>
              <a:rPr lang="en-US" dirty="0" smtClean="0"/>
              <a:t> standard.</a:t>
            </a:r>
          </a:p>
        </p:txBody>
      </p:sp>
      <p:pic>
        <p:nvPicPr>
          <p:cNvPr id="17410" name="Picture 2"/>
          <p:cNvPicPr>
            <a:picLocks noChangeAspect="1" noChangeArrowheads="1"/>
          </p:cNvPicPr>
          <p:nvPr/>
        </p:nvPicPr>
        <p:blipFill>
          <a:blip r:embed="rId2" cstate="print"/>
          <a:srcRect/>
          <a:stretch>
            <a:fillRect/>
          </a:stretch>
        </p:blipFill>
        <p:spPr bwMode="auto">
          <a:xfrm>
            <a:off x="1066800" y="4038600"/>
            <a:ext cx="6905625" cy="196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(1/2)</a:t>
            </a:r>
            <a:endParaRPr lang="en-US" dirty="0"/>
          </a:p>
        </p:txBody>
      </p:sp>
      <p:sp>
        <p:nvSpPr>
          <p:cNvPr id="3" name="Content Placeholder 2"/>
          <p:cNvSpPr>
            <a:spLocks noGrp="1"/>
          </p:cNvSpPr>
          <p:nvPr>
            <p:ph idx="1"/>
          </p:nvPr>
        </p:nvSpPr>
        <p:spPr>
          <a:xfrm>
            <a:off x="457200" y="1828800"/>
            <a:ext cx="8229600" cy="4495800"/>
          </a:xfrm>
        </p:spPr>
        <p:txBody>
          <a:bodyPr/>
          <a:lstStyle/>
          <a:p>
            <a:r>
              <a:rPr lang="en-US" sz="1800" b="1" dirty="0" smtClean="0"/>
              <a:t>Introduction</a:t>
            </a:r>
          </a:p>
          <a:p>
            <a:r>
              <a:rPr lang="en-US" altLang="ja-JP" sz="1800" b="1" dirty="0" smtClean="0"/>
              <a:t>History and Commercialization</a:t>
            </a:r>
            <a:endParaRPr lang="en-US" altLang="ja-JP" sz="1800" b="1" dirty="0"/>
          </a:p>
          <a:p>
            <a:pPr>
              <a:spcBef>
                <a:spcPts val="300"/>
              </a:spcBef>
            </a:pPr>
            <a:r>
              <a:rPr lang="en-US" sz="1800" b="1" dirty="0" smtClean="0"/>
              <a:t>Fundamentals of Wireless Charging</a:t>
            </a:r>
          </a:p>
          <a:p>
            <a:pPr lvl="1">
              <a:spcBef>
                <a:spcPts val="300"/>
              </a:spcBef>
            </a:pPr>
            <a:r>
              <a:rPr lang="en-US" altLang="ja-JP" sz="1600" dirty="0" smtClean="0"/>
              <a:t>Wireless Charging Technologies</a:t>
            </a:r>
            <a:endParaRPr lang="en-US" altLang="ja-JP" sz="1600" dirty="0"/>
          </a:p>
          <a:p>
            <a:pPr lvl="1">
              <a:spcBef>
                <a:spcPts val="300"/>
              </a:spcBef>
            </a:pPr>
            <a:r>
              <a:rPr lang="en-US" sz="1600" dirty="0" smtClean="0"/>
              <a:t>Applications of Wireless Charging</a:t>
            </a:r>
          </a:p>
          <a:p>
            <a:pPr lvl="1">
              <a:spcBef>
                <a:spcPts val="300"/>
              </a:spcBef>
            </a:pPr>
            <a:r>
              <a:rPr lang="en-US" sz="1600" dirty="0" smtClean="0"/>
              <a:t>Wireless Charging System Overview</a:t>
            </a:r>
          </a:p>
          <a:p>
            <a:pPr lvl="1">
              <a:spcBef>
                <a:spcPts val="300"/>
              </a:spcBef>
            </a:pPr>
            <a:r>
              <a:rPr lang="en-US" sz="1600" dirty="0" smtClean="0"/>
              <a:t>Wireless Power Propagation Models</a:t>
            </a:r>
          </a:p>
          <a:p>
            <a:pPr>
              <a:spcBef>
                <a:spcPts val="300"/>
              </a:spcBef>
            </a:pPr>
            <a:r>
              <a:rPr lang="en-US" sz="1800" b="1" dirty="0" smtClean="0"/>
              <a:t>Wireless Charging Standards and Implementations</a:t>
            </a:r>
          </a:p>
          <a:p>
            <a:pPr lvl="1">
              <a:spcBef>
                <a:spcPts val="300"/>
              </a:spcBef>
            </a:pPr>
            <a:r>
              <a:rPr lang="en-US" altLang="ja-JP" sz="1600" dirty="0" smtClean="0"/>
              <a:t>International Charging Standards</a:t>
            </a:r>
            <a:endParaRPr lang="en-US" altLang="ja-JP" sz="1600" dirty="0"/>
          </a:p>
          <a:p>
            <a:pPr lvl="1">
              <a:spcBef>
                <a:spcPts val="300"/>
              </a:spcBef>
            </a:pPr>
            <a:r>
              <a:rPr lang="en-US" altLang="ja-JP" sz="1600" dirty="0" smtClean="0"/>
              <a:t>Implementations of International Charging Standards</a:t>
            </a:r>
            <a:endParaRPr lang="en-US" altLang="ja-JP" sz="1600" dirty="0"/>
          </a:p>
          <a:p>
            <a:pPr>
              <a:spcBef>
                <a:spcPts val="300"/>
              </a:spcBef>
            </a:pPr>
            <a:r>
              <a:rPr lang="en-US" sz="1800" b="1" dirty="0" smtClean="0"/>
              <a:t>Mobile Charger Dispatch Strategy</a:t>
            </a:r>
            <a:endParaRPr lang="en-US" sz="1800" b="1" dirty="0"/>
          </a:p>
          <a:p>
            <a:pPr lvl="1">
              <a:spcBef>
                <a:spcPts val="300"/>
              </a:spcBef>
            </a:pPr>
            <a:r>
              <a:rPr lang="en-US" altLang="ja-JP" sz="1600" dirty="0" smtClean="0"/>
              <a:t>Offline Charger Dispatch Strategy</a:t>
            </a:r>
            <a:endParaRPr lang="en-US" altLang="ja-JP" sz="1600" dirty="0"/>
          </a:p>
          <a:p>
            <a:pPr lvl="1">
              <a:spcBef>
                <a:spcPts val="300"/>
              </a:spcBef>
            </a:pPr>
            <a:r>
              <a:rPr lang="en-US" altLang="ja-JP" sz="1600" dirty="0" smtClean="0"/>
              <a:t>Online Charging Dispatch Strategy</a:t>
            </a:r>
          </a:p>
        </p:txBody>
      </p:sp>
      <p:sp>
        <p:nvSpPr>
          <p:cNvPr id="6" name="Rectangle 5"/>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sp>
        <p:nvSpPr>
          <p:cNvPr id="5" name="Oval 4"/>
          <p:cNvSpPr/>
          <p:nvPr/>
        </p:nvSpPr>
        <p:spPr>
          <a:xfrm>
            <a:off x="685800" y="4800600"/>
            <a:ext cx="3810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229600" cy="762000"/>
          </a:xfrm>
        </p:spPr>
        <p:txBody>
          <a:bodyPr>
            <a:normAutofit/>
          </a:bodyPr>
          <a:lstStyle/>
          <a:p>
            <a:r>
              <a:rPr kumimoji="1" lang="en-US" altLang="ja-JP" dirty="0" smtClean="0"/>
              <a:t>Mobile Charger Dispatch Strategy</a:t>
            </a:r>
            <a:endParaRPr lang="en-US" dirty="0"/>
          </a:p>
        </p:txBody>
      </p:sp>
      <p:sp>
        <p:nvSpPr>
          <p:cNvPr id="3" name="Content Placeholder 2"/>
          <p:cNvSpPr>
            <a:spLocks noGrp="1"/>
          </p:cNvSpPr>
          <p:nvPr>
            <p:ph idx="1"/>
          </p:nvPr>
        </p:nvSpPr>
        <p:spPr>
          <a:xfrm>
            <a:off x="381000" y="1752600"/>
            <a:ext cx="8305800" cy="5105400"/>
          </a:xfrm>
        </p:spPr>
        <p:txBody>
          <a:bodyPr/>
          <a:lstStyle/>
          <a:p>
            <a:pPr>
              <a:buNone/>
            </a:pPr>
            <a:r>
              <a:rPr lang="en-US" sz="2200" dirty="0" smtClean="0"/>
              <a:t>Generally, there are five issues to be </a:t>
            </a:r>
            <a:r>
              <a:rPr lang="en-US" sz="2200" dirty="0" smtClean="0"/>
              <a:t>addressed:</a:t>
            </a:r>
            <a:endParaRPr lang="en-US" sz="2200" dirty="0" smtClean="0"/>
          </a:p>
          <a:p>
            <a:pPr marL="457200" indent="-457200">
              <a:buAutoNum type="arabicPeriod"/>
            </a:pPr>
            <a:r>
              <a:rPr lang="en-US" sz="2000" dirty="0" smtClean="0"/>
              <a:t>Given </a:t>
            </a:r>
            <a:r>
              <a:rPr lang="en-US" sz="2000" dirty="0" smtClean="0"/>
              <a:t>a </a:t>
            </a:r>
            <a:r>
              <a:rPr lang="en-US" sz="2000" dirty="0" err="1" smtClean="0"/>
              <a:t>nbr</a:t>
            </a:r>
            <a:r>
              <a:rPr lang="en-US" sz="2000" dirty="0" smtClean="0"/>
              <a:t> </a:t>
            </a:r>
            <a:r>
              <a:rPr lang="en-US" sz="2000" dirty="0" smtClean="0"/>
              <a:t>of distributed devices and </a:t>
            </a:r>
            <a:r>
              <a:rPr lang="en-US" sz="2000" dirty="0" smtClean="0"/>
              <a:t>locations, obtain </a:t>
            </a:r>
            <a:r>
              <a:rPr lang="en-US" sz="2000" dirty="0" smtClean="0"/>
              <a:t>the best charging </a:t>
            </a:r>
            <a:r>
              <a:rPr lang="en-US" sz="2000" dirty="0" smtClean="0"/>
              <a:t>location </a:t>
            </a:r>
            <a:r>
              <a:rPr lang="en-US" sz="2000" dirty="0" smtClean="0"/>
              <a:t>for a </a:t>
            </a:r>
            <a:r>
              <a:rPr lang="en-US" sz="2000" dirty="0" smtClean="0"/>
              <a:t>mobile charger </a:t>
            </a:r>
            <a:r>
              <a:rPr lang="en-US" sz="2000" dirty="0" smtClean="0"/>
              <a:t>to visit so that wireless charging can cover all </a:t>
            </a:r>
            <a:r>
              <a:rPr lang="en-US" sz="2000" dirty="0" smtClean="0"/>
              <a:t>devices.</a:t>
            </a:r>
          </a:p>
          <a:p>
            <a:pPr marL="457200" indent="-457200">
              <a:buAutoNum type="arabicPeriod"/>
            </a:pPr>
            <a:r>
              <a:rPr lang="en-US" sz="2000" dirty="0" smtClean="0"/>
              <a:t>Given </a:t>
            </a:r>
            <a:r>
              <a:rPr lang="en-US" sz="2000" dirty="0" smtClean="0"/>
              <a:t>a </a:t>
            </a:r>
            <a:r>
              <a:rPr lang="en-US" sz="2000" dirty="0" err="1" smtClean="0"/>
              <a:t>nbr</a:t>
            </a:r>
            <a:r>
              <a:rPr lang="en-US" sz="2000" dirty="0" smtClean="0"/>
              <a:t> </a:t>
            </a:r>
            <a:r>
              <a:rPr lang="en-US" sz="2000" dirty="0" smtClean="0"/>
              <a:t>of charging locations for a </a:t>
            </a:r>
            <a:r>
              <a:rPr lang="en-US" sz="2000" dirty="0" smtClean="0"/>
              <a:t>mobile charger </a:t>
            </a:r>
            <a:r>
              <a:rPr lang="en-US" sz="2000" dirty="0" smtClean="0"/>
              <a:t>to visit, </a:t>
            </a:r>
            <a:r>
              <a:rPr lang="en-US" sz="2000" dirty="0" smtClean="0"/>
              <a:t>determine </a:t>
            </a:r>
            <a:r>
              <a:rPr lang="en-US" sz="2000" dirty="0" smtClean="0"/>
              <a:t>an optimal </a:t>
            </a:r>
            <a:r>
              <a:rPr lang="en-US" sz="2000" dirty="0" smtClean="0"/>
              <a:t>travel path for </a:t>
            </a:r>
            <a:r>
              <a:rPr lang="en-US" sz="2000" dirty="0" smtClean="0"/>
              <a:t>the charger to visit all the </a:t>
            </a:r>
            <a:r>
              <a:rPr lang="en-US" sz="2000" dirty="0" smtClean="0"/>
              <a:t>locations so </a:t>
            </a:r>
            <a:r>
              <a:rPr lang="en-US" sz="2000" dirty="0" smtClean="0"/>
              <a:t>that certain goal(s) can be achieved</a:t>
            </a:r>
            <a:r>
              <a:rPr lang="en-US" sz="2000" dirty="0" smtClean="0"/>
              <a:t>.</a:t>
            </a:r>
          </a:p>
          <a:p>
            <a:pPr marL="457200" indent="-457200">
              <a:buAutoNum type="arabicPeriod"/>
            </a:pPr>
            <a:r>
              <a:rPr lang="en-US" sz="2000" dirty="0" smtClean="0"/>
              <a:t>Given </a:t>
            </a:r>
            <a:r>
              <a:rPr lang="en-US" sz="2000" dirty="0" smtClean="0"/>
              <a:t>a </a:t>
            </a:r>
            <a:r>
              <a:rPr lang="en-US" sz="2000" dirty="0" err="1" smtClean="0"/>
              <a:t>nbr</a:t>
            </a:r>
            <a:r>
              <a:rPr lang="en-US" sz="2000" dirty="0" smtClean="0"/>
              <a:t> </a:t>
            </a:r>
            <a:r>
              <a:rPr lang="en-US" sz="2000" dirty="0" smtClean="0"/>
              <a:t>of sojourn locations for a mobile </a:t>
            </a:r>
            <a:r>
              <a:rPr lang="en-US" sz="2000" dirty="0" smtClean="0"/>
              <a:t>charger to </a:t>
            </a:r>
            <a:r>
              <a:rPr lang="en-US" sz="2000" dirty="0" smtClean="0"/>
              <a:t>visit, </a:t>
            </a:r>
            <a:r>
              <a:rPr lang="en-US" sz="2000" dirty="0" smtClean="0"/>
              <a:t>obtain </a:t>
            </a:r>
            <a:r>
              <a:rPr lang="en-US" sz="2000" dirty="0" smtClean="0"/>
              <a:t>an optimal charging </a:t>
            </a:r>
            <a:r>
              <a:rPr lang="en-US" sz="2000" dirty="0" smtClean="0"/>
              <a:t>duration for </a:t>
            </a:r>
            <a:r>
              <a:rPr lang="en-US" sz="2000" dirty="0" smtClean="0"/>
              <a:t>the charger to dwell in each location so that none </a:t>
            </a:r>
            <a:r>
              <a:rPr lang="en-US" sz="2000" dirty="0" smtClean="0"/>
              <a:t>of the </a:t>
            </a:r>
            <a:r>
              <a:rPr lang="en-US" sz="2000" dirty="0" smtClean="0"/>
              <a:t>devices is </a:t>
            </a:r>
            <a:r>
              <a:rPr lang="en-US" sz="2000" dirty="0" smtClean="0"/>
              <a:t>under-charged.</a:t>
            </a:r>
          </a:p>
          <a:p>
            <a:pPr marL="457200" indent="-457200">
              <a:buAutoNum type="arabicPeriod"/>
            </a:pPr>
            <a:r>
              <a:rPr lang="en-US" sz="2000" dirty="0" smtClean="0"/>
              <a:t>Given </a:t>
            </a:r>
            <a:r>
              <a:rPr lang="en-US" sz="2000" dirty="0" smtClean="0"/>
              <a:t>a </a:t>
            </a:r>
            <a:r>
              <a:rPr lang="en-US" sz="2000" dirty="0" err="1" smtClean="0"/>
              <a:t>nbr</a:t>
            </a:r>
            <a:r>
              <a:rPr lang="en-US" sz="2000" dirty="0" smtClean="0"/>
              <a:t> </a:t>
            </a:r>
            <a:r>
              <a:rPr lang="en-US" sz="2000" dirty="0" smtClean="0"/>
              <a:t>of devices, their locations and data </a:t>
            </a:r>
            <a:r>
              <a:rPr lang="en-US" sz="2000" dirty="0" smtClean="0"/>
              <a:t>flow requirement</a:t>
            </a:r>
            <a:r>
              <a:rPr lang="en-US" sz="2000" dirty="0" smtClean="0"/>
              <a:t>, </a:t>
            </a:r>
            <a:r>
              <a:rPr lang="en-US" sz="2000" dirty="0" smtClean="0"/>
              <a:t>obtain </a:t>
            </a:r>
            <a:r>
              <a:rPr lang="en-US" sz="2000" dirty="0" smtClean="0"/>
              <a:t>the best data flow </a:t>
            </a:r>
            <a:r>
              <a:rPr lang="en-US" sz="2000" dirty="0" smtClean="0"/>
              <a:t>rates and </a:t>
            </a:r>
            <a:r>
              <a:rPr lang="en-US" sz="2000" dirty="0" smtClean="0"/>
              <a:t>data routing paths for the devices so that </a:t>
            </a:r>
            <a:r>
              <a:rPr lang="en-US" sz="2000" dirty="0" smtClean="0"/>
              <a:t>overall data </a:t>
            </a:r>
            <a:r>
              <a:rPr lang="en-US" sz="2000" dirty="0" smtClean="0"/>
              <a:t>gathering </a:t>
            </a:r>
            <a:r>
              <a:rPr lang="en-US" sz="2000" dirty="0" smtClean="0"/>
              <a:t>performance </a:t>
            </a:r>
            <a:r>
              <a:rPr lang="en-US" sz="2000" dirty="0" smtClean="0"/>
              <a:t>is optimized</a:t>
            </a:r>
            <a:r>
              <a:rPr lang="en-US" sz="2000" dirty="0" smtClean="0"/>
              <a:t>.</a:t>
            </a:r>
          </a:p>
          <a:p>
            <a:pPr marL="457200" indent="-457200">
              <a:buAutoNum type="arabicPeriod"/>
            </a:pPr>
            <a:r>
              <a:rPr lang="en-US" sz="2000" dirty="0" smtClean="0"/>
              <a:t>In collaborative </a:t>
            </a:r>
            <a:r>
              <a:rPr lang="en-US" sz="2000" dirty="0" smtClean="0"/>
              <a:t>energy provisioning </a:t>
            </a:r>
            <a:r>
              <a:rPr lang="en-US" sz="2000" dirty="0" smtClean="0"/>
              <a:t>with multiple chargers</a:t>
            </a:r>
            <a:r>
              <a:rPr lang="en-US" sz="2000" dirty="0" smtClean="0"/>
              <a:t>, </a:t>
            </a:r>
            <a:r>
              <a:rPr lang="en-US" sz="2000" dirty="0" smtClean="0"/>
              <a:t>determine </a:t>
            </a:r>
            <a:r>
              <a:rPr lang="en-US" sz="2000" dirty="0" smtClean="0"/>
              <a:t>the</a:t>
            </a:r>
            <a:r>
              <a:rPr lang="en-US" sz="2000" dirty="0" smtClean="0">
                <a:solidFill>
                  <a:schemeClr val="bg1"/>
                </a:solidFill>
              </a:rPr>
              <a:t> </a:t>
            </a:r>
            <a:r>
              <a:rPr lang="en-US" sz="2000" dirty="0" smtClean="0">
                <a:solidFill>
                  <a:schemeClr val="bg1"/>
                </a:solidFill>
              </a:rPr>
              <a:t>min </a:t>
            </a:r>
            <a:r>
              <a:rPr lang="en-US" sz="2000" dirty="0" err="1" smtClean="0">
                <a:solidFill>
                  <a:schemeClr val="bg1"/>
                </a:solidFill>
              </a:rPr>
              <a:t>nbr</a:t>
            </a:r>
            <a:r>
              <a:rPr lang="en-US" sz="2000" dirty="0" smtClean="0">
                <a:solidFill>
                  <a:schemeClr val="bg1"/>
                </a:solidFill>
              </a:rPr>
              <a:t> </a:t>
            </a:r>
            <a:r>
              <a:rPr lang="en-US" sz="2000" dirty="0" smtClean="0">
                <a:solidFill>
                  <a:schemeClr val="bg1"/>
                </a:solidFill>
              </a:rPr>
              <a:t>of chargers to be deployed to meet a </a:t>
            </a:r>
            <a:r>
              <a:rPr lang="en-US" sz="2000" dirty="0" smtClean="0">
                <a:solidFill>
                  <a:schemeClr val="bg1"/>
                </a:solidFill>
              </a:rPr>
              <a:t>certain objective (min </a:t>
            </a:r>
            <a:r>
              <a:rPr lang="en-US" sz="2000" dirty="0" smtClean="0">
                <a:solidFill>
                  <a:schemeClr val="bg1"/>
                </a:solidFill>
              </a:rPr>
              <a:t>cost</a:t>
            </a:r>
            <a:r>
              <a:rPr lang="en-US" sz="2000" dirty="0" smtClean="0">
                <a:solidFill>
                  <a:schemeClr val="bg1"/>
                </a:solidFill>
              </a:rPr>
              <a:t>)</a:t>
            </a:r>
            <a:endParaRPr lang="en-US" sz="20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Mobile Charger Dispatch Strategy</a:t>
            </a:r>
            <a:endParaRPr lang="en-US" dirty="0"/>
          </a:p>
        </p:txBody>
      </p:sp>
      <p:sp>
        <p:nvSpPr>
          <p:cNvPr id="3" name="Content Placeholder 2"/>
          <p:cNvSpPr>
            <a:spLocks noGrp="1"/>
          </p:cNvSpPr>
          <p:nvPr>
            <p:ph idx="1"/>
          </p:nvPr>
        </p:nvSpPr>
        <p:spPr>
          <a:xfrm>
            <a:off x="304800" y="1905000"/>
            <a:ext cx="8382000" cy="4191000"/>
          </a:xfrm>
        </p:spPr>
        <p:txBody>
          <a:bodyPr/>
          <a:lstStyle/>
          <a:p>
            <a:r>
              <a:rPr lang="en-US" sz="2200" dirty="0" smtClean="0"/>
              <a:t>Two typical systems considered for mobile charger dispatch planning</a:t>
            </a:r>
            <a:endParaRPr lang="en-US" sz="2200" dirty="0"/>
          </a:p>
        </p:txBody>
      </p:sp>
      <p:pic>
        <p:nvPicPr>
          <p:cNvPr id="2050" name="Picture 2"/>
          <p:cNvPicPr>
            <a:picLocks noChangeAspect="1" noChangeArrowheads="1"/>
          </p:cNvPicPr>
          <p:nvPr/>
        </p:nvPicPr>
        <p:blipFill>
          <a:blip r:embed="rId3" cstate="print"/>
          <a:srcRect/>
          <a:stretch>
            <a:fillRect/>
          </a:stretch>
        </p:blipFill>
        <p:spPr bwMode="auto">
          <a:xfrm>
            <a:off x="1065197" y="2286000"/>
            <a:ext cx="6049978" cy="406179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1066800" y="2286000"/>
            <a:ext cx="6034088" cy="396394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linds(horizontal)">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229600" cy="762000"/>
          </a:xfrm>
        </p:spPr>
        <p:txBody>
          <a:bodyPr>
            <a:normAutofit/>
          </a:bodyPr>
          <a:lstStyle/>
          <a:p>
            <a:r>
              <a:rPr kumimoji="1" lang="en-US" altLang="ja-JP" dirty="0" smtClean="0"/>
              <a:t>Mobile Charger Dispatch Strategy</a:t>
            </a:r>
            <a:endParaRPr lang="en-US" dirty="0"/>
          </a:p>
        </p:txBody>
      </p:sp>
      <p:sp>
        <p:nvSpPr>
          <p:cNvPr id="3" name="Content Placeholder 2"/>
          <p:cNvSpPr>
            <a:spLocks noGrp="1"/>
          </p:cNvSpPr>
          <p:nvPr>
            <p:ph idx="1"/>
          </p:nvPr>
        </p:nvSpPr>
        <p:spPr>
          <a:xfrm>
            <a:off x="381000" y="1752600"/>
            <a:ext cx="8229600" cy="4572000"/>
          </a:xfrm>
        </p:spPr>
        <p:txBody>
          <a:bodyPr/>
          <a:lstStyle/>
          <a:p>
            <a:pPr>
              <a:buNone/>
            </a:pPr>
            <a:r>
              <a:rPr lang="en-US" sz="2200" dirty="0" smtClean="0"/>
              <a:t>Taxonomy of mobile chargers dispatch strategies:</a:t>
            </a:r>
            <a:endParaRPr lang="en-US" sz="2200" dirty="0" smtClean="0"/>
          </a:p>
          <a:p>
            <a:r>
              <a:rPr lang="en-US" sz="2000" dirty="0" smtClean="0"/>
              <a:t>From the perspective of timeliness of </a:t>
            </a:r>
            <a:r>
              <a:rPr lang="en-US" sz="2000" dirty="0" smtClean="0"/>
              <a:t>demand: offline vs. </a:t>
            </a:r>
            <a:r>
              <a:rPr lang="en-US" sz="2000" dirty="0" smtClean="0"/>
              <a:t>online </a:t>
            </a:r>
            <a:r>
              <a:rPr lang="en-US" sz="2000" dirty="0" smtClean="0"/>
              <a:t>dispatch planning</a:t>
            </a:r>
            <a:r>
              <a:rPr lang="en-US" sz="2000" dirty="0" smtClean="0"/>
              <a:t>. </a:t>
            </a:r>
            <a:endParaRPr lang="en-US" sz="2000" dirty="0" smtClean="0"/>
          </a:p>
          <a:p>
            <a:r>
              <a:rPr lang="en-US" sz="2000" dirty="0" smtClean="0"/>
              <a:t>Single-charger vs. </a:t>
            </a:r>
            <a:r>
              <a:rPr lang="en-US" sz="2000" dirty="0" smtClean="0"/>
              <a:t>multiple-charger strategies. </a:t>
            </a:r>
            <a:endParaRPr lang="en-US" sz="2000" dirty="0" smtClean="0"/>
          </a:p>
          <a:p>
            <a:r>
              <a:rPr lang="en-US" sz="2000" dirty="0" smtClean="0"/>
              <a:t>Based </a:t>
            </a:r>
            <a:r>
              <a:rPr lang="en-US" sz="2000" dirty="0" smtClean="0"/>
              <a:t>on </a:t>
            </a:r>
            <a:r>
              <a:rPr lang="en-US" sz="2000" dirty="0" smtClean="0"/>
              <a:t>control structure: centralized </a:t>
            </a:r>
            <a:r>
              <a:rPr lang="en-US" sz="2000" dirty="0" smtClean="0"/>
              <a:t>and </a:t>
            </a:r>
            <a:r>
              <a:rPr lang="en-US" sz="2000" dirty="0" smtClean="0"/>
              <a:t>distributed approaches</a:t>
            </a:r>
            <a:r>
              <a:rPr lang="en-US" sz="2000" dirty="0" smtClean="0"/>
              <a:t>. </a:t>
            </a:r>
            <a:endParaRPr lang="en-US" sz="2000" dirty="0"/>
          </a:p>
        </p:txBody>
      </p:sp>
      <p:pic>
        <p:nvPicPr>
          <p:cNvPr id="1027" name="Picture 3"/>
          <p:cNvPicPr>
            <a:picLocks noChangeAspect="1" noChangeArrowheads="1"/>
          </p:cNvPicPr>
          <p:nvPr/>
        </p:nvPicPr>
        <p:blipFill>
          <a:blip r:embed="rId3" cstate="print"/>
          <a:srcRect/>
          <a:stretch>
            <a:fillRect/>
          </a:stretch>
        </p:blipFill>
        <p:spPr bwMode="auto">
          <a:xfrm>
            <a:off x="1676400" y="3733800"/>
            <a:ext cx="5154069" cy="2514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229600" cy="762000"/>
          </a:xfrm>
        </p:spPr>
        <p:txBody>
          <a:bodyPr>
            <a:normAutofit/>
          </a:bodyPr>
          <a:lstStyle/>
          <a:p>
            <a:r>
              <a:rPr kumimoji="1" lang="en-US" altLang="ja-JP" dirty="0" smtClean="0"/>
              <a:t>Mobile Charger Dispatch </a:t>
            </a:r>
            <a:r>
              <a:rPr kumimoji="1" lang="en-US" altLang="ja-JP" dirty="0" smtClean="0"/>
              <a:t>Strategy: Offline</a:t>
            </a:r>
            <a:endParaRPr lang="en-US" dirty="0"/>
          </a:p>
        </p:txBody>
      </p:sp>
      <p:sp>
        <p:nvSpPr>
          <p:cNvPr id="3" name="Content Placeholder 2"/>
          <p:cNvSpPr>
            <a:spLocks noGrp="1"/>
          </p:cNvSpPr>
          <p:nvPr>
            <p:ph idx="1"/>
          </p:nvPr>
        </p:nvSpPr>
        <p:spPr>
          <a:xfrm>
            <a:off x="381000" y="1752600"/>
            <a:ext cx="8229600" cy="4495800"/>
          </a:xfrm>
        </p:spPr>
        <p:txBody>
          <a:bodyPr/>
          <a:lstStyle/>
          <a:p>
            <a:pPr>
              <a:buNone/>
            </a:pPr>
            <a:endParaRPr lang="en-US" sz="2200" dirty="0" smtClean="0"/>
          </a:p>
        </p:txBody>
      </p:sp>
      <p:pic>
        <p:nvPicPr>
          <p:cNvPr id="3075" name="Picture 3"/>
          <p:cNvPicPr>
            <a:picLocks noChangeAspect="1" noChangeArrowheads="1"/>
          </p:cNvPicPr>
          <p:nvPr/>
        </p:nvPicPr>
        <p:blipFill>
          <a:blip r:embed="rId3" cstate="print"/>
          <a:srcRect/>
          <a:stretch>
            <a:fillRect/>
          </a:stretch>
        </p:blipFill>
        <p:spPr bwMode="auto">
          <a:xfrm>
            <a:off x="152400" y="1828800"/>
            <a:ext cx="88392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7848600" cy="762000"/>
          </a:xfrm>
        </p:spPr>
        <p:txBody>
          <a:bodyPr>
            <a:normAutofit/>
          </a:bodyPr>
          <a:lstStyle/>
          <a:p>
            <a:r>
              <a:rPr kumimoji="1" lang="en-US" altLang="ja-JP" dirty="0" smtClean="0"/>
              <a:t>Mobile Charger Dispatch Strategy: </a:t>
            </a:r>
            <a:r>
              <a:rPr kumimoji="1" lang="en-US" altLang="ja-JP" dirty="0" smtClean="0"/>
              <a:t>Online</a:t>
            </a:r>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3" cstate="print"/>
          <a:srcRect/>
          <a:stretch>
            <a:fillRect/>
          </a:stretch>
        </p:blipFill>
        <p:spPr bwMode="auto">
          <a:xfrm>
            <a:off x="228600" y="1981200"/>
            <a:ext cx="86868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(2/2)</a:t>
            </a:r>
            <a:endParaRPr lang="en-US" dirty="0"/>
          </a:p>
        </p:txBody>
      </p:sp>
      <p:sp>
        <p:nvSpPr>
          <p:cNvPr id="3" name="Content Placeholder 2"/>
          <p:cNvSpPr>
            <a:spLocks noGrp="1"/>
          </p:cNvSpPr>
          <p:nvPr>
            <p:ph idx="1"/>
          </p:nvPr>
        </p:nvSpPr>
        <p:spPr/>
        <p:txBody>
          <a:bodyPr/>
          <a:lstStyle/>
          <a:p>
            <a:pPr indent="-285750">
              <a:spcBef>
                <a:spcPts val="300"/>
              </a:spcBef>
            </a:pPr>
            <a:r>
              <a:rPr lang="en-US" sz="1800" b="1" dirty="0"/>
              <a:t>Static Wireless Charger Scheduling Strategies</a:t>
            </a:r>
          </a:p>
          <a:p>
            <a:pPr lvl="1">
              <a:spcBef>
                <a:spcPts val="300"/>
              </a:spcBef>
            </a:pPr>
            <a:r>
              <a:rPr lang="en-US" altLang="ja-JP" sz="1600" dirty="0"/>
              <a:t>Charging Strategies for Hybrid Access Point</a:t>
            </a:r>
          </a:p>
          <a:p>
            <a:pPr lvl="1">
              <a:spcBef>
                <a:spcPts val="300"/>
              </a:spcBef>
            </a:pPr>
            <a:r>
              <a:rPr lang="en-US" altLang="ja-JP" sz="1600" dirty="0"/>
              <a:t>Charging Strategies for Dedicated Energy Access Point</a:t>
            </a:r>
          </a:p>
          <a:p>
            <a:pPr lvl="1">
              <a:spcBef>
                <a:spcPts val="300"/>
              </a:spcBef>
            </a:pPr>
            <a:r>
              <a:rPr lang="en-US" altLang="ja-JP" sz="1600" dirty="0"/>
              <a:t>Charging Strategies for Relay with Hybrid Access </a:t>
            </a:r>
            <a:r>
              <a:rPr lang="en-US" altLang="ja-JP" sz="1600" dirty="0" smtClean="0"/>
              <a:t>Point</a:t>
            </a:r>
            <a:r>
              <a:rPr lang="en-US" altLang="ja-JP" sz="1600" dirty="0" smtClean="0">
                <a:solidFill>
                  <a:schemeClr val="bg1"/>
                </a:solidFill>
              </a:rPr>
              <a:t> </a:t>
            </a:r>
            <a:r>
              <a:rPr lang="en-US" altLang="ja-JP" sz="1400" dirty="0">
                <a:solidFill>
                  <a:schemeClr val="bg1"/>
                </a:solidFill>
              </a:rPr>
              <a:t>Multi-antenna Energy </a:t>
            </a:r>
            <a:r>
              <a:rPr lang="en-US" altLang="ja-JP" sz="1400" dirty="0" smtClean="0">
                <a:solidFill>
                  <a:schemeClr val="bg1"/>
                </a:solidFill>
              </a:rPr>
              <a:t>Access Point</a:t>
            </a:r>
          </a:p>
          <a:p>
            <a:pPr>
              <a:spcBef>
                <a:spcPts val="300"/>
              </a:spcBef>
            </a:pPr>
            <a:r>
              <a:rPr lang="en-US" sz="1800" b="1" dirty="0" smtClean="0"/>
              <a:t>Wireless Charger Deployment Strategies</a:t>
            </a:r>
          </a:p>
          <a:p>
            <a:pPr lvl="1">
              <a:spcBef>
                <a:spcPts val="300"/>
              </a:spcBef>
            </a:pPr>
            <a:r>
              <a:rPr lang="en-US" altLang="ja-JP" sz="1600" dirty="0" smtClean="0"/>
              <a:t>Static Wireless Charger Deployment</a:t>
            </a:r>
            <a:endParaRPr lang="en-US" altLang="ja-JP" sz="1600" dirty="0"/>
          </a:p>
          <a:p>
            <a:pPr lvl="1">
              <a:spcBef>
                <a:spcPts val="300"/>
              </a:spcBef>
            </a:pPr>
            <a:r>
              <a:rPr lang="en-US" sz="1600" dirty="0" smtClean="0"/>
              <a:t>Mobile Wireless Charger Deployment</a:t>
            </a:r>
            <a:endParaRPr lang="en-US" sz="1600" dirty="0"/>
          </a:p>
          <a:p>
            <a:pPr>
              <a:spcBef>
                <a:spcPts val="300"/>
              </a:spcBef>
            </a:pPr>
            <a:r>
              <a:rPr lang="en-US" sz="1800" b="1" dirty="0" smtClean="0"/>
              <a:t>Open Research Issues and Future Directions</a:t>
            </a:r>
            <a:endParaRPr lang="en-US" sz="1800" b="1" dirty="0"/>
          </a:p>
          <a:p>
            <a:pPr lvl="1">
              <a:spcBef>
                <a:spcPts val="300"/>
              </a:spcBef>
            </a:pPr>
            <a:r>
              <a:rPr lang="en-US" altLang="ja-JP" sz="1600" dirty="0" smtClean="0"/>
              <a:t>Open Research Issues</a:t>
            </a:r>
            <a:endParaRPr lang="en-US" altLang="ja-JP" sz="1600" dirty="0"/>
          </a:p>
          <a:p>
            <a:pPr lvl="1">
              <a:spcBef>
                <a:spcPts val="300"/>
              </a:spcBef>
            </a:pPr>
            <a:r>
              <a:rPr lang="en-US" altLang="ja-JP" sz="1600" dirty="0" smtClean="0"/>
              <a:t>Future Directions</a:t>
            </a:r>
            <a:endParaRPr lang="en-US" altLang="ja-JP" sz="1600" dirty="0"/>
          </a:p>
          <a:p>
            <a:r>
              <a:rPr lang="en-US" sz="1800" b="1" dirty="0" smtClean="0"/>
              <a:t>Conclusion</a:t>
            </a:r>
            <a:endParaRPr lang="en-US" sz="1800" b="1" dirty="0"/>
          </a:p>
          <a:p>
            <a:endParaRPr lang="en-US" sz="2800" dirty="0"/>
          </a:p>
        </p:txBody>
      </p:sp>
      <p:sp>
        <p:nvSpPr>
          <p:cNvPr id="4" name="Oval 3"/>
          <p:cNvSpPr/>
          <p:nvPr/>
        </p:nvSpPr>
        <p:spPr>
          <a:xfrm>
            <a:off x="685800" y="1905000"/>
            <a:ext cx="4800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64568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229600" cy="762000"/>
          </a:xfrm>
        </p:spPr>
        <p:txBody>
          <a:bodyPr>
            <a:normAutofit/>
          </a:bodyPr>
          <a:lstStyle/>
          <a:p>
            <a:r>
              <a:rPr kumimoji="1" lang="en-US" altLang="ja-JP" dirty="0" smtClean="0"/>
              <a:t>Static Wireless Charger Scheduling Strategies</a:t>
            </a:r>
            <a:endParaRPr lang="en-US" dirty="0"/>
          </a:p>
        </p:txBody>
      </p:sp>
      <p:sp>
        <p:nvSpPr>
          <p:cNvPr id="3" name="Content Placeholder 2"/>
          <p:cNvSpPr>
            <a:spLocks noGrp="1"/>
          </p:cNvSpPr>
          <p:nvPr>
            <p:ph idx="1"/>
          </p:nvPr>
        </p:nvSpPr>
        <p:spPr>
          <a:xfrm>
            <a:off x="381000" y="1752600"/>
            <a:ext cx="8229600" cy="4495800"/>
          </a:xfrm>
        </p:spPr>
        <p:txBody>
          <a:bodyPr/>
          <a:lstStyle/>
          <a:p>
            <a:pPr marL="0" indent="0">
              <a:buNone/>
            </a:pPr>
            <a:r>
              <a:rPr lang="en-US" sz="2200" dirty="0" smtClean="0"/>
              <a:t>Wireless Powered Communication Networks (WPCN): </a:t>
            </a:r>
            <a:r>
              <a:rPr lang="en-US" sz="2000" dirty="0" smtClean="0"/>
              <a:t>Wireless devices communicate using only the harvested energy from wireless chargers categorized in two types:</a:t>
            </a:r>
          </a:p>
          <a:p>
            <a:pPr marL="457200" indent="-457200">
              <a:buAutoNum type="arabicPeriod"/>
            </a:pPr>
            <a:r>
              <a:rPr lang="en-US" sz="2000" i="1" dirty="0" smtClean="0"/>
              <a:t>Energy Access Point (E-AP): </a:t>
            </a:r>
            <a:r>
              <a:rPr lang="en-US" sz="2000" dirty="0" smtClean="0"/>
              <a:t>dedicated to provide </a:t>
            </a:r>
            <a:r>
              <a:rPr lang="en-US" sz="2000" dirty="0" smtClean="0"/>
              <a:t>wireless </a:t>
            </a:r>
            <a:r>
              <a:rPr lang="en-US" sz="2000" dirty="0" smtClean="0"/>
              <a:t>charging</a:t>
            </a:r>
          </a:p>
          <a:p>
            <a:pPr marL="457200" indent="-457200">
              <a:buAutoNum type="arabicPeriod"/>
            </a:pPr>
            <a:r>
              <a:rPr lang="en-US" sz="2000" i="1" dirty="0" smtClean="0"/>
              <a:t>Hybrid Access Point (H-AP): </a:t>
            </a:r>
            <a:r>
              <a:rPr lang="en-US" sz="2000" dirty="0" smtClean="0"/>
              <a:t>supports </a:t>
            </a:r>
            <a:r>
              <a:rPr lang="en-US" sz="2000" dirty="0" smtClean="0"/>
              <a:t>data </a:t>
            </a:r>
            <a:r>
              <a:rPr lang="en-US" sz="2000" dirty="0" smtClean="0"/>
              <a:t> communication and work </a:t>
            </a:r>
            <a:r>
              <a:rPr lang="en-US" sz="2000" dirty="0" smtClean="0"/>
              <a:t>as a data assess point (D-AP</a:t>
            </a:r>
            <a:r>
              <a:rPr lang="en-US" sz="2000" dirty="0" smtClean="0"/>
              <a:t>)</a:t>
            </a:r>
          </a:p>
          <a:p>
            <a:pPr marL="457200" indent="-457200">
              <a:buNone/>
            </a:pPr>
            <a:endParaRPr lang="en-US" sz="2000" dirty="0" smtClean="0"/>
          </a:p>
          <a:p>
            <a:pPr>
              <a:buNone/>
            </a:pPr>
            <a:r>
              <a:rPr lang="en-US" sz="2000" dirty="0" smtClean="0"/>
              <a:t>For the research efforts for WPCNs</a:t>
            </a:r>
            <a:r>
              <a:rPr lang="en-US" sz="2000" dirty="0" smtClean="0"/>
              <a:t>, there </a:t>
            </a:r>
            <a:r>
              <a:rPr lang="en-US" sz="2000" dirty="0" smtClean="0"/>
              <a:t>are two major </a:t>
            </a:r>
            <a:r>
              <a:rPr lang="en-US" sz="2000" dirty="0" smtClean="0"/>
              <a:t>directions:</a:t>
            </a:r>
          </a:p>
          <a:p>
            <a:pPr marL="457200" indent="-457200">
              <a:buAutoNum type="arabicPeriod"/>
            </a:pPr>
            <a:r>
              <a:rPr lang="en-US" sz="2000" i="1" dirty="0" smtClean="0"/>
              <a:t>Exclusive </a:t>
            </a:r>
            <a:r>
              <a:rPr lang="en-US" sz="2000" i="1" dirty="0" smtClean="0"/>
              <a:t>wireless </a:t>
            </a:r>
            <a:r>
              <a:rPr lang="en-US" sz="2000" i="1" dirty="0" smtClean="0"/>
              <a:t>charging</a:t>
            </a:r>
            <a:r>
              <a:rPr lang="en-US" sz="2000" dirty="0" smtClean="0"/>
              <a:t>: </a:t>
            </a:r>
            <a:r>
              <a:rPr lang="en-US" sz="2000" dirty="0" smtClean="0"/>
              <a:t>wireless power transfer </a:t>
            </a:r>
            <a:r>
              <a:rPr lang="en-US" sz="2000" dirty="0" smtClean="0"/>
              <a:t>and information </a:t>
            </a:r>
            <a:r>
              <a:rPr lang="en-US" sz="2000" dirty="0" smtClean="0"/>
              <a:t>transmission are </a:t>
            </a:r>
            <a:r>
              <a:rPr lang="en-US" sz="2000" dirty="0" smtClean="0"/>
              <a:t>separated</a:t>
            </a:r>
            <a:endParaRPr lang="en-US" sz="2000" dirty="0" smtClean="0"/>
          </a:p>
          <a:p>
            <a:pPr marL="457200" indent="-457200">
              <a:buAutoNum type="arabicPeriod"/>
            </a:pPr>
            <a:r>
              <a:rPr lang="en-US" sz="2000" i="1" dirty="0" smtClean="0"/>
              <a:t>Simultaneous wireless </a:t>
            </a:r>
            <a:r>
              <a:rPr lang="en-US" sz="2000" i="1" dirty="0" smtClean="0"/>
              <a:t>information and power transfer (SWIPT</a:t>
            </a:r>
            <a:r>
              <a:rPr lang="en-US" sz="2000" i="1" dirty="0" smtClean="0"/>
              <a:t>): </a:t>
            </a:r>
            <a:r>
              <a:rPr lang="en-US" sz="2000" dirty="0" smtClean="0"/>
              <a:t>wireless </a:t>
            </a:r>
            <a:r>
              <a:rPr lang="en-US" sz="2000" dirty="0" smtClean="0"/>
              <a:t>charging and information transmission </a:t>
            </a:r>
            <a:r>
              <a:rPr lang="en-US" sz="2000" dirty="0" smtClean="0"/>
              <a:t>are coupled </a:t>
            </a:r>
            <a:r>
              <a:rPr lang="en-US" sz="2000" dirty="0" smtClean="0"/>
              <a:t>to achieve some </a:t>
            </a:r>
            <a:r>
              <a:rPr lang="en-US" sz="2000" dirty="0" smtClean="0"/>
              <a:t>tradeoff</a:t>
            </a:r>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linds(horizontal)">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Introduction</a:t>
            </a:r>
            <a:endParaRPr kumimoji="1" lang="ja-JP" altLang="en-US" dirty="0"/>
          </a:p>
        </p:txBody>
      </p:sp>
      <p:sp>
        <p:nvSpPr>
          <p:cNvPr id="11" name="Content Placeholder 2"/>
          <p:cNvSpPr>
            <a:spLocks noGrp="1"/>
          </p:cNvSpPr>
          <p:nvPr>
            <p:ph idx="1"/>
          </p:nvPr>
        </p:nvSpPr>
        <p:spPr>
          <a:xfrm>
            <a:off x="457200" y="1905000"/>
            <a:ext cx="8382000" cy="4191000"/>
          </a:xfrm>
        </p:spPr>
        <p:txBody>
          <a:bodyPr/>
          <a:lstStyle/>
          <a:p>
            <a:r>
              <a:rPr lang="en-US" dirty="0" smtClean="0"/>
              <a:t>Technology that enables to transmit electromagnetic energy from a power source to an electrical load across an air gap, without interconnecting cords. </a:t>
            </a:r>
          </a:p>
          <a:p>
            <a:r>
              <a:rPr lang="en-US" dirty="0" smtClean="0"/>
              <a:t>Attracting a wide range of applications, from low-power toothbrush to high-power electric vehicles, because of its convenience and better user experience. </a:t>
            </a:r>
          </a:p>
          <a:p>
            <a:r>
              <a:rPr lang="en-US" dirty="0" smtClean="0"/>
              <a:t>Many leading smartphone manufacturers, such as Samsung, Apple and </a:t>
            </a:r>
            <a:r>
              <a:rPr lang="en-US" dirty="0" err="1" smtClean="0"/>
              <a:t>Huawei</a:t>
            </a:r>
            <a:r>
              <a:rPr lang="en-US" dirty="0" smtClean="0"/>
              <a:t>, begin to release new-generation devices featured with built-in wireless charging capability.</a:t>
            </a:r>
            <a:endParaRPr kumimoji="1" lang="ja-JP" altLang="en-US" sz="2000" dirty="0"/>
          </a:p>
        </p:txBody>
      </p:sp>
    </p:spTree>
    <p:extLst>
      <p:ext uri="{BB962C8B-B14F-4D97-AF65-F5344CB8AC3E}">
        <p14:creationId xmlns="" xmlns:p14="http://schemas.microsoft.com/office/powerpoint/2010/main" val="40092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229600" cy="762000"/>
          </a:xfrm>
        </p:spPr>
        <p:txBody>
          <a:bodyPr>
            <a:normAutofit/>
          </a:bodyPr>
          <a:lstStyle/>
          <a:p>
            <a:r>
              <a:rPr kumimoji="1" lang="en-US" altLang="ja-JP" dirty="0" smtClean="0"/>
              <a:t>Static Wireless Charger Scheduling Strategies</a:t>
            </a:r>
            <a:endParaRPr lang="en-US" dirty="0"/>
          </a:p>
        </p:txBody>
      </p:sp>
      <p:sp>
        <p:nvSpPr>
          <p:cNvPr id="3" name="Content Placeholder 2"/>
          <p:cNvSpPr>
            <a:spLocks noGrp="1"/>
          </p:cNvSpPr>
          <p:nvPr>
            <p:ph idx="1"/>
          </p:nvPr>
        </p:nvSpPr>
        <p:spPr>
          <a:xfrm>
            <a:off x="381000" y="1752600"/>
            <a:ext cx="8229600" cy="4495800"/>
          </a:xfrm>
        </p:spPr>
        <p:txBody>
          <a:bodyPr/>
          <a:lstStyle/>
          <a:p>
            <a:pPr>
              <a:buNone/>
            </a:pPr>
            <a:r>
              <a:rPr lang="en-US" sz="2000" dirty="0" smtClean="0"/>
              <a:t>The existing literature considers four types of system </a:t>
            </a:r>
            <a:r>
              <a:rPr lang="en-US" sz="2000" dirty="0" smtClean="0"/>
              <a:t>models:</a:t>
            </a:r>
            <a:endParaRPr lang="en-US" sz="2000" dirty="0" smtClean="0"/>
          </a:p>
          <a:p>
            <a:r>
              <a:rPr lang="en-US" sz="2000" dirty="0" smtClean="0"/>
              <a:t> </a:t>
            </a:r>
            <a:r>
              <a:rPr lang="en-US" sz="2000" i="1" dirty="0" smtClean="0"/>
              <a:t>WPCN with H-AP</a:t>
            </a:r>
            <a:r>
              <a:rPr lang="en-US" sz="2000" dirty="0" smtClean="0"/>
              <a:t>: employs an </a:t>
            </a:r>
            <a:r>
              <a:rPr lang="en-US" sz="2000" dirty="0" smtClean="0"/>
              <a:t>H-AP to perform </a:t>
            </a:r>
            <a:r>
              <a:rPr lang="en-US" sz="2000" dirty="0" smtClean="0"/>
              <a:t>DL </a:t>
            </a:r>
            <a:r>
              <a:rPr lang="en-US" sz="2000" dirty="0" smtClean="0"/>
              <a:t>wireless charging to </a:t>
            </a:r>
            <a:r>
              <a:rPr lang="en-US" sz="2000" dirty="0" smtClean="0"/>
              <a:t>and receive </a:t>
            </a:r>
            <a:r>
              <a:rPr lang="en-US" sz="2000" dirty="0" smtClean="0"/>
              <a:t>information transmission from a user device.</a:t>
            </a:r>
          </a:p>
          <a:p>
            <a:r>
              <a:rPr lang="en-US" sz="2000" dirty="0" smtClean="0"/>
              <a:t> </a:t>
            </a:r>
            <a:r>
              <a:rPr lang="en-US" sz="2000" i="1" dirty="0" smtClean="0"/>
              <a:t>WPCN with dedicated E-AP</a:t>
            </a:r>
            <a:r>
              <a:rPr lang="en-US" sz="2000" dirty="0" smtClean="0"/>
              <a:t>: </a:t>
            </a:r>
            <a:r>
              <a:rPr lang="en-US" sz="2000" dirty="0" smtClean="0"/>
              <a:t>DL wireless </a:t>
            </a:r>
            <a:r>
              <a:rPr lang="en-US" sz="2000" dirty="0" smtClean="0"/>
              <a:t>charging and </a:t>
            </a:r>
            <a:r>
              <a:rPr lang="en-US" sz="2000" dirty="0" smtClean="0"/>
              <a:t>UL information </a:t>
            </a:r>
            <a:r>
              <a:rPr lang="en-US" sz="2000" dirty="0" smtClean="0"/>
              <a:t>reception </a:t>
            </a:r>
            <a:r>
              <a:rPr lang="en-US" sz="2000" dirty="0" smtClean="0"/>
              <a:t>are conducted </a:t>
            </a:r>
            <a:r>
              <a:rPr lang="en-US" sz="2000" dirty="0" smtClean="0"/>
              <a:t>separately by an E-AP and a D-AP, respectively</a:t>
            </a:r>
            <a:r>
              <a:rPr lang="en-US" sz="2000" dirty="0" smtClean="0"/>
              <a:t>.</a:t>
            </a:r>
            <a:endParaRPr lang="en-US" sz="2000" dirty="0" smtClean="0"/>
          </a:p>
        </p:txBody>
      </p:sp>
      <p:pic>
        <p:nvPicPr>
          <p:cNvPr id="5122" name="Picture 2"/>
          <p:cNvPicPr>
            <a:picLocks noChangeAspect="1" noChangeArrowheads="1"/>
          </p:cNvPicPr>
          <p:nvPr/>
        </p:nvPicPr>
        <p:blipFill>
          <a:blip r:embed="rId2" cstate="print"/>
          <a:srcRect/>
          <a:stretch>
            <a:fillRect/>
          </a:stretch>
        </p:blipFill>
        <p:spPr bwMode="auto">
          <a:xfrm>
            <a:off x="152400" y="3886200"/>
            <a:ext cx="4181475" cy="2764548"/>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4495800" y="3810000"/>
            <a:ext cx="4419600" cy="281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linds(horizontal)">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229600" cy="762000"/>
          </a:xfrm>
        </p:spPr>
        <p:txBody>
          <a:bodyPr>
            <a:normAutofit/>
          </a:bodyPr>
          <a:lstStyle/>
          <a:p>
            <a:r>
              <a:rPr kumimoji="1" lang="en-US" altLang="ja-JP" dirty="0" smtClean="0"/>
              <a:t>Static Wireless Charger Scheduling Strategies</a:t>
            </a:r>
            <a:endParaRPr lang="en-US" dirty="0"/>
          </a:p>
        </p:txBody>
      </p:sp>
      <p:sp>
        <p:nvSpPr>
          <p:cNvPr id="3" name="Content Placeholder 2"/>
          <p:cNvSpPr>
            <a:spLocks noGrp="1"/>
          </p:cNvSpPr>
          <p:nvPr>
            <p:ph idx="1"/>
          </p:nvPr>
        </p:nvSpPr>
        <p:spPr>
          <a:xfrm>
            <a:off x="381000" y="1752600"/>
            <a:ext cx="8229600" cy="4495800"/>
          </a:xfrm>
        </p:spPr>
        <p:txBody>
          <a:bodyPr/>
          <a:lstStyle/>
          <a:p>
            <a:pPr>
              <a:buNone/>
            </a:pPr>
            <a:r>
              <a:rPr lang="en-US" sz="2000" dirty="0" smtClean="0"/>
              <a:t>The existing literature considers four types of system models:</a:t>
            </a:r>
          </a:p>
          <a:p>
            <a:r>
              <a:rPr lang="en-US" sz="2000" i="1" dirty="0" smtClean="0"/>
              <a:t>Relay-based </a:t>
            </a:r>
            <a:r>
              <a:rPr lang="en-US" sz="2000" i="1" dirty="0" smtClean="0"/>
              <a:t>WPCN with H-AP</a:t>
            </a:r>
            <a:r>
              <a:rPr lang="en-US" sz="2000" dirty="0" smtClean="0"/>
              <a:t>: </a:t>
            </a:r>
            <a:r>
              <a:rPr lang="en-US" sz="2000" dirty="0" smtClean="0"/>
              <a:t>facilitates </a:t>
            </a:r>
            <a:r>
              <a:rPr lang="en-US" sz="2000" dirty="0" smtClean="0"/>
              <a:t>the </a:t>
            </a:r>
            <a:r>
              <a:rPr lang="en-US" sz="2000" dirty="0" smtClean="0"/>
              <a:t>UL </a:t>
            </a:r>
            <a:r>
              <a:rPr lang="en-US" sz="2000" dirty="0" smtClean="0"/>
              <a:t>transmission from a device to the H-AP.</a:t>
            </a:r>
          </a:p>
          <a:p>
            <a:r>
              <a:rPr lang="en-US" sz="2000" i="1" dirty="0" smtClean="0"/>
              <a:t>WPCN with multi-antenna E-AP</a:t>
            </a:r>
            <a:r>
              <a:rPr lang="en-US" sz="2000" dirty="0" smtClean="0"/>
              <a:t>: adopts multiple antennas/coils at the E-AP to improve the charging efficiency by steering the power beam spatially toward the direction of a device. </a:t>
            </a:r>
            <a:r>
              <a:rPr lang="en-US" sz="2000" dirty="0" smtClean="0"/>
              <a:t>Energy </a:t>
            </a:r>
            <a:r>
              <a:rPr lang="en-US" sz="2000" dirty="0" err="1" smtClean="0"/>
              <a:t>beamforming</a:t>
            </a:r>
            <a:r>
              <a:rPr lang="en-US" sz="2000" dirty="0" smtClean="0"/>
              <a:t> strategy is the main focus, while </a:t>
            </a:r>
            <a:r>
              <a:rPr lang="en-US" sz="2000" dirty="0" smtClean="0"/>
              <a:t>information </a:t>
            </a:r>
            <a:r>
              <a:rPr lang="en-US" sz="2000" dirty="0" smtClean="0"/>
              <a:t>transmission is considered separately with wireless charging.</a:t>
            </a:r>
          </a:p>
          <a:p>
            <a:pPr>
              <a:buNone/>
            </a:pPr>
            <a:endParaRPr lang="en-US" sz="2000" dirty="0" smtClean="0"/>
          </a:p>
        </p:txBody>
      </p:sp>
      <p:pic>
        <p:nvPicPr>
          <p:cNvPr id="6146" name="Picture 2"/>
          <p:cNvPicPr>
            <a:picLocks noChangeAspect="1" noChangeArrowheads="1"/>
          </p:cNvPicPr>
          <p:nvPr/>
        </p:nvPicPr>
        <p:blipFill>
          <a:blip r:embed="rId3" cstate="print"/>
          <a:srcRect/>
          <a:stretch>
            <a:fillRect/>
          </a:stretch>
        </p:blipFill>
        <p:spPr bwMode="auto">
          <a:xfrm>
            <a:off x="228600" y="4114800"/>
            <a:ext cx="4146688" cy="2590800"/>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4724400" y="4114800"/>
            <a:ext cx="4114800" cy="26027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linds(horizontal)">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(2/2)</a:t>
            </a:r>
            <a:endParaRPr lang="en-US" dirty="0"/>
          </a:p>
        </p:txBody>
      </p:sp>
      <p:sp>
        <p:nvSpPr>
          <p:cNvPr id="3" name="Content Placeholder 2"/>
          <p:cNvSpPr>
            <a:spLocks noGrp="1"/>
          </p:cNvSpPr>
          <p:nvPr>
            <p:ph idx="1"/>
          </p:nvPr>
        </p:nvSpPr>
        <p:spPr/>
        <p:txBody>
          <a:bodyPr/>
          <a:lstStyle/>
          <a:p>
            <a:pPr indent="-285750">
              <a:spcBef>
                <a:spcPts val="300"/>
              </a:spcBef>
            </a:pPr>
            <a:r>
              <a:rPr lang="en-US" sz="1800" b="1" dirty="0"/>
              <a:t>Static Wireless Charger Scheduling Strategies</a:t>
            </a:r>
          </a:p>
          <a:p>
            <a:pPr lvl="1">
              <a:spcBef>
                <a:spcPts val="300"/>
              </a:spcBef>
            </a:pPr>
            <a:r>
              <a:rPr lang="en-US" altLang="ja-JP" sz="1600" dirty="0"/>
              <a:t>Charging Strategies for Hybrid Access Point</a:t>
            </a:r>
          </a:p>
          <a:p>
            <a:pPr lvl="1">
              <a:spcBef>
                <a:spcPts val="300"/>
              </a:spcBef>
            </a:pPr>
            <a:r>
              <a:rPr lang="en-US" altLang="ja-JP" sz="1600" dirty="0"/>
              <a:t>Charging Strategies for Dedicated Energy Access Point</a:t>
            </a:r>
          </a:p>
          <a:p>
            <a:pPr lvl="1">
              <a:spcBef>
                <a:spcPts val="300"/>
              </a:spcBef>
            </a:pPr>
            <a:r>
              <a:rPr lang="en-US" altLang="ja-JP" sz="1600" dirty="0"/>
              <a:t>Charging Strategies for Relay with Hybrid Access </a:t>
            </a:r>
            <a:r>
              <a:rPr lang="en-US" altLang="ja-JP" sz="1600" dirty="0" err="1" smtClean="0"/>
              <a:t>Point</a:t>
            </a:r>
            <a:r>
              <a:rPr lang="en-US" altLang="ja-JP" sz="1600" dirty="0" err="1" smtClean="0">
                <a:solidFill>
                  <a:schemeClr val="bg1"/>
                </a:solidFill>
              </a:rPr>
              <a:t>r</a:t>
            </a:r>
            <a:r>
              <a:rPr lang="en-US" altLang="ja-JP" sz="1600" dirty="0" smtClean="0">
                <a:solidFill>
                  <a:schemeClr val="bg1"/>
                </a:solidFill>
              </a:rPr>
              <a:t> </a:t>
            </a:r>
            <a:r>
              <a:rPr lang="en-US" altLang="ja-JP" sz="1600" dirty="0">
                <a:solidFill>
                  <a:schemeClr val="bg1"/>
                </a:solidFill>
              </a:rPr>
              <a:t>Multi-antenna </a:t>
            </a:r>
            <a:r>
              <a:rPr lang="en-US" altLang="ja-JP" sz="1400" dirty="0">
                <a:solidFill>
                  <a:schemeClr val="bg1"/>
                </a:solidFill>
              </a:rPr>
              <a:t>Energy </a:t>
            </a:r>
            <a:r>
              <a:rPr lang="en-US" altLang="ja-JP" sz="1400" dirty="0" smtClean="0">
                <a:solidFill>
                  <a:schemeClr val="bg1"/>
                </a:solidFill>
              </a:rPr>
              <a:t>Access Point</a:t>
            </a:r>
          </a:p>
          <a:p>
            <a:pPr>
              <a:spcBef>
                <a:spcPts val="300"/>
              </a:spcBef>
            </a:pPr>
            <a:r>
              <a:rPr lang="en-US" sz="1800" b="1" dirty="0" smtClean="0"/>
              <a:t>Wireless Charger Deployment Strategies</a:t>
            </a:r>
          </a:p>
          <a:p>
            <a:pPr lvl="1">
              <a:spcBef>
                <a:spcPts val="300"/>
              </a:spcBef>
            </a:pPr>
            <a:r>
              <a:rPr lang="en-US" altLang="ja-JP" sz="1600" dirty="0" smtClean="0"/>
              <a:t>Static Wireless Charger Deployment</a:t>
            </a:r>
            <a:endParaRPr lang="en-US" altLang="ja-JP" sz="1600" dirty="0"/>
          </a:p>
          <a:p>
            <a:pPr lvl="1">
              <a:spcBef>
                <a:spcPts val="300"/>
              </a:spcBef>
            </a:pPr>
            <a:r>
              <a:rPr lang="en-US" sz="1600" dirty="0" smtClean="0"/>
              <a:t>Mobile Wireless Charger Deployment</a:t>
            </a:r>
            <a:endParaRPr lang="en-US" sz="1600" dirty="0"/>
          </a:p>
          <a:p>
            <a:pPr>
              <a:spcBef>
                <a:spcPts val="300"/>
              </a:spcBef>
            </a:pPr>
            <a:r>
              <a:rPr lang="en-US" sz="1800" b="1" dirty="0" smtClean="0"/>
              <a:t>Open Research Issues and Future Directions</a:t>
            </a:r>
            <a:endParaRPr lang="en-US" sz="1800" b="1" dirty="0"/>
          </a:p>
          <a:p>
            <a:pPr lvl="1">
              <a:spcBef>
                <a:spcPts val="300"/>
              </a:spcBef>
            </a:pPr>
            <a:r>
              <a:rPr lang="en-US" altLang="ja-JP" sz="1600" dirty="0" smtClean="0"/>
              <a:t>Open Research Issues</a:t>
            </a:r>
            <a:endParaRPr lang="en-US" altLang="ja-JP" sz="1600" dirty="0"/>
          </a:p>
          <a:p>
            <a:pPr lvl="1">
              <a:spcBef>
                <a:spcPts val="300"/>
              </a:spcBef>
            </a:pPr>
            <a:r>
              <a:rPr lang="en-US" altLang="ja-JP" sz="1600" dirty="0" smtClean="0"/>
              <a:t>Future Directions</a:t>
            </a:r>
            <a:endParaRPr lang="en-US" altLang="ja-JP" sz="1600" dirty="0"/>
          </a:p>
          <a:p>
            <a:r>
              <a:rPr lang="en-US" sz="1800" b="1" dirty="0" smtClean="0"/>
              <a:t>Conclusion</a:t>
            </a:r>
            <a:endParaRPr lang="en-US" sz="1800" b="1" dirty="0"/>
          </a:p>
          <a:p>
            <a:endParaRPr lang="en-US" sz="2800" dirty="0"/>
          </a:p>
        </p:txBody>
      </p:sp>
      <p:sp>
        <p:nvSpPr>
          <p:cNvPr id="4" name="Oval 3"/>
          <p:cNvSpPr/>
          <p:nvPr/>
        </p:nvSpPr>
        <p:spPr>
          <a:xfrm>
            <a:off x="685800" y="3124200"/>
            <a:ext cx="449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64568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229600" cy="762000"/>
          </a:xfrm>
        </p:spPr>
        <p:txBody>
          <a:bodyPr>
            <a:normAutofit/>
          </a:bodyPr>
          <a:lstStyle/>
          <a:p>
            <a:r>
              <a:rPr kumimoji="1" lang="en-US" altLang="ja-JP" dirty="0" smtClean="0"/>
              <a:t>Wireless Charger Deployment Strategies</a:t>
            </a:r>
            <a:endParaRPr lang="en-US" dirty="0"/>
          </a:p>
        </p:txBody>
      </p:sp>
      <p:sp>
        <p:nvSpPr>
          <p:cNvPr id="3" name="Content Placeholder 2"/>
          <p:cNvSpPr>
            <a:spLocks noGrp="1"/>
          </p:cNvSpPr>
          <p:nvPr>
            <p:ph idx="1"/>
          </p:nvPr>
        </p:nvSpPr>
        <p:spPr>
          <a:xfrm>
            <a:off x="381000" y="1752600"/>
            <a:ext cx="8229600" cy="4495800"/>
          </a:xfrm>
        </p:spPr>
        <p:txBody>
          <a:bodyPr/>
          <a:lstStyle/>
          <a:p>
            <a:pPr marL="0" indent="0">
              <a:buNone/>
            </a:pPr>
            <a:r>
              <a:rPr lang="en-US" sz="2000" dirty="0" smtClean="0"/>
              <a:t>Wireless charger deployment involves planning of </a:t>
            </a:r>
            <a:r>
              <a:rPr lang="en-US" sz="2000" dirty="0" smtClean="0"/>
              <a:t>charger placement </a:t>
            </a:r>
            <a:r>
              <a:rPr lang="en-US" sz="2000" dirty="0" smtClean="0"/>
              <a:t>to support the sustainable operation of a </a:t>
            </a:r>
            <a:r>
              <a:rPr lang="en-US" sz="2000" dirty="0" smtClean="0"/>
              <a:t>wireless network</a:t>
            </a:r>
            <a:r>
              <a:rPr lang="en-US" sz="2000" dirty="0" smtClean="0"/>
              <a:t>. The deployment problems can be divided into </a:t>
            </a:r>
            <a:r>
              <a:rPr lang="en-US" sz="2000" dirty="0" smtClean="0"/>
              <a:t>two types</a:t>
            </a:r>
            <a:r>
              <a:rPr lang="en-US" sz="2000" dirty="0" smtClean="0"/>
              <a:t>: </a:t>
            </a:r>
            <a:endParaRPr lang="en-US" sz="2000" dirty="0" smtClean="0"/>
          </a:p>
          <a:p>
            <a:pPr marL="457200" indent="-457200">
              <a:buAutoNum type="arabicPeriod"/>
            </a:pPr>
            <a:r>
              <a:rPr lang="en-US" sz="2000" i="1" dirty="0" smtClean="0"/>
              <a:t>Placement </a:t>
            </a:r>
            <a:r>
              <a:rPr lang="en-US" sz="2000" i="1" dirty="0" smtClean="0"/>
              <a:t>of static chargers </a:t>
            </a:r>
            <a:endParaRPr lang="en-US" sz="2000" i="1" dirty="0" smtClean="0"/>
          </a:p>
          <a:p>
            <a:pPr>
              <a:buNone/>
            </a:pPr>
            <a:r>
              <a:rPr lang="en-US" sz="2000" dirty="0" smtClean="0"/>
              <a:t>	</a:t>
            </a:r>
            <a:r>
              <a:rPr lang="en-US" sz="2000" dirty="0" smtClean="0"/>
              <a:t>Since </a:t>
            </a:r>
            <a:r>
              <a:rPr lang="en-US" sz="2000" dirty="0" smtClean="0"/>
              <a:t>the effective coverage range is </a:t>
            </a:r>
            <a:r>
              <a:rPr lang="en-US" sz="2000" dirty="0" smtClean="0"/>
              <a:t>only few </a:t>
            </a:r>
            <a:r>
              <a:rPr lang="en-US" sz="2000" dirty="0" smtClean="0"/>
              <a:t>meters for coupling-based wireless chargers, and </a:t>
            </a:r>
            <a:r>
              <a:rPr lang="en-US" sz="2000" dirty="0" smtClean="0"/>
              <a:t>tens of </a:t>
            </a:r>
            <a:r>
              <a:rPr lang="en-US" sz="2000" dirty="0" smtClean="0"/>
              <a:t>meters for RF-based chargers, </a:t>
            </a:r>
            <a:r>
              <a:rPr lang="en-US" sz="2000" dirty="0" smtClean="0"/>
              <a:t>it is suitable </a:t>
            </a:r>
            <a:r>
              <a:rPr lang="en-US" sz="2000" dirty="0" smtClean="0"/>
              <a:t>and practical only in small </a:t>
            </a:r>
            <a:r>
              <a:rPr lang="en-US" sz="2000" dirty="0" smtClean="0"/>
              <a:t>areas. </a:t>
            </a:r>
            <a:r>
              <a:rPr lang="en-US" sz="2000" dirty="0" smtClean="0"/>
              <a:t>In </a:t>
            </a:r>
            <a:r>
              <a:rPr lang="en-US" sz="2000" dirty="0" smtClean="0"/>
              <a:t>a large </a:t>
            </a:r>
            <a:r>
              <a:rPr lang="en-US" sz="2000" dirty="0" smtClean="0"/>
              <a:t>network, a full-coverage static charger deployment </a:t>
            </a:r>
            <a:r>
              <a:rPr lang="en-US" sz="2000" dirty="0" smtClean="0"/>
              <a:t>is costly </a:t>
            </a:r>
            <a:r>
              <a:rPr lang="en-US" sz="2000" dirty="0" smtClean="0"/>
              <a:t>and incurs high overhead </a:t>
            </a:r>
            <a:endParaRPr lang="en-US" sz="2000" dirty="0" smtClean="0"/>
          </a:p>
          <a:p>
            <a:pPr lvl="1">
              <a:buFontTx/>
              <a:buChar char="-"/>
            </a:pPr>
            <a:r>
              <a:rPr lang="en-US" sz="2000" dirty="0" smtClean="0"/>
              <a:t>Point provisioning</a:t>
            </a:r>
          </a:p>
          <a:p>
            <a:pPr lvl="1">
              <a:buFontTx/>
              <a:buChar char="-"/>
            </a:pPr>
            <a:r>
              <a:rPr lang="en-US" sz="2000" dirty="0" smtClean="0"/>
              <a:t>Path provisioning</a:t>
            </a:r>
          </a:p>
          <a:p>
            <a:pPr lvl="1">
              <a:buFontTx/>
              <a:buChar char="-"/>
            </a:pPr>
            <a:r>
              <a:rPr lang="en-US" sz="2000" dirty="0" err="1" smtClean="0"/>
              <a:t>Multihop</a:t>
            </a:r>
            <a:r>
              <a:rPr lang="en-US" sz="2000" dirty="0" smtClean="0"/>
              <a:t> provisioning</a:t>
            </a:r>
          </a:p>
          <a:p>
            <a:pPr marL="457200" indent="-457200">
              <a:buFont typeface="+mj-lt"/>
              <a:buAutoNum type="arabicPeriod" startAt="2"/>
            </a:pPr>
            <a:r>
              <a:rPr lang="en-US" sz="2000" i="1" dirty="0" smtClean="0"/>
              <a:t>Placement of mobile chargers</a:t>
            </a:r>
          </a:p>
          <a:p>
            <a:pPr marL="738188" lvl="1" indent="-276225">
              <a:buFontTx/>
              <a:buChar char="-"/>
            </a:pPr>
            <a:r>
              <a:rPr lang="en-US" sz="2000" dirty="0" smtClean="0"/>
              <a:t>Landmark provisioning</a:t>
            </a:r>
          </a:p>
          <a:p>
            <a:pPr marL="857250" lvl="1" indent="-457200">
              <a:buFontTx/>
              <a:buChar char="-"/>
            </a:pPr>
            <a:endParaRPr lang="en-U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blinds(horizontal)">
                                      <p:cBhvr>
                                        <p:cTn id="1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229600" cy="762000"/>
          </a:xfrm>
        </p:spPr>
        <p:txBody>
          <a:bodyPr>
            <a:normAutofit/>
          </a:bodyPr>
          <a:lstStyle/>
          <a:p>
            <a:r>
              <a:rPr kumimoji="1" lang="en-US" altLang="ja-JP" dirty="0" smtClean="0"/>
              <a:t>Wireless Charger Deployment Strategies</a:t>
            </a:r>
            <a:endParaRPr lang="en-US" dirty="0"/>
          </a:p>
        </p:txBody>
      </p:sp>
      <p:sp>
        <p:nvSpPr>
          <p:cNvPr id="3" name="Content Placeholder 2"/>
          <p:cNvSpPr>
            <a:spLocks noGrp="1"/>
          </p:cNvSpPr>
          <p:nvPr>
            <p:ph idx="1"/>
          </p:nvPr>
        </p:nvSpPr>
        <p:spPr>
          <a:xfrm>
            <a:off x="381000" y="1752600"/>
            <a:ext cx="8229600" cy="4495800"/>
          </a:xfrm>
        </p:spPr>
        <p:txBody>
          <a:bodyPr/>
          <a:lstStyle/>
          <a:p>
            <a:pPr marL="457200" indent="-457200">
              <a:buAutoNum type="arabicPeriod"/>
            </a:pPr>
            <a:r>
              <a:rPr lang="en-US" sz="2000" i="1" dirty="0" smtClean="0"/>
              <a:t>Placement </a:t>
            </a:r>
            <a:r>
              <a:rPr lang="en-US" sz="2000" i="1" dirty="0" smtClean="0"/>
              <a:t>of static chargers </a:t>
            </a:r>
            <a:endParaRPr lang="en-US" sz="2000" i="1" dirty="0" smtClean="0"/>
          </a:p>
        </p:txBody>
      </p:sp>
      <p:pic>
        <p:nvPicPr>
          <p:cNvPr id="7170" name="Picture 2"/>
          <p:cNvPicPr>
            <a:picLocks noChangeAspect="1" noChangeArrowheads="1"/>
          </p:cNvPicPr>
          <p:nvPr/>
        </p:nvPicPr>
        <p:blipFill>
          <a:blip r:embed="rId3" cstate="print"/>
          <a:srcRect/>
          <a:stretch>
            <a:fillRect/>
          </a:stretch>
        </p:blipFill>
        <p:spPr bwMode="auto">
          <a:xfrm>
            <a:off x="457200" y="2057400"/>
            <a:ext cx="3276600" cy="2683815"/>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5562600" y="2057400"/>
            <a:ext cx="3436811" cy="2743200"/>
          </a:xfrm>
          <a:prstGeom prst="rect">
            <a:avLst/>
          </a:prstGeom>
          <a:noFill/>
          <a:ln w="9525">
            <a:noFill/>
            <a:miter lim="800000"/>
            <a:headEnd/>
            <a:tailEnd/>
          </a:ln>
        </p:spPr>
      </p:pic>
      <p:pic>
        <p:nvPicPr>
          <p:cNvPr id="7172" name="Picture 4"/>
          <p:cNvPicPr>
            <a:picLocks noChangeAspect="1" noChangeArrowheads="1"/>
          </p:cNvPicPr>
          <p:nvPr/>
        </p:nvPicPr>
        <p:blipFill>
          <a:blip r:embed="rId5" cstate="print"/>
          <a:srcRect/>
          <a:stretch>
            <a:fillRect/>
          </a:stretch>
        </p:blipFill>
        <p:spPr bwMode="auto">
          <a:xfrm>
            <a:off x="2895600" y="4267200"/>
            <a:ext cx="3548063" cy="2438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229600" cy="762000"/>
          </a:xfrm>
        </p:spPr>
        <p:txBody>
          <a:bodyPr>
            <a:normAutofit/>
          </a:bodyPr>
          <a:lstStyle/>
          <a:p>
            <a:r>
              <a:rPr kumimoji="1" lang="en-US" altLang="ja-JP" dirty="0" smtClean="0"/>
              <a:t>Wireless Charger Deployment Strategies</a:t>
            </a:r>
            <a:endParaRPr lang="en-US" dirty="0"/>
          </a:p>
        </p:txBody>
      </p:sp>
      <p:sp>
        <p:nvSpPr>
          <p:cNvPr id="3" name="Content Placeholder 2"/>
          <p:cNvSpPr>
            <a:spLocks noGrp="1"/>
          </p:cNvSpPr>
          <p:nvPr>
            <p:ph idx="1"/>
          </p:nvPr>
        </p:nvSpPr>
        <p:spPr>
          <a:xfrm>
            <a:off x="381000" y="1752600"/>
            <a:ext cx="8229600" cy="4495800"/>
          </a:xfrm>
        </p:spPr>
        <p:txBody>
          <a:bodyPr/>
          <a:lstStyle/>
          <a:p>
            <a:pPr marL="457200" indent="-457200">
              <a:buFont typeface="+mj-lt"/>
              <a:buAutoNum type="arabicPeriod" startAt="2"/>
            </a:pPr>
            <a:r>
              <a:rPr lang="en-US" sz="2000" i="1" dirty="0" smtClean="0"/>
              <a:t>Placement of and </a:t>
            </a:r>
            <a:r>
              <a:rPr lang="en-US" sz="2000" i="1" dirty="0" smtClean="0"/>
              <a:t>mobile </a:t>
            </a:r>
            <a:r>
              <a:rPr lang="en-US" sz="2000" i="1" dirty="0" smtClean="0"/>
              <a:t>chargers</a:t>
            </a:r>
          </a:p>
        </p:txBody>
      </p:sp>
      <p:pic>
        <p:nvPicPr>
          <p:cNvPr id="8194" name="Picture 2"/>
          <p:cNvPicPr>
            <a:picLocks noChangeAspect="1" noChangeArrowheads="1"/>
          </p:cNvPicPr>
          <p:nvPr/>
        </p:nvPicPr>
        <p:blipFill>
          <a:blip r:embed="rId3" cstate="print"/>
          <a:srcRect/>
          <a:stretch>
            <a:fillRect/>
          </a:stretch>
        </p:blipFill>
        <p:spPr bwMode="auto">
          <a:xfrm>
            <a:off x="2133600" y="2438400"/>
            <a:ext cx="4162737" cy="353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229600" cy="762000"/>
          </a:xfrm>
        </p:spPr>
        <p:txBody>
          <a:bodyPr>
            <a:normAutofit/>
          </a:bodyPr>
          <a:lstStyle/>
          <a:p>
            <a:r>
              <a:rPr kumimoji="1" lang="en-US" altLang="ja-JP" dirty="0" smtClean="0"/>
              <a:t>Wireless Charger Deployment Strategies</a:t>
            </a:r>
            <a:endParaRPr lang="en-US" dirty="0"/>
          </a:p>
        </p:txBody>
      </p:sp>
      <p:sp>
        <p:nvSpPr>
          <p:cNvPr id="3" name="Content Placeholder 2"/>
          <p:cNvSpPr>
            <a:spLocks noGrp="1"/>
          </p:cNvSpPr>
          <p:nvPr>
            <p:ph idx="1"/>
          </p:nvPr>
        </p:nvSpPr>
        <p:spPr>
          <a:xfrm>
            <a:off x="381000" y="1752600"/>
            <a:ext cx="8229600" cy="4495800"/>
          </a:xfrm>
        </p:spPr>
        <p:txBody>
          <a:bodyPr/>
          <a:lstStyle/>
          <a:p>
            <a:pPr marL="0" indent="0">
              <a:buNone/>
            </a:pPr>
            <a:endParaRPr lang="en-US" sz="2000" dirty="0" smtClean="0"/>
          </a:p>
          <a:p>
            <a:pPr marL="857250" lvl="1" indent="-457200">
              <a:buFontTx/>
              <a:buChar char="-"/>
            </a:pPr>
            <a:endParaRPr lang="en-US" sz="1800" dirty="0" smtClean="0"/>
          </a:p>
        </p:txBody>
      </p:sp>
      <p:pic>
        <p:nvPicPr>
          <p:cNvPr id="9218" name="Picture 2"/>
          <p:cNvPicPr>
            <a:picLocks noChangeAspect="1" noChangeArrowheads="1"/>
          </p:cNvPicPr>
          <p:nvPr/>
        </p:nvPicPr>
        <p:blipFill>
          <a:blip r:embed="rId3" cstate="print"/>
          <a:srcRect/>
          <a:stretch>
            <a:fillRect/>
          </a:stretch>
        </p:blipFill>
        <p:spPr bwMode="auto">
          <a:xfrm>
            <a:off x="609600" y="1752600"/>
            <a:ext cx="7696200" cy="500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(2/2)</a:t>
            </a:r>
            <a:endParaRPr lang="en-US" dirty="0"/>
          </a:p>
        </p:txBody>
      </p:sp>
      <p:sp>
        <p:nvSpPr>
          <p:cNvPr id="3" name="Content Placeholder 2"/>
          <p:cNvSpPr>
            <a:spLocks noGrp="1"/>
          </p:cNvSpPr>
          <p:nvPr>
            <p:ph idx="1"/>
          </p:nvPr>
        </p:nvSpPr>
        <p:spPr/>
        <p:txBody>
          <a:bodyPr/>
          <a:lstStyle/>
          <a:p>
            <a:pPr indent="-285750">
              <a:spcBef>
                <a:spcPts val="300"/>
              </a:spcBef>
            </a:pPr>
            <a:r>
              <a:rPr lang="en-US" sz="1800" b="1" dirty="0"/>
              <a:t>Static Wireless Charger Scheduling Strategies</a:t>
            </a:r>
          </a:p>
          <a:p>
            <a:pPr lvl="1">
              <a:spcBef>
                <a:spcPts val="300"/>
              </a:spcBef>
            </a:pPr>
            <a:r>
              <a:rPr lang="en-US" altLang="ja-JP" sz="1400" dirty="0"/>
              <a:t>Charging Strategies for Hybrid Access Point</a:t>
            </a:r>
          </a:p>
          <a:p>
            <a:pPr lvl="1">
              <a:spcBef>
                <a:spcPts val="300"/>
              </a:spcBef>
            </a:pPr>
            <a:r>
              <a:rPr lang="en-US" altLang="ja-JP" sz="1400" dirty="0"/>
              <a:t>Charging Strategies for Dedicated Energy Access Point</a:t>
            </a:r>
          </a:p>
          <a:p>
            <a:pPr lvl="1">
              <a:spcBef>
                <a:spcPts val="300"/>
              </a:spcBef>
            </a:pPr>
            <a:r>
              <a:rPr lang="en-US" altLang="ja-JP" sz="1400" dirty="0"/>
              <a:t>Charging Strategies for Relay with Hybrid Access </a:t>
            </a:r>
            <a:r>
              <a:rPr lang="en-US" altLang="ja-JP" sz="1400" dirty="0" err="1" smtClean="0"/>
              <a:t>Point</a:t>
            </a:r>
            <a:r>
              <a:rPr lang="en-US" altLang="ja-JP" sz="1400" dirty="0" err="1" smtClean="0">
                <a:solidFill>
                  <a:schemeClr val="bg1"/>
                </a:solidFill>
              </a:rPr>
              <a:t>r</a:t>
            </a:r>
            <a:r>
              <a:rPr lang="en-US" altLang="ja-JP" sz="1400" dirty="0" smtClean="0">
                <a:solidFill>
                  <a:schemeClr val="bg1"/>
                </a:solidFill>
              </a:rPr>
              <a:t> </a:t>
            </a:r>
            <a:r>
              <a:rPr lang="en-US" altLang="ja-JP" sz="1400" dirty="0">
                <a:solidFill>
                  <a:schemeClr val="bg1"/>
                </a:solidFill>
              </a:rPr>
              <a:t>Multi-antenna Energy </a:t>
            </a:r>
            <a:r>
              <a:rPr lang="en-US" altLang="ja-JP" sz="1400" dirty="0" smtClean="0">
                <a:solidFill>
                  <a:schemeClr val="bg1"/>
                </a:solidFill>
              </a:rPr>
              <a:t>Access Point</a:t>
            </a:r>
          </a:p>
          <a:p>
            <a:pPr>
              <a:spcBef>
                <a:spcPts val="300"/>
              </a:spcBef>
            </a:pPr>
            <a:r>
              <a:rPr lang="en-US" sz="1800" b="1" dirty="0" smtClean="0"/>
              <a:t>Wireless Charger Deployment Strategies</a:t>
            </a:r>
          </a:p>
          <a:p>
            <a:pPr lvl="1">
              <a:spcBef>
                <a:spcPts val="300"/>
              </a:spcBef>
            </a:pPr>
            <a:r>
              <a:rPr lang="en-US" altLang="ja-JP" sz="1600" dirty="0" smtClean="0"/>
              <a:t>Static Wireless Charger Deployment</a:t>
            </a:r>
            <a:endParaRPr lang="en-US" altLang="ja-JP" sz="1600" dirty="0"/>
          </a:p>
          <a:p>
            <a:pPr lvl="1">
              <a:spcBef>
                <a:spcPts val="300"/>
              </a:spcBef>
            </a:pPr>
            <a:r>
              <a:rPr lang="en-US" sz="1600" dirty="0" smtClean="0"/>
              <a:t>Mobile Wireless Charger Deployment</a:t>
            </a:r>
            <a:endParaRPr lang="en-US" sz="1600" dirty="0"/>
          </a:p>
          <a:p>
            <a:pPr>
              <a:spcBef>
                <a:spcPts val="300"/>
              </a:spcBef>
            </a:pPr>
            <a:r>
              <a:rPr lang="en-US" sz="1800" b="1" dirty="0" smtClean="0"/>
              <a:t>Open Research Issues and Future Directions</a:t>
            </a:r>
            <a:endParaRPr lang="en-US" sz="1800" b="1" dirty="0"/>
          </a:p>
          <a:p>
            <a:pPr lvl="1">
              <a:spcBef>
                <a:spcPts val="300"/>
              </a:spcBef>
            </a:pPr>
            <a:r>
              <a:rPr lang="en-US" altLang="ja-JP" sz="1600" dirty="0" smtClean="0"/>
              <a:t>Open Research Issues</a:t>
            </a:r>
            <a:endParaRPr lang="en-US" altLang="ja-JP" sz="1600" dirty="0"/>
          </a:p>
          <a:p>
            <a:pPr lvl="1">
              <a:spcBef>
                <a:spcPts val="300"/>
              </a:spcBef>
            </a:pPr>
            <a:r>
              <a:rPr lang="en-US" altLang="ja-JP" sz="1600" dirty="0" smtClean="0"/>
              <a:t>Future Directions</a:t>
            </a:r>
            <a:endParaRPr lang="en-US" altLang="ja-JP" sz="1600" dirty="0"/>
          </a:p>
          <a:p>
            <a:r>
              <a:rPr lang="en-US" sz="1800" b="1" dirty="0" smtClean="0"/>
              <a:t>Conclusion</a:t>
            </a:r>
            <a:endParaRPr lang="en-US" sz="1800" b="1" dirty="0"/>
          </a:p>
          <a:p>
            <a:endParaRPr lang="en-US" sz="2800" dirty="0"/>
          </a:p>
        </p:txBody>
      </p:sp>
      <p:sp>
        <p:nvSpPr>
          <p:cNvPr id="4" name="Oval 3"/>
          <p:cNvSpPr/>
          <p:nvPr/>
        </p:nvSpPr>
        <p:spPr>
          <a:xfrm>
            <a:off x="685800" y="3886200"/>
            <a:ext cx="4572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64568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229600" cy="762000"/>
          </a:xfrm>
        </p:spPr>
        <p:txBody>
          <a:bodyPr>
            <a:normAutofit/>
          </a:bodyPr>
          <a:lstStyle/>
          <a:p>
            <a:r>
              <a:rPr kumimoji="1" lang="en-US" altLang="ja-JP" dirty="0" smtClean="0"/>
              <a:t>Open Research Issues in Wireless Charging</a:t>
            </a:r>
            <a:endParaRPr lang="en-US" dirty="0"/>
          </a:p>
        </p:txBody>
      </p:sp>
      <p:sp>
        <p:nvSpPr>
          <p:cNvPr id="3" name="Content Placeholder 2"/>
          <p:cNvSpPr>
            <a:spLocks noGrp="1"/>
          </p:cNvSpPr>
          <p:nvPr>
            <p:ph idx="1"/>
          </p:nvPr>
        </p:nvSpPr>
        <p:spPr>
          <a:xfrm>
            <a:off x="381000" y="1752600"/>
            <a:ext cx="8229600" cy="4495800"/>
          </a:xfrm>
        </p:spPr>
        <p:txBody>
          <a:bodyPr/>
          <a:lstStyle/>
          <a:p>
            <a:r>
              <a:rPr lang="en-US" sz="2000" dirty="0" smtClean="0"/>
              <a:t> </a:t>
            </a:r>
            <a:r>
              <a:rPr lang="en-US" sz="2000" i="1" dirty="0" smtClean="0"/>
              <a:t>Open </a:t>
            </a:r>
            <a:r>
              <a:rPr lang="en-US" sz="2000" i="1" dirty="0" smtClean="0"/>
              <a:t>Issues in </a:t>
            </a:r>
            <a:r>
              <a:rPr lang="en-US" sz="2000" i="1" dirty="0" smtClean="0"/>
              <a:t>Inductive </a:t>
            </a:r>
            <a:r>
              <a:rPr lang="en-US" sz="2000" i="1" dirty="0" smtClean="0"/>
              <a:t>coupling:</a:t>
            </a:r>
          </a:p>
          <a:p>
            <a:pPr>
              <a:buNone/>
            </a:pPr>
            <a:r>
              <a:rPr lang="en-US" sz="2000" dirty="0" smtClean="0"/>
              <a:t>	The </a:t>
            </a:r>
            <a:r>
              <a:rPr lang="en-US" sz="2000" dirty="0" smtClean="0"/>
              <a:t>increase of wireless charging power density gives rise </a:t>
            </a:r>
            <a:r>
              <a:rPr lang="en-US" sz="2000" dirty="0" smtClean="0"/>
              <a:t>to several </a:t>
            </a:r>
            <a:r>
              <a:rPr lang="en-US" sz="2000" dirty="0" smtClean="0"/>
              <a:t>technical issues, e.g., thermal, electromagnetic compatibility</a:t>
            </a:r>
            <a:r>
              <a:rPr lang="en-US" sz="2000" dirty="0" smtClean="0"/>
              <a:t>, and </a:t>
            </a:r>
            <a:r>
              <a:rPr lang="en-US" sz="2000" dirty="0" smtClean="0"/>
              <a:t>electromagnetic field </a:t>
            </a:r>
            <a:r>
              <a:rPr lang="en-US" sz="2000" dirty="0" smtClean="0"/>
              <a:t>problems. </a:t>
            </a:r>
            <a:r>
              <a:rPr lang="en-US" sz="2000" dirty="0" smtClean="0"/>
              <a:t>This </a:t>
            </a:r>
            <a:r>
              <a:rPr lang="en-US" sz="2000" dirty="0" smtClean="0"/>
              <a:t>requires </a:t>
            </a:r>
            <a:r>
              <a:rPr lang="en-US" sz="2000" dirty="0" smtClean="0"/>
              <a:t>high-efficient power conversion techniques to mitigate </a:t>
            </a:r>
            <a:r>
              <a:rPr lang="en-US" sz="2000" dirty="0" smtClean="0"/>
              <a:t>the power </a:t>
            </a:r>
            <a:r>
              <a:rPr lang="en-US" sz="2000" dirty="0" smtClean="0"/>
              <a:t>loss at an energy receiver and battery modules </a:t>
            </a:r>
            <a:r>
              <a:rPr lang="en-US" sz="2000" dirty="0" smtClean="0"/>
              <a:t>with effective </a:t>
            </a:r>
            <a:r>
              <a:rPr lang="en-US" sz="2000" dirty="0" smtClean="0"/>
              <a:t>ventilation design</a:t>
            </a:r>
            <a:r>
              <a:rPr lang="en-US" sz="2000" dirty="0" smtClean="0"/>
              <a:t>.</a:t>
            </a:r>
          </a:p>
          <a:p>
            <a:r>
              <a:rPr lang="en-US" sz="2000" i="1" dirty="0" smtClean="0"/>
              <a:t>Open issues in Resonance </a:t>
            </a:r>
            <a:r>
              <a:rPr lang="en-US" sz="2000" i="1" dirty="0" smtClean="0"/>
              <a:t>coupling: </a:t>
            </a:r>
            <a:endParaRPr lang="en-US" sz="2000" i="1" dirty="0" smtClean="0"/>
          </a:p>
          <a:p>
            <a:pPr>
              <a:buNone/>
            </a:pPr>
            <a:r>
              <a:rPr lang="en-US" sz="2000" dirty="0" smtClean="0"/>
              <a:t>	Large charging area </a:t>
            </a:r>
            <a:r>
              <a:rPr lang="en-US" sz="2000" dirty="0" smtClean="0"/>
              <a:t>and </a:t>
            </a:r>
            <a:r>
              <a:rPr lang="en-US" sz="2000" dirty="0" smtClean="0"/>
              <a:t>capable </a:t>
            </a:r>
            <a:r>
              <a:rPr lang="en-US" sz="2000" dirty="0" smtClean="0"/>
              <a:t>of charging multiple devices </a:t>
            </a:r>
            <a:r>
              <a:rPr lang="en-US" sz="2000" dirty="0" smtClean="0"/>
              <a:t>simultaneously. However</a:t>
            </a:r>
            <a:r>
              <a:rPr lang="en-US" sz="2000" dirty="0" smtClean="0"/>
              <a:t>, they also cause increased </a:t>
            </a:r>
            <a:r>
              <a:rPr lang="en-US" sz="2000" dirty="0" smtClean="0"/>
              <a:t>electromagnetic interference </a:t>
            </a:r>
            <a:r>
              <a:rPr lang="en-US" sz="2000" dirty="0" smtClean="0"/>
              <a:t>with a lower efficiency compared to </a:t>
            </a:r>
            <a:r>
              <a:rPr lang="en-US" sz="2000" dirty="0" smtClean="0"/>
              <a:t>inductive charging</a:t>
            </a:r>
            <a:r>
              <a:rPr lang="en-US" sz="2000" dirty="0" smtClean="0"/>
              <a:t>. Another limitation with resonance coupling is </a:t>
            </a:r>
            <a:r>
              <a:rPr lang="en-US" sz="2000" dirty="0" smtClean="0"/>
              <a:t>the relatively </a:t>
            </a:r>
            <a:r>
              <a:rPr lang="en-US" sz="2000" dirty="0" smtClean="0"/>
              <a:t>large size of a transmitter. The wireless </a:t>
            </a:r>
            <a:r>
              <a:rPr lang="en-US" sz="2000" dirty="0" smtClean="0"/>
              <a:t>charging distance </a:t>
            </a:r>
            <a:r>
              <a:rPr lang="en-US" sz="2000" dirty="0" smtClean="0"/>
              <a:t>is generally proportional to the diameter of </a:t>
            </a:r>
            <a:r>
              <a:rPr lang="en-US" sz="2000" dirty="0" smtClean="0"/>
              <a:t>the transmitter</a:t>
            </a:r>
            <a:r>
              <a:rPr lang="en-US" sz="2000" dirty="0" smtClean="0"/>
              <a:t>. Therefore, wireless charging over long </a:t>
            </a:r>
            <a:r>
              <a:rPr lang="en-US" sz="2000" dirty="0" smtClean="0"/>
              <a:t>distance typically </a:t>
            </a:r>
            <a:r>
              <a:rPr lang="en-US" sz="2000" dirty="0" smtClean="0"/>
              <a:t>requires large receiver size</a:t>
            </a:r>
            <a:r>
              <a:rPr lang="en-US" sz="2000" dirty="0" smtClean="0"/>
              <a:t>.</a:t>
            </a:r>
            <a:endParaRPr lang="en-US" sz="2000"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229600" cy="762000"/>
          </a:xfrm>
        </p:spPr>
        <p:txBody>
          <a:bodyPr>
            <a:normAutofit/>
          </a:bodyPr>
          <a:lstStyle/>
          <a:p>
            <a:r>
              <a:rPr kumimoji="1" lang="en-US" altLang="ja-JP" dirty="0" smtClean="0"/>
              <a:t>Open Research Issues in Wireless Charging</a:t>
            </a:r>
            <a:endParaRPr lang="en-US" dirty="0"/>
          </a:p>
        </p:txBody>
      </p:sp>
      <p:sp>
        <p:nvSpPr>
          <p:cNvPr id="3" name="Content Placeholder 2"/>
          <p:cNvSpPr>
            <a:spLocks noGrp="1"/>
          </p:cNvSpPr>
          <p:nvPr>
            <p:ph idx="1"/>
          </p:nvPr>
        </p:nvSpPr>
        <p:spPr>
          <a:xfrm>
            <a:off x="381000" y="1752600"/>
            <a:ext cx="8229600" cy="4495800"/>
          </a:xfrm>
        </p:spPr>
        <p:txBody>
          <a:bodyPr/>
          <a:lstStyle/>
          <a:p>
            <a:r>
              <a:rPr lang="en-US" sz="2000" dirty="0" smtClean="0"/>
              <a:t> </a:t>
            </a:r>
            <a:r>
              <a:rPr lang="en-US" sz="2000" i="1" dirty="0" smtClean="0"/>
              <a:t>Open </a:t>
            </a:r>
            <a:r>
              <a:rPr lang="en-US" sz="2000" i="1" dirty="0" smtClean="0"/>
              <a:t>Issues in </a:t>
            </a:r>
            <a:r>
              <a:rPr lang="en-US" sz="2000" i="1" dirty="0" smtClean="0"/>
              <a:t>Near-field </a:t>
            </a:r>
            <a:r>
              <a:rPr lang="en-US" sz="2000" i="1" dirty="0" err="1" smtClean="0"/>
              <a:t>beamforming</a:t>
            </a:r>
            <a:r>
              <a:rPr lang="en-US" sz="2000" i="1" dirty="0" smtClean="0"/>
              <a:t>: </a:t>
            </a:r>
            <a:endParaRPr lang="en-US" sz="2000" i="1" dirty="0" smtClean="0"/>
          </a:p>
          <a:p>
            <a:pPr>
              <a:buNone/>
            </a:pPr>
            <a:r>
              <a:rPr lang="en-US" sz="2000" dirty="0" smtClean="0"/>
              <a:t>	Computation of magnetic-</a:t>
            </a:r>
            <a:r>
              <a:rPr lang="en-US" sz="2000" dirty="0" err="1" smtClean="0"/>
              <a:t>beamforming</a:t>
            </a:r>
            <a:r>
              <a:rPr lang="en-US" sz="2000" dirty="0" smtClean="0"/>
              <a:t> vector on the transmission side largely depends on the knowledge of the magnetic channels to the receivers. The design of channel estimation and feedback mechanisms is of paramount importance</a:t>
            </a:r>
            <a:r>
              <a:rPr lang="en-US" sz="2000" dirty="0" smtClean="0"/>
              <a:t>. With the inaccuracy of channel estimation </a:t>
            </a:r>
            <a:r>
              <a:rPr lang="en-US" sz="2000" dirty="0" smtClean="0"/>
              <a:t>or absence </a:t>
            </a:r>
            <a:r>
              <a:rPr lang="en-US" sz="2000" dirty="0" smtClean="0"/>
              <a:t>of feedback, the charging performance severely deteriorates</a:t>
            </a:r>
            <a:r>
              <a:rPr lang="en-US" sz="2000" dirty="0" smtClean="0"/>
              <a:t>. Additionally</a:t>
            </a:r>
            <a:r>
              <a:rPr lang="en-US" sz="2000" dirty="0" smtClean="0"/>
              <a:t>, there exists a hardware limitation </a:t>
            </a:r>
            <a:r>
              <a:rPr lang="en-US" sz="2000" dirty="0" smtClean="0"/>
              <a:t>that the </a:t>
            </a:r>
            <a:r>
              <a:rPr lang="en-US" sz="2000" dirty="0" smtClean="0"/>
              <a:t>impedance matching hardware is optimally operated </a:t>
            </a:r>
            <a:r>
              <a:rPr lang="en-US" sz="2000" dirty="0" smtClean="0"/>
              <a:t>only within </a:t>
            </a:r>
            <a:r>
              <a:rPr lang="en-US" sz="2000" dirty="0" smtClean="0"/>
              <a:t>a certain </a:t>
            </a:r>
            <a:r>
              <a:rPr lang="en-US" sz="2000" dirty="0" smtClean="0"/>
              <a:t>range</a:t>
            </a:r>
          </a:p>
          <a:p>
            <a:r>
              <a:rPr lang="en-US" sz="2000" i="1" dirty="0" smtClean="0"/>
              <a:t>Localization for RF-based energy </a:t>
            </a:r>
            <a:r>
              <a:rPr lang="en-US" sz="2000" i="1" dirty="0" err="1" smtClean="0"/>
              <a:t>beamforming</a:t>
            </a:r>
            <a:r>
              <a:rPr lang="en-US" sz="2000" i="1" dirty="0" smtClean="0"/>
              <a:t>: </a:t>
            </a:r>
            <a:endParaRPr lang="en-US" sz="2000" i="1" dirty="0" smtClean="0"/>
          </a:p>
          <a:p>
            <a:pPr>
              <a:buNone/>
            </a:pPr>
            <a:r>
              <a:rPr lang="en-US" sz="2000" dirty="0" smtClean="0"/>
              <a:t>	</a:t>
            </a:r>
            <a:r>
              <a:rPr lang="en-US" sz="2000" dirty="0" smtClean="0"/>
              <a:t>As </a:t>
            </a:r>
            <a:r>
              <a:rPr lang="en-US" sz="2000" dirty="0" smtClean="0"/>
              <a:t>aforementioned</a:t>
            </a:r>
            <a:r>
              <a:rPr lang="en-US" sz="2000" dirty="0" smtClean="0"/>
              <a:t>, energy </a:t>
            </a:r>
            <a:r>
              <a:rPr lang="en-US" sz="2000" dirty="0" err="1" smtClean="0"/>
              <a:t>beamforming</a:t>
            </a:r>
            <a:r>
              <a:rPr lang="en-US" sz="2000" dirty="0" smtClean="0"/>
              <a:t> is able to enhance the </a:t>
            </a:r>
            <a:r>
              <a:rPr lang="en-US" sz="2000" dirty="0" smtClean="0"/>
              <a:t>power transfer </a:t>
            </a:r>
            <a:r>
              <a:rPr lang="en-US" sz="2000" dirty="0" smtClean="0"/>
              <a:t>efficiency. However, the energy transmitter </a:t>
            </a:r>
            <a:r>
              <a:rPr lang="en-US" sz="2000" dirty="0" smtClean="0"/>
              <a:t>needs to </a:t>
            </a:r>
            <a:r>
              <a:rPr lang="en-US" sz="2000" dirty="0" smtClean="0"/>
              <a:t>know the location of the energy receiver to steer </a:t>
            </a:r>
            <a:r>
              <a:rPr lang="en-US" sz="2000" dirty="0" smtClean="0"/>
              <a:t>the energy </a:t>
            </a:r>
            <a:r>
              <a:rPr lang="en-US" sz="2000" dirty="0" smtClean="0"/>
              <a:t>beam to. Localization needs to make real-time </a:t>
            </a:r>
            <a:r>
              <a:rPr lang="en-US" sz="2000" dirty="0" smtClean="0"/>
              <a:t>spatial estimations </a:t>
            </a:r>
            <a:r>
              <a:rPr lang="en-US" sz="2000" dirty="0" smtClean="0"/>
              <a:t>for two major parameters, i.e., angle and distance</a:t>
            </a:r>
            <a:r>
              <a:rPr lang="en-US" sz="2000" dirty="0" smtClean="0"/>
              <a:t>. </a:t>
            </a:r>
            <a:endParaRPr lang="en-US" sz="2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915400" cy="762000"/>
          </a:xfrm>
        </p:spPr>
        <p:txBody>
          <a:bodyPr>
            <a:noAutofit/>
          </a:bodyPr>
          <a:lstStyle/>
          <a:p>
            <a:r>
              <a:rPr kumimoji="1" lang="en-US" altLang="ja-JP" dirty="0" smtClean="0"/>
              <a:t>Wired vs. Wireless Information and Power </a:t>
            </a:r>
            <a:r>
              <a:rPr kumimoji="1" lang="en-US" altLang="ja-JP" dirty="0" smtClean="0"/>
              <a:t>Transfer</a:t>
            </a:r>
            <a:endParaRPr kumimoji="1" lang="ja-JP" altLang="en-US" dirty="0"/>
          </a:p>
        </p:txBody>
      </p:sp>
      <p:sp>
        <p:nvSpPr>
          <p:cNvPr id="3" name="Content Placeholder 2"/>
          <p:cNvSpPr>
            <a:spLocks noGrp="1"/>
          </p:cNvSpPr>
          <p:nvPr>
            <p:ph idx="1"/>
          </p:nvPr>
        </p:nvSpPr>
        <p:spPr>
          <a:xfrm>
            <a:off x="457200" y="1905000"/>
            <a:ext cx="8229600" cy="3962400"/>
          </a:xfrm>
        </p:spPr>
        <p:txBody>
          <a:bodyPr/>
          <a:lstStyle/>
          <a:p>
            <a:pPr>
              <a:buFont typeface="Wingdings" panose="05000000000000000000" pitchFamily="2" charset="2"/>
              <a:buChar char="Ø"/>
            </a:pPr>
            <a:r>
              <a:rPr lang="en-US" altLang="ja-JP" b="1" dirty="0" smtClean="0"/>
              <a:t>Wired </a:t>
            </a:r>
            <a:r>
              <a:rPr lang="en-US" altLang="ja-JP" b="1" dirty="0"/>
              <a:t>(e.g. power-line communication) </a:t>
            </a:r>
            <a:endParaRPr lang="en-US" altLang="ja-JP" b="1" dirty="0" smtClean="0"/>
          </a:p>
          <a:p>
            <a:pPr lvl="1" indent="-342900">
              <a:buFontTx/>
              <a:buChar char="-"/>
            </a:pPr>
            <a:r>
              <a:rPr lang="en-US" altLang="ja-JP" dirty="0" smtClean="0"/>
              <a:t>Frequency </a:t>
            </a:r>
            <a:r>
              <a:rPr lang="en-US" altLang="ja-JP" dirty="0"/>
              <a:t>duplex: low-freq. for power transfer, high-freq. for information </a:t>
            </a:r>
            <a:r>
              <a:rPr lang="en-US" altLang="ja-JP" dirty="0" smtClean="0"/>
              <a:t>transfer</a:t>
            </a:r>
          </a:p>
          <a:p>
            <a:pPr lvl="1" indent="-342900">
              <a:buFontTx/>
              <a:buChar char="-"/>
            </a:pPr>
            <a:r>
              <a:rPr lang="en-US" altLang="ja-JP" dirty="0" smtClean="0"/>
              <a:t>Minimal cross-talk between information/energy transmissions and among different wires/lines </a:t>
            </a:r>
          </a:p>
          <a:p>
            <a:pPr>
              <a:buFont typeface="Wingdings" panose="05000000000000000000" pitchFamily="2" charset="2"/>
              <a:buChar char="Ø"/>
            </a:pPr>
            <a:r>
              <a:rPr lang="en-US" altLang="ja-JP" b="1" dirty="0" smtClean="0"/>
              <a:t>Wireless</a:t>
            </a:r>
          </a:p>
          <a:p>
            <a:pPr lvl="1" indent="-342900">
              <a:buFontTx/>
              <a:buChar char="-"/>
            </a:pPr>
            <a:r>
              <a:rPr lang="en-US" altLang="ja-JP" dirty="0" smtClean="0"/>
              <a:t>Limited </a:t>
            </a:r>
            <a:r>
              <a:rPr lang="en-US" altLang="ja-JP" dirty="0"/>
              <a:t>bandwidth: thus suboptimal with orthogonal (over time or freq.) information and energy transmissions in general </a:t>
            </a:r>
            <a:endParaRPr lang="en-US" altLang="ja-JP" dirty="0" smtClean="0"/>
          </a:p>
          <a:p>
            <a:pPr lvl="1" indent="-342900">
              <a:buFontTx/>
              <a:buChar char="-"/>
            </a:pPr>
            <a:r>
              <a:rPr lang="en-US" altLang="ja-JP" dirty="0" smtClean="0"/>
              <a:t>Co-channel </a:t>
            </a:r>
            <a:r>
              <a:rPr lang="en-US" altLang="ja-JP" dirty="0"/>
              <a:t>interference present due to wireless broadcast nature </a:t>
            </a:r>
          </a:p>
          <a:p>
            <a:endParaRPr lang="ja-JP" altLang="en-US" dirty="0"/>
          </a:p>
          <a:p>
            <a:pPr marL="0" indent="0">
              <a:buNone/>
            </a:pPr>
            <a:endParaRPr lang="ja-JP" altLang="en-US" dirty="0"/>
          </a:p>
          <a:p>
            <a:endParaRPr kumimoji="1" lang="ja-JP" altLang="en-US" dirty="0"/>
          </a:p>
        </p:txBody>
      </p:sp>
    </p:spTree>
    <p:extLst>
      <p:ext uri="{BB962C8B-B14F-4D97-AF65-F5344CB8AC3E}">
        <p14:creationId xmlns="" xmlns:p14="http://schemas.microsoft.com/office/powerpoint/2010/main" val="34077422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229600" cy="762000"/>
          </a:xfrm>
        </p:spPr>
        <p:txBody>
          <a:bodyPr>
            <a:normAutofit/>
          </a:bodyPr>
          <a:lstStyle/>
          <a:p>
            <a:r>
              <a:rPr kumimoji="1" lang="en-US" altLang="ja-JP" dirty="0" smtClean="0"/>
              <a:t>Open Research Issues in Data Communication</a:t>
            </a:r>
            <a:endParaRPr lang="en-US" dirty="0"/>
          </a:p>
        </p:txBody>
      </p:sp>
      <p:sp>
        <p:nvSpPr>
          <p:cNvPr id="3" name="Content Placeholder 2"/>
          <p:cNvSpPr>
            <a:spLocks noGrp="1"/>
          </p:cNvSpPr>
          <p:nvPr>
            <p:ph idx="1"/>
          </p:nvPr>
        </p:nvSpPr>
        <p:spPr>
          <a:xfrm>
            <a:off x="381000" y="1752600"/>
            <a:ext cx="8229600" cy="4495800"/>
          </a:xfrm>
        </p:spPr>
        <p:txBody>
          <a:bodyPr/>
          <a:lstStyle/>
          <a:p>
            <a:r>
              <a:rPr lang="en-US" sz="2000" i="1" dirty="0" smtClean="0"/>
              <a:t>Duplex communication and multiple access: </a:t>
            </a:r>
            <a:endParaRPr lang="en-US" sz="2000" i="1" dirty="0" smtClean="0"/>
          </a:p>
          <a:p>
            <a:pPr>
              <a:buNone/>
            </a:pPr>
            <a:r>
              <a:rPr lang="en-US" sz="2000" dirty="0" smtClean="0"/>
              <a:t>	</a:t>
            </a:r>
            <a:r>
              <a:rPr lang="en-US" sz="2000" dirty="0" smtClean="0"/>
              <a:t>The current </a:t>
            </a:r>
            <a:r>
              <a:rPr lang="fr-FR" sz="2000" dirty="0" smtClean="0"/>
              <a:t>communication </a:t>
            </a:r>
            <a:r>
              <a:rPr lang="fr-FR" sz="2000" dirty="0" err="1" smtClean="0"/>
              <a:t>protocols</a:t>
            </a:r>
            <a:r>
              <a:rPr lang="fr-FR" sz="2000" dirty="0" smtClean="0"/>
              <a:t> support simplex </a:t>
            </a:r>
            <a:r>
              <a:rPr lang="fr-FR" sz="2000" dirty="0" smtClean="0"/>
              <a:t>communication </a:t>
            </a:r>
            <a:r>
              <a:rPr lang="en-US" sz="2000" dirty="0" smtClean="0"/>
              <a:t>(</a:t>
            </a:r>
            <a:r>
              <a:rPr lang="en-US" sz="2000" dirty="0" smtClean="0"/>
              <a:t>e.g., from a charging device to charger). However, there </a:t>
            </a:r>
            <a:r>
              <a:rPr lang="en-US" sz="2000" dirty="0" smtClean="0"/>
              <a:t>are some </a:t>
            </a:r>
            <a:r>
              <a:rPr lang="en-US" sz="2000" dirty="0" smtClean="0"/>
              <a:t>important procedures which require duplex communication</a:t>
            </a:r>
            <a:r>
              <a:rPr lang="en-US" sz="2000" dirty="0" smtClean="0"/>
              <a:t>. For </a:t>
            </a:r>
            <a:r>
              <a:rPr lang="en-US" sz="2000" dirty="0" smtClean="0"/>
              <a:t>example, the charging device can request for </a:t>
            </a:r>
            <a:r>
              <a:rPr lang="en-US" sz="2000" dirty="0" smtClean="0"/>
              <a:t>a certain </a:t>
            </a:r>
            <a:r>
              <a:rPr lang="en-US" sz="2000" dirty="0" smtClean="0"/>
              <a:t>charging power, while the charger may request </a:t>
            </a:r>
            <a:r>
              <a:rPr lang="en-US" sz="2000" dirty="0" smtClean="0"/>
              <a:t>for battery </a:t>
            </a:r>
            <a:r>
              <a:rPr lang="en-US" sz="2000" dirty="0" smtClean="0"/>
              <a:t>status of the charging device. Moreover, the </a:t>
            </a:r>
            <a:r>
              <a:rPr lang="en-US" sz="2000" dirty="0" smtClean="0"/>
              <a:t>current protocols </a:t>
            </a:r>
            <a:r>
              <a:rPr lang="en-US" sz="2000" dirty="0" smtClean="0"/>
              <a:t>support one-to-one communication. </a:t>
            </a:r>
          </a:p>
          <a:p>
            <a:r>
              <a:rPr lang="en-US" sz="2000" i="1" dirty="0" smtClean="0"/>
              <a:t>Secure communication: </a:t>
            </a:r>
            <a:endParaRPr lang="en-US" sz="2000" i="1" dirty="0" smtClean="0"/>
          </a:p>
          <a:p>
            <a:pPr>
              <a:buNone/>
            </a:pPr>
            <a:r>
              <a:rPr lang="en-US" sz="2000" dirty="0" smtClean="0"/>
              <a:t>	</a:t>
            </a:r>
            <a:r>
              <a:rPr lang="en-US" sz="2000" dirty="0" smtClean="0"/>
              <a:t>The </a:t>
            </a:r>
            <a:r>
              <a:rPr lang="en-US" sz="2000" dirty="0" smtClean="0"/>
              <a:t>current protocols support </a:t>
            </a:r>
            <a:r>
              <a:rPr lang="en-US" sz="2000" dirty="0" smtClean="0"/>
              <a:t>plain communication </a:t>
            </a:r>
            <a:r>
              <a:rPr lang="en-US" sz="2000" dirty="0" smtClean="0"/>
              <a:t>between a charger and charging device. </a:t>
            </a:r>
            <a:r>
              <a:rPr lang="en-US" sz="2000" dirty="0" smtClean="0"/>
              <a:t>They are </a:t>
            </a:r>
            <a:r>
              <a:rPr lang="en-US" sz="2000" dirty="0" smtClean="0"/>
              <a:t>susceptible for eavesdropping attacks (e.g., to steal </a:t>
            </a:r>
            <a:r>
              <a:rPr lang="en-US" sz="2000" dirty="0" smtClean="0"/>
              <a:t>charging device’s </a:t>
            </a:r>
            <a:r>
              <a:rPr lang="en-US" sz="2000" dirty="0" smtClean="0"/>
              <a:t>and charger’s identity) and </a:t>
            </a:r>
            <a:r>
              <a:rPr lang="en-US" sz="2000" dirty="0" smtClean="0"/>
              <a:t>man-in-the-middle attacks </a:t>
            </a:r>
            <a:r>
              <a:rPr lang="en-US" sz="2000" dirty="0" smtClean="0"/>
              <a:t>(e.g., malicious device manipulates or falsifies </a:t>
            </a:r>
            <a:r>
              <a:rPr lang="en-US" sz="2000" dirty="0" smtClean="0"/>
              <a:t>charging status</a:t>
            </a:r>
            <a:r>
              <a:rPr lang="en-US" sz="2000" dirty="0" smtClean="0"/>
              <a:t>). The security features have to be developed in </a:t>
            </a:r>
            <a:r>
              <a:rPr lang="en-US" sz="2000" dirty="0" smtClean="0"/>
              <a:t>the communication </a:t>
            </a:r>
            <a:r>
              <a:rPr lang="en-US" sz="2000" dirty="0" smtClean="0"/>
              <a:t>protocols, taking unique wireless </a:t>
            </a:r>
            <a:r>
              <a:rPr lang="en-US" sz="2000" dirty="0" smtClean="0"/>
              <a:t>charging characteristics into </a:t>
            </a:r>
            <a:r>
              <a:rPr lang="en-US" sz="2000" dirty="0" smtClean="0"/>
              <a:t>account.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229600" cy="762000"/>
          </a:xfrm>
        </p:spPr>
        <p:txBody>
          <a:bodyPr>
            <a:normAutofit/>
          </a:bodyPr>
          <a:lstStyle/>
          <a:p>
            <a:r>
              <a:rPr kumimoji="1" lang="en-US" altLang="ja-JP" dirty="0" smtClean="0"/>
              <a:t>Open Research Issues in Data Communication</a:t>
            </a:r>
            <a:endParaRPr lang="en-US" dirty="0"/>
          </a:p>
        </p:txBody>
      </p:sp>
      <p:sp>
        <p:nvSpPr>
          <p:cNvPr id="3" name="Content Placeholder 2"/>
          <p:cNvSpPr>
            <a:spLocks noGrp="1"/>
          </p:cNvSpPr>
          <p:nvPr>
            <p:ph idx="1"/>
          </p:nvPr>
        </p:nvSpPr>
        <p:spPr>
          <a:xfrm>
            <a:off x="381000" y="1752600"/>
            <a:ext cx="8229600" cy="4495800"/>
          </a:xfrm>
        </p:spPr>
        <p:txBody>
          <a:bodyPr/>
          <a:lstStyle/>
          <a:p>
            <a:r>
              <a:rPr lang="en-US" sz="2000" i="1" dirty="0" smtClean="0"/>
              <a:t>Inter-charger communication: </a:t>
            </a:r>
            <a:endParaRPr lang="en-US" sz="2000" i="1" dirty="0" smtClean="0"/>
          </a:p>
          <a:p>
            <a:pPr>
              <a:buNone/>
            </a:pPr>
            <a:r>
              <a:rPr lang="en-US" sz="2000" dirty="0" smtClean="0"/>
              <a:t>	</a:t>
            </a:r>
            <a:r>
              <a:rPr lang="en-US" sz="2000" dirty="0" smtClean="0"/>
              <a:t>The </a:t>
            </a:r>
            <a:r>
              <a:rPr lang="en-US" sz="2000" dirty="0" smtClean="0"/>
              <a:t>protocols support </a:t>
            </a:r>
            <a:r>
              <a:rPr lang="en-US" sz="2000" dirty="0" smtClean="0"/>
              <a:t>only the </a:t>
            </a:r>
            <a:r>
              <a:rPr lang="en-US" sz="2000" dirty="0" smtClean="0"/>
              <a:t>communication between a charger and charging </a:t>
            </a:r>
            <a:r>
              <a:rPr lang="en-US" sz="2000" dirty="0" smtClean="0"/>
              <a:t>device (</a:t>
            </a:r>
            <a:r>
              <a:rPr lang="en-US" sz="2000" dirty="0" smtClean="0"/>
              <a:t>i.e., intra-charger). Multiple chargers can be connected </a:t>
            </a:r>
            <a:r>
              <a:rPr lang="en-US" sz="2000" dirty="0" smtClean="0"/>
              <a:t>and their </a:t>
            </a:r>
            <a:r>
              <a:rPr lang="en-US" sz="2000" dirty="0" smtClean="0"/>
              <a:t>information as well as charging devices’ </a:t>
            </a:r>
            <a:r>
              <a:rPr lang="en-US" sz="2000" dirty="0" smtClean="0"/>
              <a:t>information can </a:t>
            </a:r>
            <a:r>
              <a:rPr lang="en-US" sz="2000" dirty="0" smtClean="0"/>
              <a:t>be exchanged (i.e., inter-charger). Although the </a:t>
            </a:r>
            <a:r>
              <a:rPr lang="en-US" sz="2000" dirty="0" smtClean="0"/>
              <a:t>concept of </a:t>
            </a:r>
            <a:r>
              <a:rPr lang="en-US" sz="2000" dirty="0" smtClean="0"/>
              <a:t>wireless charger networking has been </a:t>
            </a:r>
            <a:r>
              <a:rPr lang="en-US" sz="2000" dirty="0" smtClean="0"/>
              <a:t>proposed, there </a:t>
            </a:r>
            <a:r>
              <a:rPr lang="en-US" sz="2000" dirty="0" smtClean="0"/>
              <a:t>are some possible improvements. For example, </a:t>
            </a:r>
            <a:r>
              <a:rPr lang="en-US" sz="2000" dirty="0" smtClean="0"/>
              <a:t>wireless chargers </a:t>
            </a:r>
            <a:r>
              <a:rPr lang="en-US" sz="2000" dirty="0" smtClean="0"/>
              <a:t>can be integrated with a wireless access point, </a:t>
            </a:r>
            <a:r>
              <a:rPr lang="en-US" sz="2000" dirty="0" smtClean="0"/>
              <a:t>which is </a:t>
            </a:r>
            <a:r>
              <a:rPr lang="en-US" sz="2000" dirty="0" smtClean="0"/>
              <a:t>called a hybrid access point, to provide both data </a:t>
            </a:r>
            <a:r>
              <a:rPr lang="en-US" sz="2000" dirty="0" smtClean="0"/>
              <a:t>communication and </a:t>
            </a:r>
            <a:r>
              <a:rPr lang="en-US" sz="2000" dirty="0" smtClean="0"/>
              <a:t>energy transfer services.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229600" cy="762000"/>
          </a:xfrm>
        </p:spPr>
        <p:txBody>
          <a:bodyPr>
            <a:normAutofit/>
          </a:bodyPr>
          <a:lstStyle/>
          <a:p>
            <a:r>
              <a:rPr kumimoji="1" lang="en-US" altLang="ja-JP" dirty="0" smtClean="0"/>
              <a:t>Future Directions</a:t>
            </a:r>
            <a:endParaRPr lang="en-US" dirty="0"/>
          </a:p>
        </p:txBody>
      </p:sp>
      <p:sp>
        <p:nvSpPr>
          <p:cNvPr id="3" name="Content Placeholder 2"/>
          <p:cNvSpPr>
            <a:spLocks noGrp="1"/>
          </p:cNvSpPr>
          <p:nvPr>
            <p:ph idx="1"/>
          </p:nvPr>
        </p:nvSpPr>
        <p:spPr>
          <a:xfrm>
            <a:off x="381000" y="1752600"/>
            <a:ext cx="8229600" cy="4495800"/>
          </a:xfrm>
        </p:spPr>
        <p:txBody>
          <a:bodyPr/>
          <a:lstStyle/>
          <a:p>
            <a:pPr marL="457200" indent="-457200">
              <a:buAutoNum type="arabicParenR"/>
            </a:pPr>
            <a:r>
              <a:rPr lang="en-US" sz="2000" i="1" dirty="0" smtClean="0"/>
              <a:t>Wireless </a:t>
            </a:r>
            <a:r>
              <a:rPr lang="en-US" sz="2000" i="1" dirty="0" smtClean="0"/>
              <a:t>Charger Network: </a:t>
            </a:r>
            <a:endParaRPr lang="en-US" sz="2000" i="1" dirty="0" smtClean="0"/>
          </a:p>
          <a:p>
            <a:pPr marL="457200" indent="-457200">
              <a:buNone/>
            </a:pPr>
            <a:r>
              <a:rPr lang="en-US" sz="2000" dirty="0" smtClean="0"/>
              <a:t>	</a:t>
            </a:r>
            <a:r>
              <a:rPr lang="en-US" sz="2000" dirty="0" smtClean="0"/>
              <a:t>Similar </a:t>
            </a:r>
            <a:r>
              <a:rPr lang="en-US" sz="2000" dirty="0" smtClean="0"/>
              <a:t>to wireless </a:t>
            </a:r>
            <a:r>
              <a:rPr lang="en-US" sz="2000" dirty="0" smtClean="0"/>
              <a:t>communication networks </a:t>
            </a:r>
            <a:r>
              <a:rPr lang="en-US" sz="2000" dirty="0" smtClean="0"/>
              <a:t>that provide data service, wireless </a:t>
            </a:r>
            <a:r>
              <a:rPr lang="en-US" sz="2000" dirty="0" smtClean="0"/>
              <a:t>charger network </a:t>
            </a:r>
            <a:r>
              <a:rPr lang="en-US" sz="2000" dirty="0" smtClean="0"/>
              <a:t>can be built up to deliver energy provisioning </a:t>
            </a:r>
            <a:r>
              <a:rPr lang="en-US" sz="2000" dirty="0" smtClean="0"/>
              <a:t>service to </a:t>
            </a:r>
            <a:r>
              <a:rPr lang="en-US" sz="2000" dirty="0" smtClean="0"/>
              <a:t>distributed users. The wireless charger network </a:t>
            </a:r>
            <a:r>
              <a:rPr lang="en-US" sz="2000" dirty="0" smtClean="0"/>
              <a:t>that connects </a:t>
            </a:r>
            <a:r>
              <a:rPr lang="en-US" sz="2000" dirty="0" smtClean="0"/>
              <a:t>a collection of distributed chargers through wired </a:t>
            </a:r>
            <a:r>
              <a:rPr lang="en-US" sz="2000" dirty="0" smtClean="0"/>
              <a:t>or wireless </a:t>
            </a:r>
            <a:r>
              <a:rPr lang="en-US" sz="2000" dirty="0" smtClean="0"/>
              <a:t>links allows to exchange information (e.g., </a:t>
            </a:r>
            <a:r>
              <a:rPr lang="en-US" sz="2000" dirty="0" smtClean="0"/>
              <a:t>include availability</a:t>
            </a:r>
            <a:r>
              <a:rPr lang="en-US" sz="2000" dirty="0" smtClean="0"/>
              <a:t>, location, charging status, and cost of </a:t>
            </a:r>
            <a:r>
              <a:rPr lang="en-US" sz="2000" dirty="0" smtClean="0"/>
              <a:t>different chargers</a:t>
            </a:r>
            <a:r>
              <a:rPr lang="en-US" sz="2000" dirty="0" smtClean="0"/>
              <a:t>) to schedule the chargers. Such scheduling can </a:t>
            </a:r>
            <a:r>
              <a:rPr lang="en-US" sz="2000" dirty="0" smtClean="0"/>
              <a:t>either be </a:t>
            </a:r>
            <a:r>
              <a:rPr lang="en-US" sz="2000" dirty="0" smtClean="0"/>
              <a:t>made in a distributed or centralized manner to </a:t>
            </a:r>
            <a:r>
              <a:rPr lang="en-US" sz="2000" dirty="0" smtClean="0"/>
              <a:t>optimize certain </a:t>
            </a:r>
            <a:r>
              <a:rPr lang="en-US" sz="2000" dirty="0" smtClean="0"/>
              <a:t>objectives (e.g., system energy efficiency, total </a:t>
            </a:r>
            <a:r>
              <a:rPr lang="en-US" sz="2000" dirty="0" smtClean="0"/>
              <a:t>charging cost</a:t>
            </a:r>
            <a:r>
              <a:rPr lang="en-US" sz="2000" dirty="0" smtClean="0"/>
              <a:t>). </a:t>
            </a:r>
            <a:r>
              <a:rPr lang="en-US" sz="2000" dirty="0" smtClean="0"/>
              <a:t>Furthermore</a:t>
            </a:r>
            <a:r>
              <a:rPr lang="en-US" sz="2000" dirty="0" smtClean="0"/>
              <a:t>, far-field charger (e.g</a:t>
            </a:r>
            <a:r>
              <a:rPr lang="en-US" sz="2000" dirty="0" smtClean="0"/>
              <a:t>. </a:t>
            </a:r>
            <a:r>
              <a:rPr lang="en-US" sz="2000" dirty="0" err="1" smtClean="0"/>
              <a:t>Powercaster</a:t>
            </a:r>
            <a:r>
              <a:rPr lang="en-US" sz="2000" dirty="0" smtClean="0"/>
              <a:t> </a:t>
            </a:r>
            <a:r>
              <a:rPr lang="en-US" sz="2000" dirty="0" smtClean="0"/>
              <a:t>and </a:t>
            </a:r>
            <a:r>
              <a:rPr lang="en-US" sz="2000" dirty="0" err="1" smtClean="0"/>
              <a:t>cota</a:t>
            </a:r>
            <a:r>
              <a:rPr lang="en-US" sz="2000" dirty="0" smtClean="0"/>
              <a:t> system) can be employed to cover </a:t>
            </a:r>
            <a:r>
              <a:rPr lang="en-US" sz="2000" dirty="0" smtClean="0"/>
              <a:t>remote devices </a:t>
            </a:r>
            <a:r>
              <a:rPr lang="en-US" sz="2000" dirty="0" smtClean="0"/>
              <a:t>with low-power requirement and some local </a:t>
            </a:r>
            <a:r>
              <a:rPr lang="en-US" sz="2000" dirty="0" smtClean="0"/>
              <a:t>movement requirement</a:t>
            </a:r>
            <a:r>
              <a:rPr lang="en-US" sz="2000" dirty="0" smtClean="0"/>
              <a:t>, (e.g., wearable devices, MP3, watches, </a:t>
            </a:r>
            <a:r>
              <a:rPr lang="en-US" sz="2000" dirty="0" smtClean="0"/>
              <a:t>Google glasses</a:t>
            </a:r>
            <a:r>
              <a:rPr lang="en-US" sz="2000" dirty="0" smtClean="0"/>
              <a:t>, and sensors in smart building).</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229600" cy="762000"/>
          </a:xfrm>
        </p:spPr>
        <p:txBody>
          <a:bodyPr>
            <a:normAutofit/>
          </a:bodyPr>
          <a:lstStyle/>
          <a:p>
            <a:r>
              <a:rPr kumimoji="1" lang="en-US" altLang="ja-JP" dirty="0" smtClean="0"/>
              <a:t>Future Directions</a:t>
            </a:r>
            <a:endParaRPr lang="en-US" dirty="0"/>
          </a:p>
        </p:txBody>
      </p:sp>
      <p:sp>
        <p:nvSpPr>
          <p:cNvPr id="3" name="Content Placeholder 2"/>
          <p:cNvSpPr>
            <a:spLocks noGrp="1"/>
          </p:cNvSpPr>
          <p:nvPr>
            <p:ph idx="1"/>
          </p:nvPr>
        </p:nvSpPr>
        <p:spPr>
          <a:xfrm>
            <a:off x="381000" y="1752600"/>
            <a:ext cx="8229600" cy="4495800"/>
          </a:xfrm>
        </p:spPr>
        <p:txBody>
          <a:bodyPr/>
          <a:lstStyle/>
          <a:p>
            <a:pPr marL="457200" indent="-457200">
              <a:buFont typeface="+mj-lt"/>
              <a:buAutoNum type="arabicParenR" startAt="2"/>
            </a:pPr>
            <a:r>
              <a:rPr lang="en-US" sz="2000" i="1" dirty="0" smtClean="0"/>
              <a:t>Full-Duplex </a:t>
            </a:r>
            <a:r>
              <a:rPr lang="en-US" sz="2000" i="1" dirty="0" smtClean="0"/>
              <a:t>Self-energy-recycling Information Transmitter:</a:t>
            </a:r>
          </a:p>
          <a:p>
            <a:pPr>
              <a:buNone/>
            </a:pPr>
            <a:r>
              <a:rPr lang="en-US" sz="2000" dirty="0" smtClean="0"/>
              <a:t>	Full-duplex transmitter can </a:t>
            </a:r>
            <a:r>
              <a:rPr lang="en-US" sz="2000" dirty="0" smtClean="0"/>
              <a:t>be equipped with multiple antennas to transmit </a:t>
            </a:r>
            <a:r>
              <a:rPr lang="en-US" sz="2000" dirty="0" smtClean="0"/>
              <a:t>information and </a:t>
            </a:r>
            <a:r>
              <a:rPr lang="en-US" sz="2000" dirty="0" smtClean="0"/>
              <a:t>receive energy simultaneously in the same </a:t>
            </a:r>
            <a:r>
              <a:rPr lang="en-US" sz="2000" dirty="0" smtClean="0"/>
              <a:t>frequency band</a:t>
            </a:r>
            <a:r>
              <a:rPr lang="en-US" sz="2000" dirty="0" smtClean="0"/>
              <a:t>. </a:t>
            </a:r>
            <a:r>
              <a:rPr lang="en-US" sz="2000" dirty="0" smtClean="0"/>
              <a:t>But they suffer </a:t>
            </a:r>
            <a:r>
              <a:rPr lang="en-US" sz="2000" dirty="0" smtClean="0"/>
              <a:t>from </a:t>
            </a:r>
            <a:r>
              <a:rPr lang="en-US" sz="2000" dirty="0" smtClean="0"/>
              <a:t>self-interference as part </a:t>
            </a:r>
            <a:r>
              <a:rPr lang="en-US" sz="2000" dirty="0" smtClean="0"/>
              <a:t>of the transmitted RF </a:t>
            </a:r>
            <a:r>
              <a:rPr lang="en-US" sz="2000" dirty="0" smtClean="0"/>
              <a:t>signal </a:t>
            </a:r>
            <a:r>
              <a:rPr lang="en-US" sz="2000" dirty="0" smtClean="0"/>
              <a:t>is </a:t>
            </a:r>
            <a:r>
              <a:rPr lang="en-US" sz="2000" dirty="0" smtClean="0"/>
              <a:t>received by </a:t>
            </a:r>
            <a:r>
              <a:rPr lang="en-US" sz="2000" dirty="0" smtClean="0"/>
              <a:t>the transmitter itself. Self-interference is undesirable </a:t>
            </a:r>
            <a:r>
              <a:rPr lang="en-US" sz="2000" dirty="0" smtClean="0"/>
              <a:t>because it </a:t>
            </a:r>
            <a:r>
              <a:rPr lang="en-US" sz="2000" dirty="0" smtClean="0"/>
              <a:t>degrades the desired information signal. However</a:t>
            </a:r>
            <a:r>
              <a:rPr lang="en-US" sz="2000" dirty="0" smtClean="0"/>
              <a:t>, with </a:t>
            </a:r>
            <a:r>
              <a:rPr lang="en-US" sz="2000" dirty="0" smtClean="0"/>
              <a:t>RF energy harvesting capability, self-interference can </a:t>
            </a:r>
            <a:r>
              <a:rPr lang="en-US" sz="2000" dirty="0" smtClean="0"/>
              <a:t>actually be </a:t>
            </a:r>
            <a:r>
              <a:rPr lang="en-US" sz="2000" dirty="0" smtClean="0"/>
              <a:t>desirable as it facilitates energy </a:t>
            </a:r>
            <a:r>
              <a:rPr lang="en-US" sz="2000" dirty="0" smtClean="0"/>
              <a:t>saving.</a:t>
            </a:r>
          </a:p>
          <a:p>
            <a:pPr marL="457200" indent="-457200">
              <a:buFont typeface="+mj-lt"/>
              <a:buAutoNum type="arabicParenR" startAt="3"/>
            </a:pPr>
            <a:r>
              <a:rPr lang="en-US" sz="2000" i="1" dirty="0" smtClean="0"/>
              <a:t>Millimeter-wave </a:t>
            </a:r>
            <a:r>
              <a:rPr lang="en-US" sz="2000" i="1" dirty="0" smtClean="0"/>
              <a:t>Enhanced Wireless Powered Network:</a:t>
            </a:r>
          </a:p>
          <a:p>
            <a:pPr>
              <a:buNone/>
            </a:pPr>
            <a:r>
              <a:rPr lang="en-US" sz="2000" dirty="0" smtClean="0"/>
              <a:t>	Operates at 30 ~ </a:t>
            </a:r>
            <a:r>
              <a:rPr lang="en-US" sz="2000" dirty="0" smtClean="0"/>
              <a:t>300 </a:t>
            </a:r>
            <a:r>
              <a:rPr lang="en-US" sz="2000" dirty="0" smtClean="0"/>
              <a:t>GHz; new </a:t>
            </a:r>
            <a:r>
              <a:rPr lang="en-US" sz="2000" dirty="0" smtClean="0"/>
              <a:t>frontier for next-generation wireless systems. Due </a:t>
            </a:r>
            <a:r>
              <a:rPr lang="en-US" sz="2000" dirty="0" smtClean="0"/>
              <a:t>to high </a:t>
            </a:r>
            <a:r>
              <a:rPr lang="en-US" sz="2000" dirty="0" smtClean="0"/>
              <a:t>frequencies, </a:t>
            </a:r>
            <a:r>
              <a:rPr lang="en-US" sz="2000" dirty="0" smtClean="0"/>
              <a:t>it is a </a:t>
            </a:r>
            <a:r>
              <a:rPr lang="en-US" sz="2000" dirty="0" smtClean="0"/>
              <a:t>natural system to facilitate wireless energy </a:t>
            </a:r>
            <a:r>
              <a:rPr lang="en-US" sz="2000" dirty="0" err="1" smtClean="0"/>
              <a:t>beamforming.Moreover</a:t>
            </a:r>
            <a:r>
              <a:rPr lang="en-US" sz="2000" dirty="0" smtClean="0"/>
              <a:t>, </a:t>
            </a:r>
            <a:r>
              <a:rPr lang="en-US" sz="2000" dirty="0" smtClean="0"/>
              <a:t>frequency is </a:t>
            </a:r>
            <a:r>
              <a:rPr lang="en-US" sz="2000" dirty="0" smtClean="0"/>
              <a:t>a key factor that affects the physical size of a </a:t>
            </a:r>
            <a:r>
              <a:rPr lang="en-US" sz="2000" dirty="0" err="1" smtClean="0"/>
              <a:t>rectenna</a:t>
            </a:r>
            <a:r>
              <a:rPr lang="en-US" sz="2000" dirty="0" smtClean="0"/>
              <a:t> based </a:t>
            </a:r>
            <a:r>
              <a:rPr lang="en-US" sz="2000" dirty="0" smtClean="0"/>
              <a:t>microwave power conversion system </a:t>
            </a:r>
            <a:r>
              <a:rPr lang="en-US" sz="2000" dirty="0" smtClean="0"/>
              <a:t>. </a:t>
            </a:r>
            <a:r>
              <a:rPr lang="en-US" sz="2000" dirty="0" smtClean="0"/>
              <a:t>At </a:t>
            </a:r>
            <a:r>
              <a:rPr lang="en-US" sz="2000" dirty="0" smtClean="0"/>
              <a:t>high frequency </a:t>
            </a:r>
            <a:r>
              <a:rPr lang="en-US" sz="2000" dirty="0" smtClean="0"/>
              <a:t>ranges, the required size of the antennas is </a:t>
            </a:r>
            <a:r>
              <a:rPr lang="en-US" sz="2000" dirty="0" smtClean="0">
                <a:solidFill>
                  <a:schemeClr val="bg1"/>
                </a:solidFill>
              </a:rPr>
              <a:t>small</a:t>
            </a:r>
            <a:r>
              <a:rPr lang="en-US" sz="2000" dirty="0" smtClean="0">
                <a:solidFill>
                  <a:schemeClr val="bg1"/>
                </a:solidFill>
              </a:rPr>
              <a:t>, which </a:t>
            </a:r>
            <a:r>
              <a:rPr lang="en-US" sz="2000" dirty="0" smtClean="0">
                <a:solidFill>
                  <a:schemeClr val="bg1"/>
                </a:solidFill>
              </a:rPr>
              <a:t>consequently renders a small form factor for the system</a:t>
            </a:r>
            <a:r>
              <a:rPr lang="en-US" sz="2000" dirty="0" smtClean="0">
                <a:solidFill>
                  <a:schemeClr val="bg1"/>
                </a:solidFill>
              </a:rPr>
              <a:t>. </a:t>
            </a:r>
            <a:endParaRPr lang="en-US" sz="2000"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dirty="0" smtClean="0"/>
              <a:t>Conclusion</a:t>
            </a:r>
            <a:endParaRPr kumimoji="1" lang="ja-JP" altLang="en-US" dirty="0"/>
          </a:p>
        </p:txBody>
      </p:sp>
      <p:sp>
        <p:nvSpPr>
          <p:cNvPr id="3" name="Content Placeholder 2"/>
          <p:cNvSpPr>
            <a:spLocks noGrp="1"/>
          </p:cNvSpPr>
          <p:nvPr>
            <p:ph idx="1"/>
          </p:nvPr>
        </p:nvSpPr>
        <p:spPr>
          <a:xfrm>
            <a:off x="457200" y="1905000"/>
            <a:ext cx="8305800" cy="4495800"/>
          </a:xfrm>
        </p:spPr>
        <p:txBody>
          <a:bodyPr/>
          <a:lstStyle/>
          <a:p>
            <a:r>
              <a:rPr lang="en-US" sz="2000" dirty="0" smtClean="0"/>
              <a:t>WPT offers </a:t>
            </a:r>
            <a:r>
              <a:rPr lang="en-US" sz="2000" dirty="0" smtClean="0"/>
              <a:t>the possibility of </a:t>
            </a:r>
            <a:r>
              <a:rPr lang="en-US" sz="2000" dirty="0" smtClean="0"/>
              <a:t>removing the </a:t>
            </a:r>
            <a:r>
              <a:rPr lang="en-US" sz="2000" dirty="0" smtClean="0"/>
              <a:t>last remaining cord </a:t>
            </a:r>
            <a:r>
              <a:rPr lang="en-US" sz="2000" dirty="0" smtClean="0"/>
              <a:t>connection </a:t>
            </a:r>
            <a:r>
              <a:rPr lang="en-US" sz="2000" dirty="0" smtClean="0"/>
              <a:t>required to </a:t>
            </a:r>
            <a:r>
              <a:rPr lang="en-US" sz="2000" dirty="0" smtClean="0"/>
              <a:t>replenish portable </a:t>
            </a:r>
            <a:r>
              <a:rPr lang="en-US" sz="2000" dirty="0" smtClean="0"/>
              <a:t>electronic devices. This promising technology </a:t>
            </a:r>
            <a:r>
              <a:rPr lang="en-US" sz="2000" dirty="0" smtClean="0"/>
              <a:t>has significantly </a:t>
            </a:r>
            <a:r>
              <a:rPr lang="en-US" sz="2000" dirty="0" smtClean="0"/>
              <a:t>advanced during the past decades and </a:t>
            </a:r>
            <a:r>
              <a:rPr lang="en-US" sz="2000" dirty="0" smtClean="0"/>
              <a:t>brings about </a:t>
            </a:r>
            <a:r>
              <a:rPr lang="en-US" sz="2000" dirty="0" smtClean="0"/>
              <a:t>a large amount of user-friendliness applications. </a:t>
            </a:r>
            <a:endParaRPr lang="en-US" sz="2000" dirty="0" smtClean="0"/>
          </a:p>
          <a:p>
            <a:r>
              <a:rPr lang="en-US" sz="2000" dirty="0" smtClean="0"/>
              <a:t>Comprehensive </a:t>
            </a:r>
            <a:r>
              <a:rPr lang="en-US" sz="2000" dirty="0" smtClean="0"/>
              <a:t>survey </a:t>
            </a:r>
            <a:r>
              <a:rPr lang="en-US" sz="2000" dirty="0" smtClean="0"/>
              <a:t>on the </a:t>
            </a:r>
            <a:r>
              <a:rPr lang="en-US" sz="2000" dirty="0" smtClean="0"/>
              <a:t>paradigm of wireless charging compliant </a:t>
            </a:r>
            <a:r>
              <a:rPr lang="en-US" sz="2000" dirty="0" smtClean="0"/>
              <a:t>communication networks</a:t>
            </a:r>
            <a:r>
              <a:rPr lang="en-US" sz="2000" dirty="0" smtClean="0"/>
              <a:t>. Starting from the development history, we </a:t>
            </a:r>
            <a:r>
              <a:rPr lang="en-US" sz="2000" dirty="0" smtClean="0"/>
              <a:t>introduced </a:t>
            </a:r>
            <a:r>
              <a:rPr lang="en-US" sz="2000" dirty="0" smtClean="0"/>
              <a:t>the fundamental, international standards </a:t>
            </a:r>
            <a:r>
              <a:rPr lang="en-US" sz="2000" dirty="0" smtClean="0"/>
              <a:t>and network </a:t>
            </a:r>
            <a:r>
              <a:rPr lang="en-US" sz="2000" dirty="0" smtClean="0"/>
              <a:t>applications of wireless </a:t>
            </a:r>
            <a:r>
              <a:rPr lang="en-US" sz="2000" dirty="0" smtClean="0"/>
              <a:t>charging, followed </a:t>
            </a:r>
            <a:r>
              <a:rPr lang="en-US" sz="2000" dirty="0" smtClean="0"/>
              <a:t>by the discussion of open issues and envision </a:t>
            </a:r>
            <a:r>
              <a:rPr lang="en-US" sz="2000" dirty="0" smtClean="0"/>
              <a:t>of future applications</a:t>
            </a:r>
            <a:r>
              <a:rPr lang="en-US" sz="2000" dirty="0" smtClean="0"/>
              <a:t>.</a:t>
            </a:r>
          </a:p>
          <a:p>
            <a:r>
              <a:rPr lang="en-US" sz="2000" dirty="0" smtClean="0"/>
              <a:t>The integration of wireless charging with existing </a:t>
            </a:r>
            <a:r>
              <a:rPr lang="en-US" sz="2000" dirty="0" smtClean="0"/>
              <a:t>communication networks </a:t>
            </a:r>
            <a:r>
              <a:rPr lang="en-US" sz="2000" dirty="0" smtClean="0"/>
              <a:t>creates new opportunities as well </a:t>
            </a:r>
            <a:r>
              <a:rPr lang="en-US" sz="2000" dirty="0" smtClean="0"/>
              <a:t>as challenges </a:t>
            </a:r>
            <a:r>
              <a:rPr lang="en-US" sz="2000" dirty="0" smtClean="0"/>
              <a:t>for network resource allocation. This survey </a:t>
            </a:r>
            <a:r>
              <a:rPr lang="en-US" sz="2000" dirty="0" smtClean="0"/>
              <a:t>has shown </a:t>
            </a:r>
            <a:r>
              <a:rPr lang="en-US" sz="2000" dirty="0" smtClean="0"/>
              <a:t>the existing solutions of </a:t>
            </a:r>
            <a:r>
              <a:rPr lang="en-US" sz="2000" dirty="0" smtClean="0"/>
              <a:t>providing seamless wireless power </a:t>
            </a:r>
            <a:r>
              <a:rPr lang="en-US" sz="2000" dirty="0" smtClean="0"/>
              <a:t>transfer through mobile charger dispatch, </a:t>
            </a:r>
            <a:r>
              <a:rPr lang="en-US" sz="2000" dirty="0" smtClean="0"/>
              <a:t>static charger </a:t>
            </a:r>
            <a:r>
              <a:rPr lang="en-US" sz="2000" dirty="0" smtClean="0"/>
              <a:t>scheduling and wireless charger deployment. </a:t>
            </a:r>
            <a:endParaRPr kumimoji="1" lang="ja-JP" altLang="en-US" sz="2000" dirty="0">
              <a:solidFill>
                <a:schemeClr val="bg1"/>
              </a:solidFill>
            </a:endParaRPr>
          </a:p>
        </p:txBody>
      </p:sp>
    </p:spTree>
    <p:extLst>
      <p:ext uri="{BB962C8B-B14F-4D97-AF65-F5344CB8AC3E}">
        <p14:creationId xmlns="" xmlns:p14="http://schemas.microsoft.com/office/powerpoint/2010/main" val="10020822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WordArt 4"/>
          <p:cNvSpPr>
            <a:spLocks noChangeArrowheads="1" noChangeShapeType="1" noTextEdit="1"/>
          </p:cNvSpPr>
          <p:nvPr/>
        </p:nvSpPr>
        <p:spPr bwMode="auto">
          <a:xfrm>
            <a:off x="1909762" y="3048000"/>
            <a:ext cx="5324475" cy="64770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4997"/>
                    </a:srgbClr>
                  </a:outerShdw>
                </a:effectLst>
                <a:latin typeface="Arial Black"/>
                <a:ea typeface="Arial Black"/>
                <a:cs typeface="Arial Black"/>
              </a:rPr>
              <a:t>Thank you very much</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over cord charging</a:t>
            </a:r>
            <a:endParaRPr lang="en-US" dirty="0"/>
          </a:p>
        </p:txBody>
      </p:sp>
      <p:sp>
        <p:nvSpPr>
          <p:cNvPr id="3" name="Content Placeholder 2"/>
          <p:cNvSpPr>
            <a:spLocks noGrp="1"/>
          </p:cNvSpPr>
          <p:nvPr>
            <p:ph idx="1"/>
          </p:nvPr>
        </p:nvSpPr>
        <p:spPr>
          <a:xfrm>
            <a:off x="457200" y="1905000"/>
            <a:ext cx="8229600" cy="4191000"/>
          </a:xfrm>
        </p:spPr>
        <p:txBody>
          <a:bodyPr/>
          <a:lstStyle/>
          <a:p>
            <a:r>
              <a:rPr lang="en-US" sz="2000" dirty="0" smtClean="0"/>
              <a:t>Improves user-friendliness as the hassle from connecting cables is removed. Different brands and different models of devices can also use the same charger.</a:t>
            </a:r>
          </a:p>
          <a:p>
            <a:r>
              <a:rPr lang="en-US" sz="2000" dirty="0" smtClean="0"/>
              <a:t>Renders the design and fabrication of much smaller devices without the attachment of batteries.</a:t>
            </a:r>
          </a:p>
          <a:p>
            <a:r>
              <a:rPr lang="en-US" sz="2000" dirty="0" smtClean="0"/>
              <a:t>Provides better product durability (e.g., waterproof and dustproof) for contact-free devices.</a:t>
            </a:r>
          </a:p>
          <a:p>
            <a:r>
              <a:rPr lang="en-US" sz="2000" dirty="0" smtClean="0"/>
              <a:t>Enhances flexibility, especially for the devices for which replacing their battery or connecting cable for charging is costly, hazardous, or infeasible (e.g., body implanted sensors).</a:t>
            </a:r>
          </a:p>
          <a:p>
            <a:r>
              <a:rPr lang="en-US" sz="2000" dirty="0" smtClean="0"/>
              <a:t>Can provide on-demand power, avoiding an overcharging problem and minimizing energy cost.</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905000"/>
            <a:ext cx="5943600" cy="4191000"/>
          </a:xfrm>
        </p:spPr>
        <p:txBody>
          <a:bodyPr/>
          <a:lstStyle/>
          <a:p>
            <a:r>
              <a:rPr lang="en-US" dirty="0" smtClean="0"/>
              <a:t>Comprehensive survey of the emerging wireless charging systems with regard to the fundamental technologies, international standards as well as applications in wireless communication networks</a:t>
            </a:r>
          </a:p>
          <a:p>
            <a:r>
              <a:rPr lang="en-US" dirty="0" smtClean="0"/>
              <a:t>Focus on the transmit-side designs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6096000" y="1752600"/>
            <a:ext cx="30480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(1/2)</a:t>
            </a:r>
            <a:endParaRPr lang="en-US" dirty="0"/>
          </a:p>
        </p:txBody>
      </p:sp>
      <p:sp>
        <p:nvSpPr>
          <p:cNvPr id="3" name="Content Placeholder 2"/>
          <p:cNvSpPr>
            <a:spLocks noGrp="1"/>
          </p:cNvSpPr>
          <p:nvPr>
            <p:ph idx="1"/>
          </p:nvPr>
        </p:nvSpPr>
        <p:spPr>
          <a:xfrm>
            <a:off x="457200" y="1828800"/>
            <a:ext cx="8229600" cy="4495800"/>
          </a:xfrm>
        </p:spPr>
        <p:txBody>
          <a:bodyPr/>
          <a:lstStyle/>
          <a:p>
            <a:r>
              <a:rPr lang="en-US" sz="1800" b="1" dirty="0" smtClean="0"/>
              <a:t>Introduction</a:t>
            </a:r>
          </a:p>
          <a:p>
            <a:r>
              <a:rPr lang="en-US" altLang="ja-JP" sz="1800" b="1" dirty="0" smtClean="0"/>
              <a:t>History and Commercialization</a:t>
            </a:r>
            <a:endParaRPr lang="en-US" altLang="ja-JP" sz="1800" b="1" dirty="0"/>
          </a:p>
          <a:p>
            <a:pPr>
              <a:spcBef>
                <a:spcPts val="300"/>
              </a:spcBef>
            </a:pPr>
            <a:r>
              <a:rPr lang="en-US" sz="1800" b="1" dirty="0" smtClean="0"/>
              <a:t>Fundamentals of Wireless Charging</a:t>
            </a:r>
          </a:p>
          <a:p>
            <a:pPr lvl="1">
              <a:spcBef>
                <a:spcPts val="300"/>
              </a:spcBef>
            </a:pPr>
            <a:r>
              <a:rPr lang="en-US" altLang="ja-JP" sz="1600" dirty="0" smtClean="0"/>
              <a:t>Wireless Charging Technologies</a:t>
            </a:r>
            <a:endParaRPr lang="en-US" altLang="ja-JP" sz="1600" dirty="0"/>
          </a:p>
          <a:p>
            <a:pPr lvl="1">
              <a:spcBef>
                <a:spcPts val="300"/>
              </a:spcBef>
            </a:pPr>
            <a:r>
              <a:rPr lang="en-US" sz="1600" dirty="0" smtClean="0"/>
              <a:t>Applications of Wireless Charging</a:t>
            </a:r>
          </a:p>
          <a:p>
            <a:pPr lvl="1">
              <a:spcBef>
                <a:spcPts val="300"/>
              </a:spcBef>
            </a:pPr>
            <a:r>
              <a:rPr lang="en-US" sz="1600" dirty="0" smtClean="0"/>
              <a:t>Wireless Charging System Overview</a:t>
            </a:r>
          </a:p>
          <a:p>
            <a:pPr lvl="1">
              <a:spcBef>
                <a:spcPts val="300"/>
              </a:spcBef>
            </a:pPr>
            <a:r>
              <a:rPr lang="en-US" sz="1600" dirty="0" smtClean="0"/>
              <a:t>Wireless Power Propagation Models</a:t>
            </a:r>
          </a:p>
          <a:p>
            <a:pPr>
              <a:spcBef>
                <a:spcPts val="300"/>
              </a:spcBef>
            </a:pPr>
            <a:r>
              <a:rPr lang="en-US" sz="1800" b="1" dirty="0" smtClean="0"/>
              <a:t>Wireless Charging Standards and Implementations</a:t>
            </a:r>
          </a:p>
          <a:p>
            <a:pPr lvl="1">
              <a:spcBef>
                <a:spcPts val="300"/>
              </a:spcBef>
            </a:pPr>
            <a:r>
              <a:rPr lang="en-US" altLang="ja-JP" sz="1600" dirty="0" smtClean="0"/>
              <a:t>International Charging Standards</a:t>
            </a:r>
            <a:endParaRPr lang="en-US" altLang="ja-JP" sz="1600" dirty="0"/>
          </a:p>
          <a:p>
            <a:pPr lvl="1">
              <a:spcBef>
                <a:spcPts val="300"/>
              </a:spcBef>
            </a:pPr>
            <a:r>
              <a:rPr lang="en-US" altLang="ja-JP" sz="1600" dirty="0" smtClean="0"/>
              <a:t>Implementations of International Charging Standards</a:t>
            </a:r>
            <a:endParaRPr lang="en-US" altLang="ja-JP" sz="1600" dirty="0"/>
          </a:p>
          <a:p>
            <a:pPr>
              <a:spcBef>
                <a:spcPts val="300"/>
              </a:spcBef>
            </a:pPr>
            <a:r>
              <a:rPr lang="en-US" sz="1800" b="1" dirty="0" smtClean="0"/>
              <a:t>Mobile Charger Dispatch Strategy</a:t>
            </a:r>
            <a:endParaRPr lang="en-US" sz="1800" b="1" dirty="0"/>
          </a:p>
          <a:p>
            <a:pPr lvl="1">
              <a:spcBef>
                <a:spcPts val="300"/>
              </a:spcBef>
            </a:pPr>
            <a:r>
              <a:rPr lang="en-US" altLang="ja-JP" sz="1600" dirty="0" smtClean="0"/>
              <a:t>Offline Charger Dispatch Strategy</a:t>
            </a:r>
            <a:endParaRPr lang="en-US" altLang="ja-JP" sz="1600" dirty="0"/>
          </a:p>
          <a:p>
            <a:pPr lvl="1">
              <a:spcBef>
                <a:spcPts val="300"/>
              </a:spcBef>
            </a:pPr>
            <a:r>
              <a:rPr lang="en-US" altLang="ja-JP" sz="1600" dirty="0" smtClean="0"/>
              <a:t>Online Charging Dispatch Strategy</a:t>
            </a:r>
          </a:p>
        </p:txBody>
      </p:sp>
      <p:sp>
        <p:nvSpPr>
          <p:cNvPr id="6" name="Rectangle 5"/>
          <p:cNvSpPr/>
          <p:nvPr/>
        </p:nvSpPr>
        <p:spPr>
          <a:xfrm>
            <a:off x="152400" y="694944"/>
            <a:ext cx="16002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Department of Electrical and Computer Engineering</a:t>
            </a:r>
            <a:endParaRPr lang="en-US" sz="800" dirty="0"/>
          </a:p>
        </p:txBody>
      </p:sp>
      <p:sp>
        <p:nvSpPr>
          <p:cNvPr id="5" name="Oval 4"/>
          <p:cNvSpPr/>
          <p:nvPr/>
        </p:nvSpPr>
        <p:spPr>
          <a:xfrm>
            <a:off x="457200" y="2209800"/>
            <a:ext cx="3810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90600"/>
            <a:ext cx="8991600" cy="762000"/>
          </a:xfrm>
        </p:spPr>
        <p:txBody>
          <a:bodyPr>
            <a:noAutofit/>
          </a:bodyPr>
          <a:lstStyle/>
          <a:p>
            <a:r>
              <a:rPr kumimoji="1" lang="en-US" altLang="ja-JP" dirty="0" smtClean="0"/>
              <a:t>History and Commercialization </a:t>
            </a:r>
            <a:endParaRPr kumimoji="1" lang="ja-JP" altLang="en-US" dirty="0"/>
          </a:p>
        </p:txBody>
      </p:sp>
      <p:sp>
        <p:nvSpPr>
          <p:cNvPr id="6" name="Content Placeholder 5"/>
          <p:cNvSpPr>
            <a:spLocks noGrp="1"/>
          </p:cNvSpPr>
          <p:nvPr>
            <p:ph idx="1"/>
          </p:nvPr>
        </p:nvSpPr>
        <p:spPr/>
        <p:txBody>
          <a:bodyPr/>
          <a:lstStyle/>
          <a:p>
            <a:endParaRPr lang="en-US"/>
          </a:p>
        </p:txBody>
      </p:sp>
      <p:pic>
        <p:nvPicPr>
          <p:cNvPr id="3" name="Picture 2"/>
          <p:cNvPicPr>
            <a:picLocks noChangeAspect="1" noChangeArrowheads="1"/>
          </p:cNvPicPr>
          <p:nvPr/>
        </p:nvPicPr>
        <p:blipFill>
          <a:blip r:embed="rId2" cstate="print"/>
          <a:srcRect/>
          <a:stretch>
            <a:fillRect/>
          </a:stretch>
        </p:blipFill>
        <p:spPr bwMode="auto">
          <a:xfrm>
            <a:off x="152400" y="1828800"/>
            <a:ext cx="8839200" cy="4267200"/>
          </a:xfrm>
          <a:prstGeom prst="rect">
            <a:avLst/>
          </a:prstGeom>
          <a:noFill/>
          <a:ln w="9525">
            <a:noFill/>
            <a:miter lim="800000"/>
            <a:headEnd/>
            <a:tailEnd/>
          </a:ln>
        </p:spPr>
      </p:pic>
    </p:spTree>
    <p:extLst>
      <p:ext uri="{BB962C8B-B14F-4D97-AF65-F5344CB8AC3E}">
        <p14:creationId xmlns="" xmlns:p14="http://schemas.microsoft.com/office/powerpoint/2010/main" val="1083760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7597</TotalTime>
  <Words>3769</Words>
  <Application>Microsoft Office PowerPoint</Application>
  <PresentationFormat>On-screen Show (4:3)</PresentationFormat>
  <Paragraphs>378</Paragraphs>
  <Slides>55</Slides>
  <Notes>27</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1_Custom Design</vt:lpstr>
      <vt:lpstr>Slide 1</vt:lpstr>
      <vt:lpstr>Contents (1/2)</vt:lpstr>
      <vt:lpstr>Contents (2/2)</vt:lpstr>
      <vt:lpstr>Introduction</vt:lpstr>
      <vt:lpstr>Wired vs. Wireless Information and Power Transfer</vt:lpstr>
      <vt:lpstr>Benefits over cord charging</vt:lpstr>
      <vt:lpstr>Outline</vt:lpstr>
      <vt:lpstr>Contents (1/2)</vt:lpstr>
      <vt:lpstr>History and Commercialization </vt:lpstr>
      <vt:lpstr>History and Commercialization </vt:lpstr>
      <vt:lpstr>Contents (1/2)</vt:lpstr>
      <vt:lpstr>Fundamentals of Wireless Charging</vt:lpstr>
      <vt:lpstr>Slide 13</vt:lpstr>
      <vt:lpstr>Fundamentals of Wireless Charging</vt:lpstr>
      <vt:lpstr>Fundamentals of Wireless Charging</vt:lpstr>
      <vt:lpstr>Fundamentals of Wireless Charging</vt:lpstr>
      <vt:lpstr>Fundamentals of Wireless Charging</vt:lpstr>
      <vt:lpstr>Fundamentals of Wireless Charging</vt:lpstr>
      <vt:lpstr>Fundamentals of Wireless Charging</vt:lpstr>
      <vt:lpstr>Fundamentals of Wireless Charging</vt:lpstr>
      <vt:lpstr>Fundamentals of Wireless Charging</vt:lpstr>
      <vt:lpstr>Fundamentals of Wireless Charging</vt:lpstr>
      <vt:lpstr>Fundamentals of Wireless Charging</vt:lpstr>
      <vt:lpstr>Fundamentals of Wireless Charging</vt:lpstr>
      <vt:lpstr>Fundamentals of Wireless Charging</vt:lpstr>
      <vt:lpstr>Contents (1/2)</vt:lpstr>
      <vt:lpstr>Wireless Charging Standards and Implementations</vt:lpstr>
      <vt:lpstr>Wireless Charging Standards and Implementations</vt:lpstr>
      <vt:lpstr>Wireless Charging Standards and Implementations</vt:lpstr>
      <vt:lpstr>Wireless Charging Standards and Implementations</vt:lpstr>
      <vt:lpstr>Wireless Charging Standards and Implementations</vt:lpstr>
      <vt:lpstr>Contents (1/2)</vt:lpstr>
      <vt:lpstr>Mobile Charger Dispatch Strategy</vt:lpstr>
      <vt:lpstr>Mobile Charger Dispatch Strategy</vt:lpstr>
      <vt:lpstr>Mobile Charger Dispatch Strategy</vt:lpstr>
      <vt:lpstr>Mobile Charger Dispatch Strategy: Offline</vt:lpstr>
      <vt:lpstr>Mobile Charger Dispatch Strategy: Online</vt:lpstr>
      <vt:lpstr>Contents (2/2)</vt:lpstr>
      <vt:lpstr>Static Wireless Charger Scheduling Strategies</vt:lpstr>
      <vt:lpstr>Static Wireless Charger Scheduling Strategies</vt:lpstr>
      <vt:lpstr>Static Wireless Charger Scheduling Strategies</vt:lpstr>
      <vt:lpstr>Contents (2/2)</vt:lpstr>
      <vt:lpstr>Wireless Charger Deployment Strategies</vt:lpstr>
      <vt:lpstr>Wireless Charger Deployment Strategies</vt:lpstr>
      <vt:lpstr>Wireless Charger Deployment Strategies</vt:lpstr>
      <vt:lpstr>Wireless Charger Deployment Strategies</vt:lpstr>
      <vt:lpstr>Contents (2/2)</vt:lpstr>
      <vt:lpstr>Open Research Issues in Wireless Charging</vt:lpstr>
      <vt:lpstr>Open Research Issues in Wireless Charging</vt:lpstr>
      <vt:lpstr>Open Research Issues in Data Communication</vt:lpstr>
      <vt:lpstr>Open Research Issues in Data Communication</vt:lpstr>
      <vt:lpstr>Future Directions</vt:lpstr>
      <vt:lpstr>Future Directions</vt:lpstr>
      <vt:lpstr>Conclusion</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Gird Energy Training Coalition</dc:title>
  <dc:creator>Fer</dc:creator>
  <cp:lastModifiedBy>Fahira Sangare</cp:lastModifiedBy>
  <cp:revision>707</cp:revision>
  <dcterms:created xsi:type="dcterms:W3CDTF">2010-09-02T18:04:00Z</dcterms:created>
  <dcterms:modified xsi:type="dcterms:W3CDTF">2015-03-13T17:16:15Z</dcterms:modified>
</cp:coreProperties>
</file>