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259" r:id="rId2"/>
    <p:sldId id="260" r:id="rId3"/>
    <p:sldId id="349" r:id="rId4"/>
    <p:sldId id="490" r:id="rId5"/>
    <p:sldId id="516" r:id="rId6"/>
    <p:sldId id="419" r:id="rId7"/>
    <p:sldId id="420" r:id="rId8"/>
    <p:sldId id="421" r:id="rId9"/>
    <p:sldId id="422" r:id="rId10"/>
    <p:sldId id="491" r:id="rId11"/>
    <p:sldId id="493" r:id="rId12"/>
    <p:sldId id="425" r:id="rId13"/>
    <p:sldId id="494" r:id="rId14"/>
    <p:sldId id="483" r:id="rId15"/>
    <p:sldId id="495" r:id="rId16"/>
    <p:sldId id="503" r:id="rId17"/>
    <p:sldId id="502" r:id="rId18"/>
    <p:sldId id="434" r:id="rId19"/>
    <p:sldId id="497" r:id="rId20"/>
    <p:sldId id="469" r:id="rId21"/>
    <p:sldId id="470" r:id="rId22"/>
    <p:sldId id="471" r:id="rId23"/>
    <p:sldId id="473" r:id="rId24"/>
    <p:sldId id="508" r:id="rId25"/>
    <p:sldId id="498" r:id="rId26"/>
    <p:sldId id="475" r:id="rId27"/>
    <p:sldId id="476" r:id="rId28"/>
    <p:sldId id="499" r:id="rId29"/>
    <p:sldId id="507" r:id="rId30"/>
    <p:sldId id="500" r:id="rId31"/>
    <p:sldId id="479" r:id="rId32"/>
    <p:sldId id="520" r:id="rId33"/>
    <p:sldId id="521" r:id="rId34"/>
    <p:sldId id="286" r:id="rId35"/>
    <p:sldId id="288" r:id="rId36"/>
    <p:sldId id="289" r:id="rId37"/>
    <p:sldId id="290" r:id="rId38"/>
    <p:sldId id="517" r:id="rId39"/>
    <p:sldId id="295" r:id="rId40"/>
    <p:sldId id="531" r:id="rId41"/>
    <p:sldId id="530" r:id="rId42"/>
    <p:sldId id="523" r:id="rId43"/>
    <p:sldId id="303" r:id="rId44"/>
    <p:sldId id="519" r:id="rId45"/>
    <p:sldId id="527" r:id="rId46"/>
    <p:sldId id="524" r:id="rId47"/>
    <p:sldId id="534" r:id="rId48"/>
    <p:sldId id="403" r:id="rId49"/>
    <p:sldId id="505" r:id="rId50"/>
    <p:sldId id="393" r:id="rId51"/>
    <p:sldId id="404" r:id="rId52"/>
    <p:sldId id="394" r:id="rId53"/>
    <p:sldId id="506" r:id="rId5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 Mounika Errapotu" initials="SM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66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0" autoAdjust="0"/>
    <p:restoredTop sz="94413" autoAdjust="0"/>
  </p:normalViewPr>
  <p:slideViewPr>
    <p:cSldViewPr>
      <p:cViewPr varScale="1">
        <p:scale>
          <a:sx n="84" d="100"/>
          <a:sy n="84" d="100"/>
        </p:scale>
        <p:origin x="12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83633-74D9-4B25-B653-C548041C8DE2}" type="datetime1">
              <a:rPr lang="en-US" smtClean="0"/>
              <a:t>4/25/2018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Sai Mounika Errapotu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93FD7-2277-45D1-BC84-A16CBE258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2081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ACE1D-C6F1-4101-B85D-B042C50ED2EA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376CF-D510-42FD-B05F-5BAD1A84B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5510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i.tuwien.ac.at/cp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1C7F298-826E-4909-ABCA-0835031F00E2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771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719B3BF-72D6-4C6D-AA6C-DD74CE4E796D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79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Spectrum Trading is a way of dynamic spectrum sharing in which the licensed users (Primary users) lease their spectrums to the unlicensed users (Secondary users), when the spectrum are vacant.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Spectrum trading provides monetary gains to the primary users and better spectrum accessing opportunities for the secondary users.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Spectrum trading improves the inefficient spectrum utilization to meet the ever – growing need for spectrum.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104BC-547E-4E51-BEF0-89840C45796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16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Consideration of spatial reuse feature of the spectrum to improve the spectrum allocation.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Preservation of the bidders’ privacy using Paillier cryptosystem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Semi - distributed framework based on matching to improve the inefficient spectrum utilization.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45E2641-18BA-4286-8316-A07C5DE3F52D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28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Consideration of spatial reuse feature of the spectrum to improve the spectrum allocation.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Preservation of the bidders’ privacy using Paillier cryptosystem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Semi - distributed framework based on matching to improve the inefficient spectrum utilization.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328E4F53-42F8-4D33-B8F8-8D14899B8A4B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28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2B0780-AE0D-4734-A4D2-4768F26383F7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1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F63739DE-07C7-440F-80C0-2EC97AD41A10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32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 and physical components are increasingly integrated into network systems—so-called "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Opens external link in new window"/>
              </a:rPr>
              <a:t>Cyber-Physical Systems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(CPS)—for solving problems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8A019CA-EB63-4C14-AC1B-A68CCEF40AE0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69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 computer software controls airbags in cars, the temperature of buildings and the timing of cardiac pacemakers.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5158B6C-00E4-4DFC-A1BD-B969B7C5F776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41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ADMM problem form</a:t>
            </a:r>
            <a:r>
              <a:rPr lang="en-US" baseline="0" dirty="0"/>
              <a:t> with </a:t>
            </a:r>
            <a:r>
              <a:rPr lang="en-US" baseline="0" dirty="0" err="1"/>
              <a:t>f,g</a:t>
            </a:r>
            <a:r>
              <a:rPr lang="en-US" baseline="0" dirty="0"/>
              <a:t> convex: two sets of variables with separable objective</a:t>
            </a:r>
          </a:p>
          <a:p>
            <a:r>
              <a:rPr lang="en-US" dirty="0"/>
              <a:t>. It takes the form of a decomposition-coordination procedure, in which the solutions to small local </a:t>
            </a:r>
            <a:r>
              <a:rPr lang="en-US" dirty="0" err="1"/>
              <a:t>subproblems</a:t>
            </a:r>
            <a:r>
              <a:rPr lang="en-US" dirty="0"/>
              <a:t> are coordinated to find a solution to a large global problem.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6215E77-B839-4640-8693-82B9A2BC3D10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97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ADMM: two sets of variables with separable objective</a:t>
            </a:r>
          </a:p>
          <a:p>
            <a:r>
              <a:rPr lang="en-US" dirty="0"/>
              <a:t>Augmented</a:t>
            </a:r>
            <a:r>
              <a:rPr lang="en-US" baseline="0" dirty="0"/>
              <a:t> </a:t>
            </a:r>
            <a:r>
              <a:rPr lang="en-US" baseline="0" dirty="0" err="1"/>
              <a:t>lagrangian</a:t>
            </a:r>
            <a:r>
              <a:rPr lang="en-US" baseline="0" dirty="0"/>
              <a:t> update, x z update, dual variable update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39B8BED-252D-4995-83EE-F23A8FA95CF7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06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B94C907-5B51-42AA-A4C7-B16626E40EE3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67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As the no. of users increases, the proposed scheme converges with only small increment of iterations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3C1311E-8EF6-402C-AF0A-FE1B43742CF5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Only needs information relevant to </a:t>
            </a:r>
            <a:r>
              <a:rPr lang="en-US" sz="1200" dirty="0">
                <a:solidFill>
                  <a:srgbClr val="0000FF"/>
                </a:solidFill>
              </a:rPr>
              <a:t>price and quantity </a:t>
            </a:r>
            <a:r>
              <a:rPr lang="en-US" sz="1200" dirty="0"/>
              <a:t>to know the excess demand in every round and little scope</a:t>
            </a:r>
            <a:r>
              <a:rPr lang="en-US" sz="1200" baseline="0" dirty="0"/>
              <a:t> for collusion</a:t>
            </a:r>
            <a:endParaRPr lang="en-US" sz="12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2EFBFA3-2171-4E26-AA91-73C7FA956AB6}" type="datetime1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Sai Mounika Errapotu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376CF-D510-42FD-B05F-5BAD1A84B2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700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副标题 21"/>
          <p:cNvSpPr>
            <a:spLocks noGrp="1"/>
          </p:cNvSpPr>
          <p:nvPr>
            <p:ph type="subTitle" idx="1" hasCustomPrompt="1"/>
          </p:nvPr>
        </p:nvSpPr>
        <p:spPr>
          <a:xfrm>
            <a:off x="880136" y="2766373"/>
            <a:ext cx="7406640" cy="1752600"/>
          </a:xfrm>
        </p:spPr>
        <p:txBody>
          <a:bodyPr tIns="0">
            <a:normAutofit/>
          </a:bodyPr>
          <a:lstStyle>
            <a:lvl1pPr marL="27432" indent="0" algn="ctr">
              <a:buNone/>
              <a:defRPr kumimoji="0" lang="en-US" altLang="en-US" sz="2600" kern="1200" dirty="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ea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altLang="zh-CN" dirty="0"/>
              <a:t>Enter the authors</a:t>
            </a:r>
            <a:endParaRPr kumimoji="0" 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3572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8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alibri" panose="020F0502020204030204" pitchFamily="34" charset="0"/>
              <a:buChar char="̶"/>
              <a:defRPr/>
            </a:lvl2pPr>
            <a:lvl4pPr marL="1600200" indent="-228600">
              <a:buFont typeface="Calibri" panose="020F0502020204030204" pitchFamily="34" charset="0"/>
              <a:buChar char="̶"/>
              <a:defRPr/>
            </a:lvl4pPr>
            <a:lvl5pPr marL="2057400" indent="-228600"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25493" y="6356351"/>
            <a:ext cx="489857" cy="365125"/>
          </a:xfrm>
          <a:prstGeom prst="rect">
            <a:avLst/>
          </a:prstGeom>
        </p:spPr>
        <p:txBody>
          <a:bodyPr/>
          <a:lstStyle/>
          <a:p>
            <a:fld id="{7B5D9913-6A20-4518-A50E-84B793E3C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9213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6106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  <a:extLst/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57158" y="1571612"/>
            <a:ext cx="6629400" cy="0"/>
          </a:xfrm>
          <a:prstGeom prst="line">
            <a:avLst/>
          </a:prstGeom>
          <a:ln w="50800" cap="rnd" cmpd="sng">
            <a:gradFill flip="none" rotWithShape="1">
              <a:gsLst>
                <a:gs pos="0">
                  <a:srgbClr val="0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50800" dist="25400" dir="51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1098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616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0027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/>
              <a:t>单击此处编辑母版文本样式</a:t>
            </a:r>
          </a:p>
          <a:p>
            <a:pPr lvl="1" eaLnBrk="1" latinLnBrk="0" hangingPunct="1"/>
            <a:r>
              <a:rPr lang="zh-CN" altLang="en-US"/>
              <a:t>第二级</a:t>
            </a:r>
          </a:p>
          <a:p>
            <a:pPr lvl="2" eaLnBrk="1" latinLnBrk="0" hangingPunct="1"/>
            <a:r>
              <a:rPr lang="zh-CN" altLang="en-US"/>
              <a:t>第三级</a:t>
            </a:r>
          </a:p>
          <a:p>
            <a:pPr lvl="3" eaLnBrk="1" latinLnBrk="0" hangingPunct="1"/>
            <a:r>
              <a:rPr lang="zh-CN" altLang="en-US"/>
              <a:t>第四级</a:t>
            </a:r>
          </a:p>
          <a:p>
            <a:pPr lvl="4" eaLnBrk="1" latinLnBrk="0" hangingPunct="1"/>
            <a:r>
              <a:rPr lang="zh-CN" altLang="en-US"/>
              <a:t>第五级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8741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76200"/>
            <a:ext cx="5867400" cy="381000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8833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7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占位符 4"/>
          <p:cNvSpPr>
            <a:spLocks noGrp="1"/>
          </p:cNvSpPr>
          <p:nvPr>
            <p:ph type="title"/>
          </p:nvPr>
        </p:nvSpPr>
        <p:spPr>
          <a:xfrm>
            <a:off x="285720" y="571488"/>
            <a:ext cx="857256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idx="1"/>
          </p:nvPr>
        </p:nvSpPr>
        <p:spPr>
          <a:xfrm>
            <a:off x="288630" y="1785926"/>
            <a:ext cx="8569650" cy="478634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/>
              <a:t>第二级</a:t>
            </a:r>
          </a:p>
          <a:p>
            <a:pPr lvl="2" eaLnBrk="1" latinLnBrk="0" hangingPunct="1"/>
            <a:r>
              <a:rPr kumimoji="0" lang="zh-CN" altLang="en-US" dirty="0"/>
              <a:t>第三级</a:t>
            </a:r>
          </a:p>
          <a:p>
            <a:pPr lvl="3" eaLnBrk="1" latinLnBrk="0" hangingPunct="1"/>
            <a:r>
              <a:rPr kumimoji="0" lang="zh-CN" altLang="en-US" dirty="0"/>
              <a:t>第四级</a:t>
            </a:r>
          </a:p>
          <a:p>
            <a:pPr lvl="4" eaLnBrk="1" latinLnBrk="0" hangingPunct="1"/>
            <a:r>
              <a:rPr kumimoji="0" lang="zh-CN" altLang="en-US" dirty="0"/>
              <a:t>第五级</a:t>
            </a:r>
            <a:endParaRPr kumimoji="0" lang="en-US" dirty="0"/>
          </a:p>
        </p:txBody>
      </p:sp>
      <p:sp>
        <p:nvSpPr>
          <p:cNvPr id="24" name="日期占位符 23"/>
          <p:cNvSpPr>
            <a:spLocks noGrp="1"/>
          </p:cNvSpPr>
          <p:nvPr>
            <p:ph type="dt" sz="half" idx="2"/>
          </p:nvPr>
        </p:nvSpPr>
        <p:spPr>
          <a:xfrm>
            <a:off x="-490558" y="6453212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zh-CN" altLang="en-US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4" name="Rectangle 14"/>
          <p:cNvSpPr/>
          <p:nvPr userDrawn="1"/>
        </p:nvSpPr>
        <p:spPr>
          <a:xfrm>
            <a:off x="0" y="0"/>
            <a:ext cx="9144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6" name="Picture 13" descr="a_w_b_200.gif"/>
          <p:cNvPicPr>
            <a:picLocks noChangeAspect="1"/>
          </p:cNvPicPr>
          <p:nvPr userDrawn="1"/>
        </p:nvPicPr>
        <p:blipFill>
          <a:blip r:embed="rId13" cstate="print"/>
          <a:srcRect b="48936"/>
          <a:stretch>
            <a:fillRect/>
          </a:stretch>
        </p:blipFill>
        <p:spPr>
          <a:xfrm>
            <a:off x="12357" y="12357"/>
            <a:ext cx="1627909" cy="45720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9620" y="1"/>
            <a:ext cx="719587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Rectangle 14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924126" y="6625379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prstClr val="white"/>
                </a:solidFill>
              </a:rPr>
              <a:t>Zhou Yuan</a:t>
            </a:r>
          </a:p>
        </p:txBody>
      </p:sp>
      <p:sp>
        <p:nvSpPr>
          <p:cNvPr id="12" name="矩形 11"/>
          <p:cNvSpPr/>
          <p:nvPr userDrawn="1"/>
        </p:nvSpPr>
        <p:spPr>
          <a:xfrm>
            <a:off x="3995936" y="6713984"/>
            <a:ext cx="936104" cy="144016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00000">
                <a:srgbClr val="11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3331804" y="6663851"/>
            <a:ext cx="29173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altLang="zh-CN" sz="900" b="1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Mounika Errapotu </a:t>
            </a:r>
            <a:r>
              <a:rPr lang="en-US" altLang="zh-CN" sz="9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University of Houston</a:t>
            </a:r>
            <a:endParaRPr lang="zh-CN" altLang="en-US" sz="9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灯片编号占位符 2"/>
          <p:cNvSpPr txBox="1">
            <a:spLocks/>
          </p:cNvSpPr>
          <p:nvPr userDrawn="1"/>
        </p:nvSpPr>
        <p:spPr>
          <a:xfrm>
            <a:off x="8629680" y="6605612"/>
            <a:ext cx="438120" cy="2523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z="1600" smtClean="0">
                <a:solidFill>
                  <a:schemeClr val="bg1"/>
                </a:solidFill>
              </a:rPr>
              <a:pPr/>
              <a:t>‹#›</a:t>
            </a:fld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6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2" r:id="rId10"/>
    <p:sldLayoutId id="214748367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1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Calibri" pitchFamily="34" charset="0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jpeg"/><Relationship Id="rId18" Type="http://schemas.openxmlformats.org/officeDocument/2006/relationships/image" Target="../media/image107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jpe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5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1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3" Type="http://schemas.openxmlformats.org/officeDocument/2006/relationships/image" Target="../media/image139.wmf"/><Relationship Id="rId7" Type="http://schemas.openxmlformats.org/officeDocument/2006/relationships/image" Target="../media/image143.wmf"/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Relationship Id="rId9" Type="http://schemas.openxmlformats.org/officeDocument/2006/relationships/image" Target="../media/image14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jpeg"/><Relationship Id="rId5" Type="http://schemas.openxmlformats.org/officeDocument/2006/relationships/image" Target="../media/image149.jpg"/><Relationship Id="rId4" Type="http://schemas.openxmlformats.org/officeDocument/2006/relationships/image" Target="../media/image1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7.emf"/><Relationship Id="rId4" Type="http://schemas.openxmlformats.org/officeDocument/2006/relationships/image" Target="../media/image1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emf"/><Relationship Id="rId3" Type="http://schemas.openxmlformats.org/officeDocument/2006/relationships/image" Target="../media/image163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2.emf"/><Relationship Id="rId10" Type="http://schemas.openxmlformats.org/officeDocument/2006/relationships/image" Target="../media/image168.emf"/><Relationship Id="rId4" Type="http://schemas.openxmlformats.org/officeDocument/2006/relationships/image" Target="../media/image110.png"/><Relationship Id="rId9" Type="http://schemas.openxmlformats.org/officeDocument/2006/relationships/image" Target="../media/image1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tif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3810000"/>
            <a:ext cx="8534400" cy="2209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Ph.D. Defense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Sai </a:t>
            </a:r>
            <a:r>
              <a:rPr lang="en-US" dirty="0">
                <a:solidFill>
                  <a:schemeClr val="tx1"/>
                </a:solidFill>
              </a:rPr>
              <a:t>Mounika Errapotu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Advisors: Dr. Miao Pan and Dr. Zhu Han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April 2018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600200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Secure Computing with Privacy Preservation for 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147901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Fog Computing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762000"/>
            <a:ext cx="7239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close proximity to the 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 latency =&gt; beneficial for time-critical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Location awareness and improved </a:t>
            </a:r>
            <a:r>
              <a:rPr lang="en-US" sz="2400" dirty="0" err="1"/>
              <a:t>QoS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Suitable for distributed real time applications</a:t>
            </a:r>
          </a:p>
        </p:txBody>
      </p:sp>
      <p:pic>
        <p:nvPicPr>
          <p:cNvPr id="6" name="Picture 2" descr="Image result for guy ic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0"/>
            <a:ext cx="806683" cy="8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8/8d/Factory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56" y="4031222"/>
            <a:ext cx="622144" cy="5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828801" y="3657600"/>
            <a:ext cx="1752599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6096000" y="5562600"/>
            <a:ext cx="685800" cy="4751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96000" y="5605046"/>
            <a:ext cx="990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16" name="Oval 15"/>
          <p:cNvSpPr/>
          <p:nvPr/>
        </p:nvSpPr>
        <p:spPr>
          <a:xfrm>
            <a:off x="5715001" y="3005792"/>
            <a:ext cx="1523999" cy="33188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81400" y="4737770"/>
            <a:ext cx="2438401" cy="958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657600" y="4199957"/>
            <a:ext cx="2397473" cy="1434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42741" y="3686028"/>
            <a:ext cx="2453259" cy="428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loud 31"/>
          <p:cNvSpPr/>
          <p:nvPr/>
        </p:nvSpPr>
        <p:spPr>
          <a:xfrm>
            <a:off x="6096000" y="3276600"/>
            <a:ext cx="685800" cy="4751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112763" y="3352800"/>
            <a:ext cx="97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Cloud 35"/>
          <p:cNvSpPr/>
          <p:nvPr/>
        </p:nvSpPr>
        <p:spPr>
          <a:xfrm>
            <a:off x="6096000" y="3962400"/>
            <a:ext cx="685800" cy="4751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112763" y="4004846"/>
            <a:ext cx="97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9" name="Cloud 38"/>
          <p:cNvSpPr/>
          <p:nvPr/>
        </p:nvSpPr>
        <p:spPr>
          <a:xfrm>
            <a:off x="6096000" y="4782687"/>
            <a:ext cx="685800" cy="4751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112763" y="4825133"/>
            <a:ext cx="97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300" y="4469793"/>
            <a:ext cx="96700" cy="2514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5311180"/>
            <a:ext cx="96700" cy="25142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28801" y="6248400"/>
            <a:ext cx="571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    Expensive </a:t>
            </a:r>
            <a:r>
              <a:rPr lang="en-US" sz="2400" dirty="0">
                <a:solidFill>
                  <a:srgbClr val="0000FF"/>
                </a:solidFill>
              </a:rPr>
              <a:t>to </a:t>
            </a:r>
            <a:r>
              <a:rPr lang="en-US" sz="2400" dirty="0" smtClean="0">
                <a:solidFill>
                  <a:srgbClr val="0000FF"/>
                </a:solidFill>
              </a:rPr>
              <a:t>Affordable Computing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6200"/>
            <a:ext cx="6469856" cy="381000"/>
          </a:xfrm>
        </p:spPr>
        <p:txBody>
          <a:bodyPr/>
          <a:lstStyle/>
          <a:p>
            <a:r>
              <a:rPr lang="en-US" dirty="0"/>
              <a:t>Alternating Direction Method of Multipliers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="" xmlns:a16="http://schemas.microsoft.com/office/drawing/2014/main" id="{31117509-05FA-4D7B-A535-F08DCFCBD7BF}"/>
              </a:ext>
            </a:extLst>
          </p:cNvPr>
          <p:cNvSpPr>
            <a:spLocks noGrp="1"/>
          </p:cNvSpPr>
          <p:nvPr/>
        </p:nvSpPr>
        <p:spPr>
          <a:xfrm>
            <a:off x="495300" y="762000"/>
            <a:ext cx="8153400" cy="44958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13" y="4046041"/>
            <a:ext cx="5239187" cy="55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59549"/>
            <a:ext cx="4800600" cy="105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876924"/>
            <a:ext cx="2940844" cy="41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096000" y="4872335"/>
            <a:ext cx="1752600" cy="385465"/>
          </a:xfrm>
          <a:prstGeom prst="wedgeRoundRectCallout">
            <a:avLst>
              <a:gd name="adj1" fmla="val -61563"/>
              <a:gd name="adj2" fmla="val 837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47961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x,z update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6096000" y="4114799"/>
            <a:ext cx="2667000" cy="605135"/>
          </a:xfrm>
          <a:prstGeom prst="wedgeRoundRectCallout">
            <a:avLst>
              <a:gd name="adj1" fmla="val -61563"/>
              <a:gd name="adj2" fmla="val 837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4034135"/>
            <a:ext cx="2819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Augmented lagrangian multiplier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638801" y="5867400"/>
            <a:ext cx="2743199" cy="381000"/>
          </a:xfrm>
          <a:prstGeom prst="wedgeRoundRectCallout">
            <a:avLst>
              <a:gd name="adj1" fmla="val -61563"/>
              <a:gd name="adj2" fmla="val 837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5786735"/>
            <a:ext cx="281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Dual variable update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1" y="751344"/>
            <a:ext cx="7962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Solves global problem by decomposing into local sub-problems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Scalable enough to process high dimensional big data sets in parallel or distributed fashion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Convergence properties and decomposability of dual ascent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3067050"/>
            <a:ext cx="2743200" cy="6667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67401" y="2971800"/>
            <a:ext cx="3200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Objective and constraints can be decoupled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5943600" y="2971800"/>
            <a:ext cx="3040856" cy="681335"/>
          </a:xfrm>
          <a:prstGeom prst="wedgeRoundRectCallout">
            <a:avLst>
              <a:gd name="adj1" fmla="val -55877"/>
              <a:gd name="adj2" fmla="val 8375"/>
              <a:gd name="adj3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3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93E0F6-7DDE-4256-8F7F-346FD1F1A1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System Architecture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F4D43-BFE6-497A-AC3E-1FA7F983A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836" y="1066800"/>
            <a:ext cx="6930964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25262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Utility provider</a:t>
            </a:r>
          </a:p>
        </p:txBody>
      </p:sp>
      <p:sp>
        <p:nvSpPr>
          <p:cNvPr id="5" name="Right Brace 4"/>
          <p:cNvSpPr/>
          <p:nvPr/>
        </p:nvSpPr>
        <p:spPr>
          <a:xfrm>
            <a:off x="7666604" y="2884490"/>
            <a:ext cx="334396" cy="925510"/>
          </a:xfrm>
          <a:prstGeom prst="rightBrace">
            <a:avLst>
              <a:gd name="adj1" fmla="val 76159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01000" y="304353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ADMM</a:t>
            </a:r>
          </a:p>
        </p:txBody>
      </p:sp>
      <p:pic>
        <p:nvPicPr>
          <p:cNvPr id="8" name="Picture 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837" y="1905000"/>
            <a:ext cx="410596" cy="4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00" y="2038052"/>
            <a:ext cx="32385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Computation by untrusted fog nodes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Eavesdropping attack by external adversaries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76200"/>
            <a:ext cx="6629398" cy="381000"/>
          </a:xfrm>
        </p:spPr>
        <p:txBody>
          <a:bodyPr/>
          <a:lstStyle/>
          <a:p>
            <a:r>
              <a:rPr lang="en-US" dirty="0"/>
              <a:t> Solving Optimization Problem with ADMM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52617"/>
            <a:ext cx="6248400" cy="4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/>
          <p:cNvSpPr/>
          <p:nvPr/>
        </p:nvSpPr>
        <p:spPr>
          <a:xfrm>
            <a:off x="6858000" y="2895600"/>
            <a:ext cx="1752600" cy="385465"/>
          </a:xfrm>
          <a:prstGeom prst="wedgeRoundRectCallout">
            <a:avLst>
              <a:gd name="adj1" fmla="val -61563"/>
              <a:gd name="adj2" fmla="val 837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34200" y="28194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Max latency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324600" y="3933783"/>
            <a:ext cx="2667000" cy="381000"/>
          </a:xfrm>
          <a:prstGeom prst="wedgeRoundRectCallout">
            <a:avLst>
              <a:gd name="adj1" fmla="val -55049"/>
              <a:gd name="adj2" fmla="val 3957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4599" y="3853118"/>
            <a:ext cx="281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Computational limit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6553201" y="5410200"/>
            <a:ext cx="2285999" cy="381000"/>
          </a:xfrm>
          <a:prstGeom prst="wedgeRoundRectCallout">
            <a:avLst>
              <a:gd name="adj1" fmla="val -61563"/>
              <a:gd name="adj2" fmla="val 837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1" y="5329535"/>
            <a:ext cx="281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Auxiliary variable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486400" y="3352800"/>
            <a:ext cx="685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15000" y="4648200"/>
            <a:ext cx="609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10200" y="5562600"/>
            <a:ext cx="533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676400"/>
            <a:ext cx="4357687" cy="751574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486400" y="1686826"/>
            <a:ext cx="457200" cy="4467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315200" y="1686826"/>
            <a:ext cx="457200" cy="4467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Image result for guy icon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806683" cy="80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upload.wikimedia.org/wikipedia/commons/8/8d/Factory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56" y="1897622"/>
            <a:ext cx="622144" cy="5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1" y="6096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Optimization problem to minimize the expenditure at utility provider’s end considering latency and computational capacity</a:t>
            </a:r>
          </a:p>
        </p:txBody>
      </p:sp>
      <p:sp>
        <p:nvSpPr>
          <p:cNvPr id="5" name="Oval 4"/>
          <p:cNvSpPr/>
          <p:nvPr/>
        </p:nvSpPr>
        <p:spPr>
          <a:xfrm>
            <a:off x="685801" y="1524000"/>
            <a:ext cx="1752599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2209801" y="3657599"/>
            <a:ext cx="685800" cy="4751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/>
          <p:cNvSpPr/>
          <p:nvPr/>
        </p:nvSpPr>
        <p:spPr>
          <a:xfrm>
            <a:off x="1143000" y="3657600"/>
            <a:ext cx="685800" cy="4751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/>
          <p:cNvSpPr/>
          <p:nvPr/>
        </p:nvSpPr>
        <p:spPr>
          <a:xfrm>
            <a:off x="304800" y="3657600"/>
            <a:ext cx="685800" cy="47511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21563" y="3733800"/>
            <a:ext cx="97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9763" y="3700046"/>
            <a:ext cx="97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09800" y="3700046"/>
            <a:ext cx="990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28800" y="3576935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1" name="Oval 30"/>
          <p:cNvSpPr/>
          <p:nvPr/>
        </p:nvSpPr>
        <p:spPr>
          <a:xfrm>
            <a:off x="228600" y="3276600"/>
            <a:ext cx="2819399" cy="1295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685801" y="2590800"/>
            <a:ext cx="473962" cy="986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485900" y="2590800"/>
            <a:ext cx="0" cy="986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16" idx="0"/>
          </p:cNvCxnSpPr>
          <p:nvPr/>
        </p:nvCxnSpPr>
        <p:spPr>
          <a:xfrm>
            <a:off x="1845563" y="2571521"/>
            <a:ext cx="516637" cy="1005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27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  <p:bldP spid="24" grpId="0" animBg="1"/>
      <p:bldP spid="25" grpId="0" animBg="1"/>
      <p:bldP spid="3" grpId="0"/>
      <p:bldP spid="5" grpId="0" animBg="1"/>
      <p:bldP spid="6" grpId="0" animBg="1"/>
      <p:bldP spid="26" grpId="0" animBg="1"/>
      <p:bldP spid="27" grpId="0" animBg="1"/>
      <p:bldP spid="8" grpId="0"/>
      <p:bldP spid="28" grpId="0"/>
      <p:bldP spid="29" grpId="0"/>
      <p:bldP spid="16" grpId="0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9833F1-5BF4-492C-8C47-029B7BC672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</a:t>
            </a:r>
            <a:r>
              <a:rPr lang="en-US" dirty="0" err="1"/>
              <a:t>Paillier</a:t>
            </a:r>
            <a:r>
              <a:rPr lang="en-US" dirty="0"/>
              <a:t> Encryption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B044B942-31CC-4C76-9C7A-EB892240102C}"/>
                  </a:ext>
                </a:extLst>
              </p:cNvPr>
              <p:cNvSpPr txBox="1"/>
              <p:nvPr/>
            </p:nvSpPr>
            <p:spPr>
              <a:xfrm>
                <a:off x="304800" y="762000"/>
                <a:ext cx="8382000" cy="2893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Additive Homomorphism: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/>
                        </a:rPr>
                        <m:t>=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𝑔</m:t>
                          </m:r>
                        </m:e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000" i="1">
                          <a:latin typeface="Cambria Math"/>
                        </a:rPr>
                        <m:t>      </m:t>
                      </m:r>
                      <m:r>
                        <a:rPr lang="en-US" sz="2000" i="1"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𝑔</m:t>
                          </m:r>
                        </m:e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endParaRPr lang="en-US" sz="1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000" i="1">
                        <a:latin typeface="Cambria Math"/>
                      </a:rPr>
                      <m:t>𝐸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algn="ctr"/>
                <a:r>
                  <a:rPr lang="en-US" sz="2000" dirty="0"/>
                  <a:t>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sz="20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US" sz="2000" dirty="0"/>
              </a:p>
              <a:p>
                <a:pPr algn="ctr"/>
                <a:r>
                  <a:rPr lang="en-US" sz="2000" dirty="0"/>
                  <a:t>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2000" i="1">
                            <a:latin typeface="Cambria Math"/>
                          </a:rPr>
                          <m:t>𝑛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/>
                          </a:rPr>
                          <m:t>𝑔</m:t>
                        </m:r>
                      </m:e>
                      <m:sup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sup>
                    </m:sSup>
                  </m:oMath>
                </a14:m>
                <a:endParaRPr lang="en-US" sz="2000" dirty="0"/>
              </a:p>
              <a:p>
                <a:pPr algn="ctr"/>
                <a:r>
                  <a:rPr lang="en-US" sz="2000" dirty="0"/>
                  <a:t>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𝐸</m:t>
                    </m:r>
                    <m:r>
                      <a:rPr lang="en-US" sz="2000" i="1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algn="ctr"/>
                <a:r>
                  <a:rPr lang="en-US" sz="2000" dirty="0">
                    <a:solidFill>
                      <a:srgbClr val="FF0000"/>
                    </a:solidFill>
                  </a:rPr>
                  <a:t>C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 . C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2 </a:t>
                </a:r>
                <a:r>
                  <a:rPr lang="en-US" sz="2000" dirty="0">
                    <a:solidFill>
                      <a:srgbClr val="FF0000"/>
                    </a:solidFill>
                  </a:rPr>
                  <a:t>= E(m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+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m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sz="2000" dirty="0">
                    <a:solidFill>
                      <a:srgbClr val="FF0000"/>
                    </a:solidFill>
                  </a:rPr>
                  <a:t>)</a:t>
                </a:r>
              </a:p>
              <a:p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44B942-31CC-4C76-9C7A-EB8922401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762000"/>
                <a:ext cx="8382000" cy="2893100"/>
              </a:xfrm>
              <a:prstGeom prst="rect">
                <a:avLst/>
              </a:prstGeom>
              <a:blipFill rotWithShape="0">
                <a:blip r:embed="rId3"/>
                <a:stretch>
                  <a:fillRect l="-1091" t="-1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43C3273-0E1F-4B91-AF4D-54A6776D2C52}"/>
              </a:ext>
            </a:extLst>
          </p:cNvPr>
          <p:cNvSpPr txBox="1"/>
          <p:nvPr/>
        </p:nvSpPr>
        <p:spPr>
          <a:xfrm>
            <a:off x="6019800" y="1689318"/>
            <a:ext cx="3276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Product of cipher texts will decrypt to the </a:t>
            </a:r>
          </a:p>
          <a:p>
            <a:r>
              <a:rPr lang="en-US" sz="2200" dirty="0">
                <a:solidFill>
                  <a:srgbClr val="0000FF"/>
                </a:solidFill>
              </a:rPr>
              <a:t>sum </a:t>
            </a:r>
            <a:r>
              <a:rPr lang="en-US" sz="2200" dirty="0">
                <a:solidFill>
                  <a:srgbClr val="C00000"/>
                </a:solidFill>
              </a:rPr>
              <a:t>of </a:t>
            </a:r>
            <a:r>
              <a:rPr lang="en-US" sz="2200" dirty="0" smtClean="0">
                <a:solidFill>
                  <a:srgbClr val="C00000"/>
                </a:solidFill>
              </a:rPr>
              <a:t>corresponding</a:t>
            </a:r>
          </a:p>
          <a:p>
            <a:r>
              <a:rPr lang="en-US" sz="2200" dirty="0" smtClean="0">
                <a:solidFill>
                  <a:srgbClr val="C00000"/>
                </a:solidFill>
              </a:rPr>
              <a:t>plain </a:t>
            </a:r>
            <a:r>
              <a:rPr lang="en-US" sz="2200" dirty="0">
                <a:solidFill>
                  <a:srgbClr val="C00000"/>
                </a:solidFill>
              </a:rPr>
              <a:t>texts.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Straight Arrow Connector 5">
            <a:extLst>
              <a:ext uri="{FF2B5EF4-FFF2-40B4-BE49-F238E27FC236}">
                <a16:creationId xmlns="" xmlns:a16="http://schemas.microsoft.com/office/drawing/2014/main" id="{3FB60E4A-2A2E-42F0-A871-E5BC8E8C1AB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955879" y="4663978"/>
            <a:ext cx="618171" cy="424472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5" name="Straight Arrow Connector 6">
            <a:extLst>
              <a:ext uri="{FF2B5EF4-FFF2-40B4-BE49-F238E27FC236}">
                <a16:creationId xmlns="" xmlns:a16="http://schemas.microsoft.com/office/drawing/2014/main" id="{B1958C93-8784-45C8-BB69-1674040DD094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2990194" y="4736777"/>
            <a:ext cx="474058" cy="491791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6" name="Straight Arrow Connector 7">
            <a:extLst>
              <a:ext uri="{FF2B5EF4-FFF2-40B4-BE49-F238E27FC236}">
                <a16:creationId xmlns="" xmlns:a16="http://schemas.microsoft.com/office/drawing/2014/main" id="{74DE6886-ACA0-490D-AA14-5F13974E90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2044" y="4648198"/>
            <a:ext cx="685801" cy="381001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27" name="Straight Arrow Connector 8">
            <a:extLst>
              <a:ext uri="{FF2B5EF4-FFF2-40B4-BE49-F238E27FC236}">
                <a16:creationId xmlns="" xmlns:a16="http://schemas.microsoft.com/office/drawing/2014/main" id="{2A21D790-EBB7-49C7-A4F6-ADAF740C6B42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643337" y="4784930"/>
            <a:ext cx="299853" cy="434770"/>
          </a:xfrm>
          <a:prstGeom prst="straightConnector1">
            <a:avLst/>
          </a:prstGeom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/>
          <a:p>
            <a:endParaRPr lang="zh-CN" altLang="en-US"/>
          </a:p>
        </p:txBody>
      </p:sp>
      <p:pic>
        <p:nvPicPr>
          <p:cNvPr id="28" name="Picture 5" descr="C:\Documents and Settings\eshi\Local Settings\Temporary Internet Files\Content.IE5\D0FPUIIC\MC900432612[1].png">
            <a:extLst>
              <a:ext uri="{FF2B5EF4-FFF2-40B4-BE49-F238E27FC236}">
                <a16:creationId xmlns="" xmlns:a16="http://schemas.microsoft.com/office/drawing/2014/main" id="{79838B18-B2AC-45D3-950F-8F403B7AB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92" y="5148819"/>
            <a:ext cx="892089" cy="89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0" descr="C:\Documents and Settings\eshi\Local Settings\Temporary Internet Files\Content.IE5\6Y61LH4J\MC900433941[1].png">
            <a:extLst>
              <a:ext uri="{FF2B5EF4-FFF2-40B4-BE49-F238E27FC236}">
                <a16:creationId xmlns="" xmlns:a16="http://schemas.microsoft.com/office/drawing/2014/main" id="{5F5D71C5-234C-4D06-8359-FA0587FA5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800600"/>
            <a:ext cx="879634" cy="87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" descr="C:\Documents and Settings\eshi\Local Settings\Temporary Internet Files\Content.IE5\N4S1QQGI\MC900434887[1].png">
            <a:extLst>
              <a:ext uri="{FF2B5EF4-FFF2-40B4-BE49-F238E27FC236}">
                <a16:creationId xmlns="" xmlns:a16="http://schemas.microsoft.com/office/drawing/2014/main" id="{D43F70BC-F42F-42A3-A00E-89359ABF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4280" y="4864473"/>
            <a:ext cx="939053" cy="93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3" descr="C:\Documents and Settings\eshi\Local Settings\Temporary Internet Files\Content.IE5\NQWXM84H\MC900434888[1].png">
            <a:extLst>
              <a:ext uri="{FF2B5EF4-FFF2-40B4-BE49-F238E27FC236}">
                <a16:creationId xmlns="" xmlns:a16="http://schemas.microsoft.com/office/drawing/2014/main" id="{AB9D244C-E062-4E06-9B94-9FA81B3A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0647" y="5171298"/>
            <a:ext cx="879634" cy="87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6">
            <a:extLst>
              <a:ext uri="{FF2B5EF4-FFF2-40B4-BE49-F238E27FC236}">
                <a16:creationId xmlns="" xmlns:a16="http://schemas.microsoft.com/office/drawing/2014/main" id="{B1CCCAB9-01B7-4F70-A989-A2C6904B6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9400" y="2454275"/>
            <a:ext cx="1905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27">
            <a:extLst>
              <a:ext uri="{FF2B5EF4-FFF2-40B4-BE49-F238E27FC236}">
                <a16:creationId xmlns="" xmlns:a16="http://schemas.microsoft.com/office/drawing/2014/main" id="{8D35A29F-771A-496C-B9B2-DADA5C8A4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4191000"/>
            <a:ext cx="4419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Aggregator =&gt; </a:t>
            </a:r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-25000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(A) E</a:t>
            </a:r>
            <a:r>
              <a:rPr lang="en-US" baseline="-25000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(B) E</a:t>
            </a:r>
            <a:r>
              <a:rPr lang="en-US" baseline="-25000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(C) E</a:t>
            </a:r>
            <a:r>
              <a:rPr lang="en-US" baseline="-25000" dirty="0">
                <a:solidFill>
                  <a:srgbClr val="FF0000"/>
                </a:solidFill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(D)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000000"/>
              </a:solidFill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</p:txBody>
      </p:sp>
      <p:sp>
        <p:nvSpPr>
          <p:cNvPr id="34" name="Left Arrow 30">
            <a:extLst>
              <a:ext uri="{FF2B5EF4-FFF2-40B4-BE49-F238E27FC236}">
                <a16:creationId xmlns="" xmlns:a16="http://schemas.microsoft.com/office/drawing/2014/main" id="{8F5F91DA-CEA9-44DA-8B7F-D49248BDD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540" y="3276600"/>
            <a:ext cx="554661" cy="378851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989F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zh-CN" altLang="zh-CN">
              <a:latin typeface="Corbel" panose="020B0503020204020204" pitchFamily="34" charset="0"/>
              <a:ea typeface="Corbel" panose="020B0503020204020204" pitchFamily="34" charset="0"/>
              <a:cs typeface="Corbel" panose="020B0503020204020204" pitchFamily="34" charset="0"/>
              <a:sym typeface="Corbel" panose="020B0503020204020204" pitchFamily="34" charset="0"/>
            </a:endParaRPr>
          </a:p>
        </p:txBody>
      </p:sp>
      <p:pic>
        <p:nvPicPr>
          <p:cNvPr id="35" name="Picture 38" descr="www.png">
            <a:extLst>
              <a:ext uri="{FF2B5EF4-FFF2-40B4-BE49-F238E27FC236}">
                <a16:creationId xmlns="" xmlns:a16="http://schemas.microsoft.com/office/drawing/2014/main" id="{AC4F4885-3F8C-4926-9123-DAB9C650A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40" y="304076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9">
            <a:extLst>
              <a:ext uri="{FF2B5EF4-FFF2-40B4-BE49-F238E27FC236}">
                <a16:creationId xmlns="" xmlns:a16="http://schemas.microsoft.com/office/drawing/2014/main" id="{26722EB3-9A12-46C2-96D6-10F93450B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6275" y="2895600"/>
            <a:ext cx="873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rbel" panose="020B0503020204020204" pitchFamily="34" charset="0"/>
                <a:ea typeface="Corbel" panose="020B0503020204020204" pitchFamily="34" charset="0"/>
                <a:cs typeface="Corbel" panose="020B0503020204020204" pitchFamily="34" charset="0"/>
                <a:sym typeface="Corbel" panose="020B0503020204020204" pitchFamily="34" charset="0"/>
              </a:rPr>
              <a:t>publish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791FEAC-DB7D-4B55-A18B-BB35BC90C707}"/>
              </a:ext>
            </a:extLst>
          </p:cNvPr>
          <p:cNvSpPr txBox="1"/>
          <p:nvPr/>
        </p:nvSpPr>
        <p:spPr>
          <a:xfrm>
            <a:off x="1371600" y="5452646"/>
            <a:ext cx="74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baseline="-25000" dirty="0">
                <a:solidFill>
                  <a:srgbClr val="FF0000"/>
                </a:solidFill>
              </a:rPr>
              <a:t>p</a:t>
            </a:r>
            <a:r>
              <a:rPr lang="en-US" sz="1600" dirty="0">
                <a:solidFill>
                  <a:srgbClr val="FF0000"/>
                </a:solidFill>
              </a:rPr>
              <a:t>(A)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8B56AB4-3751-40E8-93D3-68BA421E6DD2}"/>
              </a:ext>
            </a:extLst>
          </p:cNvPr>
          <p:cNvSpPr txBox="1"/>
          <p:nvPr/>
        </p:nvSpPr>
        <p:spPr>
          <a:xfrm>
            <a:off x="2764606" y="5943600"/>
            <a:ext cx="74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baseline="-25000" dirty="0">
                <a:solidFill>
                  <a:srgbClr val="FF0000"/>
                </a:solidFill>
              </a:rPr>
              <a:t>p</a:t>
            </a:r>
            <a:r>
              <a:rPr lang="en-US" sz="1600" dirty="0">
                <a:solidFill>
                  <a:srgbClr val="FF0000"/>
                </a:solidFill>
              </a:rPr>
              <a:t>(B)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4680963-A16A-478D-87C4-44F095C2FE1D}"/>
              </a:ext>
            </a:extLst>
          </p:cNvPr>
          <p:cNvSpPr txBox="1"/>
          <p:nvPr/>
        </p:nvSpPr>
        <p:spPr>
          <a:xfrm>
            <a:off x="3733800" y="6062246"/>
            <a:ext cx="74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baseline="-25000" dirty="0">
                <a:solidFill>
                  <a:srgbClr val="FF0000"/>
                </a:solidFill>
              </a:rPr>
              <a:t>p</a:t>
            </a:r>
            <a:r>
              <a:rPr lang="en-US" sz="1600" dirty="0">
                <a:solidFill>
                  <a:srgbClr val="FF0000"/>
                </a:solidFill>
              </a:rPr>
              <a:t>(C)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3DBEA3CC-877B-438E-A382-BE14ECB6410B}"/>
              </a:ext>
            </a:extLst>
          </p:cNvPr>
          <p:cNvSpPr txBox="1"/>
          <p:nvPr/>
        </p:nvSpPr>
        <p:spPr>
          <a:xfrm>
            <a:off x="5126806" y="5486400"/>
            <a:ext cx="740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</a:t>
            </a:r>
            <a:r>
              <a:rPr lang="en-US" sz="1600" baseline="-25000" dirty="0">
                <a:solidFill>
                  <a:srgbClr val="FF0000"/>
                </a:solidFill>
              </a:rPr>
              <a:t>p</a:t>
            </a:r>
            <a:r>
              <a:rPr lang="en-US" sz="1600" dirty="0">
                <a:solidFill>
                  <a:srgbClr val="FF0000"/>
                </a:solidFill>
              </a:rPr>
              <a:t>(D)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2512591-5AC3-4AEB-8C54-C5F1F5D99E6B}"/>
              </a:ext>
            </a:extLst>
          </p:cNvPr>
          <p:cNvSpPr txBox="1"/>
          <p:nvPr/>
        </p:nvSpPr>
        <p:spPr>
          <a:xfrm>
            <a:off x="4745806" y="3657600"/>
            <a:ext cx="2950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D</a:t>
            </a:r>
            <a:r>
              <a:rPr lang="en-US" sz="1600" baseline="-25000" dirty="0">
                <a:solidFill>
                  <a:srgbClr val="0000FF"/>
                </a:solidFill>
              </a:rPr>
              <a:t>s</a:t>
            </a:r>
            <a:r>
              <a:rPr lang="en-US" sz="1600" dirty="0">
                <a:solidFill>
                  <a:srgbClr val="0000FF"/>
                </a:solidFill>
              </a:rPr>
              <a:t>(</a:t>
            </a:r>
            <a:r>
              <a:rPr lang="en-US" sz="1600" dirty="0">
                <a:solidFill>
                  <a:srgbClr val="FF0000"/>
                </a:solidFill>
              </a:rPr>
              <a:t>Ep(A+B+C+D)</a:t>
            </a:r>
            <a:r>
              <a:rPr lang="en-US" sz="1600" dirty="0">
                <a:solidFill>
                  <a:srgbClr val="0000FF"/>
                </a:solidFill>
              </a:rPr>
              <a:t>)</a:t>
            </a:r>
            <a:r>
              <a:rPr lang="en-US" sz="1600" dirty="0">
                <a:solidFill>
                  <a:srgbClr val="FF0000"/>
                </a:solidFill>
              </a:rPr>
              <a:t> = </a:t>
            </a:r>
            <a:r>
              <a:rPr lang="en-US" sz="1600" dirty="0">
                <a:solidFill>
                  <a:srgbClr val="0000FF"/>
                </a:solidFill>
              </a:rPr>
              <a:t>A+B+C+D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E801B430-0891-4FA3-BCA1-CB45EB5E1439}"/>
              </a:ext>
            </a:extLst>
          </p:cNvPr>
          <p:cNvCxnSpPr/>
          <p:nvPr/>
        </p:nvCxnSpPr>
        <p:spPr>
          <a:xfrm flipH="1">
            <a:off x="6934200" y="2819400"/>
            <a:ext cx="457200" cy="8357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2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 animBg="1"/>
      <p:bldP spid="25" grpId="0" animBg="1"/>
      <p:bldP spid="26" grpId="0" animBg="1"/>
      <p:bldP spid="27" grpId="0" animBg="1"/>
      <p:bldP spid="33" grpId="0"/>
      <p:bldP spid="34" grpId="0" animBg="1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  Secure ADMM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8" y="3962400"/>
            <a:ext cx="5943752" cy="26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609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Solving ADMM in Fog on </a:t>
            </a:r>
            <a:r>
              <a:rPr lang="en-US" sz="2400" dirty="0" err="1">
                <a:solidFill>
                  <a:srgbClr val="FF0000"/>
                </a:solidFill>
              </a:rPr>
              <a:t>Paillier</a:t>
            </a:r>
            <a:r>
              <a:rPr lang="en-US" sz="2400" dirty="0">
                <a:solidFill>
                  <a:srgbClr val="FF0000"/>
                </a:solidFill>
              </a:rPr>
              <a:t> Encrypted User Energy Profiles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45" y="4572000"/>
            <a:ext cx="1202255" cy="89941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098" name="Picture 2" descr="Image result for lock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711" y="4427239"/>
            <a:ext cx="289521" cy="28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Result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27657"/>
            <a:ext cx="613159" cy="613159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unlock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59" y="4571999"/>
            <a:ext cx="301377" cy="30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91350" y="2937679"/>
            <a:ext cx="2095500" cy="27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 Paillier Decrypt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2033982"/>
            <a:ext cx="1228725" cy="6000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672" y="1208642"/>
            <a:ext cx="4276278" cy="2572784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572000" y="1517422"/>
            <a:ext cx="2276475" cy="838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43600" y="1524000"/>
            <a:ext cx="904875" cy="6096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56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EEACED-A015-4393-A602-3042DD22A8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ADMM for Home Scheduling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638800" cy="578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219325"/>
            <a:ext cx="1228725" cy="6000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33775"/>
            <a:ext cx="3219450" cy="25622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029200" y="2665476"/>
            <a:ext cx="1219200" cy="306324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29200" y="2634770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User Update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648200" y="3657600"/>
            <a:ext cx="1066800" cy="306324"/>
          </a:xfrm>
          <a:prstGeom prst="wedgeRoundRect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48200" y="365760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Fog Update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3581400" y="4572000"/>
            <a:ext cx="2209800" cy="381000"/>
          </a:xfrm>
          <a:prstGeom prst="wedgeRoundRectCallout">
            <a:avLst>
              <a:gd name="adj1" fmla="val -57488"/>
              <a:gd name="adj2" fmla="val 11866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0" y="4614446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Dual  Variable Update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1671935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Paillier Encryption</a:t>
            </a:r>
          </a:p>
        </p:txBody>
      </p:sp>
      <p:sp>
        <p:nvSpPr>
          <p:cNvPr id="3" name="Oval 2"/>
          <p:cNvSpPr/>
          <p:nvPr/>
        </p:nvSpPr>
        <p:spPr>
          <a:xfrm>
            <a:off x="685800" y="2895600"/>
            <a:ext cx="4724400" cy="561975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0" y="4086225"/>
            <a:ext cx="4724400" cy="52822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4648200"/>
            <a:ext cx="2590800" cy="304800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3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  <p:bldP spid="12" grpId="0"/>
      <p:bldP spid="13" grpId="0" animBg="1"/>
      <p:bldP spid="14" grpId="0"/>
      <p:bldP spid="8" grpId="0"/>
      <p:bldP spid="3" grpId="0" animBg="1"/>
      <p:bldP spid="1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Simulation Settings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06680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5</a:t>
            </a:r>
            <a:r>
              <a:rPr lang="en-US" sz="2400" dirty="0"/>
              <a:t> min </a:t>
            </a:r>
            <a:r>
              <a:rPr lang="en-US" sz="2400" dirty="0" smtClean="0"/>
              <a:t>Location </a:t>
            </a:r>
            <a:r>
              <a:rPr lang="en-US" sz="2400" smtClean="0"/>
              <a:t>Marginal Prices </a:t>
            </a:r>
            <a:r>
              <a:rPr lang="en-US" sz="2400" dirty="0">
                <a:solidFill>
                  <a:srgbClr val="FF0000"/>
                </a:solidFill>
              </a:rPr>
              <a:t>at Palo Alto, CA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Time horizon of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week: </a:t>
            </a:r>
            <a:r>
              <a:rPr lang="en-US" sz="2400" dirty="0">
                <a:latin typeface="Calibri" panose="020F0502020204030204" pitchFamily="34" charset="0"/>
              </a:rPr>
              <a:t>2016</a:t>
            </a:r>
            <a:r>
              <a:rPr lang="en-US" sz="2400" dirty="0"/>
              <a:t> </a:t>
            </a:r>
            <a:r>
              <a:rPr lang="en-US" sz="2400" dirty="0">
                <a:latin typeface="Calibri" panose="020F0502020204030204" pitchFamily="34" charset="0"/>
              </a:rPr>
              <a:t>5</a:t>
            </a:r>
            <a:r>
              <a:rPr lang="en-US" sz="2400" dirty="0"/>
              <a:t>-min periods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Hourly average solar radiance from Measurement and Instrumentation Data Center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at</a:t>
            </a:r>
            <a:r>
              <a:rPr lang="en-US" sz="2400" dirty="0">
                <a:solidFill>
                  <a:srgbClr val="FF0000"/>
                </a:solidFill>
              </a:rPr>
              <a:t> National Energy Renewable Energy Laboratory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Time horizon of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week: </a:t>
            </a:r>
            <a:r>
              <a:rPr lang="en-US" sz="2400" dirty="0" smtClean="0">
                <a:latin typeface="Calibri" panose="020F0502020204030204" pitchFamily="34" charset="0"/>
              </a:rPr>
              <a:t>168</a:t>
            </a:r>
            <a:r>
              <a:rPr lang="en-US" sz="2400" dirty="0" smtClean="0"/>
              <a:t> </a:t>
            </a:r>
            <a:r>
              <a:rPr lang="en-US" sz="2400" dirty="0">
                <a:latin typeface="Calibri" panose="020F0502020204030204" pitchFamily="34" charset="0"/>
              </a:rPr>
              <a:t>1</a:t>
            </a:r>
            <a:r>
              <a:rPr lang="en-US" sz="2400" dirty="0"/>
              <a:t>-hour slots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8 </a:t>
            </a:r>
            <a:r>
              <a:rPr lang="en-US" sz="2400" dirty="0" smtClean="0"/>
              <a:t>appliances: </a:t>
            </a:r>
            <a:r>
              <a:rPr lang="en-US" sz="2400" dirty="0">
                <a:solidFill>
                  <a:srgbClr val="FF0000"/>
                </a:solidFill>
              </a:rPr>
              <a:t>both elastic and non-elastic loads</a:t>
            </a:r>
          </a:p>
        </p:txBody>
      </p:sp>
    </p:spTree>
    <p:extLst>
      <p:ext uri="{BB962C8B-B14F-4D97-AF65-F5344CB8AC3E}">
        <p14:creationId xmlns:p14="http://schemas.microsoft.com/office/powerpoint/2010/main" val="15119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B4C252-EF79-4907-A7A8-C37B4D30D1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Performance Analysis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47529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00075"/>
            <a:ext cx="46482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00375"/>
            <a:ext cx="38862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971800"/>
            <a:ext cx="45910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7582"/>
            <a:ext cx="4724399" cy="287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92" y="3276600"/>
            <a:ext cx="4521908" cy="302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199" y="3623846"/>
            <a:ext cx="152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Gain: 3.05</a:t>
            </a:r>
          </a:p>
        </p:txBody>
      </p:sp>
      <p:sp>
        <p:nvSpPr>
          <p:cNvPr id="4" name="Rectangle 3"/>
          <p:cNvSpPr/>
          <p:nvPr/>
        </p:nvSpPr>
        <p:spPr>
          <a:xfrm>
            <a:off x="6841273" y="3623846"/>
            <a:ext cx="1007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Gain: 1.85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6248400"/>
            <a:ext cx="8991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>
                <a:solidFill>
                  <a:srgbClr val="FF0000"/>
                </a:solidFill>
              </a:rPr>
              <a:t>Spot price plans with optimal energy usage reduces the consumption cost of the users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77366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day</a:t>
            </a:r>
          </a:p>
        </p:txBody>
      </p:sp>
      <p:sp>
        <p:nvSpPr>
          <p:cNvPr id="7" name="Rectangle 6"/>
          <p:cNvSpPr/>
          <p:nvPr/>
        </p:nvSpPr>
        <p:spPr>
          <a:xfrm>
            <a:off x="6553200" y="762000"/>
            <a:ext cx="1159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week</a:t>
            </a:r>
          </a:p>
        </p:txBody>
      </p:sp>
    </p:spTree>
    <p:extLst>
      <p:ext uri="{BB962C8B-B14F-4D97-AF65-F5344CB8AC3E}">
        <p14:creationId xmlns:p14="http://schemas.microsoft.com/office/powerpoint/2010/main" val="4428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0D65A4-FA2D-41E4-9036-B6F5CF116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3600" y="76200"/>
            <a:ext cx="6629400" cy="381000"/>
          </a:xfrm>
        </p:spPr>
        <p:txBody>
          <a:bodyPr/>
          <a:lstStyle/>
          <a:p>
            <a:r>
              <a:rPr lang="en-US" dirty="0"/>
              <a:t>                Security and Performance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1524000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As the no. of users increases, the proposed scheme converges with only small increment of iterations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951" y="609600"/>
            <a:ext cx="520984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267200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Confidentiality:</a:t>
            </a:r>
          </a:p>
          <a:p>
            <a:r>
              <a:rPr lang="en-US" sz="2000" dirty="0"/>
              <a:t>Privacy and confidentiality of energy profiles and updates are effectively protected from outside attackers by </a:t>
            </a:r>
            <a:r>
              <a:rPr lang="en-US" sz="2000" dirty="0" err="1"/>
              <a:t>Paillier</a:t>
            </a:r>
            <a:r>
              <a:rPr lang="en-US" sz="2000" dirty="0"/>
              <a:t> cryptosystem.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Privacy </a:t>
            </a:r>
            <a:r>
              <a:rPr lang="en-US" sz="2000" dirty="0" smtClean="0">
                <a:solidFill>
                  <a:srgbClr val="FF0000"/>
                </a:solidFill>
              </a:rPr>
              <a:t>preservation </a:t>
            </a:r>
            <a:r>
              <a:rPr lang="en-US" sz="2000" dirty="0">
                <a:solidFill>
                  <a:srgbClr val="FF0000"/>
                </a:solidFill>
              </a:rPr>
              <a:t>in fog during optimization:</a:t>
            </a:r>
          </a:p>
          <a:p>
            <a:r>
              <a:rPr lang="en-US" sz="2000" dirty="0"/>
              <a:t>Fog cannot learn users’ energy profile while solving the optimization problem.</a:t>
            </a:r>
          </a:p>
        </p:txBody>
      </p:sp>
    </p:spTree>
    <p:extLst>
      <p:ext uri="{BB962C8B-B14F-4D97-AF65-F5344CB8AC3E}">
        <p14:creationId xmlns:p14="http://schemas.microsoft.com/office/powerpoint/2010/main" val="248686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2460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6553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       </a:t>
            </a:r>
            <a:r>
              <a:rPr lang="en-US" sz="3200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438" y="1299150"/>
            <a:ext cx="83855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Introduction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Privacy Preservation in Cyber Physical Systems: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Cost Aware Appliance Scheduling Using Fog Computing in Smart Home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Clock Auction for Emergency Demand Response in Colocation Data Centers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Matching based Dynamic Spectrum Trading for Cognitive Radio Networks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</a:t>
            </a:r>
            <a:r>
              <a:rPr lang="en-US" sz="2800" dirty="0" smtClean="0"/>
              <a:t>uture </a:t>
            </a:r>
            <a:r>
              <a:rPr lang="en-US" sz="2800" dirty="0"/>
              <a:t>works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Conclusion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047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5146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Privacy Preserving Clock Auction for Emergency Demand Response in Colocation Data Centers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895600" y="76200"/>
            <a:ext cx="5867400" cy="381000"/>
          </a:xfrm>
        </p:spPr>
        <p:txBody>
          <a:bodyPr/>
          <a:lstStyle/>
          <a:p>
            <a:r>
              <a:rPr lang="en-US" dirty="0"/>
              <a:t>                           Thrust - </a:t>
            </a:r>
            <a:r>
              <a:rPr lang="en-US" dirty="0">
                <a:latin typeface="Book Antiqua" panose="02040602050305030304" pitchFamily="18" charset="0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3567565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2C836-1CD6-415C-A287-8BAA8F9569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    Motivation</a:t>
            </a:r>
          </a:p>
        </p:txBody>
      </p:sp>
      <p:pic>
        <p:nvPicPr>
          <p:cNvPr id="4" name="Picture 2" descr="C:\Users\serrapot\Desktop\ppt pics\chart.jpg">
            <a:extLst>
              <a:ext uri="{FF2B5EF4-FFF2-40B4-BE49-F238E27FC236}">
                <a16:creationId xmlns="" xmlns:a16="http://schemas.microsoft.com/office/drawing/2014/main" id="{937B2615-3D83-4FCA-B081-D053803B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4997450" cy="140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serrapot\Desktop\ppt pics\energy usage.jpg">
            <a:extLst>
              <a:ext uri="{FF2B5EF4-FFF2-40B4-BE49-F238E27FC236}">
                <a16:creationId xmlns="" xmlns:a16="http://schemas.microsoft.com/office/drawing/2014/main" id="{015493B6-017A-49F6-943B-A907FA6D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217276"/>
            <a:ext cx="2133600" cy="142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errapot\Desktop\ppt pics\Us demand response.PNG">
            <a:extLst>
              <a:ext uri="{FF2B5EF4-FFF2-40B4-BE49-F238E27FC236}">
                <a16:creationId xmlns="" xmlns:a16="http://schemas.microsoft.com/office/drawing/2014/main" id="{62F63826-2926-4051-95D7-513A30AE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181350"/>
            <a:ext cx="46101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5C9F33-FA8A-4FEE-85FC-BD8662D1D539}"/>
              </a:ext>
            </a:extLst>
          </p:cNvPr>
          <p:cNvSpPr txBox="1"/>
          <p:nvPr/>
        </p:nvSpPr>
        <p:spPr>
          <a:xfrm>
            <a:off x="1828800" y="27432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Escalating power demand </a:t>
            </a:r>
            <a:r>
              <a:rPr lang="en-US" dirty="0"/>
              <a:t>=&gt; </a:t>
            </a:r>
            <a:r>
              <a:rPr lang="en-US" dirty="0">
                <a:solidFill>
                  <a:srgbClr val="0000FF"/>
                </a:solidFill>
              </a:rPr>
              <a:t>Need for energy efficiency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86CAF59-3A71-401A-BF7F-6EA00D557612}"/>
              </a:ext>
            </a:extLst>
          </p:cNvPr>
          <p:cNvSpPr txBox="1"/>
          <p:nvPr/>
        </p:nvSpPr>
        <p:spPr>
          <a:xfrm>
            <a:off x="5530850" y="4028182"/>
            <a:ext cx="2774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Emergency Demand Response:</a:t>
            </a:r>
          </a:p>
          <a:p>
            <a:r>
              <a:rPr lang="en-US" sz="1600" dirty="0">
                <a:solidFill>
                  <a:srgbClr val="0000FF"/>
                </a:solidFill>
              </a:rPr>
              <a:t>Shedding load </a:t>
            </a:r>
            <a:r>
              <a:rPr lang="en-US" sz="1600" dirty="0"/>
              <a:t>in emergencies or contingencies including  system power losses for </a:t>
            </a:r>
            <a:r>
              <a:rPr lang="en-US" sz="1600" dirty="0">
                <a:solidFill>
                  <a:srgbClr val="0000FF"/>
                </a:solidFill>
              </a:rPr>
              <a:t>incentives</a:t>
            </a:r>
          </a:p>
        </p:txBody>
      </p:sp>
      <p:pic>
        <p:nvPicPr>
          <p:cNvPr id="9" name="Picture 7" descr="C:\Users\serrapot\Desktop\ppt pics\dc energy usage.png">
            <a:extLst>
              <a:ext uri="{FF2B5EF4-FFF2-40B4-BE49-F238E27FC236}">
                <a16:creationId xmlns="" xmlns:a16="http://schemas.microsoft.com/office/drawing/2014/main" id="{F0FCCB8B-344C-462C-BF06-964D1C54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17436"/>
            <a:ext cx="3352800" cy="277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24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DF480D-8420-440F-85BC-4EDDE20561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   Motivation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="" xmlns:a16="http://schemas.microsoft.com/office/drawing/2014/main" id="{962BE86E-5C19-4CAF-BCA8-03AC42C8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51451"/>
            <a:ext cx="2667001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CF6D2134-59F8-4AF1-9DD3-A139C7A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14084"/>
            <a:ext cx="3829228" cy="175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A8E544B8-B8D3-4A02-BE65-C14386F7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14084"/>
            <a:ext cx="3840162" cy="182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1C4FB1-DA4E-47FC-8BD9-04D38391ED68}"/>
              </a:ext>
            </a:extLst>
          </p:cNvPr>
          <p:cNvSpPr txBox="1"/>
          <p:nvPr/>
        </p:nvSpPr>
        <p:spPr>
          <a:xfrm>
            <a:off x="3962400" y="1776084"/>
            <a:ext cx="4579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Owner operated data centers </a:t>
            </a:r>
            <a:r>
              <a:rPr lang="en-US" dirty="0"/>
              <a:t>consume </a:t>
            </a:r>
            <a:r>
              <a:rPr lang="en-US" dirty="0">
                <a:solidFill>
                  <a:srgbClr val="0000FF"/>
                </a:solidFill>
              </a:rPr>
              <a:t>8% </a:t>
            </a:r>
            <a:r>
              <a:rPr lang="en-US" dirty="0"/>
              <a:t>of total data center energy usage</a:t>
            </a:r>
          </a:p>
        </p:txBody>
      </p:sp>
      <p:pic>
        <p:nvPicPr>
          <p:cNvPr id="9" name="Picture 8" descr="C:\Users\serrapot\Desktop\ppt pics\colo_diagram.jpg">
            <a:extLst>
              <a:ext uri="{FF2B5EF4-FFF2-40B4-BE49-F238E27FC236}">
                <a16:creationId xmlns="" xmlns:a16="http://schemas.microsoft.com/office/drawing/2014/main" id="{EAA1EAC9-A928-4FCF-9CFF-1DB0CC289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60" y="4138284"/>
            <a:ext cx="277493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serrapot\Desktop\ppt pics\colo_news.jpg">
            <a:extLst>
              <a:ext uri="{FF2B5EF4-FFF2-40B4-BE49-F238E27FC236}">
                <a16:creationId xmlns="" xmlns:a16="http://schemas.microsoft.com/office/drawing/2014/main" id="{94695FA9-2732-4A30-AB34-07B08086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810" y="3733800"/>
            <a:ext cx="4894866" cy="284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CF319ED-85E6-4FDD-A4A8-F0EE95201391}"/>
              </a:ext>
            </a:extLst>
          </p:cNvPr>
          <p:cNvSpPr txBox="1"/>
          <p:nvPr/>
        </p:nvSpPr>
        <p:spPr>
          <a:xfrm>
            <a:off x="381001" y="3464152"/>
            <a:ext cx="8259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Multi-tenant colocation data centers </a:t>
            </a:r>
            <a:r>
              <a:rPr lang="en-US" dirty="0"/>
              <a:t>consume</a:t>
            </a:r>
            <a:r>
              <a:rPr lang="en-US" dirty="0">
                <a:solidFill>
                  <a:srgbClr val="0000FF"/>
                </a:solidFill>
              </a:rPr>
              <a:t> 37% </a:t>
            </a:r>
            <a:r>
              <a:rPr lang="en-US" dirty="0"/>
              <a:t>of total data center energy usage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94FF88C-97E5-4144-B285-0F4EF689D549}"/>
              </a:ext>
            </a:extLst>
          </p:cNvPr>
          <p:cNvSpPr txBox="1"/>
          <p:nvPr/>
        </p:nvSpPr>
        <p:spPr>
          <a:xfrm>
            <a:off x="3276600" y="284288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Owner operated data centers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29718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 </a:t>
            </a:r>
            <a:r>
              <a:rPr lang="en-US" sz="1400" dirty="0">
                <a:solidFill>
                  <a:srgbClr val="0000FF"/>
                </a:solidFill>
              </a:rPr>
              <a:t>(NRDC data)</a:t>
            </a:r>
          </a:p>
        </p:txBody>
      </p:sp>
    </p:spTree>
    <p:extLst>
      <p:ext uri="{BB962C8B-B14F-4D97-AF65-F5344CB8AC3E}">
        <p14:creationId xmlns:p14="http://schemas.microsoft.com/office/powerpoint/2010/main" val="5068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B7736B-B4A9-4611-B8AB-E4443A2CC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0800" y="76200"/>
            <a:ext cx="6172200" cy="381000"/>
          </a:xfrm>
        </p:spPr>
        <p:txBody>
          <a:bodyPr/>
          <a:lstStyle/>
          <a:p>
            <a:r>
              <a:rPr lang="en-US" dirty="0"/>
              <a:t> Privacy Issues in Colocation Data Centers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553A9D-BD30-42EC-8116-5C24260B8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33400"/>
            <a:ext cx="6172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676924-89D1-420E-BAFD-E814E06AE1B1}"/>
              </a:ext>
            </a:extLst>
          </p:cNvPr>
          <p:cNvSpPr txBox="1"/>
          <p:nvPr/>
        </p:nvSpPr>
        <p:spPr>
          <a:xfrm>
            <a:off x="152400" y="502175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</a:rPr>
              <a:t>Encryption</a:t>
            </a:r>
            <a:r>
              <a:rPr lang="en-US" sz="2200" dirty="0"/>
              <a:t> protects tenants’ private information from </a:t>
            </a:r>
            <a:r>
              <a:rPr lang="en-US" sz="2200" dirty="0">
                <a:solidFill>
                  <a:srgbClr val="FF0000"/>
                </a:solidFill>
              </a:rPr>
              <a:t>outside attackers</a:t>
            </a:r>
            <a:r>
              <a:rPr lang="en-US" sz="2200" dirty="0"/>
              <a:t>, but how to protect it from </a:t>
            </a:r>
            <a:r>
              <a:rPr lang="en-US" sz="2200" dirty="0">
                <a:solidFill>
                  <a:srgbClr val="FF0000"/>
                </a:solidFill>
              </a:rPr>
              <a:t>semi-honest colocation operators</a:t>
            </a:r>
            <a:r>
              <a:rPr lang="en-US" sz="2200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3048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Grid: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Demand – Supply balance during EDR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Grid reliability</a:t>
            </a:r>
          </a:p>
          <a:p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rgbClr val="FF0000"/>
                </a:solidFill>
              </a:rPr>
              <a:t>Colocation Tenants: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Receive incentives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Privacy preservation during aggregation</a:t>
            </a:r>
          </a:p>
        </p:txBody>
      </p:sp>
      <p:pic>
        <p:nvPicPr>
          <p:cNvPr id="8" name="Picture 7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86200"/>
            <a:ext cx="422740" cy="42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422740" cy="42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460" y="1219200"/>
            <a:ext cx="422740" cy="42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" y="6019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Methodology : Clock Auction with Privacy Preserving Aggregation</a:t>
            </a:r>
          </a:p>
        </p:txBody>
      </p:sp>
    </p:spTree>
    <p:extLst>
      <p:ext uri="{BB962C8B-B14F-4D97-AF65-F5344CB8AC3E}">
        <p14:creationId xmlns:p14="http://schemas.microsoft.com/office/powerpoint/2010/main" val="318892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4308D1-AD07-46C7-860E-C449B6DDB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Overall Idea of the </a:t>
            </a:r>
            <a:r>
              <a:rPr lang="en-US"/>
              <a:t>Proposed Solution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266825"/>
            <a:ext cx="8543925" cy="4324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565073"/>
            <a:ext cx="2743200" cy="9975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4296" y="3276600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E(e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4296" y="405026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E(e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64296" y="48884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57884" y="32766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E(p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57884" y="4050268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E(p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8884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756" y="4572001"/>
            <a:ext cx="283624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Clock </a:t>
            </a:r>
            <a:r>
              <a:rPr lang="en-US" dirty="0" smtClean="0"/>
              <a:t>Auction </a:t>
            </a:r>
            <a:r>
              <a:rPr lang="en-US" dirty="0"/>
              <a:t>with </a:t>
            </a:r>
            <a:r>
              <a:rPr lang="en-US" dirty="0" smtClean="0"/>
              <a:t>PP-Aggregation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724085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Advantages Clock Auction: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Fast and simple </a:t>
            </a:r>
            <a:r>
              <a:rPr lang="en-US" sz="2400" dirty="0"/>
              <a:t>in meeting EDR </a:t>
            </a:r>
            <a:r>
              <a:rPr lang="en-US" sz="2400" dirty="0">
                <a:solidFill>
                  <a:srgbClr val="0000FF"/>
                </a:solidFill>
              </a:rPr>
              <a:t>compared to reverse auction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Bidders receive </a:t>
            </a:r>
            <a:r>
              <a:rPr lang="en-US" sz="2400" dirty="0">
                <a:solidFill>
                  <a:srgbClr val="0000FF"/>
                </a:solidFill>
              </a:rPr>
              <a:t>incentives close to their evaluation</a:t>
            </a:r>
            <a:r>
              <a:rPr lang="en-US" sz="2400" dirty="0"/>
              <a:t>.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Privacy Preserving Aggregation for EDR: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Effective in finding </a:t>
            </a:r>
            <a:r>
              <a:rPr lang="en-US" sz="2400" dirty="0">
                <a:solidFill>
                  <a:srgbClr val="0000FF"/>
                </a:solidFill>
              </a:rPr>
              <a:t>aggregated energy/price without revealing </a:t>
            </a:r>
            <a:r>
              <a:rPr lang="en-US" sz="2400" dirty="0"/>
              <a:t>the individual energy/price quoted by the bidding tenants.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Collusion </a:t>
            </a:r>
            <a:r>
              <a:rPr lang="en-US" sz="2400" dirty="0"/>
              <a:t>with the auctioneer or Collusion among group of participating tenants </a:t>
            </a:r>
            <a:r>
              <a:rPr lang="en-US" sz="2400" dirty="0">
                <a:solidFill>
                  <a:srgbClr val="0000FF"/>
                </a:solidFill>
              </a:rPr>
              <a:t>does not leak the bids </a:t>
            </a:r>
            <a:r>
              <a:rPr lang="en-US" sz="2400" dirty="0"/>
              <a:t>of other tenants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7620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Goal: </a:t>
            </a:r>
            <a:r>
              <a:rPr lang="en-US" sz="2400" dirty="0"/>
              <a:t>Meet the EDR target under budget while preserving the tenants’ bids from the auctioneer</a:t>
            </a:r>
          </a:p>
        </p:txBody>
      </p:sp>
    </p:spTree>
    <p:extLst>
      <p:ext uri="{BB962C8B-B14F-4D97-AF65-F5344CB8AC3E}">
        <p14:creationId xmlns:p14="http://schemas.microsoft.com/office/powerpoint/2010/main" val="194820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76200"/>
            <a:ext cx="5867400" cy="381000"/>
          </a:xfrm>
        </p:spPr>
        <p:txBody>
          <a:bodyPr/>
          <a:lstStyle/>
          <a:p>
            <a:r>
              <a:rPr lang="en-US" dirty="0"/>
              <a:t>            Descending Clock Auction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0"/>
            <a:ext cx="84035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57289"/>
            <a:ext cx="1066800" cy="604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757289"/>
            <a:ext cx="570615" cy="5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0" y="1758746"/>
            <a:ext cx="838200" cy="5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1771958"/>
            <a:ext cx="819150" cy="56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946" y="2819400"/>
            <a:ext cx="700454" cy="101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2989730"/>
            <a:ext cx="471487" cy="5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35300"/>
            <a:ext cx="609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35300"/>
            <a:ext cx="609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32720"/>
            <a:ext cx="600075" cy="53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334000"/>
            <a:ext cx="58978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105400"/>
            <a:ext cx="285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076628"/>
            <a:ext cx="508703" cy="63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5074323"/>
            <a:ext cx="295275" cy="62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064760"/>
            <a:ext cx="304800" cy="65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56" y="6153546"/>
            <a:ext cx="582644" cy="24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970196"/>
            <a:ext cx="316426" cy="67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281" y="5943600"/>
            <a:ext cx="328893" cy="7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970196"/>
            <a:ext cx="316426" cy="67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838200" y="5867400"/>
            <a:ext cx="7696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7800" y="1600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47800" y="28956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24000" y="51054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24000" y="59537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n+1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6800" y="105787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81200" y="1062335"/>
            <a:ext cx="1140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Reward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4200" y="10623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Tenant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95800" y="1062335"/>
            <a:ext cx="137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Tenant 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1200" y="10623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Tenant 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39000" y="10623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Tenant 4</a:t>
            </a:r>
          </a:p>
        </p:txBody>
      </p:sp>
      <p:pic>
        <p:nvPicPr>
          <p:cNvPr id="47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6" y="5105400"/>
            <a:ext cx="107507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13" y="564974"/>
            <a:ext cx="1019387" cy="57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04800" y="533400"/>
            <a:ext cx="1661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EDR target: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76475" y="4191000"/>
            <a:ext cx="238125" cy="457200"/>
          </a:xfrm>
          <a:prstGeom prst="rect">
            <a:avLst/>
          </a:prstGeom>
        </p:spPr>
      </p:pic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943600"/>
            <a:ext cx="328893" cy="7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86E5170E-4F1D-42B7-A1F2-475000D57D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4800" y="1294798"/>
            <a:ext cx="838200" cy="1056688"/>
          </a:xfrm>
          <a:prstGeom prst="rect">
            <a:avLst/>
          </a:prstGeom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12" y="4648201"/>
            <a:ext cx="589788" cy="3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12" y="609600"/>
            <a:ext cx="589788" cy="40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83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5" grpId="0"/>
      <p:bldP spid="36" grpId="0"/>
      <p:bldP spid="10" grpId="0"/>
      <p:bldP spid="13" grpId="0"/>
      <p:bldP spid="14" grpId="0"/>
      <p:bldP spid="24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Descending Clock Auction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3540"/>
            <a:ext cx="84035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1295400"/>
            <a:ext cx="1142999" cy="64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48" y="1295400"/>
            <a:ext cx="717152" cy="64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295400"/>
            <a:ext cx="902598" cy="62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43000" y="114594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60361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00200" y="60807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Reward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60807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Tenant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8200" y="608075"/>
            <a:ext cx="129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Tenant 2  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60807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Tenant 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38400" y="1298340"/>
            <a:ext cx="152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haroni"/>
              </a:rPr>
              <a:t>E</a:t>
            </a:r>
          </a:p>
        </p:txBody>
      </p:sp>
      <p:sp>
        <p:nvSpPr>
          <p:cNvPr id="18" name="Double Bracket 17"/>
          <p:cNvSpPr/>
          <p:nvPr/>
        </p:nvSpPr>
        <p:spPr>
          <a:xfrm>
            <a:off x="2819401" y="1145940"/>
            <a:ext cx="1371598" cy="9144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43401" y="1298340"/>
            <a:ext cx="152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haroni"/>
              </a:rPr>
              <a:t>E</a:t>
            </a:r>
          </a:p>
        </p:txBody>
      </p:sp>
      <p:sp>
        <p:nvSpPr>
          <p:cNvPr id="20" name="Double Bracket 19"/>
          <p:cNvSpPr/>
          <p:nvPr/>
        </p:nvSpPr>
        <p:spPr>
          <a:xfrm>
            <a:off x="4724400" y="1145940"/>
            <a:ext cx="914400" cy="9144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77000" y="1298340"/>
            <a:ext cx="152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haroni"/>
              </a:rPr>
              <a:t> E </a:t>
            </a:r>
          </a:p>
        </p:txBody>
      </p:sp>
      <p:sp>
        <p:nvSpPr>
          <p:cNvPr id="22" name="Double Bracket 21"/>
          <p:cNvSpPr/>
          <p:nvPr/>
        </p:nvSpPr>
        <p:spPr>
          <a:xfrm>
            <a:off x="7010400" y="1145940"/>
            <a:ext cx="1066800" cy="914400"/>
          </a:xfrm>
          <a:prstGeom prst="bracketPair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5181600" y="1993392"/>
            <a:ext cx="114299" cy="414795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1" y="2438400"/>
            <a:ext cx="1104899" cy="62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33400" y="3051750"/>
            <a:ext cx="82296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Modified Homomorphic Encryption 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Cyclic group </a:t>
            </a:r>
            <a:r>
              <a:rPr lang="en-US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G</a:t>
            </a:r>
            <a:r>
              <a:rPr lang="en-US" sz="2400" dirty="0">
                <a:latin typeface="Monotype Corsiva" panose="03010101010201010101" pitchFamily="66" charset="0"/>
              </a:rPr>
              <a:t> </a:t>
            </a:r>
            <a:r>
              <a:rPr lang="en-US" sz="2400" dirty="0"/>
              <a:t>of prime order </a:t>
            </a:r>
            <a:r>
              <a:rPr lang="en-US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Generator </a:t>
            </a:r>
            <a:r>
              <a:rPr lang="en-US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g </a:t>
            </a:r>
            <a:r>
              <a:rPr lang="en-US" sz="2400" dirty="0">
                <a:solidFill>
                  <a:srgbClr val="FF0000"/>
                </a:solidFill>
              </a:rPr>
              <a:t>∈</a:t>
            </a:r>
            <a:r>
              <a:rPr lang="en-US" sz="2400" i="1" dirty="0"/>
              <a:t> </a:t>
            </a:r>
            <a:r>
              <a:rPr lang="en-US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Hash function </a:t>
            </a:r>
            <a:r>
              <a:rPr lang="en-US" sz="2400" dirty="0">
                <a:latin typeface="Monotype Corsiva" panose="03010101010201010101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Monotype Corsiva" panose="03010101010201010101" pitchFamily="66" charset="0"/>
              </a:rPr>
              <a:t>H : Z       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Keys </a:t>
            </a:r>
            <a:r>
              <a:rPr lang="en-US" sz="2400" dirty="0">
                <a:solidFill>
                  <a:srgbClr val="0000FF"/>
                </a:solidFill>
              </a:rPr>
              <a:t>sk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r>
              <a:rPr lang="en-US" sz="2400" dirty="0">
                <a:solidFill>
                  <a:srgbClr val="0000FF"/>
                </a:solidFill>
              </a:rPr>
              <a:t>,sk</a:t>
            </a:r>
            <a:r>
              <a:rPr lang="en-US" sz="2400" baseline="-25000" dirty="0">
                <a:solidFill>
                  <a:srgbClr val="0000FF"/>
                </a:solidFill>
              </a:rPr>
              <a:t>2 </a:t>
            </a:r>
            <a:r>
              <a:rPr lang="en-US" sz="2400" dirty="0">
                <a:solidFill>
                  <a:srgbClr val="0000FF"/>
                </a:solidFill>
              </a:rPr>
              <a:t>… </a:t>
            </a:r>
            <a:r>
              <a:rPr lang="en-US" sz="2400" dirty="0" err="1">
                <a:solidFill>
                  <a:srgbClr val="0000FF"/>
                </a:solidFill>
              </a:rPr>
              <a:t>sk</a:t>
            </a:r>
            <a:r>
              <a:rPr 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sz="2400" baseline="-25000" dirty="0">
                <a:solidFill>
                  <a:srgbClr val="0000FF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∈ </a:t>
            </a:r>
            <a:r>
              <a:rPr lang="en-US" sz="2400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Z</a:t>
            </a:r>
            <a:r>
              <a:rPr lang="en-US" sz="2400" baseline="-25000" dirty="0" err="1">
                <a:solidFill>
                  <a:srgbClr val="0000FF"/>
                </a:solidFill>
                <a:latin typeface="Monotype Corsiva" panose="03010101010201010101" pitchFamily="66" charset="0"/>
              </a:rPr>
              <a:t>p</a:t>
            </a:r>
            <a:endParaRPr lang="en-US" sz="2400" baseline="-25000" dirty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aseline="-25000" dirty="0">
              <a:solidFill>
                <a:srgbClr val="0000FF"/>
              </a:solidFill>
              <a:latin typeface="Monotype Corsiva" panose="03010101010201010101" pitchFamily="66" charset="0"/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To preserve tenant privacy:</a:t>
            </a:r>
          </a:p>
          <a:p>
            <a:r>
              <a:rPr lang="en-US" sz="2400" dirty="0"/>
              <a:t>    Operator secret key: </a:t>
            </a:r>
            <a:r>
              <a:rPr lang="en-US" sz="2400" dirty="0">
                <a:solidFill>
                  <a:srgbClr val="0000FF"/>
                </a:solidFill>
              </a:rPr>
              <a:t>sk</a:t>
            </a:r>
            <a:r>
              <a:rPr lang="en-US" sz="2400" baseline="-25000" dirty="0">
                <a:solidFill>
                  <a:srgbClr val="0000FF"/>
                </a:solidFill>
              </a:rPr>
              <a:t>0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/>
              <a:t>    Tenants secret keys: </a:t>
            </a:r>
            <a:r>
              <a:rPr lang="en-US" sz="2400" dirty="0">
                <a:solidFill>
                  <a:srgbClr val="0000FF"/>
                </a:solidFill>
              </a:rPr>
              <a:t>sk</a:t>
            </a:r>
            <a:r>
              <a:rPr lang="en-US" sz="2400" baseline="-25000" dirty="0">
                <a:solidFill>
                  <a:srgbClr val="0000FF"/>
                </a:solidFill>
              </a:rPr>
              <a:t>1</a:t>
            </a:r>
            <a:r>
              <a:rPr lang="en-US" sz="2400" dirty="0">
                <a:solidFill>
                  <a:srgbClr val="0000FF"/>
                </a:solidFill>
              </a:rPr>
              <a:t>, sk</a:t>
            </a:r>
            <a:r>
              <a:rPr lang="en-US" sz="2400" baseline="-25000" dirty="0">
                <a:solidFill>
                  <a:srgbClr val="0000FF"/>
                </a:solidFill>
              </a:rPr>
              <a:t>2 </a:t>
            </a:r>
            <a:r>
              <a:rPr lang="en-US" sz="2400" dirty="0">
                <a:solidFill>
                  <a:srgbClr val="0000FF"/>
                </a:solidFill>
              </a:rPr>
              <a:t>… </a:t>
            </a:r>
            <a:r>
              <a:rPr lang="en-US" sz="2400" dirty="0" err="1">
                <a:solidFill>
                  <a:srgbClr val="0000FF"/>
                </a:solidFill>
              </a:rPr>
              <a:t>sk</a:t>
            </a:r>
            <a:r>
              <a:rPr lang="en-US" sz="2400" baseline="-25000" dirty="0" err="1">
                <a:solidFill>
                  <a:srgbClr val="0000FF"/>
                </a:solidFill>
              </a:rPr>
              <a:t>n</a:t>
            </a:r>
            <a:r>
              <a:rPr lang="en-US" sz="2400" baseline="-25000" dirty="0">
                <a:solidFill>
                  <a:srgbClr val="0000FF"/>
                </a:solidFill>
              </a:rPr>
              <a:t> </a:t>
            </a:r>
            <a:endParaRPr lang="en-US" sz="2400" dirty="0"/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172200" y="533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00541FA-79F8-4BAB-8D94-5282C8907C2A}"/>
              </a:ext>
            </a:extLst>
          </p:cNvPr>
          <p:cNvSpPr txBox="1"/>
          <p:nvPr/>
        </p:nvSpPr>
        <p:spPr>
          <a:xfrm>
            <a:off x="6019800" y="5029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sk</a:t>
            </a:r>
            <a:r>
              <a:rPr lang="en-US" baseline="-25000" dirty="0">
                <a:solidFill>
                  <a:srgbClr val="0000FF"/>
                </a:solidFill>
              </a:rPr>
              <a:t>i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88FB6E0-BAAA-499B-9BEC-CB168783741E}"/>
              </a:ext>
            </a:extLst>
          </p:cNvPr>
          <p:cNvSpPr txBox="1"/>
          <p:nvPr/>
        </p:nvSpPr>
        <p:spPr>
          <a:xfrm>
            <a:off x="6019800" y="4876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6F52506-6572-4E4A-808B-C46B9794044A}"/>
              </a:ext>
            </a:extLst>
          </p:cNvPr>
          <p:cNvSpPr txBox="1"/>
          <p:nvPr/>
        </p:nvSpPr>
        <p:spPr>
          <a:xfrm>
            <a:off x="6019800" y="5483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=0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429000" y="4648200"/>
            <a:ext cx="381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2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Privacy Preserving Energy Aggregation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921603"/>
            <a:ext cx="24288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55003"/>
            <a:ext cx="25908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921603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Encryption: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1679138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Decryption: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674203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Tenants’ bid encryption in price descending clock auction: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0" y="2952750"/>
            <a:ext cx="2324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ular Callout 9"/>
          <p:cNvSpPr/>
          <p:nvPr/>
        </p:nvSpPr>
        <p:spPr>
          <a:xfrm>
            <a:off x="4114800" y="552271"/>
            <a:ext cx="1295400" cy="305427"/>
          </a:xfrm>
          <a:prstGeom prst="wedgeRectCallout">
            <a:avLst>
              <a:gd name="adj1" fmla="val -31548"/>
              <a:gd name="adj2" fmla="val 886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15512" y="552271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Private value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5638800" y="552271"/>
            <a:ext cx="1905000" cy="305427"/>
          </a:xfrm>
          <a:prstGeom prst="wedgeRectCallout">
            <a:avLst>
              <a:gd name="adj1" fmla="val -46317"/>
              <a:gd name="adj2" fmla="val 9191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9512" y="552271"/>
            <a:ext cx="2209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Tenant’s secret key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2819400" y="2228671"/>
            <a:ext cx="2438400" cy="305427"/>
          </a:xfrm>
          <a:prstGeom prst="wedgeRectCallout">
            <a:avLst>
              <a:gd name="adj1" fmla="val 34336"/>
              <a:gd name="adj2" fmla="val -1350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971800" y="2152471"/>
            <a:ext cx="2743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Operator’s secret key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5353050" y="2667000"/>
            <a:ext cx="2386860" cy="305427"/>
          </a:xfrm>
          <a:prstGeom prst="wedgeRectCallout">
            <a:avLst>
              <a:gd name="adj1" fmla="val -39547"/>
              <a:gd name="adj2" fmla="val 1083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34000" y="2590800"/>
            <a:ext cx="2443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Energy willing to reduce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070E4779-3832-443D-8C80-ADDE06044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962400"/>
            <a:ext cx="6248400" cy="26670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9150CAD-987E-4E84-A7E3-D1F3119B9CE2}"/>
              </a:ext>
            </a:extLst>
          </p:cNvPr>
          <p:cNvSpPr txBox="1"/>
          <p:nvPr/>
        </p:nvSpPr>
        <p:spPr>
          <a:xfrm>
            <a:off x="7251905" y="4656030"/>
            <a:ext cx="189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sk</a:t>
            </a:r>
            <a:r>
              <a:rPr lang="en-US" baseline="-25000" dirty="0">
                <a:solidFill>
                  <a:srgbClr val="0000FF"/>
                </a:solidFill>
              </a:rPr>
              <a:t>i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6EDE450-1ED8-4192-BB84-B07D1846A9D0}"/>
              </a:ext>
            </a:extLst>
          </p:cNvPr>
          <p:cNvSpPr txBox="1"/>
          <p:nvPr/>
        </p:nvSpPr>
        <p:spPr>
          <a:xfrm>
            <a:off x="7251906" y="4572000"/>
            <a:ext cx="1467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2527109-2CA8-4815-BFBF-E4EC487C3052}"/>
              </a:ext>
            </a:extLst>
          </p:cNvPr>
          <p:cNvSpPr txBox="1"/>
          <p:nvPr/>
        </p:nvSpPr>
        <p:spPr>
          <a:xfrm>
            <a:off x="7308796" y="5178623"/>
            <a:ext cx="1390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=0</a:t>
            </a:r>
          </a:p>
        </p:txBody>
      </p:sp>
      <p:sp>
        <p:nvSpPr>
          <p:cNvPr id="22" name="Rectangular Callout 21"/>
          <p:cNvSpPr/>
          <p:nvPr/>
        </p:nvSpPr>
        <p:spPr>
          <a:xfrm>
            <a:off x="7162800" y="4648199"/>
            <a:ext cx="1143000" cy="764978"/>
          </a:xfrm>
          <a:prstGeom prst="wedgeRectCallout">
            <a:avLst>
              <a:gd name="adj1" fmla="val -29833"/>
              <a:gd name="adj2" fmla="val 6535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ular Callout 22"/>
          <p:cNvSpPr/>
          <p:nvPr/>
        </p:nvSpPr>
        <p:spPr>
          <a:xfrm>
            <a:off x="7010400" y="4035623"/>
            <a:ext cx="1295400" cy="305427"/>
          </a:xfrm>
          <a:prstGeom prst="wedgeRectCallout">
            <a:avLst>
              <a:gd name="adj1" fmla="val -45511"/>
              <a:gd name="adj2" fmla="val 853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010400" y="3974068"/>
            <a:ext cx="1274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Tenant’s bid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00" y="351240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Auctioneer Energy Aggregation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944437" y="11502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- Cipher text</a:t>
            </a: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- Plain text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200" y="1207231"/>
            <a:ext cx="400050" cy="342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1499083"/>
            <a:ext cx="304800" cy="447675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6477000" y="1207231"/>
            <a:ext cx="2258137" cy="7395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7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9" grpId="0"/>
      <p:bldP spid="20" grpId="0"/>
      <p:bldP spid="21" grpId="0"/>
      <p:bldP spid="22" grpId="0" animBg="1"/>
      <p:bldP spid="23" grpId="0" animBg="1"/>
      <p:bldP spid="24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DP-Computation with Untrusted Aggregator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76400"/>
            <a:ext cx="4267200" cy="47720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4114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(sk</a:t>
            </a:r>
            <a:r>
              <a: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,e</a:t>
            </a:r>
            <a:r>
              <a:rPr lang="en-US" sz="2000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3600" y="41148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Enc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</a:t>
            </a:r>
            <a:r>
              <a:rPr lang="en-US" sz="2000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,e</a:t>
            </a:r>
            <a:r>
              <a:rPr lang="en-US" sz="2000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4800" y="4126468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76800" y="4114800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495800" y="1371600"/>
            <a:ext cx="4042" cy="6858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19400" y="971490"/>
            <a:ext cx="48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Dec(sk</a:t>
            </a:r>
            <a:r>
              <a:rPr lang="en-US" sz="20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,b</a:t>
            </a:r>
            <a:r>
              <a:rPr lang="en-US" sz="20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</a:t>
            </a:r>
            <a:r>
              <a:rPr lang="en-US" sz="20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,b</a:t>
            </a:r>
            <a:r>
              <a:rPr lang="en-US" sz="2000" baseline="-25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,…,</a:t>
            </a:r>
            <a:r>
              <a:rPr lang="en-US" sz="2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000" baseline="-2500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00541FA-79F8-4BAB-8D94-5282C8907C2A}"/>
              </a:ext>
            </a:extLst>
          </p:cNvPr>
          <p:cNvSpPr txBox="1"/>
          <p:nvPr/>
        </p:nvSpPr>
        <p:spPr>
          <a:xfrm>
            <a:off x="5486400" y="8382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-25000" dirty="0" err="1">
                <a:solidFill>
                  <a:srgbClr val="0000FF"/>
                </a:solidFill>
              </a:rPr>
              <a:t>i</a:t>
            </a:r>
            <a:r>
              <a:rPr lang="en-US" dirty="0"/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88FB6E0-BAAA-499B-9BEC-CB168783741E}"/>
              </a:ext>
            </a:extLst>
          </p:cNvPr>
          <p:cNvSpPr txBox="1"/>
          <p:nvPr/>
        </p:nvSpPr>
        <p:spPr>
          <a:xfrm>
            <a:off x="5486400" y="6858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6F52506-6572-4E4A-808B-C46B9794044A}"/>
              </a:ext>
            </a:extLst>
          </p:cNvPr>
          <p:cNvSpPr txBox="1"/>
          <p:nvPr/>
        </p:nvSpPr>
        <p:spPr>
          <a:xfrm>
            <a:off x="5486400" y="12924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=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00541FA-79F8-4BAB-8D94-5282C8907C2A}"/>
              </a:ext>
            </a:extLst>
          </p:cNvPr>
          <p:cNvSpPr txBox="1"/>
          <p:nvPr/>
        </p:nvSpPr>
        <p:spPr>
          <a:xfrm>
            <a:off x="1676400" y="243840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sk</a:t>
            </a:r>
            <a:r>
              <a:rPr lang="en-US" baseline="-25000" dirty="0">
                <a:solidFill>
                  <a:srgbClr val="0000FF"/>
                </a:solidFill>
              </a:rPr>
              <a:t>i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= 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88FB6E0-BAAA-499B-9BEC-CB168783741E}"/>
              </a:ext>
            </a:extLst>
          </p:cNvPr>
          <p:cNvSpPr txBox="1"/>
          <p:nvPr/>
        </p:nvSpPr>
        <p:spPr>
          <a:xfrm>
            <a:off x="1676400" y="2286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6F52506-6572-4E4A-808B-C46B9794044A}"/>
              </a:ext>
            </a:extLst>
          </p:cNvPr>
          <p:cNvSpPr txBox="1"/>
          <p:nvPr/>
        </p:nvSpPr>
        <p:spPr>
          <a:xfrm>
            <a:off x="1676400" y="2892623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=0</a:t>
            </a: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410200"/>
            <a:ext cx="23241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7D0E5864-80D5-4D12-9A15-86A56545097B}"/>
              </a:ext>
            </a:extLst>
          </p:cNvPr>
          <p:cNvCxnSpPr>
            <a:cxnSpLocks/>
          </p:cNvCxnSpPr>
          <p:nvPr/>
        </p:nvCxnSpPr>
        <p:spPr>
          <a:xfrm flipH="1">
            <a:off x="1447800" y="4572000"/>
            <a:ext cx="495300" cy="8382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="" xmlns:a16="http://schemas.microsoft.com/office/drawing/2014/main" id="{D35D2B17-66F4-4F6C-8A55-D30EA97B25B8}"/>
              </a:ext>
            </a:extLst>
          </p:cNvPr>
          <p:cNvCxnSpPr>
            <a:cxnSpLocks/>
          </p:cNvCxnSpPr>
          <p:nvPr/>
        </p:nvCxnSpPr>
        <p:spPr>
          <a:xfrm>
            <a:off x="4876800" y="1447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89787"/>
            <a:ext cx="1905000" cy="90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3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Cyber Physical Systems</a:t>
            </a:r>
          </a:p>
        </p:txBody>
      </p:sp>
      <p:pic>
        <p:nvPicPr>
          <p:cNvPr id="2050" name="Picture 2" descr="https://www.jaist.ac.jp/profiles/pict/fig0123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3400"/>
            <a:ext cx="5921486" cy="462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errapot\Desktop\c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86" y="609600"/>
            <a:ext cx="2639956" cy="18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cyber physical syste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241" y="2590800"/>
            <a:ext cx="2413001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86" y="4419600"/>
            <a:ext cx="2812172" cy="205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029200"/>
            <a:ext cx="594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“Cyber-physical systems </a:t>
            </a:r>
            <a:r>
              <a:rPr lang="en-US" sz="2400" dirty="0"/>
              <a:t>(CPS) are engineered systems that are built from, and depend upon, the seamless integration of </a:t>
            </a:r>
            <a:r>
              <a:rPr lang="en-US" sz="2400" dirty="0">
                <a:solidFill>
                  <a:srgbClr val="FF0000"/>
                </a:solidFill>
              </a:rPr>
              <a:t>computational algorithms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physical components”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- NSF</a:t>
            </a:r>
          </a:p>
        </p:txBody>
      </p:sp>
    </p:spTree>
    <p:extLst>
      <p:ext uri="{BB962C8B-B14F-4D97-AF65-F5344CB8AC3E}">
        <p14:creationId xmlns:p14="http://schemas.microsoft.com/office/powerpoint/2010/main" val="303119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F8002C-D635-486F-92E3-4A366AD1C9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Security Analysis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3475E663-D112-40C9-9A3F-1189EF4C2321}"/>
              </a:ext>
            </a:extLst>
          </p:cNvPr>
          <p:cNvSpPr txBox="1">
            <a:spLocks/>
          </p:cNvSpPr>
          <p:nvPr/>
        </p:nvSpPr>
        <p:spPr>
          <a:xfrm>
            <a:off x="457200" y="3094037"/>
            <a:ext cx="8229600" cy="323056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900" dirty="0">
                <a:solidFill>
                  <a:schemeClr val="tx1"/>
                </a:solidFill>
              </a:rPr>
              <a:t>PPCA for EDR - Privacy preserving clock auction for EDR</a:t>
            </a:r>
          </a:p>
          <a:p>
            <a:r>
              <a:rPr lang="en-US" sz="1900" dirty="0">
                <a:solidFill>
                  <a:schemeClr val="tx1"/>
                </a:solidFill>
              </a:rPr>
              <a:t>PCS for EDR - Paillier cryptosystem for EDR</a:t>
            </a:r>
          </a:p>
          <a:p>
            <a:endParaRPr lang="en-US" dirty="0"/>
          </a:p>
          <a:p>
            <a:r>
              <a:rPr lang="en-US" sz="2800" dirty="0">
                <a:solidFill>
                  <a:schemeClr val="tx1"/>
                </a:solidFill>
              </a:rPr>
              <a:t>(Compared our scheme with </a:t>
            </a:r>
            <a:r>
              <a:rPr lang="en-US" sz="2800" dirty="0">
                <a:solidFill>
                  <a:srgbClr val="FF0000"/>
                </a:solidFill>
              </a:rPr>
              <a:t>Paillier cryptosystem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used for aggregation in EDR)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CBB673CF-29EA-49ED-80FD-123A06B5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1" y="2853392"/>
            <a:ext cx="7052279" cy="181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3FD0FAF-A807-4E8D-A025-E80450C38A43}"/>
              </a:ext>
            </a:extLst>
          </p:cNvPr>
          <p:cNvSpPr/>
          <p:nvPr/>
        </p:nvSpPr>
        <p:spPr>
          <a:xfrm>
            <a:off x="533400" y="685800"/>
            <a:ext cx="8229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Differential Privacy Preservation:</a:t>
            </a:r>
          </a:p>
          <a:p>
            <a:r>
              <a:rPr lang="en-US" sz="2000" dirty="0"/>
              <a:t>Auctioneer can learn </a:t>
            </a:r>
            <a:r>
              <a:rPr lang="en-US" sz="2000" dirty="0">
                <a:solidFill>
                  <a:srgbClr val="00B050"/>
                </a:solidFill>
              </a:rPr>
              <a:t>aggregated energy value</a:t>
            </a:r>
          </a:p>
          <a:p>
            <a:r>
              <a:rPr lang="en-US" sz="2000" dirty="0"/>
              <a:t>Cannot learn </a:t>
            </a:r>
            <a:r>
              <a:rPr lang="en-US" sz="2000" dirty="0">
                <a:solidFill>
                  <a:srgbClr val="0000FF"/>
                </a:solidFill>
              </a:rPr>
              <a:t>individual values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Confidentiality:</a:t>
            </a:r>
          </a:p>
          <a:p>
            <a:r>
              <a:rPr lang="en-US" sz="2000" dirty="0"/>
              <a:t>Tenants’ bids are encrypted using the proposed homomorphic encryption scheme that guarantees bid privacy and confidentiality.</a:t>
            </a:r>
          </a:p>
        </p:txBody>
      </p:sp>
    </p:spTree>
    <p:extLst>
      <p:ext uri="{BB962C8B-B14F-4D97-AF65-F5344CB8AC3E}">
        <p14:creationId xmlns:p14="http://schemas.microsoft.com/office/powerpoint/2010/main" val="9597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041D0D-33A3-449C-B8B3-49DCF1DA91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Simulation Results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DBA06AA-B26D-4A8F-8020-24FDCD57F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2" y="571500"/>
            <a:ext cx="4619625" cy="388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6B98F6B-BC08-4349-8050-F72666195982}"/>
              </a:ext>
            </a:extLst>
          </p:cNvPr>
          <p:cNvSpPr txBox="1"/>
          <p:nvPr/>
        </p:nvSpPr>
        <p:spPr>
          <a:xfrm>
            <a:off x="457200" y="5562600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Trade off </a:t>
            </a:r>
            <a:r>
              <a:rPr lang="en-US" sz="2200" dirty="0"/>
              <a:t>between the </a:t>
            </a:r>
            <a:r>
              <a:rPr lang="en-US" sz="2200" dirty="0">
                <a:solidFill>
                  <a:srgbClr val="0000FF"/>
                </a:solidFill>
              </a:rPr>
              <a:t>communication overhead </a:t>
            </a:r>
            <a:r>
              <a:rPr lang="en-US" sz="2200" dirty="0"/>
              <a:t>and </a:t>
            </a:r>
            <a:r>
              <a:rPr lang="en-US" sz="2200" dirty="0">
                <a:solidFill>
                  <a:srgbClr val="0000FF"/>
                </a:solidFill>
              </a:rPr>
              <a:t>tenants’ privacy protection </a:t>
            </a:r>
            <a:r>
              <a:rPr lang="en-US" sz="2200" dirty="0"/>
              <a:t>from the operator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1C33832-1CA5-4710-8B14-B14BF0C9F8D4}"/>
              </a:ext>
            </a:extLst>
          </p:cNvPr>
          <p:cNvSpPr txBox="1"/>
          <p:nvPr/>
        </p:nvSpPr>
        <p:spPr>
          <a:xfrm>
            <a:off x="381000" y="47244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solidFill>
                  <a:srgbClr val="0000FF"/>
                </a:solidFill>
              </a:rPr>
              <a:t>The communication overhead increases with the number of rounds in the auction as well as with increase in participating tenants for EDR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8FEF24-F6F1-4891-886B-5C6EDD682C99}"/>
              </a:ext>
            </a:extLst>
          </p:cNvPr>
          <p:cNvSpPr txBox="1"/>
          <p:nvPr/>
        </p:nvSpPr>
        <p:spPr>
          <a:xfrm>
            <a:off x="3581400" y="43550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1024</a:t>
            </a:r>
            <a:r>
              <a:rPr lang="en-US" dirty="0"/>
              <a:t> – bit keys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897EE81-3EFF-4603-AD54-D3F9DCB62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064" y="571500"/>
            <a:ext cx="4329112" cy="3848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0D939F2-3CD4-4D2C-AF0C-A92512638D78}"/>
              </a:ext>
            </a:extLst>
          </p:cNvPr>
          <p:cNvSpPr txBox="1"/>
          <p:nvPr/>
        </p:nvSpPr>
        <p:spPr>
          <a:xfrm>
            <a:off x="1828800" y="4191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Price DCA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428845-3224-426D-B19C-08DBAC6165A1}"/>
              </a:ext>
            </a:extLst>
          </p:cNvPr>
          <p:cNvSpPr txBox="1"/>
          <p:nvPr/>
        </p:nvSpPr>
        <p:spPr>
          <a:xfrm>
            <a:off x="6172200" y="4191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Energy DCA  </a:t>
            </a:r>
          </a:p>
        </p:txBody>
      </p:sp>
    </p:spTree>
    <p:extLst>
      <p:ext uri="{BB962C8B-B14F-4D97-AF65-F5344CB8AC3E}">
        <p14:creationId xmlns:p14="http://schemas.microsoft.com/office/powerpoint/2010/main" val="290609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5146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Privacy Preserving Dynamic Matching based Spectrum Trading for Cognitive Radio Networks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895600" y="76200"/>
            <a:ext cx="5867400" cy="381000"/>
          </a:xfrm>
        </p:spPr>
        <p:txBody>
          <a:bodyPr/>
          <a:lstStyle/>
          <a:p>
            <a:r>
              <a:rPr lang="en-US" dirty="0"/>
              <a:t>                           Thrust - </a:t>
            </a:r>
            <a:r>
              <a:rPr lang="en-US" dirty="0">
                <a:latin typeface="Book Antiqua" panose="02040602050305030304" pitchFamily="18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31796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1" y="1106142"/>
            <a:ext cx="6320201" cy="2587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66" y="3963087"/>
            <a:ext cx="6098720" cy="248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7850" y="605135"/>
            <a:ext cx="428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Global Mobile Data Traffic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5604" y="3648462"/>
            <a:ext cx="4758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Cellular Mobile Network Capacity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785" y="1951341"/>
            <a:ext cx="2301819" cy="389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sz="2800" b="0" dirty="0">
                <a:solidFill>
                  <a:schemeClr val="bg1"/>
                </a:solidFill>
              </a:rPr>
              <a:t>                    Motivation</a:t>
            </a:r>
          </a:p>
        </p:txBody>
      </p:sp>
    </p:spTree>
    <p:extLst>
      <p:ext uri="{BB962C8B-B14F-4D97-AF65-F5344CB8AC3E}">
        <p14:creationId xmlns:p14="http://schemas.microsoft.com/office/powerpoint/2010/main" val="36340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30" y="762000"/>
            <a:ext cx="8569650" cy="478634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Spectrum Accessing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64" y="1683752"/>
            <a:ext cx="29146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504327" y="2504017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067999" y="2504017"/>
            <a:ext cx="179279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475877" y="2504017"/>
            <a:ext cx="17145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04477" y="2504017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2877" y="2618317"/>
            <a:ext cx="4000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$10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7226" y="2733733"/>
            <a:ext cx="457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$8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1576" y="2733733"/>
            <a:ext cx="38324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$9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75927" y="2844684"/>
            <a:ext cx="457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$11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442259" y="1683743"/>
            <a:ext cx="628650" cy="342900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6556559" y="1738660"/>
            <a:ext cx="5143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$15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72" y="3562977"/>
            <a:ext cx="291226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22" y="4292484"/>
            <a:ext cx="1331119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29" y="4292484"/>
            <a:ext cx="750094" cy="63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 flipV="1">
            <a:off x="6744822" y="4178184"/>
            <a:ext cx="514351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47328" y="3849856"/>
            <a:ext cx="457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$11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96100" y="2245162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Bid Manipulation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2534" y="4225243"/>
            <a:ext cx="144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Collusion</a:t>
            </a:r>
          </a:p>
        </p:txBody>
      </p:sp>
      <p:graphicFrame>
        <p:nvGraphicFramePr>
          <p:cNvPr id="22" name="Object 21"/>
          <p:cNvGraphicFramePr>
            <a:graphicFrameLocks noGrp="1" noChangeAspect="1"/>
          </p:cNvGraphicFramePr>
          <p:nvPr>
            <p:extLst/>
          </p:nvPr>
        </p:nvGraphicFramePr>
        <p:xfrm>
          <a:off x="531159" y="2375724"/>
          <a:ext cx="4187636" cy="2276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Visio" r:id="rId8" imgW="4521444" imgH="3253476" progId="Visio.Drawing.11">
                  <p:embed/>
                </p:oleObj>
              </mc:Choice>
              <mc:Fallback>
                <p:oleObj name="Visio" r:id="rId8" imgW="4521444" imgH="3253476" progId="Visio.Drawing.11">
                  <p:embed/>
                  <p:pic>
                    <p:nvPicPr>
                      <p:cNvPr id="22" name="Object 2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59" y="2375724"/>
                        <a:ext cx="4187636" cy="2276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1">
            <a:extLst>
              <a:ext uri="{FF2B5EF4-FFF2-40B4-BE49-F238E27FC236}">
                <a16:creationId xmlns="" xmlns:a16="http://schemas.microsoft.com/office/drawing/2014/main" id="{B0988263-53AD-40CF-8870-0E4B4662EEDD}"/>
              </a:ext>
            </a:extLst>
          </p:cNvPr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r>
              <a:rPr lang="en-US" sz="2800" b="0" dirty="0">
                <a:solidFill>
                  <a:schemeClr val="bg1"/>
                </a:solidFill>
              </a:rPr>
              <a:t>                    Solution and Challenges</a:t>
            </a:r>
          </a:p>
        </p:txBody>
      </p:sp>
    </p:spTree>
    <p:extLst>
      <p:ext uri="{BB962C8B-B14F-4D97-AF65-F5344CB8AC3E}">
        <p14:creationId xmlns:p14="http://schemas.microsoft.com/office/powerpoint/2010/main" val="4374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/>
      <p:bldP spid="19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5627696" y="685800"/>
            <a:ext cx="3211504" cy="275680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/>
              <a:t>Previous</a:t>
            </a:r>
            <a:r>
              <a:rPr lang="en-US" sz="1600" b="1" dirty="0"/>
              <a:t> Distributed scheme:</a:t>
            </a:r>
            <a:endParaRPr lang="en-US" sz="1600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600" u="sng" dirty="0">
                <a:solidFill>
                  <a:srgbClr val="0070C0"/>
                </a:solidFill>
              </a:rPr>
              <a:t>Advantages:</a:t>
            </a:r>
          </a:p>
          <a:p>
            <a:r>
              <a:rPr lang="en-US" sz="1600" dirty="0"/>
              <a:t>more  “Green”</a:t>
            </a:r>
          </a:p>
          <a:p>
            <a:r>
              <a:rPr lang="en-US" sz="1600" dirty="0"/>
              <a:t>Can capture  instantaneous opportunities.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u="sng" dirty="0">
                <a:solidFill>
                  <a:srgbClr val="0070C0"/>
                </a:solidFill>
              </a:rPr>
              <a:t>Disadvantages:</a:t>
            </a:r>
          </a:p>
          <a:p>
            <a:r>
              <a:rPr lang="en-US" sz="1600" dirty="0"/>
              <a:t>No consideration of spatial reuse</a:t>
            </a:r>
          </a:p>
          <a:p>
            <a:r>
              <a:rPr lang="en-US" sz="1600" dirty="0"/>
              <a:t>Privacy concerns</a:t>
            </a:r>
          </a:p>
          <a:p>
            <a:endParaRPr lang="en-US" sz="1350" dirty="0"/>
          </a:p>
          <a:p>
            <a:pPr marL="0" indent="0">
              <a:buNone/>
            </a:pPr>
            <a:endParaRPr lang="en-US" sz="1500" i="1" u="sng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533400" y="685800"/>
            <a:ext cx="3657600" cy="297180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b="1" dirty="0"/>
              <a:t>Centralized scheme:</a:t>
            </a:r>
          </a:p>
          <a:p>
            <a:pPr marL="0" indent="0">
              <a:buNone/>
            </a:pPr>
            <a:r>
              <a:rPr lang="en-US" sz="1700" u="sng" dirty="0">
                <a:solidFill>
                  <a:srgbClr val="0070C0"/>
                </a:solidFill>
              </a:rPr>
              <a:t>Advantages:</a:t>
            </a:r>
          </a:p>
          <a:p>
            <a:r>
              <a:rPr lang="en-US" sz="1700" dirty="0"/>
              <a:t>Design property can be guaranteed (e.g., incentive compatibility, user’s rationale, budget balance)</a:t>
            </a:r>
          </a:p>
          <a:p>
            <a:r>
              <a:rPr lang="en-US" sz="1700" dirty="0"/>
              <a:t>Consider spatial reuse</a:t>
            </a:r>
          </a:p>
          <a:p>
            <a:pPr marL="0" indent="0">
              <a:buNone/>
            </a:pPr>
            <a:r>
              <a:rPr lang="en-US" sz="1700" dirty="0"/>
              <a:t> </a:t>
            </a:r>
            <a:r>
              <a:rPr lang="en-US" sz="1700" u="sng" dirty="0">
                <a:solidFill>
                  <a:srgbClr val="0070C0"/>
                </a:solidFill>
              </a:rPr>
              <a:t>Disadvantages:</a:t>
            </a:r>
          </a:p>
          <a:p>
            <a:r>
              <a:rPr lang="en-US" sz="1700" dirty="0"/>
              <a:t>Need to have infrastructure to execute auction</a:t>
            </a:r>
          </a:p>
          <a:p>
            <a:r>
              <a:rPr lang="en-US" sz="1700" dirty="0"/>
              <a:t>Scalability</a:t>
            </a:r>
          </a:p>
          <a:p>
            <a:r>
              <a:rPr lang="en-US" sz="1700" dirty="0"/>
              <a:t>Privacy concerns</a:t>
            </a:r>
          </a:p>
          <a:p>
            <a:endParaRPr lang="en-US" sz="1275" dirty="0"/>
          </a:p>
          <a:p>
            <a:endParaRPr lang="en-US" sz="1350" dirty="0"/>
          </a:p>
          <a:p>
            <a:pPr marL="0" indent="0">
              <a:buNone/>
            </a:pPr>
            <a:endParaRPr lang="en-US" sz="1500" i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09800" y="3541693"/>
            <a:ext cx="4953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0000"/>
                </a:solidFill>
              </a:rPr>
              <a:t>Our Contribution</a:t>
            </a:r>
          </a:p>
          <a:p>
            <a:pPr marL="0" indent="0">
              <a:buNone/>
            </a:pPr>
            <a:r>
              <a:rPr lang="en-US" sz="1600" dirty="0"/>
              <a:t>Consider both distributed (</a:t>
            </a:r>
            <a:r>
              <a:rPr lang="en-US" sz="1600" i="1" u="sng" dirty="0">
                <a:solidFill>
                  <a:srgbClr val="FF0000"/>
                </a:solidFill>
              </a:rPr>
              <a:t>matching</a:t>
            </a:r>
            <a:r>
              <a:rPr lang="en-US" sz="1600" dirty="0"/>
              <a:t>) &amp; spatial reuse in spectrum trading preserving bidders privacy to improve spectrum utilization and increase monetary gains.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788E20C-DBB4-4959-862D-01FC66F9F08F}"/>
              </a:ext>
            </a:extLst>
          </p:cNvPr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dirty="0">
                <a:solidFill>
                  <a:schemeClr val="bg1"/>
                </a:solidFill>
              </a:rPr>
              <a:t>Centralized vs Distributed</a:t>
            </a:r>
          </a:p>
        </p:txBody>
      </p:sp>
      <p:pic>
        <p:nvPicPr>
          <p:cNvPr id="10" name="Picture 2" descr="C:\Users\serrapot\Desktop\ppst architecture_QE.jpg">
            <a:extLst>
              <a:ext uri="{FF2B5EF4-FFF2-40B4-BE49-F238E27FC236}">
                <a16:creationId xmlns="" xmlns:a16="http://schemas.microsoft.com/office/drawing/2014/main" id="{70A50A4C-DC8A-42C0-8DF7-EA261639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5" y="689196"/>
            <a:ext cx="7848600" cy="548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82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38201"/>
            <a:ext cx="7886700" cy="439102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dirty="0"/>
              <a:t>In economics, </a:t>
            </a:r>
            <a:r>
              <a:rPr lang="en-US" sz="2000" b="1" i="1" dirty="0">
                <a:solidFill>
                  <a:srgbClr val="0070C0"/>
                </a:solidFill>
              </a:rPr>
              <a:t>matching theory</a:t>
            </a:r>
            <a:r>
              <a:rPr lang="en-US" sz="2000" dirty="0"/>
              <a:t>, is a mathematical framework attempting to describe the formation of mutually beneficial relationships over time. 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52" y="1828800"/>
            <a:ext cx="4305748" cy="3730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600252" y="2286000"/>
            <a:ext cx="29341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US" dirty="0"/>
              <a:t>One-to-one: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/>
              <a:t>Stable roommate (SR)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/>
              <a:t>Stable marriage (SM)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Many-to-one: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/>
              <a:t>House allocation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/>
              <a:t>Student admission</a:t>
            </a:r>
          </a:p>
          <a:p>
            <a:pPr marL="214313" indent="-214313">
              <a:buFont typeface="Arial" charset="0"/>
              <a:buChar char="•"/>
            </a:pPr>
            <a:r>
              <a:rPr lang="en-US" dirty="0"/>
              <a:t>Many-to-many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/>
              <a:t>Worker-Firm (WF)</a:t>
            </a:r>
          </a:p>
          <a:p>
            <a:pPr marL="557213" lvl="1" indent="-214313">
              <a:buFont typeface="Arial" charset="0"/>
              <a:buChar char="•"/>
            </a:pPr>
            <a:r>
              <a:rPr lang="en-US" dirty="0"/>
              <a:t>Paper to reviewer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7A39910E-0975-48BE-BBCA-C45E6186AA86}"/>
              </a:ext>
            </a:extLst>
          </p:cNvPr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dirty="0">
                <a:solidFill>
                  <a:schemeClr val="bg1"/>
                </a:solidFill>
              </a:rPr>
              <a:t>Matching Theory</a:t>
            </a:r>
          </a:p>
        </p:txBody>
      </p:sp>
    </p:spTree>
    <p:extLst>
      <p:ext uri="{BB962C8B-B14F-4D97-AF65-F5344CB8AC3E}">
        <p14:creationId xmlns:p14="http://schemas.microsoft.com/office/powerpoint/2010/main" val="4316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630" y="1538254"/>
            <a:ext cx="8569650" cy="4786346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>
                <a:ea typeface="宋体" panose="02010600030101010101" pitchFamily="2" charset="-122"/>
              </a:rPr>
              <a:t>          </a:t>
            </a:r>
            <a:endParaRPr lang="en-US" altLang="zh-CN" sz="15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1209675" y="1521318"/>
            <a:ext cx="923925" cy="993282"/>
            <a:chOff x="960" y="1008"/>
            <a:chExt cx="864" cy="761"/>
          </a:xfrm>
        </p:grpSpPr>
        <p:pic>
          <p:nvPicPr>
            <p:cNvPr id="5" name="Picture 35" descr="j023304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008"/>
              <a:ext cx="576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6"/>
            <p:cNvSpPr txBox="1">
              <a:spLocks noChangeArrowheads="1"/>
            </p:cNvSpPr>
            <p:nvPr/>
          </p:nvSpPr>
          <p:spPr bwMode="auto">
            <a:xfrm>
              <a:off x="1056" y="1536"/>
              <a:ext cx="76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>
                  <a:latin typeface="Verdana" panose="020B0604030504040204" pitchFamily="34" charset="0"/>
                  <a:ea typeface="宋体" panose="02010600030101010101" pitchFamily="2" charset="-122"/>
                </a:rPr>
                <a:t>Adam</a:t>
              </a:r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5283827" y="3389124"/>
            <a:ext cx="753145" cy="1106676"/>
            <a:chOff x="3408" y="2496"/>
            <a:chExt cx="723" cy="871"/>
          </a:xfrm>
        </p:grpSpPr>
        <p:pic>
          <p:nvPicPr>
            <p:cNvPr id="8" name="Picture 38" descr="j03559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2496"/>
              <a:ext cx="453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3408" y="3120"/>
              <a:ext cx="72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 err="1">
                  <a:latin typeface="Verdana" panose="020B0604030504040204" pitchFamily="34" charset="0"/>
                  <a:ea typeface="宋体" panose="02010600030101010101" pitchFamily="2" charset="-122"/>
                </a:rPr>
                <a:t>Heiki</a:t>
              </a:r>
              <a:endParaRPr lang="en-US" altLang="zh-CN" sz="1200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312335" y="2435717"/>
            <a:ext cx="821266" cy="1143000"/>
            <a:chOff x="1104" y="1776"/>
            <a:chExt cx="624" cy="761"/>
          </a:xfrm>
        </p:grpSpPr>
        <p:pic>
          <p:nvPicPr>
            <p:cNvPr id="11" name="Picture 41" descr="j023265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1776"/>
              <a:ext cx="35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42"/>
            <p:cNvSpPr txBox="1">
              <a:spLocks noChangeArrowheads="1"/>
            </p:cNvSpPr>
            <p:nvPr/>
          </p:nvSpPr>
          <p:spPr bwMode="auto">
            <a:xfrm>
              <a:off x="1104" y="2304"/>
              <a:ext cx="6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>
                  <a:latin typeface="Verdana" panose="020B0604030504040204" pitchFamily="34" charset="0"/>
                  <a:ea typeface="宋体" panose="02010600030101010101" pitchFamily="2" charset="-122"/>
                </a:rPr>
                <a:t>Bob</a:t>
              </a:r>
            </a:p>
          </p:txBody>
        </p:sp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5284287" y="1454547"/>
            <a:ext cx="653806" cy="1003824"/>
            <a:chOff x="3360" y="1008"/>
            <a:chExt cx="778" cy="810"/>
          </a:xfrm>
        </p:grpSpPr>
        <p:pic>
          <p:nvPicPr>
            <p:cNvPr id="14" name="Picture 44" descr="j034909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499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45"/>
            <p:cNvSpPr txBox="1">
              <a:spLocks noChangeArrowheads="1"/>
            </p:cNvSpPr>
            <p:nvPr/>
          </p:nvSpPr>
          <p:spPr bwMode="auto">
            <a:xfrm>
              <a:off x="3408" y="1584"/>
              <a:ext cx="730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>
                  <a:latin typeface="Verdana" panose="020B0604030504040204" pitchFamily="34" charset="0"/>
                  <a:ea typeface="宋体" panose="02010600030101010101" pitchFamily="2" charset="-122"/>
                </a:rPr>
                <a:t>Fran</a:t>
              </a:r>
            </a:p>
          </p:txBody>
        </p:sp>
      </p:grp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5240966" y="2435716"/>
            <a:ext cx="841770" cy="972224"/>
            <a:chOff x="3408" y="1824"/>
            <a:chExt cx="755" cy="713"/>
          </a:xfrm>
        </p:grpSpPr>
        <p:pic>
          <p:nvPicPr>
            <p:cNvPr id="17" name="Picture 47" descr="j035591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824"/>
              <a:ext cx="353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48"/>
            <p:cNvSpPr txBox="1">
              <a:spLocks noChangeArrowheads="1"/>
            </p:cNvSpPr>
            <p:nvPr/>
          </p:nvSpPr>
          <p:spPr bwMode="auto">
            <a:xfrm>
              <a:off x="3408" y="2304"/>
              <a:ext cx="75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 err="1">
                  <a:latin typeface="Verdana" panose="020B0604030504040204" pitchFamily="34" charset="0"/>
                  <a:ea typeface="宋体" panose="02010600030101010101" pitchFamily="2" charset="-122"/>
                </a:rPr>
                <a:t>Geeta</a:t>
              </a:r>
              <a:endParaRPr lang="en-US" altLang="zh-CN" sz="1200" dirty="0"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9" name="Group 49"/>
          <p:cNvGrpSpPr>
            <a:grpSpLocks/>
          </p:cNvGrpSpPr>
          <p:nvPr/>
        </p:nvGrpSpPr>
        <p:grpSpPr bwMode="auto">
          <a:xfrm>
            <a:off x="1312335" y="3505200"/>
            <a:ext cx="955971" cy="1034371"/>
            <a:chOff x="1056" y="2544"/>
            <a:chExt cx="624" cy="829"/>
          </a:xfrm>
        </p:grpSpPr>
        <p:pic>
          <p:nvPicPr>
            <p:cNvPr id="20" name="Picture 50" descr="j023242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2544"/>
              <a:ext cx="363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51"/>
            <p:cNvSpPr txBox="1">
              <a:spLocks noChangeArrowheads="1"/>
            </p:cNvSpPr>
            <p:nvPr/>
          </p:nvSpPr>
          <p:spPr bwMode="auto">
            <a:xfrm>
              <a:off x="1056" y="3119"/>
              <a:ext cx="62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>
                  <a:latin typeface="Verdana" panose="020B0604030504040204" pitchFamily="34" charset="0"/>
                  <a:ea typeface="宋体" panose="02010600030101010101" pitchFamily="2" charset="-122"/>
                </a:rPr>
                <a:t>Carl</a:t>
              </a:r>
            </a:p>
          </p:txBody>
        </p:sp>
      </p:grpSp>
      <p:grpSp>
        <p:nvGrpSpPr>
          <p:cNvPr id="22" name="Group 52"/>
          <p:cNvGrpSpPr>
            <a:grpSpLocks/>
          </p:cNvGrpSpPr>
          <p:nvPr/>
        </p:nvGrpSpPr>
        <p:grpSpPr bwMode="auto">
          <a:xfrm>
            <a:off x="5332027" y="4437257"/>
            <a:ext cx="687773" cy="1049143"/>
            <a:chOff x="3408" y="3312"/>
            <a:chExt cx="637" cy="897"/>
          </a:xfrm>
        </p:grpSpPr>
        <p:pic>
          <p:nvPicPr>
            <p:cNvPr id="23" name="Picture 53" descr="j035796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312"/>
              <a:ext cx="489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3412" y="3929"/>
              <a:ext cx="633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>
                  <a:latin typeface="Verdana" panose="020B0604030504040204" pitchFamily="34" charset="0"/>
                  <a:ea typeface="宋体" panose="02010600030101010101" pitchFamily="2" charset="-122"/>
                </a:rPr>
                <a:t>Irina</a:t>
              </a:r>
            </a:p>
          </p:txBody>
        </p:sp>
      </p:grpSp>
      <p:grpSp>
        <p:nvGrpSpPr>
          <p:cNvPr id="25" name="Group 55"/>
          <p:cNvGrpSpPr>
            <a:grpSpLocks/>
          </p:cNvGrpSpPr>
          <p:nvPr/>
        </p:nvGrpSpPr>
        <p:grpSpPr bwMode="auto">
          <a:xfrm>
            <a:off x="1375509" y="4495800"/>
            <a:ext cx="996085" cy="1098718"/>
            <a:chOff x="1056" y="3360"/>
            <a:chExt cx="672" cy="809"/>
          </a:xfrm>
        </p:grpSpPr>
        <p:pic>
          <p:nvPicPr>
            <p:cNvPr id="26" name="Picture 56" descr="j023214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360"/>
              <a:ext cx="464" cy="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57"/>
            <p:cNvSpPr txBox="1">
              <a:spLocks noChangeArrowheads="1"/>
            </p:cNvSpPr>
            <p:nvPr/>
          </p:nvSpPr>
          <p:spPr bwMode="auto">
            <a:xfrm>
              <a:off x="1056" y="3936"/>
              <a:ext cx="67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1200" dirty="0">
                  <a:latin typeface="Verdana" panose="020B0604030504040204" pitchFamily="34" charset="0"/>
                  <a:ea typeface="宋体" panose="02010600030101010101" pitchFamily="2" charset="-122"/>
                </a:rPr>
                <a:t>David</a:t>
              </a:r>
            </a:p>
          </p:txBody>
        </p:sp>
      </p:grp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2522256" y="1749917"/>
            <a:ext cx="23545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, Irina, Fran</a:t>
            </a:r>
          </a:p>
        </p:txBody>
      </p:sp>
      <p:sp>
        <p:nvSpPr>
          <p:cNvPr id="29" name="Rectangle 59"/>
          <p:cNvSpPr>
            <a:spLocks noChangeArrowheads="1"/>
          </p:cNvSpPr>
          <p:nvPr/>
        </p:nvSpPr>
        <p:spPr bwMode="auto">
          <a:xfrm>
            <a:off x="2565118" y="2664317"/>
            <a:ext cx="2469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Irina, Fran, </a:t>
            </a: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Geeta</a:t>
            </a:r>
            <a:endParaRPr lang="en-US" altLang="zh-CN" sz="180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30" name="Rectangle 60"/>
          <p:cNvSpPr>
            <a:spLocks noChangeArrowheads="1"/>
          </p:cNvSpPr>
          <p:nvPr/>
        </p:nvSpPr>
        <p:spPr bwMode="auto">
          <a:xfrm>
            <a:off x="2565118" y="3578717"/>
            <a:ext cx="2469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, Fran, </a:t>
            </a: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, Irina</a:t>
            </a:r>
          </a:p>
        </p:txBody>
      </p:sp>
      <p:sp>
        <p:nvSpPr>
          <p:cNvPr id="31" name="Rectangle 61"/>
          <p:cNvSpPr>
            <a:spLocks noChangeArrowheads="1"/>
          </p:cNvSpPr>
          <p:nvPr/>
        </p:nvSpPr>
        <p:spPr bwMode="auto">
          <a:xfrm>
            <a:off x="2589609" y="4493117"/>
            <a:ext cx="2469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Irina, </a:t>
            </a: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Heiki</a:t>
            </a: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, </a:t>
            </a:r>
            <a:r>
              <a:rPr lang="en-US" altLang="zh-CN" sz="1800" dirty="0" err="1">
                <a:latin typeface="+mn-lt"/>
                <a:ea typeface="宋体" panose="02010600030101010101" pitchFamily="2" charset="-122"/>
              </a:rPr>
              <a:t>Geeta</a:t>
            </a: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, Fran</a:t>
            </a:r>
          </a:p>
        </p:txBody>
      </p:sp>
      <p:sp>
        <p:nvSpPr>
          <p:cNvPr id="32" name="Rectangle 62"/>
          <p:cNvSpPr>
            <a:spLocks noChangeArrowheads="1"/>
          </p:cNvSpPr>
          <p:nvPr/>
        </p:nvSpPr>
        <p:spPr bwMode="auto">
          <a:xfrm>
            <a:off x="5715000" y="2438400"/>
            <a:ext cx="246927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Carl &gt;  Adam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1800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Blocking Pair</a:t>
            </a:r>
          </a:p>
        </p:txBody>
      </p:sp>
      <p:sp>
        <p:nvSpPr>
          <p:cNvPr id="33" name="Rectangle 63"/>
          <p:cNvSpPr>
            <a:spLocks noChangeArrowheads="1"/>
          </p:cNvSpPr>
          <p:nvPr/>
        </p:nvSpPr>
        <p:spPr bwMode="auto">
          <a:xfrm>
            <a:off x="5638800" y="4419600"/>
            <a:ext cx="24692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1800" dirty="0">
                <a:latin typeface="+mn-lt"/>
                <a:ea typeface="宋体" panose="02010600030101010101" pitchFamily="2" charset="-122"/>
              </a:rPr>
              <a:t>  David &gt;  Bob</a:t>
            </a:r>
          </a:p>
        </p:txBody>
      </p:sp>
      <p:sp>
        <p:nvSpPr>
          <p:cNvPr id="34" name="Text Box 64"/>
          <p:cNvSpPr txBox="1">
            <a:spLocks noChangeArrowheads="1"/>
          </p:cNvSpPr>
          <p:nvPr/>
        </p:nvSpPr>
        <p:spPr bwMode="auto">
          <a:xfrm>
            <a:off x="2779431" y="2944421"/>
            <a:ext cx="26574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zh-CN" sz="2100" dirty="0">
                <a:latin typeface="+mn-lt"/>
                <a:ea typeface="宋体" pitchFamily="2" charset="-122"/>
              </a:rPr>
              <a:t>We</a:t>
            </a:r>
            <a:r>
              <a:rPr lang="zh-CN" altLang="en-US" sz="2100" dirty="0">
                <a:latin typeface="+mn-lt"/>
                <a:ea typeface="宋体" pitchFamily="2" charset="-122"/>
              </a:rPr>
              <a:t> </a:t>
            </a:r>
            <a:r>
              <a:rPr lang="en-US" altLang="zh-CN" sz="2100" dirty="0">
                <a:latin typeface="+mn-lt"/>
                <a:ea typeface="宋体" pitchFamily="2" charset="-122"/>
              </a:rPr>
              <a:t>reach</a:t>
            </a:r>
            <a:r>
              <a:rPr lang="zh-CN" altLang="en-US" sz="2100" dirty="0">
                <a:latin typeface="+mn-lt"/>
                <a:ea typeface="宋体" pitchFamily="2" charset="-122"/>
              </a:rPr>
              <a:t> </a:t>
            </a:r>
            <a:r>
              <a:rPr lang="en-US" altLang="zh-CN" sz="2100" dirty="0">
                <a:latin typeface="+mn-lt"/>
                <a:ea typeface="宋体" pitchFamily="2" charset="-122"/>
              </a:rPr>
              <a:t>a</a:t>
            </a:r>
            <a:r>
              <a:rPr lang="zh-CN" altLang="en-US" sz="2100" dirty="0">
                <a:latin typeface="+mn-lt"/>
                <a:ea typeface="宋体" pitchFamily="2" charset="-122"/>
              </a:rPr>
              <a:t> </a:t>
            </a:r>
            <a:r>
              <a:rPr lang="en-US" altLang="zh-CN" sz="2100" dirty="0">
                <a:solidFill>
                  <a:srgbClr val="FF0000"/>
                </a:solidFill>
                <a:latin typeface="+mn-lt"/>
                <a:ea typeface="宋体" pitchFamily="2" charset="-122"/>
              </a:rPr>
              <a:t>stable</a:t>
            </a:r>
            <a:r>
              <a:rPr lang="zh-CN" altLang="en-US" sz="2100" dirty="0">
                <a:solidFill>
                  <a:srgbClr val="FF0000"/>
                </a:solidFill>
                <a:latin typeface="+mn-lt"/>
                <a:ea typeface="宋体" pitchFamily="2" charset="-122"/>
              </a:rPr>
              <a:t> </a:t>
            </a:r>
            <a:r>
              <a:rPr lang="en-US" altLang="zh-CN" sz="2100" dirty="0">
                <a:solidFill>
                  <a:srgbClr val="FF0000"/>
                </a:solidFill>
                <a:latin typeface="+mn-lt"/>
                <a:ea typeface="宋体" pitchFamily="2" charset="-122"/>
              </a:rPr>
              <a:t>marriage!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06523" y="854586"/>
            <a:ext cx="208493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Preference lists</a:t>
            </a:r>
          </a:p>
          <a:p>
            <a:endParaRPr lang="en-US" sz="1350" dirty="0"/>
          </a:p>
        </p:txBody>
      </p:sp>
      <p:sp>
        <p:nvSpPr>
          <p:cNvPr id="37" name="TextBox 36"/>
          <p:cNvSpPr txBox="1"/>
          <p:nvPr/>
        </p:nvSpPr>
        <p:spPr>
          <a:xfrm>
            <a:off x="1524000" y="5899919"/>
            <a:ext cx="603216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zh-CN" dirty="0">
                <a:solidFill>
                  <a:srgbClr val="FF0000"/>
                </a:solidFill>
              </a:rPr>
              <a:t>Gale-Shapley Algorithm: </a:t>
            </a:r>
            <a:r>
              <a:rPr lang="en-US" altLang="zh-CN" dirty="0"/>
              <a:t>find</a:t>
            </a:r>
            <a:r>
              <a:rPr lang="zh-CN" altLang="en-US" dirty="0"/>
              <a:t> </a:t>
            </a:r>
            <a:r>
              <a:rPr lang="en-US" altLang="zh-CN" dirty="0"/>
              <a:t>stable</a:t>
            </a:r>
            <a:r>
              <a:rPr lang="zh-CN" altLang="en-US" dirty="0"/>
              <a:t> </a:t>
            </a:r>
            <a:r>
              <a:rPr lang="en-US" altLang="zh-CN" dirty="0"/>
              <a:t>matching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Stable Marriage</a:t>
            </a:r>
          </a:p>
          <a:p>
            <a:endParaRPr lang="en-US" sz="1350" dirty="0"/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1EB47389-48AE-49D8-8484-838EF860BB88}"/>
              </a:ext>
            </a:extLst>
          </p:cNvPr>
          <p:cNvSpPr txBox="1"/>
          <p:nvPr/>
        </p:nvSpPr>
        <p:spPr>
          <a:xfrm>
            <a:off x="1143000" y="838200"/>
            <a:ext cx="137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Agents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="" xmlns:a16="http://schemas.microsoft.com/office/drawing/2014/main" id="{C4766214-58D9-49DE-AFB6-137B898AAF8C}"/>
              </a:ext>
            </a:extLst>
          </p:cNvPr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dirty="0">
                <a:solidFill>
                  <a:schemeClr val="bg1"/>
                </a:solidFill>
              </a:rPr>
              <a:t>Stable M</a:t>
            </a:r>
            <a:r>
              <a:rPr lang="en-US" sz="2800" b="0" dirty="0" smtClean="0">
                <a:solidFill>
                  <a:schemeClr val="bg1"/>
                </a:solidFill>
              </a:rPr>
              <a:t>arriage</a:t>
            </a:r>
            <a:endParaRPr lang="en-US" sz="2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74 -0.04606 L 0.62552 0.12801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1" y="870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96 -0.07176 L 0.61996 0.29467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1831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6 0.00834 L 0.37084 -0.11388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6111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431 0.1169 L 3.33333E-6 -4.44444E-6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81" y="-615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8 -0.11967 L 0.56684 -0.16689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0.06088 L 0.57084 0.28334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17199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86 -0.00232 L 0.35347 -0.00232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67" y="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34 0.35092 L 0.02101 -0.01551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17" y="-1833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514 -0.00486 L 0.58681 -0.00764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56146 -0.16968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-8495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  <p:bldP spid="28" grpId="3"/>
      <p:bldP spid="29" grpId="0"/>
      <p:bldP spid="29" grpId="1"/>
      <p:bldP spid="29" grpId="2"/>
      <p:bldP spid="29" grpId="3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6" grpId="0"/>
      <p:bldP spid="37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DF2EDE3-2F3B-4DB2-987D-522D5EA6A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63" y="1316457"/>
            <a:ext cx="770883" cy="7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C83848B-100D-4F99-9E2C-000F6109F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08" y="2544540"/>
            <a:ext cx="770883" cy="7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1C76CBD0-CE5E-499F-AFC6-E19734F9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8" y="3916140"/>
            <a:ext cx="770883" cy="7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5094361-0F28-4AAD-8580-DB89F7C3179D}"/>
              </a:ext>
            </a:extLst>
          </p:cNvPr>
          <p:cNvSpPr txBox="1"/>
          <p:nvPr/>
        </p:nvSpPr>
        <p:spPr>
          <a:xfrm>
            <a:off x="1224577" y="2833783"/>
            <a:ext cx="29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3DBC082-C743-4F99-8F8E-625586CBCF01}"/>
              </a:ext>
            </a:extLst>
          </p:cNvPr>
          <p:cNvSpPr txBox="1"/>
          <p:nvPr/>
        </p:nvSpPr>
        <p:spPr>
          <a:xfrm>
            <a:off x="1177889" y="1782540"/>
            <a:ext cx="323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719DF45-624E-4F5F-87A0-FFE292B9012D}"/>
              </a:ext>
            </a:extLst>
          </p:cNvPr>
          <p:cNvSpPr txBox="1"/>
          <p:nvPr/>
        </p:nvSpPr>
        <p:spPr>
          <a:xfrm>
            <a:off x="1220470" y="4136913"/>
            <a:ext cx="334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B68B7E5-B29F-4FB3-B22D-6D0E664093DB}"/>
              </a:ext>
            </a:extLst>
          </p:cNvPr>
          <p:cNvGrpSpPr/>
          <p:nvPr/>
        </p:nvGrpSpPr>
        <p:grpSpPr>
          <a:xfrm>
            <a:off x="3762474" y="1168939"/>
            <a:ext cx="1168817" cy="888461"/>
            <a:chOff x="4114232" y="1934741"/>
            <a:chExt cx="1309098" cy="96693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AA720FBE-67C6-458A-B76D-B503E1573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232" y="1934741"/>
              <a:ext cx="966930" cy="9669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5E02DB4-1B4C-488B-8487-78658123405C}"/>
                </a:ext>
              </a:extLst>
            </p:cNvPr>
            <p:cNvSpPr txBox="1"/>
            <p:nvPr/>
          </p:nvSpPr>
          <p:spPr>
            <a:xfrm>
              <a:off x="5110425" y="2335701"/>
              <a:ext cx="312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dirty="0"/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6188DBE7-53B6-4186-88CE-2B7A955580FE}"/>
              </a:ext>
            </a:extLst>
          </p:cNvPr>
          <p:cNvGrpSpPr/>
          <p:nvPr/>
        </p:nvGrpSpPr>
        <p:grpSpPr>
          <a:xfrm>
            <a:off x="3762474" y="1996970"/>
            <a:ext cx="1152645" cy="898336"/>
            <a:chOff x="4114232" y="1934741"/>
            <a:chExt cx="1309098" cy="966930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806A037-0D1D-4B53-BB1A-15D1C7CA7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232" y="1934741"/>
              <a:ext cx="966930" cy="9669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EF099C00-D5FF-4ACF-9123-1E5AA1335E26}"/>
                </a:ext>
              </a:extLst>
            </p:cNvPr>
            <p:cNvSpPr txBox="1"/>
            <p:nvPr/>
          </p:nvSpPr>
          <p:spPr>
            <a:xfrm>
              <a:off x="5110424" y="2255823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dirty="0"/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21A223B-3BEF-484F-B3F7-9CA949932E01}"/>
              </a:ext>
            </a:extLst>
          </p:cNvPr>
          <p:cNvGrpSpPr/>
          <p:nvPr/>
        </p:nvGrpSpPr>
        <p:grpSpPr>
          <a:xfrm>
            <a:off x="3778646" y="2895306"/>
            <a:ext cx="1251380" cy="966930"/>
            <a:chOff x="4114232" y="1934741"/>
            <a:chExt cx="1309098" cy="966930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DFF7857E-4EEA-41EF-9B8A-45C806CB3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232" y="1934741"/>
              <a:ext cx="966930" cy="96693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23B256B-90A5-4075-8719-C0BDE4D57166}"/>
                </a:ext>
              </a:extLst>
            </p:cNvPr>
            <p:cNvSpPr txBox="1"/>
            <p:nvPr/>
          </p:nvSpPr>
          <p:spPr>
            <a:xfrm>
              <a:off x="5110424" y="2204864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dirty="0"/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79F4CEE0-3C94-4756-B842-5FBC01182633}"/>
              </a:ext>
            </a:extLst>
          </p:cNvPr>
          <p:cNvGrpSpPr/>
          <p:nvPr/>
        </p:nvGrpSpPr>
        <p:grpSpPr>
          <a:xfrm>
            <a:off x="3778646" y="3862236"/>
            <a:ext cx="1251380" cy="892104"/>
            <a:chOff x="4114232" y="1934741"/>
            <a:chExt cx="1309098" cy="966930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0B8B3A2-3BE1-4263-B7EA-1FB08921C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232" y="1934741"/>
              <a:ext cx="966930" cy="966930"/>
            </a:xfrm>
            <a:prstGeom prst="rect">
              <a:avLst/>
            </a:prstGeom>
            <a:noFill/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B6FDF5E-8E4E-441E-A938-9901E42598F1}"/>
                </a:ext>
              </a:extLst>
            </p:cNvPr>
            <p:cNvSpPr txBox="1"/>
            <p:nvPr/>
          </p:nvSpPr>
          <p:spPr>
            <a:xfrm>
              <a:off x="5110424" y="2204864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dirty="0"/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C40064B-2A89-49C0-9F2B-A6ADA02F2CBC}"/>
              </a:ext>
            </a:extLst>
          </p:cNvPr>
          <p:cNvGrpSpPr/>
          <p:nvPr/>
        </p:nvGrpSpPr>
        <p:grpSpPr>
          <a:xfrm>
            <a:off x="3852741" y="4906740"/>
            <a:ext cx="1159543" cy="864096"/>
            <a:chOff x="4114232" y="1934741"/>
            <a:chExt cx="1309098" cy="966930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C631491C-7ADA-41DE-9AE0-052E14CD2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232" y="1934741"/>
              <a:ext cx="966930" cy="96693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B842F2-F76A-4ECF-8A22-F64FB3DC6105}"/>
                </a:ext>
              </a:extLst>
            </p:cNvPr>
            <p:cNvSpPr txBox="1"/>
            <p:nvPr/>
          </p:nvSpPr>
          <p:spPr>
            <a:xfrm>
              <a:off x="5110424" y="2204864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dirty="0"/>
                <a:t>5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16411C6F-C608-4AA7-8E48-98BD3FD09C0D}"/>
              </a:ext>
            </a:extLst>
          </p:cNvPr>
          <p:cNvSpPr txBox="1"/>
          <p:nvPr/>
        </p:nvSpPr>
        <p:spPr>
          <a:xfrm>
            <a:off x="1665329" y="1782540"/>
            <a:ext cx="216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{1,3,4}&gt;{1,3}&gt;{2,5}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C9F24F1-3264-4E9A-8059-3D139CECBBC3}"/>
              </a:ext>
            </a:extLst>
          </p:cNvPr>
          <p:cNvSpPr txBox="1"/>
          <p:nvPr/>
        </p:nvSpPr>
        <p:spPr>
          <a:xfrm>
            <a:off x="1688596" y="2833783"/>
            <a:ext cx="1981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{2}&gt;{2,5}&gt;{1,3,4}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38A3BC86-FE8D-4B9F-9D46-EA7A7B17D0ED}"/>
              </a:ext>
            </a:extLst>
          </p:cNvPr>
          <p:cNvSpPr txBox="1"/>
          <p:nvPr/>
        </p:nvSpPr>
        <p:spPr>
          <a:xfrm>
            <a:off x="1761245" y="4165635"/>
            <a:ext cx="196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{1,3}&gt;{2,4,5}&gt;{3}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B4D8BB3-71B4-476F-8D25-6E89078C80B4}"/>
              </a:ext>
            </a:extLst>
          </p:cNvPr>
          <p:cNvSpPr txBox="1"/>
          <p:nvPr/>
        </p:nvSpPr>
        <p:spPr>
          <a:xfrm>
            <a:off x="5331480" y="1263384"/>
            <a:ext cx="979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000BBA6-B50E-46A2-9CDE-7CE15768B072}"/>
              </a:ext>
            </a:extLst>
          </p:cNvPr>
          <p:cNvSpPr txBox="1"/>
          <p:nvPr/>
        </p:nvSpPr>
        <p:spPr>
          <a:xfrm>
            <a:off x="5339644" y="2249602"/>
            <a:ext cx="979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B&gt;A&gt;C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FAC27C3-EC96-452B-B52B-2F7FBFB577E5}"/>
              </a:ext>
            </a:extLst>
          </p:cNvPr>
          <p:cNvSpPr txBox="1"/>
          <p:nvPr/>
        </p:nvSpPr>
        <p:spPr>
          <a:xfrm>
            <a:off x="5380754" y="3184740"/>
            <a:ext cx="979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C&gt;A&gt;B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F02C9AD-BAD2-423E-9510-445406F52400}"/>
              </a:ext>
            </a:extLst>
          </p:cNvPr>
          <p:cNvSpPr txBox="1"/>
          <p:nvPr/>
        </p:nvSpPr>
        <p:spPr>
          <a:xfrm>
            <a:off x="5411586" y="3998989"/>
            <a:ext cx="979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A&gt;C&gt;B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2C334CB-4EFA-43D4-8C82-FE218E668BB2}"/>
              </a:ext>
            </a:extLst>
          </p:cNvPr>
          <p:cNvSpPr txBox="1"/>
          <p:nvPr/>
        </p:nvSpPr>
        <p:spPr>
          <a:xfrm>
            <a:off x="5462564" y="5116230"/>
            <a:ext cx="979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B&gt;A&gt;C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F412A24-C878-4A0C-ADB3-55AD8BD92395}"/>
              </a:ext>
            </a:extLst>
          </p:cNvPr>
          <p:cNvSpPr txBox="1"/>
          <p:nvPr/>
        </p:nvSpPr>
        <p:spPr>
          <a:xfrm>
            <a:off x="609600" y="4754940"/>
            <a:ext cx="3122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Our Research is a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modified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 WF problem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WF is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complex</a:t>
            </a:r>
            <a:r>
              <a:rPr lang="en-US" sz="1600" dirty="0">
                <a:solidFill>
                  <a:srgbClr val="0070C0"/>
                </a:solidFill>
                <a:latin typeface="Calibri" panose="020F0502020204030204" pitchFamily="34" charset="0"/>
              </a:rPr>
              <a:t> than Stable Marriage problem, there is no “Standard” algorithm to solve it  (like GS in Stable Marriage).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="" xmlns:a16="http://schemas.microsoft.com/office/drawing/2014/main" id="{CD38E039-4D4B-44CC-86A0-ECEAAE8AF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245" y="2208784"/>
            <a:ext cx="770883" cy="7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7959F5DA-C173-458E-8C00-B25BC84F3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690" y="3224382"/>
            <a:ext cx="770883" cy="7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="" xmlns:a16="http://schemas.microsoft.com/office/drawing/2014/main" id="{F3517223-98C1-43EF-9363-790F0491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30" y="4441362"/>
            <a:ext cx="770883" cy="770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AB2A7BA-1C7C-42E1-B4AA-AD3C593F3611}"/>
              </a:ext>
            </a:extLst>
          </p:cNvPr>
          <p:cNvSpPr txBox="1"/>
          <p:nvPr/>
        </p:nvSpPr>
        <p:spPr>
          <a:xfrm>
            <a:off x="4423859" y="3361242"/>
            <a:ext cx="29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19B9920-28B4-4B68-A67C-969FB10ED8D2}"/>
              </a:ext>
            </a:extLst>
          </p:cNvPr>
          <p:cNvSpPr txBox="1"/>
          <p:nvPr/>
        </p:nvSpPr>
        <p:spPr>
          <a:xfrm>
            <a:off x="4377171" y="2396993"/>
            <a:ext cx="323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834BC51C-4630-48E8-937D-EAB67A7FB026}"/>
              </a:ext>
            </a:extLst>
          </p:cNvPr>
          <p:cNvSpPr txBox="1"/>
          <p:nvPr/>
        </p:nvSpPr>
        <p:spPr>
          <a:xfrm>
            <a:off x="4419752" y="4664372"/>
            <a:ext cx="334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C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AD871D8-2658-4EDC-951B-1AE3FA385ACD}"/>
              </a:ext>
            </a:extLst>
          </p:cNvPr>
          <p:cNvGrpSpPr/>
          <p:nvPr/>
        </p:nvGrpSpPr>
        <p:grpSpPr>
          <a:xfrm>
            <a:off x="5403004" y="2183615"/>
            <a:ext cx="863316" cy="888461"/>
            <a:chOff x="2005367" y="2204864"/>
            <a:chExt cx="966930" cy="966930"/>
          </a:xfrm>
        </p:grpSpPr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E67DDABD-1CB6-4A8C-AAF3-173890899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5367" y="2204864"/>
              <a:ext cx="966930" cy="9669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DD3F9739-4693-44F3-83FB-766AF9746A53}"/>
                </a:ext>
              </a:extLst>
            </p:cNvPr>
            <p:cNvSpPr txBox="1"/>
            <p:nvPr/>
          </p:nvSpPr>
          <p:spPr>
            <a:xfrm>
              <a:off x="2488832" y="2771684"/>
              <a:ext cx="312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dirty="0"/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3AAAFAB6-FA46-4816-A63C-8255FFAE8787}"/>
              </a:ext>
            </a:extLst>
          </p:cNvPr>
          <p:cNvGrpSpPr/>
          <p:nvPr/>
        </p:nvGrpSpPr>
        <p:grpSpPr>
          <a:xfrm>
            <a:off x="6205338" y="2144380"/>
            <a:ext cx="924298" cy="971762"/>
            <a:chOff x="3576203" y="240311"/>
            <a:chExt cx="966930" cy="971762"/>
          </a:xfrm>
        </p:grpSpPr>
        <p:pic>
          <p:nvPicPr>
            <p:cNvPr id="44" name="Picture 43">
              <a:extLst>
                <a:ext uri="{FF2B5EF4-FFF2-40B4-BE49-F238E27FC236}">
                  <a16:creationId xmlns="" xmlns:a16="http://schemas.microsoft.com/office/drawing/2014/main" id="{CEDE17ED-75CB-4A8B-B4E9-E1D466E5B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03" y="240311"/>
              <a:ext cx="966930" cy="966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E07744F5-AE38-4808-9B3B-57A108239FD7}"/>
                </a:ext>
              </a:extLst>
            </p:cNvPr>
            <p:cNvSpPr txBox="1"/>
            <p:nvPr/>
          </p:nvSpPr>
          <p:spPr>
            <a:xfrm>
              <a:off x="4112890" y="811963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dirty="0"/>
                <a:t>3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9ECEC3F-7DA1-4743-96F7-5C80E99C3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086" y="4298115"/>
            <a:ext cx="863316" cy="8884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4AECA24-5934-4C63-8EE6-ACBD811B0AB8}"/>
              </a:ext>
            </a:extLst>
          </p:cNvPr>
          <p:cNvSpPr txBox="1"/>
          <p:nvPr/>
        </p:nvSpPr>
        <p:spPr>
          <a:xfrm>
            <a:off x="5896744" y="4818936"/>
            <a:ext cx="27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BC3C8C13-BD62-4044-922E-CB60BCAF0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52" y="4323784"/>
            <a:ext cx="863316" cy="8884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4FF88090-0CF9-412C-B254-2BA943035484}"/>
              </a:ext>
            </a:extLst>
          </p:cNvPr>
          <p:cNvSpPr txBox="1"/>
          <p:nvPr/>
        </p:nvSpPr>
        <p:spPr>
          <a:xfrm>
            <a:off x="6756329" y="4837805"/>
            <a:ext cx="27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4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9DB43162-3DFA-421F-907F-FF8EC2C20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120" y="4298114"/>
            <a:ext cx="863316" cy="8884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71D1916-B329-4530-AC2D-BDACC00DA047}"/>
              </a:ext>
            </a:extLst>
          </p:cNvPr>
          <p:cNvSpPr txBox="1"/>
          <p:nvPr/>
        </p:nvSpPr>
        <p:spPr>
          <a:xfrm>
            <a:off x="7542787" y="4818935"/>
            <a:ext cx="279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/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52" name="Left Brace 51">
            <a:extLst>
              <a:ext uri="{FF2B5EF4-FFF2-40B4-BE49-F238E27FC236}">
                <a16:creationId xmlns="" xmlns:a16="http://schemas.microsoft.com/office/drawing/2014/main" id="{4B72121C-004E-487E-A68F-BF69FB44E083}"/>
              </a:ext>
            </a:extLst>
          </p:cNvPr>
          <p:cNvSpPr/>
          <p:nvPr/>
        </p:nvSpPr>
        <p:spPr>
          <a:xfrm>
            <a:off x="5302838" y="2207779"/>
            <a:ext cx="288032" cy="77088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eft Brace 52">
            <a:extLst>
              <a:ext uri="{FF2B5EF4-FFF2-40B4-BE49-F238E27FC236}">
                <a16:creationId xmlns="" xmlns:a16="http://schemas.microsoft.com/office/drawing/2014/main" id="{A2BF63C8-504F-4D2D-B786-69858B1018A9}"/>
              </a:ext>
            </a:extLst>
          </p:cNvPr>
          <p:cNvSpPr/>
          <p:nvPr/>
        </p:nvSpPr>
        <p:spPr>
          <a:xfrm rot="10800000">
            <a:off x="7082185" y="2183165"/>
            <a:ext cx="288032" cy="77088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Brace 53">
            <a:extLst>
              <a:ext uri="{FF2B5EF4-FFF2-40B4-BE49-F238E27FC236}">
                <a16:creationId xmlns="" xmlns:a16="http://schemas.microsoft.com/office/drawing/2014/main" id="{58850590-5C61-40B3-A548-5A39B6A6DDBE}"/>
              </a:ext>
            </a:extLst>
          </p:cNvPr>
          <p:cNvSpPr/>
          <p:nvPr/>
        </p:nvSpPr>
        <p:spPr>
          <a:xfrm>
            <a:off x="5321070" y="4356902"/>
            <a:ext cx="288032" cy="77088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Left Brace 54">
            <a:extLst>
              <a:ext uri="{FF2B5EF4-FFF2-40B4-BE49-F238E27FC236}">
                <a16:creationId xmlns="" xmlns:a16="http://schemas.microsoft.com/office/drawing/2014/main" id="{2876559C-5338-4F02-BACA-7AFF92505E06}"/>
              </a:ext>
            </a:extLst>
          </p:cNvPr>
          <p:cNvSpPr/>
          <p:nvPr/>
        </p:nvSpPr>
        <p:spPr>
          <a:xfrm rot="10800000">
            <a:off x="7822162" y="4352881"/>
            <a:ext cx="288032" cy="770883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33DC6A4-6E01-4C14-A7DD-E75B54301271}"/>
              </a:ext>
            </a:extLst>
          </p:cNvPr>
          <p:cNvGrpSpPr/>
          <p:nvPr/>
        </p:nvGrpSpPr>
        <p:grpSpPr>
          <a:xfrm>
            <a:off x="5325796" y="5249386"/>
            <a:ext cx="1867769" cy="738369"/>
            <a:chOff x="4254393" y="5768722"/>
            <a:chExt cx="1867769" cy="738369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31E03B58-BE2E-4401-924B-D1707AD86B26}"/>
                </a:ext>
              </a:extLst>
            </p:cNvPr>
            <p:cNvSpPr/>
            <p:nvPr/>
          </p:nvSpPr>
          <p:spPr>
            <a:xfrm>
              <a:off x="5104716" y="5881228"/>
              <a:ext cx="19167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&gt;</a:t>
              </a:r>
            </a:p>
          </p:txBody>
        </p:sp>
        <p:sp>
          <p:nvSpPr>
            <p:cNvPr id="58" name="Cloud Callout 57">
              <a:extLst>
                <a:ext uri="{FF2B5EF4-FFF2-40B4-BE49-F238E27FC236}">
                  <a16:creationId xmlns="" xmlns:a16="http://schemas.microsoft.com/office/drawing/2014/main" id="{EDF7EF19-BA64-40C4-AEC9-30FECBE4D2DA}"/>
                </a:ext>
              </a:extLst>
            </p:cNvPr>
            <p:cNvSpPr/>
            <p:nvPr/>
          </p:nvSpPr>
          <p:spPr>
            <a:xfrm rot="10800000">
              <a:off x="4254393" y="5768722"/>
              <a:ext cx="1867769" cy="738369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9" name="Picture 2">
              <a:extLst>
                <a:ext uri="{FF2B5EF4-FFF2-40B4-BE49-F238E27FC236}">
                  <a16:creationId xmlns="" xmlns:a16="http://schemas.microsoft.com/office/drawing/2014/main" id="{2F8E9805-BE93-4CCB-A459-1BA118FC9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6263" y="5862741"/>
              <a:ext cx="5503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B205AA70-3D57-4A65-9B50-5AA2C1F71886}"/>
                </a:ext>
              </a:extLst>
            </p:cNvPr>
            <p:cNvSpPr txBox="1"/>
            <p:nvPr/>
          </p:nvSpPr>
          <p:spPr>
            <a:xfrm>
              <a:off x="4906613" y="6065894"/>
              <a:ext cx="167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sz="1400" b="1" dirty="0"/>
                <a:t>A</a:t>
              </a:r>
            </a:p>
          </p:txBody>
        </p:sp>
        <p:pic>
          <p:nvPicPr>
            <p:cNvPr id="61" name="Picture 2">
              <a:extLst>
                <a:ext uri="{FF2B5EF4-FFF2-40B4-BE49-F238E27FC236}">
                  <a16:creationId xmlns="" xmlns:a16="http://schemas.microsoft.com/office/drawing/2014/main" id="{F108CEAA-26AE-4F4C-9955-B5728744F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278" y="5862741"/>
              <a:ext cx="5503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7786A6D1-51FE-4238-AA60-5607580AF72F}"/>
                </a:ext>
              </a:extLst>
            </p:cNvPr>
            <p:cNvSpPr txBox="1"/>
            <p:nvPr/>
          </p:nvSpPr>
          <p:spPr>
            <a:xfrm>
              <a:off x="5513585" y="6053357"/>
              <a:ext cx="1671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sz="1400" b="1" dirty="0"/>
                <a:t>C</a:t>
              </a:r>
            </a:p>
          </p:txBody>
        </p:sp>
      </p:grpSp>
      <p:sp>
        <p:nvSpPr>
          <p:cNvPr id="63" name="Content Placeholder 2">
            <a:extLst>
              <a:ext uri="{FF2B5EF4-FFF2-40B4-BE49-F238E27FC236}">
                <a16:creationId xmlns="" xmlns:a16="http://schemas.microsoft.com/office/drawing/2014/main" id="{BCBEF648-31E0-49A5-8CEA-F7FBFB9C227A}"/>
              </a:ext>
            </a:extLst>
          </p:cNvPr>
          <p:cNvSpPr txBox="1">
            <a:spLocks/>
          </p:cNvSpPr>
          <p:nvPr/>
        </p:nvSpPr>
        <p:spPr>
          <a:xfrm>
            <a:off x="685800" y="1575672"/>
            <a:ext cx="8569650" cy="329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̶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̶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296" lvl="1" indent="0">
              <a:spcBef>
                <a:spcPts val="600"/>
              </a:spcBef>
              <a:buSzPct val="80000"/>
              <a:buFont typeface="Calibri" panose="020F0502020204030204" pitchFamily="34" charset="0"/>
              <a:buNone/>
            </a:pPr>
            <a:r>
              <a:rPr lang="en-US" b="1" dirty="0"/>
              <a:t>Suppose after matching: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="" xmlns:a16="http://schemas.microsoft.com/office/drawing/2014/main" id="{5819502A-BD37-4FF5-B1A0-AEDD270142DD}"/>
              </a:ext>
            </a:extLst>
          </p:cNvPr>
          <p:cNvGrpSpPr/>
          <p:nvPr/>
        </p:nvGrpSpPr>
        <p:grpSpPr>
          <a:xfrm>
            <a:off x="3729663" y="981472"/>
            <a:ext cx="3145370" cy="1152128"/>
            <a:chOff x="1210606" y="1989644"/>
            <a:chExt cx="3145370" cy="1152128"/>
          </a:xfrm>
        </p:grpSpPr>
        <p:sp>
          <p:nvSpPr>
            <p:cNvPr id="65" name="Cloud Callout 64">
              <a:extLst>
                <a:ext uri="{FF2B5EF4-FFF2-40B4-BE49-F238E27FC236}">
                  <a16:creationId xmlns="" xmlns:a16="http://schemas.microsoft.com/office/drawing/2014/main" id="{17C8E5A0-CDD5-40B8-8E51-73A6440CC10E}"/>
                </a:ext>
              </a:extLst>
            </p:cNvPr>
            <p:cNvSpPr/>
            <p:nvPr/>
          </p:nvSpPr>
          <p:spPr>
            <a:xfrm>
              <a:off x="1210606" y="1989644"/>
              <a:ext cx="3145370" cy="1152128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888C4FD7-69BF-44C2-B80C-698CFD6F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665" y="2284800"/>
              <a:ext cx="408628" cy="4205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7DD2B550-3194-42E8-9D97-3A9A0AAD0AF0}"/>
                </a:ext>
              </a:extLst>
            </p:cNvPr>
            <p:cNvSpPr txBox="1"/>
            <p:nvPr/>
          </p:nvSpPr>
          <p:spPr>
            <a:xfrm>
              <a:off x="1767899" y="2490305"/>
              <a:ext cx="698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sz="1100" b="1" dirty="0"/>
                <a:t>1</a:t>
              </a:r>
            </a:p>
          </p:txBody>
        </p:sp>
        <p:sp>
          <p:nvSpPr>
            <p:cNvPr id="68" name="Left Brace 67">
              <a:extLst>
                <a:ext uri="{FF2B5EF4-FFF2-40B4-BE49-F238E27FC236}">
                  <a16:creationId xmlns="" xmlns:a16="http://schemas.microsoft.com/office/drawing/2014/main" id="{2021CC71-813A-4F88-A16C-12AD842D1F69}"/>
                </a:ext>
              </a:extLst>
            </p:cNvPr>
            <p:cNvSpPr/>
            <p:nvPr/>
          </p:nvSpPr>
          <p:spPr>
            <a:xfrm>
              <a:off x="1544665" y="2314378"/>
              <a:ext cx="144016" cy="38635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Left Brace 68">
              <a:extLst>
                <a:ext uri="{FF2B5EF4-FFF2-40B4-BE49-F238E27FC236}">
                  <a16:creationId xmlns="" xmlns:a16="http://schemas.microsoft.com/office/drawing/2014/main" id="{FF0EB111-DDB0-4679-8EE7-B42392153594}"/>
                </a:ext>
              </a:extLst>
            </p:cNvPr>
            <p:cNvSpPr/>
            <p:nvPr/>
          </p:nvSpPr>
          <p:spPr>
            <a:xfrm rot="10800000">
              <a:off x="2627975" y="2297914"/>
              <a:ext cx="144014" cy="365742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F434C920-91B7-4192-BB77-AD7F7791E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379" y="2280040"/>
              <a:ext cx="408628" cy="4205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D88F6148-1F63-4F51-8404-88AB8BBD6754}"/>
                </a:ext>
              </a:extLst>
            </p:cNvPr>
            <p:cNvSpPr txBox="1"/>
            <p:nvPr/>
          </p:nvSpPr>
          <p:spPr>
            <a:xfrm>
              <a:off x="2124613" y="2485545"/>
              <a:ext cx="698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sz="1100" b="1" dirty="0"/>
                <a:t>3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="" xmlns:a16="http://schemas.microsoft.com/office/drawing/2014/main" id="{5B339205-A815-43BF-AE21-62B498BA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093" y="2275280"/>
              <a:ext cx="408628" cy="4205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8570A108-9DFD-44F9-97A8-87F22E68D20D}"/>
                </a:ext>
              </a:extLst>
            </p:cNvPr>
            <p:cNvSpPr txBox="1"/>
            <p:nvPr/>
          </p:nvSpPr>
          <p:spPr>
            <a:xfrm>
              <a:off x="2481327" y="2480785"/>
              <a:ext cx="698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sz="1100" b="1" dirty="0"/>
                <a:t>4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="" xmlns:a16="http://schemas.microsoft.com/office/drawing/2014/main" id="{52DAA7EC-9054-4B01-A1D8-4DDD6324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7792" y="2256513"/>
              <a:ext cx="408628" cy="4205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0D1C1975-60A3-45F8-8741-B282C7DDA62E}"/>
                </a:ext>
              </a:extLst>
            </p:cNvPr>
            <p:cNvSpPr txBox="1"/>
            <p:nvPr/>
          </p:nvSpPr>
          <p:spPr>
            <a:xfrm>
              <a:off x="3289386" y="2462018"/>
              <a:ext cx="698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sz="1100" b="1" dirty="0"/>
                <a:t>1</a:t>
              </a:r>
            </a:p>
          </p:txBody>
        </p:sp>
        <p:sp>
          <p:nvSpPr>
            <p:cNvPr id="76" name="Left Brace 75">
              <a:extLst>
                <a:ext uri="{FF2B5EF4-FFF2-40B4-BE49-F238E27FC236}">
                  <a16:creationId xmlns="" xmlns:a16="http://schemas.microsoft.com/office/drawing/2014/main" id="{B8001FFA-6C61-447F-8CA8-00B585F291DC}"/>
                </a:ext>
              </a:extLst>
            </p:cNvPr>
            <p:cNvSpPr/>
            <p:nvPr/>
          </p:nvSpPr>
          <p:spPr>
            <a:xfrm>
              <a:off x="3115136" y="2286091"/>
              <a:ext cx="144016" cy="38635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C6BF4C20-57BC-4EB5-ABAF-891C63199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834" y="2251753"/>
              <a:ext cx="408628" cy="4205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E586A116-8183-4D4E-AE2A-462F2CC3382A}"/>
                </a:ext>
              </a:extLst>
            </p:cNvPr>
            <p:cNvSpPr txBox="1"/>
            <p:nvPr/>
          </p:nvSpPr>
          <p:spPr>
            <a:xfrm>
              <a:off x="3662428" y="2457258"/>
              <a:ext cx="698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000"/>
              </a:lvl1pPr>
            </a:lstStyle>
            <a:p>
              <a:r>
                <a:rPr lang="en-US" sz="1100" b="1" dirty="0"/>
                <a:t>3</a:t>
              </a:r>
            </a:p>
          </p:txBody>
        </p:sp>
        <p:sp>
          <p:nvSpPr>
            <p:cNvPr id="79" name="Left Brace 78">
              <a:extLst>
                <a:ext uri="{FF2B5EF4-FFF2-40B4-BE49-F238E27FC236}">
                  <a16:creationId xmlns="" xmlns:a16="http://schemas.microsoft.com/office/drawing/2014/main" id="{423A9C88-B4B0-4955-B720-26C6A200005F}"/>
                </a:ext>
              </a:extLst>
            </p:cNvPr>
            <p:cNvSpPr/>
            <p:nvPr/>
          </p:nvSpPr>
          <p:spPr>
            <a:xfrm rot="10800000">
              <a:off x="3926744" y="2286091"/>
              <a:ext cx="144014" cy="365742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="" xmlns:a16="http://schemas.microsoft.com/office/drawing/2014/main" id="{ABBDFDC8-D75D-4793-B33C-F795BBAC93A4}"/>
                </a:ext>
              </a:extLst>
            </p:cNvPr>
            <p:cNvSpPr/>
            <p:nvPr/>
          </p:nvSpPr>
          <p:spPr>
            <a:xfrm>
              <a:off x="2789785" y="2326478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&gt;</a:t>
              </a:r>
            </a:p>
          </p:txBody>
        </p:sp>
      </p:grp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F8B12DD2-3491-40E8-A7FE-1380F2A2F813}"/>
              </a:ext>
            </a:extLst>
          </p:cNvPr>
          <p:cNvSpPr/>
          <p:nvPr/>
        </p:nvSpPr>
        <p:spPr>
          <a:xfrm>
            <a:off x="3674730" y="2208784"/>
            <a:ext cx="1026047" cy="86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C3F5B575-A8E6-441B-B194-2E280575FA37}"/>
              </a:ext>
            </a:extLst>
          </p:cNvPr>
          <p:cNvSpPr/>
          <p:nvPr/>
        </p:nvSpPr>
        <p:spPr>
          <a:xfrm>
            <a:off x="6220783" y="4352882"/>
            <a:ext cx="1026047" cy="863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3" name="Left-Right Arrow 82">
            <a:extLst>
              <a:ext uri="{FF2B5EF4-FFF2-40B4-BE49-F238E27FC236}">
                <a16:creationId xmlns="" xmlns:a16="http://schemas.microsoft.com/office/drawing/2014/main" id="{9544E9E4-6A73-4B3E-84A1-1CEFECCD4328}"/>
              </a:ext>
            </a:extLst>
          </p:cNvPr>
          <p:cNvSpPr/>
          <p:nvPr/>
        </p:nvSpPr>
        <p:spPr>
          <a:xfrm rot="2489060">
            <a:off x="4350806" y="3409521"/>
            <a:ext cx="2433604" cy="233857"/>
          </a:xfrm>
          <a:prstGeom prst="leftRightArrow">
            <a:avLst>
              <a:gd name="adj1" fmla="val 40667"/>
              <a:gd name="adj2" fmla="val 11923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Pairwise Block</a:t>
            </a:r>
          </a:p>
          <a:p>
            <a:pPr algn="ctr"/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5825780C-9E19-4E91-B95C-B70D4B9D6158}"/>
              </a:ext>
            </a:extLst>
          </p:cNvPr>
          <p:cNvSpPr txBox="1"/>
          <p:nvPr/>
        </p:nvSpPr>
        <p:spPr>
          <a:xfrm>
            <a:off x="6172200" y="3131403"/>
            <a:ext cx="2982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If there is no pairwise block in the matching, then final matching result is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pairwise stable</a:t>
            </a:r>
            <a:r>
              <a:rPr lang="en-US" sz="1600" b="1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55E6490A-BB8D-4560-921F-2A193CAEA38D}"/>
              </a:ext>
            </a:extLst>
          </p:cNvPr>
          <p:cNvSpPr txBox="1"/>
          <p:nvPr/>
        </p:nvSpPr>
        <p:spPr>
          <a:xfrm>
            <a:off x="4800600" y="2208785"/>
            <a:ext cx="435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: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7813681E-5B32-4B38-9D47-3158A3EED197}"/>
              </a:ext>
            </a:extLst>
          </p:cNvPr>
          <p:cNvSpPr txBox="1"/>
          <p:nvPr/>
        </p:nvSpPr>
        <p:spPr>
          <a:xfrm>
            <a:off x="4782951" y="4399807"/>
            <a:ext cx="3369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: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3C34C870-D207-4B5A-A5CE-E137A2C56CBE}"/>
              </a:ext>
            </a:extLst>
          </p:cNvPr>
          <p:cNvSpPr txBox="1"/>
          <p:nvPr/>
        </p:nvSpPr>
        <p:spPr>
          <a:xfrm>
            <a:off x="5291046" y="1581090"/>
            <a:ext cx="1265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A&gt;B&gt;C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="" xmlns:a16="http://schemas.microsoft.com/office/drawing/2014/main" id="{0251EA4C-5D84-4EFC-BB27-AA129C3BA4B8}"/>
              </a:ext>
            </a:extLst>
          </p:cNvPr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dirty="0">
                <a:solidFill>
                  <a:schemeClr val="bg1"/>
                </a:solidFill>
              </a:rPr>
              <a:t>Matching : Worker Firm</a:t>
            </a:r>
          </a:p>
        </p:txBody>
      </p:sp>
    </p:spTree>
    <p:extLst>
      <p:ext uri="{BB962C8B-B14F-4D97-AF65-F5344CB8AC3E}">
        <p14:creationId xmlns:p14="http://schemas.microsoft.com/office/powerpoint/2010/main" val="194824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8" grpId="0"/>
      <p:bldP spid="39" grpId="0"/>
      <p:bldP spid="47" grpId="0"/>
      <p:bldP spid="49" grpId="0"/>
      <p:bldP spid="51" grpId="0"/>
      <p:bldP spid="52" grpId="0" animBg="1"/>
      <p:bldP spid="53" grpId="0" animBg="1"/>
      <p:bldP spid="54" grpId="0" animBg="1"/>
      <p:bldP spid="55" grpId="0" animBg="1"/>
      <p:bldP spid="63" grpId="0"/>
      <p:bldP spid="81" grpId="0" animBg="1"/>
      <p:bldP spid="82" grpId="0" animBg="1"/>
      <p:bldP spid="83" grpId="0" animBg="1"/>
      <p:bldP spid="84" grpId="0"/>
      <p:bldP spid="85" grpId="0"/>
      <p:bldP spid="86" grpId="0"/>
      <p:bldP spid="8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serrapot\Desktop\cf_Q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65" y="1192516"/>
            <a:ext cx="2576461" cy="170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42" y="1743729"/>
            <a:ext cx="3533963" cy="332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352001" y="2973714"/>
            <a:ext cx="2029953" cy="608068"/>
            <a:chOff x="5554483" y="1322099"/>
            <a:chExt cx="2706604" cy="81075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6009211" y="1484784"/>
              <a:ext cx="1739267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6326866" y="1371600"/>
              <a:ext cx="674009" cy="55240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72200" y="1532837"/>
              <a:ext cx="1376278" cy="45600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372200" y="2060848"/>
              <a:ext cx="962778" cy="720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890646" y="1566912"/>
              <a:ext cx="243027" cy="30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5554483" y="1532837"/>
              <a:ext cx="121513" cy="1149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261041" y="1322099"/>
              <a:ext cx="487437" cy="1325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7593052" y="1586017"/>
              <a:ext cx="288032" cy="3972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7613015" y="1870132"/>
              <a:ext cx="648072" cy="212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092082" y="1602918"/>
              <a:ext cx="160635" cy="1338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353281" y="1935445"/>
            <a:ext cx="2041064" cy="621096"/>
            <a:chOff x="5711609" y="1364117"/>
            <a:chExt cx="2721419" cy="828128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6128481" y="1531125"/>
              <a:ext cx="18722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443187" y="1455481"/>
              <a:ext cx="674009" cy="55240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6488521" y="1568665"/>
              <a:ext cx="1512168" cy="5040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488521" y="2120237"/>
              <a:ext cx="962778" cy="720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081802" y="1650793"/>
              <a:ext cx="243027" cy="30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711609" y="1568665"/>
              <a:ext cx="121513" cy="1149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24625" y="1364117"/>
              <a:ext cx="576064" cy="1325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7756971" y="1650793"/>
              <a:ext cx="288032" cy="3972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7784818" y="1901548"/>
              <a:ext cx="648072" cy="212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272393" y="1648734"/>
              <a:ext cx="160635" cy="1338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6406400" y="4057225"/>
            <a:ext cx="1964336" cy="571634"/>
            <a:chOff x="5741615" y="4250305"/>
            <a:chExt cx="2619114" cy="762179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6126861" y="4351043"/>
              <a:ext cx="187220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442457" y="4307414"/>
              <a:ext cx="674009" cy="55240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6486901" y="4404710"/>
              <a:ext cx="1512168" cy="5040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484198" y="4940476"/>
              <a:ext cx="962778" cy="7200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081803" y="4468652"/>
              <a:ext cx="243027" cy="3032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5741615" y="4487584"/>
              <a:ext cx="121513" cy="11496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423428" y="4250305"/>
              <a:ext cx="488634" cy="6627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7729100" y="4511487"/>
              <a:ext cx="288032" cy="39728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7712657" y="4763813"/>
              <a:ext cx="648072" cy="21266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200094" y="4468652"/>
              <a:ext cx="160635" cy="13389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ctangle 61"/>
          <p:cNvSpPr/>
          <p:nvPr/>
        </p:nvSpPr>
        <p:spPr>
          <a:xfrm>
            <a:off x="513201" y="3461598"/>
            <a:ext cx="4712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(</a:t>
            </a:r>
            <a:r>
              <a:rPr lang="en-US" sz="1600" dirty="0" err="1"/>
              <a:t>i</a:t>
            </a:r>
            <a:r>
              <a:rPr lang="en-US" sz="1600" dirty="0">
                <a:latin typeface="Calibri" panose="020F0502020204030204" pitchFamily="34" charset="0"/>
              </a:rPr>
              <a:t>)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Co- band Interference:</a:t>
            </a:r>
          </a:p>
          <a:p>
            <a:r>
              <a:rPr lang="en-US" sz="1600" dirty="0">
                <a:latin typeface="Calibri" panose="020F0502020204030204" pitchFamily="34" charset="0"/>
              </a:rPr>
              <a:t>Interference that exists when the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receiver of one SU transmission pair is within the interference range of transmitter of another SU pair</a:t>
            </a:r>
            <a:r>
              <a:rPr lang="en-US" sz="1600" dirty="0">
                <a:latin typeface="Calibri" panose="020F0502020204030204" pitchFamily="34" charset="0"/>
              </a:rPr>
              <a:t>; when two different SUs</a:t>
            </a:r>
          </a:p>
          <a:p>
            <a:r>
              <a:rPr lang="en-US" sz="1600" dirty="0">
                <a:latin typeface="Calibri" panose="020F0502020204030204" pitchFamily="34" charset="0"/>
              </a:rPr>
              <a:t>are using the same band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08215" y="4485382"/>
            <a:ext cx="46162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b="1" dirty="0"/>
          </a:p>
          <a:p>
            <a:r>
              <a:rPr lang="en-US" sz="1600" dirty="0"/>
              <a:t>(ii) </a:t>
            </a:r>
            <a:r>
              <a:rPr lang="en-US" sz="1600" dirty="0">
                <a:solidFill>
                  <a:srgbClr val="0070C0"/>
                </a:solidFill>
              </a:rPr>
              <a:t>Radio Interference:</a:t>
            </a:r>
            <a:endParaRPr lang="en-US" sz="1600" dirty="0"/>
          </a:p>
          <a:p>
            <a:r>
              <a:rPr lang="en-US" sz="1600" dirty="0">
                <a:latin typeface="Calibri" panose="020F0502020204030204" pitchFamily="34" charset="0"/>
              </a:rPr>
              <a:t>Interference due to 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</a:rPr>
              <a:t>SU pair transmission over two or more bands </a:t>
            </a:r>
            <a:r>
              <a:rPr lang="en-US" sz="1600" dirty="0">
                <a:latin typeface="Calibri" panose="020F0502020204030204" pitchFamily="34" charset="0"/>
              </a:rPr>
              <a:t>at the same time. </a:t>
            </a:r>
          </a:p>
        </p:txBody>
      </p:sp>
      <p:sp>
        <p:nvSpPr>
          <p:cNvPr id="110" name="Arc 109"/>
          <p:cNvSpPr/>
          <p:nvPr/>
        </p:nvSpPr>
        <p:spPr>
          <a:xfrm rot="15952073">
            <a:off x="5414850" y="2495584"/>
            <a:ext cx="3572047" cy="2083605"/>
          </a:xfrm>
          <a:prstGeom prst="arc">
            <a:avLst>
              <a:gd name="adj1" fmla="val 14034255"/>
              <a:gd name="adj2" fmla="val 19692809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1" name="Arc 110"/>
          <p:cNvSpPr/>
          <p:nvPr/>
        </p:nvSpPr>
        <p:spPr>
          <a:xfrm rot="15852234">
            <a:off x="5973639" y="2726396"/>
            <a:ext cx="3572047" cy="2118581"/>
          </a:xfrm>
          <a:prstGeom prst="arc">
            <a:avLst>
              <a:gd name="adj1" fmla="val 14247094"/>
              <a:gd name="adj2" fmla="val 19769597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2" name="Arc 111"/>
          <p:cNvSpPr/>
          <p:nvPr/>
        </p:nvSpPr>
        <p:spPr>
          <a:xfrm>
            <a:off x="7573252" y="2694451"/>
            <a:ext cx="374898" cy="1693513"/>
          </a:xfrm>
          <a:prstGeom prst="arc">
            <a:avLst>
              <a:gd name="adj1" fmla="val 16200000"/>
              <a:gd name="adj2" fmla="val 5399237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3" name="Arc 112"/>
          <p:cNvSpPr/>
          <p:nvPr/>
        </p:nvSpPr>
        <p:spPr>
          <a:xfrm>
            <a:off x="7935010" y="2212998"/>
            <a:ext cx="374898" cy="1751511"/>
          </a:xfrm>
          <a:prstGeom prst="arc">
            <a:avLst>
              <a:gd name="adj1" fmla="val 16200000"/>
              <a:gd name="adj2" fmla="val 5312693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6318125" y="2364773"/>
            <a:ext cx="0" cy="79025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307405" y="3472879"/>
            <a:ext cx="0" cy="8287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585476" y="2128600"/>
            <a:ext cx="0" cy="810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6588123" y="3207459"/>
            <a:ext cx="0" cy="810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6870856" y="2674357"/>
            <a:ext cx="0" cy="69669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6862758" y="3681536"/>
            <a:ext cx="0" cy="7696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7513233" y="1971468"/>
            <a:ext cx="0" cy="86714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7481393" y="3095033"/>
            <a:ext cx="25193" cy="79222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792648" y="2620861"/>
            <a:ext cx="0" cy="84681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7748455" y="3681536"/>
            <a:ext cx="39402" cy="84681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8128582" y="2212998"/>
            <a:ext cx="35942" cy="76273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8176769" y="3230714"/>
            <a:ext cx="0" cy="84681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8471566" y="2406418"/>
            <a:ext cx="0" cy="8010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8471566" y="3500605"/>
            <a:ext cx="0" cy="80104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525899" y="914400"/>
            <a:ext cx="282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Conflict Graph</a:t>
            </a:r>
          </a:p>
        </p:txBody>
      </p:sp>
      <p:sp>
        <p:nvSpPr>
          <p:cNvPr id="156" name="Content Placeholder 1"/>
          <p:cNvSpPr txBox="1">
            <a:spLocks/>
          </p:cNvSpPr>
          <p:nvPr/>
        </p:nvSpPr>
        <p:spPr>
          <a:xfrm>
            <a:off x="500048" y="3124200"/>
            <a:ext cx="3614751" cy="28575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Maximal Independent Set (MIS):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1782349" y="5052422"/>
            <a:ext cx="101662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>
                <a:solidFill>
                  <a:schemeClr val="tx2"/>
                </a:solidFill>
              </a:rPr>
              <a:t>MIS of PU</a:t>
            </a:r>
            <a:r>
              <a:rPr lang="en-US" sz="1350" i="1" baseline="-25000" dirty="0">
                <a:solidFill>
                  <a:schemeClr val="tx2"/>
                </a:solidFill>
              </a:rPr>
              <a:t>A</a:t>
            </a:r>
            <a:r>
              <a:rPr lang="en-US" sz="1350" i="1" baseline="30000" dirty="0">
                <a:solidFill>
                  <a:schemeClr val="tx2"/>
                </a:solidFill>
              </a:rPr>
              <a:t>  </a:t>
            </a:r>
            <a:r>
              <a:rPr lang="en-US" sz="1350" dirty="0">
                <a:solidFill>
                  <a:schemeClr val="tx2"/>
                </a:solidFill>
              </a:rPr>
              <a:t>:</a:t>
            </a:r>
            <a:endParaRPr lang="en-US" sz="1350" baseline="-25000" dirty="0">
              <a:solidFill>
                <a:schemeClr val="tx2"/>
              </a:solidFill>
            </a:endParaRPr>
          </a:p>
        </p:txBody>
      </p:sp>
      <p:pic>
        <p:nvPicPr>
          <p:cNvPr id="1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78" y="3581400"/>
            <a:ext cx="4157422" cy="139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" name="Oval 158"/>
          <p:cNvSpPr/>
          <p:nvPr/>
        </p:nvSpPr>
        <p:spPr>
          <a:xfrm>
            <a:off x="2633223" y="3585898"/>
            <a:ext cx="438336" cy="428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0" name="Oval 159"/>
          <p:cNvSpPr/>
          <p:nvPr/>
        </p:nvSpPr>
        <p:spPr>
          <a:xfrm>
            <a:off x="3189815" y="3826161"/>
            <a:ext cx="438336" cy="428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1" name="Oval 160"/>
          <p:cNvSpPr/>
          <p:nvPr/>
        </p:nvSpPr>
        <p:spPr>
          <a:xfrm>
            <a:off x="5040507" y="4504685"/>
            <a:ext cx="438336" cy="428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Oval 161"/>
          <p:cNvSpPr/>
          <p:nvPr/>
        </p:nvSpPr>
        <p:spPr>
          <a:xfrm>
            <a:off x="1823133" y="4504685"/>
            <a:ext cx="438336" cy="428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3" name="Oval 162"/>
          <p:cNvSpPr/>
          <p:nvPr/>
        </p:nvSpPr>
        <p:spPr>
          <a:xfrm>
            <a:off x="4031091" y="3611988"/>
            <a:ext cx="438336" cy="428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Oval 163"/>
          <p:cNvSpPr/>
          <p:nvPr/>
        </p:nvSpPr>
        <p:spPr>
          <a:xfrm>
            <a:off x="4031091" y="4504685"/>
            <a:ext cx="438336" cy="428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5" name="Oval 164"/>
          <p:cNvSpPr/>
          <p:nvPr/>
        </p:nvSpPr>
        <p:spPr>
          <a:xfrm>
            <a:off x="2793365" y="4504685"/>
            <a:ext cx="438336" cy="428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6" name="Rectangle 165"/>
          <p:cNvSpPr/>
          <p:nvPr/>
        </p:nvSpPr>
        <p:spPr>
          <a:xfrm>
            <a:off x="3646809" y="5102870"/>
            <a:ext cx="6832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i="1" dirty="0">
                <a:solidFill>
                  <a:schemeClr val="tx2"/>
                </a:solidFill>
              </a:rPr>
              <a:t>{2,4,7}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387691" y="5110118"/>
            <a:ext cx="6832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i="1" dirty="0">
                <a:solidFill>
                  <a:schemeClr val="tx2"/>
                </a:solidFill>
              </a:rPr>
              <a:t>{3,4,6}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097959" y="5093213"/>
            <a:ext cx="6832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i="1" dirty="0">
                <a:solidFill>
                  <a:schemeClr val="tx2"/>
                </a:solidFill>
              </a:rPr>
              <a:t>{4,5,7}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977496" y="5091479"/>
            <a:ext cx="6832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i="1" dirty="0">
                <a:solidFill>
                  <a:schemeClr val="tx2"/>
                </a:solidFill>
              </a:rPr>
              <a:t>{1,2,7}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9913-6A20-4518-A50E-84B793E3CEAE}" type="slidenum">
              <a:rPr lang="en-US" smtClean="0"/>
              <a:t>39</a:t>
            </a:fld>
            <a:endParaRPr lang="en-US"/>
          </a:p>
        </p:txBody>
      </p:sp>
      <p:sp>
        <p:nvSpPr>
          <p:cNvPr id="78" name="Title 1">
            <a:extLst>
              <a:ext uri="{FF2B5EF4-FFF2-40B4-BE49-F238E27FC236}">
                <a16:creationId xmlns="" xmlns:a16="http://schemas.microsoft.com/office/drawing/2014/main" id="{0234C91C-E4DC-4F1D-9485-7980C2575CFD}"/>
              </a:ext>
            </a:extLst>
          </p:cNvPr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dirty="0">
                <a:solidFill>
                  <a:schemeClr val="bg1"/>
                </a:solidFill>
              </a:rPr>
              <a:t>Problem Formulation</a:t>
            </a:r>
          </a:p>
        </p:txBody>
      </p:sp>
    </p:spTree>
    <p:extLst>
      <p:ext uri="{BB962C8B-B14F-4D97-AF65-F5344CB8AC3E}">
        <p14:creationId xmlns:p14="http://schemas.microsoft.com/office/powerpoint/2010/main" val="342234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1" presetClass="entr" presetSubtype="1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1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1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4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4" grpId="0"/>
      <p:bldP spid="64" grpId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56" grpId="0"/>
      <p:bldP spid="157" grpId="0"/>
      <p:bldP spid="159" grpId="0" animBg="1"/>
      <p:bldP spid="159" grpId="1" animBg="1"/>
      <p:bldP spid="160" grpId="0" animBg="1"/>
      <p:bldP spid="160" grpId="1" animBg="1"/>
      <p:bldP spid="160" grpId="2" animBg="1"/>
      <p:bldP spid="160" grpId="3" animBg="1"/>
      <p:bldP spid="161" grpId="0" animBg="1"/>
      <p:bldP spid="161" grpId="1" animBg="1"/>
      <p:bldP spid="161" grpId="2" animBg="1"/>
      <p:bldP spid="161" grpId="3" animBg="1"/>
      <p:bldP spid="161" grpId="4" animBg="1"/>
      <p:bldP spid="162" grpId="0" animBg="1"/>
      <p:bldP spid="162" grpId="1" animBg="1"/>
      <p:bldP spid="162" grpId="2" animBg="1"/>
      <p:bldP spid="162" grpId="3" animBg="1"/>
      <p:bldP spid="162" grpId="4" animBg="1"/>
      <p:bldP spid="163" grpId="0" animBg="1"/>
      <p:bldP spid="163" grpId="1" animBg="1"/>
      <p:bldP spid="164" grpId="0" animBg="1"/>
      <p:bldP spid="164" grpId="1" animBg="1"/>
      <p:bldP spid="165" grpId="0" animBg="1"/>
      <p:bldP spid="166" grpId="0"/>
      <p:bldP spid="167" grpId="0"/>
      <p:bldP spid="168" grpId="0"/>
      <p:bldP spid="1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Security and Privacy in CPS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584620"/>
            <a:ext cx="6781801" cy="6027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9099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Smart spaces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990600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Medical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762000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IoT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449133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Sensors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38800" y="54102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Industry 5.0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47199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Transportation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193" y="1928253"/>
            <a:ext cx="4987437" cy="2643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868754"/>
            <a:ext cx="3126876" cy="277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1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E05EAB-9B6F-4F65-BC15-6873F053E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76200"/>
            <a:ext cx="6781800" cy="381000"/>
          </a:xfrm>
        </p:spPr>
        <p:txBody>
          <a:bodyPr/>
          <a:lstStyle/>
          <a:p>
            <a:r>
              <a:rPr lang="en-US" dirty="0"/>
              <a:t>   Dynamic Matching based </a:t>
            </a:r>
            <a:r>
              <a:rPr lang="en-US" dirty="0" smtClean="0"/>
              <a:t>Spectrum </a:t>
            </a:r>
            <a:r>
              <a:rPr lang="en-US" dirty="0"/>
              <a:t>T</a:t>
            </a:r>
            <a:r>
              <a:rPr lang="en-US" dirty="0" smtClean="0"/>
              <a:t>rading</a:t>
            </a:r>
            <a:endParaRPr lang="en-US" dirty="0"/>
          </a:p>
        </p:txBody>
      </p:sp>
      <p:pic>
        <p:nvPicPr>
          <p:cNvPr id="4" name="Picture 2" descr="C:\Users\serrapot\Desktop\ppst architecture_QE.jpg">
            <a:extLst>
              <a:ext uri="{FF2B5EF4-FFF2-40B4-BE49-F238E27FC236}">
                <a16:creationId xmlns="" xmlns:a16="http://schemas.microsoft.com/office/drawing/2014/main" id="{55AD7072-61C2-4BEA-BF9F-834387DC6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74" y="977216"/>
            <a:ext cx="5582026" cy="38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915FD3-8B1C-4060-ABCB-11D0ECB9F440}"/>
              </a:ext>
            </a:extLst>
          </p:cNvPr>
          <p:cNvSpPr txBox="1"/>
          <p:nvPr/>
        </p:nvSpPr>
        <p:spPr>
          <a:xfrm>
            <a:off x="304800" y="533400"/>
            <a:ext cx="4495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Preference of SUs</a:t>
            </a:r>
          </a:p>
          <a:p>
            <a:pPr marL="285750" indent="-285750">
              <a:buFontTx/>
              <a:buChar char="-"/>
            </a:pPr>
            <a:r>
              <a:rPr lang="en-US" dirty="0"/>
              <a:t>To maximize their data rate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Preference of PUs</a:t>
            </a:r>
          </a:p>
          <a:p>
            <a:r>
              <a:rPr lang="en-US" dirty="0"/>
              <a:t>- Maximize revenue by providing access to as many non-conflicting SUs with high bids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F5ECC4-1A54-4D0A-A29A-04E8C0DB4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2457"/>
            <a:ext cx="2590800" cy="76554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" name="Picture 4">
            <a:extLst>
              <a:ext uri="{FF2B5EF4-FFF2-40B4-BE49-F238E27FC236}">
                <a16:creationId xmlns="" xmlns:a16="http://schemas.microsoft.com/office/drawing/2014/main" id="{3411BD87-0DE0-4354-BB8E-F813614E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023474"/>
            <a:ext cx="2878166" cy="130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D7339B85-3597-4C01-A359-157160D83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876800"/>
            <a:ext cx="2971800" cy="156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2B79E34-CF3E-41EC-8EF3-E99B25E838EB}"/>
              </a:ext>
            </a:extLst>
          </p:cNvPr>
          <p:cNvSpPr txBox="1"/>
          <p:nvPr/>
        </p:nvSpPr>
        <p:spPr>
          <a:xfrm>
            <a:off x="3200400" y="5543490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5D93E0B-0834-4F12-8C26-E73CCA017978}"/>
              </a:ext>
            </a:extLst>
          </p:cNvPr>
          <p:cNvSpPr txBox="1"/>
          <p:nvPr/>
        </p:nvSpPr>
        <p:spPr>
          <a:xfrm>
            <a:off x="7848600" y="5463855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E(b</a:t>
            </a:r>
            <a:r>
              <a:rPr lang="en-US" sz="20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243A097-E9BF-415F-AC5D-ECD75E20C5AC}"/>
              </a:ext>
            </a:extLst>
          </p:cNvPr>
          <p:cNvSpPr/>
          <p:nvPr/>
        </p:nvSpPr>
        <p:spPr>
          <a:xfrm>
            <a:off x="1600202" y="3686384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{1,3,6}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882EDB3-5181-49A9-8F3A-D886991D91B3}"/>
              </a:ext>
            </a:extLst>
          </p:cNvPr>
          <p:cNvSpPr/>
          <p:nvPr/>
        </p:nvSpPr>
        <p:spPr>
          <a:xfrm>
            <a:off x="1600201" y="4030772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{2,4,6}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A6F6DE0-2DD9-41E9-B7E3-41847A29F24C}"/>
              </a:ext>
            </a:extLst>
          </p:cNvPr>
          <p:cNvSpPr/>
          <p:nvPr/>
        </p:nvSpPr>
        <p:spPr>
          <a:xfrm>
            <a:off x="1600200" y="4400104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{1,3,5}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A09B8E1-BE3D-464C-99A9-07E1E8691DE9}"/>
              </a:ext>
            </a:extLst>
          </p:cNvPr>
          <p:cNvSpPr/>
          <p:nvPr/>
        </p:nvSpPr>
        <p:spPr>
          <a:xfrm>
            <a:off x="1605824" y="3352800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{1,4,6}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7D8354B2-E656-4C90-8347-76D47A990A57}"/>
              </a:ext>
            </a:extLst>
          </p:cNvPr>
          <p:cNvCxnSpPr/>
          <p:nvPr/>
        </p:nvCxnSpPr>
        <p:spPr>
          <a:xfrm>
            <a:off x="3886200" y="5715000"/>
            <a:ext cx="10668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29AD9FF-4307-4432-AC66-996552D37367}"/>
              </a:ext>
            </a:extLst>
          </p:cNvPr>
          <p:cNvSpPr txBox="1"/>
          <p:nvPr/>
        </p:nvSpPr>
        <p:spPr>
          <a:xfrm>
            <a:off x="3651336" y="5269468"/>
            <a:ext cx="191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Bid encryption</a:t>
            </a:r>
          </a:p>
        </p:txBody>
      </p:sp>
    </p:spTree>
    <p:extLst>
      <p:ext uri="{BB962C8B-B14F-4D97-AF65-F5344CB8AC3E}">
        <p14:creationId xmlns:p14="http://schemas.microsoft.com/office/powerpoint/2010/main" val="327836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E05EAB-9B6F-4F65-BC15-6873F053E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2200" y="76200"/>
            <a:ext cx="6781800" cy="381000"/>
          </a:xfrm>
        </p:spPr>
        <p:txBody>
          <a:bodyPr/>
          <a:lstStyle/>
          <a:p>
            <a:r>
              <a:rPr lang="en-US" dirty="0"/>
              <a:t>   Dynamic Matching based </a:t>
            </a:r>
            <a:r>
              <a:rPr lang="en-US" dirty="0" smtClean="0"/>
              <a:t>Spectrum </a:t>
            </a:r>
            <a:r>
              <a:rPr lang="en-US" dirty="0"/>
              <a:t>T</a:t>
            </a:r>
            <a:r>
              <a:rPr lang="en-US" dirty="0" smtClean="0"/>
              <a:t>rading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D060C07-7C3A-4346-B27F-480D911DB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26" y="3798346"/>
            <a:ext cx="3839474" cy="62760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4428ECA-E0CB-4BED-AD79-BB64E1CD1F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74" y="4800600"/>
            <a:ext cx="4707611" cy="1143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3" name="Content Placeholder 3">
            <a:extLst>
              <a:ext uri="{FF2B5EF4-FFF2-40B4-BE49-F238E27FC236}">
                <a16:creationId xmlns="" xmlns:a16="http://schemas.microsoft.com/office/drawing/2014/main" id="{ED8449D1-FD43-4F7F-B5EF-77851ABA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4649695" cy="709030"/>
          </a:xfrm>
          <a:prstGeom prst="rect">
            <a:avLst/>
          </a:prstGeom>
          <a:ln>
            <a:solidFill>
              <a:srgbClr val="0070C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DD18289A-3B9C-4131-A327-2EBEE8665819}"/>
                  </a:ext>
                </a:extLst>
              </p:cNvPr>
              <p:cNvSpPr/>
              <p:nvPr/>
            </p:nvSpPr>
            <p:spPr>
              <a:xfrm>
                <a:off x="2779866" y="1985426"/>
                <a:ext cx="224933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C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2000" dirty="0">
                    <a:solidFill>
                      <a:srgbClr val="FF0000"/>
                    </a:solidFill>
                  </a:rPr>
                  <a:t> / C</a:t>
                </a:r>
                <a:r>
                  <a:rPr lang="en-US" sz="2000" baseline="-25000" dirty="0">
                    <a:solidFill>
                      <a:srgbClr val="FF0000"/>
                    </a:solidFill>
                  </a:rPr>
                  <a:t>2 </a:t>
                </a:r>
                <a:r>
                  <a:rPr lang="en-US" sz="2000" dirty="0"/>
                  <a:t>=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/>
                  <a:t>E(</a:t>
                </a:r>
                <a:r>
                  <a:rPr lang="en-US" sz="2000" dirty="0">
                    <a:solidFill>
                      <a:srgbClr val="0070C0"/>
                    </a:solidFill>
                  </a:rPr>
                  <a:t>m</a:t>
                </a:r>
                <a:r>
                  <a:rPr lang="en-US" sz="2000" baseline="-25000" dirty="0">
                    <a:solidFill>
                      <a:srgbClr val="0070C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m</a:t>
                </a:r>
                <a:r>
                  <a:rPr lang="en-US" sz="2000" baseline="-25000" dirty="0">
                    <a:solidFill>
                      <a:srgbClr val="0070C0"/>
                    </a:solidFill>
                  </a:rPr>
                  <a:t>2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D18289A-3B9C-4131-A327-2EBEE86658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866" y="1985426"/>
                <a:ext cx="2249334" cy="400110"/>
              </a:xfrm>
              <a:prstGeom prst="rect">
                <a:avLst/>
              </a:prstGeom>
              <a:blipFill rotWithShape="0">
                <a:blip r:embed="rId5"/>
                <a:stretch>
                  <a:fillRect l="-2710" t="-9231" r="-2439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4329362-F707-46F2-8F72-704F89B4A366}"/>
              </a:ext>
            </a:extLst>
          </p:cNvPr>
          <p:cNvSpPr txBox="1"/>
          <p:nvPr/>
        </p:nvSpPr>
        <p:spPr>
          <a:xfrm>
            <a:off x="4876800" y="1699736"/>
            <a:ext cx="555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=&gt;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EE55E05-844F-4D1D-A5EE-1C65305FA9A1}"/>
              </a:ext>
            </a:extLst>
          </p:cNvPr>
          <p:cNvSpPr/>
          <p:nvPr/>
        </p:nvSpPr>
        <p:spPr>
          <a:xfrm>
            <a:off x="838200" y="2630269"/>
            <a:ext cx="792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Decrypting the result we get 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intuitively, we consider how much 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higher than 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5F8D0741-84B8-45B4-B3A4-A617F10EB73F}"/>
              </a:ext>
            </a:extLst>
          </p:cNvPr>
          <p:cNvCxnSpPr>
            <a:cxnSpLocks/>
          </p:cNvCxnSpPr>
          <p:nvPr/>
        </p:nvCxnSpPr>
        <p:spPr>
          <a:xfrm>
            <a:off x="2779866" y="1775830"/>
            <a:ext cx="0" cy="8544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55F194C-9E80-4687-98DC-5FD1E67905EC}"/>
              </a:ext>
            </a:extLst>
          </p:cNvPr>
          <p:cNvSpPr txBox="1"/>
          <p:nvPr/>
        </p:nvSpPr>
        <p:spPr>
          <a:xfrm>
            <a:off x="5294479" y="2000071"/>
            <a:ext cx="224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MIS comparison</a:t>
            </a:r>
          </a:p>
        </p:txBody>
      </p:sp>
    </p:spTree>
    <p:extLst>
      <p:ext uri="{BB962C8B-B14F-4D97-AF65-F5344CB8AC3E}">
        <p14:creationId xmlns:p14="http://schemas.microsoft.com/office/powerpoint/2010/main" val="271310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AFF1F7-3411-4703-81A0-4B1458DFFB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Overview of the Scheme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6D75BFE-B5BF-4D13-AF88-3728A11D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00" y="838201"/>
            <a:ext cx="2386500" cy="217926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D4430B36-683F-4B66-A95E-4C44DF828E09}"/>
              </a:ext>
            </a:extLst>
          </p:cNvPr>
          <p:cNvCxnSpPr/>
          <p:nvPr/>
        </p:nvCxnSpPr>
        <p:spPr>
          <a:xfrm flipV="1">
            <a:off x="1042500" y="1165411"/>
            <a:ext cx="68580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DE5267C4-3C3F-41C9-B602-A739055C1F65}"/>
              </a:ext>
            </a:extLst>
          </p:cNvPr>
          <p:cNvCxnSpPr/>
          <p:nvPr/>
        </p:nvCxnSpPr>
        <p:spPr>
          <a:xfrm flipV="1">
            <a:off x="1118700" y="1698812"/>
            <a:ext cx="609600" cy="1752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21D9674E-3297-4ED0-A12D-7AC5817696F6}"/>
              </a:ext>
            </a:extLst>
          </p:cNvPr>
          <p:cNvCxnSpPr/>
          <p:nvPr/>
        </p:nvCxnSpPr>
        <p:spPr>
          <a:xfrm>
            <a:off x="1042500" y="2079811"/>
            <a:ext cx="685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1B91BBB-049E-4BF0-86BF-5C44A22DF934}"/>
              </a:ext>
            </a:extLst>
          </p:cNvPr>
          <p:cNvSpPr txBox="1"/>
          <p:nvPr/>
        </p:nvSpPr>
        <p:spPr>
          <a:xfrm>
            <a:off x="890100" y="1086234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dirty="0">
                <a:solidFill>
                  <a:srgbClr val="FF0000"/>
                </a:solidFill>
              </a:rPr>
              <a:t> ,  g</a:t>
            </a:r>
            <a:r>
              <a:rPr lang="en-US" sz="1600" baseline="-25000" dirty="0">
                <a:solidFill>
                  <a:srgbClr val="FF0000"/>
                </a:solidFill>
              </a:rPr>
              <a:t>1 </a:t>
            </a:r>
            <a:endParaRPr lang="en-US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5EE971E-A7B0-456B-8644-4DB7CFCC3BD8}"/>
              </a:ext>
            </a:extLst>
          </p:cNvPr>
          <p:cNvSpPr/>
          <p:nvPr/>
        </p:nvSpPr>
        <p:spPr>
          <a:xfrm>
            <a:off x="1118701" y="1775012"/>
            <a:ext cx="674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 ,  g</a:t>
            </a:r>
            <a:r>
              <a:rPr lang="en-US" sz="1400" baseline="-25000" dirty="0">
                <a:solidFill>
                  <a:srgbClr val="FF0000"/>
                </a:solidFill>
              </a:rPr>
              <a:t>2 </a:t>
            </a:r>
            <a:endParaRPr lang="en-US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6BE8193-6E3C-4491-9C51-6F483F406D1C}"/>
              </a:ext>
            </a:extLst>
          </p:cNvPr>
          <p:cNvSpPr/>
          <p:nvPr/>
        </p:nvSpPr>
        <p:spPr>
          <a:xfrm>
            <a:off x="1155823" y="2689412"/>
            <a:ext cx="7421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</a:t>
            </a:r>
            <a:r>
              <a:rPr lang="en-US" sz="1400" baseline="-25000" dirty="0">
                <a:solidFill>
                  <a:srgbClr val="FF0000"/>
                </a:solidFill>
              </a:rPr>
              <a:t>m</a:t>
            </a:r>
            <a:r>
              <a:rPr lang="en-US" sz="1400" dirty="0">
                <a:solidFill>
                  <a:srgbClr val="FF0000"/>
                </a:solidFill>
              </a:rPr>
              <a:t> ,  g</a:t>
            </a:r>
            <a:r>
              <a:rPr lang="en-US" sz="1400" baseline="-25000" dirty="0">
                <a:solidFill>
                  <a:srgbClr val="FF0000"/>
                </a:solidFill>
              </a:rPr>
              <a:t>m </a:t>
            </a:r>
            <a:endParaRPr lang="en-US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3548457-E4C3-46E7-BAB7-F4BB95DE5324}"/>
                  </a:ext>
                </a:extLst>
              </p:cNvPr>
              <p:cNvSpPr txBox="1"/>
              <p:nvPr/>
            </p:nvSpPr>
            <p:spPr>
              <a:xfrm>
                <a:off x="226713" y="2156011"/>
                <a:ext cx="762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rgbClr val="FF0000"/>
                        </a:solidFill>
                        <a:latin typeface="Cambria Math"/>
                      </a:rPr>
                      <m:t>λ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sz="1600" dirty="0">
                    <a:solidFill>
                      <a:srgbClr val="FF0000"/>
                    </a:solidFill>
                  </a:rPr>
                  <a:t> , µ</a:t>
                </a:r>
                <a:r>
                  <a:rPr lang="en-US" sz="1600" baseline="-25000" dirty="0">
                    <a:solidFill>
                      <a:srgbClr val="FF0000"/>
                    </a:solidFill>
                  </a:rPr>
                  <a:t>1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rgbClr val="FF0000"/>
                        </a:solidFill>
                        <a:latin typeface="Cambria Math"/>
                      </a:rPr>
                      <m:t>λ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sz="1600" dirty="0">
                    <a:solidFill>
                      <a:srgbClr val="FF0000"/>
                    </a:solidFill>
                  </a:rPr>
                  <a:t> , µ</a:t>
                </a:r>
                <a:r>
                  <a:rPr lang="en-US" sz="1600" baseline="-25000" dirty="0">
                    <a:solidFill>
                      <a:srgbClr val="FF0000"/>
                    </a:solidFill>
                  </a:rPr>
                  <a:t>2 </a:t>
                </a:r>
                <a:endParaRPr lang="en-US" sz="1600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  <a:p>
                <a:r>
                  <a:rPr lang="en-US" sz="1600" baseline="-25000" dirty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  <a:p>
                <a:endParaRPr lang="en-US" sz="1600" dirty="0">
                  <a:solidFill>
                    <a:srgbClr val="FF0000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solidFill>
                          <a:srgbClr val="FF0000"/>
                        </a:solidFill>
                        <a:latin typeface="Cambria Math"/>
                      </a:rPr>
                      <m:t>λ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600" baseline="-25000" dirty="0">
                    <a:solidFill>
                      <a:srgbClr val="FF0000"/>
                    </a:solidFill>
                  </a:rPr>
                  <a:t>m</a:t>
                </a:r>
                <a:r>
                  <a:rPr lang="en-US" sz="1600" dirty="0">
                    <a:solidFill>
                      <a:srgbClr val="FF0000"/>
                    </a:solidFill>
                  </a:rPr>
                  <a:t>, µ</a:t>
                </a:r>
                <a:r>
                  <a:rPr lang="en-US" sz="1600" baseline="-25000" dirty="0">
                    <a:solidFill>
                      <a:srgbClr val="FF0000"/>
                    </a:solidFill>
                  </a:rPr>
                  <a:t>m </a:t>
                </a:r>
                <a:endParaRPr lang="en-US" sz="1600" dirty="0">
                  <a:solidFill>
                    <a:srgbClr val="FF0000"/>
                  </a:solidFill>
                  <a:latin typeface="Arial Black" panose="020B0A04020102020204" pitchFamily="34" charset="0"/>
                </a:endParaRPr>
              </a:p>
              <a:p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3548457-E4C3-46E7-BAB7-F4BB95DE5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13" y="2156011"/>
                <a:ext cx="762000" cy="1569660"/>
              </a:xfrm>
              <a:prstGeom prst="rect">
                <a:avLst/>
              </a:prstGeom>
              <a:blipFill rotWithShape="0">
                <a:blip r:embed="rId3"/>
                <a:stretch>
                  <a:fillRect t="-1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CBB4531-9CDD-4CB9-81B8-328AD95DB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588" y="2735077"/>
            <a:ext cx="238125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E32ECB-2BE4-4852-B6DC-176D83B52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1966" y="533391"/>
            <a:ext cx="3733800" cy="35622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3D668B4-FA09-4273-9E9A-9D5EF157B5C2}"/>
              </a:ext>
            </a:extLst>
          </p:cNvPr>
          <p:cNvSpPr/>
          <p:nvPr/>
        </p:nvSpPr>
        <p:spPr>
          <a:xfrm>
            <a:off x="5114366" y="1490236"/>
            <a:ext cx="1066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FF0000"/>
                </a:solidFill>
              </a:rPr>
              <a:t>&lt; n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dirty="0">
                <a:solidFill>
                  <a:srgbClr val="FF0000"/>
                </a:solidFill>
              </a:rPr>
              <a:t> ,  g</a:t>
            </a:r>
            <a:r>
              <a:rPr lang="en-US" sz="1600" baseline="-25000" dirty="0">
                <a:solidFill>
                  <a:srgbClr val="FF0000"/>
                </a:solidFill>
              </a:rPr>
              <a:t>1 </a:t>
            </a:r>
            <a:r>
              <a:rPr lang="en-US" sz="1600" dirty="0">
                <a:solidFill>
                  <a:srgbClr val="FF0000"/>
                </a:solidFill>
              </a:rPr>
              <a:t>&gt;</a:t>
            </a:r>
            <a:r>
              <a:rPr lang="en-US" sz="1600" baseline="-25000" dirty="0">
                <a:solidFill>
                  <a:srgbClr val="FF0000"/>
                </a:solidFill>
              </a:rPr>
              <a:t>  </a:t>
            </a:r>
            <a:endParaRPr lang="en-US" sz="1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F4469BF-19E4-4831-AB4E-F8A53B6F32A6}"/>
              </a:ext>
            </a:extLst>
          </p:cNvPr>
          <p:cNvSpPr txBox="1"/>
          <p:nvPr/>
        </p:nvSpPr>
        <p:spPr>
          <a:xfrm>
            <a:off x="8382000" y="804436"/>
            <a:ext cx="91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E(b</a:t>
            </a:r>
            <a:r>
              <a:rPr lang="en-US" sz="1600" baseline="-25000" dirty="0">
                <a:solidFill>
                  <a:srgbClr val="FF0000"/>
                </a:solidFill>
              </a:rPr>
              <a:t>1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78E74798-2938-4BA9-8AE3-30A675CEFDFD}"/>
              </a:ext>
            </a:extLst>
          </p:cNvPr>
          <p:cNvSpPr/>
          <p:nvPr/>
        </p:nvSpPr>
        <p:spPr>
          <a:xfrm>
            <a:off x="8382000" y="1337836"/>
            <a:ext cx="590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srgbClr val="FF0000"/>
                </a:solidFill>
              </a:rPr>
              <a:t>E(b</a:t>
            </a:r>
            <a:r>
              <a:rPr lang="en-US" sz="1600" baseline="-25000" dirty="0">
                <a:solidFill>
                  <a:srgbClr val="FF0000"/>
                </a:solidFill>
              </a:rPr>
              <a:t>2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F39B5BC9-CF50-4206-9470-42775DE881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235" y="2362190"/>
            <a:ext cx="356616" cy="685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6C51AFF-1709-4C5B-84B1-C195EDEB3FB5}"/>
              </a:ext>
            </a:extLst>
          </p:cNvPr>
          <p:cNvSpPr/>
          <p:nvPr/>
        </p:nvSpPr>
        <p:spPr>
          <a:xfrm>
            <a:off x="8401374" y="3623836"/>
            <a:ext cx="590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srgbClr val="FF0000"/>
                </a:solidFill>
              </a:rPr>
              <a:t>E(b</a:t>
            </a:r>
            <a:r>
              <a:rPr lang="en-US" sz="1600" baseline="-25000" dirty="0">
                <a:solidFill>
                  <a:srgbClr val="FF0000"/>
                </a:solidFill>
              </a:rPr>
              <a:t>6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7A294E93-4D68-457A-A5E4-5E49A49D9E81}"/>
              </a:ext>
            </a:extLst>
          </p:cNvPr>
          <p:cNvCxnSpPr/>
          <p:nvPr/>
        </p:nvCxnSpPr>
        <p:spPr>
          <a:xfrm flipH="1">
            <a:off x="6104967" y="987614"/>
            <a:ext cx="1488765" cy="917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CAF65060-2169-456E-8D34-AB2049DEC34A}"/>
              </a:ext>
            </a:extLst>
          </p:cNvPr>
          <p:cNvCxnSpPr/>
          <p:nvPr/>
        </p:nvCxnSpPr>
        <p:spPr>
          <a:xfrm flipH="1">
            <a:off x="6181166" y="1507114"/>
            <a:ext cx="1347300" cy="474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="" xmlns:a16="http://schemas.microsoft.com/office/drawing/2014/main" id="{8AA57111-9A3C-41CE-86F3-95E29A5C8875}"/>
              </a:ext>
            </a:extLst>
          </p:cNvPr>
          <p:cNvCxnSpPr/>
          <p:nvPr/>
        </p:nvCxnSpPr>
        <p:spPr>
          <a:xfrm flipH="1">
            <a:off x="6104967" y="2133590"/>
            <a:ext cx="13661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F11FD865-A143-45CD-BECC-7EA0F2D7F85F}"/>
              </a:ext>
            </a:extLst>
          </p:cNvPr>
          <p:cNvCxnSpPr/>
          <p:nvPr/>
        </p:nvCxnSpPr>
        <p:spPr>
          <a:xfrm flipH="1" flipV="1">
            <a:off x="6104967" y="2285990"/>
            <a:ext cx="1366133" cy="419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="" xmlns:a16="http://schemas.microsoft.com/office/drawing/2014/main" id="{C65ADA3E-59B9-40E2-8E8F-4A261612E7EB}"/>
              </a:ext>
            </a:extLst>
          </p:cNvPr>
          <p:cNvCxnSpPr/>
          <p:nvPr/>
        </p:nvCxnSpPr>
        <p:spPr>
          <a:xfrm flipH="1" flipV="1">
            <a:off x="6028766" y="2285990"/>
            <a:ext cx="1499700" cy="990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A776444-E6C0-482C-A839-6B8C95F7AB6C}"/>
              </a:ext>
            </a:extLst>
          </p:cNvPr>
          <p:cNvCxnSpPr/>
          <p:nvPr/>
        </p:nvCxnSpPr>
        <p:spPr>
          <a:xfrm flipH="1" flipV="1">
            <a:off x="5952566" y="2362191"/>
            <a:ext cx="1499700" cy="14309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284A1D7B-3BDE-4825-A6C5-B9ACBE117D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7934" y="2186865"/>
            <a:ext cx="2521678" cy="13537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FD3B0DF2-3636-44D6-8E94-CC2A855FCF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565" y="4244785"/>
            <a:ext cx="2470350" cy="2095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CEF3352-228E-4824-A78A-CCF73A8E86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202" y="3994276"/>
            <a:ext cx="4063630" cy="42974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="" xmlns:a16="http://schemas.microsoft.com/office/drawing/2014/main" id="{7F3C7C9D-B54A-4C8D-AC51-C596D84DEF45}"/>
              </a:ext>
            </a:extLst>
          </p:cNvPr>
          <p:cNvCxnSpPr/>
          <p:nvPr/>
        </p:nvCxnSpPr>
        <p:spPr>
          <a:xfrm flipH="1">
            <a:off x="7019365" y="4701985"/>
            <a:ext cx="685800" cy="685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A72DD4A-AC5F-4283-9C04-A7908002BB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2890" y="5921186"/>
            <a:ext cx="2341350" cy="45913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B0077533-2AF9-4BC8-9975-4E02BCE62CC0}"/>
              </a:ext>
            </a:extLst>
          </p:cNvPr>
          <p:cNvCxnSpPr/>
          <p:nvPr/>
        </p:nvCxnSpPr>
        <p:spPr>
          <a:xfrm flipV="1">
            <a:off x="7095565" y="4778185"/>
            <a:ext cx="685800" cy="704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6F538173-0ACC-436A-B7B1-2FB01BB5C9D5}"/>
              </a:ext>
            </a:extLst>
          </p:cNvPr>
          <p:cNvCxnSpPr/>
          <p:nvPr/>
        </p:nvCxnSpPr>
        <p:spPr>
          <a:xfrm flipV="1">
            <a:off x="3182472" y="1490236"/>
            <a:ext cx="1783976" cy="168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9E9C6C23-839C-4007-9526-DA138616E836}"/>
              </a:ext>
            </a:extLst>
          </p:cNvPr>
          <p:cNvCxnSpPr/>
          <p:nvPr/>
        </p:nvCxnSpPr>
        <p:spPr>
          <a:xfrm>
            <a:off x="6039701" y="2843300"/>
            <a:ext cx="0" cy="9935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E3E51F0-E276-4BD7-AB02-307DAF2827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205" y="3561336"/>
            <a:ext cx="3531253" cy="316219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7100D0EB-9597-4C34-9987-A01D482A4B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69" y="3654317"/>
            <a:ext cx="2928979" cy="6128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1A245BD-E2C0-43EC-A17C-2CBC924A4D00}"/>
              </a:ext>
            </a:extLst>
          </p:cNvPr>
          <p:cNvSpPr txBox="1"/>
          <p:nvPr/>
        </p:nvSpPr>
        <p:spPr>
          <a:xfrm>
            <a:off x="510987" y="4967110"/>
            <a:ext cx="208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Winner =&gt; </a:t>
            </a:r>
            <a:r>
              <a:rPr lang="en-US" dirty="0">
                <a:solidFill>
                  <a:srgbClr val="FF0000"/>
                </a:solidFill>
              </a:rPr>
              <a:t>{2,4,6}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EB1AA8B1-F3E2-4410-AFCE-02AE2C809EFF}"/>
              </a:ext>
            </a:extLst>
          </p:cNvPr>
          <p:cNvCxnSpPr/>
          <p:nvPr/>
        </p:nvCxnSpPr>
        <p:spPr>
          <a:xfrm flipH="1">
            <a:off x="4276166" y="4967110"/>
            <a:ext cx="129988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26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6" grpId="0"/>
      <p:bldP spid="18" grpId="0"/>
      <p:bldP spid="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645995"/>
            <a:ext cx="3610438" cy="276420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138" y="2363251"/>
            <a:ext cx="2947728" cy="220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90" y="4479235"/>
            <a:ext cx="2971238" cy="222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577209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PPDMST scheme improves the performance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93B16F3-460F-46B8-941E-C8C95F344213}"/>
              </a:ext>
            </a:extLst>
          </p:cNvPr>
          <p:cNvSpPr/>
          <p:nvPr/>
        </p:nvSpPr>
        <p:spPr>
          <a:xfrm>
            <a:off x="304800" y="762000"/>
            <a:ext cx="84582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PU sends the comparison vector to the trusted coordinator without identifier and element positions interchanged.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Trusted coordinator cannot collude with SUs.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Key generation and evaluation can be done by multiple trusted coordinators in a distributed way to make the scheme more secure.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82AFF925-48F0-477E-AFC1-5F1018AA2701}"/>
              </a:ext>
            </a:extLst>
          </p:cNvPr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b="1" kern="120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800" b="0" dirty="0">
                <a:solidFill>
                  <a:schemeClr val="bg1"/>
                </a:solidFill>
              </a:rPr>
              <a:t>Security and Performance Analysis</a:t>
            </a:r>
          </a:p>
        </p:txBody>
      </p:sp>
    </p:spTree>
    <p:extLst>
      <p:ext uri="{BB962C8B-B14F-4D97-AF65-F5344CB8AC3E}">
        <p14:creationId xmlns:p14="http://schemas.microsoft.com/office/powerpoint/2010/main" val="172320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4A0FDF0-BD85-4E27-8B14-F51119808B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Complexity Analysis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00B291-03FE-495C-866D-5E9406DB4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4134963"/>
            <a:ext cx="6324600" cy="18438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A976C4-242E-4BFD-B342-40795FD13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64" y="762000"/>
            <a:ext cx="4939004" cy="3110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D5C322-DDBE-44F3-AC94-05E9C4EE72E4}"/>
              </a:ext>
            </a:extLst>
          </p:cNvPr>
          <p:cNvSpPr txBox="1"/>
          <p:nvPr/>
        </p:nvSpPr>
        <p:spPr>
          <a:xfrm>
            <a:off x="1479176" y="5848290"/>
            <a:ext cx="6105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PPDMST has relatively higher communication overhead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563419"/>
            <a:ext cx="1066800" cy="12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991416"/>
            <a:ext cx="33623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2400" dirty="0" smtClean="0"/>
              <a:t>Other Research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6858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Primary Users’ Operational Privacy Preservation through Data-Driven Optimization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  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Secondary Users </a:t>
            </a:r>
            <a:r>
              <a:rPr lang="en-US" sz="2400" dirty="0" smtClean="0"/>
              <a:t>Concerns </a:t>
            </a:r>
            <a:r>
              <a:rPr lang="en-US" sz="2400" dirty="0"/>
              <a:t>: </a:t>
            </a:r>
            <a:endParaRPr lang="en-US" sz="2400" dirty="0" smtClean="0"/>
          </a:p>
          <a:p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    Maximize data rates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    - Primary Users </a:t>
            </a:r>
            <a:r>
              <a:rPr lang="en-US" sz="2400" dirty="0" smtClean="0"/>
              <a:t>Concerns :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Temporal </a:t>
            </a:r>
            <a:r>
              <a:rPr lang="en-US" sz="2400" dirty="0"/>
              <a:t>Privacy </a:t>
            </a:r>
            <a:r>
              <a:rPr lang="en-US" sz="2400" dirty="0" smtClean="0"/>
              <a:t>Preservation </a:t>
            </a:r>
            <a:r>
              <a:rPr lang="en-US" sz="2400" dirty="0" smtClean="0">
                <a:solidFill>
                  <a:srgbClr val="FF0000"/>
                </a:solidFill>
              </a:rPr>
              <a:t>- Obfuscation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424535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Tradeoff : PUs’ temporal privacy and SUs’ network performance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0563" y="4114800"/>
            <a:ext cx="70818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PUs’ Obfuscation - change </a:t>
            </a:r>
            <a:r>
              <a:rPr lang="en-US" sz="2200" dirty="0"/>
              <a:t>the distribution of temporal spectrum </a:t>
            </a:r>
            <a:r>
              <a:rPr lang="en-US" sz="2200" dirty="0" smtClean="0"/>
              <a:t>availability to confuse </a:t>
            </a:r>
            <a:r>
              <a:rPr lang="en-US" sz="2200" dirty="0"/>
              <a:t>the </a:t>
            </a:r>
            <a:r>
              <a:rPr lang="en-US" sz="2200" dirty="0" smtClean="0"/>
              <a:t>adversary</a:t>
            </a:r>
          </a:p>
          <a:p>
            <a:endParaRPr lang="en-US" sz="2200" dirty="0" smtClean="0"/>
          </a:p>
          <a:p>
            <a:r>
              <a:rPr lang="en-US" sz="2200" dirty="0" smtClean="0"/>
              <a:t>Consideration – </a:t>
            </a:r>
            <a:r>
              <a:rPr lang="en-US" sz="2200" dirty="0" smtClean="0">
                <a:solidFill>
                  <a:srgbClr val="FF0000"/>
                </a:solidFill>
              </a:rPr>
              <a:t>Utility of SUs and try best to satisfy SUs’ uncertain traffic demands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315200" y="4419600"/>
            <a:ext cx="617411" cy="1066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924800" y="4800600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Tradeoff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/>
              <a:t>                    Other </a:t>
            </a:r>
            <a:r>
              <a:rPr lang="en-US" sz="2400" dirty="0" smtClean="0"/>
              <a:t> </a:t>
            </a:r>
            <a:r>
              <a:rPr lang="en-US" sz="2400" dirty="0"/>
              <a:t>Research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06" y="762000"/>
            <a:ext cx="3046094" cy="2538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790754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Differentially Private Optimization for Flexible and Efficient Energy Consumption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</a:t>
            </a:r>
            <a:r>
              <a:rPr lang="en-US" sz="2400" dirty="0"/>
              <a:t>-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Smart Home Users Privacy </a:t>
            </a:r>
            <a:r>
              <a:rPr lang="en-US" sz="2400" dirty="0" smtClean="0"/>
              <a:t>Preservation</a:t>
            </a:r>
            <a:r>
              <a:rPr lang="en-US" sz="2400" dirty="0" smtClean="0">
                <a:solidFill>
                  <a:srgbClr val="FF0000"/>
                </a:solidFill>
              </a:rPr>
              <a:t>:     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866483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Distributed Differential Privacy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1009" y="2235815"/>
            <a:ext cx="5213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- Flexible Energy </a:t>
            </a:r>
            <a:r>
              <a:rPr lang="en-US" sz="2400" dirty="0" smtClean="0"/>
              <a:t>Consumption</a:t>
            </a:r>
            <a:r>
              <a:rPr lang="en-US" sz="2400" dirty="0" smtClean="0">
                <a:solidFill>
                  <a:srgbClr val="FF0000"/>
                </a:solidFill>
              </a:rPr>
              <a:t>:  </a:t>
            </a:r>
            <a:r>
              <a:rPr lang="en-US" sz="2400" dirty="0">
                <a:solidFill>
                  <a:srgbClr val="FF0000"/>
                </a:solidFill>
              </a:rPr>
              <a:t>ADMM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" y="3886201"/>
            <a:ext cx="537294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6019800" y="5355541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      Differential Privacy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1" name="Left Arrow 40"/>
          <p:cNvSpPr/>
          <p:nvPr/>
        </p:nvSpPr>
        <p:spPr>
          <a:xfrm>
            <a:off x="5901773" y="5522365"/>
            <a:ext cx="422827" cy="128016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Shape 2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0618" y="4679096"/>
            <a:ext cx="2785028" cy="676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19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7" grpId="0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8857" y="76200"/>
            <a:ext cx="6645447" cy="381000"/>
          </a:xfrm>
        </p:spPr>
        <p:txBody>
          <a:bodyPr/>
          <a:lstStyle/>
          <a:p>
            <a:r>
              <a:rPr lang="en-US" dirty="0" smtClean="0"/>
              <a:t>Differential Private Optimization Challenges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5257" y="1374715"/>
            <a:ext cx="21336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  consumer </a:t>
            </a:r>
            <a:r>
              <a:rPr lang="en-US" altLang="zh-CN" dirty="0">
                <a:solidFill>
                  <a:schemeClr val="tx1"/>
                </a:solidFill>
              </a:rPr>
              <a:t>adds sufficient noise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73220" y="1315421"/>
            <a:ext cx="2819400" cy="685800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Aggregated noisy statistic has too much noise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85100" y="1422278"/>
            <a:ext cx="180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 Accuracy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" y="2819400"/>
            <a:ext cx="21336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 consumer</a:t>
            </a:r>
            <a:r>
              <a:rPr lang="en-US" altLang="zh-CN" dirty="0">
                <a:solidFill>
                  <a:schemeClr val="tx1"/>
                </a:solidFill>
              </a:rPr>
              <a:t> adds less noise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00400" y="2754767"/>
            <a:ext cx="2633693" cy="649927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Not safe for individual user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4399" y="4477534"/>
            <a:ext cx="2133596" cy="615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Every consumers submit discrete data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370828" y="4360427"/>
            <a:ext cx="3544578" cy="7447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Distributed Perturbation Algorithm(DLPA)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35283" y="5206335"/>
            <a:ext cx="3127717" cy="4932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i="1" dirty="0" smtClean="0">
                <a:solidFill>
                  <a:schemeClr val="tx1"/>
                </a:solidFill>
              </a:rPr>
              <a:t>i.e., Gamma, Gauss, Geometric distribution</a:t>
            </a:r>
            <a:endParaRPr lang="en-US" sz="1200" b="1" i="1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514601" y="1608646"/>
            <a:ext cx="747211" cy="127791"/>
          </a:xfrm>
          <a:prstGeom prst="rightArrow">
            <a:avLst>
              <a:gd name="adj1" fmla="val 50000"/>
              <a:gd name="adj2" fmla="val 999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528857" y="3005887"/>
            <a:ext cx="671543" cy="116618"/>
          </a:xfrm>
          <a:prstGeom prst="rightArrow">
            <a:avLst>
              <a:gd name="adj1" fmla="val 50000"/>
              <a:gd name="adj2" fmla="val 999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107860" y="1572232"/>
            <a:ext cx="762000" cy="116618"/>
          </a:xfrm>
          <a:prstGeom prst="rightArrow">
            <a:avLst>
              <a:gd name="adj1" fmla="val 50000"/>
              <a:gd name="adj2" fmla="val 99933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886949" y="2981147"/>
            <a:ext cx="424071" cy="143329"/>
          </a:xfrm>
          <a:prstGeom prst="rightArrow">
            <a:avLst>
              <a:gd name="adj1" fmla="val 50000"/>
              <a:gd name="adj2" fmla="val 999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1450928" y="3363206"/>
            <a:ext cx="149271" cy="1114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2387995" y="4648200"/>
            <a:ext cx="2982830" cy="192891"/>
          </a:xfrm>
          <a:prstGeom prst="rightArrow">
            <a:avLst>
              <a:gd name="adj1" fmla="val 50000"/>
              <a:gd name="adj2" fmla="val 999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311020" y="2791201"/>
            <a:ext cx="2863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Secure Multiparty C</a:t>
            </a:r>
            <a:r>
              <a:rPr lang="en-US" sz="1400" b="1" dirty="0" smtClean="0">
                <a:solidFill>
                  <a:srgbClr val="0070C0"/>
                </a:solidFill>
              </a:rPr>
              <a:t>omputation</a:t>
            </a:r>
            <a:endParaRPr lang="en-US" sz="1400" b="1" dirty="0">
              <a:solidFill>
                <a:srgbClr val="0070C0"/>
              </a:solidFill>
            </a:endParaRPr>
          </a:p>
          <a:p>
            <a:r>
              <a:rPr lang="en-US" sz="1400" b="1" i="1" dirty="0">
                <a:solidFill>
                  <a:srgbClr val="0070C0"/>
                </a:solidFill>
              </a:rPr>
              <a:t> </a:t>
            </a:r>
            <a:r>
              <a:rPr lang="en-US" sz="1400" b="1" i="1" dirty="0" smtClean="0">
                <a:solidFill>
                  <a:srgbClr val="0070C0"/>
                </a:solidFill>
              </a:rPr>
              <a:t>(or ) </a:t>
            </a:r>
            <a:r>
              <a:rPr lang="en-US" sz="1400" b="1" i="1" dirty="0">
                <a:solidFill>
                  <a:srgbClr val="0070C0"/>
                </a:solidFill>
              </a:rPr>
              <a:t>Homomorphic Encryption</a:t>
            </a: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-304800" y="685798"/>
            <a:ext cx="8534398" cy="5029199"/>
          </a:xfrm>
          <a:prstGeom prst="rect">
            <a:avLst/>
          </a:prstGeom>
        </p:spPr>
        <p:txBody>
          <a:bodyPr/>
          <a:lstStyle>
            <a:lvl1pPr marL="0" indent="0" algn="ctr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3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users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don’t  trust 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data curator.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663" y="5638800"/>
            <a:ext cx="7579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Every </a:t>
            </a:r>
            <a:r>
              <a:rPr lang="en-US" sz="2400" dirty="0" smtClean="0">
                <a:solidFill>
                  <a:srgbClr val="FF0000"/>
                </a:solidFill>
              </a:rPr>
              <a:t>user adds </a:t>
            </a:r>
            <a:r>
              <a:rPr lang="en-US" sz="2400" dirty="0">
                <a:solidFill>
                  <a:srgbClr val="FF0000"/>
                </a:solidFill>
              </a:rPr>
              <a:t>discrete Laplace function noise and submit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to the data </a:t>
            </a:r>
            <a:r>
              <a:rPr lang="en-US" sz="2400" dirty="0" smtClean="0">
                <a:solidFill>
                  <a:srgbClr val="FF0000"/>
                </a:solidFill>
              </a:rPr>
              <a:t>curator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151182" y="4142467"/>
            <a:ext cx="516368" cy="329616"/>
            <a:chOff x="6990717" y="2244708"/>
            <a:chExt cx="3139791" cy="1567888"/>
          </a:xfrm>
        </p:grpSpPr>
        <p:pic>
          <p:nvPicPr>
            <p:cNvPr id="22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308" y="2244708"/>
              <a:ext cx="3086935" cy="152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6990717" y="2257746"/>
              <a:ext cx="3139791" cy="155485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434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5146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Future Works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7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76200"/>
            <a:ext cx="6400800" cy="381000"/>
          </a:xfrm>
        </p:spPr>
        <p:txBody>
          <a:bodyPr/>
          <a:lstStyle/>
          <a:p>
            <a:r>
              <a:rPr lang="en-US" sz="2600" dirty="0"/>
              <a:t>  </a:t>
            </a:r>
            <a:r>
              <a:rPr lang="en-US" sz="2600" dirty="0" smtClean="0"/>
              <a:t>      </a:t>
            </a:r>
            <a:r>
              <a:rPr lang="en-US" sz="2600" dirty="0"/>
              <a:t>Utility-Privacy Tradeoff in </a:t>
            </a:r>
            <a:r>
              <a:rPr lang="en-US" sz="2600" dirty="0" smtClean="0"/>
              <a:t>Big </a:t>
            </a:r>
            <a:r>
              <a:rPr lang="en-US" sz="2600" dirty="0"/>
              <a:t>Data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 Exploring Tradeoff between Data Utility and Privacy :</a:t>
            </a:r>
          </a:p>
        </p:txBody>
      </p:sp>
      <p:pic>
        <p:nvPicPr>
          <p:cNvPr id="6" name="Picture 2" descr="Image result for lock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533401" cy="5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uble Bracket 3"/>
          <p:cNvSpPr/>
          <p:nvPr/>
        </p:nvSpPr>
        <p:spPr>
          <a:xfrm>
            <a:off x="647701" y="1295401"/>
            <a:ext cx="3429000" cy="2181224"/>
          </a:xfrm>
          <a:prstGeom prst="bracketPair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62100" y="34290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Data Privacy</a:t>
            </a:r>
          </a:p>
        </p:txBody>
      </p:sp>
      <p:sp>
        <p:nvSpPr>
          <p:cNvPr id="8" name="Rectangle 7"/>
          <p:cNvSpPr/>
          <p:nvPr/>
        </p:nvSpPr>
        <p:spPr>
          <a:xfrm>
            <a:off x="6286500" y="3424535"/>
            <a:ext cx="16257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Data Utility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295400"/>
            <a:ext cx="2667000" cy="217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371600"/>
            <a:ext cx="27051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00" y="1947655"/>
            <a:ext cx="1439600" cy="102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10100" y="2082225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10668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BIG DATA ANALYTICS</a:t>
            </a:r>
          </a:p>
        </p:txBody>
      </p:sp>
      <p:pic>
        <p:nvPicPr>
          <p:cNvPr id="16" name="Picture 2" descr="C:\Users\serrapot\Desktop\Proposal final report\Report_Proposal_final\Chap5\Figs\wbigdat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52761"/>
            <a:ext cx="5257800" cy="247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24600" y="4191000"/>
            <a:ext cx="2514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Homomorphic encryption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Secure multiparty computation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Differential privacy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Contributions of my PhD work</a:t>
            </a:r>
          </a:p>
        </p:txBody>
      </p:sp>
      <p:sp>
        <p:nvSpPr>
          <p:cNvPr id="4" name="Oval 3"/>
          <p:cNvSpPr/>
          <p:nvPr/>
        </p:nvSpPr>
        <p:spPr>
          <a:xfrm>
            <a:off x="2362200" y="762000"/>
            <a:ext cx="3048000" cy="2819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343400" y="762000"/>
            <a:ext cx="3048000" cy="28194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1295400"/>
            <a:ext cx="144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Cyber Physical Systems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Modeling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400" y="16836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Applied Cryptography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48200" y="1371600"/>
            <a:ext cx="533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5800" y="15240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19600" y="1683603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419600" y="1828800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43400" y="1981200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93870" y="2133600"/>
            <a:ext cx="10896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43400" y="2286000"/>
            <a:ext cx="106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419600" y="2438400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419600" y="2590800"/>
            <a:ext cx="914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495800" y="2743200"/>
            <a:ext cx="76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03173" y="2895600"/>
            <a:ext cx="6234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8200" y="3048000"/>
            <a:ext cx="45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Down Arrow 49"/>
          <p:cNvSpPr/>
          <p:nvPr/>
        </p:nvSpPr>
        <p:spPr>
          <a:xfrm>
            <a:off x="4724400" y="3429000"/>
            <a:ext cx="304800" cy="6858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04800" y="41148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    Privacy Preserving Computing for Cyber Physical Systems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38200" y="4572000"/>
            <a:ext cx="8839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Thrust I :  </a:t>
            </a:r>
            <a:r>
              <a:rPr lang="en-US" sz="2000" dirty="0">
                <a:solidFill>
                  <a:srgbClr val="FF0000"/>
                </a:solidFill>
              </a:rPr>
              <a:t>Cost Aware Appliance Scheduling for Smart Home</a:t>
            </a:r>
          </a:p>
          <a:p>
            <a:r>
              <a:rPr lang="en-US" sz="2000" dirty="0"/>
              <a:t>(Alternating Direction Method of Multipliers + </a:t>
            </a:r>
            <a:r>
              <a:rPr lang="en-US" sz="2000" dirty="0" err="1"/>
              <a:t>Paillier</a:t>
            </a:r>
            <a:r>
              <a:rPr lang="en-US" sz="2000" dirty="0"/>
              <a:t> Cryptosystem)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Thrust II : </a:t>
            </a:r>
            <a:r>
              <a:rPr lang="en-US" sz="2000" dirty="0">
                <a:solidFill>
                  <a:srgbClr val="FF0000"/>
                </a:solidFill>
              </a:rPr>
              <a:t>Emergency Demand Response in Colocation Data Centers </a:t>
            </a:r>
          </a:p>
          <a:p>
            <a:r>
              <a:rPr lang="en-US" sz="2000" dirty="0"/>
              <a:t>(Clock Auction + Privacy Preserving Aggregation)</a:t>
            </a:r>
          </a:p>
          <a:p>
            <a:r>
              <a:rPr lang="en-US" sz="2000" dirty="0">
                <a:solidFill>
                  <a:srgbClr val="0000FF"/>
                </a:solidFill>
              </a:rPr>
              <a:t>Thrust III : </a:t>
            </a:r>
            <a:r>
              <a:rPr lang="en-US" sz="2000" dirty="0">
                <a:solidFill>
                  <a:srgbClr val="FF0000"/>
                </a:solidFill>
              </a:rPr>
              <a:t>Dynamic Spectrum Sharing in Cognitive Radio Networks</a:t>
            </a:r>
          </a:p>
          <a:p>
            <a:r>
              <a:rPr lang="en-US" sz="2000" dirty="0"/>
              <a:t>(Matching Theory+ </a:t>
            </a:r>
            <a:r>
              <a:rPr lang="en-US" sz="2000" dirty="0" err="1"/>
              <a:t>Paillier</a:t>
            </a:r>
            <a:r>
              <a:rPr lang="en-US" sz="2000" dirty="0"/>
              <a:t> Cryptosystem)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8278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76200"/>
            <a:ext cx="6019800" cy="381000"/>
          </a:xfrm>
        </p:spPr>
        <p:txBody>
          <a:bodyPr/>
          <a:lstStyle/>
          <a:p>
            <a:r>
              <a:rPr lang="en-US" dirty="0"/>
              <a:t>Mobile Crowd Sensing/Sourcing with DP</a:t>
            </a:r>
          </a:p>
        </p:txBody>
      </p:sp>
      <p:pic>
        <p:nvPicPr>
          <p:cNvPr id="20482" name="Picture 2" descr="C:\Users\serrapot\Desktop\Proposal final report\Report_Proposal_final\Chap5\Figs\mcst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9" y="914400"/>
            <a:ext cx="517883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location tra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2392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location trac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71800"/>
            <a:ext cx="329901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646003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Crowd Sensing : Data Driven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Participants Privacy : Differential Privacy</a:t>
            </a:r>
          </a:p>
        </p:txBody>
      </p:sp>
    </p:spTree>
    <p:extLst>
      <p:ext uri="{BB962C8B-B14F-4D97-AF65-F5344CB8AC3E}">
        <p14:creationId xmlns:p14="http://schemas.microsoft.com/office/powerpoint/2010/main" val="63556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  Publications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457200"/>
            <a:ext cx="89154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en-US" altLang="zh-CN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</a:p>
          <a:p>
            <a:pPr lvl="0">
              <a:spcAft>
                <a:spcPts val="0"/>
              </a:spcAft>
            </a:pPr>
            <a:endParaRPr lang="en-US" altLang="zh-CN" sz="1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Jingyi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Xuanheng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Zaixin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Lu, Wei Li, Miao Pan and Zhu Han, “Bid Privacy Preservation in Matching Based Multi-Radio Multi-Channel Spectrum Trading,” 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r>
              <a:rPr lang="en-US" altLang="zh-CN" sz="1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Vehicular Technology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Jingyi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Yan Long,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Sai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Hongyan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Miao Pan and Zhu Han, "D-FROST: Distributed Frequency Reuse Based Opportunistic Spectrum Trading via Matching with Evolving Preferences"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Wireless Communications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Hongning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Yu,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Shaolei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Ren, </a:t>
            </a:r>
            <a:r>
              <a:rPr lang="en-US" altLang="zh-CN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Qingqi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Pei, Miao Pan and Zhu Han, “Clock Auction Inspired Privacy Preserving Emergency Demand Response in Colocation Data Centers,” 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revision, IEEE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Transactions on Dependable and Secure Computing.</a:t>
            </a:r>
            <a:endParaRPr lang="zh-CN" altLang="zh-CN" sz="14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Jingyi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Wang, Sai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Yanmin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Gong,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Lijun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Qian,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Riku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Jantti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Miao Pan and Zhu Han, "Primary Users' Operational Privacy Preservation via Data-Driven Optimization"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major revision,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Cognitive Communications and Networking.</a:t>
            </a:r>
            <a:endParaRPr lang="en-US" altLang="zh-C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Jingyi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Yanmin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Gong,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Jin-Hee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Cho, Miao Pan and Zhu Han, "SAFE : Secure Appliance Scheduling for Flexible and Efficient Energy Consumption for Smart Home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submitted to IEEE Internet of Things Issue on AI Powered Network Management: Data Driven Approaches under Resource Constraints.</a:t>
            </a:r>
          </a:p>
          <a:p>
            <a:pPr lvl="0">
              <a:spcAft>
                <a:spcPts val="0"/>
              </a:spcAft>
            </a:pP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Conference</a:t>
            </a:r>
          </a:p>
          <a:p>
            <a:pPr lvl="0">
              <a:spcAft>
                <a:spcPts val="0"/>
              </a:spcAft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Justin Loveless,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Yu,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Shaolei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Ren, Miao Pan, and Zhu Han</a:t>
            </a:r>
            <a:r>
              <a:rPr lang="en-US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Privacy Preserving Clock Auction for Emergency Demand Response in Colocation Data Centers,” in IEEE International Conference on Communications, Paris, France, May 2017.</a:t>
            </a:r>
            <a:r>
              <a:rPr lang="en-US" sz="1400" dirty="0"/>
              <a:t> 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 </a:t>
            </a:r>
            <a:r>
              <a:rPr lang="en-US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Jingyi</a:t>
            </a:r>
            <a:r>
              <a:rPr lang="en-US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Wang, </a:t>
            </a:r>
            <a:r>
              <a:rPr lang="en-US" altLang="zh-CN" sz="1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Zaixin</a:t>
            </a:r>
            <a:r>
              <a:rPr lang="en-US" altLang="zh-CN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Lu, Wei Li, Miao Pan, and Zhu Han, “Bidding Privacy Preservation for Dynamic Matching Based Spectrum Trading,” in IEEE Global Communications Conference (GLOBECOM), Washington, DC, Dec. 2016.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Jingyi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Yan Long,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Wang, Sai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Mounika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Errapotu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Yuanxiong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Miao Pan, “Distributed Spectrum Trading via Dynamic Matching with Evolving Preferences” in IEEE/CIC</a:t>
            </a:r>
            <a:r>
              <a:rPr lang="en-US" sz="1400" dirty="0"/>
              <a:t>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Conference on Communications in China (ICCC), Chengdu, China , July 2016.</a:t>
            </a:r>
            <a:endParaRPr lang="en-US" altLang="zh-CN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en-US" altLang="zh-CN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5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Conclusion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85800"/>
            <a:ext cx="86106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Privacy preservation in Cyber-Physical Systems is extremely important to build high-confidence and secure CPS.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Our </a:t>
            </a:r>
            <a:r>
              <a:rPr lang="en-US" sz="2400" dirty="0">
                <a:solidFill>
                  <a:srgbClr val="0000FF"/>
                </a:solidFill>
              </a:rPr>
              <a:t>interdisciplinary research </a:t>
            </a:r>
            <a:r>
              <a:rPr lang="en-US" sz="2400" dirty="0"/>
              <a:t>work integrates privacy preservation with modeling for various CPS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Descending Clock Auction based </a:t>
            </a:r>
            <a:r>
              <a:rPr lang="en-US" sz="2400" dirty="0">
                <a:solidFill>
                  <a:srgbClr val="FF0000"/>
                </a:solidFill>
              </a:rPr>
              <a:t>Emergency Demand Response</a:t>
            </a:r>
            <a:r>
              <a:rPr lang="en-US" sz="2400" dirty="0"/>
              <a:t> in Colocation Data Centers</a:t>
            </a:r>
            <a:endParaRPr lang="en-US" sz="2400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ADMM for </a:t>
            </a:r>
            <a:r>
              <a:rPr lang="en-US" sz="2400" dirty="0">
                <a:solidFill>
                  <a:srgbClr val="FF0000"/>
                </a:solidFill>
              </a:rPr>
              <a:t>Cost Aware Appliance Scheduling</a:t>
            </a:r>
            <a:r>
              <a:rPr lang="en-US" sz="2400" dirty="0"/>
              <a:t> in Smart Home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Dynamic </a:t>
            </a:r>
            <a:r>
              <a:rPr lang="en-US" sz="2400" dirty="0">
                <a:solidFill>
                  <a:srgbClr val="FF0000"/>
                </a:solidFill>
              </a:rPr>
              <a:t>Spectrum Sharing </a:t>
            </a:r>
            <a:r>
              <a:rPr lang="en-US" sz="2400" dirty="0"/>
              <a:t>in Cognitive Radio Networks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Future </a:t>
            </a:r>
            <a:r>
              <a:rPr lang="en-US" sz="2400" dirty="0" err="1"/>
              <a:t>IoT</a:t>
            </a:r>
            <a:r>
              <a:rPr lang="en-US" sz="2400" dirty="0"/>
              <a:t> big data processing systems must consider distributed computation along with privacy preservation to achieve desired utility.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lvl="1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5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8" y="1066800"/>
            <a:ext cx="839706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86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2514600"/>
            <a:ext cx="8991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Privacy Preserving ADMM for Smart Home: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Cost Aware Appliance Scheduling Using Fog Computing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895600" y="76200"/>
            <a:ext cx="5867400" cy="381000"/>
          </a:xfrm>
        </p:spPr>
        <p:txBody>
          <a:bodyPr/>
          <a:lstStyle/>
          <a:p>
            <a:r>
              <a:rPr lang="en-US" dirty="0"/>
              <a:t>                           Thrust - </a:t>
            </a:r>
            <a:r>
              <a:rPr lang="en-US" dirty="0">
                <a:latin typeface="Book Antiqua" panose="02040602050305030304" pitchFamily="18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2900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   Smart Home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2800" y="914400"/>
            <a:ext cx="5334000" cy="3657600"/>
            <a:chOff x="1422400" y="1988491"/>
            <a:chExt cx="6234113" cy="4680866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132138" y="1988491"/>
              <a:ext cx="512762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400" y="2663178"/>
              <a:ext cx="6234113" cy="3619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13125" y="2204391"/>
              <a:ext cx="511175" cy="668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Rounded Rectangle 8"/>
            <p:cNvSpPr/>
            <p:nvPr/>
          </p:nvSpPr>
          <p:spPr>
            <a:xfrm>
              <a:off x="1422400" y="3613296"/>
              <a:ext cx="1281088" cy="30560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115404" y="4472929"/>
              <a:ext cx="1281088" cy="205241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866335" y="5109278"/>
              <a:ext cx="1281088" cy="156007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06879" y="5812930"/>
              <a:ext cx="1281088" cy="85642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567" y="5544491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067" y="5705098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684" y="5251070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1716" y="5445222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116" y="5013174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772" y="5251070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780" y="4747014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12" y="4963038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4509118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868" y="4653134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4293094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916" y="4458982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186" y="4945859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463" y="4584866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5365" y="4323469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encrypted-tbn3.gstatic.com/images?q=tbn:ANd9GcQ2kmLpgwYKvElTfSURBVilRUF0aeHYf7J-6RAOiNTjLGKjGaw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4990" y="3857374"/>
              <a:ext cx="288396" cy="26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 descr="Image result for smart h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0" y="831807"/>
            <a:ext cx="3432910" cy="329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51012"/>
            <a:ext cx="4997480" cy="20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5334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Effective household energy monitoring and control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93463" y="685800"/>
            <a:ext cx="319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Handling uncertainties,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Demand side management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8000" y="6173132"/>
            <a:ext cx="413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Personally identifiable information</a:t>
            </a:r>
          </a:p>
        </p:txBody>
      </p:sp>
    </p:spTree>
    <p:extLst>
      <p:ext uri="{BB962C8B-B14F-4D97-AF65-F5344CB8AC3E}">
        <p14:creationId xmlns:p14="http://schemas.microsoft.com/office/powerpoint/2010/main" val="169650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Privacy Concerns in Smart Home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685800"/>
            <a:ext cx="79248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FF0000"/>
                </a:solidFill>
              </a:rPr>
              <a:t>Smart home knows</a:t>
            </a:r>
            <a:r>
              <a:rPr lang="en-US" alt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What time you go to bed, get up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What time you leave for, come from 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Your vehicle charging information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That you have a brand new $5,000 4K TV</a:t>
            </a:r>
          </a:p>
          <a:p>
            <a:pPr>
              <a:lnSpc>
                <a:spcPct val="150000"/>
              </a:lnSpc>
            </a:pPr>
            <a:endParaRPr lang="en-US" altLang="en-US" sz="2000" dirty="0"/>
          </a:p>
        </p:txBody>
      </p:sp>
      <p:pic>
        <p:nvPicPr>
          <p:cNvPr id="5" name="Picture 4" descr="MPj0399053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781050"/>
            <a:ext cx="3200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81051"/>
            <a:ext cx="1585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Image result for home lock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Image result for home locke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Image result for Non-Intrusive Appliance Load Monitor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79837"/>
            <a:ext cx="3276600" cy="24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49" y="3902750"/>
            <a:ext cx="2817251" cy="272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886199"/>
            <a:ext cx="2438400" cy="277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8" descr="Image result for home lock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71900"/>
            <a:ext cx="3273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05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4090" y="76200"/>
            <a:ext cx="6862310" cy="381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600" dirty="0"/>
              <a:t>Cost Minimization + User Privacy Preservation?</a:t>
            </a:r>
          </a:p>
        </p:txBody>
      </p:sp>
      <p:pic>
        <p:nvPicPr>
          <p:cNvPr id="6146" name="Picture 2" descr="Image result for guy icon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47" y="917293"/>
            <a:ext cx="1246909" cy="12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8/8d/Factory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27" y="1190264"/>
            <a:ext cx="1148773" cy="94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http://t2.gstatic.com/images?q=tbn:ANd9GcSVL5H-VPwx6hG1hO_a00v4Zcc_1hO5AQv80ktvBiX_MWwMIZdDU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9" y="4030734"/>
            <a:ext cx="985694" cy="98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thumbs.gograph.com/gg653182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03" y="3777168"/>
            <a:ext cx="815397" cy="86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http://t2.gstatic.com/images?q=tbn:ANd9GcSVL5H-VPwx6hG1hO_a00v4Zcc_1hO5AQv80ktvBiX_MWwMIZdDU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15" y="3994221"/>
            <a:ext cx="985694" cy="98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thumbs.gograph.com/gg653182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89" y="3740655"/>
            <a:ext cx="815397" cy="86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http://t2.gstatic.com/images?q=tbn:ANd9GcSVL5H-VPwx6hG1hO_a00v4Zcc_1hO5AQv80ktvBiX_MWwMIZdDU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15" y="3878334"/>
            <a:ext cx="985694" cy="98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http://thumbs.gograph.com/gg653182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89" y="3624768"/>
            <a:ext cx="815397" cy="86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74873" y="4210844"/>
            <a:ext cx="69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. . .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563380" y="2362200"/>
            <a:ext cx="1012447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303857" y="2667000"/>
            <a:ext cx="7993" cy="10302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268153" y="2362200"/>
            <a:ext cx="1418647" cy="1335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78" y="5202117"/>
            <a:ext cx="698166" cy="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954079"/>
            <a:ext cx="602029" cy="50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68" y="4977343"/>
            <a:ext cx="502227" cy="48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11" y="4978958"/>
            <a:ext cx="495566" cy="51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787" y="5056644"/>
            <a:ext cx="506650" cy="54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088" y="4999871"/>
            <a:ext cx="589017" cy="53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36" y="5539858"/>
            <a:ext cx="563271" cy="49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285" y="5580340"/>
            <a:ext cx="546577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070" y="5584036"/>
            <a:ext cx="626939" cy="42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3480161" y="5065713"/>
            <a:ext cx="207818" cy="201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endCxn id="6" idx="2"/>
          </p:cNvCxnSpPr>
          <p:nvPr/>
        </p:nvCxnSpPr>
        <p:spPr>
          <a:xfrm flipH="1" flipV="1">
            <a:off x="3845610" y="5016428"/>
            <a:ext cx="166688" cy="1911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679947" y="5105400"/>
            <a:ext cx="207818" cy="201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974356" y="5205928"/>
            <a:ext cx="1" cy="348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6047840" y="5065713"/>
            <a:ext cx="220301" cy="1815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719884" y="4953000"/>
            <a:ext cx="207818" cy="201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8018025" y="5053528"/>
            <a:ext cx="1" cy="348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8085335" y="4953000"/>
            <a:ext cx="166687" cy="1418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3774569" y="5181600"/>
            <a:ext cx="1" cy="3487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8" name="Picture 14" descr="Image result for money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922" y="1760972"/>
            <a:ext cx="652414" cy="46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serrapot\Downloads\Coins-PNG-Pic [www.imagesplitter.net] (4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14" y="4551413"/>
            <a:ext cx="319577" cy="31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5" descr="C:\Users\serrapot\Downloads\Coins-PNG-Pic [www.imagesplitter.net] (4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85433"/>
            <a:ext cx="319577" cy="26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5" descr="C:\Users\serrapot\Downloads\Coins-PNG-Pic [www.imagesplitter.net] (4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09761"/>
            <a:ext cx="263175" cy="33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:\Users\serrapot\Downloads\image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681" y="2213314"/>
            <a:ext cx="828465" cy="3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4572000" y="2819400"/>
            <a:ext cx="3859068" cy="4572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660044" y="2819400"/>
            <a:ext cx="3754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Large Scale Optimization Problem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56598" y="838200"/>
            <a:ext cx="22112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Utility provider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917293"/>
            <a:ext cx="42585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Utility Provider: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   - Cost minimization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- Computational capacity (Fog)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/>
              <a:t>Smart Home User: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   - Privacy concerns (</a:t>
            </a:r>
            <a:r>
              <a:rPr lang="en-US" sz="2400" dirty="0" err="1">
                <a:solidFill>
                  <a:srgbClr val="FF0000"/>
                </a:solidFill>
              </a:rPr>
              <a:t>Paillier</a:t>
            </a:r>
            <a:r>
              <a:rPr lang="en-US" sz="2400" dirty="0">
                <a:solidFill>
                  <a:srgbClr val="FF0000"/>
                </a:solidFill>
              </a:rPr>
              <a:t>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- Appliance scheduling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75148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夏至">
  <a:themeElements>
    <a:clrScheme name="夏至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夏至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夏至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dirty="0">
            <a:solidFill>
              <a:srgbClr val="FF0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11574</TotalTime>
  <Words>2876</Words>
  <Application>Microsoft Office PowerPoint</Application>
  <PresentationFormat>On-screen Show (4:3)</PresentationFormat>
  <Paragraphs>562</Paragraphs>
  <Slides>53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宋体</vt:lpstr>
      <vt:lpstr>Aharoni</vt:lpstr>
      <vt:lpstr>Arial</vt:lpstr>
      <vt:lpstr>Arial Black</vt:lpstr>
      <vt:lpstr>Book Antiqua</vt:lpstr>
      <vt:lpstr>Calibri</vt:lpstr>
      <vt:lpstr>Cambria Math</vt:lpstr>
      <vt:lpstr>Corbel</vt:lpstr>
      <vt:lpstr>Gill Sans MT</vt:lpstr>
      <vt:lpstr>Mongolian Baiti</vt:lpstr>
      <vt:lpstr>Monotype Corsiva</vt:lpstr>
      <vt:lpstr>华文中宋</vt:lpstr>
      <vt:lpstr>Times New Roman</vt:lpstr>
      <vt:lpstr>Verdana</vt:lpstr>
      <vt:lpstr>Wingdings</vt:lpstr>
      <vt:lpstr>Wingdings 2</vt:lpstr>
      <vt:lpstr>夏至</vt:lpstr>
      <vt:lpstr>Visio</vt:lpstr>
      <vt:lpstr>PowerPoint Presentation</vt:lpstr>
      <vt:lpstr> </vt:lpstr>
      <vt:lpstr>          Cyber Physical Systems</vt:lpstr>
      <vt:lpstr>     Security and Privacy in CPS</vt:lpstr>
      <vt:lpstr>         Contributions of my PhD work</vt:lpstr>
      <vt:lpstr>                           Thrust - I</vt:lpstr>
      <vt:lpstr>                         Smart Home</vt:lpstr>
      <vt:lpstr>        Privacy Concerns in Smart Home</vt:lpstr>
      <vt:lpstr> Cost Minimization + User Privacy Preservation?</vt:lpstr>
      <vt:lpstr>                      Fog Computing</vt:lpstr>
      <vt:lpstr>Alternating Direction Method of Multipliers</vt:lpstr>
      <vt:lpstr>                 System Architecture</vt:lpstr>
      <vt:lpstr> Solving Optimization Problem with ADMM</vt:lpstr>
      <vt:lpstr>                Paillier Encryption</vt:lpstr>
      <vt:lpstr>                        Secure ADMM</vt:lpstr>
      <vt:lpstr>           ADMM for Home Scheduling</vt:lpstr>
      <vt:lpstr>           Simulation Settings</vt:lpstr>
      <vt:lpstr>         Performance Analysis</vt:lpstr>
      <vt:lpstr>                Security and Performance Analysis</vt:lpstr>
      <vt:lpstr>                           Thrust - II</vt:lpstr>
      <vt:lpstr>                          Motivation</vt:lpstr>
      <vt:lpstr>                         Motivation</vt:lpstr>
      <vt:lpstr> Privacy Issues in Colocation Data Centers</vt:lpstr>
      <vt:lpstr>Overall Idea of the Proposed Solution</vt:lpstr>
      <vt:lpstr>Clock Auction with PP-Aggregation</vt:lpstr>
      <vt:lpstr>            Descending Clock Auction</vt:lpstr>
      <vt:lpstr>               Descending Clock Auction</vt:lpstr>
      <vt:lpstr>Privacy Preserving Energy Aggregation</vt:lpstr>
      <vt:lpstr>DP-Computation with Untrusted Aggregator</vt:lpstr>
      <vt:lpstr>                Security Analysis</vt:lpstr>
      <vt:lpstr>            Simulation Results</vt:lpstr>
      <vt:lpstr>                           Thrust - III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Dynamic Matching based Spectrum Trading</vt:lpstr>
      <vt:lpstr>   Dynamic Matching based Spectrum Trading</vt:lpstr>
      <vt:lpstr>                 Overview of the Scheme</vt:lpstr>
      <vt:lpstr>PowerPoint Presentation</vt:lpstr>
      <vt:lpstr>              Complexity Analysis</vt:lpstr>
      <vt:lpstr>Other Research </vt:lpstr>
      <vt:lpstr>                    Other  Research </vt:lpstr>
      <vt:lpstr>Differential Private Optimization Challenges</vt:lpstr>
      <vt:lpstr>PowerPoint Presentation</vt:lpstr>
      <vt:lpstr>        Utility-Privacy Tradeoff in Big Data </vt:lpstr>
      <vt:lpstr>Mobile Crowd Sensing/Sourcing with DP</vt:lpstr>
      <vt:lpstr>                        Publications</vt:lpstr>
      <vt:lpstr>                    Conclusion</vt:lpstr>
      <vt:lpstr>PowerPoint Presentation</vt:lpstr>
    </vt:vector>
  </TitlesOfParts>
  <Company>University of Houston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Errapotu, Saimounika</dc:creator>
  <cp:lastModifiedBy>Sai Mounika Errapotu</cp:lastModifiedBy>
  <cp:revision>597</cp:revision>
  <cp:lastPrinted>2018-04-25T14:24:56Z</cp:lastPrinted>
  <dcterms:created xsi:type="dcterms:W3CDTF">2016-04-20T15:01:54Z</dcterms:created>
  <dcterms:modified xsi:type="dcterms:W3CDTF">2018-04-25T19:23:10Z</dcterms:modified>
</cp:coreProperties>
</file>