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</p:sldMasterIdLst>
  <p:notesMasterIdLst>
    <p:notesMasterId r:id="rId54"/>
  </p:notesMasterIdLst>
  <p:handoutMasterIdLst>
    <p:handoutMasterId r:id="rId55"/>
  </p:handoutMasterIdLst>
  <p:sldIdLst>
    <p:sldId id="441" r:id="rId2"/>
    <p:sldId id="500" r:id="rId3"/>
    <p:sldId id="488" r:id="rId4"/>
    <p:sldId id="552" r:id="rId5"/>
    <p:sldId id="553" r:id="rId6"/>
    <p:sldId id="554" r:id="rId7"/>
    <p:sldId id="555" r:id="rId8"/>
    <p:sldId id="575" r:id="rId9"/>
    <p:sldId id="510" r:id="rId10"/>
    <p:sldId id="576" r:id="rId11"/>
    <p:sldId id="577" r:id="rId12"/>
    <p:sldId id="536" r:id="rId13"/>
    <p:sldId id="578" r:id="rId14"/>
    <p:sldId id="569" r:id="rId15"/>
    <p:sldId id="570" r:id="rId16"/>
    <p:sldId id="556" r:id="rId17"/>
    <p:sldId id="557" r:id="rId18"/>
    <p:sldId id="558" r:id="rId19"/>
    <p:sldId id="572" r:id="rId20"/>
    <p:sldId id="580" r:id="rId21"/>
    <p:sldId id="436" r:id="rId22"/>
    <p:sldId id="560" r:id="rId23"/>
    <p:sldId id="474" r:id="rId24"/>
    <p:sldId id="455" r:id="rId25"/>
    <p:sldId id="579" r:id="rId26"/>
    <p:sldId id="443" r:id="rId27"/>
    <p:sldId id="530" r:id="rId28"/>
    <p:sldId id="562" r:id="rId29"/>
    <p:sldId id="482" r:id="rId30"/>
    <p:sldId id="427" r:id="rId31"/>
    <p:sldId id="573" r:id="rId32"/>
    <p:sldId id="563" r:id="rId33"/>
    <p:sldId id="460" r:id="rId34"/>
    <p:sldId id="581" r:id="rId35"/>
    <p:sldId id="418" r:id="rId36"/>
    <p:sldId id="462" r:id="rId37"/>
    <p:sldId id="565" r:id="rId38"/>
    <p:sldId id="539" r:id="rId39"/>
    <p:sldId id="545" r:id="rId40"/>
    <p:sldId id="540" r:id="rId41"/>
    <p:sldId id="548" r:id="rId42"/>
    <p:sldId id="582" r:id="rId43"/>
    <p:sldId id="541" r:id="rId44"/>
    <p:sldId id="550" r:id="rId45"/>
    <p:sldId id="543" r:id="rId46"/>
    <p:sldId id="574" r:id="rId47"/>
    <p:sldId id="566" r:id="rId48"/>
    <p:sldId id="538" r:id="rId49"/>
    <p:sldId id="567" r:id="rId50"/>
    <p:sldId id="471" r:id="rId51"/>
    <p:sldId id="583" r:id="rId52"/>
    <p:sldId id="584" r:id="rId53"/>
  </p:sldIdLst>
  <p:sldSz cx="9144000" cy="6858000" type="screen4x3"/>
  <p:notesSz cx="7010400" cy="9296400"/>
  <p:custDataLst>
    <p:tags r:id="rId5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33"/>
    <a:srgbClr val="008000"/>
    <a:srgbClr val="000000"/>
    <a:srgbClr val="CC0000"/>
    <a:srgbClr val="0033CC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5" autoAdjust="0"/>
    <p:restoredTop sz="89240" autoAdjust="0"/>
  </p:normalViewPr>
  <p:slideViewPr>
    <p:cSldViewPr>
      <p:cViewPr>
        <p:scale>
          <a:sx n="98" d="100"/>
          <a:sy n="98" d="100"/>
        </p:scale>
        <p:origin x="-6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86" y="-102"/>
      </p:cViewPr>
      <p:guideLst>
        <p:guide orient="horz" pos="2928"/>
        <p:guide pos="220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2892E-0C94-4D83-8EFC-B0203B0535CC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0657F-EFDB-4985-B5BE-E687052C0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83965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482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C35BFB4-C268-4CA9-99C6-930D37DCED1E}" type="datetimeFigureOut">
              <a:rPr lang="en-US" smtClean="0"/>
              <a:pPr/>
              <a:t>11/11/2013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121E9D4-268A-4CA7-B4D1-699C3F6C5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9788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communications and controls for end-use devices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systems to reduce (or, in special cases, increase) their demand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electricity at certain times.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Distributed generation (DG): small engine or turbine generator sets,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wind turbines, and solar electric systems connected at the distribution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: takes place not instantaneously but over a whole interval of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1200" dirty="0" smtClean="0"/>
              <a:t>, if</a:t>
            </a:r>
            <a:r>
              <a:rPr lang="en-US" sz="1200" i="1" dirty="0" smtClean="0"/>
              <a:t> </a:t>
            </a:r>
            <a:r>
              <a:rPr lang="en-US" sz="1200" dirty="0" smtClean="0"/>
              <a:t>there exist suitably smooth functions </a:t>
            </a:r>
            <a:r>
              <a:rPr lang="en-US" sz="1200" i="1" dirty="0" smtClean="0"/>
              <a:t>Vi </a:t>
            </a:r>
            <a:r>
              <a:rPr lang="en-US" sz="1200" dirty="0" smtClean="0"/>
              <a:t>that satisfy HJB equation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848" y="4416426"/>
            <a:ext cx="5608320" cy="41830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O PRICE TAKER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1E9D4-268A-4CA7-B4D1-699C3F6C506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914400"/>
            <a:ext cx="9144000" cy="59436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dk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3733800" y="0"/>
            <a:ext cx="1627909" cy="923544"/>
            <a:chOff x="124691" y="0"/>
            <a:chExt cx="1627909" cy="923544"/>
          </a:xfrm>
        </p:grpSpPr>
        <p:pic>
          <p:nvPicPr>
            <p:cNvPr id="8" name="Picture 7" descr="a_w_b_200.gif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24691" y="0"/>
              <a:ext cx="1627909" cy="8953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152400" y="694944"/>
              <a:ext cx="1600200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/>
                <a:t>Department of Electrical and Computer Engineering</a:t>
              </a:r>
              <a:endParaRPr lang="en-US" sz="800" dirty="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2000" y="1524000"/>
            <a:ext cx="7772400" cy="1371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1295400" y="4038600"/>
            <a:ext cx="6553200" cy="16002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914400"/>
            <a:ext cx="1886989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b="1" dirty="0" smtClean="0"/>
          </a:p>
          <a:p>
            <a:pPr algn="l"/>
            <a:r>
              <a:rPr lang="en-US" sz="2400" b="1" dirty="0" smtClean="0"/>
              <a:t>Introduction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Problem Formulation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Game Definition and Analysis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Simulation Results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Conclusions</a:t>
            </a:r>
          </a:p>
          <a:p>
            <a:pPr algn="ctr"/>
            <a:endParaRPr lang="en-US" sz="2400" b="1" dirty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2" name="Picture 21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3" name="Rectangle 22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21" name="Rectangle 20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818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B48FC9-9484-44C4-B83E-840B380AF3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724400" y="1143000"/>
            <a:ext cx="4114800" cy="495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0" name="Picture 19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19" name="Rectangle 18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B48FC9-9484-44C4-B83E-840B380AF3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B48FC9-9484-44C4-B83E-840B380AF3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19" name="Picture 18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0" name="Rectangle 19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18" name="Rectangle 17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3B48FC9-9484-44C4-B83E-840B380AF36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4400"/>
            <a:ext cx="1886989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b="1" dirty="0" smtClean="0"/>
          </a:p>
          <a:p>
            <a:pPr algn="l"/>
            <a:r>
              <a:rPr lang="en-US" sz="2400" b="1" dirty="0" smtClean="0"/>
              <a:t>Introduction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Problem Formulation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Game Definition and Analysis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Simulation Results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Conclusions</a:t>
            </a:r>
          </a:p>
          <a:p>
            <a:pPr algn="ctr"/>
            <a:endParaRPr lang="en-US" sz="24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818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0" name="Picture 19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19" name="Rectangle 18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B48FC9-9484-44C4-B83E-840B380AF3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14400"/>
            <a:ext cx="1886989" cy="5410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50" b="1" dirty="0" smtClean="0"/>
          </a:p>
          <a:p>
            <a:pPr algn="l"/>
            <a:r>
              <a:rPr lang="en-US" sz="2400" b="1" dirty="0" smtClean="0"/>
              <a:t>Introduction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Problem Formulation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Game Definition and Analysis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Simulation Results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Conclusions</a:t>
            </a:r>
          </a:p>
          <a:p>
            <a:pPr algn="ctr"/>
            <a:endParaRPr lang="en-US" sz="2400" b="1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33600" y="1066800"/>
            <a:ext cx="6781800" cy="5029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gradFill>
            <a:gsLst>
              <a:gs pos="50000">
                <a:srgbClr val="000000"/>
              </a:gs>
              <a:gs pos="100000">
                <a:srgbClr val="CC0000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 userDrawn="1"/>
        </p:nvGrpSpPr>
        <p:grpSpPr>
          <a:xfrm>
            <a:off x="0" y="0"/>
            <a:ext cx="9144000" cy="930474"/>
            <a:chOff x="0" y="526470"/>
            <a:chExt cx="9144000" cy="93047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533400"/>
              <a:ext cx="9144000" cy="914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21"/>
            <p:cNvGrpSpPr/>
            <p:nvPr userDrawn="1"/>
          </p:nvGrpSpPr>
          <p:grpSpPr>
            <a:xfrm>
              <a:off x="124691" y="533400"/>
              <a:ext cx="1627909" cy="923544"/>
              <a:chOff x="124691" y="0"/>
              <a:chExt cx="1627909" cy="923544"/>
            </a:xfrm>
          </p:grpSpPr>
          <p:pic>
            <p:nvPicPr>
              <p:cNvPr id="20" name="Picture 19" descr="a_w_b_200.gi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24691" y="0"/>
                <a:ext cx="1627909" cy="895350"/>
              </a:xfrm>
              <a:prstGeom prst="rect">
                <a:avLst/>
              </a:prstGeom>
            </p:spPr>
          </p:pic>
          <p:sp>
            <p:nvSpPr>
              <p:cNvPr id="21" name="Rectangle 20"/>
              <p:cNvSpPr/>
              <p:nvPr userDrawn="1"/>
            </p:nvSpPr>
            <p:spPr>
              <a:xfrm>
                <a:off x="152400" y="694944"/>
                <a:ext cx="1600200" cy="2286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" dirty="0" smtClean="0"/>
                  <a:t>Department of Electrical and Computer Engineering</a:t>
                </a:r>
                <a:endParaRPr lang="en-US" sz="800" dirty="0"/>
              </a:p>
            </p:txBody>
          </p:sp>
        </p:grpSp>
        <p:sp>
          <p:nvSpPr>
            <p:cNvPr id="19" name="Rectangle 18"/>
            <p:cNvSpPr/>
            <p:nvPr userDrawn="1"/>
          </p:nvSpPr>
          <p:spPr>
            <a:xfrm>
              <a:off x="1905000" y="526470"/>
              <a:ext cx="7239000" cy="8382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 smtClean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00800"/>
            <a:ext cx="457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B48FC9-9484-44C4-B83E-840B380AF3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3" r:id="rId4"/>
    <p:sldLayoutId id="2147483672" r:id="rId5"/>
    <p:sldLayoutId id="2147483676" r:id="rId6"/>
    <p:sldLayoutId id="214748367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7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8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95400" y="2514600"/>
            <a:ext cx="6553200" cy="609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Game Theoretical  Framework  for Distributed</a:t>
            </a:r>
          </a:p>
          <a:p>
            <a:r>
              <a:rPr lang="en-US" sz="2400" dirty="0" smtClean="0">
                <a:solidFill>
                  <a:schemeClr val="tx1"/>
                </a:solidFill>
                <a:effectLst/>
              </a:rPr>
              <a:t>Dynamic Control in Smart Grids</a:t>
            </a:r>
            <a:endParaRPr lang="en-US" sz="2400" dirty="0">
              <a:solidFill>
                <a:schemeClr val="tx1"/>
              </a:solidFill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57200" y="4038600"/>
            <a:ext cx="8305800" cy="1600200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US" sz="2000" dirty="0" err="1" smtClean="0"/>
              <a:t>Najmeh</a:t>
            </a:r>
            <a:r>
              <a:rPr lang="en-US" sz="2000" dirty="0" smtClean="0"/>
              <a:t> </a:t>
            </a:r>
            <a:r>
              <a:rPr lang="en-US" sz="2000" dirty="0" err="1" smtClean="0"/>
              <a:t>Forouzandehmehr</a:t>
            </a: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Advisor: Dr.  Zhu Han</a:t>
            </a:r>
          </a:p>
          <a:p>
            <a:pPr algn="ctr">
              <a:buNone/>
            </a:pPr>
            <a:r>
              <a:rPr lang="en-US" sz="2000" dirty="0" smtClean="0"/>
              <a:t>Wireless Networking, Signal Processing and Security Lab</a:t>
            </a:r>
          </a:p>
          <a:p>
            <a:pPr algn="ctr">
              <a:buNone/>
            </a:pPr>
            <a:r>
              <a:rPr lang="en-US" sz="2000" dirty="0" smtClean="0"/>
              <a:t>Department of Electrical Engineering</a:t>
            </a:r>
          </a:p>
          <a:p>
            <a:pPr algn="ctr">
              <a:buNone/>
            </a:pPr>
            <a:r>
              <a:rPr lang="en-US" sz="2000" dirty="0" smtClean="0"/>
              <a:t>University of Houston, TX, USA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28600" y="1143000"/>
            <a:ext cx="8305800" cy="99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Dissertation Defense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53000"/>
          </a:xfrm>
        </p:spPr>
        <p:txBody>
          <a:bodyPr/>
          <a:lstStyle/>
          <a:p>
            <a:pPr>
              <a:buNone/>
            </a:pPr>
            <a:r>
              <a:rPr lang="en-US" altLang="zh-CN" sz="2400" dirty="0" smtClean="0">
                <a:ea typeface="宋体" pitchFamily="2" charset="-122"/>
              </a:rPr>
              <a:t>To study a differential game, we need to understand the standard model of the </a:t>
            </a:r>
            <a:r>
              <a:rPr lang="en-US" altLang="zh-CN" sz="2400" i="1" dirty="0" smtClean="0">
                <a:solidFill>
                  <a:srgbClr val="FF0000"/>
                </a:solidFill>
                <a:ea typeface="宋体" pitchFamily="2" charset="-122"/>
              </a:rPr>
              <a:t>optimal control theory</a:t>
            </a:r>
            <a:r>
              <a:rPr lang="en-US" altLang="zh-CN" sz="2400" dirty="0" smtClean="0">
                <a:ea typeface="宋体" pitchFamily="2" charset="-122"/>
              </a:rPr>
              <a:t>:</a:t>
            </a:r>
          </a:p>
          <a:p>
            <a:pPr>
              <a:buNone/>
            </a:pPr>
            <a:r>
              <a:rPr lang="en-US" sz="2400" dirty="0" smtClean="0"/>
              <a:t>Ordinary differential equation (</a:t>
            </a:r>
            <a:r>
              <a:rPr lang="en-US" altLang="zh-CN" sz="2400" dirty="0" smtClean="0">
                <a:ea typeface="宋体" pitchFamily="2" charset="-122"/>
              </a:rPr>
              <a:t>ODE):</a:t>
            </a:r>
          </a:p>
          <a:p>
            <a:r>
              <a:rPr lang="en-US" altLang="zh-CN" sz="2400" dirty="0" smtClean="0">
                <a:ea typeface="宋体" pitchFamily="2" charset="-122"/>
              </a:rPr>
              <a:t> x: state, f: a function, </a:t>
            </a:r>
            <a:r>
              <a:rPr lang="en-US" altLang="zh-CN" sz="2400" dirty="0" smtClean="0">
                <a:ea typeface="宋体" pitchFamily="2" charset="-122"/>
                <a:sym typeface="Symbol" pitchFamily="18" charset="2"/>
              </a:rPr>
              <a:t>u</a:t>
            </a:r>
            <a:r>
              <a:rPr lang="en-US" altLang="zh-CN" sz="2400" dirty="0" smtClean="0">
                <a:ea typeface="宋体" pitchFamily="2" charset="-122"/>
              </a:rPr>
              <a:t>: control </a:t>
            </a:r>
          </a:p>
          <a:p>
            <a:endParaRPr lang="en-US" altLang="zh-CN" sz="2400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pPr>
              <a:buNone/>
            </a:pPr>
            <a:r>
              <a:rPr lang="en-US" altLang="zh-CN" sz="2400" dirty="0" smtClean="0">
                <a:ea typeface="宋体" pitchFamily="2" charset="-122"/>
              </a:rPr>
              <a:t>Payoff:</a:t>
            </a:r>
          </a:p>
          <a:p>
            <a:r>
              <a:rPr lang="en-US" altLang="zh-CN" sz="2400" dirty="0" smtClean="0">
                <a:ea typeface="宋体" pitchFamily="2" charset="-122"/>
              </a:rPr>
              <a:t> g: running payoff, h: terminal payoff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934200" cy="609600"/>
          </a:xfrm>
        </p:spPr>
        <p:txBody>
          <a:bodyPr/>
          <a:lstStyle/>
          <a:p>
            <a:r>
              <a:rPr lang="en-US" sz="3200" dirty="0" smtClean="0"/>
              <a:t>Differential Games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895600"/>
            <a:ext cx="229150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953000"/>
            <a:ext cx="4551999" cy="82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10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530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Solution using dynamic programming</a:t>
            </a:r>
          </a:p>
          <a:p>
            <a:r>
              <a:rPr lang="en-US" sz="2000" dirty="0" smtClean="0"/>
              <a:t>Define the value function v(</a:t>
            </a:r>
            <a:r>
              <a:rPr lang="en-US" sz="2000" dirty="0" err="1" smtClean="0"/>
              <a:t>x,t</a:t>
            </a:r>
            <a:r>
              <a:rPr lang="en-US" sz="2000" dirty="0" smtClean="0"/>
              <a:t>) to be the greatest payoff possible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and</a:t>
            </a:r>
          </a:p>
          <a:p>
            <a:endParaRPr lang="en-US" sz="2000" dirty="0" smtClean="0"/>
          </a:p>
          <a:p>
            <a:r>
              <a:rPr lang="en-US" sz="2000" dirty="0" smtClean="0"/>
              <a:t>Theorem:  Assume that the value function Hamilton-Jacobi-Bellman is suitably smooth, then the solution is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Differential Games</a:t>
            </a:r>
            <a:endParaRPr lang="en-US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2533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14001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762000" y="5715000"/>
            <a:ext cx="7924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000" i="1" dirty="0">
                <a:solidFill>
                  <a:srgbClr val="FF0000"/>
                </a:solidFill>
                <a:ea typeface="굴림" pitchFamily="50" charset="-127"/>
              </a:rPr>
              <a:t>Backward induction: change to a </a:t>
            </a:r>
            <a:r>
              <a:rPr lang="en-US" altLang="ko-KR" sz="2000" i="1" dirty="0" smtClean="0">
                <a:solidFill>
                  <a:srgbClr val="FF0000"/>
                </a:solidFill>
                <a:ea typeface="굴림" pitchFamily="50" charset="-127"/>
              </a:rPr>
              <a:t> sequence </a:t>
            </a:r>
            <a:r>
              <a:rPr lang="en-US" altLang="ko-KR" sz="2000" i="1" dirty="0">
                <a:solidFill>
                  <a:srgbClr val="FF0000"/>
                </a:solidFill>
                <a:ea typeface="굴림" pitchFamily="50" charset="-127"/>
              </a:rPr>
              <a:t>of constrained optimization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11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267200"/>
            <a:ext cx="79343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530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Differential Game:</a:t>
            </a:r>
          </a:p>
          <a:p>
            <a:r>
              <a:rPr lang="en-US" sz="2400" dirty="0" smtClean="0"/>
              <a:t>Each player solves the optimal control problem</a:t>
            </a:r>
          </a:p>
          <a:p>
            <a:r>
              <a:rPr lang="en-US" sz="2400" dirty="0" smtClean="0"/>
              <a:t>Different players share a state that obeys a dynamic equation</a:t>
            </a:r>
          </a:p>
          <a:p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</a:rPr>
              <a:t>x: state, f: a function, </a:t>
            </a:r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u</a:t>
            </a:r>
            <a:r>
              <a:rPr lang="en-US" altLang="zh-CN" sz="900" i="1" dirty="0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1</a:t>
            </a:r>
            <a:r>
              <a:rPr lang="en-US" altLang="zh-CN" sz="1600" i="1" dirty="0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, </a:t>
            </a:r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u</a:t>
            </a:r>
            <a:r>
              <a:rPr lang="en-US" altLang="zh-CN" sz="900" i="1" dirty="0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2</a:t>
            </a:r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,..., </a:t>
            </a:r>
            <a:r>
              <a:rPr lang="en-US" altLang="zh-CN" sz="2000" i="1" dirty="0" err="1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u</a:t>
            </a:r>
            <a:r>
              <a:rPr lang="en-US" altLang="zh-CN" sz="900" i="1" dirty="0" err="1" smtClean="0">
                <a:solidFill>
                  <a:srgbClr val="FF0000"/>
                </a:solidFill>
                <a:ea typeface="宋体" pitchFamily="2" charset="-122"/>
                <a:sym typeface="Symbol" pitchFamily="18" charset="2"/>
              </a:rPr>
              <a:t>N</a:t>
            </a:r>
            <a:r>
              <a:rPr lang="en-US" altLang="zh-CN" sz="2000" i="1" dirty="0" smtClean="0">
                <a:solidFill>
                  <a:srgbClr val="FF0000"/>
                </a:solidFill>
                <a:ea typeface="宋体" pitchFamily="2" charset="-122"/>
              </a:rPr>
              <a:t>: controls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</a:t>
            </a:r>
          </a:p>
          <a:p>
            <a:endParaRPr lang="en-US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Differential Games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12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352800"/>
            <a:ext cx="4343400" cy="973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4648200"/>
            <a:ext cx="62388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6781800" y="5486400"/>
            <a:ext cx="1828800" cy="457200"/>
          </a:xfrm>
          <a:prstGeom prst="wedgeRoundRectCallout">
            <a:avLst>
              <a:gd name="adj1" fmla="val -50297"/>
              <a:gd name="adj2" fmla="val -12511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Terminal Payoff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1676400" y="5562600"/>
            <a:ext cx="2590800" cy="381000"/>
          </a:xfrm>
          <a:prstGeom prst="wedgeRoundRectCallout">
            <a:avLst>
              <a:gd name="adj1" fmla="val 27645"/>
              <a:gd name="adj2" fmla="val -15464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Running Payoff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0" y="4114800"/>
            <a:ext cx="1524000" cy="457200"/>
          </a:xfrm>
          <a:prstGeom prst="wedgeRoundRectCallout">
            <a:avLst>
              <a:gd name="adj1" fmla="val 82738"/>
              <a:gd name="adj2" fmla="val 112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Overall Payoff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For an N-person differential game, the information structure could be:</a:t>
            </a:r>
          </a:p>
          <a:p>
            <a:r>
              <a:rPr lang="en-US" sz="2000" dirty="0" smtClean="0"/>
              <a:t>Open Loop, if </a:t>
            </a:r>
          </a:p>
          <a:p>
            <a:endParaRPr lang="en-US" sz="2000" dirty="0" smtClean="0"/>
          </a:p>
          <a:p>
            <a:r>
              <a:rPr lang="en-US" sz="2000" dirty="0" smtClean="0"/>
              <a:t>Closed-loop perfect state, if 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err="1" smtClean="0"/>
              <a:t>Memoryless</a:t>
            </a:r>
            <a:r>
              <a:rPr lang="en-US" sz="2000" dirty="0" smtClean="0"/>
              <a:t> perfect state, if</a:t>
            </a:r>
          </a:p>
          <a:p>
            <a:endParaRPr lang="en-US" sz="2000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dirty="0" smtClean="0"/>
              <a:t>Feedback perfect state, if</a:t>
            </a:r>
          </a:p>
          <a:p>
            <a:endParaRPr lang="en-US" sz="2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Differential Games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400"/>
            <a:ext cx="1828800" cy="40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4641" y="2590800"/>
            <a:ext cx="337490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038600"/>
            <a:ext cx="2743200" cy="528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91841" y="5410201"/>
            <a:ext cx="238224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53000"/>
          </a:xfrm>
        </p:spPr>
        <p:txBody>
          <a:bodyPr/>
          <a:lstStyle/>
          <a:p>
            <a:r>
              <a:rPr lang="en-US" sz="2400" dirty="0" smtClean="0"/>
              <a:t>For special case of </a:t>
            </a:r>
            <a:r>
              <a:rPr lang="en-US" sz="2400" i="1" dirty="0" smtClean="0">
                <a:solidFill>
                  <a:srgbClr val="FF0000"/>
                </a:solidFill>
              </a:rPr>
              <a:t>Stochastic linear quadratic</a:t>
            </a:r>
            <a:r>
              <a:rPr lang="en-US" sz="2400" dirty="0" smtClean="0"/>
              <a:t> differential game: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400" dirty="0" smtClean="0"/>
              <a:t>The value function can be written as:</a:t>
            </a:r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where T satisfies the following </a:t>
            </a:r>
            <a:r>
              <a:rPr lang="en-US" sz="2400" i="1" dirty="0" err="1" smtClean="0">
                <a:solidFill>
                  <a:srgbClr val="FF0000"/>
                </a:solidFill>
              </a:rPr>
              <a:t>Riccati</a:t>
            </a:r>
            <a:r>
              <a:rPr lang="en-US" sz="2400" dirty="0" smtClean="0"/>
              <a:t> differential equations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Differential Games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565785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3500" y="5257800"/>
            <a:ext cx="30099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3905250"/>
            <a:ext cx="43243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828800" y="1676400"/>
            <a:ext cx="2286000" cy="228600"/>
          </a:xfrm>
          <a:prstGeom prst="wedgeRoundRectCallout">
            <a:avLst>
              <a:gd name="adj1" fmla="val -55362"/>
              <a:gd name="adj2" fmla="val 14547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State dynamics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895600"/>
            <a:ext cx="2743200" cy="58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381000" y="2667000"/>
            <a:ext cx="2286000" cy="228600"/>
          </a:xfrm>
          <a:prstGeom prst="wedgeRoundRectCallout">
            <a:avLst>
              <a:gd name="adj1" fmla="val 3361"/>
              <a:gd name="adj2" fmla="val 16675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Payoff Function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077200" cy="4953000"/>
          </a:xfrm>
        </p:spPr>
        <p:txBody>
          <a:bodyPr/>
          <a:lstStyle/>
          <a:p>
            <a:r>
              <a:rPr lang="en-US" sz="2000" dirty="0" smtClean="0"/>
              <a:t>and</a:t>
            </a:r>
          </a:p>
          <a:p>
            <a:endParaRPr lang="en-US" sz="2000" dirty="0" smtClean="0"/>
          </a:p>
          <a:p>
            <a:r>
              <a:rPr lang="en-US" sz="2000" dirty="0" smtClean="0"/>
              <a:t>     can be obtained from the following differential equation: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r>
              <a:rPr lang="en-US" sz="2000" dirty="0"/>
              <a:t>Finally,  the optimal control variable can be obtained as follows: 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optimal control function constitutes a </a:t>
            </a:r>
            <a:r>
              <a:rPr lang="en-US" sz="2000" i="1" dirty="0" smtClean="0">
                <a:solidFill>
                  <a:srgbClr val="FF0000"/>
                </a:solidFill>
              </a:rPr>
              <a:t>feedback Nash Equilibrium </a:t>
            </a:r>
            <a:r>
              <a:rPr lang="en-US" sz="2000" dirty="0" smtClean="0"/>
              <a:t>to the stochastic differential game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 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Differential Games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143000"/>
            <a:ext cx="1334801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4572000"/>
            <a:ext cx="2103120" cy="4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2667000" y="914400"/>
            <a:ext cx="1905000" cy="304800"/>
          </a:xfrm>
          <a:prstGeom prst="wedgeRoundRectCallout">
            <a:avLst>
              <a:gd name="adj1" fmla="val 31707"/>
              <a:gd name="adj2" fmla="val 8484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Riccati</a:t>
            </a:r>
            <a:r>
              <a:rPr lang="en-US" dirty="0" smtClean="0"/>
              <a:t> Solution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1732" y="2514599"/>
            <a:ext cx="3440537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905000"/>
            <a:ext cx="2762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400" dirty="0" smtClean="0"/>
              <a:t>In real life distributed systems :</a:t>
            </a:r>
          </a:p>
          <a:p>
            <a:pPr lvl="1">
              <a:lnSpc>
                <a:spcPct val="90000"/>
              </a:lnSpc>
            </a:pPr>
            <a:r>
              <a:rPr lang="en-CA" sz="2000" dirty="0" smtClean="0"/>
              <a:t>Players may not observe the actions of their opponents</a:t>
            </a:r>
          </a:p>
          <a:p>
            <a:pPr lvl="1"/>
            <a:r>
              <a:rPr lang="en-US" sz="2000" dirty="0" smtClean="0"/>
              <a:t>Players are concerned by the satisfaction of their individual constraints rather than the optimization of their performance metric</a:t>
            </a:r>
          </a:p>
          <a:p>
            <a:pPr>
              <a:lnSpc>
                <a:spcPct val="90000"/>
              </a:lnSpc>
              <a:buNone/>
            </a:pPr>
            <a:endParaRPr lang="en-CA" sz="2400" dirty="0" smtClean="0"/>
          </a:p>
          <a:p>
            <a:pPr>
              <a:lnSpc>
                <a:spcPct val="90000"/>
              </a:lnSpc>
            </a:pPr>
            <a:r>
              <a:rPr lang="en-CA" sz="2400" dirty="0" smtClean="0"/>
              <a:t>New equilibrium concepts are needed that :</a:t>
            </a:r>
          </a:p>
          <a:p>
            <a:pPr lvl="1">
              <a:lnSpc>
                <a:spcPct val="90000"/>
              </a:lnSpc>
            </a:pPr>
            <a:r>
              <a:rPr lang="en-CA" sz="2000" dirty="0" smtClean="0"/>
              <a:t>Do not require complete information </a:t>
            </a:r>
          </a:p>
          <a:p>
            <a:pPr lvl="1">
              <a:lnSpc>
                <a:spcPct val="90000"/>
              </a:lnSpc>
            </a:pPr>
            <a:r>
              <a:rPr lang="en-CA" sz="2000" dirty="0" smtClean="0"/>
              <a:t>Achievable through learning, over repeated play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Satisfaction Games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16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>
              <a:buNone/>
            </a:pPr>
            <a:r>
              <a:rPr lang="fr-CA" sz="2800" b="1" dirty="0" smtClean="0"/>
              <a:t>Satisfaction Equibliruim</a:t>
            </a:r>
          </a:p>
          <a:p>
            <a:r>
              <a:rPr lang="fr-CA" sz="2400" dirty="0" smtClean="0"/>
              <a:t>A satisfaction-</a:t>
            </a:r>
            <a:r>
              <a:rPr lang="fr-CA" sz="2400" dirty="0" err="1" smtClean="0"/>
              <a:t>based</a:t>
            </a:r>
            <a:r>
              <a:rPr lang="fr-CA" sz="2400" dirty="0" smtClean="0"/>
              <a:t> </a:t>
            </a:r>
            <a:r>
              <a:rPr lang="fr-CA" sz="2400" dirty="0" err="1" smtClean="0"/>
              <a:t>reasoning</a:t>
            </a:r>
            <a:r>
              <a:rPr lang="fr-CA" sz="2400" dirty="0" smtClean="0"/>
              <a:t>:</a:t>
            </a:r>
          </a:p>
          <a:p>
            <a:pPr lvl="1"/>
            <a:r>
              <a:rPr lang="fr-CA" sz="2000" dirty="0" smtClean="0"/>
              <a:t>If a player </a:t>
            </a:r>
            <a:r>
              <a:rPr lang="fr-CA" sz="2000" dirty="0" err="1" smtClean="0"/>
              <a:t>is</a:t>
            </a:r>
            <a:r>
              <a:rPr lang="fr-CA" sz="2000" dirty="0" smtClean="0"/>
              <a:t> </a:t>
            </a:r>
            <a:r>
              <a:rPr lang="fr-CA" sz="2000" dirty="0" err="1" smtClean="0"/>
              <a:t>satisfied</a:t>
            </a:r>
            <a:r>
              <a:rPr lang="fr-CA" sz="2000" dirty="0" smtClean="0"/>
              <a:t> by </a:t>
            </a:r>
            <a:r>
              <a:rPr lang="fr-CA" sz="2000" dirty="0" err="1" smtClean="0"/>
              <a:t>its</a:t>
            </a:r>
            <a:r>
              <a:rPr lang="fr-CA" sz="2000" dirty="0" smtClean="0"/>
              <a:t> </a:t>
            </a:r>
            <a:r>
              <a:rPr lang="fr-CA" sz="2000" dirty="0" err="1" smtClean="0"/>
              <a:t>current</a:t>
            </a:r>
            <a:r>
              <a:rPr lang="fr-CA" sz="2000" dirty="0" smtClean="0"/>
              <a:t> </a:t>
            </a:r>
            <a:r>
              <a:rPr lang="fr-CA" sz="2000" dirty="0" err="1" smtClean="0"/>
              <a:t>payoff</a:t>
            </a:r>
            <a:r>
              <a:rPr lang="fr-CA" sz="2000" dirty="0" smtClean="0"/>
              <a:t>, </a:t>
            </a:r>
            <a:r>
              <a:rPr lang="fr-CA" sz="2000" dirty="0" err="1" smtClean="0"/>
              <a:t>it</a:t>
            </a:r>
            <a:r>
              <a:rPr lang="fr-CA" sz="2000" dirty="0" smtClean="0"/>
              <a:t> </a:t>
            </a:r>
            <a:r>
              <a:rPr lang="fr-CA" sz="2000" dirty="0" err="1" smtClean="0"/>
              <a:t>should</a:t>
            </a:r>
            <a:r>
              <a:rPr lang="fr-CA" sz="2000" dirty="0" smtClean="0"/>
              <a:t> </a:t>
            </a:r>
            <a:r>
              <a:rPr lang="fr-CA" sz="2000" dirty="0" err="1" smtClean="0"/>
              <a:t>keep</a:t>
            </a:r>
            <a:r>
              <a:rPr lang="fr-CA" sz="2000" dirty="0" smtClean="0"/>
              <a:t> </a:t>
            </a:r>
            <a:r>
              <a:rPr lang="fr-CA" sz="2000" dirty="0" err="1" smtClean="0"/>
              <a:t>playing</a:t>
            </a:r>
            <a:r>
              <a:rPr lang="fr-CA" sz="2000" dirty="0" smtClean="0"/>
              <a:t> the </a:t>
            </a:r>
            <a:r>
              <a:rPr lang="fr-CA" sz="2000" dirty="0" err="1" smtClean="0"/>
              <a:t>current</a:t>
            </a:r>
            <a:r>
              <a:rPr lang="fr-CA" sz="2000" dirty="0" smtClean="0"/>
              <a:t> </a:t>
            </a:r>
            <a:r>
              <a:rPr lang="fr-CA" sz="2000" dirty="0" err="1" smtClean="0"/>
              <a:t>strategy</a:t>
            </a:r>
            <a:r>
              <a:rPr lang="fr-CA" sz="2000" dirty="0" smtClean="0"/>
              <a:t>, </a:t>
            </a:r>
            <a:r>
              <a:rPr lang="fr-CA" sz="2000" dirty="0" err="1" smtClean="0"/>
              <a:t>instead</a:t>
            </a:r>
            <a:r>
              <a:rPr lang="fr-CA" sz="2000" dirty="0" smtClean="0"/>
              <a:t> of </a:t>
            </a:r>
            <a:r>
              <a:rPr lang="fr-CA" sz="2000" dirty="0" err="1" smtClean="0"/>
              <a:t>further</a:t>
            </a:r>
            <a:r>
              <a:rPr lang="fr-CA" sz="2000" dirty="0" smtClean="0"/>
              <a:t> </a:t>
            </a:r>
            <a:r>
              <a:rPr lang="fr-CA" sz="2000" dirty="0" err="1" smtClean="0"/>
              <a:t>improving</a:t>
            </a:r>
            <a:r>
              <a:rPr lang="fr-CA" sz="2000" dirty="0" smtClean="0"/>
              <a:t> the utility</a:t>
            </a:r>
          </a:p>
          <a:p>
            <a:pPr lvl="1"/>
            <a:r>
              <a:rPr lang="fr-CA" sz="2000" dirty="0" smtClean="0"/>
              <a:t>An unsatisfied player </a:t>
            </a:r>
            <a:r>
              <a:rPr lang="fr-CA" sz="2000" dirty="0" err="1" smtClean="0"/>
              <a:t>may</a:t>
            </a:r>
            <a:r>
              <a:rPr lang="fr-CA" sz="2000" dirty="0" smtClean="0"/>
              <a:t> </a:t>
            </a:r>
            <a:r>
              <a:rPr lang="fr-CA" sz="2000" dirty="0" err="1" smtClean="0"/>
              <a:t>decide</a:t>
            </a:r>
            <a:r>
              <a:rPr lang="fr-CA" sz="2000" dirty="0" smtClean="0"/>
              <a:t> to change </a:t>
            </a:r>
            <a:r>
              <a:rPr lang="fr-CA" sz="2000" dirty="0" err="1" smtClean="0"/>
              <a:t>its</a:t>
            </a:r>
            <a:r>
              <a:rPr lang="fr-CA" sz="2000" dirty="0" smtClean="0"/>
              <a:t> </a:t>
            </a:r>
            <a:r>
              <a:rPr lang="fr-CA" sz="2000" dirty="0" err="1" smtClean="0"/>
              <a:t>strategy</a:t>
            </a:r>
            <a:r>
              <a:rPr lang="fr-CA" sz="2000" dirty="0" smtClean="0"/>
              <a:t> </a:t>
            </a:r>
            <a:r>
              <a:rPr lang="fr-CA" sz="2000" dirty="0" err="1" smtClean="0"/>
              <a:t>according</a:t>
            </a:r>
            <a:r>
              <a:rPr lang="fr-CA" sz="2000" dirty="0" smtClean="0"/>
              <a:t> to </a:t>
            </a:r>
            <a:r>
              <a:rPr lang="fr-CA" sz="2000" dirty="0" err="1" smtClean="0"/>
              <a:t>some</a:t>
            </a:r>
            <a:r>
              <a:rPr lang="fr-CA" sz="2000" dirty="0" smtClean="0"/>
              <a:t> exploration </a:t>
            </a:r>
            <a:r>
              <a:rPr lang="fr-CA" sz="2000" dirty="0" err="1" smtClean="0"/>
              <a:t>function</a:t>
            </a:r>
            <a:endParaRPr lang="fr-CA" sz="2000" dirty="0" smtClean="0"/>
          </a:p>
          <a:p>
            <a:pPr lvl="1"/>
            <a:r>
              <a:rPr lang="en-US" sz="2000" dirty="0" smtClean="0"/>
              <a:t>In other word, if player is satisfied, it will not change its strategy anymore, even though its utility can be improved</a:t>
            </a:r>
            <a:endParaRPr lang="fr-CA" sz="2000" dirty="0" smtClean="0"/>
          </a:p>
          <a:p>
            <a:r>
              <a:rPr lang="fr-CA" sz="2400" dirty="0" smtClean="0"/>
              <a:t>A </a:t>
            </a:r>
            <a:r>
              <a:rPr lang="fr-CA" sz="2400" i="1" dirty="0" smtClean="0">
                <a:solidFill>
                  <a:srgbClr val="FF0000"/>
                </a:solidFill>
              </a:rPr>
              <a:t>Satisfaction </a:t>
            </a:r>
            <a:r>
              <a:rPr lang="fr-CA" sz="2400" i="1" dirty="0" err="1" smtClean="0">
                <a:solidFill>
                  <a:srgbClr val="FF0000"/>
                </a:solidFill>
              </a:rPr>
              <a:t>equilibrium</a:t>
            </a:r>
            <a:r>
              <a:rPr lang="fr-CA" sz="2400" i="1" dirty="0" smtClean="0">
                <a:solidFill>
                  <a:srgbClr val="FF0000"/>
                </a:solidFill>
              </a:rPr>
              <a:t> </a:t>
            </a:r>
            <a:r>
              <a:rPr lang="fr-CA" sz="2400" dirty="0" err="1" smtClean="0"/>
              <a:t>will</a:t>
            </a:r>
            <a:r>
              <a:rPr lang="fr-CA" sz="2400" dirty="0" smtClean="0"/>
              <a:t> arise when all players are </a:t>
            </a:r>
            <a:r>
              <a:rPr lang="fr-CA" sz="2400" dirty="0" err="1" smtClean="0"/>
              <a:t>satisfied</a:t>
            </a:r>
            <a:r>
              <a:rPr lang="fr-CA" sz="2400" dirty="0" smtClean="0"/>
              <a:t>.</a:t>
            </a:r>
          </a:p>
          <a:p>
            <a:r>
              <a:rPr lang="en-US" sz="2400" dirty="0"/>
              <a:t>Different from Nash equilibrium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Satisfaction Games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17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pPr lvl="1"/>
            <a:r>
              <a:rPr lang="en-US" sz="2400" dirty="0" smtClean="0"/>
              <a:t>Smart Grid</a:t>
            </a:r>
          </a:p>
          <a:p>
            <a:pPr lvl="1"/>
            <a:r>
              <a:rPr lang="en-US" sz="2400" dirty="0" smtClean="0"/>
              <a:t>Smart Buildings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Game Theory Preliminary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Differential Game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Satisfaction Game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Contributions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Hydrothermal Scheduling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Smart Building Controls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Distributed HVAC Control</a:t>
            </a:r>
          </a:p>
          <a:p>
            <a:r>
              <a:rPr lang="en-US" sz="2400" dirty="0" smtClean="0"/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457200"/>
          </a:xfrm>
        </p:spPr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18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Stochastic dynamic hydrothermal scheduling in Smart grid networks</a:t>
            </a:r>
          </a:p>
          <a:p>
            <a:pPr lvl="1"/>
            <a:r>
              <a:rPr lang="en-US" sz="1600" dirty="0" smtClean="0"/>
              <a:t>Modeling competitive interactions between an autonomous pumped-storage plant as an energy storage and a thermal-power plant </a:t>
            </a:r>
          </a:p>
          <a:p>
            <a:pPr lvl="1"/>
            <a:r>
              <a:rPr lang="en-US" sz="1600" dirty="0" smtClean="0"/>
              <a:t>Optimizing power generation and storage</a:t>
            </a:r>
          </a:p>
          <a:p>
            <a:pPr lvl="1"/>
            <a:r>
              <a:rPr lang="en-US" sz="1600" dirty="0" smtClean="0"/>
              <a:t>The proposed framework and games can reduce the peak to average ratio and total energy generation for the thermal plant</a:t>
            </a:r>
            <a:endParaRPr lang="en-US" sz="2000" b="1" dirty="0" smtClean="0"/>
          </a:p>
          <a:p>
            <a:r>
              <a:rPr lang="en-US" sz="2000" b="1" dirty="0" smtClean="0"/>
              <a:t>Autonomous demand response using stochastic differential games</a:t>
            </a:r>
          </a:p>
          <a:p>
            <a:pPr lvl="1"/>
            <a:r>
              <a:rPr lang="en-US" sz="1600" dirty="0" smtClean="0"/>
              <a:t>Modeling a distributed energy management system of smart residential buildings</a:t>
            </a:r>
          </a:p>
          <a:p>
            <a:pPr lvl="1"/>
            <a:r>
              <a:rPr lang="en-US" sz="1600" dirty="0" smtClean="0"/>
              <a:t>Controlling of HVAC  and storage units to minimize the users total cost</a:t>
            </a:r>
          </a:p>
          <a:p>
            <a:pPr lvl="1"/>
            <a:r>
              <a:rPr lang="en-US" sz="1600" dirty="0" smtClean="0"/>
              <a:t>The proposed method reduces the overall power consumption of all users</a:t>
            </a:r>
            <a:endParaRPr lang="en-US" sz="1600" b="1" dirty="0" smtClean="0"/>
          </a:p>
          <a:p>
            <a:r>
              <a:rPr lang="en-US" sz="2000" b="1" dirty="0" smtClean="0"/>
              <a:t>Distributed Control of HVAC Systems in Smart Buildings</a:t>
            </a:r>
          </a:p>
          <a:p>
            <a:pPr lvl="1"/>
            <a:r>
              <a:rPr lang="en-US" sz="1600" dirty="0" smtClean="0"/>
              <a:t>Modeling  a distributed control of HVAC system in a smart building based on occupancy</a:t>
            </a:r>
          </a:p>
          <a:p>
            <a:pPr lvl="1"/>
            <a:r>
              <a:rPr lang="en-US" sz="1600" dirty="0" smtClean="0"/>
              <a:t>The interaction among several autonomous HVAC units is studied using satisfaction game and a trial-and-error learning algorithm</a:t>
            </a:r>
          </a:p>
          <a:p>
            <a:pPr lvl="1"/>
            <a:r>
              <a:rPr lang="en-US" sz="1600" dirty="0" smtClean="0"/>
              <a:t>The proposed method significantly increase the energy efficiency of smart buildings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19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pPr lvl="1"/>
            <a:r>
              <a:rPr lang="en-US" sz="2400" dirty="0" smtClean="0"/>
              <a:t>Smart Grid</a:t>
            </a:r>
          </a:p>
          <a:p>
            <a:pPr lvl="1"/>
            <a:r>
              <a:rPr lang="en-US" sz="2400" dirty="0" smtClean="0"/>
              <a:t>Smart Buildings</a:t>
            </a:r>
          </a:p>
          <a:p>
            <a:r>
              <a:rPr lang="en-US" sz="2400" dirty="0" smtClean="0"/>
              <a:t>Game Theory Preliminary</a:t>
            </a:r>
          </a:p>
          <a:p>
            <a:pPr lvl="1"/>
            <a:r>
              <a:rPr lang="en-US" sz="2400" dirty="0" smtClean="0"/>
              <a:t>Differential Game</a:t>
            </a:r>
          </a:p>
          <a:p>
            <a:pPr lvl="1"/>
            <a:r>
              <a:rPr lang="en-US" sz="2400" dirty="0" smtClean="0"/>
              <a:t>Satisfaction Game</a:t>
            </a:r>
          </a:p>
          <a:p>
            <a:r>
              <a:rPr lang="en-US" sz="2400" dirty="0" smtClean="0"/>
              <a:t>Contributions</a:t>
            </a:r>
          </a:p>
          <a:p>
            <a:pPr lvl="1"/>
            <a:r>
              <a:rPr lang="en-US" sz="2400" dirty="0"/>
              <a:t>Hydrothermal Scheduling</a:t>
            </a:r>
          </a:p>
          <a:p>
            <a:pPr lvl="1"/>
            <a:r>
              <a:rPr lang="en-US" sz="2400" dirty="0"/>
              <a:t>Smart Building Controls</a:t>
            </a:r>
          </a:p>
          <a:p>
            <a:pPr lvl="1"/>
            <a:r>
              <a:rPr lang="en-US" sz="2400" dirty="0"/>
              <a:t>Distributed HVAC Control</a:t>
            </a:r>
          </a:p>
          <a:p>
            <a:r>
              <a:rPr lang="en-US" sz="2400" dirty="0" smtClean="0"/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457200"/>
          </a:xfrm>
        </p:spPr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0000"/>
                </a:solidFill>
              </a:rPr>
              <a:t>Energy storages  </a:t>
            </a:r>
            <a:r>
              <a:rPr lang="en-US" sz="2400" dirty="0" smtClean="0"/>
              <a:t>can help balancing supply and demand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The pumped-storage </a:t>
            </a:r>
            <a:r>
              <a:rPr lang="en-US" sz="2400" dirty="0" smtClean="0"/>
              <a:t>plant has the largest available capacity</a:t>
            </a:r>
          </a:p>
          <a:p>
            <a:r>
              <a:rPr lang="en-US" sz="2400" dirty="0" smtClean="0"/>
              <a:t>Stores off-peak energy for generation during peak periods</a:t>
            </a:r>
          </a:p>
          <a:p>
            <a:r>
              <a:rPr lang="en-US" sz="2400" dirty="0" smtClean="0"/>
              <a:t>Converts intermittent renewable energy into a firm, </a:t>
            </a:r>
            <a:r>
              <a:rPr lang="en-US" sz="2400" dirty="0" err="1" smtClean="0"/>
              <a:t>dispatchable</a:t>
            </a:r>
            <a:r>
              <a:rPr lang="en-US" sz="2400" dirty="0" smtClean="0"/>
              <a:t> resource</a:t>
            </a:r>
          </a:p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Hydrothermal Scheduling</a:t>
            </a:r>
            <a:endParaRPr lang="en-US" dirty="0"/>
          </a:p>
        </p:txBody>
      </p:sp>
      <p:pic>
        <p:nvPicPr>
          <p:cNvPr id="6" name="Picture 5" descr="pump_storage (1)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2895600"/>
            <a:ext cx="4299966" cy="318516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20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6982" y="3048000"/>
            <a:ext cx="381701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Two types of power plants</a:t>
            </a:r>
          </a:p>
          <a:p>
            <a:r>
              <a:rPr lang="en-US" sz="2400" dirty="0" smtClean="0"/>
              <a:t>Each power plant tries to maximize its own profit</a:t>
            </a:r>
          </a:p>
          <a:p>
            <a:r>
              <a:rPr lang="en-US" sz="2400" dirty="0" smtClean="0"/>
              <a:t>Thermal plant action:</a:t>
            </a:r>
          </a:p>
          <a:p>
            <a:pPr lvl="1"/>
            <a:r>
              <a:rPr lang="en-US" sz="1600" dirty="0" smtClean="0"/>
              <a:t>                               , </a:t>
            </a:r>
            <a:r>
              <a:rPr lang="en-US" sz="2000" dirty="0" smtClean="0"/>
              <a:t>how much power to sell to the market</a:t>
            </a:r>
          </a:p>
          <a:p>
            <a:r>
              <a:rPr lang="en-US" sz="2400" dirty="0" smtClean="0"/>
              <a:t>Pumped-storage plant action:</a:t>
            </a:r>
          </a:p>
          <a:p>
            <a:pPr lvl="1"/>
            <a:r>
              <a:rPr lang="en-US" sz="2000" dirty="0" smtClean="0"/>
              <a:t>                          , the discharged water from the dam</a:t>
            </a:r>
          </a:p>
          <a:p>
            <a:r>
              <a:rPr lang="en-US" sz="2400" dirty="0" smtClean="0"/>
              <a:t>State:</a:t>
            </a:r>
          </a:p>
          <a:p>
            <a:pPr lvl="1"/>
            <a:r>
              <a:rPr lang="en-US" sz="2400" dirty="0" smtClean="0"/>
              <a:t>        , the reservoir volume</a:t>
            </a:r>
          </a:p>
          <a:p>
            <a:pPr lvl="1"/>
            <a:endParaRPr lang="en-US" sz="20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Hydrothermal Scheduling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21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00400"/>
            <a:ext cx="1622725" cy="36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2438400"/>
            <a:ext cx="1371600" cy="34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3962400"/>
            <a:ext cx="49065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Nash-</a:t>
            </a:r>
            <a:r>
              <a:rPr lang="en-US" sz="2000" b="1" dirty="0" err="1" smtClean="0"/>
              <a:t>Cournot</a:t>
            </a:r>
            <a:r>
              <a:rPr lang="en-US" sz="2000" b="1" dirty="0" smtClean="0"/>
              <a:t> Price Model</a:t>
            </a:r>
            <a:endParaRPr lang="en-US" sz="2000" dirty="0" smtClean="0"/>
          </a:p>
          <a:p>
            <a:r>
              <a:rPr lang="en-US" sz="2000" dirty="0" smtClean="0"/>
              <a:t>The spot price can be obtained as: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System Dynamics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Hydrothermal Scheduling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22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648200" y="1143000"/>
            <a:ext cx="3962400" cy="2209800"/>
            <a:chOff x="1981200" y="2667000"/>
            <a:chExt cx="3962400" cy="2209800"/>
          </a:xfrm>
        </p:grpSpPr>
        <p:sp>
          <p:nvSpPr>
            <p:cNvPr id="13" name="Line Callout 1 12"/>
            <p:cNvSpPr/>
            <p:nvPr/>
          </p:nvSpPr>
          <p:spPr>
            <a:xfrm>
              <a:off x="2057400" y="4343400"/>
              <a:ext cx="1828800" cy="533400"/>
            </a:xfrm>
            <a:prstGeom prst="borderCallout1">
              <a:avLst>
                <a:gd name="adj1" fmla="val -6852"/>
                <a:gd name="adj2" fmla="val 76462"/>
                <a:gd name="adj3" fmla="val -73215"/>
                <a:gd name="adj4" fmla="val 87984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Power generated by hydro plant</a:t>
              </a:r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981200" y="2667000"/>
              <a:ext cx="3962400" cy="1429672"/>
              <a:chOff x="1981200" y="2667000"/>
              <a:chExt cx="3962400" cy="1429672"/>
            </a:xfrm>
          </p:grpSpPr>
          <p:pic>
            <p:nvPicPr>
              <p:cNvPr id="31749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209800" y="3581400"/>
                <a:ext cx="2971800" cy="515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Line Callout 1 11"/>
              <p:cNvSpPr/>
              <p:nvPr/>
            </p:nvSpPr>
            <p:spPr>
              <a:xfrm>
                <a:off x="1981200" y="2743200"/>
                <a:ext cx="1828800" cy="533400"/>
              </a:xfrm>
              <a:prstGeom prst="borderCallout1">
                <a:avLst>
                  <a:gd name="adj1" fmla="val 99270"/>
                  <a:gd name="adj2" fmla="val 50271"/>
                  <a:gd name="adj3" fmla="val 177892"/>
                  <a:gd name="adj4" fmla="val 5428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Total Demand</a:t>
                </a:r>
                <a:endParaRPr lang="en-US" dirty="0"/>
              </a:p>
            </p:txBody>
          </p:sp>
          <p:sp>
            <p:nvSpPr>
              <p:cNvPr id="14" name="Line Callout 1 13"/>
              <p:cNvSpPr/>
              <p:nvPr/>
            </p:nvSpPr>
            <p:spPr>
              <a:xfrm>
                <a:off x="4114800" y="2667000"/>
                <a:ext cx="1828800" cy="533400"/>
              </a:xfrm>
              <a:prstGeom prst="borderCallout1">
                <a:avLst>
                  <a:gd name="adj1" fmla="val 99270"/>
                  <a:gd name="adj2" fmla="val 50271"/>
                  <a:gd name="adj3" fmla="val 192091"/>
                  <a:gd name="adj4" fmla="val 1179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Power generated by thermal plant</a:t>
                </a:r>
                <a:endParaRPr lang="en-US" dirty="0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524000" y="4267200"/>
            <a:ext cx="5943600" cy="1981200"/>
            <a:chOff x="2133600" y="1295400"/>
            <a:chExt cx="5943600" cy="1981200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33600" y="1981200"/>
              <a:ext cx="4038600" cy="64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Callout 1 16"/>
            <p:cNvSpPr/>
            <p:nvPr/>
          </p:nvSpPr>
          <p:spPr>
            <a:xfrm>
              <a:off x="2895600" y="1371600"/>
              <a:ext cx="1828800" cy="533400"/>
            </a:xfrm>
            <a:prstGeom prst="borderCallout1">
              <a:avLst>
                <a:gd name="adj1" fmla="val 99270"/>
                <a:gd name="adj2" fmla="val 50271"/>
                <a:gd name="adj3" fmla="val 161479"/>
                <a:gd name="adj4" fmla="val 78219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Power stored by thermal plant</a:t>
              </a:r>
              <a:endParaRPr lang="en-US" dirty="0"/>
            </a:p>
          </p:txBody>
        </p:sp>
        <p:sp>
          <p:nvSpPr>
            <p:cNvPr id="18" name="Line Callout 1 17"/>
            <p:cNvSpPr/>
            <p:nvPr/>
          </p:nvSpPr>
          <p:spPr>
            <a:xfrm>
              <a:off x="5562600" y="1295400"/>
              <a:ext cx="1905000" cy="609600"/>
            </a:xfrm>
            <a:prstGeom prst="borderCallout1">
              <a:avLst>
                <a:gd name="adj1" fmla="val 25568"/>
                <a:gd name="adj2" fmla="val -1060"/>
                <a:gd name="adj3" fmla="val 151893"/>
                <a:gd name="adj4" fmla="val -9398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Natural income to reservoir</a:t>
              </a:r>
              <a:endParaRPr lang="en-US" dirty="0"/>
            </a:p>
          </p:txBody>
        </p:sp>
        <p:sp>
          <p:nvSpPr>
            <p:cNvPr id="19" name="Line Callout 1 18"/>
            <p:cNvSpPr/>
            <p:nvPr/>
          </p:nvSpPr>
          <p:spPr>
            <a:xfrm>
              <a:off x="4800600" y="2743200"/>
              <a:ext cx="3276600" cy="533400"/>
            </a:xfrm>
            <a:prstGeom prst="borderCallout1">
              <a:avLst>
                <a:gd name="adj1" fmla="val 42127"/>
                <a:gd name="adj2" fmla="val -722"/>
                <a:gd name="adj3" fmla="val -63847"/>
                <a:gd name="adj4" fmla="val 33604"/>
              </a:avLst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Total water discharged by reservoir</a:t>
              </a:r>
              <a:endParaRPr lang="en-US" dirty="0"/>
            </a:p>
          </p:txBody>
        </p:sp>
      </p:grpSp>
      <p:sp>
        <p:nvSpPr>
          <p:cNvPr id="20" name="Line Callout 1 19"/>
          <p:cNvSpPr/>
          <p:nvPr/>
        </p:nvSpPr>
        <p:spPr>
          <a:xfrm>
            <a:off x="1905000" y="5638800"/>
            <a:ext cx="1828800" cy="533400"/>
          </a:xfrm>
          <a:prstGeom prst="borderCallout1">
            <a:avLst>
              <a:gd name="adj1" fmla="val -6505"/>
              <a:gd name="adj2" fmla="val 37505"/>
              <a:gd name="adj3" fmla="val -31834"/>
              <a:gd name="adj4" fmla="val 479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 leakage rate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Hydro Plant Payoff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Hydrothermal Scheduling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3600" y="2209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2209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Hydro generation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32104" y="2667000"/>
            <a:ext cx="7079792" cy="2667000"/>
            <a:chOff x="152400" y="3352800"/>
            <a:chExt cx="7079792" cy="2667000"/>
          </a:xfrm>
        </p:grpSpPr>
        <p:grpSp>
          <p:nvGrpSpPr>
            <p:cNvPr id="22" name="Group 21"/>
            <p:cNvGrpSpPr/>
            <p:nvPr/>
          </p:nvGrpSpPr>
          <p:grpSpPr>
            <a:xfrm>
              <a:off x="152400" y="3352800"/>
              <a:ext cx="7079792" cy="2667000"/>
              <a:chOff x="152400" y="3352800"/>
              <a:chExt cx="7079792" cy="266700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990600" y="3352800"/>
                <a:ext cx="6241592" cy="548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600" y="3962400"/>
                <a:ext cx="5303520" cy="779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05200" y="4800600"/>
                <a:ext cx="1188720" cy="4457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Line Callout 2 13"/>
              <p:cNvSpPr/>
              <p:nvPr/>
            </p:nvSpPr>
            <p:spPr>
              <a:xfrm>
                <a:off x="1600200" y="3505200"/>
                <a:ext cx="2667000" cy="381000"/>
              </a:xfrm>
              <a:prstGeom prst="borderCallout2">
                <a:avLst>
                  <a:gd name="adj1" fmla="val 568"/>
                  <a:gd name="adj2" fmla="val 8940"/>
                  <a:gd name="adj3" fmla="val 568"/>
                  <a:gd name="adj4" fmla="val 21515"/>
                  <a:gd name="adj5" fmla="val -66720"/>
                  <a:gd name="adj6" fmla="val 5781"/>
                </a:avLst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Line Callout 1 17"/>
              <p:cNvSpPr/>
              <p:nvPr/>
            </p:nvSpPr>
            <p:spPr>
              <a:xfrm>
                <a:off x="152400" y="4267200"/>
                <a:ext cx="1295400" cy="381000"/>
              </a:xfrm>
              <a:prstGeom prst="borderCallout1">
                <a:avLst>
                  <a:gd name="adj1" fmla="val 1607"/>
                  <a:gd name="adj2" fmla="val 54524"/>
                  <a:gd name="adj3" fmla="val -116072"/>
                  <a:gd name="adj4" fmla="val 73547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Total Payoff</a:t>
                </a:r>
                <a:endParaRPr lang="en-US" dirty="0"/>
              </a:p>
            </p:txBody>
          </p:sp>
          <p:sp>
            <p:nvSpPr>
              <p:cNvPr id="19" name="Line Callout 1 18"/>
              <p:cNvSpPr/>
              <p:nvPr/>
            </p:nvSpPr>
            <p:spPr>
              <a:xfrm>
                <a:off x="838200" y="5257800"/>
                <a:ext cx="1676400" cy="304800"/>
              </a:xfrm>
              <a:prstGeom prst="borderCallout1">
                <a:avLst>
                  <a:gd name="adj1" fmla="val 8036"/>
                  <a:gd name="adj2" fmla="val 44524"/>
                  <a:gd name="adj3" fmla="val -244643"/>
                  <a:gd name="adj4" fmla="val 45823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Value Function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Line Callout 1 19"/>
              <p:cNvSpPr/>
              <p:nvPr/>
            </p:nvSpPr>
            <p:spPr>
              <a:xfrm>
                <a:off x="3352800" y="5638800"/>
                <a:ext cx="2057400" cy="381000"/>
              </a:xfrm>
              <a:prstGeom prst="borderCallout1">
                <a:avLst>
                  <a:gd name="adj1" fmla="val -6964"/>
                  <a:gd name="adj2" fmla="val 17188"/>
                  <a:gd name="adj3" fmla="val -96073"/>
                  <a:gd name="adj4" fmla="val 25315"/>
                </a:avLst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Terminal Condition</a:t>
                </a:r>
                <a:endParaRPr lang="en-US" dirty="0"/>
              </a:p>
            </p:txBody>
          </p:sp>
        </p:grpSp>
        <p:sp>
          <p:nvSpPr>
            <p:cNvPr id="16" name="Line Callout 2 15"/>
            <p:cNvSpPr/>
            <p:nvPr/>
          </p:nvSpPr>
          <p:spPr>
            <a:xfrm>
              <a:off x="4329545" y="3470565"/>
              <a:ext cx="1600200" cy="381000"/>
            </a:xfrm>
            <a:prstGeom prst="borderCallout2">
              <a:avLst>
                <a:gd name="adj1" fmla="val -5146"/>
                <a:gd name="adj2" fmla="val 21185"/>
                <a:gd name="adj3" fmla="val -68003"/>
                <a:gd name="adj4" fmla="val 426"/>
                <a:gd name="adj5" fmla="val 4709"/>
                <a:gd name="adj6" fmla="val 25101"/>
              </a:avLst>
            </a:prstGeom>
            <a:noFill/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noFill/>
              </a:endParaRPr>
            </a:p>
          </p:txBody>
        </p:sp>
      </p:grpSp>
      <p:sp>
        <p:nvSpPr>
          <p:cNvPr id="25" name="Line Callout 2 24"/>
          <p:cNvSpPr/>
          <p:nvPr/>
        </p:nvSpPr>
        <p:spPr>
          <a:xfrm>
            <a:off x="7162800" y="2819400"/>
            <a:ext cx="990600" cy="381000"/>
          </a:xfrm>
          <a:prstGeom prst="borderCallout2">
            <a:avLst>
              <a:gd name="adj1" fmla="val -5146"/>
              <a:gd name="adj2" fmla="val 21185"/>
              <a:gd name="adj3" fmla="val -68003"/>
              <a:gd name="adj4" fmla="val 426"/>
              <a:gd name="adj5" fmla="val 4709"/>
              <a:gd name="adj6" fmla="val 25101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77000" y="190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 bought from thermal plant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Thermal Plant Payoff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Hydrothermal Scheduling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352800"/>
            <a:ext cx="5120640" cy="85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724400"/>
            <a:ext cx="1463040" cy="4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295400" y="1981200"/>
            <a:ext cx="7315200" cy="914400"/>
            <a:chOff x="1295400" y="2743200"/>
            <a:chExt cx="7315200" cy="9144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5400" y="3200400"/>
              <a:ext cx="543414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Line Callout 1 11"/>
            <p:cNvSpPr/>
            <p:nvPr/>
          </p:nvSpPr>
          <p:spPr>
            <a:xfrm>
              <a:off x="5029200" y="3276600"/>
              <a:ext cx="1524000" cy="304800"/>
            </a:xfrm>
            <a:prstGeom prst="borderCallout1">
              <a:avLst>
                <a:gd name="adj1" fmla="val -8523"/>
                <a:gd name="adj2" fmla="val 16212"/>
                <a:gd name="adj3" fmla="val -82954"/>
                <a:gd name="adj4" fmla="val 4530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27432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Cost of Thermal Generation</a:t>
              </a:r>
              <a:endParaRPr lang="en-US" dirty="0"/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15" name="Line Callout 2 14"/>
          <p:cNvSpPr/>
          <p:nvPr/>
        </p:nvSpPr>
        <p:spPr>
          <a:xfrm>
            <a:off x="1981200" y="2514600"/>
            <a:ext cx="1524000" cy="381000"/>
          </a:xfrm>
          <a:prstGeom prst="borderCallout2">
            <a:avLst>
              <a:gd name="adj1" fmla="val 568"/>
              <a:gd name="adj2" fmla="val 8940"/>
              <a:gd name="adj3" fmla="val 568"/>
              <a:gd name="adj4" fmla="val 21515"/>
              <a:gd name="adj5" fmla="val -66720"/>
              <a:gd name="adj6" fmla="val 5781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00200" y="1981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17" name="Line Callout 2 16"/>
          <p:cNvSpPr/>
          <p:nvPr/>
        </p:nvSpPr>
        <p:spPr>
          <a:xfrm>
            <a:off x="3505200" y="2514600"/>
            <a:ext cx="457200" cy="381000"/>
          </a:xfrm>
          <a:prstGeom prst="borderCallout2">
            <a:avLst>
              <a:gd name="adj1" fmla="val 568"/>
              <a:gd name="adj2" fmla="val 8940"/>
              <a:gd name="adj3" fmla="val 568"/>
              <a:gd name="adj4" fmla="val 21515"/>
              <a:gd name="adj5" fmla="val -66720"/>
              <a:gd name="adj6" fmla="val 5781"/>
            </a:avLst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962400" y="15240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sold to hydro plant</a:t>
            </a:r>
            <a:endParaRPr lang="en-US" dirty="0"/>
          </a:p>
        </p:txBody>
      </p:sp>
      <p:sp>
        <p:nvSpPr>
          <p:cNvPr id="19" name="Line Callout 2 18"/>
          <p:cNvSpPr/>
          <p:nvPr/>
        </p:nvSpPr>
        <p:spPr>
          <a:xfrm>
            <a:off x="4343400" y="2438400"/>
            <a:ext cx="457200" cy="381000"/>
          </a:xfrm>
          <a:prstGeom prst="borderCallout2">
            <a:avLst>
              <a:gd name="adj1" fmla="val 568"/>
              <a:gd name="adj2" fmla="val 8940"/>
              <a:gd name="adj3" fmla="val 568"/>
              <a:gd name="adj4" fmla="val 21515"/>
              <a:gd name="adj5" fmla="val -94805"/>
              <a:gd name="adj6" fmla="val 44079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95600" y="1828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Generation</a:t>
            </a:r>
            <a:endParaRPr lang="en-US" dirty="0"/>
          </a:p>
        </p:txBody>
      </p:sp>
      <p:sp>
        <p:nvSpPr>
          <p:cNvPr id="21" name="Line Callout 1 20"/>
          <p:cNvSpPr/>
          <p:nvPr/>
        </p:nvSpPr>
        <p:spPr>
          <a:xfrm>
            <a:off x="609600" y="3276600"/>
            <a:ext cx="1295400" cy="381000"/>
          </a:xfrm>
          <a:prstGeom prst="borderCallout1">
            <a:avLst>
              <a:gd name="adj1" fmla="val 1607"/>
              <a:gd name="adj2" fmla="val 54524"/>
              <a:gd name="adj3" fmla="val -116072"/>
              <a:gd name="adj4" fmla="val 735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 Payoff</a:t>
            </a:r>
            <a:endParaRPr lang="en-US" dirty="0"/>
          </a:p>
        </p:txBody>
      </p:sp>
      <p:sp>
        <p:nvSpPr>
          <p:cNvPr id="22" name="Line Callout 1 21"/>
          <p:cNvSpPr/>
          <p:nvPr/>
        </p:nvSpPr>
        <p:spPr>
          <a:xfrm>
            <a:off x="990600" y="4724400"/>
            <a:ext cx="1676400" cy="304800"/>
          </a:xfrm>
          <a:prstGeom prst="borderCallout1">
            <a:avLst>
              <a:gd name="adj1" fmla="val 8036"/>
              <a:gd name="adj2" fmla="val 44524"/>
              <a:gd name="adj3" fmla="val -244643"/>
              <a:gd name="adj4" fmla="val 458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Value Function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Line Callout 1 22"/>
          <p:cNvSpPr/>
          <p:nvPr/>
        </p:nvSpPr>
        <p:spPr>
          <a:xfrm>
            <a:off x="3352800" y="5562600"/>
            <a:ext cx="2057400" cy="381000"/>
          </a:xfrm>
          <a:prstGeom prst="borderCallout1">
            <a:avLst>
              <a:gd name="adj1" fmla="val -6964"/>
              <a:gd name="adj2" fmla="val 17188"/>
              <a:gd name="adj3" fmla="val -96073"/>
              <a:gd name="adj4" fmla="val 253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Terminal Condition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Derived optimal control for hydro plant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Derived optimal control for thermal plant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where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Hydrothermal Scheduling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352800"/>
            <a:ext cx="31242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00200"/>
            <a:ext cx="3276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495800"/>
            <a:ext cx="5394960" cy="1564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By increasing the price per Watt (K) the</a:t>
            </a:r>
            <a:r>
              <a:rPr lang="en-US" sz="2000" i="1" dirty="0" smtClean="0"/>
              <a:t> </a:t>
            </a:r>
            <a:r>
              <a:rPr lang="en-US" sz="2000" dirty="0" smtClean="0"/>
              <a:t>thermal plant finds </a:t>
            </a:r>
          </a:p>
          <a:p>
            <a:pPr lvl="1"/>
            <a:r>
              <a:rPr lang="en-US" sz="1600" dirty="0" smtClean="0"/>
              <a:t>Selling its output power to the pumped-storage plant more beneficial than selling it to the market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Hydrothermal Scheduling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667000"/>
            <a:ext cx="3276599" cy="329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514600"/>
            <a:ext cx="5105400" cy="337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590799"/>
            <a:ext cx="6248907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Comparison of output power of thermal and pumped-storage plants for two scenarios</a:t>
            </a:r>
          </a:p>
          <a:p>
            <a:pPr lvl="1">
              <a:buNone/>
            </a:pPr>
            <a:r>
              <a:rPr lang="en-US" sz="1600" dirty="0" smtClean="0"/>
              <a:t>1-Two plants are not networked(K=0),</a:t>
            </a:r>
          </a:p>
          <a:p>
            <a:pPr lvl="1">
              <a:buNone/>
            </a:pPr>
            <a:r>
              <a:rPr lang="en-US" sz="1600" dirty="0" smtClean="0"/>
              <a:t>2-Two plants are networked (K=200000)</a:t>
            </a:r>
          </a:p>
          <a:p>
            <a:r>
              <a:rPr lang="en-US" sz="2000" dirty="0" smtClean="0"/>
              <a:t>In case 2, the participation of pumped-storage plant in demand satisfaction increases, which yields a greener choice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Hydrothermal Scheduling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27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pPr lvl="1"/>
            <a:r>
              <a:rPr lang="en-US" sz="2400" dirty="0" smtClean="0"/>
              <a:t>Smart Grid</a:t>
            </a:r>
          </a:p>
          <a:p>
            <a:pPr lvl="1"/>
            <a:r>
              <a:rPr lang="en-US" sz="2400" dirty="0" smtClean="0"/>
              <a:t>Smart Buildings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Game Theory Preliminary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Differential Game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Satisfaction Game</a:t>
            </a:r>
          </a:p>
          <a:p>
            <a:r>
              <a:rPr lang="en-US" sz="2400" dirty="0" smtClean="0"/>
              <a:t>Contributions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Hydrothermal Scheduling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Smart Building Controls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Distributed HVAC Control</a:t>
            </a:r>
          </a:p>
          <a:p>
            <a:r>
              <a:rPr lang="en-US" sz="2400" dirty="0" smtClean="0"/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457200"/>
          </a:xfrm>
        </p:spPr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28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Smart Buildings Controls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305800" cy="47244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System Model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Upper Level</a:t>
            </a:r>
            <a:r>
              <a:rPr lang="en-US" sz="2000" dirty="0" smtClean="0"/>
              <a:t>: Independent System Operator</a:t>
            </a:r>
          </a:p>
          <a:p>
            <a:pPr lvl="1"/>
            <a:r>
              <a:rPr lang="en-US" sz="2000" dirty="0" smtClean="0"/>
              <a:t>Solves a social welfare maximization problem,</a:t>
            </a:r>
          </a:p>
          <a:p>
            <a:pPr lvl="1"/>
            <a:r>
              <a:rPr lang="en-US" sz="2000" dirty="0" smtClean="0"/>
              <a:t>Decides how much power to buy from generators and what are prices.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Lower Level</a:t>
            </a:r>
            <a:r>
              <a:rPr lang="en-US" sz="2000" dirty="0" smtClean="0"/>
              <a:t>: Number of buildings</a:t>
            </a:r>
          </a:p>
          <a:p>
            <a:pPr lvl="1"/>
            <a:r>
              <a:rPr lang="en-US" sz="2000" dirty="0" smtClean="0"/>
              <a:t>Solves a electricity bill minimization problem</a:t>
            </a:r>
          </a:p>
          <a:p>
            <a:pPr lvl="1"/>
            <a:r>
              <a:rPr lang="en-US" sz="2000" dirty="0" smtClean="0"/>
              <a:t>Decides HVAC and energy storage controls</a:t>
            </a:r>
          </a:p>
          <a:p>
            <a:pPr lvl="1"/>
            <a:endParaRPr lang="en-US" sz="16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29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2" descr="C:\Documents and Settings\nforouza\My Documents\Dropbox\stuff\ghol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5539108" cy="2361254"/>
          </a:xfrm>
          <a:prstGeom prst="rect">
            <a:avLst/>
          </a:prstGeom>
          <a:noFill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680760"/>
            <a:ext cx="3810001" cy="263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29200"/>
          </a:xfrm>
        </p:spPr>
        <p:txBody>
          <a:bodyPr/>
          <a:lstStyle/>
          <a:p>
            <a:r>
              <a:rPr lang="en-US" sz="2000" dirty="0" smtClean="0"/>
              <a:t>Centralized power generation</a:t>
            </a:r>
          </a:p>
          <a:p>
            <a:r>
              <a:rPr lang="en-US" sz="2000" dirty="0" smtClean="0"/>
              <a:t>One-directional power flow</a:t>
            </a:r>
          </a:p>
          <a:p>
            <a:r>
              <a:rPr lang="en-US" sz="2000" dirty="0" smtClean="0"/>
              <a:t>Generation follows load</a:t>
            </a:r>
          </a:p>
          <a:p>
            <a:r>
              <a:rPr lang="en-US" sz="2000" dirty="0" smtClean="0"/>
              <a:t>Operation based on historical experience</a:t>
            </a:r>
          </a:p>
          <a:p>
            <a:r>
              <a:rPr lang="en-US" sz="2000" dirty="0" smtClean="0"/>
              <a:t>Limited grid accessibility</a:t>
            </a:r>
          </a:p>
          <a:p>
            <a:pPr>
              <a:buNone/>
            </a:pPr>
            <a:r>
              <a:rPr lang="en-US" sz="2000" dirty="0" smtClean="0"/>
              <a:t>       for new producers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Distributed power generation</a:t>
            </a:r>
          </a:p>
          <a:p>
            <a:r>
              <a:rPr lang="en-US" sz="2000" dirty="0" smtClean="0"/>
              <a:t>Intermittent renewable generation</a:t>
            </a:r>
          </a:p>
          <a:p>
            <a:r>
              <a:rPr lang="en-US" sz="2000" dirty="0" smtClean="0"/>
              <a:t>Consumers become also producers</a:t>
            </a:r>
          </a:p>
          <a:p>
            <a:r>
              <a:rPr lang="en-US" sz="2000" dirty="0" smtClean="0"/>
              <a:t>Multi-directional power flow</a:t>
            </a:r>
          </a:p>
          <a:p>
            <a:r>
              <a:rPr lang="en-US" sz="2000" dirty="0" smtClean="0"/>
              <a:t>Load adapted to production</a:t>
            </a:r>
          </a:p>
          <a:p>
            <a:r>
              <a:rPr lang="en-US" sz="2000" dirty="0" smtClean="0"/>
              <a:t>Operation based more</a:t>
            </a:r>
          </a:p>
          <a:p>
            <a:pPr>
              <a:buNone/>
            </a:pPr>
            <a:r>
              <a:rPr lang="en-US" sz="2000" dirty="0" smtClean="0"/>
              <a:t>       on real-time data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934200" cy="609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Introduction: Smart Girds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96281" y="990600"/>
            <a:ext cx="4147719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7760" y="3581400"/>
            <a:ext cx="4206240" cy="257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System states: </a:t>
            </a:r>
          </a:p>
          <a:p>
            <a:pPr>
              <a:buNone/>
            </a:pP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 </a:t>
            </a:r>
            <a:r>
              <a:rPr lang="en-US" sz="2000" dirty="0" smtClean="0"/>
              <a:t>: The amount of electricity energy stored in the battery array</a:t>
            </a:r>
          </a:p>
          <a:p>
            <a:pPr>
              <a:buNone/>
            </a:pPr>
            <a:r>
              <a:rPr lang="en-US" sz="2000" i="1" dirty="0" smtClean="0"/>
              <a:t>x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 </a:t>
            </a:r>
            <a:r>
              <a:rPr lang="en-US" sz="2000" dirty="0" smtClean="0"/>
              <a:t>: The indoor temperature of the home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Control Variables:</a:t>
            </a:r>
          </a:p>
          <a:p>
            <a:pPr>
              <a:buNone/>
            </a:pPr>
            <a:r>
              <a:rPr lang="en-US" sz="2000" dirty="0" smtClean="0"/>
              <a:t>u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: The amount of power from battery to home usage</a:t>
            </a:r>
          </a:p>
          <a:p>
            <a:pPr>
              <a:buNone/>
            </a:pPr>
            <a:r>
              <a:rPr lang="en-US" sz="2000" dirty="0" smtClean="0"/>
              <a:t>u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: Air conditioner usage of electricity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Smart Buildings Controls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447800" y="1371600"/>
            <a:ext cx="5715000" cy="194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30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>
          <a:xfrm>
            <a:off x="22860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Smart Buildings Controls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31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533400" y="4572000"/>
            <a:ext cx="8458199" cy="1295400"/>
            <a:chOff x="533401" y="1371600"/>
            <a:chExt cx="8458199" cy="1295400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3401" y="1447800"/>
              <a:ext cx="685799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9200" y="1371600"/>
              <a:ext cx="2667000" cy="127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86200" y="1524000"/>
              <a:ext cx="2819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0" y="1524000"/>
              <a:ext cx="2133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762000" y="1066800"/>
            <a:ext cx="7696200" cy="2895600"/>
            <a:chOff x="457200" y="2971801"/>
            <a:chExt cx="7696200" cy="3017520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2971801"/>
              <a:ext cx="7696200" cy="301752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Battery Storage Dynamics: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dirty="0" smtClean="0"/>
                <a:t>  </a:t>
              </a:r>
            </a:p>
            <a:p>
              <a:r>
                <a:rPr lang="en-US" sz="2400" dirty="0" smtClean="0"/>
                <a:t> </a:t>
              </a:r>
              <a:r>
                <a:rPr lang="el-GR" sz="2400" dirty="0" smtClean="0"/>
                <a:t>β</a:t>
              </a:r>
              <a:r>
                <a:rPr lang="en-US" sz="2400" dirty="0" smtClean="0"/>
                <a:t>= Rate of energy loss of the battery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</p:txBody>
        </p:sp>
        <p:pic>
          <p:nvPicPr>
            <p:cNvPr id="3481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0" y="4038600"/>
              <a:ext cx="5762625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5867400"/>
            <a:ext cx="2638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"/>
          <p:cNvSpPr txBox="1">
            <a:spLocks/>
          </p:cNvSpPr>
          <p:nvPr/>
        </p:nvSpPr>
        <p:spPr>
          <a:xfrm>
            <a:off x="2133600" y="152400"/>
            <a:ext cx="6553200" cy="6096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600" b="1" noProof="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Smart Buildings Controls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457200"/>
          </a:xfrm>
        </p:spPr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32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38200" y="1219200"/>
            <a:ext cx="7406640" cy="2743200"/>
            <a:chOff x="1371600" y="381000"/>
            <a:chExt cx="7406640" cy="2743200"/>
          </a:xfrm>
        </p:grpSpPr>
        <p:sp>
          <p:nvSpPr>
            <p:cNvPr id="21" name="TextBox 20"/>
            <p:cNvSpPr txBox="1"/>
            <p:nvPr/>
          </p:nvSpPr>
          <p:spPr>
            <a:xfrm>
              <a:off x="1371600" y="381000"/>
              <a:ext cx="7406640" cy="274320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Temperature Dynamics [P. </a:t>
              </a:r>
              <a:r>
                <a:rPr lang="en-US" sz="2400" dirty="0" err="1" smtClean="0"/>
                <a:t>Constantopoulos</a:t>
              </a:r>
              <a:r>
                <a:rPr lang="en-US" sz="2400" dirty="0" smtClean="0"/>
                <a:t>, 1991]: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sz="2400" dirty="0" smtClean="0"/>
                <a:t>ε= The thermal time constant of the building</a:t>
              </a:r>
            </a:p>
            <a:p>
              <a:r>
                <a:rPr lang="en-US" sz="2400" dirty="0" smtClean="0"/>
                <a:t>γ= Efficiency of the air conditioning unit</a:t>
              </a:r>
            </a:p>
            <a:p>
              <a:r>
                <a:rPr lang="en-US" sz="2400" dirty="0" err="1" smtClean="0"/>
                <a:t>t</a:t>
              </a:r>
              <a:r>
                <a:rPr lang="en-US" sz="1400" dirty="0" err="1" smtClean="0"/>
                <a:t>OD</a:t>
              </a:r>
              <a:r>
                <a:rPr lang="en-US" sz="2400" dirty="0" smtClean="0"/>
                <a:t> = Outside temperature</a:t>
              </a:r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  <a:p>
              <a:endParaRPr lang="en-US" dirty="0" smtClean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990600"/>
              <a:ext cx="4800600" cy="47625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</p:grpSp>
      <p:grpSp>
        <p:nvGrpSpPr>
          <p:cNvPr id="12" name="Group 11"/>
          <p:cNvGrpSpPr/>
          <p:nvPr/>
        </p:nvGrpSpPr>
        <p:grpSpPr>
          <a:xfrm>
            <a:off x="457200" y="4343400"/>
            <a:ext cx="8458199" cy="1295400"/>
            <a:chOff x="533401" y="1371600"/>
            <a:chExt cx="8458199" cy="1295400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1" y="1447800"/>
              <a:ext cx="685799" cy="1190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9200" y="1371600"/>
              <a:ext cx="2667000" cy="1271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1524000"/>
              <a:ext cx="28194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858000" y="1524000"/>
              <a:ext cx="21336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5715000"/>
            <a:ext cx="26384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/>
          <p:cNvSpPr>
            <a:spLocks noGrp="1"/>
          </p:cNvSpPr>
          <p:nvPr>
            <p:ph idx="1"/>
          </p:nvPr>
        </p:nvSpPr>
        <p:spPr>
          <a:xfrm>
            <a:off x="609600" y="10668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Price Model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Cost: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Smart Buildings Controls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962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2514600"/>
            <a:ext cx="220980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4038600" y="990600"/>
            <a:ext cx="1676400" cy="381000"/>
          </a:xfrm>
          <a:prstGeom prst="wedgeRoundRectCallout">
            <a:avLst>
              <a:gd name="adj1" fmla="val -6231"/>
              <a:gd name="adj2" fmla="val 15012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Building </a:t>
            </a:r>
            <a:r>
              <a:rPr lang="en-US" sz="1400" dirty="0" err="1" smtClean="0"/>
              <a:t>i</a:t>
            </a:r>
            <a:endParaRPr lang="en-US" sz="1400" dirty="0" smtClean="0"/>
          </a:p>
          <a:p>
            <a:pPr algn="ctr"/>
            <a:r>
              <a:rPr lang="en-US" sz="1400" dirty="0" smtClean="0"/>
              <a:t>Consumption</a:t>
            </a:r>
            <a:endParaRPr lang="en-US" sz="1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791200" y="990600"/>
            <a:ext cx="1676400" cy="381000"/>
          </a:xfrm>
          <a:prstGeom prst="wedgeRoundRectCallout">
            <a:avLst>
              <a:gd name="adj1" fmla="val -38699"/>
              <a:gd name="adj2" fmla="val 14154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Building </a:t>
            </a:r>
            <a:r>
              <a:rPr lang="en-US" sz="1400" dirty="0" err="1" smtClean="0"/>
              <a:t>i</a:t>
            </a:r>
            <a:endParaRPr lang="en-US" sz="1400" dirty="0" smtClean="0"/>
          </a:p>
          <a:p>
            <a:pPr algn="ctr"/>
            <a:r>
              <a:rPr lang="en-US" sz="1400" dirty="0" smtClean="0"/>
              <a:t>Generation</a:t>
            </a:r>
            <a:endParaRPr lang="en-US" sz="1400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2590800" y="1219200"/>
            <a:ext cx="1371600" cy="381000"/>
          </a:xfrm>
          <a:prstGeom prst="wedgeRoundRectCallout">
            <a:avLst>
              <a:gd name="adj1" fmla="val 8055"/>
              <a:gd name="adj2" fmla="val 15583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Constant Price</a:t>
            </a:r>
            <a:endParaRPr lang="en-US" sz="14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962400"/>
            <a:ext cx="7524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ounded Rectangular Callout 14"/>
          <p:cNvSpPr/>
          <p:nvPr/>
        </p:nvSpPr>
        <p:spPr>
          <a:xfrm>
            <a:off x="4191000" y="3505200"/>
            <a:ext cx="2514600" cy="762000"/>
          </a:xfrm>
          <a:prstGeom prst="wedgeRoundRectCallout">
            <a:avLst>
              <a:gd name="adj1" fmla="val -75811"/>
              <a:gd name="adj2" fmla="val 96786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Penalty of Violating</a:t>
            </a:r>
          </a:p>
          <a:p>
            <a:pPr algn="ctr"/>
            <a:r>
              <a:rPr lang="en-US" dirty="0" smtClean="0"/>
              <a:t> Desired Temperature</a:t>
            </a:r>
            <a:endParaRPr lang="en-US" dirty="0"/>
          </a:p>
        </p:txBody>
      </p:sp>
      <p:sp>
        <p:nvSpPr>
          <p:cNvPr id="16" name="Line Callout 2 15"/>
          <p:cNvSpPr/>
          <p:nvPr/>
        </p:nvSpPr>
        <p:spPr>
          <a:xfrm>
            <a:off x="4343400" y="5181600"/>
            <a:ext cx="1828800" cy="457200"/>
          </a:xfrm>
          <a:prstGeom prst="borderCallout2">
            <a:avLst>
              <a:gd name="adj1" fmla="val 100143"/>
              <a:gd name="adj2" fmla="val 11025"/>
              <a:gd name="adj3" fmla="val 100143"/>
              <a:gd name="adj4" fmla="val 11354"/>
              <a:gd name="adj5" fmla="val 170728"/>
              <a:gd name="adj6" fmla="val 20370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143000" y="5791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Price</a:t>
            </a:r>
            <a:endParaRPr lang="en-US" dirty="0"/>
          </a:p>
        </p:txBody>
      </p:sp>
      <p:sp>
        <p:nvSpPr>
          <p:cNvPr id="19" name="Line Callout 2 18"/>
          <p:cNvSpPr/>
          <p:nvPr/>
        </p:nvSpPr>
        <p:spPr>
          <a:xfrm>
            <a:off x="685800" y="5181600"/>
            <a:ext cx="3657600" cy="457200"/>
          </a:xfrm>
          <a:prstGeom prst="borderCallout2">
            <a:avLst>
              <a:gd name="adj1" fmla="val 100143"/>
              <a:gd name="adj2" fmla="val 11025"/>
              <a:gd name="adj3" fmla="val 100143"/>
              <a:gd name="adj4" fmla="val 11354"/>
              <a:gd name="adj5" fmla="val 170728"/>
              <a:gd name="adj6" fmla="val 20370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886200" y="5867401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 consumption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optimal control strategy for building </a:t>
            </a:r>
            <a:r>
              <a:rPr lang="en-US" sz="2000" dirty="0" err="1" smtClean="0"/>
              <a:t>i</a:t>
            </a:r>
            <a:r>
              <a:rPr lang="en-US" sz="2000" dirty="0" smtClean="0"/>
              <a:t> can be obtained as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     where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Smart Buildings Controls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3886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95600"/>
            <a:ext cx="3657600" cy="1019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38600"/>
            <a:ext cx="4572000" cy="160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1600200"/>
            <a:ext cx="50482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5486400" y="2590800"/>
            <a:ext cx="2743200" cy="304800"/>
          </a:xfrm>
          <a:prstGeom prst="wedgeRoundRectCallout">
            <a:avLst>
              <a:gd name="adj1" fmla="val -33099"/>
              <a:gd name="adj2" fmla="val -237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Solution of </a:t>
            </a:r>
            <a:r>
              <a:rPr lang="en-US" dirty="0" err="1" smtClean="0"/>
              <a:t>Ricatti</a:t>
            </a:r>
            <a:r>
              <a:rPr lang="en-US" dirty="0" smtClean="0"/>
              <a:t> equation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Simulation Results</a:t>
            </a:r>
            <a:endParaRPr lang="en-US" sz="2000" dirty="0" smtClean="0"/>
          </a:p>
          <a:p>
            <a:r>
              <a:rPr lang="en-US" sz="2000" dirty="0" smtClean="0"/>
              <a:t>All the houses connected to one bus are assumed to be homogeneous</a:t>
            </a:r>
          </a:p>
          <a:p>
            <a:r>
              <a:rPr lang="en-US" sz="2000" dirty="0" smtClean="0"/>
              <a:t>As price increases, the battery tends to discharge in order to cover a portion of the building power consumption and the indoor temperature tends to increase due to lowering HVAC consumption</a:t>
            </a:r>
          </a:p>
          <a:p>
            <a:r>
              <a:rPr lang="en-US" sz="2000" dirty="0" smtClean="0"/>
              <a:t>load during peak hours.</a:t>
            </a:r>
          </a:p>
          <a:p>
            <a:endParaRPr lang="en-US" sz="2000" dirty="0" smtClean="0"/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Smart Buildings Controls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62200" y="1066800"/>
            <a:ext cx="62484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32766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1" y="3124200"/>
            <a:ext cx="281939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124200"/>
            <a:ext cx="2895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Simulation Results</a:t>
            </a:r>
            <a:endParaRPr lang="en-US" sz="2400" dirty="0" smtClean="0"/>
          </a:p>
          <a:p>
            <a:r>
              <a:rPr lang="en-US" sz="2000" dirty="0" smtClean="0"/>
              <a:t>All the houses connected to one bus are assumed to be homogeneous</a:t>
            </a:r>
          </a:p>
          <a:p>
            <a:r>
              <a:rPr lang="en-US" sz="2000" dirty="0" smtClean="0"/>
              <a:t>For both day-ahead and real-time pricing techniques, the peak load is reduced around 8 PM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endParaRPr lang="en-US" sz="20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Smart Buildings Controls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362200" y="1066800"/>
            <a:ext cx="6248400" cy="4800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667000"/>
            <a:ext cx="4500562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pPr lvl="1"/>
            <a:r>
              <a:rPr lang="en-US" sz="2400" dirty="0" smtClean="0"/>
              <a:t>Smart Grid</a:t>
            </a:r>
          </a:p>
          <a:p>
            <a:pPr lvl="1"/>
            <a:r>
              <a:rPr lang="en-US" sz="2400" dirty="0" smtClean="0"/>
              <a:t>Smart Buildings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Game Theory Preliminary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Differential Game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Satisfaction Game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Contributions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Hydrothermal Scheduling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Smart Building Controls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Distributed HVAC Control</a:t>
            </a:r>
          </a:p>
          <a:p>
            <a:r>
              <a:rPr lang="en-US" sz="2400" dirty="0" smtClean="0"/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457200"/>
          </a:xfrm>
        </p:spPr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37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System Model</a:t>
            </a:r>
          </a:p>
          <a:p>
            <a:r>
              <a:rPr lang="en-US" sz="2400" dirty="0" smtClean="0"/>
              <a:t>There are a total of n zones in an energy-smart building</a:t>
            </a:r>
          </a:p>
          <a:p>
            <a:r>
              <a:rPr lang="en-US" sz="2400" dirty="0" smtClean="0"/>
              <a:t>At the beginning of each 24 hours, the temperature control unit of zone </a:t>
            </a:r>
            <a:r>
              <a:rPr lang="en-US" sz="2400" dirty="0" err="1" smtClean="0"/>
              <a:t>i</a:t>
            </a:r>
            <a:r>
              <a:rPr lang="en-US" sz="2400" dirty="0" smtClean="0"/>
              <a:t> decides:</a:t>
            </a:r>
          </a:p>
          <a:p>
            <a:r>
              <a:rPr lang="en-US" sz="2400" dirty="0" smtClean="0"/>
              <a:t>A constrained daily electricity cost optimization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133600" y="152400"/>
            <a:ext cx="6553200" cy="609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Distributed HVAC Control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38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14600"/>
            <a:ext cx="2390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429000"/>
            <a:ext cx="50292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3962400" y="3219856"/>
            <a:ext cx="2286000" cy="457200"/>
          </a:xfrm>
          <a:prstGeom prst="wedgeRoundRectCallout">
            <a:avLst>
              <a:gd name="adj1" fmla="val -47473"/>
              <a:gd name="adj2" fmla="val 8766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Electricity cost of building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at time 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705600" y="4495800"/>
            <a:ext cx="2286000" cy="457200"/>
          </a:xfrm>
          <a:prstGeom prst="wedgeRoundRectCallout">
            <a:avLst>
              <a:gd name="adj1" fmla="val -59834"/>
              <a:gd name="adj2" fmla="val -15119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Distribution feeder load Constraint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248400" y="5334000"/>
            <a:ext cx="2286000" cy="457200"/>
          </a:xfrm>
          <a:prstGeom prst="wedgeRoundRectCallout">
            <a:avLst>
              <a:gd name="adj1" fmla="val -59834"/>
              <a:gd name="adj2" fmla="val -15119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Indoor Temperature comfort  range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System Model</a:t>
            </a:r>
          </a:p>
          <a:p>
            <a:r>
              <a:rPr lang="en-US" sz="2400" dirty="0" smtClean="0"/>
              <a:t>There are a total of n zones in an energy-smart building</a:t>
            </a:r>
          </a:p>
          <a:p>
            <a:r>
              <a:rPr lang="en-US" sz="2400" dirty="0" smtClean="0"/>
              <a:t>At the beginning of each 24 hours, the temperature control unit of zone </a:t>
            </a:r>
            <a:r>
              <a:rPr lang="en-US" sz="2400" dirty="0" err="1" smtClean="0"/>
              <a:t>i</a:t>
            </a:r>
            <a:r>
              <a:rPr lang="en-US" sz="2400" dirty="0" smtClean="0"/>
              <a:t> decides:</a:t>
            </a:r>
          </a:p>
          <a:p>
            <a:r>
              <a:rPr lang="en-US" sz="2400" dirty="0" smtClean="0"/>
              <a:t>A constrained daily electricity cost optimization for each zone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Distributed HVAC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39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514600"/>
            <a:ext cx="23907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57600"/>
            <a:ext cx="55911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5029200"/>
            <a:ext cx="556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4114800" y="5791200"/>
            <a:ext cx="2057400" cy="533400"/>
          </a:xfrm>
          <a:prstGeom prst="wedgeRoundRectCallout">
            <a:avLst>
              <a:gd name="adj1" fmla="val 6945"/>
              <a:gd name="adj2" fmla="val -11681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Outdoor Temperature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6248400" y="4419600"/>
            <a:ext cx="1828800" cy="457200"/>
          </a:xfrm>
          <a:prstGeom prst="wedgeRoundRectCallout">
            <a:avLst>
              <a:gd name="adj1" fmla="val -46819"/>
              <a:gd name="adj2" fmla="val 11250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HVAC ‘s Efficiency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1828800" y="5715000"/>
            <a:ext cx="1524000" cy="533400"/>
          </a:xfrm>
          <a:prstGeom prst="wedgeRoundRectCallout">
            <a:avLst>
              <a:gd name="adj1" fmla="val 40201"/>
              <a:gd name="adj2" fmla="val -9178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Thermal  constant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429000" y="3276600"/>
            <a:ext cx="1219200" cy="381000"/>
          </a:xfrm>
          <a:prstGeom prst="wedgeRoundRectCallout">
            <a:avLst>
              <a:gd name="adj1" fmla="val -5654"/>
              <a:gd name="adj2" fmla="val 1110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Integration from supply to demand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Introduction: Smart Girds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447800"/>
            <a:ext cx="7000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Game in Normal Form : </a:t>
            </a:r>
          </a:p>
          <a:p>
            <a:r>
              <a:rPr lang="en-US" sz="2400" dirty="0" smtClean="0"/>
              <a:t>Set of players: zones temperature control units</a:t>
            </a:r>
          </a:p>
          <a:p>
            <a:r>
              <a:rPr lang="en-US" sz="2400" dirty="0" smtClean="0"/>
              <a:t>Set of strategies: HVAC units power consumption quantized vectors amounts</a:t>
            </a:r>
          </a:p>
          <a:p>
            <a:r>
              <a:rPr lang="en-US" sz="2400" dirty="0" smtClean="0"/>
              <a:t>Set of payoffs: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Distributed HVAC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40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5257801" cy="144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800600"/>
            <a:ext cx="53340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ular Callout 8"/>
          <p:cNvSpPr/>
          <p:nvPr/>
        </p:nvSpPr>
        <p:spPr>
          <a:xfrm>
            <a:off x="1219200" y="3200400"/>
            <a:ext cx="1219200" cy="533400"/>
          </a:xfrm>
          <a:prstGeom prst="wedgeRoundRectCallout">
            <a:avLst>
              <a:gd name="adj1" fmla="val 64882"/>
              <a:gd name="adj2" fmla="val 1678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Payoff Function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066800"/>
            <a:ext cx="2181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/>
          <p:nvPr/>
        </p:nvSpPr>
        <p:spPr>
          <a:xfrm>
            <a:off x="4648200" y="2895600"/>
            <a:ext cx="1676400" cy="381000"/>
          </a:xfrm>
          <a:prstGeom prst="wedgeRoundRectCallout">
            <a:avLst>
              <a:gd name="adj1" fmla="val -51256"/>
              <a:gd name="adj2" fmla="val 192713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Electricity cost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6400800" y="2667000"/>
            <a:ext cx="2362200" cy="685800"/>
          </a:xfrm>
          <a:prstGeom prst="wedgeRoundRectCallout">
            <a:avLst>
              <a:gd name="adj1" fmla="val -51668"/>
              <a:gd name="adj2" fmla="val 127607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Indicator  for satisfaction of  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2057400" y="5334000"/>
            <a:ext cx="1676400" cy="762000"/>
          </a:xfrm>
          <a:prstGeom prst="wedgeRoundRectCallout">
            <a:avLst>
              <a:gd name="adj1" fmla="val 68364"/>
              <a:gd name="adj2" fmla="val 16785"/>
              <a:gd name="adj3" fmla="val 16667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Distribution load constraint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Game in Satisfaction Form : </a:t>
            </a:r>
          </a:p>
          <a:p>
            <a:r>
              <a:rPr lang="en-US" sz="2400" dirty="0" smtClean="0"/>
              <a:t>Set of players: zones temperature control units</a:t>
            </a:r>
          </a:p>
          <a:p>
            <a:r>
              <a:rPr lang="en-US" sz="2400" dirty="0" smtClean="0"/>
              <a:t>Set of strategies: HVAC units power consumption quantized vectors amounts</a:t>
            </a:r>
          </a:p>
          <a:p>
            <a:r>
              <a:rPr lang="en-US" sz="2400" dirty="0" smtClean="0"/>
              <a:t>Satisfaction functions: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Distributed HVAC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41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733800"/>
            <a:ext cx="51054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066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Satisfaction Equilibrium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dirty="0" smtClean="0"/>
              <a:t>An equilibrium is observed when all players are simultaneously satisfied</a:t>
            </a:r>
            <a:endParaRPr lang="en-US" sz="2800" b="1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Distributed HVAC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057399"/>
            <a:ext cx="7543800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Proposed Learning Algorithm</a:t>
            </a:r>
          </a:p>
          <a:p>
            <a:r>
              <a:rPr lang="en-US" sz="2400" dirty="0" smtClean="0"/>
              <a:t>The state of each player:</a:t>
            </a:r>
          </a:p>
          <a:p>
            <a:pPr lvl="1"/>
            <a:r>
              <a:rPr lang="en-US" sz="2000" dirty="0" smtClean="0"/>
              <a:t>Mood : content (c) and discontent (d)</a:t>
            </a:r>
          </a:p>
          <a:p>
            <a:pPr lvl="1"/>
            <a:r>
              <a:rPr lang="en-US" sz="2000" dirty="0" smtClean="0"/>
              <a:t>Benchmark Strategy</a:t>
            </a:r>
          </a:p>
          <a:p>
            <a:pPr lvl="1"/>
            <a:r>
              <a:rPr lang="en-US" sz="2000" dirty="0" smtClean="0"/>
              <a:t>Benchmark Payoff</a:t>
            </a:r>
          </a:p>
          <a:p>
            <a:endParaRPr lang="en-US" sz="2400" i="1" dirty="0" smtClean="0"/>
          </a:p>
          <a:p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Distributed HVAC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43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524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b="1" dirty="0" smtClean="0"/>
              <a:t>Properties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players’ actions at the stochastically stable state of the learning algorithm maximize the social welfare of all players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By selecting                  the stochastically stable state of the game is such that the largest set of players is satisfied.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Distributed HVAC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44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326302"/>
            <a:ext cx="914400" cy="42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Simulation Results</a:t>
            </a:r>
          </a:p>
          <a:p>
            <a:r>
              <a:rPr lang="en-US" sz="1800" dirty="0" smtClean="0"/>
              <a:t>The proposed learning algorithm is able to meet the optimal solution for most of the time (stochastically stable state)</a:t>
            </a:r>
          </a:p>
          <a:p>
            <a:r>
              <a:rPr lang="en-US" sz="1800" dirty="0" smtClean="0"/>
              <a:t>At NE, the payoff of players is considerably lower than the maximum social welfare</a:t>
            </a:r>
          </a:p>
          <a:p>
            <a:pPr>
              <a:buNone/>
            </a:pP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Distributed HVAC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12251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029200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/>
              <a:t>Simulation Results</a:t>
            </a:r>
          </a:p>
          <a:p>
            <a:r>
              <a:rPr lang="en-US" sz="1800" dirty="0" smtClean="0"/>
              <a:t>The effect of exploration rate  on the convergence of the game</a:t>
            </a:r>
          </a:p>
          <a:p>
            <a:r>
              <a:rPr lang="en-US" sz="1800" dirty="0" smtClean="0"/>
              <a:t>By decreasing the exploration rate from 0.05 to 0.01, the players tend to stick to their choices</a:t>
            </a:r>
          </a:p>
          <a:p>
            <a:r>
              <a:rPr lang="en-US" sz="1800" dirty="0" smtClean="0"/>
              <a:t>By increasing the exploration rate from 0.05 to  0.09, the payoff decreases, players choose their actions more dynamically</a:t>
            </a:r>
          </a:p>
          <a:p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Distributed HVAC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971799"/>
            <a:ext cx="4800600" cy="334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pPr lvl="1"/>
            <a:r>
              <a:rPr lang="en-US" sz="2400" dirty="0" smtClean="0"/>
              <a:t>Smart Grid</a:t>
            </a:r>
          </a:p>
          <a:p>
            <a:pPr lvl="1"/>
            <a:r>
              <a:rPr lang="en-US" sz="2400" dirty="0" smtClean="0"/>
              <a:t>Smart Buildings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Game Theory Preliminary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Differential Game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Satisfaction Game</a:t>
            </a:r>
          </a:p>
          <a:p>
            <a:r>
              <a:rPr lang="en-US" sz="2400" dirty="0" smtClean="0"/>
              <a:t>Contributions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Hydrothermal Scheduling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Smart Building Controls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Distributed HVAC Control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457200"/>
          </a:xfrm>
        </p:spPr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47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b="1" dirty="0" smtClean="0"/>
              <a:t>Distributed dynamic controls for smart grid applications including distributed generation, storage and demand response </a:t>
            </a:r>
          </a:p>
          <a:p>
            <a:r>
              <a:rPr lang="en-US" sz="2000" dirty="0" smtClean="0"/>
              <a:t>Stochastic differential game for optimal control of generation and storage in a hydrothermal system</a:t>
            </a:r>
          </a:p>
          <a:p>
            <a:pPr lvl="1"/>
            <a:r>
              <a:rPr lang="en-US" sz="1600" dirty="0" smtClean="0"/>
              <a:t>The proposed framework and games can reduce the peak to average ratio and total energy generation for the thermal plant</a:t>
            </a:r>
          </a:p>
          <a:p>
            <a:r>
              <a:rPr lang="en-US" sz="2000" dirty="0" smtClean="0"/>
              <a:t>Stochastic differential for optimal control of  HVAC units and energy storage in smart buildings</a:t>
            </a:r>
          </a:p>
          <a:p>
            <a:pPr lvl="1"/>
            <a:r>
              <a:rPr lang="en-US" sz="1600" dirty="0" smtClean="0"/>
              <a:t>The proposed method reduces the overall power consumption of all users</a:t>
            </a:r>
            <a:endParaRPr lang="en-US" sz="2000" dirty="0" smtClean="0"/>
          </a:p>
          <a:p>
            <a:r>
              <a:rPr lang="en-US" sz="2000" dirty="0" smtClean="0"/>
              <a:t>Satisfaction game with try and error learning for distributed control of HVAC units in buildings’ multiple zones </a:t>
            </a:r>
          </a:p>
          <a:p>
            <a:pPr lvl="1"/>
            <a:r>
              <a:rPr lang="en-US" sz="1600" dirty="0" smtClean="0"/>
              <a:t>The proposed method significantly increase the energy efficiency of smart buildings</a:t>
            </a:r>
            <a:endParaRPr lang="en-US" sz="3600" b="1" dirty="0" smtClean="0"/>
          </a:p>
          <a:p>
            <a:pPr lvl="1"/>
            <a:endParaRPr lang="en-US" sz="1600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48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Developing a multi-stage game-theoretic framework for obtaining joint optimal trading price and optimal power plants generation for distributed generation</a:t>
            </a:r>
          </a:p>
          <a:p>
            <a:r>
              <a:rPr lang="en-US" sz="2400" dirty="0" smtClean="0"/>
              <a:t>Developing mean-field games for scenarios with extremely large number of buildings, PHEVs,…</a:t>
            </a:r>
          </a:p>
          <a:p>
            <a:r>
              <a:rPr lang="en-US" sz="2400" dirty="0" smtClean="0"/>
              <a:t>Integrating states and dynamics of electricity and water meters, lighting, HVAC systems, geothermal pumps and other subsystems for design of more </a:t>
            </a:r>
            <a:r>
              <a:rPr lang="en-US" sz="2400" smtClean="0"/>
              <a:t>efficient building </a:t>
            </a:r>
            <a:r>
              <a:rPr lang="en-US" sz="2400" dirty="0" smtClean="0"/>
              <a:t>energy management system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49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2400" b="1" dirty="0" smtClean="0"/>
              <a:t>Buildings are a major source of demand side energy efficiency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Introduction: Smart Buildings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5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876800" y="1752600"/>
          <a:ext cx="3975100" cy="2316162"/>
        </p:xfrm>
        <a:graphic>
          <a:graphicData uri="http://schemas.openxmlformats.org/presentationml/2006/ole">
            <p:oleObj spid="_x0000_s14379" name="Chart" r:id="rId3" imgW="4295775" imgH="2238375" progId="MSGraph.Chart.8">
              <p:embed followColorScheme="full"/>
            </p:oleObj>
          </a:graphicData>
        </a:graphic>
      </p:graphicFrame>
      <p:grpSp>
        <p:nvGrpSpPr>
          <p:cNvPr id="6" name="Group 134"/>
          <p:cNvGrpSpPr>
            <a:grpSpLocks/>
          </p:cNvGrpSpPr>
          <p:nvPr/>
        </p:nvGrpSpPr>
        <p:grpSpPr bwMode="auto">
          <a:xfrm>
            <a:off x="5638800" y="4191000"/>
            <a:ext cx="3004038" cy="1636713"/>
            <a:chOff x="344" y="2530"/>
            <a:chExt cx="2050" cy="1031"/>
          </a:xfrm>
        </p:grpSpPr>
        <p:sp>
          <p:nvSpPr>
            <p:cNvPr id="7" name="Text Box 104"/>
            <p:cNvSpPr txBox="1">
              <a:spLocks noChangeArrowheads="1"/>
            </p:cNvSpPr>
            <p:nvPr/>
          </p:nvSpPr>
          <p:spPr bwMode="auto">
            <a:xfrm>
              <a:off x="1373" y="2918"/>
              <a:ext cx="1021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 b="1">
                  <a:solidFill>
                    <a:srgbClr val="000000"/>
                  </a:solidFill>
                </a:rPr>
                <a:t>Healthcare Buildings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</a:rPr>
                <a:t>28% Water Heating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</a:rPr>
                <a:t>23% Space Heating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</a:rPr>
                <a:t>16% Lighting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</a:rPr>
                <a:t>  6% Office Equipment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>
                  <a:solidFill>
                    <a:srgbClr val="000000"/>
                  </a:solidFill>
                </a:rPr>
                <a:t>27% Other</a:t>
              </a:r>
            </a:p>
          </p:txBody>
        </p:sp>
        <p:sp>
          <p:nvSpPr>
            <p:cNvPr id="8" name="Text Box 114"/>
            <p:cNvSpPr txBox="1">
              <a:spLocks noChangeArrowheads="1"/>
            </p:cNvSpPr>
            <p:nvPr/>
          </p:nvSpPr>
          <p:spPr bwMode="auto">
            <a:xfrm>
              <a:off x="367" y="2927"/>
              <a:ext cx="90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 b="1" dirty="0">
                  <a:solidFill>
                    <a:srgbClr val="000000"/>
                  </a:solidFill>
                </a:rPr>
                <a:t>Retail Buildings</a:t>
              </a:r>
              <a:r>
                <a:rPr lang="en-US" sz="1000" dirty="0">
                  <a:solidFill>
                    <a:srgbClr val="000000"/>
                  </a:solidFill>
                </a:rPr>
                <a:t> 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 dirty="0">
                  <a:solidFill>
                    <a:srgbClr val="000000"/>
                  </a:solidFill>
                </a:rPr>
                <a:t>37% Lighting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 dirty="0">
                  <a:solidFill>
                    <a:srgbClr val="000000"/>
                  </a:solidFill>
                </a:rPr>
                <a:t>30% Space Heating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 dirty="0">
                  <a:solidFill>
                    <a:srgbClr val="000000"/>
                  </a:solidFill>
                </a:rPr>
                <a:t>10% Space Cooling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 dirty="0">
                  <a:solidFill>
                    <a:srgbClr val="000000"/>
                  </a:solidFill>
                </a:rPr>
                <a:t>  6% Water Heating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sz="1000" dirty="0">
                  <a:solidFill>
                    <a:srgbClr val="000000"/>
                  </a:solidFill>
                </a:rPr>
                <a:t>17% Other</a:t>
              </a:r>
            </a:p>
          </p:txBody>
        </p:sp>
        <p:grpSp>
          <p:nvGrpSpPr>
            <p:cNvPr id="9" name="Group 123"/>
            <p:cNvGrpSpPr>
              <a:grpSpLocks/>
            </p:cNvGrpSpPr>
            <p:nvPr/>
          </p:nvGrpSpPr>
          <p:grpSpPr bwMode="auto">
            <a:xfrm>
              <a:off x="344" y="3074"/>
              <a:ext cx="62" cy="432"/>
              <a:chOff x="290" y="3074"/>
              <a:chExt cx="62" cy="432"/>
            </a:xfrm>
          </p:grpSpPr>
          <p:sp>
            <p:nvSpPr>
              <p:cNvPr id="18" name="Rectangle 117"/>
              <p:cNvSpPr>
                <a:spLocks noChangeArrowheads="1"/>
              </p:cNvSpPr>
              <p:nvPr/>
            </p:nvSpPr>
            <p:spPr bwMode="auto">
              <a:xfrm>
                <a:off x="290" y="3074"/>
                <a:ext cx="62" cy="46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18"/>
              <p:cNvSpPr>
                <a:spLocks noChangeArrowheads="1"/>
              </p:cNvSpPr>
              <p:nvPr/>
            </p:nvSpPr>
            <p:spPr bwMode="auto">
              <a:xfrm>
                <a:off x="290" y="3176"/>
                <a:ext cx="62" cy="4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Rectangle 119"/>
              <p:cNvSpPr>
                <a:spLocks noChangeArrowheads="1"/>
              </p:cNvSpPr>
              <p:nvPr/>
            </p:nvSpPr>
            <p:spPr bwMode="auto">
              <a:xfrm>
                <a:off x="290" y="3273"/>
                <a:ext cx="62" cy="46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120"/>
              <p:cNvSpPr>
                <a:spLocks noChangeArrowheads="1"/>
              </p:cNvSpPr>
              <p:nvPr/>
            </p:nvSpPr>
            <p:spPr bwMode="auto">
              <a:xfrm>
                <a:off x="290" y="3368"/>
                <a:ext cx="62" cy="46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122"/>
              <p:cNvSpPr>
                <a:spLocks noChangeArrowheads="1"/>
              </p:cNvSpPr>
              <p:nvPr/>
            </p:nvSpPr>
            <p:spPr bwMode="auto">
              <a:xfrm>
                <a:off x="290" y="3460"/>
                <a:ext cx="62" cy="46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24"/>
            <p:cNvGrpSpPr>
              <a:grpSpLocks/>
            </p:cNvGrpSpPr>
            <p:nvPr/>
          </p:nvGrpSpPr>
          <p:grpSpPr bwMode="auto">
            <a:xfrm>
              <a:off x="1343" y="3076"/>
              <a:ext cx="62" cy="432"/>
              <a:chOff x="290" y="3074"/>
              <a:chExt cx="62" cy="432"/>
            </a:xfrm>
          </p:grpSpPr>
          <p:sp>
            <p:nvSpPr>
              <p:cNvPr id="13" name="Rectangle 125"/>
              <p:cNvSpPr>
                <a:spLocks noChangeArrowheads="1"/>
              </p:cNvSpPr>
              <p:nvPr/>
            </p:nvSpPr>
            <p:spPr bwMode="auto">
              <a:xfrm>
                <a:off x="290" y="3074"/>
                <a:ext cx="62" cy="46"/>
              </a:xfrm>
              <a:prstGeom prst="rect">
                <a:avLst/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Rectangle 126"/>
              <p:cNvSpPr>
                <a:spLocks noChangeArrowheads="1"/>
              </p:cNvSpPr>
              <p:nvPr/>
            </p:nvSpPr>
            <p:spPr bwMode="auto">
              <a:xfrm>
                <a:off x="290" y="3176"/>
                <a:ext cx="62" cy="4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127"/>
              <p:cNvSpPr>
                <a:spLocks noChangeArrowheads="1"/>
              </p:cNvSpPr>
              <p:nvPr/>
            </p:nvSpPr>
            <p:spPr bwMode="auto">
              <a:xfrm>
                <a:off x="290" y="3273"/>
                <a:ext cx="62" cy="46"/>
              </a:xfrm>
              <a:prstGeom prst="rect">
                <a:avLst/>
              </a:prstGeom>
              <a:solidFill>
                <a:srgbClr val="33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Rectangle 128"/>
              <p:cNvSpPr>
                <a:spLocks noChangeArrowheads="1"/>
              </p:cNvSpPr>
              <p:nvPr/>
            </p:nvSpPr>
            <p:spPr bwMode="auto">
              <a:xfrm>
                <a:off x="290" y="3368"/>
                <a:ext cx="62" cy="46"/>
              </a:xfrm>
              <a:prstGeom prst="rect">
                <a:avLst/>
              </a:prstGeom>
              <a:solidFill>
                <a:srgbClr val="0066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29"/>
              <p:cNvSpPr>
                <a:spLocks noChangeArrowheads="1"/>
              </p:cNvSpPr>
              <p:nvPr/>
            </p:nvSpPr>
            <p:spPr bwMode="auto">
              <a:xfrm>
                <a:off x="290" y="3460"/>
                <a:ext cx="62" cy="46"/>
              </a:xfrm>
              <a:prstGeom prst="rect">
                <a:avLst/>
              </a:prstGeom>
              <a:solidFill>
                <a:srgbClr val="DDDDDD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1" name="Picture 13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91" y="2530"/>
              <a:ext cx="694" cy="399"/>
            </a:xfrm>
            <a:prstGeom prst="rect">
              <a:avLst/>
            </a:prstGeom>
            <a:noFill/>
          </p:spPr>
        </p:pic>
        <p:pic>
          <p:nvPicPr>
            <p:cNvPr id="12" name="Picture 1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5" y="2530"/>
              <a:ext cx="694" cy="399"/>
            </a:xfrm>
            <a:prstGeom prst="rect">
              <a:avLst/>
            </a:prstGeom>
            <a:noFill/>
          </p:spPr>
        </p:pic>
      </p:grpSp>
      <p:sp>
        <p:nvSpPr>
          <p:cNvPr id="23" name="Rectangle 4"/>
          <p:cNvSpPr txBox="1">
            <a:spLocks noChangeArrowheads="1"/>
          </p:cNvSpPr>
          <p:nvPr/>
        </p:nvSpPr>
        <p:spPr>
          <a:xfrm>
            <a:off x="0" y="2057400"/>
            <a:ext cx="5383823" cy="4572000"/>
          </a:xfrm>
          <a:prstGeom prst="rect">
            <a:avLst/>
          </a:prstGeom>
          <a:noFill/>
          <a:ln/>
        </p:spPr>
        <p:txBody>
          <a:bodyPr/>
          <a:lstStyle/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Buildings consume over 40% of total energy in the EU and US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12% and 18% by commercial buildings the rest residential.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dirty="0" smtClean="0"/>
              <a:t>Implementing the US Building Directive (22% reduction) could save 40Mtoe (million tons of oil equivalent) by 2020.</a:t>
            </a:r>
            <a:endParaRPr kumimoji="0" lang="fr-F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Consumption profiles may vary but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eating, </a:t>
            </a:r>
            <a:r>
              <a:rPr lang="en-US" b="1" noProof="0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ooling and Ventilation (HVAC) 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b="1" i="0" strike="noStrike" kern="1200" cap="none" spc="0" normalizeH="0" baseline="0" noProof="0" dirty="0" smtClean="0">
                <a:ln>
                  <a:noFill/>
                </a:ln>
                <a:solidFill>
                  <a:srgbClr val="FF99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lighting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the major energy users in buildings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600" noProof="0" dirty="0" smtClean="0"/>
              <a:t>Up to 28% HVAC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160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 to 20%  lighting</a:t>
            </a:r>
            <a:endParaRPr kumimoji="0" lang="en-U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50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906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95400" y="2971800"/>
            <a:ext cx="6553200" cy="609600"/>
          </a:xfrm>
        </p:spPr>
        <p:txBody>
          <a:bodyPr/>
          <a:lstStyle/>
          <a:p>
            <a:r>
              <a:rPr lang="en-US" sz="6000" dirty="0" smtClean="0">
                <a:solidFill>
                  <a:schemeClr val="tx1"/>
                </a:solidFill>
              </a:rPr>
              <a:t>Thanks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/>
              <a:pPr/>
              <a:t>51</a:t>
            </a:fld>
            <a:endParaRPr lang="en-US" alt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5052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3333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00400"/>
            <a:ext cx="32766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SVD</a:t>
            </a:r>
          </a:p>
          <a:p>
            <a:r>
              <a:rPr lang="en-US" sz="2400" dirty="0" smtClean="0"/>
              <a:t>MP </a:t>
            </a:r>
            <a:r>
              <a:rPr lang="en-US" sz="2400" dirty="0" err="1" smtClean="0"/>
              <a:t>Pseudoinverse</a:t>
            </a:r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905000" y="152400"/>
            <a:ext cx="6858000" cy="609600"/>
          </a:xfrm>
        </p:spPr>
        <p:txBody>
          <a:bodyPr/>
          <a:lstStyle/>
          <a:p>
            <a:r>
              <a:rPr lang="en-US" dirty="0" smtClean="0"/>
              <a:t>Moore–Penrose </a:t>
            </a:r>
            <a:r>
              <a:rPr lang="en-US" dirty="0" err="1" smtClean="0"/>
              <a:t>Pseudoinverse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/>
              <a:pPr/>
              <a:t>52</a:t>
            </a:fld>
            <a:endParaRPr lang="en-US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524000"/>
            <a:ext cx="1657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810000"/>
            <a:ext cx="7467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438400"/>
            <a:ext cx="75247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6108" y="1600200"/>
            <a:ext cx="507383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b="1" dirty="0" smtClean="0"/>
              <a:t>Building Energy </a:t>
            </a:r>
          </a:p>
          <a:p>
            <a:pPr>
              <a:buNone/>
            </a:pPr>
            <a:r>
              <a:rPr lang="en-US" sz="2400" b="1" dirty="0" smtClean="0"/>
              <a:t>Management Systems</a:t>
            </a:r>
            <a:endParaRPr lang="en-US" sz="2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Introduction: Smart Buildings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6</a:t>
            </a:fld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628900"/>
            <a:ext cx="4227979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53000"/>
          </a:xfrm>
        </p:spPr>
        <p:txBody>
          <a:bodyPr/>
          <a:lstStyle/>
          <a:p>
            <a:r>
              <a:rPr lang="en-US" sz="2400" dirty="0" smtClean="0"/>
              <a:t>Introduction</a:t>
            </a:r>
          </a:p>
          <a:p>
            <a:pPr lvl="1"/>
            <a:r>
              <a:rPr lang="en-US" sz="2400" dirty="0" smtClean="0"/>
              <a:t>Smart Grid</a:t>
            </a:r>
          </a:p>
          <a:p>
            <a:pPr lvl="1"/>
            <a:r>
              <a:rPr lang="en-US" sz="2400" dirty="0" smtClean="0"/>
              <a:t>Smart Buildings</a:t>
            </a:r>
          </a:p>
          <a:p>
            <a:r>
              <a:rPr lang="en-US" sz="2400" dirty="0" smtClean="0">
                <a:solidFill>
                  <a:srgbClr val="CC0000"/>
                </a:solidFill>
              </a:rPr>
              <a:t>Game Theory Preliminary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Differential Game</a:t>
            </a:r>
          </a:p>
          <a:p>
            <a:pPr lvl="1"/>
            <a:r>
              <a:rPr lang="en-US" sz="2400" dirty="0" smtClean="0">
                <a:solidFill>
                  <a:srgbClr val="CC0000"/>
                </a:solidFill>
              </a:rPr>
              <a:t>Satisfaction Game</a:t>
            </a:r>
          </a:p>
          <a:p>
            <a:r>
              <a:rPr lang="en-US" sz="2400" dirty="0" smtClean="0"/>
              <a:t>Contributions</a:t>
            </a:r>
            <a:endParaRPr lang="en-US" dirty="0" smtClean="0">
              <a:solidFill>
                <a:srgbClr val="CC0000"/>
              </a:solidFill>
            </a:endParaRPr>
          </a:p>
          <a:p>
            <a:pPr lvl="1"/>
            <a:r>
              <a:rPr lang="en-US" sz="2400" dirty="0"/>
              <a:t>Hydrothermal Scheduling</a:t>
            </a:r>
          </a:p>
          <a:p>
            <a:pPr lvl="1"/>
            <a:r>
              <a:rPr lang="en-US" sz="2400" dirty="0"/>
              <a:t>Smart Building Controls</a:t>
            </a:r>
          </a:p>
          <a:p>
            <a:pPr lvl="1"/>
            <a:r>
              <a:rPr lang="en-US" sz="2400" dirty="0"/>
              <a:t>Distributed HVAC Control</a:t>
            </a:r>
          </a:p>
          <a:p>
            <a:r>
              <a:rPr lang="en-US" sz="2400" dirty="0" smtClean="0"/>
              <a:t>Conclusion and 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457200"/>
          </a:xfrm>
        </p:spPr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7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4953000"/>
          </a:xfrm>
        </p:spPr>
        <p:txBody>
          <a:bodyPr/>
          <a:lstStyle/>
          <a:p>
            <a:pPr>
              <a:buNone/>
            </a:pPr>
            <a:r>
              <a:rPr lang="en-US" sz="2000" b="1" dirty="0" smtClean="0"/>
              <a:t>Motivations for game theoretical frameworks implementation in smart grids</a:t>
            </a:r>
          </a:p>
          <a:p>
            <a:r>
              <a:rPr lang="en-US" sz="2000" dirty="0" smtClean="0"/>
              <a:t>There is a need to deploy novel models and algorithms that can capture</a:t>
            </a:r>
          </a:p>
          <a:p>
            <a:pPr lvl="1"/>
            <a:r>
              <a:rPr lang="en-US" sz="2000" dirty="0" smtClean="0"/>
              <a:t>The  need for </a:t>
            </a:r>
            <a:r>
              <a:rPr lang="en-US" sz="2000" i="1" dirty="0" smtClean="0">
                <a:solidFill>
                  <a:srgbClr val="FF0000"/>
                </a:solidFill>
              </a:rPr>
              <a:t>distributed</a:t>
            </a:r>
            <a:r>
              <a:rPr lang="en-US" sz="2000" dirty="0" smtClean="0"/>
              <a:t> operation of the smart grid nodes</a:t>
            </a:r>
          </a:p>
          <a:p>
            <a:pPr lvl="1"/>
            <a:r>
              <a:rPr lang="en-US" sz="2000" dirty="0" smtClean="0"/>
              <a:t>The </a:t>
            </a:r>
            <a:r>
              <a:rPr lang="en-US" sz="2000" i="1" dirty="0" smtClean="0">
                <a:solidFill>
                  <a:srgbClr val="FF0000"/>
                </a:solidFill>
              </a:rPr>
              <a:t>heterogeneous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 smtClean="0"/>
              <a:t>nature of the smart grid</a:t>
            </a:r>
          </a:p>
          <a:p>
            <a:pPr lvl="1"/>
            <a:r>
              <a:rPr lang="en-US" sz="2000" dirty="0" smtClean="0"/>
              <a:t>The need for efficiently integrating advanced techniques</a:t>
            </a:r>
          </a:p>
          <a:p>
            <a:pPr lvl="1"/>
            <a:r>
              <a:rPr lang="en-US" sz="2000" dirty="0" smtClean="0"/>
              <a:t>The need for algorithms that can efficiently represent </a:t>
            </a:r>
            <a:r>
              <a:rPr lang="en-US" sz="2000" i="1" dirty="0" smtClean="0">
                <a:solidFill>
                  <a:srgbClr val="FF0000"/>
                </a:solidFill>
              </a:rPr>
              <a:t>competitive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 or </a:t>
            </a:r>
            <a:r>
              <a:rPr lang="en-US" sz="2000" i="1" dirty="0" smtClean="0">
                <a:solidFill>
                  <a:srgbClr val="FF0000"/>
                </a:solidFill>
              </a:rPr>
              <a:t>collaborative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smtClean="0"/>
              <a:t>scenarios</a:t>
            </a:r>
          </a:p>
          <a:p>
            <a:r>
              <a:rPr lang="en-US" sz="2400" i="1" dirty="0" smtClean="0">
                <a:solidFill>
                  <a:srgbClr val="0070C0"/>
                </a:solidFill>
              </a:rPr>
              <a:t>Game theory </a:t>
            </a:r>
            <a:r>
              <a:rPr lang="en-US" sz="2000" dirty="0" smtClean="0"/>
              <a:t>could constitute a robust framework that can address many of these challenges</a:t>
            </a:r>
          </a:p>
          <a:p>
            <a:r>
              <a:rPr lang="en-US" sz="2400" dirty="0" smtClean="0"/>
              <a:t>Games can be</a:t>
            </a:r>
          </a:p>
          <a:p>
            <a:pPr lvl="1"/>
            <a:r>
              <a:rPr lang="en-US" sz="2000" dirty="0" smtClean="0"/>
              <a:t>Static:  one-shot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Dynamic</a:t>
            </a:r>
            <a:r>
              <a:rPr lang="en-US" sz="2000" dirty="0" smtClean="0"/>
              <a:t>: takes place not instantaneously but over a whole interval of time</a:t>
            </a:r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09800" y="152400"/>
            <a:ext cx="6934200" cy="609600"/>
          </a:xfrm>
        </p:spPr>
        <p:txBody>
          <a:bodyPr/>
          <a:lstStyle/>
          <a:p>
            <a:r>
              <a:rPr lang="en-US" sz="3200" dirty="0" smtClean="0"/>
              <a:t> Game Theory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8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001000" cy="4953000"/>
          </a:xfrm>
        </p:spPr>
        <p:txBody>
          <a:bodyPr/>
          <a:lstStyle/>
          <a:p>
            <a:r>
              <a:rPr lang="en-US" sz="2800" dirty="0" smtClean="0"/>
              <a:t>Game theory is concerned with the situation where 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A </a:t>
            </a:r>
            <a:r>
              <a:rPr lang="en-US" altLang="ko-KR" sz="2000" dirty="0" smtClean="0">
                <a:solidFill>
                  <a:srgbClr val="FF0000"/>
                </a:solidFill>
                <a:ea typeface="굴림" charset="-127"/>
                <a:cs typeface="Times New Roman" pitchFamily="18" charset="0"/>
              </a:rPr>
              <a:t>set of players </a:t>
            </a:r>
            <a:r>
              <a:rPr lang="en-US" altLang="ko-KR" sz="2000" i="1" dirty="0" smtClean="0">
                <a:ea typeface="굴림" charset="-127"/>
                <a:cs typeface="Times New Roman" pitchFamily="18" charset="0"/>
              </a:rPr>
              <a:t>N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Set of </a:t>
            </a:r>
            <a:r>
              <a:rPr lang="en-US" altLang="ko-KR" sz="2000" dirty="0" smtClean="0">
                <a:solidFill>
                  <a:srgbClr val="FF0000"/>
                </a:solidFill>
                <a:ea typeface="굴림" charset="-127"/>
                <a:cs typeface="Times New Roman" pitchFamily="18" charset="0"/>
              </a:rPr>
              <a:t>strategies</a:t>
            </a:r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 of player </a:t>
            </a:r>
            <a:r>
              <a:rPr lang="en-US" altLang="ko-KR" sz="2000" i="1" dirty="0" smtClean="0">
                <a:ea typeface="굴림" charset="-127"/>
                <a:cs typeface="Times New Roman" pitchFamily="18" charset="0"/>
              </a:rPr>
              <a:t>S</a:t>
            </a:r>
            <a:r>
              <a:rPr lang="en-US" altLang="ko-KR" sz="1600" i="1" dirty="0" smtClean="0">
                <a:ea typeface="굴림" charset="-127"/>
                <a:cs typeface="Times New Roman" pitchFamily="18" charset="0"/>
              </a:rPr>
              <a:t>i</a:t>
            </a:r>
            <a:r>
              <a:rPr lang="en-US" altLang="ko-KR" sz="2000" i="1" dirty="0" smtClean="0">
                <a:ea typeface="굴림" charset="-127"/>
                <a:cs typeface="Times New Roman" pitchFamily="18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Set of </a:t>
            </a:r>
            <a:r>
              <a:rPr lang="en-US" altLang="ko-KR" sz="2000" dirty="0" smtClean="0">
                <a:solidFill>
                  <a:srgbClr val="FF0000"/>
                </a:solidFill>
                <a:ea typeface="굴림" charset="-127"/>
                <a:cs typeface="Times New Roman" pitchFamily="18" charset="0"/>
              </a:rPr>
              <a:t>payoffs</a:t>
            </a:r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 (or payoff functions) </a:t>
            </a:r>
            <a:r>
              <a:rPr lang="en-US" altLang="ko-KR" sz="2000" i="1" dirty="0" err="1" smtClean="0">
                <a:ea typeface="굴림" charset="-127"/>
                <a:cs typeface="Times New Roman" pitchFamily="18" charset="0"/>
              </a:rPr>
              <a:t>U</a:t>
            </a:r>
            <a:r>
              <a:rPr lang="en-US" altLang="ko-KR" sz="1600" i="1" dirty="0" err="1" smtClean="0">
                <a:ea typeface="굴림" charset="-127"/>
                <a:cs typeface="Times New Roman" pitchFamily="18" charset="0"/>
              </a:rPr>
              <a:t>i</a:t>
            </a:r>
            <a:endParaRPr lang="en-US" altLang="ko-KR" sz="1600" i="1" dirty="0" smtClean="0">
              <a:ea typeface="굴림" charset="-127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ko-KR" sz="2000" dirty="0">
                <a:ea typeface="굴림" charset="-127"/>
                <a:cs typeface="Times New Roman" pitchFamily="18" charset="0"/>
              </a:rPr>
              <a:t>Different from control, a game play needs to against nature as well as the other players</a:t>
            </a:r>
          </a:p>
          <a:p>
            <a:r>
              <a:rPr lang="en-US" altLang="ko-KR" sz="2400" dirty="0" smtClean="0">
                <a:ea typeface="굴림" charset="-127"/>
                <a:cs typeface="Times New Roman" pitchFamily="18" charset="0"/>
              </a:rPr>
              <a:t>Outcome of a game</a:t>
            </a:r>
          </a:p>
          <a:p>
            <a:pPr lvl="1"/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A </a:t>
            </a:r>
            <a:r>
              <a:rPr lang="en-US" altLang="ko-KR" sz="2000" b="1" dirty="0" smtClean="0">
                <a:ea typeface="굴림" charset="-127"/>
                <a:cs typeface="Times New Roman" pitchFamily="18" charset="0"/>
              </a:rPr>
              <a:t>Nash equilibrium</a:t>
            </a:r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 is a strategy profile </a:t>
            </a:r>
            <a:r>
              <a:rPr lang="en-US" altLang="ko-KR" sz="2000" b="1" dirty="0" smtClean="0">
                <a:ea typeface="굴림" charset="-127"/>
                <a:cs typeface="Times New Roman" pitchFamily="18" charset="0"/>
              </a:rPr>
              <a:t>s</a:t>
            </a:r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* with the property that no player </a:t>
            </a:r>
            <a:r>
              <a:rPr lang="en-US" altLang="ko-KR" sz="2000" i="1" dirty="0" err="1" smtClean="0">
                <a:ea typeface="굴림" charset="-127"/>
                <a:cs typeface="Times New Roman" pitchFamily="18" charset="0"/>
              </a:rPr>
              <a:t>i</a:t>
            </a:r>
            <a:r>
              <a:rPr lang="en-US" altLang="ko-KR" sz="2000" dirty="0" smtClean="0">
                <a:ea typeface="굴림" charset="-127"/>
                <a:cs typeface="Times New Roman" pitchFamily="18" charset="0"/>
              </a:rPr>
              <a:t> can do better by choosing a strategy different from s*, given that every other player </a:t>
            </a:r>
            <a:r>
              <a:rPr lang="en-US" altLang="ko-KR" sz="2000" i="1" dirty="0" smtClean="0">
                <a:ea typeface="굴림" charset="-127"/>
                <a:cs typeface="Times New Roman" pitchFamily="18" charset="0"/>
              </a:rPr>
              <a:t>j ≠ </a:t>
            </a:r>
            <a:r>
              <a:rPr lang="en-US" altLang="ko-KR" sz="2000" i="1" dirty="0" err="1" smtClean="0">
                <a:ea typeface="굴림" charset="-127"/>
                <a:cs typeface="Times New Roman" pitchFamily="18" charset="0"/>
              </a:rPr>
              <a:t>i</a:t>
            </a:r>
            <a:r>
              <a:rPr lang="en-US" altLang="ko-KR" sz="2000" i="1" dirty="0" smtClean="0">
                <a:ea typeface="굴림" charset="-127"/>
                <a:cs typeface="Times New Roman" pitchFamily="18" charset="0"/>
              </a:rPr>
              <a:t> . </a:t>
            </a:r>
          </a:p>
          <a:p>
            <a:r>
              <a:rPr lang="en-US" sz="2000" dirty="0" smtClean="0"/>
              <a:t>We concentrate on </a:t>
            </a:r>
          </a:p>
          <a:p>
            <a:pPr lvl="1"/>
            <a:r>
              <a:rPr lang="en-US" sz="2000" dirty="0" smtClean="0"/>
              <a:t>Differential Games :  </a:t>
            </a:r>
            <a:r>
              <a:rPr lang="en-US" sz="1600" dirty="0" smtClean="0"/>
              <a:t>dynamic nature of  energy storages, room temperature, battery, carbine dioxide,…</a:t>
            </a:r>
          </a:p>
          <a:p>
            <a:pPr lvl="1"/>
            <a:r>
              <a:rPr lang="en-US" sz="2000" dirty="0" smtClean="0"/>
              <a:t>Satisfaction  Games: </a:t>
            </a:r>
            <a:r>
              <a:rPr lang="en-US" sz="1600" dirty="0" smtClean="0"/>
              <a:t>preventing abusing the limited resources</a:t>
            </a:r>
          </a:p>
          <a:p>
            <a:pPr lvl="1"/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200" dirty="0" smtClean="0"/>
              <a:t>Game Theory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48FC9-9484-44C4-B83E-840B380AF361}" type="slidenum">
              <a:rPr lang="en-US" altLang="en-US" smtClean="0">
                <a:solidFill>
                  <a:schemeClr val="bg1"/>
                </a:solidFill>
              </a:rPr>
              <a:pPr/>
              <a:t>9</a:t>
            </a:fld>
            <a:endParaRPr lang="en-US" alt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2830136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Fals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17021</TotalTime>
  <Words>2310</Words>
  <Application>Microsoft Office PowerPoint</Application>
  <PresentationFormat>On-screen Show (4:3)</PresentationFormat>
  <Paragraphs>588</Paragraphs>
  <Slides>52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1_Custom Design</vt:lpstr>
      <vt:lpstr>Chart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Gird Energy Training Coalition</dc:title>
  <dc:creator>Fer</dc:creator>
  <cp:lastModifiedBy>nforouza</cp:lastModifiedBy>
  <cp:revision>1211</cp:revision>
  <cp:lastPrinted>2013-11-04T21:56:41Z</cp:lastPrinted>
  <dcterms:created xsi:type="dcterms:W3CDTF">2010-09-02T18:04:00Z</dcterms:created>
  <dcterms:modified xsi:type="dcterms:W3CDTF">2013-11-11T16:05:13Z</dcterms:modified>
</cp:coreProperties>
</file>