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8" r:id="rId3"/>
    <p:sldId id="343" r:id="rId4"/>
    <p:sldId id="297" r:id="rId5"/>
    <p:sldId id="296" r:id="rId6"/>
    <p:sldId id="298" r:id="rId7"/>
    <p:sldId id="299" r:id="rId8"/>
    <p:sldId id="344" r:id="rId9"/>
    <p:sldId id="302" r:id="rId10"/>
    <p:sldId id="304" r:id="rId11"/>
    <p:sldId id="305" r:id="rId12"/>
    <p:sldId id="306" r:id="rId13"/>
    <p:sldId id="345" r:id="rId14"/>
    <p:sldId id="303" r:id="rId15"/>
    <p:sldId id="310" r:id="rId16"/>
    <p:sldId id="311" r:id="rId17"/>
    <p:sldId id="314" r:id="rId18"/>
    <p:sldId id="352" r:id="rId19"/>
    <p:sldId id="328" r:id="rId20"/>
    <p:sldId id="315" r:id="rId21"/>
    <p:sldId id="347" r:id="rId22"/>
    <p:sldId id="257" r:id="rId23"/>
    <p:sldId id="259" r:id="rId24"/>
    <p:sldId id="260" r:id="rId25"/>
    <p:sldId id="324" r:id="rId26"/>
    <p:sldId id="325" r:id="rId27"/>
    <p:sldId id="289" r:id="rId28"/>
    <p:sldId id="264" r:id="rId29"/>
    <p:sldId id="320" r:id="rId30"/>
    <p:sldId id="321" r:id="rId31"/>
    <p:sldId id="322" r:id="rId32"/>
    <p:sldId id="323" r:id="rId33"/>
    <p:sldId id="326" r:id="rId34"/>
    <p:sldId id="354" r:id="rId35"/>
    <p:sldId id="331" r:id="rId36"/>
    <p:sldId id="332" r:id="rId37"/>
    <p:sldId id="333" r:id="rId38"/>
    <p:sldId id="334" r:id="rId39"/>
    <p:sldId id="356" r:id="rId40"/>
    <p:sldId id="336" r:id="rId41"/>
    <p:sldId id="337" r:id="rId42"/>
    <p:sldId id="338" r:id="rId43"/>
    <p:sldId id="339" r:id="rId44"/>
    <p:sldId id="346" r:id="rId45"/>
    <p:sldId id="348" r:id="rId46"/>
    <p:sldId id="349" r:id="rId47"/>
    <p:sldId id="353" r:id="rId48"/>
    <p:sldId id="351" r:id="rId49"/>
    <p:sldId id="287" r:id="rId50"/>
  </p:sldIdLst>
  <p:sldSz cx="9144000" cy="6858000" type="screen4x3"/>
  <p:notesSz cx="9283700" cy="6997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39" autoAdjust="0"/>
  </p:normalViewPr>
  <p:slideViewPr>
    <p:cSldViewPr>
      <p:cViewPr>
        <p:scale>
          <a:sx n="66" d="100"/>
          <a:sy n="66" d="100"/>
        </p:scale>
        <p:origin x="-2058" y="-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432" y="-120"/>
      </p:cViewPr>
      <p:guideLst>
        <p:guide orient="horz" pos="2204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2707745A-D3BF-4275-9FE9-44AD55233F96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4C98C7E-8B21-402E-8F6B-2E12C6B24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2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5" y="0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08E98FB8-C642-4A60-8252-5F3A45F4EC1A}" type="datetimeFigureOut">
              <a:rPr lang="en-US" smtClean="0"/>
              <a:t>10/30/2013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23908"/>
            <a:ext cx="7426960" cy="31489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5" y="6646601"/>
            <a:ext cx="4022937" cy="3498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7274407-C109-4AD6-BDE8-6BBC4F52C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6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smtClean="0"/>
              <a:t>Security is a more general term. Maybe you can be more specific here and talk about Device fingerprinting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7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5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what problem</a:t>
            </a:r>
            <a:r>
              <a:rPr lang="en-US" baseline="0" dirty="0" smtClean="0"/>
              <a:t> are you try to solve. Why is deep learning a good method? If the same problem as before, why not compare the results of the two methods?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r>
              <a:rPr lang="en-US" baseline="0" dirty="0" smtClean="0"/>
              <a:t> by year. Recent on top.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3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6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9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5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9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SAC?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7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07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4407-C109-4AD6-BDE8-6BBC4F52C9E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CC0000"/>
          </a:solidFill>
          <a:effectLst>
            <a:outerShdw blurRad="317500" dist="139700" dir="2460000" sx="102000" sy="102000" algn="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435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5344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Dissertation Proposal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1693C-D341-44E7-A794-83E09421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905000"/>
            <a:ext cx="41148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21693C-D341-44E7-A794-83E094217F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8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6934200" cy="762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676400"/>
            <a:ext cx="6629400" cy="0"/>
          </a:xfrm>
          <a:prstGeom prst="line">
            <a:avLst/>
          </a:prstGeom>
          <a:ln w="50800" cap="rnd" cmpd="sng">
            <a:gradFill flip="none" rotWithShape="1">
              <a:gsLst>
                <a:gs pos="0">
                  <a:srgbClr val="0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50800" dist="25400" dir="51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209800" y="152400"/>
            <a:ext cx="6553200" cy="533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21693C-D341-44E7-A794-83E094217F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9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E21693C-D341-44E7-A794-83E094217F0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1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A1729-5FA9-4608-91CA-863460283D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4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905000" y="-12526"/>
            <a:ext cx="7239000" cy="8382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_w_b_200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24691" y="0"/>
            <a:ext cx="1627909" cy="8953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769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679575"/>
          </a:xfrm>
          <a:effectLst>
            <a:glow rad="1270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dirty="0">
                <a:effectLst/>
              </a:rPr>
              <a:t>A NONPARAMETRIC BAYESIAN </a:t>
            </a:r>
            <a:r>
              <a:rPr lang="en-US" sz="3200" dirty="0" smtClean="0">
                <a:effectLst/>
              </a:rPr>
              <a:t>FRAMEWORK FOR MOBILE DEVICE </a:t>
            </a:r>
            <a:r>
              <a:rPr lang="en-US" sz="3200" dirty="0">
                <a:effectLst/>
              </a:rPr>
              <a:t>SECURITY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en-US" sz="3200" dirty="0" smtClean="0">
                <a:effectLst/>
              </a:rPr>
              <a:t>AND </a:t>
            </a:r>
            <a:r>
              <a:rPr lang="en-US" sz="3200" dirty="0">
                <a:effectLst/>
              </a:rPr>
              <a:t>LOCATION BASED SERVICES</a:t>
            </a:r>
            <a:endParaRPr lang="en-US" sz="3200" dirty="0">
              <a:effectLst/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1752600"/>
          </a:xfrm>
          <a:effectLst>
            <a:softEdge rad="12700"/>
          </a:effectLst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Nam </a:t>
            </a:r>
            <a:r>
              <a:rPr lang="en-US" sz="2400" dirty="0"/>
              <a:t>Tuan </a:t>
            </a:r>
            <a:r>
              <a:rPr lang="en-US" sz="2400" dirty="0" smtClean="0"/>
              <a:t>Nguyen</a:t>
            </a:r>
          </a:p>
          <a:p>
            <a:r>
              <a:rPr lang="en-US" sz="2400" dirty="0" smtClean="0"/>
              <a:t>Advisors: Dr. </a:t>
            </a:r>
            <a:r>
              <a:rPr lang="en-US" sz="2400" dirty="0"/>
              <a:t>Zhu Han and </a:t>
            </a:r>
            <a:r>
              <a:rPr lang="en-US" sz="2400" dirty="0" smtClean="0"/>
              <a:t>Dr. </a:t>
            </a:r>
            <a:r>
              <a:rPr lang="en-US" sz="2400" dirty="0" err="1"/>
              <a:t>Rong</a:t>
            </a:r>
            <a:r>
              <a:rPr lang="en-US" sz="2400" dirty="0"/>
              <a:t> </a:t>
            </a:r>
            <a:r>
              <a:rPr lang="en-US" sz="2400" dirty="0" err="1" smtClean="0"/>
              <a:t>Zheng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ECE Dept., </a:t>
            </a:r>
            <a:r>
              <a:rPr lang="en-US" sz="2400" dirty="0"/>
              <a:t>University of </a:t>
            </a:r>
            <a:r>
              <a:rPr lang="en-US" sz="2400" dirty="0" smtClean="0"/>
              <a:t>Houston, USA.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0"/>
            <a:ext cx="7239000" cy="838200"/>
          </a:xfrm>
          <a:prstGeom prst="rect">
            <a:avLst/>
          </a:prstGeom>
          <a:solidFill>
            <a:srgbClr val="CC0000"/>
          </a:solidFill>
          <a:effectLst>
            <a:outerShdw blurRad="317500" dist="139700" dir="2460000" sx="102000" sy="102000" algn="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65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effectLst/>
              </a:rPr>
              <a:t>Dissertation Defense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837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Nonparametric classification: </a:t>
            </a:r>
            <a:r>
              <a:rPr lang="en-US" sz="3600" dirty="0" smtClean="0"/>
              <a:t>IGMM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Infinite Gaussian mixture model: Generative model.</a:t>
            </a:r>
            <a:endParaRPr lang="en-US" dirty="0"/>
          </a:p>
        </p:txBody>
      </p:sp>
      <p:pic>
        <p:nvPicPr>
          <p:cNvPr id="251" name="Picture 250" descr="red-dice-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0468" y="1749602"/>
            <a:ext cx="757359" cy="645256"/>
          </a:xfrm>
          <a:prstGeom prst="rect">
            <a:avLst/>
          </a:prstGeom>
        </p:spPr>
      </p:pic>
      <p:grpSp>
        <p:nvGrpSpPr>
          <p:cNvPr id="252" name="Group 251"/>
          <p:cNvGrpSpPr/>
          <p:nvPr/>
        </p:nvGrpSpPr>
        <p:grpSpPr>
          <a:xfrm>
            <a:off x="1332453" y="2133600"/>
            <a:ext cx="4480090" cy="897025"/>
            <a:chOff x="1332452" y="2133600"/>
            <a:chExt cx="4480091" cy="897025"/>
          </a:xfrm>
        </p:grpSpPr>
        <p:cxnSp>
          <p:nvCxnSpPr>
            <p:cNvPr id="253" name="Straight Arrow Connector 252"/>
            <p:cNvCxnSpPr>
              <a:stCxn id="251" idx="2"/>
            </p:cNvCxnSpPr>
            <p:nvPr/>
          </p:nvCxnSpPr>
          <p:spPr>
            <a:xfrm rot="5400000">
              <a:off x="2988693" y="2100172"/>
              <a:ext cx="635767" cy="1225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253"/>
            <p:cNvCxnSpPr>
              <a:stCxn id="251" idx="2"/>
            </p:cNvCxnSpPr>
            <p:nvPr/>
          </p:nvCxnSpPr>
          <p:spPr>
            <a:xfrm rot="5400000">
              <a:off x="3255997" y="2367475"/>
              <a:ext cx="635767" cy="6905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stCxn id="251" idx="2"/>
              <a:endCxn id="265" idx="7"/>
            </p:cNvCxnSpPr>
            <p:nvPr/>
          </p:nvCxnSpPr>
          <p:spPr>
            <a:xfrm rot="5400000">
              <a:off x="2309296" y="1418015"/>
              <a:ext cx="633008" cy="25866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/>
            <p:cNvCxnSpPr>
              <a:stCxn id="251" idx="2"/>
            </p:cNvCxnSpPr>
            <p:nvPr/>
          </p:nvCxnSpPr>
          <p:spPr>
            <a:xfrm rot="5400000">
              <a:off x="3501025" y="2612503"/>
              <a:ext cx="635767" cy="2004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/>
            <p:cNvCxnSpPr>
              <a:stCxn id="251" idx="2"/>
            </p:cNvCxnSpPr>
            <p:nvPr/>
          </p:nvCxnSpPr>
          <p:spPr>
            <a:xfrm rot="16200000" flipH="1">
              <a:off x="3680674" y="2633330"/>
              <a:ext cx="588321" cy="1113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>
              <a:stCxn id="251" idx="2"/>
            </p:cNvCxnSpPr>
            <p:nvPr/>
          </p:nvCxnSpPr>
          <p:spPr>
            <a:xfrm rot="16200000" flipH="1">
              <a:off x="3858876" y="2455128"/>
              <a:ext cx="588321" cy="4677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/>
            <p:cNvCxnSpPr>
              <a:stCxn id="251" idx="2"/>
            </p:cNvCxnSpPr>
            <p:nvPr/>
          </p:nvCxnSpPr>
          <p:spPr>
            <a:xfrm rot="16200000" flipH="1">
              <a:off x="4126179" y="2187826"/>
              <a:ext cx="588321" cy="100238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>
              <a:stCxn id="251" idx="2"/>
            </p:cNvCxnSpPr>
            <p:nvPr/>
          </p:nvCxnSpPr>
          <p:spPr>
            <a:xfrm rot="16200000" flipH="1">
              <a:off x="4571684" y="1742321"/>
              <a:ext cx="588321" cy="18933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Box 260"/>
            <p:cNvSpPr txBox="1"/>
            <p:nvPr/>
          </p:nvSpPr>
          <p:spPr>
            <a:xfrm>
              <a:off x="4495800" y="21336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Stick(</a:t>
              </a:r>
              <a:r>
                <a:rPr lang="el-GR" dirty="0" smtClean="0"/>
                <a:t>α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1104297" y="2362200"/>
            <a:ext cx="8039703" cy="914400"/>
            <a:chOff x="1104297" y="2362200"/>
            <a:chExt cx="8039703" cy="914400"/>
          </a:xfrm>
        </p:grpSpPr>
        <p:sp>
          <p:nvSpPr>
            <p:cNvPr id="263" name="TextBox 262"/>
            <p:cNvSpPr txBox="1"/>
            <p:nvPr/>
          </p:nvSpPr>
          <p:spPr>
            <a:xfrm>
              <a:off x="5985443" y="2907268"/>
              <a:ext cx="3158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Infinite number of faces/classes</a:t>
              </a:r>
              <a:endParaRPr lang="en-US" dirty="0"/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1104297" y="2362200"/>
              <a:ext cx="4841898" cy="908649"/>
              <a:chOff x="1104297" y="2362200"/>
              <a:chExt cx="4841898" cy="908649"/>
            </a:xfrm>
          </p:grpSpPr>
          <p:sp>
            <p:nvSpPr>
              <p:cNvPr id="265" name="Oval 264"/>
              <p:cNvSpPr/>
              <p:nvPr/>
            </p:nvSpPr>
            <p:spPr>
              <a:xfrm>
                <a:off x="1104297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2560357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305041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3540468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389687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4297826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567889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800" dirty="0" smtClean="0"/>
                  <a:t>∞</a:t>
                </a:r>
                <a:endParaRPr lang="en-US" dirty="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4787882" y="2986177"/>
                <a:ext cx="267303" cy="28467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 smtClean="0"/>
                  <a:t>7</a:t>
                </a:r>
                <a:endParaRPr lang="en-US" dirty="0"/>
              </a:p>
            </p:txBody>
          </p:sp>
          <p:cxnSp>
            <p:nvCxnSpPr>
              <p:cNvPr id="273" name="Straight Connector 272"/>
              <p:cNvCxnSpPr/>
              <p:nvPr/>
            </p:nvCxnSpPr>
            <p:spPr>
              <a:xfrm>
                <a:off x="5099735" y="3128513"/>
                <a:ext cx="534606" cy="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TextBox 273"/>
              <p:cNvSpPr txBox="1"/>
              <p:nvPr/>
            </p:nvSpPr>
            <p:spPr>
              <a:xfrm>
                <a:off x="1828800" y="2362200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1</a:t>
                </a:r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2057400" y="2895600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sp>
            <p:nvSpPr>
              <p:cNvPr id="276" name="TextBox 275"/>
              <p:cNvSpPr txBox="1"/>
              <p:nvPr/>
            </p:nvSpPr>
            <p:spPr>
              <a:xfrm>
                <a:off x="5410200" y="2438400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π</a:t>
                </a:r>
                <a:r>
                  <a:rPr lang="en-US" baseline="-25000" dirty="0" smtClean="0"/>
                  <a:t>∞</a:t>
                </a:r>
                <a:endParaRPr lang="en-US" dirty="0"/>
              </a:p>
            </p:txBody>
          </p:sp>
        </p:grpSp>
      </p:grpSp>
      <p:grpSp>
        <p:nvGrpSpPr>
          <p:cNvPr id="277" name="Group 276"/>
          <p:cNvGrpSpPr/>
          <p:nvPr/>
        </p:nvGrpSpPr>
        <p:grpSpPr>
          <a:xfrm>
            <a:off x="1386841" y="4454652"/>
            <a:ext cx="7757159" cy="1116878"/>
            <a:chOff x="1386840" y="4454652"/>
            <a:chExt cx="7757160" cy="1116878"/>
          </a:xfrm>
        </p:grpSpPr>
        <p:grpSp>
          <p:nvGrpSpPr>
            <p:cNvPr id="278" name="Group 277"/>
            <p:cNvGrpSpPr/>
            <p:nvPr/>
          </p:nvGrpSpPr>
          <p:grpSpPr>
            <a:xfrm>
              <a:off x="1600199" y="4648200"/>
              <a:ext cx="7543801" cy="923330"/>
              <a:chOff x="1600199" y="4648200"/>
              <a:chExt cx="7543801" cy="923330"/>
            </a:xfrm>
          </p:grpSpPr>
          <p:sp>
            <p:nvSpPr>
              <p:cNvPr id="282" name="TextBox 281"/>
              <p:cNvSpPr txBox="1"/>
              <p:nvPr/>
            </p:nvSpPr>
            <p:spPr>
              <a:xfrm>
                <a:off x="6781800" y="4648200"/>
                <a:ext cx="2362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/>
                  <a:t>The observations follows a distribution such as Gaussian.</a:t>
                </a:r>
                <a:endParaRPr lang="en-US" dirty="0"/>
              </a:p>
            </p:txBody>
          </p:sp>
          <p:grpSp>
            <p:nvGrpSpPr>
              <p:cNvPr id="283" name="Group 282"/>
              <p:cNvGrpSpPr/>
              <p:nvPr/>
            </p:nvGrpSpPr>
            <p:grpSpPr>
              <a:xfrm>
                <a:off x="1600199" y="4800600"/>
                <a:ext cx="4591956" cy="616789"/>
                <a:chOff x="1600199" y="4800600"/>
                <a:chExt cx="4591956" cy="616789"/>
              </a:xfrm>
            </p:grpSpPr>
            <p:sp>
              <p:nvSpPr>
                <p:cNvPr id="284" name="Oval 283"/>
                <p:cNvSpPr/>
                <p:nvPr/>
              </p:nvSpPr>
              <p:spPr>
                <a:xfrm>
                  <a:off x="5791200" y="4800600"/>
                  <a:ext cx="400955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∞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∞</a:t>
                  </a:r>
                  <a:endParaRPr lang="en-US" dirty="0"/>
                </a:p>
              </p:txBody>
            </p:sp>
            <p:sp>
              <p:nvSpPr>
                <p:cNvPr id="285" name="Oval 284"/>
                <p:cNvSpPr/>
                <p:nvPr/>
              </p:nvSpPr>
              <p:spPr>
                <a:xfrm>
                  <a:off x="1600199" y="4800600"/>
                  <a:ext cx="400955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1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286" name="Oval 285"/>
                <p:cNvSpPr/>
                <p:nvPr/>
              </p:nvSpPr>
              <p:spPr>
                <a:xfrm>
                  <a:off x="2514599" y="4800600"/>
                  <a:ext cx="400954" cy="61678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dirty="0" smtClean="0"/>
                    <a:t>µ</a:t>
                  </a:r>
                  <a:r>
                    <a:rPr lang="en-US" baseline="-25000" dirty="0" smtClean="0"/>
                    <a:t>2</a:t>
                  </a:r>
                  <a:endParaRPr lang="en-US" dirty="0" smtClean="0"/>
                </a:p>
                <a:p>
                  <a:pPr algn="ctr"/>
                  <a:r>
                    <a:rPr lang="el-GR" dirty="0" smtClean="0"/>
                    <a:t>Σ</a:t>
                  </a:r>
                  <a:r>
                    <a:rPr lang="en-US" baseline="-25000" dirty="0" smtClean="0"/>
                    <a:t>2</a:t>
                  </a:r>
                  <a:endParaRPr lang="en-US" dirty="0"/>
                </a:p>
              </p:txBody>
            </p:sp>
            <p:cxnSp>
              <p:nvCxnSpPr>
                <p:cNvPr id="287" name="Straight Connector 286"/>
                <p:cNvCxnSpPr/>
                <p:nvPr/>
              </p:nvCxnSpPr>
              <p:spPr>
                <a:xfrm>
                  <a:off x="3886199" y="5181600"/>
                  <a:ext cx="534606" cy="0"/>
                </a:xfrm>
                <a:prstGeom prst="line">
                  <a:avLst/>
                </a:prstGeom>
                <a:ln w="285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9" name="Straight Arrow Connector 278"/>
            <p:cNvCxnSpPr>
              <a:stCxn id="285" idx="1"/>
              <a:endCxn id="302" idx="12"/>
            </p:cNvCxnSpPr>
            <p:nvPr/>
          </p:nvCxnSpPr>
          <p:spPr>
            <a:xfrm rot="16200000" flipV="1">
              <a:off x="1324554" y="4556562"/>
              <a:ext cx="396651" cy="2720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stCxn id="286" idx="0"/>
              <a:endCxn id="303" idx="11"/>
            </p:cNvCxnSpPr>
            <p:nvPr/>
          </p:nvCxnSpPr>
          <p:spPr>
            <a:xfrm rot="5400000" flipH="1" flipV="1">
              <a:off x="2643793" y="4591467"/>
              <a:ext cx="280416" cy="1378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stCxn id="284" idx="0"/>
              <a:endCxn id="304" idx="7"/>
            </p:cNvCxnSpPr>
            <p:nvPr/>
          </p:nvCxnSpPr>
          <p:spPr>
            <a:xfrm rot="5400000" flipH="1" flipV="1">
              <a:off x="5918871" y="4527459"/>
              <a:ext cx="345948" cy="2003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762000" y="3270848"/>
            <a:ext cx="8382000" cy="1441884"/>
            <a:chOff x="762000" y="3270848"/>
            <a:chExt cx="8382000" cy="1441884"/>
          </a:xfrm>
        </p:grpSpPr>
        <p:sp>
          <p:nvSpPr>
            <p:cNvPr id="289" name="TextBox 288"/>
            <p:cNvSpPr txBox="1"/>
            <p:nvPr/>
          </p:nvSpPr>
          <p:spPr>
            <a:xfrm>
              <a:off x="7162800" y="3352800"/>
              <a:ext cx="198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Indicators are created according to multinomial distribution.</a:t>
              </a:r>
              <a:endParaRPr lang="en-US" dirty="0"/>
            </a:p>
          </p:txBody>
        </p:sp>
        <p:cxnSp>
          <p:nvCxnSpPr>
            <p:cNvPr id="290" name="Straight Arrow Connector 289"/>
            <p:cNvCxnSpPr>
              <a:stCxn id="265" idx="4"/>
            </p:cNvCxnSpPr>
            <p:nvPr/>
          </p:nvCxnSpPr>
          <p:spPr>
            <a:xfrm rot="5400000">
              <a:off x="882800" y="3531050"/>
              <a:ext cx="615351" cy="94949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>
              <a:stCxn id="266" idx="4"/>
            </p:cNvCxnSpPr>
            <p:nvPr/>
          </p:nvCxnSpPr>
          <p:spPr>
            <a:xfrm rot="16200000" flipH="1">
              <a:off x="2487129" y="3477728"/>
              <a:ext cx="462951" cy="4919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>
              <a:stCxn id="271" idx="4"/>
            </p:cNvCxnSpPr>
            <p:nvPr/>
          </p:nvCxnSpPr>
          <p:spPr>
            <a:xfrm rot="16200000" flipH="1">
              <a:off x="5684697" y="3398696"/>
              <a:ext cx="615351" cy="359656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/>
            <p:cNvSpPr/>
            <p:nvPr/>
          </p:nvSpPr>
          <p:spPr>
            <a:xfrm>
              <a:off x="762000" y="3352800"/>
              <a:ext cx="6324600" cy="1295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4" name="Group 293"/>
            <p:cNvGrpSpPr/>
            <p:nvPr/>
          </p:nvGrpSpPr>
          <p:grpSpPr>
            <a:xfrm>
              <a:off x="944881" y="3962400"/>
              <a:ext cx="777238" cy="502919"/>
              <a:chOff x="1325881" y="4114800"/>
              <a:chExt cx="777238" cy="502919"/>
            </a:xfrm>
          </p:grpSpPr>
          <p:sp>
            <p:nvSpPr>
              <p:cNvPr id="350" name="Flowchart: Connector 349"/>
              <p:cNvSpPr/>
              <p:nvPr/>
            </p:nvSpPr>
            <p:spPr>
              <a:xfrm>
                <a:off x="1447800" y="4191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Flowchart: Connector 350"/>
              <p:cNvSpPr/>
              <p:nvPr/>
            </p:nvSpPr>
            <p:spPr>
              <a:xfrm>
                <a:off x="16002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Flowchart: Connector 351"/>
              <p:cNvSpPr/>
              <p:nvPr/>
            </p:nvSpPr>
            <p:spPr>
              <a:xfrm>
                <a:off x="1752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Flowchart: Connector 352"/>
              <p:cNvSpPr/>
              <p:nvPr/>
            </p:nvSpPr>
            <p:spPr>
              <a:xfrm>
                <a:off x="1905000" y="4114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Flowchart: Connector 353"/>
              <p:cNvSpPr/>
              <p:nvPr/>
            </p:nvSpPr>
            <p:spPr>
              <a:xfrm>
                <a:off x="1325881" y="4297681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Flowchart: Connector 354"/>
              <p:cNvSpPr/>
              <p:nvPr/>
            </p:nvSpPr>
            <p:spPr>
              <a:xfrm>
                <a:off x="1676400" y="4191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Flowchart: Connector 355"/>
              <p:cNvSpPr/>
              <p:nvPr/>
            </p:nvSpPr>
            <p:spPr>
              <a:xfrm>
                <a:off x="16002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Flowchart: Connector 356"/>
              <p:cNvSpPr/>
              <p:nvPr/>
            </p:nvSpPr>
            <p:spPr>
              <a:xfrm>
                <a:off x="17526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Flowchart: Connector 357"/>
              <p:cNvSpPr/>
              <p:nvPr/>
            </p:nvSpPr>
            <p:spPr>
              <a:xfrm>
                <a:off x="14478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Flowchart: Connector 358"/>
              <p:cNvSpPr/>
              <p:nvPr/>
            </p:nvSpPr>
            <p:spPr>
              <a:xfrm>
                <a:off x="16002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Flowchart: Connector 359"/>
              <p:cNvSpPr/>
              <p:nvPr/>
            </p:nvSpPr>
            <p:spPr>
              <a:xfrm>
                <a:off x="1752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Flowchart: Connector 360"/>
              <p:cNvSpPr/>
              <p:nvPr/>
            </p:nvSpPr>
            <p:spPr>
              <a:xfrm>
                <a:off x="1935481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Flowchart: Connector 361"/>
              <p:cNvSpPr/>
              <p:nvPr/>
            </p:nvSpPr>
            <p:spPr>
              <a:xfrm>
                <a:off x="20574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lowchart: Connector 362"/>
              <p:cNvSpPr/>
              <p:nvPr/>
            </p:nvSpPr>
            <p:spPr>
              <a:xfrm>
                <a:off x="13716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lowchart: Connector 363"/>
              <p:cNvSpPr/>
              <p:nvPr/>
            </p:nvSpPr>
            <p:spPr>
              <a:xfrm>
                <a:off x="1828800" y="43434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lowchart: Connector 364"/>
              <p:cNvSpPr/>
              <p:nvPr/>
            </p:nvSpPr>
            <p:spPr>
              <a:xfrm>
                <a:off x="1752600" y="4572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Flowchart: Connector 365"/>
              <p:cNvSpPr/>
              <p:nvPr/>
            </p:nvSpPr>
            <p:spPr>
              <a:xfrm>
                <a:off x="1905000" y="44958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Flowchart: Connector 366"/>
              <p:cNvSpPr/>
              <p:nvPr/>
            </p:nvSpPr>
            <p:spPr>
              <a:xfrm>
                <a:off x="1600200" y="45720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/>
            <p:cNvGrpSpPr/>
            <p:nvPr/>
          </p:nvGrpSpPr>
          <p:grpSpPr>
            <a:xfrm>
              <a:off x="2438400" y="3810037"/>
              <a:ext cx="731519" cy="731482"/>
              <a:chOff x="2590800" y="4038637"/>
              <a:chExt cx="731519" cy="731482"/>
            </a:xfrm>
          </p:grpSpPr>
          <p:grpSp>
            <p:nvGrpSpPr>
              <p:cNvPr id="330" name="Group 329"/>
              <p:cNvGrpSpPr/>
              <p:nvPr/>
            </p:nvGrpSpPr>
            <p:grpSpPr>
              <a:xfrm>
                <a:off x="2590800" y="4419600"/>
                <a:ext cx="731519" cy="350519"/>
                <a:chOff x="1524000" y="4419600"/>
                <a:chExt cx="731519" cy="350519"/>
              </a:xfrm>
            </p:grpSpPr>
            <p:sp>
              <p:nvSpPr>
                <p:cNvPr id="341" name="Flowchart: Connector 340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Flowchart: Connector 341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Flowchart: Connector 342"/>
                <p:cNvSpPr/>
                <p:nvPr/>
              </p:nvSpPr>
              <p:spPr>
                <a:xfrm>
                  <a:off x="22098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Flowchart: Connector 343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Flowchart: Connector 344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Flowchart: Connector 345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Flowchart: Connector 346"/>
                <p:cNvSpPr/>
                <p:nvPr/>
              </p:nvSpPr>
              <p:spPr>
                <a:xfrm>
                  <a:off x="19050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Flowchart: Connector 347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Flowchart: Connector 348"/>
                <p:cNvSpPr/>
                <p:nvPr/>
              </p:nvSpPr>
              <p:spPr>
                <a:xfrm>
                  <a:off x="1554481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1" name="Group 330"/>
              <p:cNvGrpSpPr/>
              <p:nvPr/>
            </p:nvGrpSpPr>
            <p:grpSpPr>
              <a:xfrm rot="16360601">
                <a:off x="2625656" y="4157736"/>
                <a:ext cx="664918" cy="426719"/>
                <a:chOff x="1590601" y="4419600"/>
                <a:chExt cx="664918" cy="426719"/>
              </a:xfrm>
            </p:grpSpPr>
            <p:sp>
              <p:nvSpPr>
                <p:cNvPr id="332" name="Flowchart: Connector 331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lowchart: Connector 332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Flowchart: Connector 333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Flowchart: Connector 334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Flowchart: Connector 335"/>
                <p:cNvSpPr/>
                <p:nvPr/>
              </p:nvSpPr>
              <p:spPr>
                <a:xfrm>
                  <a:off x="1590601" y="4433353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Flowchart: Connector 336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Flowchart: Connector 337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Flowchart: Connector 338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Flowchart: Connector 339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6" name="Group 295"/>
            <p:cNvGrpSpPr/>
            <p:nvPr/>
          </p:nvGrpSpPr>
          <p:grpSpPr>
            <a:xfrm>
              <a:off x="5943600" y="3505200"/>
              <a:ext cx="731519" cy="807719"/>
              <a:chOff x="3581400" y="3962400"/>
              <a:chExt cx="731519" cy="807719"/>
            </a:xfrm>
          </p:grpSpPr>
          <p:grpSp>
            <p:nvGrpSpPr>
              <p:cNvPr id="310" name="Group 309"/>
              <p:cNvGrpSpPr/>
              <p:nvPr/>
            </p:nvGrpSpPr>
            <p:grpSpPr>
              <a:xfrm rot="2575637">
                <a:off x="3581400" y="4343400"/>
                <a:ext cx="731519" cy="426719"/>
                <a:chOff x="1524000" y="4419600"/>
                <a:chExt cx="731519" cy="426719"/>
              </a:xfrm>
            </p:grpSpPr>
            <p:sp>
              <p:nvSpPr>
                <p:cNvPr id="321" name="Flowchart: Connector 320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Flowchart: Connector 321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lowchart: Connector 322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lowchart: Connector 323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lowchart: Connector 324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lowchart: Connector 325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lowchart: Connector 326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lowchart: Connector 327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lowchart: Connector 328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1" name="Group 310"/>
              <p:cNvGrpSpPr/>
              <p:nvPr/>
            </p:nvGrpSpPr>
            <p:grpSpPr>
              <a:xfrm rot="4855777">
                <a:off x="3733800" y="4114800"/>
                <a:ext cx="731519" cy="426719"/>
                <a:chOff x="1524000" y="4419600"/>
                <a:chExt cx="731519" cy="426719"/>
              </a:xfrm>
            </p:grpSpPr>
            <p:sp>
              <p:nvSpPr>
                <p:cNvPr id="312" name="Flowchart: Connector 311"/>
                <p:cNvSpPr/>
                <p:nvPr/>
              </p:nvSpPr>
              <p:spPr>
                <a:xfrm>
                  <a:off x="17526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3" name="Flowchart: Connector 312"/>
                <p:cNvSpPr/>
                <p:nvPr/>
              </p:nvSpPr>
              <p:spPr>
                <a:xfrm>
                  <a:off x="1905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Flowchart: Connector 313"/>
                <p:cNvSpPr/>
                <p:nvPr/>
              </p:nvSpPr>
              <p:spPr>
                <a:xfrm>
                  <a:off x="20574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5" name="Flowchart: Connector 314"/>
                <p:cNvSpPr/>
                <p:nvPr/>
              </p:nvSpPr>
              <p:spPr>
                <a:xfrm>
                  <a:off x="2209800" y="4419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6" name="Flowchart: Connector 315"/>
                <p:cNvSpPr/>
                <p:nvPr/>
              </p:nvSpPr>
              <p:spPr>
                <a:xfrm>
                  <a:off x="15240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Flowchart: Connector 316"/>
                <p:cNvSpPr/>
                <p:nvPr/>
              </p:nvSpPr>
              <p:spPr>
                <a:xfrm>
                  <a:off x="1981200" y="44958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Flowchart: Connector 317"/>
                <p:cNvSpPr/>
                <p:nvPr/>
              </p:nvSpPr>
              <p:spPr>
                <a:xfrm>
                  <a:off x="1905000" y="48006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Flowchart: Connector 318"/>
                <p:cNvSpPr/>
                <p:nvPr/>
              </p:nvSpPr>
              <p:spPr>
                <a:xfrm>
                  <a:off x="2057400" y="46482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Flowchart: Connector 319"/>
                <p:cNvSpPr/>
                <p:nvPr/>
              </p:nvSpPr>
              <p:spPr>
                <a:xfrm>
                  <a:off x="1752600" y="4724400"/>
                  <a:ext cx="45719" cy="45719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7" name="Group 296"/>
            <p:cNvGrpSpPr/>
            <p:nvPr/>
          </p:nvGrpSpPr>
          <p:grpSpPr>
            <a:xfrm rot="20261796">
              <a:off x="5059383" y="4297384"/>
              <a:ext cx="198119" cy="198119"/>
              <a:chOff x="1828800" y="4267200"/>
              <a:chExt cx="198119" cy="198119"/>
            </a:xfrm>
          </p:grpSpPr>
          <p:sp>
            <p:nvSpPr>
              <p:cNvPr id="308" name="Flowchart: Connector 307"/>
              <p:cNvSpPr/>
              <p:nvPr/>
            </p:nvSpPr>
            <p:spPr>
              <a:xfrm>
                <a:off x="18288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Flowchart: Connector 308"/>
              <p:cNvSpPr/>
              <p:nvPr/>
            </p:nvSpPr>
            <p:spPr>
              <a:xfrm>
                <a:off x="19812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8" name="Group 297"/>
            <p:cNvGrpSpPr/>
            <p:nvPr/>
          </p:nvGrpSpPr>
          <p:grpSpPr>
            <a:xfrm rot="18788948">
              <a:off x="5298758" y="3850959"/>
              <a:ext cx="198119" cy="198119"/>
              <a:chOff x="1828800" y="4267200"/>
              <a:chExt cx="198119" cy="198119"/>
            </a:xfrm>
          </p:grpSpPr>
          <p:sp>
            <p:nvSpPr>
              <p:cNvPr id="306" name="Flowchart: Connector 305"/>
              <p:cNvSpPr/>
              <p:nvPr/>
            </p:nvSpPr>
            <p:spPr>
              <a:xfrm>
                <a:off x="1828800" y="42672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Flowchart: Connector 306"/>
              <p:cNvSpPr/>
              <p:nvPr/>
            </p:nvSpPr>
            <p:spPr>
              <a:xfrm>
                <a:off x="1981200" y="4419600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9" name="Flowchart: Connector 298"/>
            <p:cNvSpPr/>
            <p:nvPr/>
          </p:nvSpPr>
          <p:spPr>
            <a:xfrm rot="20261796">
              <a:off x="4731366" y="4103401"/>
              <a:ext cx="45719" cy="45719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1295400" y="3505198"/>
              <a:ext cx="1176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 z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.. = 1</a:t>
              </a:r>
              <a:endParaRPr lang="en-US" dirty="0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3124200" y="3494312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r>
                <a:rPr lang="en-US" baseline="-25000" dirty="0" smtClean="0"/>
                <a:t>20</a:t>
              </a:r>
              <a:r>
                <a:rPr lang="en-US" dirty="0" smtClean="0"/>
                <a:t>, z</a:t>
              </a:r>
              <a:r>
                <a:rPr lang="en-US" baseline="-25000" dirty="0" smtClean="0"/>
                <a:t>21</a:t>
              </a:r>
              <a:r>
                <a:rPr lang="en-US" dirty="0" smtClean="0"/>
                <a:t> .. = 2</a:t>
              </a:r>
              <a:endParaRPr lang="en-US" dirty="0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762000" y="3352800"/>
              <a:ext cx="1632204" cy="1187196"/>
            </a:xfrm>
            <a:custGeom>
              <a:avLst/>
              <a:gdLst>
                <a:gd name="connsiteX0" fmla="*/ 954024 w 1632204"/>
                <a:gd name="connsiteY0" fmla="*/ 1013460 h 1187196"/>
                <a:gd name="connsiteX1" fmla="*/ 1091184 w 1632204"/>
                <a:gd name="connsiteY1" fmla="*/ 638556 h 1187196"/>
                <a:gd name="connsiteX2" fmla="*/ 1228344 w 1632204"/>
                <a:gd name="connsiteY2" fmla="*/ 547116 h 1187196"/>
                <a:gd name="connsiteX3" fmla="*/ 1530096 w 1632204"/>
                <a:gd name="connsiteY3" fmla="*/ 492252 h 1187196"/>
                <a:gd name="connsiteX4" fmla="*/ 1630680 w 1632204"/>
                <a:gd name="connsiteY4" fmla="*/ 272796 h 1187196"/>
                <a:gd name="connsiteX5" fmla="*/ 1520952 w 1632204"/>
                <a:gd name="connsiteY5" fmla="*/ 35052 h 1187196"/>
                <a:gd name="connsiteX6" fmla="*/ 1127760 w 1632204"/>
                <a:gd name="connsiteY6" fmla="*/ 62484 h 1187196"/>
                <a:gd name="connsiteX7" fmla="*/ 597408 w 1632204"/>
                <a:gd name="connsiteY7" fmla="*/ 135636 h 1187196"/>
                <a:gd name="connsiteX8" fmla="*/ 524256 w 1632204"/>
                <a:gd name="connsiteY8" fmla="*/ 336804 h 1187196"/>
                <a:gd name="connsiteX9" fmla="*/ 332232 w 1632204"/>
                <a:gd name="connsiteY9" fmla="*/ 391668 h 1187196"/>
                <a:gd name="connsiteX10" fmla="*/ 21336 w 1632204"/>
                <a:gd name="connsiteY10" fmla="*/ 537972 h 1187196"/>
                <a:gd name="connsiteX11" fmla="*/ 204216 w 1632204"/>
                <a:gd name="connsiteY11" fmla="*/ 1086612 h 1187196"/>
                <a:gd name="connsiteX12" fmla="*/ 624840 w 1632204"/>
                <a:gd name="connsiteY12" fmla="*/ 1141476 h 1187196"/>
                <a:gd name="connsiteX13" fmla="*/ 880872 w 1632204"/>
                <a:gd name="connsiteY13" fmla="*/ 1104900 h 1187196"/>
                <a:gd name="connsiteX14" fmla="*/ 954024 w 1632204"/>
                <a:gd name="connsiteY14" fmla="*/ 1013460 h 1187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2204" h="1187196">
                  <a:moveTo>
                    <a:pt x="954024" y="1013460"/>
                  </a:moveTo>
                  <a:cubicBezTo>
                    <a:pt x="989076" y="935736"/>
                    <a:pt x="1045464" y="716280"/>
                    <a:pt x="1091184" y="638556"/>
                  </a:cubicBezTo>
                  <a:cubicBezTo>
                    <a:pt x="1136904" y="560832"/>
                    <a:pt x="1155192" y="571500"/>
                    <a:pt x="1228344" y="547116"/>
                  </a:cubicBezTo>
                  <a:cubicBezTo>
                    <a:pt x="1301496" y="522732"/>
                    <a:pt x="1463040" y="537972"/>
                    <a:pt x="1530096" y="492252"/>
                  </a:cubicBezTo>
                  <a:cubicBezTo>
                    <a:pt x="1597152" y="446532"/>
                    <a:pt x="1632204" y="348996"/>
                    <a:pt x="1630680" y="272796"/>
                  </a:cubicBezTo>
                  <a:cubicBezTo>
                    <a:pt x="1629156" y="196596"/>
                    <a:pt x="1604772" y="70104"/>
                    <a:pt x="1520952" y="35052"/>
                  </a:cubicBezTo>
                  <a:cubicBezTo>
                    <a:pt x="1437132" y="0"/>
                    <a:pt x="1281684" y="45720"/>
                    <a:pt x="1127760" y="62484"/>
                  </a:cubicBezTo>
                  <a:cubicBezTo>
                    <a:pt x="973836" y="79248"/>
                    <a:pt x="697992" y="89916"/>
                    <a:pt x="597408" y="135636"/>
                  </a:cubicBezTo>
                  <a:cubicBezTo>
                    <a:pt x="496824" y="181356"/>
                    <a:pt x="568452" y="294132"/>
                    <a:pt x="524256" y="336804"/>
                  </a:cubicBezTo>
                  <a:cubicBezTo>
                    <a:pt x="480060" y="379476"/>
                    <a:pt x="416052" y="358140"/>
                    <a:pt x="332232" y="391668"/>
                  </a:cubicBezTo>
                  <a:cubicBezTo>
                    <a:pt x="248412" y="425196"/>
                    <a:pt x="42672" y="422148"/>
                    <a:pt x="21336" y="537972"/>
                  </a:cubicBezTo>
                  <a:cubicBezTo>
                    <a:pt x="0" y="653796"/>
                    <a:pt x="103632" y="986028"/>
                    <a:pt x="204216" y="1086612"/>
                  </a:cubicBezTo>
                  <a:cubicBezTo>
                    <a:pt x="304800" y="1187196"/>
                    <a:pt x="512064" y="1138428"/>
                    <a:pt x="624840" y="1141476"/>
                  </a:cubicBezTo>
                  <a:cubicBezTo>
                    <a:pt x="737616" y="1144524"/>
                    <a:pt x="824484" y="1129284"/>
                    <a:pt x="880872" y="1104900"/>
                  </a:cubicBezTo>
                  <a:cubicBezTo>
                    <a:pt x="937260" y="1080516"/>
                    <a:pt x="918972" y="1091184"/>
                    <a:pt x="954024" y="1013460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2362200" y="3429000"/>
              <a:ext cx="2154936" cy="1182624"/>
            </a:xfrm>
            <a:custGeom>
              <a:avLst/>
              <a:gdLst>
                <a:gd name="connsiteX0" fmla="*/ 829056 w 2154936"/>
                <a:gd name="connsiteY0" fmla="*/ 1100328 h 1182624"/>
                <a:gd name="connsiteX1" fmla="*/ 975360 w 2154936"/>
                <a:gd name="connsiteY1" fmla="*/ 734568 h 1182624"/>
                <a:gd name="connsiteX2" fmla="*/ 801624 w 2154936"/>
                <a:gd name="connsiteY2" fmla="*/ 387096 h 1182624"/>
                <a:gd name="connsiteX3" fmla="*/ 1386840 w 2154936"/>
                <a:gd name="connsiteY3" fmla="*/ 496824 h 1182624"/>
                <a:gd name="connsiteX4" fmla="*/ 2081784 w 2154936"/>
                <a:gd name="connsiteY4" fmla="*/ 268224 h 1182624"/>
                <a:gd name="connsiteX5" fmla="*/ 1825752 w 2154936"/>
                <a:gd name="connsiteY5" fmla="*/ 30480 h 1182624"/>
                <a:gd name="connsiteX6" fmla="*/ 801624 w 2154936"/>
                <a:gd name="connsiteY6" fmla="*/ 85344 h 1182624"/>
                <a:gd name="connsiteX7" fmla="*/ 408432 w 2154936"/>
                <a:gd name="connsiteY7" fmla="*/ 222504 h 1182624"/>
                <a:gd name="connsiteX8" fmla="*/ 207264 w 2154936"/>
                <a:gd name="connsiteY8" fmla="*/ 213360 h 1182624"/>
                <a:gd name="connsiteX9" fmla="*/ 70104 w 2154936"/>
                <a:gd name="connsiteY9" fmla="*/ 670560 h 1182624"/>
                <a:gd name="connsiteX10" fmla="*/ 70104 w 2154936"/>
                <a:gd name="connsiteY10" fmla="*/ 1082040 h 1182624"/>
                <a:gd name="connsiteX11" fmla="*/ 490728 w 2154936"/>
                <a:gd name="connsiteY11" fmla="*/ 1091184 h 1182624"/>
                <a:gd name="connsiteX12" fmla="*/ 682752 w 2154936"/>
                <a:gd name="connsiteY12" fmla="*/ 1182624 h 1182624"/>
                <a:gd name="connsiteX13" fmla="*/ 829056 w 2154936"/>
                <a:gd name="connsiteY13" fmla="*/ 1100328 h 118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4936" h="1182624">
                  <a:moveTo>
                    <a:pt x="829056" y="1100328"/>
                  </a:moveTo>
                  <a:cubicBezTo>
                    <a:pt x="877824" y="1025652"/>
                    <a:pt x="979932" y="853440"/>
                    <a:pt x="975360" y="734568"/>
                  </a:cubicBezTo>
                  <a:cubicBezTo>
                    <a:pt x="970788" y="615696"/>
                    <a:pt x="733044" y="426720"/>
                    <a:pt x="801624" y="387096"/>
                  </a:cubicBezTo>
                  <a:cubicBezTo>
                    <a:pt x="870204" y="347472"/>
                    <a:pt x="1173480" y="516636"/>
                    <a:pt x="1386840" y="496824"/>
                  </a:cubicBezTo>
                  <a:cubicBezTo>
                    <a:pt x="1600200" y="477012"/>
                    <a:pt x="2008632" y="345948"/>
                    <a:pt x="2081784" y="268224"/>
                  </a:cubicBezTo>
                  <a:cubicBezTo>
                    <a:pt x="2154936" y="190500"/>
                    <a:pt x="2039112" y="60960"/>
                    <a:pt x="1825752" y="30480"/>
                  </a:cubicBezTo>
                  <a:cubicBezTo>
                    <a:pt x="1612392" y="0"/>
                    <a:pt x="1037844" y="53340"/>
                    <a:pt x="801624" y="85344"/>
                  </a:cubicBezTo>
                  <a:cubicBezTo>
                    <a:pt x="565404" y="117348"/>
                    <a:pt x="507492" y="201168"/>
                    <a:pt x="408432" y="222504"/>
                  </a:cubicBezTo>
                  <a:cubicBezTo>
                    <a:pt x="309372" y="243840"/>
                    <a:pt x="263652" y="138684"/>
                    <a:pt x="207264" y="213360"/>
                  </a:cubicBezTo>
                  <a:cubicBezTo>
                    <a:pt x="150876" y="288036"/>
                    <a:pt x="92964" y="525780"/>
                    <a:pt x="70104" y="670560"/>
                  </a:cubicBezTo>
                  <a:cubicBezTo>
                    <a:pt x="47244" y="815340"/>
                    <a:pt x="0" y="1011936"/>
                    <a:pt x="70104" y="1082040"/>
                  </a:cubicBezTo>
                  <a:cubicBezTo>
                    <a:pt x="140208" y="1152144"/>
                    <a:pt x="388620" y="1074420"/>
                    <a:pt x="490728" y="1091184"/>
                  </a:cubicBezTo>
                  <a:cubicBezTo>
                    <a:pt x="592836" y="1107948"/>
                    <a:pt x="624840" y="1182624"/>
                    <a:pt x="682752" y="1182624"/>
                  </a:cubicBezTo>
                  <a:cubicBezTo>
                    <a:pt x="740664" y="1182624"/>
                    <a:pt x="780288" y="1175004"/>
                    <a:pt x="829056" y="1100328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5715000" y="3429000"/>
              <a:ext cx="1255776" cy="1101852"/>
            </a:xfrm>
            <a:custGeom>
              <a:avLst/>
              <a:gdLst>
                <a:gd name="connsiteX0" fmla="*/ 614172 w 1255776"/>
                <a:gd name="connsiteY0" fmla="*/ 989076 h 1101852"/>
                <a:gd name="connsiteX1" fmla="*/ 1171956 w 1255776"/>
                <a:gd name="connsiteY1" fmla="*/ 870204 h 1101852"/>
                <a:gd name="connsiteX2" fmla="*/ 1117092 w 1255776"/>
                <a:gd name="connsiteY2" fmla="*/ 184404 h 1101852"/>
                <a:gd name="connsiteX3" fmla="*/ 550164 w 1255776"/>
                <a:gd name="connsiteY3" fmla="*/ 19812 h 1101852"/>
                <a:gd name="connsiteX4" fmla="*/ 477012 w 1255776"/>
                <a:gd name="connsiteY4" fmla="*/ 303276 h 1101852"/>
                <a:gd name="connsiteX5" fmla="*/ 248412 w 1255776"/>
                <a:gd name="connsiteY5" fmla="*/ 303276 h 1101852"/>
                <a:gd name="connsiteX6" fmla="*/ 38100 w 1255776"/>
                <a:gd name="connsiteY6" fmla="*/ 513588 h 1101852"/>
                <a:gd name="connsiteX7" fmla="*/ 477012 w 1255776"/>
                <a:gd name="connsiteY7" fmla="*/ 1025652 h 1101852"/>
                <a:gd name="connsiteX8" fmla="*/ 614172 w 1255776"/>
                <a:gd name="connsiteY8" fmla="*/ 989076 h 110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5776" h="1101852">
                  <a:moveTo>
                    <a:pt x="614172" y="989076"/>
                  </a:moveTo>
                  <a:cubicBezTo>
                    <a:pt x="729996" y="963168"/>
                    <a:pt x="1088136" y="1004316"/>
                    <a:pt x="1171956" y="870204"/>
                  </a:cubicBezTo>
                  <a:cubicBezTo>
                    <a:pt x="1255776" y="736092"/>
                    <a:pt x="1220724" y="326136"/>
                    <a:pt x="1117092" y="184404"/>
                  </a:cubicBezTo>
                  <a:cubicBezTo>
                    <a:pt x="1013460" y="42672"/>
                    <a:pt x="656844" y="0"/>
                    <a:pt x="550164" y="19812"/>
                  </a:cubicBezTo>
                  <a:cubicBezTo>
                    <a:pt x="443484" y="39624"/>
                    <a:pt x="527304" y="256032"/>
                    <a:pt x="477012" y="303276"/>
                  </a:cubicBezTo>
                  <a:cubicBezTo>
                    <a:pt x="426720" y="350520"/>
                    <a:pt x="321564" y="268224"/>
                    <a:pt x="248412" y="303276"/>
                  </a:cubicBezTo>
                  <a:cubicBezTo>
                    <a:pt x="175260" y="338328"/>
                    <a:pt x="0" y="393192"/>
                    <a:pt x="38100" y="513588"/>
                  </a:cubicBezTo>
                  <a:cubicBezTo>
                    <a:pt x="76200" y="633984"/>
                    <a:pt x="382524" y="949452"/>
                    <a:pt x="477012" y="1025652"/>
                  </a:cubicBezTo>
                  <a:cubicBezTo>
                    <a:pt x="571500" y="1101852"/>
                    <a:pt x="498348" y="1014984"/>
                    <a:pt x="614172" y="989076"/>
                  </a:cubicBezTo>
                  <a:close/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3886200" y="43434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X</a:t>
              </a:r>
              <a:r>
                <a:rPr lang="en-US" baseline="-25000" dirty="0" smtClean="0"/>
                <a:t>1:N</a:t>
              </a:r>
              <a:endParaRPr lang="en-US" dirty="0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1618342" y="5108995"/>
            <a:ext cx="4829629" cy="1182948"/>
            <a:chOff x="1618342" y="5108995"/>
            <a:chExt cx="4829629" cy="1182948"/>
          </a:xfrm>
        </p:grpSpPr>
        <p:pic>
          <p:nvPicPr>
            <p:cNvPr id="36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5784761"/>
              <a:ext cx="4343400" cy="387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0" name="Freeform 369"/>
            <p:cNvSpPr/>
            <p:nvPr/>
          </p:nvSpPr>
          <p:spPr>
            <a:xfrm>
              <a:off x="1618342" y="5736771"/>
              <a:ext cx="4829629" cy="555172"/>
            </a:xfrm>
            <a:custGeom>
              <a:avLst/>
              <a:gdLst>
                <a:gd name="connsiteX0" fmla="*/ 3629 w 4829629"/>
                <a:gd name="connsiteY0" fmla="*/ 261258 h 555172"/>
                <a:gd name="connsiteX1" fmla="*/ 145144 w 4829629"/>
                <a:gd name="connsiteY1" fmla="*/ 97972 h 555172"/>
                <a:gd name="connsiteX2" fmla="*/ 406401 w 4829629"/>
                <a:gd name="connsiteY2" fmla="*/ 43543 h 555172"/>
                <a:gd name="connsiteX3" fmla="*/ 1299029 w 4829629"/>
                <a:gd name="connsiteY3" fmla="*/ 10886 h 555172"/>
                <a:gd name="connsiteX4" fmla="*/ 2431144 w 4829629"/>
                <a:gd name="connsiteY4" fmla="*/ 0 h 555172"/>
                <a:gd name="connsiteX5" fmla="*/ 3312887 w 4829629"/>
                <a:gd name="connsiteY5" fmla="*/ 0 h 555172"/>
                <a:gd name="connsiteX6" fmla="*/ 4249058 w 4829629"/>
                <a:gd name="connsiteY6" fmla="*/ 10886 h 555172"/>
                <a:gd name="connsiteX7" fmla="*/ 4640944 w 4829629"/>
                <a:gd name="connsiteY7" fmla="*/ 54429 h 555172"/>
                <a:gd name="connsiteX8" fmla="*/ 4815115 w 4829629"/>
                <a:gd name="connsiteY8" fmla="*/ 217715 h 555172"/>
                <a:gd name="connsiteX9" fmla="*/ 4728029 w 4829629"/>
                <a:gd name="connsiteY9" fmla="*/ 457200 h 555172"/>
                <a:gd name="connsiteX10" fmla="*/ 4379687 w 4829629"/>
                <a:gd name="connsiteY10" fmla="*/ 533400 h 555172"/>
                <a:gd name="connsiteX11" fmla="*/ 2627087 w 4829629"/>
                <a:gd name="connsiteY11" fmla="*/ 555172 h 555172"/>
                <a:gd name="connsiteX12" fmla="*/ 1473201 w 4829629"/>
                <a:gd name="connsiteY12" fmla="*/ 555172 h 555172"/>
                <a:gd name="connsiteX13" fmla="*/ 482601 w 4829629"/>
                <a:gd name="connsiteY13" fmla="*/ 544286 h 555172"/>
                <a:gd name="connsiteX14" fmla="*/ 123372 w 4829629"/>
                <a:gd name="connsiteY14" fmla="*/ 500743 h 555172"/>
                <a:gd name="connsiteX15" fmla="*/ 3629 w 4829629"/>
                <a:gd name="connsiteY15" fmla="*/ 261258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29629" h="555172">
                  <a:moveTo>
                    <a:pt x="3629" y="261258"/>
                  </a:moveTo>
                  <a:cubicBezTo>
                    <a:pt x="7258" y="194130"/>
                    <a:pt x="78015" y="134258"/>
                    <a:pt x="145144" y="97972"/>
                  </a:cubicBezTo>
                  <a:cubicBezTo>
                    <a:pt x="212273" y="61686"/>
                    <a:pt x="214087" y="58057"/>
                    <a:pt x="406401" y="43543"/>
                  </a:cubicBezTo>
                  <a:cubicBezTo>
                    <a:pt x="598715" y="29029"/>
                    <a:pt x="961572" y="18143"/>
                    <a:pt x="1299029" y="10886"/>
                  </a:cubicBezTo>
                  <a:cubicBezTo>
                    <a:pt x="1636486" y="3629"/>
                    <a:pt x="2431144" y="0"/>
                    <a:pt x="2431144" y="0"/>
                  </a:cubicBezTo>
                  <a:lnTo>
                    <a:pt x="3312887" y="0"/>
                  </a:lnTo>
                  <a:lnTo>
                    <a:pt x="4249058" y="10886"/>
                  </a:lnTo>
                  <a:cubicBezTo>
                    <a:pt x="4470401" y="19957"/>
                    <a:pt x="4546601" y="19958"/>
                    <a:pt x="4640944" y="54429"/>
                  </a:cubicBezTo>
                  <a:cubicBezTo>
                    <a:pt x="4735287" y="88900"/>
                    <a:pt x="4800601" y="150587"/>
                    <a:pt x="4815115" y="217715"/>
                  </a:cubicBezTo>
                  <a:cubicBezTo>
                    <a:pt x="4829629" y="284843"/>
                    <a:pt x="4800600" y="404586"/>
                    <a:pt x="4728029" y="457200"/>
                  </a:cubicBezTo>
                  <a:cubicBezTo>
                    <a:pt x="4655458" y="509814"/>
                    <a:pt x="4729844" y="517071"/>
                    <a:pt x="4379687" y="533400"/>
                  </a:cubicBezTo>
                  <a:cubicBezTo>
                    <a:pt x="4029530" y="549729"/>
                    <a:pt x="2627087" y="555172"/>
                    <a:pt x="2627087" y="555172"/>
                  </a:cubicBezTo>
                  <a:lnTo>
                    <a:pt x="1473201" y="555172"/>
                  </a:lnTo>
                  <a:lnTo>
                    <a:pt x="482601" y="544286"/>
                  </a:lnTo>
                  <a:cubicBezTo>
                    <a:pt x="257630" y="535215"/>
                    <a:pt x="205015" y="547914"/>
                    <a:pt x="123372" y="500743"/>
                  </a:cubicBezTo>
                  <a:cubicBezTo>
                    <a:pt x="41729" y="453572"/>
                    <a:pt x="0" y="328386"/>
                    <a:pt x="3629" y="26125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1" name="Straight Arrow Connector 370"/>
            <p:cNvCxnSpPr>
              <a:stCxn id="370" idx="4"/>
              <a:endCxn id="285" idx="4"/>
            </p:cNvCxnSpPr>
            <p:nvPr/>
          </p:nvCxnSpPr>
          <p:spPr>
            <a:xfrm flipH="1" flipV="1">
              <a:off x="1800678" y="5417389"/>
              <a:ext cx="2248808" cy="3193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>
              <a:stCxn id="370" idx="4"/>
              <a:endCxn id="286" idx="6"/>
            </p:cNvCxnSpPr>
            <p:nvPr/>
          </p:nvCxnSpPr>
          <p:spPr>
            <a:xfrm flipH="1" flipV="1">
              <a:off x="2915554" y="5108995"/>
              <a:ext cx="1133932" cy="627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>
              <a:stCxn id="370" idx="4"/>
              <a:endCxn id="284" idx="2"/>
            </p:cNvCxnSpPr>
            <p:nvPr/>
          </p:nvCxnSpPr>
          <p:spPr>
            <a:xfrm flipV="1">
              <a:off x="4049486" y="5108995"/>
              <a:ext cx="1741714" cy="627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8229600" cy="1143000"/>
          </a:xfrm>
        </p:spPr>
        <p:txBody>
          <a:bodyPr/>
          <a:lstStyle/>
          <a:p>
            <a:r>
              <a:rPr lang="en-US" sz="3600" dirty="0"/>
              <a:t>Nonparametric classification: IGMM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375034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962400" cy="123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103774" y="2743200"/>
            <a:ext cx="2620626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24400" y="2743200"/>
            <a:ext cx="25146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3048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2963655"/>
            <a:ext cx="52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0" name="Oval 29"/>
          <p:cNvSpPr/>
          <p:nvPr/>
        </p:nvSpPr>
        <p:spPr>
          <a:xfrm>
            <a:off x="1371600" y="48006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00400" y="48006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05400" y="48006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781800" y="4752975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324600" y="5219700"/>
            <a:ext cx="304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81" y="2438400"/>
            <a:ext cx="482319" cy="4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10918"/>
            <a:ext cx="4995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4187202"/>
            <a:ext cx="594005" cy="62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25284"/>
            <a:ext cx="533400" cy="6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sz="2800" dirty="0" smtClean="0"/>
              <a:t>IGMM inference model</a:t>
            </a:r>
            <a:r>
              <a:rPr lang="en-US" sz="2800" dirty="0" smtClean="0"/>
              <a:t>: Chinese restaurant process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62400" y="201775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738607" y="20690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7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-0.28195 0.26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97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27639 0.2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Nonparametric classification: </a:t>
            </a:r>
            <a:r>
              <a:rPr lang="en-US" sz="3200" dirty="0" smtClean="0"/>
              <a:t>Mean shift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800600" cy="4906963"/>
          </a:xfrm>
        </p:spPr>
        <p:txBody>
          <a:bodyPr/>
          <a:lstStyle/>
          <a:p>
            <a:r>
              <a:rPr lang="en-US" sz="2000" dirty="0" smtClean="0"/>
              <a:t>Density estimation: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gradient of the density: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Move </a:t>
            </a:r>
            <a:r>
              <a:rPr lang="en-US" sz="2000" dirty="0"/>
              <a:t>toward the densest region of the observations, i.e., the region with 0 </a:t>
            </a:r>
            <a:r>
              <a:rPr lang="en-US" sz="2000" dirty="0" smtClean="0"/>
              <a:t>gradient.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2667000" cy="7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67000"/>
            <a:ext cx="2971800" cy="7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497029"/>
            <a:ext cx="3352800" cy="6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452812" cy="35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34125" y="272415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326717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8025" y="38957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46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Presentation outlines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Introduction.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Security for wireless network and contributions.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Location based services for wireless devices and contributions.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Nonparametric classification techniques.</a:t>
            </a:r>
          </a:p>
          <a:p>
            <a:r>
              <a:rPr lang="en-US" sz="2400" dirty="0" smtClean="0"/>
              <a:t>Security for wireless devices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/>
              <a:t>Masquerade attack and Sybil attack.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Location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based services.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LOIRE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Dynamic Hidden Markov Model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Deep Learning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Conclusion and future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device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Mechanism: </a:t>
            </a:r>
          </a:p>
          <a:p>
            <a:pPr lvl="1"/>
            <a:r>
              <a:rPr lang="en-US" sz="2000" dirty="0" smtClean="0"/>
              <a:t>If the number of devices can be found, compare that number to the number of associated devices to detect an attack.</a:t>
            </a:r>
          </a:p>
          <a:p>
            <a:pPr lvl="1"/>
            <a:r>
              <a:rPr lang="en-US" sz="2000" dirty="0" smtClean="0"/>
              <a:t>Based on the label of the observations generated from the devices to mark the malicious nodes.</a:t>
            </a:r>
            <a:endParaRPr lang="en-US" sz="20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8600" y="1387364"/>
            <a:ext cx="4038600" cy="2115312"/>
            <a:chOff x="533400" y="914400"/>
            <a:chExt cx="4038600" cy="2115312"/>
          </a:xfrm>
        </p:grpSpPr>
        <p:grpSp>
          <p:nvGrpSpPr>
            <p:cNvPr id="5" name="Group 8"/>
            <p:cNvGrpSpPr/>
            <p:nvPr/>
          </p:nvGrpSpPr>
          <p:grpSpPr>
            <a:xfrm>
              <a:off x="762000" y="1447800"/>
              <a:ext cx="3505200" cy="1437620"/>
              <a:chOff x="1143000" y="1447800"/>
              <a:chExt cx="3505200" cy="143762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43000" y="1447800"/>
                <a:ext cx="16002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Device1</a:t>
                </a:r>
              </a:p>
              <a:p>
                <a:r>
                  <a:rPr lang="en-US" sz="1400" dirty="0" smtClean="0"/>
                  <a:t>00-B0-D0-86-BB-F7</a:t>
                </a:r>
                <a:endParaRPr lang="en-US" sz="1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048000" y="1447800"/>
                <a:ext cx="16002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Device2</a:t>
                </a:r>
              </a:p>
              <a:p>
                <a:r>
                  <a:rPr lang="en-US" sz="1400" dirty="0" smtClean="0"/>
                  <a:t>00-0C-F1-56-98-AD</a:t>
                </a:r>
                <a:endParaRPr lang="en-US" sz="1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09800" y="2362200"/>
                <a:ext cx="1600200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Device3</a:t>
                </a:r>
              </a:p>
              <a:p>
                <a:r>
                  <a:rPr lang="en-US" sz="1400" dirty="0" smtClean="0"/>
                  <a:t>00-0C-F1-56-98-AD</a:t>
                </a:r>
                <a:endParaRPr lang="en-US" sz="1400" dirty="0"/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2590800" y="1676400"/>
              <a:ext cx="17526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2572512"/>
              <a:ext cx="1752600" cy="4572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" y="9144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Masquerade attack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00600" y="1371600"/>
            <a:ext cx="4038600" cy="1283732"/>
            <a:chOff x="4800600" y="849868"/>
            <a:chExt cx="4038600" cy="1283732"/>
          </a:xfrm>
        </p:grpSpPr>
        <p:grpSp>
          <p:nvGrpSpPr>
            <p:cNvPr id="13" name="Group 9"/>
            <p:cNvGrpSpPr/>
            <p:nvPr/>
          </p:nvGrpSpPr>
          <p:grpSpPr>
            <a:xfrm>
              <a:off x="5181600" y="1394936"/>
              <a:ext cx="3458630" cy="738664"/>
              <a:chOff x="5562600" y="1447800"/>
              <a:chExt cx="3458630" cy="73866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562600" y="1447800"/>
                <a:ext cx="1600200" cy="7386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Device1</a:t>
                </a:r>
              </a:p>
              <a:p>
                <a:r>
                  <a:rPr lang="en-US" sz="1400" dirty="0" smtClean="0"/>
                  <a:t>00-B0-D0-86-BB-F7</a:t>
                </a:r>
              </a:p>
              <a:p>
                <a:r>
                  <a:rPr lang="en-US" sz="1400" dirty="0" smtClean="0"/>
                  <a:t>00-0C-F1-56-98-AD</a:t>
                </a:r>
                <a:endParaRPr lang="en-US" sz="14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57982" y="1447800"/>
                <a:ext cx="1563248" cy="5232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dirty="0" smtClean="0"/>
                  <a:t>Device2</a:t>
                </a:r>
              </a:p>
              <a:p>
                <a:r>
                  <a:rPr lang="en-US" sz="1400" dirty="0" smtClean="0"/>
                  <a:t>00-A0-C9-14-C8-29</a:t>
                </a:r>
                <a:endParaRPr lang="en-US" sz="1400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5029200" y="1600200"/>
              <a:ext cx="1905000" cy="5334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0600" y="849868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Sybil attack</a:t>
              </a:r>
              <a:endParaRPr lang="en-US" dirty="0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– Features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Carrier Frequency Difference (CFD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Defined </a:t>
            </a:r>
            <a:r>
              <a:rPr lang="en-US" sz="2000" dirty="0"/>
              <a:t>as the difference between the </a:t>
            </a:r>
            <a:r>
              <a:rPr lang="en-US" sz="2000" dirty="0" smtClean="0"/>
              <a:t>carrier frequency </a:t>
            </a:r>
            <a:r>
              <a:rPr lang="en-US" sz="2000" dirty="0"/>
              <a:t>of the ideal signal and that of the transmitted signal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Depends on the oscillator within each device.</a:t>
            </a:r>
            <a:endParaRPr lang="en-US" sz="2000" dirty="0"/>
          </a:p>
          <a:p>
            <a:r>
              <a:rPr lang="en-US" sz="2400" dirty="0"/>
              <a:t>The Phase Shift Difference (PSD</a:t>
            </a:r>
            <a:r>
              <a:rPr lang="en-US" sz="2400" dirty="0" smtClean="0"/>
              <a:t>)</a:t>
            </a:r>
          </a:p>
          <a:p>
            <a:pPr lvl="1"/>
            <a:r>
              <a:rPr lang="en-US" sz="1800" dirty="0" smtClean="0"/>
              <a:t>Using QPSK modulation technique.</a:t>
            </a:r>
          </a:p>
          <a:p>
            <a:pPr lvl="1"/>
            <a:r>
              <a:rPr lang="en-US" sz="1800" dirty="0"/>
              <a:t>Transmitter amplifiers for I-phase and Q-phase might be different. Consequently, the degree shift can have some variances.</a:t>
            </a:r>
          </a:p>
          <a:p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1981200" cy="208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968" y="3810000"/>
            <a:ext cx="3548063" cy="186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– Features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81" y="2971800"/>
            <a:ext cx="2496518" cy="3472656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Second-Order </a:t>
            </a:r>
            <a:r>
              <a:rPr lang="en-US" sz="2400" dirty="0" err="1"/>
              <a:t>Cyclostationary</a:t>
            </a:r>
            <a:r>
              <a:rPr lang="en-US" sz="2400" dirty="0"/>
              <a:t> Feature (</a:t>
            </a:r>
            <a:r>
              <a:rPr lang="en-US" sz="2400" dirty="0" smtClean="0"/>
              <a:t>SOCF)</a:t>
            </a:r>
            <a:endParaRPr lang="en-US" dirty="0"/>
          </a:p>
          <a:p>
            <a:r>
              <a:rPr lang="en-US" sz="2400" dirty="0"/>
              <a:t>The Received Signal Amplitude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0" y="990600"/>
            <a:ext cx="4800600" cy="1114425"/>
            <a:chOff x="1447800" y="3733800"/>
            <a:chExt cx="4800600" cy="111442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4191000"/>
              <a:ext cx="4800600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3733800" y="4295775"/>
              <a:ext cx="1828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3543300" y="3733800"/>
              <a:ext cx="2209800" cy="457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Autocorrelation</a:t>
              </a:r>
              <a:endParaRPr lang="en-US" dirty="0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60625"/>
            <a:ext cx="2681287" cy="7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971800" y="2156847"/>
            <a:ext cx="5546810" cy="4167753"/>
            <a:chOff x="2971800" y="2156847"/>
            <a:chExt cx="5546810" cy="416775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6312" y="2343562"/>
              <a:ext cx="5308051" cy="398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590667" y="2156847"/>
              <a:ext cx="2572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BPSK Spectral coherence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2106322" y="3989678"/>
              <a:ext cx="20387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Spectral coherence</a:t>
              </a:r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24406" y="5755036"/>
              <a:ext cx="13622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Cycle frequency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56343" y="5620715"/>
              <a:ext cx="136226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Frequency</a:t>
              </a:r>
              <a:endParaRPr lang="en-US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26703" y="6010561"/>
              <a:ext cx="281229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70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– Gibbs sampler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124"/>
            <a:ext cx="8229600" cy="4946040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67634" y="1537386"/>
            <a:ext cx="3733800" cy="3810000"/>
            <a:chOff x="2133600" y="2209800"/>
            <a:chExt cx="4267200" cy="3810000"/>
          </a:xfrm>
        </p:grpSpPr>
        <p:sp>
          <p:nvSpPr>
            <p:cNvPr id="5" name="Rectangle 4"/>
            <p:cNvSpPr/>
            <p:nvPr/>
          </p:nvSpPr>
          <p:spPr>
            <a:xfrm>
              <a:off x="2481943" y="2209800"/>
              <a:ext cx="3048000" cy="49377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Start with random indicator for each observation.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600" y="4191000"/>
              <a:ext cx="375767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Update the indicator </a:t>
              </a:r>
              <a:r>
                <a:rPr lang="en-US" sz="1400" i="1" dirty="0" err="1" smtClean="0"/>
                <a:t>z</a:t>
              </a:r>
              <a:r>
                <a:rPr lang="en-US" sz="1400" i="1" baseline="-25000" dirty="0" err="1" smtClean="0"/>
                <a:t>i</a:t>
              </a:r>
              <a:r>
                <a:rPr lang="en-US" sz="1400" dirty="0" smtClean="0"/>
                <a:t> according to (1) and (2) given all the other indicators</a:t>
              </a:r>
            </a:p>
          </p:txBody>
        </p:sp>
        <p:sp>
          <p:nvSpPr>
            <p:cNvPr id="7" name="Flowchart: Decision 6"/>
            <p:cNvSpPr/>
            <p:nvPr/>
          </p:nvSpPr>
          <p:spPr>
            <a:xfrm>
              <a:off x="2830286" y="5105400"/>
              <a:ext cx="2357663" cy="381000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i="1" dirty="0" smtClean="0">
                  <a:solidFill>
                    <a:schemeClr val="tx1"/>
                  </a:solidFill>
                </a:rPr>
                <a:t>Converge?</a:t>
              </a:r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H="1">
              <a:off x="3814028" y="4914102"/>
              <a:ext cx="381000" cy="15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05326" y="5406471"/>
              <a:ext cx="38683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Yes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9696" y="4991100"/>
              <a:ext cx="36580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</a:t>
              </a:r>
              <a:endParaRPr lang="en-US" sz="12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395726" y="5638800"/>
              <a:ext cx="1219200" cy="381000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STOP</a:t>
              </a:r>
              <a:endParaRPr lang="en-US" sz="1600" dirty="0"/>
            </a:p>
          </p:txBody>
        </p:sp>
        <p:cxnSp>
          <p:nvCxnSpPr>
            <p:cNvPr id="12" name="Straight Arrow Connector 11"/>
            <p:cNvCxnSpPr>
              <a:stCxn id="7" idx="2"/>
              <a:endCxn id="11" idx="0"/>
            </p:cNvCxnSpPr>
            <p:nvPr/>
          </p:nvCxnSpPr>
          <p:spPr>
            <a:xfrm flipH="1">
              <a:off x="4005326" y="5486400"/>
              <a:ext cx="3792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5" idx="2"/>
              <a:endCxn id="6" idx="0"/>
            </p:cNvCxnSpPr>
            <p:nvPr/>
          </p:nvCxnSpPr>
          <p:spPr>
            <a:xfrm rot="5400000">
              <a:off x="3815360" y="3993921"/>
              <a:ext cx="39415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3"/>
            </p:cNvCxnSpPr>
            <p:nvPr/>
          </p:nvCxnSpPr>
          <p:spPr>
            <a:xfrm>
              <a:off x="5187949" y="5295900"/>
              <a:ext cx="12128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33600" y="3273623"/>
              <a:ext cx="375767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Remove the current </a:t>
              </a:r>
              <a:r>
                <a:rPr lang="en-US" sz="1400" dirty="0" err="1" smtClean="0"/>
                <a:t>i</a:t>
              </a:r>
              <a:r>
                <a:rPr lang="en-US" sz="1400" baseline="30000" dirty="0" err="1" smtClean="0"/>
                <a:t>th</a:t>
              </a:r>
              <a:r>
                <a:rPr lang="en-US" sz="1400" dirty="0" smtClean="0"/>
                <a:t> observation from its cluster </a:t>
              </a:r>
            </a:p>
          </p:txBody>
        </p:sp>
        <p:cxnSp>
          <p:nvCxnSpPr>
            <p:cNvPr id="16" name="Straight Arrow Connector 15"/>
            <p:cNvCxnSpPr>
              <a:stCxn id="5" idx="2"/>
              <a:endCxn id="15" idx="0"/>
            </p:cNvCxnSpPr>
            <p:nvPr/>
          </p:nvCxnSpPr>
          <p:spPr>
            <a:xfrm>
              <a:off x="4005943" y="2703576"/>
              <a:ext cx="6496" cy="57004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4006850" y="2895600"/>
              <a:ext cx="2362200" cy="2400300"/>
              <a:chOff x="4038600" y="2895600"/>
              <a:chExt cx="2286000" cy="24003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6324600" y="2895601"/>
                <a:ext cx="0" cy="240029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10800000">
                <a:off x="4038600" y="2895600"/>
                <a:ext cx="22860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772400" cy="1143000"/>
          </a:xfrm>
        </p:spPr>
        <p:txBody>
          <a:bodyPr/>
          <a:lstStyle/>
          <a:p>
            <a:r>
              <a:rPr lang="en-US" dirty="0"/>
              <a:t>Security </a:t>
            </a:r>
            <a:r>
              <a:rPr lang="en-US" dirty="0" smtClean="0"/>
              <a:t>– Inference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64442" y="971061"/>
            <a:ext cx="4800599" cy="5334000"/>
            <a:chOff x="762000" y="228600"/>
            <a:chExt cx="7848600" cy="6118412"/>
          </a:xfrm>
        </p:grpSpPr>
        <p:sp>
          <p:nvSpPr>
            <p:cNvPr id="6" name="Oval 5"/>
            <p:cNvSpPr/>
            <p:nvPr/>
          </p:nvSpPr>
          <p:spPr>
            <a:xfrm>
              <a:off x="3657600" y="228600"/>
              <a:ext cx="1981200" cy="6096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Collect data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971799" y="1102659"/>
              <a:ext cx="3352800" cy="57374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Unsupervised clustering </a:t>
              </a:r>
              <a:r>
                <a:rPr lang="en-US" sz="1400" dirty="0">
                  <a:solidFill>
                    <a:schemeClr val="tx1"/>
                  </a:solidFill>
                </a:rPr>
                <a:t>m</a:t>
              </a:r>
              <a:r>
                <a:rPr lang="en-US" sz="1400" dirty="0" smtClean="0">
                  <a:solidFill>
                    <a:schemeClr val="tx1"/>
                  </a:solidFill>
                </a:rPr>
                <a:t>ethod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Flowchart: Decision 7"/>
            <p:cNvSpPr/>
            <p:nvPr/>
          </p:nvSpPr>
          <p:spPr>
            <a:xfrm>
              <a:off x="1371600" y="2514600"/>
              <a:ext cx="3200400" cy="1676400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Two clusters with the same MAC  addresses?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Flowchart: Decision 8"/>
            <p:cNvSpPr/>
            <p:nvPr/>
          </p:nvSpPr>
          <p:spPr>
            <a:xfrm>
              <a:off x="4876800" y="2514600"/>
              <a:ext cx="3048000" cy="1676400"/>
            </a:xfrm>
            <a:prstGeom prst="flowChartDecision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Two MAC address with the same cluster?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4572000"/>
              <a:ext cx="2438399" cy="4639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Masquerade attack.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1600" y="4572000"/>
              <a:ext cx="2438399" cy="46392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Sybil attack.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9801" y="5385547"/>
              <a:ext cx="5029200" cy="9614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Determine the number of attackers</a:t>
              </a: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Update the “black” list with the Mac address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6" idx="4"/>
              <a:endCxn id="7" idx="0"/>
            </p:cNvCxnSpPr>
            <p:nvPr/>
          </p:nvCxnSpPr>
          <p:spPr>
            <a:xfrm>
              <a:off x="4648200" y="838200"/>
              <a:ext cx="0" cy="26445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>
              <a:off x="4648200" y="1676400"/>
              <a:ext cx="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971800" y="2133600"/>
              <a:ext cx="3429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0"/>
            </p:cNvCxnSpPr>
            <p:nvPr/>
          </p:nvCxnSpPr>
          <p:spPr>
            <a:xfrm>
              <a:off x="6400800" y="21336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8" idx="0"/>
            </p:cNvCxnSpPr>
            <p:nvPr/>
          </p:nvCxnSpPr>
          <p:spPr>
            <a:xfrm>
              <a:off x="2971800" y="21336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10" idx="0"/>
            </p:cNvCxnSpPr>
            <p:nvPr/>
          </p:nvCxnSpPr>
          <p:spPr>
            <a:xfrm>
              <a:off x="2971801" y="41910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2"/>
              <a:endCxn id="11" idx="0"/>
            </p:cNvCxnSpPr>
            <p:nvPr/>
          </p:nvCxnSpPr>
          <p:spPr>
            <a:xfrm>
              <a:off x="6400801" y="41910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0" idx="2"/>
            </p:cNvCxnSpPr>
            <p:nvPr/>
          </p:nvCxnSpPr>
          <p:spPr>
            <a:xfrm>
              <a:off x="2971801" y="5035924"/>
              <a:ext cx="0" cy="349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2"/>
            </p:cNvCxnSpPr>
            <p:nvPr/>
          </p:nvCxnSpPr>
          <p:spPr>
            <a:xfrm>
              <a:off x="6400801" y="5035924"/>
              <a:ext cx="0" cy="3496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>
              <a:off x="7239001" y="5866280"/>
              <a:ext cx="1371599" cy="11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447732" y="4114800"/>
              <a:ext cx="800668" cy="381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Yes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38200" y="2895600"/>
              <a:ext cx="647699" cy="381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72400" y="2819400"/>
              <a:ext cx="721059" cy="381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No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47998" y="4114800"/>
              <a:ext cx="759727" cy="381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Yes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8610600" y="533400"/>
              <a:ext cx="0" cy="533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9" idx="3"/>
            </p:cNvCxnSpPr>
            <p:nvPr/>
          </p:nvCxnSpPr>
          <p:spPr>
            <a:xfrm>
              <a:off x="7924800" y="3352800"/>
              <a:ext cx="685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6" idx="6"/>
            </p:cNvCxnSpPr>
            <p:nvPr/>
          </p:nvCxnSpPr>
          <p:spPr>
            <a:xfrm flipH="1">
              <a:off x="5638800" y="533400"/>
              <a:ext cx="2971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8" idx="1"/>
            </p:cNvCxnSpPr>
            <p:nvPr/>
          </p:nvCxnSpPr>
          <p:spPr>
            <a:xfrm flipH="1">
              <a:off x="762000" y="3352800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2" idx="1"/>
            </p:cNvCxnSpPr>
            <p:nvPr/>
          </p:nvCxnSpPr>
          <p:spPr>
            <a:xfrm flipH="1">
              <a:off x="762002" y="5866280"/>
              <a:ext cx="1447799" cy="11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62000" y="533400"/>
              <a:ext cx="0" cy="533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endCxn id="6" idx="2"/>
            </p:cNvCxnSpPr>
            <p:nvPr/>
          </p:nvCxnSpPr>
          <p:spPr>
            <a:xfrm>
              <a:off x="762000" y="533400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1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2514600" y="76200"/>
            <a:ext cx="6553200" cy="533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Security - Evaluation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264275"/>
            <a:ext cx="457200" cy="365125"/>
          </a:xfrm>
        </p:spPr>
        <p:txBody>
          <a:bodyPr/>
          <a:lstStyle/>
          <a:p>
            <a:fld id="{624A1729-5FA9-4608-91CA-863460283DBE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13038" y="958076"/>
            <a:ext cx="8607998" cy="5329576"/>
            <a:chOff x="313038" y="958076"/>
            <a:chExt cx="8607998" cy="532957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038" y="1006475"/>
              <a:ext cx="8607998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3521075"/>
              <a:ext cx="7620000" cy="262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5533833" y="1357769"/>
              <a:ext cx="10007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1821428"/>
              <a:ext cx="10007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24120" y="1576914"/>
              <a:ext cx="37166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81047" y="1598454"/>
              <a:ext cx="37166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4667" y="1539875"/>
              <a:ext cx="5147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IGMM</a:t>
              </a:r>
              <a:endParaRPr 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9247" y="1639322"/>
              <a:ext cx="51473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MS</a:t>
              </a:r>
              <a:endParaRPr lang="en-US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3605024"/>
              <a:ext cx="12954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19254" y="4318407"/>
              <a:ext cx="12954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5671" y="3835747"/>
              <a:ext cx="371667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I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Am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Nam</a:t>
              </a:r>
            </a:p>
            <a:p>
              <a:r>
                <a:rPr lang="en-US" sz="1000" dirty="0" smtClean="0">
                  <a:solidFill>
                    <a:schemeClr val="bg1"/>
                  </a:solidFill>
                </a:rPr>
                <a:t>July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3792121"/>
              <a:ext cx="77878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IGMM</a:t>
              </a:r>
            </a:p>
            <a:p>
              <a:r>
                <a:rPr lang="en-US" sz="800" dirty="0" smtClean="0"/>
                <a:t>MS</a:t>
              </a:r>
            </a:p>
            <a:p>
              <a:r>
                <a:rPr lang="en-US" sz="800" dirty="0" smtClean="0"/>
                <a:t>Upper bound</a:t>
              </a:r>
            </a:p>
            <a:p>
              <a:r>
                <a:rPr lang="en-US" sz="800" dirty="0" smtClean="0"/>
                <a:t>Lower bound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49206" y="958076"/>
              <a:ext cx="32087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Hit rate in detecting the number of devices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1591" y="2137885"/>
              <a:ext cx="10158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Hit rate (%)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63606" y="3244076"/>
              <a:ext cx="5417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KLD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117802" y="4453918"/>
              <a:ext cx="101581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Hit rate (%)</a:t>
              </a:r>
              <a:endParaRPr lang="en-US" sz="1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74212" y="6010653"/>
              <a:ext cx="54179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KLD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0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Defense outlines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/>
              <a:t>Introduction.</a:t>
            </a:r>
          </a:p>
          <a:p>
            <a:pPr lvl="1"/>
            <a:r>
              <a:rPr lang="en-US" sz="2000" dirty="0" smtClean="0"/>
              <a:t>Security for wireless network and contributions.</a:t>
            </a:r>
          </a:p>
          <a:p>
            <a:pPr lvl="1"/>
            <a:r>
              <a:rPr lang="en-US" sz="2000" dirty="0" smtClean="0"/>
              <a:t>Location based services for wireless devices and contributions.</a:t>
            </a:r>
          </a:p>
          <a:p>
            <a:r>
              <a:rPr lang="en-US" sz="2400" dirty="0"/>
              <a:t>Preliminary: Nonparametric </a:t>
            </a:r>
            <a:r>
              <a:rPr lang="en-US" sz="2400" dirty="0" smtClean="0"/>
              <a:t>classification techniques.</a:t>
            </a:r>
          </a:p>
          <a:p>
            <a:r>
              <a:rPr lang="en-US" sz="2400" dirty="0" smtClean="0"/>
              <a:t>Security for wireless devices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Masquerade attack and Sybil attack.</a:t>
            </a:r>
          </a:p>
          <a:p>
            <a:r>
              <a:rPr lang="en-US" sz="2400" dirty="0" smtClean="0"/>
              <a:t>Location </a:t>
            </a:r>
            <a:r>
              <a:rPr lang="en-US" sz="2400" dirty="0" smtClean="0"/>
              <a:t>based services.</a:t>
            </a:r>
          </a:p>
          <a:p>
            <a:pPr lvl="1"/>
            <a:r>
              <a:rPr lang="en-US" sz="2000" dirty="0" smtClean="0"/>
              <a:t>LOIRE: Indoor place identification.</a:t>
            </a:r>
          </a:p>
          <a:p>
            <a:pPr lvl="1"/>
            <a:r>
              <a:rPr lang="en-US" sz="2000" dirty="0" smtClean="0"/>
              <a:t>Prediction: Dynamic Hidden Markov Model.</a:t>
            </a:r>
          </a:p>
          <a:p>
            <a:pPr lvl="1"/>
            <a:r>
              <a:rPr lang="en-US" sz="2000" dirty="0"/>
              <a:t>Prediction: </a:t>
            </a:r>
            <a:r>
              <a:rPr lang="en-US" sz="2000" dirty="0" smtClean="0"/>
              <a:t>Deep Learning.</a:t>
            </a:r>
          </a:p>
          <a:p>
            <a:r>
              <a:rPr lang="en-US" sz="2400" dirty="0" smtClean="0"/>
              <a:t>Conclusion and future work.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9" descr="TwoClu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1040" y="1905000"/>
            <a:ext cx="7900560" cy="4191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79956"/>
            <a:ext cx="5029200" cy="340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-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123089" y="2285999"/>
            <a:ext cx="3822247" cy="3164774"/>
            <a:chOff x="5123089" y="2285999"/>
            <a:chExt cx="3822247" cy="3164774"/>
          </a:xfrm>
        </p:grpSpPr>
        <p:grpSp>
          <p:nvGrpSpPr>
            <p:cNvPr id="24" name="Group 23"/>
            <p:cNvGrpSpPr/>
            <p:nvPr/>
          </p:nvGrpSpPr>
          <p:grpSpPr>
            <a:xfrm rot="10800000">
              <a:off x="6477000" y="2362200"/>
              <a:ext cx="2468336" cy="2971800"/>
              <a:chOff x="2209800" y="3327119"/>
              <a:chExt cx="2468336" cy="2971800"/>
            </a:xfrm>
          </p:grpSpPr>
          <p:cxnSp>
            <p:nvCxnSpPr>
              <p:cNvPr id="27" name="Straight Connector 26"/>
              <p:cNvCxnSpPr>
                <a:endCxn id="31" idx="6"/>
              </p:cNvCxnSpPr>
              <p:nvPr/>
            </p:nvCxnSpPr>
            <p:spPr>
              <a:xfrm rot="10800000" flipV="1">
                <a:off x="2785836" y="3327119"/>
                <a:ext cx="1663700" cy="10906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1" idx="4"/>
              </p:cNvCxnSpPr>
              <p:nvPr/>
            </p:nvCxnSpPr>
            <p:spPr>
              <a:xfrm rot="10800000" flipH="1" flipV="1">
                <a:off x="2741386" y="4470119"/>
                <a:ext cx="1936750" cy="724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0800000" flipH="1">
                <a:off x="2743199" y="4491248"/>
                <a:ext cx="1630137" cy="10017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 flipH="1" flipV="1">
                <a:off x="2743197" y="5493031"/>
                <a:ext cx="1706339" cy="8058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2696936" y="4365485"/>
                <a:ext cx="88900" cy="10463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43200" y="5440714"/>
                <a:ext cx="88900" cy="10463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209800" y="3873500"/>
                <a:ext cx="0" cy="2222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429000" y="3886200"/>
                <a:ext cx="0" cy="2222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209800" y="388620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209800" y="6096000"/>
                <a:ext cx="1219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/>
            <p:cNvSpPr/>
            <p:nvPr/>
          </p:nvSpPr>
          <p:spPr>
            <a:xfrm>
              <a:off x="5181600" y="2285999"/>
              <a:ext cx="2169886" cy="200963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123089" y="3441137"/>
              <a:ext cx="2169886" cy="200963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5105400" y="3828769"/>
            <a:ext cx="23222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828800" y="1431872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Simulation results of IGMM – </a:t>
            </a:r>
            <a:r>
              <a:rPr lang="en-US" dirty="0" err="1"/>
              <a:t>Kullback</a:t>
            </a:r>
            <a:r>
              <a:rPr lang="en-US" dirty="0"/>
              <a:t> </a:t>
            </a:r>
            <a:r>
              <a:rPr lang="en-US" dirty="0" err="1"/>
              <a:t>Leibler</a:t>
            </a:r>
            <a:r>
              <a:rPr lang="en-US" dirty="0"/>
              <a:t> Distance = 4.5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847" y="2690652"/>
            <a:ext cx="41682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USRP2 to collect experimental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two dimensions are displayed for</a:t>
            </a:r>
          </a:p>
          <a:p>
            <a:r>
              <a:rPr lang="en-US" dirty="0" smtClean="0"/>
              <a:t>the demonstration purpose.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Almost 100% in identifying an attack.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7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Presentation outlines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Introduction.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Security for wireless network and contributions.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Location based services for wireless devices and contributions.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Nonparametric classification techniques.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Security for wireless devices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Masquerade attack and Sybil attack.</a:t>
            </a:r>
          </a:p>
          <a:p>
            <a:r>
              <a:rPr lang="en-US" sz="2400" dirty="0" smtClean="0"/>
              <a:t>Location </a:t>
            </a:r>
            <a:r>
              <a:rPr lang="en-US" sz="2400" dirty="0" smtClean="0"/>
              <a:t>based services.</a:t>
            </a:r>
          </a:p>
          <a:p>
            <a:pPr lvl="1"/>
            <a:r>
              <a:rPr lang="en-US" sz="2000" dirty="0" smtClean="0"/>
              <a:t>LOIRE</a:t>
            </a:r>
          </a:p>
          <a:p>
            <a:pPr lvl="1"/>
            <a:r>
              <a:rPr lang="en-US" sz="2000" dirty="0" smtClean="0"/>
              <a:t>Dynamic Hidden Markov Model</a:t>
            </a:r>
          </a:p>
          <a:p>
            <a:pPr lvl="1"/>
            <a:r>
              <a:rPr lang="en-US" sz="2000" dirty="0" smtClean="0"/>
              <a:t>Deep Learning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Conclusion and future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66294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LBS – Problem statements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What’s given:</a:t>
            </a:r>
          </a:p>
          <a:p>
            <a:pPr lvl="1"/>
            <a:r>
              <a:rPr lang="en-US" dirty="0" smtClean="0"/>
              <a:t>Mobile devices are in indoor environments.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scans. </a:t>
            </a:r>
            <a:endParaRPr lang="en-US" dirty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/>
              <a:t>Identifying revisited location.</a:t>
            </a:r>
          </a:p>
          <a:p>
            <a:pPr lvl="1"/>
            <a:r>
              <a:rPr lang="en-US" dirty="0"/>
              <a:t>Automatically profiling new location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Unsupervised approach. No labeling required.</a:t>
            </a:r>
          </a:p>
          <a:p>
            <a:pPr lvl="1"/>
            <a:r>
              <a:rPr lang="en-US" dirty="0" smtClean="0"/>
              <a:t>Online sampling to reduce the complexity.</a:t>
            </a:r>
          </a:p>
          <a:p>
            <a:pPr lvl="1"/>
            <a:r>
              <a:rPr lang="en-US" dirty="0" smtClean="0"/>
              <a:t>Predicting the next possible locations.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7239000" cy="1143000"/>
          </a:xfrm>
        </p:spPr>
        <p:txBody>
          <a:bodyPr/>
          <a:lstStyle/>
          <a:p>
            <a:r>
              <a:rPr lang="en-US" sz="3200" dirty="0"/>
              <a:t>LBS – </a:t>
            </a:r>
            <a:r>
              <a:rPr lang="en-US" sz="3200" dirty="0" smtClean="0">
                <a:effectLst/>
              </a:rPr>
              <a:t>Current indoor localization solutions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Ngram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smtClean="0"/>
              <a:t>Based on the order of the APs. </a:t>
            </a:r>
          </a:p>
          <a:p>
            <a:pPr lvl="1" algn="just"/>
            <a:r>
              <a:rPr lang="en-US" dirty="0" smtClean="0"/>
              <a:t>Need at least 400 samples per each location to achieve a good result </a:t>
            </a:r>
            <a:r>
              <a:rPr lang="en-US" dirty="0" smtClean="0">
                <a:sym typeface="Wingdings" pitchFamily="2" charset="2"/>
              </a:rPr>
              <a:t> not</a:t>
            </a:r>
            <a:r>
              <a:rPr lang="en-US" dirty="0" smtClean="0"/>
              <a:t> energy efficient.</a:t>
            </a:r>
          </a:p>
          <a:p>
            <a:r>
              <a:rPr lang="en-US" dirty="0" err="1" smtClean="0"/>
              <a:t>SensLoc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 smtClean="0"/>
              <a:t>Solely based on APs names </a:t>
            </a:r>
            <a:r>
              <a:rPr lang="en-US" dirty="0" smtClean="0">
                <a:sym typeface="Wingdings" pitchFamily="2" charset="2"/>
              </a:rPr>
              <a:t> not fine grained.</a:t>
            </a:r>
            <a:endParaRPr lang="en-US" dirty="0" smtClean="0"/>
          </a:p>
          <a:p>
            <a:pPr lvl="1" algn="just"/>
            <a:r>
              <a:rPr lang="en-US" dirty="0" smtClean="0"/>
              <a:t>Continuously scans for </a:t>
            </a:r>
            <a:r>
              <a:rPr lang="en-US" dirty="0" err="1" smtClean="0"/>
              <a:t>WiFi</a:t>
            </a:r>
            <a:r>
              <a:rPr lang="en-US" dirty="0" smtClean="0"/>
              <a:t> signals </a:t>
            </a:r>
            <a:r>
              <a:rPr lang="en-US" dirty="0" smtClean="0">
                <a:sym typeface="Wingdings" pitchFamily="2" charset="2"/>
              </a:rPr>
              <a:t> not energy efficient.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56" y="1600200"/>
            <a:ext cx="396064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162800" cy="11430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LBS – Indoor place identification (LOIRE)</a:t>
            </a:r>
            <a:endParaRPr lang="en-U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ym typeface="Wingdings" pitchFamily="2" charset="2"/>
              </a:rPr>
              <a:t>LOIRE is different from the previous approaches the following aspects: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Unsupervised and </a:t>
            </a:r>
            <a:r>
              <a:rPr lang="en-US" sz="2000" dirty="0" smtClean="0"/>
              <a:t>nonparametric </a:t>
            </a:r>
            <a:r>
              <a:rPr lang="en-US" sz="2000" dirty="0" smtClean="0">
                <a:sym typeface="Wingdings" pitchFamily="2" charset="2"/>
              </a:rPr>
              <a:t>approach.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Energy efficiency (requires only 50 samples/place). 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 framework to handle missing data.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An online batch sampling approach.</a:t>
            </a:r>
          </a:p>
          <a:p>
            <a:pPr lvl="1"/>
            <a:r>
              <a:rPr lang="en-US" sz="2000" dirty="0" smtClean="0">
                <a:sym typeface="Wingdings" pitchFamily="2" charset="2"/>
              </a:rPr>
              <a:t>A quickest way to stop the algorithm.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LBS – Indoor place identification (LOIRE)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6010275" cy="484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6705600" cy="1143000"/>
          </a:xfrm>
        </p:spPr>
        <p:txBody>
          <a:bodyPr/>
          <a:lstStyle/>
          <a:p>
            <a:r>
              <a:rPr lang="en-US" dirty="0"/>
              <a:t>LBS – </a:t>
            </a:r>
            <a:r>
              <a:rPr lang="en-US" dirty="0" smtClean="0"/>
              <a:t>Missing data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88" y="990600"/>
            <a:ext cx="863151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WiFi</a:t>
            </a:r>
            <a:r>
              <a:rPr lang="en-US" dirty="0" smtClean="0"/>
              <a:t> scans as signature to identify a revisited place and to detect a new place.</a:t>
            </a:r>
          </a:p>
          <a:p>
            <a:r>
              <a:rPr lang="en-US" dirty="0" smtClean="0"/>
              <a:t>Problems:</a:t>
            </a:r>
          </a:p>
          <a:p>
            <a:pPr marL="0" indent="0" algn="just">
              <a:buNone/>
            </a:pPr>
            <a:r>
              <a:rPr lang="en-US" sz="2600" dirty="0" smtClean="0"/>
              <a:t>	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610035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133599" y="4218708"/>
            <a:ext cx="5867401" cy="533400"/>
            <a:chOff x="2133599" y="4218708"/>
            <a:chExt cx="5867401" cy="533400"/>
          </a:xfrm>
        </p:grpSpPr>
        <p:sp>
          <p:nvSpPr>
            <p:cNvPr id="5" name="Rectangle 4"/>
            <p:cNvSpPr/>
            <p:nvPr/>
          </p:nvSpPr>
          <p:spPr>
            <a:xfrm>
              <a:off x="6629400" y="4218708"/>
              <a:ext cx="1371600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599" y="4218708"/>
              <a:ext cx="1237673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0" y="4278868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Missing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6198" y="4303113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Missing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ight Brace 16"/>
          <p:cNvSpPr/>
          <p:nvPr/>
        </p:nvSpPr>
        <p:spPr>
          <a:xfrm rot="10800000">
            <a:off x="1447800" y="2667000"/>
            <a:ext cx="381000" cy="3276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2073" y="3847251"/>
            <a:ext cx="946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room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 rooms?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568" y="3048000"/>
            <a:ext cx="7978432" cy="2057400"/>
            <a:chOff x="22568" y="3048000"/>
            <a:chExt cx="7978432" cy="205740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116164" y="5105400"/>
              <a:ext cx="5884836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3371272" y="4114800"/>
              <a:ext cx="325812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752435" y="3048000"/>
              <a:ext cx="456276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568" y="3905071"/>
              <a:ext cx="9680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Variable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length</a:t>
              </a:r>
              <a:r>
                <a:rPr lang="en-US" dirty="0" smtClean="0"/>
                <a:t> </a:t>
              </a:r>
              <a:r>
                <a:rPr lang="en-US" dirty="0" smtClean="0">
                  <a:solidFill>
                    <a:srgbClr val="FF0000"/>
                  </a:solidFill>
                </a:rPr>
                <a:t>observations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LBS – Missing data: </a:t>
            </a:r>
            <a:r>
              <a:rPr lang="en-US" sz="2800" dirty="0" smtClean="0"/>
              <a:t>Nonparametric categorical clustering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algn="just"/>
            <a:r>
              <a:rPr lang="en-US" sz="2400" dirty="0" smtClean="0"/>
              <a:t>Calculate the </a:t>
            </a:r>
            <a:r>
              <a:rPr lang="en-US" sz="2400" dirty="0" err="1" smtClean="0"/>
              <a:t>Jaccard</a:t>
            </a:r>
            <a:r>
              <a:rPr lang="en-US" sz="2400" dirty="0" smtClean="0"/>
              <a:t> distance of two vectors of APs with different length: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Given the distance, we propose a kernel density </a:t>
            </a:r>
            <a:r>
              <a:rPr lang="en-US" sz="2400" dirty="0"/>
              <a:t>estimation approach based on the Mean </a:t>
            </a:r>
            <a:r>
              <a:rPr lang="en-US" sz="2400" dirty="0" smtClean="0"/>
              <a:t>Shift to classify the places in coarse grained level.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438400" cy="63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6394" y="1524000"/>
            <a:ext cx="3702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Rooms within the same region share the same list of APs. Strongest common APs will be chosen based on the frequencies of their appearances in the </a:t>
            </a:r>
            <a:r>
              <a:rPr lang="en-US" dirty="0" err="1" smtClean="0"/>
              <a:t>WiFi</a:t>
            </a:r>
            <a:r>
              <a:rPr lang="en-US" dirty="0" smtClean="0"/>
              <a:t> scan list (red circle).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886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24600" y="3336133"/>
            <a:ext cx="2133600" cy="2212183"/>
            <a:chOff x="6324600" y="3336133"/>
            <a:chExt cx="2133600" cy="2212183"/>
          </a:xfrm>
        </p:grpSpPr>
        <p:sp>
          <p:nvSpPr>
            <p:cNvPr id="7" name="Rectangle 6"/>
            <p:cNvSpPr/>
            <p:nvPr/>
          </p:nvSpPr>
          <p:spPr>
            <a:xfrm>
              <a:off x="7924800" y="3336133"/>
              <a:ext cx="76200" cy="2209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77200" y="3336133"/>
              <a:ext cx="76200" cy="2209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29600" y="3336133"/>
              <a:ext cx="76200" cy="2209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00" y="3336133"/>
              <a:ext cx="76200" cy="2209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81859" y="3336133"/>
              <a:ext cx="76200" cy="2209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34259" y="3336133"/>
              <a:ext cx="76200" cy="2209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86659" y="3336133"/>
              <a:ext cx="76200" cy="2209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39059" y="3336133"/>
              <a:ext cx="76200" cy="2209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86600" y="4908040"/>
              <a:ext cx="76200" cy="63789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24107" y="5181600"/>
              <a:ext cx="86293" cy="36433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81800" y="5334000"/>
              <a:ext cx="86293" cy="2143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629400" y="5331617"/>
              <a:ext cx="86293" cy="2143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7000" y="5334000"/>
              <a:ext cx="86293" cy="2143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4600" y="5334000"/>
              <a:ext cx="86293" cy="2143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01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LBS: IGMM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number of rooms is not given:</a:t>
            </a:r>
          </a:p>
          <a:p>
            <a:pPr lvl="1"/>
            <a:r>
              <a:rPr lang="en-US" dirty="0" smtClean="0"/>
              <a:t>How to identify revisited room?</a:t>
            </a:r>
          </a:p>
          <a:p>
            <a:pPr lvl="1"/>
            <a:r>
              <a:rPr lang="en-US" dirty="0" smtClean="0"/>
              <a:t>How to detect a new room?</a:t>
            </a:r>
          </a:p>
          <a:p>
            <a:pPr lvl="1"/>
            <a:r>
              <a:rPr lang="en-US" dirty="0" smtClean="0"/>
              <a:t>Batch sampling, how to utilize?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990237"/>
            <a:ext cx="6629400" cy="3276600"/>
            <a:chOff x="685800" y="2438400"/>
            <a:chExt cx="6705600" cy="3886200"/>
          </a:xfrm>
        </p:grpSpPr>
        <p:grpSp>
          <p:nvGrpSpPr>
            <p:cNvPr id="15" name="Group 14"/>
            <p:cNvGrpSpPr/>
            <p:nvPr/>
          </p:nvGrpSpPr>
          <p:grpSpPr>
            <a:xfrm>
              <a:off x="685800" y="2438400"/>
              <a:ext cx="6705600" cy="3581400"/>
              <a:chOff x="685800" y="1905000"/>
              <a:chExt cx="8001000" cy="42672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" y="1905000"/>
                <a:ext cx="8001000" cy="426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334000" y="4267200"/>
                <a:ext cx="6858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076700" y="3556000"/>
                <a:ext cx="6858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343400" y="3695700"/>
                <a:ext cx="685800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981200" y="5955268"/>
              <a:ext cx="5105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WiFi</a:t>
              </a:r>
              <a:r>
                <a:rPr lang="en-US" dirty="0"/>
                <a:t> scans from 4 rooms share the same list of Aps. 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772400" cy="1143000"/>
          </a:xfrm>
        </p:spPr>
        <p:txBody>
          <a:bodyPr/>
          <a:lstStyle/>
          <a:p>
            <a:r>
              <a:rPr lang="en-US" dirty="0"/>
              <a:t>LBS: </a:t>
            </a:r>
            <a:r>
              <a:rPr lang="en-US" dirty="0" smtClean="0"/>
              <a:t>Online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Assume there are K stored places.</a:t>
            </a:r>
          </a:p>
          <a:p>
            <a:r>
              <a:rPr lang="en-US" dirty="0" smtClean="0"/>
              <a:t>Place identification purpose: </a:t>
            </a:r>
          </a:p>
          <a:p>
            <a:pPr lvl="1"/>
            <a:r>
              <a:rPr lang="en-US" dirty="0" smtClean="0"/>
              <a:t>Find a label,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smtClean="0"/>
              <a:t>for a new observed </a:t>
            </a:r>
            <a:r>
              <a:rPr lang="en-US" dirty="0" err="1" smtClean="0"/>
              <a:t>WiFi</a:t>
            </a:r>
            <a:r>
              <a:rPr lang="en-US" dirty="0" smtClean="0"/>
              <a:t> scan,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</a:t>
            </a:r>
            <a:r>
              <a:rPr lang="en-US" dirty="0" smtClean="0"/>
              <a:t>in the set of 1:K.</a:t>
            </a:r>
            <a:endParaRPr lang="en-US" dirty="0"/>
          </a:p>
          <a:p>
            <a:r>
              <a:rPr lang="en-US" dirty="0" smtClean="0"/>
              <a:t>Detect a new place:</a:t>
            </a:r>
          </a:p>
          <a:p>
            <a:pPr lvl="1"/>
            <a:r>
              <a:rPr lang="en-US" dirty="0" smtClean="0"/>
              <a:t>Find the label,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dirty="0" smtClean="0"/>
              <a:t>for a new observed </a:t>
            </a:r>
            <a:r>
              <a:rPr lang="en-US" dirty="0" err="1" smtClean="0"/>
              <a:t>WiFi</a:t>
            </a:r>
            <a:r>
              <a:rPr lang="en-US" dirty="0" smtClean="0"/>
              <a:t> scan, </a:t>
            </a:r>
            <a:r>
              <a:rPr lang="en-US" dirty="0" smtClean="0"/>
              <a:t>X</a:t>
            </a:r>
            <a:r>
              <a:rPr lang="en-US" baseline="-25000" dirty="0"/>
              <a:t>i</a:t>
            </a:r>
            <a:r>
              <a:rPr lang="en-US" dirty="0" smtClean="0"/>
              <a:t> </a:t>
            </a:r>
            <a:r>
              <a:rPr lang="en-US" dirty="0" smtClean="0"/>
              <a:t>to see if </a:t>
            </a:r>
            <a:r>
              <a:rPr lang="en-US" dirty="0" err="1" smtClean="0"/>
              <a:t>z</a:t>
            </a:r>
            <a:r>
              <a:rPr lang="en-US" baseline="-25000" dirty="0" err="1"/>
              <a:t>i</a:t>
            </a:r>
            <a:r>
              <a:rPr lang="en-US" dirty="0" smtClean="0"/>
              <a:t> </a:t>
            </a:r>
            <a:r>
              <a:rPr lang="en-US" dirty="0" smtClean="0"/>
              <a:t>= K+1 (a new place).</a:t>
            </a:r>
          </a:p>
          <a:p>
            <a:pPr lvl="1"/>
            <a:r>
              <a:rPr lang="en-US" dirty="0" smtClean="0"/>
              <a:t>A stochastic way to detect a new place, not a threshold based approach.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Presentation outlines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/>
              <a:t>Introduction.</a:t>
            </a:r>
          </a:p>
          <a:p>
            <a:pPr lvl="1"/>
            <a:r>
              <a:rPr lang="en-US" sz="2000" dirty="0" smtClean="0"/>
              <a:t>Security for wireless network and contributions.</a:t>
            </a:r>
          </a:p>
          <a:p>
            <a:pPr lvl="1"/>
            <a:r>
              <a:rPr lang="en-US" sz="2000" dirty="0" smtClean="0"/>
              <a:t>Location based services for wireless devices and contributions.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Nonparametric classification techniques.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Security for wireless devices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Masquerade attack and Sybil attack.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Location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based services.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LOIRE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Dynamic Hidden Markov Model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Deep Learning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Conclusion and future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LBS: Online sampling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800600" cy="4876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Derive two  posterior probabilities: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={1: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}|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: Largely depends on the stored signature.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𝑜𝑙𝑑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max</m:t>
                    </m:r>
                    <m:r>
                      <a:rPr lang="en-US" b="0" i="1" smtClean="0">
                        <a:latin typeface="Cambria Math"/>
                      </a:rPr>
                      <m:t>⁡{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={1: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}|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)}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+1|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: Solely depends on priors.</a:t>
                </a:r>
              </a:p>
              <a:p>
                <a:pPr lvl="1"/>
                <a:r>
                  <a:rPr lang="en-US" dirty="0" smtClean="0"/>
                  <a:t>Construct a distribution </a:t>
                </a:r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𝑜𝑙𝑑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  <a:p>
                <a:r>
                  <a:rPr lang="en-US" dirty="0" smtClean="0"/>
                  <a:t>Propose a Successive Sampler to sample the label for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. </a:t>
                </a:r>
                <a:r>
                  <a:rPr lang="en-US" dirty="0" smtClean="0"/>
                  <a:t>Maximum A Posteriori (MAP) is not suitable, since it always choose the hypothesis with the highest posterior.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Solved the problem of detecting a new place.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800600" cy="4876800"/>
              </a:xfrm>
              <a:blipFill rotWithShape="1">
                <a:blip r:embed="rId2"/>
                <a:stretch>
                  <a:fillRect l="-1396" t="-2000" r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5715000" y="4800600"/>
            <a:ext cx="259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715000" y="220980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096000" y="2667001"/>
            <a:ext cx="1770017" cy="2133600"/>
            <a:chOff x="6096000" y="2667001"/>
            <a:chExt cx="1770017" cy="2133600"/>
          </a:xfrm>
        </p:grpSpPr>
        <p:sp>
          <p:nvSpPr>
            <p:cNvPr id="8" name="Rectangle 7"/>
            <p:cNvSpPr/>
            <p:nvPr/>
          </p:nvSpPr>
          <p:spPr>
            <a:xfrm>
              <a:off x="6096000" y="3979817"/>
              <a:ext cx="398417" cy="820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7600" y="2667001"/>
              <a:ext cx="398417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57800" y="22098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4876800"/>
            <a:ext cx="57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new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8959" y="4876800"/>
            <a:ext cx="49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old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172200" y="3886200"/>
            <a:ext cx="135041" cy="228600"/>
            <a:chOff x="6172200" y="3886200"/>
            <a:chExt cx="135041" cy="228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219506" y="3886200"/>
              <a:ext cx="75702" cy="22860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172200" y="3886200"/>
              <a:ext cx="135041" cy="22860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96000" y="3505200"/>
            <a:ext cx="1757984" cy="1300118"/>
            <a:chOff x="6108032" y="3505201"/>
            <a:chExt cx="1757984" cy="1300118"/>
          </a:xfrm>
        </p:grpSpPr>
        <p:sp>
          <p:nvSpPr>
            <p:cNvPr id="22" name="Rectangle 21"/>
            <p:cNvSpPr/>
            <p:nvPr/>
          </p:nvSpPr>
          <p:spPr>
            <a:xfrm>
              <a:off x="6108032" y="3505201"/>
              <a:ext cx="398417" cy="1274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67599" y="3530601"/>
              <a:ext cx="398417" cy="12747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27687" y="3390900"/>
            <a:ext cx="135041" cy="228600"/>
            <a:chOff x="6172200" y="3886200"/>
            <a:chExt cx="135041" cy="22860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219506" y="3886200"/>
              <a:ext cx="75702" cy="22860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172200" y="3886200"/>
              <a:ext cx="135041" cy="228600"/>
            </a:xfrm>
            <a:prstGeom prst="line">
              <a:avLst/>
            </a:pr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108032" y="2667001"/>
            <a:ext cx="1745952" cy="2133600"/>
            <a:chOff x="6108032" y="2667001"/>
            <a:chExt cx="1745952" cy="2133600"/>
          </a:xfrm>
        </p:grpSpPr>
        <p:sp>
          <p:nvSpPr>
            <p:cNvPr id="28" name="Rectangle 27"/>
            <p:cNvSpPr/>
            <p:nvPr/>
          </p:nvSpPr>
          <p:spPr>
            <a:xfrm>
              <a:off x="6108032" y="2667001"/>
              <a:ext cx="398417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55567" y="4000500"/>
              <a:ext cx="398417" cy="7794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620000" cy="1143000"/>
          </a:xfrm>
        </p:spPr>
        <p:txBody>
          <a:bodyPr/>
          <a:lstStyle/>
          <a:p>
            <a:r>
              <a:rPr lang="en-US" dirty="0"/>
              <a:t>LBS: Online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problem of place identification: Use MAP to find the best candidate at every sampling step.</a:t>
            </a:r>
          </a:p>
          <a:p>
            <a:r>
              <a:rPr lang="en-US" dirty="0" smtClean="0"/>
              <a:t>MAP works now, since the parameters are updated after every single  sampling step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Place identification solved.</a:t>
            </a:r>
          </a:p>
          <a:p>
            <a:r>
              <a:rPr lang="en-US" dirty="0" smtClean="0"/>
              <a:t>Quickest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1440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LBS : Stopping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602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Quickest detection for multiple hypotheses.</a:t>
            </a:r>
          </a:p>
          <a:p>
            <a:r>
              <a:rPr lang="en-US" sz="2400" dirty="0" smtClean="0"/>
              <a:t>Use the accumulate log posterior ratio:</a:t>
            </a:r>
          </a:p>
          <a:p>
            <a:pPr>
              <a:buNone/>
            </a:pPr>
            <a:r>
              <a:rPr lang="en-US" sz="2400" dirty="0" smtClean="0"/>
              <a:t>				, </a:t>
            </a:r>
            <a:r>
              <a:rPr lang="en-US" sz="2400" dirty="0" smtClean="0"/>
              <a:t>f</a:t>
            </a:r>
            <a:r>
              <a:rPr lang="en-US" sz="2400" baseline="-25000" dirty="0"/>
              <a:t>1</a:t>
            </a:r>
            <a:r>
              <a:rPr lang="en-US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old</a:t>
            </a:r>
            <a:r>
              <a:rPr lang="en-US" sz="2400" dirty="0" smtClean="0"/>
              <a:t>, f</a:t>
            </a:r>
            <a:r>
              <a:rPr lang="en-US" sz="2400" baseline="-25000" dirty="0"/>
              <a:t>0</a:t>
            </a:r>
            <a:r>
              <a:rPr lang="en-US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new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	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2166942" y="4574381"/>
            <a:ext cx="114296" cy="5524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2029285" y="4601049"/>
            <a:ext cx="114296" cy="47151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028700" y="3352800"/>
            <a:ext cx="6991350" cy="2771775"/>
            <a:chOff x="1028700" y="3352800"/>
            <a:chExt cx="6991350" cy="2771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" y="3352800"/>
              <a:ext cx="6991350" cy="277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1770221" y="4699000"/>
              <a:ext cx="2362200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92700" y="4368800"/>
              <a:ext cx="2514600" cy="0"/>
            </a:xfrm>
            <a:prstGeom prst="line">
              <a:avLst/>
            </a:prstGeom>
            <a:ln w="3492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32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LBS </a:t>
            </a:r>
            <a:r>
              <a:rPr lang="en-US" dirty="0" smtClean="0"/>
              <a:t>– Experimental results.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Dataset:</a:t>
            </a:r>
          </a:p>
          <a:p>
            <a:pPr lvl="1"/>
            <a:r>
              <a:rPr lang="en-US" sz="1800" dirty="0" smtClean="0"/>
              <a:t>4 weeks long</a:t>
            </a:r>
          </a:p>
          <a:p>
            <a:pPr lvl="1"/>
            <a:r>
              <a:rPr lang="en-US" sz="1800" dirty="0" smtClean="0"/>
              <a:t>5 phones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579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581400"/>
            <a:ext cx="7334250" cy="24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LBS – Future location </a:t>
            </a:r>
            <a:r>
              <a:rPr lang="en-US" sz="3600" dirty="0" smtClean="0"/>
              <a:t>prediction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Once the locations can be determined, we can build algorithm to predict the next visiting location.</a:t>
            </a:r>
          </a:p>
          <a:p>
            <a:r>
              <a:rPr lang="en-US" dirty="0" smtClean="0"/>
              <a:t>Propose two models to predict</a:t>
            </a:r>
          </a:p>
          <a:p>
            <a:pPr lvl="1"/>
            <a:r>
              <a:rPr lang="en-US" sz="2000" dirty="0" smtClean="0"/>
              <a:t>Based on Markov model: A </a:t>
            </a:r>
            <a:r>
              <a:rPr lang="en-US" sz="2000" dirty="0"/>
              <a:t>Dynamic Hidden Markov Model.</a:t>
            </a:r>
          </a:p>
          <a:p>
            <a:pPr lvl="1"/>
            <a:r>
              <a:rPr lang="en-US" sz="2000" dirty="0" smtClean="0"/>
              <a:t>Based on Deep </a:t>
            </a:r>
            <a:r>
              <a:rPr lang="en-US" sz="2000" dirty="0"/>
              <a:t>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</a:t>
            </a:r>
            <a:r>
              <a:rPr lang="en-US" dirty="0" smtClean="0"/>
              <a:t>Dynamic hidden Markov model (DHMM)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Hidden States/locations: propose to use NBC to determine the states. 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imensions of the observations : GPS coordinates, time and RSS from either </a:t>
            </a:r>
            <a:r>
              <a:rPr lang="en-US" sz="2000" dirty="0" err="1" smtClean="0"/>
              <a:t>WiFi</a:t>
            </a:r>
            <a:r>
              <a:rPr lang="en-US" sz="2000" dirty="0" smtClean="0"/>
              <a:t> signal or cell tower signal.</a:t>
            </a:r>
          </a:p>
          <a:p>
            <a:r>
              <a:rPr lang="en-US" sz="2000" dirty="0" smtClean="0"/>
              <a:t>Dynamic Hidden Markov Model: Every time the user comes to a new place, the model automatically updates itself with the new state.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</a:t>
            </a:r>
            <a:r>
              <a:rPr lang="en-US" dirty="0" smtClean="0"/>
              <a:t>– Future location prediction 1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35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057400" y="3810000"/>
            <a:ext cx="4953000" cy="2057400"/>
            <a:chOff x="2057400" y="3810000"/>
            <a:chExt cx="4953000" cy="2057400"/>
          </a:xfrm>
        </p:grpSpPr>
        <p:grpSp>
          <p:nvGrpSpPr>
            <p:cNvPr id="5" name="Group 4"/>
            <p:cNvGrpSpPr/>
            <p:nvPr/>
          </p:nvGrpSpPr>
          <p:grpSpPr>
            <a:xfrm>
              <a:off x="2057400" y="3810000"/>
              <a:ext cx="4953000" cy="2057400"/>
              <a:chOff x="914400" y="228600"/>
              <a:chExt cx="4953000" cy="20574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066800" y="1447800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133600" y="1447800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>
                    <a:solidFill>
                      <a:schemeClr val="tx1"/>
                    </a:solidFill>
                  </a:rPr>
                  <a:t>2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124200" y="1447800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>
                    <a:solidFill>
                      <a:schemeClr val="tx1"/>
                    </a:solidFill>
                  </a:rPr>
                  <a:t>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257800" y="1447800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S</a:t>
                </a:r>
                <a:r>
                  <a:rPr lang="en-US" sz="1200" baseline="-25000" dirty="0">
                    <a:solidFill>
                      <a:schemeClr val="tx1"/>
                    </a:solidFill>
                  </a:rPr>
                  <a:t>K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14400" y="228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Rss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981200" y="228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Rss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2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971800" y="228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Rss</a:t>
                </a:r>
                <a:r>
                  <a:rPr lang="en-US" sz="1200" baseline="-25000" dirty="0" smtClean="0">
                    <a:solidFill>
                      <a:schemeClr val="tx1"/>
                    </a:solidFill>
                  </a:rPr>
                  <a:t>3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105400" y="228600"/>
                <a:ext cx="762000" cy="381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>
                    <a:solidFill>
                      <a:schemeClr val="tx1"/>
                    </a:solidFill>
                  </a:rPr>
                  <a:t>Rss</a:t>
                </a:r>
                <a:r>
                  <a:rPr lang="en-US" sz="1200" baseline="-25000" dirty="0" err="1" smtClean="0">
                    <a:solidFill>
                      <a:schemeClr val="tx1"/>
                    </a:solidFill>
                  </a:rPr>
                  <a:t>K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Arrow Connector 13"/>
              <p:cNvCxnSpPr>
                <a:stCxn id="6" idx="6"/>
                <a:endCxn id="7" idx="2"/>
              </p:cNvCxnSpPr>
              <p:nvPr/>
            </p:nvCxnSpPr>
            <p:spPr>
              <a:xfrm>
                <a:off x="1524000" y="1676400"/>
                <a:ext cx="609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7" idx="6"/>
                <a:endCxn id="8" idx="2"/>
              </p:cNvCxnSpPr>
              <p:nvPr/>
            </p:nvCxnSpPr>
            <p:spPr>
              <a:xfrm>
                <a:off x="2590800" y="1676400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9" idx="2"/>
              </p:cNvCxnSpPr>
              <p:nvPr/>
            </p:nvCxnSpPr>
            <p:spPr>
              <a:xfrm>
                <a:off x="4953000" y="1676400"/>
                <a:ext cx="3048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>
                <a:off x="1485900" y="1805940"/>
                <a:ext cx="708660" cy="130810"/>
              </a:xfrm>
              <a:custGeom>
                <a:avLst/>
                <a:gdLst>
                  <a:gd name="connsiteX0" fmla="*/ 0 w 708660"/>
                  <a:gd name="connsiteY0" fmla="*/ 0 h 130810"/>
                  <a:gd name="connsiteX1" fmla="*/ 228600 w 708660"/>
                  <a:gd name="connsiteY1" fmla="*/ 114300 h 130810"/>
                  <a:gd name="connsiteX2" fmla="*/ 571500 w 708660"/>
                  <a:gd name="connsiteY2" fmla="*/ 99060 h 130810"/>
                  <a:gd name="connsiteX3" fmla="*/ 708660 w 708660"/>
                  <a:gd name="connsiteY3" fmla="*/ 30480 h 13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8660" h="130810">
                    <a:moveTo>
                      <a:pt x="0" y="0"/>
                    </a:moveTo>
                    <a:cubicBezTo>
                      <a:pt x="66675" y="48895"/>
                      <a:pt x="133350" y="97790"/>
                      <a:pt x="228600" y="114300"/>
                    </a:cubicBezTo>
                    <a:cubicBezTo>
                      <a:pt x="323850" y="130810"/>
                      <a:pt x="491490" y="113030"/>
                      <a:pt x="571500" y="99060"/>
                    </a:cubicBezTo>
                    <a:cubicBezTo>
                      <a:pt x="651510" y="85090"/>
                      <a:pt x="680085" y="57785"/>
                      <a:pt x="708660" y="3048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478280" y="1404620"/>
                <a:ext cx="685800" cy="142240"/>
              </a:xfrm>
              <a:custGeom>
                <a:avLst/>
                <a:gdLst>
                  <a:gd name="connsiteX0" fmla="*/ 685800 w 685800"/>
                  <a:gd name="connsiteY0" fmla="*/ 142240 h 142240"/>
                  <a:gd name="connsiteX1" fmla="*/ 518160 w 685800"/>
                  <a:gd name="connsiteY1" fmla="*/ 20320 h 142240"/>
                  <a:gd name="connsiteX2" fmla="*/ 198120 w 685800"/>
                  <a:gd name="connsiteY2" fmla="*/ 20320 h 142240"/>
                  <a:gd name="connsiteX3" fmla="*/ 0 w 685800"/>
                  <a:gd name="connsiteY3" fmla="*/ 127000 h 142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0" h="142240">
                    <a:moveTo>
                      <a:pt x="685800" y="142240"/>
                    </a:moveTo>
                    <a:cubicBezTo>
                      <a:pt x="642620" y="91440"/>
                      <a:pt x="599440" y="40640"/>
                      <a:pt x="518160" y="20320"/>
                    </a:cubicBezTo>
                    <a:cubicBezTo>
                      <a:pt x="436880" y="0"/>
                      <a:pt x="284480" y="2540"/>
                      <a:pt x="198120" y="20320"/>
                    </a:cubicBezTo>
                    <a:cubicBezTo>
                      <a:pt x="111760" y="38100"/>
                      <a:pt x="55880" y="82550"/>
                      <a:pt x="0" y="12700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1478280" y="1813560"/>
                <a:ext cx="1722120" cy="320040"/>
              </a:xfrm>
              <a:custGeom>
                <a:avLst/>
                <a:gdLst>
                  <a:gd name="connsiteX0" fmla="*/ 0 w 1722120"/>
                  <a:gd name="connsiteY0" fmla="*/ 0 h 397510"/>
                  <a:gd name="connsiteX1" fmla="*/ 213360 w 1722120"/>
                  <a:gd name="connsiteY1" fmla="*/ 312420 h 397510"/>
                  <a:gd name="connsiteX2" fmla="*/ 914400 w 1722120"/>
                  <a:gd name="connsiteY2" fmla="*/ 381000 h 397510"/>
                  <a:gd name="connsiteX3" fmla="*/ 1379220 w 1722120"/>
                  <a:gd name="connsiteY3" fmla="*/ 342900 h 397510"/>
                  <a:gd name="connsiteX4" fmla="*/ 1722120 w 1722120"/>
                  <a:gd name="connsiteY4" fmla="*/ 53340 h 39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2120" h="397510">
                    <a:moveTo>
                      <a:pt x="0" y="0"/>
                    </a:moveTo>
                    <a:cubicBezTo>
                      <a:pt x="30480" y="124460"/>
                      <a:pt x="60960" y="248920"/>
                      <a:pt x="213360" y="312420"/>
                    </a:cubicBezTo>
                    <a:cubicBezTo>
                      <a:pt x="365760" y="375920"/>
                      <a:pt x="720090" y="375920"/>
                      <a:pt x="914400" y="381000"/>
                    </a:cubicBezTo>
                    <a:cubicBezTo>
                      <a:pt x="1108710" y="386080"/>
                      <a:pt x="1244600" y="397510"/>
                      <a:pt x="1379220" y="342900"/>
                    </a:cubicBezTo>
                    <a:cubicBezTo>
                      <a:pt x="1513840" y="288290"/>
                      <a:pt x="1617980" y="170815"/>
                      <a:pt x="1722120" y="5334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478280" y="1821180"/>
                <a:ext cx="3840480" cy="464820"/>
              </a:xfrm>
              <a:custGeom>
                <a:avLst/>
                <a:gdLst>
                  <a:gd name="connsiteX0" fmla="*/ 0 w 3840480"/>
                  <a:gd name="connsiteY0" fmla="*/ 0 h 627380"/>
                  <a:gd name="connsiteX1" fmla="*/ 106680 w 3840480"/>
                  <a:gd name="connsiteY1" fmla="*/ 426720 h 627380"/>
                  <a:gd name="connsiteX2" fmla="*/ 411480 w 3840480"/>
                  <a:gd name="connsiteY2" fmla="*/ 525780 h 627380"/>
                  <a:gd name="connsiteX3" fmla="*/ 777240 w 3840480"/>
                  <a:gd name="connsiteY3" fmla="*/ 541020 h 627380"/>
                  <a:gd name="connsiteX4" fmla="*/ 1112520 w 3840480"/>
                  <a:gd name="connsiteY4" fmla="*/ 541020 h 627380"/>
                  <a:gd name="connsiteX5" fmla="*/ 2476500 w 3840480"/>
                  <a:gd name="connsiteY5" fmla="*/ 541020 h 627380"/>
                  <a:gd name="connsiteX6" fmla="*/ 3840480 w 3840480"/>
                  <a:gd name="connsiteY6" fmla="*/ 22860 h 627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40480" h="627380">
                    <a:moveTo>
                      <a:pt x="0" y="0"/>
                    </a:moveTo>
                    <a:cubicBezTo>
                      <a:pt x="19050" y="169545"/>
                      <a:pt x="38100" y="339090"/>
                      <a:pt x="106680" y="426720"/>
                    </a:cubicBezTo>
                    <a:cubicBezTo>
                      <a:pt x="175260" y="514350"/>
                      <a:pt x="299720" y="506730"/>
                      <a:pt x="411480" y="525780"/>
                    </a:cubicBezTo>
                    <a:cubicBezTo>
                      <a:pt x="523240" y="544830"/>
                      <a:pt x="660400" y="538480"/>
                      <a:pt x="777240" y="541020"/>
                    </a:cubicBezTo>
                    <a:cubicBezTo>
                      <a:pt x="894080" y="543560"/>
                      <a:pt x="1112520" y="541020"/>
                      <a:pt x="1112520" y="541020"/>
                    </a:cubicBezTo>
                    <a:cubicBezTo>
                      <a:pt x="1395730" y="541020"/>
                      <a:pt x="2021840" y="627380"/>
                      <a:pt x="2476500" y="541020"/>
                    </a:cubicBezTo>
                    <a:cubicBezTo>
                      <a:pt x="2931160" y="454660"/>
                      <a:pt x="3385820" y="238760"/>
                      <a:pt x="3840480" y="2286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575560" y="1471930"/>
                <a:ext cx="579120" cy="97790"/>
              </a:xfrm>
              <a:custGeom>
                <a:avLst/>
                <a:gdLst>
                  <a:gd name="connsiteX0" fmla="*/ 0 w 579120"/>
                  <a:gd name="connsiteY0" fmla="*/ 97790 h 97790"/>
                  <a:gd name="connsiteX1" fmla="*/ 99060 w 579120"/>
                  <a:gd name="connsiteY1" fmla="*/ 13970 h 97790"/>
                  <a:gd name="connsiteX2" fmla="*/ 434340 w 579120"/>
                  <a:gd name="connsiteY2" fmla="*/ 13970 h 97790"/>
                  <a:gd name="connsiteX3" fmla="*/ 579120 w 579120"/>
                  <a:gd name="connsiteY3" fmla="*/ 67310 h 97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120" h="97790">
                    <a:moveTo>
                      <a:pt x="0" y="97790"/>
                    </a:moveTo>
                    <a:cubicBezTo>
                      <a:pt x="13335" y="62865"/>
                      <a:pt x="26670" y="27940"/>
                      <a:pt x="99060" y="13970"/>
                    </a:cubicBezTo>
                    <a:cubicBezTo>
                      <a:pt x="171450" y="0"/>
                      <a:pt x="354330" y="5080"/>
                      <a:pt x="434340" y="13970"/>
                    </a:cubicBezTo>
                    <a:cubicBezTo>
                      <a:pt x="514350" y="22860"/>
                      <a:pt x="546735" y="45085"/>
                      <a:pt x="579120" y="6731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560320" y="1206500"/>
                <a:ext cx="2743200" cy="355600"/>
              </a:xfrm>
              <a:custGeom>
                <a:avLst/>
                <a:gdLst>
                  <a:gd name="connsiteX0" fmla="*/ 0 w 2743200"/>
                  <a:gd name="connsiteY0" fmla="*/ 355600 h 355600"/>
                  <a:gd name="connsiteX1" fmla="*/ 91440 w 2743200"/>
                  <a:gd name="connsiteY1" fmla="*/ 142240 h 355600"/>
                  <a:gd name="connsiteX2" fmla="*/ 342900 w 2743200"/>
                  <a:gd name="connsiteY2" fmla="*/ 73660 h 355600"/>
                  <a:gd name="connsiteX3" fmla="*/ 1348740 w 2743200"/>
                  <a:gd name="connsiteY3" fmla="*/ 43180 h 355600"/>
                  <a:gd name="connsiteX4" fmla="*/ 2743200 w 2743200"/>
                  <a:gd name="connsiteY4" fmla="*/ 332740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00" h="355600">
                    <a:moveTo>
                      <a:pt x="0" y="355600"/>
                    </a:moveTo>
                    <a:cubicBezTo>
                      <a:pt x="17145" y="272415"/>
                      <a:pt x="34290" y="189230"/>
                      <a:pt x="91440" y="142240"/>
                    </a:cubicBezTo>
                    <a:cubicBezTo>
                      <a:pt x="148590" y="95250"/>
                      <a:pt x="133350" y="90170"/>
                      <a:pt x="342900" y="73660"/>
                    </a:cubicBezTo>
                    <a:cubicBezTo>
                      <a:pt x="552450" y="57150"/>
                      <a:pt x="948690" y="0"/>
                      <a:pt x="1348740" y="43180"/>
                    </a:cubicBezTo>
                    <a:cubicBezTo>
                      <a:pt x="1748790" y="86360"/>
                      <a:pt x="2245995" y="209550"/>
                      <a:pt x="2743200" y="33274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3535680" y="1421130"/>
                <a:ext cx="1737360" cy="171450"/>
              </a:xfrm>
              <a:custGeom>
                <a:avLst/>
                <a:gdLst>
                  <a:gd name="connsiteX0" fmla="*/ 0 w 1737360"/>
                  <a:gd name="connsiteY0" fmla="*/ 102870 h 171450"/>
                  <a:gd name="connsiteX1" fmla="*/ 304800 w 1737360"/>
                  <a:gd name="connsiteY1" fmla="*/ 11430 h 171450"/>
                  <a:gd name="connsiteX2" fmla="*/ 1737360 w 1737360"/>
                  <a:gd name="connsiteY2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7360" h="171450">
                    <a:moveTo>
                      <a:pt x="0" y="102870"/>
                    </a:moveTo>
                    <a:cubicBezTo>
                      <a:pt x="7620" y="51435"/>
                      <a:pt x="15240" y="0"/>
                      <a:pt x="304800" y="11430"/>
                    </a:cubicBezTo>
                    <a:cubicBezTo>
                      <a:pt x="594360" y="22860"/>
                      <a:pt x="1165860" y="97155"/>
                      <a:pt x="1737360" y="17145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552700" y="1790700"/>
                <a:ext cx="601980" cy="114300"/>
              </a:xfrm>
              <a:custGeom>
                <a:avLst/>
                <a:gdLst>
                  <a:gd name="connsiteX0" fmla="*/ 601980 w 601980"/>
                  <a:gd name="connsiteY0" fmla="*/ 22860 h 114300"/>
                  <a:gd name="connsiteX1" fmla="*/ 403860 w 601980"/>
                  <a:gd name="connsiteY1" fmla="*/ 91440 h 114300"/>
                  <a:gd name="connsiteX2" fmla="*/ 106680 w 601980"/>
                  <a:gd name="connsiteY2" fmla="*/ 99060 h 114300"/>
                  <a:gd name="connsiteX3" fmla="*/ 0 w 601980"/>
                  <a:gd name="connsiteY3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980" h="114300">
                    <a:moveTo>
                      <a:pt x="601980" y="22860"/>
                    </a:moveTo>
                    <a:cubicBezTo>
                      <a:pt x="544195" y="50800"/>
                      <a:pt x="486410" y="78740"/>
                      <a:pt x="403860" y="91440"/>
                    </a:cubicBezTo>
                    <a:cubicBezTo>
                      <a:pt x="321310" y="104140"/>
                      <a:pt x="173990" y="114300"/>
                      <a:pt x="106680" y="99060"/>
                    </a:cubicBezTo>
                    <a:cubicBezTo>
                      <a:pt x="39370" y="83820"/>
                      <a:pt x="19685" y="41910"/>
                      <a:pt x="0" y="0"/>
                    </a:cubicBezTo>
                  </a:path>
                </a:pathLst>
              </a:cu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886200" y="1676400"/>
                <a:ext cx="76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114800" y="419100"/>
                <a:ext cx="762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9" idx="0"/>
                <a:endCxn id="13" idx="4"/>
              </p:cNvCxnSpPr>
              <p:nvPr/>
            </p:nvCxnSpPr>
            <p:spPr>
              <a:xfrm rot="5400000" flipH="1" flipV="1">
                <a:off x="5067300" y="1028700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8" idx="0"/>
                <a:endCxn id="12" idx="4"/>
              </p:cNvCxnSpPr>
              <p:nvPr/>
            </p:nvCxnSpPr>
            <p:spPr>
              <a:xfrm rot="5400000" flipH="1" flipV="1">
                <a:off x="2933700" y="1028700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7" idx="0"/>
                <a:endCxn id="11" idx="4"/>
              </p:cNvCxnSpPr>
              <p:nvPr/>
            </p:nvCxnSpPr>
            <p:spPr>
              <a:xfrm rot="5400000" flipH="1" flipV="1">
                <a:off x="1943100" y="1028700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6" idx="0"/>
                <a:endCxn id="10" idx="4"/>
              </p:cNvCxnSpPr>
              <p:nvPr/>
            </p:nvCxnSpPr>
            <p:spPr>
              <a:xfrm rot="5400000" flipH="1" flipV="1">
                <a:off x="876300" y="1028700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/>
            <p:cNvSpPr/>
            <p:nvPr/>
          </p:nvSpPr>
          <p:spPr>
            <a:xfrm>
              <a:off x="2667000" y="5173980"/>
              <a:ext cx="609600" cy="16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33800" y="5179378"/>
              <a:ext cx="533400" cy="160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7659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– Future location prediction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62400" y="1765938"/>
            <a:ext cx="4893733" cy="4419600"/>
            <a:chOff x="2133600" y="1295400"/>
            <a:chExt cx="3429000" cy="4800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276600" y="2590800"/>
              <a:ext cx="794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276600" y="47244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09800" y="1295400"/>
              <a:ext cx="2133600" cy="533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N data points-Training data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743200" y="2209800"/>
              <a:ext cx="10668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Gibb Sampler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86000" y="2971800"/>
              <a:ext cx="1981200" cy="381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Determine the number of states and the current state. 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79"/>
            <p:cNvGrpSpPr/>
            <p:nvPr/>
          </p:nvGrpSpPr>
          <p:grpSpPr>
            <a:xfrm>
              <a:off x="3276600" y="1866900"/>
              <a:ext cx="1905000" cy="381000"/>
              <a:chOff x="3276600" y="3696970"/>
              <a:chExt cx="1905000" cy="3810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114800" y="3696970"/>
                <a:ext cx="1066800" cy="381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tx1"/>
                    </a:solidFill>
                  </a:rPr>
                  <a:t>Observe more data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1"/>
              </p:cNvCxnSpPr>
              <p:nvPr/>
            </p:nvCxnSpPr>
            <p:spPr>
              <a:xfrm rot="10800000">
                <a:off x="3276600" y="3886200"/>
                <a:ext cx="838200" cy="12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/>
            <p:cNvSpPr/>
            <p:nvPr/>
          </p:nvSpPr>
          <p:spPr>
            <a:xfrm>
              <a:off x="2743200" y="5105400"/>
              <a:ext cx="1066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MDP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2200" y="5791200"/>
              <a:ext cx="1828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Optimal scheduling result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>
              <a:off x="3276600" y="5410200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4"/>
              <a:endCxn id="9" idx="0"/>
            </p:cNvCxnSpPr>
            <p:nvPr/>
          </p:nvCxnSpPr>
          <p:spPr>
            <a:xfrm>
              <a:off x="3276600" y="18288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276600" y="3657600"/>
              <a:ext cx="2286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562600" y="2057400"/>
              <a:ext cx="0" cy="1600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21" idx="3"/>
            </p:cNvCxnSpPr>
            <p:nvPr/>
          </p:nvCxnSpPr>
          <p:spPr>
            <a:xfrm flipH="1">
              <a:off x="5181600" y="2057400"/>
              <a:ext cx="381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133600" y="3962400"/>
              <a:ext cx="2286000" cy="762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DHMM:</a:t>
              </a:r>
            </a:p>
            <a:p>
              <a:pPr algn="just"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</a:rPr>
                <a:t> Calculate the transition matrix</a:t>
              </a:r>
            </a:p>
            <a:p>
              <a:pPr algn="just">
                <a:buFontTx/>
                <a:buChar char="-"/>
              </a:pPr>
              <a:r>
                <a:rPr lang="en-US" sz="1200" b="1" dirty="0" smtClean="0">
                  <a:solidFill>
                    <a:schemeClr val="tx1"/>
                  </a:solidFill>
                </a:rPr>
                <a:t> Calculate the distributions of signal strengths in each state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0" idx="2"/>
              <a:endCxn id="19" idx="0"/>
            </p:cNvCxnSpPr>
            <p:nvPr/>
          </p:nvCxnSpPr>
          <p:spPr>
            <a:xfrm>
              <a:off x="3276600" y="3352800"/>
              <a:ext cx="0" cy="609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52400" y="1831823"/>
            <a:ext cx="37084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Schedule tolerant data package:</a:t>
            </a:r>
          </a:p>
          <a:p>
            <a:pPr lvl="1"/>
            <a:r>
              <a:rPr lang="en-US" sz="1800" dirty="0" smtClean="0"/>
              <a:t>Each data package has a deadline to be sent.</a:t>
            </a:r>
          </a:p>
          <a:p>
            <a:pPr lvl="1"/>
            <a:r>
              <a:rPr lang="en-US" sz="1800" dirty="0" smtClean="0"/>
              <a:t>When to sent?</a:t>
            </a:r>
          </a:p>
          <a:p>
            <a:pPr lvl="2"/>
            <a:r>
              <a:rPr lang="en-US" sz="1600" dirty="0" smtClean="0"/>
              <a:t>Wait until the signal strength profile is at its best to send.</a:t>
            </a:r>
          </a:p>
          <a:p>
            <a:pPr lvl="1"/>
            <a:r>
              <a:rPr lang="en-US" sz="1800" dirty="0" smtClean="0"/>
              <a:t>How to predict the future signal strength?</a:t>
            </a:r>
          </a:p>
          <a:p>
            <a:pPr lvl="2"/>
            <a:r>
              <a:rPr lang="en-US" sz="1600" dirty="0" smtClean="0"/>
              <a:t>Predict the next locations of the users, estimate the signal strength at the locations.</a:t>
            </a:r>
          </a:p>
          <a:p>
            <a:pPr lvl="2"/>
            <a:r>
              <a:rPr lang="en-US" sz="1600" dirty="0" smtClean="0"/>
              <a:t>Use Markov Decision Process (MDP) to calculate the expected reward.</a:t>
            </a:r>
          </a:p>
          <a:p>
            <a:pPr lvl="1"/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11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– Future location prediction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676400"/>
            <a:ext cx="9144000" cy="4648200"/>
            <a:chOff x="0" y="1752600"/>
            <a:chExt cx="9144000" cy="4648200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752600"/>
              <a:ext cx="91440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7696200" y="3962400"/>
              <a:ext cx="228600" cy="533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391400" y="2590800"/>
              <a:ext cx="609600" cy="3048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543800" y="2590800"/>
              <a:ext cx="762000" cy="9906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239000" y="2129135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Two states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9000" y="43434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Same room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0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– Future location prediction 1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93711"/>
            <a:ext cx="5181600" cy="427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12089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30480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" idx="0"/>
          </p:cNvCxnSpPr>
          <p:nvPr/>
        </p:nvCxnSpPr>
        <p:spPr>
          <a:xfrm flipH="1" flipV="1">
            <a:off x="2971608" y="3124200"/>
            <a:ext cx="464743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436351" y="2895600"/>
            <a:ext cx="9070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7200" y="2667000"/>
            <a:ext cx="25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Naïve: Send immediately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608" y="4343400"/>
            <a:ext cx="92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743200"/>
            <a:ext cx="10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Proposed</a:t>
            </a:r>
          </a:p>
          <a:p>
            <a:pPr algn="ctr"/>
            <a:r>
              <a:rPr lang="en-US" dirty="0" smtClean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038600" y="2908300"/>
            <a:ext cx="3429000" cy="1781175"/>
            <a:chOff x="4038600" y="2908300"/>
            <a:chExt cx="3429000" cy="1781175"/>
          </a:xfrm>
        </p:grpSpPr>
        <p:pic>
          <p:nvPicPr>
            <p:cNvPr id="5" name="Picture 2" descr="http://dl.dropbox.com/u/10506/blog/rbms/rbm-exampl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908300"/>
              <a:ext cx="3429000" cy="174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4038600" y="4495800"/>
              <a:ext cx="2667000" cy="1936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Deep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213366"/>
          </a:xfrm>
        </p:spPr>
        <p:txBody>
          <a:bodyPr/>
          <a:lstStyle/>
          <a:p>
            <a:r>
              <a:rPr lang="en-US" dirty="0" smtClean="0"/>
              <a:t>Purpose: Find the typical moving patterns (E1, E2), based on that, identify users and predict the future locations.</a:t>
            </a:r>
            <a:endParaRPr lang="en-US" dirty="0" smtClean="0"/>
          </a:p>
          <a:p>
            <a:pPr lvl="1"/>
            <a:r>
              <a:rPr lang="en-US" dirty="0" smtClean="0"/>
              <a:t>User identification: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05400" y="2736334"/>
            <a:ext cx="1411426" cy="382032"/>
            <a:chOff x="5105400" y="2736334"/>
            <a:chExt cx="1411426" cy="382032"/>
          </a:xfrm>
        </p:grpSpPr>
        <p:sp>
          <p:nvSpPr>
            <p:cNvPr id="6" name="TextBox 5"/>
            <p:cNvSpPr txBox="1"/>
            <p:nvPr/>
          </p:nvSpPr>
          <p:spPr>
            <a:xfrm>
              <a:off x="6102930" y="274903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2736334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E1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91000" y="4216400"/>
            <a:ext cx="1473200" cy="241300"/>
            <a:chOff x="4191000" y="4216400"/>
            <a:chExt cx="1473200" cy="241300"/>
          </a:xfrm>
        </p:grpSpPr>
        <p:sp>
          <p:nvSpPr>
            <p:cNvPr id="8" name="Oval 7"/>
            <p:cNvSpPr/>
            <p:nvPr/>
          </p:nvSpPr>
          <p:spPr>
            <a:xfrm>
              <a:off x="4191000" y="42291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84700" y="42291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016500" y="42291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435600" y="421640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74330" y="4211637"/>
            <a:ext cx="653470" cy="233363"/>
            <a:chOff x="5874330" y="4211637"/>
            <a:chExt cx="653470" cy="233363"/>
          </a:xfrm>
        </p:grpSpPr>
        <p:sp>
          <p:nvSpPr>
            <p:cNvPr id="14" name="Oval 13"/>
            <p:cNvSpPr/>
            <p:nvPr/>
          </p:nvSpPr>
          <p:spPr>
            <a:xfrm>
              <a:off x="5874330" y="4211637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299200" y="4216400"/>
              <a:ext cx="228600" cy="228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3587234"/>
            <a:ext cx="8229600" cy="12133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Location prediction: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953000" y="3276600"/>
            <a:ext cx="1219200" cy="917317"/>
            <a:chOff x="4953000" y="3276600"/>
            <a:chExt cx="1219200" cy="917317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4953000" y="3276600"/>
              <a:ext cx="1149930" cy="9173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874330" y="3276600"/>
              <a:ext cx="297870" cy="9173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1693C-D341-44E7-A794-83E094217F0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– Future location prediction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10600" cy="76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Security Enhancement for Wireless Network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b="1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Use device dependent radio-metrics as fingerprints. </a:t>
            </a:r>
          </a:p>
          <a:p>
            <a:pPr algn="just"/>
            <a:r>
              <a:rPr lang="en-US" sz="2000" dirty="0" smtClean="0"/>
              <a:t>Contributions:</a:t>
            </a:r>
          </a:p>
          <a:p>
            <a:pPr lvl="1" algn="just"/>
            <a:r>
              <a:rPr lang="en-US" sz="1800" dirty="0"/>
              <a:t>Unique and </a:t>
            </a:r>
            <a:r>
              <a:rPr lang="en-US" sz="1800" dirty="0" smtClean="0"/>
              <a:t>hard-to-spoof </a:t>
            </a:r>
            <a:r>
              <a:rPr lang="en-US" sz="1800" dirty="0"/>
              <a:t>device fingerprint</a:t>
            </a:r>
          </a:p>
          <a:p>
            <a:pPr lvl="1" algn="just"/>
            <a:r>
              <a:rPr lang="en-US" sz="1800" dirty="0" smtClean="0"/>
              <a:t>An </a:t>
            </a:r>
            <a:r>
              <a:rPr lang="en-US" sz="1800" dirty="0"/>
              <a:t>unsupervised </a:t>
            </a:r>
            <a:r>
              <a:rPr lang="en-US" sz="1800" dirty="0" smtClean="0"/>
              <a:t>and passive </a:t>
            </a:r>
            <a:r>
              <a:rPr lang="en-US" sz="1800" dirty="0"/>
              <a:t>attack detection </a:t>
            </a:r>
            <a:r>
              <a:rPr lang="en-US" sz="1800" dirty="0" smtClean="0"/>
              <a:t>method.</a:t>
            </a:r>
          </a:p>
          <a:p>
            <a:pPr lvl="1" algn="just"/>
            <a:r>
              <a:rPr lang="en-US" sz="1800" dirty="0" smtClean="0"/>
              <a:t>Upper </a:t>
            </a:r>
            <a:r>
              <a:rPr lang="en-US" sz="1800" dirty="0"/>
              <a:t>bound and lower bound of classification performance</a:t>
            </a:r>
            <a:r>
              <a:rPr lang="en-US" sz="1800" dirty="0" smtClean="0"/>
              <a:t>.</a:t>
            </a:r>
          </a:p>
          <a:p>
            <a:pPr algn="just"/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Introduction: Security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94944"/>
            <a:ext cx="1600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Department of Electrical and Computer Engineering</a:t>
            </a:r>
            <a:endParaRPr lang="en-US" sz="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09601" y="1885022"/>
            <a:ext cx="3810000" cy="2344002"/>
            <a:chOff x="609600" y="2024480"/>
            <a:chExt cx="4416425" cy="2159008"/>
          </a:xfrm>
        </p:grpSpPr>
        <p:sp>
          <p:nvSpPr>
            <p:cNvPr id="10" name="TextBox 9"/>
            <p:cNvSpPr txBox="1"/>
            <p:nvPr/>
          </p:nvSpPr>
          <p:spPr>
            <a:xfrm>
              <a:off x="798512" y="202448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Masquerade attack</a:t>
              </a:r>
              <a:endParaRPr lang="en-US" dirty="0"/>
            </a:p>
          </p:txBody>
        </p:sp>
        <p:pic>
          <p:nvPicPr>
            <p:cNvPr id="3076" name="Picture 4" descr="http://i.crackedcdn.com/phpimages/article/3/0/3/144303.jpg?v=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426734"/>
              <a:ext cx="4416425" cy="175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800600" y="1828800"/>
            <a:ext cx="4038600" cy="2400225"/>
            <a:chOff x="4800600" y="1828800"/>
            <a:chExt cx="4038600" cy="2400225"/>
          </a:xfrm>
        </p:grpSpPr>
        <p:sp>
          <p:nvSpPr>
            <p:cNvPr id="17" name="TextBox 16"/>
            <p:cNvSpPr txBox="1"/>
            <p:nvPr/>
          </p:nvSpPr>
          <p:spPr>
            <a:xfrm>
              <a:off x="4800600" y="18288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Sybil attack</a:t>
              </a:r>
              <a:endParaRPr lang="en-US" dirty="0"/>
            </a:p>
          </p:txBody>
        </p:sp>
        <p:pic>
          <p:nvPicPr>
            <p:cNvPr id="1026" name="Picture 2" descr="sybil.jpg picture by cap_frankli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1" y="2290097"/>
              <a:ext cx="3276600" cy="1938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93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Deep Learning – Restricted </a:t>
            </a:r>
            <a:r>
              <a:rPr lang="en-US" dirty="0" err="1" smtClean="0"/>
              <a:t>Bolzman</a:t>
            </a:r>
            <a:r>
              <a:rPr lang="en-US" dirty="0" smtClean="0"/>
              <a:t> Machine (RBM)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– Future location prediction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http://dl.dropbox.com/u/10506/blog/rbms/rbm-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39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learning - basics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35015"/>
            <a:ext cx="3200400" cy="45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981200"/>
            <a:ext cx="5029200" cy="1905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100" dirty="0" smtClean="0"/>
              <a:t>Stacking a number of the RBMs learned layer by layer from bottom-up gives rise to a DBN:</a:t>
            </a:r>
          </a:p>
          <a:p>
            <a:pPr algn="just"/>
            <a:r>
              <a:rPr lang="en-US" sz="2100" dirty="0" smtClean="0"/>
              <a:t>After learning an RBM we treat the activation probabilities of its hidden units as the data for training the RBM one layer up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3604" y="3606225"/>
            <a:ext cx="5044394" cy="2677418"/>
            <a:chOff x="643604" y="3606225"/>
            <a:chExt cx="5044394" cy="2677418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640" y="5824340"/>
              <a:ext cx="2400300" cy="424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643604" y="3606225"/>
              <a:ext cx="5044394" cy="2677418"/>
              <a:chOff x="643604" y="3810000"/>
              <a:chExt cx="5044394" cy="2677418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6225" y="4343400"/>
                <a:ext cx="846862" cy="4880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6881" y="4343400"/>
                <a:ext cx="1312490" cy="269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9640" y="5081332"/>
                <a:ext cx="2103486" cy="3768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" name="Rectangle 2"/>
              <p:cNvSpPr/>
              <p:nvPr/>
            </p:nvSpPr>
            <p:spPr>
              <a:xfrm>
                <a:off x="643604" y="3810000"/>
                <a:ext cx="50443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1600" dirty="0" smtClean="0"/>
                  <a:t>- Start with random weights, learn about activation energy </a:t>
                </a:r>
              </a:p>
              <a:p>
                <a:pPr algn="just"/>
                <a:r>
                  <a:rPr lang="en-US" sz="1600" dirty="0" smtClean="0"/>
                  <a:t>and the probability to turn on the hidden units:</a:t>
                </a:r>
                <a:endParaRPr lang="en-US" sz="16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85800" y="4730280"/>
                <a:ext cx="46156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1600" dirty="0" smtClean="0"/>
                  <a:t>- </a:t>
                </a:r>
                <a:r>
                  <a:rPr lang="en-US" sz="1600" dirty="0"/>
                  <a:t>Then, the energy of any configuration is determined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85800" y="5410200"/>
                <a:ext cx="4593758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sz="1600" dirty="0" smtClean="0"/>
                  <a:t>- Finally, optimum weights are chosen based on the </a:t>
                </a:r>
              </a:p>
              <a:p>
                <a:pPr algn="just"/>
                <a:r>
                  <a:rPr lang="en-US" sz="1600" dirty="0" smtClean="0"/>
                  <a:t>difference between generated data and observations</a:t>
                </a:r>
              </a:p>
              <a:p>
                <a:pPr algn="just"/>
                <a:endParaRPr lang="en-US" sz="1600" dirty="0"/>
              </a:p>
              <a:p>
                <a:pPr algn="just"/>
                <a:r>
                  <a:rPr lang="en-US" sz="1600" dirty="0" smtClean="0"/>
                  <a:t>			       (1)</a:t>
                </a:r>
                <a:endParaRPr lang="en-US" sz="1600" dirty="0"/>
              </a:p>
            </p:txBody>
          </p:sp>
        </p:grpSp>
      </p:grp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– Future location prediction </a:t>
            </a:r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1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495800" cy="41910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Bottom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up: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Initiate random weights.</a:t>
            </a:r>
          </a:p>
          <a:p>
            <a:pPr marL="971550" lvl="1" indent="-5715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Learn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activation energy of the first hidden layer.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Treat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first hidden layer as the observation layer for the second layer. Repeat 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process for all layers.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Top down: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71500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Regenerate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observations based on the parameters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and optimize the weights according to equation (1).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Repeat the above two steps until converge.</a:t>
            </a:r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– Future location prediction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1999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9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76425"/>
            <a:ext cx="1050051" cy="41910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Deep</a:t>
            </a:r>
          </a:p>
          <a:p>
            <a:pPr marL="0" indent="0">
              <a:buNone/>
            </a:pPr>
            <a:r>
              <a:rPr lang="en-US" sz="1800" b="1" dirty="0" smtClean="0"/>
              <a:t>learning: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PCA: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E21693C-D341-44E7-A794-83E094217F01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LBS – Future location prediction 2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71800" y="1876425"/>
            <a:ext cx="3540788" cy="4067175"/>
            <a:chOff x="2971800" y="1876425"/>
            <a:chExt cx="3540788" cy="4067175"/>
          </a:xfrm>
        </p:grpSpPr>
        <p:grpSp>
          <p:nvGrpSpPr>
            <p:cNvPr id="5" name="Group 4"/>
            <p:cNvGrpSpPr/>
            <p:nvPr/>
          </p:nvGrpSpPr>
          <p:grpSpPr>
            <a:xfrm>
              <a:off x="2971800" y="1876425"/>
              <a:ext cx="3540788" cy="4067175"/>
              <a:chOff x="1409700" y="1876425"/>
              <a:chExt cx="4226588" cy="4067175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1625" y="1876425"/>
                <a:ext cx="3990975" cy="2065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9700" y="3657600"/>
                <a:ext cx="4226588" cy="228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7448" y="3941596"/>
              <a:ext cx="1396314" cy="1697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4797833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83" y="4476280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48" y="4474371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1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Presentation outlines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Introduction.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Security for wireless network and contributions.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Location based services for wireless devices and contributions.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Nonparametric classification techniques.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Security for wireless devices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Masquerade attack and Sybil attack.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Location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based services.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LOIRE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Dynamic Hidden Markov Model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Deep Learning</a:t>
            </a:r>
          </a:p>
          <a:p>
            <a:r>
              <a:rPr lang="en-US" sz="2400" dirty="0" smtClean="0"/>
              <a:t>Conclusion and future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Unsupervised approaches. </a:t>
            </a:r>
          </a:p>
          <a:p>
            <a:r>
              <a:rPr lang="en-US" dirty="0" smtClean="0"/>
              <a:t>Resolve the incomplete </a:t>
            </a:r>
            <a:r>
              <a:rPr lang="en-US" dirty="0"/>
              <a:t>data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Invent </a:t>
            </a:r>
            <a:r>
              <a:rPr lang="en-US" dirty="0"/>
              <a:t>an online sampling approach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novel approaches in </a:t>
            </a:r>
            <a:r>
              <a:rPr lang="en-US" dirty="0" smtClean="0"/>
              <a:t>predicting users</a:t>
            </a:r>
            <a:r>
              <a:rPr lang="en-US" dirty="0"/>
              <a:t>’ future whereabouts. </a:t>
            </a:r>
            <a:endParaRPr lang="en-US" dirty="0" smtClean="0"/>
          </a:p>
          <a:p>
            <a:r>
              <a:rPr lang="en-US" dirty="0" smtClean="0"/>
              <a:t>Energy-efficient research direction.</a:t>
            </a:r>
          </a:p>
          <a:p>
            <a:r>
              <a:rPr lang="en-US" dirty="0" smtClean="0"/>
              <a:t>Proven success with experiment evaluations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Develop a new sampling approach for the security framework.</a:t>
            </a:r>
          </a:p>
          <a:p>
            <a:r>
              <a:rPr lang="en-US" sz="2000" dirty="0"/>
              <a:t>Incorporate other sensory data like magnetic field from the magnetometer or lighting sensory data.</a:t>
            </a:r>
          </a:p>
          <a:p>
            <a:r>
              <a:rPr lang="en-US" sz="2000" dirty="0"/>
              <a:t>Working on the problem of Quickest Detection to determine stopping rules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Integrate HDMM into LOIRE.</a:t>
            </a:r>
          </a:p>
          <a:p>
            <a:r>
              <a:rPr lang="en-US" sz="2000" dirty="0" smtClean="0"/>
              <a:t>Complete the prediction part using Deep Learning.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evelop </a:t>
            </a:r>
            <a:r>
              <a:rPr lang="en-US" sz="2000" dirty="0"/>
              <a:t>applications </a:t>
            </a:r>
            <a:r>
              <a:rPr lang="en-US" sz="2000" dirty="0" smtClean="0"/>
              <a:t>based on </a:t>
            </a:r>
            <a:r>
              <a:rPr lang="en-US" sz="2000" dirty="0"/>
              <a:t>the current LBS framework and integrate different types of </a:t>
            </a:r>
            <a:r>
              <a:rPr lang="en-US" sz="2000" dirty="0" smtClean="0"/>
              <a:t>services:</a:t>
            </a:r>
          </a:p>
          <a:p>
            <a:pPr lvl="1"/>
            <a:r>
              <a:rPr lang="en-US" sz="1600" dirty="0" smtClean="0"/>
              <a:t>Micro-climate control.</a:t>
            </a:r>
          </a:p>
          <a:p>
            <a:pPr lvl="1"/>
            <a:r>
              <a:rPr lang="en-US" sz="1600" dirty="0" err="1"/>
              <a:t>Geofencing</a:t>
            </a:r>
            <a:r>
              <a:rPr lang="en-US" sz="1600" dirty="0"/>
              <a:t> </a:t>
            </a:r>
            <a:r>
              <a:rPr lang="en-US" sz="1600" dirty="0" smtClean="0"/>
              <a:t>application.</a:t>
            </a:r>
            <a:endParaRPr lang="en-US" sz="16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b="1" dirty="0"/>
              <a:t>Journal Publications 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1. </a:t>
            </a:r>
            <a:r>
              <a:rPr lang="en-US" sz="1400" b="1" dirty="0"/>
              <a:t>Nam Tuan Nguyen</a:t>
            </a:r>
            <a:r>
              <a:rPr lang="en-US" sz="1400" dirty="0"/>
              <a:t>, </a:t>
            </a:r>
            <a:r>
              <a:rPr lang="en-US" sz="1400" dirty="0" err="1"/>
              <a:t>Rong</a:t>
            </a:r>
            <a:r>
              <a:rPr lang="en-US" sz="1400" dirty="0"/>
              <a:t> </a:t>
            </a:r>
            <a:r>
              <a:rPr lang="en-US" sz="1400" dirty="0" err="1"/>
              <a:t>Zheng</a:t>
            </a:r>
            <a:r>
              <a:rPr lang="en-US" sz="1400" dirty="0"/>
              <a:t>, and Zhu Han, “ROOMMATEs: An Unsupervised Indoor Peer Discovery Approach for LTE D2D Communications,” under submission. </a:t>
            </a:r>
          </a:p>
          <a:p>
            <a:pPr marL="0" indent="0">
              <a:buNone/>
            </a:pPr>
            <a:r>
              <a:rPr lang="en-US" sz="1400" dirty="0"/>
              <a:t>2. </a:t>
            </a:r>
            <a:r>
              <a:rPr lang="en-US" sz="1400" b="1" dirty="0"/>
              <a:t>Nam Tuan Nguyen, </a:t>
            </a:r>
            <a:r>
              <a:rPr lang="en-US" sz="1400" dirty="0" err="1"/>
              <a:t>Rong</a:t>
            </a:r>
            <a:r>
              <a:rPr lang="en-US" sz="1400" dirty="0"/>
              <a:t> </a:t>
            </a:r>
            <a:r>
              <a:rPr lang="en-US" sz="1400" dirty="0" err="1"/>
              <a:t>Zheng</a:t>
            </a:r>
            <a:r>
              <a:rPr lang="en-US" sz="1400" dirty="0"/>
              <a:t>, Zhu Han and </a:t>
            </a:r>
            <a:r>
              <a:rPr lang="en-US" sz="1400" dirty="0" err="1"/>
              <a:t>Jie</a:t>
            </a:r>
            <a:r>
              <a:rPr lang="en-US" sz="1400" dirty="0"/>
              <a:t> Liu, “Energy-Efficient Inference of Recurring and New Indoor Places of Mobile Users,” under submission. </a:t>
            </a:r>
          </a:p>
          <a:p>
            <a:pPr marL="0" indent="0">
              <a:buNone/>
            </a:pPr>
            <a:r>
              <a:rPr lang="en-US" sz="1400" dirty="0"/>
              <a:t>3. M. </a:t>
            </a:r>
            <a:r>
              <a:rPr lang="en-US" sz="1400" dirty="0" err="1"/>
              <a:t>Esmalifalak</a:t>
            </a:r>
            <a:r>
              <a:rPr lang="en-US" sz="1400" dirty="0"/>
              <a:t>, </a:t>
            </a:r>
            <a:r>
              <a:rPr lang="en-US" sz="1400" b="1" dirty="0"/>
              <a:t>Nam Tuan Nguyen</a:t>
            </a:r>
            <a:r>
              <a:rPr lang="en-US" sz="1400" dirty="0"/>
              <a:t>, </a:t>
            </a:r>
            <a:r>
              <a:rPr lang="en-US" sz="1400" dirty="0" err="1"/>
              <a:t>Lanchao</a:t>
            </a:r>
            <a:r>
              <a:rPr lang="en-US" sz="1400" dirty="0"/>
              <a:t> Liu, R. </a:t>
            </a:r>
            <a:r>
              <a:rPr lang="en-US" sz="1400" dirty="0" err="1"/>
              <a:t>Zheng</a:t>
            </a:r>
            <a:r>
              <a:rPr lang="en-US" sz="1400" dirty="0"/>
              <a:t>, and Z. Han, “Detecting Stealthy False Data Injection Using Machine Learning in Smart Grid” under submission. </a:t>
            </a:r>
          </a:p>
          <a:p>
            <a:pPr marL="0" indent="0">
              <a:buNone/>
            </a:pPr>
            <a:r>
              <a:rPr lang="en-US" sz="1400" dirty="0"/>
              <a:t>4. </a:t>
            </a:r>
            <a:r>
              <a:rPr lang="en-US" sz="1400" b="1" dirty="0"/>
              <a:t>Nam Tuan Nguyen</a:t>
            </a:r>
            <a:r>
              <a:rPr lang="en-US" sz="1400" dirty="0"/>
              <a:t>, </a:t>
            </a:r>
            <a:r>
              <a:rPr lang="en-US" sz="1400" dirty="0" err="1"/>
              <a:t>Rong</a:t>
            </a:r>
            <a:r>
              <a:rPr lang="en-US" sz="1400" dirty="0"/>
              <a:t> </a:t>
            </a:r>
            <a:r>
              <a:rPr lang="en-US" sz="1400" dirty="0" err="1"/>
              <a:t>Zheng</a:t>
            </a:r>
            <a:r>
              <a:rPr lang="en-US" sz="1400" dirty="0"/>
              <a:t>, and Zhu Han, “On Identifying Primary User Emulation Attacks in Cognitive Radio Systems Using Nonparametric Bayesian Classification,” </a:t>
            </a:r>
            <a:r>
              <a:rPr lang="en-US" sz="1400" i="1" dirty="0"/>
              <a:t>IEEE Transactions on Signal Processing</a:t>
            </a:r>
            <a:r>
              <a:rPr lang="en-US" sz="1400" dirty="0"/>
              <a:t>, vol. 60, no.3, p.p. 1432-1445, March 2012. </a:t>
            </a:r>
          </a:p>
          <a:p>
            <a:pPr marL="0" indent="0">
              <a:buNone/>
            </a:pPr>
            <a:r>
              <a:rPr lang="en-US" sz="1400" dirty="0"/>
              <a:t>5. </a:t>
            </a:r>
            <a:r>
              <a:rPr lang="en-US" sz="1400" dirty="0" err="1"/>
              <a:t>Jia</a:t>
            </a:r>
            <a:r>
              <a:rPr lang="en-US" sz="1400" dirty="0"/>
              <a:t> (Jasmine) </a:t>
            </a:r>
            <a:r>
              <a:rPr lang="en-US" sz="1400" dirty="0" err="1"/>
              <a:t>Meng</a:t>
            </a:r>
            <a:r>
              <a:rPr lang="en-US" sz="1400" dirty="0"/>
              <a:t>, </a:t>
            </a:r>
            <a:r>
              <a:rPr lang="en-US" sz="1400" dirty="0" err="1"/>
              <a:t>Yingying</a:t>
            </a:r>
            <a:r>
              <a:rPr lang="en-US" sz="1400" dirty="0"/>
              <a:t> Li, </a:t>
            </a:r>
            <a:r>
              <a:rPr lang="en-US" sz="1400" b="1" dirty="0"/>
              <a:t>Nam Tuan Nguyen</a:t>
            </a:r>
            <a:r>
              <a:rPr lang="en-US" sz="1400" dirty="0"/>
              <a:t>, </a:t>
            </a:r>
            <a:r>
              <a:rPr lang="en-US" sz="1400" dirty="0" err="1"/>
              <a:t>Wotao</a:t>
            </a:r>
            <a:r>
              <a:rPr lang="en-US" sz="1400" dirty="0"/>
              <a:t> Yin, and Zhu Han, “Compressive Sensing Based High Resolution Channel Estimation for OFDM System," </a:t>
            </a:r>
            <a:r>
              <a:rPr lang="en-US" sz="1400" i="1" dirty="0"/>
              <a:t>IEEE Journal of Selected Topics in Signal Processing, special issue on Robust Measures and Tests Using Sparse Data for Detection and Estimation</a:t>
            </a:r>
            <a:r>
              <a:rPr lang="en-US" sz="1400" dirty="0"/>
              <a:t>, vol.6, no.1, p.p.15-25, February 2012.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200" b="1" dirty="0"/>
              <a:t>Conference Publications </a:t>
            </a: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M. </a:t>
            </a:r>
            <a:r>
              <a:rPr lang="en-US" sz="1200" dirty="0" err="1"/>
              <a:t>Esmalifalak</a:t>
            </a:r>
            <a:r>
              <a:rPr lang="en-US" sz="1200" dirty="0"/>
              <a:t>, </a:t>
            </a:r>
            <a:r>
              <a:rPr lang="en-US" sz="1200" b="1" dirty="0"/>
              <a:t>Nam Tuan Nguyen</a:t>
            </a:r>
            <a:r>
              <a:rPr lang="en-US" sz="1200" dirty="0"/>
              <a:t>, R. </a:t>
            </a:r>
            <a:r>
              <a:rPr lang="en-US" sz="1200" dirty="0" err="1"/>
              <a:t>Zheng</a:t>
            </a:r>
            <a:r>
              <a:rPr lang="en-US" sz="1200" dirty="0"/>
              <a:t>, and Z. Han, “Detecting Stealthy False Data Injection Using Machine Learning in Smart Grid”, </a:t>
            </a:r>
            <a:r>
              <a:rPr lang="en-US" sz="1200" dirty="0" err="1" smtClean="0"/>
              <a:t>Globecom</a:t>
            </a:r>
            <a:r>
              <a:rPr lang="en-US" sz="1200" dirty="0" smtClean="0"/>
              <a:t> 2013.</a:t>
            </a:r>
          </a:p>
          <a:p>
            <a:pPr marL="228600" indent="-228600">
              <a:buAutoNum type="arabicPeriod"/>
            </a:pPr>
            <a:r>
              <a:rPr lang="en-US" sz="1200" dirty="0" err="1" smtClean="0"/>
              <a:t>Hao</a:t>
            </a:r>
            <a:r>
              <a:rPr lang="en-US" sz="1200" dirty="0" smtClean="0"/>
              <a:t> </a:t>
            </a:r>
            <a:r>
              <a:rPr lang="en-US" sz="1200" dirty="0"/>
              <a:t>Wu, </a:t>
            </a:r>
            <a:r>
              <a:rPr lang="en-US" sz="1200" dirty="0" err="1"/>
              <a:t>Saurabh</a:t>
            </a:r>
            <a:r>
              <a:rPr lang="en-US" sz="1200" dirty="0"/>
              <a:t> Prasad, </a:t>
            </a:r>
            <a:r>
              <a:rPr lang="en-US" sz="1200" dirty="0" err="1"/>
              <a:t>Minshan</a:t>
            </a:r>
            <a:r>
              <a:rPr lang="en-US" sz="1200" dirty="0"/>
              <a:t> Cui, </a:t>
            </a:r>
            <a:r>
              <a:rPr lang="en-US" sz="1200" b="1" dirty="0"/>
              <a:t>Nam Tuan Nguyen </a:t>
            </a:r>
            <a:r>
              <a:rPr lang="en-US" sz="1200" dirty="0"/>
              <a:t>and Zhu Han, “</a:t>
            </a:r>
            <a:r>
              <a:rPr lang="en-US" sz="1200" dirty="0" err="1"/>
              <a:t>Hyperspectral</a:t>
            </a:r>
            <a:r>
              <a:rPr lang="en-US" sz="1200" dirty="0"/>
              <a:t> Image Classification Using Infinite Gaussian Mixture Models,” </a:t>
            </a:r>
            <a:r>
              <a:rPr lang="en-US" sz="1200" i="1" dirty="0"/>
              <a:t>IEEE International Geoscience and Remote Sensing Symposium</a:t>
            </a:r>
            <a:r>
              <a:rPr lang="en-US" sz="1200" dirty="0"/>
              <a:t>, Melbourne, Australia, July 2013. 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b="1" dirty="0"/>
              <a:t>Nam Tuan Nguyen, </a:t>
            </a:r>
            <a:r>
              <a:rPr lang="en-US" sz="1200" dirty="0" err="1"/>
              <a:t>Rong</a:t>
            </a:r>
            <a:r>
              <a:rPr lang="en-US" sz="1200" dirty="0"/>
              <a:t> </a:t>
            </a:r>
            <a:r>
              <a:rPr lang="en-US" sz="1200" dirty="0" err="1"/>
              <a:t>Zheng</a:t>
            </a:r>
            <a:r>
              <a:rPr lang="en-US" sz="1200" dirty="0"/>
              <a:t> and Zhu Han, “UMLI: An Unsupervised Mobile Locations Extraction Approach with Incomplete Data,” </a:t>
            </a:r>
            <a:r>
              <a:rPr lang="en-US" sz="1200" i="1" dirty="0"/>
              <a:t>IEEE Wireless Communications and Networking Conference WCNC</a:t>
            </a:r>
            <a:r>
              <a:rPr lang="en-US" sz="1200" dirty="0"/>
              <a:t>, Shanghai, China, April 2013. (</a:t>
            </a:r>
            <a:r>
              <a:rPr lang="en-US" sz="1200" b="1" dirty="0"/>
              <a:t>Best Paper Award</a:t>
            </a:r>
            <a:r>
              <a:rPr lang="en-US" sz="1200" dirty="0" smtClean="0"/>
              <a:t>)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z="1200" b="1" dirty="0"/>
              <a:t>Nam Tuan Nguyen, </a:t>
            </a:r>
            <a:r>
              <a:rPr lang="en-US" sz="1200" dirty="0" err="1"/>
              <a:t>Yichuan</a:t>
            </a:r>
            <a:r>
              <a:rPr lang="en-US" sz="1200" dirty="0"/>
              <a:t> Wang, </a:t>
            </a:r>
            <a:r>
              <a:rPr lang="en-US" sz="1200" dirty="0" err="1"/>
              <a:t>Husheng</a:t>
            </a:r>
            <a:r>
              <a:rPr lang="en-US" sz="1200" dirty="0"/>
              <a:t> Li, </a:t>
            </a:r>
            <a:r>
              <a:rPr lang="en-US" sz="1200" dirty="0" err="1"/>
              <a:t>Xin</a:t>
            </a:r>
            <a:r>
              <a:rPr lang="en-US" sz="1200" dirty="0"/>
              <a:t> Liu, and Zhu Han, “Extracting Typical Users’ Moving Pattern Using Deep Learning,” </a:t>
            </a:r>
            <a:r>
              <a:rPr lang="en-US" sz="1200" i="1" dirty="0"/>
              <a:t>IEEE Globe Communication Conference </a:t>
            </a:r>
            <a:r>
              <a:rPr lang="en-US" sz="1200" i="1" dirty="0" err="1"/>
              <a:t>Globecom</a:t>
            </a:r>
            <a:r>
              <a:rPr lang="en-US" sz="1200" dirty="0"/>
              <a:t>, Anaheim, CA, December 2012. 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z="1200" b="1" dirty="0"/>
              <a:t>Nam Tuan Nguyen</a:t>
            </a:r>
            <a:r>
              <a:rPr lang="en-US" sz="1200" dirty="0"/>
              <a:t>, </a:t>
            </a:r>
            <a:r>
              <a:rPr lang="en-US" sz="1200" dirty="0" err="1"/>
              <a:t>Yichuan</a:t>
            </a:r>
            <a:r>
              <a:rPr lang="en-US" sz="1200" dirty="0"/>
              <a:t> Wang, </a:t>
            </a:r>
            <a:r>
              <a:rPr lang="en-US" sz="1200" dirty="0" err="1"/>
              <a:t>Xin</a:t>
            </a:r>
            <a:r>
              <a:rPr lang="en-US" sz="1200" dirty="0"/>
              <a:t> Liu, </a:t>
            </a:r>
            <a:r>
              <a:rPr lang="en-US" sz="1200" dirty="0" err="1"/>
              <a:t>Rong</a:t>
            </a:r>
            <a:r>
              <a:rPr lang="en-US" sz="1200" dirty="0"/>
              <a:t> </a:t>
            </a:r>
            <a:r>
              <a:rPr lang="en-US" sz="1200" dirty="0" err="1"/>
              <a:t>Zheng</a:t>
            </a:r>
            <a:r>
              <a:rPr lang="en-US" sz="1200" dirty="0"/>
              <a:t>, and Zhu Han, “A Nonparametric Bayesian Approach for Opportunistic Data Transfer in Cellular Networks,” </a:t>
            </a:r>
            <a:r>
              <a:rPr lang="en-US" sz="1200" i="1" dirty="0"/>
              <a:t>WASA</a:t>
            </a:r>
            <a:r>
              <a:rPr lang="en-US" sz="1200" dirty="0"/>
              <a:t>, 2012. </a:t>
            </a:r>
          </a:p>
          <a:p>
            <a:pPr marL="228600" indent="-228600">
              <a:buAutoNum type="arabicPeriod"/>
            </a:pPr>
            <a:r>
              <a:rPr lang="en-US" sz="1200" dirty="0"/>
              <a:t>M. </a:t>
            </a:r>
            <a:r>
              <a:rPr lang="en-US" sz="1200" dirty="0" err="1"/>
              <a:t>Ejaz</a:t>
            </a:r>
            <a:r>
              <a:rPr lang="en-US" sz="1200" dirty="0"/>
              <a:t> Ahmed, </a:t>
            </a:r>
            <a:r>
              <a:rPr lang="en-US" sz="1200" dirty="0" err="1"/>
              <a:t>Ju</a:t>
            </a:r>
            <a:r>
              <a:rPr lang="en-US" sz="1200" dirty="0"/>
              <a:t> Bin Song, </a:t>
            </a:r>
            <a:r>
              <a:rPr lang="en-US" sz="1200" b="1" dirty="0"/>
              <a:t>Nam Tuan Nguyen</a:t>
            </a:r>
            <a:r>
              <a:rPr lang="en-US" sz="1200" dirty="0"/>
              <a:t>, and Zhu Han, “Nonparametric Bayesian Identification of Primary Users’ Payloads in Cognitive Radio Networks,” </a:t>
            </a:r>
            <a:r>
              <a:rPr lang="en-US" sz="1200" i="1" dirty="0"/>
              <a:t>IEEE International Conference on Communications ICC</a:t>
            </a:r>
            <a:r>
              <a:rPr lang="en-US" sz="1200" dirty="0"/>
              <a:t>, Ottawa, Canada, 2012</a:t>
            </a:r>
            <a:r>
              <a:rPr lang="en-US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en-US" sz="1200" dirty="0" err="1"/>
              <a:t>Huy</a:t>
            </a:r>
            <a:r>
              <a:rPr lang="en-US" sz="1200" dirty="0"/>
              <a:t> </a:t>
            </a:r>
            <a:r>
              <a:rPr lang="en-US" sz="1200" dirty="0" err="1"/>
              <a:t>Nquyen</a:t>
            </a:r>
            <a:r>
              <a:rPr lang="en-US" sz="1200" dirty="0"/>
              <a:t>, </a:t>
            </a:r>
            <a:r>
              <a:rPr lang="en-US" sz="1200" b="1" dirty="0"/>
              <a:t>Nam Tuan Nguyen</a:t>
            </a:r>
            <a:r>
              <a:rPr lang="en-US" sz="1200" dirty="0"/>
              <a:t>, </a:t>
            </a:r>
            <a:r>
              <a:rPr lang="en-US" sz="1200" dirty="0" err="1"/>
              <a:t>Guanbo</a:t>
            </a:r>
            <a:r>
              <a:rPr lang="en-US" sz="1200" dirty="0"/>
              <a:t> </a:t>
            </a:r>
            <a:r>
              <a:rPr lang="en-US" sz="1200" dirty="0" err="1"/>
              <a:t>Zheng</a:t>
            </a:r>
            <a:r>
              <a:rPr lang="en-US" sz="1200" dirty="0"/>
              <a:t>, Zhu Han, and </a:t>
            </a:r>
            <a:r>
              <a:rPr lang="en-US" sz="1200" dirty="0" err="1"/>
              <a:t>Rong</a:t>
            </a:r>
            <a:r>
              <a:rPr lang="en-US" sz="1200" dirty="0"/>
              <a:t> </a:t>
            </a:r>
            <a:r>
              <a:rPr lang="en-US" sz="1200" dirty="0" err="1"/>
              <a:t>Zheng</a:t>
            </a:r>
            <a:r>
              <a:rPr lang="en-US" sz="1200" dirty="0"/>
              <a:t>, “Binary Blind Identification of Wireless Transmission Technologies for Wide-band Spectrum Monitoring," </a:t>
            </a:r>
            <a:r>
              <a:rPr lang="en-US" sz="1200" i="1" dirty="0"/>
              <a:t>IEEE Globe Communication Conference </a:t>
            </a:r>
            <a:r>
              <a:rPr lang="en-US" sz="1200" i="1" dirty="0" err="1"/>
              <a:t>Globecom</a:t>
            </a:r>
            <a:r>
              <a:rPr lang="en-US" sz="1200" dirty="0"/>
              <a:t>, Houston, December 2011</a:t>
            </a:r>
            <a:r>
              <a:rPr lang="en-US" sz="1200" dirty="0" smtClean="0"/>
              <a:t>.</a:t>
            </a:r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z="1200" b="1" dirty="0"/>
              <a:t>Nam Tuan Nguyen</a:t>
            </a:r>
            <a:r>
              <a:rPr lang="en-US" sz="1200" dirty="0"/>
              <a:t>, </a:t>
            </a:r>
            <a:r>
              <a:rPr lang="en-US" sz="1200" dirty="0" err="1"/>
              <a:t>Guanbo</a:t>
            </a:r>
            <a:r>
              <a:rPr lang="en-US" sz="1200" dirty="0"/>
              <a:t> </a:t>
            </a:r>
            <a:r>
              <a:rPr lang="en-US" sz="1200" dirty="0" err="1"/>
              <a:t>Zheng</a:t>
            </a:r>
            <a:r>
              <a:rPr lang="en-US" sz="1200" dirty="0"/>
              <a:t>, Zhu Han and </a:t>
            </a:r>
            <a:r>
              <a:rPr lang="en-US" sz="1200" dirty="0" err="1"/>
              <a:t>Rong</a:t>
            </a:r>
            <a:r>
              <a:rPr lang="en-US" sz="1200" dirty="0"/>
              <a:t> </a:t>
            </a:r>
            <a:r>
              <a:rPr lang="en-US" sz="1200" dirty="0" err="1"/>
              <a:t>Zheng</a:t>
            </a:r>
            <a:r>
              <a:rPr lang="en-US" sz="1200" dirty="0"/>
              <a:t>, “Device Fingerprinting to Enhance Wireless Security using Nonparametric Bayesian Method,” </a:t>
            </a:r>
            <a:r>
              <a:rPr lang="en-US" sz="1200" i="1" dirty="0"/>
              <a:t>IEEE Annual Conference on Computer Communications INFOCOM</a:t>
            </a:r>
            <a:r>
              <a:rPr lang="en-US" sz="1200" dirty="0"/>
              <a:t>, Shanghai, April 2011. (</a:t>
            </a:r>
            <a:r>
              <a:rPr lang="en-US" sz="1200" b="1" dirty="0"/>
              <a:t>Acceptance rate: 15.96%</a:t>
            </a:r>
            <a:r>
              <a:rPr lang="en-US" sz="1200" dirty="0"/>
              <a:t>). </a:t>
            </a:r>
            <a:endParaRPr lang="en-US" sz="1200" dirty="0" smtClean="0"/>
          </a:p>
          <a:p>
            <a:pPr marL="228600" indent="-228600">
              <a:buFont typeface="Arial" pitchFamily="34" charset="0"/>
              <a:buAutoNum type="arabicPeriod"/>
            </a:pPr>
            <a:r>
              <a:rPr lang="en-US" sz="1200" dirty="0" err="1"/>
              <a:t>Jia</a:t>
            </a:r>
            <a:r>
              <a:rPr lang="en-US" sz="1200" dirty="0"/>
              <a:t> (Jasmine) </a:t>
            </a:r>
            <a:r>
              <a:rPr lang="en-US" sz="1200" dirty="0" err="1"/>
              <a:t>Meng</a:t>
            </a:r>
            <a:r>
              <a:rPr lang="en-US" sz="1200" dirty="0"/>
              <a:t>, </a:t>
            </a:r>
            <a:r>
              <a:rPr lang="en-US" sz="1200" dirty="0" err="1"/>
              <a:t>Yingying</a:t>
            </a:r>
            <a:r>
              <a:rPr lang="en-US" sz="1200" dirty="0"/>
              <a:t> Li, </a:t>
            </a:r>
            <a:r>
              <a:rPr lang="en-US" sz="1200" b="1" dirty="0"/>
              <a:t>Nam Tuan Nguyen</a:t>
            </a:r>
            <a:r>
              <a:rPr lang="en-US" sz="1200" dirty="0"/>
              <a:t>, </a:t>
            </a:r>
            <a:r>
              <a:rPr lang="en-US" sz="1200" dirty="0" err="1"/>
              <a:t>Wotao</a:t>
            </a:r>
            <a:r>
              <a:rPr lang="en-US" sz="1200" dirty="0"/>
              <a:t> Yin and Zhu Han, “High Resolution OFDM Channel Estimation with Low Speed ADC using Compressive Sensing,” </a:t>
            </a:r>
            <a:r>
              <a:rPr lang="en-US" sz="1200" i="1" dirty="0"/>
              <a:t>IEEE International Conference on Communications ICC</a:t>
            </a:r>
            <a:r>
              <a:rPr lang="en-US" sz="1200" dirty="0"/>
              <a:t>, Kyoto, Japan, 2011</a:t>
            </a:r>
            <a:r>
              <a:rPr lang="en-US" sz="1200" dirty="0" smtClean="0"/>
              <a:t>.</a:t>
            </a:r>
            <a:endParaRPr lang="en-US" sz="12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Question?</a:t>
            </a:r>
          </a:p>
        </p:txBody>
      </p:sp>
      <p:pic>
        <p:nvPicPr>
          <p:cNvPr id="3076" name="Picture 4" descr="http://mistycreekdogrescue.com/wp-content/uploads/2010/11/thank-you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828800"/>
            <a:ext cx="6321425" cy="424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762000"/>
          </a:xfrm>
        </p:spPr>
        <p:txBody>
          <a:bodyPr/>
          <a:lstStyle/>
          <a:p>
            <a:r>
              <a:rPr lang="en-US" sz="2800" dirty="0"/>
              <a:t>Introduction: Location Based Service (LBS)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bdnooz.com/lbs/wp-content/uploads/2010/08/location-based-social-net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901912" cy="517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r>
              <a:rPr lang="en-US" dirty="0" smtClean="0"/>
              <a:t>LBS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4038600"/>
            <a:ext cx="4114799" cy="1774413"/>
          </a:xfrm>
        </p:spPr>
        <p:txBody>
          <a:bodyPr/>
          <a:lstStyle/>
          <a:p>
            <a:r>
              <a:rPr lang="en-US" sz="2400" dirty="0" smtClean="0"/>
              <a:t>Major tasks to enable LBS:</a:t>
            </a:r>
          </a:p>
          <a:p>
            <a:pPr lvl="1"/>
            <a:r>
              <a:rPr lang="en-US" sz="2000" dirty="0" smtClean="0"/>
              <a:t>Localize.</a:t>
            </a:r>
          </a:p>
          <a:p>
            <a:pPr lvl="1"/>
            <a:r>
              <a:rPr lang="en-US" sz="2000" dirty="0" smtClean="0"/>
              <a:t>Estimate dwelling time.</a:t>
            </a:r>
          </a:p>
          <a:p>
            <a:pPr lvl="1"/>
            <a:r>
              <a:rPr lang="en-US" sz="2000" dirty="0" smtClean="0"/>
              <a:t>Prediction: Where to go next?</a:t>
            </a:r>
          </a:p>
        </p:txBody>
      </p:sp>
      <p:pic>
        <p:nvPicPr>
          <p:cNvPr id="2050" name="Picture 2" descr="http://www.telecomcircle.com/wp-content/uploads/2009/06/Location-Based-Services-Segm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0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z="2800" dirty="0" smtClean="0"/>
              <a:t>Contributions:</a:t>
            </a:r>
          </a:p>
          <a:p>
            <a:pPr lvl="1"/>
            <a:r>
              <a:rPr lang="en-US" sz="2400" dirty="0" smtClean="0"/>
              <a:t>Development of the complete framework, from localizing users, to predicting future whereabouts.</a:t>
            </a:r>
          </a:p>
          <a:p>
            <a:pPr lvl="1"/>
            <a:r>
              <a:rPr lang="en-US" sz="2400" dirty="0"/>
              <a:t>Incomplete data </a:t>
            </a:r>
            <a:r>
              <a:rPr lang="en-US" sz="2400" dirty="0" smtClean="0"/>
              <a:t>handling.</a:t>
            </a:r>
          </a:p>
          <a:p>
            <a:pPr lvl="1"/>
            <a:r>
              <a:rPr lang="en-US" sz="2400" dirty="0"/>
              <a:t>Online classification </a:t>
            </a:r>
            <a:r>
              <a:rPr lang="en-US" sz="2400" dirty="0" smtClean="0"/>
              <a:t>technique.</a:t>
            </a:r>
          </a:p>
          <a:p>
            <a:pPr lvl="1"/>
            <a:r>
              <a:rPr lang="en-US" sz="2400" dirty="0"/>
              <a:t>Profiling </a:t>
            </a:r>
            <a:r>
              <a:rPr lang="en-US" sz="2400" dirty="0" smtClean="0"/>
              <a:t>free.</a:t>
            </a:r>
          </a:p>
          <a:p>
            <a:pPr lvl="1"/>
            <a:r>
              <a:rPr lang="en-US" sz="2400" dirty="0"/>
              <a:t>Using experimental </a:t>
            </a:r>
            <a:r>
              <a:rPr lang="en-US" sz="2400" dirty="0" smtClean="0"/>
              <a:t>data to validate the performance.</a:t>
            </a:r>
          </a:p>
          <a:p>
            <a:pPr lvl="1"/>
            <a:r>
              <a:rPr lang="en-US" sz="2400" dirty="0" smtClean="0"/>
              <a:t>Novel </a:t>
            </a:r>
            <a:r>
              <a:rPr lang="en-US" sz="2400" dirty="0" smtClean="0"/>
              <a:t>dynamic hidden </a:t>
            </a:r>
            <a:r>
              <a:rPr lang="en-US" sz="2400" dirty="0"/>
              <a:t>Markov </a:t>
            </a:r>
            <a:r>
              <a:rPr lang="en-US" sz="2400" dirty="0" smtClean="0"/>
              <a:t>model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Using Deep Learning to predict future </a:t>
            </a:r>
            <a:r>
              <a:rPr lang="en-US" sz="2400" dirty="0" smtClean="0"/>
              <a:t>locations.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/>
              </a:rPr>
              <a:t>Presentation outlines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Introduction.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Security for wireless network and contributions.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Location based services for wireless devices and contributions</a:t>
            </a:r>
            <a:r>
              <a:rPr lang="en-US" sz="2000" dirty="0" smtClean="0"/>
              <a:t>.</a:t>
            </a:r>
          </a:p>
          <a:p>
            <a:r>
              <a:rPr lang="en-US" sz="2400" dirty="0" smtClean="0"/>
              <a:t>Preliminary: Nonparametric </a:t>
            </a:r>
            <a:r>
              <a:rPr lang="en-US" sz="2400" dirty="0" smtClean="0"/>
              <a:t>classification techniques.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Security for wireless devices.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Masquerade attack and Sybil attack.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Location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based services.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LOIRE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Dynamic Hidden Markov Model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Deep Learning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Conclusion and future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258" y="4381873"/>
            <a:ext cx="19431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Preliminary: Nonparametric </a:t>
            </a:r>
            <a:r>
              <a:rPr lang="en-US" sz="2800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Nonparametric:</a:t>
            </a:r>
          </a:p>
          <a:p>
            <a:pPr lvl="1"/>
            <a:r>
              <a:rPr lang="en-US" dirty="0" smtClean="0"/>
              <a:t>Either no assumption about the distributions is made.</a:t>
            </a:r>
          </a:p>
          <a:p>
            <a:pPr lvl="1"/>
            <a:r>
              <a:rPr lang="en-US" dirty="0" smtClean="0"/>
              <a:t>Or no prior information about the number of classes is given.</a:t>
            </a:r>
            <a:endParaRPr lang="en-US" dirty="0"/>
          </a:p>
          <a:p>
            <a:r>
              <a:rPr lang="en-US" dirty="0" smtClean="0"/>
              <a:t>Goal: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75758" y="4381873"/>
            <a:ext cx="1943100" cy="1612900"/>
            <a:chOff x="3200400" y="1816100"/>
            <a:chExt cx="2667000" cy="2520669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0400" y="1816100"/>
              <a:ext cx="2667000" cy="2520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3581400" y="2009634"/>
              <a:ext cx="1905000" cy="2028966"/>
              <a:chOff x="3581400" y="2009634"/>
              <a:chExt cx="1905000" cy="202896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3581400" y="2971800"/>
                <a:ext cx="952500" cy="1066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343400" y="2009634"/>
                <a:ext cx="1143000" cy="141936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1729-5FA9-4608-91CA-863460283DB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48844" y="4505712"/>
            <a:ext cx="1387928" cy="1298273"/>
            <a:chOff x="3581401" y="2009636"/>
            <a:chExt cx="1904999" cy="2028964"/>
          </a:xfrm>
        </p:grpSpPr>
        <p:sp>
          <p:nvSpPr>
            <p:cNvPr id="13" name="Oval 12"/>
            <p:cNvSpPr/>
            <p:nvPr/>
          </p:nvSpPr>
          <p:spPr>
            <a:xfrm>
              <a:off x="3581401" y="2971800"/>
              <a:ext cx="952499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343400" y="2009636"/>
              <a:ext cx="1143000" cy="7096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4381873"/>
            <a:ext cx="19431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6487886" y="5188323"/>
            <a:ext cx="590965" cy="615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86600" y="4505711"/>
            <a:ext cx="789215" cy="378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76800" y="4884346"/>
            <a:ext cx="832757" cy="454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78851" y="4809687"/>
            <a:ext cx="789215" cy="378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34868" y="5072613"/>
            <a:ext cx="400051" cy="3413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4459</TotalTime>
  <Words>2899</Words>
  <Application>Microsoft Office PowerPoint</Application>
  <PresentationFormat>On-screen Show (4:3)</PresentationFormat>
  <Paragraphs>506</Paragraphs>
  <Slides>49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1_Custom Design</vt:lpstr>
      <vt:lpstr>A NONPARAMETRIC BAYESIAN FRAMEWORK FOR MOBILE DEVICE SECURITY  AND LOCATION BASED SERVICES</vt:lpstr>
      <vt:lpstr>Defense outlines</vt:lpstr>
      <vt:lpstr>Presentation outlines</vt:lpstr>
      <vt:lpstr>Security Enhancement for Wireless Network</vt:lpstr>
      <vt:lpstr>Introduction: Location Based Service (LBS)</vt:lpstr>
      <vt:lpstr>Introduction: LBS</vt:lpstr>
      <vt:lpstr>Introduction: LBS</vt:lpstr>
      <vt:lpstr>Presentation outlines</vt:lpstr>
      <vt:lpstr>Preliminary: Nonparametric classification</vt:lpstr>
      <vt:lpstr>Nonparametric classification: IGMM</vt:lpstr>
      <vt:lpstr>Nonparametric classification: IGMM</vt:lpstr>
      <vt:lpstr>Nonparametric classification: Mean shift</vt:lpstr>
      <vt:lpstr>Presentation outlines</vt:lpstr>
      <vt:lpstr>Wireless device security</vt:lpstr>
      <vt:lpstr>Security – Features selection</vt:lpstr>
      <vt:lpstr>Security – Features selection</vt:lpstr>
      <vt:lpstr>Security – Gibbs sampler </vt:lpstr>
      <vt:lpstr>Security – Inference Algorithm</vt:lpstr>
      <vt:lpstr>PowerPoint Presentation</vt:lpstr>
      <vt:lpstr>Security - Evaluation</vt:lpstr>
      <vt:lpstr>Presentation outlines</vt:lpstr>
      <vt:lpstr>LBS – Problem statements</vt:lpstr>
      <vt:lpstr>LBS – Current indoor localization solutions</vt:lpstr>
      <vt:lpstr>LBS – Indoor place identification (LOIRE)</vt:lpstr>
      <vt:lpstr>LBS – Indoor place identification (LOIRE)</vt:lpstr>
      <vt:lpstr>LBS – Missing data</vt:lpstr>
      <vt:lpstr>LBS – Missing data: Nonparametric categorical clustering</vt:lpstr>
      <vt:lpstr>LBS: IGMM</vt:lpstr>
      <vt:lpstr>LBS: Online sampling</vt:lpstr>
      <vt:lpstr>LBS: Online sampling</vt:lpstr>
      <vt:lpstr>LBS: Online sampling</vt:lpstr>
      <vt:lpstr>LBS : Stopping rule</vt:lpstr>
      <vt:lpstr>LBS – Experimental results.</vt:lpstr>
      <vt:lpstr>LBS – Future location prediction</vt:lpstr>
      <vt:lpstr>Proposed Dynamic hidden Markov model (DHMM)</vt:lpstr>
      <vt:lpstr>Proposed algorithm</vt:lpstr>
      <vt:lpstr>Simulation results</vt:lpstr>
      <vt:lpstr>Cost saving</vt:lpstr>
      <vt:lpstr>Based on Deep Learning</vt:lpstr>
      <vt:lpstr>Deep Learning – Restricted Bolzman Machine (RBM)</vt:lpstr>
      <vt:lpstr>Deep learning - basics</vt:lpstr>
      <vt:lpstr>PowerPoint Presentation</vt:lpstr>
      <vt:lpstr>Experiment results</vt:lpstr>
      <vt:lpstr>Presentation outlines</vt:lpstr>
      <vt:lpstr>Conclusion</vt:lpstr>
      <vt:lpstr>Future works</vt:lpstr>
      <vt:lpstr>Publication list</vt:lpstr>
      <vt:lpstr>Publication list</vt:lpstr>
      <vt:lpstr>Question?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Energy-Efﬁcient Inference of Recurring and New Indoor Places of Mobile Users</dc:title>
  <dc:creator>admin</dc:creator>
  <cp:lastModifiedBy>NN</cp:lastModifiedBy>
  <cp:revision>442</cp:revision>
  <cp:lastPrinted>2013-10-18T20:50:04Z</cp:lastPrinted>
  <dcterms:created xsi:type="dcterms:W3CDTF">2012-12-12T06:06:31Z</dcterms:created>
  <dcterms:modified xsi:type="dcterms:W3CDTF">2013-10-30T17:21:02Z</dcterms:modified>
</cp:coreProperties>
</file>