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96" r:id="rId2"/>
  </p:sldMasterIdLst>
  <p:notesMasterIdLst>
    <p:notesMasterId r:id="rId44"/>
  </p:notesMasterIdLst>
  <p:handoutMasterIdLst>
    <p:handoutMasterId r:id="rId45"/>
  </p:handoutMasterIdLst>
  <p:sldIdLst>
    <p:sldId id="256" r:id="rId3"/>
    <p:sldId id="345" r:id="rId4"/>
    <p:sldId id="401" r:id="rId5"/>
    <p:sldId id="402" r:id="rId6"/>
    <p:sldId id="461" r:id="rId7"/>
    <p:sldId id="444" r:id="rId8"/>
    <p:sldId id="445" r:id="rId9"/>
    <p:sldId id="451" r:id="rId10"/>
    <p:sldId id="452" r:id="rId11"/>
    <p:sldId id="462" r:id="rId12"/>
    <p:sldId id="466" r:id="rId13"/>
    <p:sldId id="467" r:id="rId14"/>
    <p:sldId id="404" r:id="rId15"/>
    <p:sldId id="406" r:id="rId16"/>
    <p:sldId id="407" r:id="rId17"/>
    <p:sldId id="408" r:id="rId18"/>
    <p:sldId id="409" r:id="rId19"/>
    <p:sldId id="410" r:id="rId20"/>
    <p:sldId id="413" r:id="rId21"/>
    <p:sldId id="417" r:id="rId22"/>
    <p:sldId id="418" r:id="rId23"/>
    <p:sldId id="420" r:id="rId24"/>
    <p:sldId id="463" r:id="rId25"/>
    <p:sldId id="491" r:id="rId26"/>
    <p:sldId id="455" r:id="rId27"/>
    <p:sldId id="456" r:id="rId28"/>
    <p:sldId id="457" r:id="rId29"/>
    <p:sldId id="459" r:id="rId30"/>
    <p:sldId id="464" r:id="rId31"/>
    <p:sldId id="492" r:id="rId32"/>
    <p:sldId id="475" r:id="rId33"/>
    <p:sldId id="485" r:id="rId34"/>
    <p:sldId id="486" r:id="rId35"/>
    <p:sldId id="465" r:id="rId36"/>
    <p:sldId id="487" r:id="rId37"/>
    <p:sldId id="488" r:id="rId38"/>
    <p:sldId id="489" r:id="rId39"/>
    <p:sldId id="490" r:id="rId40"/>
    <p:sldId id="468" r:id="rId41"/>
    <p:sldId id="442" r:id="rId42"/>
    <p:sldId id="40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image" Target="../media/image37.emf"/><Relationship Id="rId13" Type="http://schemas.openxmlformats.org/officeDocument/2006/relationships/image" Target="../media/image38.emf"/><Relationship Id="rId14" Type="http://schemas.openxmlformats.org/officeDocument/2006/relationships/image" Target="../media/image3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DF1CE-A9B8-054B-B7D1-43512FEC8529}" type="datetimeFigureOut">
              <a:rPr lang="en-US" smtClean="0"/>
              <a:t>8/13/12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F469B-38F8-B24F-8C53-5FEE6956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7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D43F96-CEF5-3040-B5A9-D3783A3D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42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46354D-664F-B246-AE50-9BDE0663B29F}" type="slidenum">
              <a:rPr lang="en-US" sz="1200"/>
              <a:pPr eaLnBrk="1" hangingPunct="1"/>
              <a:t>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2EE8FE-D849-E143-8956-3A1F83CB32F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John Edwards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D0E7579-5421-1642-9032-960010D5DE92}" type="slidenum">
              <a:rPr lang="en-US" sz="1100"/>
              <a:pPr algn="r" eaLnBrk="1" hangingPunct="1"/>
              <a:t>24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52463"/>
            <a:ext cx="4645025" cy="3484562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/>
              <a:t>Thank you very much and any questions?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04FF1C46-FED7-6546-9D13-37C75F3B0964}" type="slidenum">
              <a:rPr lang="en-US" sz="1100"/>
              <a:pPr algn="r" eaLnBrk="1" hangingPunct="1"/>
              <a:t>25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52463"/>
            <a:ext cx="4645025" cy="3484562"/>
          </a:xfrm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/>
              <a:t>Thank you very much and any questions?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6FA25669-29FD-F441-85A3-280CF335B173}" type="slidenum">
              <a:rPr lang="en-US" sz="1100"/>
              <a:pPr algn="r" eaLnBrk="1" hangingPunct="1"/>
              <a:t>26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52463"/>
            <a:ext cx="4645025" cy="3484562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/>
              <a:t>Thank you very much and any questions?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31C534E-10C7-FC41-AB20-0B90A52D777D}" type="slidenum">
              <a:rPr lang="en-US" sz="1100"/>
              <a:pPr algn="r" eaLnBrk="1" hangingPunct="1"/>
              <a:t>27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52463"/>
            <a:ext cx="4645025" cy="3484562"/>
          </a:xfrm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/>
              <a:t>Thank you very much and any questions?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5E5A60-3C5A-B54B-8DA8-609FAC21F55A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Thank you very much and any questions?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6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2057400" y="6477000"/>
            <a:ext cx="5181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/>
          <a:lstStyle/>
          <a:p>
            <a:endParaRPr lang="en-US" sz="1400" b="1">
              <a:latin typeface="Arial" charset="0"/>
            </a:endParaRPr>
          </a:p>
        </p:txBody>
      </p:sp>
      <p:sp>
        <p:nvSpPr>
          <p:cNvPr id="45058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05000"/>
            <a:ext cx="7772400" cy="1533525"/>
          </a:xfrm>
        </p:spPr>
        <p:txBody>
          <a:bodyPr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3962400"/>
            <a:ext cx="5605463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 i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170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BE5C38E4-4C6D-5141-B354-869B6089CDA1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3276446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3D082007-517F-3447-84E7-EA8CA27155C6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1229941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143000"/>
            <a:ext cx="41370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143000"/>
            <a:ext cx="41370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7EA2C82B-AACB-314F-8FFD-25306865163F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1286031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2835E21E-1779-D743-9DDF-401CD201431A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8103252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A7AC41D6-A28C-CF4D-90BB-545552DD4E6E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173432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4B04C275-2517-3F40-BE3A-F9053206CC33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219139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36744369-38C8-7941-BCB9-15E8FD8447AD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789712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1C04FC7D-ADEA-E041-87F6-654FDD601044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9072581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DBD3511D-B4BB-A340-B040-B68BE943CA57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5369955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333375"/>
            <a:ext cx="2106612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550" y="333375"/>
            <a:ext cx="6167438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29F0B7C3-1D9A-1548-A694-424AB66BBA5E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232596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33375"/>
            <a:ext cx="83058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550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6550" y="3810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3810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181B61-D768-6240-A1E9-7E1D1AE8D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653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0" y="1143000"/>
            <a:ext cx="41370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5975" y="3810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0FB692-A1C8-8143-AEB4-5A7C420E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846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143000"/>
            <a:ext cx="84264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550" y="3810000"/>
            <a:ext cx="84264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4F5C861C-9380-464E-B0FE-0EF685CC77F1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961214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550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36550" y="3810000"/>
            <a:ext cx="84264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[</a:t>
            </a:r>
            <a:fld id="{2A4986A9-3552-A749-9D3F-F79B149C42EC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278880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5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7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8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6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8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143000"/>
            <a:ext cx="8426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33375"/>
            <a:ext cx="830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4770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080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[</a:t>
            </a:r>
            <a:fld id="{94CED58D-C2B3-4D41-AAFA-56A6B5502685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762000" y="6421438"/>
            <a:ext cx="82280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9" name="Group 14"/>
          <p:cNvGrpSpPr>
            <a:grpSpLocks/>
          </p:cNvGrpSpPr>
          <p:nvPr/>
        </p:nvGrpSpPr>
        <p:grpSpPr bwMode="auto">
          <a:xfrm>
            <a:off x="0" y="2979738"/>
            <a:ext cx="9144000" cy="900112"/>
            <a:chOff x="0" y="416"/>
            <a:chExt cx="5760" cy="567"/>
          </a:xfrm>
        </p:grpSpPr>
        <p:sp>
          <p:nvSpPr>
            <p:cNvPr id="13322" name="Rectangle 11"/>
            <p:cNvSpPr>
              <a:spLocks noChangeArrowheads="1"/>
            </p:cNvSpPr>
            <p:nvPr userDrawn="1"/>
          </p:nvSpPr>
          <p:spPr bwMode="auto">
            <a:xfrm>
              <a:off x="0" y="416"/>
              <a:ext cx="446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3" name="Rectangle 12"/>
            <p:cNvSpPr>
              <a:spLocks noChangeArrowheads="1"/>
            </p:cNvSpPr>
            <p:nvPr userDrawn="1"/>
          </p:nvSpPr>
          <p:spPr bwMode="auto">
            <a:xfrm>
              <a:off x="0" y="416"/>
              <a:ext cx="576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sz="900">
                  <a:latin typeface="Arial" charset="0"/>
                </a:rPr>
                <a:t>  </a:t>
              </a:r>
              <a:r>
                <a:rPr lang="en-US" sz="5300">
                  <a:latin typeface="Arial" charset="0"/>
                </a:rPr>
                <a:t> </a:t>
              </a:r>
              <a:r>
                <a:rPr lang="en-US" sz="900">
                  <a:latin typeface="Arial" charset="0"/>
                </a:rPr>
                <a:t>                                                          </a:t>
              </a:r>
            </a:p>
          </p:txBody>
        </p:sp>
      </p:grpSp>
      <p:pic>
        <p:nvPicPr>
          <p:cNvPr id="13320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http://tbn0.google.com/images?q=tbn:HMEGXKmAqkMYXM:http://content.answers.com/main/content/wp/en/e/ec/University_of_Houston_Logo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53188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  <p:sldLayoutId id="2147484554" r:id="rId13"/>
    <p:sldLayoutId id="2147484555" r:id="rId14"/>
    <p:sldLayoutId id="2147484556" r:id="rId15"/>
  </p:sldLayoutIdLst>
  <p:transition xmlns:p14="http://schemas.microsoft.com/office/powerpoint/2010/main"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5000"/>
        </a:spcBef>
        <a:spcAft>
          <a:spcPct val="15000"/>
        </a:spcAft>
        <a:buClr>
          <a:schemeClr val="tx2"/>
        </a:buClr>
        <a:buSzPct val="75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5000"/>
        </a:spcBef>
        <a:spcAft>
          <a:spcPct val="10000"/>
        </a:spcAft>
        <a:buClr>
          <a:schemeClr val="tx2"/>
        </a:buClr>
        <a:buSzPct val="55000"/>
        <a:buFont typeface="Monotype Sorts" charset="0"/>
        <a:buChar char="u"/>
        <a:defRPr sz="2000" i="1">
          <a:solidFill>
            <a:schemeClr val="tx1"/>
          </a:solidFill>
          <a:latin typeface="Georgia" pitchFamily="18" charset="0"/>
          <a:ea typeface="ＭＳ Ｐゴシック" charset="0"/>
        </a:defRPr>
      </a:lvl3pPr>
      <a:lvl4pPr marL="14287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SzPct val="50000"/>
        <a:buFont typeface="Monotype Sorts" charset="0"/>
        <a:buChar char="l"/>
        <a:defRPr>
          <a:solidFill>
            <a:schemeClr val="tx1"/>
          </a:solidFill>
          <a:latin typeface="+mj-lt"/>
          <a:ea typeface="ＭＳ Ｐゴシック" charset="0"/>
        </a:defRPr>
      </a:lvl4pPr>
      <a:lvl5pPr marL="17716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  <a:ea typeface="ＭＳ Ｐゴシック" charset="0"/>
        </a:defRPr>
      </a:lvl5pPr>
      <a:lvl6pPr marL="22288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</a:defRPr>
      </a:lvl6pPr>
      <a:lvl7pPr marL="26860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</a:defRPr>
      </a:lvl7pPr>
      <a:lvl8pPr marL="31432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</a:defRPr>
      </a:lvl8pPr>
      <a:lvl9pPr marL="36004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image" Target="../media/image2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oleObject" Target="../embeddings/oleObject15.bin"/><Relationship Id="rId21" Type="http://schemas.openxmlformats.org/officeDocument/2006/relationships/image" Target="../media/image34.emf"/><Relationship Id="rId22" Type="http://schemas.openxmlformats.org/officeDocument/2006/relationships/oleObject" Target="../embeddings/oleObject16.bin"/><Relationship Id="rId23" Type="http://schemas.openxmlformats.org/officeDocument/2006/relationships/image" Target="../media/image35.emf"/><Relationship Id="rId24" Type="http://schemas.openxmlformats.org/officeDocument/2006/relationships/oleObject" Target="../embeddings/oleObject17.bin"/><Relationship Id="rId25" Type="http://schemas.openxmlformats.org/officeDocument/2006/relationships/image" Target="../media/image36.emf"/><Relationship Id="rId26" Type="http://schemas.openxmlformats.org/officeDocument/2006/relationships/oleObject" Target="../embeddings/oleObject18.bin"/><Relationship Id="rId27" Type="http://schemas.openxmlformats.org/officeDocument/2006/relationships/image" Target="../media/image37.emf"/><Relationship Id="rId28" Type="http://schemas.openxmlformats.org/officeDocument/2006/relationships/oleObject" Target="../embeddings/oleObject19.bin"/><Relationship Id="rId29" Type="http://schemas.openxmlformats.org/officeDocument/2006/relationships/image" Target="../media/image38.emf"/><Relationship Id="rId30" Type="http://schemas.openxmlformats.org/officeDocument/2006/relationships/oleObject" Target="../embeddings/oleObject20.bin"/><Relationship Id="rId31" Type="http://schemas.openxmlformats.org/officeDocument/2006/relationships/image" Target="../media/image39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10.bin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13.bin"/><Relationship Id="rId17" Type="http://schemas.openxmlformats.org/officeDocument/2006/relationships/image" Target="../media/image32.emf"/><Relationship Id="rId18" Type="http://schemas.openxmlformats.org/officeDocument/2006/relationships/oleObject" Target="../embeddings/oleObject14.bin"/><Relationship Id="rId19" Type="http://schemas.openxmlformats.org/officeDocument/2006/relationships/image" Target="../media/image3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828800"/>
          </a:xfrm>
        </p:spPr>
        <p:txBody>
          <a:bodyPr/>
          <a:lstStyle/>
          <a:p>
            <a:r>
              <a:rPr lang="en-US" sz="4000" b="1">
                <a:latin typeface="Times New Roman" charset="0"/>
              </a:rPr>
              <a:t>Wireless Physical Layer Security:</a:t>
            </a:r>
            <a:r>
              <a:rPr lang="en-US" b="1">
                <a:latin typeface="Times New Roman" charset="0"/>
              </a:rPr>
              <a:t/>
            </a:r>
            <a:br>
              <a:rPr lang="en-US" b="1">
                <a:latin typeface="Times New Roman" charset="0"/>
              </a:rPr>
            </a:br>
            <a:r>
              <a:rPr lang="en-US" sz="2400" b="1">
                <a:latin typeface="Times New Roman" charset="0"/>
              </a:rPr>
              <a:t>How to Date a Girl with Her Boyfriend on the Same Table</a:t>
            </a:r>
            <a:endParaRPr lang="en-US">
              <a:latin typeface="Times New Roman" charset="0"/>
            </a:endParaRP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505200"/>
            <a:ext cx="7772400" cy="2743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>
              <a:latin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sz="2400">
                <a:latin typeface="Times New Roman" charset="0"/>
              </a:rPr>
              <a:t>Zhu Han</a:t>
            </a:r>
          </a:p>
          <a:p>
            <a:pPr algn="ctr" eaLnBrk="1" hangingPunct="1">
              <a:buFontTx/>
              <a:buNone/>
            </a:pPr>
            <a:r>
              <a:rPr lang="en-US" sz="2400">
                <a:latin typeface="Times New Roman" charset="0"/>
              </a:rPr>
              <a:t>Department of Electrical and Computer Engineering</a:t>
            </a:r>
          </a:p>
          <a:p>
            <a:pPr algn="ctr" eaLnBrk="1" hangingPunct="1">
              <a:buFontTx/>
              <a:buNone/>
            </a:pPr>
            <a:r>
              <a:rPr lang="en-US" sz="2400">
                <a:latin typeface="Times New Roman" charset="0"/>
              </a:rPr>
              <a:t>University of Houston, Houston, TX, USA</a:t>
            </a:r>
          </a:p>
          <a:p>
            <a:pPr algn="ctr" eaLnBrk="1" hangingPunct="1">
              <a:buFontTx/>
              <a:buNone/>
            </a:pPr>
            <a:endParaRPr lang="en-US" sz="2400">
              <a:latin typeface="Times New Roman" charset="0"/>
            </a:endParaRPr>
          </a:p>
          <a:p>
            <a:pPr algn="ctr" eaLnBrk="1" hangingPunct="1">
              <a:buFontTx/>
              <a:buNone/>
            </a:pPr>
            <a:endParaRPr lang="en-US" sz="2400">
              <a:latin typeface="Times New Roman" charset="0"/>
            </a:endParaRPr>
          </a:p>
        </p:txBody>
      </p:sp>
      <p:pic>
        <p:nvPicPr>
          <p:cNvPr id="30723" name="Picture 12" descr="http://tbn0.google.com/images?q=tbn:HMEGXKmAqkMYXM:http://content.answers.com/main/content/wp/en/e/ec/University_of_Houston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79688"/>
            <a:ext cx="10064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Outline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Physical 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Layer </a:t>
            </a: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ecurity</a:t>
            </a:r>
            <a:endParaRPr lang="en-US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Cooperation Improves Physical Layer security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Collaborative </a:t>
            </a:r>
            <a:r>
              <a:rPr lang="en-US" dirty="0" err="1">
                <a:latin typeface="Times New Roman" charset="0"/>
                <a:cs typeface="Times New Roman" charset="0"/>
              </a:rPr>
              <a:t>beamforming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Game Theoretical Study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Coalition formation 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Stackleberg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game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Auction theory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Resource Allocation Perspectives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Variety of problem formulation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our Research Lab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Conclusion</a:t>
            </a:r>
            <a:endParaRPr lang="en-GB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9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Rich Game Theoretical Approaches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1066800"/>
            <a:ext cx="8502650" cy="5638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33CC"/>
                </a:solidFill>
                <a:latin typeface="Times New Roman" charset="0"/>
              </a:rPr>
              <a:t>Non-cooperative static </a:t>
            </a:r>
          </a:p>
          <a:p>
            <a:pPr>
              <a:lnSpc>
                <a:spcPct val="85000"/>
              </a:lnSpc>
              <a:buFont typeface="Wingdings" charset="0"/>
              <a:buNone/>
            </a:pPr>
            <a:r>
              <a:rPr lang="en-US">
                <a:solidFill>
                  <a:srgbClr val="0033CC"/>
                </a:solidFill>
                <a:latin typeface="Times New Roman" charset="0"/>
              </a:rPr>
              <a:t>game</a:t>
            </a:r>
            <a:r>
              <a:rPr lang="en-US">
                <a:latin typeface="Times New Roman" charset="0"/>
              </a:rPr>
              <a:t>: play once </a:t>
            </a:r>
          </a:p>
          <a:p>
            <a:pPr lvl="1">
              <a:lnSpc>
                <a:spcPct val="90000"/>
              </a:lnSpc>
            </a:pPr>
            <a:endParaRPr lang="en-US" sz="2000">
              <a:latin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Mandayam and Goodman (2001)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Virginia tech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33CC"/>
                </a:solidFill>
                <a:latin typeface="Times New Roman" charset="0"/>
              </a:rPr>
              <a:t>Repeated game: </a:t>
            </a:r>
            <a:r>
              <a:rPr lang="en-US">
                <a:latin typeface="Times New Roman" charset="0"/>
              </a:rPr>
              <a:t>play multiple times</a:t>
            </a:r>
            <a:endParaRPr lang="en-US" sz="200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zh-TW" sz="1800" b="1">
                <a:latin typeface="Times New Roman" charset="0"/>
                <a:ea typeface="新細明體" charset="0"/>
                <a:cs typeface="新細明體" charset="0"/>
              </a:rPr>
              <a:t>Threat of punishment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by repeated game. MAD: Nobel prize 2005.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Tit-for-Tat (infocom 2003):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Dynamic game: (Basar</a:t>
            </a:r>
            <a:r>
              <a:rPr lang="ja-JP" altLang="en-US" sz="2000">
                <a:latin typeface="Times New Roman" charset="0"/>
              </a:rPr>
              <a:t>’</a:t>
            </a:r>
            <a:r>
              <a:rPr lang="en-US" altLang="ja-JP" sz="2000">
                <a:latin typeface="Times New Roman" charset="0"/>
              </a:rPr>
              <a:t>s book)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ODE for state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Optimization utility over time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HJB and dynamic programming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Evolutional game (Hossain and Dusit</a:t>
            </a:r>
            <a:r>
              <a:rPr lang="ja-JP" altLang="en-US" sz="1800">
                <a:latin typeface="Times New Roman" charset="0"/>
              </a:rPr>
              <a:t>’</a:t>
            </a:r>
            <a:r>
              <a:rPr lang="en-US" altLang="ja-JP" sz="1800">
                <a:latin typeface="Times New Roman" charset="0"/>
              </a:rPr>
              <a:t>s work)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Stochastic game</a:t>
            </a:r>
            <a:r>
              <a:rPr lang="en-US" sz="1800">
                <a:latin typeface="Times New Roman" charset="0"/>
              </a:rPr>
              <a:t> (Altman</a:t>
            </a:r>
            <a:r>
              <a:rPr lang="ja-JP" altLang="en-US" sz="1800">
                <a:latin typeface="Times New Roman" charset="0"/>
              </a:rPr>
              <a:t>’</a:t>
            </a:r>
            <a:r>
              <a:rPr lang="en-US" altLang="ja-JP" sz="1800">
                <a:latin typeface="Times New Roman" charset="0"/>
              </a:rPr>
              <a:t>s work)</a:t>
            </a:r>
            <a:endParaRPr lang="en-US" sz="2000">
              <a:latin typeface="Times New Roman" charset="0"/>
            </a:endParaRPr>
          </a:p>
        </p:txBody>
      </p:sp>
      <p:sp>
        <p:nvSpPr>
          <p:cNvPr id="41987" name="Text Box 25"/>
          <p:cNvSpPr txBox="1">
            <a:spLocks noChangeArrowheads="1"/>
          </p:cNvSpPr>
          <p:nvPr/>
        </p:nvSpPr>
        <p:spPr bwMode="auto">
          <a:xfrm>
            <a:off x="457200" y="2057400"/>
            <a:ext cx="247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Symbol" charset="0"/>
              <a:buNone/>
            </a:pPr>
            <a:r>
              <a:rPr lang="en-US" sz="2000"/>
              <a:t>Prisoner Dilemma </a:t>
            </a:r>
          </a:p>
          <a:p>
            <a:pPr eaLnBrk="1" hangingPunct="1">
              <a:lnSpc>
                <a:spcPct val="5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Symbol" charset="0"/>
              <a:buNone/>
            </a:pPr>
            <a:r>
              <a:rPr lang="en-US" sz="2000"/>
              <a:t>Payoff:  (user1, user2)</a:t>
            </a:r>
          </a:p>
        </p:txBody>
      </p:sp>
      <p:pic>
        <p:nvPicPr>
          <p:cNvPr id="4198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990600"/>
            <a:ext cx="3200400" cy="27352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0FB692-A1C8-8143-AEB4-5A7C420E44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Auction Theory</a:t>
            </a:r>
            <a:endParaRPr lang="nb-NO" dirty="0" smtClean="0">
              <a:ea typeface="+mj-ea"/>
              <a:cs typeface="+mj-cs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8991600" cy="1066800"/>
          </a:xfrm>
        </p:spPr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en-US" sz="2400">
                <a:latin typeface="Times New Roman" charset="0"/>
              </a:rPr>
              <a:t>Book of Myerson (Nobel Prize 2007), J. Huang, H. Zheng, X. Li </a:t>
            </a:r>
          </a:p>
        </p:txBody>
      </p:sp>
      <p:pic>
        <p:nvPicPr>
          <p:cNvPr id="3" name="firerescue.wmv.ff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1490662"/>
            <a:ext cx="8458200" cy="47577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0FB692-A1C8-8143-AEB4-5A7C420E44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Coalitional Game System Model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5" name="Oval 475"/>
          <p:cNvSpPr>
            <a:spLocks noChangeArrowheads="1"/>
          </p:cNvSpPr>
          <p:nvPr/>
        </p:nvSpPr>
        <p:spPr bwMode="auto">
          <a:xfrm>
            <a:off x="7391400" y="1300163"/>
            <a:ext cx="914400" cy="17526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74"/>
          <p:cNvSpPr>
            <a:spLocks noChangeArrowheads="1"/>
          </p:cNvSpPr>
          <p:nvPr/>
        </p:nvSpPr>
        <p:spPr bwMode="auto">
          <a:xfrm>
            <a:off x="3886200" y="1223963"/>
            <a:ext cx="1981200" cy="23622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73"/>
          <p:cNvSpPr>
            <a:spLocks noChangeArrowheads="1"/>
          </p:cNvSpPr>
          <p:nvPr/>
        </p:nvSpPr>
        <p:spPr bwMode="auto">
          <a:xfrm>
            <a:off x="1295400" y="1223963"/>
            <a:ext cx="1371600" cy="20574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61" name="Object 2"/>
          <p:cNvGraphicFramePr>
            <a:graphicFrameLocks noChangeAspect="1"/>
          </p:cNvGraphicFramePr>
          <p:nvPr/>
        </p:nvGraphicFramePr>
        <p:xfrm>
          <a:off x="1828800" y="2595563"/>
          <a:ext cx="6207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6" name="Visio" r:id="rId3" imgW="635000" imgH="787400" progId="Visio.Drawing.11">
                  <p:embed/>
                </p:oleObj>
              </mc:Choice>
              <mc:Fallback>
                <p:oleObj name="Visio" r:id="rId3" imgW="635000" imgH="7874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5563"/>
                        <a:ext cx="6207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295400" y="4348163"/>
          <a:ext cx="65532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7" name="Visio" r:id="rId5" imgW="5854700" imgH="825500" progId="Visio.Drawing.11">
                  <p:embed/>
                </p:oleObj>
              </mc:Choice>
              <mc:Fallback>
                <p:oleObj name="Visio" r:id="rId5" imgW="5854700" imgH="8255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8163"/>
                        <a:ext cx="65532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4"/>
          <p:cNvGraphicFramePr>
            <a:graphicFrameLocks noChangeAspect="1"/>
          </p:cNvGraphicFramePr>
          <p:nvPr/>
        </p:nvGraphicFramePr>
        <p:xfrm>
          <a:off x="7620000" y="1376363"/>
          <a:ext cx="4968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" name="Visio" r:id="rId7" imgW="508000" imgH="736600" progId="Visio.Drawing.11">
                  <p:embed/>
                </p:oleObj>
              </mc:Choice>
              <mc:Fallback>
                <p:oleObj name="Visio" r:id="rId7" imgW="508000" imgH="7366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76363"/>
                        <a:ext cx="4968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5"/>
          <p:cNvGraphicFramePr>
            <a:graphicFrameLocks noChangeAspect="1"/>
          </p:cNvGraphicFramePr>
          <p:nvPr/>
        </p:nvGraphicFramePr>
        <p:xfrm>
          <a:off x="3276600" y="1300163"/>
          <a:ext cx="398463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9" name="Visio" r:id="rId9" imgW="406400" imgH="1130300" progId="Visio.Drawing.11">
                  <p:embed/>
                </p:oleObj>
              </mc:Choice>
              <mc:Fallback>
                <p:oleObj name="Visio" r:id="rId9" imgW="406400" imgH="11303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00163"/>
                        <a:ext cx="398463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6"/>
          <p:cNvGraphicFramePr>
            <a:graphicFrameLocks noChangeAspect="1"/>
          </p:cNvGraphicFramePr>
          <p:nvPr/>
        </p:nvGraphicFramePr>
        <p:xfrm>
          <a:off x="6172200" y="1223963"/>
          <a:ext cx="398463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" name="Visio" r:id="rId11" imgW="406400" imgH="1130300" progId="Visio.Drawing.11">
                  <p:embed/>
                </p:oleObj>
              </mc:Choice>
              <mc:Fallback>
                <p:oleObj name="Visio" r:id="rId11" imgW="406400" imgH="11303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23963"/>
                        <a:ext cx="398463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7"/>
          <p:cNvGraphicFramePr>
            <a:graphicFrameLocks noChangeAspect="1"/>
          </p:cNvGraphicFramePr>
          <p:nvPr/>
        </p:nvGraphicFramePr>
        <p:xfrm>
          <a:off x="2819400" y="2824163"/>
          <a:ext cx="10668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1" name="Visio" r:id="rId12" imgW="1117600" imgH="889000" progId="Visio.Drawing.11">
                  <p:embed/>
                </p:oleObj>
              </mc:Choice>
              <mc:Fallback>
                <p:oleObj name="Visio" r:id="rId12" imgW="1117600" imgH="8890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24163"/>
                        <a:ext cx="10668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8"/>
          <p:cNvGraphicFramePr>
            <a:graphicFrameLocks noChangeAspect="1"/>
          </p:cNvGraphicFramePr>
          <p:nvPr/>
        </p:nvGraphicFramePr>
        <p:xfrm>
          <a:off x="5943600" y="2900363"/>
          <a:ext cx="11049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" name="Visio" r:id="rId14" imgW="1117600" imgH="914400" progId="Visio.Drawing.11">
                  <p:embed/>
                </p:oleObj>
              </mc:Choice>
              <mc:Fallback>
                <p:oleObj name="Visio" r:id="rId14" imgW="1117600" imgH="9144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00363"/>
                        <a:ext cx="11049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9"/>
          <p:cNvGraphicFramePr>
            <a:graphicFrameLocks noChangeAspect="1"/>
          </p:cNvGraphicFramePr>
          <p:nvPr/>
        </p:nvGraphicFramePr>
        <p:xfrm>
          <a:off x="4038600" y="1452563"/>
          <a:ext cx="4968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3" name="Visio" r:id="rId16" imgW="508000" imgH="736600" progId="Visio.Drawing.11">
                  <p:embed/>
                </p:oleObj>
              </mc:Choice>
              <mc:Fallback>
                <p:oleObj name="Visio" r:id="rId16" imgW="508000" imgH="73660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52563"/>
                        <a:ext cx="4968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0"/>
          <p:cNvGraphicFramePr>
            <a:graphicFrameLocks noChangeAspect="1"/>
          </p:cNvGraphicFramePr>
          <p:nvPr/>
        </p:nvGraphicFramePr>
        <p:xfrm>
          <a:off x="4114800" y="2443163"/>
          <a:ext cx="4968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4" name="Visio" r:id="rId18" imgW="508000" imgH="736600" progId="Visio.Drawing.11">
                  <p:embed/>
                </p:oleObj>
              </mc:Choice>
              <mc:Fallback>
                <p:oleObj name="Visio" r:id="rId18" imgW="508000" imgH="73660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43163"/>
                        <a:ext cx="4968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1"/>
          <p:cNvGraphicFramePr>
            <a:graphicFrameLocks noChangeAspect="1"/>
          </p:cNvGraphicFramePr>
          <p:nvPr/>
        </p:nvGraphicFramePr>
        <p:xfrm>
          <a:off x="5257800" y="2443163"/>
          <a:ext cx="4968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" name="Visio" r:id="rId20" imgW="508000" imgH="736600" progId="Visio.Drawing.11">
                  <p:embed/>
                </p:oleObj>
              </mc:Choice>
              <mc:Fallback>
                <p:oleObj name="Visio" r:id="rId20" imgW="508000" imgH="73660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43163"/>
                        <a:ext cx="4968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1" name="Object 12"/>
          <p:cNvGraphicFramePr>
            <a:graphicFrameLocks noChangeAspect="1"/>
          </p:cNvGraphicFramePr>
          <p:nvPr/>
        </p:nvGraphicFramePr>
        <p:xfrm>
          <a:off x="7620000" y="2366963"/>
          <a:ext cx="4968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6" name="Visio" r:id="rId22" imgW="508000" imgH="736600" progId="Visio.Drawing.11">
                  <p:embed/>
                </p:oleObj>
              </mc:Choice>
              <mc:Fallback>
                <p:oleObj name="Visio" r:id="rId22" imgW="508000" imgH="736600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366963"/>
                        <a:ext cx="4968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2" name="Object 13"/>
          <p:cNvGraphicFramePr>
            <a:graphicFrameLocks noChangeAspect="1"/>
          </p:cNvGraphicFramePr>
          <p:nvPr/>
        </p:nvGraphicFramePr>
        <p:xfrm>
          <a:off x="5029200" y="1452563"/>
          <a:ext cx="4968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7" name="Visio" r:id="rId24" imgW="508000" imgH="736600" progId="Visio.Drawing.11">
                  <p:embed/>
                </p:oleObj>
              </mc:Choice>
              <mc:Fallback>
                <p:oleObj name="Visio" r:id="rId24" imgW="508000" imgH="736600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52563"/>
                        <a:ext cx="4968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459"/>
          <p:cNvSpPr>
            <a:spLocks noChangeShapeType="1"/>
          </p:cNvSpPr>
          <p:nvPr/>
        </p:nvSpPr>
        <p:spPr bwMode="auto">
          <a:xfrm>
            <a:off x="2209800" y="1452563"/>
            <a:ext cx="1143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460"/>
          <p:cNvSpPr>
            <a:spLocks noChangeShapeType="1"/>
          </p:cNvSpPr>
          <p:nvPr/>
        </p:nvSpPr>
        <p:spPr bwMode="auto">
          <a:xfrm>
            <a:off x="1828800" y="2214563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464"/>
          <p:cNvSpPr>
            <a:spLocks noChangeShapeType="1"/>
          </p:cNvSpPr>
          <p:nvPr/>
        </p:nvSpPr>
        <p:spPr bwMode="auto">
          <a:xfrm flipV="1">
            <a:off x="2286000" y="2366963"/>
            <a:ext cx="1066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465"/>
          <p:cNvSpPr>
            <a:spLocks noChangeShapeType="1"/>
          </p:cNvSpPr>
          <p:nvPr/>
        </p:nvSpPr>
        <p:spPr bwMode="auto">
          <a:xfrm flipH="1" flipV="1">
            <a:off x="3657600" y="2290763"/>
            <a:ext cx="609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466"/>
          <p:cNvSpPr>
            <a:spLocks noChangeShapeType="1"/>
          </p:cNvSpPr>
          <p:nvPr/>
        </p:nvSpPr>
        <p:spPr bwMode="auto">
          <a:xfrm flipH="1">
            <a:off x="3581400" y="1681163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67"/>
          <p:cNvSpPr>
            <a:spLocks noChangeShapeType="1"/>
          </p:cNvSpPr>
          <p:nvPr/>
        </p:nvSpPr>
        <p:spPr bwMode="auto">
          <a:xfrm flipV="1">
            <a:off x="5410200" y="1757363"/>
            <a:ext cx="762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68"/>
          <p:cNvSpPr>
            <a:spLocks noChangeShapeType="1"/>
          </p:cNvSpPr>
          <p:nvPr/>
        </p:nvSpPr>
        <p:spPr bwMode="auto">
          <a:xfrm flipV="1">
            <a:off x="5638800" y="2138363"/>
            <a:ext cx="533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69"/>
          <p:cNvSpPr>
            <a:spLocks noChangeShapeType="1"/>
          </p:cNvSpPr>
          <p:nvPr/>
        </p:nvSpPr>
        <p:spPr bwMode="auto">
          <a:xfrm flipH="1" flipV="1">
            <a:off x="6477000" y="1833563"/>
            <a:ext cx="1219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476"/>
          <p:cNvSpPr txBox="1">
            <a:spLocks noChangeArrowheads="1"/>
          </p:cNvSpPr>
          <p:nvPr/>
        </p:nvSpPr>
        <p:spPr bwMode="auto">
          <a:xfrm>
            <a:off x="1143000" y="3281363"/>
            <a:ext cx="154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70C0"/>
                </a:solidFill>
              </a:rPr>
              <a:t>Coalition 1</a:t>
            </a:r>
            <a:endParaRPr lang="nb-NO">
              <a:solidFill>
                <a:srgbClr val="0070C0"/>
              </a:solidFill>
            </a:endParaRPr>
          </a:p>
        </p:txBody>
      </p:sp>
      <p:sp>
        <p:nvSpPr>
          <p:cNvPr id="29" name="Text Box 477"/>
          <p:cNvSpPr txBox="1">
            <a:spLocks noChangeArrowheads="1"/>
          </p:cNvSpPr>
          <p:nvPr/>
        </p:nvSpPr>
        <p:spPr bwMode="auto">
          <a:xfrm>
            <a:off x="4114800" y="3586163"/>
            <a:ext cx="154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70C0"/>
                </a:solidFill>
              </a:rPr>
              <a:t>Coalition 2</a:t>
            </a:r>
            <a:endParaRPr lang="nb-NO">
              <a:solidFill>
                <a:srgbClr val="0070C0"/>
              </a:solidFill>
            </a:endParaRPr>
          </a:p>
        </p:txBody>
      </p:sp>
      <p:sp>
        <p:nvSpPr>
          <p:cNvPr id="30" name="Text Box 478"/>
          <p:cNvSpPr txBox="1">
            <a:spLocks noChangeArrowheads="1"/>
          </p:cNvSpPr>
          <p:nvPr/>
        </p:nvSpPr>
        <p:spPr bwMode="auto">
          <a:xfrm>
            <a:off x="7010400" y="3052763"/>
            <a:ext cx="154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70C0"/>
                </a:solidFill>
              </a:rPr>
              <a:t>Coalition 3</a:t>
            </a:r>
            <a:endParaRPr lang="nb-NO">
              <a:solidFill>
                <a:srgbClr val="0070C0"/>
              </a:solidFill>
            </a:endParaRPr>
          </a:p>
        </p:txBody>
      </p:sp>
      <p:sp>
        <p:nvSpPr>
          <p:cNvPr id="31" name="Line 483"/>
          <p:cNvSpPr>
            <a:spLocks noChangeShapeType="1"/>
          </p:cNvSpPr>
          <p:nvPr/>
        </p:nvSpPr>
        <p:spPr bwMode="auto">
          <a:xfrm flipH="1" flipV="1">
            <a:off x="6400800" y="1528763"/>
            <a:ext cx="1371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85" name="Object 14"/>
          <p:cNvGraphicFramePr>
            <a:graphicFrameLocks noChangeAspect="1"/>
          </p:cNvGraphicFramePr>
          <p:nvPr/>
        </p:nvGraphicFramePr>
        <p:xfrm>
          <a:off x="1752600" y="1223963"/>
          <a:ext cx="4968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8" name="Visio" r:id="rId26" imgW="508000" imgH="736600" progId="Visio.Drawing.11">
                  <p:embed/>
                </p:oleObj>
              </mc:Choice>
              <mc:Fallback>
                <p:oleObj name="Visio" r:id="rId26" imgW="508000" imgH="736600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23963"/>
                        <a:ext cx="4968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5"/>
          <p:cNvGraphicFramePr>
            <a:graphicFrameLocks noChangeAspect="1"/>
          </p:cNvGraphicFramePr>
          <p:nvPr/>
        </p:nvGraphicFramePr>
        <p:xfrm>
          <a:off x="1066800" y="5414963"/>
          <a:ext cx="7620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9" name="Visio" r:id="rId28" imgW="6743700" imgH="825500" progId="Visio.Drawing.11">
                  <p:embed/>
                </p:oleObj>
              </mc:Choice>
              <mc:Fallback>
                <p:oleObj name="Visio" r:id="rId28" imgW="6743700" imgH="825500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14963"/>
                        <a:ext cx="7620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7" name="Object 16"/>
          <p:cNvGraphicFramePr>
            <a:graphicFrameLocks noChangeAspect="1"/>
          </p:cNvGraphicFramePr>
          <p:nvPr/>
        </p:nvGraphicFramePr>
        <p:xfrm>
          <a:off x="1371600" y="1909763"/>
          <a:ext cx="6207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0" name="Visio" r:id="rId30" imgW="635000" imgH="787400" progId="Visio.Drawing.11">
                  <p:embed/>
                </p:oleObj>
              </mc:Choice>
              <mc:Fallback>
                <p:oleObj name="Visio" r:id="rId30" imgW="635000" imgH="787400" progId="Visio.Drawing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9763"/>
                        <a:ext cx="6207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12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j-ea"/>
                <a:cs typeface="+mj-cs"/>
              </a:rPr>
              <a:t>Coalitional Games Preliminaries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7772400" cy="54864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Coalitional game (</a:t>
            </a:r>
            <a:r>
              <a:rPr lang="en-US" i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N,v</a:t>
            </a: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lvl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A set of players </a:t>
            </a:r>
            <a:r>
              <a:rPr lang="en-US" sz="2000" b="1" i="1">
                <a:latin typeface="Times New Roman" charset="0"/>
                <a:cs typeface="Times New Roman" charset="0"/>
              </a:rPr>
              <a:t>N, </a:t>
            </a:r>
            <a:r>
              <a:rPr lang="en-US" sz="2000" i="1">
                <a:latin typeface="Times New Roman" charset="0"/>
                <a:cs typeface="Times New Roman" charset="0"/>
              </a:rPr>
              <a:t>a</a:t>
            </a:r>
            <a:r>
              <a:rPr lang="en-US" sz="2000">
                <a:latin typeface="Times New Roman" charset="0"/>
                <a:cs typeface="Times New Roman" charset="0"/>
              </a:rPr>
              <a:t> </a:t>
            </a:r>
            <a:r>
              <a:rPr lang="en-US" sz="2000" b="1" i="1">
                <a:latin typeface="Times New Roman" charset="0"/>
                <a:cs typeface="Times New Roman" charset="0"/>
              </a:rPr>
              <a:t>coalition</a:t>
            </a:r>
            <a:r>
              <a:rPr lang="en-US" sz="2000">
                <a:latin typeface="Times New Roman" charset="0"/>
                <a:cs typeface="Times New Roman" charset="0"/>
              </a:rPr>
              <a:t> S is a group of cooperating players </a:t>
            </a:r>
          </a:p>
          <a:p>
            <a:pPr lvl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Value (utility) of a coalition </a:t>
            </a:r>
            <a:r>
              <a:rPr lang="en-US" sz="2000" b="1" i="1">
                <a:latin typeface="Times New Roman" charset="0"/>
                <a:cs typeface="Times New Roman" charset="0"/>
              </a:rPr>
              <a:t>v</a:t>
            </a:r>
          </a:p>
          <a:p>
            <a:pPr lvl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User payoff </a:t>
            </a:r>
            <a:r>
              <a:rPr lang="en-US" sz="2000" b="1" i="1">
                <a:latin typeface="Times New Roman" charset="0"/>
                <a:cs typeface="Times New Roman" charset="0"/>
              </a:rPr>
              <a:t>x</a:t>
            </a:r>
            <a:r>
              <a:rPr lang="en-US" sz="2000" b="1" i="1" baseline="-25000">
                <a:latin typeface="Times New Roman" charset="0"/>
                <a:cs typeface="Times New Roman" charset="0"/>
              </a:rPr>
              <a:t>i </a:t>
            </a:r>
            <a:r>
              <a:rPr lang="en-US" sz="2000">
                <a:latin typeface="Times New Roman" charset="0"/>
                <a:cs typeface="Times New Roman" charset="0"/>
              </a:rPr>
              <a:t>: the portion received by a player </a:t>
            </a:r>
            <a:r>
              <a:rPr lang="en-US" sz="2000" b="1" i="1">
                <a:latin typeface="Times New Roman" charset="0"/>
                <a:cs typeface="Times New Roman" charset="0"/>
              </a:rPr>
              <a:t>i</a:t>
            </a:r>
            <a:r>
              <a:rPr lang="en-US" sz="2000">
                <a:latin typeface="Times New Roman" charset="0"/>
                <a:cs typeface="Times New Roman" charset="0"/>
              </a:rPr>
              <a:t> in  a coalition S</a:t>
            </a:r>
          </a:p>
          <a:p>
            <a:pPr>
              <a:lnSpc>
                <a:spcPct val="105000"/>
              </a:lnSpc>
            </a:pP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Transferable utility (TU)</a:t>
            </a:r>
          </a:p>
          <a:p>
            <a:pPr lvl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The worth </a:t>
            </a:r>
            <a:r>
              <a:rPr lang="en-US" sz="2000" b="1" i="1">
                <a:latin typeface="Times New Roman" charset="0"/>
                <a:cs typeface="Times New Roman" charset="0"/>
              </a:rPr>
              <a:t>v(S)</a:t>
            </a:r>
            <a:r>
              <a:rPr lang="en-US" sz="2000">
                <a:latin typeface="Times New Roman" charset="0"/>
                <a:cs typeface="Times New Roman" charset="0"/>
              </a:rPr>
              <a:t> of a coalition </a:t>
            </a:r>
            <a:r>
              <a:rPr lang="en-US" sz="2000" i="1">
                <a:latin typeface="Times New Roman" charset="0"/>
                <a:cs typeface="Times New Roman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 can be distributed arbitrarily among the players in a coalition  hence, </a:t>
            </a:r>
          </a:p>
          <a:p>
            <a:pPr lvl="1">
              <a:lnSpc>
                <a:spcPct val="105000"/>
              </a:lnSpc>
            </a:pPr>
            <a:r>
              <a:rPr lang="en-US" sz="2000" b="1" i="1">
                <a:latin typeface="Times New Roman" charset="0"/>
                <a:cs typeface="Times New Roman" charset="0"/>
              </a:rPr>
              <a:t>v(S) </a:t>
            </a:r>
            <a:r>
              <a:rPr lang="en-US" sz="2000">
                <a:latin typeface="Times New Roman" charset="0"/>
                <a:cs typeface="Times New Roman" charset="0"/>
              </a:rPr>
              <a:t>is a function over the real line</a:t>
            </a:r>
            <a:endParaRPr lang="en-US" sz="2000" i="1">
              <a:latin typeface="Times New Roman" charset="0"/>
              <a:cs typeface="Times New Roman" charset="0"/>
            </a:endParaRPr>
          </a:p>
          <a:p>
            <a:pPr>
              <a:lnSpc>
                <a:spcPct val="105000"/>
              </a:lnSpc>
            </a:pP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Non-transferable utility (NTU)</a:t>
            </a:r>
          </a:p>
          <a:p>
            <a:pPr lvl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The payoff that a user receives in a coalition is pre-determined, and hence the value of a coalition cannot be described by a function</a:t>
            </a:r>
          </a:p>
          <a:p>
            <a:pPr lvl="1">
              <a:lnSpc>
                <a:spcPct val="105000"/>
              </a:lnSpc>
            </a:pPr>
            <a:r>
              <a:rPr lang="en-US" sz="2000" b="1" i="1">
                <a:latin typeface="Times New Roman" charset="0"/>
                <a:cs typeface="Times New Roman" charset="0"/>
              </a:rPr>
              <a:t>v(S) </a:t>
            </a:r>
            <a:r>
              <a:rPr lang="en-US" sz="2000">
                <a:latin typeface="Times New Roman" charset="0"/>
                <a:cs typeface="Times New Roman" charset="0"/>
              </a:rPr>
              <a:t>is a set of payoff vectors that the players in </a:t>
            </a:r>
            <a:r>
              <a:rPr lang="en-US" sz="2000" i="1">
                <a:latin typeface="Times New Roman" charset="0"/>
                <a:cs typeface="Times New Roman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 can achieve</a:t>
            </a: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15000"/>
            <a:ext cx="1828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13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j-ea"/>
                <a:cs typeface="+mj-cs"/>
              </a:rPr>
              <a:t>PHY Security Coalitional Game (1)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7772400" cy="5486400"/>
          </a:xfrm>
        </p:spPr>
        <p:txBody>
          <a:bodyPr/>
          <a:lstStyle/>
          <a:p>
            <a:pPr>
              <a:lnSpc>
                <a:spcPct val="125000"/>
              </a:lnSpc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Times New Roman" pitchFamily="18" charset="0"/>
              </a:rPr>
              <a:t>Coalitional game: the players are the </a:t>
            </a:r>
            <a:r>
              <a:rPr lang="en-US" b="1" dirty="0" smtClean="0">
                <a:ea typeface="+mn-ea"/>
                <a:cs typeface="Times New Roman" pitchFamily="18" charset="0"/>
              </a:rPr>
              <a:t>users (transmitters)</a:t>
            </a:r>
          </a:p>
          <a:p>
            <a:pPr>
              <a:lnSpc>
                <a:spcPct val="125000"/>
              </a:lnSpc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Times New Roman" pitchFamily="18" charset="0"/>
              </a:rPr>
              <a:t>Utility function must account for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b="1" dirty="0" smtClean="0">
                <a:cs typeface="Times New Roman" pitchFamily="18" charset="0"/>
              </a:rPr>
              <a:t>Cooperation gains,</a:t>
            </a:r>
            <a:r>
              <a:rPr lang="en-US" sz="2000" dirty="0" smtClean="0">
                <a:cs typeface="Times New Roman" pitchFamily="18" charset="0"/>
              </a:rPr>
              <a:t> in terms of secrecy capacity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b="1" dirty="0" smtClean="0">
                <a:cs typeface="Times New Roman" pitchFamily="18" charset="0"/>
              </a:rPr>
              <a:t>Cooperation costs,</a:t>
            </a:r>
            <a:r>
              <a:rPr lang="en-US" sz="2000" dirty="0" smtClean="0">
                <a:cs typeface="Times New Roman" pitchFamily="18" charset="0"/>
              </a:rPr>
              <a:t> in terms of power for information exchange</a:t>
            </a:r>
          </a:p>
          <a:p>
            <a:pPr>
              <a:lnSpc>
                <a:spcPct val="125000"/>
              </a:lnSpc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Times New Roman" pitchFamily="18" charset="0"/>
              </a:rPr>
              <a:t>Secrecy capacity achieved by a user </a:t>
            </a:r>
            <a:r>
              <a:rPr lang="en-US" b="1" i="1" dirty="0" err="1" smtClean="0">
                <a:ea typeface="+mn-ea"/>
                <a:cs typeface="Times New Roman" pitchFamily="18" charset="0"/>
              </a:rPr>
              <a:t>i</a:t>
            </a:r>
            <a:r>
              <a:rPr lang="en-US" dirty="0" smtClean="0">
                <a:ea typeface="+mn-ea"/>
                <a:cs typeface="Times New Roman" pitchFamily="18" charset="0"/>
              </a:rPr>
              <a:t> part of coalition </a:t>
            </a:r>
            <a:r>
              <a:rPr lang="en-US" b="1" i="1" dirty="0" smtClean="0">
                <a:ea typeface="+mn-ea"/>
                <a:cs typeface="Times New Roman" pitchFamily="18" charset="0"/>
              </a:rPr>
              <a:t>S </a:t>
            </a:r>
            <a:r>
              <a:rPr lang="en-US" dirty="0" smtClean="0">
                <a:ea typeface="+mn-ea"/>
                <a:cs typeface="Times New Roman" pitchFamily="18" charset="0"/>
              </a:rPr>
              <a:t>transmitting data to its destination </a:t>
            </a:r>
            <a:r>
              <a:rPr lang="en-US" b="1" i="1" dirty="0" smtClean="0">
                <a:ea typeface="+mn-ea"/>
                <a:cs typeface="Times New Roman" pitchFamily="18" charset="0"/>
              </a:rPr>
              <a:t>m</a:t>
            </a:r>
            <a:r>
              <a:rPr lang="en-US" b="1" i="1" baseline="-25000" dirty="0" smtClean="0">
                <a:ea typeface="+mn-ea"/>
                <a:cs typeface="Times New Roman" pitchFamily="18" charset="0"/>
              </a:rPr>
              <a:t>i </a:t>
            </a:r>
            <a:r>
              <a:rPr lang="en-US" b="1" dirty="0" smtClean="0">
                <a:ea typeface="+mn-ea"/>
                <a:cs typeface="Times New Roman" pitchFamily="18" charset="0"/>
              </a:rPr>
              <a:t>in a single slot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defRPr/>
            </a:pPr>
            <a:endParaRPr lang="en-GB" dirty="0" smtClean="0">
              <a:cs typeface="Times New Roman" pitchFamily="18" charset="0"/>
            </a:endParaRPr>
          </a:p>
        </p:txBody>
      </p:sp>
      <p:pic>
        <p:nvPicPr>
          <p:cNvPr id="4710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24300"/>
            <a:ext cx="6096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429000" y="5257800"/>
            <a:ext cx="3200400" cy="1143000"/>
          </a:xfrm>
          <a:prstGeom prst="wedgeRectCallout">
            <a:avLst>
              <a:gd name="adj1" fmla="val 28569"/>
              <a:gd name="adj2" fmla="val -1251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 dirty="0"/>
              <a:t>Optimal weights that null the signal at the </a:t>
            </a:r>
            <a:r>
              <a:rPr lang="en-US" sz="2000" dirty="0" smtClean="0"/>
              <a:t>eavesdroppers</a:t>
            </a:r>
            <a:endParaRPr lang="nb-NO" sz="2000" dirty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705600" y="5105400"/>
            <a:ext cx="2057400" cy="1295400"/>
          </a:xfrm>
          <a:prstGeom prst="wedgeRectCallout">
            <a:avLst>
              <a:gd name="adj1" fmla="val -49537"/>
              <a:gd name="adj2" fmla="val -1163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/>
              <a:t>Function of the users-destination channels</a:t>
            </a:r>
          </a:p>
          <a:p>
            <a:r>
              <a:rPr lang="en-US" sz="2000" b="1" i="1"/>
              <a:t>R</a:t>
            </a:r>
            <a:r>
              <a:rPr lang="en-US" sz="2000" i="1" baseline="-25000"/>
              <a:t>S</a:t>
            </a:r>
            <a:r>
              <a:rPr lang="en-US" sz="2000" i="1"/>
              <a:t> = </a:t>
            </a:r>
            <a:r>
              <a:rPr lang="en-US" sz="2000" b="1" i="1"/>
              <a:t>h</a:t>
            </a:r>
            <a:r>
              <a:rPr lang="en-US" sz="2000" i="1" baseline="-25000"/>
              <a:t>S</a:t>
            </a:r>
            <a:r>
              <a:rPr lang="en-US" sz="2000" b="1" i="1"/>
              <a:t>h</a:t>
            </a:r>
            <a:r>
              <a:rPr lang="en-US" sz="2000" i="1" baseline="-25000"/>
              <a:t>S</a:t>
            </a:r>
            <a:r>
              <a:rPr lang="en-US" sz="2000" i="1" baseline="30000"/>
              <a:t>H</a:t>
            </a:r>
            <a:endParaRPr lang="nb-NO" sz="2000" i="1" baseline="30000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04800" y="4953000"/>
            <a:ext cx="2819400" cy="1447800"/>
          </a:xfrm>
          <a:prstGeom prst="wedgeRectCallout">
            <a:avLst>
              <a:gd name="adj1" fmla="val 19593"/>
              <a:gd name="adj2" fmla="val -783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/>
              <a:t>Function of:</a:t>
            </a:r>
          </a:p>
          <a:p>
            <a:pPr>
              <a:buFontTx/>
              <a:buChar char="-"/>
            </a:pPr>
            <a:r>
              <a:rPr lang="en-US" sz="2000"/>
              <a:t>Users-destinations and users-eaves. channels</a:t>
            </a:r>
          </a:p>
          <a:p>
            <a:pPr>
              <a:buFontTx/>
              <a:buChar char="-"/>
            </a:pPr>
            <a:r>
              <a:rPr lang="en-US" sz="2000"/>
              <a:t> Power available for transmission in the slot</a:t>
            </a:r>
            <a:endParaRPr lang="nb-NO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14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j-ea"/>
                <a:cs typeface="+mj-cs"/>
              </a:rPr>
              <a:t>PHY Security Coalitional Game (2)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14400"/>
            <a:ext cx="7772400" cy="5486400"/>
          </a:xfrm>
        </p:spPr>
        <p:txBody>
          <a:bodyPr/>
          <a:lstStyle/>
          <a:p>
            <a:pPr>
              <a:lnSpc>
                <a:spcPct val="125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0070C0"/>
                </a:solidFill>
                <a:ea typeface="+mn-ea"/>
                <a:cs typeface="Times New Roman" pitchFamily="18" charset="0"/>
              </a:rPr>
              <a:t>Power considerations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>
                <a:cs typeface="Times New Roman" pitchFamily="18" charset="0"/>
              </a:rPr>
              <a:t>Power constraint per coalition </a:t>
            </a:r>
            <a:r>
              <a:rPr lang="en-US" sz="2000" i="1" dirty="0" smtClean="0">
                <a:cs typeface="Times New Roman" pitchFamily="18" charset="0"/>
              </a:rPr>
              <a:t>S </a:t>
            </a:r>
            <a:r>
              <a:rPr lang="en-US" sz="2000" dirty="0" smtClean="0">
                <a:cs typeface="Times New Roman" pitchFamily="18" charset="0"/>
              </a:rPr>
              <a:t>(time slot)</a:t>
            </a:r>
            <a:endParaRPr lang="en-US" sz="2000" b="1" i="1" baseline="-25000" dirty="0" smtClean="0">
              <a:cs typeface="Times New Roman" pitchFamily="18" charset="0"/>
            </a:endParaRP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>
                <a:cs typeface="Times New Roman" pitchFamily="18" charset="0"/>
              </a:rPr>
              <a:t>The power available </a:t>
            </a:r>
            <a:r>
              <a:rPr lang="en-US" sz="2000" b="1" dirty="0" smtClean="0">
                <a:cs typeface="Times New Roman" pitchFamily="18" charset="0"/>
              </a:rPr>
              <a:t>in a slot</a:t>
            </a:r>
            <a:r>
              <a:rPr lang="en-US" sz="2000" dirty="0" smtClean="0">
                <a:cs typeface="Times New Roman" pitchFamily="18" charset="0"/>
              </a:rPr>
              <a:t> for a coalition </a:t>
            </a:r>
            <a:r>
              <a:rPr lang="en-US" sz="2000" b="1" i="1" dirty="0" smtClean="0">
                <a:cs typeface="Times New Roman" pitchFamily="18" charset="0"/>
              </a:rPr>
              <a:t>S </a:t>
            </a:r>
            <a:r>
              <a:rPr lang="en-US" sz="2000" dirty="0" smtClean="0">
                <a:cs typeface="Times New Roman" pitchFamily="18" charset="0"/>
              </a:rPr>
              <a:t>to transmit the data of a user </a:t>
            </a:r>
            <a:r>
              <a:rPr lang="en-US" sz="2000" b="1" i="1" dirty="0" err="1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 is given by</a:t>
            </a:r>
          </a:p>
          <a:p>
            <a:pPr lvl="1">
              <a:lnSpc>
                <a:spcPct val="125000"/>
              </a:lnSpc>
              <a:defRPr/>
            </a:pPr>
            <a:endParaRPr lang="en-US" sz="2000" dirty="0" smtClean="0">
              <a:cs typeface="Times New Roman" pitchFamily="18" charset="0"/>
            </a:endParaRPr>
          </a:p>
          <a:p>
            <a:pPr lvl="1">
              <a:lnSpc>
                <a:spcPct val="125000"/>
              </a:lnSpc>
              <a:defRPr/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0070C0"/>
                </a:solidFill>
                <a:ea typeface="+mn-ea"/>
                <a:cs typeface="Times New Roman" pitchFamily="18" charset="0"/>
              </a:rPr>
              <a:t>Security cost during information exchange</a:t>
            </a:r>
          </a:p>
          <a:p>
            <a:pPr lvl="1">
              <a:lnSpc>
                <a:spcPct val="125000"/>
              </a:lnSpc>
              <a:defRPr/>
            </a:pPr>
            <a:endParaRPr lang="en-US" sz="2000" dirty="0" smtClean="0">
              <a:cs typeface="Times New Roman" pitchFamily="18" charset="0"/>
            </a:endParaRPr>
          </a:p>
          <a:p>
            <a:pPr lvl="1">
              <a:lnSpc>
                <a:spcPct val="125000"/>
              </a:lnSpc>
              <a:defRPr/>
            </a:pPr>
            <a:r>
              <a:rPr lang="en-US" sz="2400" dirty="0" smtClean="0"/>
              <a:t>where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defRPr/>
            </a:pPr>
            <a:endParaRPr lang="en-GB" dirty="0" smtClean="0">
              <a:cs typeface="Times New Roman" pitchFamily="18" charset="0"/>
            </a:endParaRP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2514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219200" y="3429000"/>
            <a:ext cx="2819400" cy="457200"/>
          </a:xfrm>
          <a:prstGeom prst="wedgeRectCallout">
            <a:avLst>
              <a:gd name="adj1" fmla="val 20606"/>
              <a:gd name="adj2" fmla="val -857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>
                <a:solidFill>
                  <a:srgbClr val="0070C0"/>
                </a:solidFill>
              </a:rPr>
              <a:t>Power constraint per slot </a:t>
            </a:r>
            <a:endParaRPr lang="nb-NO" sz="2000">
              <a:solidFill>
                <a:srgbClr val="0070C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00600" y="2971800"/>
            <a:ext cx="4114800" cy="990600"/>
          </a:xfrm>
          <a:prstGeom prst="wedgeRectCallout">
            <a:avLst>
              <a:gd name="adj1" fmla="val -68981"/>
              <a:gd name="adj2" fmla="val -395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>
                <a:solidFill>
                  <a:srgbClr val="0070C0"/>
                </a:solidFill>
                <a:cs typeface="Times New Roman" charset="0"/>
              </a:rPr>
              <a:t>Power </a:t>
            </a:r>
            <a:r>
              <a:rPr lang="en-US" sz="2000" b="1">
                <a:solidFill>
                  <a:srgbClr val="0070C0"/>
                </a:solidFill>
                <a:cs typeface="Times New Roman" charset="0"/>
              </a:rPr>
              <a:t>cost: </a:t>
            </a:r>
            <a:r>
              <a:rPr lang="en-US" sz="2000">
                <a:solidFill>
                  <a:srgbClr val="0070C0"/>
                </a:solidFill>
                <a:cs typeface="Times New Roman" charset="0"/>
              </a:rPr>
              <a:t>the power needed for information exchange between user </a:t>
            </a:r>
            <a:r>
              <a:rPr lang="en-US" sz="2000" b="1" i="1">
                <a:solidFill>
                  <a:srgbClr val="0070C0"/>
                </a:solidFill>
                <a:cs typeface="Times New Roman" charset="0"/>
              </a:rPr>
              <a:t>i</a:t>
            </a:r>
            <a:r>
              <a:rPr lang="en-US" sz="2000" i="1">
                <a:solidFill>
                  <a:srgbClr val="0070C0"/>
                </a:solidFill>
                <a:cs typeface="Times New Roman" charset="0"/>
              </a:rPr>
              <a:t> </a:t>
            </a:r>
            <a:r>
              <a:rPr lang="en-US" sz="2000">
                <a:solidFill>
                  <a:srgbClr val="0070C0"/>
                </a:solidFill>
                <a:cs typeface="Times New Roman" charset="0"/>
              </a:rPr>
              <a:t>and the farthest user in the coalition</a:t>
            </a:r>
            <a:endParaRPr lang="nb-NO" sz="2000">
              <a:solidFill>
                <a:srgbClr val="0070C0"/>
              </a:solidFill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4495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57800"/>
            <a:ext cx="5029200" cy="10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15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j-ea"/>
                <a:cs typeface="+mj-cs"/>
              </a:rPr>
              <a:t>PHY Security Coalitional Game (3)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The proposed PHY security game is modeled as a </a:t>
            </a:r>
            <a:r>
              <a:rPr lang="en-US" sz="2800" b="1" i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(N,V)</a:t>
            </a:r>
            <a:r>
              <a:rPr lang="en-US" sz="280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 NTU coalitional game,</a:t>
            </a:r>
            <a:r>
              <a:rPr lang="en-US" sz="28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with a value given by a singleton set</a:t>
            </a:r>
          </a:p>
          <a:p>
            <a:pPr lvl="1"/>
            <a:endParaRPr lang="en-US" sz="2400" i="1">
              <a:latin typeface="Times New Roman" charset="0"/>
              <a:cs typeface="Times New Roman" charset="0"/>
            </a:endParaRPr>
          </a:p>
          <a:p>
            <a:pPr lvl="1"/>
            <a:endParaRPr lang="en-US" sz="2400" i="1">
              <a:latin typeface="Times New Roman" charset="0"/>
              <a:cs typeface="Times New Roman" charset="0"/>
            </a:endParaRPr>
          </a:p>
          <a:p>
            <a:pPr lvl="1"/>
            <a:r>
              <a:rPr lang="el-GR" sz="3200" b="1" i="1">
                <a:latin typeface="Times New Roman" charset="0"/>
                <a:cs typeface="Times New Roman" charset="0"/>
              </a:rPr>
              <a:t>ϕ</a:t>
            </a:r>
            <a:r>
              <a:rPr lang="en-US" sz="2400" b="1" baseline="-25000">
                <a:latin typeface="Times New Roman" charset="0"/>
                <a:cs typeface="Times New Roman" charset="0"/>
              </a:rPr>
              <a:t>i</a:t>
            </a:r>
            <a:r>
              <a:rPr lang="en-US" sz="2400">
                <a:latin typeface="Times New Roman" charset="0"/>
                <a:cs typeface="Times New Roman" charset="0"/>
              </a:rPr>
              <a:t> is the payoff of a user </a:t>
            </a:r>
            <a:r>
              <a:rPr lang="en-US" sz="2400" b="1" i="1">
                <a:latin typeface="Times New Roman" charset="0"/>
                <a:cs typeface="Times New Roman" charset="0"/>
              </a:rPr>
              <a:t>i</a:t>
            </a:r>
            <a:r>
              <a:rPr lang="en-US" sz="2400" i="1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latin typeface="Times New Roman" charset="0"/>
                <a:cs typeface="Times New Roman" charset="0"/>
              </a:rPr>
              <a:t>when transmitting as part of coalition </a:t>
            </a:r>
            <a:r>
              <a:rPr lang="en-US" sz="2400" i="1">
                <a:latin typeface="Times New Roman" charset="0"/>
                <a:cs typeface="Times New Roman" charset="0"/>
              </a:rPr>
              <a:t>S</a:t>
            </a:r>
          </a:p>
          <a:p>
            <a:pPr lvl="1"/>
            <a:r>
              <a:rPr lang="en-US" sz="2400" b="1" i="1">
                <a:latin typeface="Times New Roman" charset="0"/>
                <a:cs typeface="Times New Roman" charset="0"/>
              </a:rPr>
              <a:t>v</a:t>
            </a:r>
            <a:r>
              <a:rPr lang="en-US" sz="2400" b="1" i="1" baseline="-25000">
                <a:latin typeface="Times New Roman" charset="0"/>
                <a:cs typeface="Times New Roman" charset="0"/>
              </a:rPr>
              <a:t>i</a:t>
            </a:r>
            <a:r>
              <a:rPr lang="en-US" sz="2400" b="1" i="1">
                <a:latin typeface="Times New Roman" charset="0"/>
                <a:cs typeface="Times New Roman" charset="0"/>
              </a:rPr>
              <a:t>(S)</a:t>
            </a:r>
            <a:r>
              <a:rPr lang="en-US" sz="2400" i="1">
                <a:latin typeface="Times New Roman" charset="0"/>
                <a:cs typeface="Times New Roman" charset="0"/>
              </a:rPr>
              <a:t>=  </a:t>
            </a:r>
            <a:r>
              <a:rPr lang="en-US" sz="2400" b="1" i="1">
                <a:latin typeface="Times New Roman" charset="0"/>
                <a:cs typeface="Times New Roman" charset="0"/>
              </a:rPr>
              <a:t>C</a:t>
            </a:r>
            <a:r>
              <a:rPr lang="en-US" sz="2400" b="1" i="1" baseline="30000">
                <a:latin typeface="Times New Roman" charset="0"/>
                <a:cs typeface="Times New Roman" charset="0"/>
              </a:rPr>
              <a:t>S</a:t>
            </a:r>
            <a:r>
              <a:rPr lang="en-US" sz="2400" b="1" i="1" baseline="-25000">
                <a:latin typeface="Times New Roman" charset="0"/>
                <a:cs typeface="Times New Roman" charset="0"/>
              </a:rPr>
              <a:t>i,m</a:t>
            </a:r>
            <a:r>
              <a:rPr lang="en-US" sz="2400" b="1" i="1" baseline="-36000">
                <a:latin typeface="Times New Roman" charset="0"/>
                <a:cs typeface="Times New Roman" charset="0"/>
              </a:rPr>
              <a:t>i</a:t>
            </a:r>
            <a:r>
              <a:rPr lang="en-US" sz="2400" i="1" baseline="-360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latin typeface="Times New Roman" charset="0"/>
                <a:cs typeface="Times New Roman" charset="0"/>
              </a:rPr>
              <a:t>= secrecy capacity using transmit beamforming given in previous slides</a:t>
            </a:r>
          </a:p>
          <a:p>
            <a:pPr lvl="1"/>
            <a:r>
              <a:rPr lang="en-US" sz="2400">
                <a:latin typeface="Times New Roman" charset="0"/>
                <a:cs typeface="Times New Roman" charset="0"/>
              </a:rPr>
              <a:t>For a user that spends all of its power for information exchange, the utility is negative (no benefit from cooperating)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charset="0"/>
              <a:buChar char="l"/>
            </a:pP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7543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16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j-ea"/>
                <a:cs typeface="+mj-cs"/>
              </a:rPr>
              <a:t>Properties of PHY Security Game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The proposed NTU game is generally non-super-additive (cooperation is not always beneficial)</a:t>
            </a:r>
          </a:p>
          <a:p>
            <a:pPr lvl="1"/>
            <a:r>
              <a:rPr lang="en-US" sz="2000">
                <a:latin typeface="Times New Roman" charset="0"/>
                <a:cs typeface="Times New Roman" charset="0"/>
              </a:rPr>
              <a:t>Traditional concepts such as the core or the Shapley value are not suitable as solutions</a:t>
            </a:r>
          </a:p>
          <a:p>
            <a:pPr lvl="1"/>
            <a:r>
              <a:rPr lang="en-US" sz="2000">
                <a:latin typeface="Times New Roman" charset="0"/>
                <a:cs typeface="Times New Roman" charset="0"/>
              </a:rPr>
              <a:t>The </a:t>
            </a:r>
            <a:r>
              <a:rPr lang="en-US" sz="2000" b="1">
                <a:latin typeface="Times New Roman" charset="0"/>
                <a:cs typeface="Times New Roman" charset="0"/>
              </a:rPr>
              <a:t>grand coalition</a:t>
            </a:r>
            <a:r>
              <a:rPr lang="en-US" sz="2000">
                <a:latin typeface="Times New Roman" charset="0"/>
                <a:cs typeface="Times New Roman" charset="0"/>
              </a:rPr>
              <a:t> is </a:t>
            </a:r>
            <a:r>
              <a:rPr lang="en-US" sz="2000" b="1">
                <a:latin typeface="Times New Roman" charset="0"/>
                <a:cs typeface="Times New Roman" charset="0"/>
              </a:rPr>
              <a:t>seldom </a:t>
            </a:r>
            <a:r>
              <a:rPr lang="en-US" sz="2000">
                <a:latin typeface="Times New Roman" charset="0"/>
                <a:cs typeface="Times New Roman" charset="0"/>
              </a:rPr>
              <a:t>the optimal solution</a:t>
            </a:r>
          </a:p>
          <a:p>
            <a:pPr lvl="2"/>
            <a:r>
              <a:rPr lang="en-US" sz="1800">
                <a:latin typeface="Times New Roman" charset="0"/>
                <a:cs typeface="Times New Roman" charset="0"/>
              </a:rPr>
              <a:t>Due to the cooperation cost, as reflected by the false alarm</a:t>
            </a:r>
          </a:p>
          <a:p>
            <a:r>
              <a:rPr lang="en-US">
                <a:solidFill>
                  <a:srgbClr val="0070C0"/>
                </a:solidFill>
                <a:latin typeface="Times New Roman" charset="0"/>
              </a:rPr>
              <a:t>In the proposed game, the minimum coalition size is equal to </a:t>
            </a:r>
            <a:r>
              <a:rPr lang="en-US" b="1" i="1">
                <a:solidFill>
                  <a:srgbClr val="0070C0"/>
                </a:solidFill>
                <a:latin typeface="Times New Roman" charset="0"/>
              </a:rPr>
              <a:t>K+1</a:t>
            </a:r>
            <a:r>
              <a:rPr lang="en-US" b="1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>
                <a:solidFill>
                  <a:srgbClr val="0070C0"/>
                </a:solidFill>
                <a:latin typeface="Times New Roman" charset="0"/>
              </a:rPr>
              <a:t>where</a:t>
            </a:r>
            <a:r>
              <a:rPr lang="en-US" b="1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 b="1" i="1">
                <a:solidFill>
                  <a:srgbClr val="0070C0"/>
                </a:solidFill>
                <a:latin typeface="Times New Roman" charset="0"/>
              </a:rPr>
              <a:t>K</a:t>
            </a:r>
            <a:r>
              <a:rPr lang="en-US" b="1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en-US">
                <a:solidFill>
                  <a:srgbClr val="0070C0"/>
                </a:solidFill>
                <a:latin typeface="Times New Roman" charset="0"/>
              </a:rPr>
              <a:t>is the number of eavesdroppers</a:t>
            </a:r>
          </a:p>
          <a:p>
            <a:pPr lvl="1"/>
            <a:r>
              <a:rPr lang="en-US" sz="2000">
                <a:latin typeface="Times New Roman" charset="0"/>
              </a:rPr>
              <a:t>To null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imes New Roman" charset="0"/>
              </a:rPr>
              <a:t> eavesdroppers, </a:t>
            </a:r>
            <a:r>
              <a:rPr lang="en-US" sz="2000" b="1" i="1">
                <a:latin typeface="Times New Roman" charset="0"/>
              </a:rPr>
              <a:t>K+1</a:t>
            </a:r>
            <a:r>
              <a:rPr lang="en-US" sz="2000">
                <a:latin typeface="Times New Roman" charset="0"/>
              </a:rPr>
              <a:t> users are needed</a:t>
            </a:r>
          </a:p>
          <a:p>
            <a:r>
              <a:rPr lang="en-US">
                <a:solidFill>
                  <a:srgbClr val="0070C0"/>
                </a:solidFill>
                <a:latin typeface="Times New Roman" charset="0"/>
              </a:rPr>
              <a:t>The proposed game is classified as a </a:t>
            </a:r>
            <a:r>
              <a:rPr lang="en-US" b="1">
                <a:solidFill>
                  <a:srgbClr val="0070C0"/>
                </a:solidFill>
                <a:latin typeface="Times New Roman" charset="0"/>
              </a:rPr>
              <a:t>coalition formation game</a:t>
            </a:r>
            <a:endParaRPr lang="en-US">
              <a:solidFill>
                <a:srgbClr val="0070C0"/>
              </a:solidFill>
              <a:latin typeface="Times New Roman" charset="0"/>
            </a:endParaRPr>
          </a:p>
          <a:p>
            <a:pPr lvl="1"/>
            <a:r>
              <a:rPr lang="en-US" sz="2000">
                <a:latin typeface="Times New Roman" charset="0"/>
                <a:cs typeface="Times New Roman" charset="0"/>
              </a:rPr>
              <a:t>The objective is to answer the question </a:t>
            </a:r>
            <a:r>
              <a:rPr lang="ja-JP" altLang="en-US" sz="2000">
                <a:latin typeface="Times New Roman" charset="0"/>
                <a:cs typeface="Times New Roman" charset="0"/>
              </a:rPr>
              <a:t>“</a:t>
            </a:r>
            <a:r>
              <a:rPr lang="en-US" altLang="ja-JP" sz="2000">
                <a:latin typeface="Times New Roman" charset="0"/>
                <a:cs typeface="Times New Roman" charset="0"/>
              </a:rPr>
              <a:t>Who should cooperate with who in the network?</a:t>
            </a:r>
            <a:r>
              <a:rPr lang="ja-JP" altLang="en-US" sz="2000">
                <a:latin typeface="Times New Roman" charset="0"/>
                <a:cs typeface="Times New Roman" charset="0"/>
              </a:rPr>
              <a:t>”</a:t>
            </a:r>
            <a:endParaRPr lang="en-US" altLang="ja-JP" sz="20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charset="0"/>
              <a:buChar char="l"/>
            </a:pP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17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j-ea"/>
                <a:cs typeface="+mj-cs"/>
              </a:rPr>
              <a:t>Coalition Formation: Merge and Split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Define the Pareto order preference relation between two collections of coalitions </a:t>
            </a:r>
            <a:r>
              <a:rPr lang="en-US" i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R</a:t>
            </a: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and </a:t>
            </a:r>
            <a:r>
              <a:rPr lang="en-US" i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S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Merge rule:</a:t>
            </a: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merge any group of coalitions where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i="1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Split rule:</a:t>
            </a: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split any group of coalitions where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A decision to merge (split) is an agreement between all players to form (break) a new coalition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charset="0"/>
              <a:buChar char="l"/>
            </a:pPr>
            <a:endParaRPr lang="en-GB">
              <a:latin typeface="Times New Roman" charset="0"/>
              <a:cs typeface="Times New Roman" charset="0"/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3886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35814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0538"/>
            <a:ext cx="60198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18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Outline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Physical 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Layer </a:t>
            </a: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ecurity</a:t>
            </a:r>
            <a:endParaRPr lang="en-US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Cooperation Improves Physical Layer security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Collaborative </a:t>
            </a:r>
            <a:r>
              <a:rPr lang="en-US" dirty="0" err="1">
                <a:latin typeface="Times New Roman" charset="0"/>
                <a:cs typeface="Times New Roman" charset="0"/>
              </a:rPr>
              <a:t>beamforming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Game Theoretical Study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Coalition formation 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  <a:cs typeface="Times New Roman" charset="0"/>
              </a:rPr>
              <a:t>Stackleberg</a:t>
            </a:r>
            <a:r>
              <a:rPr lang="en-US" dirty="0">
                <a:latin typeface="Times New Roman" charset="0"/>
                <a:cs typeface="Times New Roman" charset="0"/>
              </a:rPr>
              <a:t> game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Auction theory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Resource Allocation Perspectives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Variety of problem formulation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our Research Lab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Conclusion</a:t>
            </a:r>
            <a:endParaRPr lang="en-GB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Coalition formation algorithm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05200" y="1066800"/>
            <a:ext cx="36576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Initial Network State: </a:t>
            </a:r>
          </a:p>
          <a:p>
            <a:r>
              <a:rPr lang="en-US" sz="2000" b="1">
                <a:solidFill>
                  <a:schemeClr val="bg1"/>
                </a:solidFill>
              </a:rPr>
              <a:t>Non-cooperative transmission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400" y="2133600"/>
            <a:ext cx="52578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Neighbor discovery: </a:t>
            </a:r>
          </a:p>
          <a:p>
            <a:r>
              <a:rPr lang="en-US" sz="2000" b="1">
                <a:solidFill>
                  <a:schemeClr val="bg1"/>
                </a:solidFill>
              </a:rPr>
              <a:t>Each user discovers neighbors within specified </a:t>
            </a:r>
          </a:p>
          <a:p>
            <a:r>
              <a:rPr lang="en-US" sz="2000" b="1">
                <a:solidFill>
                  <a:schemeClr val="bg1"/>
                </a:solidFill>
              </a:rPr>
              <a:t>feasible areas (intersection of circles)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3340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800" y="3352800"/>
            <a:ext cx="5562600" cy="213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4200" y="3733800"/>
            <a:ext cx="4038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Each users (or coalition) surveys</a:t>
            </a:r>
          </a:p>
          <a:p>
            <a:r>
              <a:rPr lang="en-US" sz="2000" b="1">
                <a:solidFill>
                  <a:schemeClr val="bg1"/>
                </a:solidFill>
              </a:rPr>
              <a:t>the neighbors for possible Merge 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81400" y="4724400"/>
            <a:ext cx="3048000" cy="685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Each coalition investigates</a:t>
            </a:r>
          </a:p>
          <a:p>
            <a:r>
              <a:rPr lang="en-US" sz="2000" b="1">
                <a:solidFill>
                  <a:schemeClr val="bg1"/>
                </a:solidFill>
              </a:rPr>
              <a:t>Split possibility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2895600" y="3352800"/>
            <a:ext cx="499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Merge-and-split iterations until convergence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572000" y="4343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019800" y="4343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334000" y="3048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48000" y="5715000"/>
            <a:ext cx="4419600" cy="685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chemeClr val="bg1"/>
              </a:solidFill>
            </a:endParaRPr>
          </a:p>
          <a:p>
            <a:endParaRPr lang="en-US" sz="2000" b="1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Final partition: </a:t>
            </a:r>
          </a:p>
          <a:p>
            <a:r>
              <a:rPr lang="en-US" sz="2000" b="1">
                <a:solidFill>
                  <a:schemeClr val="bg1"/>
                </a:solidFill>
              </a:rPr>
              <a:t>Secure cooperative transmission</a:t>
            </a:r>
          </a:p>
          <a:p>
            <a:endParaRPr lang="nb-NO" sz="2000" b="1">
              <a:solidFill>
                <a:schemeClr val="bg1"/>
              </a:solidFill>
            </a:endParaRPr>
          </a:p>
          <a:p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105400" y="548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143000" y="60960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43000" y="2438400"/>
            <a:ext cx="1676400" cy="3657600"/>
            <a:chOff x="432" y="1728"/>
            <a:chExt cx="1056" cy="2160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V="1">
              <a:off x="432" y="1728"/>
              <a:ext cx="0" cy="2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432" y="1728"/>
              <a:ext cx="10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-5400000">
            <a:off x="-638175" y="3609975"/>
            <a:ext cx="3197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Periodic Merge-and-Split</a:t>
            </a:r>
          </a:p>
          <a:p>
            <a:pPr eaLnBrk="1" hangingPunct="1"/>
            <a:r>
              <a:rPr lang="en-US" sz="2000" b="1"/>
              <a:t>Allow the network to</a:t>
            </a:r>
          </a:p>
          <a:p>
            <a:pPr eaLnBrk="1" hangingPunct="1"/>
            <a:r>
              <a:rPr lang="en-US" sz="2000" b="1"/>
              <a:t>Self organize</a:t>
            </a:r>
            <a:r>
              <a:rPr lang="en-US" sz="2000"/>
              <a:t> </a:t>
            </a:r>
            <a:r>
              <a:rPr lang="en-US" sz="2000" b="1"/>
              <a:t>after mobility</a:t>
            </a:r>
            <a:r>
              <a:rPr lang="en-US" sz="2000" b="1">
                <a:solidFill>
                  <a:schemeClr val="folHlink"/>
                </a:solidFill>
              </a:rPr>
              <a:t> </a:t>
            </a:r>
            <a:endParaRPr lang="nb-NO" sz="2000" b="1">
              <a:solidFill>
                <a:schemeClr val="folHlin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19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Simulation Results (1)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charset="0"/>
              <a:buChar char="l"/>
            </a:pPr>
            <a:r>
              <a:rPr lang="en-GB">
                <a:latin typeface="Times New Roman" charset="0"/>
                <a:cs typeface="Times New Roman" charset="0"/>
              </a:rPr>
              <a:t>Coalition example</a:t>
            </a:r>
          </a:p>
        </p:txBody>
      </p:sp>
      <p:pic>
        <p:nvPicPr>
          <p:cNvPr id="53251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5943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20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724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Simulation Results (2)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charset="0"/>
              <a:buChar char="l"/>
            </a:pPr>
            <a:r>
              <a:rPr lang="en-GB">
                <a:latin typeface="Times New Roman" charset="0"/>
                <a:cs typeface="Times New Roman" charset="0"/>
              </a:rPr>
              <a:t>Utility vs. Number of users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6200" y="54864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 err="1"/>
              <a:t>Walid</a:t>
            </a:r>
            <a:r>
              <a:rPr lang="en-US" sz="1600" dirty="0"/>
              <a:t> </a:t>
            </a:r>
            <a:r>
              <a:rPr lang="en-US" sz="1600" dirty="0" err="1"/>
              <a:t>Saad</a:t>
            </a:r>
            <a:r>
              <a:rPr lang="en-US" sz="1600" dirty="0"/>
              <a:t>, Zhu Han, </a:t>
            </a:r>
            <a:r>
              <a:rPr lang="en-US" sz="1600" dirty="0" err="1" smtClean="0"/>
              <a:t>Merouane</a:t>
            </a:r>
            <a:r>
              <a:rPr lang="en-US" sz="1600" dirty="0" smtClean="0"/>
              <a:t> </a:t>
            </a:r>
            <a:r>
              <a:rPr lang="en-US" sz="1600" dirty="0" err="1"/>
              <a:t>Debbah</a:t>
            </a:r>
            <a:r>
              <a:rPr lang="en-US" sz="1600" dirty="0"/>
              <a:t>, Are </a:t>
            </a:r>
            <a:r>
              <a:rPr lang="en-US" sz="1600" dirty="0" err="1" smtClean="0"/>
              <a:t>Hjorungnes</a:t>
            </a:r>
            <a:r>
              <a:rPr lang="en-US" sz="1600" dirty="0"/>
              <a:t>, and Tamer </a:t>
            </a:r>
            <a:r>
              <a:rPr lang="en-US" sz="1600" dirty="0" err="1"/>
              <a:t>Basar</a:t>
            </a:r>
            <a:r>
              <a:rPr lang="en-US" sz="1600" dirty="0"/>
              <a:t>, </a:t>
            </a:r>
            <a:r>
              <a:rPr lang="ja-JP" altLang="en-US" sz="1600" dirty="0"/>
              <a:t>“</a:t>
            </a:r>
            <a:r>
              <a:rPr lang="en-US" altLang="ja-JP" sz="1600" dirty="0"/>
              <a:t>Distributed Coalition Formation Games for Secure Wireless Transmission," invited, Journal of Mobile Networks and Applications, Special Issues on Mobility of Systems, Users, Data and Computing, ACM/Springer, April 2011.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21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Outline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Physical 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Layer </a:t>
            </a: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ecurity</a:t>
            </a:r>
            <a:endParaRPr lang="en-US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Cooperation Improves Physical Layer security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Collaborative </a:t>
            </a:r>
            <a:r>
              <a:rPr lang="en-US" dirty="0" err="1">
                <a:latin typeface="Times New Roman" charset="0"/>
                <a:cs typeface="Times New Roman" charset="0"/>
              </a:rPr>
              <a:t>beamforming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Game Theoretical Study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Coalition formation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Stackleberg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game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Auction theory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Resource Allocation Perspectives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Variety of problem formulation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our Research Lab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Conclusion</a:t>
            </a:r>
            <a:endParaRPr lang="en-GB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22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29575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Gill Sans MT" pitchFamily="34" charset="0"/>
                <a:ea typeface="华文新魏" pitchFamily="2" charset="-122"/>
                <a:cs typeface="+mj-cs"/>
              </a:rPr>
              <a:t>Power Allocation using </a:t>
            </a:r>
            <a:r>
              <a:rPr lang="en-US" altLang="zh-CN" sz="2400" dirty="0" err="1" smtClean="0">
                <a:solidFill>
                  <a:schemeClr val="tx1"/>
                </a:solidFill>
                <a:latin typeface="Gill Sans MT" pitchFamily="34" charset="0"/>
                <a:ea typeface="华文新魏" pitchFamily="2" charset="-122"/>
                <a:cs typeface="+mj-cs"/>
              </a:rPr>
              <a:t>Stackleberg</a:t>
            </a:r>
            <a:r>
              <a:rPr lang="en-US" altLang="zh-CN" sz="2400" dirty="0" smtClean="0">
                <a:solidFill>
                  <a:schemeClr val="tx1"/>
                </a:solidFill>
                <a:latin typeface="Gill Sans MT" pitchFamily="34" charset="0"/>
                <a:ea typeface="华文新魏" pitchFamily="2" charset="-122"/>
                <a:cs typeface="+mj-cs"/>
              </a:rPr>
              <a:t> Games</a:t>
            </a:r>
            <a:endParaRPr lang="en-US" altLang="zh-CN" sz="2400" dirty="0" smtClean="0">
              <a:solidFill>
                <a:schemeClr val="bg1"/>
              </a:solidFill>
              <a:latin typeface="Gill Sans MT" pitchFamily="34" charset="0"/>
              <a:ea typeface="华文新魏" pitchFamily="2" charset="-122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42910" y="1143000"/>
            <a:ext cx="8043890" cy="4929206"/>
          </a:xfrm>
          <a:ln>
            <a:miter lim="800000"/>
            <a:headEnd/>
            <a:tailEnd/>
          </a:ln>
          <a:extLst/>
        </p:spPr>
        <p:txBody>
          <a:bodyPr>
            <a:normAutofit lnSpcReduction="10000"/>
          </a:bodyPr>
          <a:lstStyle/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en-GB" sz="24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 to my Friend: Distract the poor boyfriend</a:t>
            </a:r>
          </a:p>
          <a:p>
            <a:pPr marL="998220" lvl="2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Both s-d capacity and s-e capacity reduced</a:t>
            </a:r>
          </a:p>
          <a:p>
            <a:pPr marL="998220" lvl="2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 the secrecy capacity can be increased</a:t>
            </a: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endParaRPr lang="en-GB" sz="24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endParaRPr lang="en-GB" sz="24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endParaRPr lang="en-GB" sz="24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endParaRPr lang="en-GB" sz="24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endParaRPr lang="en-GB" sz="24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endParaRPr lang="en-GB" sz="24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endParaRPr lang="en-GB" sz="24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en-GB" sz="24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</a:t>
            </a:r>
            <a:r>
              <a:rPr lang="en-GB" sz="24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secrecy </a:t>
            </a:r>
            <a:r>
              <a:rPr lang="en-GB" sz="24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GB" sz="24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 </a:t>
            </a:r>
            <a:r>
              <a:rPr lang="en-GB" sz="24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buying jamming power</a:t>
            </a:r>
          </a:p>
          <a:p>
            <a:pPr marL="655320" lvl="1" indent="-381000"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en-GB" sz="24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Jammer sets the optimal price to maximize profits     </a:t>
            </a:r>
            <a:endParaRPr lang="en-US" sz="20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72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4857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2181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23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Game Definition</a:t>
            </a: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391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24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Source Analysis</a:t>
            </a: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20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25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Jammer Analysis</a:t>
            </a:r>
          </a:p>
        </p:txBody>
      </p:sp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8486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26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Results </a:t>
            </a:r>
          </a:p>
        </p:txBody>
      </p:sp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029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533400" y="53340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Zhu Han, Ninoslav Marina, Merouane Debbah, and Are Hjorungnes, </a:t>
            </a:r>
            <a:r>
              <a:rPr lang="ja-JP" altLang="en-US" sz="1600"/>
              <a:t>“</a:t>
            </a:r>
            <a:r>
              <a:rPr lang="en-US" altLang="ja-JP" sz="1600"/>
              <a:t>Physical Layer Security Game: Interaction between Source, Eavesdropper and Friendly Jammer," EURASIP Journal on Wireless Communications and Networking, special issue on Wireless Physical Layer Security, Volume 2009, Article ID 452907, 10 pages, June 2009.</a:t>
            </a:r>
            <a:endParaRPr lang="en-US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27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Outline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Physical 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Layer </a:t>
            </a: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ecurity</a:t>
            </a:r>
            <a:endParaRPr lang="en-US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Cooperation Improves Physical Layer security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Collaborative </a:t>
            </a:r>
            <a:r>
              <a:rPr lang="en-US" dirty="0" err="1">
                <a:latin typeface="Times New Roman" charset="0"/>
                <a:cs typeface="Times New Roman" charset="0"/>
              </a:rPr>
              <a:t>beamforming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Game Theoretical Study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Coalition formation 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  <a:cs typeface="Times New Roman" charset="0"/>
              </a:rPr>
              <a:t>Stackleberg</a:t>
            </a:r>
            <a:r>
              <a:rPr lang="en-US" dirty="0">
                <a:latin typeface="Times New Roman" charset="0"/>
                <a:cs typeface="Times New Roman" charset="0"/>
              </a:rPr>
              <a:t> game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Auction theory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Resource Allocation Perspectives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Variety of problem formulation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our Research Lab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Conclusion</a:t>
            </a:r>
            <a:endParaRPr lang="en-GB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28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Physical Layer </a:t>
            </a:r>
            <a:r>
              <a:rPr lang="en-US" sz="3200" dirty="0">
                <a:ea typeface="+mj-ea"/>
                <a:cs typeface="+mj-cs"/>
              </a:rPr>
              <a:t>S</a:t>
            </a:r>
            <a:r>
              <a:rPr lang="en-US" sz="3200" dirty="0" smtClean="0">
                <a:ea typeface="+mj-ea"/>
                <a:cs typeface="+mj-cs"/>
              </a:rPr>
              <a:t>ecurity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Security of wireless networks</a:t>
            </a:r>
          </a:p>
          <a:p>
            <a:pPr lvl="1"/>
            <a:r>
              <a:rPr lang="en-US" sz="2400">
                <a:latin typeface="Times New Roman" charset="0"/>
                <a:cs typeface="Times New Roman" charset="0"/>
              </a:rPr>
              <a:t>Traditionally through higher layer techniques such as cryptography</a:t>
            </a:r>
          </a:p>
          <a:p>
            <a:pPr lvl="2"/>
            <a:r>
              <a:rPr lang="en-US">
                <a:latin typeface="Times New Roman" charset="0"/>
                <a:cs typeface="Times New Roman" charset="0"/>
              </a:rPr>
              <a:t>Unsuited and complex to implement in large scale decentralized networks</a:t>
            </a:r>
          </a:p>
          <a:p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Alternative: physical layer security</a:t>
            </a:r>
          </a:p>
          <a:p>
            <a:pPr lvl="1"/>
            <a:r>
              <a:rPr lang="en-US" sz="2400">
                <a:latin typeface="Times New Roman" charset="0"/>
                <a:cs typeface="Times New Roman" charset="0"/>
              </a:rPr>
              <a:t>Main idea: exploit the wireless channel characteristics to secure wireless transmission in the presence of </a:t>
            </a:r>
            <a:r>
              <a:rPr lang="en-US" sz="2400" b="1">
                <a:latin typeface="Times New Roman" charset="0"/>
                <a:cs typeface="Times New Roman" charset="0"/>
              </a:rPr>
              <a:t>eavesdroppers</a:t>
            </a:r>
            <a:endParaRPr lang="en-US" sz="2400">
              <a:latin typeface="Times New Roman" charset="0"/>
              <a:cs typeface="Times New Roman" charset="0"/>
            </a:endParaRPr>
          </a:p>
          <a:p>
            <a:pPr lvl="2"/>
            <a:r>
              <a:rPr lang="en-US">
                <a:latin typeface="Times New Roman" charset="0"/>
                <a:cs typeface="Times New Roman" charset="0"/>
              </a:rPr>
              <a:t>Started with the seminal work of Wyner, 1975</a:t>
            </a:r>
          </a:p>
          <a:p>
            <a:pPr lvl="1"/>
            <a:r>
              <a:rPr lang="en-US" sz="2400">
                <a:latin typeface="Times New Roman" charset="0"/>
                <a:cs typeface="Times New Roman" charset="0"/>
              </a:rPr>
              <a:t>Recently received attention in multi-user wireless networks, such as Dr. Vincent Poor</a:t>
            </a:r>
            <a:r>
              <a:rPr lang="ja-JP" altLang="en-US" sz="2400">
                <a:latin typeface="Times New Roman" charset="0"/>
                <a:cs typeface="Times New Roman" charset="0"/>
              </a:rPr>
              <a:t>’</a:t>
            </a:r>
            <a:r>
              <a:rPr lang="en-US" altLang="ja-JP" sz="2400">
                <a:latin typeface="Times New Roman" charset="0"/>
                <a:cs typeface="Times New Roman" charset="0"/>
              </a:rPr>
              <a:t>s group</a:t>
            </a:r>
            <a:endParaRPr lang="en-US" altLang="ja-JP" sz="2400" b="1">
              <a:solidFill>
                <a:schemeClr val="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charset="0"/>
              <a:buChar char="l"/>
            </a:pPr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Auction Setup</a:t>
            </a: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Players</a:t>
            </a:r>
            <a:endParaRPr lang="en-GB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Source S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 one of the bidders,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Friendly jammer J as the auctioneer.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charset="0"/>
              <a:buChar char="l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Sources submit bids to compete for the jamming power from the friendly jammer, in order to increase the secrecy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Utility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Source S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can have a performance gain by successfully getting the jamming power, meanwhile it needs to pay for the power offered by the friendly jammer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Friendly jammer charges the sources for the jamming service at a price for every unit of jamming power. 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29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7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657975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Auction Games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09600" y="1143000"/>
            <a:ext cx="7498080" cy="4401714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381000" indent="-3810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n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Different types of auctions</a:t>
            </a:r>
          </a:p>
          <a:p>
            <a:pPr marL="781050" lvl="1" indent="-381000">
              <a:buClr>
                <a:srgbClr val="7030A0"/>
              </a:buClr>
              <a:buFont typeface="Wingdings" pitchFamily="2" charset="2"/>
              <a:buChar char="n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Allocation using Traditional Ascending Clock Auction (ACA-T)</a:t>
            </a:r>
          </a:p>
          <a:p>
            <a:pPr marL="781050" lvl="1" indent="-381000">
              <a:buClr>
                <a:srgbClr val="7030A0"/>
              </a:buClr>
              <a:buFont typeface="Wingdings" pitchFamily="2" charset="2"/>
              <a:buChar char="n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Allocation using Alternative Ascending Clock Auction (ACA-A)</a:t>
            </a:r>
          </a:p>
          <a:p>
            <a:pPr marL="781050" lvl="1" indent="-381000">
              <a:buClr>
                <a:srgbClr val="7030A0"/>
              </a:buClr>
              <a:buFont typeface="Wingdings" pitchFamily="2" charset="2"/>
              <a:buChar char="n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Share Auction</a:t>
            </a:r>
          </a:p>
          <a:p>
            <a:pPr marL="381000" indent="-3810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n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Properties</a:t>
            </a:r>
          </a:p>
          <a:p>
            <a:pPr marL="781050" lvl="1" indent="-381000">
              <a:buClr>
                <a:srgbClr val="7030A0"/>
              </a:buClr>
              <a:buFont typeface="Wingdings" pitchFamily="2" charset="2"/>
              <a:buChar char="n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Optimality</a:t>
            </a:r>
          </a:p>
          <a:p>
            <a:pPr marL="781050" lvl="1" indent="-381000">
              <a:buClr>
                <a:srgbClr val="7030A0"/>
              </a:buClr>
              <a:buFont typeface="Wingdings" pitchFamily="2" charset="2"/>
              <a:buChar char="n"/>
              <a:defRPr/>
            </a:pPr>
            <a:r>
              <a:rPr lang="en-GB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Cheat Proof</a:t>
            </a:r>
          </a:p>
          <a:p>
            <a:pPr marL="781050" lvl="1" indent="-381000">
              <a:buClr>
                <a:srgbClr val="7030A0"/>
              </a:buClr>
              <a:buFont typeface="Wingdings" pitchFamily="2" charset="2"/>
              <a:buChar char="n"/>
              <a:defRPr/>
            </a:pPr>
            <a:endParaRPr lang="en-GB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81000" indent="-381000">
              <a:spcBef>
                <a:spcPct val="0"/>
              </a:spcBef>
              <a:buClr>
                <a:srgbClr val="7030A0"/>
              </a:buClr>
              <a:buFont typeface="Wingdings" pitchFamily="2" charset="2"/>
              <a:buNone/>
              <a:defRPr/>
            </a:pPr>
            <a:endParaRPr lang="en-GB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marL="381000" indent="-381000">
              <a:spcBef>
                <a:spcPct val="0"/>
              </a:spcBef>
              <a:buClr>
                <a:srgbClr val="7030A0"/>
              </a:buClr>
              <a:buFont typeface="Wingdings" pitchFamily="2" charset="2"/>
              <a:buNone/>
              <a:defRPr/>
            </a:pPr>
            <a:endParaRPr lang="en-GB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marL="381000" indent="-381000">
              <a:spcBef>
                <a:spcPct val="0"/>
              </a:spcBef>
              <a:buClr>
                <a:srgbClr val="7030A0"/>
              </a:buClr>
              <a:buFont typeface="Wingdings" pitchFamily="2" charset="2"/>
              <a:buNone/>
              <a:defRPr/>
            </a:pPr>
            <a:endParaRPr lang="en-GB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marL="381000" indent="-381000">
              <a:spcBef>
                <a:spcPct val="0"/>
              </a:spcBef>
              <a:buClr>
                <a:srgbClr val="011643"/>
              </a:buClr>
              <a:buFont typeface="Wingdings" pitchFamily="2" charset="2"/>
              <a:buNone/>
              <a:defRPr/>
            </a:pPr>
            <a:endParaRPr lang="en-GB" dirty="0" smtClean="0">
              <a:ea typeface="+mn-ea"/>
              <a:cs typeface="+mn-cs"/>
            </a:endParaRPr>
          </a:p>
          <a:p>
            <a:pPr marL="381000" indent="-381000">
              <a:spcBef>
                <a:spcPct val="0"/>
              </a:spcBef>
              <a:buClr>
                <a:srgbClr val="011643"/>
              </a:buClr>
              <a:buFont typeface="Wingdings" pitchFamily="2" charset="2"/>
              <a:buNone/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762000" y="55626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Jianwei Huang, Zhu Han, Mung Chiang, and H. Vincent Poor, \Auction-based Resource Allocation for Cooperative Communications," IEEE Journal on Selected Areas on Communications, Special Issue on Game Theory, vol.26, no.7, pp.1226-1238, September 2008.</a:t>
            </a: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762000" y="4732338"/>
            <a:ext cx="807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Rongqing Zhang, Lingyang Song, Zhu Han, and Bingli Jiao, \Distributed Auction-Based Power Allocation for Improving Physical Layer Security in Cooperative Networks," submitted to IEEE Journal on Selected Areas in Communications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30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657975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Simulation (cheat proof)</a:t>
            </a:r>
            <a:endParaRPr lang="en-US" altLang="zh-CN" sz="24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533400" y="1062014"/>
            <a:ext cx="7924800" cy="4800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None/>
              <a:defRPr/>
            </a:pPr>
            <a:r>
              <a:rPr lang="en-GB" sz="2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Arial" pitchFamily="34" charset="0"/>
              </a:rPr>
              <a:t>Cheat-proof performance of the ACA-T and ACA-A schemes.</a:t>
            </a:r>
          </a:p>
          <a:p>
            <a:pPr marL="381000" indent="-381000">
              <a:spcBef>
                <a:spcPct val="0"/>
              </a:spcBef>
              <a:buClr>
                <a:srgbClr val="7030A0"/>
              </a:buClr>
              <a:buFont typeface="Wingdings" pitchFamily="2" charset="2"/>
              <a:buNone/>
              <a:defRPr/>
            </a:pPr>
            <a:endParaRPr lang="en-GB" sz="1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marL="381000" indent="-381000">
              <a:spcBef>
                <a:spcPct val="0"/>
              </a:spcBef>
              <a:buClr>
                <a:srgbClr val="011643"/>
              </a:buClr>
              <a:buFont typeface="Wingdings" pitchFamily="2" charset="2"/>
              <a:buChar char="u"/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pic>
        <p:nvPicPr>
          <p:cNvPr id="68611" name="图片 3" descr="截图01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282700"/>
            <a:ext cx="60007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31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657975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Simulation (optimality)</a:t>
            </a:r>
            <a:endParaRPr lang="en-US" altLang="zh-CN" sz="24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81000" y="1052474"/>
            <a:ext cx="8229600" cy="4800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None/>
              <a:defRPr/>
            </a:pPr>
            <a:r>
              <a:rPr lang="en-GB" sz="2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Arial" pitchFamily="34" charset="0"/>
              </a:rPr>
              <a:t>System secrecy rate with ACA-T and ACA-A plus no-jamming case.</a:t>
            </a:r>
          </a:p>
          <a:p>
            <a:pPr marL="381000" indent="-381000">
              <a:spcBef>
                <a:spcPct val="0"/>
              </a:spcBef>
              <a:buClr>
                <a:srgbClr val="7030A0"/>
              </a:buClr>
              <a:buFont typeface="Wingdings" pitchFamily="2" charset="2"/>
              <a:buNone/>
              <a:defRPr/>
            </a:pPr>
            <a:endParaRPr lang="en-GB" sz="18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marL="381000" indent="-381000">
              <a:spcBef>
                <a:spcPct val="0"/>
              </a:spcBef>
              <a:buClr>
                <a:srgbClr val="011643"/>
              </a:buClr>
              <a:buFont typeface="Wingdings" pitchFamily="2" charset="2"/>
              <a:buChar char="u"/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pic>
        <p:nvPicPr>
          <p:cNvPr id="69635" name="图片 7" descr="截图02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501775"/>
            <a:ext cx="6048375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32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Outline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Physical 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Layer </a:t>
            </a: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ecurity</a:t>
            </a:r>
            <a:endParaRPr lang="en-US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Cooperation Improves Physical Layer security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Collaborative </a:t>
            </a:r>
            <a:r>
              <a:rPr lang="en-US" dirty="0" err="1">
                <a:latin typeface="Times New Roman" charset="0"/>
                <a:cs typeface="Times New Roman" charset="0"/>
              </a:rPr>
              <a:t>beamforming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Game Theoretical Study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Coalition formation 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  <a:cs typeface="Times New Roman" charset="0"/>
              </a:rPr>
              <a:t>Stackleberg</a:t>
            </a:r>
            <a:r>
              <a:rPr lang="en-US" dirty="0">
                <a:latin typeface="Times New Roman" charset="0"/>
                <a:cs typeface="Times New Roman" charset="0"/>
              </a:rPr>
              <a:t> game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Auction theory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Resource Allocation Perspectives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Variety of problem formulation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our Research Lab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Conclusion</a:t>
            </a:r>
            <a:endParaRPr lang="en-GB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33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Cognitive Relay Network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Cognitive radio considering interference to primary users</a:t>
            </a:r>
          </a:p>
        </p:txBody>
      </p:sp>
      <p:pic>
        <p:nvPicPr>
          <p:cNvPr id="7168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854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533400" y="50292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Tianyu Wang, Lingyang Song, Zhu Han, Xiang Cheng, and Bingli Jiao, </a:t>
            </a:r>
            <a:r>
              <a:rPr lang="ja-JP" altLang="en-US" sz="1600"/>
              <a:t>“</a:t>
            </a:r>
            <a:r>
              <a:rPr lang="en-US" altLang="ja-JP" sz="1600"/>
              <a:t>Power Allocation using Vickrey Auction and Sequential First-Price Auction Games for Physical Layer Security in Cognitive Relay Networks," IEEE International Conference on Communications, Ottawa, Canada, June 2012.</a:t>
            </a:r>
            <a:endParaRPr lang="en-US" sz="16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34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Two Way Relay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Intermediate node can change roles between relay and jammer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49530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5410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 err="1"/>
              <a:t>Rongqing</a:t>
            </a:r>
            <a:r>
              <a:rPr lang="en-US" sz="1600" dirty="0"/>
              <a:t> Zhang, </a:t>
            </a:r>
            <a:r>
              <a:rPr lang="en-US" sz="1600" dirty="0" err="1"/>
              <a:t>Lingyang</a:t>
            </a:r>
            <a:r>
              <a:rPr lang="en-US" sz="1600" dirty="0"/>
              <a:t> Song, Zhu Han, and </a:t>
            </a:r>
            <a:r>
              <a:rPr lang="en-US" sz="1600" dirty="0" err="1"/>
              <a:t>Bingli</a:t>
            </a:r>
            <a:r>
              <a:rPr lang="en-US" sz="1600" dirty="0"/>
              <a:t> Jiao, ``Physical Layer Security for Two Way Relay Communications with Untrusted Relay and Friendly Jammers," to appear</a:t>
            </a:r>
            <a:r>
              <a:rPr lang="en-US" sz="1600" dirty="0" smtClean="0"/>
              <a:t>, </a:t>
            </a:r>
            <a:r>
              <a:rPr lang="en-US" sz="1600" i="1" dirty="0" smtClean="0"/>
              <a:t>IEEE </a:t>
            </a:r>
            <a:r>
              <a:rPr lang="en-US" sz="1600" i="1" dirty="0"/>
              <a:t>Transactions on Vehicular Communication</a:t>
            </a:r>
            <a:r>
              <a:rPr lang="en-US" sz="16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35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RFID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581977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304800" y="54864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Walid Saad, Zhu Han, and H. Vincent Poor, </a:t>
            </a:r>
            <a:r>
              <a:rPr lang="ja-JP" altLang="en-US" sz="1600"/>
              <a:t>“</a:t>
            </a:r>
            <a:r>
              <a:rPr lang="en-US" altLang="ja-JP" sz="1600"/>
              <a:t>On the Physical Layer Security of Backscatter RFID Systems," invited, The Ninth International Symposium on Wireless Communication Systems, Paris, France, August 2012.</a:t>
            </a:r>
            <a:endParaRPr lang="en-US" sz="16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36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Satellite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2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304800" y="52578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Jiang Lei, Zhu Han, M. A. Vazquez-Castro, and Are Hjorungnes,``Multibeam Satellite Power Control and Beamforming with Individual Secrecy Rate Constraints," </a:t>
            </a:r>
            <a:r>
              <a:rPr lang="en-US" sz="1600" i="1"/>
              <a:t>IEEE Transactions on Information Forensics and Security</a:t>
            </a:r>
            <a:r>
              <a:rPr lang="en-US" sz="1600"/>
              <a:t>, Special Issue on Using the Physical Layer for Securing the Next Generation of Communication Systems,  vol.6, no.4, p.p.661-671, September 2011.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37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chemeClr val="tx1"/>
                </a:solidFill>
                <a:ea typeface="宋体" charset="0"/>
                <a:cs typeface="+mj-cs"/>
              </a:rPr>
              <a:t>Overview of Wireless Amigo Lab</a:t>
            </a:r>
            <a:endParaRPr lang="en-GB" sz="2800" dirty="0" smtClean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610600" cy="5410200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Lab Overview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7 Ph.D. students, 2 joint postdocs (with Rice and Princeton) 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supported by 5 NSF,1 </a:t>
            </a:r>
            <a:r>
              <a:rPr lang="en-US" altLang="zh-CN" sz="2000" dirty="0" err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DoD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1 Qatar, and 1 Texas grants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Current Concentration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Game theoretical approach for wireless networking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Compressive sensing and its application</a:t>
            </a:r>
          </a:p>
          <a:p>
            <a:pPr lvl="1" eaLnBrk="1" hangingPunct="1"/>
            <a:r>
              <a:rPr lang="en-US" altLang="zh-CN" sz="2000" dirty="0" err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Smartgrid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communication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Bayesian nonparametric learning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Security: trust management, belief network, gossip based </a:t>
            </a:r>
            <a:r>
              <a:rPr lang="en-US" altLang="zh-CN" sz="2000" dirty="0" err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Kalman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Physical layer security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Quickest detection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Cognitive radio routing/security</a:t>
            </a:r>
          </a:p>
          <a:p>
            <a:pPr lvl="1"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Sniffing: </a:t>
            </a:r>
            <a:r>
              <a:rPr lang="en-US" altLang="zh-CN" sz="2000" dirty="0" err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femto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cell, cloud computing and big data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USRP2 Implementation </a:t>
            </a:r>
            <a:r>
              <a:rPr lang="en-US" altLang="zh-CN" sz="2000" dirty="0" err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Testbed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endParaRPr lang="en-US" sz="1800" dirty="0">
              <a:latin typeface="Georgia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sz="1800" dirty="0">
              <a:latin typeface="Georgia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38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PHY Security: Simple Example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Wireless transmission of a user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Eavesdropped by an eavesdropper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Notion of secrecy capacity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cs typeface="Times New Roman" pitchFamily="18" charset="0"/>
              </a:rPr>
              <a:t>Maximum rate sent from a wireless node to its destination in the presence of eavesdroppers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6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Secrecy capacity of user 1 </a:t>
            </a:r>
            <a:r>
              <a:rPr lang="en-US" sz="2600" dirty="0" smtClean="0">
                <a:ea typeface="+mn-ea"/>
                <a:cs typeface="Times New Roman" pitchFamily="18" charset="0"/>
              </a:rPr>
              <a:t>: 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i="1" dirty="0" smtClean="0">
                <a:cs typeface="Times New Roman" pitchFamily="18" charset="0"/>
              </a:rPr>
              <a:t>C</a:t>
            </a:r>
            <a:r>
              <a:rPr lang="en-US" b="1" i="1" baseline="-25000" dirty="0" smtClean="0">
                <a:cs typeface="Times New Roman" pitchFamily="18" charset="0"/>
              </a:rPr>
              <a:t>1 </a:t>
            </a:r>
            <a:r>
              <a:rPr lang="en-US" b="1" i="1" dirty="0" smtClean="0">
                <a:cs typeface="Times New Roman" pitchFamily="18" charset="0"/>
              </a:rPr>
              <a:t>= (</a:t>
            </a:r>
            <a:r>
              <a:rPr lang="en-US" b="1" i="1" dirty="0" smtClean="0"/>
              <a:t>C</a:t>
            </a:r>
            <a:r>
              <a:rPr lang="en-US" b="1" i="1" baseline="30000" dirty="0" smtClean="0"/>
              <a:t>d</a:t>
            </a:r>
            <a:r>
              <a:rPr lang="en-US" b="1" i="1" baseline="-25000" dirty="0" smtClean="0"/>
              <a:t>1 </a:t>
            </a:r>
            <a:r>
              <a:rPr lang="en-US" b="1" i="1" dirty="0" smtClean="0"/>
              <a:t>- C</a:t>
            </a:r>
            <a:r>
              <a:rPr lang="en-US" b="1" i="1" baseline="30000" dirty="0" smtClean="0"/>
              <a:t>e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)</a:t>
            </a:r>
            <a:r>
              <a:rPr lang="en-US" b="1" i="1" baseline="30000" dirty="0" smtClean="0"/>
              <a:t>+</a:t>
            </a:r>
            <a:endParaRPr lang="nb-NO" b="1" i="1" baseline="30000" dirty="0" smtClean="0"/>
          </a:p>
          <a:p>
            <a:pPr marL="342900" lvl="1" indent="-342900" eaLnBrk="1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SzPct val="75000"/>
              <a:buFont typeface="Wingdings" pitchFamily="2" charset="2"/>
              <a:buChar char="l"/>
              <a:defRPr/>
            </a:pPr>
            <a:endParaRPr lang="en-GB" dirty="0" smtClean="0">
              <a:cs typeface="Times New Roman" pitchFamily="18" charset="0"/>
            </a:endParaRPr>
          </a:p>
        </p:txBody>
      </p:sp>
      <p:graphicFrame>
        <p:nvGraphicFramePr>
          <p:cNvPr id="34819" name="Object 2"/>
          <p:cNvGraphicFramePr>
            <a:graphicFrameLocks noChangeAspect="1"/>
          </p:cNvGraphicFramePr>
          <p:nvPr/>
        </p:nvGraphicFramePr>
        <p:xfrm>
          <a:off x="609600" y="5257800"/>
          <a:ext cx="5492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Visio" r:id="rId3" imgW="508000" imgH="736600" progId="Visio.Drawing.11">
                  <p:embed/>
                </p:oleObj>
              </mc:Choice>
              <mc:Fallback>
                <p:oleObj name="Visio" r:id="rId3" imgW="508000" imgH="7366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54927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2667000" y="3962400"/>
          <a:ext cx="4889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" name="Visio" r:id="rId5" imgW="368300" imgH="1003300" progId="Visio.Drawing.11">
                  <p:embed/>
                </p:oleObj>
              </mc:Choice>
              <mc:Fallback>
                <p:oleObj name="Visio" r:id="rId5" imgW="368300" imgH="10033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4889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429000" y="5334000"/>
          <a:ext cx="12192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" name="Visio" r:id="rId7" imgW="1117600" imgH="914400" progId="Visio.Drawing.11">
                  <p:embed/>
                </p:oleObj>
              </mc:Choice>
              <mc:Fallback>
                <p:oleObj name="Visio" r:id="rId7" imgW="1117600" imgH="9144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0"/>
                        <a:ext cx="12192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143000" y="4800600"/>
          <a:ext cx="16002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" name="Visio" r:id="rId9" imgW="1447800" imgH="596900" progId="Visio.Drawing.11">
                  <p:embed/>
                </p:oleObj>
              </mc:Choice>
              <mc:Fallback>
                <p:oleObj name="Visio" r:id="rId9" imgW="1447800" imgH="5969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00600"/>
                        <a:ext cx="16002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066800" y="5715000"/>
            <a:ext cx="2667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990600" y="4343400"/>
            <a:ext cx="1676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90600" y="4419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70C0"/>
                </a:solidFill>
              </a:rPr>
              <a:t>C</a:t>
            </a:r>
            <a:r>
              <a:rPr lang="en-US" sz="2800" baseline="30000">
                <a:solidFill>
                  <a:srgbClr val="0070C0"/>
                </a:solidFill>
              </a:rPr>
              <a:t>d</a:t>
            </a:r>
            <a:r>
              <a:rPr lang="en-US" sz="2800" baseline="-25000">
                <a:solidFill>
                  <a:srgbClr val="0070C0"/>
                </a:solidFill>
              </a:rPr>
              <a:t>1</a:t>
            </a:r>
            <a:endParaRPr lang="nb-NO" sz="2800" baseline="-25000">
              <a:solidFill>
                <a:srgbClr val="0070C0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981200" y="5791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70C0"/>
                </a:solidFill>
              </a:rPr>
              <a:t>C</a:t>
            </a:r>
            <a:r>
              <a:rPr lang="en-US" sz="2800" baseline="30000">
                <a:solidFill>
                  <a:srgbClr val="0070C0"/>
                </a:solidFill>
              </a:rPr>
              <a:t>e</a:t>
            </a:r>
            <a:r>
              <a:rPr lang="en-US" sz="2800" baseline="-25000">
                <a:solidFill>
                  <a:srgbClr val="0070C0"/>
                </a:solidFill>
              </a:rPr>
              <a:t>1</a:t>
            </a:r>
            <a:endParaRPr lang="nb-NO" sz="2800" baseline="-25000">
              <a:solidFill>
                <a:srgbClr val="0070C0"/>
              </a:solidFill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3276600" y="4267200"/>
            <a:ext cx="1905000" cy="762000"/>
          </a:xfrm>
          <a:prstGeom prst="wedgeRectCallout">
            <a:avLst>
              <a:gd name="adj1" fmla="val -12000"/>
              <a:gd name="adj2" fmla="val 807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800">
                <a:solidFill>
                  <a:srgbClr val="0070C0"/>
                </a:solidFill>
              </a:rPr>
              <a:t>I can hear User 1!</a:t>
            </a:r>
            <a:endParaRPr lang="nb-NO" sz="2800">
              <a:solidFill>
                <a:srgbClr val="0070C0"/>
              </a:solidFill>
            </a:endParaRPr>
          </a:p>
        </p:txBody>
      </p:sp>
      <p:graphicFrame>
        <p:nvGraphicFramePr>
          <p:cNvPr id="434180" name="Object 6"/>
          <p:cNvGraphicFramePr>
            <a:graphicFrameLocks noChangeAspect="1"/>
          </p:cNvGraphicFramePr>
          <p:nvPr/>
        </p:nvGraphicFramePr>
        <p:xfrm>
          <a:off x="5334000" y="4038600"/>
          <a:ext cx="373380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1" name="Bitmap Image" r:id="rId11" imgW="5038095" imgH="3076190" progId="Paint.Picture">
                  <p:embed/>
                </p:oleObj>
              </mc:Choice>
              <mc:Fallback>
                <p:oleObj name="Bitmap Image" r:id="rId11" imgW="5038095" imgH="30761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38600"/>
                        <a:ext cx="3733800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Conclusion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charset="0"/>
                <a:cs typeface="Times New Roman" charset="0"/>
              </a:rPr>
              <a:t>Wireless physical layer security is an alternative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charset="0"/>
                <a:cs typeface="Times New Roman" charset="0"/>
              </a:rPr>
              <a:t>Cooperation can improve secrecy capacity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cs typeface="Times New Roman" charset="0"/>
              </a:rPr>
              <a:t>Collaborative </a:t>
            </a:r>
            <a:r>
              <a:rPr lang="en-US" dirty="0" err="1">
                <a:latin typeface="Times New Roman" charset="0"/>
                <a:cs typeface="Times New Roman" charset="0"/>
              </a:rPr>
              <a:t>beamforming</a:t>
            </a:r>
            <a:r>
              <a:rPr lang="en-US" dirty="0">
                <a:latin typeface="Times New Roman" charset="0"/>
                <a:cs typeface="Times New Roman" charset="0"/>
              </a:rPr>
              <a:t>/relay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charset="0"/>
                <a:cs typeface="Times New Roman" charset="0"/>
              </a:rPr>
              <a:t>Game theoretical approach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cs typeface="Times New Roman" charset="0"/>
              </a:rPr>
              <a:t>Distributed approach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cs typeface="Times New Roman" charset="0"/>
              </a:rPr>
              <a:t>Jamming solution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cs typeface="Times New Roman" charset="0"/>
              </a:rPr>
              <a:t>Resource allocation perspective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cs typeface="Times New Roman" charset="0"/>
              </a:rPr>
              <a:t>Variety of </a:t>
            </a:r>
            <a:r>
              <a:rPr lang="en-US" dirty="0" smtClean="0">
                <a:latin typeface="Times New Roman" charset="0"/>
                <a:cs typeface="Times New Roman" charset="0"/>
              </a:rPr>
              <a:t>scenarios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cs typeface="Times New Roman" charset="0"/>
              </a:rPr>
              <a:t>Source-eavesdropper channel: Achilles heel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charset="0"/>
                <a:cs typeface="Times New Roman" charset="0"/>
              </a:rPr>
              <a:t>The closer source-eavesdropper, the more needed resource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39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Questions?</a:t>
            </a:r>
          </a:p>
        </p:txBody>
      </p:sp>
      <p:sp>
        <p:nvSpPr>
          <p:cNvPr id="77827" name="WordArt 4"/>
          <p:cNvSpPr>
            <a:spLocks noChangeArrowheads="1" noChangeShapeType="1" noTextEdit="1"/>
          </p:cNvSpPr>
          <p:nvPr/>
        </p:nvSpPr>
        <p:spPr bwMode="auto">
          <a:xfrm>
            <a:off x="1909763" y="1524000"/>
            <a:ext cx="5324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Thank you very much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http://buydalipainting.com/wp-content/uploads/2008/09/a-couple-with-their-heads-full-of-clouds1-1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50482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40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Outline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Physical 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Layer </a:t>
            </a: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ecurity</a:t>
            </a:r>
            <a:endParaRPr lang="en-US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Cooperation Improves Physical Layer security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Collaborative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beamforming</a:t>
            </a:r>
            <a:endParaRPr lang="en-US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Game Theoretical Study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Coalition formation 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  <a:cs typeface="Times New Roman" charset="0"/>
              </a:rPr>
              <a:t>Stackleberg</a:t>
            </a:r>
            <a:r>
              <a:rPr lang="en-US" dirty="0">
                <a:latin typeface="Times New Roman" charset="0"/>
                <a:cs typeface="Times New Roman" charset="0"/>
              </a:rPr>
              <a:t> game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Auction theory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Resource Allocation Perspectives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Variety of problem formulation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Overview of our Research Lab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Conclusion</a:t>
            </a:r>
            <a:endParaRPr lang="en-GB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4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Cooperative System Model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990600"/>
            <a:ext cx="8578850" cy="55626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>
                <a:latin typeface="Times New Roman" charset="0"/>
              </a:rPr>
              <a:t>Cooperative protocol</a:t>
            </a:r>
          </a:p>
          <a:p>
            <a:pPr lvl="1"/>
            <a:r>
              <a:rPr lang="en-US">
                <a:latin typeface="Times New Roman" charset="0"/>
              </a:rPr>
              <a:t>Stage one: source broadcasts its message signal</a:t>
            </a:r>
            <a:r>
              <a:rPr lang="en-US">
                <a:latin typeface="CMR7" charset="0"/>
              </a:rPr>
              <a:t> </a:t>
            </a:r>
            <a:r>
              <a:rPr lang="en-US">
                <a:latin typeface="Times New Roman" charset="0"/>
              </a:rPr>
              <a:t>locally to its trusted relays within the cluster.</a:t>
            </a:r>
          </a:p>
          <a:p>
            <a:pPr lvl="1"/>
            <a:r>
              <a:rPr lang="en-US">
                <a:latin typeface="Times New Roman" charset="0"/>
              </a:rPr>
              <a:t>Stage two: relays that successfully decode the message, together with the source, cooperatively transmit signal to the destination.</a:t>
            </a:r>
          </a:p>
          <a:p>
            <a:pPr>
              <a:lnSpc>
                <a:spcPct val="75000"/>
              </a:lnSpc>
            </a:pPr>
            <a:r>
              <a:rPr lang="en-US">
                <a:latin typeface="Times New Roman" charset="0"/>
              </a:rPr>
              <a:t>Capacity at the destination</a:t>
            </a:r>
          </a:p>
          <a:p>
            <a:pPr>
              <a:lnSpc>
                <a:spcPct val="75000"/>
              </a:lnSpc>
            </a:pPr>
            <a:endParaRPr lang="en-US" sz="1800">
              <a:latin typeface="Times New Roman" charset="0"/>
            </a:endParaRPr>
          </a:p>
          <a:p>
            <a:pPr>
              <a:lnSpc>
                <a:spcPct val="75000"/>
              </a:lnSpc>
            </a:pPr>
            <a:endParaRPr lang="en-US" sz="1800">
              <a:latin typeface="Times New Roman" charset="0"/>
            </a:endParaRPr>
          </a:p>
          <a:p>
            <a:pPr>
              <a:lnSpc>
                <a:spcPct val="75000"/>
              </a:lnSpc>
            </a:pPr>
            <a:r>
              <a:rPr lang="en-US">
                <a:latin typeface="Times New Roman" charset="0"/>
              </a:rPr>
              <a:t>Capacity at the eavesdropper</a:t>
            </a:r>
          </a:p>
          <a:p>
            <a:pPr>
              <a:lnSpc>
                <a:spcPct val="75000"/>
              </a:lnSpc>
            </a:pPr>
            <a:endParaRPr lang="en-US" sz="1800">
              <a:latin typeface="Times New Roman" charset="0"/>
            </a:endParaRPr>
          </a:p>
          <a:p>
            <a:pPr>
              <a:lnSpc>
                <a:spcPct val="75000"/>
              </a:lnSpc>
            </a:pPr>
            <a:endParaRPr lang="en-US" sz="1800">
              <a:latin typeface="Times New Roman" charset="0"/>
            </a:endParaRP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Secrecy capacity</a:t>
            </a:r>
          </a:p>
          <a:p>
            <a:pPr lvl="1">
              <a:lnSpc>
                <a:spcPct val="75000"/>
              </a:lnSpc>
            </a:pPr>
            <a:endParaRPr lang="en-US">
              <a:latin typeface="Times New Roman" charset="0"/>
            </a:endParaRP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457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62600"/>
            <a:ext cx="3743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25" descr="alice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1009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26" descr="bo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810000"/>
            <a:ext cx="733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图片 27" descr="ev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876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28"/>
          <p:cNvSpPr>
            <a:spLocks noChangeArrowheads="1"/>
          </p:cNvSpPr>
          <p:nvPr/>
        </p:nvSpPr>
        <p:spPr bwMode="auto">
          <a:xfrm>
            <a:off x="5056188" y="3690938"/>
            <a:ext cx="360362" cy="360362"/>
          </a:xfrm>
          <a:prstGeom prst="ellipse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altLang="zh-CN" sz="1200" b="1" dirty="0">
                <a:solidFill>
                  <a:srgbClr val="011643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endParaRPr lang="zh-CN" altLang="en-US" sz="1200" b="1" dirty="0">
              <a:solidFill>
                <a:srgbClr val="01164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椭圆 29"/>
          <p:cNvSpPr>
            <a:spLocks noChangeArrowheads="1"/>
          </p:cNvSpPr>
          <p:nvPr/>
        </p:nvSpPr>
        <p:spPr bwMode="auto">
          <a:xfrm>
            <a:off x="5715000" y="4038600"/>
            <a:ext cx="360363" cy="360363"/>
          </a:xfrm>
          <a:prstGeom prst="ellipse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altLang="zh-CN" sz="1200" b="1" dirty="0">
                <a:solidFill>
                  <a:srgbClr val="011643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endParaRPr lang="zh-CN" altLang="en-US" sz="1200" b="1" dirty="0">
              <a:solidFill>
                <a:srgbClr val="01164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椭圆 30"/>
          <p:cNvSpPr>
            <a:spLocks noChangeArrowheads="1"/>
          </p:cNvSpPr>
          <p:nvPr/>
        </p:nvSpPr>
        <p:spPr bwMode="auto">
          <a:xfrm>
            <a:off x="5921375" y="4987925"/>
            <a:ext cx="358775" cy="360363"/>
          </a:xfrm>
          <a:prstGeom prst="ellipse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altLang="zh-CN" sz="1200" b="1" dirty="0">
                <a:solidFill>
                  <a:srgbClr val="011643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endParaRPr lang="zh-CN" altLang="en-US" sz="1200" b="1" dirty="0">
              <a:solidFill>
                <a:srgbClr val="01164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椭圆 31"/>
          <p:cNvSpPr>
            <a:spLocks noChangeArrowheads="1"/>
          </p:cNvSpPr>
          <p:nvPr/>
        </p:nvSpPr>
        <p:spPr bwMode="auto">
          <a:xfrm>
            <a:off x="5705475" y="5564188"/>
            <a:ext cx="358775" cy="358775"/>
          </a:xfrm>
          <a:prstGeom prst="ellipse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altLang="zh-CN" sz="1200" b="1" dirty="0">
                <a:solidFill>
                  <a:srgbClr val="011643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endParaRPr lang="zh-CN" altLang="en-US" sz="1200" b="1" dirty="0">
              <a:solidFill>
                <a:srgbClr val="01164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直接箭头连接符 32"/>
          <p:cNvCxnSpPr>
            <a:cxnSpLocks noChangeShapeType="1"/>
            <a:stCxn id="14" idx="6"/>
          </p:cNvCxnSpPr>
          <p:nvPr/>
        </p:nvCxnSpPr>
        <p:spPr bwMode="auto">
          <a:xfrm flipV="1">
            <a:off x="6075363" y="4005263"/>
            <a:ext cx="2062162" cy="212725"/>
          </a:xfrm>
          <a:prstGeom prst="straightConnector1">
            <a:avLst/>
          </a:prstGeom>
          <a:noFill/>
          <a:ln w="19050">
            <a:solidFill>
              <a:srgbClr val="005A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箭头连接符 33"/>
          <p:cNvCxnSpPr>
            <a:cxnSpLocks noChangeShapeType="1"/>
            <a:stCxn id="13" idx="6"/>
          </p:cNvCxnSpPr>
          <p:nvPr/>
        </p:nvCxnSpPr>
        <p:spPr bwMode="auto">
          <a:xfrm>
            <a:off x="5416550" y="3871913"/>
            <a:ext cx="2720975" cy="133350"/>
          </a:xfrm>
          <a:prstGeom prst="straightConnector1">
            <a:avLst/>
          </a:prstGeom>
          <a:noFill/>
          <a:ln w="19050">
            <a:solidFill>
              <a:srgbClr val="005A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箭头连接符 34"/>
          <p:cNvCxnSpPr>
            <a:cxnSpLocks noChangeShapeType="1"/>
            <a:stCxn id="15" idx="6"/>
          </p:cNvCxnSpPr>
          <p:nvPr/>
        </p:nvCxnSpPr>
        <p:spPr bwMode="auto">
          <a:xfrm flipV="1">
            <a:off x="6280150" y="4005263"/>
            <a:ext cx="1857375" cy="1162050"/>
          </a:xfrm>
          <a:prstGeom prst="straightConnector1">
            <a:avLst/>
          </a:prstGeom>
          <a:noFill/>
          <a:ln w="19050">
            <a:solidFill>
              <a:srgbClr val="005A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箭头连接符 35"/>
          <p:cNvCxnSpPr>
            <a:cxnSpLocks noChangeShapeType="1"/>
            <a:stCxn id="16" idx="6"/>
          </p:cNvCxnSpPr>
          <p:nvPr/>
        </p:nvCxnSpPr>
        <p:spPr bwMode="auto">
          <a:xfrm flipV="1">
            <a:off x="6064250" y="4005263"/>
            <a:ext cx="2073275" cy="1738312"/>
          </a:xfrm>
          <a:prstGeom prst="straightConnector1">
            <a:avLst/>
          </a:prstGeom>
          <a:noFill/>
          <a:ln w="19050">
            <a:solidFill>
              <a:srgbClr val="005A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箭头连接符 36"/>
          <p:cNvCxnSpPr>
            <a:cxnSpLocks noChangeShapeType="1"/>
            <a:endCxn id="13" idx="3"/>
          </p:cNvCxnSpPr>
          <p:nvPr/>
        </p:nvCxnSpPr>
        <p:spPr bwMode="auto">
          <a:xfrm flipV="1">
            <a:off x="5108575" y="3998913"/>
            <a:ext cx="1588" cy="78263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箭头连接符 37"/>
          <p:cNvCxnSpPr>
            <a:cxnSpLocks noChangeShapeType="1"/>
            <a:endCxn id="14" idx="2"/>
          </p:cNvCxnSpPr>
          <p:nvPr/>
        </p:nvCxnSpPr>
        <p:spPr bwMode="auto">
          <a:xfrm flipV="1">
            <a:off x="5105400" y="4217988"/>
            <a:ext cx="609600" cy="50641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箭头连接符 38"/>
          <p:cNvCxnSpPr>
            <a:cxnSpLocks noChangeShapeType="1"/>
            <a:endCxn id="15" idx="2"/>
          </p:cNvCxnSpPr>
          <p:nvPr/>
        </p:nvCxnSpPr>
        <p:spPr bwMode="auto">
          <a:xfrm>
            <a:off x="5108575" y="4781550"/>
            <a:ext cx="812800" cy="38576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箭头连接符 39"/>
          <p:cNvCxnSpPr>
            <a:cxnSpLocks noChangeShapeType="1"/>
            <a:endCxn id="16" idx="2"/>
          </p:cNvCxnSpPr>
          <p:nvPr/>
        </p:nvCxnSpPr>
        <p:spPr bwMode="auto">
          <a:xfrm>
            <a:off x="5108575" y="4781550"/>
            <a:ext cx="596900" cy="96202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箭头连接符 40"/>
          <p:cNvCxnSpPr>
            <a:cxnSpLocks noChangeShapeType="1"/>
          </p:cNvCxnSpPr>
          <p:nvPr/>
        </p:nvCxnSpPr>
        <p:spPr bwMode="auto">
          <a:xfrm flipV="1">
            <a:off x="5108575" y="4005263"/>
            <a:ext cx="3028950" cy="776287"/>
          </a:xfrm>
          <a:prstGeom prst="straightConnector1">
            <a:avLst/>
          </a:prstGeom>
          <a:noFill/>
          <a:ln w="19050">
            <a:solidFill>
              <a:srgbClr val="005A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5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3375"/>
            <a:ext cx="8534400" cy="581025"/>
          </a:xfrm>
        </p:spPr>
        <p:txBody>
          <a:bodyPr/>
          <a:lstStyle/>
          <a:p>
            <a:pPr>
              <a:defRPr/>
            </a:pPr>
            <a:r>
              <a:rPr lang="en-US" sz="25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Secrecy Capacity Maximization or Power Minimization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066800"/>
            <a:ext cx="8578850" cy="55626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>
                <a:latin typeface="Times New Roman" charset="0"/>
              </a:rPr>
              <a:t>Secrecy Capacity: due to nulling, always have non-zero value</a:t>
            </a:r>
          </a:p>
          <a:p>
            <a:pPr>
              <a:lnSpc>
                <a:spcPct val="75000"/>
              </a:lnSpc>
            </a:pPr>
            <a:endParaRPr lang="en-US" dirty="0">
              <a:latin typeface="Times New Roman" charset="0"/>
            </a:endParaRPr>
          </a:p>
          <a:p>
            <a:pPr>
              <a:lnSpc>
                <a:spcPct val="75000"/>
              </a:lnSpc>
            </a:pPr>
            <a:endParaRPr lang="en-US" sz="1600" dirty="0">
              <a:latin typeface="Times New Roman" charset="0"/>
            </a:endParaRPr>
          </a:p>
          <a:p>
            <a:pPr>
              <a:lnSpc>
                <a:spcPct val="75000"/>
              </a:lnSpc>
            </a:pPr>
            <a:r>
              <a:rPr lang="en-US" dirty="0">
                <a:latin typeface="Times New Roman" charset="0"/>
              </a:rPr>
              <a:t>Secrecy capacity maximization or power minimization</a:t>
            </a:r>
          </a:p>
          <a:p>
            <a:pPr lvl="1">
              <a:lnSpc>
                <a:spcPct val="75000"/>
              </a:lnSpc>
            </a:pPr>
            <a:endParaRPr lang="en-US" dirty="0">
              <a:latin typeface="Times New Roman" charset="0"/>
            </a:endParaRPr>
          </a:p>
          <a:p>
            <a:pPr lvl="1">
              <a:lnSpc>
                <a:spcPct val="75000"/>
              </a:lnSpc>
            </a:pPr>
            <a:endParaRPr lang="en-US" dirty="0">
              <a:latin typeface="Times New Roman" charset="0"/>
            </a:endParaRPr>
          </a:p>
          <a:p>
            <a:pPr lvl="1">
              <a:lnSpc>
                <a:spcPct val="75000"/>
              </a:lnSpc>
            </a:pP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The solution of this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Rayleigh quotient problem </a:t>
            </a:r>
            <a:r>
              <a:rPr lang="en-US" dirty="0">
                <a:latin typeface="Times New Roman" charset="0"/>
              </a:rPr>
              <a:t>is the scaled eigenvector corresponding to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the largest eigenvalue </a:t>
            </a:r>
            <a:r>
              <a:rPr lang="en-US" dirty="0">
                <a:latin typeface="Times New Roman" charset="0"/>
              </a:rPr>
              <a:t>of the symmetric </a:t>
            </a:r>
            <a:r>
              <a:rPr lang="en-US" dirty="0" smtClean="0">
                <a:latin typeface="Times New Roman" charset="0"/>
              </a:rPr>
              <a:t>matrix</a:t>
            </a:r>
          </a:p>
          <a:p>
            <a:pPr lvl="1"/>
            <a:endParaRPr lang="en-US" dirty="0">
              <a:latin typeface="Times New Roman" charset="0"/>
            </a:endParaRPr>
          </a:p>
          <a:p>
            <a:pPr lvl="1"/>
            <a:endParaRPr lang="en-US" sz="1400" dirty="0" smtClean="0">
              <a:latin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</a:rPr>
              <a:t>Properties: Distributed solution, convergence, optimality, etc.  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75000"/>
              </a:lnSpc>
            </a:pPr>
            <a:endParaRPr lang="en-US" dirty="0">
              <a:latin typeface="Times New Roman" charset="0"/>
            </a:endParaRPr>
          </a:p>
          <a:p>
            <a:pPr>
              <a:lnSpc>
                <a:spcPct val="75000"/>
              </a:lnSpc>
            </a:pPr>
            <a:endParaRPr lang="en-US" dirty="0">
              <a:latin typeface="Times New Roman" charset="0"/>
            </a:endParaRPr>
          </a:p>
          <a:p>
            <a:pPr>
              <a:lnSpc>
                <a:spcPct val="75000"/>
              </a:lnSpc>
              <a:buFont typeface="Wingdings" charset="0"/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524000"/>
            <a:ext cx="3486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2209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1752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190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143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81000" y="57912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 Lun Dong, Zhu Han, Athina P. Petropulu and H. Vincent Poor, ``Improving Wireless Physical Layer Security via Cooperating Relays", </a:t>
            </a:r>
            <a:r>
              <a:rPr lang="en-US" sz="1400" i="1"/>
              <a:t>IEEE Transactions on Signal Processing, Volume: 58, Issue:3, p.p. 1875 - 1888, March 2010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6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Simulation (Power Minimization)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143000"/>
            <a:ext cx="8578850" cy="54102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>
                <a:latin typeface="Times New Roman" charset="0"/>
              </a:rPr>
              <a:t>The more eavesdroppers, the more power</a:t>
            </a:r>
          </a:p>
          <a:p>
            <a:pPr>
              <a:lnSpc>
                <a:spcPct val="75000"/>
              </a:lnSpc>
            </a:pPr>
            <a:r>
              <a:rPr lang="en-US">
                <a:latin typeface="Times New Roman" charset="0"/>
              </a:rPr>
              <a:t>The more collaborative nodes, the less power</a:t>
            </a:r>
          </a:p>
          <a:p>
            <a:pPr>
              <a:lnSpc>
                <a:spcPct val="75000"/>
              </a:lnSpc>
            </a:pPr>
            <a:r>
              <a:rPr lang="en-US">
                <a:latin typeface="Times New Roman" charset="0"/>
              </a:rPr>
              <a:t>Direct transmission without considering the security </a:t>
            </a:r>
            <a:endParaRPr lang="nb-NO">
              <a:latin typeface="Times New Roman" charset="0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3434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44958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7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Simulation (Secrecy Capacity Maximization)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219200"/>
            <a:ext cx="8578850" cy="5334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>
                <a:latin typeface="Times New Roman" charset="0"/>
              </a:rPr>
              <a:t>N</a:t>
            </a:r>
            <a:r>
              <a:rPr lang="en-US" dirty="0" smtClean="0">
                <a:latin typeface="Times New Roman" charset="0"/>
              </a:rPr>
              <a:t>umber </a:t>
            </a:r>
            <a:r>
              <a:rPr lang="en-US" dirty="0">
                <a:latin typeface="Times New Roman" charset="0"/>
              </a:rPr>
              <a:t>of cooperating node increases, secrecy capacity increases</a:t>
            </a:r>
          </a:p>
          <a:p>
            <a:pPr>
              <a:lnSpc>
                <a:spcPct val="75000"/>
              </a:lnSpc>
            </a:pPr>
            <a:r>
              <a:rPr lang="en-US" dirty="0">
                <a:latin typeface="Times New Roman" charset="0"/>
              </a:rPr>
              <a:t>N</a:t>
            </a:r>
            <a:r>
              <a:rPr lang="en-US" dirty="0" smtClean="0">
                <a:latin typeface="Times New Roman" charset="0"/>
              </a:rPr>
              <a:t>umber </a:t>
            </a:r>
            <a:r>
              <a:rPr lang="en-US" dirty="0">
                <a:latin typeface="Times New Roman" charset="0"/>
              </a:rPr>
              <a:t>of eavesdroppers increase, secrecy capacity drops.</a:t>
            </a:r>
            <a:endParaRPr lang="nb-NO" dirty="0">
              <a:latin typeface="Times New Roman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24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4196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BE5C38E4-4C6D-5141-B354-869B6089CDA1}" type="slidenum">
              <a:rPr lang="en-US" smtClean="0"/>
              <a:pPr>
                <a:defRPr/>
              </a:pPr>
              <a:t>8</a:t>
            </a:fld>
            <a:r>
              <a:rPr lang="en-US" smtClean="0"/>
              <a:t>]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</p:tagLst>
</file>

<file path=ppt/theme/theme1.xml><?xml version="1.0" encoding="utf-8"?>
<a:theme xmlns:a="http://schemas.openxmlformats.org/drawingml/2006/main" name="PHY_Sec_Tsinghua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lktemplate">
  <a:themeElements>
    <a:clrScheme name="talktemplate 6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talk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alk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DBFB04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C6E303"/>
        </a:accent6>
        <a:hlink>
          <a:srgbClr val="FF0000"/>
        </a:hlink>
        <a:folHlink>
          <a:srgbClr val="912A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DBFB04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C6E303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FF00FF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4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template 5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7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PHY_Sec_Tsinghua.potx</Template>
  <TotalTime>1267</TotalTime>
  <Words>2233</Words>
  <Application>Microsoft Macintosh PowerPoint</Application>
  <PresentationFormat>On-screen Show (4:3)</PresentationFormat>
  <Paragraphs>375</Paragraphs>
  <Slides>41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PHY_Sec_Tsinghua</vt:lpstr>
      <vt:lpstr>talktemplate</vt:lpstr>
      <vt:lpstr>Visio</vt:lpstr>
      <vt:lpstr>Bitmap Image</vt:lpstr>
      <vt:lpstr>Wireless Physical Layer Security: How to Date a Girl with Her Boyfriend on the Same Table</vt:lpstr>
      <vt:lpstr>Outline</vt:lpstr>
      <vt:lpstr>Physical Layer Security</vt:lpstr>
      <vt:lpstr>PHY Security: Simple Example</vt:lpstr>
      <vt:lpstr>Outline</vt:lpstr>
      <vt:lpstr>Cooperative System Model</vt:lpstr>
      <vt:lpstr>Secrecy Capacity Maximization or Power Minimization </vt:lpstr>
      <vt:lpstr>Simulation (Power Minimization)</vt:lpstr>
      <vt:lpstr>Simulation (Secrecy Capacity Maximization)</vt:lpstr>
      <vt:lpstr>Outline</vt:lpstr>
      <vt:lpstr>Rich Game Theoretical Approaches</vt:lpstr>
      <vt:lpstr>Auction Theory</vt:lpstr>
      <vt:lpstr>Coalitional Game System Model</vt:lpstr>
      <vt:lpstr>Coalitional Games Preliminaries</vt:lpstr>
      <vt:lpstr>PHY Security Coalitional Game (1)</vt:lpstr>
      <vt:lpstr>PHY Security Coalitional Game (2)</vt:lpstr>
      <vt:lpstr>PHY Security Coalitional Game (3)</vt:lpstr>
      <vt:lpstr>Properties of PHY Security Game</vt:lpstr>
      <vt:lpstr>Coalition Formation: Merge and Split</vt:lpstr>
      <vt:lpstr>Coalition formation algorithm</vt:lpstr>
      <vt:lpstr>Simulation Results (1)</vt:lpstr>
      <vt:lpstr>Simulation Results (2)</vt:lpstr>
      <vt:lpstr>Outline</vt:lpstr>
      <vt:lpstr>Power Allocation using Stackleberg Games</vt:lpstr>
      <vt:lpstr>Game Definition</vt:lpstr>
      <vt:lpstr>Source Analysis</vt:lpstr>
      <vt:lpstr>Jammer Analysis</vt:lpstr>
      <vt:lpstr>Results </vt:lpstr>
      <vt:lpstr>Outline</vt:lpstr>
      <vt:lpstr>Auction Setup</vt:lpstr>
      <vt:lpstr>Auction Games</vt:lpstr>
      <vt:lpstr>Simulation (cheat proof)</vt:lpstr>
      <vt:lpstr>Simulation (optimality)</vt:lpstr>
      <vt:lpstr>Outline</vt:lpstr>
      <vt:lpstr>Cognitive Relay Network</vt:lpstr>
      <vt:lpstr>Two Way Relay</vt:lpstr>
      <vt:lpstr>RFID</vt:lpstr>
      <vt:lpstr>Satellite</vt:lpstr>
      <vt:lpstr>Overview of Wireless Amigo Lab</vt:lpstr>
      <vt:lpstr>Conclusion</vt:lpstr>
      <vt:lpstr>Questions?</vt:lpstr>
    </vt:vector>
  </TitlesOfParts>
  <Company>IEEE Communications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dalvarez</dc:creator>
  <cp:lastModifiedBy>Zhu Han</cp:lastModifiedBy>
  <cp:revision>424</cp:revision>
  <dcterms:created xsi:type="dcterms:W3CDTF">2003-07-11T14:15:24Z</dcterms:created>
  <dcterms:modified xsi:type="dcterms:W3CDTF">2012-08-14T00:02:09Z</dcterms:modified>
</cp:coreProperties>
</file>