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mp4" ContentType="video/unknown"/>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xml" ContentType="application/vnd.openxmlformats-officedocument.presentationml.tags+xml"/>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tags/tag10.xml" ContentType="application/vnd.openxmlformats-officedocument.presentationml.tags+xml"/>
  <Override PartName="/ppt/tags/tag1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3.xml" ContentType="application/vnd.openxmlformats-officedocument.presentationml.notesSlide+xml"/>
  <Override PartName="/ppt/embeddings/oleObject37.bin" ContentType="application/vnd.openxmlformats-officedocument.oleObject"/>
  <Override PartName="/ppt/tags/tag20.xml" ContentType="application/vnd.openxmlformats-officedocument.presentationml.tags+xml"/>
  <Override PartName="/ppt/tags/tag21.xml" ContentType="application/vnd.openxmlformats-officedocument.presentationml.tags+xml"/>
  <Override PartName="/ppt/notesSlides/notesSlide14.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5.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6.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17.xml" ContentType="application/vnd.openxmlformats-officedocument.presentationml.notesSlide+xml"/>
  <Override PartName="/ppt/tags/tag30.xml" ContentType="application/vnd.openxmlformats-officedocument.presentationml.tags+xml"/>
  <Override PartName="/ppt/notesSlides/notesSlide18.xml" ContentType="application/vnd.openxmlformats-officedocument.presentationml.notesSlide+xml"/>
  <Override PartName="/ppt/tags/tag31.xml" ContentType="application/vnd.openxmlformats-officedocument.presentationml.tags+xml"/>
  <Override PartName="/ppt/notesSlides/notesSlide19.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20.xml" ContentType="application/vnd.openxmlformats-officedocument.presentationml.notesSlide+xml"/>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tags/tag34.xml" ContentType="application/vnd.openxmlformats-officedocument.presentationml.tags+xml"/>
  <Override PartName="/ppt/tags/tag35.xml" ContentType="application/vnd.openxmlformats-officedocument.presentationml.tags+xml"/>
  <Override PartName="/ppt/notesSlides/notesSlide21.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22.xml" ContentType="application/vnd.openxmlformats-officedocument.presentationml.notesSlide+xml"/>
  <Override PartName="/ppt/tags/tag38.xml" ContentType="application/vnd.openxmlformats-officedocument.presentationml.tags+xml"/>
  <Override PartName="/ppt/notesSlides/notesSlide23.xml" ContentType="application/vnd.openxmlformats-officedocument.presentationml.notesSlide+xml"/>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tags/tag39.xml" ContentType="application/vnd.openxmlformats-officedocument.presentationml.tags+xml"/>
  <Override PartName="/ppt/tags/tag40.xml" ContentType="application/vnd.openxmlformats-officedocument.presentationml.tags+xml"/>
  <Override PartName="/ppt/notesSlides/notesSlide24.xml" ContentType="application/vnd.openxmlformats-officedocument.presentationml.notesSlide+xml"/>
  <Override PartName="/ppt/tags/tag41.xml" ContentType="application/vnd.openxmlformats-officedocument.presentationml.tags+xml"/>
  <Override PartName="/ppt/notesSlides/notesSlide25.xml" ContentType="application/vnd.openxmlformats-officedocument.presentationml.notesSlide+xml"/>
  <Override PartName="/ppt/tags/tag42.xml" ContentType="application/vnd.openxmlformats-officedocument.presentationml.tags+xml"/>
  <Override PartName="/ppt/notesSlides/notesSlide26.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tags/tag47.xml" ContentType="application/vnd.openxmlformats-officedocument.presentationml.tags+xml"/>
  <Override PartName="/ppt/embeddings/oleObject55.bin" ContentType="application/vnd.openxmlformats-officedocument.oleObject"/>
  <Override PartName="/ppt/embeddings/oleObject56.bin" ContentType="application/vnd.openxmlformats-officedocument.oleObject"/>
  <Override PartName="/ppt/embeddings/oleObject57.bin" ContentType="application/vnd.openxmlformats-officedocument.oleObject"/>
  <Override PartName="/ppt/tags/tag48.xml" ContentType="application/vnd.openxmlformats-officedocument.presentationml.tags+xml"/>
  <Override PartName="/ppt/embeddings/oleObject58.bin" ContentType="application/vnd.openxmlformats-officedocument.oleObject"/>
  <Override PartName="/ppt/embeddings/oleObject59.bin" ContentType="application/vnd.openxmlformats-officedocument.oleObject"/>
  <Override PartName="/ppt/embeddings/oleObject60.bin" ContentType="application/vnd.openxmlformats-officedocument.oleObject"/>
  <Override PartName="/ppt/embeddings/oleObject61.bin" ContentType="application/vnd.openxmlformats-officedocument.oleObject"/>
  <Override PartName="/ppt/embeddings/oleObject62.bin" ContentType="application/vnd.openxmlformats-officedocument.oleObject"/>
  <Override PartName="/ppt/embeddings/oleObject63.bin" ContentType="application/vnd.openxmlformats-officedocument.oleObject"/>
  <Override PartName="/ppt/embeddings/oleObject64.bin" ContentType="application/vnd.openxmlformats-officedocument.oleObject"/>
  <Override PartName="/ppt/embeddings/oleObject65.bin" ContentType="application/vnd.openxmlformats-officedocument.oleObject"/>
  <Override PartName="/ppt/embeddings/oleObject66.bin" ContentType="application/vnd.openxmlformats-officedocument.oleObject"/>
  <Override PartName="/ppt/embeddings/oleObject67.bin" ContentType="application/vnd.openxmlformats-officedocument.oleObject"/>
  <Override PartName="/ppt/embeddings/oleObject68.bin" ContentType="application/vnd.openxmlformats-officedocument.oleObject"/>
  <Override PartName="/ppt/embeddings/oleObject69.bin" ContentType="application/vnd.openxmlformats-officedocument.oleObject"/>
  <Override PartName="/ppt/embeddings/oleObject70.bin" ContentType="application/vnd.openxmlformats-officedocument.oleObject"/>
  <Override PartName="/ppt/embeddings/oleObject71.bin" ContentType="application/vnd.openxmlformats-officedocument.oleObject"/>
  <Override PartName="/ppt/embeddings/oleObject72.bin" ContentType="application/vnd.openxmlformats-officedocument.oleObject"/>
  <Override PartName="/ppt/embeddings/oleObject73.bin" ContentType="application/vnd.openxmlformats-officedocument.oleObject"/>
  <Override PartName="/ppt/embeddings/oleObject74.bin" ContentType="application/vnd.openxmlformats-officedocument.oleObject"/>
  <Override PartName="/ppt/tags/tag49.xml" ContentType="application/vnd.openxmlformats-officedocument.presentationml.tags+xml"/>
  <Override PartName="/ppt/notesSlides/notesSlide27.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28.xml" ContentType="application/vnd.openxmlformats-officedocument.presentationml.notesSlide+xml"/>
  <Override PartName="/ppt/embeddings/oleObject75.bin" ContentType="application/vnd.openxmlformats-officedocument.oleObject"/>
  <Override PartName="/ppt/embeddings/oleObject76.bin" ContentType="application/vnd.openxmlformats-officedocument.oleObject"/>
  <Override PartName="/ppt/embeddings/oleObject77.bin" ContentType="application/vnd.openxmlformats-officedocument.oleObject"/>
  <Override PartName="/ppt/embeddings/oleObject78.bin" ContentType="application/vnd.openxmlformats-officedocument.oleObject"/>
  <Override PartName="/ppt/embeddings/oleObject79.bin" ContentType="application/vnd.openxmlformats-officedocument.oleObject"/>
  <Override PartName="/ppt/embeddings/oleObject80.bin" ContentType="application/vnd.openxmlformats-officedocument.oleObject"/>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29.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30.xml" ContentType="application/vnd.openxmlformats-officedocument.presentationml.notesSlide+xml"/>
  <Override PartName="/ppt/embeddings/oleObject81.bin" ContentType="application/vnd.openxmlformats-officedocument.oleObject"/>
  <Override PartName="/ppt/embeddings/oleObject82.bin" ContentType="application/vnd.openxmlformats-officedocument.oleObject"/>
  <Override PartName="/ppt/embeddings/oleObject83.bin" ContentType="application/vnd.openxmlformats-officedocument.oleObject"/>
  <Override PartName="/ppt/embeddings/oleObject84.bin" ContentType="application/vnd.openxmlformats-officedocument.oleObject"/>
  <Override PartName="/ppt/embeddings/oleObject85.bin" ContentType="application/vnd.openxmlformats-officedocument.oleObject"/>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31.xml" ContentType="application/vnd.openxmlformats-officedocument.presentationml.notesSlide+xml"/>
  <Override PartName="/ppt/embeddings/oleObject86.bin" ContentType="application/vnd.openxmlformats-officedocument.oleObject"/>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32.xml" ContentType="application/vnd.openxmlformats-officedocument.presentationml.notesSlide+xml"/>
  <Override PartName="/ppt/embeddings/oleObject87.bin" ContentType="application/vnd.openxmlformats-officedocument.oleObject"/>
  <Override PartName="/ppt/embeddings/oleObject88.bin" ContentType="application/vnd.openxmlformats-officedocument.oleObject"/>
  <Override PartName="/ppt/embeddings/oleObject89.bin" ContentType="application/vnd.openxmlformats-officedocument.oleObject"/>
  <Override PartName="/ppt/embeddings/oleObject90.bin" ContentType="application/vnd.openxmlformats-officedocument.oleObject"/>
  <Override PartName="/ppt/embeddings/oleObject91.bin" ContentType="application/vnd.openxmlformats-officedocument.oleObject"/>
  <Override PartName="/ppt/embeddings/oleObject92.bin" ContentType="application/vnd.openxmlformats-officedocument.oleObject"/>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33.xml" ContentType="application/vnd.openxmlformats-officedocument.presentationml.notesSlide+xml"/>
  <Override PartName="/ppt/embeddings/oleObject93.bin" ContentType="application/vnd.openxmlformats-officedocument.oleObject"/>
  <Override PartName="/ppt/embeddings/oleObject94.bin" ContentType="application/vnd.openxmlformats-officedocument.oleObject"/>
  <Override PartName="/ppt/embeddings/oleObject95.bin" ContentType="application/vnd.openxmlformats-officedocument.oleObject"/>
  <Override PartName="/ppt/embeddings/oleObject96.bin" ContentType="application/vnd.openxmlformats-officedocument.oleObject"/>
  <Override PartName="/ppt/embeddings/oleObject97.bin" ContentType="application/vnd.openxmlformats-officedocument.oleObject"/>
  <Override PartName="/ppt/embeddings/oleObject98.bin" ContentType="application/vnd.openxmlformats-officedocument.oleObject"/>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34.xml" ContentType="application/vnd.openxmlformats-officedocument.presentationml.notesSlide+xml"/>
  <Override PartName="/ppt/embeddings/oleObject99.bin" ContentType="application/vnd.openxmlformats-officedocument.oleObject"/>
  <Override PartName="/ppt/embeddings/oleObject100.bin" ContentType="application/vnd.openxmlformats-officedocument.oleObject"/>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35.xml" ContentType="application/vnd.openxmlformats-officedocument.presentationml.notesSlide+xml"/>
  <Override PartName="/ppt/embeddings/oleObject101.bin" ContentType="application/vnd.openxmlformats-officedocument.oleObject"/>
  <Override PartName="/ppt/embeddings/oleObject102.bin" ContentType="application/vnd.openxmlformats-officedocument.oleObject"/>
  <Override PartName="/ppt/embeddings/oleObject103.bin" ContentType="application/vnd.openxmlformats-officedocument.oleObject"/>
  <Override PartName="/ppt/embeddings/oleObject104.bin" ContentType="application/vnd.openxmlformats-officedocument.oleObject"/>
  <Override PartName="/ppt/embeddings/oleObject105.bin" ContentType="application/vnd.openxmlformats-officedocument.oleObject"/>
  <Override PartName="/ppt/embeddings/oleObject106.bin" ContentType="application/vnd.openxmlformats-officedocument.oleObject"/>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36.xml" ContentType="application/vnd.openxmlformats-officedocument.presentationml.notesSlide+xml"/>
  <Override PartName="/ppt/embeddings/oleObject107.bin" ContentType="application/vnd.openxmlformats-officedocument.oleObject"/>
  <Override PartName="/ppt/embeddings/oleObject108.bin" ContentType="application/vnd.openxmlformats-officedocument.oleObject"/>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37.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38.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39.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4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89.xml" ContentType="application/vnd.openxmlformats-officedocument.presentationml.tags+xml"/>
  <Override PartName="/ppt/notesSlides/notesSlide46.xml" ContentType="application/vnd.openxmlformats-officedocument.presentationml.notesSlide+xml"/>
  <Override PartName="/ppt/embeddings/oleObject109.bin" ContentType="application/vnd.openxmlformats-officedocument.oleObject"/>
  <Override PartName="/ppt/notesSlides/notesSlide47.xml" ContentType="application/vnd.openxmlformats-officedocument.presentationml.notesSlide+xml"/>
  <Override PartName="/ppt/notesSlides/notesSlide48.xml" ContentType="application/vnd.openxmlformats-officedocument.presentationml.notesSlide+xml"/>
  <Override PartName="/ppt/embeddings/oleObject110.bin" ContentType="application/vnd.openxmlformats-officedocument.oleObject"/>
  <Override PartName="/ppt/embeddings/oleObject111.bin" ContentType="application/vnd.openxmlformats-officedocument.oleObject"/>
  <Override PartName="/ppt/notesSlides/notesSlide49.xml" ContentType="application/vnd.openxmlformats-officedocument.presentationml.notesSlide+xml"/>
  <Override PartName="/ppt/notesSlides/notesSlide50.xml" ContentType="application/vnd.openxmlformats-officedocument.presentationml.notesSlide+xml"/>
  <Override PartName="/ppt/embeddings/oleObject112.bin" ContentType="application/vnd.openxmlformats-officedocument.oleObject"/>
  <Override PartName="/ppt/embeddings/oleObject113.bin" ContentType="application/vnd.openxmlformats-officedocument.oleObject"/>
  <Override PartName="/ppt/embeddings/oleObject114.bin" ContentType="application/vnd.openxmlformats-officedocument.oleObject"/>
  <Override PartName="/ppt/embeddings/oleObject115.bin" ContentType="application/vnd.openxmlformats-officedocument.oleObject"/>
  <Override PartName="/ppt/notesSlides/notesSlide51.xml" ContentType="application/vnd.openxmlformats-officedocument.presentationml.notesSlide+xml"/>
  <Override PartName="/ppt/embeddings/oleObject116.bin" ContentType="application/vnd.openxmlformats-officedocument.oleObject"/>
  <Override PartName="/ppt/embeddings/oleObject117.bin" ContentType="application/vnd.openxmlformats-officedocument.oleObject"/>
  <Override PartName="/ppt/embeddings/oleObject118.bin" ContentType="application/vnd.openxmlformats-officedocument.oleObject"/>
  <Override PartName="/ppt/embeddings/oleObject119.bin" ContentType="application/vnd.openxmlformats-officedocument.oleObject"/>
  <Override PartName="/ppt/notesSlides/notesSlide52.xml" ContentType="application/vnd.openxmlformats-officedocument.presentationml.notesSlide+xml"/>
  <Override PartName="/ppt/embeddings/oleObject120.bin" ContentType="application/vnd.openxmlformats-officedocument.oleObject"/>
  <Override PartName="/ppt/embeddings/oleObject121.bin" ContentType="application/vnd.openxmlformats-officedocument.oleObject"/>
  <Override PartName="/ppt/embeddings/oleObject122.bin" ContentType="application/vnd.openxmlformats-officedocument.oleObject"/>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Lst>
  <p:notesMasterIdLst>
    <p:notesMasterId r:id="rId131"/>
  </p:notesMasterIdLst>
  <p:sldIdLst>
    <p:sldId id="492" r:id="rId3"/>
    <p:sldId id="345" r:id="rId4"/>
    <p:sldId id="499" r:id="rId5"/>
    <p:sldId id="401" r:id="rId6"/>
    <p:sldId id="402" r:id="rId7"/>
    <p:sldId id="502" r:id="rId8"/>
    <p:sldId id="501" r:id="rId9"/>
    <p:sldId id="493" r:id="rId10"/>
    <p:sldId id="503" r:id="rId11"/>
    <p:sldId id="505" r:id="rId12"/>
    <p:sldId id="506" r:id="rId13"/>
    <p:sldId id="507" r:id="rId14"/>
    <p:sldId id="509" r:id="rId15"/>
    <p:sldId id="510" r:id="rId16"/>
    <p:sldId id="494" r:id="rId17"/>
    <p:sldId id="444" r:id="rId18"/>
    <p:sldId id="445" r:id="rId19"/>
    <p:sldId id="451" r:id="rId20"/>
    <p:sldId id="452" r:id="rId21"/>
    <p:sldId id="638" r:id="rId22"/>
    <p:sldId id="495" r:id="rId23"/>
    <p:sldId id="626" r:id="rId24"/>
    <p:sldId id="627" r:id="rId25"/>
    <p:sldId id="628" r:id="rId26"/>
    <p:sldId id="466" r:id="rId27"/>
    <p:sldId id="467" r:id="rId28"/>
    <p:sldId id="518" r:id="rId29"/>
    <p:sldId id="406" r:id="rId30"/>
    <p:sldId id="404" r:id="rId31"/>
    <p:sldId id="407" r:id="rId32"/>
    <p:sldId id="408" r:id="rId33"/>
    <p:sldId id="409" r:id="rId34"/>
    <p:sldId id="410" r:id="rId35"/>
    <p:sldId id="413" r:id="rId36"/>
    <p:sldId id="417" r:id="rId37"/>
    <p:sldId id="418" r:id="rId38"/>
    <p:sldId id="420" r:id="rId39"/>
    <p:sldId id="515" r:id="rId40"/>
    <p:sldId id="633" r:id="rId41"/>
    <p:sldId id="640" r:id="rId42"/>
    <p:sldId id="644" r:id="rId43"/>
    <p:sldId id="455" r:id="rId44"/>
    <p:sldId id="456" r:id="rId45"/>
    <p:sldId id="457" r:id="rId46"/>
    <p:sldId id="459" r:id="rId47"/>
    <p:sldId id="516" r:id="rId48"/>
    <p:sldId id="634" r:id="rId49"/>
    <p:sldId id="641" r:id="rId50"/>
    <p:sldId id="642" r:id="rId51"/>
    <p:sldId id="610" r:id="rId52"/>
    <p:sldId id="639" r:id="rId53"/>
    <p:sldId id="645" r:id="rId54"/>
    <p:sldId id="612" r:id="rId55"/>
    <p:sldId id="646" r:id="rId56"/>
    <p:sldId id="617" r:id="rId57"/>
    <p:sldId id="618" r:id="rId58"/>
    <p:sldId id="647" r:id="rId59"/>
    <p:sldId id="648" r:id="rId60"/>
    <p:sldId id="623" r:id="rId61"/>
    <p:sldId id="498" r:id="rId62"/>
    <p:sldId id="524" r:id="rId63"/>
    <p:sldId id="526" r:id="rId64"/>
    <p:sldId id="700" r:id="rId65"/>
    <p:sldId id="701" r:id="rId66"/>
    <p:sldId id="702" r:id="rId67"/>
    <p:sldId id="703" r:id="rId68"/>
    <p:sldId id="704" r:id="rId69"/>
    <p:sldId id="705" r:id="rId70"/>
    <p:sldId id="537" r:id="rId71"/>
    <p:sldId id="520" r:id="rId72"/>
    <p:sldId id="563" r:id="rId73"/>
    <p:sldId id="565" r:id="rId74"/>
    <p:sldId id="706" r:id="rId75"/>
    <p:sldId id="707" r:id="rId76"/>
    <p:sldId id="572" r:id="rId77"/>
    <p:sldId id="576" r:id="rId78"/>
    <p:sldId id="577" r:id="rId79"/>
    <p:sldId id="578" r:id="rId80"/>
    <p:sldId id="579" r:id="rId81"/>
    <p:sldId id="580" r:id="rId82"/>
    <p:sldId id="582" r:id="rId83"/>
    <p:sldId id="584" r:id="rId84"/>
    <p:sldId id="589" r:id="rId85"/>
    <p:sldId id="592" r:id="rId86"/>
    <p:sldId id="593" r:id="rId87"/>
    <p:sldId id="697" r:id="rId88"/>
    <p:sldId id="595" r:id="rId89"/>
    <p:sldId id="651" r:id="rId90"/>
    <p:sldId id="602" r:id="rId91"/>
    <p:sldId id="653" r:id="rId92"/>
    <p:sldId id="654" r:id="rId93"/>
    <p:sldId id="655" r:id="rId94"/>
    <p:sldId id="606" r:id="rId95"/>
    <p:sldId id="608" r:id="rId96"/>
    <p:sldId id="658" r:id="rId97"/>
    <p:sldId id="659" r:id="rId98"/>
    <p:sldId id="523" r:id="rId99"/>
    <p:sldId id="660" r:id="rId100"/>
    <p:sldId id="543" r:id="rId101"/>
    <p:sldId id="544" r:id="rId102"/>
    <p:sldId id="545" r:id="rId103"/>
    <p:sldId id="546" r:id="rId104"/>
    <p:sldId id="547" r:id="rId105"/>
    <p:sldId id="548" r:id="rId106"/>
    <p:sldId id="549" r:id="rId107"/>
    <p:sldId id="550" r:id="rId108"/>
    <p:sldId id="698" r:id="rId109"/>
    <p:sldId id="637" r:id="rId110"/>
    <p:sldId id="554" r:id="rId111"/>
    <p:sldId id="555" r:id="rId112"/>
    <p:sldId id="699" r:id="rId113"/>
    <p:sldId id="561" r:id="rId114"/>
    <p:sldId id="629" r:id="rId115"/>
    <p:sldId id="630" r:id="rId116"/>
    <p:sldId id="685" r:id="rId117"/>
    <p:sldId id="686" r:id="rId118"/>
    <p:sldId id="687" r:id="rId119"/>
    <p:sldId id="688" r:id="rId120"/>
    <p:sldId id="689" r:id="rId121"/>
    <p:sldId id="690" r:id="rId122"/>
    <p:sldId id="631" r:id="rId123"/>
    <p:sldId id="683" r:id="rId124"/>
    <p:sldId id="663" r:id="rId125"/>
    <p:sldId id="675" r:id="rId126"/>
    <p:sldId id="678" r:id="rId127"/>
    <p:sldId id="679" r:id="rId128"/>
    <p:sldId id="636" r:id="rId129"/>
    <p:sldId id="400" r:id="rId13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5pPr>
    <a:lvl6pPr marL="2286000" algn="l" defTabSz="914400" rtl="0" eaLnBrk="1" latinLnBrk="0" hangingPunct="1">
      <a:defRPr sz="2400" kern="1200">
        <a:solidFill>
          <a:schemeClr val="tx1"/>
        </a:solidFill>
        <a:latin typeface="Times New Roman" pitchFamily="18" charset="0"/>
        <a:ea typeface="ＭＳ Ｐゴシック" pitchFamily="34" charset="-128"/>
        <a:cs typeface="+mn-cs"/>
      </a:defRPr>
    </a:lvl6pPr>
    <a:lvl7pPr marL="2743200" algn="l" defTabSz="914400" rtl="0" eaLnBrk="1" latinLnBrk="0" hangingPunct="1">
      <a:defRPr sz="2400" kern="1200">
        <a:solidFill>
          <a:schemeClr val="tx1"/>
        </a:solidFill>
        <a:latin typeface="Times New Roman" pitchFamily="18" charset="0"/>
        <a:ea typeface="ＭＳ Ｐゴシック" pitchFamily="34" charset="-128"/>
        <a:cs typeface="+mn-cs"/>
      </a:defRPr>
    </a:lvl7pPr>
    <a:lvl8pPr marL="3200400" algn="l" defTabSz="914400" rtl="0" eaLnBrk="1" latinLnBrk="0" hangingPunct="1">
      <a:defRPr sz="2400" kern="1200">
        <a:solidFill>
          <a:schemeClr val="tx1"/>
        </a:solidFill>
        <a:latin typeface="Times New Roman" pitchFamily="18" charset="0"/>
        <a:ea typeface="ＭＳ Ｐゴシック" pitchFamily="34" charset="-128"/>
        <a:cs typeface="+mn-cs"/>
      </a:defRPr>
    </a:lvl8pPr>
    <a:lvl9pPr marL="3657600" algn="l" defTabSz="914400" rtl="0" eaLnBrk="1" latinLnBrk="0" hangingPunct="1">
      <a:defRPr sz="2400" kern="1200">
        <a:solidFill>
          <a:schemeClr val="tx1"/>
        </a:solidFill>
        <a:latin typeface="Times New Roman" pitchFamily="18"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27" autoAdjust="0"/>
    <p:restoredTop sz="97112" autoAdjust="0"/>
  </p:normalViewPr>
  <p:slideViewPr>
    <p:cSldViewPr>
      <p:cViewPr varScale="1">
        <p:scale>
          <a:sx n="92" d="100"/>
          <a:sy n="92" d="100"/>
        </p:scale>
        <p:origin x="-2000" y="-104"/>
      </p:cViewPr>
      <p:guideLst>
        <p:guide orient="horz" pos="2160"/>
        <p:guide pos="2880"/>
      </p:guideLst>
    </p:cSldViewPr>
  </p:slideViewPr>
  <p:outlineViewPr>
    <p:cViewPr>
      <p:scale>
        <a:sx n="33" d="100"/>
        <a:sy n="33" d="100"/>
      </p:scale>
      <p:origin x="0" y="86816"/>
    </p:cViewPr>
  </p:outlineViewPr>
  <p:notesTextViewPr>
    <p:cViewPr>
      <p:scale>
        <a:sx n="100" d="100"/>
        <a:sy n="100" d="100"/>
      </p:scale>
      <p:origin x="0" y="0"/>
    </p:cViewPr>
  </p:notesTextViewPr>
  <p:sorterViewPr>
    <p:cViewPr>
      <p:scale>
        <a:sx n="66" d="100"/>
        <a:sy n="66" d="100"/>
      </p:scale>
      <p:origin x="0" y="3744"/>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20" Type="http://schemas.openxmlformats.org/officeDocument/2006/relationships/slide" Target="slides/slide118.xml"/><Relationship Id="rId121" Type="http://schemas.openxmlformats.org/officeDocument/2006/relationships/slide" Target="slides/slide119.xml"/><Relationship Id="rId122" Type="http://schemas.openxmlformats.org/officeDocument/2006/relationships/slide" Target="slides/slide120.xml"/><Relationship Id="rId123" Type="http://schemas.openxmlformats.org/officeDocument/2006/relationships/slide" Target="slides/slide121.xml"/><Relationship Id="rId124" Type="http://schemas.openxmlformats.org/officeDocument/2006/relationships/slide" Target="slides/slide122.xml"/><Relationship Id="rId125" Type="http://schemas.openxmlformats.org/officeDocument/2006/relationships/slide" Target="slides/slide123.xml"/><Relationship Id="rId126" Type="http://schemas.openxmlformats.org/officeDocument/2006/relationships/slide" Target="slides/slide124.xml"/><Relationship Id="rId127" Type="http://schemas.openxmlformats.org/officeDocument/2006/relationships/slide" Target="slides/slide125.xml"/><Relationship Id="rId128" Type="http://schemas.openxmlformats.org/officeDocument/2006/relationships/slide" Target="slides/slide126.xml"/><Relationship Id="rId129" Type="http://schemas.openxmlformats.org/officeDocument/2006/relationships/slide" Target="slides/slide1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00" Type="http://schemas.openxmlformats.org/officeDocument/2006/relationships/slide" Target="slides/slide98.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30" Type="http://schemas.openxmlformats.org/officeDocument/2006/relationships/slide" Target="slides/slide128.xml"/><Relationship Id="rId131" Type="http://schemas.openxmlformats.org/officeDocument/2006/relationships/notesMaster" Target="notesMasters/notesMaster1.xml"/><Relationship Id="rId132" Type="http://schemas.openxmlformats.org/officeDocument/2006/relationships/printerSettings" Target="printerSettings/printerSettings1.bin"/><Relationship Id="rId133" Type="http://schemas.openxmlformats.org/officeDocument/2006/relationships/presProps" Target="presProps.xml"/><Relationship Id="rId134" Type="http://schemas.openxmlformats.org/officeDocument/2006/relationships/viewProps" Target="viewProps.xml"/><Relationship Id="rId135" Type="http://schemas.openxmlformats.org/officeDocument/2006/relationships/theme" Target="theme/theme1.xml"/><Relationship Id="rId13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slide" Target="slides/slide1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5B1640-253C-46BD-86D2-263AE94D8B69}" type="doc">
      <dgm:prSet loTypeId="urn:microsoft.com/office/officeart/2005/8/layout/vList5" loCatId="list" qsTypeId="urn:microsoft.com/office/officeart/2005/8/quickstyle/3d3" qsCatId="3D" csTypeId="urn:microsoft.com/office/officeart/2005/8/colors/accent1_2" csCatId="accent1" phldr="1"/>
      <dgm:spPr/>
      <dgm:t>
        <a:bodyPr/>
        <a:lstStyle/>
        <a:p>
          <a:endParaRPr lang="zh-CN" altLang="en-US"/>
        </a:p>
      </dgm:t>
    </dgm:pt>
    <dgm:pt modelId="{B7529A2A-F2B8-4A79-9ADC-297BE4029636}">
      <dgm:prSet phldrT="[文本]"/>
      <dgm:spPr>
        <a:solidFill>
          <a:srgbClr val="00B050"/>
        </a:solidFill>
      </dgm:spPr>
      <dgm:t>
        <a:bodyPr/>
        <a:lstStyle/>
        <a:p>
          <a:r>
            <a:rPr lang="en-US" altLang="zh-CN" dirty="0" smtClean="0"/>
            <a:t>Application (APP)</a:t>
          </a:r>
          <a:endParaRPr lang="zh-CN" altLang="en-US" dirty="0"/>
        </a:p>
      </dgm:t>
    </dgm:pt>
    <dgm:pt modelId="{557EC428-6836-46AD-B3CC-124CEE1C87A9}" type="parTrans" cxnId="{9B17855F-456C-4F57-A866-D07279422B7F}">
      <dgm:prSet/>
      <dgm:spPr/>
      <dgm:t>
        <a:bodyPr/>
        <a:lstStyle/>
        <a:p>
          <a:endParaRPr lang="zh-CN" altLang="en-US"/>
        </a:p>
      </dgm:t>
    </dgm:pt>
    <dgm:pt modelId="{561E34DA-A87C-41B7-BF6D-305149EFD958}" type="sibTrans" cxnId="{9B17855F-456C-4F57-A866-D07279422B7F}">
      <dgm:prSet/>
      <dgm:spPr/>
      <dgm:t>
        <a:bodyPr/>
        <a:lstStyle/>
        <a:p>
          <a:endParaRPr lang="zh-CN" altLang="en-US"/>
        </a:p>
      </dgm:t>
    </dgm:pt>
    <dgm:pt modelId="{0DB03B4D-D191-47D5-80B0-13DF0DCA8123}">
      <dgm:prSet phldrT="[文本]"/>
      <dgm:spPr/>
      <dgm:t>
        <a:bodyPr/>
        <a:lstStyle/>
        <a:p>
          <a:r>
            <a:rPr lang="en-US" altLang="zh-CN" dirty="0" smtClean="0"/>
            <a:t>Web Browsing, Voice, etc.</a:t>
          </a:r>
          <a:endParaRPr lang="zh-CN" altLang="en-US" dirty="0"/>
        </a:p>
      </dgm:t>
    </dgm:pt>
    <dgm:pt modelId="{CDE5551F-80AB-453B-95E4-D40D4520E733}" type="parTrans" cxnId="{C74E2E5C-9FA7-48D5-BB7B-98EDCC460E14}">
      <dgm:prSet/>
      <dgm:spPr/>
      <dgm:t>
        <a:bodyPr/>
        <a:lstStyle/>
        <a:p>
          <a:endParaRPr lang="zh-CN" altLang="en-US"/>
        </a:p>
      </dgm:t>
    </dgm:pt>
    <dgm:pt modelId="{C57EB64B-7434-4A68-87F8-AE7FA1FC486B}" type="sibTrans" cxnId="{C74E2E5C-9FA7-48D5-BB7B-98EDCC460E14}">
      <dgm:prSet/>
      <dgm:spPr/>
      <dgm:t>
        <a:bodyPr/>
        <a:lstStyle/>
        <a:p>
          <a:endParaRPr lang="zh-CN" altLang="en-US"/>
        </a:p>
      </dgm:t>
    </dgm:pt>
    <dgm:pt modelId="{3185E506-7618-46A7-B678-CFF6BB73DCD6}">
      <dgm:prSet phldrT="[文本]"/>
      <dgm:spPr>
        <a:solidFill>
          <a:srgbClr val="00B050"/>
        </a:solidFill>
      </dgm:spPr>
      <dgm:t>
        <a:bodyPr/>
        <a:lstStyle/>
        <a:p>
          <a:r>
            <a:rPr lang="en-US" altLang="zh-CN" dirty="0" smtClean="0"/>
            <a:t>Network (NET)</a:t>
          </a:r>
          <a:endParaRPr lang="zh-CN" altLang="en-US" dirty="0"/>
        </a:p>
      </dgm:t>
    </dgm:pt>
    <dgm:pt modelId="{B8FD411D-7349-4FC6-9907-A5F216C57B77}" type="parTrans" cxnId="{9522DEC5-0926-4058-9C0F-81B4CF043B68}">
      <dgm:prSet/>
      <dgm:spPr/>
      <dgm:t>
        <a:bodyPr/>
        <a:lstStyle/>
        <a:p>
          <a:endParaRPr lang="zh-CN" altLang="en-US"/>
        </a:p>
      </dgm:t>
    </dgm:pt>
    <dgm:pt modelId="{389A6111-C74D-4004-B6F5-95B562D40955}" type="sibTrans" cxnId="{9522DEC5-0926-4058-9C0F-81B4CF043B68}">
      <dgm:prSet/>
      <dgm:spPr/>
      <dgm:t>
        <a:bodyPr/>
        <a:lstStyle/>
        <a:p>
          <a:endParaRPr lang="zh-CN" altLang="en-US"/>
        </a:p>
      </dgm:t>
    </dgm:pt>
    <dgm:pt modelId="{9FCCF60C-8342-4761-ACD3-7F1D7D58D6DE}">
      <dgm:prSet phldrT="[文本]"/>
      <dgm:spPr/>
      <dgm:t>
        <a:bodyPr/>
        <a:lstStyle/>
        <a:p>
          <a:r>
            <a:rPr lang="en-US" altLang="zh-CN" dirty="0" smtClean="0"/>
            <a:t>Routing, Flow Control, etc</a:t>
          </a:r>
          <a:endParaRPr lang="zh-CN" altLang="en-US" dirty="0"/>
        </a:p>
      </dgm:t>
    </dgm:pt>
    <dgm:pt modelId="{76470EC1-1C3A-4E56-A11D-D34EF4A516B6}" type="parTrans" cxnId="{9F048E9C-C848-4260-AC42-AAD8432DF67D}">
      <dgm:prSet/>
      <dgm:spPr/>
      <dgm:t>
        <a:bodyPr/>
        <a:lstStyle/>
        <a:p>
          <a:endParaRPr lang="zh-CN" altLang="en-US"/>
        </a:p>
      </dgm:t>
    </dgm:pt>
    <dgm:pt modelId="{64415F1E-8202-482C-A23A-916C5DB4B300}" type="sibTrans" cxnId="{9F048E9C-C848-4260-AC42-AAD8432DF67D}">
      <dgm:prSet/>
      <dgm:spPr/>
      <dgm:t>
        <a:bodyPr/>
        <a:lstStyle/>
        <a:p>
          <a:endParaRPr lang="zh-CN" altLang="en-US"/>
        </a:p>
      </dgm:t>
    </dgm:pt>
    <dgm:pt modelId="{DD4553A0-780B-425B-99AE-44EEBF93C6A1}">
      <dgm:prSet phldrT="[文本]"/>
      <dgm:spPr>
        <a:solidFill>
          <a:srgbClr val="00B050"/>
        </a:solidFill>
      </dgm:spPr>
      <dgm:t>
        <a:bodyPr/>
        <a:lstStyle/>
        <a:p>
          <a:r>
            <a:rPr lang="en-US" altLang="zh-CN" dirty="0" smtClean="0"/>
            <a:t>Medium Access Control (MAC)</a:t>
          </a:r>
          <a:endParaRPr lang="zh-CN" altLang="en-US" dirty="0"/>
        </a:p>
      </dgm:t>
    </dgm:pt>
    <dgm:pt modelId="{B022A1A9-F305-4ED7-AF83-1DD7B9A457D5}" type="parTrans" cxnId="{31C6A475-5E0B-4737-AE0B-DB51103BF6D1}">
      <dgm:prSet/>
      <dgm:spPr/>
      <dgm:t>
        <a:bodyPr/>
        <a:lstStyle/>
        <a:p>
          <a:endParaRPr lang="zh-CN" altLang="en-US"/>
        </a:p>
      </dgm:t>
    </dgm:pt>
    <dgm:pt modelId="{FD682DB9-B791-4579-AE0A-77B44E0A358E}" type="sibTrans" cxnId="{31C6A475-5E0B-4737-AE0B-DB51103BF6D1}">
      <dgm:prSet/>
      <dgm:spPr/>
      <dgm:t>
        <a:bodyPr/>
        <a:lstStyle/>
        <a:p>
          <a:endParaRPr lang="zh-CN" altLang="en-US"/>
        </a:p>
      </dgm:t>
    </dgm:pt>
    <dgm:pt modelId="{0ADFB645-4EFC-4BA4-A34E-C946B3F8FE7E}">
      <dgm:prSet phldrT="[文本]"/>
      <dgm:spPr>
        <a:solidFill>
          <a:srgbClr val="00B050"/>
        </a:solidFill>
      </dgm:spPr>
      <dgm:t>
        <a:bodyPr/>
        <a:lstStyle/>
        <a:p>
          <a:r>
            <a:rPr lang="en-US" altLang="zh-CN" dirty="0" smtClean="0"/>
            <a:t>Physical (PHY)</a:t>
          </a:r>
          <a:endParaRPr lang="zh-CN" altLang="en-US" dirty="0"/>
        </a:p>
      </dgm:t>
    </dgm:pt>
    <dgm:pt modelId="{07081B42-E694-4B0D-BC18-C8A448F56903}" type="parTrans" cxnId="{BF06FE39-F678-4154-875F-697A615409D6}">
      <dgm:prSet/>
      <dgm:spPr/>
      <dgm:t>
        <a:bodyPr/>
        <a:lstStyle/>
        <a:p>
          <a:endParaRPr lang="zh-CN" altLang="en-US"/>
        </a:p>
      </dgm:t>
    </dgm:pt>
    <dgm:pt modelId="{2E7F267A-F277-43C8-BA0C-CB29CAD7CBB8}" type="sibTrans" cxnId="{BF06FE39-F678-4154-875F-697A615409D6}">
      <dgm:prSet/>
      <dgm:spPr/>
      <dgm:t>
        <a:bodyPr/>
        <a:lstStyle/>
        <a:p>
          <a:endParaRPr lang="zh-CN" altLang="en-US"/>
        </a:p>
      </dgm:t>
    </dgm:pt>
    <dgm:pt modelId="{71C81510-926D-40F1-AD79-6256EE4D2508}">
      <dgm:prSet phldrT="[文本]"/>
      <dgm:spPr/>
      <dgm:t>
        <a:bodyPr/>
        <a:lstStyle/>
        <a:p>
          <a:r>
            <a:rPr lang="en-US" altLang="zh-CN" dirty="0" smtClean="0"/>
            <a:t>Scheduling, Access Control, etc.</a:t>
          </a:r>
          <a:endParaRPr lang="zh-CN" altLang="en-US" dirty="0"/>
        </a:p>
      </dgm:t>
    </dgm:pt>
    <dgm:pt modelId="{1B19A815-DDEB-4287-BB5F-5ABD219F9DAE}" type="parTrans" cxnId="{0BB58268-B974-48A8-9AAE-21B6091867C0}">
      <dgm:prSet/>
      <dgm:spPr/>
      <dgm:t>
        <a:bodyPr/>
        <a:lstStyle/>
        <a:p>
          <a:endParaRPr lang="zh-CN" altLang="en-US"/>
        </a:p>
      </dgm:t>
    </dgm:pt>
    <dgm:pt modelId="{CF6B2E13-53C0-4D0C-9395-DD31F195D82D}" type="sibTrans" cxnId="{0BB58268-B974-48A8-9AAE-21B6091867C0}">
      <dgm:prSet/>
      <dgm:spPr/>
      <dgm:t>
        <a:bodyPr/>
        <a:lstStyle/>
        <a:p>
          <a:endParaRPr lang="zh-CN" altLang="en-US"/>
        </a:p>
      </dgm:t>
    </dgm:pt>
    <dgm:pt modelId="{C76DA331-DC25-4382-BF05-6975253AE369}">
      <dgm:prSet phldrT="[文本]"/>
      <dgm:spPr/>
      <dgm:t>
        <a:bodyPr/>
        <a:lstStyle/>
        <a:p>
          <a:r>
            <a:rPr lang="en-US" altLang="zh-CN" dirty="0" smtClean="0"/>
            <a:t>Data Transmission</a:t>
          </a:r>
          <a:endParaRPr lang="zh-CN" altLang="en-US" dirty="0"/>
        </a:p>
      </dgm:t>
    </dgm:pt>
    <dgm:pt modelId="{4F3B0E71-DFB0-43E6-BCF8-48EA07503E4C}" type="parTrans" cxnId="{DE6DE46F-977B-425D-B400-8018E4AD983B}">
      <dgm:prSet/>
      <dgm:spPr/>
      <dgm:t>
        <a:bodyPr/>
        <a:lstStyle/>
        <a:p>
          <a:endParaRPr lang="zh-CN" altLang="en-US"/>
        </a:p>
      </dgm:t>
    </dgm:pt>
    <dgm:pt modelId="{5C51359C-CE7D-4283-AD1A-8203E8B89F0E}" type="sibTrans" cxnId="{DE6DE46F-977B-425D-B400-8018E4AD983B}">
      <dgm:prSet/>
      <dgm:spPr/>
      <dgm:t>
        <a:bodyPr/>
        <a:lstStyle/>
        <a:p>
          <a:endParaRPr lang="zh-CN" altLang="en-US"/>
        </a:p>
      </dgm:t>
    </dgm:pt>
    <dgm:pt modelId="{F2094F2E-71C2-4A9E-A8B1-DDA351481384}" type="pres">
      <dgm:prSet presAssocID="{825B1640-253C-46BD-86D2-263AE94D8B69}" presName="Name0" presStyleCnt="0">
        <dgm:presLayoutVars>
          <dgm:dir/>
          <dgm:animLvl val="lvl"/>
          <dgm:resizeHandles val="exact"/>
        </dgm:presLayoutVars>
      </dgm:prSet>
      <dgm:spPr/>
      <dgm:t>
        <a:bodyPr/>
        <a:lstStyle/>
        <a:p>
          <a:endParaRPr lang="en-US"/>
        </a:p>
      </dgm:t>
    </dgm:pt>
    <dgm:pt modelId="{A97D574F-878C-4CAA-8AFE-42363C0C19B9}" type="pres">
      <dgm:prSet presAssocID="{B7529A2A-F2B8-4A79-9ADC-297BE4029636}" presName="linNode" presStyleCnt="0"/>
      <dgm:spPr/>
    </dgm:pt>
    <dgm:pt modelId="{939230BB-2C5E-40C7-A3C6-36C7B56BEE78}" type="pres">
      <dgm:prSet presAssocID="{B7529A2A-F2B8-4A79-9ADC-297BE4029636}" presName="parentText" presStyleLbl="node1" presStyleIdx="0" presStyleCnt="4">
        <dgm:presLayoutVars>
          <dgm:chMax val="1"/>
          <dgm:bulletEnabled val="1"/>
        </dgm:presLayoutVars>
      </dgm:prSet>
      <dgm:spPr/>
      <dgm:t>
        <a:bodyPr/>
        <a:lstStyle/>
        <a:p>
          <a:endParaRPr lang="en-US"/>
        </a:p>
      </dgm:t>
    </dgm:pt>
    <dgm:pt modelId="{8CFBA26C-6652-4AC4-890D-10CE142F7C81}" type="pres">
      <dgm:prSet presAssocID="{B7529A2A-F2B8-4A79-9ADC-297BE4029636}" presName="descendantText" presStyleLbl="alignAccFollowNode1" presStyleIdx="0" presStyleCnt="4">
        <dgm:presLayoutVars>
          <dgm:bulletEnabled val="1"/>
        </dgm:presLayoutVars>
      </dgm:prSet>
      <dgm:spPr/>
      <dgm:t>
        <a:bodyPr/>
        <a:lstStyle/>
        <a:p>
          <a:endParaRPr lang="zh-CN" altLang="en-US"/>
        </a:p>
      </dgm:t>
    </dgm:pt>
    <dgm:pt modelId="{4FB0850B-9B2E-4392-B153-70BB7BA52D2E}" type="pres">
      <dgm:prSet presAssocID="{561E34DA-A87C-41B7-BF6D-305149EFD958}" presName="sp" presStyleCnt="0"/>
      <dgm:spPr/>
    </dgm:pt>
    <dgm:pt modelId="{9517C209-3D86-421C-808F-885E7BEE366B}" type="pres">
      <dgm:prSet presAssocID="{3185E506-7618-46A7-B678-CFF6BB73DCD6}" presName="linNode" presStyleCnt="0"/>
      <dgm:spPr/>
    </dgm:pt>
    <dgm:pt modelId="{839753CA-8FF7-4016-A93B-76983E7076FA}" type="pres">
      <dgm:prSet presAssocID="{3185E506-7618-46A7-B678-CFF6BB73DCD6}" presName="parentText" presStyleLbl="node1" presStyleIdx="1" presStyleCnt="4">
        <dgm:presLayoutVars>
          <dgm:chMax val="1"/>
          <dgm:bulletEnabled val="1"/>
        </dgm:presLayoutVars>
      </dgm:prSet>
      <dgm:spPr/>
      <dgm:t>
        <a:bodyPr/>
        <a:lstStyle/>
        <a:p>
          <a:endParaRPr lang="en-US"/>
        </a:p>
      </dgm:t>
    </dgm:pt>
    <dgm:pt modelId="{650F4473-9158-413D-8D68-C2E2D014D06D}" type="pres">
      <dgm:prSet presAssocID="{3185E506-7618-46A7-B678-CFF6BB73DCD6}" presName="descendantText" presStyleLbl="alignAccFollowNode1" presStyleIdx="1" presStyleCnt="4">
        <dgm:presLayoutVars>
          <dgm:bulletEnabled val="1"/>
        </dgm:presLayoutVars>
      </dgm:prSet>
      <dgm:spPr/>
      <dgm:t>
        <a:bodyPr/>
        <a:lstStyle/>
        <a:p>
          <a:endParaRPr lang="zh-CN" altLang="en-US"/>
        </a:p>
      </dgm:t>
    </dgm:pt>
    <dgm:pt modelId="{733F3637-765B-4F0C-BCB8-CFE75CEDC9CA}" type="pres">
      <dgm:prSet presAssocID="{389A6111-C74D-4004-B6F5-95B562D40955}" presName="sp" presStyleCnt="0"/>
      <dgm:spPr/>
    </dgm:pt>
    <dgm:pt modelId="{F500E93F-2984-4379-8CAE-7C1C8BF80D53}" type="pres">
      <dgm:prSet presAssocID="{DD4553A0-780B-425B-99AE-44EEBF93C6A1}" presName="linNode" presStyleCnt="0"/>
      <dgm:spPr/>
    </dgm:pt>
    <dgm:pt modelId="{89CC5103-6E75-421C-97ED-271E75C760D5}" type="pres">
      <dgm:prSet presAssocID="{DD4553A0-780B-425B-99AE-44EEBF93C6A1}" presName="parentText" presStyleLbl="node1" presStyleIdx="2" presStyleCnt="4">
        <dgm:presLayoutVars>
          <dgm:chMax val="1"/>
          <dgm:bulletEnabled val="1"/>
        </dgm:presLayoutVars>
      </dgm:prSet>
      <dgm:spPr/>
      <dgm:t>
        <a:bodyPr/>
        <a:lstStyle/>
        <a:p>
          <a:endParaRPr lang="en-US"/>
        </a:p>
      </dgm:t>
    </dgm:pt>
    <dgm:pt modelId="{B47A69E6-3610-4C91-B0BE-F01010846CCF}" type="pres">
      <dgm:prSet presAssocID="{DD4553A0-780B-425B-99AE-44EEBF93C6A1}" presName="descendantText" presStyleLbl="alignAccFollowNode1" presStyleIdx="2" presStyleCnt="4">
        <dgm:presLayoutVars>
          <dgm:bulletEnabled val="1"/>
        </dgm:presLayoutVars>
      </dgm:prSet>
      <dgm:spPr/>
      <dgm:t>
        <a:bodyPr/>
        <a:lstStyle/>
        <a:p>
          <a:endParaRPr lang="zh-CN" altLang="en-US"/>
        </a:p>
      </dgm:t>
    </dgm:pt>
    <dgm:pt modelId="{4DB1C237-76E1-41CA-B8DC-358CB06CE926}" type="pres">
      <dgm:prSet presAssocID="{FD682DB9-B791-4579-AE0A-77B44E0A358E}" presName="sp" presStyleCnt="0"/>
      <dgm:spPr/>
    </dgm:pt>
    <dgm:pt modelId="{A5E1CD7D-1965-4F75-94AD-32E722CD043A}" type="pres">
      <dgm:prSet presAssocID="{0ADFB645-4EFC-4BA4-A34E-C946B3F8FE7E}" presName="linNode" presStyleCnt="0"/>
      <dgm:spPr/>
    </dgm:pt>
    <dgm:pt modelId="{7BC1ED70-D10D-4D7A-B774-E4D2289D9991}" type="pres">
      <dgm:prSet presAssocID="{0ADFB645-4EFC-4BA4-A34E-C946B3F8FE7E}" presName="parentText" presStyleLbl="node1" presStyleIdx="3" presStyleCnt="4">
        <dgm:presLayoutVars>
          <dgm:chMax val="1"/>
          <dgm:bulletEnabled val="1"/>
        </dgm:presLayoutVars>
      </dgm:prSet>
      <dgm:spPr/>
      <dgm:t>
        <a:bodyPr/>
        <a:lstStyle/>
        <a:p>
          <a:endParaRPr lang="en-US"/>
        </a:p>
      </dgm:t>
    </dgm:pt>
    <dgm:pt modelId="{E6E4488F-BCD3-4EDD-B590-2658E0C2F1DB}" type="pres">
      <dgm:prSet presAssocID="{0ADFB645-4EFC-4BA4-A34E-C946B3F8FE7E}" presName="descendantText" presStyleLbl="alignAccFollowNode1" presStyleIdx="3" presStyleCnt="4">
        <dgm:presLayoutVars>
          <dgm:bulletEnabled val="1"/>
        </dgm:presLayoutVars>
      </dgm:prSet>
      <dgm:spPr/>
      <dgm:t>
        <a:bodyPr/>
        <a:lstStyle/>
        <a:p>
          <a:endParaRPr lang="en-US"/>
        </a:p>
      </dgm:t>
    </dgm:pt>
  </dgm:ptLst>
  <dgm:cxnLst>
    <dgm:cxn modelId="{B5C14680-8947-4F16-8CF0-ED862AA37335}" type="presOf" srcId="{0DB03B4D-D191-47D5-80B0-13DF0DCA8123}" destId="{8CFBA26C-6652-4AC4-890D-10CE142F7C81}" srcOrd="0" destOrd="0" presId="urn:microsoft.com/office/officeart/2005/8/layout/vList5"/>
    <dgm:cxn modelId="{EA25F71B-9AEB-4BDA-A77D-21202441035A}" type="presOf" srcId="{9FCCF60C-8342-4761-ACD3-7F1D7D58D6DE}" destId="{650F4473-9158-413D-8D68-C2E2D014D06D}" srcOrd="0" destOrd="0" presId="urn:microsoft.com/office/officeart/2005/8/layout/vList5"/>
    <dgm:cxn modelId="{FBD8F2AB-7249-4E04-9C31-D2A7991C7FEC}" type="presOf" srcId="{71C81510-926D-40F1-AD79-6256EE4D2508}" destId="{B47A69E6-3610-4C91-B0BE-F01010846CCF}" srcOrd="0" destOrd="0" presId="urn:microsoft.com/office/officeart/2005/8/layout/vList5"/>
    <dgm:cxn modelId="{0BB58268-B974-48A8-9AAE-21B6091867C0}" srcId="{DD4553A0-780B-425B-99AE-44EEBF93C6A1}" destId="{71C81510-926D-40F1-AD79-6256EE4D2508}" srcOrd="0" destOrd="0" parTransId="{1B19A815-DDEB-4287-BB5F-5ABD219F9DAE}" sibTransId="{CF6B2E13-53C0-4D0C-9395-DD31F195D82D}"/>
    <dgm:cxn modelId="{3B5DE70D-7417-4CE2-9D8B-905862F5F672}" type="presOf" srcId="{DD4553A0-780B-425B-99AE-44EEBF93C6A1}" destId="{89CC5103-6E75-421C-97ED-271E75C760D5}" srcOrd="0" destOrd="0" presId="urn:microsoft.com/office/officeart/2005/8/layout/vList5"/>
    <dgm:cxn modelId="{C74E2E5C-9FA7-48D5-BB7B-98EDCC460E14}" srcId="{B7529A2A-F2B8-4A79-9ADC-297BE4029636}" destId="{0DB03B4D-D191-47D5-80B0-13DF0DCA8123}" srcOrd="0" destOrd="0" parTransId="{CDE5551F-80AB-453B-95E4-D40D4520E733}" sibTransId="{C57EB64B-7434-4A68-87F8-AE7FA1FC486B}"/>
    <dgm:cxn modelId="{8727A817-DF6A-4633-AF69-3E771E58C206}" type="presOf" srcId="{B7529A2A-F2B8-4A79-9ADC-297BE4029636}" destId="{939230BB-2C5E-40C7-A3C6-36C7B56BEE78}" srcOrd="0" destOrd="0" presId="urn:microsoft.com/office/officeart/2005/8/layout/vList5"/>
    <dgm:cxn modelId="{9B17855F-456C-4F57-A866-D07279422B7F}" srcId="{825B1640-253C-46BD-86D2-263AE94D8B69}" destId="{B7529A2A-F2B8-4A79-9ADC-297BE4029636}" srcOrd="0" destOrd="0" parTransId="{557EC428-6836-46AD-B3CC-124CEE1C87A9}" sibTransId="{561E34DA-A87C-41B7-BF6D-305149EFD958}"/>
    <dgm:cxn modelId="{7964D744-16CF-4C2E-BAB4-4AFA3C1CE909}" type="presOf" srcId="{3185E506-7618-46A7-B678-CFF6BB73DCD6}" destId="{839753CA-8FF7-4016-A93B-76983E7076FA}" srcOrd="0" destOrd="0" presId="urn:microsoft.com/office/officeart/2005/8/layout/vList5"/>
    <dgm:cxn modelId="{31C6A475-5E0B-4737-AE0B-DB51103BF6D1}" srcId="{825B1640-253C-46BD-86D2-263AE94D8B69}" destId="{DD4553A0-780B-425B-99AE-44EEBF93C6A1}" srcOrd="2" destOrd="0" parTransId="{B022A1A9-F305-4ED7-AF83-1DD7B9A457D5}" sibTransId="{FD682DB9-B791-4579-AE0A-77B44E0A358E}"/>
    <dgm:cxn modelId="{405ED646-05E9-4BCC-96F9-A76442CD79DD}" type="presOf" srcId="{825B1640-253C-46BD-86D2-263AE94D8B69}" destId="{F2094F2E-71C2-4A9E-A8B1-DDA351481384}" srcOrd="0" destOrd="0" presId="urn:microsoft.com/office/officeart/2005/8/layout/vList5"/>
    <dgm:cxn modelId="{BF06FE39-F678-4154-875F-697A615409D6}" srcId="{825B1640-253C-46BD-86D2-263AE94D8B69}" destId="{0ADFB645-4EFC-4BA4-A34E-C946B3F8FE7E}" srcOrd="3" destOrd="0" parTransId="{07081B42-E694-4B0D-BC18-C8A448F56903}" sibTransId="{2E7F267A-F277-43C8-BA0C-CB29CAD7CBB8}"/>
    <dgm:cxn modelId="{5061AE45-8AEF-4E10-909C-7D2A8C240225}" type="presOf" srcId="{0ADFB645-4EFC-4BA4-A34E-C946B3F8FE7E}" destId="{7BC1ED70-D10D-4D7A-B774-E4D2289D9991}" srcOrd="0" destOrd="0" presId="urn:microsoft.com/office/officeart/2005/8/layout/vList5"/>
    <dgm:cxn modelId="{9522DEC5-0926-4058-9C0F-81B4CF043B68}" srcId="{825B1640-253C-46BD-86D2-263AE94D8B69}" destId="{3185E506-7618-46A7-B678-CFF6BB73DCD6}" srcOrd="1" destOrd="0" parTransId="{B8FD411D-7349-4FC6-9907-A5F216C57B77}" sibTransId="{389A6111-C74D-4004-B6F5-95B562D40955}"/>
    <dgm:cxn modelId="{9F048E9C-C848-4260-AC42-AAD8432DF67D}" srcId="{3185E506-7618-46A7-B678-CFF6BB73DCD6}" destId="{9FCCF60C-8342-4761-ACD3-7F1D7D58D6DE}" srcOrd="0" destOrd="0" parTransId="{76470EC1-1C3A-4E56-A11D-D34EF4A516B6}" sibTransId="{64415F1E-8202-482C-A23A-916C5DB4B300}"/>
    <dgm:cxn modelId="{DE6DE46F-977B-425D-B400-8018E4AD983B}" srcId="{0ADFB645-4EFC-4BA4-A34E-C946B3F8FE7E}" destId="{C76DA331-DC25-4382-BF05-6975253AE369}" srcOrd="0" destOrd="0" parTransId="{4F3B0E71-DFB0-43E6-BCF8-48EA07503E4C}" sibTransId="{5C51359C-CE7D-4283-AD1A-8203E8B89F0E}"/>
    <dgm:cxn modelId="{5EBE8F90-1BD1-4845-B62A-067FA146FE7A}" type="presOf" srcId="{C76DA331-DC25-4382-BF05-6975253AE369}" destId="{E6E4488F-BCD3-4EDD-B590-2658E0C2F1DB}" srcOrd="0" destOrd="0" presId="urn:microsoft.com/office/officeart/2005/8/layout/vList5"/>
    <dgm:cxn modelId="{80C61D38-5F8E-4954-80F2-3B95C475BAB2}" type="presParOf" srcId="{F2094F2E-71C2-4A9E-A8B1-DDA351481384}" destId="{A97D574F-878C-4CAA-8AFE-42363C0C19B9}" srcOrd="0" destOrd="0" presId="urn:microsoft.com/office/officeart/2005/8/layout/vList5"/>
    <dgm:cxn modelId="{C51BB2D4-B01B-4668-AAB2-88F67D2B65AB}" type="presParOf" srcId="{A97D574F-878C-4CAA-8AFE-42363C0C19B9}" destId="{939230BB-2C5E-40C7-A3C6-36C7B56BEE78}" srcOrd="0" destOrd="0" presId="urn:microsoft.com/office/officeart/2005/8/layout/vList5"/>
    <dgm:cxn modelId="{30672861-BD78-4331-B180-0A5CB7426AFD}" type="presParOf" srcId="{A97D574F-878C-4CAA-8AFE-42363C0C19B9}" destId="{8CFBA26C-6652-4AC4-890D-10CE142F7C81}" srcOrd="1" destOrd="0" presId="urn:microsoft.com/office/officeart/2005/8/layout/vList5"/>
    <dgm:cxn modelId="{4D4C066E-691A-4CED-B62B-7BCA3109B9E1}" type="presParOf" srcId="{F2094F2E-71C2-4A9E-A8B1-DDA351481384}" destId="{4FB0850B-9B2E-4392-B153-70BB7BA52D2E}" srcOrd="1" destOrd="0" presId="urn:microsoft.com/office/officeart/2005/8/layout/vList5"/>
    <dgm:cxn modelId="{E47ABF73-A207-4B20-BCAA-B6B116471CF4}" type="presParOf" srcId="{F2094F2E-71C2-4A9E-A8B1-DDA351481384}" destId="{9517C209-3D86-421C-808F-885E7BEE366B}" srcOrd="2" destOrd="0" presId="urn:microsoft.com/office/officeart/2005/8/layout/vList5"/>
    <dgm:cxn modelId="{117BC37F-3EDB-4543-8345-9B7B11CF2243}" type="presParOf" srcId="{9517C209-3D86-421C-808F-885E7BEE366B}" destId="{839753CA-8FF7-4016-A93B-76983E7076FA}" srcOrd="0" destOrd="0" presId="urn:microsoft.com/office/officeart/2005/8/layout/vList5"/>
    <dgm:cxn modelId="{5ADA71F1-CEA1-4BD4-9FB1-AB884E035961}" type="presParOf" srcId="{9517C209-3D86-421C-808F-885E7BEE366B}" destId="{650F4473-9158-413D-8D68-C2E2D014D06D}" srcOrd="1" destOrd="0" presId="urn:microsoft.com/office/officeart/2005/8/layout/vList5"/>
    <dgm:cxn modelId="{11A98659-B321-4780-BDE4-074DBA8BA42B}" type="presParOf" srcId="{F2094F2E-71C2-4A9E-A8B1-DDA351481384}" destId="{733F3637-765B-4F0C-BCB8-CFE75CEDC9CA}" srcOrd="3" destOrd="0" presId="urn:microsoft.com/office/officeart/2005/8/layout/vList5"/>
    <dgm:cxn modelId="{2F43D606-890D-4558-9C69-6F5DEA071731}" type="presParOf" srcId="{F2094F2E-71C2-4A9E-A8B1-DDA351481384}" destId="{F500E93F-2984-4379-8CAE-7C1C8BF80D53}" srcOrd="4" destOrd="0" presId="urn:microsoft.com/office/officeart/2005/8/layout/vList5"/>
    <dgm:cxn modelId="{F7C864EB-4503-4B37-8051-CA54421FAD6A}" type="presParOf" srcId="{F500E93F-2984-4379-8CAE-7C1C8BF80D53}" destId="{89CC5103-6E75-421C-97ED-271E75C760D5}" srcOrd="0" destOrd="0" presId="urn:microsoft.com/office/officeart/2005/8/layout/vList5"/>
    <dgm:cxn modelId="{174914E2-6D91-4941-9137-19E63891CA77}" type="presParOf" srcId="{F500E93F-2984-4379-8CAE-7C1C8BF80D53}" destId="{B47A69E6-3610-4C91-B0BE-F01010846CCF}" srcOrd="1" destOrd="0" presId="urn:microsoft.com/office/officeart/2005/8/layout/vList5"/>
    <dgm:cxn modelId="{70F33F64-93C7-4A87-B8FE-12F1D220D237}" type="presParOf" srcId="{F2094F2E-71C2-4A9E-A8B1-DDA351481384}" destId="{4DB1C237-76E1-41CA-B8DC-358CB06CE926}" srcOrd="5" destOrd="0" presId="urn:microsoft.com/office/officeart/2005/8/layout/vList5"/>
    <dgm:cxn modelId="{FBA5C3E8-BA80-47BC-91C8-4418DE2C04DC}" type="presParOf" srcId="{F2094F2E-71C2-4A9E-A8B1-DDA351481384}" destId="{A5E1CD7D-1965-4F75-94AD-32E722CD043A}" srcOrd="6" destOrd="0" presId="urn:microsoft.com/office/officeart/2005/8/layout/vList5"/>
    <dgm:cxn modelId="{6033DBAD-F43C-42D1-8D5E-ADAF78895BE2}" type="presParOf" srcId="{A5E1CD7D-1965-4F75-94AD-32E722CD043A}" destId="{7BC1ED70-D10D-4D7A-B774-E4D2289D9991}" srcOrd="0" destOrd="0" presId="urn:microsoft.com/office/officeart/2005/8/layout/vList5"/>
    <dgm:cxn modelId="{28D4AAA8-036D-48CC-98F4-CF221E63CBD6}" type="presParOf" srcId="{A5E1CD7D-1965-4F75-94AD-32E722CD043A}" destId="{E6E4488F-BCD3-4EDD-B590-2658E0C2F1D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BD5A63-81AA-4BBE-A483-2B84A7921431}" type="doc">
      <dgm:prSet loTypeId="urn:microsoft.com/office/officeart/2005/8/layout/hierarchy3" loCatId="hierarchy" qsTypeId="urn:microsoft.com/office/officeart/2005/8/quickstyle/simple1" qsCatId="simple" csTypeId="urn:microsoft.com/office/officeart/2005/8/colors/accent0_1" csCatId="mainScheme" phldr="1"/>
      <dgm:spPr/>
      <dgm:t>
        <a:bodyPr/>
        <a:lstStyle/>
        <a:p>
          <a:endParaRPr lang="zh-CN" altLang="en-US"/>
        </a:p>
      </dgm:t>
    </dgm:pt>
    <dgm:pt modelId="{6D03BC4C-ABF0-4835-A356-B5721B883642}">
      <dgm:prSet phldrT="[文本]"/>
      <dgm:spPr/>
      <dgm:t>
        <a:bodyPr/>
        <a:lstStyle/>
        <a:p>
          <a:r>
            <a:rPr lang="en-US" altLang="zh-CN" dirty="0" smtClean="0"/>
            <a:t>Cross-tier interference</a:t>
          </a:r>
          <a:endParaRPr lang="zh-CN" altLang="en-US" dirty="0"/>
        </a:p>
      </dgm:t>
    </dgm:pt>
    <dgm:pt modelId="{1BDEFB1D-E186-4460-9A58-8214FB11883F}" type="parTrans" cxnId="{439C3076-71AD-41A8-996B-40D62DB36285}">
      <dgm:prSet/>
      <dgm:spPr/>
      <dgm:t>
        <a:bodyPr/>
        <a:lstStyle/>
        <a:p>
          <a:endParaRPr lang="zh-CN" altLang="en-US"/>
        </a:p>
      </dgm:t>
    </dgm:pt>
    <dgm:pt modelId="{E26C8B3B-3A17-415E-9518-ABCB8DB7FB94}" type="sibTrans" cxnId="{439C3076-71AD-41A8-996B-40D62DB36285}">
      <dgm:prSet/>
      <dgm:spPr/>
      <dgm:t>
        <a:bodyPr/>
        <a:lstStyle/>
        <a:p>
          <a:endParaRPr lang="zh-CN" altLang="en-US"/>
        </a:p>
      </dgm:t>
    </dgm:pt>
    <dgm:pt modelId="{75F758BD-403A-405F-A9A7-C035C9CE6DDD}">
      <dgm:prSet phldrT="[文本]"/>
      <dgm:spPr/>
      <dgm:t>
        <a:bodyPr/>
        <a:lstStyle/>
        <a:p>
          <a:r>
            <a:rPr lang="en-US" altLang="en-US" dirty="0" smtClean="0"/>
            <a:t>Caused by an element of the femtocell tier to the </a:t>
          </a:r>
          <a:r>
            <a:rPr lang="en-US" altLang="en-US" dirty="0" err="1" smtClean="0"/>
            <a:t>macrocell</a:t>
          </a:r>
          <a:r>
            <a:rPr lang="en-US" altLang="en-US" dirty="0" smtClean="0"/>
            <a:t> tier and vice versa</a:t>
          </a:r>
          <a:endParaRPr lang="zh-CN" altLang="en-US" dirty="0"/>
        </a:p>
      </dgm:t>
    </dgm:pt>
    <dgm:pt modelId="{852EBE0B-92B8-4F02-8BC4-57A7384AA6B7}" type="parTrans" cxnId="{279BFA9B-F8D2-4340-96EC-91043190E870}">
      <dgm:prSet/>
      <dgm:spPr/>
      <dgm:t>
        <a:bodyPr/>
        <a:lstStyle/>
        <a:p>
          <a:endParaRPr lang="zh-CN" altLang="en-US"/>
        </a:p>
      </dgm:t>
    </dgm:pt>
    <dgm:pt modelId="{22314331-22F6-449A-85A8-B74B4A67E2AF}" type="sibTrans" cxnId="{279BFA9B-F8D2-4340-96EC-91043190E870}">
      <dgm:prSet/>
      <dgm:spPr/>
      <dgm:t>
        <a:bodyPr/>
        <a:lstStyle/>
        <a:p>
          <a:endParaRPr lang="zh-CN" altLang="en-US"/>
        </a:p>
      </dgm:t>
    </dgm:pt>
    <dgm:pt modelId="{0CEBCDBB-1F70-499B-A4C9-C74A19314CC8}">
      <dgm:prSet phldrT="[文本]"/>
      <dgm:spPr/>
      <dgm:t>
        <a:bodyPr/>
        <a:lstStyle/>
        <a:p>
          <a:r>
            <a:rPr lang="en-US" altLang="zh-CN" dirty="0" smtClean="0"/>
            <a:t>Co-tier interference</a:t>
          </a:r>
          <a:endParaRPr lang="zh-CN" altLang="en-US" dirty="0"/>
        </a:p>
      </dgm:t>
    </dgm:pt>
    <dgm:pt modelId="{4EE530F6-E829-4308-BDA8-B78ED26DA30D}" type="parTrans" cxnId="{B801335A-4B93-4389-9E74-3235FE34781C}">
      <dgm:prSet/>
      <dgm:spPr/>
      <dgm:t>
        <a:bodyPr/>
        <a:lstStyle/>
        <a:p>
          <a:endParaRPr lang="zh-CN" altLang="en-US"/>
        </a:p>
      </dgm:t>
    </dgm:pt>
    <dgm:pt modelId="{3AD45196-110F-469A-B422-08F618215759}" type="sibTrans" cxnId="{B801335A-4B93-4389-9E74-3235FE34781C}">
      <dgm:prSet/>
      <dgm:spPr/>
      <dgm:t>
        <a:bodyPr/>
        <a:lstStyle/>
        <a:p>
          <a:endParaRPr lang="zh-CN" altLang="en-US"/>
        </a:p>
      </dgm:t>
    </dgm:pt>
    <dgm:pt modelId="{A22E6371-6612-4F49-AEF6-41F31A2ED1D7}">
      <dgm:prSet phldrT="[文本]"/>
      <dgm:spPr/>
      <dgm:t>
        <a:bodyPr/>
        <a:lstStyle/>
        <a:p>
          <a:r>
            <a:rPr lang="en-US" altLang="en-US" dirty="0" smtClean="0"/>
            <a:t>Occurs between elements of the same tier, for example, between neighboring femtocells</a:t>
          </a:r>
          <a:endParaRPr lang="zh-CN" altLang="en-US" dirty="0"/>
        </a:p>
      </dgm:t>
    </dgm:pt>
    <dgm:pt modelId="{3A9C13E7-BBFC-4B4E-B36D-FE16E05AD0AD}" type="parTrans" cxnId="{261B409C-1E1C-4F55-A26B-B4A8AE487AD8}">
      <dgm:prSet/>
      <dgm:spPr/>
      <dgm:t>
        <a:bodyPr/>
        <a:lstStyle/>
        <a:p>
          <a:endParaRPr lang="zh-CN" altLang="en-US"/>
        </a:p>
      </dgm:t>
    </dgm:pt>
    <dgm:pt modelId="{E012E4E7-C485-45FA-A375-9C4D61313615}" type="sibTrans" cxnId="{261B409C-1E1C-4F55-A26B-B4A8AE487AD8}">
      <dgm:prSet/>
      <dgm:spPr/>
      <dgm:t>
        <a:bodyPr/>
        <a:lstStyle/>
        <a:p>
          <a:endParaRPr lang="zh-CN" altLang="en-US"/>
        </a:p>
      </dgm:t>
    </dgm:pt>
    <dgm:pt modelId="{5689906F-708A-405C-ACC4-CD422E35E543}" type="pres">
      <dgm:prSet presAssocID="{EBBD5A63-81AA-4BBE-A483-2B84A7921431}" presName="diagram" presStyleCnt="0">
        <dgm:presLayoutVars>
          <dgm:chPref val="1"/>
          <dgm:dir/>
          <dgm:animOne val="branch"/>
          <dgm:animLvl val="lvl"/>
          <dgm:resizeHandles/>
        </dgm:presLayoutVars>
      </dgm:prSet>
      <dgm:spPr/>
      <dgm:t>
        <a:bodyPr/>
        <a:lstStyle/>
        <a:p>
          <a:endParaRPr lang="zh-CN" altLang="en-US"/>
        </a:p>
      </dgm:t>
    </dgm:pt>
    <dgm:pt modelId="{79427E53-5B27-4ED9-885B-7F1A87CF92A1}" type="pres">
      <dgm:prSet presAssocID="{6D03BC4C-ABF0-4835-A356-B5721B883642}" presName="root" presStyleCnt="0"/>
      <dgm:spPr/>
      <dgm:t>
        <a:bodyPr/>
        <a:lstStyle/>
        <a:p>
          <a:endParaRPr lang="zh-CN" altLang="en-US"/>
        </a:p>
      </dgm:t>
    </dgm:pt>
    <dgm:pt modelId="{304400D3-B9EE-4FE0-8248-62D4C9D80E3F}" type="pres">
      <dgm:prSet presAssocID="{6D03BC4C-ABF0-4835-A356-B5721B883642}" presName="rootComposite" presStyleCnt="0"/>
      <dgm:spPr/>
      <dgm:t>
        <a:bodyPr/>
        <a:lstStyle/>
        <a:p>
          <a:endParaRPr lang="zh-CN" altLang="en-US"/>
        </a:p>
      </dgm:t>
    </dgm:pt>
    <dgm:pt modelId="{958E98FE-6384-4DBA-9BF7-DF794F142833}" type="pres">
      <dgm:prSet presAssocID="{6D03BC4C-ABF0-4835-A356-B5721B883642}" presName="rootText" presStyleLbl="node1" presStyleIdx="0" presStyleCnt="2"/>
      <dgm:spPr/>
      <dgm:t>
        <a:bodyPr/>
        <a:lstStyle/>
        <a:p>
          <a:endParaRPr lang="zh-CN" altLang="en-US"/>
        </a:p>
      </dgm:t>
    </dgm:pt>
    <dgm:pt modelId="{6376D3CA-45F3-4C98-908B-46D37EA3C265}" type="pres">
      <dgm:prSet presAssocID="{6D03BC4C-ABF0-4835-A356-B5721B883642}" presName="rootConnector" presStyleLbl="node1" presStyleIdx="0" presStyleCnt="2"/>
      <dgm:spPr/>
      <dgm:t>
        <a:bodyPr/>
        <a:lstStyle/>
        <a:p>
          <a:endParaRPr lang="zh-CN" altLang="en-US"/>
        </a:p>
      </dgm:t>
    </dgm:pt>
    <dgm:pt modelId="{F5716E40-E176-4226-A5D3-D7E194D2F9E7}" type="pres">
      <dgm:prSet presAssocID="{6D03BC4C-ABF0-4835-A356-B5721B883642}" presName="childShape" presStyleCnt="0"/>
      <dgm:spPr/>
      <dgm:t>
        <a:bodyPr/>
        <a:lstStyle/>
        <a:p>
          <a:endParaRPr lang="zh-CN" altLang="en-US"/>
        </a:p>
      </dgm:t>
    </dgm:pt>
    <dgm:pt modelId="{53541E74-3075-45D5-9756-DA296FFAEB5B}" type="pres">
      <dgm:prSet presAssocID="{852EBE0B-92B8-4F02-8BC4-57A7384AA6B7}" presName="Name13" presStyleLbl="parChTrans1D2" presStyleIdx="0" presStyleCnt="2"/>
      <dgm:spPr/>
      <dgm:t>
        <a:bodyPr/>
        <a:lstStyle/>
        <a:p>
          <a:endParaRPr lang="zh-CN" altLang="en-US"/>
        </a:p>
      </dgm:t>
    </dgm:pt>
    <dgm:pt modelId="{B9A53079-C359-41B1-A4D1-478F8E769608}" type="pres">
      <dgm:prSet presAssocID="{75F758BD-403A-405F-A9A7-C035C9CE6DDD}" presName="childText" presStyleLbl="bgAcc1" presStyleIdx="0" presStyleCnt="2">
        <dgm:presLayoutVars>
          <dgm:bulletEnabled val="1"/>
        </dgm:presLayoutVars>
      </dgm:prSet>
      <dgm:spPr/>
      <dgm:t>
        <a:bodyPr/>
        <a:lstStyle/>
        <a:p>
          <a:endParaRPr lang="zh-CN" altLang="en-US"/>
        </a:p>
      </dgm:t>
    </dgm:pt>
    <dgm:pt modelId="{42C49403-7EDB-4590-B425-0DAB944FC188}" type="pres">
      <dgm:prSet presAssocID="{0CEBCDBB-1F70-499B-A4C9-C74A19314CC8}" presName="root" presStyleCnt="0"/>
      <dgm:spPr/>
      <dgm:t>
        <a:bodyPr/>
        <a:lstStyle/>
        <a:p>
          <a:endParaRPr lang="zh-CN" altLang="en-US"/>
        </a:p>
      </dgm:t>
    </dgm:pt>
    <dgm:pt modelId="{F0FAC3B2-BE1A-4B1D-B865-E0FA9F1450AE}" type="pres">
      <dgm:prSet presAssocID="{0CEBCDBB-1F70-499B-A4C9-C74A19314CC8}" presName="rootComposite" presStyleCnt="0"/>
      <dgm:spPr/>
      <dgm:t>
        <a:bodyPr/>
        <a:lstStyle/>
        <a:p>
          <a:endParaRPr lang="zh-CN" altLang="en-US"/>
        </a:p>
      </dgm:t>
    </dgm:pt>
    <dgm:pt modelId="{6D787777-F7DD-4BBC-8793-649D4FCC08CF}" type="pres">
      <dgm:prSet presAssocID="{0CEBCDBB-1F70-499B-A4C9-C74A19314CC8}" presName="rootText" presStyleLbl="node1" presStyleIdx="1" presStyleCnt="2"/>
      <dgm:spPr/>
      <dgm:t>
        <a:bodyPr/>
        <a:lstStyle/>
        <a:p>
          <a:endParaRPr lang="zh-CN" altLang="en-US"/>
        </a:p>
      </dgm:t>
    </dgm:pt>
    <dgm:pt modelId="{7FFE3F27-747D-4FF4-880E-06D180A62568}" type="pres">
      <dgm:prSet presAssocID="{0CEBCDBB-1F70-499B-A4C9-C74A19314CC8}" presName="rootConnector" presStyleLbl="node1" presStyleIdx="1" presStyleCnt="2"/>
      <dgm:spPr/>
      <dgm:t>
        <a:bodyPr/>
        <a:lstStyle/>
        <a:p>
          <a:endParaRPr lang="zh-CN" altLang="en-US"/>
        </a:p>
      </dgm:t>
    </dgm:pt>
    <dgm:pt modelId="{28D7D85A-128C-483A-B43A-C6B66A77CA76}" type="pres">
      <dgm:prSet presAssocID="{0CEBCDBB-1F70-499B-A4C9-C74A19314CC8}" presName="childShape" presStyleCnt="0"/>
      <dgm:spPr/>
      <dgm:t>
        <a:bodyPr/>
        <a:lstStyle/>
        <a:p>
          <a:endParaRPr lang="zh-CN" altLang="en-US"/>
        </a:p>
      </dgm:t>
    </dgm:pt>
    <dgm:pt modelId="{38B18CB2-1CF4-49A7-A5B4-ED0DA5A77609}" type="pres">
      <dgm:prSet presAssocID="{3A9C13E7-BBFC-4B4E-B36D-FE16E05AD0AD}" presName="Name13" presStyleLbl="parChTrans1D2" presStyleIdx="1" presStyleCnt="2"/>
      <dgm:spPr/>
      <dgm:t>
        <a:bodyPr/>
        <a:lstStyle/>
        <a:p>
          <a:endParaRPr lang="zh-CN" altLang="en-US"/>
        </a:p>
      </dgm:t>
    </dgm:pt>
    <dgm:pt modelId="{BD7A3872-EEEA-414C-8C47-83F7424D741A}" type="pres">
      <dgm:prSet presAssocID="{A22E6371-6612-4F49-AEF6-41F31A2ED1D7}" presName="childText" presStyleLbl="bgAcc1" presStyleIdx="1" presStyleCnt="2">
        <dgm:presLayoutVars>
          <dgm:bulletEnabled val="1"/>
        </dgm:presLayoutVars>
      </dgm:prSet>
      <dgm:spPr/>
      <dgm:t>
        <a:bodyPr/>
        <a:lstStyle/>
        <a:p>
          <a:endParaRPr lang="zh-CN" altLang="en-US"/>
        </a:p>
      </dgm:t>
    </dgm:pt>
  </dgm:ptLst>
  <dgm:cxnLst>
    <dgm:cxn modelId="{261B409C-1E1C-4F55-A26B-B4A8AE487AD8}" srcId="{0CEBCDBB-1F70-499B-A4C9-C74A19314CC8}" destId="{A22E6371-6612-4F49-AEF6-41F31A2ED1D7}" srcOrd="0" destOrd="0" parTransId="{3A9C13E7-BBFC-4B4E-B36D-FE16E05AD0AD}" sibTransId="{E012E4E7-C485-45FA-A375-9C4D61313615}"/>
    <dgm:cxn modelId="{181767E1-8881-415B-9514-36334E944436}" type="presOf" srcId="{852EBE0B-92B8-4F02-8BC4-57A7384AA6B7}" destId="{53541E74-3075-45D5-9756-DA296FFAEB5B}" srcOrd="0" destOrd="0" presId="urn:microsoft.com/office/officeart/2005/8/layout/hierarchy3"/>
    <dgm:cxn modelId="{279BFA9B-F8D2-4340-96EC-91043190E870}" srcId="{6D03BC4C-ABF0-4835-A356-B5721B883642}" destId="{75F758BD-403A-405F-A9A7-C035C9CE6DDD}" srcOrd="0" destOrd="0" parTransId="{852EBE0B-92B8-4F02-8BC4-57A7384AA6B7}" sibTransId="{22314331-22F6-449A-85A8-B74B4A67E2AF}"/>
    <dgm:cxn modelId="{AA0F304D-902B-437A-ACC5-A9C4E5DC0921}" type="presOf" srcId="{6D03BC4C-ABF0-4835-A356-B5721B883642}" destId="{6376D3CA-45F3-4C98-908B-46D37EA3C265}" srcOrd="1" destOrd="0" presId="urn:microsoft.com/office/officeart/2005/8/layout/hierarchy3"/>
    <dgm:cxn modelId="{F1F848C6-F5C0-47AC-A170-EA6F2E6A958D}" type="presOf" srcId="{0CEBCDBB-1F70-499B-A4C9-C74A19314CC8}" destId="{7FFE3F27-747D-4FF4-880E-06D180A62568}" srcOrd="1" destOrd="0" presId="urn:microsoft.com/office/officeart/2005/8/layout/hierarchy3"/>
    <dgm:cxn modelId="{1F1C126C-93AE-4097-B959-D28E524FBE64}" type="presOf" srcId="{75F758BD-403A-405F-A9A7-C035C9CE6DDD}" destId="{B9A53079-C359-41B1-A4D1-478F8E769608}" srcOrd="0" destOrd="0" presId="urn:microsoft.com/office/officeart/2005/8/layout/hierarchy3"/>
    <dgm:cxn modelId="{439C3076-71AD-41A8-996B-40D62DB36285}" srcId="{EBBD5A63-81AA-4BBE-A483-2B84A7921431}" destId="{6D03BC4C-ABF0-4835-A356-B5721B883642}" srcOrd="0" destOrd="0" parTransId="{1BDEFB1D-E186-4460-9A58-8214FB11883F}" sibTransId="{E26C8B3B-3A17-415E-9518-ABCB8DB7FB94}"/>
    <dgm:cxn modelId="{83314B25-48F1-4A60-A5E4-0082ED7DC486}" type="presOf" srcId="{6D03BC4C-ABF0-4835-A356-B5721B883642}" destId="{958E98FE-6384-4DBA-9BF7-DF794F142833}" srcOrd="0" destOrd="0" presId="urn:microsoft.com/office/officeart/2005/8/layout/hierarchy3"/>
    <dgm:cxn modelId="{9BB86428-423F-4D28-A90A-710EAA35110B}" type="presOf" srcId="{EBBD5A63-81AA-4BBE-A483-2B84A7921431}" destId="{5689906F-708A-405C-ACC4-CD422E35E543}" srcOrd="0" destOrd="0" presId="urn:microsoft.com/office/officeart/2005/8/layout/hierarchy3"/>
    <dgm:cxn modelId="{A0047109-E309-403D-A14A-7AF227E2F5E1}" type="presOf" srcId="{A22E6371-6612-4F49-AEF6-41F31A2ED1D7}" destId="{BD7A3872-EEEA-414C-8C47-83F7424D741A}" srcOrd="0" destOrd="0" presId="urn:microsoft.com/office/officeart/2005/8/layout/hierarchy3"/>
    <dgm:cxn modelId="{B801335A-4B93-4389-9E74-3235FE34781C}" srcId="{EBBD5A63-81AA-4BBE-A483-2B84A7921431}" destId="{0CEBCDBB-1F70-499B-A4C9-C74A19314CC8}" srcOrd="1" destOrd="0" parTransId="{4EE530F6-E829-4308-BDA8-B78ED26DA30D}" sibTransId="{3AD45196-110F-469A-B422-08F618215759}"/>
    <dgm:cxn modelId="{5CCC613B-65D9-494D-A897-C9F8012A6A79}" type="presOf" srcId="{0CEBCDBB-1F70-499B-A4C9-C74A19314CC8}" destId="{6D787777-F7DD-4BBC-8793-649D4FCC08CF}" srcOrd="0" destOrd="0" presId="urn:microsoft.com/office/officeart/2005/8/layout/hierarchy3"/>
    <dgm:cxn modelId="{1684BC90-DF89-4D1B-AE14-EAE6F1C5A18D}" type="presOf" srcId="{3A9C13E7-BBFC-4B4E-B36D-FE16E05AD0AD}" destId="{38B18CB2-1CF4-49A7-A5B4-ED0DA5A77609}" srcOrd="0" destOrd="0" presId="urn:microsoft.com/office/officeart/2005/8/layout/hierarchy3"/>
    <dgm:cxn modelId="{3B933A85-0C64-4FB2-B660-43AFFED414D6}" type="presParOf" srcId="{5689906F-708A-405C-ACC4-CD422E35E543}" destId="{79427E53-5B27-4ED9-885B-7F1A87CF92A1}" srcOrd="0" destOrd="0" presId="urn:microsoft.com/office/officeart/2005/8/layout/hierarchy3"/>
    <dgm:cxn modelId="{205F5241-0C1F-4B2D-933F-7CB4322F293E}" type="presParOf" srcId="{79427E53-5B27-4ED9-885B-7F1A87CF92A1}" destId="{304400D3-B9EE-4FE0-8248-62D4C9D80E3F}" srcOrd="0" destOrd="0" presId="urn:microsoft.com/office/officeart/2005/8/layout/hierarchy3"/>
    <dgm:cxn modelId="{0C79F17D-6F41-4138-AE16-F9C565084503}" type="presParOf" srcId="{304400D3-B9EE-4FE0-8248-62D4C9D80E3F}" destId="{958E98FE-6384-4DBA-9BF7-DF794F142833}" srcOrd="0" destOrd="0" presId="urn:microsoft.com/office/officeart/2005/8/layout/hierarchy3"/>
    <dgm:cxn modelId="{1CE1620C-1E70-439D-953E-5B4F18269C62}" type="presParOf" srcId="{304400D3-B9EE-4FE0-8248-62D4C9D80E3F}" destId="{6376D3CA-45F3-4C98-908B-46D37EA3C265}" srcOrd="1" destOrd="0" presId="urn:microsoft.com/office/officeart/2005/8/layout/hierarchy3"/>
    <dgm:cxn modelId="{8DF6BA39-68B9-40DB-8178-DB66727F1375}" type="presParOf" srcId="{79427E53-5B27-4ED9-885B-7F1A87CF92A1}" destId="{F5716E40-E176-4226-A5D3-D7E194D2F9E7}" srcOrd="1" destOrd="0" presId="urn:microsoft.com/office/officeart/2005/8/layout/hierarchy3"/>
    <dgm:cxn modelId="{063AFAD7-FC35-495E-93D2-CABAA0F7E181}" type="presParOf" srcId="{F5716E40-E176-4226-A5D3-D7E194D2F9E7}" destId="{53541E74-3075-45D5-9756-DA296FFAEB5B}" srcOrd="0" destOrd="0" presId="urn:microsoft.com/office/officeart/2005/8/layout/hierarchy3"/>
    <dgm:cxn modelId="{047F273A-0402-4395-94C3-A9FE5F82B964}" type="presParOf" srcId="{F5716E40-E176-4226-A5D3-D7E194D2F9E7}" destId="{B9A53079-C359-41B1-A4D1-478F8E769608}" srcOrd="1" destOrd="0" presId="urn:microsoft.com/office/officeart/2005/8/layout/hierarchy3"/>
    <dgm:cxn modelId="{E4A4C373-1F1E-4CD7-B943-1CA83462A496}" type="presParOf" srcId="{5689906F-708A-405C-ACC4-CD422E35E543}" destId="{42C49403-7EDB-4590-B425-0DAB944FC188}" srcOrd="1" destOrd="0" presId="urn:microsoft.com/office/officeart/2005/8/layout/hierarchy3"/>
    <dgm:cxn modelId="{65DDEA96-46B7-458C-B5CA-5A71B01223E3}" type="presParOf" srcId="{42C49403-7EDB-4590-B425-0DAB944FC188}" destId="{F0FAC3B2-BE1A-4B1D-B865-E0FA9F1450AE}" srcOrd="0" destOrd="0" presId="urn:microsoft.com/office/officeart/2005/8/layout/hierarchy3"/>
    <dgm:cxn modelId="{B7CAF8A1-D8C2-4DBC-8869-236464DD9F73}" type="presParOf" srcId="{F0FAC3B2-BE1A-4B1D-B865-E0FA9F1450AE}" destId="{6D787777-F7DD-4BBC-8793-649D4FCC08CF}" srcOrd="0" destOrd="0" presId="urn:microsoft.com/office/officeart/2005/8/layout/hierarchy3"/>
    <dgm:cxn modelId="{5BE07E2D-8BA9-46E4-B215-998D3546843A}" type="presParOf" srcId="{F0FAC3B2-BE1A-4B1D-B865-E0FA9F1450AE}" destId="{7FFE3F27-747D-4FF4-880E-06D180A62568}" srcOrd="1" destOrd="0" presId="urn:microsoft.com/office/officeart/2005/8/layout/hierarchy3"/>
    <dgm:cxn modelId="{C1A84A18-4E1C-4AAB-9E5D-A437DF57D3A8}" type="presParOf" srcId="{42C49403-7EDB-4590-B425-0DAB944FC188}" destId="{28D7D85A-128C-483A-B43A-C6B66A77CA76}" srcOrd="1" destOrd="0" presId="urn:microsoft.com/office/officeart/2005/8/layout/hierarchy3"/>
    <dgm:cxn modelId="{787A2234-BBC2-4B2D-B8A2-E9E6DAD2884C}" type="presParOf" srcId="{28D7D85A-128C-483A-B43A-C6B66A77CA76}" destId="{38B18CB2-1CF4-49A7-A5B4-ED0DA5A77609}" srcOrd="0" destOrd="0" presId="urn:microsoft.com/office/officeart/2005/8/layout/hierarchy3"/>
    <dgm:cxn modelId="{D30E0636-5B64-41B2-98D3-6F149F3784D6}" type="presParOf" srcId="{28D7D85A-128C-483A-B43A-C6B66A77CA76}" destId="{BD7A3872-EEEA-414C-8C47-83F7424D741A}" srcOrd="1" destOrd="0" presId="urn:microsoft.com/office/officeart/2005/8/layout/hierarchy3"/>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B80CA0-EEC9-4114-9535-D5B9C926B737}" type="doc">
      <dgm:prSet loTypeId="urn:microsoft.com/office/officeart/2005/8/layout/hList1" loCatId="list" qsTypeId="urn:microsoft.com/office/officeart/2005/8/quickstyle/simple4" qsCatId="simple" csTypeId="urn:microsoft.com/office/officeart/2005/8/colors/accent0_2" csCatId="mainScheme" phldr="1"/>
      <dgm:spPr/>
      <dgm:t>
        <a:bodyPr/>
        <a:lstStyle/>
        <a:p>
          <a:endParaRPr lang="zh-CN" altLang="en-US"/>
        </a:p>
      </dgm:t>
    </dgm:pt>
    <dgm:pt modelId="{4A71A070-D1CC-4812-BE58-BF3B85BADB25}">
      <dgm:prSet phldrT="[文本]"/>
      <dgm:spPr/>
      <dgm:t>
        <a:bodyPr/>
        <a:lstStyle/>
        <a:p>
          <a:r>
            <a:rPr lang="en-US" altLang="zh-CN" dirty="0" smtClean="0"/>
            <a:t>Closed Access</a:t>
          </a:r>
          <a:endParaRPr lang="zh-CN" altLang="en-US" dirty="0"/>
        </a:p>
      </dgm:t>
    </dgm:pt>
    <dgm:pt modelId="{36DB0017-9CD3-47B6-8F58-972BD51049CE}" type="parTrans" cxnId="{ADCCF645-3792-48C4-AC15-A9EE5A0D7C49}">
      <dgm:prSet/>
      <dgm:spPr/>
      <dgm:t>
        <a:bodyPr/>
        <a:lstStyle/>
        <a:p>
          <a:endParaRPr lang="zh-CN" altLang="en-US"/>
        </a:p>
      </dgm:t>
    </dgm:pt>
    <dgm:pt modelId="{F928E9F5-B309-42B2-9F16-E45EE4A6420F}" type="sibTrans" cxnId="{ADCCF645-3792-48C4-AC15-A9EE5A0D7C49}">
      <dgm:prSet/>
      <dgm:spPr/>
      <dgm:t>
        <a:bodyPr/>
        <a:lstStyle/>
        <a:p>
          <a:endParaRPr lang="zh-CN" altLang="en-US"/>
        </a:p>
      </dgm:t>
    </dgm:pt>
    <dgm:pt modelId="{AA6F341A-5249-4D4D-AD60-7888A4C2F9B6}">
      <dgm:prSet phldrT="[文本]" custT="1"/>
      <dgm:spPr/>
      <dgm:t>
        <a:bodyPr/>
        <a:lstStyle/>
        <a:p>
          <a:r>
            <a:rPr lang="en-US" altLang="en-US" sz="1400" dirty="0" smtClean="0"/>
            <a:t>Only a subset of users defined by the femtocell owner can connect to the femtocell</a:t>
          </a:r>
          <a:endParaRPr lang="zh-CN" altLang="en-US" sz="1400" dirty="0"/>
        </a:p>
      </dgm:t>
    </dgm:pt>
    <dgm:pt modelId="{AA99DB0F-D4A3-4949-BF89-FDEC3BF72C05}" type="parTrans" cxnId="{76BF54BE-6135-42FE-B799-EC26C8293290}">
      <dgm:prSet/>
      <dgm:spPr/>
      <dgm:t>
        <a:bodyPr/>
        <a:lstStyle/>
        <a:p>
          <a:endParaRPr lang="zh-CN" altLang="en-US"/>
        </a:p>
      </dgm:t>
    </dgm:pt>
    <dgm:pt modelId="{DBDDDC8F-80A9-4EF2-A7D4-999AEA1A0684}" type="sibTrans" cxnId="{76BF54BE-6135-42FE-B799-EC26C8293290}">
      <dgm:prSet/>
      <dgm:spPr/>
      <dgm:t>
        <a:bodyPr/>
        <a:lstStyle/>
        <a:p>
          <a:endParaRPr lang="zh-CN" altLang="en-US"/>
        </a:p>
      </dgm:t>
    </dgm:pt>
    <dgm:pt modelId="{10FFB256-545B-46AD-9B93-58AB5EEAD025}">
      <dgm:prSet phldrT="[文本]"/>
      <dgm:spPr/>
      <dgm:t>
        <a:bodyPr/>
        <a:lstStyle/>
        <a:p>
          <a:r>
            <a:rPr lang="en-US" altLang="zh-CN" dirty="0" smtClean="0"/>
            <a:t>Open Access</a:t>
          </a:r>
          <a:endParaRPr lang="zh-CN" altLang="en-US" dirty="0"/>
        </a:p>
      </dgm:t>
    </dgm:pt>
    <dgm:pt modelId="{B6C5414E-4A03-4757-9C96-770396E0795F}" type="parTrans" cxnId="{781B5240-0749-41F8-9707-7583C0C8407F}">
      <dgm:prSet/>
      <dgm:spPr/>
      <dgm:t>
        <a:bodyPr/>
        <a:lstStyle/>
        <a:p>
          <a:endParaRPr lang="zh-CN" altLang="en-US"/>
        </a:p>
      </dgm:t>
    </dgm:pt>
    <dgm:pt modelId="{7823966C-FF81-4C3A-9FC5-AA0EF5C26999}" type="sibTrans" cxnId="{781B5240-0749-41F8-9707-7583C0C8407F}">
      <dgm:prSet/>
      <dgm:spPr/>
      <dgm:t>
        <a:bodyPr/>
        <a:lstStyle/>
        <a:p>
          <a:endParaRPr lang="zh-CN" altLang="en-US"/>
        </a:p>
      </dgm:t>
    </dgm:pt>
    <dgm:pt modelId="{1EE97D43-D315-483B-B396-AD3276A52A9F}">
      <dgm:prSet phldrT="[文本]" custT="1"/>
      <dgm:spPr/>
      <dgm:t>
        <a:bodyPr/>
        <a:lstStyle/>
        <a:p>
          <a:r>
            <a:rPr lang="en-US" altLang="en-US" sz="1400" dirty="0" smtClean="0"/>
            <a:t>All customers of the operator have the right to make use of any femtocell</a:t>
          </a:r>
          <a:endParaRPr lang="zh-CN" altLang="en-US" sz="1400" dirty="0"/>
        </a:p>
      </dgm:t>
    </dgm:pt>
    <dgm:pt modelId="{EC74E93A-BA67-46B5-8F4D-F16D9761DFAD}" type="parTrans" cxnId="{29D8B269-C19D-419C-A7C9-4522F749E631}">
      <dgm:prSet/>
      <dgm:spPr/>
      <dgm:t>
        <a:bodyPr/>
        <a:lstStyle/>
        <a:p>
          <a:endParaRPr lang="zh-CN" altLang="en-US"/>
        </a:p>
      </dgm:t>
    </dgm:pt>
    <dgm:pt modelId="{901F7BC1-88F1-4FEF-BCD4-DC5465D5153D}" type="sibTrans" cxnId="{29D8B269-C19D-419C-A7C9-4522F749E631}">
      <dgm:prSet/>
      <dgm:spPr/>
      <dgm:t>
        <a:bodyPr/>
        <a:lstStyle/>
        <a:p>
          <a:endParaRPr lang="zh-CN" altLang="en-US"/>
        </a:p>
      </dgm:t>
    </dgm:pt>
    <dgm:pt modelId="{0032E9BB-0B41-4153-B71D-5435BE6B70D0}">
      <dgm:prSet phldrT="[文本]"/>
      <dgm:spPr/>
      <dgm:t>
        <a:bodyPr/>
        <a:lstStyle/>
        <a:p>
          <a:r>
            <a:rPr lang="en-US" altLang="zh-CN" dirty="0" smtClean="0"/>
            <a:t>Hybrid Access</a:t>
          </a:r>
          <a:endParaRPr lang="zh-CN" altLang="en-US" dirty="0"/>
        </a:p>
      </dgm:t>
    </dgm:pt>
    <dgm:pt modelId="{66C25E18-5EC0-4077-8EEE-01F16C901586}" type="parTrans" cxnId="{3396F209-BA9F-4DC5-89FE-5A25F5188781}">
      <dgm:prSet/>
      <dgm:spPr/>
      <dgm:t>
        <a:bodyPr/>
        <a:lstStyle/>
        <a:p>
          <a:endParaRPr lang="zh-CN" altLang="en-US"/>
        </a:p>
      </dgm:t>
    </dgm:pt>
    <dgm:pt modelId="{BDDBC644-795E-47EA-BB7C-4CDB9C760A2A}" type="sibTrans" cxnId="{3396F209-BA9F-4DC5-89FE-5A25F5188781}">
      <dgm:prSet/>
      <dgm:spPr/>
      <dgm:t>
        <a:bodyPr/>
        <a:lstStyle/>
        <a:p>
          <a:endParaRPr lang="zh-CN" altLang="en-US"/>
        </a:p>
      </dgm:t>
    </dgm:pt>
    <dgm:pt modelId="{7F646C2D-2DDD-41ED-80AC-AAFED4682CB8}">
      <dgm:prSet phldrT="[文本]" custT="1"/>
      <dgm:spPr/>
      <dgm:t>
        <a:bodyPr/>
        <a:lstStyle/>
        <a:p>
          <a:r>
            <a:rPr lang="en-US" altLang="en-US" sz="1400" dirty="0" smtClean="0"/>
            <a:t>A limited amount of the femtocell resources are available to all users</a:t>
          </a:r>
          <a:endParaRPr lang="zh-CN" altLang="en-US" sz="1400" dirty="0"/>
        </a:p>
      </dgm:t>
    </dgm:pt>
    <dgm:pt modelId="{56D86B73-296E-4396-B442-12280EE889C3}" type="parTrans" cxnId="{38A22796-AC2A-4748-9DBC-17EBB42D57FD}">
      <dgm:prSet/>
      <dgm:spPr/>
      <dgm:t>
        <a:bodyPr/>
        <a:lstStyle/>
        <a:p>
          <a:endParaRPr lang="zh-CN" altLang="en-US"/>
        </a:p>
      </dgm:t>
    </dgm:pt>
    <dgm:pt modelId="{08648896-E68F-483C-A9B8-9A54E126C365}" type="sibTrans" cxnId="{38A22796-AC2A-4748-9DBC-17EBB42D57FD}">
      <dgm:prSet/>
      <dgm:spPr/>
      <dgm:t>
        <a:bodyPr/>
        <a:lstStyle/>
        <a:p>
          <a:endParaRPr lang="zh-CN" altLang="en-US"/>
        </a:p>
      </dgm:t>
    </dgm:pt>
    <dgm:pt modelId="{58D91892-F80E-4AF0-9637-C69E25BB74E6}" type="pres">
      <dgm:prSet presAssocID="{2DB80CA0-EEC9-4114-9535-D5B9C926B737}" presName="Name0" presStyleCnt="0">
        <dgm:presLayoutVars>
          <dgm:dir/>
          <dgm:animLvl val="lvl"/>
          <dgm:resizeHandles val="exact"/>
        </dgm:presLayoutVars>
      </dgm:prSet>
      <dgm:spPr/>
      <dgm:t>
        <a:bodyPr/>
        <a:lstStyle/>
        <a:p>
          <a:endParaRPr lang="zh-CN" altLang="en-US"/>
        </a:p>
      </dgm:t>
    </dgm:pt>
    <dgm:pt modelId="{7FCFA72E-BF09-4DF3-983C-4C7E87100CE5}" type="pres">
      <dgm:prSet presAssocID="{4A71A070-D1CC-4812-BE58-BF3B85BADB25}" presName="composite" presStyleCnt="0"/>
      <dgm:spPr/>
      <dgm:t>
        <a:bodyPr/>
        <a:lstStyle/>
        <a:p>
          <a:endParaRPr lang="zh-CN" altLang="en-US"/>
        </a:p>
      </dgm:t>
    </dgm:pt>
    <dgm:pt modelId="{98AC421C-2D39-4580-9603-D9898583350A}" type="pres">
      <dgm:prSet presAssocID="{4A71A070-D1CC-4812-BE58-BF3B85BADB25}" presName="parTx" presStyleLbl="alignNode1" presStyleIdx="0" presStyleCnt="3">
        <dgm:presLayoutVars>
          <dgm:chMax val="0"/>
          <dgm:chPref val="0"/>
          <dgm:bulletEnabled val="1"/>
        </dgm:presLayoutVars>
      </dgm:prSet>
      <dgm:spPr/>
      <dgm:t>
        <a:bodyPr/>
        <a:lstStyle/>
        <a:p>
          <a:endParaRPr lang="zh-CN" altLang="en-US"/>
        </a:p>
      </dgm:t>
    </dgm:pt>
    <dgm:pt modelId="{0A7ED969-7BAD-45CD-991D-F4BF2CC5BC8D}" type="pres">
      <dgm:prSet presAssocID="{4A71A070-D1CC-4812-BE58-BF3B85BADB25}" presName="desTx" presStyleLbl="alignAccFollowNode1" presStyleIdx="0" presStyleCnt="3">
        <dgm:presLayoutVars>
          <dgm:bulletEnabled val="1"/>
        </dgm:presLayoutVars>
      </dgm:prSet>
      <dgm:spPr/>
      <dgm:t>
        <a:bodyPr/>
        <a:lstStyle/>
        <a:p>
          <a:endParaRPr lang="zh-CN" altLang="en-US"/>
        </a:p>
      </dgm:t>
    </dgm:pt>
    <dgm:pt modelId="{12155A86-5B58-4A49-BAE3-766F754B7B17}" type="pres">
      <dgm:prSet presAssocID="{F928E9F5-B309-42B2-9F16-E45EE4A6420F}" presName="space" presStyleCnt="0"/>
      <dgm:spPr/>
      <dgm:t>
        <a:bodyPr/>
        <a:lstStyle/>
        <a:p>
          <a:endParaRPr lang="zh-CN" altLang="en-US"/>
        </a:p>
      </dgm:t>
    </dgm:pt>
    <dgm:pt modelId="{8A6115B4-67B8-433E-9FA7-DD51A420800D}" type="pres">
      <dgm:prSet presAssocID="{10FFB256-545B-46AD-9B93-58AB5EEAD025}" presName="composite" presStyleCnt="0"/>
      <dgm:spPr/>
      <dgm:t>
        <a:bodyPr/>
        <a:lstStyle/>
        <a:p>
          <a:endParaRPr lang="zh-CN" altLang="en-US"/>
        </a:p>
      </dgm:t>
    </dgm:pt>
    <dgm:pt modelId="{FB8F7C4C-F625-40B7-97D9-46AF61F5F106}" type="pres">
      <dgm:prSet presAssocID="{10FFB256-545B-46AD-9B93-58AB5EEAD025}" presName="parTx" presStyleLbl="alignNode1" presStyleIdx="1" presStyleCnt="3">
        <dgm:presLayoutVars>
          <dgm:chMax val="0"/>
          <dgm:chPref val="0"/>
          <dgm:bulletEnabled val="1"/>
        </dgm:presLayoutVars>
      </dgm:prSet>
      <dgm:spPr/>
      <dgm:t>
        <a:bodyPr/>
        <a:lstStyle/>
        <a:p>
          <a:endParaRPr lang="zh-CN" altLang="en-US"/>
        </a:p>
      </dgm:t>
    </dgm:pt>
    <dgm:pt modelId="{505558E7-4862-480E-86AF-F40D47E0A184}" type="pres">
      <dgm:prSet presAssocID="{10FFB256-545B-46AD-9B93-58AB5EEAD025}" presName="desTx" presStyleLbl="alignAccFollowNode1" presStyleIdx="1" presStyleCnt="3">
        <dgm:presLayoutVars>
          <dgm:bulletEnabled val="1"/>
        </dgm:presLayoutVars>
      </dgm:prSet>
      <dgm:spPr/>
      <dgm:t>
        <a:bodyPr/>
        <a:lstStyle/>
        <a:p>
          <a:endParaRPr lang="zh-CN" altLang="en-US"/>
        </a:p>
      </dgm:t>
    </dgm:pt>
    <dgm:pt modelId="{B47BCC39-5349-4A3C-A56B-8679EDF22FF4}" type="pres">
      <dgm:prSet presAssocID="{7823966C-FF81-4C3A-9FC5-AA0EF5C26999}" presName="space" presStyleCnt="0"/>
      <dgm:spPr/>
      <dgm:t>
        <a:bodyPr/>
        <a:lstStyle/>
        <a:p>
          <a:endParaRPr lang="zh-CN" altLang="en-US"/>
        </a:p>
      </dgm:t>
    </dgm:pt>
    <dgm:pt modelId="{30EF0080-8CF5-4C2B-8569-4D13941F859C}" type="pres">
      <dgm:prSet presAssocID="{0032E9BB-0B41-4153-B71D-5435BE6B70D0}" presName="composite" presStyleCnt="0"/>
      <dgm:spPr/>
      <dgm:t>
        <a:bodyPr/>
        <a:lstStyle/>
        <a:p>
          <a:endParaRPr lang="zh-CN" altLang="en-US"/>
        </a:p>
      </dgm:t>
    </dgm:pt>
    <dgm:pt modelId="{69290E1D-1F68-4D33-9169-947816A1E29A}" type="pres">
      <dgm:prSet presAssocID="{0032E9BB-0B41-4153-B71D-5435BE6B70D0}" presName="parTx" presStyleLbl="alignNode1" presStyleIdx="2" presStyleCnt="3">
        <dgm:presLayoutVars>
          <dgm:chMax val="0"/>
          <dgm:chPref val="0"/>
          <dgm:bulletEnabled val="1"/>
        </dgm:presLayoutVars>
      </dgm:prSet>
      <dgm:spPr/>
      <dgm:t>
        <a:bodyPr/>
        <a:lstStyle/>
        <a:p>
          <a:endParaRPr lang="zh-CN" altLang="en-US"/>
        </a:p>
      </dgm:t>
    </dgm:pt>
    <dgm:pt modelId="{F91CF320-6572-4B93-A83D-246A448F4D56}" type="pres">
      <dgm:prSet presAssocID="{0032E9BB-0B41-4153-B71D-5435BE6B70D0}" presName="desTx" presStyleLbl="alignAccFollowNode1" presStyleIdx="2" presStyleCnt="3">
        <dgm:presLayoutVars>
          <dgm:bulletEnabled val="1"/>
        </dgm:presLayoutVars>
      </dgm:prSet>
      <dgm:spPr/>
      <dgm:t>
        <a:bodyPr/>
        <a:lstStyle/>
        <a:p>
          <a:endParaRPr lang="zh-CN" altLang="en-US"/>
        </a:p>
      </dgm:t>
    </dgm:pt>
  </dgm:ptLst>
  <dgm:cxnLst>
    <dgm:cxn modelId="{84AB3862-7611-463C-9753-998B4C2A55CF}" type="presOf" srcId="{AA6F341A-5249-4D4D-AD60-7888A4C2F9B6}" destId="{0A7ED969-7BAD-45CD-991D-F4BF2CC5BC8D}" srcOrd="0" destOrd="0" presId="urn:microsoft.com/office/officeart/2005/8/layout/hList1"/>
    <dgm:cxn modelId="{76BF54BE-6135-42FE-B799-EC26C8293290}" srcId="{4A71A070-D1CC-4812-BE58-BF3B85BADB25}" destId="{AA6F341A-5249-4D4D-AD60-7888A4C2F9B6}" srcOrd="0" destOrd="0" parTransId="{AA99DB0F-D4A3-4949-BF89-FDEC3BF72C05}" sibTransId="{DBDDDC8F-80A9-4EF2-A7D4-999AEA1A0684}"/>
    <dgm:cxn modelId="{38A22796-AC2A-4748-9DBC-17EBB42D57FD}" srcId="{0032E9BB-0B41-4153-B71D-5435BE6B70D0}" destId="{7F646C2D-2DDD-41ED-80AC-AAFED4682CB8}" srcOrd="0" destOrd="0" parTransId="{56D86B73-296E-4396-B442-12280EE889C3}" sibTransId="{08648896-E68F-483C-A9B8-9A54E126C365}"/>
    <dgm:cxn modelId="{3396F209-BA9F-4DC5-89FE-5A25F5188781}" srcId="{2DB80CA0-EEC9-4114-9535-D5B9C926B737}" destId="{0032E9BB-0B41-4153-B71D-5435BE6B70D0}" srcOrd="2" destOrd="0" parTransId="{66C25E18-5EC0-4077-8EEE-01F16C901586}" sibTransId="{BDDBC644-795E-47EA-BB7C-4CDB9C760A2A}"/>
    <dgm:cxn modelId="{2EEC2A03-C4C6-4052-AED8-174B1A4279DC}" type="presOf" srcId="{10FFB256-545B-46AD-9B93-58AB5EEAD025}" destId="{FB8F7C4C-F625-40B7-97D9-46AF61F5F106}" srcOrd="0" destOrd="0" presId="urn:microsoft.com/office/officeart/2005/8/layout/hList1"/>
    <dgm:cxn modelId="{29D8B269-C19D-419C-A7C9-4522F749E631}" srcId="{10FFB256-545B-46AD-9B93-58AB5EEAD025}" destId="{1EE97D43-D315-483B-B396-AD3276A52A9F}" srcOrd="0" destOrd="0" parTransId="{EC74E93A-BA67-46B5-8F4D-F16D9761DFAD}" sibTransId="{901F7BC1-88F1-4FEF-BCD4-DC5465D5153D}"/>
    <dgm:cxn modelId="{3BA8AD2D-C8A3-41E6-B1CA-E1E4C809D85E}" type="presOf" srcId="{0032E9BB-0B41-4153-B71D-5435BE6B70D0}" destId="{69290E1D-1F68-4D33-9169-947816A1E29A}" srcOrd="0" destOrd="0" presId="urn:microsoft.com/office/officeart/2005/8/layout/hList1"/>
    <dgm:cxn modelId="{417C7216-005A-43D4-B487-2E4E9175C38E}" type="presOf" srcId="{4A71A070-D1CC-4812-BE58-BF3B85BADB25}" destId="{98AC421C-2D39-4580-9603-D9898583350A}" srcOrd="0" destOrd="0" presId="urn:microsoft.com/office/officeart/2005/8/layout/hList1"/>
    <dgm:cxn modelId="{AF7BA3BD-403C-49BF-B550-A1249C56DB45}" type="presOf" srcId="{1EE97D43-D315-483B-B396-AD3276A52A9F}" destId="{505558E7-4862-480E-86AF-F40D47E0A184}" srcOrd="0" destOrd="0" presId="urn:microsoft.com/office/officeart/2005/8/layout/hList1"/>
    <dgm:cxn modelId="{3F4F4059-4ABC-4988-AD88-A9065BE68B26}" type="presOf" srcId="{2DB80CA0-EEC9-4114-9535-D5B9C926B737}" destId="{58D91892-F80E-4AF0-9637-C69E25BB74E6}" srcOrd="0" destOrd="0" presId="urn:microsoft.com/office/officeart/2005/8/layout/hList1"/>
    <dgm:cxn modelId="{781B5240-0749-41F8-9707-7583C0C8407F}" srcId="{2DB80CA0-EEC9-4114-9535-D5B9C926B737}" destId="{10FFB256-545B-46AD-9B93-58AB5EEAD025}" srcOrd="1" destOrd="0" parTransId="{B6C5414E-4A03-4757-9C96-770396E0795F}" sibTransId="{7823966C-FF81-4C3A-9FC5-AA0EF5C26999}"/>
    <dgm:cxn modelId="{39BE8A62-E574-4642-9052-6CC1BC5C4ABD}" type="presOf" srcId="{7F646C2D-2DDD-41ED-80AC-AAFED4682CB8}" destId="{F91CF320-6572-4B93-A83D-246A448F4D56}" srcOrd="0" destOrd="0" presId="urn:microsoft.com/office/officeart/2005/8/layout/hList1"/>
    <dgm:cxn modelId="{ADCCF645-3792-48C4-AC15-A9EE5A0D7C49}" srcId="{2DB80CA0-EEC9-4114-9535-D5B9C926B737}" destId="{4A71A070-D1CC-4812-BE58-BF3B85BADB25}" srcOrd="0" destOrd="0" parTransId="{36DB0017-9CD3-47B6-8F58-972BD51049CE}" sibTransId="{F928E9F5-B309-42B2-9F16-E45EE4A6420F}"/>
    <dgm:cxn modelId="{0DC4A475-6EA5-4AE1-96A6-1B42CC75897A}" type="presParOf" srcId="{58D91892-F80E-4AF0-9637-C69E25BB74E6}" destId="{7FCFA72E-BF09-4DF3-983C-4C7E87100CE5}" srcOrd="0" destOrd="0" presId="urn:microsoft.com/office/officeart/2005/8/layout/hList1"/>
    <dgm:cxn modelId="{237014FA-5F7D-41B5-98E1-0372DFBB4A92}" type="presParOf" srcId="{7FCFA72E-BF09-4DF3-983C-4C7E87100CE5}" destId="{98AC421C-2D39-4580-9603-D9898583350A}" srcOrd="0" destOrd="0" presId="urn:microsoft.com/office/officeart/2005/8/layout/hList1"/>
    <dgm:cxn modelId="{FD9A9032-CACE-4C93-A766-6BC3F9DF46D7}" type="presParOf" srcId="{7FCFA72E-BF09-4DF3-983C-4C7E87100CE5}" destId="{0A7ED969-7BAD-45CD-991D-F4BF2CC5BC8D}" srcOrd="1" destOrd="0" presId="urn:microsoft.com/office/officeart/2005/8/layout/hList1"/>
    <dgm:cxn modelId="{18DE5856-1D25-4456-91A9-743202B44BB4}" type="presParOf" srcId="{58D91892-F80E-4AF0-9637-C69E25BB74E6}" destId="{12155A86-5B58-4A49-BAE3-766F754B7B17}" srcOrd="1" destOrd="0" presId="urn:microsoft.com/office/officeart/2005/8/layout/hList1"/>
    <dgm:cxn modelId="{D122D8BD-452D-44DB-B561-13AD21BAEE33}" type="presParOf" srcId="{58D91892-F80E-4AF0-9637-C69E25BB74E6}" destId="{8A6115B4-67B8-433E-9FA7-DD51A420800D}" srcOrd="2" destOrd="0" presId="urn:microsoft.com/office/officeart/2005/8/layout/hList1"/>
    <dgm:cxn modelId="{BEAB8E13-27EE-44AE-B273-D0F35C956BE8}" type="presParOf" srcId="{8A6115B4-67B8-433E-9FA7-DD51A420800D}" destId="{FB8F7C4C-F625-40B7-97D9-46AF61F5F106}" srcOrd="0" destOrd="0" presId="urn:microsoft.com/office/officeart/2005/8/layout/hList1"/>
    <dgm:cxn modelId="{3F212CEB-0E27-41B6-AFD8-8C848FB4255E}" type="presParOf" srcId="{8A6115B4-67B8-433E-9FA7-DD51A420800D}" destId="{505558E7-4862-480E-86AF-F40D47E0A184}" srcOrd="1" destOrd="0" presId="urn:microsoft.com/office/officeart/2005/8/layout/hList1"/>
    <dgm:cxn modelId="{A2068FCE-040F-4D55-9A7A-4E43570B9A91}" type="presParOf" srcId="{58D91892-F80E-4AF0-9637-C69E25BB74E6}" destId="{B47BCC39-5349-4A3C-A56B-8679EDF22FF4}" srcOrd="3" destOrd="0" presId="urn:microsoft.com/office/officeart/2005/8/layout/hList1"/>
    <dgm:cxn modelId="{92A311BD-6EFA-4762-B87E-521A21864048}" type="presParOf" srcId="{58D91892-F80E-4AF0-9637-C69E25BB74E6}" destId="{30EF0080-8CF5-4C2B-8569-4D13941F859C}" srcOrd="4" destOrd="0" presId="urn:microsoft.com/office/officeart/2005/8/layout/hList1"/>
    <dgm:cxn modelId="{4592FAA6-D910-4504-A839-FEBC1CAABFA2}" type="presParOf" srcId="{30EF0080-8CF5-4C2B-8569-4D13941F859C}" destId="{69290E1D-1F68-4D33-9169-947816A1E29A}" srcOrd="0" destOrd="0" presId="urn:microsoft.com/office/officeart/2005/8/layout/hList1"/>
    <dgm:cxn modelId="{0DA9524F-E592-48FD-AE6C-DC22FC3040E3}" type="presParOf" srcId="{30EF0080-8CF5-4C2B-8569-4D13941F859C}" destId="{F91CF320-6572-4B93-A83D-246A448F4D5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D035CF8-F521-4A43-A0A0-0A7F6764FCF6}" type="doc">
      <dgm:prSet loTypeId="urn:microsoft.com/office/officeart/2005/8/layout/list1" loCatId="list" qsTypeId="urn:microsoft.com/office/officeart/2005/8/quickstyle/simple3" qsCatId="simple" csTypeId="urn:microsoft.com/office/officeart/2005/8/colors/accent0_1" csCatId="mainScheme" phldr="1"/>
      <dgm:spPr/>
      <dgm:t>
        <a:bodyPr/>
        <a:lstStyle/>
        <a:p>
          <a:endParaRPr lang="zh-CN" altLang="en-US"/>
        </a:p>
      </dgm:t>
    </dgm:pt>
    <dgm:pt modelId="{0DBEF0D0-D23D-4E14-9FCF-824C36234C4F}">
      <dgm:prSet phldrT="[文本]"/>
      <dgm:spPr/>
      <dgm:t>
        <a:bodyPr/>
        <a:lstStyle/>
        <a:p>
          <a:r>
            <a:rPr lang="en-US" altLang="zh-CN" dirty="0" smtClean="0"/>
            <a:t>Closed Access</a:t>
          </a:r>
          <a:endParaRPr lang="zh-CN" altLang="en-US" dirty="0"/>
        </a:p>
      </dgm:t>
    </dgm:pt>
    <dgm:pt modelId="{13488ED2-8DA2-411E-99EF-3D7A0238DF50}" type="parTrans" cxnId="{16340FFB-CCFB-49B5-9173-AEB2705B76E8}">
      <dgm:prSet/>
      <dgm:spPr/>
      <dgm:t>
        <a:bodyPr/>
        <a:lstStyle/>
        <a:p>
          <a:endParaRPr lang="zh-CN" altLang="en-US"/>
        </a:p>
      </dgm:t>
    </dgm:pt>
    <dgm:pt modelId="{93689DE2-60EB-4E1F-84C4-ACF99E4C2132}" type="sibTrans" cxnId="{16340FFB-CCFB-49B5-9173-AEB2705B76E8}">
      <dgm:prSet/>
      <dgm:spPr/>
      <dgm:t>
        <a:bodyPr/>
        <a:lstStyle/>
        <a:p>
          <a:endParaRPr lang="zh-CN" altLang="en-US"/>
        </a:p>
      </dgm:t>
    </dgm:pt>
    <dgm:pt modelId="{10F7B076-ABAE-4A3C-9255-085F060DFB42}">
      <dgm:prSet/>
      <dgm:spPr/>
      <dgm:t>
        <a:bodyPr/>
        <a:lstStyle/>
        <a:p>
          <a:r>
            <a:rPr lang="en-US" altLang="zh-CN" dirty="0" smtClean="0"/>
            <a:t>Hybrid Access</a:t>
          </a:r>
          <a:endParaRPr lang="zh-CN" altLang="en-US" dirty="0"/>
        </a:p>
      </dgm:t>
    </dgm:pt>
    <dgm:pt modelId="{CEFD34EB-4ED2-4A64-9B84-DEF227E457B0}" type="parTrans" cxnId="{12332EDC-F377-4BB1-94FE-0B8776CD9FE8}">
      <dgm:prSet/>
      <dgm:spPr/>
      <dgm:t>
        <a:bodyPr/>
        <a:lstStyle/>
        <a:p>
          <a:endParaRPr lang="zh-CN" altLang="en-US"/>
        </a:p>
      </dgm:t>
    </dgm:pt>
    <dgm:pt modelId="{19D4D134-F035-4D10-A9A9-8D8E78FAEE0B}" type="sibTrans" cxnId="{12332EDC-F377-4BB1-94FE-0B8776CD9FE8}">
      <dgm:prSet/>
      <dgm:spPr/>
      <dgm:t>
        <a:bodyPr/>
        <a:lstStyle/>
        <a:p>
          <a:endParaRPr lang="zh-CN" altLang="en-US"/>
        </a:p>
      </dgm:t>
    </dgm:pt>
    <dgm:pt modelId="{4DA3D35F-614C-462C-8195-28D1AE8402C3}">
      <dgm:prSet/>
      <dgm:spPr/>
      <dgm:t>
        <a:bodyPr/>
        <a:lstStyle/>
        <a:p>
          <a:r>
            <a:rPr lang="en-US" altLang="zh-CN" dirty="0" smtClean="0"/>
            <a:t>Open Access</a:t>
          </a:r>
          <a:endParaRPr lang="zh-CN" altLang="en-US" dirty="0"/>
        </a:p>
      </dgm:t>
    </dgm:pt>
    <dgm:pt modelId="{0D614280-03D0-4BAB-9BD7-A93DB689AF83}" type="parTrans" cxnId="{6354692A-2800-4E4B-8AA4-A08254EC6CF1}">
      <dgm:prSet/>
      <dgm:spPr/>
      <dgm:t>
        <a:bodyPr/>
        <a:lstStyle/>
        <a:p>
          <a:endParaRPr lang="zh-CN" altLang="en-US"/>
        </a:p>
      </dgm:t>
    </dgm:pt>
    <dgm:pt modelId="{A60046CA-E10A-48A8-9953-88C6D5B36D26}" type="sibTrans" cxnId="{6354692A-2800-4E4B-8AA4-A08254EC6CF1}">
      <dgm:prSet/>
      <dgm:spPr/>
      <dgm:t>
        <a:bodyPr/>
        <a:lstStyle/>
        <a:p>
          <a:endParaRPr lang="zh-CN" altLang="en-US"/>
        </a:p>
      </dgm:t>
    </dgm:pt>
    <dgm:pt modelId="{26DC2CEC-4423-4E9B-8888-AD15B052BB68}">
      <dgm:prSet/>
      <dgm:spPr/>
      <dgm:t>
        <a:bodyPr/>
        <a:lstStyle/>
        <a:p>
          <a:r>
            <a:rPr lang="en-US" altLang="en-US" dirty="0" smtClean="0"/>
            <a:t>Strong cross-tier interference exists between both tiers</a:t>
          </a:r>
          <a:endParaRPr lang="zh-CN" altLang="en-US" dirty="0"/>
        </a:p>
      </dgm:t>
    </dgm:pt>
    <dgm:pt modelId="{7C321236-03E1-4B25-A3CA-5A45E55BEE62}" type="parTrans" cxnId="{C08CA77B-D35D-467C-92F5-25D4D1632CD0}">
      <dgm:prSet/>
      <dgm:spPr/>
      <dgm:t>
        <a:bodyPr/>
        <a:lstStyle/>
        <a:p>
          <a:endParaRPr lang="zh-CN" altLang="en-US"/>
        </a:p>
      </dgm:t>
    </dgm:pt>
    <dgm:pt modelId="{E512FBE3-8FD4-45BF-BBAC-010CDA118394}" type="sibTrans" cxnId="{C08CA77B-D35D-467C-92F5-25D4D1632CD0}">
      <dgm:prSet/>
      <dgm:spPr/>
      <dgm:t>
        <a:bodyPr/>
        <a:lstStyle/>
        <a:p>
          <a:endParaRPr lang="zh-CN" altLang="en-US"/>
        </a:p>
      </dgm:t>
    </dgm:pt>
    <dgm:pt modelId="{3CC223B0-35B8-47B1-B478-FC8743BDC5FE}">
      <dgm:prSet/>
      <dgm:spPr/>
      <dgm:t>
        <a:bodyPr/>
        <a:lstStyle/>
        <a:p>
          <a:r>
            <a:rPr lang="en-US" altLang="en-US" dirty="0" smtClean="0"/>
            <a:t>Co-tier interference also comes up between neighboring femtocells in dense deployments.</a:t>
          </a:r>
          <a:endParaRPr lang="zh-CN" altLang="en-US" dirty="0"/>
        </a:p>
      </dgm:t>
    </dgm:pt>
    <dgm:pt modelId="{792A3E7B-3BE5-4BBA-A763-736CA3FC034D}" type="parTrans" cxnId="{9AA2A29F-67B5-47C1-8672-239850C413DF}">
      <dgm:prSet/>
      <dgm:spPr/>
      <dgm:t>
        <a:bodyPr/>
        <a:lstStyle/>
        <a:p>
          <a:endParaRPr lang="zh-CN" altLang="en-US"/>
        </a:p>
      </dgm:t>
    </dgm:pt>
    <dgm:pt modelId="{C088427D-80DA-4F1C-BE65-4E5961FD2237}" type="sibTrans" cxnId="{9AA2A29F-67B5-47C1-8672-239850C413DF}">
      <dgm:prSet/>
      <dgm:spPr/>
      <dgm:t>
        <a:bodyPr/>
        <a:lstStyle/>
        <a:p>
          <a:endParaRPr lang="zh-CN" altLang="en-US"/>
        </a:p>
      </dgm:t>
    </dgm:pt>
    <dgm:pt modelId="{2CEA982D-48ED-478F-9117-07A691173AE4}">
      <dgm:prSet/>
      <dgm:spPr/>
      <dgm:t>
        <a:bodyPr/>
        <a:lstStyle/>
        <a:p>
          <a:r>
            <a:rPr lang="en-US" altLang="en-US" dirty="0" smtClean="0"/>
            <a:t>Avoid cross-tier interference but co-tier interference still exists.</a:t>
          </a:r>
          <a:endParaRPr lang="zh-CN" altLang="en-US" dirty="0"/>
        </a:p>
      </dgm:t>
    </dgm:pt>
    <dgm:pt modelId="{A04D1A5D-585C-46AB-B1AB-43D63BAB5C3D}" type="parTrans" cxnId="{E3BE5ADF-EC9A-477E-AE4B-5AD4D81BD57F}">
      <dgm:prSet/>
      <dgm:spPr/>
      <dgm:t>
        <a:bodyPr/>
        <a:lstStyle/>
        <a:p>
          <a:endParaRPr lang="zh-CN" altLang="en-US"/>
        </a:p>
      </dgm:t>
    </dgm:pt>
    <dgm:pt modelId="{6828E286-7CE4-4FFD-9366-B3CEFA9C41BF}" type="sibTrans" cxnId="{E3BE5ADF-EC9A-477E-AE4B-5AD4D81BD57F}">
      <dgm:prSet/>
      <dgm:spPr/>
      <dgm:t>
        <a:bodyPr/>
        <a:lstStyle/>
        <a:p>
          <a:endParaRPr lang="zh-CN" altLang="en-US"/>
        </a:p>
      </dgm:t>
    </dgm:pt>
    <dgm:pt modelId="{06AFB9C4-CA49-4B73-9863-5DD0A962945A}">
      <dgm:prSet/>
      <dgm:spPr/>
      <dgm:t>
        <a:bodyPr/>
        <a:lstStyle/>
        <a:p>
          <a:r>
            <a:rPr lang="en-US" altLang="zh-CN" dirty="0" smtClean="0"/>
            <a:t>Both cross-tier and co-tier interference exist but not as strong as in the Closed Access scenario.</a:t>
          </a:r>
          <a:endParaRPr lang="zh-CN" altLang="en-US" dirty="0"/>
        </a:p>
      </dgm:t>
    </dgm:pt>
    <dgm:pt modelId="{7C0FBD57-7304-4FFE-88C1-546BD7392EB0}" type="parTrans" cxnId="{74FDF627-3D68-4AD0-A2FE-5865E1D09AB3}">
      <dgm:prSet/>
      <dgm:spPr/>
      <dgm:t>
        <a:bodyPr/>
        <a:lstStyle/>
        <a:p>
          <a:endParaRPr lang="zh-CN" altLang="en-US"/>
        </a:p>
      </dgm:t>
    </dgm:pt>
    <dgm:pt modelId="{F4302578-7CD3-42DE-B47D-EFDA2614F58D}" type="sibTrans" cxnId="{74FDF627-3D68-4AD0-A2FE-5865E1D09AB3}">
      <dgm:prSet/>
      <dgm:spPr/>
      <dgm:t>
        <a:bodyPr/>
        <a:lstStyle/>
        <a:p>
          <a:endParaRPr lang="zh-CN" altLang="en-US"/>
        </a:p>
      </dgm:t>
    </dgm:pt>
    <dgm:pt modelId="{D5382B68-A45B-485C-B2FE-8313A123D32F}" type="pres">
      <dgm:prSet presAssocID="{DD035CF8-F521-4A43-A0A0-0A7F6764FCF6}" presName="linear" presStyleCnt="0">
        <dgm:presLayoutVars>
          <dgm:dir/>
          <dgm:animLvl val="lvl"/>
          <dgm:resizeHandles val="exact"/>
        </dgm:presLayoutVars>
      </dgm:prSet>
      <dgm:spPr/>
      <dgm:t>
        <a:bodyPr/>
        <a:lstStyle/>
        <a:p>
          <a:endParaRPr lang="zh-CN" altLang="en-US"/>
        </a:p>
      </dgm:t>
    </dgm:pt>
    <dgm:pt modelId="{74F71255-0BAA-450B-A69E-9D11B8F170A6}" type="pres">
      <dgm:prSet presAssocID="{0DBEF0D0-D23D-4E14-9FCF-824C36234C4F}" presName="parentLin" presStyleCnt="0"/>
      <dgm:spPr/>
      <dgm:t>
        <a:bodyPr/>
        <a:lstStyle/>
        <a:p>
          <a:endParaRPr lang="zh-CN" altLang="en-US"/>
        </a:p>
      </dgm:t>
    </dgm:pt>
    <dgm:pt modelId="{0A785B8D-C74F-4AC7-9BDC-7F6BD8520100}" type="pres">
      <dgm:prSet presAssocID="{0DBEF0D0-D23D-4E14-9FCF-824C36234C4F}" presName="parentLeftMargin" presStyleLbl="node1" presStyleIdx="0" presStyleCnt="3"/>
      <dgm:spPr/>
      <dgm:t>
        <a:bodyPr/>
        <a:lstStyle/>
        <a:p>
          <a:endParaRPr lang="zh-CN" altLang="en-US"/>
        </a:p>
      </dgm:t>
    </dgm:pt>
    <dgm:pt modelId="{EA66B093-7754-48BA-B701-A82B58C19390}" type="pres">
      <dgm:prSet presAssocID="{0DBEF0D0-D23D-4E14-9FCF-824C36234C4F}" presName="parentText" presStyleLbl="node1" presStyleIdx="0" presStyleCnt="3">
        <dgm:presLayoutVars>
          <dgm:chMax val="0"/>
          <dgm:bulletEnabled val="1"/>
        </dgm:presLayoutVars>
      </dgm:prSet>
      <dgm:spPr/>
      <dgm:t>
        <a:bodyPr/>
        <a:lstStyle/>
        <a:p>
          <a:endParaRPr lang="zh-CN" altLang="en-US"/>
        </a:p>
      </dgm:t>
    </dgm:pt>
    <dgm:pt modelId="{79258B4C-CF4C-4584-8482-D3363BA4686E}" type="pres">
      <dgm:prSet presAssocID="{0DBEF0D0-D23D-4E14-9FCF-824C36234C4F}" presName="negativeSpace" presStyleCnt="0"/>
      <dgm:spPr/>
      <dgm:t>
        <a:bodyPr/>
        <a:lstStyle/>
        <a:p>
          <a:endParaRPr lang="zh-CN" altLang="en-US"/>
        </a:p>
      </dgm:t>
    </dgm:pt>
    <dgm:pt modelId="{0E6B3ABF-92B7-47A0-A055-070413493CEB}" type="pres">
      <dgm:prSet presAssocID="{0DBEF0D0-D23D-4E14-9FCF-824C36234C4F}" presName="childText" presStyleLbl="conFgAcc1" presStyleIdx="0" presStyleCnt="3">
        <dgm:presLayoutVars>
          <dgm:bulletEnabled val="1"/>
        </dgm:presLayoutVars>
      </dgm:prSet>
      <dgm:spPr/>
      <dgm:t>
        <a:bodyPr/>
        <a:lstStyle/>
        <a:p>
          <a:endParaRPr lang="zh-CN" altLang="en-US"/>
        </a:p>
      </dgm:t>
    </dgm:pt>
    <dgm:pt modelId="{3D7E82CA-F163-4C3C-B927-A5A124073BDC}" type="pres">
      <dgm:prSet presAssocID="{93689DE2-60EB-4E1F-84C4-ACF99E4C2132}" presName="spaceBetweenRectangles" presStyleCnt="0"/>
      <dgm:spPr/>
      <dgm:t>
        <a:bodyPr/>
        <a:lstStyle/>
        <a:p>
          <a:endParaRPr lang="zh-CN" altLang="en-US"/>
        </a:p>
      </dgm:t>
    </dgm:pt>
    <dgm:pt modelId="{D06E1C10-3A0E-491E-AB94-01E6EDD41DCA}" type="pres">
      <dgm:prSet presAssocID="{4DA3D35F-614C-462C-8195-28D1AE8402C3}" presName="parentLin" presStyleCnt="0"/>
      <dgm:spPr/>
      <dgm:t>
        <a:bodyPr/>
        <a:lstStyle/>
        <a:p>
          <a:endParaRPr lang="zh-CN" altLang="en-US"/>
        </a:p>
      </dgm:t>
    </dgm:pt>
    <dgm:pt modelId="{6A7043D3-78FC-4476-8710-E4C46FF1377C}" type="pres">
      <dgm:prSet presAssocID="{4DA3D35F-614C-462C-8195-28D1AE8402C3}" presName="parentLeftMargin" presStyleLbl="node1" presStyleIdx="0" presStyleCnt="3"/>
      <dgm:spPr/>
      <dgm:t>
        <a:bodyPr/>
        <a:lstStyle/>
        <a:p>
          <a:endParaRPr lang="zh-CN" altLang="en-US"/>
        </a:p>
      </dgm:t>
    </dgm:pt>
    <dgm:pt modelId="{FA55AE59-0234-4848-AE13-A778AAFC1871}" type="pres">
      <dgm:prSet presAssocID="{4DA3D35F-614C-462C-8195-28D1AE8402C3}" presName="parentText" presStyleLbl="node1" presStyleIdx="1" presStyleCnt="3">
        <dgm:presLayoutVars>
          <dgm:chMax val="0"/>
          <dgm:bulletEnabled val="1"/>
        </dgm:presLayoutVars>
      </dgm:prSet>
      <dgm:spPr/>
      <dgm:t>
        <a:bodyPr/>
        <a:lstStyle/>
        <a:p>
          <a:endParaRPr lang="zh-CN" altLang="en-US"/>
        </a:p>
      </dgm:t>
    </dgm:pt>
    <dgm:pt modelId="{7D8F713A-CFD2-49C8-89E6-F8F45894A65E}" type="pres">
      <dgm:prSet presAssocID="{4DA3D35F-614C-462C-8195-28D1AE8402C3}" presName="negativeSpace" presStyleCnt="0"/>
      <dgm:spPr/>
      <dgm:t>
        <a:bodyPr/>
        <a:lstStyle/>
        <a:p>
          <a:endParaRPr lang="zh-CN" altLang="en-US"/>
        </a:p>
      </dgm:t>
    </dgm:pt>
    <dgm:pt modelId="{8A67E099-15A2-4811-8391-7B6C733DB2C9}" type="pres">
      <dgm:prSet presAssocID="{4DA3D35F-614C-462C-8195-28D1AE8402C3}" presName="childText" presStyleLbl="conFgAcc1" presStyleIdx="1" presStyleCnt="3">
        <dgm:presLayoutVars>
          <dgm:bulletEnabled val="1"/>
        </dgm:presLayoutVars>
      </dgm:prSet>
      <dgm:spPr/>
      <dgm:t>
        <a:bodyPr/>
        <a:lstStyle/>
        <a:p>
          <a:endParaRPr lang="zh-CN" altLang="en-US"/>
        </a:p>
      </dgm:t>
    </dgm:pt>
    <dgm:pt modelId="{8D290766-EFA7-41E4-832D-0F1C2CA063E7}" type="pres">
      <dgm:prSet presAssocID="{A60046CA-E10A-48A8-9953-88C6D5B36D26}" presName="spaceBetweenRectangles" presStyleCnt="0"/>
      <dgm:spPr/>
      <dgm:t>
        <a:bodyPr/>
        <a:lstStyle/>
        <a:p>
          <a:endParaRPr lang="zh-CN" altLang="en-US"/>
        </a:p>
      </dgm:t>
    </dgm:pt>
    <dgm:pt modelId="{A147D0BC-8EE9-404A-9A28-C16F35406890}" type="pres">
      <dgm:prSet presAssocID="{10F7B076-ABAE-4A3C-9255-085F060DFB42}" presName="parentLin" presStyleCnt="0"/>
      <dgm:spPr/>
      <dgm:t>
        <a:bodyPr/>
        <a:lstStyle/>
        <a:p>
          <a:endParaRPr lang="zh-CN" altLang="en-US"/>
        </a:p>
      </dgm:t>
    </dgm:pt>
    <dgm:pt modelId="{D2AD8D42-4744-4D65-AC5D-D617FAE5A176}" type="pres">
      <dgm:prSet presAssocID="{10F7B076-ABAE-4A3C-9255-085F060DFB42}" presName="parentLeftMargin" presStyleLbl="node1" presStyleIdx="1" presStyleCnt="3"/>
      <dgm:spPr/>
      <dgm:t>
        <a:bodyPr/>
        <a:lstStyle/>
        <a:p>
          <a:endParaRPr lang="zh-CN" altLang="en-US"/>
        </a:p>
      </dgm:t>
    </dgm:pt>
    <dgm:pt modelId="{64FF7358-E061-4F09-AC9E-2D950B22A1BC}" type="pres">
      <dgm:prSet presAssocID="{10F7B076-ABAE-4A3C-9255-085F060DFB42}" presName="parentText" presStyleLbl="node1" presStyleIdx="2" presStyleCnt="3">
        <dgm:presLayoutVars>
          <dgm:chMax val="0"/>
          <dgm:bulletEnabled val="1"/>
        </dgm:presLayoutVars>
      </dgm:prSet>
      <dgm:spPr/>
      <dgm:t>
        <a:bodyPr/>
        <a:lstStyle/>
        <a:p>
          <a:endParaRPr lang="zh-CN" altLang="en-US"/>
        </a:p>
      </dgm:t>
    </dgm:pt>
    <dgm:pt modelId="{8C0FE5A5-6EBE-4C01-9FF1-F1EF83505740}" type="pres">
      <dgm:prSet presAssocID="{10F7B076-ABAE-4A3C-9255-085F060DFB42}" presName="negativeSpace" presStyleCnt="0"/>
      <dgm:spPr/>
      <dgm:t>
        <a:bodyPr/>
        <a:lstStyle/>
        <a:p>
          <a:endParaRPr lang="zh-CN" altLang="en-US"/>
        </a:p>
      </dgm:t>
    </dgm:pt>
    <dgm:pt modelId="{A1B28CFF-3D7C-4685-8CC8-1C0893036330}" type="pres">
      <dgm:prSet presAssocID="{10F7B076-ABAE-4A3C-9255-085F060DFB42}" presName="childText" presStyleLbl="conFgAcc1" presStyleIdx="2" presStyleCnt="3">
        <dgm:presLayoutVars>
          <dgm:bulletEnabled val="1"/>
        </dgm:presLayoutVars>
      </dgm:prSet>
      <dgm:spPr/>
      <dgm:t>
        <a:bodyPr/>
        <a:lstStyle/>
        <a:p>
          <a:endParaRPr lang="zh-CN" altLang="en-US"/>
        </a:p>
      </dgm:t>
    </dgm:pt>
  </dgm:ptLst>
  <dgm:cxnLst>
    <dgm:cxn modelId="{61C0A738-762E-47EC-9E6D-7C978DBC5521}" type="presOf" srcId="{06AFB9C4-CA49-4B73-9863-5DD0A962945A}" destId="{A1B28CFF-3D7C-4685-8CC8-1C0893036330}" srcOrd="0" destOrd="0" presId="urn:microsoft.com/office/officeart/2005/8/layout/list1"/>
    <dgm:cxn modelId="{00BC009D-2D63-4BA3-BFD7-BFBFCF02DFCC}" type="presOf" srcId="{0DBEF0D0-D23D-4E14-9FCF-824C36234C4F}" destId="{EA66B093-7754-48BA-B701-A82B58C19390}" srcOrd="1" destOrd="0" presId="urn:microsoft.com/office/officeart/2005/8/layout/list1"/>
    <dgm:cxn modelId="{6354692A-2800-4E4B-8AA4-A08254EC6CF1}" srcId="{DD035CF8-F521-4A43-A0A0-0A7F6764FCF6}" destId="{4DA3D35F-614C-462C-8195-28D1AE8402C3}" srcOrd="1" destOrd="0" parTransId="{0D614280-03D0-4BAB-9BD7-A93DB689AF83}" sibTransId="{A60046CA-E10A-48A8-9953-88C6D5B36D26}"/>
    <dgm:cxn modelId="{B0641EA7-1FA2-4D8B-96BE-B2F2E19A8D8F}" type="presOf" srcId="{4DA3D35F-614C-462C-8195-28D1AE8402C3}" destId="{FA55AE59-0234-4848-AE13-A778AAFC1871}" srcOrd="1" destOrd="0" presId="urn:microsoft.com/office/officeart/2005/8/layout/list1"/>
    <dgm:cxn modelId="{74FDF627-3D68-4AD0-A2FE-5865E1D09AB3}" srcId="{10F7B076-ABAE-4A3C-9255-085F060DFB42}" destId="{06AFB9C4-CA49-4B73-9863-5DD0A962945A}" srcOrd="0" destOrd="0" parTransId="{7C0FBD57-7304-4FFE-88C1-546BD7392EB0}" sibTransId="{F4302578-7CD3-42DE-B47D-EFDA2614F58D}"/>
    <dgm:cxn modelId="{DF64C5BD-285D-443B-91CE-DD797FE3A768}" type="presOf" srcId="{DD035CF8-F521-4A43-A0A0-0A7F6764FCF6}" destId="{D5382B68-A45B-485C-B2FE-8313A123D32F}" srcOrd="0" destOrd="0" presId="urn:microsoft.com/office/officeart/2005/8/layout/list1"/>
    <dgm:cxn modelId="{1296D1D8-4DD4-4860-AD4E-19EBD431D4B1}" type="presOf" srcId="{2CEA982D-48ED-478F-9117-07A691173AE4}" destId="{8A67E099-15A2-4811-8391-7B6C733DB2C9}" srcOrd="0" destOrd="0" presId="urn:microsoft.com/office/officeart/2005/8/layout/list1"/>
    <dgm:cxn modelId="{87EEDD31-678A-4DE5-BA99-FD9D57438EB6}" type="presOf" srcId="{3CC223B0-35B8-47B1-B478-FC8743BDC5FE}" destId="{0E6B3ABF-92B7-47A0-A055-070413493CEB}" srcOrd="0" destOrd="1" presId="urn:microsoft.com/office/officeart/2005/8/layout/list1"/>
    <dgm:cxn modelId="{C08CA77B-D35D-467C-92F5-25D4D1632CD0}" srcId="{0DBEF0D0-D23D-4E14-9FCF-824C36234C4F}" destId="{26DC2CEC-4423-4E9B-8888-AD15B052BB68}" srcOrd="0" destOrd="0" parTransId="{7C321236-03E1-4B25-A3CA-5A45E55BEE62}" sibTransId="{E512FBE3-8FD4-45BF-BBAC-010CDA118394}"/>
    <dgm:cxn modelId="{E7CD1CE5-AB09-48B2-A83D-3725A1822355}" type="presOf" srcId="{26DC2CEC-4423-4E9B-8888-AD15B052BB68}" destId="{0E6B3ABF-92B7-47A0-A055-070413493CEB}" srcOrd="0" destOrd="0" presId="urn:microsoft.com/office/officeart/2005/8/layout/list1"/>
    <dgm:cxn modelId="{E3BE5ADF-EC9A-477E-AE4B-5AD4D81BD57F}" srcId="{4DA3D35F-614C-462C-8195-28D1AE8402C3}" destId="{2CEA982D-48ED-478F-9117-07A691173AE4}" srcOrd="0" destOrd="0" parTransId="{A04D1A5D-585C-46AB-B1AB-43D63BAB5C3D}" sibTransId="{6828E286-7CE4-4FFD-9366-B3CEFA9C41BF}"/>
    <dgm:cxn modelId="{16340FFB-CCFB-49B5-9173-AEB2705B76E8}" srcId="{DD035CF8-F521-4A43-A0A0-0A7F6764FCF6}" destId="{0DBEF0D0-D23D-4E14-9FCF-824C36234C4F}" srcOrd="0" destOrd="0" parTransId="{13488ED2-8DA2-411E-99EF-3D7A0238DF50}" sibTransId="{93689DE2-60EB-4E1F-84C4-ACF99E4C2132}"/>
    <dgm:cxn modelId="{73820986-FEA9-4F87-8C4D-148DBC02BD08}" type="presOf" srcId="{0DBEF0D0-D23D-4E14-9FCF-824C36234C4F}" destId="{0A785B8D-C74F-4AC7-9BDC-7F6BD8520100}" srcOrd="0" destOrd="0" presId="urn:microsoft.com/office/officeart/2005/8/layout/list1"/>
    <dgm:cxn modelId="{02D331A2-EBB4-4001-981B-1B2165FD052B}" type="presOf" srcId="{10F7B076-ABAE-4A3C-9255-085F060DFB42}" destId="{64FF7358-E061-4F09-AC9E-2D950B22A1BC}" srcOrd="1" destOrd="0" presId="urn:microsoft.com/office/officeart/2005/8/layout/list1"/>
    <dgm:cxn modelId="{12332EDC-F377-4BB1-94FE-0B8776CD9FE8}" srcId="{DD035CF8-F521-4A43-A0A0-0A7F6764FCF6}" destId="{10F7B076-ABAE-4A3C-9255-085F060DFB42}" srcOrd="2" destOrd="0" parTransId="{CEFD34EB-4ED2-4A64-9B84-DEF227E457B0}" sibTransId="{19D4D134-F035-4D10-A9A9-8D8E78FAEE0B}"/>
    <dgm:cxn modelId="{958E078A-ECA2-42DD-9DD5-785380529897}" type="presOf" srcId="{10F7B076-ABAE-4A3C-9255-085F060DFB42}" destId="{D2AD8D42-4744-4D65-AC5D-D617FAE5A176}" srcOrd="0" destOrd="0" presId="urn:microsoft.com/office/officeart/2005/8/layout/list1"/>
    <dgm:cxn modelId="{182A07CB-B346-4E87-8C7C-45DEA4C4157E}" type="presOf" srcId="{4DA3D35F-614C-462C-8195-28D1AE8402C3}" destId="{6A7043D3-78FC-4476-8710-E4C46FF1377C}" srcOrd="0" destOrd="0" presId="urn:microsoft.com/office/officeart/2005/8/layout/list1"/>
    <dgm:cxn modelId="{9AA2A29F-67B5-47C1-8672-239850C413DF}" srcId="{0DBEF0D0-D23D-4E14-9FCF-824C36234C4F}" destId="{3CC223B0-35B8-47B1-B478-FC8743BDC5FE}" srcOrd="1" destOrd="0" parTransId="{792A3E7B-3BE5-4BBA-A763-736CA3FC034D}" sibTransId="{C088427D-80DA-4F1C-BE65-4E5961FD2237}"/>
    <dgm:cxn modelId="{EF0C2628-95B3-430A-BD89-B985B9CE53FF}" type="presParOf" srcId="{D5382B68-A45B-485C-B2FE-8313A123D32F}" destId="{74F71255-0BAA-450B-A69E-9D11B8F170A6}" srcOrd="0" destOrd="0" presId="urn:microsoft.com/office/officeart/2005/8/layout/list1"/>
    <dgm:cxn modelId="{BAC742A0-9CF4-4AB9-BF55-75CC81F7E42F}" type="presParOf" srcId="{74F71255-0BAA-450B-A69E-9D11B8F170A6}" destId="{0A785B8D-C74F-4AC7-9BDC-7F6BD8520100}" srcOrd="0" destOrd="0" presId="urn:microsoft.com/office/officeart/2005/8/layout/list1"/>
    <dgm:cxn modelId="{2F75D5DF-7FE7-470A-B9F6-F51EAA593877}" type="presParOf" srcId="{74F71255-0BAA-450B-A69E-9D11B8F170A6}" destId="{EA66B093-7754-48BA-B701-A82B58C19390}" srcOrd="1" destOrd="0" presId="urn:microsoft.com/office/officeart/2005/8/layout/list1"/>
    <dgm:cxn modelId="{A8CB6111-2492-4281-9435-C1840603FCBB}" type="presParOf" srcId="{D5382B68-A45B-485C-B2FE-8313A123D32F}" destId="{79258B4C-CF4C-4584-8482-D3363BA4686E}" srcOrd="1" destOrd="0" presId="urn:microsoft.com/office/officeart/2005/8/layout/list1"/>
    <dgm:cxn modelId="{0509A35E-5D04-4EAD-B92A-D8714D9A5DC3}" type="presParOf" srcId="{D5382B68-A45B-485C-B2FE-8313A123D32F}" destId="{0E6B3ABF-92B7-47A0-A055-070413493CEB}" srcOrd="2" destOrd="0" presId="urn:microsoft.com/office/officeart/2005/8/layout/list1"/>
    <dgm:cxn modelId="{67BE697B-6728-4F14-B546-90E0E2337205}" type="presParOf" srcId="{D5382B68-A45B-485C-B2FE-8313A123D32F}" destId="{3D7E82CA-F163-4C3C-B927-A5A124073BDC}" srcOrd="3" destOrd="0" presId="urn:microsoft.com/office/officeart/2005/8/layout/list1"/>
    <dgm:cxn modelId="{E582B681-1A11-4CFE-8CE2-4139FBCA0702}" type="presParOf" srcId="{D5382B68-A45B-485C-B2FE-8313A123D32F}" destId="{D06E1C10-3A0E-491E-AB94-01E6EDD41DCA}" srcOrd="4" destOrd="0" presId="urn:microsoft.com/office/officeart/2005/8/layout/list1"/>
    <dgm:cxn modelId="{1CB37DB1-29D3-4D54-A23A-98CD75D2BE04}" type="presParOf" srcId="{D06E1C10-3A0E-491E-AB94-01E6EDD41DCA}" destId="{6A7043D3-78FC-4476-8710-E4C46FF1377C}" srcOrd="0" destOrd="0" presId="urn:microsoft.com/office/officeart/2005/8/layout/list1"/>
    <dgm:cxn modelId="{8885BB25-6FC7-4CD1-A906-E781F89FFAF3}" type="presParOf" srcId="{D06E1C10-3A0E-491E-AB94-01E6EDD41DCA}" destId="{FA55AE59-0234-4848-AE13-A778AAFC1871}" srcOrd="1" destOrd="0" presId="urn:microsoft.com/office/officeart/2005/8/layout/list1"/>
    <dgm:cxn modelId="{2C888C03-A5C2-44D9-A7CA-639B7932A854}" type="presParOf" srcId="{D5382B68-A45B-485C-B2FE-8313A123D32F}" destId="{7D8F713A-CFD2-49C8-89E6-F8F45894A65E}" srcOrd="5" destOrd="0" presId="urn:microsoft.com/office/officeart/2005/8/layout/list1"/>
    <dgm:cxn modelId="{0C5BB1EA-F0FC-43E2-A543-1EDC0FE35569}" type="presParOf" srcId="{D5382B68-A45B-485C-B2FE-8313A123D32F}" destId="{8A67E099-15A2-4811-8391-7B6C733DB2C9}" srcOrd="6" destOrd="0" presId="urn:microsoft.com/office/officeart/2005/8/layout/list1"/>
    <dgm:cxn modelId="{2C4FF446-D657-41F5-BE4C-71D13960ADA7}" type="presParOf" srcId="{D5382B68-A45B-485C-B2FE-8313A123D32F}" destId="{8D290766-EFA7-41E4-832D-0F1C2CA063E7}" srcOrd="7" destOrd="0" presId="urn:microsoft.com/office/officeart/2005/8/layout/list1"/>
    <dgm:cxn modelId="{CE839E94-3DAF-423A-A862-A6C6B724A53B}" type="presParOf" srcId="{D5382B68-A45B-485C-B2FE-8313A123D32F}" destId="{A147D0BC-8EE9-404A-9A28-C16F35406890}" srcOrd="8" destOrd="0" presId="urn:microsoft.com/office/officeart/2005/8/layout/list1"/>
    <dgm:cxn modelId="{B190A08D-FDD7-494C-B2BD-6446424D4952}" type="presParOf" srcId="{A147D0BC-8EE9-404A-9A28-C16F35406890}" destId="{D2AD8D42-4744-4D65-AC5D-D617FAE5A176}" srcOrd="0" destOrd="0" presId="urn:microsoft.com/office/officeart/2005/8/layout/list1"/>
    <dgm:cxn modelId="{9403F6BA-66BF-421D-B278-2F345F1773E2}" type="presParOf" srcId="{A147D0BC-8EE9-404A-9A28-C16F35406890}" destId="{64FF7358-E061-4F09-AC9E-2D950B22A1BC}" srcOrd="1" destOrd="0" presId="urn:microsoft.com/office/officeart/2005/8/layout/list1"/>
    <dgm:cxn modelId="{5184C182-6D96-4694-9310-F4AD4649D314}" type="presParOf" srcId="{D5382B68-A45B-485C-B2FE-8313A123D32F}" destId="{8C0FE5A5-6EBE-4C01-9FF1-F1EF83505740}" srcOrd="9" destOrd="0" presId="urn:microsoft.com/office/officeart/2005/8/layout/list1"/>
    <dgm:cxn modelId="{E3C61952-B6EA-4B24-99F0-DCDF183DCB63}" type="presParOf" srcId="{D5382B68-A45B-485C-B2FE-8313A123D32F}" destId="{A1B28CFF-3D7C-4685-8CC8-1C0893036330}"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BA26C-6652-4AC4-890D-10CE142F7C81}">
      <dsp:nvSpPr>
        <dsp:cNvPr id="0" name=""/>
        <dsp:cNvSpPr/>
      </dsp:nvSpPr>
      <dsp:spPr>
        <a:xfrm rot="5400000">
          <a:off x="5231054" y="-2070206"/>
          <a:ext cx="997862" cy="5392928"/>
        </a:xfrm>
        <a:prstGeom prst="round2Same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0490" tIns="55245" rIns="110490" bIns="5524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smtClean="0"/>
            <a:t>Web Browsing, Voice, etc.</a:t>
          </a:r>
          <a:endParaRPr lang="zh-CN" altLang="en-US" sz="2900" kern="1200" dirty="0"/>
        </a:p>
      </dsp:txBody>
      <dsp:txXfrm rot="-5400000">
        <a:off x="3033521" y="176039"/>
        <a:ext cx="5344216" cy="900438"/>
      </dsp:txXfrm>
    </dsp:sp>
    <dsp:sp modelId="{939230BB-2C5E-40C7-A3C6-36C7B56BEE78}">
      <dsp:nvSpPr>
        <dsp:cNvPr id="0" name=""/>
        <dsp:cNvSpPr/>
      </dsp:nvSpPr>
      <dsp:spPr>
        <a:xfrm>
          <a:off x="0" y="2593"/>
          <a:ext cx="3033522" cy="1247328"/>
        </a:xfrm>
        <a:prstGeom prst="roundRect">
          <a:avLst/>
        </a:prstGeom>
        <a:solidFill>
          <a:srgbClr val="00B05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altLang="zh-CN" sz="3200" kern="1200" dirty="0" smtClean="0"/>
            <a:t>Application (APP)</a:t>
          </a:r>
          <a:endParaRPr lang="zh-CN" altLang="en-US" sz="3200" kern="1200" dirty="0"/>
        </a:p>
      </dsp:txBody>
      <dsp:txXfrm>
        <a:off x="60890" y="63483"/>
        <a:ext cx="2911742" cy="1125548"/>
      </dsp:txXfrm>
    </dsp:sp>
    <dsp:sp modelId="{650F4473-9158-413D-8D68-C2E2D014D06D}">
      <dsp:nvSpPr>
        <dsp:cNvPr id="0" name=""/>
        <dsp:cNvSpPr/>
      </dsp:nvSpPr>
      <dsp:spPr>
        <a:xfrm rot="5400000">
          <a:off x="5231054" y="-760511"/>
          <a:ext cx="997862" cy="5392928"/>
        </a:xfrm>
        <a:prstGeom prst="round2Same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0490" tIns="55245" rIns="110490" bIns="5524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smtClean="0"/>
            <a:t>Routing, Flow Control, etc</a:t>
          </a:r>
          <a:endParaRPr lang="zh-CN" altLang="en-US" sz="2900" kern="1200" dirty="0"/>
        </a:p>
      </dsp:txBody>
      <dsp:txXfrm rot="-5400000">
        <a:off x="3033521" y="1485734"/>
        <a:ext cx="5344216" cy="900438"/>
      </dsp:txXfrm>
    </dsp:sp>
    <dsp:sp modelId="{839753CA-8FF7-4016-A93B-76983E7076FA}">
      <dsp:nvSpPr>
        <dsp:cNvPr id="0" name=""/>
        <dsp:cNvSpPr/>
      </dsp:nvSpPr>
      <dsp:spPr>
        <a:xfrm>
          <a:off x="0" y="1312288"/>
          <a:ext cx="3033522" cy="1247328"/>
        </a:xfrm>
        <a:prstGeom prst="roundRect">
          <a:avLst/>
        </a:prstGeom>
        <a:solidFill>
          <a:srgbClr val="00B05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altLang="zh-CN" sz="3200" kern="1200" dirty="0" smtClean="0"/>
            <a:t>Network (NET)</a:t>
          </a:r>
          <a:endParaRPr lang="zh-CN" altLang="en-US" sz="3200" kern="1200" dirty="0"/>
        </a:p>
      </dsp:txBody>
      <dsp:txXfrm>
        <a:off x="60890" y="1373178"/>
        <a:ext cx="2911742" cy="1125548"/>
      </dsp:txXfrm>
    </dsp:sp>
    <dsp:sp modelId="{B47A69E6-3610-4C91-B0BE-F01010846CCF}">
      <dsp:nvSpPr>
        <dsp:cNvPr id="0" name=""/>
        <dsp:cNvSpPr/>
      </dsp:nvSpPr>
      <dsp:spPr>
        <a:xfrm rot="5400000">
          <a:off x="5231054" y="549183"/>
          <a:ext cx="997862" cy="5392928"/>
        </a:xfrm>
        <a:prstGeom prst="round2Same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0490" tIns="55245" rIns="110490" bIns="5524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smtClean="0"/>
            <a:t>Scheduling, Access Control, etc.</a:t>
          </a:r>
          <a:endParaRPr lang="zh-CN" altLang="en-US" sz="2900" kern="1200" dirty="0"/>
        </a:p>
      </dsp:txBody>
      <dsp:txXfrm rot="-5400000">
        <a:off x="3033521" y="2795428"/>
        <a:ext cx="5344216" cy="900438"/>
      </dsp:txXfrm>
    </dsp:sp>
    <dsp:sp modelId="{89CC5103-6E75-421C-97ED-271E75C760D5}">
      <dsp:nvSpPr>
        <dsp:cNvPr id="0" name=""/>
        <dsp:cNvSpPr/>
      </dsp:nvSpPr>
      <dsp:spPr>
        <a:xfrm>
          <a:off x="0" y="2621983"/>
          <a:ext cx="3033522" cy="1247328"/>
        </a:xfrm>
        <a:prstGeom prst="roundRect">
          <a:avLst/>
        </a:prstGeom>
        <a:solidFill>
          <a:srgbClr val="00B05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altLang="zh-CN" sz="3200" kern="1200" dirty="0" smtClean="0"/>
            <a:t>Medium Access Control (MAC)</a:t>
          </a:r>
          <a:endParaRPr lang="zh-CN" altLang="en-US" sz="3200" kern="1200" dirty="0"/>
        </a:p>
      </dsp:txBody>
      <dsp:txXfrm>
        <a:off x="60890" y="2682873"/>
        <a:ext cx="2911742" cy="1125548"/>
      </dsp:txXfrm>
    </dsp:sp>
    <dsp:sp modelId="{E6E4488F-BCD3-4EDD-B590-2658E0C2F1DB}">
      <dsp:nvSpPr>
        <dsp:cNvPr id="0" name=""/>
        <dsp:cNvSpPr/>
      </dsp:nvSpPr>
      <dsp:spPr>
        <a:xfrm rot="5400000">
          <a:off x="5231054" y="1858878"/>
          <a:ext cx="997862" cy="5392928"/>
        </a:xfrm>
        <a:prstGeom prst="round2Same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0490" tIns="55245" rIns="110490" bIns="5524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smtClean="0"/>
            <a:t>Data Transmission</a:t>
          </a:r>
          <a:endParaRPr lang="zh-CN" altLang="en-US" sz="2900" kern="1200" dirty="0"/>
        </a:p>
      </dsp:txBody>
      <dsp:txXfrm rot="-5400000">
        <a:off x="3033521" y="4105123"/>
        <a:ext cx="5344216" cy="900438"/>
      </dsp:txXfrm>
    </dsp:sp>
    <dsp:sp modelId="{7BC1ED70-D10D-4D7A-B774-E4D2289D9991}">
      <dsp:nvSpPr>
        <dsp:cNvPr id="0" name=""/>
        <dsp:cNvSpPr/>
      </dsp:nvSpPr>
      <dsp:spPr>
        <a:xfrm>
          <a:off x="0" y="3931678"/>
          <a:ext cx="3033522" cy="1247328"/>
        </a:xfrm>
        <a:prstGeom prst="roundRect">
          <a:avLst/>
        </a:prstGeom>
        <a:solidFill>
          <a:srgbClr val="00B05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altLang="zh-CN" sz="3200" kern="1200" dirty="0" smtClean="0"/>
            <a:t>Physical (PHY)</a:t>
          </a:r>
          <a:endParaRPr lang="zh-CN" altLang="en-US" sz="3200" kern="1200" dirty="0"/>
        </a:p>
      </dsp:txBody>
      <dsp:txXfrm>
        <a:off x="60890" y="3992568"/>
        <a:ext cx="2911742" cy="11255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E98FE-6384-4DBA-9BF7-DF794F142833}">
      <dsp:nvSpPr>
        <dsp:cNvPr id="0" name=""/>
        <dsp:cNvSpPr/>
      </dsp:nvSpPr>
      <dsp:spPr>
        <a:xfrm>
          <a:off x="683" y="172994"/>
          <a:ext cx="2486474" cy="1243237"/>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485" tIns="46990" rIns="70485" bIns="46990" numCol="1" spcCol="1270" anchor="ctr" anchorCtr="0">
          <a:noAutofit/>
        </a:bodyPr>
        <a:lstStyle/>
        <a:p>
          <a:pPr lvl="0" algn="ctr" defTabSz="1644650">
            <a:lnSpc>
              <a:spcPct val="90000"/>
            </a:lnSpc>
            <a:spcBef>
              <a:spcPct val="0"/>
            </a:spcBef>
            <a:spcAft>
              <a:spcPct val="35000"/>
            </a:spcAft>
          </a:pPr>
          <a:r>
            <a:rPr lang="en-US" altLang="zh-CN" sz="3700" kern="1200" dirty="0" smtClean="0"/>
            <a:t>Cross-tier interference</a:t>
          </a:r>
          <a:endParaRPr lang="zh-CN" altLang="en-US" sz="3700" kern="1200" dirty="0"/>
        </a:p>
      </dsp:txBody>
      <dsp:txXfrm>
        <a:off x="37096" y="209407"/>
        <a:ext cx="2413648" cy="1170411"/>
      </dsp:txXfrm>
    </dsp:sp>
    <dsp:sp modelId="{53541E74-3075-45D5-9756-DA296FFAEB5B}">
      <dsp:nvSpPr>
        <dsp:cNvPr id="0" name=""/>
        <dsp:cNvSpPr/>
      </dsp:nvSpPr>
      <dsp:spPr>
        <a:xfrm>
          <a:off x="249330" y="1416231"/>
          <a:ext cx="248647" cy="932427"/>
        </a:xfrm>
        <a:custGeom>
          <a:avLst/>
          <a:gdLst/>
          <a:ahLst/>
          <a:cxnLst/>
          <a:rect l="0" t="0" r="0" b="0"/>
          <a:pathLst>
            <a:path>
              <a:moveTo>
                <a:pt x="0" y="0"/>
              </a:moveTo>
              <a:lnTo>
                <a:pt x="0" y="932427"/>
              </a:lnTo>
              <a:lnTo>
                <a:pt x="248647" y="932427"/>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A53079-C359-41B1-A4D1-478F8E769608}">
      <dsp:nvSpPr>
        <dsp:cNvPr id="0" name=""/>
        <dsp:cNvSpPr/>
      </dsp:nvSpPr>
      <dsp:spPr>
        <a:xfrm>
          <a:off x="497978" y="1727040"/>
          <a:ext cx="1989179" cy="1243237"/>
        </a:xfrm>
        <a:prstGeom prst="roundRect">
          <a:avLst>
            <a:gd name="adj" fmla="val 10000"/>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altLang="en-US" sz="1600" kern="1200" dirty="0" smtClean="0"/>
            <a:t>Caused by an element of the femtocell tier to the </a:t>
          </a:r>
          <a:r>
            <a:rPr lang="en-US" altLang="en-US" sz="1600" kern="1200" dirty="0" err="1" smtClean="0"/>
            <a:t>macrocell</a:t>
          </a:r>
          <a:r>
            <a:rPr lang="en-US" altLang="en-US" sz="1600" kern="1200" dirty="0" smtClean="0"/>
            <a:t> tier and vice versa</a:t>
          </a:r>
          <a:endParaRPr lang="zh-CN" altLang="en-US" sz="1600" kern="1200" dirty="0"/>
        </a:p>
      </dsp:txBody>
      <dsp:txXfrm>
        <a:off x="534391" y="1763453"/>
        <a:ext cx="1916353" cy="1170411"/>
      </dsp:txXfrm>
    </dsp:sp>
    <dsp:sp modelId="{6D787777-F7DD-4BBC-8793-649D4FCC08CF}">
      <dsp:nvSpPr>
        <dsp:cNvPr id="0" name=""/>
        <dsp:cNvSpPr/>
      </dsp:nvSpPr>
      <dsp:spPr>
        <a:xfrm>
          <a:off x="3108776" y="172994"/>
          <a:ext cx="2486474" cy="1243237"/>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485" tIns="46990" rIns="70485" bIns="46990" numCol="1" spcCol="1270" anchor="ctr" anchorCtr="0">
          <a:noAutofit/>
        </a:bodyPr>
        <a:lstStyle/>
        <a:p>
          <a:pPr lvl="0" algn="ctr" defTabSz="1644650">
            <a:lnSpc>
              <a:spcPct val="90000"/>
            </a:lnSpc>
            <a:spcBef>
              <a:spcPct val="0"/>
            </a:spcBef>
            <a:spcAft>
              <a:spcPct val="35000"/>
            </a:spcAft>
          </a:pPr>
          <a:r>
            <a:rPr lang="en-US" altLang="zh-CN" sz="3700" kern="1200" dirty="0" smtClean="0"/>
            <a:t>Co-tier interference</a:t>
          </a:r>
          <a:endParaRPr lang="zh-CN" altLang="en-US" sz="3700" kern="1200" dirty="0"/>
        </a:p>
      </dsp:txBody>
      <dsp:txXfrm>
        <a:off x="3145189" y="209407"/>
        <a:ext cx="2413648" cy="1170411"/>
      </dsp:txXfrm>
    </dsp:sp>
    <dsp:sp modelId="{38B18CB2-1CF4-49A7-A5B4-ED0DA5A77609}">
      <dsp:nvSpPr>
        <dsp:cNvPr id="0" name=""/>
        <dsp:cNvSpPr/>
      </dsp:nvSpPr>
      <dsp:spPr>
        <a:xfrm>
          <a:off x="3357423" y="1416231"/>
          <a:ext cx="248647" cy="932427"/>
        </a:xfrm>
        <a:custGeom>
          <a:avLst/>
          <a:gdLst/>
          <a:ahLst/>
          <a:cxnLst/>
          <a:rect l="0" t="0" r="0" b="0"/>
          <a:pathLst>
            <a:path>
              <a:moveTo>
                <a:pt x="0" y="0"/>
              </a:moveTo>
              <a:lnTo>
                <a:pt x="0" y="932427"/>
              </a:lnTo>
              <a:lnTo>
                <a:pt x="248647" y="932427"/>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7A3872-EEEA-414C-8C47-83F7424D741A}">
      <dsp:nvSpPr>
        <dsp:cNvPr id="0" name=""/>
        <dsp:cNvSpPr/>
      </dsp:nvSpPr>
      <dsp:spPr>
        <a:xfrm>
          <a:off x="3606071" y="1727040"/>
          <a:ext cx="1989179" cy="1243237"/>
        </a:xfrm>
        <a:prstGeom prst="roundRect">
          <a:avLst>
            <a:gd name="adj" fmla="val 10000"/>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altLang="en-US" sz="1600" kern="1200" dirty="0" smtClean="0"/>
            <a:t>Occurs between elements of the same tier, for example, between neighboring femtocells</a:t>
          </a:r>
          <a:endParaRPr lang="zh-CN" altLang="en-US" sz="1600" kern="1200" dirty="0"/>
        </a:p>
      </dsp:txBody>
      <dsp:txXfrm>
        <a:off x="3642484" y="1763453"/>
        <a:ext cx="1916353" cy="11704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AC421C-2D39-4580-9603-D9898583350A}">
      <dsp:nvSpPr>
        <dsp:cNvPr id="0" name=""/>
        <dsp:cNvSpPr/>
      </dsp:nvSpPr>
      <dsp:spPr>
        <a:xfrm>
          <a:off x="2571" y="27930"/>
          <a:ext cx="2507456" cy="777600"/>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92024" tIns="109728" rIns="192024" bIns="109728" numCol="1" spcCol="1270" anchor="ctr" anchorCtr="0">
          <a:noAutofit/>
        </a:bodyPr>
        <a:lstStyle/>
        <a:p>
          <a:pPr lvl="0" algn="ctr" defTabSz="1200150">
            <a:lnSpc>
              <a:spcPct val="90000"/>
            </a:lnSpc>
            <a:spcBef>
              <a:spcPct val="0"/>
            </a:spcBef>
            <a:spcAft>
              <a:spcPct val="35000"/>
            </a:spcAft>
          </a:pPr>
          <a:r>
            <a:rPr lang="en-US" altLang="zh-CN" sz="2700" kern="1200" dirty="0" smtClean="0"/>
            <a:t>Closed Access</a:t>
          </a:r>
          <a:endParaRPr lang="zh-CN" altLang="en-US" sz="2700" kern="1200" dirty="0"/>
        </a:p>
      </dsp:txBody>
      <dsp:txXfrm>
        <a:off x="2571" y="27930"/>
        <a:ext cx="2507456" cy="777600"/>
      </dsp:txXfrm>
    </dsp:sp>
    <dsp:sp modelId="{0A7ED969-7BAD-45CD-991D-F4BF2CC5BC8D}">
      <dsp:nvSpPr>
        <dsp:cNvPr id="0" name=""/>
        <dsp:cNvSpPr/>
      </dsp:nvSpPr>
      <dsp:spPr>
        <a:xfrm>
          <a:off x="2571" y="805530"/>
          <a:ext cx="2507456" cy="1185840"/>
        </a:xfrm>
        <a:prstGeom prst="rect">
          <a:avLst/>
        </a:prstGeom>
        <a:solidFill>
          <a:schemeClr val="lt1">
            <a:alpha val="90000"/>
            <a:tint val="40000"/>
            <a:hueOff val="0"/>
            <a:satOff val="0"/>
            <a:lumOff val="0"/>
            <a:alphaOff val="0"/>
          </a:schemeClr>
        </a:solidFill>
        <a:ln w="9525" cap="flat" cmpd="sng" algn="ctr">
          <a:solidFill>
            <a:schemeClr val="dk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altLang="en-US" sz="1400" kern="1200" dirty="0" smtClean="0"/>
            <a:t>Only a subset of users defined by the femtocell owner can connect to the femtocell</a:t>
          </a:r>
          <a:endParaRPr lang="zh-CN" altLang="en-US" sz="1400" kern="1200" dirty="0"/>
        </a:p>
      </dsp:txBody>
      <dsp:txXfrm>
        <a:off x="2571" y="805530"/>
        <a:ext cx="2507456" cy="1185840"/>
      </dsp:txXfrm>
    </dsp:sp>
    <dsp:sp modelId="{FB8F7C4C-F625-40B7-97D9-46AF61F5F106}">
      <dsp:nvSpPr>
        <dsp:cNvPr id="0" name=""/>
        <dsp:cNvSpPr/>
      </dsp:nvSpPr>
      <dsp:spPr>
        <a:xfrm>
          <a:off x="2861071" y="27930"/>
          <a:ext cx="2507456" cy="777600"/>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92024" tIns="109728" rIns="192024" bIns="109728" numCol="1" spcCol="1270" anchor="ctr" anchorCtr="0">
          <a:noAutofit/>
        </a:bodyPr>
        <a:lstStyle/>
        <a:p>
          <a:pPr lvl="0" algn="ctr" defTabSz="1200150">
            <a:lnSpc>
              <a:spcPct val="90000"/>
            </a:lnSpc>
            <a:spcBef>
              <a:spcPct val="0"/>
            </a:spcBef>
            <a:spcAft>
              <a:spcPct val="35000"/>
            </a:spcAft>
          </a:pPr>
          <a:r>
            <a:rPr lang="en-US" altLang="zh-CN" sz="2700" kern="1200" dirty="0" smtClean="0"/>
            <a:t>Open Access</a:t>
          </a:r>
          <a:endParaRPr lang="zh-CN" altLang="en-US" sz="2700" kern="1200" dirty="0"/>
        </a:p>
      </dsp:txBody>
      <dsp:txXfrm>
        <a:off x="2861071" y="27930"/>
        <a:ext cx="2507456" cy="777600"/>
      </dsp:txXfrm>
    </dsp:sp>
    <dsp:sp modelId="{505558E7-4862-480E-86AF-F40D47E0A184}">
      <dsp:nvSpPr>
        <dsp:cNvPr id="0" name=""/>
        <dsp:cNvSpPr/>
      </dsp:nvSpPr>
      <dsp:spPr>
        <a:xfrm>
          <a:off x="2861071" y="805530"/>
          <a:ext cx="2507456" cy="1185840"/>
        </a:xfrm>
        <a:prstGeom prst="rect">
          <a:avLst/>
        </a:prstGeom>
        <a:solidFill>
          <a:schemeClr val="lt1">
            <a:alpha val="90000"/>
            <a:tint val="40000"/>
            <a:hueOff val="0"/>
            <a:satOff val="0"/>
            <a:lumOff val="0"/>
            <a:alphaOff val="0"/>
          </a:schemeClr>
        </a:solidFill>
        <a:ln w="9525" cap="flat" cmpd="sng" algn="ctr">
          <a:solidFill>
            <a:schemeClr val="dk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altLang="en-US" sz="1400" kern="1200" dirty="0" smtClean="0"/>
            <a:t>All customers of the operator have the right to make use of any femtocell</a:t>
          </a:r>
          <a:endParaRPr lang="zh-CN" altLang="en-US" sz="1400" kern="1200" dirty="0"/>
        </a:p>
      </dsp:txBody>
      <dsp:txXfrm>
        <a:off x="2861071" y="805530"/>
        <a:ext cx="2507456" cy="1185840"/>
      </dsp:txXfrm>
    </dsp:sp>
    <dsp:sp modelId="{69290E1D-1F68-4D33-9169-947816A1E29A}">
      <dsp:nvSpPr>
        <dsp:cNvPr id="0" name=""/>
        <dsp:cNvSpPr/>
      </dsp:nvSpPr>
      <dsp:spPr>
        <a:xfrm>
          <a:off x="5719571" y="27930"/>
          <a:ext cx="2507456" cy="777600"/>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92024" tIns="109728" rIns="192024" bIns="109728" numCol="1" spcCol="1270" anchor="ctr" anchorCtr="0">
          <a:noAutofit/>
        </a:bodyPr>
        <a:lstStyle/>
        <a:p>
          <a:pPr lvl="0" algn="ctr" defTabSz="1200150">
            <a:lnSpc>
              <a:spcPct val="90000"/>
            </a:lnSpc>
            <a:spcBef>
              <a:spcPct val="0"/>
            </a:spcBef>
            <a:spcAft>
              <a:spcPct val="35000"/>
            </a:spcAft>
          </a:pPr>
          <a:r>
            <a:rPr lang="en-US" altLang="zh-CN" sz="2700" kern="1200" dirty="0" smtClean="0"/>
            <a:t>Hybrid Access</a:t>
          </a:r>
          <a:endParaRPr lang="zh-CN" altLang="en-US" sz="2700" kern="1200" dirty="0"/>
        </a:p>
      </dsp:txBody>
      <dsp:txXfrm>
        <a:off x="5719571" y="27930"/>
        <a:ext cx="2507456" cy="777600"/>
      </dsp:txXfrm>
    </dsp:sp>
    <dsp:sp modelId="{F91CF320-6572-4B93-A83D-246A448F4D56}">
      <dsp:nvSpPr>
        <dsp:cNvPr id="0" name=""/>
        <dsp:cNvSpPr/>
      </dsp:nvSpPr>
      <dsp:spPr>
        <a:xfrm>
          <a:off x="5719571" y="805530"/>
          <a:ext cx="2507456" cy="1185840"/>
        </a:xfrm>
        <a:prstGeom prst="rect">
          <a:avLst/>
        </a:prstGeom>
        <a:solidFill>
          <a:schemeClr val="lt1">
            <a:alpha val="90000"/>
            <a:tint val="40000"/>
            <a:hueOff val="0"/>
            <a:satOff val="0"/>
            <a:lumOff val="0"/>
            <a:alphaOff val="0"/>
          </a:schemeClr>
        </a:solidFill>
        <a:ln w="9525" cap="flat" cmpd="sng" algn="ctr">
          <a:solidFill>
            <a:schemeClr val="dk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altLang="en-US" sz="1400" kern="1200" dirty="0" smtClean="0"/>
            <a:t>A limited amount of the femtocell resources are available to all users</a:t>
          </a:r>
          <a:endParaRPr lang="zh-CN" altLang="en-US" sz="1400" kern="1200" dirty="0"/>
        </a:p>
      </dsp:txBody>
      <dsp:txXfrm>
        <a:off x="5719571" y="805530"/>
        <a:ext cx="2507456" cy="11858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6B3ABF-92B7-47A0-A055-070413493CEB}">
      <dsp:nvSpPr>
        <dsp:cNvPr id="0" name=""/>
        <dsp:cNvSpPr/>
      </dsp:nvSpPr>
      <dsp:spPr>
        <a:xfrm>
          <a:off x="0" y="296586"/>
          <a:ext cx="7072362" cy="1304100"/>
        </a:xfrm>
        <a:prstGeom prst="rect">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48894" tIns="374904" rIns="548894" bIns="128016" numCol="1" spcCol="1270" anchor="t" anchorCtr="0">
          <a:noAutofit/>
        </a:bodyPr>
        <a:lstStyle/>
        <a:p>
          <a:pPr marL="171450" lvl="1" indent="-171450" algn="l" defTabSz="800100">
            <a:lnSpc>
              <a:spcPct val="90000"/>
            </a:lnSpc>
            <a:spcBef>
              <a:spcPct val="0"/>
            </a:spcBef>
            <a:spcAft>
              <a:spcPct val="15000"/>
            </a:spcAft>
            <a:buChar char="••"/>
          </a:pPr>
          <a:r>
            <a:rPr lang="en-US" altLang="en-US" sz="1800" kern="1200" dirty="0" smtClean="0"/>
            <a:t>Strong cross-tier interference exists between both tiers</a:t>
          </a:r>
          <a:endParaRPr lang="zh-CN" altLang="en-US" sz="1800" kern="1200" dirty="0"/>
        </a:p>
        <a:p>
          <a:pPr marL="171450" lvl="1" indent="-171450" algn="l" defTabSz="800100">
            <a:lnSpc>
              <a:spcPct val="90000"/>
            </a:lnSpc>
            <a:spcBef>
              <a:spcPct val="0"/>
            </a:spcBef>
            <a:spcAft>
              <a:spcPct val="15000"/>
            </a:spcAft>
            <a:buChar char="••"/>
          </a:pPr>
          <a:r>
            <a:rPr lang="en-US" altLang="en-US" sz="1800" kern="1200" dirty="0" smtClean="0"/>
            <a:t>Co-tier interference also comes up between neighboring femtocells in dense deployments.</a:t>
          </a:r>
          <a:endParaRPr lang="zh-CN" altLang="en-US" sz="1800" kern="1200" dirty="0"/>
        </a:p>
      </dsp:txBody>
      <dsp:txXfrm>
        <a:off x="0" y="296586"/>
        <a:ext cx="7072362" cy="1304100"/>
      </dsp:txXfrm>
    </dsp:sp>
    <dsp:sp modelId="{EA66B093-7754-48BA-B701-A82B58C19390}">
      <dsp:nvSpPr>
        <dsp:cNvPr id="0" name=""/>
        <dsp:cNvSpPr/>
      </dsp:nvSpPr>
      <dsp:spPr>
        <a:xfrm>
          <a:off x="353618" y="30906"/>
          <a:ext cx="4950653" cy="53136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7123" tIns="0" rIns="187123" bIns="0" numCol="1" spcCol="1270" anchor="ctr" anchorCtr="0">
          <a:noAutofit/>
        </a:bodyPr>
        <a:lstStyle/>
        <a:p>
          <a:pPr lvl="0" algn="l" defTabSz="800100">
            <a:lnSpc>
              <a:spcPct val="90000"/>
            </a:lnSpc>
            <a:spcBef>
              <a:spcPct val="0"/>
            </a:spcBef>
            <a:spcAft>
              <a:spcPct val="35000"/>
            </a:spcAft>
          </a:pPr>
          <a:r>
            <a:rPr lang="en-US" altLang="zh-CN" sz="1800" kern="1200" dirty="0" smtClean="0"/>
            <a:t>Closed Access</a:t>
          </a:r>
          <a:endParaRPr lang="zh-CN" altLang="en-US" sz="1800" kern="1200" dirty="0"/>
        </a:p>
      </dsp:txBody>
      <dsp:txXfrm>
        <a:off x="379557" y="56845"/>
        <a:ext cx="4898775" cy="479482"/>
      </dsp:txXfrm>
    </dsp:sp>
    <dsp:sp modelId="{8A67E099-15A2-4811-8391-7B6C733DB2C9}">
      <dsp:nvSpPr>
        <dsp:cNvPr id="0" name=""/>
        <dsp:cNvSpPr/>
      </dsp:nvSpPr>
      <dsp:spPr>
        <a:xfrm>
          <a:off x="0" y="1963567"/>
          <a:ext cx="7072362" cy="765450"/>
        </a:xfrm>
        <a:prstGeom prst="rect">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48894" tIns="374904" rIns="548894" bIns="128016" numCol="1" spcCol="1270" anchor="t" anchorCtr="0">
          <a:noAutofit/>
        </a:bodyPr>
        <a:lstStyle/>
        <a:p>
          <a:pPr marL="171450" lvl="1" indent="-171450" algn="l" defTabSz="800100">
            <a:lnSpc>
              <a:spcPct val="90000"/>
            </a:lnSpc>
            <a:spcBef>
              <a:spcPct val="0"/>
            </a:spcBef>
            <a:spcAft>
              <a:spcPct val="15000"/>
            </a:spcAft>
            <a:buChar char="••"/>
          </a:pPr>
          <a:r>
            <a:rPr lang="en-US" altLang="en-US" sz="1800" kern="1200" dirty="0" smtClean="0"/>
            <a:t>Avoid cross-tier interference but co-tier interference still exists.</a:t>
          </a:r>
          <a:endParaRPr lang="zh-CN" altLang="en-US" sz="1800" kern="1200" dirty="0"/>
        </a:p>
      </dsp:txBody>
      <dsp:txXfrm>
        <a:off x="0" y="1963567"/>
        <a:ext cx="7072362" cy="765450"/>
      </dsp:txXfrm>
    </dsp:sp>
    <dsp:sp modelId="{FA55AE59-0234-4848-AE13-A778AAFC1871}">
      <dsp:nvSpPr>
        <dsp:cNvPr id="0" name=""/>
        <dsp:cNvSpPr/>
      </dsp:nvSpPr>
      <dsp:spPr>
        <a:xfrm>
          <a:off x="353618" y="1697887"/>
          <a:ext cx="4950653" cy="53136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7123" tIns="0" rIns="187123" bIns="0" numCol="1" spcCol="1270" anchor="ctr" anchorCtr="0">
          <a:noAutofit/>
        </a:bodyPr>
        <a:lstStyle/>
        <a:p>
          <a:pPr lvl="0" algn="l" defTabSz="800100">
            <a:lnSpc>
              <a:spcPct val="90000"/>
            </a:lnSpc>
            <a:spcBef>
              <a:spcPct val="0"/>
            </a:spcBef>
            <a:spcAft>
              <a:spcPct val="35000"/>
            </a:spcAft>
          </a:pPr>
          <a:r>
            <a:rPr lang="en-US" altLang="zh-CN" sz="1800" kern="1200" dirty="0" smtClean="0"/>
            <a:t>Open Access</a:t>
          </a:r>
          <a:endParaRPr lang="zh-CN" altLang="en-US" sz="1800" kern="1200" dirty="0"/>
        </a:p>
      </dsp:txBody>
      <dsp:txXfrm>
        <a:off x="379557" y="1723826"/>
        <a:ext cx="4898775" cy="479482"/>
      </dsp:txXfrm>
    </dsp:sp>
    <dsp:sp modelId="{A1B28CFF-3D7C-4685-8CC8-1C0893036330}">
      <dsp:nvSpPr>
        <dsp:cNvPr id="0" name=""/>
        <dsp:cNvSpPr/>
      </dsp:nvSpPr>
      <dsp:spPr>
        <a:xfrm>
          <a:off x="0" y="3091897"/>
          <a:ext cx="7072362" cy="1020600"/>
        </a:xfrm>
        <a:prstGeom prst="rect">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48894" tIns="374904" rIns="548894" bIns="128016" numCol="1" spcCol="1270" anchor="t" anchorCtr="0">
          <a:noAutofit/>
        </a:bodyPr>
        <a:lstStyle/>
        <a:p>
          <a:pPr marL="171450" lvl="1" indent="-171450" algn="l" defTabSz="800100">
            <a:lnSpc>
              <a:spcPct val="90000"/>
            </a:lnSpc>
            <a:spcBef>
              <a:spcPct val="0"/>
            </a:spcBef>
            <a:spcAft>
              <a:spcPct val="15000"/>
            </a:spcAft>
            <a:buChar char="••"/>
          </a:pPr>
          <a:r>
            <a:rPr lang="en-US" altLang="zh-CN" sz="1800" kern="1200" dirty="0" smtClean="0"/>
            <a:t>Both cross-tier and co-tier interference exist but not as strong as in the Closed Access scenario.</a:t>
          </a:r>
          <a:endParaRPr lang="zh-CN" altLang="en-US" sz="1800" kern="1200" dirty="0"/>
        </a:p>
      </dsp:txBody>
      <dsp:txXfrm>
        <a:off x="0" y="3091897"/>
        <a:ext cx="7072362" cy="1020600"/>
      </dsp:txXfrm>
    </dsp:sp>
    <dsp:sp modelId="{64FF7358-E061-4F09-AC9E-2D950B22A1BC}">
      <dsp:nvSpPr>
        <dsp:cNvPr id="0" name=""/>
        <dsp:cNvSpPr/>
      </dsp:nvSpPr>
      <dsp:spPr>
        <a:xfrm>
          <a:off x="353618" y="2826217"/>
          <a:ext cx="4950653" cy="53136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7123" tIns="0" rIns="187123" bIns="0" numCol="1" spcCol="1270" anchor="ctr" anchorCtr="0">
          <a:noAutofit/>
        </a:bodyPr>
        <a:lstStyle/>
        <a:p>
          <a:pPr lvl="0" algn="l" defTabSz="800100">
            <a:lnSpc>
              <a:spcPct val="90000"/>
            </a:lnSpc>
            <a:spcBef>
              <a:spcPct val="0"/>
            </a:spcBef>
            <a:spcAft>
              <a:spcPct val="35000"/>
            </a:spcAft>
          </a:pPr>
          <a:r>
            <a:rPr lang="en-US" altLang="zh-CN" sz="1800" kern="1200" dirty="0" smtClean="0"/>
            <a:t>Hybrid Access</a:t>
          </a:r>
          <a:endParaRPr lang="zh-CN" altLang="en-US" sz="1800" kern="1200" dirty="0"/>
        </a:p>
      </dsp:txBody>
      <dsp:txXfrm>
        <a:off x="379557" y="2852156"/>
        <a:ext cx="4898775"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9.png"/><Relationship Id="rId1" Type="http://schemas.openxmlformats.org/officeDocument/2006/relationships/image" Target="../media/image5.emf"/><Relationship Id="rId2" Type="http://schemas.openxmlformats.org/officeDocument/2006/relationships/image" Target="../media/image6.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25.emf"/><Relationship Id="rId4" Type="http://schemas.openxmlformats.org/officeDocument/2006/relationships/image" Target="../media/image126.emf"/><Relationship Id="rId5" Type="http://schemas.openxmlformats.org/officeDocument/2006/relationships/image" Target="../media/image127.emf"/><Relationship Id="rId1" Type="http://schemas.openxmlformats.org/officeDocument/2006/relationships/image" Target="../media/image123.emf"/><Relationship Id="rId2" Type="http://schemas.openxmlformats.org/officeDocument/2006/relationships/image" Target="../media/image12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28.emf"/><Relationship Id="rId2" Type="http://schemas.openxmlformats.org/officeDocument/2006/relationships/image" Target="../media/image129.emf"/><Relationship Id="rId3" Type="http://schemas.openxmlformats.org/officeDocument/2006/relationships/image" Target="../media/image12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30.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31.emf"/><Relationship Id="rId2" Type="http://schemas.openxmlformats.org/officeDocument/2006/relationships/image" Target="../media/image13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33.wmf"/><Relationship Id="rId2" Type="http://schemas.openxmlformats.org/officeDocument/2006/relationships/image" Target="../media/image13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35.wmf"/><Relationship Id="rId2" Type="http://schemas.openxmlformats.org/officeDocument/2006/relationships/image" Target="../media/image136.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37.wmf"/><Relationship Id="rId2" Type="http://schemas.openxmlformats.org/officeDocument/2006/relationships/image" Target="../media/image138.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39.wmf"/><Relationship Id="rId2" Type="http://schemas.openxmlformats.org/officeDocument/2006/relationships/image" Target="../media/image140.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41.wmf"/><Relationship Id="rId2" Type="http://schemas.openxmlformats.org/officeDocument/2006/relationships/image" Target="../media/image142.wmf"/><Relationship Id="rId3" Type="http://schemas.openxmlformats.org/officeDocument/2006/relationships/image" Target="../media/image143.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44.wmf"/><Relationship Id="rId2" Type="http://schemas.openxmlformats.org/officeDocument/2006/relationships/image" Target="../media/image14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emf"/><Relationship Id="rId2" Type="http://schemas.openxmlformats.org/officeDocument/2006/relationships/image" Target="../media/image8.emf"/><Relationship Id="rId3" Type="http://schemas.openxmlformats.org/officeDocument/2006/relationships/image" Target="../media/image36.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46.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50.emf"/><Relationship Id="rId4" Type="http://schemas.openxmlformats.org/officeDocument/2006/relationships/image" Target="../media/image151.emf"/><Relationship Id="rId5" Type="http://schemas.openxmlformats.org/officeDocument/2006/relationships/image" Target="../media/image152.emf"/><Relationship Id="rId1" Type="http://schemas.openxmlformats.org/officeDocument/2006/relationships/image" Target="../media/image45.emf"/><Relationship Id="rId2" Type="http://schemas.openxmlformats.org/officeDocument/2006/relationships/image" Target="../media/image149.e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55.wmf"/><Relationship Id="rId4" Type="http://schemas.openxmlformats.org/officeDocument/2006/relationships/image" Target="../media/image156.wmf"/><Relationship Id="rId5" Type="http://schemas.openxmlformats.org/officeDocument/2006/relationships/image" Target="../media/image157.wmf"/><Relationship Id="rId1" Type="http://schemas.openxmlformats.org/officeDocument/2006/relationships/image" Target="../media/image153.wmf"/><Relationship Id="rId2" Type="http://schemas.openxmlformats.org/officeDocument/2006/relationships/image" Target="../media/image154.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58.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61.wmf"/><Relationship Id="rId4" Type="http://schemas.openxmlformats.org/officeDocument/2006/relationships/image" Target="../media/image162.wmf"/><Relationship Id="rId5" Type="http://schemas.openxmlformats.org/officeDocument/2006/relationships/image" Target="../media/image163.wmf"/><Relationship Id="rId6" Type="http://schemas.openxmlformats.org/officeDocument/2006/relationships/image" Target="../media/image164.wmf"/><Relationship Id="rId1" Type="http://schemas.openxmlformats.org/officeDocument/2006/relationships/image" Target="../media/image159.wmf"/><Relationship Id="rId2" Type="http://schemas.openxmlformats.org/officeDocument/2006/relationships/image" Target="../media/image160.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167.wmf"/><Relationship Id="rId4" Type="http://schemas.openxmlformats.org/officeDocument/2006/relationships/image" Target="../media/image163.wmf"/><Relationship Id="rId5" Type="http://schemas.openxmlformats.org/officeDocument/2006/relationships/image" Target="../media/image168.wmf"/><Relationship Id="rId6" Type="http://schemas.openxmlformats.org/officeDocument/2006/relationships/image" Target="../media/image169.wmf"/><Relationship Id="rId1" Type="http://schemas.openxmlformats.org/officeDocument/2006/relationships/image" Target="../media/image165.wmf"/><Relationship Id="rId2" Type="http://schemas.openxmlformats.org/officeDocument/2006/relationships/image" Target="../media/image166.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70.wmf"/><Relationship Id="rId2" Type="http://schemas.openxmlformats.org/officeDocument/2006/relationships/image" Target="../media/image171.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174.wmf"/><Relationship Id="rId4" Type="http://schemas.openxmlformats.org/officeDocument/2006/relationships/image" Target="../media/image175.wmf"/><Relationship Id="rId5" Type="http://schemas.openxmlformats.org/officeDocument/2006/relationships/image" Target="../media/image176.wmf"/><Relationship Id="rId6" Type="http://schemas.openxmlformats.org/officeDocument/2006/relationships/image" Target="../media/image177.wmf"/><Relationship Id="rId1" Type="http://schemas.openxmlformats.org/officeDocument/2006/relationships/image" Target="../media/image172.wmf"/><Relationship Id="rId2" Type="http://schemas.openxmlformats.org/officeDocument/2006/relationships/image" Target="../media/image173.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78.wmf"/><Relationship Id="rId2" Type="http://schemas.openxmlformats.org/officeDocument/2006/relationships/image" Target="../media/image179.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90.wmf"/></Relationships>
</file>

<file path=ppt/drawings/_rels/vmlDrawing3.vml.rels><?xml version="1.0" encoding="UTF-8" standalone="yes"?>
<Relationships xmlns="http://schemas.openxmlformats.org/package/2006/relationships"><Relationship Id="rId11" Type="http://schemas.openxmlformats.org/officeDocument/2006/relationships/image" Target="../media/image52.emf"/><Relationship Id="rId12" Type="http://schemas.openxmlformats.org/officeDocument/2006/relationships/image" Target="../media/image53.emf"/><Relationship Id="rId13" Type="http://schemas.openxmlformats.org/officeDocument/2006/relationships/image" Target="../media/image54.emf"/><Relationship Id="rId14" Type="http://schemas.openxmlformats.org/officeDocument/2006/relationships/image" Target="../media/image55.emf"/><Relationship Id="rId1" Type="http://schemas.openxmlformats.org/officeDocument/2006/relationships/image" Target="../media/image42.emf"/><Relationship Id="rId2" Type="http://schemas.openxmlformats.org/officeDocument/2006/relationships/image" Target="../media/image43.emf"/><Relationship Id="rId3" Type="http://schemas.openxmlformats.org/officeDocument/2006/relationships/image" Target="../media/image44.emf"/><Relationship Id="rId4" Type="http://schemas.openxmlformats.org/officeDocument/2006/relationships/image" Target="../media/image45.emf"/><Relationship Id="rId5" Type="http://schemas.openxmlformats.org/officeDocument/2006/relationships/image" Target="../media/image46.emf"/><Relationship Id="rId6" Type="http://schemas.openxmlformats.org/officeDocument/2006/relationships/image" Target="../media/image47.emf"/><Relationship Id="rId7" Type="http://schemas.openxmlformats.org/officeDocument/2006/relationships/image" Target="../media/image48.emf"/><Relationship Id="rId8" Type="http://schemas.openxmlformats.org/officeDocument/2006/relationships/image" Target="../media/image49.emf"/><Relationship Id="rId9" Type="http://schemas.openxmlformats.org/officeDocument/2006/relationships/image" Target="../media/image50.emf"/><Relationship Id="rId10" Type="http://schemas.openxmlformats.org/officeDocument/2006/relationships/image" Target="../media/image5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91.emf"/><Relationship Id="rId2" Type="http://schemas.openxmlformats.org/officeDocument/2006/relationships/image" Target="../media/image192.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195.wmf"/><Relationship Id="rId4" Type="http://schemas.openxmlformats.org/officeDocument/2006/relationships/image" Target="../media/image196.wmf"/><Relationship Id="rId1" Type="http://schemas.openxmlformats.org/officeDocument/2006/relationships/image" Target="../media/image193.emf"/><Relationship Id="rId2" Type="http://schemas.openxmlformats.org/officeDocument/2006/relationships/image" Target="../media/image194.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199.emf"/><Relationship Id="rId4" Type="http://schemas.openxmlformats.org/officeDocument/2006/relationships/image" Target="../media/image200.wmf"/><Relationship Id="rId1" Type="http://schemas.openxmlformats.org/officeDocument/2006/relationships/image" Target="../media/image197.wmf"/><Relationship Id="rId2" Type="http://schemas.openxmlformats.org/officeDocument/2006/relationships/image" Target="../media/image198.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201.wmf"/><Relationship Id="rId2" Type="http://schemas.openxmlformats.org/officeDocument/2006/relationships/image" Target="../media/image202.wmf"/><Relationship Id="rId3" Type="http://schemas.openxmlformats.org/officeDocument/2006/relationships/image" Target="../media/image203.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07.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214.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207.emf"/><Relationship Id="rId2" Type="http://schemas.openxmlformats.org/officeDocument/2006/relationships/image" Target="../media/image217.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8.emf"/><Relationship Id="rId4" Type="http://schemas.openxmlformats.org/officeDocument/2006/relationships/image" Target="../media/image69.emf"/><Relationship Id="rId5" Type="http://schemas.openxmlformats.org/officeDocument/2006/relationships/image" Target="../media/image70.emf"/><Relationship Id="rId1" Type="http://schemas.openxmlformats.org/officeDocument/2006/relationships/image" Target="../media/image66.emf"/><Relationship Id="rId2" Type="http://schemas.openxmlformats.org/officeDocument/2006/relationships/image" Target="../media/image67.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85.wmf"/><Relationship Id="rId4" Type="http://schemas.openxmlformats.org/officeDocument/2006/relationships/image" Target="../media/image86.wmf"/><Relationship Id="rId5" Type="http://schemas.openxmlformats.org/officeDocument/2006/relationships/image" Target="../media/image87.wmf"/><Relationship Id="rId1" Type="http://schemas.openxmlformats.org/officeDocument/2006/relationships/image" Target="../media/image83.wmf"/><Relationship Id="rId2" Type="http://schemas.openxmlformats.org/officeDocument/2006/relationships/image" Target="../media/image8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05.wmf"/><Relationship Id="rId4" Type="http://schemas.openxmlformats.org/officeDocument/2006/relationships/image" Target="../media/image106.wmf"/><Relationship Id="rId5" Type="http://schemas.openxmlformats.org/officeDocument/2006/relationships/image" Target="../media/image107.wmf"/><Relationship Id="rId1" Type="http://schemas.openxmlformats.org/officeDocument/2006/relationships/image" Target="../media/image103.wmf"/><Relationship Id="rId2" Type="http://schemas.openxmlformats.org/officeDocument/2006/relationships/image" Target="../media/image104.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12.wmf"/><Relationship Id="rId4" Type="http://schemas.openxmlformats.org/officeDocument/2006/relationships/image" Target="../media/image113.wmf"/><Relationship Id="rId5" Type="http://schemas.openxmlformats.org/officeDocument/2006/relationships/image" Target="../media/image114.wmf"/><Relationship Id="rId1" Type="http://schemas.openxmlformats.org/officeDocument/2006/relationships/image" Target="../media/image110.wmf"/><Relationship Id="rId2" Type="http://schemas.openxmlformats.org/officeDocument/2006/relationships/image" Target="../media/image1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zh-CN" altLang="zh-CN"/>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zh-CN" altLang="zh-CN"/>
          </a:p>
        </p:txBody>
      </p:sp>
      <p:sp>
        <p:nvSpPr>
          <p:cNvPr id="152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zh-CN" altLang="zh-CN"/>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0E79139-F3E7-48E4-9886-8FFCFF1A12FD}" type="slidenum">
              <a:rPr lang="en-US" altLang="zh-CN"/>
              <a:pPr>
                <a:defRPr/>
              </a:pPr>
              <a:t>‹#›</a:t>
            </a:fld>
            <a:endParaRPr lang="en-US" altLang="zh-CN"/>
          </a:p>
        </p:txBody>
      </p:sp>
    </p:spTree>
    <p:extLst>
      <p:ext uri="{BB962C8B-B14F-4D97-AF65-F5344CB8AC3E}">
        <p14:creationId xmlns:p14="http://schemas.microsoft.com/office/powerpoint/2010/main" val="31675374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52D06728-89C7-4859-B7E9-0F36770135C9}" type="slidenum">
              <a:rPr lang="en-US" altLang="zh-CN" sz="1200" smtClean="0"/>
              <a:pPr eaLnBrk="1" hangingPunct="1"/>
              <a:t>1</a:t>
            </a:fld>
            <a:endParaRPr lang="en-US" altLang="zh-CN" sz="1200" dirty="0"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zh-CN" smtClean="0">
              <a:latin typeface="Times New Roman" pitchFamily="18"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txBox="1">
            <a:spLocks noGrp="1" noChangeArrowheads="1"/>
          </p:cNvSpPr>
          <p:nvPr/>
        </p:nvSpPr>
        <p:spPr bwMode="auto">
          <a:xfrm>
            <a:off x="3857625" y="8709025"/>
            <a:ext cx="300037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93" tIns="43247" rIns="86493" bIns="43247" anchor="b"/>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fld id="{54D20805-3FBE-44F8-8B16-F168D5900E9A}" type="slidenum">
              <a:rPr lang="en-US" altLang="zh-CN" sz="1100"/>
              <a:pPr algn="r" eaLnBrk="1" hangingPunct="1"/>
              <a:t>45</a:t>
            </a:fld>
            <a:endParaRPr lang="en-US" altLang="zh-CN" sz="1100"/>
          </a:p>
        </p:txBody>
      </p:sp>
      <p:sp>
        <p:nvSpPr>
          <p:cNvPr id="162819" name="Rectangle 2"/>
          <p:cNvSpPr>
            <a:spLocks noGrp="1" noRot="1" noChangeAspect="1" noChangeArrowheads="1" noTextEdit="1"/>
          </p:cNvSpPr>
          <p:nvPr>
            <p:ph type="sldImg"/>
          </p:nvPr>
        </p:nvSpPr>
        <p:spPr>
          <a:xfrm>
            <a:off x="1106488" y="652463"/>
            <a:ext cx="4645025" cy="3484562"/>
          </a:xfrm>
          <a:solidFill>
            <a:srgbClr val="FFFFFF"/>
          </a:solidFill>
          <a:ln/>
        </p:spPr>
      </p:sp>
      <p:sp>
        <p:nvSpPr>
          <p:cNvPr id="162820" name="Rectangle 3"/>
          <p:cNvSpPr>
            <a:spLocks noGrp="1" noChangeArrowheads="1"/>
          </p:cNvSpPr>
          <p:nvPr>
            <p:ph type="body" idx="1"/>
          </p:nvPr>
        </p:nvSpPr>
        <p:spPr>
          <a:xfrm>
            <a:off x="928688" y="4354513"/>
            <a:ext cx="5000625" cy="4137025"/>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zh-CN" smtClean="0">
                <a:latin typeface="Times New Roman" pitchFamily="18" charset="0"/>
                <a:ea typeface="ＭＳ Ｐゴシック" pitchFamily="34" charset="-128"/>
              </a:rPr>
              <a:t>Thank you very much and any questions?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F0E79139-F3E7-48E4-9886-8FFCFF1A12FD}" type="slidenum">
              <a:rPr lang="en-US" altLang="zh-CN" smtClean="0"/>
              <a:pPr>
                <a:defRPr/>
              </a:pPr>
              <a:t>46</a:t>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601A18C9-0DD3-4FAA-84B7-D415D2F8AF6E}" type="datetime1">
              <a:rPr lang="zh-CN" altLang="en-US" sz="1200" smtClean="0">
                <a:ea typeface="宋体" pitchFamily="2" charset="-122"/>
              </a:rPr>
              <a:pPr eaLnBrk="1" hangingPunct="1"/>
              <a:t>4/6/13</a:t>
            </a:fld>
            <a:endParaRPr lang="en-US" altLang="zh-CN" sz="1200" smtClean="0">
              <a:ea typeface="宋体" pitchFamily="2" charset="-122"/>
            </a:endParaRPr>
          </a:p>
        </p:txBody>
      </p:sp>
      <p:sp>
        <p:nvSpPr>
          <p:cNvPr id="16384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CN" altLang="en-US" sz="1200" smtClean="0">
                <a:ea typeface="宋体" pitchFamily="2" charset="-122"/>
              </a:rPr>
              <a:t>hhhhhhh</a:t>
            </a:r>
            <a:endParaRPr lang="en-US" altLang="zh-CN" sz="1200" smtClean="0">
              <a:ea typeface="宋体" pitchFamily="2" charset="-122"/>
            </a:endParaRPr>
          </a:p>
        </p:txBody>
      </p:sp>
      <p:sp>
        <p:nvSpPr>
          <p:cNvPr id="16384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5C6C8F21-0B27-4E7A-A6E2-468B487F7CE8}" type="slidenum">
              <a:rPr lang="zh-CN" altLang="en-US" sz="1200" smtClean="0"/>
              <a:pPr eaLnBrk="1" hangingPunct="1"/>
              <a:t>50</a:t>
            </a:fld>
            <a:endParaRPr lang="en-US" altLang="zh-CN" sz="1200" smtClean="0"/>
          </a:p>
        </p:txBody>
      </p:sp>
      <p:sp>
        <p:nvSpPr>
          <p:cNvPr id="163845" name="Rectangle 2"/>
          <p:cNvSpPr>
            <a:spLocks noGrp="1" noRot="1" noChangeAspect="1" noChangeArrowheads="1" noTextEdit="1"/>
          </p:cNvSpPr>
          <p:nvPr>
            <p:ph type="sldImg"/>
          </p:nvPr>
        </p:nvSpPr>
        <p:spPr>
          <a:ln/>
        </p:spPr>
      </p:sp>
      <p:sp>
        <p:nvSpPr>
          <p:cNvPr id="16384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Times New Roman" pitchFamily="18"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385FF445-D86C-4AD0-9527-08F9907DC3C1}" type="datetime1">
              <a:rPr lang="zh-CN" altLang="en-US" sz="1200" smtClean="0">
                <a:ea typeface="宋体" pitchFamily="2" charset="-122"/>
              </a:rPr>
              <a:pPr eaLnBrk="1" hangingPunct="1"/>
              <a:t>4/6/13</a:t>
            </a:fld>
            <a:endParaRPr lang="en-US" altLang="zh-CN" sz="1200" smtClean="0">
              <a:ea typeface="宋体" pitchFamily="2" charset="-122"/>
            </a:endParaRPr>
          </a:p>
        </p:txBody>
      </p:sp>
      <p:sp>
        <p:nvSpPr>
          <p:cNvPr id="16793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CN" altLang="en-US" sz="1200" smtClean="0">
                <a:ea typeface="宋体" pitchFamily="2" charset="-122"/>
              </a:rPr>
              <a:t>hhhhhhh</a:t>
            </a:r>
            <a:endParaRPr lang="en-US" altLang="zh-CN" sz="1200" smtClean="0">
              <a:ea typeface="宋体" pitchFamily="2" charset="-122"/>
            </a:endParaRPr>
          </a:p>
        </p:txBody>
      </p:sp>
      <p:sp>
        <p:nvSpPr>
          <p:cNvPr id="16794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27B1148-47A3-4318-902E-1B47B49F8936}" type="slidenum">
              <a:rPr lang="zh-CN" altLang="en-US" sz="1200" smtClean="0"/>
              <a:pPr eaLnBrk="1" hangingPunct="1"/>
              <a:t>55</a:t>
            </a:fld>
            <a:endParaRPr lang="en-US" altLang="zh-CN" sz="1200" smtClean="0"/>
          </a:p>
        </p:txBody>
      </p:sp>
      <p:sp>
        <p:nvSpPr>
          <p:cNvPr id="167941" name="Rectangle 2"/>
          <p:cNvSpPr>
            <a:spLocks noGrp="1" noRot="1" noChangeAspect="1" noChangeArrowheads="1" noTextEdit="1"/>
          </p:cNvSpPr>
          <p:nvPr>
            <p:ph type="sldImg"/>
          </p:nvPr>
        </p:nvSpPr>
        <p:spPr>
          <a:ln/>
        </p:spPr>
      </p:sp>
      <p:sp>
        <p:nvSpPr>
          <p:cNvPr id="16794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Times New Roman" pitchFamily="18"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04D9A8F1-86AE-4A54-8B8E-807F1D7E63D0}" type="datetime1">
              <a:rPr lang="zh-CN" altLang="en-US" sz="1200" smtClean="0">
                <a:ea typeface="宋体" pitchFamily="2" charset="-122"/>
              </a:rPr>
              <a:pPr eaLnBrk="1" hangingPunct="1"/>
              <a:t>4/6/13</a:t>
            </a:fld>
            <a:endParaRPr lang="en-US" altLang="zh-CN" sz="1200" smtClean="0">
              <a:ea typeface="宋体" pitchFamily="2" charset="-122"/>
            </a:endParaRPr>
          </a:p>
        </p:txBody>
      </p:sp>
      <p:sp>
        <p:nvSpPr>
          <p:cNvPr id="16896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CN" altLang="en-US" sz="1200" smtClean="0">
                <a:ea typeface="宋体" pitchFamily="2" charset="-122"/>
              </a:rPr>
              <a:t>hhhhhhh</a:t>
            </a:r>
            <a:endParaRPr lang="en-US" altLang="zh-CN" sz="1200" smtClean="0">
              <a:ea typeface="宋体" pitchFamily="2" charset="-122"/>
            </a:endParaRPr>
          </a:p>
        </p:txBody>
      </p:sp>
      <p:sp>
        <p:nvSpPr>
          <p:cNvPr id="16896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2C2EAA37-78B7-4370-A149-FB8F6116DA0B}" type="slidenum">
              <a:rPr lang="zh-CN" altLang="en-US" sz="1200" smtClean="0"/>
              <a:pPr eaLnBrk="1" hangingPunct="1"/>
              <a:t>56</a:t>
            </a:fld>
            <a:endParaRPr lang="en-US" altLang="zh-CN" sz="1200" smtClean="0"/>
          </a:p>
        </p:txBody>
      </p:sp>
      <p:sp>
        <p:nvSpPr>
          <p:cNvPr id="168965" name="Rectangle 2"/>
          <p:cNvSpPr>
            <a:spLocks noGrp="1" noRot="1" noChangeAspect="1" noChangeArrowheads="1" noTextEdit="1"/>
          </p:cNvSpPr>
          <p:nvPr>
            <p:ph type="sldImg"/>
          </p:nvPr>
        </p:nvSpPr>
        <p:spPr>
          <a:ln/>
        </p:spPr>
      </p:sp>
      <p:sp>
        <p:nvSpPr>
          <p:cNvPr id="16896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Times New Roman" pitchFamily="18"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385FF445-D86C-4AD0-9527-08F9907DC3C1}" type="datetime1">
              <a:rPr lang="zh-CN" altLang="en-US" sz="1200" smtClean="0">
                <a:ea typeface="宋体" pitchFamily="2" charset="-122"/>
              </a:rPr>
              <a:pPr eaLnBrk="1" hangingPunct="1"/>
              <a:t>4/6/13</a:t>
            </a:fld>
            <a:endParaRPr lang="en-US" altLang="zh-CN" sz="1200" smtClean="0">
              <a:ea typeface="宋体" pitchFamily="2" charset="-122"/>
            </a:endParaRPr>
          </a:p>
        </p:txBody>
      </p:sp>
      <p:sp>
        <p:nvSpPr>
          <p:cNvPr id="16793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CN" altLang="en-US" sz="1200" smtClean="0">
                <a:ea typeface="宋体" pitchFamily="2" charset="-122"/>
              </a:rPr>
              <a:t>hhhhhhh</a:t>
            </a:r>
            <a:endParaRPr lang="en-US" altLang="zh-CN" sz="1200" smtClean="0">
              <a:ea typeface="宋体" pitchFamily="2" charset="-122"/>
            </a:endParaRPr>
          </a:p>
        </p:txBody>
      </p:sp>
      <p:sp>
        <p:nvSpPr>
          <p:cNvPr id="16794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27B1148-47A3-4318-902E-1B47B49F8936}" type="slidenum">
              <a:rPr lang="zh-CN" altLang="en-US" sz="1200" smtClean="0"/>
              <a:pPr eaLnBrk="1" hangingPunct="1"/>
              <a:t>57</a:t>
            </a:fld>
            <a:endParaRPr lang="en-US" altLang="zh-CN" sz="1200" smtClean="0"/>
          </a:p>
        </p:txBody>
      </p:sp>
      <p:sp>
        <p:nvSpPr>
          <p:cNvPr id="167941" name="Rectangle 2"/>
          <p:cNvSpPr>
            <a:spLocks noGrp="1" noRot="1" noChangeAspect="1" noChangeArrowheads="1" noTextEdit="1"/>
          </p:cNvSpPr>
          <p:nvPr>
            <p:ph type="sldImg"/>
          </p:nvPr>
        </p:nvSpPr>
        <p:spPr>
          <a:ln/>
        </p:spPr>
      </p:sp>
      <p:sp>
        <p:nvSpPr>
          <p:cNvPr id="16794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Times New Roman" pitchFamily="18"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385FF445-D86C-4AD0-9527-08F9907DC3C1}" type="datetime1">
              <a:rPr lang="zh-CN" altLang="en-US" sz="1200" smtClean="0">
                <a:ea typeface="宋体" pitchFamily="2" charset="-122"/>
              </a:rPr>
              <a:pPr eaLnBrk="1" hangingPunct="1"/>
              <a:t>4/6/13</a:t>
            </a:fld>
            <a:endParaRPr lang="en-US" altLang="zh-CN" sz="1200" smtClean="0">
              <a:ea typeface="宋体" pitchFamily="2" charset="-122"/>
            </a:endParaRPr>
          </a:p>
        </p:txBody>
      </p:sp>
      <p:sp>
        <p:nvSpPr>
          <p:cNvPr id="16793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CN" altLang="en-US" sz="1200" smtClean="0">
                <a:ea typeface="宋体" pitchFamily="2" charset="-122"/>
              </a:rPr>
              <a:t>hhhhhhh</a:t>
            </a:r>
            <a:endParaRPr lang="en-US" altLang="zh-CN" sz="1200" smtClean="0">
              <a:ea typeface="宋体" pitchFamily="2" charset="-122"/>
            </a:endParaRPr>
          </a:p>
        </p:txBody>
      </p:sp>
      <p:sp>
        <p:nvSpPr>
          <p:cNvPr id="16794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27B1148-47A3-4318-902E-1B47B49F8936}" type="slidenum">
              <a:rPr lang="zh-CN" altLang="en-US" sz="1200" smtClean="0"/>
              <a:pPr eaLnBrk="1" hangingPunct="1"/>
              <a:t>58</a:t>
            </a:fld>
            <a:endParaRPr lang="en-US" altLang="zh-CN" sz="1200" smtClean="0"/>
          </a:p>
        </p:txBody>
      </p:sp>
      <p:sp>
        <p:nvSpPr>
          <p:cNvPr id="167941" name="Rectangle 2"/>
          <p:cNvSpPr>
            <a:spLocks noGrp="1" noRot="1" noChangeAspect="1" noChangeArrowheads="1" noTextEdit="1"/>
          </p:cNvSpPr>
          <p:nvPr>
            <p:ph type="sldImg"/>
          </p:nvPr>
        </p:nvSpPr>
        <p:spPr>
          <a:ln/>
        </p:spPr>
      </p:sp>
      <p:sp>
        <p:nvSpPr>
          <p:cNvPr id="16794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Times New Roman" pitchFamily="18"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571F4E29-2D28-46B6-8A8A-5C4F1D240143}" type="datetime1">
              <a:rPr lang="zh-CN" altLang="en-US" sz="1200" smtClean="0">
                <a:ea typeface="宋体" pitchFamily="2" charset="-122"/>
              </a:rPr>
              <a:pPr eaLnBrk="1" hangingPunct="1"/>
              <a:t>4/6/13</a:t>
            </a:fld>
            <a:endParaRPr lang="en-US" altLang="zh-CN" sz="1200" smtClean="0">
              <a:ea typeface="宋体" pitchFamily="2" charset="-122"/>
            </a:endParaRPr>
          </a:p>
        </p:txBody>
      </p:sp>
      <p:sp>
        <p:nvSpPr>
          <p:cNvPr id="17203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CN" altLang="en-US" sz="1200" smtClean="0">
                <a:ea typeface="宋体" pitchFamily="2" charset="-122"/>
              </a:rPr>
              <a:t>hhhhhhh</a:t>
            </a:r>
            <a:endParaRPr lang="en-US" altLang="zh-CN" sz="1200" smtClean="0">
              <a:ea typeface="宋体" pitchFamily="2" charset="-122"/>
            </a:endParaRPr>
          </a:p>
        </p:txBody>
      </p:sp>
      <p:sp>
        <p:nvSpPr>
          <p:cNvPr id="17203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862A019-4F1E-4B9B-BFD2-A94782EAED2A}" type="slidenum">
              <a:rPr lang="zh-CN" altLang="en-US" sz="1200" smtClean="0"/>
              <a:pPr eaLnBrk="1" hangingPunct="1"/>
              <a:t>59</a:t>
            </a:fld>
            <a:endParaRPr lang="en-US" altLang="zh-CN" sz="1200" smtClean="0"/>
          </a:p>
        </p:txBody>
      </p:sp>
      <p:sp>
        <p:nvSpPr>
          <p:cNvPr id="172037" name="Rectangle 2"/>
          <p:cNvSpPr>
            <a:spLocks noGrp="1" noRot="1" noChangeAspect="1" noChangeArrowheads="1" noTextEdit="1"/>
          </p:cNvSpPr>
          <p:nvPr>
            <p:ph type="sldImg"/>
          </p:nvPr>
        </p:nvSpPr>
        <p:spPr>
          <a:ln/>
        </p:spPr>
      </p:sp>
      <p:sp>
        <p:nvSpPr>
          <p:cNvPr id="214022" name="Rectangle 3"/>
          <p:cNvSpPr>
            <a:spLocks noGrp="1" noChangeArrowheads="1"/>
          </p:cNvSpPr>
          <p:nvPr>
            <p:ph type="body" idx="1"/>
          </p:nvPr>
        </p:nvSpPr>
        <p:spPr>
          <a:ln/>
        </p:spPr>
        <p:txBody>
          <a:bodyPr/>
          <a:lstStyle/>
          <a:p>
            <a:pPr marL="381000" indent="-381000">
              <a:spcBef>
                <a:spcPct val="0"/>
              </a:spcBef>
              <a:buFont typeface="Wingdings" pitchFamily="2" charset="2"/>
              <a:buChar char="ü"/>
              <a:defRPr/>
            </a:pPr>
            <a:r>
              <a:rPr lang="en-GB" altLang="zh-CN" dirty="0" smtClean="0">
                <a:ln w="18415" cmpd="sng">
                  <a:solidFill>
                    <a:srgbClr val="000000"/>
                  </a:solidFill>
                  <a:prstDash val="solid"/>
                </a:ln>
                <a:solidFill>
                  <a:srgbClr val="000000"/>
                </a:solidFill>
                <a:effectLst>
                  <a:outerShdw blurRad="63500" dir="3600000" algn="tl" rotWithShape="0">
                    <a:srgbClr val="000000">
                      <a:alpha val="70000"/>
                    </a:srgbClr>
                  </a:outerShdw>
                </a:effectLst>
                <a:latin typeface="Arial" pitchFamily="34" charset="0"/>
                <a:cs typeface="Arial" pitchFamily="34" charset="0"/>
              </a:rPr>
              <a:t>Simulation Conditions</a:t>
            </a:r>
          </a:p>
          <a:p>
            <a:pPr marL="381000" indent="-381000">
              <a:spcBef>
                <a:spcPct val="0"/>
              </a:spcBef>
              <a:buClr>
                <a:srgbClr val="7030A0"/>
              </a:buClr>
              <a:defRPr/>
            </a:pPr>
            <a:endParaRPr lang="en-GB" altLang="zh-CN" dirty="0" smtClean="0">
              <a:ln w="18415" cmpd="sng">
                <a:solidFill>
                  <a:srgbClr val="000000"/>
                </a:solidFill>
                <a:prstDash val="solid"/>
              </a:ln>
              <a:solidFill>
                <a:srgbClr val="000000"/>
              </a:solidFill>
              <a:effectLst>
                <a:outerShdw blurRad="63500" dir="3600000" algn="tl" rotWithShape="0">
                  <a:srgbClr val="000000">
                    <a:alpha val="70000"/>
                  </a:srgbClr>
                </a:outerShdw>
              </a:effectLst>
              <a:latin typeface="Arial" pitchFamily="34" charset="0"/>
              <a:cs typeface="Arial" pitchFamily="34" charset="0"/>
            </a:endParaRPr>
          </a:p>
          <a:p>
            <a:pPr marL="736600" lvl="1" indent="-381000" algn="just">
              <a:buFont typeface="Arial" pitchFamily="34" charset="0"/>
              <a:buChar char="•"/>
              <a:defRPr/>
            </a:pPr>
            <a:r>
              <a:rPr lang="en-US" altLang="zh-CN" sz="1800" dirty="0" smtClean="0">
                <a:latin typeface="Arial" pitchFamily="34" charset="0"/>
                <a:cs typeface="Arial" pitchFamily="34" charset="0"/>
              </a:rPr>
              <a:t>Considering a network with three pairs of sources and destinations, in which the sources are located at (-100 m, 0 m), (-100 m, 100 m), and (-100 m, 200 m), while the corresponding destinations are located at (100 m, 0 m), (100 m, 100 m), and (100 m, 200 m), respectively.  The friendly jammer is located at (0 m, -100 m).</a:t>
            </a:r>
          </a:p>
          <a:p>
            <a:pPr marL="736600" lvl="1" indent="-381000">
              <a:buFont typeface="Arial" pitchFamily="34" charset="0"/>
              <a:buChar char="•"/>
              <a:defRPr/>
            </a:pPr>
            <a:endParaRPr lang="en-US" altLang="zh-CN" sz="1800" dirty="0" smtClean="0">
              <a:latin typeface="Arial" pitchFamily="34" charset="0"/>
              <a:cs typeface="Arial" pitchFamily="34" charset="0"/>
            </a:endParaRPr>
          </a:p>
          <a:p>
            <a:pPr marL="736600" lvl="1" indent="-381000">
              <a:buFont typeface="Arial" pitchFamily="34" charset="0"/>
              <a:buChar char="•"/>
              <a:defRPr/>
            </a:pPr>
            <a:r>
              <a:rPr lang="en-US" altLang="zh-CN" sz="1800" dirty="0" smtClean="0">
                <a:latin typeface="Arial" pitchFamily="34" charset="0"/>
                <a:cs typeface="Arial" pitchFamily="34" charset="0"/>
              </a:rPr>
              <a:t>The whole jamming power </a:t>
            </a:r>
            <a:r>
              <a:rPr lang="en-US" altLang="zh-CN" sz="1800" dirty="0" err="1" smtClean="0">
                <a:latin typeface="Arial" pitchFamily="34" charset="0"/>
                <a:cs typeface="Arial" pitchFamily="34" charset="0"/>
              </a:rPr>
              <a:t>p</a:t>
            </a:r>
            <a:r>
              <a:rPr lang="en-US" altLang="zh-CN" sz="1800" baseline="-25000" dirty="0" err="1" smtClean="0">
                <a:latin typeface="Arial" pitchFamily="34" charset="0"/>
                <a:cs typeface="Arial" pitchFamily="34" charset="0"/>
              </a:rPr>
              <a:t>max</a:t>
            </a:r>
            <a:r>
              <a:rPr lang="en-US" altLang="zh-CN" sz="1800" dirty="0" smtClean="0">
                <a:latin typeface="Arial" pitchFamily="34" charset="0"/>
                <a:cs typeface="Arial" pitchFamily="34" charset="0"/>
              </a:rPr>
              <a:t> is 0.1 W.</a:t>
            </a:r>
          </a:p>
          <a:p>
            <a:pPr marL="736600" lvl="1" indent="-381000">
              <a:buFont typeface="Arial" pitchFamily="34" charset="0"/>
              <a:buChar char="•"/>
              <a:defRPr/>
            </a:pPr>
            <a:endParaRPr lang="en-US" altLang="zh-CN" sz="1800" dirty="0" smtClean="0">
              <a:latin typeface="Arial" pitchFamily="34" charset="0"/>
              <a:cs typeface="Arial" pitchFamily="34" charset="0"/>
            </a:endParaRPr>
          </a:p>
          <a:p>
            <a:pPr marL="736600" lvl="1" indent="-381000">
              <a:buFont typeface="Arial" pitchFamily="34" charset="0"/>
              <a:buChar char="•"/>
              <a:defRPr/>
            </a:pPr>
            <a:r>
              <a:rPr lang="en-US" altLang="zh-CN" sz="1800" dirty="0" smtClean="0">
                <a:latin typeface="Arial" pitchFamily="34" charset="0"/>
                <a:cs typeface="Arial" pitchFamily="34" charset="0"/>
              </a:rPr>
              <a:t>The noise variance is </a:t>
            </a:r>
            <a:r>
              <a:rPr lang="el-GR" altLang="zh-CN" sz="1800" dirty="0" smtClean="0">
                <a:latin typeface="Arial" pitchFamily="34" charset="0"/>
                <a:cs typeface="Arial" pitchFamily="34" charset="0"/>
              </a:rPr>
              <a:t>σ</a:t>
            </a:r>
            <a:r>
              <a:rPr lang="en-US" altLang="zh-CN" sz="1800" baseline="30000" dirty="0" smtClean="0">
                <a:latin typeface="Arial" pitchFamily="34" charset="0"/>
                <a:cs typeface="Arial" pitchFamily="34" charset="0"/>
              </a:rPr>
              <a:t>2</a:t>
            </a:r>
            <a:r>
              <a:rPr lang="en-US" altLang="zh-CN" sz="1800" dirty="0" smtClean="0">
                <a:latin typeface="Arial" pitchFamily="34" charset="0"/>
                <a:cs typeface="Arial" pitchFamily="34" charset="0"/>
              </a:rPr>
              <a:t> = -70 </a:t>
            </a:r>
            <a:r>
              <a:rPr lang="en-US" altLang="zh-CN" sz="1800" dirty="0" err="1" smtClean="0">
                <a:latin typeface="Arial" pitchFamily="34" charset="0"/>
                <a:cs typeface="Arial" pitchFamily="34" charset="0"/>
              </a:rPr>
              <a:t>dBm</a:t>
            </a:r>
            <a:r>
              <a:rPr lang="en-US" altLang="zh-CN" sz="1800" dirty="0" smtClean="0">
                <a:latin typeface="Arial" pitchFamily="34" charset="0"/>
                <a:cs typeface="Arial" pitchFamily="34" charset="0"/>
              </a:rPr>
              <a:t>.</a:t>
            </a:r>
          </a:p>
          <a:p>
            <a:pPr marL="736600" lvl="1" indent="-381000">
              <a:buFont typeface="Arial" pitchFamily="34" charset="0"/>
              <a:buChar char="•"/>
              <a:defRPr/>
            </a:pPr>
            <a:endParaRPr lang="en-US" altLang="zh-CN" sz="1800" dirty="0" smtClean="0">
              <a:latin typeface="Arial" pitchFamily="34" charset="0"/>
              <a:cs typeface="Arial" pitchFamily="34" charset="0"/>
            </a:endParaRPr>
          </a:p>
          <a:p>
            <a:pPr marL="736600" lvl="1" indent="-381000">
              <a:buFont typeface="Arial" pitchFamily="34" charset="0"/>
              <a:buChar char="•"/>
              <a:defRPr/>
            </a:pPr>
            <a:r>
              <a:rPr lang="en-US" altLang="zh-CN" sz="1800" dirty="0" smtClean="0">
                <a:latin typeface="Arial" pitchFamily="34" charset="0"/>
                <a:cs typeface="Arial" pitchFamily="34" charset="0"/>
              </a:rPr>
              <a:t>The reserve price      is 0.001 and the price step     is 0.01. </a:t>
            </a:r>
          </a:p>
          <a:p>
            <a:pPr marL="736600" lvl="1" indent="-381000">
              <a:buClr>
                <a:srgbClr val="7030A0"/>
              </a:buClr>
              <a:buFont typeface="Wingdings" pitchFamily="2" charset="2"/>
              <a:buChar char="Ø"/>
              <a:defRPr/>
            </a:pPr>
            <a:endParaRPr lang="en-US" altLang="zh-CN" sz="1800" dirty="0" smtClean="0">
              <a:ln w="18415" cmpd="sng">
                <a:solidFill>
                  <a:srgbClr val="000000"/>
                </a:solidFill>
                <a:prstDash val="solid"/>
              </a:ln>
              <a:solidFill>
                <a:srgbClr val="000000"/>
              </a:solidFill>
              <a:cs typeface="Arial" pitchFamily="34" charset="0"/>
            </a:endParaRPr>
          </a:p>
          <a:p>
            <a:pPr marL="381000" indent="-381000">
              <a:spcBef>
                <a:spcPct val="0"/>
              </a:spcBef>
              <a:buClr>
                <a:srgbClr val="7030A0"/>
              </a:buClr>
              <a:buFont typeface="Wingdings" pitchFamily="2" charset="2"/>
              <a:buNone/>
              <a:defRPr/>
            </a:pPr>
            <a:endParaRPr lang="en-GB" altLang="zh-CN" sz="1800" dirty="0" smtClean="0">
              <a:ln w="18415" cmpd="sng">
                <a:solidFill>
                  <a:srgbClr val="000000"/>
                </a:solidFill>
                <a:prstDash val="solid"/>
              </a:ln>
              <a:solidFill>
                <a:srgbClr val="000000"/>
              </a:solidFill>
              <a:cs typeface="Arial" pitchFamily="34" charset="0"/>
            </a:endParaRPr>
          </a:p>
          <a:p>
            <a:pPr marL="381000" indent="-381000">
              <a:spcBef>
                <a:spcPct val="0"/>
              </a:spcBef>
              <a:buClr>
                <a:srgbClr val="011643"/>
              </a:buClr>
              <a:buFont typeface="Wingdings" pitchFamily="2" charset="2"/>
              <a:buChar char="u"/>
              <a:defRPr/>
            </a:pPr>
            <a:endParaRPr lang="en-GB" altLang="zh-CN" dirty="0" smtClean="0"/>
          </a:p>
          <a:p>
            <a:pPr>
              <a:defRPr/>
            </a:pPr>
            <a:endParaRPr lang="zh-CN" altLang="en-US" dirty="0" smtClean="0">
              <a:latin typeface="Times New Roman" pitchFamily="18" charset="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425589DF-3FEC-43A4-A175-AA3505904E8F}" type="datetime1">
              <a:rPr lang="zh-CN" altLang="en-US" sz="1200" smtClean="0">
                <a:ea typeface="宋体" pitchFamily="2" charset="-122"/>
              </a:rPr>
              <a:pPr eaLnBrk="1" hangingPunct="1"/>
              <a:t>4/6/13</a:t>
            </a:fld>
            <a:endParaRPr lang="en-US" altLang="zh-CN" sz="1200" smtClean="0">
              <a:ea typeface="宋体" pitchFamily="2" charset="-122"/>
            </a:endParaRPr>
          </a:p>
        </p:txBody>
      </p:sp>
      <p:sp>
        <p:nvSpPr>
          <p:cNvPr id="17305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CN" altLang="en-US" sz="1200" smtClean="0">
                <a:ea typeface="宋体" pitchFamily="2" charset="-122"/>
              </a:rPr>
              <a:t>hhhhhhh</a:t>
            </a:r>
            <a:endParaRPr lang="en-US" altLang="zh-CN" sz="1200" smtClean="0">
              <a:ea typeface="宋体" pitchFamily="2" charset="-122"/>
            </a:endParaRPr>
          </a:p>
        </p:txBody>
      </p:sp>
      <p:sp>
        <p:nvSpPr>
          <p:cNvPr id="17306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652EDB4D-B28E-48F4-B1B7-A36AFC402D5D}" type="slidenum">
              <a:rPr lang="zh-CN" altLang="en-US" sz="1200" smtClean="0"/>
              <a:pPr eaLnBrk="1" hangingPunct="1"/>
              <a:t>61</a:t>
            </a:fld>
            <a:endParaRPr lang="en-US" altLang="zh-CN" sz="1200" smtClean="0"/>
          </a:p>
        </p:txBody>
      </p:sp>
      <p:sp>
        <p:nvSpPr>
          <p:cNvPr id="173061" name="Rectangle 2"/>
          <p:cNvSpPr>
            <a:spLocks noGrp="1" noRot="1" noChangeAspect="1" noChangeArrowheads="1" noTextEdit="1"/>
          </p:cNvSpPr>
          <p:nvPr>
            <p:ph type="sldImg"/>
          </p:nvPr>
        </p:nvSpPr>
        <p:spPr>
          <a:ln/>
        </p:spPr>
      </p:sp>
      <p:sp>
        <p:nvSpPr>
          <p:cNvPr id="1730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Times New Roman" pitchFamily="18" charset="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7AC1EE22-0988-4CC0-B729-1CF6559C58F9}" type="datetime1">
              <a:rPr lang="zh-CN" altLang="en-US" sz="1200" smtClean="0">
                <a:ea typeface="宋体" pitchFamily="2" charset="-122"/>
              </a:rPr>
              <a:pPr eaLnBrk="1" hangingPunct="1"/>
              <a:t>4/6/13</a:t>
            </a:fld>
            <a:endParaRPr lang="en-US" altLang="zh-CN" sz="1200" smtClean="0">
              <a:ea typeface="宋体" pitchFamily="2" charset="-122"/>
            </a:endParaRPr>
          </a:p>
        </p:txBody>
      </p:sp>
      <p:sp>
        <p:nvSpPr>
          <p:cNvPr id="17408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CN" altLang="en-US" sz="1200" smtClean="0">
                <a:ea typeface="宋体" pitchFamily="2" charset="-122"/>
              </a:rPr>
              <a:t>hhhhhhh</a:t>
            </a:r>
            <a:endParaRPr lang="en-US" altLang="zh-CN" sz="1200" smtClean="0">
              <a:ea typeface="宋体" pitchFamily="2" charset="-122"/>
            </a:endParaRPr>
          </a:p>
        </p:txBody>
      </p:sp>
      <p:sp>
        <p:nvSpPr>
          <p:cNvPr id="17408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6786AD79-530A-481A-BC34-B11D21C181D1}" type="slidenum">
              <a:rPr lang="zh-CN" altLang="en-US" sz="1200" smtClean="0"/>
              <a:pPr eaLnBrk="1" hangingPunct="1"/>
              <a:t>62</a:t>
            </a:fld>
            <a:endParaRPr lang="en-US" altLang="zh-CN" sz="1200" smtClean="0"/>
          </a:p>
        </p:txBody>
      </p:sp>
      <p:sp>
        <p:nvSpPr>
          <p:cNvPr id="174085" name="Rectangle 2"/>
          <p:cNvSpPr>
            <a:spLocks noGrp="1" noRot="1" noChangeAspect="1" noChangeArrowheads="1" noTextEdit="1"/>
          </p:cNvSpPr>
          <p:nvPr>
            <p:ph type="sldImg"/>
          </p:nvPr>
        </p:nvSpPr>
        <p:spPr>
          <a:ln/>
        </p:spPr>
      </p:sp>
      <p:sp>
        <p:nvSpPr>
          <p:cNvPr id="1740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smtClean="0">
                <a:latin typeface="Calibri" pitchFamily="34" charset="0"/>
                <a:ea typeface="宋体" pitchFamily="2" charset="-122"/>
              </a:rPr>
              <a:t>The components of the CR network architecture can be classified as two groups: </a:t>
            </a:r>
            <a:r>
              <a:rPr lang="en-US" altLang="zh-CN" b="1" dirty="0" smtClean="0">
                <a:latin typeface="Calibri" pitchFamily="34" charset="0"/>
                <a:ea typeface="宋体" pitchFamily="2" charset="-122"/>
              </a:rPr>
              <a:t>the primary network</a:t>
            </a:r>
            <a:r>
              <a:rPr lang="en-US" altLang="zh-CN" dirty="0" smtClean="0">
                <a:latin typeface="Calibri" pitchFamily="34" charset="0"/>
                <a:ea typeface="宋体" pitchFamily="2" charset="-122"/>
              </a:rPr>
              <a:t> and </a:t>
            </a:r>
            <a:r>
              <a:rPr lang="en-US" altLang="zh-CN" b="1" dirty="0" smtClean="0">
                <a:latin typeface="Calibri" pitchFamily="34" charset="0"/>
                <a:ea typeface="宋体" pitchFamily="2" charset="-122"/>
              </a:rPr>
              <a:t>the CR network</a:t>
            </a:r>
            <a:r>
              <a:rPr lang="en-US" altLang="zh-CN" dirty="0" smtClean="0">
                <a:latin typeface="Calibri" pitchFamily="34" charset="0"/>
                <a:ea typeface="宋体" pitchFamily="2" charset="-122"/>
              </a:rPr>
              <a:t>.</a:t>
            </a:r>
          </a:p>
          <a:p>
            <a:endParaRPr lang="en-US" altLang="zh-CN" dirty="0" smtClean="0">
              <a:latin typeface="Times New Roman" pitchFamily="18" charset="0"/>
              <a:ea typeface="ＭＳ Ｐゴシック" pitchFamily="34" charset="-128"/>
            </a:endParaRPr>
          </a:p>
          <a:p>
            <a:r>
              <a:rPr lang="en-US" altLang="zh-CN" b="1" dirty="0" smtClean="0">
                <a:latin typeface="Calibri" pitchFamily="34" charset="0"/>
                <a:ea typeface="宋体" pitchFamily="2" charset="-122"/>
              </a:rPr>
              <a:t>The primary network </a:t>
            </a:r>
            <a:r>
              <a:rPr lang="en-US" altLang="zh-CN" dirty="0" smtClean="0">
                <a:latin typeface="Calibri" pitchFamily="34" charset="0"/>
                <a:ea typeface="宋体" pitchFamily="2" charset="-122"/>
              </a:rPr>
              <a:t>(or licensed network) is referred to as an existing network, where the primary users have a license to operate in a certain</a:t>
            </a:r>
          </a:p>
          <a:p>
            <a:r>
              <a:rPr lang="en-US" altLang="zh-CN" dirty="0" smtClean="0">
                <a:latin typeface="Calibri" pitchFamily="34" charset="0"/>
                <a:ea typeface="宋体" pitchFamily="2" charset="-122"/>
              </a:rPr>
              <a:t>Spectrum band.</a:t>
            </a:r>
          </a:p>
          <a:p>
            <a:endParaRPr lang="en-US" altLang="zh-CN" dirty="0" smtClean="0">
              <a:latin typeface="Calibri" pitchFamily="34" charset="0"/>
              <a:ea typeface="宋体" pitchFamily="2" charset="-122"/>
            </a:endParaRPr>
          </a:p>
          <a:p>
            <a:r>
              <a:rPr lang="en-US" altLang="zh-CN" b="1" dirty="0" smtClean="0">
                <a:latin typeface="Calibri" pitchFamily="34" charset="0"/>
                <a:ea typeface="宋体" pitchFamily="2" charset="-122"/>
              </a:rPr>
              <a:t>The CR network </a:t>
            </a:r>
            <a:r>
              <a:rPr lang="en-US" altLang="zh-CN" dirty="0" smtClean="0">
                <a:latin typeface="Calibri" pitchFamily="34" charset="0"/>
                <a:ea typeface="宋体" pitchFamily="2" charset="-122"/>
              </a:rPr>
              <a:t>(also called the dynamic spectrum access network, secondary network, or unlicensed network) does not have a license to</a:t>
            </a:r>
          </a:p>
          <a:p>
            <a:r>
              <a:rPr lang="en-US" altLang="zh-CN" dirty="0" smtClean="0">
                <a:latin typeface="Calibri" pitchFamily="34" charset="0"/>
                <a:ea typeface="宋体" pitchFamily="2" charset="-122"/>
              </a:rPr>
              <a:t>operate in a desired band. Hence, additional functionality is required for CR users to share the licensed spectrum band.</a:t>
            </a:r>
          </a:p>
          <a:p>
            <a:endParaRPr lang="en-US" altLang="zh-CN" dirty="0" smtClean="0">
              <a:latin typeface="Calibri" pitchFamily="34" charset="0"/>
              <a:ea typeface="宋体" pitchFamily="2" charset="-122"/>
            </a:endParaRPr>
          </a:p>
          <a:p>
            <a:r>
              <a:rPr lang="en-US" altLang="zh-CN" dirty="0" smtClean="0">
                <a:latin typeface="Calibri" pitchFamily="34" charset="0"/>
                <a:ea typeface="宋体" pitchFamily="2" charset="-122"/>
              </a:rPr>
              <a:t>Four main functions:</a:t>
            </a:r>
          </a:p>
          <a:p>
            <a:endParaRPr lang="en-US" altLang="zh-CN" dirty="0" smtClean="0">
              <a:latin typeface="Calibri" pitchFamily="34" charset="0"/>
              <a:ea typeface="宋体" pitchFamily="2" charset="-122"/>
            </a:endParaRPr>
          </a:p>
          <a:p>
            <a:r>
              <a:rPr lang="en-US" altLang="zh-CN" dirty="0" smtClean="0">
                <a:latin typeface="Calibri" pitchFamily="34" charset="0"/>
                <a:ea typeface="宋体" pitchFamily="2" charset="-122"/>
              </a:rPr>
              <a:t>• </a:t>
            </a:r>
            <a:r>
              <a:rPr lang="en-US" altLang="zh-CN" b="1" dirty="0" smtClean="0">
                <a:latin typeface="Calibri" pitchFamily="34" charset="0"/>
                <a:ea typeface="宋体" pitchFamily="2" charset="-122"/>
              </a:rPr>
              <a:t>Spectrum sensing</a:t>
            </a:r>
            <a:r>
              <a:rPr lang="en-US" altLang="zh-CN" dirty="0" smtClean="0">
                <a:latin typeface="Calibri" pitchFamily="34" charset="0"/>
                <a:ea typeface="宋体" pitchFamily="2" charset="-122"/>
              </a:rPr>
              <a:t>: A CR user can allocate only an unused portion of the spectrum. Therefore, a CR user should monitor the available spectrum bands, capture their information, and then detect spectrum holes.</a:t>
            </a:r>
          </a:p>
          <a:p>
            <a:r>
              <a:rPr lang="en-US" altLang="zh-CN" dirty="0" smtClean="0">
                <a:latin typeface="Calibri" pitchFamily="34" charset="0"/>
                <a:ea typeface="宋体" pitchFamily="2" charset="-122"/>
              </a:rPr>
              <a:t>(Matched filter detection, Energy detection, Feature detection, Cooperative/collaborative detection)</a:t>
            </a:r>
          </a:p>
          <a:p>
            <a:endParaRPr lang="en-US" altLang="zh-CN" dirty="0" smtClean="0">
              <a:latin typeface="Calibri" pitchFamily="34" charset="0"/>
              <a:ea typeface="宋体" pitchFamily="2" charset="-122"/>
            </a:endParaRPr>
          </a:p>
          <a:p>
            <a:r>
              <a:rPr lang="en-US" altLang="zh-CN" dirty="0" smtClean="0">
                <a:latin typeface="Calibri" pitchFamily="34" charset="0"/>
                <a:ea typeface="宋体" pitchFamily="2" charset="-122"/>
              </a:rPr>
              <a:t>• </a:t>
            </a:r>
            <a:r>
              <a:rPr lang="en-US" altLang="zh-CN" b="1" dirty="0" smtClean="0">
                <a:latin typeface="Calibri" pitchFamily="34" charset="0"/>
                <a:ea typeface="宋体" pitchFamily="2" charset="-122"/>
              </a:rPr>
              <a:t>Spectrum decision</a:t>
            </a:r>
            <a:r>
              <a:rPr lang="en-US" altLang="zh-CN" dirty="0" smtClean="0">
                <a:latin typeface="Calibri" pitchFamily="34" charset="0"/>
                <a:ea typeface="宋体" pitchFamily="2" charset="-122"/>
              </a:rPr>
              <a:t>: Based on the spectrum availability, CR users can allocate a channel. This allocation not only depends on spectrum availability, but is also determined based on internal (and possibly external) policies.</a:t>
            </a:r>
          </a:p>
          <a:p>
            <a:r>
              <a:rPr lang="en-US" altLang="zh-CN" dirty="0" smtClean="0">
                <a:latin typeface="Calibri" pitchFamily="34" charset="0"/>
                <a:ea typeface="宋体" pitchFamily="2" charset="-122"/>
              </a:rPr>
              <a:t>(first, each spectrum band is characterized, based on not only local observations of CR users but also statistical information of primary</a:t>
            </a:r>
          </a:p>
          <a:p>
            <a:r>
              <a:rPr lang="en-US" altLang="zh-CN" dirty="0" smtClean="0">
                <a:latin typeface="Calibri" pitchFamily="34" charset="0"/>
                <a:ea typeface="宋体" pitchFamily="2" charset="-122"/>
              </a:rPr>
              <a:t>networks. Then, based on this characterization, the most appropriate spectrum band can be chosen.)</a:t>
            </a:r>
          </a:p>
          <a:p>
            <a:endParaRPr lang="en-US" altLang="zh-CN" dirty="0" smtClean="0">
              <a:latin typeface="Calibri" pitchFamily="34" charset="0"/>
              <a:ea typeface="宋体" pitchFamily="2" charset="-122"/>
            </a:endParaRPr>
          </a:p>
          <a:p>
            <a:r>
              <a:rPr lang="en-US" altLang="zh-CN" dirty="0" smtClean="0">
                <a:latin typeface="Calibri" pitchFamily="34" charset="0"/>
                <a:ea typeface="宋体" pitchFamily="2" charset="-122"/>
              </a:rPr>
              <a:t>• </a:t>
            </a:r>
            <a:r>
              <a:rPr lang="en-US" altLang="zh-CN" b="1" dirty="0" smtClean="0">
                <a:latin typeface="Calibri" pitchFamily="34" charset="0"/>
                <a:ea typeface="宋体" pitchFamily="2" charset="-122"/>
              </a:rPr>
              <a:t>Spectrum sharing/access</a:t>
            </a:r>
            <a:r>
              <a:rPr lang="en-US" altLang="zh-CN" dirty="0" smtClean="0">
                <a:latin typeface="Calibri" pitchFamily="34" charset="0"/>
                <a:ea typeface="宋体" pitchFamily="2" charset="-122"/>
              </a:rPr>
              <a:t>: Because there may be multiple CR users trying to access the spectrum, CR network access should be coordinated</a:t>
            </a:r>
          </a:p>
          <a:p>
            <a:r>
              <a:rPr lang="en-US" altLang="zh-CN" dirty="0" smtClean="0">
                <a:latin typeface="Calibri" pitchFamily="34" charset="0"/>
                <a:ea typeface="宋体" pitchFamily="2" charset="-122"/>
              </a:rPr>
              <a:t>to prevent multiple users colliding in overlapping portions of the spectrum.</a:t>
            </a:r>
          </a:p>
          <a:p>
            <a:pPr eaLnBrk="1" hangingPunct="1">
              <a:spcBef>
                <a:spcPct val="0"/>
              </a:spcBef>
            </a:pPr>
            <a:r>
              <a:rPr lang="en-US" altLang="zh-CN" dirty="0" smtClean="0">
                <a:latin typeface="Calibri" pitchFamily="34" charset="0"/>
                <a:ea typeface="宋体" pitchFamily="2" charset="-122"/>
              </a:rPr>
              <a:t>(based on architecture: centralized and distributed)</a:t>
            </a:r>
          </a:p>
          <a:p>
            <a:r>
              <a:rPr lang="en-US" altLang="zh-CN" dirty="0" smtClean="0">
                <a:latin typeface="Calibri" pitchFamily="34" charset="0"/>
                <a:ea typeface="宋体" pitchFamily="2" charset="-122"/>
              </a:rPr>
              <a:t>(based on allocation behavior: cooperative/collaborative and non-cooperative)</a:t>
            </a:r>
          </a:p>
          <a:p>
            <a:r>
              <a:rPr lang="en-US" altLang="zh-CN" dirty="0" smtClean="0">
                <a:latin typeface="Calibri" pitchFamily="34" charset="0"/>
                <a:ea typeface="宋体" pitchFamily="2" charset="-122"/>
              </a:rPr>
              <a:t>(based on access technology: underlay, overlay and interweave)</a:t>
            </a:r>
          </a:p>
          <a:p>
            <a:r>
              <a:rPr lang="en-US" altLang="zh-CN" dirty="0" smtClean="0">
                <a:latin typeface="Calibri" pitchFamily="34" charset="0"/>
                <a:ea typeface="宋体" pitchFamily="2" charset="-122"/>
              </a:rPr>
              <a:t>(based on types of solutions: </a:t>
            </a:r>
            <a:r>
              <a:rPr lang="en-US" altLang="zh-CN" dirty="0" err="1" smtClean="0">
                <a:latin typeface="Calibri" pitchFamily="34" charset="0"/>
                <a:ea typeface="宋体" pitchFamily="2" charset="-122"/>
              </a:rPr>
              <a:t>Intranetwork</a:t>
            </a:r>
            <a:r>
              <a:rPr lang="en-US" altLang="zh-CN" dirty="0" smtClean="0">
                <a:latin typeface="Calibri" pitchFamily="34" charset="0"/>
                <a:ea typeface="宋体" pitchFamily="2" charset="-122"/>
              </a:rPr>
              <a:t> spectrum sharing and Internetwork spectrum sharing:)</a:t>
            </a:r>
          </a:p>
          <a:p>
            <a:endParaRPr lang="en-US" altLang="zh-CN" dirty="0" smtClean="0">
              <a:latin typeface="Calibri" pitchFamily="34" charset="0"/>
              <a:ea typeface="宋体" pitchFamily="2" charset="-122"/>
            </a:endParaRPr>
          </a:p>
          <a:p>
            <a:r>
              <a:rPr lang="en-US" altLang="zh-CN" dirty="0" smtClean="0">
                <a:latin typeface="Calibri" pitchFamily="34" charset="0"/>
                <a:ea typeface="宋体" pitchFamily="2" charset="-122"/>
              </a:rPr>
              <a:t>• </a:t>
            </a:r>
            <a:r>
              <a:rPr lang="en-US" altLang="zh-CN" b="1" dirty="0" smtClean="0">
                <a:latin typeface="Calibri" pitchFamily="34" charset="0"/>
                <a:ea typeface="宋体" pitchFamily="2" charset="-122"/>
              </a:rPr>
              <a:t>Spectrum mobility</a:t>
            </a:r>
            <a:r>
              <a:rPr lang="en-US" altLang="zh-CN" dirty="0" smtClean="0">
                <a:latin typeface="Calibri" pitchFamily="34" charset="0"/>
                <a:ea typeface="宋体" pitchFamily="2" charset="-122"/>
              </a:rPr>
              <a:t>: CR users are regarded as visitors to the spectrum. Hence, if the specific portion of the spectrum in use is</a:t>
            </a:r>
          </a:p>
          <a:p>
            <a:r>
              <a:rPr lang="en-US" altLang="zh-CN" dirty="0" smtClean="0">
                <a:latin typeface="Calibri" pitchFamily="34" charset="0"/>
                <a:ea typeface="宋体" pitchFamily="2" charset="-122"/>
              </a:rPr>
              <a:t>required by a primary user, the communication must be continued in another vacant portion of the spectrum.</a:t>
            </a:r>
          </a:p>
          <a:p>
            <a:r>
              <a:rPr lang="en-US" altLang="zh-CN" dirty="0" smtClean="0">
                <a:latin typeface="Calibri" pitchFamily="34" charset="0"/>
                <a:ea typeface="宋体" pitchFamily="2" charset="-122"/>
              </a:rPr>
              <a:t>(spectrum handoff)</a:t>
            </a:r>
            <a:endParaRPr lang="zh-CN" altLang="en-US" dirty="0" smtClean="0">
              <a:latin typeface="Times New Roman" pitchFamily="18"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latin typeface="Calibri" pitchFamily="34" charset="0"/>
                <a:ea typeface="宋体" pitchFamily="2" charset="-122"/>
              </a:rPr>
              <a:t>Security is traditionally viewed as an independent feature working above the physical layer, like RSA or AES protocols. However, the principle of </a:t>
            </a:r>
            <a:r>
              <a:rPr lang="en-US" altLang="zh-CN" b="1" dirty="0" smtClean="0">
                <a:latin typeface="Calibri" pitchFamily="34" charset="0"/>
                <a:ea typeface="宋体" pitchFamily="2" charset="-122"/>
              </a:rPr>
              <a:t>information theoretic security </a:t>
            </a:r>
            <a:r>
              <a:rPr lang="en-US" altLang="zh-CN" dirty="0" smtClean="0">
                <a:latin typeface="Calibri" pitchFamily="34" charset="0"/>
                <a:ea typeface="宋体" pitchFamily="2" charset="-122"/>
              </a:rPr>
              <a:t>supports the idea of a </a:t>
            </a:r>
            <a:r>
              <a:rPr lang="en-US" altLang="zh-CN" b="1" dirty="0" smtClean="0">
                <a:latin typeface="Calibri" pitchFamily="34" charset="0"/>
                <a:ea typeface="宋体" pitchFamily="2" charset="-122"/>
              </a:rPr>
              <a:t>physical layer security</a:t>
            </a:r>
            <a:r>
              <a:rPr lang="en-US" altLang="zh-CN" dirty="0" smtClean="0">
                <a:latin typeface="Calibri" pitchFamily="34" charset="0"/>
                <a:ea typeface="宋体" pitchFamily="2" charset="-122"/>
              </a:rPr>
              <a:t>, where the physical layer itself is designed to achieve perfect secrecy and the reliability of the transmission.</a:t>
            </a:r>
            <a:endParaRPr lang="en-US" altLang="zh-CN" dirty="0" smtClean="0">
              <a:latin typeface="Times New Roman" pitchFamily="18" charset="0"/>
              <a:ea typeface="ＭＳ Ｐゴシック" pitchFamily="34" charset="-128"/>
            </a:endParaRPr>
          </a:p>
          <a:p>
            <a:endParaRPr lang="zh-CN" altLang="en-US" dirty="0"/>
          </a:p>
        </p:txBody>
      </p:sp>
      <p:sp>
        <p:nvSpPr>
          <p:cNvPr id="4" name="灯片编号占位符 3"/>
          <p:cNvSpPr>
            <a:spLocks noGrp="1"/>
          </p:cNvSpPr>
          <p:nvPr>
            <p:ph type="sldNum" sz="quarter" idx="10"/>
          </p:nvPr>
        </p:nvSpPr>
        <p:spPr/>
        <p:txBody>
          <a:bodyPr/>
          <a:lstStyle/>
          <a:p>
            <a:pPr>
              <a:defRPr/>
            </a:pPr>
            <a:fld id="{F0E79139-F3E7-48E4-9886-8FFCFF1A12FD}" type="slidenum">
              <a:rPr lang="en-US" altLang="zh-CN" smtClean="0"/>
              <a:pPr>
                <a:defRPr/>
              </a:pPr>
              <a:t>3</a:t>
            </a:fld>
            <a:endParaRPr lang="en-US"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31406A6F-B9D7-4B91-9636-B47CF569E476}" type="datetime1">
              <a:rPr lang="zh-CN" altLang="en-US" sz="1200" smtClean="0">
                <a:ea typeface="宋体" pitchFamily="2" charset="-122"/>
              </a:rPr>
              <a:pPr eaLnBrk="1" hangingPunct="1"/>
              <a:t>4/6/13</a:t>
            </a:fld>
            <a:endParaRPr lang="en-US" altLang="zh-CN" sz="1200" smtClean="0">
              <a:ea typeface="宋体" pitchFamily="2" charset="-122"/>
            </a:endParaRPr>
          </a:p>
        </p:txBody>
      </p:sp>
      <p:sp>
        <p:nvSpPr>
          <p:cNvPr id="17510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CN" altLang="en-US" sz="1200" smtClean="0">
                <a:ea typeface="宋体" pitchFamily="2" charset="-122"/>
              </a:rPr>
              <a:t>hhhhhhh</a:t>
            </a:r>
            <a:endParaRPr lang="en-US" altLang="zh-CN" sz="1200" smtClean="0">
              <a:ea typeface="宋体" pitchFamily="2" charset="-122"/>
            </a:endParaRPr>
          </a:p>
        </p:txBody>
      </p:sp>
      <p:sp>
        <p:nvSpPr>
          <p:cNvPr id="17510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5B24700C-D070-425D-A9C8-647B8B63D566}" type="slidenum">
              <a:rPr lang="zh-CN" altLang="en-US" sz="1200" smtClean="0"/>
              <a:pPr eaLnBrk="1" hangingPunct="1"/>
              <a:t>63</a:t>
            </a:fld>
            <a:endParaRPr lang="en-US" altLang="zh-CN" sz="1200" smtClean="0"/>
          </a:p>
        </p:txBody>
      </p:sp>
      <p:sp>
        <p:nvSpPr>
          <p:cNvPr id="175109" name="Rectangle 2"/>
          <p:cNvSpPr>
            <a:spLocks noGrp="1" noRot="1" noChangeAspect="1" noChangeArrowheads="1" noTextEdit="1"/>
          </p:cNvSpPr>
          <p:nvPr>
            <p:ph type="sldImg"/>
          </p:nvPr>
        </p:nvSpPr>
        <p:spPr>
          <a:ln/>
        </p:spPr>
      </p:sp>
      <p:sp>
        <p:nvSpPr>
          <p:cNvPr id="17511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Times New Roman" pitchFamily="18" charset="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7D988B3C-39A0-454B-BDA0-BDE915218B2D}" type="datetime1">
              <a:rPr lang="zh-CN" altLang="en-US" sz="1200" smtClean="0">
                <a:ea typeface="宋体" pitchFamily="2" charset="-122"/>
              </a:rPr>
              <a:pPr eaLnBrk="1" hangingPunct="1"/>
              <a:t>4/6/13</a:t>
            </a:fld>
            <a:endParaRPr lang="en-US" altLang="zh-CN" sz="1200" smtClean="0">
              <a:ea typeface="宋体" pitchFamily="2" charset="-122"/>
            </a:endParaRPr>
          </a:p>
        </p:txBody>
      </p:sp>
      <p:sp>
        <p:nvSpPr>
          <p:cNvPr id="17613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CN" altLang="en-US" sz="1200" smtClean="0">
                <a:ea typeface="宋体" pitchFamily="2" charset="-122"/>
              </a:rPr>
              <a:t>hhhhhhh</a:t>
            </a:r>
            <a:endParaRPr lang="en-US" altLang="zh-CN" sz="1200" smtClean="0">
              <a:ea typeface="宋体" pitchFamily="2" charset="-122"/>
            </a:endParaRPr>
          </a:p>
        </p:txBody>
      </p:sp>
      <p:sp>
        <p:nvSpPr>
          <p:cNvPr id="17613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9FFDF397-AC98-487E-BF32-5EA6F3B8FC11}" type="slidenum">
              <a:rPr lang="zh-CN" altLang="en-US" sz="1200" smtClean="0"/>
              <a:pPr eaLnBrk="1" hangingPunct="1"/>
              <a:t>64</a:t>
            </a:fld>
            <a:endParaRPr lang="en-US" altLang="zh-CN" sz="1200" smtClean="0"/>
          </a:p>
        </p:txBody>
      </p:sp>
      <p:sp>
        <p:nvSpPr>
          <p:cNvPr id="176133" name="Rectangle 2"/>
          <p:cNvSpPr>
            <a:spLocks noGrp="1" noRot="1" noChangeAspect="1" noChangeArrowheads="1" noTextEdit="1"/>
          </p:cNvSpPr>
          <p:nvPr>
            <p:ph type="sldImg"/>
          </p:nvPr>
        </p:nvSpPr>
        <p:spPr>
          <a:ln/>
        </p:spPr>
      </p:sp>
      <p:sp>
        <p:nvSpPr>
          <p:cNvPr id="17613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Times New Roman" pitchFamily="18" charset="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937C46EE-D76C-4A2F-A170-CDB648FF4222}" type="datetime1">
              <a:rPr lang="zh-CN" altLang="en-US" sz="1200" smtClean="0">
                <a:ea typeface="宋体" pitchFamily="2" charset="-122"/>
              </a:rPr>
              <a:pPr eaLnBrk="1" hangingPunct="1"/>
              <a:t>4/6/13</a:t>
            </a:fld>
            <a:endParaRPr lang="en-US" altLang="zh-CN" sz="1200" smtClean="0">
              <a:ea typeface="宋体" pitchFamily="2" charset="-122"/>
            </a:endParaRPr>
          </a:p>
        </p:txBody>
      </p:sp>
      <p:sp>
        <p:nvSpPr>
          <p:cNvPr id="177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CN" altLang="en-US" sz="1200" smtClean="0">
                <a:ea typeface="宋体" pitchFamily="2" charset="-122"/>
              </a:rPr>
              <a:t>hhhhhhh</a:t>
            </a:r>
            <a:endParaRPr lang="en-US" altLang="zh-CN" sz="1200" smtClean="0">
              <a:ea typeface="宋体" pitchFamily="2" charset="-122"/>
            </a:endParaRPr>
          </a:p>
        </p:txBody>
      </p:sp>
      <p:sp>
        <p:nvSpPr>
          <p:cNvPr id="17715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75BD527F-C943-4EB1-B0F0-0E9ACA60F02E}" type="slidenum">
              <a:rPr lang="zh-CN" altLang="en-US" sz="1200" smtClean="0"/>
              <a:pPr eaLnBrk="1" hangingPunct="1"/>
              <a:t>65</a:t>
            </a:fld>
            <a:endParaRPr lang="en-US" altLang="zh-CN" sz="1200" smtClean="0"/>
          </a:p>
        </p:txBody>
      </p:sp>
      <p:sp>
        <p:nvSpPr>
          <p:cNvPr id="177157" name="Rectangle 2"/>
          <p:cNvSpPr>
            <a:spLocks noGrp="1" noRot="1" noChangeAspect="1" noChangeArrowheads="1" noTextEdit="1"/>
          </p:cNvSpPr>
          <p:nvPr>
            <p:ph type="sldImg"/>
          </p:nvPr>
        </p:nvSpPr>
        <p:spPr>
          <a:ln/>
        </p:spPr>
      </p:sp>
      <p:sp>
        <p:nvSpPr>
          <p:cNvPr id="222214" name="Rectangle 3"/>
          <p:cNvSpPr>
            <a:spLocks noGrp="1" noChangeArrowheads="1"/>
          </p:cNvSpPr>
          <p:nvPr>
            <p:ph type="body" idx="1"/>
          </p:nvPr>
        </p:nvSpPr>
        <p:spPr>
          <a:ln/>
        </p:spPr>
        <p:txBody>
          <a:bodyPr/>
          <a:lstStyle/>
          <a:p>
            <a:pPr>
              <a:defRPr/>
            </a:pPr>
            <a:r>
              <a:rPr lang="en-US" altLang="zh-CN" dirty="0" smtClean="0">
                <a:effectLst>
                  <a:outerShdw blurRad="38100" dist="38100" dir="2700000" algn="tl">
                    <a:srgbClr val="C0C0C0"/>
                  </a:outerShdw>
                </a:effectLst>
                <a:ea typeface="华文新魏" pitchFamily="2" charset="-122"/>
                <a:cs typeface="Times New Roman" pitchFamily="18" charset="0"/>
              </a:rPr>
              <a:t>Power Allocation using Vickrey Auction and Sequential First-Price Auction Games for Physical Layer Security in Cognitive Relay Networks</a:t>
            </a:r>
            <a:endParaRPr lang="zh-CN" altLang="en-US" dirty="0" smtClean="0">
              <a:effectLst>
                <a:outerShdw blurRad="38100" dist="38100" dir="2700000" algn="tl">
                  <a:srgbClr val="C0C0C0"/>
                </a:outerShdw>
              </a:effectLst>
              <a:ea typeface="华文新魏" pitchFamily="2" charset="-122"/>
              <a:cs typeface="Times New Roman" pitchFamily="18" charset="0"/>
            </a:endParaRPr>
          </a:p>
          <a:p>
            <a:pPr>
              <a:defRPr/>
            </a:pPr>
            <a:endParaRPr lang="en-US" altLang="zh-CN" dirty="0" smtClean="0">
              <a:latin typeface="Calibri" pitchFamily="34" charset="0"/>
              <a:ea typeface="宋体" pitchFamily="2" charset="-122"/>
            </a:endParaRPr>
          </a:p>
          <a:p>
            <a:pPr>
              <a:defRPr/>
            </a:pPr>
            <a:r>
              <a:rPr lang="en-US" altLang="zh-CN" dirty="0" smtClean="0">
                <a:latin typeface="Calibri" pitchFamily="34" charset="0"/>
                <a:ea typeface="宋体" pitchFamily="2" charset="-122"/>
              </a:rPr>
              <a:t>As shown in the figure, we consider a cognitive relay network consisting of a PU, a relay working at AF mode, an eavesdropper, and K SU pairs, which are denoted by PU, R, E, </a:t>
            </a:r>
            <a:r>
              <a:rPr lang="en-US" altLang="zh-CN" dirty="0" err="1" smtClean="0">
                <a:latin typeface="Calibri" pitchFamily="34" charset="0"/>
                <a:ea typeface="宋体" pitchFamily="2" charset="-122"/>
              </a:rPr>
              <a:t>U^i_j</a:t>
            </a:r>
            <a:r>
              <a:rPr lang="en-US" altLang="zh-CN" dirty="0" smtClean="0">
                <a:latin typeface="Calibri" pitchFamily="34" charset="0"/>
                <a:ea typeface="宋体" pitchFamily="2" charset="-122"/>
              </a:rPr>
              <a:t>, j=1,2, </a:t>
            </a:r>
            <a:r>
              <a:rPr lang="en-US" altLang="zh-CN" dirty="0" err="1" smtClean="0">
                <a:latin typeface="Calibri" pitchFamily="34" charset="0"/>
                <a:ea typeface="宋体" pitchFamily="2" charset="-122"/>
              </a:rPr>
              <a:t>i</a:t>
            </a:r>
            <a:r>
              <a:rPr lang="en-US" altLang="zh-CN" dirty="0" smtClean="0">
                <a:latin typeface="Calibri" pitchFamily="34" charset="0"/>
                <a:ea typeface="宋体" pitchFamily="2" charset="-122"/>
              </a:rPr>
              <a:t>=1,2,…,N, respectively. The SU transmitters U^i_1 send signal to the SU receivers U^i_2 via the relay over the orthogonal channels with the interference power at the PU below Pinter of each channel and no direct line-of-sight links exist between the source and destination. </a:t>
            </a:r>
          </a:p>
          <a:p>
            <a:pPr>
              <a:defRPr/>
            </a:pPr>
            <a:endParaRPr lang="en-US" altLang="zh-CN" dirty="0" smtClean="0">
              <a:latin typeface="Calibri" pitchFamily="34" charset="0"/>
              <a:ea typeface="宋体" pitchFamily="2" charset="-122"/>
            </a:endParaRPr>
          </a:p>
          <a:p>
            <a:pPr>
              <a:defRPr/>
            </a:pPr>
            <a:endParaRPr lang="en-US" altLang="zh-CN" dirty="0" smtClean="0">
              <a:latin typeface="Calibri" pitchFamily="34" charset="0"/>
              <a:ea typeface="宋体" pitchFamily="2" charset="-122"/>
            </a:endParaRPr>
          </a:p>
          <a:p>
            <a:pPr>
              <a:defRPr/>
            </a:pPr>
            <a:endParaRPr lang="en-US" altLang="zh-CN" dirty="0" smtClean="0">
              <a:latin typeface="Calibri" pitchFamily="34" charset="0"/>
              <a:ea typeface="宋体" pitchFamily="2"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4E5CE1F0-A25B-4355-9131-E252A5DBCC25}" type="datetime1">
              <a:rPr lang="zh-CN" altLang="en-US" sz="1200" smtClean="0">
                <a:ea typeface="宋体" pitchFamily="2" charset="-122"/>
              </a:rPr>
              <a:pPr eaLnBrk="1" hangingPunct="1"/>
              <a:t>4/6/13</a:t>
            </a:fld>
            <a:endParaRPr lang="en-US" altLang="zh-CN" sz="1200" smtClean="0">
              <a:ea typeface="宋体" pitchFamily="2" charset="-122"/>
            </a:endParaRPr>
          </a:p>
        </p:txBody>
      </p:sp>
      <p:sp>
        <p:nvSpPr>
          <p:cNvPr id="17817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CN" altLang="en-US" sz="1200" smtClean="0">
                <a:ea typeface="宋体" pitchFamily="2" charset="-122"/>
              </a:rPr>
              <a:t>hhhhhhh</a:t>
            </a:r>
            <a:endParaRPr lang="en-US" altLang="zh-CN" sz="1200" smtClean="0">
              <a:ea typeface="宋体" pitchFamily="2" charset="-122"/>
            </a:endParaRPr>
          </a:p>
        </p:txBody>
      </p:sp>
      <p:sp>
        <p:nvSpPr>
          <p:cNvPr id="17818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293FEA80-395C-49A4-874C-660F36B13ABD}" type="slidenum">
              <a:rPr lang="zh-CN" altLang="en-US" sz="1200" smtClean="0"/>
              <a:pPr eaLnBrk="1" hangingPunct="1"/>
              <a:t>66</a:t>
            </a:fld>
            <a:endParaRPr lang="en-US" altLang="zh-CN" sz="1200" smtClean="0"/>
          </a:p>
        </p:txBody>
      </p:sp>
      <p:sp>
        <p:nvSpPr>
          <p:cNvPr id="178181" name="Rectangle 2"/>
          <p:cNvSpPr>
            <a:spLocks noGrp="1" noRot="1" noChangeAspect="1" noChangeArrowheads="1" noTextEdit="1"/>
          </p:cNvSpPr>
          <p:nvPr>
            <p:ph type="sldImg"/>
          </p:nvPr>
        </p:nvSpPr>
        <p:spPr>
          <a:ln/>
        </p:spPr>
      </p:sp>
      <p:sp>
        <p:nvSpPr>
          <p:cNvPr id="17818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smtClean="0">
                <a:latin typeface="Calibri" pitchFamily="34" charset="0"/>
                <a:ea typeface="宋体" pitchFamily="2" charset="-122"/>
              </a:rPr>
              <a:t>The channel is flat fading with single antenna given by y = ha + w, where w ∼ CN(0,N0), and h = c*r−2 with c ∼ CN(0,1) and r the propagation distance. We assume the users have perfect channel state information (CSI) of all channels which remain constant during the relaying. The transmit power of U^i_1 is </a:t>
            </a:r>
            <a:r>
              <a:rPr lang="en-US" altLang="zh-CN" dirty="0" err="1" smtClean="0">
                <a:latin typeface="Calibri" pitchFamily="34" charset="0"/>
                <a:ea typeface="宋体" pitchFamily="2" charset="-122"/>
              </a:rPr>
              <a:t>P^i_t</a:t>
            </a:r>
            <a:r>
              <a:rPr lang="en-US" altLang="zh-CN" dirty="0" smtClean="0">
                <a:latin typeface="Calibri" pitchFamily="34" charset="0"/>
                <a:ea typeface="宋体" pitchFamily="2" charset="-122"/>
              </a:rPr>
              <a:t>. The total transmit power of the relay is </a:t>
            </a:r>
            <a:r>
              <a:rPr lang="en-US" altLang="zh-CN" dirty="0" err="1" smtClean="0">
                <a:latin typeface="Calibri" pitchFamily="34" charset="0"/>
                <a:ea typeface="宋体" pitchFamily="2" charset="-122"/>
              </a:rPr>
              <a:t>Pr</a:t>
            </a:r>
            <a:r>
              <a:rPr lang="en-US" altLang="zh-CN" dirty="0" smtClean="0">
                <a:latin typeface="Calibri" pitchFamily="34" charset="0"/>
                <a:ea typeface="宋体" pitchFamily="2" charset="-122"/>
              </a:rPr>
              <a:t>, which are divided into K equal units for auction with each unit </a:t>
            </a:r>
            <a:r>
              <a:rPr lang="en-US" altLang="zh-CN" dirty="0" err="1" smtClean="0">
                <a:latin typeface="Calibri" pitchFamily="34" charset="0"/>
                <a:ea typeface="宋体" pitchFamily="2" charset="-122"/>
              </a:rPr>
              <a:t>P_unit</a:t>
            </a:r>
            <a:r>
              <a:rPr lang="en-US" altLang="zh-CN" dirty="0" smtClean="0">
                <a:latin typeface="Calibri" pitchFamily="34" charset="0"/>
                <a:ea typeface="宋体" pitchFamily="2" charset="-122"/>
              </a:rPr>
              <a:t> = </a:t>
            </a:r>
            <a:r>
              <a:rPr lang="en-US" altLang="zh-CN" dirty="0" err="1" smtClean="0">
                <a:latin typeface="Calibri" pitchFamily="34" charset="0"/>
                <a:ea typeface="宋体" pitchFamily="2" charset="-122"/>
              </a:rPr>
              <a:t>Pr</a:t>
            </a:r>
            <a:r>
              <a:rPr lang="en-US" altLang="zh-CN" dirty="0" smtClean="0">
                <a:latin typeface="Calibri" pitchFamily="34" charset="0"/>
                <a:ea typeface="宋体" pitchFamily="2" charset="-122"/>
              </a:rPr>
              <a:t>/K.</a:t>
            </a:r>
          </a:p>
          <a:p>
            <a:endParaRPr lang="en-US" altLang="zh-CN" dirty="0" smtClean="0">
              <a:latin typeface="Calibri" pitchFamily="34" charset="0"/>
              <a:ea typeface="宋体" pitchFamily="2" charset="-122"/>
            </a:endParaRPr>
          </a:p>
          <a:p>
            <a:r>
              <a:rPr lang="en-US" altLang="zh-CN" dirty="0" smtClean="0">
                <a:latin typeface="Calibri" pitchFamily="34" charset="0"/>
                <a:ea typeface="宋体" pitchFamily="2" charset="-122"/>
              </a:rPr>
              <a:t>For SU pair </a:t>
            </a:r>
            <a:r>
              <a:rPr lang="en-US" altLang="zh-CN" dirty="0" err="1" smtClean="0">
                <a:latin typeface="Calibri" pitchFamily="34" charset="0"/>
                <a:ea typeface="宋体" pitchFamily="2" charset="-122"/>
              </a:rPr>
              <a:t>i</a:t>
            </a:r>
            <a:r>
              <a:rPr lang="en-US" altLang="zh-CN" dirty="0" smtClean="0">
                <a:latin typeface="Calibri" pitchFamily="34" charset="0"/>
                <a:ea typeface="宋体" pitchFamily="2" charset="-122"/>
              </a:rPr>
              <a:t> with </a:t>
            </a:r>
            <a:r>
              <a:rPr lang="en-US" altLang="zh-CN" dirty="0" err="1" smtClean="0">
                <a:latin typeface="Calibri" pitchFamily="34" charset="0"/>
                <a:ea typeface="宋体" pitchFamily="2" charset="-122"/>
              </a:rPr>
              <a:t>k^i</a:t>
            </a:r>
            <a:r>
              <a:rPr lang="en-US" altLang="zh-CN" dirty="0" smtClean="0">
                <a:latin typeface="Calibri" pitchFamily="34" charset="0"/>
                <a:ea typeface="宋体" pitchFamily="2" charset="-122"/>
              </a:rPr>
              <a:t> power units obtained, the relay transmit power for it is </a:t>
            </a:r>
            <a:r>
              <a:rPr lang="en-US" altLang="zh-CN" dirty="0" err="1" smtClean="0">
                <a:latin typeface="Calibri" pitchFamily="34" charset="0"/>
                <a:ea typeface="宋体" pitchFamily="2" charset="-122"/>
              </a:rPr>
              <a:t>k^i</a:t>
            </a:r>
            <a:r>
              <a:rPr lang="en-US" altLang="zh-CN" dirty="0" smtClean="0">
                <a:latin typeface="Calibri" pitchFamily="34" charset="0"/>
                <a:ea typeface="宋体" pitchFamily="2" charset="-122"/>
              </a:rPr>
              <a:t>*</a:t>
            </a:r>
            <a:r>
              <a:rPr lang="en-US" altLang="zh-CN" dirty="0" err="1" smtClean="0">
                <a:latin typeface="Calibri" pitchFamily="34" charset="0"/>
                <a:ea typeface="宋体" pitchFamily="2" charset="-122"/>
              </a:rPr>
              <a:t>P_unit</a:t>
            </a:r>
            <a:r>
              <a:rPr lang="en-US" altLang="zh-CN" dirty="0" smtClean="0">
                <a:latin typeface="Calibri" pitchFamily="34" charset="0"/>
                <a:ea typeface="宋体" pitchFamily="2" charset="-122"/>
              </a:rPr>
              <a:t>. The channel gains from U^i_1 to PU, from </a:t>
            </a:r>
            <a:r>
              <a:rPr lang="en-US" altLang="zh-CN" dirty="0" err="1" smtClean="0">
                <a:latin typeface="Calibri" pitchFamily="34" charset="0"/>
                <a:ea typeface="宋体" pitchFamily="2" charset="-122"/>
              </a:rPr>
              <a:t>from</a:t>
            </a:r>
            <a:r>
              <a:rPr lang="en-US" altLang="zh-CN" dirty="0" smtClean="0">
                <a:latin typeface="Calibri" pitchFamily="34" charset="0"/>
                <a:ea typeface="宋体" pitchFamily="2" charset="-122"/>
              </a:rPr>
              <a:t> U^i_1 to R, from R to PU, from R to U^i_2 and from R to E are denoted by h^i_1p; h^i_1; h^i_2p; h^i_2; h^i_2e, respectively.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8A518618-AD39-425F-9F18-12D0E9D374EB}" type="datetime1">
              <a:rPr lang="zh-CN" altLang="en-US" sz="1200" smtClean="0">
                <a:ea typeface="宋体" pitchFamily="2" charset="-122"/>
              </a:rPr>
              <a:pPr eaLnBrk="1" hangingPunct="1"/>
              <a:t>4/6/13</a:t>
            </a:fld>
            <a:endParaRPr lang="en-US" altLang="zh-CN" sz="1200" smtClean="0">
              <a:ea typeface="宋体" pitchFamily="2" charset="-122"/>
            </a:endParaRPr>
          </a:p>
        </p:txBody>
      </p:sp>
      <p:sp>
        <p:nvSpPr>
          <p:cNvPr id="18022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CN" altLang="en-US" sz="1200" smtClean="0">
                <a:ea typeface="宋体" pitchFamily="2" charset="-122"/>
              </a:rPr>
              <a:t>hhhhhhh</a:t>
            </a:r>
            <a:endParaRPr lang="en-US" altLang="zh-CN" sz="1200" smtClean="0">
              <a:ea typeface="宋体" pitchFamily="2" charset="-122"/>
            </a:endParaRPr>
          </a:p>
        </p:txBody>
      </p:sp>
      <p:sp>
        <p:nvSpPr>
          <p:cNvPr id="18022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3A796B5-8C86-4228-8ACB-9612DF94B39C}" type="slidenum">
              <a:rPr lang="zh-CN" altLang="en-US" sz="1200" smtClean="0"/>
              <a:pPr eaLnBrk="1" hangingPunct="1"/>
              <a:t>67</a:t>
            </a:fld>
            <a:endParaRPr lang="en-US" altLang="zh-CN" sz="1200" smtClean="0"/>
          </a:p>
        </p:txBody>
      </p:sp>
      <p:sp>
        <p:nvSpPr>
          <p:cNvPr id="180229" name="Rectangle 2"/>
          <p:cNvSpPr>
            <a:spLocks noGrp="1" noRot="1" noChangeAspect="1" noChangeArrowheads="1" noTextEdit="1"/>
          </p:cNvSpPr>
          <p:nvPr>
            <p:ph type="sldImg"/>
          </p:nvPr>
        </p:nvSpPr>
        <p:spPr>
          <a:ln/>
        </p:spPr>
      </p:sp>
      <p:sp>
        <p:nvSpPr>
          <p:cNvPr id="18023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smtClean="0">
              <a:latin typeface="Times New Roman" pitchFamily="18" charset="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1BE59A97-D7B2-4543-B2CE-DB87193B1B33}" type="datetime1">
              <a:rPr lang="zh-CN" altLang="en-US" sz="1200" smtClean="0">
                <a:ea typeface="宋体" pitchFamily="2" charset="-122"/>
              </a:rPr>
              <a:pPr eaLnBrk="1" hangingPunct="1"/>
              <a:t>4/6/13</a:t>
            </a:fld>
            <a:endParaRPr lang="en-US" altLang="zh-CN" sz="1200" smtClean="0">
              <a:ea typeface="宋体" pitchFamily="2" charset="-122"/>
            </a:endParaRPr>
          </a:p>
        </p:txBody>
      </p:sp>
      <p:sp>
        <p:nvSpPr>
          <p:cNvPr id="18329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CN" altLang="en-US" sz="1200" smtClean="0">
                <a:ea typeface="宋体" pitchFamily="2" charset="-122"/>
              </a:rPr>
              <a:t>hhhhhhh</a:t>
            </a:r>
            <a:endParaRPr lang="en-US" altLang="zh-CN" sz="1200" smtClean="0">
              <a:ea typeface="宋体" pitchFamily="2" charset="-122"/>
            </a:endParaRPr>
          </a:p>
        </p:txBody>
      </p:sp>
      <p:sp>
        <p:nvSpPr>
          <p:cNvPr id="18330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C563CB5-F502-4628-A309-7BC61C21DEE0}" type="slidenum">
              <a:rPr lang="zh-CN" altLang="en-US" sz="1200" smtClean="0"/>
              <a:pPr eaLnBrk="1" hangingPunct="1"/>
              <a:t>68</a:t>
            </a:fld>
            <a:endParaRPr lang="en-US" altLang="zh-CN" sz="1200" smtClean="0"/>
          </a:p>
        </p:txBody>
      </p:sp>
      <p:sp>
        <p:nvSpPr>
          <p:cNvPr id="183301" name="Rectangle 2"/>
          <p:cNvSpPr>
            <a:spLocks noGrp="1" noRot="1" noChangeAspect="1" noChangeArrowheads="1" noTextEdit="1"/>
          </p:cNvSpPr>
          <p:nvPr>
            <p:ph type="sldImg"/>
          </p:nvPr>
        </p:nvSpPr>
        <p:spPr>
          <a:ln/>
        </p:spPr>
      </p:sp>
      <p:sp>
        <p:nvSpPr>
          <p:cNvPr id="18330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smtClean="0">
              <a:latin typeface="Times New Roman" pitchFamily="18" charset="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8B8BD121-0AFE-4190-80CC-4D6905AF7C92}" type="datetime1">
              <a:rPr lang="zh-CN" altLang="en-US" sz="1200" smtClean="0">
                <a:ea typeface="宋体" pitchFamily="2" charset="-122"/>
              </a:rPr>
              <a:pPr eaLnBrk="1" hangingPunct="1"/>
              <a:t>4/6/13</a:t>
            </a:fld>
            <a:endParaRPr lang="en-US" altLang="zh-CN" sz="1200" smtClean="0">
              <a:ea typeface="宋体" pitchFamily="2" charset="-122"/>
            </a:endParaRPr>
          </a:p>
        </p:txBody>
      </p:sp>
      <p:sp>
        <p:nvSpPr>
          <p:cNvPr id="18432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CN" altLang="en-US" sz="1200" smtClean="0">
                <a:ea typeface="宋体" pitchFamily="2" charset="-122"/>
              </a:rPr>
              <a:t>hhhhhhh</a:t>
            </a:r>
            <a:endParaRPr lang="en-US" altLang="zh-CN" sz="1200" smtClean="0">
              <a:ea typeface="宋体" pitchFamily="2" charset="-122"/>
            </a:endParaRPr>
          </a:p>
        </p:txBody>
      </p:sp>
      <p:sp>
        <p:nvSpPr>
          <p:cNvPr id="18432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F4CDBA6D-8058-4C60-8720-11D101BD6F83}" type="slidenum">
              <a:rPr lang="zh-CN" altLang="en-US" sz="1200" smtClean="0"/>
              <a:pPr eaLnBrk="1" hangingPunct="1"/>
              <a:t>69</a:t>
            </a:fld>
            <a:endParaRPr lang="en-US" altLang="zh-CN" sz="1200" smtClean="0"/>
          </a:p>
        </p:txBody>
      </p:sp>
      <p:sp>
        <p:nvSpPr>
          <p:cNvPr id="184325" name="Rectangle 2"/>
          <p:cNvSpPr>
            <a:spLocks noGrp="1" noRot="1" noChangeAspect="1" noChangeArrowheads="1" noTextEdit="1"/>
          </p:cNvSpPr>
          <p:nvPr>
            <p:ph type="sldImg"/>
          </p:nvPr>
        </p:nvSpPr>
        <p:spPr>
          <a:ln/>
        </p:spPr>
      </p:sp>
      <p:sp>
        <p:nvSpPr>
          <p:cNvPr id="18432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smtClean="0">
                <a:latin typeface="Calibri" pitchFamily="34" charset="0"/>
                <a:ea typeface="宋体" pitchFamily="2" charset="-122"/>
              </a:rPr>
              <a:t>As we noted the Vickery auction has the truth telling property, since our auction allocates the units to the highest bidders, the direct result of this truth telling property is that the units are allocated to the bidders with the highest values, which makes the Vickrey auction an efficient</a:t>
            </a:r>
          </a:p>
          <a:p>
            <a:r>
              <a:rPr lang="en-US" altLang="zh-CN" dirty="0" smtClean="0">
                <a:latin typeface="Calibri" pitchFamily="34" charset="0"/>
                <a:ea typeface="宋体" pitchFamily="2" charset="-122"/>
              </a:rPr>
              <a:t>auction. With increasing power units K, the power unit is smaller and the auction result is refined to be closer to the optimal allocation, which explains the increasing trend and the asymptotically optimal trend in Fig. 2.</a:t>
            </a:r>
          </a:p>
          <a:p>
            <a:endParaRPr lang="en-US" altLang="zh-CN" dirty="0" smtClean="0">
              <a:latin typeface="Calibri" pitchFamily="34" charset="0"/>
              <a:ea typeface="宋体" pitchFamily="2" charset="-122"/>
            </a:endParaRPr>
          </a:p>
          <a:p>
            <a:r>
              <a:rPr lang="en-US" altLang="zh-CN" dirty="0" smtClean="0">
                <a:latin typeface="Calibri" pitchFamily="34" charset="0"/>
                <a:ea typeface="宋体" pitchFamily="2" charset="-122"/>
              </a:rPr>
              <a:t>For the sequential first-price auction, the loss of system secrecy rate is due to both the auction itself and the grouping method we introduced. Due to the single-unit demand assumption, it is possible that the bidder with multiple high-value demands wins one unit only, which drops</a:t>
            </a:r>
          </a:p>
          <a:p>
            <a:r>
              <a:rPr lang="en-US" altLang="zh-CN" dirty="0" smtClean="0">
                <a:latin typeface="Calibri" pitchFamily="34" charset="0"/>
                <a:ea typeface="宋体" pitchFamily="2" charset="-122"/>
              </a:rPr>
              <a:t>down the total efficiency. This phenomenon is more likely to appear in situation where the number of units in each group </a:t>
            </a:r>
            <a:r>
              <a:rPr lang="en-US" altLang="zh-CN" dirty="0" err="1" smtClean="0">
                <a:latin typeface="Calibri" pitchFamily="34" charset="0"/>
                <a:ea typeface="宋体" pitchFamily="2" charset="-122"/>
              </a:rPr>
              <a:t>K′is</a:t>
            </a:r>
            <a:r>
              <a:rPr lang="en-US" altLang="zh-CN" dirty="0" smtClean="0">
                <a:latin typeface="Calibri" pitchFamily="34" charset="0"/>
                <a:ea typeface="宋体" pitchFamily="2" charset="-122"/>
              </a:rPr>
              <a:t> close to the number of bidders N, so our grouping method affects the system performance as well.</a:t>
            </a:r>
            <a:endParaRPr lang="zh-CN" altLang="en-US" dirty="0" smtClean="0">
              <a:latin typeface="Times New Roman" pitchFamily="18"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幻灯片图像占位符 1"/>
          <p:cNvSpPr>
            <a:spLocks noGrp="1" noRot="1" noChangeAspect="1" noTextEdit="1"/>
          </p:cNvSpPr>
          <p:nvPr>
            <p:ph type="sldImg"/>
          </p:nvPr>
        </p:nvSpPr>
        <p:spPr>
          <a:ln/>
        </p:spPr>
      </p:sp>
      <p:sp>
        <p:nvSpPr>
          <p:cNvPr id="18534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latin typeface="Times New Roman" pitchFamily="18" charset="0"/>
              <a:ea typeface="ＭＳ Ｐゴシック" pitchFamily="34" charset="-128"/>
            </a:endParaRPr>
          </a:p>
        </p:txBody>
      </p:sp>
      <p:sp>
        <p:nvSpPr>
          <p:cNvPr id="18534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1550F02B-8620-404B-93D7-569B1881740F}" type="slidenum">
              <a:rPr lang="en-US" altLang="zh-CN" sz="1200" smtClean="0"/>
              <a:pPr eaLnBrk="1" hangingPunct="1"/>
              <a:t>83</a:t>
            </a:fld>
            <a:endParaRPr lang="en-US" altLang="zh-CN" sz="120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0C4082AA-3831-4F0A-A549-8F976C4254C5}" type="datetime1">
              <a:rPr lang="zh-CN" altLang="en-US" sz="1200" smtClean="0">
                <a:ea typeface="宋体" pitchFamily="2" charset="-122"/>
              </a:rPr>
              <a:pPr eaLnBrk="1" hangingPunct="1"/>
              <a:t>4/6/13</a:t>
            </a:fld>
            <a:endParaRPr lang="en-US" altLang="zh-CN" sz="1200" smtClean="0">
              <a:ea typeface="宋体" pitchFamily="2" charset="-122"/>
            </a:endParaRPr>
          </a:p>
        </p:txBody>
      </p:sp>
      <p:sp>
        <p:nvSpPr>
          <p:cNvPr id="18637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CN" altLang="en-US" sz="1200" smtClean="0">
                <a:ea typeface="宋体" pitchFamily="2" charset="-122"/>
              </a:rPr>
              <a:t>hhhhhhh</a:t>
            </a:r>
            <a:endParaRPr lang="en-US" altLang="zh-CN" sz="1200" smtClean="0">
              <a:ea typeface="宋体" pitchFamily="2" charset="-122"/>
            </a:endParaRPr>
          </a:p>
        </p:txBody>
      </p:sp>
      <p:sp>
        <p:nvSpPr>
          <p:cNvPr id="18637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75627FC3-0BED-4D81-B8B7-0A088A9D7056}" type="slidenum">
              <a:rPr lang="zh-CN" altLang="en-US" sz="1200" smtClean="0"/>
              <a:pPr eaLnBrk="1" hangingPunct="1"/>
              <a:t>85</a:t>
            </a:fld>
            <a:endParaRPr lang="en-US" altLang="zh-CN" sz="1200" smtClean="0"/>
          </a:p>
        </p:txBody>
      </p:sp>
      <p:sp>
        <p:nvSpPr>
          <p:cNvPr id="186373" name="Rectangle 2"/>
          <p:cNvSpPr>
            <a:spLocks noGrp="1" noRot="1" noChangeAspect="1" noChangeArrowheads="1" noTextEdit="1"/>
          </p:cNvSpPr>
          <p:nvPr>
            <p:ph type="sldImg"/>
          </p:nvPr>
        </p:nvSpPr>
        <p:spPr>
          <a:ln/>
        </p:spPr>
      </p:sp>
      <p:sp>
        <p:nvSpPr>
          <p:cNvPr id="18637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1" indent="-342900" algn="just" defTabSz="914400" eaLnBrk="0" latinLnBrk="0" hangingPunct="0">
              <a:lnSpc>
                <a:spcPct val="95000"/>
              </a:lnSpc>
              <a:spcBef>
                <a:spcPct val="25000"/>
              </a:spcBef>
              <a:spcAft>
                <a:spcPct val="15000"/>
              </a:spcAft>
              <a:buClr>
                <a:schemeClr val="tx2"/>
              </a:buClr>
              <a:buSzPct val="100000"/>
              <a:buFont typeface="Wingdings" pitchFamily="2" charset="2"/>
              <a:buChar char="ü"/>
              <a:tabLst/>
              <a:defRPr/>
            </a:pPr>
            <a:r>
              <a:rPr lang="en-GB" altLang="zh-CN" sz="1200" b="1" kern="1200" dirty="0" smtClean="0">
                <a:solidFill>
                  <a:schemeClr val="tx1"/>
                </a:solidFill>
                <a:effectLst>
                  <a:outerShdw blurRad="38100" dist="38100" dir="2700000" algn="tl">
                    <a:srgbClr val="000000">
                      <a:alpha val="43137"/>
                    </a:srgbClr>
                  </a:outerShdw>
                </a:effectLst>
                <a:latin typeface="Times New Roman" charset="0"/>
                <a:ea typeface="ＭＳ Ｐゴシック" charset="0"/>
                <a:cs typeface="Times New Roman" pitchFamily="18" charset="0"/>
              </a:rPr>
              <a:t>Key Assumptions:</a:t>
            </a:r>
          </a:p>
          <a:p>
            <a:pPr marL="0" marR="0" lvl="1" algn="just" defTabSz="914400" eaLnBrk="0" latinLnBrk="0" hangingPunct="0">
              <a:lnSpc>
                <a:spcPct val="95000"/>
              </a:lnSpc>
              <a:spcBef>
                <a:spcPct val="25000"/>
              </a:spcBef>
              <a:spcAft>
                <a:spcPct val="15000"/>
              </a:spcAft>
              <a:buClr>
                <a:schemeClr val="tx2"/>
              </a:buClr>
              <a:buSzPct val="100000"/>
              <a:tabLst/>
              <a:defRPr/>
            </a:pPr>
            <a:endParaRPr kumimoji="0" lang="en-GB" altLang="zh-CN" sz="1800" b="0" i="0" u="none" strike="noStrike" kern="1200" cap="none" spc="0" normalizeH="0" baseline="0" noProof="0" dirty="0" smtClean="0">
              <a:ln w="18415" cmpd="sng">
                <a:solidFill>
                  <a:srgbClr val="000000"/>
                </a:solidFill>
                <a:prstDash val="solid"/>
              </a:ln>
              <a:solidFill>
                <a:srgbClr val="000000"/>
              </a:solidFill>
              <a:effectLst/>
              <a:uLnTx/>
              <a:uFillTx/>
              <a:latin typeface="Times New Roman" charset="0"/>
              <a:ea typeface="ＭＳ Ｐゴシック" charset="0"/>
              <a:cs typeface="Arial" pitchFamily="34" charset="0"/>
            </a:endParaRPr>
          </a:p>
          <a:p>
            <a:pPr marL="698500" marR="0" lvl="1" indent="-342900" algn="just" defTabSz="914400" rtl="0" eaLnBrk="1" fontAlgn="auto" latinLnBrk="0" hangingPunct="1">
              <a:lnSpc>
                <a:spcPct val="100000"/>
              </a:lnSpc>
              <a:spcBef>
                <a:spcPct val="0"/>
              </a:spcBef>
              <a:spcAft>
                <a:spcPts val="0"/>
              </a:spcAft>
              <a:buSzTx/>
              <a:buFont typeface="Georgia" pitchFamily="18" charset="0"/>
              <a:buChar char="―"/>
              <a:tabLst/>
              <a:defRPr/>
            </a:pPr>
            <a:r>
              <a:rPr lang="en-GB" altLang="zh-CN" sz="2200" dirty="0" smtClean="0"/>
              <a:t>All the nodes are equipped with only a single </a:t>
            </a:r>
            <a:r>
              <a:rPr lang="en-GB" altLang="zh-CN" sz="2200" dirty="0" err="1" smtClean="0"/>
              <a:t>omni</a:t>
            </a:r>
            <a:r>
              <a:rPr lang="en-GB" altLang="zh-CN" sz="2200" dirty="0" smtClean="0"/>
              <a:t>-directional antenna and operating in a half-duplex way.</a:t>
            </a:r>
          </a:p>
          <a:p>
            <a:pPr marL="355600" marR="0" lvl="1" algn="just" defTabSz="914400" rtl="0" eaLnBrk="1" fontAlgn="auto" latinLnBrk="0" hangingPunct="1">
              <a:lnSpc>
                <a:spcPct val="100000"/>
              </a:lnSpc>
              <a:spcBef>
                <a:spcPct val="0"/>
              </a:spcBef>
              <a:spcAft>
                <a:spcPts val="0"/>
              </a:spcAft>
              <a:buClr>
                <a:srgbClr val="7030A0"/>
              </a:buClr>
              <a:buSzTx/>
              <a:tabLst/>
              <a:defRPr/>
            </a:pPr>
            <a:endParaRPr kumimoji="0" lang="en-GB" altLang="zh-CN" sz="1800" b="0" i="0" u="none" strike="noStrike" kern="1200" cap="none" spc="0" normalizeH="0" baseline="0" noProof="0" dirty="0" smtClean="0">
              <a:ln w="18415" cmpd="sng">
                <a:solidFill>
                  <a:srgbClr val="000000"/>
                </a:solidFill>
                <a:prstDash val="solid"/>
              </a:ln>
              <a:solidFill>
                <a:srgbClr val="000000"/>
              </a:solidFill>
              <a:effectLst/>
              <a:uLnTx/>
              <a:uFillTx/>
              <a:latin typeface="Times New Roman" charset="0"/>
              <a:ea typeface="ＭＳ Ｐゴシック" charset="0"/>
              <a:cs typeface="Arial" pitchFamily="34" charset="0"/>
            </a:endParaRPr>
          </a:p>
          <a:p>
            <a:pPr marL="736600" marR="0" lvl="1" indent="-381000" algn="just" defTabSz="914400" rtl="0" eaLnBrk="1" fontAlgn="auto" latinLnBrk="0" hangingPunct="1">
              <a:lnSpc>
                <a:spcPct val="100000"/>
              </a:lnSpc>
              <a:spcBef>
                <a:spcPct val="0"/>
              </a:spcBef>
              <a:spcAft>
                <a:spcPts val="0"/>
              </a:spcAft>
              <a:buSzTx/>
              <a:buFont typeface="Georgia" pitchFamily="18" charset="0"/>
              <a:buChar char="―"/>
              <a:tabLst/>
              <a:defRPr/>
            </a:pPr>
            <a:r>
              <a:rPr lang="en-GB" altLang="zh-CN" sz="2200" dirty="0" smtClean="0"/>
              <a:t>No</a:t>
            </a:r>
            <a:r>
              <a:rPr lang="en-US" altLang="zh-CN" sz="2200" dirty="0" smtClean="0"/>
              <a:t> direct communication link between the two source nodes.</a:t>
            </a:r>
          </a:p>
          <a:p>
            <a:pPr marL="355600" marR="0" lvl="1" algn="just" defTabSz="914400" rtl="0" eaLnBrk="1" fontAlgn="auto" latinLnBrk="0" hangingPunct="1">
              <a:lnSpc>
                <a:spcPct val="100000"/>
              </a:lnSpc>
              <a:spcBef>
                <a:spcPct val="0"/>
              </a:spcBef>
              <a:spcAft>
                <a:spcPts val="0"/>
              </a:spcAft>
              <a:buClr>
                <a:srgbClr val="7030A0"/>
              </a:buClr>
              <a:buSzTx/>
              <a:tabLst/>
              <a:defRPr/>
            </a:pPr>
            <a:endParaRPr kumimoji="0" lang="en-US" altLang="zh-CN" sz="1800" b="0" i="0" u="none" strike="noStrike" kern="1200" cap="none" spc="0" normalizeH="0" baseline="0" noProof="0" dirty="0" smtClean="0">
              <a:ln w="18415" cmpd="sng">
                <a:solidFill>
                  <a:srgbClr val="000000"/>
                </a:solidFill>
                <a:prstDash val="solid"/>
              </a:ln>
              <a:solidFill>
                <a:srgbClr val="000000"/>
              </a:solidFill>
              <a:effectLst/>
              <a:uLnTx/>
              <a:uFillTx/>
              <a:latin typeface="Times New Roman" charset="0"/>
              <a:ea typeface="ＭＳ Ｐゴシック" charset="0"/>
              <a:cs typeface="Arial" pitchFamily="34" charset="0"/>
            </a:endParaRPr>
          </a:p>
          <a:p>
            <a:pPr marL="736600" marR="0" lvl="1" indent="-381000" algn="just" defTabSz="914400" rtl="0" eaLnBrk="1" fontAlgn="auto" latinLnBrk="0" hangingPunct="1">
              <a:lnSpc>
                <a:spcPct val="100000"/>
              </a:lnSpc>
              <a:spcBef>
                <a:spcPct val="0"/>
              </a:spcBef>
              <a:spcAft>
                <a:spcPts val="0"/>
              </a:spcAft>
              <a:buSzTx/>
              <a:buFont typeface="Georgia" pitchFamily="18" charset="0"/>
              <a:buChar char="―"/>
              <a:tabLst/>
              <a:defRPr/>
            </a:pPr>
            <a:r>
              <a:rPr lang="en-US" altLang="zh-CN" sz="2200" dirty="0" smtClean="0"/>
              <a:t>The </a:t>
            </a:r>
            <a:r>
              <a:rPr lang="en-US" altLang="zh-CN" sz="2200" dirty="0" err="1" smtClean="0"/>
              <a:t>untrusted</a:t>
            </a:r>
            <a:r>
              <a:rPr lang="en-US" altLang="zh-CN" sz="2200" dirty="0" smtClean="0"/>
              <a:t> relay node, working in Amplify-and-Forward protocol, acts both as an essential relay and a malicious eavesdropper who also wants to eavesdrop the transmitted data coming from the sources.</a:t>
            </a:r>
          </a:p>
          <a:p>
            <a:pPr marL="355600" marR="0" lvl="1" algn="just" defTabSz="914400" rtl="0" eaLnBrk="1" fontAlgn="auto" latinLnBrk="0" hangingPunct="1">
              <a:lnSpc>
                <a:spcPct val="100000"/>
              </a:lnSpc>
              <a:spcBef>
                <a:spcPct val="0"/>
              </a:spcBef>
              <a:spcAft>
                <a:spcPts val="0"/>
              </a:spcAft>
              <a:buClr>
                <a:srgbClr val="7030A0"/>
              </a:buClr>
              <a:buSzTx/>
              <a:tabLst/>
              <a:defRPr/>
            </a:pPr>
            <a:endParaRPr kumimoji="0" lang="en-US" altLang="zh-CN" sz="1800" b="0" i="0" u="none" strike="noStrike" kern="1200" cap="none" spc="0" normalizeH="0" baseline="0" noProof="0" dirty="0" smtClean="0">
              <a:ln w="18415" cmpd="sng">
                <a:solidFill>
                  <a:srgbClr val="000000"/>
                </a:solidFill>
                <a:prstDash val="solid"/>
              </a:ln>
              <a:solidFill>
                <a:srgbClr val="000000"/>
              </a:solidFill>
              <a:effectLst/>
              <a:uLnTx/>
              <a:uFillTx/>
              <a:latin typeface="Times New Roman" charset="0"/>
              <a:ea typeface="ＭＳ Ｐゴシック" charset="0"/>
              <a:cs typeface="Arial" pitchFamily="34" charset="0"/>
            </a:endParaRPr>
          </a:p>
          <a:p>
            <a:pPr marL="736600" marR="0" lvl="1" indent="-381000" algn="just" defTabSz="914400" rtl="0" eaLnBrk="1" fontAlgn="auto" latinLnBrk="0" hangingPunct="1">
              <a:lnSpc>
                <a:spcPct val="100000"/>
              </a:lnSpc>
              <a:spcBef>
                <a:spcPct val="0"/>
              </a:spcBef>
              <a:spcAft>
                <a:spcPts val="0"/>
              </a:spcAft>
              <a:buSzTx/>
              <a:buFont typeface="Georgia" pitchFamily="18" charset="0"/>
              <a:buChar char="―"/>
              <a:tabLst/>
              <a:defRPr/>
            </a:pPr>
            <a:r>
              <a:rPr lang="en-US" altLang="zh-CN" sz="2200" dirty="0" smtClean="0"/>
              <a:t>The source nodes have perfect knowledge of the jamming signals transmitted by the friendly jammers, for they have paid for the service</a:t>
            </a:r>
            <a:r>
              <a:rPr kumimoji="0" lang="en-US" altLang="zh-CN" sz="1800" b="0" i="0" u="none" strike="noStrike" kern="1200" cap="none" spc="0" normalizeH="0" baseline="0" noProof="0" dirty="0" smtClean="0">
                <a:ln w="18415" cmpd="sng">
                  <a:solidFill>
                    <a:srgbClr val="000000"/>
                  </a:solidFill>
                  <a:prstDash val="solid"/>
                </a:ln>
                <a:solidFill>
                  <a:srgbClr val="000000"/>
                </a:solidFill>
                <a:effectLst/>
                <a:uLnTx/>
                <a:uFillTx/>
                <a:latin typeface="Times New Roman" charset="0"/>
                <a:ea typeface="ＭＳ Ｐゴシック" charset="0"/>
                <a:cs typeface="Arial" pitchFamily="34" charset="0"/>
              </a:rPr>
              <a:t>.</a:t>
            </a:r>
            <a:endParaRPr kumimoji="0" lang="en-GB" altLang="zh-CN" sz="1800" b="0" i="0" u="none" strike="noStrike" kern="1200" cap="none" spc="0" normalizeH="0" baseline="0" noProof="0" dirty="0" smtClean="0">
              <a:ln w="18415" cmpd="sng">
                <a:solidFill>
                  <a:srgbClr val="000000"/>
                </a:solidFill>
                <a:prstDash val="solid"/>
              </a:ln>
              <a:solidFill>
                <a:srgbClr val="000000"/>
              </a:solidFill>
              <a:effectLst/>
              <a:uLnTx/>
              <a:uFillTx/>
              <a:latin typeface="Times New Roman" charset="0"/>
              <a:ea typeface="ＭＳ Ｐゴシック" charset="0"/>
              <a:cs typeface="Arial" pitchFamily="34" charset="0"/>
            </a:endParaRPr>
          </a:p>
          <a:p>
            <a:pPr marL="381000" marR="0" lvl="0" indent="-381000" algn="l" defTabSz="914400" rtl="0" eaLnBrk="1" fontAlgn="auto" latinLnBrk="0" hangingPunct="1">
              <a:lnSpc>
                <a:spcPct val="100000"/>
              </a:lnSpc>
              <a:spcBef>
                <a:spcPct val="0"/>
              </a:spcBef>
              <a:spcAft>
                <a:spcPts val="0"/>
              </a:spcAft>
              <a:buClr>
                <a:srgbClr val="011643"/>
              </a:buClr>
              <a:buSzTx/>
              <a:buFont typeface="Wingdings" pitchFamily="2" charset="2"/>
              <a:buChar char="u"/>
              <a:tabLst/>
              <a:defRPr/>
            </a:pPr>
            <a:endParaRPr kumimoji="0" lang="en-GB" altLang="zh-CN" sz="2400" b="0" i="0" u="none" strike="noStrike" kern="1200" cap="none" spc="0" normalizeH="0" baseline="0" noProof="0" dirty="0" smtClean="0">
              <a:ln>
                <a:noFill/>
              </a:ln>
              <a:solidFill>
                <a:schemeClr val="tx1"/>
              </a:solidFill>
              <a:effectLst/>
              <a:uLnTx/>
              <a:uFillTx/>
              <a:latin typeface="Times New Roman" charset="0"/>
              <a:ea typeface="ＭＳ Ｐゴシック" charset="0"/>
              <a:cs typeface="ＭＳ Ｐゴシック" charset="0"/>
            </a:endParaRPr>
          </a:p>
          <a:p>
            <a:endParaRPr lang="zh-CN" altLang="en-US" dirty="0" smtClean="0">
              <a:latin typeface="Times New Roman" pitchFamily="18" charset="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1F642DD9-F7A4-4ADD-8283-004ECE44CE51}" type="datetime1">
              <a:rPr lang="zh-CN" altLang="en-US" sz="1200" smtClean="0">
                <a:ea typeface="宋体" pitchFamily="2" charset="-122"/>
              </a:rPr>
              <a:pPr eaLnBrk="1" hangingPunct="1"/>
              <a:t>4/6/13</a:t>
            </a:fld>
            <a:endParaRPr lang="en-US" altLang="zh-CN" sz="1200" smtClean="0">
              <a:ea typeface="宋体" pitchFamily="2" charset="-122"/>
            </a:endParaRPr>
          </a:p>
        </p:txBody>
      </p:sp>
      <p:sp>
        <p:nvSpPr>
          <p:cNvPr id="18739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CN" altLang="en-US" sz="1200" smtClean="0">
                <a:ea typeface="宋体" pitchFamily="2" charset="-122"/>
              </a:rPr>
              <a:t>hhhhhhh</a:t>
            </a:r>
            <a:endParaRPr lang="en-US" altLang="zh-CN" sz="1200" smtClean="0">
              <a:ea typeface="宋体" pitchFamily="2" charset="-122"/>
            </a:endParaRPr>
          </a:p>
        </p:txBody>
      </p:sp>
      <p:sp>
        <p:nvSpPr>
          <p:cNvPr id="18739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96280219-E033-4C57-AA09-261F9F82AA92}" type="slidenum">
              <a:rPr lang="zh-CN" altLang="en-US" sz="1200" smtClean="0"/>
              <a:pPr eaLnBrk="1" hangingPunct="1"/>
              <a:t>86</a:t>
            </a:fld>
            <a:endParaRPr lang="en-US" altLang="zh-CN" sz="1200" smtClean="0"/>
          </a:p>
        </p:txBody>
      </p:sp>
      <p:sp>
        <p:nvSpPr>
          <p:cNvPr id="187397" name="Rectangle 2"/>
          <p:cNvSpPr>
            <a:spLocks noGrp="1" noRot="1" noChangeAspect="1" noChangeArrowheads="1" noTextEdit="1"/>
          </p:cNvSpPr>
          <p:nvPr>
            <p:ph type="sldImg"/>
          </p:nvPr>
        </p:nvSpPr>
        <p:spPr>
          <a:ln/>
        </p:spPr>
      </p:sp>
      <p:sp>
        <p:nvSpPr>
          <p:cNvPr id="18739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Times New Roman" pitchFamily="18"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7E5EFAD4-C14B-46D4-8230-0632A37E790F}" type="datetime1">
              <a:rPr lang="zh-CN" altLang="en-US" sz="1200" smtClean="0">
                <a:ea typeface="宋体" pitchFamily="2" charset="-122"/>
              </a:rPr>
              <a:pPr eaLnBrk="1" hangingPunct="1"/>
              <a:t>4/6/13</a:t>
            </a:fld>
            <a:endParaRPr lang="en-US" altLang="zh-CN" sz="1200" smtClean="0">
              <a:ea typeface="宋体" pitchFamily="2" charset="-122"/>
            </a:endParaRPr>
          </a:p>
        </p:txBody>
      </p:sp>
      <p:sp>
        <p:nvSpPr>
          <p:cNvPr id="15565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CN" altLang="en-US" sz="1200" smtClean="0">
                <a:ea typeface="宋体" pitchFamily="2" charset="-122"/>
              </a:rPr>
              <a:t>hhhhhhh</a:t>
            </a:r>
            <a:endParaRPr lang="en-US" altLang="zh-CN" sz="1200" smtClean="0">
              <a:ea typeface="宋体" pitchFamily="2" charset="-122"/>
            </a:endParaRPr>
          </a:p>
        </p:txBody>
      </p:sp>
      <p:sp>
        <p:nvSpPr>
          <p:cNvPr id="15565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60E0407B-852E-436C-87CE-556D571822C7}" type="slidenum">
              <a:rPr lang="zh-CN" altLang="en-US" sz="1200" smtClean="0"/>
              <a:pPr eaLnBrk="1" hangingPunct="1"/>
              <a:t>9</a:t>
            </a:fld>
            <a:endParaRPr lang="en-US" altLang="zh-CN" sz="1200" smtClean="0"/>
          </a:p>
        </p:txBody>
      </p:sp>
      <p:sp>
        <p:nvSpPr>
          <p:cNvPr id="155653" name="Rectangle 2"/>
          <p:cNvSpPr>
            <a:spLocks noGrp="1" noRot="1" noChangeAspect="1" noChangeArrowheads="1" noTextEdit="1"/>
          </p:cNvSpPr>
          <p:nvPr>
            <p:ph type="sldImg"/>
          </p:nvPr>
        </p:nvSpPr>
        <p:spPr>
          <a:ln/>
        </p:spPr>
      </p:sp>
      <p:sp>
        <p:nvSpPr>
          <p:cNvPr id="15565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Times New Roman" pitchFamily="18" charset="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1F642DD9-F7A4-4ADD-8283-004ECE44CE51}" type="datetime1">
              <a:rPr lang="zh-CN" altLang="en-US" sz="1200" smtClean="0">
                <a:ea typeface="宋体" pitchFamily="2" charset="-122"/>
              </a:rPr>
              <a:pPr eaLnBrk="1" hangingPunct="1"/>
              <a:t>4/6/13</a:t>
            </a:fld>
            <a:endParaRPr lang="en-US" altLang="zh-CN" sz="1200" smtClean="0">
              <a:ea typeface="宋体" pitchFamily="2" charset="-122"/>
            </a:endParaRPr>
          </a:p>
        </p:txBody>
      </p:sp>
      <p:sp>
        <p:nvSpPr>
          <p:cNvPr id="18739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CN" altLang="en-US" sz="1200" smtClean="0">
                <a:ea typeface="宋体" pitchFamily="2" charset="-122"/>
              </a:rPr>
              <a:t>hhhhhhh</a:t>
            </a:r>
            <a:endParaRPr lang="en-US" altLang="zh-CN" sz="1200" smtClean="0">
              <a:ea typeface="宋体" pitchFamily="2" charset="-122"/>
            </a:endParaRPr>
          </a:p>
        </p:txBody>
      </p:sp>
      <p:sp>
        <p:nvSpPr>
          <p:cNvPr id="18739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96280219-E033-4C57-AA09-261F9F82AA92}" type="slidenum">
              <a:rPr lang="zh-CN" altLang="en-US" sz="1200" smtClean="0"/>
              <a:pPr eaLnBrk="1" hangingPunct="1"/>
              <a:t>87</a:t>
            </a:fld>
            <a:endParaRPr lang="en-US" altLang="zh-CN" sz="1200" smtClean="0"/>
          </a:p>
        </p:txBody>
      </p:sp>
      <p:sp>
        <p:nvSpPr>
          <p:cNvPr id="187397" name="Rectangle 2"/>
          <p:cNvSpPr>
            <a:spLocks noGrp="1" noRot="1" noChangeAspect="1" noChangeArrowheads="1" noTextEdit="1"/>
          </p:cNvSpPr>
          <p:nvPr>
            <p:ph type="sldImg"/>
          </p:nvPr>
        </p:nvSpPr>
        <p:spPr>
          <a:ln/>
        </p:spPr>
      </p:sp>
      <p:sp>
        <p:nvSpPr>
          <p:cNvPr id="18739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Times New Roman" pitchFamily="18" charset="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04CEF73E-9D13-4B76-9F35-5E7E16BAA5DF}" type="datetime1">
              <a:rPr lang="zh-CN" altLang="en-US" sz="1200" smtClean="0">
                <a:ea typeface="宋体" pitchFamily="2" charset="-122"/>
              </a:rPr>
              <a:pPr eaLnBrk="1" hangingPunct="1"/>
              <a:t>4/6/13</a:t>
            </a:fld>
            <a:endParaRPr lang="en-US" altLang="zh-CN" sz="1200" smtClean="0">
              <a:ea typeface="宋体" pitchFamily="2" charset="-122"/>
            </a:endParaRPr>
          </a:p>
        </p:txBody>
      </p:sp>
      <p:sp>
        <p:nvSpPr>
          <p:cNvPr id="19251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CN" altLang="en-US" sz="1200" smtClean="0">
                <a:ea typeface="宋体" pitchFamily="2" charset="-122"/>
              </a:rPr>
              <a:t>hhhhhhh</a:t>
            </a:r>
            <a:endParaRPr lang="en-US" altLang="zh-CN" sz="1200" smtClean="0">
              <a:ea typeface="宋体" pitchFamily="2" charset="-122"/>
            </a:endParaRPr>
          </a:p>
        </p:txBody>
      </p:sp>
      <p:sp>
        <p:nvSpPr>
          <p:cNvPr id="19251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45012367-6993-4F7D-8B07-B7916A83860A}" type="slidenum">
              <a:rPr lang="zh-CN" altLang="en-US" sz="1200" smtClean="0"/>
              <a:pPr eaLnBrk="1" hangingPunct="1"/>
              <a:t>88</a:t>
            </a:fld>
            <a:endParaRPr lang="en-US" altLang="zh-CN" sz="1200" smtClean="0"/>
          </a:p>
        </p:txBody>
      </p:sp>
      <p:sp>
        <p:nvSpPr>
          <p:cNvPr id="192517" name="Rectangle 2"/>
          <p:cNvSpPr>
            <a:spLocks noGrp="1" noRot="1" noChangeAspect="1" noChangeArrowheads="1" noTextEdit="1"/>
          </p:cNvSpPr>
          <p:nvPr>
            <p:ph type="sldImg"/>
          </p:nvPr>
        </p:nvSpPr>
        <p:spPr>
          <a:ln/>
        </p:spPr>
      </p:sp>
      <p:sp>
        <p:nvSpPr>
          <p:cNvPr id="19251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Times New Roman" pitchFamily="18" charset="0"/>
              <a:ea typeface="ＭＳ Ｐゴシック"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04CEF73E-9D13-4B76-9F35-5E7E16BAA5DF}" type="datetime1">
              <a:rPr lang="zh-CN" altLang="en-US" sz="1200" smtClean="0">
                <a:ea typeface="宋体" pitchFamily="2" charset="-122"/>
              </a:rPr>
              <a:pPr eaLnBrk="1" hangingPunct="1"/>
              <a:t>4/6/13</a:t>
            </a:fld>
            <a:endParaRPr lang="en-US" altLang="zh-CN" sz="1200" smtClean="0">
              <a:ea typeface="宋体" pitchFamily="2" charset="-122"/>
            </a:endParaRPr>
          </a:p>
        </p:txBody>
      </p:sp>
      <p:sp>
        <p:nvSpPr>
          <p:cNvPr id="19251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CN" altLang="en-US" sz="1200" smtClean="0">
                <a:ea typeface="宋体" pitchFamily="2" charset="-122"/>
              </a:rPr>
              <a:t>hhhhhhh</a:t>
            </a:r>
            <a:endParaRPr lang="en-US" altLang="zh-CN" sz="1200" smtClean="0">
              <a:ea typeface="宋体" pitchFamily="2" charset="-122"/>
            </a:endParaRPr>
          </a:p>
        </p:txBody>
      </p:sp>
      <p:sp>
        <p:nvSpPr>
          <p:cNvPr id="19251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45012367-6993-4F7D-8B07-B7916A83860A}" type="slidenum">
              <a:rPr lang="zh-CN" altLang="en-US" sz="1200" smtClean="0"/>
              <a:pPr eaLnBrk="1" hangingPunct="1"/>
              <a:t>89</a:t>
            </a:fld>
            <a:endParaRPr lang="en-US" altLang="zh-CN" sz="1200" smtClean="0"/>
          </a:p>
        </p:txBody>
      </p:sp>
      <p:sp>
        <p:nvSpPr>
          <p:cNvPr id="192517" name="Rectangle 2"/>
          <p:cNvSpPr>
            <a:spLocks noGrp="1" noRot="1" noChangeAspect="1" noChangeArrowheads="1" noTextEdit="1"/>
          </p:cNvSpPr>
          <p:nvPr>
            <p:ph type="sldImg"/>
          </p:nvPr>
        </p:nvSpPr>
        <p:spPr>
          <a:ln/>
        </p:spPr>
      </p:sp>
      <p:sp>
        <p:nvSpPr>
          <p:cNvPr id="19251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Times New Roman" pitchFamily="18" charset="0"/>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04CEF73E-9D13-4B76-9F35-5E7E16BAA5DF}" type="datetime1">
              <a:rPr lang="zh-CN" altLang="en-US" sz="1200" smtClean="0">
                <a:ea typeface="宋体" pitchFamily="2" charset="-122"/>
              </a:rPr>
              <a:pPr eaLnBrk="1" hangingPunct="1"/>
              <a:t>4/6/13</a:t>
            </a:fld>
            <a:endParaRPr lang="en-US" altLang="zh-CN" sz="1200" smtClean="0">
              <a:ea typeface="宋体" pitchFamily="2" charset="-122"/>
            </a:endParaRPr>
          </a:p>
        </p:txBody>
      </p:sp>
      <p:sp>
        <p:nvSpPr>
          <p:cNvPr id="19251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CN" altLang="en-US" sz="1200" smtClean="0">
                <a:ea typeface="宋体" pitchFamily="2" charset="-122"/>
              </a:rPr>
              <a:t>hhhhhhh</a:t>
            </a:r>
            <a:endParaRPr lang="en-US" altLang="zh-CN" sz="1200" smtClean="0">
              <a:ea typeface="宋体" pitchFamily="2" charset="-122"/>
            </a:endParaRPr>
          </a:p>
        </p:txBody>
      </p:sp>
      <p:sp>
        <p:nvSpPr>
          <p:cNvPr id="19251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45012367-6993-4F7D-8B07-B7916A83860A}" type="slidenum">
              <a:rPr lang="zh-CN" altLang="en-US" sz="1200" smtClean="0"/>
              <a:pPr eaLnBrk="1" hangingPunct="1"/>
              <a:t>90</a:t>
            </a:fld>
            <a:endParaRPr lang="en-US" altLang="zh-CN" sz="1200" smtClean="0"/>
          </a:p>
        </p:txBody>
      </p:sp>
      <p:sp>
        <p:nvSpPr>
          <p:cNvPr id="192517" name="Rectangle 2"/>
          <p:cNvSpPr>
            <a:spLocks noGrp="1" noRot="1" noChangeAspect="1" noChangeArrowheads="1" noTextEdit="1"/>
          </p:cNvSpPr>
          <p:nvPr>
            <p:ph type="sldImg"/>
          </p:nvPr>
        </p:nvSpPr>
        <p:spPr>
          <a:ln/>
        </p:spPr>
      </p:sp>
      <p:sp>
        <p:nvSpPr>
          <p:cNvPr id="19251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Times New Roman" pitchFamily="18" charset="0"/>
              <a:ea typeface="ＭＳ Ｐゴシック"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04CEF73E-9D13-4B76-9F35-5E7E16BAA5DF}" type="datetime1">
              <a:rPr lang="zh-CN" altLang="en-US" sz="1200" smtClean="0">
                <a:ea typeface="宋体" pitchFamily="2" charset="-122"/>
              </a:rPr>
              <a:pPr eaLnBrk="1" hangingPunct="1"/>
              <a:t>4/6/13</a:t>
            </a:fld>
            <a:endParaRPr lang="en-US" altLang="zh-CN" sz="1200" smtClean="0">
              <a:ea typeface="宋体" pitchFamily="2" charset="-122"/>
            </a:endParaRPr>
          </a:p>
        </p:txBody>
      </p:sp>
      <p:sp>
        <p:nvSpPr>
          <p:cNvPr id="19251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CN" altLang="en-US" sz="1200" smtClean="0">
                <a:ea typeface="宋体" pitchFamily="2" charset="-122"/>
              </a:rPr>
              <a:t>hhhhhhh</a:t>
            </a:r>
            <a:endParaRPr lang="en-US" altLang="zh-CN" sz="1200" smtClean="0">
              <a:ea typeface="宋体" pitchFamily="2" charset="-122"/>
            </a:endParaRPr>
          </a:p>
        </p:txBody>
      </p:sp>
      <p:sp>
        <p:nvSpPr>
          <p:cNvPr id="19251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45012367-6993-4F7D-8B07-B7916A83860A}" type="slidenum">
              <a:rPr lang="zh-CN" altLang="en-US" sz="1200" smtClean="0"/>
              <a:pPr eaLnBrk="1" hangingPunct="1"/>
              <a:t>91</a:t>
            </a:fld>
            <a:endParaRPr lang="en-US" altLang="zh-CN" sz="1200" smtClean="0"/>
          </a:p>
        </p:txBody>
      </p:sp>
      <p:sp>
        <p:nvSpPr>
          <p:cNvPr id="192517" name="Rectangle 2"/>
          <p:cNvSpPr>
            <a:spLocks noGrp="1" noRot="1" noChangeAspect="1" noChangeArrowheads="1" noTextEdit="1"/>
          </p:cNvSpPr>
          <p:nvPr>
            <p:ph type="sldImg"/>
          </p:nvPr>
        </p:nvSpPr>
        <p:spPr>
          <a:ln/>
        </p:spPr>
      </p:sp>
      <p:sp>
        <p:nvSpPr>
          <p:cNvPr id="19251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Times New Roman" pitchFamily="18" charset="0"/>
              <a:ea typeface="ＭＳ Ｐゴシック"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04CEF73E-9D13-4B76-9F35-5E7E16BAA5DF}" type="datetime1">
              <a:rPr lang="zh-CN" altLang="en-US" sz="1200" smtClean="0">
                <a:ea typeface="宋体" pitchFamily="2" charset="-122"/>
              </a:rPr>
              <a:pPr eaLnBrk="1" hangingPunct="1"/>
              <a:t>4/6/13</a:t>
            </a:fld>
            <a:endParaRPr lang="en-US" altLang="zh-CN" sz="1200" smtClean="0">
              <a:ea typeface="宋体" pitchFamily="2" charset="-122"/>
            </a:endParaRPr>
          </a:p>
        </p:txBody>
      </p:sp>
      <p:sp>
        <p:nvSpPr>
          <p:cNvPr id="19251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CN" altLang="en-US" sz="1200" smtClean="0">
                <a:ea typeface="宋体" pitchFamily="2" charset="-122"/>
              </a:rPr>
              <a:t>hhhhhhh</a:t>
            </a:r>
            <a:endParaRPr lang="en-US" altLang="zh-CN" sz="1200" smtClean="0">
              <a:ea typeface="宋体" pitchFamily="2" charset="-122"/>
            </a:endParaRPr>
          </a:p>
        </p:txBody>
      </p:sp>
      <p:sp>
        <p:nvSpPr>
          <p:cNvPr id="19251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45012367-6993-4F7D-8B07-B7916A83860A}" type="slidenum">
              <a:rPr lang="zh-CN" altLang="en-US" sz="1200" smtClean="0"/>
              <a:pPr eaLnBrk="1" hangingPunct="1"/>
              <a:t>92</a:t>
            </a:fld>
            <a:endParaRPr lang="en-US" altLang="zh-CN" sz="1200" smtClean="0"/>
          </a:p>
        </p:txBody>
      </p:sp>
      <p:sp>
        <p:nvSpPr>
          <p:cNvPr id="192517" name="Rectangle 2"/>
          <p:cNvSpPr>
            <a:spLocks noGrp="1" noRot="1" noChangeAspect="1" noChangeArrowheads="1" noTextEdit="1"/>
          </p:cNvSpPr>
          <p:nvPr>
            <p:ph type="sldImg"/>
          </p:nvPr>
        </p:nvSpPr>
        <p:spPr>
          <a:ln/>
        </p:spPr>
      </p:sp>
      <p:sp>
        <p:nvSpPr>
          <p:cNvPr id="19251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Times New Roman" pitchFamily="18" charset="0"/>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8BFC47CB-7D79-400C-A6DD-6A09A50C047B}" type="datetime1">
              <a:rPr lang="zh-CN" altLang="en-US" sz="1200" smtClean="0">
                <a:ea typeface="宋体" pitchFamily="2" charset="-122"/>
              </a:rPr>
              <a:pPr eaLnBrk="1" hangingPunct="1"/>
              <a:t>4/6/13</a:t>
            </a:fld>
            <a:endParaRPr lang="en-US" altLang="zh-CN" sz="1200" smtClean="0">
              <a:ea typeface="宋体" pitchFamily="2" charset="-122"/>
            </a:endParaRPr>
          </a:p>
        </p:txBody>
      </p:sp>
      <p:sp>
        <p:nvSpPr>
          <p:cNvPr id="19558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CN" altLang="en-US" sz="1200" smtClean="0">
                <a:ea typeface="宋体" pitchFamily="2" charset="-122"/>
              </a:rPr>
              <a:t>hhhhhhh</a:t>
            </a:r>
            <a:endParaRPr lang="en-US" altLang="zh-CN" sz="1200" smtClean="0">
              <a:ea typeface="宋体" pitchFamily="2" charset="-122"/>
            </a:endParaRPr>
          </a:p>
        </p:txBody>
      </p:sp>
      <p:sp>
        <p:nvSpPr>
          <p:cNvPr id="19558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7BAFC078-C107-40E5-B9E4-A64F3100A002}" type="slidenum">
              <a:rPr lang="zh-CN" altLang="en-US" sz="1200" smtClean="0"/>
              <a:pPr eaLnBrk="1" hangingPunct="1"/>
              <a:t>93</a:t>
            </a:fld>
            <a:endParaRPr lang="en-US" altLang="zh-CN" sz="1200" smtClean="0"/>
          </a:p>
        </p:txBody>
      </p:sp>
      <p:sp>
        <p:nvSpPr>
          <p:cNvPr id="195589" name="Rectangle 2"/>
          <p:cNvSpPr>
            <a:spLocks noGrp="1" noRot="1" noChangeAspect="1" noChangeArrowheads="1" noTextEdit="1"/>
          </p:cNvSpPr>
          <p:nvPr>
            <p:ph type="sldImg"/>
          </p:nvPr>
        </p:nvSpPr>
        <p:spPr>
          <a:ln/>
        </p:spPr>
      </p:sp>
      <p:sp>
        <p:nvSpPr>
          <p:cNvPr id="249862" name="Rectangle 3"/>
          <p:cNvSpPr>
            <a:spLocks noGrp="1" noChangeArrowheads="1"/>
          </p:cNvSpPr>
          <p:nvPr>
            <p:ph type="body" idx="1"/>
          </p:nvPr>
        </p:nvSpPr>
        <p:spPr>
          <a:ln/>
        </p:spPr>
        <p:txBody>
          <a:bodyPr/>
          <a:lstStyle/>
          <a:p>
            <a:pPr marL="381000" indent="-381000">
              <a:spcBef>
                <a:spcPct val="0"/>
              </a:spcBef>
              <a:buFont typeface="Wingdings" pitchFamily="2" charset="2"/>
              <a:buChar char="ü"/>
              <a:defRPr/>
            </a:pPr>
            <a:r>
              <a:rPr lang="en-GB" altLang="zh-CN" dirty="0" smtClean="0">
                <a:ln w="18415" cmpd="sng">
                  <a:solidFill>
                    <a:srgbClr val="000000"/>
                  </a:solidFill>
                  <a:prstDash val="solid"/>
                </a:ln>
                <a:solidFill>
                  <a:srgbClr val="000000"/>
                </a:solidFill>
                <a:effectLst>
                  <a:outerShdw blurRad="63500" dir="3600000" algn="tl" rotWithShape="0">
                    <a:srgbClr val="000000">
                      <a:alpha val="70000"/>
                    </a:srgbClr>
                  </a:outerShdw>
                </a:effectLst>
                <a:latin typeface="Arial" pitchFamily="34" charset="0"/>
                <a:cs typeface="Arial" pitchFamily="34" charset="0"/>
              </a:rPr>
              <a:t>Simulation Conditions</a:t>
            </a:r>
          </a:p>
          <a:p>
            <a:pPr marL="736600" lvl="1" indent="-381000">
              <a:buFont typeface="Arial" pitchFamily="34" charset="0"/>
              <a:buChar char="•"/>
              <a:defRPr/>
            </a:pPr>
            <a:r>
              <a:rPr lang="en-US" altLang="zh-CN" sz="1800" dirty="0" smtClean="0">
                <a:latin typeface="Arial" pitchFamily="34" charset="0"/>
                <a:cs typeface="Arial" pitchFamily="34" charset="0"/>
              </a:rPr>
              <a:t>The sources S</a:t>
            </a:r>
            <a:r>
              <a:rPr lang="en-US" altLang="zh-CN" sz="1800" baseline="-25000" dirty="0" smtClean="0">
                <a:latin typeface="Arial" pitchFamily="34" charset="0"/>
                <a:cs typeface="Arial" pitchFamily="34" charset="0"/>
              </a:rPr>
              <a:t>1</a:t>
            </a:r>
            <a:r>
              <a:rPr lang="en-US" altLang="zh-CN" sz="1800" dirty="0" smtClean="0">
                <a:latin typeface="Arial" pitchFamily="34" charset="0"/>
                <a:cs typeface="Arial" pitchFamily="34" charset="0"/>
              </a:rPr>
              <a:t>, S</a:t>
            </a:r>
            <a:r>
              <a:rPr lang="en-US" altLang="zh-CN" sz="1800" baseline="-25000" dirty="0" smtClean="0">
                <a:latin typeface="Arial" pitchFamily="34" charset="0"/>
                <a:cs typeface="Arial" pitchFamily="34" charset="0"/>
              </a:rPr>
              <a:t>2</a:t>
            </a:r>
            <a:r>
              <a:rPr lang="en-US" altLang="zh-CN" sz="1800" dirty="0" smtClean="0">
                <a:latin typeface="Arial" pitchFamily="34" charset="0"/>
                <a:cs typeface="Arial" pitchFamily="34" charset="0"/>
              </a:rPr>
              <a:t>, and the malicious relay R are located at the coordinate (-1,0), (1,0), and (0,0), respectively.</a:t>
            </a:r>
          </a:p>
          <a:p>
            <a:pPr marL="736600" lvl="1" indent="-381000">
              <a:buFont typeface="Arial" pitchFamily="34" charset="0"/>
              <a:buChar char="•"/>
              <a:defRPr/>
            </a:pPr>
            <a:r>
              <a:rPr lang="en-US" altLang="zh-CN" sz="1800" dirty="0" smtClean="0">
                <a:latin typeface="Arial" pitchFamily="34" charset="0"/>
                <a:cs typeface="Arial" pitchFamily="34" charset="0"/>
              </a:rPr>
              <a:t>The maximum power constraint </a:t>
            </a:r>
            <a:r>
              <a:rPr lang="en-US" altLang="zh-CN" sz="1800" dirty="0" err="1" smtClean="0">
                <a:latin typeface="Arial" pitchFamily="34" charset="0"/>
                <a:cs typeface="Arial" pitchFamily="34" charset="0"/>
              </a:rPr>
              <a:t>p</a:t>
            </a:r>
            <a:r>
              <a:rPr lang="en-US" altLang="zh-CN" sz="1800" baseline="-25000" dirty="0" err="1" smtClean="0">
                <a:latin typeface="Arial" pitchFamily="34" charset="0"/>
                <a:cs typeface="Arial" pitchFamily="34" charset="0"/>
              </a:rPr>
              <a:t>max</a:t>
            </a:r>
            <a:r>
              <a:rPr lang="en-US" altLang="zh-CN" sz="1800" dirty="0" smtClean="0">
                <a:latin typeface="Arial" pitchFamily="34" charset="0"/>
                <a:cs typeface="Arial" pitchFamily="34" charset="0"/>
              </a:rPr>
              <a:t> is 10.</a:t>
            </a:r>
          </a:p>
          <a:p>
            <a:pPr marL="736600" lvl="1" indent="-381000">
              <a:buFont typeface="Arial" pitchFamily="34" charset="0"/>
              <a:buChar char="•"/>
              <a:defRPr/>
            </a:pPr>
            <a:r>
              <a:rPr lang="en-US" altLang="zh-CN" sz="1800" dirty="0" smtClean="0">
                <a:latin typeface="Arial" pitchFamily="34" charset="0"/>
                <a:cs typeface="Arial" pitchFamily="34" charset="0"/>
              </a:rPr>
              <a:t>The noise variance is </a:t>
            </a:r>
            <a:r>
              <a:rPr lang="el-GR" altLang="zh-CN" sz="1800" dirty="0" smtClean="0">
                <a:latin typeface="Arial" pitchFamily="34" charset="0"/>
                <a:cs typeface="Arial" pitchFamily="34" charset="0"/>
              </a:rPr>
              <a:t>σ</a:t>
            </a:r>
            <a:r>
              <a:rPr lang="en-US" altLang="zh-CN" sz="1800" baseline="30000" dirty="0" smtClean="0">
                <a:latin typeface="Arial" pitchFamily="34" charset="0"/>
                <a:cs typeface="Arial" pitchFamily="34" charset="0"/>
              </a:rPr>
              <a:t>2</a:t>
            </a:r>
            <a:r>
              <a:rPr lang="en-US" altLang="zh-CN" sz="1800" dirty="0" smtClean="0">
                <a:latin typeface="Arial" pitchFamily="34" charset="0"/>
                <a:cs typeface="Arial" pitchFamily="34" charset="0"/>
              </a:rPr>
              <a:t> = 0.01.</a:t>
            </a:r>
          </a:p>
          <a:p>
            <a:pPr marL="736600" lvl="1" indent="-381000">
              <a:buFont typeface="Arial" pitchFamily="34" charset="0"/>
              <a:buChar char="•"/>
              <a:defRPr/>
            </a:pPr>
            <a:r>
              <a:rPr lang="en-US" altLang="zh-CN" sz="1800" dirty="0" smtClean="0">
                <a:latin typeface="Arial" pitchFamily="34" charset="0"/>
                <a:cs typeface="Arial" pitchFamily="34" charset="0"/>
              </a:rPr>
              <a:t>Rayleigh fading channel is assumed, where the channel gain consists of the path loss and the Rayleigh fading coefficient.</a:t>
            </a:r>
          </a:p>
          <a:p>
            <a:pPr>
              <a:defRPr/>
            </a:pPr>
            <a:endParaRPr lang="zh-CN" altLang="en-US" dirty="0" smtClean="0">
              <a:latin typeface="Times New Roman" pitchFamily="18" charset="0"/>
              <a:ea typeface="ＭＳ Ｐゴシック"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DB287F1-EADA-4BF2-96C9-6BDF9F756215}" type="datetime1">
              <a:rPr lang="zh-CN" altLang="en-US" sz="1200" smtClean="0">
                <a:ea typeface="宋体" pitchFamily="2" charset="-122"/>
              </a:rPr>
              <a:pPr eaLnBrk="1" hangingPunct="1"/>
              <a:t>4/6/13</a:t>
            </a:fld>
            <a:endParaRPr lang="en-US" altLang="zh-CN" sz="1200" smtClean="0">
              <a:ea typeface="宋体" pitchFamily="2" charset="-122"/>
            </a:endParaRPr>
          </a:p>
        </p:txBody>
      </p:sp>
      <p:sp>
        <p:nvSpPr>
          <p:cNvPr id="19661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CN" altLang="en-US" sz="1200" smtClean="0">
                <a:ea typeface="宋体" pitchFamily="2" charset="-122"/>
              </a:rPr>
              <a:t>hhhhhhh</a:t>
            </a:r>
            <a:endParaRPr lang="en-US" altLang="zh-CN" sz="1200" smtClean="0">
              <a:ea typeface="宋体" pitchFamily="2" charset="-122"/>
            </a:endParaRPr>
          </a:p>
        </p:txBody>
      </p:sp>
      <p:sp>
        <p:nvSpPr>
          <p:cNvPr id="19661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A9F9BAF7-4DDD-4B9F-9EA9-781A22A162FB}" type="slidenum">
              <a:rPr lang="zh-CN" altLang="en-US" sz="1200" smtClean="0"/>
              <a:pPr eaLnBrk="1" hangingPunct="1"/>
              <a:t>94</a:t>
            </a:fld>
            <a:endParaRPr lang="en-US" altLang="zh-CN" sz="1200" smtClean="0"/>
          </a:p>
        </p:txBody>
      </p:sp>
      <p:sp>
        <p:nvSpPr>
          <p:cNvPr id="196613" name="Rectangle 2"/>
          <p:cNvSpPr>
            <a:spLocks noGrp="1" noRot="1" noChangeAspect="1" noChangeArrowheads="1" noTextEdit="1"/>
          </p:cNvSpPr>
          <p:nvPr>
            <p:ph type="sldImg"/>
          </p:nvPr>
        </p:nvSpPr>
        <p:spPr>
          <a:ln/>
        </p:spPr>
      </p:sp>
      <p:sp>
        <p:nvSpPr>
          <p:cNvPr id="251910" name="Rectangle 3"/>
          <p:cNvSpPr>
            <a:spLocks noGrp="1" noChangeArrowheads="1"/>
          </p:cNvSpPr>
          <p:nvPr>
            <p:ph type="body" idx="1"/>
          </p:nvPr>
        </p:nvSpPr>
        <p:spPr>
          <a:ln/>
        </p:spPr>
        <p:txBody>
          <a:bodyPr/>
          <a:lstStyle/>
          <a:p>
            <a:pPr>
              <a:defRPr/>
            </a:pPr>
            <a:endParaRPr lang="zh-CN" altLang="en-US" dirty="0" smtClean="0">
              <a:latin typeface="Times New Roman" pitchFamily="18" charset="0"/>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DB287F1-EADA-4BF2-96C9-6BDF9F756215}" type="datetime1">
              <a:rPr lang="zh-CN" altLang="en-US" sz="1200" smtClean="0">
                <a:ea typeface="宋体" pitchFamily="2" charset="-122"/>
              </a:rPr>
              <a:pPr eaLnBrk="1" hangingPunct="1"/>
              <a:t>4/6/13</a:t>
            </a:fld>
            <a:endParaRPr lang="en-US" altLang="zh-CN" sz="1200" smtClean="0">
              <a:ea typeface="宋体" pitchFamily="2" charset="-122"/>
            </a:endParaRPr>
          </a:p>
        </p:txBody>
      </p:sp>
      <p:sp>
        <p:nvSpPr>
          <p:cNvPr id="19661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CN" altLang="en-US" sz="1200" smtClean="0">
                <a:ea typeface="宋体" pitchFamily="2" charset="-122"/>
              </a:rPr>
              <a:t>hhhhhhh</a:t>
            </a:r>
            <a:endParaRPr lang="en-US" altLang="zh-CN" sz="1200" smtClean="0">
              <a:ea typeface="宋体" pitchFamily="2" charset="-122"/>
            </a:endParaRPr>
          </a:p>
        </p:txBody>
      </p:sp>
      <p:sp>
        <p:nvSpPr>
          <p:cNvPr id="19661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A9F9BAF7-4DDD-4B9F-9EA9-781A22A162FB}" type="slidenum">
              <a:rPr lang="zh-CN" altLang="en-US" sz="1200" smtClean="0"/>
              <a:pPr eaLnBrk="1" hangingPunct="1"/>
              <a:t>95</a:t>
            </a:fld>
            <a:endParaRPr lang="en-US" altLang="zh-CN" sz="1200" smtClean="0"/>
          </a:p>
        </p:txBody>
      </p:sp>
      <p:sp>
        <p:nvSpPr>
          <p:cNvPr id="196613" name="Rectangle 2"/>
          <p:cNvSpPr>
            <a:spLocks noGrp="1" noRot="1" noChangeAspect="1" noChangeArrowheads="1" noTextEdit="1"/>
          </p:cNvSpPr>
          <p:nvPr>
            <p:ph type="sldImg"/>
          </p:nvPr>
        </p:nvSpPr>
        <p:spPr>
          <a:ln/>
        </p:spPr>
      </p:sp>
      <p:sp>
        <p:nvSpPr>
          <p:cNvPr id="251910" name="Rectangle 3"/>
          <p:cNvSpPr>
            <a:spLocks noGrp="1" noChangeArrowheads="1"/>
          </p:cNvSpPr>
          <p:nvPr>
            <p:ph type="body" idx="1"/>
          </p:nvPr>
        </p:nvSpPr>
        <p:spPr>
          <a:ln/>
        </p:spPr>
        <p:txBody>
          <a:bodyPr/>
          <a:lstStyle/>
          <a:p>
            <a:pPr>
              <a:defRPr/>
            </a:pPr>
            <a:endParaRPr lang="zh-CN" altLang="en-US" dirty="0" smtClean="0">
              <a:latin typeface="Times New Roman" pitchFamily="18" charset="0"/>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DB287F1-EADA-4BF2-96C9-6BDF9F756215}" type="datetime1">
              <a:rPr lang="zh-CN" altLang="en-US" sz="1200" smtClean="0">
                <a:ea typeface="宋体" pitchFamily="2" charset="-122"/>
              </a:rPr>
              <a:pPr eaLnBrk="1" hangingPunct="1"/>
              <a:t>4/6/13</a:t>
            </a:fld>
            <a:endParaRPr lang="en-US" altLang="zh-CN" sz="1200" smtClean="0">
              <a:ea typeface="宋体" pitchFamily="2" charset="-122"/>
            </a:endParaRPr>
          </a:p>
        </p:txBody>
      </p:sp>
      <p:sp>
        <p:nvSpPr>
          <p:cNvPr id="19661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CN" altLang="en-US" sz="1200" smtClean="0">
                <a:ea typeface="宋体" pitchFamily="2" charset="-122"/>
              </a:rPr>
              <a:t>hhhhhhh</a:t>
            </a:r>
            <a:endParaRPr lang="en-US" altLang="zh-CN" sz="1200" smtClean="0">
              <a:ea typeface="宋体" pitchFamily="2" charset="-122"/>
            </a:endParaRPr>
          </a:p>
        </p:txBody>
      </p:sp>
      <p:sp>
        <p:nvSpPr>
          <p:cNvPr id="19661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A9F9BAF7-4DDD-4B9F-9EA9-781A22A162FB}" type="slidenum">
              <a:rPr lang="zh-CN" altLang="en-US" sz="1200" smtClean="0"/>
              <a:pPr eaLnBrk="1" hangingPunct="1"/>
              <a:t>96</a:t>
            </a:fld>
            <a:endParaRPr lang="en-US" altLang="zh-CN" sz="1200" smtClean="0"/>
          </a:p>
        </p:txBody>
      </p:sp>
      <p:sp>
        <p:nvSpPr>
          <p:cNvPr id="196613" name="Rectangle 2"/>
          <p:cNvSpPr>
            <a:spLocks noGrp="1" noRot="1" noChangeAspect="1" noChangeArrowheads="1" noTextEdit="1"/>
          </p:cNvSpPr>
          <p:nvPr>
            <p:ph type="sldImg"/>
          </p:nvPr>
        </p:nvSpPr>
        <p:spPr>
          <a:ln/>
        </p:spPr>
      </p:sp>
      <p:sp>
        <p:nvSpPr>
          <p:cNvPr id="251910" name="Rectangle 3"/>
          <p:cNvSpPr>
            <a:spLocks noGrp="1" noChangeArrowheads="1"/>
          </p:cNvSpPr>
          <p:nvPr>
            <p:ph type="body" idx="1"/>
          </p:nvPr>
        </p:nvSpPr>
        <p:spPr>
          <a:ln/>
        </p:spPr>
        <p:txBody>
          <a:bodyPr/>
          <a:lstStyle/>
          <a:p>
            <a:pPr marL="381000" indent="-381000" algn="just">
              <a:buClr>
                <a:srgbClr val="011643"/>
              </a:buClr>
            </a:pPr>
            <a:r>
              <a:rPr lang="en-US" altLang="zh-CN" sz="1200" dirty="0" smtClean="0"/>
              <a:t>Here we treat jammer </a:t>
            </a:r>
            <a:r>
              <a:rPr lang="en-US" altLang="zh-CN" sz="1200" dirty="0" err="1" smtClean="0"/>
              <a:t>i</a:t>
            </a:r>
            <a:r>
              <a:rPr lang="en-US" altLang="zh-CN" sz="1200" dirty="0" smtClean="0"/>
              <a:t> as a sufficiently-effective one if it </a:t>
            </a:r>
            <a:r>
              <a:rPr lang="en-US" altLang="zh-CN" dirty="0" smtClean="0"/>
              <a:t>c</a:t>
            </a:r>
            <a:r>
              <a:rPr lang="en-US" altLang="zh-CN" sz="1200" dirty="0" smtClean="0"/>
              <a:t>an offer a power, </a:t>
            </a:r>
            <a:r>
              <a:rPr lang="en-US" altLang="zh-CN" dirty="0" smtClean="0"/>
              <a:t>m</a:t>
            </a:r>
            <a:r>
              <a:rPr lang="en-US" altLang="zh-CN" sz="1200" dirty="0" smtClean="0"/>
              <a:t>aking the secrecy rate improved up to the maximal value.</a:t>
            </a:r>
            <a:r>
              <a:rPr lang="en-US" altLang="zh-CN" sz="1200" baseline="0" dirty="0" smtClean="0"/>
              <a:t> </a:t>
            </a:r>
          </a:p>
          <a:p>
            <a:pPr marL="381000" indent="-381000" algn="just">
              <a:buClr>
                <a:srgbClr val="011643"/>
              </a:buClr>
            </a:pPr>
            <a:r>
              <a:rPr lang="en-US" altLang="zh-CN" sz="1200" dirty="0" smtClean="0"/>
              <a:t>In another word, no sufficiently-</a:t>
            </a:r>
            <a:r>
              <a:rPr lang="en-US" altLang="zh-CN" dirty="0" smtClean="0"/>
              <a:t>e</a:t>
            </a:r>
            <a:r>
              <a:rPr lang="en-US" altLang="zh-CN" sz="1200" dirty="0" smtClean="0"/>
              <a:t>ffective </a:t>
            </a:r>
            <a:r>
              <a:rPr lang="en-US" altLang="zh-CN" dirty="0" smtClean="0"/>
              <a:t>j</a:t>
            </a:r>
            <a:r>
              <a:rPr lang="en-US" altLang="zh-CN" sz="1200" dirty="0" smtClean="0"/>
              <a:t>ammer means that the sources could not achieve the maximal secrecy rate with only </a:t>
            </a:r>
            <a:r>
              <a:rPr lang="en-US" altLang="zh-CN" dirty="0" smtClean="0"/>
              <a:t>o</a:t>
            </a:r>
            <a:r>
              <a:rPr lang="en-US" altLang="zh-CN" sz="1200" dirty="0" smtClean="0"/>
              <a:t>ne jammer's </a:t>
            </a:r>
          </a:p>
          <a:p>
            <a:pPr marL="381000" indent="-381000" algn="just">
              <a:buClr>
                <a:srgbClr val="011643"/>
              </a:buClr>
            </a:pPr>
            <a:r>
              <a:rPr lang="en-US" altLang="zh-CN" sz="1200" dirty="0" smtClean="0"/>
              <a:t>help.</a:t>
            </a:r>
            <a:endParaRPr lang="en-GB" altLang="zh-CN" sz="1200" dirty="0" smtClean="0"/>
          </a:p>
          <a:p>
            <a:pPr>
              <a:defRPr/>
            </a:pPr>
            <a:endParaRPr lang="zh-CN" altLang="en-US" dirty="0" smtClean="0">
              <a:latin typeface="Times New Roman" pitchFamily="18"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幻灯片图像占位符 1"/>
          <p:cNvSpPr>
            <a:spLocks noGrp="1" noRot="1" noChangeAspect="1" noTextEdit="1"/>
          </p:cNvSpPr>
          <p:nvPr>
            <p:ph type="sldImg"/>
          </p:nvPr>
        </p:nvSpPr>
        <p:spPr>
          <a:ln/>
        </p:spPr>
      </p:sp>
      <p:sp>
        <p:nvSpPr>
          <p:cNvPr id="15769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zh-CN" dirty="0" smtClean="0">
                <a:latin typeface="Times New Roman" pitchFamily="18" charset="0"/>
                <a:ea typeface="ＭＳ Ｐゴシック" pitchFamily="34" charset="-128"/>
                <a:cs typeface="Times New Roman" pitchFamily="18" charset="0"/>
              </a:rPr>
              <a:t>Collaborative Beamforming: Coalition Games</a:t>
            </a:r>
          </a:p>
          <a:p>
            <a:pPr marL="342900" lvl="1" indent="-342900">
              <a:lnSpc>
                <a:spcPct val="90000"/>
              </a:lnSpc>
              <a:spcBef>
                <a:spcPct val="25000"/>
              </a:spcBef>
              <a:spcAft>
                <a:spcPct val="15000"/>
              </a:spcAft>
              <a:buSzPct val="75000"/>
              <a:buFont typeface="Wingdings" pitchFamily="2" charset="2"/>
              <a:buChar char="l"/>
            </a:pPr>
            <a:r>
              <a:rPr lang="en-US" altLang="zh-CN" sz="2400" dirty="0" smtClean="0">
                <a:latin typeface="Times New Roman" pitchFamily="18" charset="0"/>
                <a:ea typeface="ＭＳ Ｐゴシック" pitchFamily="34" charset="-128"/>
                <a:cs typeface="Times New Roman" pitchFamily="18" charset="0"/>
              </a:rPr>
              <a:t>Jamming: </a:t>
            </a:r>
            <a:r>
              <a:rPr lang="en-US" altLang="zh-CN" sz="2400" dirty="0" err="1" smtClean="0">
                <a:latin typeface="Times New Roman" pitchFamily="18" charset="0"/>
                <a:ea typeface="ＭＳ Ｐゴシック" pitchFamily="34" charset="-128"/>
                <a:cs typeface="Times New Roman" pitchFamily="18" charset="0"/>
              </a:rPr>
              <a:t>Stackleberg</a:t>
            </a:r>
            <a:r>
              <a:rPr lang="en-US" altLang="zh-CN" sz="2400" dirty="0" smtClean="0">
                <a:latin typeface="Times New Roman" pitchFamily="18" charset="0"/>
                <a:ea typeface="ＭＳ Ｐゴシック" pitchFamily="34" charset="-128"/>
                <a:cs typeface="Times New Roman" pitchFamily="18" charset="0"/>
              </a:rPr>
              <a:t> Game and Auction Theory</a:t>
            </a:r>
          </a:p>
          <a:p>
            <a:pPr marL="342900" lvl="1" indent="-342900">
              <a:lnSpc>
                <a:spcPct val="90000"/>
              </a:lnSpc>
              <a:spcBef>
                <a:spcPct val="25000"/>
              </a:spcBef>
              <a:spcAft>
                <a:spcPct val="15000"/>
              </a:spcAft>
              <a:buSzPct val="75000"/>
              <a:buFont typeface="Wingdings" pitchFamily="2" charset="2"/>
              <a:buChar char="l"/>
            </a:pPr>
            <a:endParaRPr lang="en-US" altLang="zh-CN" sz="2400" dirty="0" smtClean="0">
              <a:latin typeface="Times New Roman" pitchFamily="18" charset="0"/>
              <a:ea typeface="ＭＳ Ｐゴシック" pitchFamily="34" charset="-128"/>
              <a:cs typeface="Times New Roman" pitchFamily="18" charset="0"/>
            </a:endParaRPr>
          </a:p>
          <a:p>
            <a:pPr marL="342900" lvl="1" indent="-342900">
              <a:lnSpc>
                <a:spcPct val="90000"/>
              </a:lnSpc>
              <a:spcBef>
                <a:spcPct val="25000"/>
              </a:spcBef>
              <a:spcAft>
                <a:spcPct val="15000"/>
              </a:spcAft>
              <a:buSzPct val="75000"/>
              <a:buFont typeface="Wingdings" pitchFamily="2" charset="2"/>
              <a:buChar char="l"/>
            </a:pPr>
            <a:r>
              <a:rPr lang="en-US" altLang="zh-CN" sz="2400" dirty="0" smtClean="0">
                <a:latin typeface="Times New Roman" pitchFamily="18" charset="0"/>
                <a:ea typeface="ＭＳ Ｐゴシック" pitchFamily="34" charset="-128"/>
                <a:cs typeface="Times New Roman" pitchFamily="18" charset="0"/>
              </a:rPr>
              <a:t>Power Allocation (control) is our main focus to improve the secrecy performance</a:t>
            </a:r>
          </a:p>
          <a:p>
            <a:endParaRPr lang="zh-CN" altLang="en-US" dirty="0" smtClean="0">
              <a:latin typeface="Times New Roman" pitchFamily="18" charset="0"/>
              <a:ea typeface="ＭＳ Ｐゴシック" pitchFamily="34" charset="-128"/>
            </a:endParaRPr>
          </a:p>
        </p:txBody>
      </p:sp>
      <p:sp>
        <p:nvSpPr>
          <p:cNvPr id="15770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FB958BDF-C542-46B2-925F-5CB9784FB68A}" type="slidenum">
              <a:rPr lang="en-US" altLang="zh-CN" sz="1200" smtClean="0"/>
              <a:pPr eaLnBrk="1" hangingPunct="1"/>
              <a:t>21</a:t>
            </a:fld>
            <a:endParaRPr lang="en-US" altLang="zh-CN" sz="120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幻灯片图像占位符 1"/>
          <p:cNvSpPr>
            <a:spLocks noGrp="1" noRot="1" noChangeAspect="1" noTextEdit="1"/>
          </p:cNvSpPr>
          <p:nvPr>
            <p:ph type="sldImg"/>
          </p:nvPr>
        </p:nvSpPr>
        <p:spPr>
          <a:ln/>
        </p:spPr>
      </p:sp>
      <p:sp>
        <p:nvSpPr>
          <p:cNvPr id="19865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Times New Roman" pitchFamily="18" charset="0"/>
              <a:ea typeface="ＭＳ Ｐゴシック" pitchFamily="34" charset="-128"/>
            </a:endParaRPr>
          </a:p>
        </p:txBody>
      </p:sp>
      <p:sp>
        <p:nvSpPr>
          <p:cNvPr id="19866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1CFBFF63-079D-4B70-8E4E-FD1A623D2E7D}" type="slidenum">
              <a:rPr lang="en-GB" altLang="zh-CN" sz="1200" smtClean="0"/>
              <a:pPr eaLnBrk="1" hangingPunct="1"/>
              <a:t>99</a:t>
            </a:fld>
            <a:endParaRPr lang="en-GB" altLang="zh-CN" sz="120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幻灯片图像占位符 1"/>
          <p:cNvSpPr>
            <a:spLocks noGrp="1" noRot="1" noChangeAspect="1" noTextEdit="1"/>
          </p:cNvSpPr>
          <p:nvPr>
            <p:ph type="sldImg"/>
          </p:nvPr>
        </p:nvSpPr>
        <p:spPr>
          <a:ln/>
        </p:spPr>
      </p:sp>
      <p:sp>
        <p:nvSpPr>
          <p:cNvPr id="19968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Times New Roman" pitchFamily="18" charset="0"/>
              <a:ea typeface="ＭＳ Ｐゴシック" pitchFamily="34" charset="-128"/>
            </a:endParaRPr>
          </a:p>
        </p:txBody>
      </p:sp>
      <p:sp>
        <p:nvSpPr>
          <p:cNvPr id="19968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6C32148F-C07E-4DD4-879B-058561EE29A2}" type="slidenum">
              <a:rPr lang="en-GB" altLang="zh-CN" sz="1200" smtClean="0"/>
              <a:pPr eaLnBrk="1" hangingPunct="1"/>
              <a:t>100</a:t>
            </a:fld>
            <a:endParaRPr lang="en-GB" altLang="zh-CN" sz="120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幻灯片图像占位符 1"/>
          <p:cNvSpPr>
            <a:spLocks noGrp="1" noRot="1" noChangeAspect="1" noTextEdit="1"/>
          </p:cNvSpPr>
          <p:nvPr>
            <p:ph type="sldImg"/>
          </p:nvPr>
        </p:nvSpPr>
        <p:spPr>
          <a:ln/>
        </p:spPr>
      </p:sp>
      <p:sp>
        <p:nvSpPr>
          <p:cNvPr id="2007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Times New Roman" pitchFamily="18" charset="0"/>
              <a:ea typeface="ＭＳ Ｐゴシック" pitchFamily="34" charset="-128"/>
            </a:endParaRPr>
          </a:p>
        </p:txBody>
      </p:sp>
      <p:sp>
        <p:nvSpPr>
          <p:cNvPr id="2007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7B54B97-817E-4DD5-BA98-EE765855410D}" type="slidenum">
              <a:rPr lang="en-GB" altLang="zh-CN" sz="1200" smtClean="0"/>
              <a:pPr eaLnBrk="1" hangingPunct="1"/>
              <a:t>101</a:t>
            </a:fld>
            <a:endParaRPr lang="en-GB" altLang="zh-CN" sz="120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幻灯片图像占位符 1"/>
          <p:cNvSpPr>
            <a:spLocks noGrp="1" noRot="1" noChangeAspect="1" noTextEdit="1"/>
          </p:cNvSpPr>
          <p:nvPr>
            <p:ph type="sldImg"/>
          </p:nvPr>
        </p:nvSpPr>
        <p:spPr>
          <a:ln/>
        </p:spPr>
      </p:sp>
      <p:sp>
        <p:nvSpPr>
          <p:cNvPr id="20173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Times New Roman" pitchFamily="18" charset="0"/>
              <a:ea typeface="ＭＳ Ｐゴシック" pitchFamily="34" charset="-128"/>
            </a:endParaRPr>
          </a:p>
        </p:txBody>
      </p:sp>
      <p:sp>
        <p:nvSpPr>
          <p:cNvPr id="20173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108E357E-982E-4E70-9A5F-FB25D3D3FF21}" type="slidenum">
              <a:rPr lang="en-GB" altLang="zh-CN" sz="1200" smtClean="0"/>
              <a:pPr eaLnBrk="1" hangingPunct="1"/>
              <a:t>102</a:t>
            </a:fld>
            <a:endParaRPr lang="en-GB" altLang="zh-CN" sz="120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幻灯片图像占位符 1"/>
          <p:cNvSpPr>
            <a:spLocks noGrp="1" noRot="1" noChangeAspect="1" noTextEdit="1"/>
          </p:cNvSpPr>
          <p:nvPr>
            <p:ph type="sldImg"/>
          </p:nvPr>
        </p:nvSpPr>
        <p:spPr>
          <a:ln/>
        </p:spPr>
      </p:sp>
      <p:sp>
        <p:nvSpPr>
          <p:cNvPr id="20275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Times New Roman" pitchFamily="18" charset="0"/>
              <a:ea typeface="ＭＳ Ｐゴシック" pitchFamily="34" charset="-128"/>
            </a:endParaRPr>
          </a:p>
        </p:txBody>
      </p:sp>
      <p:sp>
        <p:nvSpPr>
          <p:cNvPr id="20275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9268EBEE-02D7-4D27-BC18-7735D355D0D6}" type="slidenum">
              <a:rPr lang="en-GB" altLang="zh-CN" sz="1200" smtClean="0"/>
              <a:pPr eaLnBrk="1" hangingPunct="1"/>
              <a:t>103</a:t>
            </a:fld>
            <a:endParaRPr lang="en-GB" altLang="zh-CN" sz="120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幻灯片图像占位符 1"/>
          <p:cNvSpPr>
            <a:spLocks noGrp="1" noRot="1" noChangeAspect="1" noTextEdit="1"/>
          </p:cNvSpPr>
          <p:nvPr>
            <p:ph type="sldImg"/>
          </p:nvPr>
        </p:nvSpPr>
        <p:spPr>
          <a:ln/>
        </p:spPr>
      </p:sp>
      <p:sp>
        <p:nvSpPr>
          <p:cNvPr id="20377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Times New Roman" pitchFamily="18" charset="0"/>
              <a:ea typeface="ＭＳ Ｐゴシック" pitchFamily="34" charset="-128"/>
            </a:endParaRPr>
          </a:p>
        </p:txBody>
      </p:sp>
      <p:sp>
        <p:nvSpPr>
          <p:cNvPr id="20378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F6EEB8FA-EE82-451A-980E-70AAF0BE4991}" type="slidenum">
              <a:rPr lang="en-GB" altLang="zh-CN" sz="1200" smtClean="0"/>
              <a:pPr eaLnBrk="1" hangingPunct="1"/>
              <a:t>104</a:t>
            </a:fld>
            <a:endParaRPr lang="en-GB" altLang="zh-CN" sz="120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幻灯片图像占位符 1"/>
          <p:cNvSpPr>
            <a:spLocks noGrp="1" noRot="1" noChangeAspect="1" noTextEdit="1"/>
          </p:cNvSpPr>
          <p:nvPr>
            <p:ph type="sldImg"/>
          </p:nvPr>
        </p:nvSpPr>
        <p:spPr>
          <a:ln/>
        </p:spPr>
      </p:sp>
      <p:sp>
        <p:nvSpPr>
          <p:cNvPr id="20480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lnSpc>
                <a:spcPct val="85000"/>
              </a:lnSpc>
              <a:buSzPct val="100000"/>
              <a:buFont typeface="Wingdings" pitchFamily="2" charset="2"/>
              <a:buChar char="ü"/>
            </a:pPr>
            <a:r>
              <a:rPr lang="en-US" altLang="zh-CN" b="1" dirty="0" smtClean="0">
                <a:ea typeface="ＭＳ Ｐゴシック" pitchFamily="34" charset="-128"/>
              </a:rPr>
              <a:t>Problems</a:t>
            </a:r>
          </a:p>
          <a:p>
            <a:pPr algn="just">
              <a:lnSpc>
                <a:spcPct val="85000"/>
              </a:lnSpc>
              <a:buSzPct val="100000"/>
              <a:buFont typeface="Wingdings" pitchFamily="2" charset="2"/>
              <a:buChar char="ü"/>
            </a:pPr>
            <a:endParaRPr lang="en-US" altLang="zh-CN" sz="1200" b="1" dirty="0" smtClean="0">
              <a:ea typeface="ＭＳ Ｐゴシック" pitchFamily="34" charset="-128"/>
            </a:endParaRPr>
          </a:p>
          <a:p>
            <a:pPr lvl="1" algn="just">
              <a:lnSpc>
                <a:spcPct val="90000"/>
              </a:lnSpc>
            </a:pPr>
            <a:r>
              <a:rPr lang="en-US" altLang="zh-CN" dirty="0" smtClean="0">
                <a:solidFill>
                  <a:srgbClr val="FF0000"/>
                </a:solidFill>
                <a:ea typeface="ＭＳ Ｐゴシック" pitchFamily="34" charset="-128"/>
              </a:rPr>
              <a:t>FAPs</a:t>
            </a:r>
            <a:r>
              <a:rPr lang="en-US" altLang="zh-CN" dirty="0" smtClean="0">
                <a:ea typeface="ＭＳ Ｐゴシック" pitchFamily="34" charset="-128"/>
              </a:rPr>
              <a:t> are willing to give as many access permissions as possible to FUEs to earn money. Their access permission is determined by their channel capacity.</a:t>
            </a:r>
          </a:p>
          <a:p>
            <a:pPr lvl="1" algn="just">
              <a:lnSpc>
                <a:spcPct val="90000"/>
              </a:lnSpc>
            </a:pPr>
            <a:endParaRPr lang="en-US" altLang="zh-CN" dirty="0" smtClean="0">
              <a:ea typeface="ＭＳ Ｐゴシック" pitchFamily="34" charset="-128"/>
            </a:endParaRPr>
          </a:p>
          <a:p>
            <a:pPr lvl="1" algn="just">
              <a:lnSpc>
                <a:spcPct val="90000"/>
              </a:lnSpc>
            </a:pPr>
            <a:r>
              <a:rPr lang="en-US" altLang="zh-CN" dirty="0" smtClean="0">
                <a:solidFill>
                  <a:srgbClr val="FF0000"/>
                </a:solidFill>
                <a:ea typeface="ＭＳ Ｐゴシック" pitchFamily="34" charset="-128"/>
              </a:rPr>
              <a:t>FUEs</a:t>
            </a:r>
            <a:r>
              <a:rPr lang="en-US" altLang="zh-CN" dirty="0" smtClean="0">
                <a:ea typeface="ＭＳ Ｐゴシック" pitchFamily="34" charset="-128"/>
              </a:rPr>
              <a:t> want to get best service so they prefer larger channel capacities.</a:t>
            </a:r>
          </a:p>
          <a:p>
            <a:pPr lvl="1" algn="just">
              <a:lnSpc>
                <a:spcPct val="90000"/>
              </a:lnSpc>
            </a:pPr>
            <a:endParaRPr lang="en-US" altLang="zh-CN" dirty="0" smtClean="0">
              <a:ea typeface="ＭＳ Ｐゴシック" pitchFamily="34" charset="-128"/>
            </a:endParaRPr>
          </a:p>
          <a:p>
            <a:pPr lvl="1" algn="just">
              <a:lnSpc>
                <a:spcPct val="90000"/>
              </a:lnSpc>
            </a:pPr>
            <a:r>
              <a:rPr lang="en-US" altLang="zh-CN" dirty="0" smtClean="0">
                <a:solidFill>
                  <a:srgbClr val="FF0000"/>
                </a:solidFill>
                <a:ea typeface="ＭＳ Ｐゴシック" pitchFamily="34" charset="-128"/>
              </a:rPr>
              <a:t>Service providers </a:t>
            </a:r>
            <a:r>
              <a:rPr lang="en-US" altLang="zh-CN" dirty="0" smtClean="0">
                <a:ea typeface="ＭＳ Ｐゴシック" pitchFamily="34" charset="-128"/>
              </a:rPr>
              <a:t>want to give proper money to FAPs which can really help them offload the data in the </a:t>
            </a:r>
            <a:r>
              <a:rPr lang="en-US" altLang="zh-CN" dirty="0" err="1" smtClean="0">
                <a:ea typeface="ＭＳ Ｐゴシック" pitchFamily="34" charset="-128"/>
              </a:rPr>
              <a:t>macrocell</a:t>
            </a:r>
            <a:r>
              <a:rPr lang="en-US" altLang="zh-CN" dirty="0" smtClean="0">
                <a:ea typeface="ＭＳ Ｐゴシック" pitchFamily="34" charset="-128"/>
              </a:rPr>
              <a:t> base stations.</a:t>
            </a:r>
          </a:p>
          <a:p>
            <a:pPr lvl="1" algn="just">
              <a:lnSpc>
                <a:spcPct val="90000"/>
              </a:lnSpc>
            </a:pPr>
            <a:endParaRPr lang="en-US" altLang="zh-CN" dirty="0" smtClean="0">
              <a:ea typeface="ＭＳ Ｐゴシック" pitchFamily="34" charset="-128"/>
            </a:endParaRPr>
          </a:p>
          <a:p>
            <a:pPr lvl="1" algn="just">
              <a:lnSpc>
                <a:spcPct val="90000"/>
              </a:lnSpc>
            </a:pPr>
            <a:r>
              <a:rPr lang="en-US" altLang="zh-CN" dirty="0" smtClean="0">
                <a:ea typeface="ＭＳ Ｐゴシック" pitchFamily="34" charset="-128"/>
              </a:rPr>
              <a:t>We try to use AGV mechanism to guarantee FAPs </a:t>
            </a:r>
            <a:r>
              <a:rPr lang="en-US" altLang="zh-CN" dirty="0" smtClean="0">
                <a:solidFill>
                  <a:srgbClr val="FF0000"/>
                </a:solidFill>
                <a:ea typeface="ＭＳ Ｐゴシック" pitchFamily="34" charset="-128"/>
              </a:rPr>
              <a:t>tell their true information </a:t>
            </a:r>
            <a:r>
              <a:rPr lang="en-US" altLang="zh-CN" dirty="0" smtClean="0">
                <a:ea typeface="ＭＳ Ｐゴシック" pitchFamily="34" charset="-128"/>
              </a:rPr>
              <a:t>so that FUEs can choose the best </a:t>
            </a:r>
            <a:r>
              <a:rPr lang="en-US" altLang="zh-CN" dirty="0" err="1" smtClean="0">
                <a:ea typeface="ＭＳ Ｐゴシック" pitchFamily="34" charset="-128"/>
              </a:rPr>
              <a:t>femtocells</a:t>
            </a:r>
            <a:r>
              <a:rPr lang="en-US" altLang="zh-CN" dirty="0" smtClean="0">
                <a:ea typeface="ＭＳ Ｐゴシック" pitchFamily="34" charset="-128"/>
              </a:rPr>
              <a:t> and maximize throughput of the whole system in the meantime.</a:t>
            </a:r>
            <a:endParaRPr lang="zh-CN" altLang="en-US" dirty="0" smtClean="0">
              <a:ea typeface="ＭＳ Ｐゴシック" pitchFamily="34" charset="-128"/>
            </a:endParaRPr>
          </a:p>
          <a:p>
            <a:endParaRPr lang="zh-CN" altLang="en-US" dirty="0" smtClean="0">
              <a:latin typeface="Times New Roman" pitchFamily="18" charset="0"/>
              <a:ea typeface="ＭＳ Ｐゴシック" pitchFamily="34" charset="-128"/>
            </a:endParaRPr>
          </a:p>
        </p:txBody>
      </p:sp>
      <p:sp>
        <p:nvSpPr>
          <p:cNvPr id="20480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DDEF6662-7086-455A-B1F0-440D750191A3}" type="slidenum">
              <a:rPr lang="en-GB" altLang="zh-CN" sz="1200" smtClean="0"/>
              <a:pPr eaLnBrk="1" hangingPunct="1"/>
              <a:t>105</a:t>
            </a:fld>
            <a:endParaRPr lang="en-GB" altLang="zh-CN" sz="120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幻灯片图像占位符 1"/>
          <p:cNvSpPr>
            <a:spLocks noGrp="1" noRot="1" noChangeAspect="1" noTextEdit="1"/>
          </p:cNvSpPr>
          <p:nvPr>
            <p:ph type="sldImg"/>
          </p:nvPr>
        </p:nvSpPr>
        <p:spPr>
          <a:ln/>
        </p:spPr>
      </p:sp>
      <p:sp>
        <p:nvSpPr>
          <p:cNvPr id="20582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Times New Roman" pitchFamily="18" charset="0"/>
              <a:ea typeface="ＭＳ Ｐゴシック" pitchFamily="34" charset="-128"/>
            </a:endParaRPr>
          </a:p>
        </p:txBody>
      </p:sp>
      <p:sp>
        <p:nvSpPr>
          <p:cNvPr id="20582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91385E4D-2BCC-44B0-8311-8B1A061B3C6E}" type="slidenum">
              <a:rPr lang="en-GB" altLang="zh-CN" sz="1200" smtClean="0"/>
              <a:pPr eaLnBrk="1" hangingPunct="1"/>
              <a:t>106</a:t>
            </a:fld>
            <a:endParaRPr lang="en-GB" altLang="zh-CN" sz="120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幻灯片图像占位符 1"/>
          <p:cNvSpPr>
            <a:spLocks noGrp="1" noRot="1" noChangeAspect="1" noTextEdit="1"/>
          </p:cNvSpPr>
          <p:nvPr>
            <p:ph type="sldImg"/>
          </p:nvPr>
        </p:nvSpPr>
        <p:spPr>
          <a:ln/>
        </p:spPr>
      </p:sp>
      <p:sp>
        <p:nvSpPr>
          <p:cNvPr id="20685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Times New Roman" pitchFamily="18" charset="0"/>
              <a:ea typeface="ＭＳ Ｐゴシック" pitchFamily="34" charset="-128"/>
            </a:endParaRPr>
          </a:p>
        </p:txBody>
      </p:sp>
      <p:sp>
        <p:nvSpPr>
          <p:cNvPr id="20685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823D9491-B9C7-4721-A9D4-109B8E83A1B9}" type="slidenum">
              <a:rPr lang="zh-CN" altLang="en-US" sz="1200" smtClean="0"/>
              <a:pPr eaLnBrk="1" hangingPunct="1"/>
              <a:t>107</a:t>
            </a:fld>
            <a:endParaRPr lang="zh-CN" altLang="en-US" sz="120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幻灯片图像占位符 1"/>
          <p:cNvSpPr>
            <a:spLocks noGrp="1" noRot="1" noChangeAspect="1" noTextEdit="1"/>
          </p:cNvSpPr>
          <p:nvPr>
            <p:ph type="sldImg"/>
          </p:nvPr>
        </p:nvSpPr>
        <p:spPr>
          <a:ln/>
        </p:spPr>
      </p:sp>
      <p:sp>
        <p:nvSpPr>
          <p:cNvPr id="20787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Times New Roman" pitchFamily="18" charset="0"/>
              <a:ea typeface="ＭＳ Ｐゴシック" pitchFamily="34" charset="-128"/>
            </a:endParaRPr>
          </a:p>
        </p:txBody>
      </p:sp>
      <p:sp>
        <p:nvSpPr>
          <p:cNvPr id="20787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FC90B2C7-A675-4629-8E53-F0531916ECCA}" type="slidenum">
              <a:rPr lang="en-GB" altLang="zh-CN" sz="1200" smtClean="0"/>
              <a:pPr eaLnBrk="1" hangingPunct="1"/>
              <a:t>108</a:t>
            </a:fld>
            <a:endParaRPr lang="en-GB" altLang="zh-CN" sz="12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6098C2C0-73B6-43CB-B54D-749BDC085E27}" type="slidenum">
              <a:rPr lang="en-US" altLang="zh-CN" sz="1200" smtClean="0"/>
              <a:pPr eaLnBrk="1" hangingPunct="1"/>
              <a:t>25</a:t>
            </a:fld>
            <a:endParaRPr lang="en-US" altLang="zh-CN" sz="1200"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smtClean="0">
                <a:latin typeface="Times New Roman" pitchFamily="18" charset="0"/>
                <a:ea typeface="ＭＳ Ｐゴシック" pitchFamily="34" charset="-128"/>
              </a:rPr>
              <a:t>John Edwards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幻灯片图像占位符 1"/>
          <p:cNvSpPr>
            <a:spLocks noGrp="1" noRot="1" noChangeAspect="1" noTextEdit="1"/>
          </p:cNvSpPr>
          <p:nvPr>
            <p:ph type="sldImg"/>
          </p:nvPr>
        </p:nvSpPr>
        <p:spPr>
          <a:ln/>
        </p:spPr>
      </p:sp>
      <p:sp>
        <p:nvSpPr>
          <p:cNvPr id="20992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Wingdings" pitchFamily="2" charset="2"/>
              <a:buChar char="Ø"/>
            </a:pPr>
            <a:r>
              <a:rPr lang="en-US" altLang="zh-CN" dirty="0" smtClean="0">
                <a:latin typeface="Times New Roman" pitchFamily="18" charset="0"/>
                <a:ea typeface="ＭＳ Ｐゴシック" pitchFamily="34" charset="-128"/>
              </a:rPr>
              <a:t>Assume that the FUE only choose the FAP with the highest total capacity and</a:t>
            </a:r>
          </a:p>
          <a:p>
            <a:r>
              <a:rPr lang="en-US" altLang="zh-CN" dirty="0" smtClean="0">
                <a:latin typeface="Times New Roman" pitchFamily="18" charset="0"/>
                <a:ea typeface="ＭＳ Ｐゴシック" pitchFamily="34" charset="-128"/>
              </a:rPr>
              <a:t>   is the realization of channel capacity. </a:t>
            </a:r>
          </a:p>
          <a:p>
            <a:r>
              <a:rPr lang="en-US" altLang="zh-CN" dirty="0" smtClean="0">
                <a:latin typeface="Times New Roman" pitchFamily="18" charset="0"/>
                <a:ea typeface="ＭＳ Ｐゴシック" pitchFamily="34" charset="-128"/>
              </a:rPr>
              <a:t>                  report channel capacity which may not be true due to the incentive to cheat in order to get more utility from the operators. </a:t>
            </a:r>
          </a:p>
          <a:p>
            <a:endParaRPr lang="zh-CN" altLang="en-US" dirty="0" smtClean="0">
              <a:latin typeface="Times New Roman" pitchFamily="18" charset="0"/>
              <a:ea typeface="ＭＳ Ｐゴシック" pitchFamily="34" charset="-128"/>
            </a:endParaRPr>
          </a:p>
        </p:txBody>
      </p:sp>
      <p:sp>
        <p:nvSpPr>
          <p:cNvPr id="20992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A551E8CD-8004-436B-ABC5-E88E6F572786}" type="slidenum">
              <a:rPr lang="en-GB" altLang="zh-CN" sz="1200" smtClean="0"/>
              <a:pPr eaLnBrk="1" hangingPunct="1"/>
              <a:t>109</a:t>
            </a:fld>
            <a:endParaRPr lang="en-GB" altLang="zh-CN" sz="120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幻灯片图像占位符 1"/>
          <p:cNvSpPr>
            <a:spLocks noGrp="1" noRot="1" noChangeAspect="1" noTextEdit="1"/>
          </p:cNvSpPr>
          <p:nvPr>
            <p:ph type="sldImg"/>
          </p:nvPr>
        </p:nvSpPr>
        <p:spPr>
          <a:ln/>
        </p:spPr>
      </p:sp>
      <p:sp>
        <p:nvSpPr>
          <p:cNvPr id="21094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latin typeface="Times New Roman" pitchFamily="18" charset="0"/>
              <a:ea typeface="ＭＳ Ｐゴシック" pitchFamily="34" charset="-128"/>
            </a:endParaRPr>
          </a:p>
        </p:txBody>
      </p:sp>
      <p:sp>
        <p:nvSpPr>
          <p:cNvPr id="21094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D5A1598E-AEDF-4941-BAE1-80F229F8414F}" type="slidenum">
              <a:rPr lang="en-GB" altLang="zh-CN" sz="1200" smtClean="0"/>
              <a:pPr eaLnBrk="1" hangingPunct="1"/>
              <a:t>110</a:t>
            </a:fld>
            <a:endParaRPr lang="en-GB" altLang="zh-CN" sz="120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幻灯片图像占位符 1"/>
          <p:cNvSpPr>
            <a:spLocks noGrp="1" noRot="1" noChangeAspect="1" noTextEdit="1"/>
          </p:cNvSpPr>
          <p:nvPr>
            <p:ph type="sldImg"/>
          </p:nvPr>
        </p:nvSpPr>
        <p:spPr>
          <a:ln/>
        </p:spPr>
      </p:sp>
      <p:sp>
        <p:nvSpPr>
          <p:cNvPr id="21197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Times New Roman" pitchFamily="18" charset="0"/>
              <a:ea typeface="ＭＳ Ｐゴシック" pitchFamily="34" charset="-128"/>
            </a:endParaRPr>
          </a:p>
        </p:txBody>
      </p:sp>
      <p:sp>
        <p:nvSpPr>
          <p:cNvPr id="21197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4C8B3B88-4871-4EA2-8D88-DC23AE872468}" type="slidenum">
              <a:rPr lang="en-GB" altLang="zh-CN" sz="1200" smtClean="0"/>
              <a:pPr eaLnBrk="1" hangingPunct="1"/>
              <a:t>111</a:t>
            </a:fld>
            <a:endParaRPr lang="en-GB" altLang="zh-CN" sz="120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幻灯片图像占位符 1"/>
          <p:cNvSpPr>
            <a:spLocks noGrp="1" noRot="1" noChangeAspect="1" noTextEdit="1"/>
          </p:cNvSpPr>
          <p:nvPr>
            <p:ph type="sldImg"/>
          </p:nvPr>
        </p:nvSpPr>
        <p:spPr>
          <a:ln/>
        </p:spPr>
      </p:sp>
      <p:sp>
        <p:nvSpPr>
          <p:cNvPr id="21299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mtClean="0">
                <a:latin typeface="Times New Roman" pitchFamily="18" charset="0"/>
                <a:ea typeface="ＭＳ Ｐゴシック" pitchFamily="34" charset="-128"/>
              </a:rPr>
              <a:t>Summary:</a:t>
            </a:r>
          </a:p>
          <a:p>
            <a:endParaRPr lang="en-US" altLang="zh-CN" smtClean="0">
              <a:latin typeface="Times New Roman" pitchFamily="18" charset="0"/>
              <a:ea typeface="ＭＳ Ｐゴシック" pitchFamily="34" charset="-128"/>
            </a:endParaRPr>
          </a:p>
          <a:p>
            <a:pPr>
              <a:buFontTx/>
              <a:buChar char="•"/>
            </a:pPr>
            <a:r>
              <a:rPr lang="en-US" altLang="zh-CN" smtClean="0">
                <a:latin typeface="Times New Roman" pitchFamily="18" charset="0"/>
                <a:ea typeface="ＭＳ Ｐゴシック" pitchFamily="34" charset="-128"/>
              </a:rPr>
              <a:t>AGV mechanism can be used in access control problems and guarantee that each FAP report their true channel information, which is an important problem in hybrid or open access scenarios.</a:t>
            </a:r>
          </a:p>
          <a:p>
            <a:pPr>
              <a:buFontTx/>
              <a:buChar char="•"/>
            </a:pPr>
            <a:endParaRPr lang="en-US" altLang="zh-CN" smtClean="0">
              <a:latin typeface="Times New Roman" pitchFamily="18" charset="0"/>
              <a:ea typeface="ＭＳ Ｐゴシック" pitchFamily="34" charset="-128"/>
            </a:endParaRPr>
          </a:p>
          <a:p>
            <a:pPr>
              <a:buFontTx/>
              <a:buChar char="•"/>
            </a:pPr>
            <a:r>
              <a:rPr lang="en-US" altLang="zh-CN" smtClean="0">
                <a:latin typeface="Times New Roman" pitchFamily="18" charset="0"/>
                <a:ea typeface="ＭＳ Ｐゴシック" pitchFamily="34" charset="-128"/>
              </a:rPr>
              <a:t>Simulation results verify that the FAPs have no incentive to report false information after adding the transfer payoff. Any cheat can cause a loss in its own expected total payoff.</a:t>
            </a:r>
          </a:p>
          <a:p>
            <a:pPr>
              <a:buFontTx/>
              <a:buChar char="•"/>
            </a:pPr>
            <a:endParaRPr lang="en-US" altLang="zh-CN" smtClean="0">
              <a:latin typeface="Times New Roman" pitchFamily="18" charset="0"/>
              <a:ea typeface="ＭＳ Ｐゴシック" pitchFamily="34" charset="-128"/>
            </a:endParaRPr>
          </a:p>
          <a:p>
            <a:pPr>
              <a:buFontTx/>
              <a:buChar char="•"/>
            </a:pPr>
            <a:r>
              <a:rPr lang="en-US" altLang="zh-CN" smtClean="0">
                <a:latin typeface="Times New Roman" pitchFamily="18" charset="0"/>
                <a:ea typeface="ＭＳ Ｐゴシック" pitchFamily="34" charset="-128"/>
              </a:rPr>
              <a:t>We can solve access permission allocation problems to help FUEs find the best FAP to access and in the meantime we maximize throughput of the whole system.</a:t>
            </a:r>
          </a:p>
          <a:p>
            <a:endParaRPr lang="zh-CN" altLang="en-US" smtClean="0">
              <a:latin typeface="Times New Roman" pitchFamily="18" charset="0"/>
              <a:ea typeface="ＭＳ Ｐゴシック" pitchFamily="34" charset="-128"/>
            </a:endParaRPr>
          </a:p>
        </p:txBody>
      </p:sp>
      <p:sp>
        <p:nvSpPr>
          <p:cNvPr id="21299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A4B802F8-05A2-446C-B970-68FA65AFDA28}" type="slidenum">
              <a:rPr lang="en-GB" altLang="zh-CN" sz="1200" smtClean="0"/>
              <a:pPr eaLnBrk="1" hangingPunct="1"/>
              <a:t>112</a:t>
            </a:fld>
            <a:endParaRPr lang="en-GB" altLang="zh-CN" sz="120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F0E79139-F3E7-48E4-9886-8FFCFF1A12FD}" type="slidenum">
              <a:rPr lang="en-US" altLang="zh-CN" smtClean="0"/>
              <a:pPr>
                <a:defRPr/>
              </a:pPr>
              <a:t>114</a:t>
            </a:fld>
            <a:endParaRPr lang="en-US" altLang="zh-CN"/>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37C463B-81C0-4A1C-8469-D98FB7F3EA5C}" type="slidenum">
              <a:rPr lang="en-US" altLang="zh-CN" sz="1200" smtClean="0"/>
              <a:pPr eaLnBrk="1" hangingPunct="1"/>
              <a:t>128</a:t>
            </a:fld>
            <a:endParaRPr lang="en-US" altLang="zh-CN" sz="1200" smtClean="0"/>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smtClean="0">
                <a:latin typeface="Times New Roman" pitchFamily="18" charset="0"/>
                <a:ea typeface="ＭＳ Ｐゴシック" pitchFamily="34" charset="-128"/>
              </a:rPr>
              <a:t>Thank you very much and any questions?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F0E79139-F3E7-48E4-9886-8FFCFF1A12FD}" type="slidenum">
              <a:rPr lang="en-US" altLang="zh-CN" smtClean="0"/>
              <a:pPr>
                <a:defRPr/>
              </a:pPr>
              <a:t>34</a:t>
            </a:fld>
            <a:endParaRPr lang="en-US" altLang="zh-CN"/>
          </a:p>
        </p:txBody>
      </p:sp>
    </p:spTree>
    <p:extLst>
      <p:ext uri="{BB962C8B-B14F-4D97-AF65-F5344CB8AC3E}">
        <p14:creationId xmlns:p14="http://schemas.microsoft.com/office/powerpoint/2010/main" val="638831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txBox="1">
            <a:spLocks noGrp="1" noChangeArrowheads="1"/>
          </p:cNvSpPr>
          <p:nvPr/>
        </p:nvSpPr>
        <p:spPr bwMode="auto">
          <a:xfrm>
            <a:off x="3857625" y="8709025"/>
            <a:ext cx="300037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93" tIns="43247" rIns="86493" bIns="43247" anchor="b"/>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fld id="{2C865DAA-E81F-43AE-B08E-722D17601C7A}" type="slidenum">
              <a:rPr lang="en-US" altLang="zh-CN" sz="1100"/>
              <a:pPr algn="r" eaLnBrk="1" hangingPunct="1"/>
              <a:t>42</a:t>
            </a:fld>
            <a:endParaRPr lang="en-US" altLang="zh-CN" sz="1100"/>
          </a:p>
        </p:txBody>
      </p:sp>
      <p:sp>
        <p:nvSpPr>
          <p:cNvPr id="159747" name="Rectangle 2"/>
          <p:cNvSpPr>
            <a:spLocks noGrp="1" noRot="1" noChangeAspect="1" noChangeArrowheads="1" noTextEdit="1"/>
          </p:cNvSpPr>
          <p:nvPr>
            <p:ph type="sldImg"/>
          </p:nvPr>
        </p:nvSpPr>
        <p:spPr>
          <a:xfrm>
            <a:off x="1106488" y="652463"/>
            <a:ext cx="4645025" cy="3484562"/>
          </a:xfrm>
          <a:solidFill>
            <a:srgbClr val="FFFFFF"/>
          </a:solidFill>
          <a:ln/>
        </p:spPr>
      </p:sp>
      <p:sp>
        <p:nvSpPr>
          <p:cNvPr id="159748" name="Rectangle 3"/>
          <p:cNvSpPr>
            <a:spLocks noGrp="1" noChangeArrowheads="1"/>
          </p:cNvSpPr>
          <p:nvPr>
            <p:ph type="body" idx="1"/>
          </p:nvPr>
        </p:nvSpPr>
        <p:spPr>
          <a:xfrm>
            <a:off x="928688" y="4354513"/>
            <a:ext cx="5000625" cy="4137025"/>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zh-CN" smtClean="0">
                <a:latin typeface="Times New Roman" pitchFamily="18" charset="0"/>
                <a:ea typeface="ＭＳ Ｐゴシック" pitchFamily="34" charset="-128"/>
              </a:rPr>
              <a:t>Thank you very much and any questions?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txBox="1">
            <a:spLocks noGrp="1" noChangeArrowheads="1"/>
          </p:cNvSpPr>
          <p:nvPr/>
        </p:nvSpPr>
        <p:spPr bwMode="auto">
          <a:xfrm>
            <a:off x="3857625" y="8709025"/>
            <a:ext cx="300037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93" tIns="43247" rIns="86493" bIns="43247" anchor="b"/>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fld id="{644CF31B-363F-4B98-96C1-41ADC7C0535A}" type="slidenum">
              <a:rPr lang="en-US" altLang="zh-CN" sz="1100"/>
              <a:pPr algn="r" eaLnBrk="1" hangingPunct="1"/>
              <a:t>43</a:t>
            </a:fld>
            <a:endParaRPr lang="en-US" altLang="zh-CN" sz="1100"/>
          </a:p>
        </p:txBody>
      </p:sp>
      <p:sp>
        <p:nvSpPr>
          <p:cNvPr id="160771" name="Rectangle 2"/>
          <p:cNvSpPr>
            <a:spLocks noGrp="1" noRot="1" noChangeAspect="1" noChangeArrowheads="1" noTextEdit="1"/>
          </p:cNvSpPr>
          <p:nvPr>
            <p:ph type="sldImg"/>
          </p:nvPr>
        </p:nvSpPr>
        <p:spPr>
          <a:xfrm>
            <a:off x="1106488" y="652463"/>
            <a:ext cx="4645025" cy="3484562"/>
          </a:xfrm>
          <a:solidFill>
            <a:srgbClr val="FFFFFF"/>
          </a:solidFill>
          <a:ln/>
        </p:spPr>
      </p:sp>
      <p:sp>
        <p:nvSpPr>
          <p:cNvPr id="160772" name="Rectangle 3"/>
          <p:cNvSpPr>
            <a:spLocks noGrp="1" noChangeArrowheads="1"/>
          </p:cNvSpPr>
          <p:nvPr>
            <p:ph type="body" idx="1"/>
          </p:nvPr>
        </p:nvSpPr>
        <p:spPr>
          <a:xfrm>
            <a:off x="928688" y="4354513"/>
            <a:ext cx="5000625" cy="4137025"/>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zh-CN" smtClean="0">
                <a:latin typeface="Times New Roman" pitchFamily="18" charset="0"/>
                <a:ea typeface="ＭＳ Ｐゴシック" pitchFamily="34" charset="-128"/>
              </a:rPr>
              <a:t>Thank you very much and any questions?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txBox="1">
            <a:spLocks noGrp="1" noChangeArrowheads="1"/>
          </p:cNvSpPr>
          <p:nvPr/>
        </p:nvSpPr>
        <p:spPr bwMode="auto">
          <a:xfrm>
            <a:off x="3857625" y="8709025"/>
            <a:ext cx="300037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93" tIns="43247" rIns="86493" bIns="43247" anchor="b"/>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fld id="{D6AC2C85-CFEE-490C-8F97-3E64438C49C2}" type="slidenum">
              <a:rPr lang="en-US" altLang="zh-CN" sz="1100"/>
              <a:pPr algn="r" eaLnBrk="1" hangingPunct="1"/>
              <a:t>44</a:t>
            </a:fld>
            <a:endParaRPr lang="en-US" altLang="zh-CN" sz="1100"/>
          </a:p>
        </p:txBody>
      </p:sp>
      <p:sp>
        <p:nvSpPr>
          <p:cNvPr id="161795" name="Rectangle 2"/>
          <p:cNvSpPr>
            <a:spLocks noGrp="1" noRot="1" noChangeAspect="1" noChangeArrowheads="1" noTextEdit="1"/>
          </p:cNvSpPr>
          <p:nvPr>
            <p:ph type="sldImg"/>
          </p:nvPr>
        </p:nvSpPr>
        <p:spPr>
          <a:xfrm>
            <a:off x="1106488" y="652463"/>
            <a:ext cx="4645025" cy="3484562"/>
          </a:xfrm>
          <a:solidFill>
            <a:srgbClr val="FFFFFF"/>
          </a:solidFill>
          <a:ln/>
        </p:spPr>
      </p:sp>
      <p:sp>
        <p:nvSpPr>
          <p:cNvPr id="161796" name="Rectangle 3"/>
          <p:cNvSpPr>
            <a:spLocks noGrp="1" noChangeArrowheads="1"/>
          </p:cNvSpPr>
          <p:nvPr>
            <p:ph type="body" idx="1"/>
          </p:nvPr>
        </p:nvSpPr>
        <p:spPr>
          <a:xfrm>
            <a:off x="928688" y="4354513"/>
            <a:ext cx="5000625" cy="4137025"/>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zh-CN" smtClean="0">
                <a:latin typeface="Times New Roman" pitchFamily="18" charset="0"/>
                <a:ea typeface="ＭＳ Ｐゴシック" pitchFamily="34" charset="-128"/>
              </a:rPr>
              <a:t>Thank you very much and any questions?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1546159493"/>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2990259178"/>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3376270049"/>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8"/>
          <p:cNvSpPr>
            <a:spLocks noChangeArrowheads="1"/>
          </p:cNvSpPr>
          <p:nvPr/>
        </p:nvSpPr>
        <p:spPr bwMode="auto">
          <a:xfrm>
            <a:off x="2057400" y="6477000"/>
            <a:ext cx="51816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b"/>
          <a:lstStyle/>
          <a:p>
            <a:endParaRPr lang="zh-CN" altLang="zh-CN" sz="1400" b="1">
              <a:latin typeface="Arial" pitchFamily="34" charset="0"/>
            </a:endParaRPr>
          </a:p>
        </p:txBody>
      </p:sp>
      <p:sp>
        <p:nvSpPr>
          <p:cNvPr id="45058" name="Rectangle 1026"/>
          <p:cNvSpPr>
            <a:spLocks noGrp="1" noChangeArrowheads="1"/>
          </p:cNvSpPr>
          <p:nvPr>
            <p:ph type="ctrTitle" sz="quarter"/>
          </p:nvPr>
        </p:nvSpPr>
        <p:spPr>
          <a:xfrm>
            <a:off x="457200" y="1905000"/>
            <a:ext cx="7772400" cy="1533525"/>
          </a:xfrm>
        </p:spPr>
        <p:txBody>
          <a:bodyPr/>
          <a:lstStyle>
            <a:lvl1pPr>
              <a:defRPr sz="3400">
                <a:solidFill>
                  <a:schemeClr val="tx1"/>
                </a:solidFill>
              </a:defRPr>
            </a:lvl1pPr>
          </a:lstStyle>
          <a:p>
            <a:r>
              <a:rPr lang="en-US"/>
              <a:t>Click to edit Master title style</a:t>
            </a:r>
          </a:p>
        </p:txBody>
      </p:sp>
      <p:sp>
        <p:nvSpPr>
          <p:cNvPr id="45059" name="Rectangle 1027"/>
          <p:cNvSpPr>
            <a:spLocks noGrp="1" noChangeArrowheads="1"/>
          </p:cNvSpPr>
          <p:nvPr>
            <p:ph type="subTitle" sz="quarter" idx="1"/>
          </p:nvPr>
        </p:nvSpPr>
        <p:spPr>
          <a:xfrm>
            <a:off x="2895600" y="3962400"/>
            <a:ext cx="5605463" cy="990600"/>
          </a:xfrm>
        </p:spPr>
        <p:txBody>
          <a:bodyPr/>
          <a:lstStyle>
            <a:lvl1pPr marL="0" indent="0" algn="r">
              <a:buFont typeface="Wingdings" pitchFamily="2" charset="2"/>
              <a:buNone/>
              <a:defRPr sz="2000" b="1" i="1"/>
            </a:lvl1pPr>
          </a:lstStyle>
          <a:p>
            <a:endParaRPr lang="en-US"/>
          </a:p>
        </p:txBody>
      </p:sp>
    </p:spTree>
    <p:extLst>
      <p:ext uri="{BB962C8B-B14F-4D97-AF65-F5344CB8AC3E}">
        <p14:creationId xmlns:p14="http://schemas.microsoft.com/office/powerpoint/2010/main" val="6359607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p:txBody>
          <a:bodyPr/>
          <a:lstStyle>
            <a:lvl1pPr>
              <a:defRPr/>
            </a:lvl1pPr>
          </a:lstStyle>
          <a:p>
            <a:pPr>
              <a:defRPr/>
            </a:pPr>
            <a:endParaRPr lang="zh-CN" altLang="zh-CN" dirty="0"/>
          </a:p>
        </p:txBody>
      </p:sp>
      <p:sp>
        <p:nvSpPr>
          <p:cNvPr id="5" name="Rectangle 8"/>
          <p:cNvSpPr>
            <a:spLocks noGrp="1" noChangeArrowheads="1"/>
          </p:cNvSpPr>
          <p:nvPr>
            <p:ph type="sldNum" sz="quarter" idx="11"/>
          </p:nvPr>
        </p:nvSpPr>
        <p:spPr>
          <a:xfrm>
            <a:off x="4114800" y="6477000"/>
            <a:ext cx="608013" cy="303213"/>
          </a:xfrm>
        </p:spPr>
        <p:txBody>
          <a:bodyPr/>
          <a:lstStyle>
            <a:lvl1pPr>
              <a:defRPr/>
            </a:lvl1pPr>
          </a:lstStyle>
          <a:p>
            <a:pPr>
              <a:defRPr/>
            </a:pPr>
            <a:r>
              <a:rPr lang="en-US" dirty="0"/>
              <a:t>[</a:t>
            </a:r>
            <a:fld id="{76C16D65-260D-406F-A2BF-AB769FEB7B8A}" type="slidenum">
              <a:rPr lang="en-US"/>
              <a:pPr>
                <a:defRPr/>
              </a:pPr>
              <a:t>‹#›</a:t>
            </a:fld>
            <a:r>
              <a:rPr lang="en-US" dirty="0"/>
              <a:t>]</a:t>
            </a:r>
          </a:p>
        </p:txBody>
      </p:sp>
    </p:spTree>
    <p:extLst>
      <p:ext uri="{BB962C8B-B14F-4D97-AF65-F5344CB8AC3E}">
        <p14:creationId xmlns:p14="http://schemas.microsoft.com/office/powerpoint/2010/main" val="20559039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ftr" sz="quarter" idx="10"/>
          </p:nvPr>
        </p:nvSpPr>
        <p:spPr/>
        <p:txBody>
          <a:bodyPr/>
          <a:lstStyle>
            <a:lvl1pPr>
              <a:defRPr/>
            </a:lvl1pPr>
          </a:lstStyle>
          <a:p>
            <a:pPr>
              <a:defRPr/>
            </a:pPr>
            <a:endParaRPr lang="zh-CN" altLang="zh-CN"/>
          </a:p>
        </p:txBody>
      </p:sp>
      <p:sp>
        <p:nvSpPr>
          <p:cNvPr id="5" name="Rectangle 8"/>
          <p:cNvSpPr>
            <a:spLocks noGrp="1" noChangeArrowheads="1"/>
          </p:cNvSpPr>
          <p:nvPr>
            <p:ph type="sldNum" sz="quarter" idx="11"/>
          </p:nvPr>
        </p:nvSpPr>
        <p:spPr/>
        <p:txBody>
          <a:bodyPr/>
          <a:lstStyle>
            <a:lvl1pPr>
              <a:defRPr/>
            </a:lvl1pPr>
          </a:lstStyle>
          <a:p>
            <a:pPr>
              <a:defRPr/>
            </a:pPr>
            <a:r>
              <a:rPr lang="en-US"/>
              <a:t>[</a:t>
            </a:r>
            <a:fld id="{801C6EA7-2164-4C82-8303-89971972819E}" type="slidenum">
              <a:rPr lang="en-US"/>
              <a:pPr>
                <a:defRPr/>
              </a:pPr>
              <a:t>‹#›</a:t>
            </a:fld>
            <a:r>
              <a:rPr lang="en-US"/>
              <a:t>]</a:t>
            </a:r>
          </a:p>
        </p:txBody>
      </p:sp>
    </p:spTree>
    <p:extLst>
      <p:ext uri="{BB962C8B-B14F-4D97-AF65-F5344CB8AC3E}">
        <p14:creationId xmlns:p14="http://schemas.microsoft.com/office/powerpoint/2010/main" val="14716403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36550" y="1143000"/>
            <a:ext cx="4137025"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975" y="1143000"/>
            <a:ext cx="4137025"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ftr" sz="quarter" idx="10"/>
          </p:nvPr>
        </p:nvSpPr>
        <p:spPr/>
        <p:txBody>
          <a:bodyPr/>
          <a:lstStyle>
            <a:lvl1pPr>
              <a:defRPr/>
            </a:lvl1pPr>
          </a:lstStyle>
          <a:p>
            <a:pPr>
              <a:defRPr/>
            </a:pPr>
            <a:endParaRPr lang="zh-CN" altLang="zh-CN"/>
          </a:p>
        </p:txBody>
      </p:sp>
      <p:sp>
        <p:nvSpPr>
          <p:cNvPr id="6" name="Rectangle 8"/>
          <p:cNvSpPr>
            <a:spLocks noGrp="1" noChangeArrowheads="1"/>
          </p:cNvSpPr>
          <p:nvPr>
            <p:ph type="sldNum" sz="quarter" idx="11"/>
          </p:nvPr>
        </p:nvSpPr>
        <p:spPr/>
        <p:txBody>
          <a:bodyPr/>
          <a:lstStyle>
            <a:lvl1pPr>
              <a:defRPr/>
            </a:lvl1pPr>
          </a:lstStyle>
          <a:p>
            <a:pPr>
              <a:defRPr/>
            </a:pPr>
            <a:r>
              <a:rPr lang="en-US"/>
              <a:t>[</a:t>
            </a:r>
            <a:fld id="{4DC748D0-2B87-4AD8-8DD4-9E54CC3EE53E}" type="slidenum">
              <a:rPr lang="en-US"/>
              <a:pPr>
                <a:defRPr/>
              </a:pPr>
              <a:t>‹#›</a:t>
            </a:fld>
            <a:r>
              <a:rPr lang="en-US"/>
              <a:t>]</a:t>
            </a:r>
          </a:p>
        </p:txBody>
      </p:sp>
    </p:spTree>
    <p:extLst>
      <p:ext uri="{BB962C8B-B14F-4D97-AF65-F5344CB8AC3E}">
        <p14:creationId xmlns:p14="http://schemas.microsoft.com/office/powerpoint/2010/main" val="39952357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ftr" sz="quarter" idx="10"/>
          </p:nvPr>
        </p:nvSpPr>
        <p:spPr/>
        <p:txBody>
          <a:bodyPr/>
          <a:lstStyle>
            <a:lvl1pPr>
              <a:defRPr/>
            </a:lvl1pPr>
          </a:lstStyle>
          <a:p>
            <a:pPr>
              <a:defRPr/>
            </a:pPr>
            <a:endParaRPr lang="zh-CN" altLang="zh-CN"/>
          </a:p>
        </p:txBody>
      </p:sp>
      <p:sp>
        <p:nvSpPr>
          <p:cNvPr id="8" name="Rectangle 8"/>
          <p:cNvSpPr>
            <a:spLocks noGrp="1" noChangeArrowheads="1"/>
          </p:cNvSpPr>
          <p:nvPr>
            <p:ph type="sldNum" sz="quarter" idx="11"/>
          </p:nvPr>
        </p:nvSpPr>
        <p:spPr/>
        <p:txBody>
          <a:bodyPr/>
          <a:lstStyle>
            <a:lvl1pPr>
              <a:defRPr/>
            </a:lvl1pPr>
          </a:lstStyle>
          <a:p>
            <a:pPr>
              <a:defRPr/>
            </a:pPr>
            <a:r>
              <a:rPr lang="en-US"/>
              <a:t>[</a:t>
            </a:r>
            <a:fld id="{89D98498-6952-446D-957F-EBB445B5C730}" type="slidenum">
              <a:rPr lang="en-US"/>
              <a:pPr>
                <a:defRPr/>
              </a:pPr>
              <a:t>‹#›</a:t>
            </a:fld>
            <a:r>
              <a:rPr lang="en-US"/>
              <a:t>]</a:t>
            </a:r>
          </a:p>
        </p:txBody>
      </p:sp>
    </p:spTree>
    <p:extLst>
      <p:ext uri="{BB962C8B-B14F-4D97-AF65-F5344CB8AC3E}">
        <p14:creationId xmlns:p14="http://schemas.microsoft.com/office/powerpoint/2010/main" val="299465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ftr" sz="quarter" idx="10"/>
          </p:nvPr>
        </p:nvSpPr>
        <p:spPr/>
        <p:txBody>
          <a:bodyPr/>
          <a:lstStyle>
            <a:lvl1pPr>
              <a:defRPr/>
            </a:lvl1pPr>
          </a:lstStyle>
          <a:p>
            <a:pPr>
              <a:defRPr/>
            </a:pPr>
            <a:endParaRPr lang="zh-CN" altLang="zh-CN"/>
          </a:p>
        </p:txBody>
      </p:sp>
      <p:sp>
        <p:nvSpPr>
          <p:cNvPr id="4" name="Rectangle 8"/>
          <p:cNvSpPr>
            <a:spLocks noGrp="1" noChangeArrowheads="1"/>
          </p:cNvSpPr>
          <p:nvPr>
            <p:ph type="sldNum" sz="quarter" idx="11"/>
          </p:nvPr>
        </p:nvSpPr>
        <p:spPr/>
        <p:txBody>
          <a:bodyPr/>
          <a:lstStyle>
            <a:lvl1pPr>
              <a:defRPr/>
            </a:lvl1pPr>
          </a:lstStyle>
          <a:p>
            <a:pPr>
              <a:defRPr/>
            </a:pPr>
            <a:r>
              <a:rPr lang="en-US"/>
              <a:t>[</a:t>
            </a:r>
            <a:fld id="{C285F824-C659-4E88-BC06-F14550A1EB11}" type="slidenum">
              <a:rPr lang="en-US"/>
              <a:pPr>
                <a:defRPr/>
              </a:pPr>
              <a:t>‹#›</a:t>
            </a:fld>
            <a:r>
              <a:rPr lang="en-US"/>
              <a:t>]</a:t>
            </a:r>
          </a:p>
        </p:txBody>
      </p:sp>
      <p:sp>
        <p:nvSpPr>
          <p:cNvPr id="5" name="Rectangle 8"/>
          <p:cNvSpPr txBox="1">
            <a:spLocks noChangeArrowheads="1"/>
          </p:cNvSpPr>
          <p:nvPr userDrawn="1"/>
        </p:nvSpPr>
        <p:spPr bwMode="auto">
          <a:xfrm>
            <a:off x="4114800" y="6477000"/>
            <a:ext cx="608013" cy="303213"/>
          </a:xfrm>
          <a:prstGeom prst="rect">
            <a:avLst/>
          </a:prstGeom>
          <a:noFill/>
          <a:ln w="9525">
            <a:noFill/>
            <a:miter lim="800000"/>
            <a:headEnd/>
            <a:tailEnd/>
          </a:ln>
          <a:effectLst/>
        </p:spPr>
        <p:txBody>
          <a:bodyPr vert="horz" wrap="none" lIns="92075" tIns="46038" rIns="92075" bIns="46038" numCol="1" anchor="b"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chemeClr val="tx1"/>
                </a:solidFill>
                <a:effectLst/>
                <a:uLnTx/>
                <a:uFillTx/>
                <a:latin typeface="Arial" pitchFamily="34" charset="0"/>
                <a:ea typeface="ＭＳ Ｐゴシック" charset="-128"/>
                <a:cs typeface="+mn-cs"/>
              </a:rPr>
              <a:t>[</a:t>
            </a:r>
            <a:fld id="{76C16D65-260D-406F-A2BF-AB769FEB7B8A}" type="slidenum">
              <a:rPr kumimoji="0" lang="en-US" sz="1200" b="0" i="0" u="none" strike="noStrike" kern="1200" cap="none" spc="0" normalizeH="0" baseline="0" noProof="0" smtClean="0">
                <a:ln>
                  <a:noFill/>
                </a:ln>
                <a:solidFill>
                  <a:schemeClr val="tx1"/>
                </a:solidFill>
                <a:effectLst/>
                <a:uLnTx/>
                <a:uFillTx/>
                <a:latin typeface="Arial" pitchFamily="34"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r>
              <a:rPr kumimoji="0" lang="en-US" sz="1200" b="0" i="0" u="none" strike="noStrike" kern="1200" cap="none" spc="0" normalizeH="0" baseline="0" noProof="0" smtClean="0">
                <a:ln>
                  <a:noFill/>
                </a:ln>
                <a:solidFill>
                  <a:schemeClr val="tx1"/>
                </a:solidFill>
                <a:effectLst/>
                <a:uLnTx/>
                <a:uFillTx/>
                <a:latin typeface="Arial" pitchFamily="34" charset="0"/>
                <a:ea typeface="ＭＳ Ｐゴシック" charset="-128"/>
                <a:cs typeface="+mn-cs"/>
              </a:rPr>
              <a:t>]</a:t>
            </a:r>
            <a:endParaRPr kumimoji="0" lang="en-US" sz="1200" b="0" i="0" u="none" strike="noStrike" kern="1200" cap="none" spc="0" normalizeH="0" baseline="0" noProof="0" dirty="0">
              <a:ln>
                <a:noFill/>
              </a:ln>
              <a:solidFill>
                <a:schemeClr val="tx1"/>
              </a:solidFill>
              <a:effectLst/>
              <a:uLnTx/>
              <a:uFillTx/>
              <a:latin typeface="Arial" pitchFamily="34" charset="0"/>
              <a:ea typeface="ＭＳ Ｐゴシック" charset="-128"/>
              <a:cs typeface="+mn-cs"/>
            </a:endParaRPr>
          </a:p>
        </p:txBody>
      </p:sp>
    </p:spTree>
    <p:extLst>
      <p:ext uri="{BB962C8B-B14F-4D97-AF65-F5344CB8AC3E}">
        <p14:creationId xmlns:p14="http://schemas.microsoft.com/office/powerpoint/2010/main" val="35103565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p:txBody>
          <a:bodyPr/>
          <a:lstStyle>
            <a:lvl1pPr>
              <a:defRPr/>
            </a:lvl1pPr>
          </a:lstStyle>
          <a:p>
            <a:pPr>
              <a:defRPr/>
            </a:pPr>
            <a:endParaRPr lang="zh-CN" altLang="zh-CN"/>
          </a:p>
        </p:txBody>
      </p:sp>
      <p:sp>
        <p:nvSpPr>
          <p:cNvPr id="3" name="Rectangle 8"/>
          <p:cNvSpPr>
            <a:spLocks noGrp="1" noChangeArrowheads="1"/>
          </p:cNvSpPr>
          <p:nvPr>
            <p:ph type="sldNum" sz="quarter" idx="11"/>
          </p:nvPr>
        </p:nvSpPr>
        <p:spPr/>
        <p:txBody>
          <a:bodyPr/>
          <a:lstStyle>
            <a:lvl1pPr>
              <a:defRPr/>
            </a:lvl1pPr>
          </a:lstStyle>
          <a:p>
            <a:pPr>
              <a:defRPr/>
            </a:pPr>
            <a:r>
              <a:rPr lang="en-US"/>
              <a:t>[</a:t>
            </a:r>
            <a:fld id="{3C35E7F2-B8D7-40DA-8682-7DBE12C5AF13}" type="slidenum">
              <a:rPr lang="en-US"/>
              <a:pPr>
                <a:defRPr/>
              </a:pPr>
              <a:t>‹#›</a:t>
            </a:fld>
            <a:r>
              <a:rPr lang="en-US"/>
              <a:t>]</a:t>
            </a:r>
          </a:p>
        </p:txBody>
      </p:sp>
      <p:sp>
        <p:nvSpPr>
          <p:cNvPr id="5" name="Rectangle 8"/>
          <p:cNvSpPr txBox="1">
            <a:spLocks noChangeArrowheads="1"/>
          </p:cNvSpPr>
          <p:nvPr userDrawn="1"/>
        </p:nvSpPr>
        <p:spPr bwMode="auto">
          <a:xfrm>
            <a:off x="4114800" y="6477000"/>
            <a:ext cx="608013" cy="303213"/>
          </a:xfrm>
          <a:prstGeom prst="rect">
            <a:avLst/>
          </a:prstGeom>
          <a:noFill/>
          <a:ln w="9525">
            <a:noFill/>
            <a:miter lim="800000"/>
            <a:headEnd/>
            <a:tailEnd/>
          </a:ln>
          <a:effectLst/>
        </p:spPr>
        <p:txBody>
          <a:bodyPr vert="horz" wrap="none" lIns="92075" tIns="46038" rIns="92075" bIns="46038" numCol="1" anchor="b"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chemeClr val="tx1"/>
                </a:solidFill>
                <a:effectLst/>
                <a:uLnTx/>
                <a:uFillTx/>
                <a:latin typeface="Arial" pitchFamily="34" charset="0"/>
                <a:ea typeface="ＭＳ Ｐゴシック" charset="-128"/>
                <a:cs typeface="+mn-cs"/>
              </a:rPr>
              <a:t>[</a:t>
            </a:r>
            <a:fld id="{76C16D65-260D-406F-A2BF-AB769FEB7B8A}" type="slidenum">
              <a:rPr kumimoji="0" lang="en-US" sz="1200" b="0" i="0" u="none" strike="noStrike" kern="1200" cap="none" spc="0" normalizeH="0" baseline="0" noProof="0" smtClean="0">
                <a:ln>
                  <a:noFill/>
                </a:ln>
                <a:solidFill>
                  <a:schemeClr val="tx1"/>
                </a:solidFill>
                <a:effectLst/>
                <a:uLnTx/>
                <a:uFillTx/>
                <a:latin typeface="Arial" pitchFamily="34"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r>
              <a:rPr kumimoji="0" lang="en-US" sz="1200" b="0" i="0" u="none" strike="noStrike" kern="1200" cap="none" spc="0" normalizeH="0" baseline="0" noProof="0" smtClean="0">
                <a:ln>
                  <a:noFill/>
                </a:ln>
                <a:solidFill>
                  <a:schemeClr val="tx1"/>
                </a:solidFill>
                <a:effectLst/>
                <a:uLnTx/>
                <a:uFillTx/>
                <a:latin typeface="Arial" pitchFamily="34" charset="0"/>
                <a:ea typeface="ＭＳ Ｐゴシック" charset="-128"/>
                <a:cs typeface="+mn-cs"/>
              </a:rPr>
              <a:t>]</a:t>
            </a:r>
            <a:endParaRPr kumimoji="0" lang="en-US" sz="1200" b="0" i="0" u="none" strike="noStrike" kern="1200" cap="none" spc="0" normalizeH="0" baseline="0" noProof="0" dirty="0">
              <a:ln>
                <a:noFill/>
              </a:ln>
              <a:solidFill>
                <a:schemeClr val="tx1"/>
              </a:solidFill>
              <a:effectLst/>
              <a:uLnTx/>
              <a:uFillTx/>
              <a:latin typeface="Arial" pitchFamily="34" charset="0"/>
              <a:ea typeface="ＭＳ Ｐゴシック" charset="-128"/>
              <a:cs typeface="+mn-cs"/>
            </a:endParaRPr>
          </a:p>
        </p:txBody>
      </p:sp>
    </p:spTree>
    <p:extLst>
      <p:ext uri="{BB962C8B-B14F-4D97-AF65-F5344CB8AC3E}">
        <p14:creationId xmlns:p14="http://schemas.microsoft.com/office/powerpoint/2010/main" val="31542349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p:txBody>
          <a:bodyPr/>
          <a:lstStyle>
            <a:lvl1pPr>
              <a:defRPr/>
            </a:lvl1pPr>
          </a:lstStyle>
          <a:p>
            <a:pPr>
              <a:defRPr/>
            </a:pPr>
            <a:endParaRPr lang="zh-CN" altLang="zh-CN"/>
          </a:p>
        </p:txBody>
      </p:sp>
      <p:sp>
        <p:nvSpPr>
          <p:cNvPr id="6" name="Rectangle 8"/>
          <p:cNvSpPr>
            <a:spLocks noGrp="1" noChangeArrowheads="1"/>
          </p:cNvSpPr>
          <p:nvPr>
            <p:ph type="sldNum" sz="quarter" idx="11"/>
          </p:nvPr>
        </p:nvSpPr>
        <p:spPr/>
        <p:txBody>
          <a:bodyPr/>
          <a:lstStyle>
            <a:lvl1pPr>
              <a:defRPr/>
            </a:lvl1pPr>
          </a:lstStyle>
          <a:p>
            <a:pPr>
              <a:defRPr/>
            </a:pPr>
            <a:r>
              <a:rPr lang="en-US"/>
              <a:t>[</a:t>
            </a:r>
            <a:fld id="{C3739F60-DF12-4B84-8C32-14D57A54C7B5}" type="slidenum">
              <a:rPr lang="en-US"/>
              <a:pPr>
                <a:defRPr/>
              </a:pPr>
              <a:t>‹#›</a:t>
            </a:fld>
            <a:r>
              <a:rPr lang="en-US"/>
              <a:t>]</a:t>
            </a:r>
          </a:p>
        </p:txBody>
      </p:sp>
    </p:spTree>
    <p:extLst>
      <p:ext uri="{BB962C8B-B14F-4D97-AF65-F5344CB8AC3E}">
        <p14:creationId xmlns:p14="http://schemas.microsoft.com/office/powerpoint/2010/main" val="38058625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3154723648"/>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p:txBody>
          <a:bodyPr/>
          <a:lstStyle>
            <a:lvl1pPr>
              <a:defRPr/>
            </a:lvl1pPr>
          </a:lstStyle>
          <a:p>
            <a:pPr>
              <a:defRPr/>
            </a:pPr>
            <a:endParaRPr lang="zh-CN" altLang="zh-CN"/>
          </a:p>
        </p:txBody>
      </p:sp>
      <p:sp>
        <p:nvSpPr>
          <p:cNvPr id="6" name="Rectangle 8"/>
          <p:cNvSpPr>
            <a:spLocks noGrp="1" noChangeArrowheads="1"/>
          </p:cNvSpPr>
          <p:nvPr>
            <p:ph type="sldNum" sz="quarter" idx="11"/>
          </p:nvPr>
        </p:nvSpPr>
        <p:spPr/>
        <p:txBody>
          <a:bodyPr/>
          <a:lstStyle>
            <a:lvl1pPr>
              <a:defRPr/>
            </a:lvl1pPr>
          </a:lstStyle>
          <a:p>
            <a:pPr>
              <a:defRPr/>
            </a:pPr>
            <a:r>
              <a:rPr lang="en-US"/>
              <a:t>[</a:t>
            </a:r>
            <a:fld id="{4BCF78E6-5F4B-427F-8CFC-1CE3106DB15F}" type="slidenum">
              <a:rPr lang="en-US"/>
              <a:pPr>
                <a:defRPr/>
              </a:pPr>
              <a:t>‹#›</a:t>
            </a:fld>
            <a:r>
              <a:rPr lang="en-US"/>
              <a:t>]</a:t>
            </a:r>
          </a:p>
        </p:txBody>
      </p:sp>
    </p:spTree>
    <p:extLst>
      <p:ext uri="{BB962C8B-B14F-4D97-AF65-F5344CB8AC3E}">
        <p14:creationId xmlns:p14="http://schemas.microsoft.com/office/powerpoint/2010/main" val="23634768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p:txBody>
          <a:bodyPr/>
          <a:lstStyle>
            <a:lvl1pPr>
              <a:defRPr/>
            </a:lvl1pPr>
          </a:lstStyle>
          <a:p>
            <a:pPr>
              <a:defRPr/>
            </a:pPr>
            <a:endParaRPr lang="zh-CN" altLang="zh-CN"/>
          </a:p>
        </p:txBody>
      </p:sp>
      <p:sp>
        <p:nvSpPr>
          <p:cNvPr id="5" name="Rectangle 8"/>
          <p:cNvSpPr>
            <a:spLocks noGrp="1" noChangeArrowheads="1"/>
          </p:cNvSpPr>
          <p:nvPr>
            <p:ph type="sldNum" sz="quarter" idx="11"/>
          </p:nvPr>
        </p:nvSpPr>
        <p:spPr/>
        <p:txBody>
          <a:bodyPr/>
          <a:lstStyle>
            <a:lvl1pPr>
              <a:defRPr/>
            </a:lvl1pPr>
          </a:lstStyle>
          <a:p>
            <a:pPr>
              <a:defRPr/>
            </a:pPr>
            <a:r>
              <a:rPr lang="en-US"/>
              <a:t>[</a:t>
            </a:r>
            <a:fld id="{D35D7813-54AA-41B4-9EAC-5CA528ED87BD}" type="slidenum">
              <a:rPr lang="en-US"/>
              <a:pPr>
                <a:defRPr/>
              </a:pPr>
              <a:t>‹#›</a:t>
            </a:fld>
            <a:r>
              <a:rPr lang="en-US"/>
              <a:t>]</a:t>
            </a:r>
          </a:p>
        </p:txBody>
      </p:sp>
    </p:spTree>
    <p:extLst>
      <p:ext uri="{BB962C8B-B14F-4D97-AF65-F5344CB8AC3E}">
        <p14:creationId xmlns:p14="http://schemas.microsoft.com/office/powerpoint/2010/main" val="11968068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6388" y="333375"/>
            <a:ext cx="2106612" cy="59912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36550" y="333375"/>
            <a:ext cx="6167438" cy="59912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p:txBody>
          <a:bodyPr/>
          <a:lstStyle>
            <a:lvl1pPr>
              <a:defRPr/>
            </a:lvl1pPr>
          </a:lstStyle>
          <a:p>
            <a:pPr>
              <a:defRPr/>
            </a:pPr>
            <a:endParaRPr lang="zh-CN" altLang="zh-CN"/>
          </a:p>
        </p:txBody>
      </p:sp>
      <p:sp>
        <p:nvSpPr>
          <p:cNvPr id="5" name="Rectangle 8"/>
          <p:cNvSpPr>
            <a:spLocks noGrp="1" noChangeArrowheads="1"/>
          </p:cNvSpPr>
          <p:nvPr>
            <p:ph type="sldNum" sz="quarter" idx="11"/>
          </p:nvPr>
        </p:nvSpPr>
        <p:spPr/>
        <p:txBody>
          <a:bodyPr/>
          <a:lstStyle>
            <a:lvl1pPr>
              <a:defRPr/>
            </a:lvl1pPr>
          </a:lstStyle>
          <a:p>
            <a:pPr>
              <a:defRPr/>
            </a:pPr>
            <a:r>
              <a:rPr lang="en-US"/>
              <a:t>[</a:t>
            </a:r>
            <a:fld id="{E56367C3-04B3-4A41-AD8E-6927A2A3978F}" type="slidenum">
              <a:rPr lang="en-US"/>
              <a:pPr>
                <a:defRPr/>
              </a:pPr>
              <a:t>‹#›</a:t>
            </a:fld>
            <a:r>
              <a:rPr lang="en-US"/>
              <a:t>]</a:t>
            </a:r>
          </a:p>
        </p:txBody>
      </p:sp>
    </p:spTree>
    <p:extLst>
      <p:ext uri="{BB962C8B-B14F-4D97-AF65-F5344CB8AC3E}">
        <p14:creationId xmlns:p14="http://schemas.microsoft.com/office/powerpoint/2010/main" val="14308816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81000" y="333375"/>
            <a:ext cx="8305800" cy="5810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36550" y="1143000"/>
            <a:ext cx="4137025"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25975" y="1143000"/>
            <a:ext cx="4137025"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36550" y="3810000"/>
            <a:ext cx="4137025"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25975" y="3810000"/>
            <a:ext cx="4137025"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ftr" sz="quarter" idx="10"/>
          </p:nvPr>
        </p:nvSpPr>
        <p:spPr/>
        <p:txBody>
          <a:bodyPr/>
          <a:lstStyle>
            <a:lvl1pPr>
              <a:defRPr/>
            </a:lvl1pPr>
          </a:lstStyle>
          <a:p>
            <a:pPr>
              <a:defRPr/>
            </a:pPr>
            <a:endParaRPr lang="zh-CN" altLang="zh-CN"/>
          </a:p>
        </p:txBody>
      </p:sp>
      <p:sp>
        <p:nvSpPr>
          <p:cNvPr id="8" name="Rectangle 8"/>
          <p:cNvSpPr>
            <a:spLocks noGrp="1" noChangeArrowheads="1"/>
          </p:cNvSpPr>
          <p:nvPr>
            <p:ph type="sldNum" sz="quarter" idx="11"/>
          </p:nvPr>
        </p:nvSpPr>
        <p:spPr/>
        <p:txBody>
          <a:bodyPr/>
          <a:lstStyle>
            <a:lvl1pPr>
              <a:defRPr>
                <a:ea typeface="ＭＳ Ｐゴシック" pitchFamily="34" charset="-128"/>
              </a:defRPr>
            </a:lvl1pPr>
          </a:lstStyle>
          <a:p>
            <a:pPr>
              <a:defRPr/>
            </a:pPr>
            <a:fld id="{BEE1CE01-8C3C-421C-8C14-A7DE349A6890}" type="slidenum">
              <a:rPr lang="en-US" altLang="zh-CN"/>
              <a:pPr>
                <a:defRPr/>
              </a:pPr>
              <a:t>‹#›</a:t>
            </a:fld>
            <a:endParaRPr lang="en-US" altLang="zh-CN"/>
          </a:p>
        </p:txBody>
      </p:sp>
    </p:spTree>
    <p:extLst>
      <p:ext uri="{BB962C8B-B14F-4D97-AF65-F5344CB8AC3E}">
        <p14:creationId xmlns:p14="http://schemas.microsoft.com/office/powerpoint/2010/main" val="3693408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33375"/>
            <a:ext cx="8305800" cy="5810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36550" y="1143000"/>
            <a:ext cx="4137025" cy="518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25975" y="1143000"/>
            <a:ext cx="4137025"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25975" y="3810000"/>
            <a:ext cx="4137025"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
          <p:cNvSpPr>
            <a:spLocks noGrp="1" noChangeArrowheads="1"/>
          </p:cNvSpPr>
          <p:nvPr>
            <p:ph type="ftr" sz="quarter" idx="10"/>
          </p:nvPr>
        </p:nvSpPr>
        <p:spPr/>
        <p:txBody>
          <a:bodyPr/>
          <a:lstStyle>
            <a:lvl1pPr>
              <a:defRPr/>
            </a:lvl1pPr>
          </a:lstStyle>
          <a:p>
            <a:pPr>
              <a:defRPr/>
            </a:pPr>
            <a:endParaRPr lang="zh-CN" altLang="zh-CN"/>
          </a:p>
        </p:txBody>
      </p:sp>
      <p:sp>
        <p:nvSpPr>
          <p:cNvPr id="7" name="Rectangle 8"/>
          <p:cNvSpPr>
            <a:spLocks noGrp="1" noChangeArrowheads="1"/>
          </p:cNvSpPr>
          <p:nvPr>
            <p:ph type="sldNum" sz="quarter" idx="11"/>
          </p:nvPr>
        </p:nvSpPr>
        <p:spPr>
          <a:xfrm>
            <a:off x="4497387" y="6477000"/>
            <a:ext cx="608013" cy="303213"/>
          </a:xfrm>
        </p:spPr>
        <p:txBody>
          <a:bodyPr/>
          <a:lstStyle>
            <a:lvl1pPr>
              <a:defRPr sz="1600">
                <a:ea typeface="ＭＳ Ｐゴシック" pitchFamily="34" charset="-128"/>
              </a:defRPr>
            </a:lvl1pPr>
          </a:lstStyle>
          <a:p>
            <a:pPr>
              <a:defRPr/>
            </a:pPr>
            <a:fld id="{58632F0E-F31E-41F8-918A-A46A9F054F89}" type="slidenum">
              <a:rPr lang="en-US" altLang="zh-CN" smtClean="0"/>
              <a:pPr>
                <a:defRPr/>
              </a:pPr>
              <a:t>‹#›</a:t>
            </a:fld>
            <a:endParaRPr lang="en-US" altLang="zh-CN" dirty="0"/>
          </a:p>
        </p:txBody>
      </p:sp>
    </p:spTree>
    <p:extLst>
      <p:ext uri="{BB962C8B-B14F-4D97-AF65-F5344CB8AC3E}">
        <p14:creationId xmlns:p14="http://schemas.microsoft.com/office/powerpoint/2010/main" val="38064558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333375"/>
            <a:ext cx="8305800" cy="5810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36550" y="1143000"/>
            <a:ext cx="842645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36550" y="3810000"/>
            <a:ext cx="842645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ftr" sz="quarter" idx="10"/>
          </p:nvPr>
        </p:nvSpPr>
        <p:spPr/>
        <p:txBody>
          <a:bodyPr/>
          <a:lstStyle>
            <a:lvl1pPr>
              <a:defRPr/>
            </a:lvl1pPr>
          </a:lstStyle>
          <a:p>
            <a:pPr>
              <a:defRPr/>
            </a:pPr>
            <a:endParaRPr lang="zh-CN" altLang="zh-CN"/>
          </a:p>
        </p:txBody>
      </p:sp>
      <p:sp>
        <p:nvSpPr>
          <p:cNvPr id="6" name="Rectangle 8"/>
          <p:cNvSpPr>
            <a:spLocks noGrp="1" noChangeArrowheads="1"/>
          </p:cNvSpPr>
          <p:nvPr>
            <p:ph type="sldNum" sz="quarter" idx="11"/>
          </p:nvPr>
        </p:nvSpPr>
        <p:spPr/>
        <p:txBody>
          <a:bodyPr/>
          <a:lstStyle>
            <a:lvl1pPr>
              <a:defRPr/>
            </a:lvl1pPr>
          </a:lstStyle>
          <a:p>
            <a:pPr>
              <a:defRPr/>
            </a:pPr>
            <a:r>
              <a:rPr lang="en-US"/>
              <a:t>[</a:t>
            </a:r>
            <a:fld id="{C0786A45-B847-404D-AEEA-EC73A437B8FB}" type="slidenum">
              <a:rPr lang="en-US"/>
              <a:pPr>
                <a:defRPr/>
              </a:pPr>
              <a:t>‹#›</a:t>
            </a:fld>
            <a:r>
              <a:rPr lang="en-US"/>
              <a:t>]</a:t>
            </a:r>
          </a:p>
        </p:txBody>
      </p:sp>
      <p:sp>
        <p:nvSpPr>
          <p:cNvPr id="7" name="Rectangle 8"/>
          <p:cNvSpPr txBox="1">
            <a:spLocks noChangeArrowheads="1"/>
          </p:cNvSpPr>
          <p:nvPr userDrawn="1"/>
        </p:nvSpPr>
        <p:spPr bwMode="auto">
          <a:xfrm>
            <a:off x="4114800" y="6477000"/>
            <a:ext cx="608013" cy="303213"/>
          </a:xfrm>
          <a:prstGeom prst="rect">
            <a:avLst/>
          </a:prstGeom>
          <a:noFill/>
          <a:ln w="9525">
            <a:noFill/>
            <a:miter lim="800000"/>
            <a:headEnd/>
            <a:tailEnd/>
          </a:ln>
          <a:effectLst/>
        </p:spPr>
        <p:txBody>
          <a:bodyPr vert="horz" wrap="none" lIns="92075" tIns="46038" rIns="92075" bIns="46038" numCol="1" anchor="b"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Arial" pitchFamily="34" charset="0"/>
                <a:ea typeface="ＭＳ Ｐゴシック" charset="-128"/>
                <a:cs typeface="+mn-cs"/>
              </a:rPr>
              <a:t>[</a:t>
            </a:r>
            <a:fld id="{76C16D65-260D-406F-A2BF-AB769FEB7B8A}" type="slidenum">
              <a:rPr kumimoji="0" lang="en-US" sz="1200" b="0" i="0" u="none" strike="noStrike" kern="1200" cap="none" spc="0" normalizeH="0" baseline="0" noProof="0" smtClean="0">
                <a:ln>
                  <a:noFill/>
                </a:ln>
                <a:solidFill>
                  <a:schemeClr val="tx1"/>
                </a:solidFill>
                <a:effectLst/>
                <a:uLnTx/>
                <a:uFillTx/>
                <a:latin typeface="Arial" pitchFamily="34"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r>
              <a:rPr kumimoji="0" lang="en-US" sz="1200" b="0" i="0" u="none" strike="noStrike" kern="1200" cap="none" spc="0" normalizeH="0" baseline="0" noProof="0" dirty="0" smtClean="0">
                <a:ln>
                  <a:noFill/>
                </a:ln>
                <a:solidFill>
                  <a:schemeClr val="tx1"/>
                </a:solidFill>
                <a:effectLst/>
                <a:uLnTx/>
                <a:uFillTx/>
                <a:latin typeface="Arial" pitchFamily="34" charset="0"/>
                <a:ea typeface="ＭＳ Ｐゴシック" charset="-128"/>
                <a:cs typeface="+mn-cs"/>
              </a:rPr>
              <a:t>]</a:t>
            </a:r>
            <a:endParaRPr kumimoji="0" lang="en-US" sz="1200" b="0" i="0" u="none" strike="noStrike" kern="1200" cap="none" spc="0" normalizeH="0" baseline="0" noProof="0" dirty="0">
              <a:ln>
                <a:noFill/>
              </a:ln>
              <a:solidFill>
                <a:schemeClr val="tx1"/>
              </a:solidFill>
              <a:effectLst/>
              <a:uLnTx/>
              <a:uFillTx/>
              <a:latin typeface="Arial" pitchFamily="34" charset="0"/>
              <a:ea typeface="ＭＳ Ｐゴシック" charset="-128"/>
              <a:cs typeface="+mn-cs"/>
            </a:endParaRPr>
          </a:p>
        </p:txBody>
      </p:sp>
    </p:spTree>
    <p:extLst>
      <p:ext uri="{BB962C8B-B14F-4D97-AF65-F5344CB8AC3E}">
        <p14:creationId xmlns:p14="http://schemas.microsoft.com/office/powerpoint/2010/main" val="34822309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333375"/>
            <a:ext cx="8305800" cy="5810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36550" y="1143000"/>
            <a:ext cx="4137025"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25975" y="1143000"/>
            <a:ext cx="4137025"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336550" y="3810000"/>
            <a:ext cx="842645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
          <p:cNvSpPr>
            <a:spLocks noGrp="1" noChangeArrowheads="1"/>
          </p:cNvSpPr>
          <p:nvPr>
            <p:ph type="ftr" sz="quarter" idx="10"/>
          </p:nvPr>
        </p:nvSpPr>
        <p:spPr/>
        <p:txBody>
          <a:bodyPr/>
          <a:lstStyle>
            <a:lvl1pPr>
              <a:defRPr/>
            </a:lvl1pPr>
          </a:lstStyle>
          <a:p>
            <a:pPr>
              <a:defRPr/>
            </a:pPr>
            <a:endParaRPr lang="zh-CN" altLang="zh-CN"/>
          </a:p>
        </p:txBody>
      </p:sp>
      <p:sp>
        <p:nvSpPr>
          <p:cNvPr id="7" name="Rectangle 8"/>
          <p:cNvSpPr>
            <a:spLocks noGrp="1" noChangeArrowheads="1"/>
          </p:cNvSpPr>
          <p:nvPr>
            <p:ph type="sldNum" sz="quarter" idx="11"/>
          </p:nvPr>
        </p:nvSpPr>
        <p:spPr/>
        <p:txBody>
          <a:bodyPr/>
          <a:lstStyle>
            <a:lvl1pPr>
              <a:defRPr/>
            </a:lvl1pPr>
          </a:lstStyle>
          <a:p>
            <a:pPr>
              <a:defRPr/>
            </a:pPr>
            <a:r>
              <a:rPr lang="en-US"/>
              <a:t>[</a:t>
            </a:r>
            <a:fld id="{35530BF0-2523-4835-90CB-850402341313}" type="slidenum">
              <a:rPr lang="en-US"/>
              <a:pPr>
                <a:defRPr/>
              </a:pPr>
              <a:t>‹#›</a:t>
            </a:fld>
            <a:r>
              <a:rPr lang="en-US"/>
              <a:t>]</a:t>
            </a:r>
          </a:p>
        </p:txBody>
      </p:sp>
      <p:sp>
        <p:nvSpPr>
          <p:cNvPr id="8" name="Rectangle 8"/>
          <p:cNvSpPr txBox="1">
            <a:spLocks noChangeArrowheads="1"/>
          </p:cNvSpPr>
          <p:nvPr userDrawn="1"/>
        </p:nvSpPr>
        <p:spPr bwMode="auto">
          <a:xfrm>
            <a:off x="4114800" y="6477000"/>
            <a:ext cx="608013" cy="303213"/>
          </a:xfrm>
          <a:prstGeom prst="rect">
            <a:avLst/>
          </a:prstGeom>
          <a:noFill/>
          <a:ln w="9525">
            <a:noFill/>
            <a:miter lim="800000"/>
            <a:headEnd/>
            <a:tailEnd/>
          </a:ln>
          <a:effectLst/>
        </p:spPr>
        <p:txBody>
          <a:bodyPr vert="horz" wrap="none" lIns="92075" tIns="46038" rIns="92075" bIns="46038" numCol="1" anchor="b"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chemeClr val="tx1"/>
                </a:solidFill>
                <a:effectLst/>
                <a:uLnTx/>
                <a:uFillTx/>
                <a:latin typeface="Arial" pitchFamily="34" charset="0"/>
                <a:ea typeface="ＭＳ Ｐゴシック" charset="-128"/>
                <a:cs typeface="+mn-cs"/>
              </a:rPr>
              <a:t>[</a:t>
            </a:r>
            <a:fld id="{76C16D65-260D-406F-A2BF-AB769FEB7B8A}" type="slidenum">
              <a:rPr kumimoji="0" lang="en-US" sz="1200" b="0" i="0" u="none" strike="noStrike" kern="1200" cap="none" spc="0" normalizeH="0" baseline="0" noProof="0" smtClean="0">
                <a:ln>
                  <a:noFill/>
                </a:ln>
                <a:solidFill>
                  <a:schemeClr val="tx1"/>
                </a:solidFill>
                <a:effectLst/>
                <a:uLnTx/>
                <a:uFillTx/>
                <a:latin typeface="Arial" pitchFamily="34"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r>
              <a:rPr kumimoji="0" lang="en-US" sz="1200" b="0" i="0" u="none" strike="noStrike" kern="1200" cap="none" spc="0" normalizeH="0" baseline="0" noProof="0" smtClean="0">
                <a:ln>
                  <a:noFill/>
                </a:ln>
                <a:solidFill>
                  <a:schemeClr val="tx1"/>
                </a:solidFill>
                <a:effectLst/>
                <a:uLnTx/>
                <a:uFillTx/>
                <a:latin typeface="Arial" pitchFamily="34" charset="0"/>
                <a:ea typeface="ＭＳ Ｐゴシック" charset="-128"/>
                <a:cs typeface="+mn-cs"/>
              </a:rPr>
              <a:t>]</a:t>
            </a:r>
            <a:endParaRPr kumimoji="0" lang="en-US" sz="1200" b="0" i="0" u="none" strike="noStrike" kern="1200" cap="none" spc="0" normalizeH="0" baseline="0" noProof="0" dirty="0">
              <a:ln>
                <a:noFill/>
              </a:ln>
              <a:solidFill>
                <a:schemeClr val="tx1"/>
              </a:solidFill>
              <a:effectLst/>
              <a:uLnTx/>
              <a:uFillTx/>
              <a:latin typeface="Arial" pitchFamily="34" charset="0"/>
              <a:ea typeface="ＭＳ Ｐゴシック" charset="-128"/>
              <a:cs typeface="+mn-cs"/>
            </a:endParaRPr>
          </a:p>
        </p:txBody>
      </p:sp>
    </p:spTree>
    <p:extLst>
      <p:ext uri="{BB962C8B-B14F-4D97-AF65-F5344CB8AC3E}">
        <p14:creationId xmlns:p14="http://schemas.microsoft.com/office/powerpoint/2010/main" val="28438143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11277" name="Rectangle 13"/>
          <p:cNvSpPr>
            <a:spLocks noGrp="1" noChangeArrowheads="1"/>
          </p:cNvSpPr>
          <p:nvPr>
            <p:ph type="ctrTitle" sz="quarter"/>
          </p:nvPr>
        </p:nvSpPr>
        <p:spPr>
          <a:xfrm>
            <a:off x="800100" y="2895600"/>
            <a:ext cx="7543800" cy="1866900"/>
          </a:xfrm>
        </p:spPr>
        <p:txBody>
          <a:bodyPr/>
          <a:lstStyle>
            <a:lvl1pPr>
              <a:defRPr sz="3600">
                <a:solidFill>
                  <a:srgbClr val="FFFFFF"/>
                </a:solidFill>
              </a:defRPr>
            </a:lvl1pPr>
          </a:lstStyle>
          <a:p>
            <a:r>
              <a:rPr lang="en-GB" dirty="0"/>
              <a:t>Click to edit Master title style</a:t>
            </a:r>
          </a:p>
        </p:txBody>
      </p:sp>
      <p:sp>
        <p:nvSpPr>
          <p:cNvPr id="3" name="Rectangle 8"/>
          <p:cNvSpPr>
            <a:spLocks noGrp="1" noChangeArrowheads="1"/>
          </p:cNvSpPr>
          <p:nvPr>
            <p:ph type="sldNum" sz="quarter" idx="11"/>
          </p:nvPr>
        </p:nvSpPr>
        <p:spPr>
          <a:xfrm>
            <a:off x="4114800" y="6477000"/>
            <a:ext cx="608013" cy="303213"/>
          </a:xfrm>
        </p:spPr>
        <p:txBody>
          <a:bodyPr/>
          <a:lstStyle>
            <a:lvl1pPr>
              <a:defRPr/>
            </a:lvl1pPr>
          </a:lstStyle>
          <a:p>
            <a:pPr>
              <a:defRPr/>
            </a:pPr>
            <a:r>
              <a:rPr lang="en-US" dirty="0"/>
              <a:t>[</a:t>
            </a:r>
            <a:fld id="{76C16D65-260D-406F-A2BF-AB769FEB7B8A}" type="slidenum">
              <a:rPr lang="en-US"/>
              <a:pPr>
                <a:defRPr/>
              </a:pPr>
              <a:t>‹#›</a:t>
            </a:fld>
            <a:r>
              <a:rPr lang="en-US" dirty="0"/>
              <a:t>]</a:t>
            </a:r>
          </a:p>
        </p:txBody>
      </p:sp>
    </p:spTree>
    <p:extLst>
      <p:ext uri="{BB962C8B-B14F-4D97-AF65-F5344CB8AC3E}">
        <p14:creationId xmlns:p14="http://schemas.microsoft.com/office/powerpoint/2010/main" val="222023114"/>
      </p:ext>
    </p:extLst>
  </p:cSld>
  <p:clrMapOvr>
    <a:masterClrMapping/>
  </p:clrMapOvr>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14" name="内容占位符 13"/>
          <p:cNvSpPr>
            <a:spLocks noGrp="1"/>
          </p:cNvSpPr>
          <p:nvPr>
            <p:ph sz="quarter" idx="13"/>
          </p:nvPr>
        </p:nvSpPr>
        <p:spPr>
          <a:xfrm>
            <a:off x="971600" y="1844824"/>
            <a:ext cx="6985000" cy="4105275"/>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altLang="zh-CN" smtClean="0"/>
              <a:t>Click to edit Master text styles</a:t>
            </a:r>
          </a:p>
        </p:txBody>
      </p:sp>
      <p:sp>
        <p:nvSpPr>
          <p:cNvPr id="11" name="标题 1"/>
          <p:cNvSpPr>
            <a:spLocks noGrp="1"/>
          </p:cNvSpPr>
          <p:nvPr>
            <p:ph type="title"/>
          </p:nvPr>
        </p:nvSpPr>
        <p:spPr>
          <a:xfrm>
            <a:off x="1619672" y="332656"/>
            <a:ext cx="6336704" cy="1143000"/>
          </a:xfrm>
        </p:spPr>
        <p:txBody>
          <a:bodyPr>
            <a:normAutofit/>
          </a:bodyPr>
          <a:lstStyle>
            <a:lvl1pPr algn="l">
              <a:defRPr sz="4000">
                <a:solidFill>
                  <a:schemeClr val="accent6">
                    <a:lumMod val="50000"/>
                  </a:schemeClr>
                </a:solidFill>
              </a:defRPr>
            </a:lvl1pPr>
          </a:lstStyle>
          <a:p>
            <a:r>
              <a:rPr lang="en-US" altLang="zh-CN" dirty="0" smtClean="0"/>
              <a:t>Click to edit Master title style</a:t>
            </a:r>
            <a:endParaRPr lang="zh-CN" altLang="en-US" dirty="0"/>
          </a:p>
        </p:txBody>
      </p:sp>
      <p:sp>
        <p:nvSpPr>
          <p:cNvPr id="12" name="Rectangle 8"/>
          <p:cNvSpPr txBox="1">
            <a:spLocks noChangeArrowheads="1"/>
          </p:cNvSpPr>
          <p:nvPr userDrawn="1"/>
        </p:nvSpPr>
        <p:spPr bwMode="auto">
          <a:xfrm>
            <a:off x="4114800" y="6477000"/>
            <a:ext cx="608013" cy="303213"/>
          </a:xfrm>
          <a:prstGeom prst="rect">
            <a:avLst/>
          </a:prstGeom>
          <a:noFill/>
          <a:ln w="9525">
            <a:noFill/>
            <a:miter lim="800000"/>
            <a:headEnd/>
            <a:tailEnd/>
          </a:ln>
          <a:effectLst/>
        </p:spPr>
        <p:txBody>
          <a:bodyPr vert="horz" wrap="none" lIns="92075" tIns="46038" rIns="92075" bIns="46038" numCol="1" anchor="b"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Arial" pitchFamily="34" charset="0"/>
                <a:ea typeface="ＭＳ Ｐゴシック" charset="-128"/>
                <a:cs typeface="+mn-cs"/>
              </a:rPr>
              <a:t>[</a:t>
            </a:r>
            <a:fld id="{76C16D65-260D-406F-A2BF-AB769FEB7B8A}" type="slidenum">
              <a:rPr kumimoji="0" lang="en-US" sz="1200" b="0" i="0" u="none" strike="noStrike" kern="1200" cap="none" spc="0" normalizeH="0" baseline="0" noProof="0" smtClean="0">
                <a:ln>
                  <a:noFill/>
                </a:ln>
                <a:solidFill>
                  <a:schemeClr val="tx1"/>
                </a:solidFill>
                <a:effectLst/>
                <a:uLnTx/>
                <a:uFillTx/>
                <a:latin typeface="Arial" pitchFamily="34"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r>
              <a:rPr kumimoji="0" lang="en-US" sz="1200" b="0" i="0" u="none" strike="noStrike" kern="1200" cap="none" spc="0" normalizeH="0" baseline="0" noProof="0" dirty="0" smtClean="0">
                <a:ln>
                  <a:noFill/>
                </a:ln>
                <a:solidFill>
                  <a:schemeClr val="tx1"/>
                </a:solidFill>
                <a:effectLst/>
                <a:uLnTx/>
                <a:uFillTx/>
                <a:latin typeface="Arial" pitchFamily="34" charset="0"/>
                <a:ea typeface="ＭＳ Ｐゴシック" charset="-128"/>
                <a:cs typeface="+mn-cs"/>
              </a:rPr>
              <a:t>]</a:t>
            </a:r>
            <a:endParaRPr kumimoji="0" lang="en-US" sz="1200" b="0" i="0" u="none" strike="noStrike" kern="1200" cap="none" spc="0" normalizeH="0" baseline="0" noProof="0" dirty="0">
              <a:ln>
                <a:noFill/>
              </a:ln>
              <a:solidFill>
                <a:schemeClr val="tx1"/>
              </a:solidFill>
              <a:effectLst/>
              <a:uLnTx/>
              <a:uFillTx/>
              <a:latin typeface="Arial" pitchFamily="34" charset="0"/>
              <a:ea typeface="ＭＳ Ｐゴシック" charset="-128"/>
              <a:cs typeface="+mn-cs"/>
            </a:endParaRPr>
          </a:p>
        </p:txBody>
      </p:sp>
    </p:spTree>
    <p:extLst>
      <p:ext uri="{BB962C8B-B14F-4D97-AF65-F5344CB8AC3E}">
        <p14:creationId xmlns:p14="http://schemas.microsoft.com/office/powerpoint/2010/main" val="3807078833"/>
      </p:ext>
    </p:extLst>
  </p:cSld>
  <p:clrMapOvr>
    <a:masterClrMapping/>
  </p:clrMapOvr>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619672" y="332656"/>
            <a:ext cx="6336704" cy="1143000"/>
          </a:xfrm>
        </p:spPr>
        <p:txBody>
          <a:bodyPr>
            <a:normAutofit/>
          </a:bodyPr>
          <a:lstStyle>
            <a:lvl1pPr algn="l">
              <a:defRPr sz="4000">
                <a:solidFill>
                  <a:schemeClr val="accent6">
                    <a:lumMod val="50000"/>
                  </a:schemeClr>
                </a:solidFill>
              </a:defRPr>
            </a:lvl1pPr>
          </a:lstStyle>
          <a:p>
            <a:r>
              <a:rPr lang="en-US" altLang="zh-CN" dirty="0" smtClean="0"/>
              <a:t>Click to edit Master title style</a:t>
            </a:r>
            <a:endParaRPr lang="zh-CN" altLang="en-US" dirty="0"/>
          </a:p>
        </p:txBody>
      </p:sp>
      <p:sp>
        <p:nvSpPr>
          <p:cNvPr id="14" name="内容占位符 13"/>
          <p:cNvSpPr>
            <a:spLocks noGrp="1"/>
          </p:cNvSpPr>
          <p:nvPr>
            <p:ph sz="quarter" idx="13"/>
          </p:nvPr>
        </p:nvSpPr>
        <p:spPr>
          <a:xfrm>
            <a:off x="971600" y="2500306"/>
            <a:ext cx="3386086" cy="3449793"/>
          </a:xfrm>
        </p:spPr>
        <p:txBody>
          <a:bodyPr>
            <a:normAutofit/>
          </a:bodyPr>
          <a:lstStyle>
            <a:lvl1pPr>
              <a:buFont typeface="Wingdings" pitchFamily="2" charset="2"/>
              <a:buChar char="Ø"/>
              <a:defRPr sz="2400">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altLang="zh-CN" smtClean="0"/>
              <a:t>Click to edit Master text styles</a:t>
            </a:r>
          </a:p>
        </p:txBody>
      </p:sp>
      <p:sp>
        <p:nvSpPr>
          <p:cNvPr id="13" name="内容占位符 13"/>
          <p:cNvSpPr>
            <a:spLocks noGrp="1"/>
          </p:cNvSpPr>
          <p:nvPr>
            <p:ph sz="quarter" idx="14"/>
          </p:nvPr>
        </p:nvSpPr>
        <p:spPr>
          <a:xfrm>
            <a:off x="4643438" y="2500306"/>
            <a:ext cx="3386086" cy="3462333"/>
          </a:xfrm>
        </p:spPr>
        <p:txBody>
          <a:bodyPr/>
          <a:lstStyle>
            <a:lvl1pPr>
              <a:buFont typeface="Wingdings" pitchFamily="2" charset="2"/>
              <a:buChar char="Ø"/>
              <a:defRPr sz="2400">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altLang="zh-CN" smtClean="0"/>
              <a:t>Click to edit Master text styles</a:t>
            </a:r>
          </a:p>
        </p:txBody>
      </p:sp>
      <p:sp>
        <p:nvSpPr>
          <p:cNvPr id="19" name="文本占位符 18"/>
          <p:cNvSpPr>
            <a:spLocks noGrp="1"/>
          </p:cNvSpPr>
          <p:nvPr>
            <p:ph type="body" sz="quarter" idx="15"/>
          </p:nvPr>
        </p:nvSpPr>
        <p:spPr>
          <a:xfrm>
            <a:off x="1000100" y="1785938"/>
            <a:ext cx="7000925" cy="714368"/>
          </a:xfrm>
        </p:spPr>
        <p:txBody>
          <a:bodyPr>
            <a:normAutofit/>
          </a:bodyPr>
          <a:lstStyle>
            <a:lvl1pPr>
              <a:defRPr lang="zh-CN" altLang="en-US" sz="3200" kern="1200" baseline="0" dirty="0" smtClean="0">
                <a:solidFill>
                  <a:schemeClr val="tx2">
                    <a:lumMod val="75000"/>
                  </a:schemeClr>
                </a:solidFill>
                <a:latin typeface="+mn-lt"/>
                <a:ea typeface="+mn-ea"/>
                <a:cs typeface="+mn-cs"/>
              </a:defRPr>
            </a:lvl1pPr>
          </a:lstStyle>
          <a:p>
            <a:pPr lvl="0"/>
            <a:r>
              <a:rPr lang="en-US" altLang="zh-CN" smtClean="0"/>
              <a:t>Click to edit Master text styles</a:t>
            </a:r>
          </a:p>
        </p:txBody>
      </p:sp>
      <p:sp>
        <p:nvSpPr>
          <p:cNvPr id="8" name="Rectangle 8"/>
          <p:cNvSpPr>
            <a:spLocks noGrp="1" noChangeArrowheads="1"/>
          </p:cNvSpPr>
          <p:nvPr>
            <p:ph type="sldNum" sz="quarter" idx="11"/>
          </p:nvPr>
        </p:nvSpPr>
        <p:spPr>
          <a:xfrm>
            <a:off x="4114800" y="6477000"/>
            <a:ext cx="608013" cy="303213"/>
          </a:xfrm>
        </p:spPr>
        <p:txBody>
          <a:bodyPr/>
          <a:lstStyle>
            <a:lvl1pPr>
              <a:defRPr/>
            </a:lvl1pPr>
          </a:lstStyle>
          <a:p>
            <a:pPr>
              <a:defRPr/>
            </a:pPr>
            <a:r>
              <a:rPr lang="en-US" dirty="0"/>
              <a:t>[</a:t>
            </a:r>
            <a:fld id="{76C16D65-260D-406F-A2BF-AB769FEB7B8A}" type="slidenum">
              <a:rPr lang="en-US"/>
              <a:pPr>
                <a:defRPr/>
              </a:pPr>
              <a:t>‹#›</a:t>
            </a:fld>
            <a:r>
              <a:rPr lang="en-US" dirty="0"/>
              <a:t>]</a:t>
            </a:r>
          </a:p>
        </p:txBody>
      </p:sp>
    </p:spTree>
    <p:extLst>
      <p:ext uri="{BB962C8B-B14F-4D97-AF65-F5344CB8AC3E}">
        <p14:creationId xmlns:p14="http://schemas.microsoft.com/office/powerpoint/2010/main" val="3328295879"/>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2234356640"/>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2819734602"/>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3481223849"/>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1338008675"/>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1956737980"/>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1343425905"/>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1199490828"/>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20" Type="http://schemas.openxmlformats.org/officeDocument/2006/relationships/image" Target="../media/image1.png"/><Relationship Id="rId21"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2" Type="http://schemas.openxmlformats.org/officeDocument/2006/relationships/image" Target="../media/image2.jpeg"/><Relationship Id="rId23" Type="http://schemas.openxmlformats.org/officeDocument/2006/relationships/image" Target="../media/image3.png"/><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slideLayout" Target="../slideLayouts/slideLayout27.xml"/><Relationship Id="rId17" Type="http://schemas.openxmlformats.org/officeDocument/2006/relationships/slideLayout" Target="../slideLayouts/slideLayout28.xml"/><Relationship Id="rId18" Type="http://schemas.openxmlformats.org/officeDocument/2006/relationships/slideLayout" Target="../slideLayouts/slideLayout29.xml"/><Relationship Id="rId19"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27" name="Rectangle 3"/>
          <p:cNvSpPr>
            <a:spLocks noGrp="1" noChangeArrowheads="1"/>
          </p:cNvSpPr>
          <p:nvPr>
            <p:ph type="body" idx="1"/>
          </p:nvPr>
        </p:nvSpPr>
        <p:spPr bwMode="auto">
          <a:xfrm>
            <a:off x="533400" y="1371600"/>
            <a:ext cx="7924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29" name="Rectangle 5"/>
          <p:cNvSpPr>
            <a:spLocks noGrp="1" noChangeArrowheads="1"/>
          </p:cNvSpPr>
          <p:nvPr>
            <p:ph type="ftr" sz="quarter" idx="3"/>
          </p:nvPr>
        </p:nvSpPr>
        <p:spPr bwMode="auto">
          <a:xfrm>
            <a:off x="685800" y="6248400"/>
            <a:ext cx="7772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zh-CN" altLang="zh-CN"/>
          </a:p>
        </p:txBody>
      </p:sp>
    </p:spTree>
  </p:cSld>
  <p:clrMap bg1="lt1" tx1="dk1" bg2="lt2" tx2="dk2" accent1="accent1" accent2="accent2" accent3="accent3" accent4="accent4" accent5="accent5" accent6="accent6" hlink="hlink" folHlink="folHlink"/>
  <p:sldLayoutIdLst>
    <p:sldLayoutId id="2147484719" r:id="rId1"/>
    <p:sldLayoutId id="2147484720" r:id="rId2"/>
    <p:sldLayoutId id="2147484721" r:id="rId3"/>
    <p:sldLayoutId id="2147484722" r:id="rId4"/>
    <p:sldLayoutId id="2147484723" r:id="rId5"/>
    <p:sldLayoutId id="2147484724" r:id="rId6"/>
    <p:sldLayoutId id="2147484725" r:id="rId7"/>
    <p:sldLayoutId id="2147484726" r:id="rId8"/>
    <p:sldLayoutId id="2147484727" r:id="rId9"/>
    <p:sldLayoutId id="2147484728" r:id="rId10"/>
    <p:sldLayoutId id="2147484729" r:id="rId11"/>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32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32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32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32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32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bwMode="auto">
          <a:xfrm>
            <a:off x="336550" y="1143000"/>
            <a:ext cx="84264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44035" name="Rectangle 3"/>
          <p:cNvSpPr>
            <a:spLocks noGrp="1" noChangeArrowheads="1"/>
          </p:cNvSpPr>
          <p:nvPr>
            <p:ph type="title"/>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44039" name="Rectangle 7"/>
          <p:cNvSpPr>
            <a:spLocks noGrp="1" noChangeArrowheads="1"/>
          </p:cNvSpPr>
          <p:nvPr>
            <p:ph type="ftr" sz="quarter" idx="3"/>
          </p:nvPr>
        </p:nvSpPr>
        <p:spPr bwMode="auto">
          <a:xfrm>
            <a:off x="1447800" y="6477000"/>
            <a:ext cx="6934200" cy="304800"/>
          </a:xfrm>
          <a:prstGeom prst="rect">
            <a:avLst/>
          </a:prstGeom>
          <a:noFill/>
          <a:ln w="9525">
            <a:noFill/>
            <a:miter lim="800000"/>
            <a:headEnd/>
            <a:tailEnd/>
          </a:ln>
          <a:effectLst/>
        </p:spPr>
        <p:txBody>
          <a:bodyPr vert="horz" wrap="none" lIns="92075" tIns="46038" rIns="92075" bIns="46038" numCol="1" anchor="b" anchorCtr="0" compatLnSpc="1">
            <a:prstTxWarp prst="textNoShape">
              <a:avLst/>
            </a:prstTxWarp>
          </a:bodyPr>
          <a:lstStyle>
            <a:lvl1pPr>
              <a:defRPr sz="1200">
                <a:latin typeface="Arial" pitchFamily="34" charset="0"/>
              </a:defRPr>
            </a:lvl1pPr>
          </a:lstStyle>
          <a:p>
            <a:pPr>
              <a:defRPr/>
            </a:pPr>
            <a:endParaRPr lang="zh-CN" altLang="zh-CN" dirty="0"/>
          </a:p>
        </p:txBody>
      </p:sp>
      <p:sp>
        <p:nvSpPr>
          <p:cNvPr id="44040" name="Rectangle 8"/>
          <p:cNvSpPr>
            <a:spLocks noGrp="1" noChangeArrowheads="1"/>
          </p:cNvSpPr>
          <p:nvPr>
            <p:ph type="sldNum" sz="quarter" idx="4"/>
          </p:nvPr>
        </p:nvSpPr>
        <p:spPr bwMode="auto">
          <a:xfrm>
            <a:off x="8229600" y="6477000"/>
            <a:ext cx="608013" cy="303213"/>
          </a:xfrm>
          <a:prstGeom prst="rect">
            <a:avLst/>
          </a:prstGeom>
          <a:noFill/>
          <a:ln w="9525">
            <a:noFill/>
            <a:miter lim="800000"/>
            <a:headEnd/>
            <a:tailEnd/>
          </a:ln>
          <a:effectLst/>
        </p:spPr>
        <p:txBody>
          <a:bodyPr vert="horz" wrap="none" lIns="92075" tIns="46038" rIns="92075" bIns="46038" numCol="1" anchor="b" anchorCtr="0" compatLnSpc="1">
            <a:prstTxWarp prst="textNoShape">
              <a:avLst/>
            </a:prstTxWarp>
          </a:bodyPr>
          <a:lstStyle>
            <a:lvl1pPr algn="r">
              <a:defRPr sz="1200">
                <a:latin typeface="Arial" pitchFamily="34" charset="0"/>
                <a:ea typeface="ＭＳ Ｐゴシック" charset="-128"/>
              </a:defRPr>
            </a:lvl1pPr>
          </a:lstStyle>
          <a:p>
            <a:pPr>
              <a:defRPr/>
            </a:pPr>
            <a:r>
              <a:rPr lang="en-US"/>
              <a:t>[</a:t>
            </a:r>
            <a:fld id="{62859365-413A-491A-8D3B-FEF24E45731F}" type="slidenum">
              <a:rPr lang="en-US"/>
              <a:pPr>
                <a:defRPr/>
              </a:pPr>
              <a:t>‹#›</a:t>
            </a:fld>
            <a:r>
              <a:rPr lang="en-US"/>
              <a:t>]</a:t>
            </a:r>
          </a:p>
        </p:txBody>
      </p:sp>
      <p:sp>
        <p:nvSpPr>
          <p:cNvPr id="2054" name="Line 10"/>
          <p:cNvSpPr>
            <a:spLocks noChangeShapeType="1"/>
          </p:cNvSpPr>
          <p:nvPr/>
        </p:nvSpPr>
        <p:spPr bwMode="auto">
          <a:xfrm>
            <a:off x="762000" y="6421438"/>
            <a:ext cx="8228013" cy="0"/>
          </a:xfrm>
          <a:prstGeom prst="line">
            <a:avLst/>
          </a:prstGeom>
          <a:noFill/>
          <a:ln w="28575">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zh-CN" altLang="en-US"/>
          </a:p>
        </p:txBody>
      </p:sp>
      <p:grpSp>
        <p:nvGrpSpPr>
          <p:cNvPr id="2055" name="Group 14"/>
          <p:cNvGrpSpPr>
            <a:grpSpLocks/>
          </p:cNvGrpSpPr>
          <p:nvPr/>
        </p:nvGrpSpPr>
        <p:grpSpPr bwMode="auto">
          <a:xfrm>
            <a:off x="0" y="2979738"/>
            <a:ext cx="9144000" cy="900112"/>
            <a:chOff x="0" y="416"/>
            <a:chExt cx="5760" cy="567"/>
          </a:xfrm>
        </p:grpSpPr>
        <p:sp>
          <p:nvSpPr>
            <p:cNvPr id="2058" name="Rectangle 11"/>
            <p:cNvSpPr>
              <a:spLocks noChangeArrowheads="1"/>
            </p:cNvSpPr>
            <p:nvPr userDrawn="1"/>
          </p:nvSpPr>
          <p:spPr bwMode="auto">
            <a:xfrm>
              <a:off x="0" y="416"/>
              <a:ext cx="4464" cy="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p>
              <a:endParaRPr lang="zh-CN" altLang="zh-CN"/>
            </a:p>
          </p:txBody>
        </p:sp>
        <p:sp>
          <p:nvSpPr>
            <p:cNvPr id="2059" name="Rectangle 12"/>
            <p:cNvSpPr>
              <a:spLocks noChangeArrowheads="1"/>
            </p:cNvSpPr>
            <p:nvPr userDrawn="1"/>
          </p:nvSpPr>
          <p:spPr bwMode="auto">
            <a:xfrm>
              <a:off x="0" y="416"/>
              <a:ext cx="5760" cy="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nchor="ctr"/>
            <a:lstStyle/>
            <a:p>
              <a:r>
                <a:rPr lang="en-US" altLang="zh-CN" sz="900">
                  <a:latin typeface="Arial" pitchFamily="34" charset="0"/>
                </a:rPr>
                <a:t>  </a:t>
              </a:r>
              <a:r>
                <a:rPr lang="en-US" altLang="zh-CN" sz="5300">
                  <a:latin typeface="Arial" pitchFamily="34" charset="0"/>
                </a:rPr>
                <a:t> </a:t>
              </a:r>
              <a:r>
                <a:rPr lang="en-US" altLang="zh-CN" sz="900">
                  <a:latin typeface="Arial" pitchFamily="34" charset="0"/>
                </a:rPr>
                <a:t>                                                          </a:t>
              </a:r>
            </a:p>
          </p:txBody>
        </p:sp>
      </p:grpSp>
      <p:pic>
        <p:nvPicPr>
          <p:cNvPr id="2056" name="Picture 15"/>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04800" y="914400"/>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057" name="Picture 16" descr="http://tbn0.google.com/images?q=tbn:HMEGXKmAqkMYXM:http://content.answers.com/main/content/wp/en/e/ec/University_of_Houston_Logo.jpg">
            <a:hlinkClick r:id="rId21"/>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0137" y="6392732"/>
            <a:ext cx="65931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9" descr="bdxh"/>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409812" y="6291822"/>
            <a:ext cx="580201"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30" r:id="rId1"/>
    <p:sldLayoutId id="2147484731" r:id="rId2"/>
    <p:sldLayoutId id="2147484732" r:id="rId3"/>
    <p:sldLayoutId id="2147484733" r:id="rId4"/>
    <p:sldLayoutId id="2147484734" r:id="rId5"/>
    <p:sldLayoutId id="2147484735" r:id="rId6"/>
    <p:sldLayoutId id="2147484736" r:id="rId7"/>
    <p:sldLayoutId id="2147484737" r:id="rId8"/>
    <p:sldLayoutId id="2147484738" r:id="rId9"/>
    <p:sldLayoutId id="2147484739" r:id="rId10"/>
    <p:sldLayoutId id="2147484740" r:id="rId11"/>
    <p:sldLayoutId id="2147484741" r:id="rId12"/>
    <p:sldLayoutId id="2147484742" r:id="rId13"/>
    <p:sldLayoutId id="2147484743" r:id="rId14"/>
    <p:sldLayoutId id="2147484744" r:id="rId15"/>
    <p:sldLayoutId id="2147484745" r:id="rId16"/>
    <p:sldLayoutId id="2147484746" r:id="rId17"/>
    <p:sldLayoutId id="2147484747" r:id="rId18"/>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mj-lt"/>
          <a:ea typeface="ＭＳ Ｐゴシック" charset="0"/>
          <a:cs typeface="ＭＳ Ｐゴシック"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p:titleStyle>
    <p:bodyStyle>
      <a:lvl1pPr marL="342900" indent="-342900" algn="l" rtl="0" eaLnBrk="0" fontAlgn="base" hangingPunct="0">
        <a:lnSpc>
          <a:spcPct val="95000"/>
        </a:lnSpc>
        <a:spcBef>
          <a:spcPct val="25000"/>
        </a:spcBef>
        <a:spcAft>
          <a:spcPct val="15000"/>
        </a:spcAft>
        <a:buClr>
          <a:schemeClr val="tx2"/>
        </a:buClr>
        <a:buSzPct val="75000"/>
        <a:buFont typeface="Wingdings" pitchFamily="2" charset="2"/>
        <a:buChar char="l"/>
        <a:defRPr sz="2400">
          <a:solidFill>
            <a:schemeClr val="tx1"/>
          </a:solidFill>
          <a:latin typeface="+mn-lt"/>
          <a:ea typeface="ＭＳ Ｐゴシック" charset="0"/>
          <a:cs typeface="ＭＳ Ｐゴシック" charset="0"/>
        </a:defRPr>
      </a:lvl1pPr>
      <a:lvl2pPr marL="742950" indent="-285750" algn="l" rtl="0" eaLnBrk="0" fontAlgn="base" hangingPunct="0">
        <a:spcBef>
          <a:spcPct val="0"/>
        </a:spcBef>
        <a:spcAft>
          <a:spcPct val="25000"/>
        </a:spcAft>
        <a:buClr>
          <a:schemeClr val="tx2"/>
        </a:buClr>
        <a:buChar char="–"/>
        <a:defRPr sz="2200">
          <a:solidFill>
            <a:schemeClr val="tx1"/>
          </a:solidFill>
          <a:latin typeface="+mn-lt"/>
          <a:ea typeface="ＭＳ Ｐゴシック" charset="0"/>
        </a:defRPr>
      </a:lvl2pPr>
      <a:lvl3pPr marL="1085850" indent="-228600" algn="l" rtl="0" eaLnBrk="0" fontAlgn="base" hangingPunct="0">
        <a:spcBef>
          <a:spcPct val="5000"/>
        </a:spcBef>
        <a:spcAft>
          <a:spcPct val="10000"/>
        </a:spcAft>
        <a:buClr>
          <a:schemeClr val="tx2"/>
        </a:buClr>
        <a:buSzPct val="55000"/>
        <a:buFont typeface="Monotype Sorts" charset="2"/>
        <a:buChar char="u"/>
        <a:defRPr sz="2000" i="1">
          <a:solidFill>
            <a:schemeClr val="tx1"/>
          </a:solidFill>
          <a:latin typeface="Georgia" pitchFamily="18" charset="0"/>
          <a:ea typeface="ＭＳ Ｐゴシック" charset="0"/>
        </a:defRPr>
      </a:lvl3pPr>
      <a:lvl4pPr marL="1428750" indent="-228600" algn="l" rtl="0" eaLnBrk="0" fontAlgn="base" hangingPunct="0">
        <a:spcBef>
          <a:spcPct val="10000"/>
        </a:spcBef>
        <a:spcAft>
          <a:spcPct val="0"/>
        </a:spcAft>
        <a:buClr>
          <a:schemeClr val="tx2"/>
        </a:buClr>
        <a:buSzPct val="50000"/>
        <a:buFont typeface="Monotype Sorts" charset="2"/>
        <a:buChar char="l"/>
        <a:defRPr sz="2000">
          <a:solidFill>
            <a:schemeClr val="tx1"/>
          </a:solidFill>
          <a:latin typeface="+mj-lt"/>
          <a:ea typeface="ＭＳ Ｐゴシック" charset="0"/>
        </a:defRPr>
      </a:lvl4pPr>
      <a:lvl5pPr marL="1771650" indent="-228600" algn="l" rtl="0" eaLnBrk="0" fontAlgn="base" hangingPunct="0">
        <a:spcBef>
          <a:spcPct val="10000"/>
        </a:spcBef>
        <a:spcAft>
          <a:spcPct val="0"/>
        </a:spcAft>
        <a:buClr>
          <a:schemeClr val="tx2"/>
        </a:buClr>
        <a:buChar char="–"/>
        <a:defRPr sz="2000">
          <a:solidFill>
            <a:schemeClr val="tx1"/>
          </a:solidFill>
          <a:latin typeface="+mj-lt"/>
          <a:ea typeface="ＭＳ Ｐゴシック" charset="0"/>
        </a:defRPr>
      </a:lvl5pPr>
      <a:lvl6pPr marL="2228850" indent="-228600" algn="l" rtl="0" eaLnBrk="0" fontAlgn="base" hangingPunct="0">
        <a:spcBef>
          <a:spcPct val="10000"/>
        </a:spcBef>
        <a:spcAft>
          <a:spcPct val="0"/>
        </a:spcAft>
        <a:buClr>
          <a:schemeClr val="tx2"/>
        </a:buClr>
        <a:buChar char="–"/>
        <a:defRPr>
          <a:solidFill>
            <a:schemeClr val="tx1"/>
          </a:solidFill>
          <a:latin typeface="+mj-lt"/>
        </a:defRPr>
      </a:lvl6pPr>
      <a:lvl7pPr marL="2686050" indent="-228600" algn="l" rtl="0" eaLnBrk="0" fontAlgn="base" hangingPunct="0">
        <a:spcBef>
          <a:spcPct val="10000"/>
        </a:spcBef>
        <a:spcAft>
          <a:spcPct val="0"/>
        </a:spcAft>
        <a:buClr>
          <a:schemeClr val="tx2"/>
        </a:buClr>
        <a:buChar char="–"/>
        <a:defRPr>
          <a:solidFill>
            <a:schemeClr val="tx1"/>
          </a:solidFill>
          <a:latin typeface="+mj-lt"/>
        </a:defRPr>
      </a:lvl7pPr>
      <a:lvl8pPr marL="3143250" indent="-228600" algn="l" rtl="0" eaLnBrk="0" fontAlgn="base" hangingPunct="0">
        <a:spcBef>
          <a:spcPct val="10000"/>
        </a:spcBef>
        <a:spcAft>
          <a:spcPct val="0"/>
        </a:spcAft>
        <a:buClr>
          <a:schemeClr val="tx2"/>
        </a:buClr>
        <a:buChar char="–"/>
        <a:defRPr>
          <a:solidFill>
            <a:schemeClr val="tx1"/>
          </a:solidFill>
          <a:latin typeface="+mj-lt"/>
        </a:defRPr>
      </a:lvl8pPr>
      <a:lvl9pPr marL="3600450" indent="-228600" algn="l" rtl="0" eaLnBrk="0" fontAlgn="base" hangingPunct="0">
        <a:spcBef>
          <a:spcPct val="10000"/>
        </a:spcBef>
        <a:spcAft>
          <a:spcPct val="0"/>
        </a:spcAft>
        <a:buClr>
          <a:schemeClr val="tx2"/>
        </a:buClr>
        <a:buChar char="–"/>
        <a:defRPr>
          <a:solidFill>
            <a:schemeClr val="tx1"/>
          </a:solidFill>
          <a:latin typeface="+mj-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4" Type="http://schemas.openxmlformats.org/officeDocument/2006/relationships/image" Target="../media/image2.jpeg"/><Relationship Id="rId5"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13.xml"/><Relationship Id="rId2"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image" Target="../media/image187.png"/><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18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189.jpeg"/></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46.xml"/><Relationship Id="rId5" Type="http://schemas.openxmlformats.org/officeDocument/2006/relationships/oleObject" Target="../embeddings/oleObject109.bin"/><Relationship Id="rId6" Type="http://schemas.openxmlformats.org/officeDocument/2006/relationships/image" Target="../media/image190.wmf"/><Relationship Id="rId1" Type="http://schemas.openxmlformats.org/officeDocument/2006/relationships/vmlDrawing" Target="../drawings/vmlDrawing29.vml"/><Relationship Id="rId2" Type="http://schemas.openxmlformats.org/officeDocument/2006/relationships/tags" Target="../tags/tag8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oleObject" Target="../embeddings/oleObject110.bin"/><Relationship Id="rId5" Type="http://schemas.openxmlformats.org/officeDocument/2006/relationships/image" Target="../media/image191.emf"/><Relationship Id="rId6" Type="http://schemas.openxmlformats.org/officeDocument/2006/relationships/oleObject" Target="../embeddings/oleObject111.bin"/><Relationship Id="rId7" Type="http://schemas.openxmlformats.org/officeDocument/2006/relationships/image" Target="../media/image192.wmf"/><Relationship Id="rId1" Type="http://schemas.openxmlformats.org/officeDocument/2006/relationships/vmlDrawing" Target="../drawings/vmlDrawing30.vml"/><Relationship Id="rId2"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50.xml"/><Relationship Id="rId4" Type="http://schemas.openxmlformats.org/officeDocument/2006/relationships/oleObject" Target="../embeddings/oleObject112.bin"/><Relationship Id="rId5" Type="http://schemas.openxmlformats.org/officeDocument/2006/relationships/image" Target="../media/image193.emf"/><Relationship Id="rId6" Type="http://schemas.openxmlformats.org/officeDocument/2006/relationships/oleObject" Target="../embeddings/oleObject113.bin"/><Relationship Id="rId7" Type="http://schemas.openxmlformats.org/officeDocument/2006/relationships/image" Target="../media/image194.wmf"/><Relationship Id="rId8" Type="http://schemas.openxmlformats.org/officeDocument/2006/relationships/oleObject" Target="../embeddings/oleObject114.bin"/><Relationship Id="rId9" Type="http://schemas.openxmlformats.org/officeDocument/2006/relationships/image" Target="../media/image195.wmf"/><Relationship Id="rId10" Type="http://schemas.openxmlformats.org/officeDocument/2006/relationships/oleObject" Target="../embeddings/oleObject115.bin"/><Relationship Id="rId11" Type="http://schemas.openxmlformats.org/officeDocument/2006/relationships/image" Target="../media/image196.wmf"/><Relationship Id="rId1" Type="http://schemas.openxmlformats.org/officeDocument/2006/relationships/vmlDrawing" Target="../drawings/vmlDrawing31.vml"/><Relationship Id="rId2"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51.xml"/><Relationship Id="rId4" Type="http://schemas.openxmlformats.org/officeDocument/2006/relationships/oleObject" Target="../embeddings/oleObject116.bin"/><Relationship Id="rId5" Type="http://schemas.openxmlformats.org/officeDocument/2006/relationships/image" Target="../media/image197.wmf"/><Relationship Id="rId6" Type="http://schemas.openxmlformats.org/officeDocument/2006/relationships/oleObject" Target="../embeddings/oleObject117.bin"/><Relationship Id="rId7" Type="http://schemas.openxmlformats.org/officeDocument/2006/relationships/image" Target="../media/image198.wmf"/><Relationship Id="rId8" Type="http://schemas.openxmlformats.org/officeDocument/2006/relationships/oleObject" Target="../embeddings/oleObject118.bin"/><Relationship Id="rId9" Type="http://schemas.openxmlformats.org/officeDocument/2006/relationships/image" Target="../media/image199.emf"/><Relationship Id="rId10" Type="http://schemas.openxmlformats.org/officeDocument/2006/relationships/oleObject" Target="../embeddings/oleObject119.bin"/><Relationship Id="rId11" Type="http://schemas.openxmlformats.org/officeDocument/2006/relationships/image" Target="../media/image200.wmf"/><Relationship Id="rId1" Type="http://schemas.openxmlformats.org/officeDocument/2006/relationships/vmlDrawing" Target="../drawings/vmlDrawing32.vml"/><Relationship Id="rId2"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52.xml"/><Relationship Id="rId4" Type="http://schemas.openxmlformats.org/officeDocument/2006/relationships/oleObject" Target="../embeddings/oleObject120.bin"/><Relationship Id="rId5" Type="http://schemas.openxmlformats.org/officeDocument/2006/relationships/image" Target="../media/image201.wmf"/><Relationship Id="rId6" Type="http://schemas.openxmlformats.org/officeDocument/2006/relationships/oleObject" Target="../embeddings/oleObject121.bin"/><Relationship Id="rId7" Type="http://schemas.openxmlformats.org/officeDocument/2006/relationships/image" Target="../media/image202.wmf"/><Relationship Id="rId8" Type="http://schemas.openxmlformats.org/officeDocument/2006/relationships/oleObject" Target="../embeddings/oleObject122.bin"/><Relationship Id="rId9" Type="http://schemas.openxmlformats.org/officeDocument/2006/relationships/image" Target="../media/image203.wmf"/><Relationship Id="rId1" Type="http://schemas.openxmlformats.org/officeDocument/2006/relationships/vmlDrawing" Target="../drawings/vmlDrawing33.vml"/><Relationship Id="rId2"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204.emf"/><Relationship Id="rId4" Type="http://schemas.openxmlformats.org/officeDocument/2006/relationships/image" Target="../media/image205.emf"/><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206.png"/></Relationships>
</file>

<file path=ppt/slides/_rels/slide115.xml.rels><?xml version="1.0" encoding="UTF-8" standalone="yes"?>
<Relationships xmlns="http://schemas.openxmlformats.org/package/2006/relationships"><Relationship Id="rId3" Type="http://schemas.openxmlformats.org/officeDocument/2006/relationships/oleObject" Target="NSF_Roy_12%5Cimages%20original%5Ceav.vsd%5CDrawing%5C~Page-1%5CSheet.31" TargetMode="External"/><Relationship Id="rId4" Type="http://schemas.openxmlformats.org/officeDocument/2006/relationships/image" Target="../media/image207.emf"/><Relationship Id="rId5" Type="http://schemas.openxmlformats.org/officeDocument/2006/relationships/image" Target="../media/image208.jpeg"/><Relationship Id="rId6" Type="http://schemas.openxmlformats.org/officeDocument/2006/relationships/image" Target="../media/image209.jpeg"/><Relationship Id="rId7" Type="http://schemas.openxmlformats.org/officeDocument/2006/relationships/image" Target="../media/image210.jpeg"/><Relationship Id="rId8" Type="http://schemas.openxmlformats.org/officeDocument/2006/relationships/image" Target="../media/image211.jpeg"/><Relationship Id="rId9" Type="http://schemas.openxmlformats.org/officeDocument/2006/relationships/image" Target="../media/image212.jpeg"/><Relationship Id="rId1" Type="http://schemas.openxmlformats.org/officeDocument/2006/relationships/vmlDrawing" Target="../drawings/vmlDrawing34.vml"/><Relationship Id="rId2"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3.png"/></Relationships>
</file>

<file path=ppt/slides/_rels/slide118.xml.rels><?xml version="1.0" encoding="UTF-8" standalone="yes"?>
<Relationships xmlns="http://schemas.openxmlformats.org/package/2006/relationships"><Relationship Id="rId3" Type="http://schemas.openxmlformats.org/officeDocument/2006/relationships/image" Target="../media/image215.png"/><Relationship Id="rId4" Type="http://schemas.openxmlformats.org/officeDocument/2006/relationships/image" Target="../media/image216.png"/><Relationship Id="rId5" Type="http://schemas.openxmlformats.org/officeDocument/2006/relationships/oleObject" Target="NSF_Roy_12%5Cimages%20original%5Ceav.vsd%5CDrawing%5C~Page-1%5CComm-link.48" TargetMode="External"/><Relationship Id="rId6" Type="http://schemas.openxmlformats.org/officeDocument/2006/relationships/image" Target="../media/image214.emf"/><Relationship Id="rId1" Type="http://schemas.openxmlformats.org/officeDocument/2006/relationships/vmlDrawing" Target="../drawings/vmlDrawing35.vml"/><Relationship Id="rId2"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png"/></Relationships>
</file>

<file path=ppt/slides/_rels/slide120.xml.rels><?xml version="1.0" encoding="UTF-8" standalone="yes"?>
<Relationships xmlns="http://schemas.openxmlformats.org/package/2006/relationships"><Relationship Id="rId3" Type="http://schemas.openxmlformats.org/officeDocument/2006/relationships/image" Target="../media/image215.png"/><Relationship Id="rId4" Type="http://schemas.openxmlformats.org/officeDocument/2006/relationships/oleObject" Target="file:///C:\power\my_work\lingyang\NSF_Roy_12\images%20original\eav.vsd\Drawing\~Page-1\Sheet.31" TargetMode="External"/><Relationship Id="rId5" Type="http://schemas.openxmlformats.org/officeDocument/2006/relationships/image" Target="../media/image207.emf"/><Relationship Id="rId6" Type="http://schemas.openxmlformats.org/officeDocument/2006/relationships/oleObject" Target="file:///C:\power\my_work\lingyang\NSF_Roy_12\images%20original\eav.vsd\Drawing\~Page-1\Comm-link" TargetMode="External"/><Relationship Id="rId7" Type="http://schemas.openxmlformats.org/officeDocument/2006/relationships/image" Target="../media/image217.emf"/><Relationship Id="rId8" Type="http://schemas.openxmlformats.org/officeDocument/2006/relationships/image" Target="../media/image218.png"/><Relationship Id="rId1" Type="http://schemas.openxmlformats.org/officeDocument/2006/relationships/vmlDrawing" Target="../drawings/vmlDrawing36.vml"/><Relationship Id="rId2"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9.png"/></Relationships>
</file>

<file path=ppt/slides/_rels/slide123.xml.rels><?xml version="1.0" encoding="UTF-8" standalone="yes"?>
<Relationships xmlns="http://schemas.openxmlformats.org/package/2006/relationships"><Relationship Id="rId3" Type="http://schemas.openxmlformats.org/officeDocument/2006/relationships/image" Target="../media/image221.wmf"/><Relationship Id="rId4" Type="http://schemas.openxmlformats.org/officeDocument/2006/relationships/image" Target="../media/image222.wmf"/><Relationship Id="rId1" Type="http://schemas.openxmlformats.org/officeDocument/2006/relationships/slideLayout" Target="../slideLayouts/slideLayout18.xml"/><Relationship Id="rId2" Type="http://schemas.openxmlformats.org/officeDocument/2006/relationships/image" Target="../media/image220.wmf"/></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23.wmf"/></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24.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25.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 Id="rId3" Type="http://schemas.openxmlformats.org/officeDocument/2006/relationships/image" Target="../media/image22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1" Type="http://schemas.openxmlformats.org/officeDocument/2006/relationships/tags" Target="../tags/tag4.xml"/><Relationship Id="rId2"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1.png"/><Relationship Id="rId3"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png"/><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1" Type="http://schemas.openxmlformats.org/officeDocument/2006/relationships/oleObject" Target="../embeddings/oleObject8.bin"/><Relationship Id="rId12" Type="http://schemas.openxmlformats.org/officeDocument/2006/relationships/image" Target="../media/image36.emf"/><Relationship Id="rId1" Type="http://schemas.openxmlformats.org/officeDocument/2006/relationships/vmlDrawing" Target="../drawings/vmlDrawing2.vml"/><Relationship Id="rId2" Type="http://schemas.openxmlformats.org/officeDocument/2006/relationships/tags" Target="../tags/tag5.xml"/><Relationship Id="rId3" Type="http://schemas.openxmlformats.org/officeDocument/2006/relationships/slideLayout" Target="../slideLayouts/slideLayout13.xml"/><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oleObject" Target="../embeddings/oleObject6.bin"/><Relationship Id="rId8" Type="http://schemas.openxmlformats.org/officeDocument/2006/relationships/image" Target="../media/image35.emf"/><Relationship Id="rId9" Type="http://schemas.openxmlformats.org/officeDocument/2006/relationships/oleObject" Target="../embeddings/oleObject7.bin"/><Relationship Id="rId10" Type="http://schemas.openxmlformats.org/officeDocument/2006/relationships/image" Target="../media/image8.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7.jpeg"/><Relationship Id="rId3"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xml"/><Relationship Id="rId3"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4.xml"/><Relationship Id="rId4" Type="http://schemas.openxmlformats.org/officeDocument/2006/relationships/image" Target="../media/image40.png"/><Relationship Id="rId1" Type="http://schemas.microsoft.com/office/2007/relationships/media" Target="../media/media1.mp4"/><Relationship Id="rId2" Type="http://schemas.openxmlformats.org/officeDocument/2006/relationships/video" Target="../media/media1.mp4"/></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1.png"/></Relationships>
</file>

<file path=ppt/slides/_rels/slide29.xml.rels><?xml version="1.0" encoding="UTF-8" standalone="yes"?>
<Relationships xmlns="http://schemas.openxmlformats.org/package/2006/relationships"><Relationship Id="rId9" Type="http://schemas.openxmlformats.org/officeDocument/2006/relationships/image" Target="../media/image44.emf"/><Relationship Id="rId20" Type="http://schemas.openxmlformats.org/officeDocument/2006/relationships/image" Target="../media/image49.emf"/><Relationship Id="rId21" Type="http://schemas.openxmlformats.org/officeDocument/2006/relationships/oleObject" Target="../embeddings/oleObject18.bin"/><Relationship Id="rId22" Type="http://schemas.openxmlformats.org/officeDocument/2006/relationships/image" Target="../media/image50.emf"/><Relationship Id="rId23" Type="http://schemas.openxmlformats.org/officeDocument/2006/relationships/oleObject" Target="../embeddings/oleObject19.bin"/><Relationship Id="rId24" Type="http://schemas.openxmlformats.org/officeDocument/2006/relationships/image" Target="../media/image51.emf"/><Relationship Id="rId25" Type="http://schemas.openxmlformats.org/officeDocument/2006/relationships/oleObject" Target="../embeddings/oleObject20.bin"/><Relationship Id="rId26" Type="http://schemas.openxmlformats.org/officeDocument/2006/relationships/image" Target="../media/image52.emf"/><Relationship Id="rId27" Type="http://schemas.openxmlformats.org/officeDocument/2006/relationships/oleObject" Target="../embeddings/oleObject21.bin"/><Relationship Id="rId28" Type="http://schemas.openxmlformats.org/officeDocument/2006/relationships/image" Target="../media/image53.emf"/><Relationship Id="rId29" Type="http://schemas.openxmlformats.org/officeDocument/2006/relationships/oleObject" Target="../embeddings/oleObject22.bin"/><Relationship Id="rId30" Type="http://schemas.openxmlformats.org/officeDocument/2006/relationships/image" Target="../media/image54.emf"/><Relationship Id="rId31" Type="http://schemas.openxmlformats.org/officeDocument/2006/relationships/oleObject" Target="../embeddings/oleObject23.bin"/><Relationship Id="rId32" Type="http://schemas.openxmlformats.org/officeDocument/2006/relationships/image" Target="../media/image55.emf"/><Relationship Id="rId10" Type="http://schemas.openxmlformats.org/officeDocument/2006/relationships/oleObject" Target="../embeddings/oleObject12.bin"/><Relationship Id="rId11" Type="http://schemas.openxmlformats.org/officeDocument/2006/relationships/image" Target="../media/image45.emf"/><Relationship Id="rId12" Type="http://schemas.openxmlformats.org/officeDocument/2006/relationships/oleObject" Target="../embeddings/oleObject13.bin"/><Relationship Id="rId13" Type="http://schemas.openxmlformats.org/officeDocument/2006/relationships/oleObject" Target="../embeddings/oleObject14.bin"/><Relationship Id="rId14" Type="http://schemas.openxmlformats.org/officeDocument/2006/relationships/image" Target="../media/image46.emf"/><Relationship Id="rId15" Type="http://schemas.openxmlformats.org/officeDocument/2006/relationships/oleObject" Target="../embeddings/oleObject15.bin"/><Relationship Id="rId16" Type="http://schemas.openxmlformats.org/officeDocument/2006/relationships/image" Target="../media/image47.emf"/><Relationship Id="rId17" Type="http://schemas.openxmlformats.org/officeDocument/2006/relationships/oleObject" Target="../embeddings/oleObject16.bin"/><Relationship Id="rId18" Type="http://schemas.openxmlformats.org/officeDocument/2006/relationships/image" Target="../media/image48.emf"/><Relationship Id="rId19" Type="http://schemas.openxmlformats.org/officeDocument/2006/relationships/oleObject" Target="../embeddings/oleObject17.bin"/><Relationship Id="rId1" Type="http://schemas.openxmlformats.org/officeDocument/2006/relationships/vmlDrawing" Target="../drawings/vmlDrawing3.vml"/><Relationship Id="rId2" Type="http://schemas.openxmlformats.org/officeDocument/2006/relationships/tags" Target="../tags/tag6.xml"/><Relationship Id="rId3" Type="http://schemas.openxmlformats.org/officeDocument/2006/relationships/slideLayout" Target="../slideLayouts/slideLayout13.xml"/><Relationship Id="rId4" Type="http://schemas.openxmlformats.org/officeDocument/2006/relationships/oleObject" Target="../embeddings/oleObject9.bin"/><Relationship Id="rId5" Type="http://schemas.openxmlformats.org/officeDocument/2006/relationships/image" Target="../media/image42.emf"/><Relationship Id="rId6" Type="http://schemas.openxmlformats.org/officeDocument/2006/relationships/oleObject" Target="../embeddings/oleObject10.bin"/><Relationship Id="rId7" Type="http://schemas.openxmlformats.org/officeDocument/2006/relationships/image" Target="../media/image43.emf"/><Relationship Id="rId8" Type="http://schemas.openxmlformats.org/officeDocument/2006/relationships/oleObject" Target="../embeddings/oleObject11.bin"/></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tags" Target="../tags/tag7.xml"/><Relationship Id="rId2" Type="http://schemas.openxmlformats.org/officeDocument/2006/relationships/slideLayout" Target="../slideLayouts/slideLayout13.xml"/><Relationship Id="rId3"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tags" Target="../tags/tag8.xml"/><Relationship Id="rId2"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35.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1" Type="http://schemas.openxmlformats.org/officeDocument/2006/relationships/image" Target="../media/image68.emf"/><Relationship Id="rId12" Type="http://schemas.openxmlformats.org/officeDocument/2006/relationships/oleObject" Target="../embeddings/oleObject27.bin"/><Relationship Id="rId13" Type="http://schemas.openxmlformats.org/officeDocument/2006/relationships/image" Target="../media/image69.emf"/><Relationship Id="rId14" Type="http://schemas.openxmlformats.org/officeDocument/2006/relationships/oleObject" Target="../embeddings/oleObject28.bin"/><Relationship Id="rId15" Type="http://schemas.openxmlformats.org/officeDocument/2006/relationships/oleObject" Target="../embeddings/oleObject29.bin"/><Relationship Id="rId16" Type="http://schemas.openxmlformats.org/officeDocument/2006/relationships/oleObject" Target="../embeddings/oleObject30.bin"/><Relationship Id="rId17" Type="http://schemas.openxmlformats.org/officeDocument/2006/relationships/image" Target="../media/image70.emf"/><Relationship Id="rId1" Type="http://schemas.openxmlformats.org/officeDocument/2006/relationships/vmlDrawing" Target="../drawings/vmlDrawing4.vml"/><Relationship Id="rId2" Type="http://schemas.openxmlformats.org/officeDocument/2006/relationships/slideLayout" Target="../slideLayouts/slideLayout13.xml"/><Relationship Id="rId3" Type="http://schemas.openxmlformats.org/officeDocument/2006/relationships/image" Target="../media/image71.emf"/><Relationship Id="rId4" Type="http://schemas.openxmlformats.org/officeDocument/2006/relationships/image" Target="../media/image72.emf"/><Relationship Id="rId5" Type="http://schemas.openxmlformats.org/officeDocument/2006/relationships/image" Target="../media/image73.emf"/><Relationship Id="rId6" Type="http://schemas.openxmlformats.org/officeDocument/2006/relationships/oleObject" Target="../embeddings/oleObject24.bin"/><Relationship Id="rId7" Type="http://schemas.openxmlformats.org/officeDocument/2006/relationships/image" Target="../media/image66.emf"/><Relationship Id="rId8" Type="http://schemas.openxmlformats.org/officeDocument/2006/relationships/oleObject" Target="../embeddings/oleObject25.bin"/><Relationship Id="rId9" Type="http://schemas.openxmlformats.org/officeDocument/2006/relationships/image" Target="../media/image67.emf"/><Relationship Id="rId10" Type="http://schemas.openxmlformats.org/officeDocument/2006/relationships/oleObject" Target="../embeddings/oleObject26.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1" Type="http://schemas.openxmlformats.org/officeDocument/2006/relationships/tags" Target="../tags/tag11.xml"/><Relationship Id="rId2"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7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7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7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8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1" Type="http://schemas.openxmlformats.org/officeDocument/2006/relationships/image" Target="../media/image8.emf"/><Relationship Id="rId12" Type="http://schemas.openxmlformats.org/officeDocument/2006/relationships/oleObject" Target="../embeddings/oleObject5.bin"/><Relationship Id="rId13" Type="http://schemas.openxmlformats.org/officeDocument/2006/relationships/image" Target="../media/image9.png"/><Relationship Id="rId1" Type="http://schemas.openxmlformats.org/officeDocument/2006/relationships/vmlDrawing" Target="../drawings/vmlDrawing1.vml"/><Relationship Id="rId2" Type="http://schemas.openxmlformats.org/officeDocument/2006/relationships/tags" Target="../tags/tag1.xml"/><Relationship Id="rId3" Type="http://schemas.openxmlformats.org/officeDocument/2006/relationships/slideLayout" Target="../slideLayouts/slideLayout13.xml"/><Relationship Id="rId4" Type="http://schemas.openxmlformats.org/officeDocument/2006/relationships/oleObject" Target="../embeddings/oleObject1.bin"/><Relationship Id="rId5" Type="http://schemas.openxmlformats.org/officeDocument/2006/relationships/image" Target="../media/image5.emf"/><Relationship Id="rId6" Type="http://schemas.openxmlformats.org/officeDocument/2006/relationships/oleObject" Target="../embeddings/oleObject2.bin"/><Relationship Id="rId7" Type="http://schemas.openxmlformats.org/officeDocument/2006/relationships/image" Target="../media/image6.emf"/><Relationship Id="rId8" Type="http://schemas.openxmlformats.org/officeDocument/2006/relationships/oleObject" Target="../embeddings/oleObject3.bin"/><Relationship Id="rId9" Type="http://schemas.openxmlformats.org/officeDocument/2006/relationships/image" Target="../media/image7.emf"/><Relationship Id="rId10" Type="http://schemas.openxmlformats.org/officeDocument/2006/relationships/oleObject" Target="../embeddings/oleObject4.bin"/></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12.xml"/><Relationship Id="rId5" Type="http://schemas.openxmlformats.org/officeDocument/2006/relationships/image" Target="../media/image81.png"/><Relationship Id="rId1" Type="http://schemas.openxmlformats.org/officeDocument/2006/relationships/tags" Target="../tags/tag12.xml"/><Relationship Id="rId2" Type="http://schemas.openxmlformats.org/officeDocument/2006/relationships/tags" Target="../tags/tag13.xml"/></Relationships>
</file>

<file path=ppt/slides/_rels/slide51.xml.rels><?xml version="1.0" encoding="UTF-8" standalone="yes"?>
<Relationships xmlns="http://schemas.openxmlformats.org/package/2006/relationships"><Relationship Id="rId3" Type="http://schemas.openxmlformats.org/officeDocument/2006/relationships/tags" Target="../tags/tag16.xml"/><Relationship Id="rId4" Type="http://schemas.openxmlformats.org/officeDocument/2006/relationships/slideLayout" Target="../slideLayouts/slideLayout13.xml"/><Relationship Id="rId5" Type="http://schemas.openxmlformats.org/officeDocument/2006/relationships/image" Target="../media/image82.emf"/><Relationship Id="rId1" Type="http://schemas.openxmlformats.org/officeDocument/2006/relationships/tags" Target="../tags/tag14.xml"/><Relationship Id="rId2" Type="http://schemas.openxmlformats.org/officeDocument/2006/relationships/tags" Target="../tags/tag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1" Type="http://schemas.openxmlformats.org/officeDocument/2006/relationships/oleObject" Target="../embeddings/oleObject35.bin"/><Relationship Id="rId12" Type="http://schemas.openxmlformats.org/officeDocument/2006/relationships/image" Target="../media/image87.wmf"/><Relationship Id="rId1" Type="http://schemas.openxmlformats.org/officeDocument/2006/relationships/vmlDrawing" Target="../drawings/vmlDrawing5.vml"/><Relationship Id="rId2" Type="http://schemas.openxmlformats.org/officeDocument/2006/relationships/slideLayout" Target="../slideLayouts/slideLayout13.xml"/><Relationship Id="rId3" Type="http://schemas.openxmlformats.org/officeDocument/2006/relationships/oleObject" Target="../embeddings/oleObject31.bin"/><Relationship Id="rId4" Type="http://schemas.openxmlformats.org/officeDocument/2006/relationships/image" Target="../media/image83.wmf"/><Relationship Id="rId5" Type="http://schemas.openxmlformats.org/officeDocument/2006/relationships/oleObject" Target="../embeddings/oleObject32.bin"/><Relationship Id="rId6" Type="http://schemas.openxmlformats.org/officeDocument/2006/relationships/image" Target="../media/image84.wmf"/><Relationship Id="rId7" Type="http://schemas.openxmlformats.org/officeDocument/2006/relationships/oleObject" Target="../embeddings/oleObject33.bin"/><Relationship Id="rId8" Type="http://schemas.openxmlformats.org/officeDocument/2006/relationships/image" Target="../media/image85.wmf"/><Relationship Id="rId9" Type="http://schemas.openxmlformats.org/officeDocument/2006/relationships/oleObject" Target="../embeddings/oleObject34.bin"/><Relationship Id="rId10" Type="http://schemas.openxmlformats.org/officeDocument/2006/relationships/image" Target="../media/image86.wmf"/></Relationships>
</file>

<file path=ppt/slides/_rels/slide54.xml.rels><?xml version="1.0" encoding="UTF-8" standalone="yes"?>
<Relationships xmlns="http://schemas.openxmlformats.org/package/2006/relationships"><Relationship Id="rId3" Type="http://schemas.openxmlformats.org/officeDocument/2006/relationships/image" Target="../media/image89.emf"/><Relationship Id="rId4" Type="http://schemas.openxmlformats.org/officeDocument/2006/relationships/oleObject" Target="../embeddings/oleObject36.bin"/><Relationship Id="rId5" Type="http://schemas.openxmlformats.org/officeDocument/2006/relationships/image" Target="../media/image88.emf"/><Relationship Id="rId1" Type="http://schemas.openxmlformats.org/officeDocument/2006/relationships/vmlDrawing" Target="../drawings/vmlDrawing6.vml"/><Relationship Id="rId2"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tags" Target="../tags/tag18.xml"/><Relationship Id="rId4" Type="http://schemas.openxmlformats.org/officeDocument/2006/relationships/tags" Target="../tags/tag19.xml"/><Relationship Id="rId5" Type="http://schemas.openxmlformats.org/officeDocument/2006/relationships/slideLayout" Target="../slideLayouts/slideLayout13.xml"/><Relationship Id="rId6" Type="http://schemas.openxmlformats.org/officeDocument/2006/relationships/notesSlide" Target="../notesSlides/notesSlide13.xml"/><Relationship Id="rId7" Type="http://schemas.openxmlformats.org/officeDocument/2006/relationships/oleObject" Target="../embeddings/oleObject37.bin"/><Relationship Id="rId8" Type="http://schemas.openxmlformats.org/officeDocument/2006/relationships/image" Target="../media/image90.wmf"/><Relationship Id="rId9" Type="http://schemas.openxmlformats.org/officeDocument/2006/relationships/image" Target="../media/image91.emf"/><Relationship Id="rId1" Type="http://schemas.openxmlformats.org/officeDocument/2006/relationships/vmlDrawing" Target="../drawings/vmlDrawing7.vml"/><Relationship Id="rId2" Type="http://schemas.openxmlformats.org/officeDocument/2006/relationships/tags" Target="../tags/tag17.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14.xml"/><Relationship Id="rId5" Type="http://schemas.openxmlformats.org/officeDocument/2006/relationships/image" Target="../media/image92.emf"/><Relationship Id="rId6" Type="http://schemas.openxmlformats.org/officeDocument/2006/relationships/image" Target="../media/image93.emf"/><Relationship Id="rId7" Type="http://schemas.openxmlformats.org/officeDocument/2006/relationships/image" Target="../media/image94.emf"/><Relationship Id="rId8" Type="http://schemas.openxmlformats.org/officeDocument/2006/relationships/image" Target="../media/image95.emf"/><Relationship Id="rId9" Type="http://schemas.openxmlformats.org/officeDocument/2006/relationships/image" Target="../media/image96.emf"/><Relationship Id="rId1" Type="http://schemas.openxmlformats.org/officeDocument/2006/relationships/tags" Target="../tags/tag20.xml"/><Relationship Id="rId2" Type="http://schemas.openxmlformats.org/officeDocument/2006/relationships/tags" Target="../tags/tag21.xml"/></Relationships>
</file>

<file path=ppt/slides/_rels/slide57.xml.rels><?xml version="1.0" encoding="UTF-8" standalone="yes"?>
<Relationships xmlns="http://schemas.openxmlformats.org/package/2006/relationships"><Relationship Id="rId3" Type="http://schemas.openxmlformats.org/officeDocument/2006/relationships/tags" Target="../tags/tag24.xml"/><Relationship Id="rId4" Type="http://schemas.openxmlformats.org/officeDocument/2006/relationships/slideLayout" Target="../slideLayouts/slideLayout13.xml"/><Relationship Id="rId5" Type="http://schemas.openxmlformats.org/officeDocument/2006/relationships/notesSlide" Target="../notesSlides/notesSlide15.xml"/><Relationship Id="rId6" Type="http://schemas.openxmlformats.org/officeDocument/2006/relationships/image" Target="../media/image97.emf"/><Relationship Id="rId1" Type="http://schemas.openxmlformats.org/officeDocument/2006/relationships/tags" Target="../tags/tag22.xml"/><Relationship Id="rId2" Type="http://schemas.openxmlformats.org/officeDocument/2006/relationships/tags" Target="../tags/tag23.xml"/></Relationships>
</file>

<file path=ppt/slides/_rels/slide58.xml.rels><?xml version="1.0" encoding="UTF-8" standalone="yes"?>
<Relationships xmlns="http://schemas.openxmlformats.org/package/2006/relationships"><Relationship Id="rId3" Type="http://schemas.openxmlformats.org/officeDocument/2006/relationships/tags" Target="../tags/tag27.xml"/><Relationship Id="rId4" Type="http://schemas.openxmlformats.org/officeDocument/2006/relationships/slideLayout" Target="../slideLayouts/slideLayout13.xml"/><Relationship Id="rId5" Type="http://schemas.openxmlformats.org/officeDocument/2006/relationships/notesSlide" Target="../notesSlides/notesSlide16.xml"/><Relationship Id="rId6" Type="http://schemas.openxmlformats.org/officeDocument/2006/relationships/image" Target="../media/image98.wmf"/><Relationship Id="rId7" Type="http://schemas.openxmlformats.org/officeDocument/2006/relationships/image" Target="../media/image99.wmf"/><Relationship Id="rId1" Type="http://schemas.openxmlformats.org/officeDocument/2006/relationships/tags" Target="../tags/tag25.xml"/><Relationship Id="rId2" Type="http://schemas.openxmlformats.org/officeDocument/2006/relationships/tags" Target="../tags/tag26.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17.xml"/><Relationship Id="rId5" Type="http://schemas.openxmlformats.org/officeDocument/2006/relationships/image" Target="../media/image100.png"/><Relationship Id="rId6" Type="http://schemas.openxmlformats.org/officeDocument/2006/relationships/image" Target="../media/image101.png"/><Relationship Id="rId1" Type="http://schemas.openxmlformats.org/officeDocument/2006/relationships/tags" Target="../tags/tag28.xml"/><Relationship Id="rId2" Type="http://schemas.openxmlformats.org/officeDocument/2006/relationships/tags" Target="../tags/tag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102.png"/><Relationship Id="rId1" Type="http://schemas.openxmlformats.org/officeDocument/2006/relationships/tags" Target="../tags/tag30.xml"/><Relationship Id="rId2"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tags" Target="../tags/tag31.xml"/><Relationship Id="rId2" Type="http://schemas.openxmlformats.org/officeDocument/2006/relationships/slideLayout" Target="../slideLayouts/slideLayout13.xml"/><Relationship Id="rId3" Type="http://schemas.openxmlformats.org/officeDocument/2006/relationships/notesSlide" Target="../notesSlides/notesSlide19.xml"/></Relationships>
</file>

<file path=ppt/slides/_rels/slide63.xml.rels><?xml version="1.0" encoding="UTF-8" standalone="yes"?>
<Relationships xmlns="http://schemas.openxmlformats.org/package/2006/relationships"><Relationship Id="rId11" Type="http://schemas.openxmlformats.org/officeDocument/2006/relationships/oleObject" Target="../embeddings/oleObject40.bin"/><Relationship Id="rId12" Type="http://schemas.openxmlformats.org/officeDocument/2006/relationships/image" Target="../media/image105.wmf"/><Relationship Id="rId13" Type="http://schemas.openxmlformats.org/officeDocument/2006/relationships/oleObject" Target="../embeddings/oleObject41.bin"/><Relationship Id="rId14" Type="http://schemas.openxmlformats.org/officeDocument/2006/relationships/image" Target="../media/image106.wmf"/><Relationship Id="rId15" Type="http://schemas.openxmlformats.org/officeDocument/2006/relationships/oleObject" Target="../embeddings/oleObject42.bin"/><Relationship Id="rId16" Type="http://schemas.openxmlformats.org/officeDocument/2006/relationships/image" Target="../media/image107.wmf"/><Relationship Id="rId17" Type="http://schemas.openxmlformats.org/officeDocument/2006/relationships/oleObject" Target="../embeddings/oleObject43.bin"/><Relationship Id="rId1" Type="http://schemas.openxmlformats.org/officeDocument/2006/relationships/vmlDrawing" Target="../drawings/vmlDrawing8.vml"/><Relationship Id="rId2" Type="http://schemas.openxmlformats.org/officeDocument/2006/relationships/tags" Target="../tags/tag32.xml"/><Relationship Id="rId3" Type="http://schemas.openxmlformats.org/officeDocument/2006/relationships/tags" Target="../tags/tag33.xml"/><Relationship Id="rId4" Type="http://schemas.openxmlformats.org/officeDocument/2006/relationships/slideLayout" Target="../slideLayouts/slideLayout13.xml"/><Relationship Id="rId5" Type="http://schemas.openxmlformats.org/officeDocument/2006/relationships/notesSlide" Target="../notesSlides/notesSlide20.xml"/><Relationship Id="rId6" Type="http://schemas.openxmlformats.org/officeDocument/2006/relationships/image" Target="../media/image108.png"/><Relationship Id="rId7" Type="http://schemas.openxmlformats.org/officeDocument/2006/relationships/oleObject" Target="../embeddings/oleObject38.bin"/><Relationship Id="rId8" Type="http://schemas.openxmlformats.org/officeDocument/2006/relationships/image" Target="../media/image103.wmf"/><Relationship Id="rId9" Type="http://schemas.openxmlformats.org/officeDocument/2006/relationships/oleObject" Target="../embeddings/oleObject39.bin"/><Relationship Id="rId10" Type="http://schemas.openxmlformats.org/officeDocument/2006/relationships/image" Target="../media/image104.wmf"/></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21.xml"/><Relationship Id="rId1" Type="http://schemas.openxmlformats.org/officeDocument/2006/relationships/tags" Target="../tags/tag34.xml"/><Relationship Id="rId2" Type="http://schemas.openxmlformats.org/officeDocument/2006/relationships/tags" Target="../tags/tag35.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22.xml"/><Relationship Id="rId5" Type="http://schemas.openxmlformats.org/officeDocument/2006/relationships/image" Target="../media/image109.png"/><Relationship Id="rId1" Type="http://schemas.openxmlformats.org/officeDocument/2006/relationships/tags" Target="../tags/tag36.xml"/><Relationship Id="rId2" Type="http://schemas.openxmlformats.org/officeDocument/2006/relationships/tags" Target="../tags/tag37.xml"/></Relationships>
</file>

<file path=ppt/slides/_rels/slide66.xml.rels><?xml version="1.0" encoding="UTF-8" standalone="yes"?>
<Relationships xmlns="http://schemas.openxmlformats.org/package/2006/relationships"><Relationship Id="rId11" Type="http://schemas.openxmlformats.org/officeDocument/2006/relationships/oleObject" Target="../embeddings/oleObject47.bin"/><Relationship Id="rId12" Type="http://schemas.openxmlformats.org/officeDocument/2006/relationships/image" Target="../media/image115.wmf"/><Relationship Id="rId13" Type="http://schemas.openxmlformats.org/officeDocument/2006/relationships/image" Target="../media/image116.wmf"/><Relationship Id="rId14" Type="http://schemas.openxmlformats.org/officeDocument/2006/relationships/oleObject" Target="../embeddings/oleObject48.bin"/><Relationship Id="rId15" Type="http://schemas.openxmlformats.org/officeDocument/2006/relationships/image" Target="../media/image113.wmf"/><Relationship Id="rId16" Type="http://schemas.openxmlformats.org/officeDocument/2006/relationships/oleObject" Target="../embeddings/oleObject49.bin"/><Relationship Id="rId17" Type="http://schemas.openxmlformats.org/officeDocument/2006/relationships/image" Target="../media/image114.wmf"/><Relationship Id="rId1" Type="http://schemas.openxmlformats.org/officeDocument/2006/relationships/vmlDrawing" Target="../drawings/vmlDrawing9.vml"/><Relationship Id="rId2" Type="http://schemas.openxmlformats.org/officeDocument/2006/relationships/tags" Target="../tags/tag38.xml"/><Relationship Id="rId3" Type="http://schemas.openxmlformats.org/officeDocument/2006/relationships/slideLayout" Target="../slideLayouts/slideLayout13.xml"/><Relationship Id="rId4" Type="http://schemas.openxmlformats.org/officeDocument/2006/relationships/notesSlide" Target="../notesSlides/notesSlide23.xml"/><Relationship Id="rId5" Type="http://schemas.openxmlformats.org/officeDocument/2006/relationships/oleObject" Target="../embeddings/oleObject44.bin"/><Relationship Id="rId6" Type="http://schemas.openxmlformats.org/officeDocument/2006/relationships/image" Target="../media/image110.wmf"/><Relationship Id="rId7" Type="http://schemas.openxmlformats.org/officeDocument/2006/relationships/oleObject" Target="../embeddings/oleObject45.bin"/><Relationship Id="rId8" Type="http://schemas.openxmlformats.org/officeDocument/2006/relationships/image" Target="../media/image111.wmf"/><Relationship Id="rId9" Type="http://schemas.openxmlformats.org/officeDocument/2006/relationships/oleObject" Target="../embeddings/oleObject46.bin"/><Relationship Id="rId10" Type="http://schemas.openxmlformats.org/officeDocument/2006/relationships/image" Target="../media/image112.wmf"/></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24.xml"/><Relationship Id="rId5" Type="http://schemas.openxmlformats.org/officeDocument/2006/relationships/image" Target="../media/image117.emf"/><Relationship Id="rId6" Type="http://schemas.openxmlformats.org/officeDocument/2006/relationships/image" Target="../media/image118.png"/><Relationship Id="rId1" Type="http://schemas.openxmlformats.org/officeDocument/2006/relationships/tags" Target="../tags/tag39.xml"/><Relationship Id="rId2" Type="http://schemas.openxmlformats.org/officeDocument/2006/relationships/tags" Target="../tags/tag40.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119.png"/><Relationship Id="rId1" Type="http://schemas.openxmlformats.org/officeDocument/2006/relationships/tags" Target="../tags/tag41.xml"/><Relationship Id="rId2"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120.png"/><Relationship Id="rId5" Type="http://schemas.openxmlformats.org/officeDocument/2006/relationships/image" Target="../media/image121.png"/><Relationship Id="rId1" Type="http://schemas.openxmlformats.org/officeDocument/2006/relationships/tags" Target="../tags/tag42.xml"/><Relationship Id="rId2"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tags" Target="../tags/tag45.xml"/><Relationship Id="rId4" Type="http://schemas.openxmlformats.org/officeDocument/2006/relationships/slideLayout" Target="../slideLayouts/slideLayout27.xml"/><Relationship Id="rId5" Type="http://schemas.openxmlformats.org/officeDocument/2006/relationships/image" Target="../media/image122.png"/><Relationship Id="rId1" Type="http://schemas.openxmlformats.org/officeDocument/2006/relationships/tags" Target="../tags/tag43.xml"/><Relationship Id="rId2" Type="http://schemas.openxmlformats.org/officeDocument/2006/relationships/tags" Target="../tags/tag44.xml"/></Relationships>
</file>

<file path=ppt/slides/_rels/slide72.xml.rels><?xml version="1.0" encoding="UTF-8" standalone="yes"?>
<Relationships xmlns="http://schemas.openxmlformats.org/package/2006/relationships"><Relationship Id="rId11" Type="http://schemas.openxmlformats.org/officeDocument/2006/relationships/image" Target="../media/image126.emf"/><Relationship Id="rId12" Type="http://schemas.openxmlformats.org/officeDocument/2006/relationships/oleObject" Target="../embeddings/oleObject54.bin"/><Relationship Id="rId13" Type="http://schemas.openxmlformats.org/officeDocument/2006/relationships/image" Target="../media/image127.emf"/><Relationship Id="rId1" Type="http://schemas.openxmlformats.org/officeDocument/2006/relationships/vmlDrawing" Target="../drawings/vmlDrawing10.vml"/><Relationship Id="rId2" Type="http://schemas.openxmlformats.org/officeDocument/2006/relationships/tags" Target="../tags/tag46.xml"/><Relationship Id="rId3" Type="http://schemas.openxmlformats.org/officeDocument/2006/relationships/slideLayout" Target="../slideLayouts/slideLayout24.xml"/><Relationship Id="rId4" Type="http://schemas.openxmlformats.org/officeDocument/2006/relationships/oleObject" Target="../embeddings/oleObject50.bin"/><Relationship Id="rId5" Type="http://schemas.openxmlformats.org/officeDocument/2006/relationships/image" Target="../media/image123.emf"/><Relationship Id="rId6" Type="http://schemas.openxmlformats.org/officeDocument/2006/relationships/oleObject" Target="../embeddings/oleObject51.bin"/><Relationship Id="rId7" Type="http://schemas.openxmlformats.org/officeDocument/2006/relationships/image" Target="../media/image124.emf"/><Relationship Id="rId8" Type="http://schemas.openxmlformats.org/officeDocument/2006/relationships/oleObject" Target="../embeddings/oleObject52.bin"/><Relationship Id="rId9" Type="http://schemas.openxmlformats.org/officeDocument/2006/relationships/image" Target="../media/image125.emf"/><Relationship Id="rId10" Type="http://schemas.openxmlformats.org/officeDocument/2006/relationships/oleObject" Target="../embeddings/oleObject53.bin"/></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4.xml"/><Relationship Id="rId4" Type="http://schemas.openxmlformats.org/officeDocument/2006/relationships/oleObject" Target="../embeddings/oleObject55.bin"/><Relationship Id="rId5" Type="http://schemas.openxmlformats.org/officeDocument/2006/relationships/image" Target="../media/image128.emf"/><Relationship Id="rId6" Type="http://schemas.openxmlformats.org/officeDocument/2006/relationships/oleObject" Target="../embeddings/oleObject56.bin"/><Relationship Id="rId7" Type="http://schemas.openxmlformats.org/officeDocument/2006/relationships/image" Target="../media/image129.emf"/><Relationship Id="rId8" Type="http://schemas.openxmlformats.org/officeDocument/2006/relationships/oleObject" Target="../embeddings/oleObject57.bin"/><Relationship Id="rId9" Type="http://schemas.openxmlformats.org/officeDocument/2006/relationships/image" Target="../media/image127.emf"/><Relationship Id="rId1" Type="http://schemas.openxmlformats.org/officeDocument/2006/relationships/vmlDrawing" Target="../drawings/vmlDrawing11.vml"/><Relationship Id="rId2" Type="http://schemas.openxmlformats.org/officeDocument/2006/relationships/tags" Target="../tags/tag47.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8.xml"/><Relationship Id="rId4" Type="http://schemas.openxmlformats.org/officeDocument/2006/relationships/oleObject" Target="../embeddings/oleObject58.bin"/><Relationship Id="rId5" Type="http://schemas.openxmlformats.org/officeDocument/2006/relationships/image" Target="../media/image130.emf"/><Relationship Id="rId1" Type="http://schemas.openxmlformats.org/officeDocument/2006/relationships/vmlDrawing" Target="../drawings/vmlDrawing12.vml"/><Relationship Id="rId2" Type="http://schemas.openxmlformats.org/officeDocument/2006/relationships/tags" Target="../tags/tag48.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59.bin"/><Relationship Id="rId4" Type="http://schemas.openxmlformats.org/officeDocument/2006/relationships/image" Target="../media/image131.emf"/><Relationship Id="rId5" Type="http://schemas.openxmlformats.org/officeDocument/2006/relationships/oleObject" Target="../embeddings/oleObject60.bin"/><Relationship Id="rId6" Type="http://schemas.openxmlformats.org/officeDocument/2006/relationships/image" Target="../media/image132.emf"/><Relationship Id="rId1" Type="http://schemas.openxmlformats.org/officeDocument/2006/relationships/vmlDrawing" Target="../drawings/vmlDrawing13.vml"/><Relationship Id="rId2"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61.bin"/><Relationship Id="rId4" Type="http://schemas.openxmlformats.org/officeDocument/2006/relationships/image" Target="../media/image133.wmf"/><Relationship Id="rId5" Type="http://schemas.openxmlformats.org/officeDocument/2006/relationships/oleObject" Target="../embeddings/oleObject62.bin"/><Relationship Id="rId6" Type="http://schemas.openxmlformats.org/officeDocument/2006/relationships/image" Target="../media/image134.emf"/><Relationship Id="rId1" Type="http://schemas.openxmlformats.org/officeDocument/2006/relationships/vmlDrawing" Target="../drawings/vmlDrawing14.vml"/><Relationship Id="rId2"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63.bin"/><Relationship Id="rId4" Type="http://schemas.openxmlformats.org/officeDocument/2006/relationships/image" Target="../media/image135.wmf"/><Relationship Id="rId5" Type="http://schemas.openxmlformats.org/officeDocument/2006/relationships/oleObject" Target="../embeddings/oleObject64.bin"/><Relationship Id="rId6" Type="http://schemas.openxmlformats.org/officeDocument/2006/relationships/image" Target="../media/image136.emf"/><Relationship Id="rId1" Type="http://schemas.openxmlformats.org/officeDocument/2006/relationships/vmlDrawing" Target="../drawings/vmlDrawing15.vml"/><Relationship Id="rId2"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65.bin"/><Relationship Id="rId4" Type="http://schemas.openxmlformats.org/officeDocument/2006/relationships/image" Target="../media/image137.wmf"/><Relationship Id="rId5" Type="http://schemas.openxmlformats.org/officeDocument/2006/relationships/oleObject" Target="../embeddings/oleObject66.bin"/><Relationship Id="rId6" Type="http://schemas.openxmlformats.org/officeDocument/2006/relationships/image" Target="../media/image138.emf"/><Relationship Id="rId1" Type="http://schemas.openxmlformats.org/officeDocument/2006/relationships/vmlDrawing" Target="../drawings/vmlDrawing16.vml"/><Relationship Id="rId2"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67.bin"/><Relationship Id="rId4" Type="http://schemas.openxmlformats.org/officeDocument/2006/relationships/image" Target="../media/image139.wmf"/><Relationship Id="rId5" Type="http://schemas.openxmlformats.org/officeDocument/2006/relationships/oleObject" Target="../embeddings/oleObject68.bin"/><Relationship Id="rId6" Type="http://schemas.openxmlformats.org/officeDocument/2006/relationships/image" Target="../media/image140.wmf"/><Relationship Id="rId1" Type="http://schemas.openxmlformats.org/officeDocument/2006/relationships/vmlDrawing" Target="../drawings/vmlDrawing17.vml"/><Relationship Id="rId2"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69.bin"/><Relationship Id="rId4" Type="http://schemas.openxmlformats.org/officeDocument/2006/relationships/image" Target="../media/image141.wmf"/><Relationship Id="rId5" Type="http://schemas.openxmlformats.org/officeDocument/2006/relationships/oleObject" Target="../embeddings/oleObject70.bin"/><Relationship Id="rId6" Type="http://schemas.openxmlformats.org/officeDocument/2006/relationships/image" Target="../media/image142.wmf"/><Relationship Id="rId7" Type="http://schemas.openxmlformats.org/officeDocument/2006/relationships/oleObject" Target="../embeddings/oleObject71.bin"/><Relationship Id="rId8" Type="http://schemas.openxmlformats.org/officeDocument/2006/relationships/image" Target="../media/image143.wmf"/><Relationship Id="rId1" Type="http://schemas.openxmlformats.org/officeDocument/2006/relationships/vmlDrawing" Target="../drawings/vmlDrawing18.vml"/><Relationship Id="rId2" Type="http://schemas.openxmlformats.org/officeDocument/2006/relationships/slideLayout" Target="../slideLayouts/slideLayout28.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72.bin"/><Relationship Id="rId4" Type="http://schemas.openxmlformats.org/officeDocument/2006/relationships/image" Target="../media/image144.wmf"/><Relationship Id="rId5" Type="http://schemas.openxmlformats.org/officeDocument/2006/relationships/oleObject" Target="../embeddings/oleObject73.bin"/><Relationship Id="rId6" Type="http://schemas.openxmlformats.org/officeDocument/2006/relationships/image" Target="../media/image145.wmf"/><Relationship Id="rId1" Type="http://schemas.openxmlformats.org/officeDocument/2006/relationships/vmlDrawing" Target="../drawings/vmlDrawing19.vml"/><Relationship Id="rId2" Type="http://schemas.openxmlformats.org/officeDocument/2006/relationships/slideLayout" Target="../slideLayouts/slideLayout28.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74.bin"/><Relationship Id="rId4" Type="http://schemas.openxmlformats.org/officeDocument/2006/relationships/image" Target="../media/image146.wmf"/><Relationship Id="rId1" Type="http://schemas.openxmlformats.org/officeDocument/2006/relationships/vmlDrawing" Target="../drawings/vmlDrawing20.vml"/><Relationship Id="rId2"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147.png"/><Relationship Id="rId5" Type="http://schemas.openxmlformats.org/officeDocument/2006/relationships/image" Target="../media/image148.png"/><Relationship Id="rId1" Type="http://schemas.openxmlformats.org/officeDocument/2006/relationships/tags" Target="../tags/tag49.xml"/><Relationship Id="rId2" Type="http://schemas.openxmlformats.org/officeDocument/2006/relationships/slideLayout" Target="../slideLayouts/slideLayout28.xml"/></Relationships>
</file>

<file path=ppt/slides/_rels/slide84.xml.rels><?xml version="1.0" encoding="UTF-8" standalone="yes"?>
<Relationships xmlns="http://schemas.openxmlformats.org/package/2006/relationships"><Relationship Id="rId1" Type="http://schemas.openxmlformats.org/officeDocument/2006/relationships/tags" Target="../tags/tag50.xml"/><Relationship Id="rId2"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1" Type="http://schemas.openxmlformats.org/officeDocument/2006/relationships/oleObject" Target="../embeddings/oleObject77.bin"/><Relationship Id="rId12" Type="http://schemas.openxmlformats.org/officeDocument/2006/relationships/image" Target="../media/image150.emf"/><Relationship Id="rId13" Type="http://schemas.openxmlformats.org/officeDocument/2006/relationships/oleObject" Target="../embeddings/oleObject78.bin"/><Relationship Id="rId14" Type="http://schemas.openxmlformats.org/officeDocument/2006/relationships/image" Target="../media/image151.emf"/><Relationship Id="rId15" Type="http://schemas.openxmlformats.org/officeDocument/2006/relationships/oleObject" Target="../embeddings/oleObject79.bin"/><Relationship Id="rId16" Type="http://schemas.openxmlformats.org/officeDocument/2006/relationships/image" Target="../media/image152.emf"/><Relationship Id="rId17" Type="http://schemas.openxmlformats.org/officeDocument/2006/relationships/oleObject" Target="../embeddings/oleObject80.bin"/><Relationship Id="rId1" Type="http://schemas.openxmlformats.org/officeDocument/2006/relationships/vmlDrawing" Target="../drawings/vmlDrawing21.vml"/><Relationship Id="rId2" Type="http://schemas.openxmlformats.org/officeDocument/2006/relationships/tags" Target="../tags/tag51.xml"/><Relationship Id="rId3" Type="http://schemas.openxmlformats.org/officeDocument/2006/relationships/tags" Target="../tags/tag52.xml"/><Relationship Id="rId4" Type="http://schemas.openxmlformats.org/officeDocument/2006/relationships/tags" Target="../tags/tag53.xml"/><Relationship Id="rId5" Type="http://schemas.openxmlformats.org/officeDocument/2006/relationships/slideLayout" Target="../slideLayouts/slideLayout13.xml"/><Relationship Id="rId6" Type="http://schemas.openxmlformats.org/officeDocument/2006/relationships/notesSlide" Target="../notesSlides/notesSlide28.xml"/><Relationship Id="rId7" Type="http://schemas.openxmlformats.org/officeDocument/2006/relationships/oleObject" Target="../embeddings/oleObject75.bin"/><Relationship Id="rId8" Type="http://schemas.openxmlformats.org/officeDocument/2006/relationships/image" Target="../media/image45.emf"/><Relationship Id="rId9" Type="http://schemas.openxmlformats.org/officeDocument/2006/relationships/oleObject" Target="../embeddings/oleObject76.bin"/><Relationship Id="rId10" Type="http://schemas.openxmlformats.org/officeDocument/2006/relationships/image" Target="../media/image149.emf"/></Relationships>
</file>

<file path=ppt/slides/_rels/slide86.xml.rels><?xml version="1.0" encoding="UTF-8" standalone="yes"?>
<Relationships xmlns="http://schemas.openxmlformats.org/package/2006/relationships"><Relationship Id="rId3" Type="http://schemas.openxmlformats.org/officeDocument/2006/relationships/tags" Target="../tags/tag56.xml"/><Relationship Id="rId4" Type="http://schemas.openxmlformats.org/officeDocument/2006/relationships/slideLayout" Target="../slideLayouts/slideLayout13.xml"/><Relationship Id="rId5" Type="http://schemas.openxmlformats.org/officeDocument/2006/relationships/notesSlide" Target="../notesSlides/notesSlide29.xml"/><Relationship Id="rId1" Type="http://schemas.openxmlformats.org/officeDocument/2006/relationships/tags" Target="../tags/tag54.xml"/><Relationship Id="rId2" Type="http://schemas.openxmlformats.org/officeDocument/2006/relationships/tags" Target="../tags/tag55.xml"/></Relationships>
</file>

<file path=ppt/slides/_rels/slide87.xml.rels><?xml version="1.0" encoding="UTF-8" standalone="yes"?>
<Relationships xmlns="http://schemas.openxmlformats.org/package/2006/relationships"><Relationship Id="rId11" Type="http://schemas.openxmlformats.org/officeDocument/2006/relationships/oleObject" Target="../embeddings/oleObject83.bin"/><Relationship Id="rId12" Type="http://schemas.openxmlformats.org/officeDocument/2006/relationships/image" Target="../media/image155.wmf"/><Relationship Id="rId13" Type="http://schemas.openxmlformats.org/officeDocument/2006/relationships/oleObject" Target="../embeddings/oleObject84.bin"/><Relationship Id="rId14" Type="http://schemas.openxmlformats.org/officeDocument/2006/relationships/image" Target="../media/image156.wmf"/><Relationship Id="rId15" Type="http://schemas.openxmlformats.org/officeDocument/2006/relationships/oleObject" Target="../embeddings/oleObject85.bin"/><Relationship Id="rId16" Type="http://schemas.openxmlformats.org/officeDocument/2006/relationships/image" Target="../media/image157.wmf"/><Relationship Id="rId1" Type="http://schemas.openxmlformats.org/officeDocument/2006/relationships/vmlDrawing" Target="../drawings/vmlDrawing22.vml"/><Relationship Id="rId2" Type="http://schemas.openxmlformats.org/officeDocument/2006/relationships/tags" Target="../tags/tag57.xml"/><Relationship Id="rId3" Type="http://schemas.openxmlformats.org/officeDocument/2006/relationships/tags" Target="../tags/tag58.xml"/><Relationship Id="rId4" Type="http://schemas.openxmlformats.org/officeDocument/2006/relationships/tags" Target="../tags/tag59.xml"/><Relationship Id="rId5" Type="http://schemas.openxmlformats.org/officeDocument/2006/relationships/slideLayout" Target="../slideLayouts/slideLayout13.xml"/><Relationship Id="rId6" Type="http://schemas.openxmlformats.org/officeDocument/2006/relationships/notesSlide" Target="../notesSlides/notesSlide30.xml"/><Relationship Id="rId7" Type="http://schemas.openxmlformats.org/officeDocument/2006/relationships/oleObject" Target="../embeddings/oleObject81.bin"/><Relationship Id="rId8" Type="http://schemas.openxmlformats.org/officeDocument/2006/relationships/image" Target="../media/image153.wmf"/><Relationship Id="rId9" Type="http://schemas.openxmlformats.org/officeDocument/2006/relationships/oleObject" Target="../embeddings/oleObject82.bin"/><Relationship Id="rId10" Type="http://schemas.openxmlformats.org/officeDocument/2006/relationships/image" Target="../media/image154.wmf"/></Relationships>
</file>

<file path=ppt/slides/_rels/slide88.xml.rels><?xml version="1.0" encoding="UTF-8" standalone="yes"?>
<Relationships xmlns="http://schemas.openxmlformats.org/package/2006/relationships"><Relationship Id="rId3" Type="http://schemas.openxmlformats.org/officeDocument/2006/relationships/tags" Target="../tags/tag61.xml"/><Relationship Id="rId4" Type="http://schemas.openxmlformats.org/officeDocument/2006/relationships/tags" Target="../tags/tag62.xml"/><Relationship Id="rId5" Type="http://schemas.openxmlformats.org/officeDocument/2006/relationships/slideLayout" Target="../slideLayouts/slideLayout13.xml"/><Relationship Id="rId6" Type="http://schemas.openxmlformats.org/officeDocument/2006/relationships/notesSlide" Target="../notesSlides/notesSlide31.xml"/><Relationship Id="rId7" Type="http://schemas.openxmlformats.org/officeDocument/2006/relationships/oleObject" Target="../embeddings/oleObject86.bin"/><Relationship Id="rId8" Type="http://schemas.openxmlformats.org/officeDocument/2006/relationships/image" Target="../media/image158.wmf"/><Relationship Id="rId1" Type="http://schemas.openxmlformats.org/officeDocument/2006/relationships/vmlDrawing" Target="../drawings/vmlDrawing23.vml"/><Relationship Id="rId2" Type="http://schemas.openxmlformats.org/officeDocument/2006/relationships/tags" Target="../tags/tag60.xml"/></Relationships>
</file>

<file path=ppt/slides/_rels/slide89.xml.rels><?xml version="1.0" encoding="UTF-8" standalone="yes"?>
<Relationships xmlns="http://schemas.openxmlformats.org/package/2006/relationships"><Relationship Id="rId11" Type="http://schemas.openxmlformats.org/officeDocument/2006/relationships/oleObject" Target="../embeddings/oleObject89.bin"/><Relationship Id="rId12" Type="http://schemas.openxmlformats.org/officeDocument/2006/relationships/image" Target="../media/image161.wmf"/><Relationship Id="rId13" Type="http://schemas.openxmlformats.org/officeDocument/2006/relationships/oleObject" Target="../embeddings/oleObject90.bin"/><Relationship Id="rId14" Type="http://schemas.openxmlformats.org/officeDocument/2006/relationships/image" Target="../media/image162.wmf"/><Relationship Id="rId15" Type="http://schemas.openxmlformats.org/officeDocument/2006/relationships/oleObject" Target="../embeddings/oleObject91.bin"/><Relationship Id="rId16" Type="http://schemas.openxmlformats.org/officeDocument/2006/relationships/image" Target="../media/image163.wmf"/><Relationship Id="rId17" Type="http://schemas.openxmlformats.org/officeDocument/2006/relationships/oleObject" Target="../embeddings/oleObject92.bin"/><Relationship Id="rId18" Type="http://schemas.openxmlformats.org/officeDocument/2006/relationships/image" Target="../media/image164.wmf"/><Relationship Id="rId1" Type="http://schemas.openxmlformats.org/officeDocument/2006/relationships/vmlDrawing" Target="../drawings/vmlDrawing24.vml"/><Relationship Id="rId2" Type="http://schemas.openxmlformats.org/officeDocument/2006/relationships/tags" Target="../tags/tag63.xml"/><Relationship Id="rId3" Type="http://schemas.openxmlformats.org/officeDocument/2006/relationships/tags" Target="../tags/tag64.xml"/><Relationship Id="rId4" Type="http://schemas.openxmlformats.org/officeDocument/2006/relationships/tags" Target="../tags/tag65.xml"/><Relationship Id="rId5" Type="http://schemas.openxmlformats.org/officeDocument/2006/relationships/slideLayout" Target="../slideLayouts/slideLayout13.xml"/><Relationship Id="rId6" Type="http://schemas.openxmlformats.org/officeDocument/2006/relationships/notesSlide" Target="../notesSlides/notesSlide32.xml"/><Relationship Id="rId7" Type="http://schemas.openxmlformats.org/officeDocument/2006/relationships/oleObject" Target="../embeddings/oleObject87.bin"/><Relationship Id="rId8" Type="http://schemas.openxmlformats.org/officeDocument/2006/relationships/image" Target="../media/image159.wmf"/><Relationship Id="rId9" Type="http://schemas.openxmlformats.org/officeDocument/2006/relationships/oleObject" Target="../embeddings/oleObject88.bin"/><Relationship Id="rId10" Type="http://schemas.openxmlformats.org/officeDocument/2006/relationships/image" Target="../media/image160.w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3.xml"/><Relationship Id="rId5" Type="http://schemas.openxmlformats.org/officeDocument/2006/relationships/image" Target="../media/image12.png"/><Relationship Id="rId1" Type="http://schemas.openxmlformats.org/officeDocument/2006/relationships/tags" Target="../tags/tag2.xml"/><Relationship Id="rId2" Type="http://schemas.openxmlformats.org/officeDocument/2006/relationships/tags" Target="../tags/tag3.xml"/></Relationships>
</file>

<file path=ppt/slides/_rels/slide90.xml.rels><?xml version="1.0" encoding="UTF-8" standalone="yes"?>
<Relationships xmlns="http://schemas.openxmlformats.org/package/2006/relationships"><Relationship Id="rId11" Type="http://schemas.openxmlformats.org/officeDocument/2006/relationships/oleObject" Target="../embeddings/oleObject95.bin"/><Relationship Id="rId12" Type="http://schemas.openxmlformats.org/officeDocument/2006/relationships/image" Target="../media/image167.wmf"/><Relationship Id="rId13" Type="http://schemas.openxmlformats.org/officeDocument/2006/relationships/oleObject" Target="../embeddings/oleObject96.bin"/><Relationship Id="rId14" Type="http://schemas.openxmlformats.org/officeDocument/2006/relationships/image" Target="../media/image163.wmf"/><Relationship Id="rId15" Type="http://schemas.openxmlformats.org/officeDocument/2006/relationships/oleObject" Target="../embeddings/oleObject97.bin"/><Relationship Id="rId16" Type="http://schemas.openxmlformats.org/officeDocument/2006/relationships/image" Target="../media/image168.wmf"/><Relationship Id="rId17" Type="http://schemas.openxmlformats.org/officeDocument/2006/relationships/oleObject" Target="../embeddings/oleObject98.bin"/><Relationship Id="rId18" Type="http://schemas.openxmlformats.org/officeDocument/2006/relationships/image" Target="../media/image169.wmf"/><Relationship Id="rId1" Type="http://schemas.openxmlformats.org/officeDocument/2006/relationships/vmlDrawing" Target="../drawings/vmlDrawing25.vml"/><Relationship Id="rId2" Type="http://schemas.openxmlformats.org/officeDocument/2006/relationships/tags" Target="../tags/tag66.xml"/><Relationship Id="rId3" Type="http://schemas.openxmlformats.org/officeDocument/2006/relationships/tags" Target="../tags/tag67.xml"/><Relationship Id="rId4" Type="http://schemas.openxmlformats.org/officeDocument/2006/relationships/tags" Target="../tags/tag68.xml"/><Relationship Id="rId5" Type="http://schemas.openxmlformats.org/officeDocument/2006/relationships/slideLayout" Target="../slideLayouts/slideLayout13.xml"/><Relationship Id="rId6" Type="http://schemas.openxmlformats.org/officeDocument/2006/relationships/notesSlide" Target="../notesSlides/notesSlide33.xml"/><Relationship Id="rId7" Type="http://schemas.openxmlformats.org/officeDocument/2006/relationships/oleObject" Target="../embeddings/oleObject93.bin"/><Relationship Id="rId8" Type="http://schemas.openxmlformats.org/officeDocument/2006/relationships/image" Target="../media/image165.wmf"/><Relationship Id="rId9" Type="http://schemas.openxmlformats.org/officeDocument/2006/relationships/oleObject" Target="../embeddings/oleObject94.bin"/><Relationship Id="rId10" Type="http://schemas.openxmlformats.org/officeDocument/2006/relationships/image" Target="../media/image166.wmf"/></Relationships>
</file>

<file path=ppt/slides/_rels/slide91.xml.rels><?xml version="1.0" encoding="UTF-8" standalone="yes"?>
<Relationships xmlns="http://schemas.openxmlformats.org/package/2006/relationships"><Relationship Id="rId3" Type="http://schemas.openxmlformats.org/officeDocument/2006/relationships/tags" Target="../tags/tag70.xml"/><Relationship Id="rId4" Type="http://schemas.openxmlformats.org/officeDocument/2006/relationships/tags" Target="../tags/tag71.xml"/><Relationship Id="rId5" Type="http://schemas.openxmlformats.org/officeDocument/2006/relationships/slideLayout" Target="../slideLayouts/slideLayout13.xml"/><Relationship Id="rId6" Type="http://schemas.openxmlformats.org/officeDocument/2006/relationships/notesSlide" Target="../notesSlides/notesSlide34.xml"/><Relationship Id="rId7" Type="http://schemas.openxmlformats.org/officeDocument/2006/relationships/oleObject" Target="../embeddings/oleObject99.bin"/><Relationship Id="rId8" Type="http://schemas.openxmlformats.org/officeDocument/2006/relationships/image" Target="../media/image170.wmf"/><Relationship Id="rId9" Type="http://schemas.openxmlformats.org/officeDocument/2006/relationships/oleObject" Target="../embeddings/oleObject100.bin"/><Relationship Id="rId10" Type="http://schemas.openxmlformats.org/officeDocument/2006/relationships/image" Target="../media/image171.wmf"/><Relationship Id="rId1" Type="http://schemas.openxmlformats.org/officeDocument/2006/relationships/vmlDrawing" Target="../drawings/vmlDrawing26.vml"/><Relationship Id="rId2" Type="http://schemas.openxmlformats.org/officeDocument/2006/relationships/tags" Target="../tags/tag69.xml"/></Relationships>
</file>

<file path=ppt/slides/_rels/slide92.xml.rels><?xml version="1.0" encoding="UTF-8" standalone="yes"?>
<Relationships xmlns="http://schemas.openxmlformats.org/package/2006/relationships"><Relationship Id="rId11" Type="http://schemas.openxmlformats.org/officeDocument/2006/relationships/oleObject" Target="../embeddings/oleObject103.bin"/><Relationship Id="rId12" Type="http://schemas.openxmlformats.org/officeDocument/2006/relationships/image" Target="../media/image174.wmf"/><Relationship Id="rId13" Type="http://schemas.openxmlformats.org/officeDocument/2006/relationships/oleObject" Target="../embeddings/oleObject104.bin"/><Relationship Id="rId14" Type="http://schemas.openxmlformats.org/officeDocument/2006/relationships/image" Target="../media/image175.wmf"/><Relationship Id="rId15" Type="http://schemas.openxmlformats.org/officeDocument/2006/relationships/oleObject" Target="../embeddings/oleObject105.bin"/><Relationship Id="rId16" Type="http://schemas.openxmlformats.org/officeDocument/2006/relationships/image" Target="../media/image176.wmf"/><Relationship Id="rId17" Type="http://schemas.openxmlformats.org/officeDocument/2006/relationships/oleObject" Target="../embeddings/oleObject106.bin"/><Relationship Id="rId18" Type="http://schemas.openxmlformats.org/officeDocument/2006/relationships/image" Target="../media/image177.wmf"/><Relationship Id="rId1" Type="http://schemas.openxmlformats.org/officeDocument/2006/relationships/vmlDrawing" Target="../drawings/vmlDrawing27.vml"/><Relationship Id="rId2" Type="http://schemas.openxmlformats.org/officeDocument/2006/relationships/tags" Target="../tags/tag72.xml"/><Relationship Id="rId3" Type="http://schemas.openxmlformats.org/officeDocument/2006/relationships/tags" Target="../tags/tag73.xml"/><Relationship Id="rId4" Type="http://schemas.openxmlformats.org/officeDocument/2006/relationships/tags" Target="../tags/tag74.xml"/><Relationship Id="rId5" Type="http://schemas.openxmlformats.org/officeDocument/2006/relationships/slideLayout" Target="../slideLayouts/slideLayout13.xml"/><Relationship Id="rId6" Type="http://schemas.openxmlformats.org/officeDocument/2006/relationships/notesSlide" Target="../notesSlides/notesSlide35.xml"/><Relationship Id="rId7" Type="http://schemas.openxmlformats.org/officeDocument/2006/relationships/oleObject" Target="../embeddings/oleObject101.bin"/><Relationship Id="rId8" Type="http://schemas.openxmlformats.org/officeDocument/2006/relationships/image" Target="../media/image172.wmf"/><Relationship Id="rId9" Type="http://schemas.openxmlformats.org/officeDocument/2006/relationships/oleObject" Target="../embeddings/oleObject102.bin"/><Relationship Id="rId10" Type="http://schemas.openxmlformats.org/officeDocument/2006/relationships/image" Target="../media/image173.wmf"/></Relationships>
</file>

<file path=ppt/slides/_rels/slide93.xml.rels><?xml version="1.0" encoding="UTF-8" standalone="yes"?>
<Relationships xmlns="http://schemas.openxmlformats.org/package/2006/relationships"><Relationship Id="rId11" Type="http://schemas.openxmlformats.org/officeDocument/2006/relationships/oleObject" Target="../embeddings/oleObject108.bin"/><Relationship Id="rId12" Type="http://schemas.openxmlformats.org/officeDocument/2006/relationships/image" Target="../media/image179.wmf"/><Relationship Id="rId1" Type="http://schemas.openxmlformats.org/officeDocument/2006/relationships/vmlDrawing" Target="../drawings/vmlDrawing28.vml"/><Relationship Id="rId2" Type="http://schemas.openxmlformats.org/officeDocument/2006/relationships/tags" Target="../tags/tag75.xml"/><Relationship Id="rId3" Type="http://schemas.openxmlformats.org/officeDocument/2006/relationships/tags" Target="../tags/tag76.xml"/><Relationship Id="rId4" Type="http://schemas.openxmlformats.org/officeDocument/2006/relationships/tags" Target="../tags/tag77.xml"/><Relationship Id="rId5" Type="http://schemas.openxmlformats.org/officeDocument/2006/relationships/slideLayout" Target="../slideLayouts/slideLayout13.xml"/><Relationship Id="rId6" Type="http://schemas.openxmlformats.org/officeDocument/2006/relationships/notesSlide" Target="../notesSlides/notesSlide36.xml"/><Relationship Id="rId7" Type="http://schemas.openxmlformats.org/officeDocument/2006/relationships/image" Target="../media/image180.png"/><Relationship Id="rId8" Type="http://schemas.openxmlformats.org/officeDocument/2006/relationships/oleObject" Target="../embeddings/oleObject107.bin"/><Relationship Id="rId9" Type="http://schemas.openxmlformats.org/officeDocument/2006/relationships/image" Target="../media/image178.wmf"/><Relationship Id="rId10" Type="http://schemas.openxmlformats.org/officeDocument/2006/relationships/image" Target="../media/image181.png"/></Relationships>
</file>

<file path=ppt/slides/_rels/slide94.xml.rels><?xml version="1.0" encoding="UTF-8" standalone="yes"?>
<Relationships xmlns="http://schemas.openxmlformats.org/package/2006/relationships"><Relationship Id="rId3" Type="http://schemas.openxmlformats.org/officeDocument/2006/relationships/tags" Target="../tags/tag80.xml"/><Relationship Id="rId4" Type="http://schemas.openxmlformats.org/officeDocument/2006/relationships/slideLayout" Target="../slideLayouts/slideLayout13.xml"/><Relationship Id="rId5" Type="http://schemas.openxmlformats.org/officeDocument/2006/relationships/notesSlide" Target="../notesSlides/notesSlide37.xml"/><Relationship Id="rId6" Type="http://schemas.openxmlformats.org/officeDocument/2006/relationships/image" Target="../media/image182.png"/><Relationship Id="rId1" Type="http://schemas.openxmlformats.org/officeDocument/2006/relationships/tags" Target="../tags/tag78.xml"/><Relationship Id="rId2" Type="http://schemas.openxmlformats.org/officeDocument/2006/relationships/tags" Target="../tags/tag79.xml"/></Relationships>
</file>

<file path=ppt/slides/_rels/slide95.xml.rels><?xml version="1.0" encoding="UTF-8" standalone="yes"?>
<Relationships xmlns="http://schemas.openxmlformats.org/package/2006/relationships"><Relationship Id="rId3" Type="http://schemas.openxmlformats.org/officeDocument/2006/relationships/tags" Target="../tags/tag83.xml"/><Relationship Id="rId4" Type="http://schemas.openxmlformats.org/officeDocument/2006/relationships/slideLayout" Target="../slideLayouts/slideLayout13.xml"/><Relationship Id="rId5" Type="http://schemas.openxmlformats.org/officeDocument/2006/relationships/notesSlide" Target="../notesSlides/notesSlide38.xml"/><Relationship Id="rId6" Type="http://schemas.openxmlformats.org/officeDocument/2006/relationships/image" Target="../media/image183.png"/><Relationship Id="rId7" Type="http://schemas.openxmlformats.org/officeDocument/2006/relationships/image" Target="../media/image184.png"/><Relationship Id="rId1" Type="http://schemas.openxmlformats.org/officeDocument/2006/relationships/tags" Target="../tags/tag81.xml"/><Relationship Id="rId2" Type="http://schemas.openxmlformats.org/officeDocument/2006/relationships/tags" Target="../tags/tag82.xml"/></Relationships>
</file>

<file path=ppt/slides/_rels/slide96.xml.rels><?xml version="1.0" encoding="UTF-8" standalone="yes"?>
<Relationships xmlns="http://schemas.openxmlformats.org/package/2006/relationships"><Relationship Id="rId3" Type="http://schemas.openxmlformats.org/officeDocument/2006/relationships/tags" Target="../tags/tag86.xml"/><Relationship Id="rId4" Type="http://schemas.openxmlformats.org/officeDocument/2006/relationships/slideLayout" Target="../slideLayouts/slideLayout13.xml"/><Relationship Id="rId5" Type="http://schemas.openxmlformats.org/officeDocument/2006/relationships/notesSlide" Target="../notesSlides/notesSlide39.xml"/><Relationship Id="rId6" Type="http://schemas.openxmlformats.org/officeDocument/2006/relationships/image" Target="../media/image185.png"/><Relationship Id="rId1" Type="http://schemas.openxmlformats.org/officeDocument/2006/relationships/tags" Target="../tags/tag84.xml"/><Relationship Id="rId2" Type="http://schemas.openxmlformats.org/officeDocument/2006/relationships/tags" Target="../tags/tag8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tags" Target="../tags/tag87.xml"/><Relationship Id="rId2" Type="http://schemas.openxmlformats.org/officeDocument/2006/relationships/slideLayout" Target="../slideLayouts/slideLayout13.xml"/><Relationship Id="rId3" Type="http://schemas.openxmlformats.org/officeDocument/2006/relationships/image" Target="../media/image186.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diagramData" Target="../diagrams/data2.xml"/><Relationship Id="rId5" Type="http://schemas.openxmlformats.org/officeDocument/2006/relationships/diagramLayout" Target="../diagrams/layout2.xml"/><Relationship Id="rId6" Type="http://schemas.openxmlformats.org/officeDocument/2006/relationships/diagramQuickStyle" Target="../diagrams/quickStyle2.xml"/><Relationship Id="rId7" Type="http://schemas.openxmlformats.org/officeDocument/2006/relationships/diagramColors" Target="../diagrams/colors2.xml"/><Relationship Id="rId8" Type="http://schemas.microsoft.com/office/2007/relationships/diagramDrawing" Target="../diagrams/drawing2.xml"/><Relationship Id="rId1" Type="http://schemas.openxmlformats.org/officeDocument/2006/relationships/tags" Target="../tags/tag88.xml"/><Relationship Id="rId2"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762000" y="1066800"/>
            <a:ext cx="7924800" cy="1828800"/>
          </a:xfrm>
        </p:spPr>
        <p:txBody>
          <a:bodyPr/>
          <a:lstStyle/>
          <a:p>
            <a:r>
              <a:rPr lang="en-US" altLang="zh-CN" sz="4000" b="1" dirty="0" smtClean="0">
                <a:solidFill>
                  <a:schemeClr val="accent2"/>
                </a:solidFill>
                <a:latin typeface="Arial Unicode MS" pitchFamily="34" charset="-122"/>
                <a:ea typeface="Arial Unicode MS" pitchFamily="34" charset="-122"/>
                <a:cs typeface="Arial Unicode MS" pitchFamily="34" charset="-122"/>
              </a:rPr>
              <a:t>Resource Allocation for Wireless Physical Layer Security</a:t>
            </a:r>
            <a:br>
              <a:rPr lang="en-US" altLang="zh-CN" sz="4000" b="1" dirty="0" smtClean="0">
                <a:solidFill>
                  <a:schemeClr val="accent2"/>
                </a:solidFill>
                <a:latin typeface="Arial Unicode MS" pitchFamily="34" charset="-122"/>
                <a:ea typeface="Arial Unicode MS" pitchFamily="34" charset="-122"/>
                <a:cs typeface="Arial Unicode MS" pitchFamily="34" charset="-122"/>
              </a:rPr>
            </a:br>
            <a:endParaRPr lang="en-US" altLang="zh-CN" sz="4000" dirty="0" smtClean="0">
              <a:solidFill>
                <a:schemeClr val="accent2"/>
              </a:solidFill>
              <a:latin typeface="Arial Unicode MS" pitchFamily="34" charset="-122"/>
              <a:ea typeface="Arial Unicode MS" pitchFamily="34" charset="-122"/>
              <a:cs typeface="Arial Unicode MS" pitchFamily="34" charset="-122"/>
            </a:endParaRPr>
          </a:p>
        </p:txBody>
      </p:sp>
      <p:sp>
        <p:nvSpPr>
          <p:cNvPr id="21507" name="Rectangle 4"/>
          <p:cNvSpPr>
            <a:spLocks noGrp="1" noChangeArrowheads="1"/>
          </p:cNvSpPr>
          <p:nvPr>
            <p:ph type="body" sz="half" idx="2"/>
          </p:nvPr>
        </p:nvSpPr>
        <p:spPr>
          <a:xfrm>
            <a:off x="698500" y="2590800"/>
            <a:ext cx="7772400" cy="3124200"/>
          </a:xfrm>
        </p:spPr>
        <p:txBody>
          <a:bodyPr/>
          <a:lstStyle/>
          <a:p>
            <a:pPr algn="ctr" eaLnBrk="1" hangingPunct="1">
              <a:buFontTx/>
              <a:buNone/>
            </a:pPr>
            <a:endParaRPr lang="en-US" altLang="zh-CN" sz="2400" dirty="0" smtClean="0">
              <a:ea typeface="ＭＳ Ｐゴシック" pitchFamily="34" charset="-128"/>
            </a:endParaRPr>
          </a:p>
          <a:p>
            <a:pPr algn="ctr" eaLnBrk="1" hangingPunct="1">
              <a:buFontTx/>
              <a:buNone/>
            </a:pPr>
            <a:r>
              <a:rPr lang="en-US" altLang="zh-CN" b="1" dirty="0" smtClean="0">
                <a:latin typeface="Arial Unicode MS" pitchFamily="34" charset="-122"/>
                <a:ea typeface="Arial Unicode MS" pitchFamily="34" charset="-122"/>
                <a:cs typeface="Arial Unicode MS" pitchFamily="34" charset="-122"/>
              </a:rPr>
              <a:t>Lingyang Song</a:t>
            </a:r>
            <a:r>
              <a:rPr lang="en-US" altLang="zh-CN" b="1" baseline="30000" dirty="0" smtClean="0">
                <a:latin typeface="Arial Unicode MS" pitchFamily="34" charset="-122"/>
                <a:ea typeface="Arial Unicode MS" pitchFamily="34" charset="-122"/>
                <a:cs typeface="Arial Unicode MS" pitchFamily="34" charset="-122"/>
              </a:rPr>
              <a:t>+</a:t>
            </a:r>
            <a:r>
              <a:rPr lang="en-US" altLang="zh-CN" b="1" dirty="0" smtClean="0">
                <a:latin typeface="Arial Unicode MS" pitchFamily="34" charset="-122"/>
                <a:ea typeface="Arial Unicode MS" pitchFamily="34" charset="-122"/>
                <a:cs typeface="Arial Unicode MS" pitchFamily="34" charset="-122"/>
              </a:rPr>
              <a:t> and Zhu Han</a:t>
            </a:r>
            <a:r>
              <a:rPr lang="en-US" altLang="zh-CN" b="1" baseline="30000" dirty="0" smtClean="0">
                <a:latin typeface="Arial Unicode MS" pitchFamily="34" charset="-122"/>
                <a:ea typeface="Arial Unicode MS" pitchFamily="34" charset="-122"/>
                <a:cs typeface="Arial Unicode MS" pitchFamily="34" charset="-122"/>
              </a:rPr>
              <a:t>*</a:t>
            </a:r>
          </a:p>
          <a:p>
            <a:pPr algn="ctr">
              <a:buFontTx/>
              <a:buNone/>
            </a:pPr>
            <a:r>
              <a:rPr lang="en-US" altLang="zh-CN" sz="2000" baseline="30000" dirty="0" smtClean="0">
                <a:latin typeface="Arial Unicode MS" pitchFamily="34" charset="-122"/>
                <a:ea typeface="Arial Unicode MS" pitchFamily="34" charset="-122"/>
                <a:cs typeface="Arial Unicode MS" pitchFamily="34" charset="-122"/>
              </a:rPr>
              <a:t>+</a:t>
            </a:r>
            <a:r>
              <a:rPr lang="en-US" altLang="zh-CN" sz="2000" dirty="0" smtClean="0">
                <a:latin typeface="Arial Unicode MS" pitchFamily="34" charset="-122"/>
                <a:ea typeface="Arial Unicode MS" pitchFamily="34" charset="-122"/>
                <a:cs typeface="Arial Unicode MS" pitchFamily="34" charset="-122"/>
              </a:rPr>
              <a:t>School of Electronics Engineering and Computer Science,</a:t>
            </a:r>
          </a:p>
          <a:p>
            <a:pPr algn="ctr">
              <a:buFontTx/>
              <a:buNone/>
            </a:pPr>
            <a:r>
              <a:rPr lang="en-US" altLang="zh-CN" sz="2000" dirty="0" smtClean="0">
                <a:latin typeface="Arial Unicode MS" pitchFamily="34" charset="-122"/>
                <a:ea typeface="Arial Unicode MS" pitchFamily="34" charset="-122"/>
                <a:cs typeface="Arial Unicode MS" pitchFamily="34" charset="-122"/>
              </a:rPr>
              <a:t>Peking University, Beijing, China</a:t>
            </a:r>
          </a:p>
          <a:p>
            <a:pPr algn="ctr" eaLnBrk="1" hangingPunct="1">
              <a:buFontTx/>
              <a:buNone/>
            </a:pPr>
            <a:r>
              <a:rPr lang="en-US" altLang="zh-CN" sz="2000" baseline="30000" dirty="0" smtClean="0">
                <a:latin typeface="Arial Unicode MS" pitchFamily="34" charset="-122"/>
                <a:ea typeface="Arial Unicode MS" pitchFamily="34" charset="-122"/>
                <a:cs typeface="Arial Unicode MS" pitchFamily="34" charset="-122"/>
              </a:rPr>
              <a:t>* </a:t>
            </a:r>
            <a:r>
              <a:rPr lang="en-US" altLang="zh-CN" sz="2000" dirty="0" smtClean="0">
                <a:latin typeface="Arial Unicode MS" pitchFamily="34" charset="-122"/>
                <a:ea typeface="Arial Unicode MS" pitchFamily="34" charset="-122"/>
                <a:cs typeface="Arial Unicode MS" pitchFamily="34" charset="-122"/>
              </a:rPr>
              <a:t>Department of Electrical and Computer Engineering</a:t>
            </a:r>
          </a:p>
          <a:p>
            <a:pPr algn="ctr" eaLnBrk="1" hangingPunct="1">
              <a:buFontTx/>
              <a:buNone/>
            </a:pPr>
            <a:r>
              <a:rPr lang="en-US" altLang="zh-CN" sz="2000" dirty="0" smtClean="0">
                <a:latin typeface="Arial Unicode MS" pitchFamily="34" charset="-122"/>
                <a:ea typeface="Arial Unicode MS" pitchFamily="34" charset="-122"/>
                <a:cs typeface="Arial Unicode MS" pitchFamily="34" charset="-122"/>
              </a:rPr>
              <a:t>University of Houston, Houston, TX, USA</a:t>
            </a:r>
          </a:p>
          <a:p>
            <a:pPr algn="ctr">
              <a:buFontTx/>
              <a:buNone/>
            </a:pPr>
            <a:endParaRPr lang="en-US" altLang="zh-CN" sz="2000" dirty="0" smtClean="0">
              <a:latin typeface="Arial Unicode MS" pitchFamily="34" charset="-122"/>
              <a:ea typeface="Arial Unicode MS" pitchFamily="34" charset="-122"/>
              <a:cs typeface="Arial Unicode MS" pitchFamily="34" charset="-122"/>
            </a:endParaRPr>
          </a:p>
          <a:p>
            <a:pPr algn="ctr">
              <a:buFontTx/>
              <a:buNone/>
            </a:pPr>
            <a:r>
              <a:rPr lang="en-US" altLang="zh-CN" sz="2000" b="1" dirty="0" smtClean="0">
                <a:latin typeface="Arial Unicode MS" pitchFamily="34" charset="-122"/>
                <a:ea typeface="Arial Unicode MS" pitchFamily="34" charset="-122"/>
                <a:cs typeface="Arial Unicode MS" pitchFamily="34" charset="-122"/>
              </a:rPr>
              <a:t>Tutorial Presentation at WCNC 2013, Shanghai, China</a:t>
            </a:r>
          </a:p>
          <a:p>
            <a:pPr algn="ctr" eaLnBrk="1" hangingPunct="1">
              <a:buFontTx/>
              <a:buNone/>
            </a:pPr>
            <a:endParaRPr lang="en-US" altLang="zh-CN" sz="2400" dirty="0" smtClean="0">
              <a:ea typeface="ＭＳ Ｐゴシック" pitchFamily="34" charset="-128"/>
            </a:endParaRPr>
          </a:p>
          <a:p>
            <a:pPr algn="ctr" eaLnBrk="1" hangingPunct="1">
              <a:buFontTx/>
              <a:buNone/>
            </a:pPr>
            <a:endParaRPr lang="en-US" altLang="zh-CN" sz="2400" dirty="0" smtClean="0">
              <a:ea typeface="ＭＳ Ｐゴシック" pitchFamily="34" charset="-128"/>
            </a:endParaRPr>
          </a:p>
        </p:txBody>
      </p:sp>
      <p:pic>
        <p:nvPicPr>
          <p:cNvPr id="21508" name="Picture 12" descr="http://tbn0.google.com/images?q=tbn:HMEGXKmAqkMYXM:http://content.answers.com/main/content/wp/en/e/ec/University_of_Houston_Logo.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5943600"/>
            <a:ext cx="1006475"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89" descr="bdx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0838" y="5867400"/>
            <a:ext cx="10001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GB" sz="3200" i="0" dirty="0" smtClean="0">
                <a:ea typeface="+mj-ea"/>
                <a:cs typeface="+mj-cs"/>
              </a:rPr>
              <a:t>Broadcast Channel</a:t>
            </a:r>
          </a:p>
        </p:txBody>
      </p:sp>
      <p:sp>
        <p:nvSpPr>
          <p:cNvPr id="31747" name="Rectangle 3"/>
          <p:cNvSpPr>
            <a:spLocks noGrp="1" noChangeArrowheads="1"/>
          </p:cNvSpPr>
          <p:nvPr>
            <p:ph idx="1"/>
          </p:nvPr>
        </p:nvSpPr>
        <p:spPr>
          <a:xfrm>
            <a:off x="838200" y="1066800"/>
            <a:ext cx="7772400" cy="5486400"/>
          </a:xfrm>
        </p:spPr>
        <p:txBody>
          <a:bodyPr/>
          <a:lstStyle/>
          <a:p>
            <a:pPr>
              <a:lnSpc>
                <a:spcPct val="100000"/>
              </a:lnSpc>
              <a:spcBef>
                <a:spcPts val="600"/>
              </a:spcBef>
              <a:spcAft>
                <a:spcPts val="600"/>
              </a:spcAft>
            </a:pPr>
            <a:r>
              <a:rPr lang="en-US" altLang="zh-CN" smtClean="0">
                <a:ea typeface="ＭＳ Ｐゴシック" pitchFamily="34" charset="-128"/>
                <a:cs typeface="Times New Roman" pitchFamily="18" charset="0"/>
              </a:rPr>
              <a:t>Liang, Poor &amp; Shamai</a:t>
            </a:r>
          </a:p>
        </p:txBody>
      </p:sp>
      <p:pic>
        <p:nvPicPr>
          <p:cNvPr id="3174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1489075"/>
            <a:ext cx="45720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3174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50" y="2971800"/>
            <a:ext cx="43402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3175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5975" y="2916238"/>
            <a:ext cx="4441825" cy="348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10</a:t>
            </a:fld>
            <a:r>
              <a:rPr lang="en-US"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pPr>
              <a:defRPr/>
            </a:pPr>
            <a:r>
              <a:rPr lang="en-US" altLang="zh-CN" sz="3200" i="0" dirty="0" smtClean="0">
                <a:ea typeface="ＭＳ Ｐゴシック" pitchFamily="34" charset="-128"/>
              </a:rPr>
              <a:t>Introduction and Background</a:t>
            </a:r>
            <a:endParaRPr lang="zh-CN" altLang="en-US" sz="3200" i="0" dirty="0" smtClean="0">
              <a:ea typeface="ＭＳ Ｐゴシック" pitchFamily="34" charset="-128"/>
            </a:endParaRPr>
          </a:p>
        </p:txBody>
      </p:sp>
      <p:graphicFrame>
        <p:nvGraphicFramePr>
          <p:cNvPr id="10" name="内容占位符 9"/>
          <p:cNvGraphicFramePr>
            <a:graphicFrameLocks noGrp="1"/>
          </p:cNvGraphicFramePr>
          <p:nvPr>
            <p:ph idx="1"/>
          </p:nvPr>
        </p:nvGraphicFramePr>
        <p:xfrm>
          <a:off x="485804" y="1733532"/>
          <a:ext cx="8229600" cy="2019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2100" name="Picture 1"/>
          <p:cNvPicPr>
            <a:picLocks noChangeAspect="1" noChangeArrowheads="1"/>
          </p:cNvPicPr>
          <p:nvPr/>
        </p:nvPicPr>
        <p:blipFill>
          <a:blip r:embed="rId8" cstate="print">
            <a:extLst>
              <a:ext uri="{28A0092B-C50C-407E-A947-70E740481C1C}">
                <a14:useLocalDpi xmlns:a14="http://schemas.microsoft.com/office/drawing/2010/main" val="0"/>
              </a:ext>
            </a:extLst>
          </a:blip>
          <a:srcRect r="427" b="11919"/>
          <a:stretch>
            <a:fillRect/>
          </a:stretch>
        </p:blipFill>
        <p:spPr bwMode="auto">
          <a:xfrm>
            <a:off x="4357688" y="3841750"/>
            <a:ext cx="4429125"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1" name="TextBox 6"/>
          <p:cNvSpPr txBox="1">
            <a:spLocks noChangeArrowheads="1"/>
          </p:cNvSpPr>
          <p:nvPr/>
        </p:nvSpPr>
        <p:spPr bwMode="auto">
          <a:xfrm>
            <a:off x="457200" y="4106863"/>
            <a:ext cx="36433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zh-CN">
                <a:solidFill>
                  <a:srgbClr val="011643"/>
                </a:solidFill>
                <a:latin typeface="Arial" pitchFamily="34" charset="0"/>
                <a:cs typeface="Arial" pitchFamily="34" charset="0"/>
              </a:rPr>
              <a:t>Interference is </a:t>
            </a:r>
            <a:r>
              <a:rPr lang="en-US" altLang="zh-CN">
                <a:solidFill>
                  <a:srgbClr val="FF0000"/>
                </a:solidFill>
                <a:latin typeface="Arial" pitchFamily="34" charset="0"/>
                <a:cs typeface="Arial" pitchFamily="34" charset="0"/>
              </a:rPr>
              <a:t>strongly dependent </a:t>
            </a:r>
            <a:r>
              <a:rPr lang="en-US" altLang="zh-CN">
                <a:solidFill>
                  <a:srgbClr val="011643"/>
                </a:solidFill>
                <a:latin typeface="Arial" pitchFamily="34" charset="0"/>
                <a:cs typeface="Arial" pitchFamily="34" charset="0"/>
              </a:rPr>
              <a:t>on the type of</a:t>
            </a:r>
          </a:p>
          <a:p>
            <a:r>
              <a:rPr lang="en-US" altLang="zh-CN">
                <a:solidFill>
                  <a:srgbClr val="FF0000"/>
                </a:solidFill>
                <a:latin typeface="Arial" pitchFamily="34" charset="0"/>
                <a:cs typeface="Arial" pitchFamily="34" charset="0"/>
              </a:rPr>
              <a:t>access control.</a:t>
            </a:r>
            <a:endParaRPr lang="zh-CN" altLang="en-US">
              <a:solidFill>
                <a:srgbClr val="FF0000"/>
              </a:solidFill>
              <a:latin typeface="Arial" pitchFamily="34" charset="0"/>
              <a:cs typeface="Arial" pitchFamily="34" charset="0"/>
            </a:endParaRPr>
          </a:p>
        </p:txBody>
      </p:sp>
      <p:sp>
        <p:nvSpPr>
          <p:cNvPr id="132102" name="内容占位符 8"/>
          <p:cNvSpPr txBox="1">
            <a:spLocks/>
          </p:cNvSpPr>
          <p:nvPr/>
        </p:nvSpPr>
        <p:spPr bwMode="auto">
          <a:xfrm>
            <a:off x="457200" y="1143000"/>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66738" indent="-4572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just" eaLnBrk="1" hangingPunct="1">
              <a:spcBef>
                <a:spcPts val="400"/>
              </a:spcBef>
              <a:buSzPct val="100000"/>
              <a:buFont typeface="Wingdings" pitchFamily="2" charset="2"/>
              <a:buChar char="ü"/>
            </a:pPr>
            <a:r>
              <a:rPr lang="en-US" altLang="zh-CN" sz="2800" dirty="0">
                <a:solidFill>
                  <a:srgbClr val="000000"/>
                </a:solidFill>
                <a:latin typeface="Arial" pitchFamily="34" charset="0"/>
                <a:cs typeface="Arial" pitchFamily="34" charset="0"/>
              </a:rPr>
              <a:t>Access Control</a:t>
            </a:r>
          </a:p>
          <a:p>
            <a:pPr eaLnBrk="1" hangingPunct="1">
              <a:spcBef>
                <a:spcPts val="400"/>
              </a:spcBef>
              <a:buClr>
                <a:srgbClr val="00CC99"/>
              </a:buClr>
              <a:buSzPct val="68000"/>
              <a:buFont typeface="Wingdings" pitchFamily="2" charset="2"/>
              <a:buChar char="Ø"/>
            </a:pPr>
            <a:endParaRPr lang="zh-CN" altLang="en-US" sz="2700" dirty="0">
              <a:solidFill>
                <a:srgbClr val="000000"/>
              </a:solidFill>
              <a:latin typeface="Arial" pitchFamily="34" charset="0"/>
              <a:cs typeface="Arial" pitchFamily="34" charset="0"/>
            </a:endParaRPr>
          </a:p>
        </p:txBody>
      </p:sp>
      <p:sp>
        <p:nvSpPr>
          <p:cNvPr id="132103" name="TextBox 14"/>
          <p:cNvSpPr txBox="1">
            <a:spLocks noChangeArrowheads="1"/>
          </p:cNvSpPr>
          <p:nvPr/>
        </p:nvSpPr>
        <p:spPr bwMode="auto">
          <a:xfrm>
            <a:off x="1352550" y="5791200"/>
            <a:ext cx="33718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zh-CN" sz="1600" dirty="0" smtClean="0">
                <a:solidFill>
                  <a:srgbClr val="011643"/>
                </a:solidFill>
                <a:latin typeface="+mn-ea"/>
                <a:ea typeface="+mn-ea"/>
                <a:cs typeface="Arial" pitchFamily="34" charset="0"/>
              </a:rPr>
              <a:t>Fig. Three </a:t>
            </a:r>
            <a:r>
              <a:rPr lang="en-US" altLang="zh-CN" sz="1600" dirty="0">
                <a:solidFill>
                  <a:srgbClr val="011643"/>
                </a:solidFill>
                <a:latin typeface="+mn-ea"/>
                <a:ea typeface="+mn-ea"/>
                <a:cs typeface="Arial" pitchFamily="34" charset="0"/>
              </a:rPr>
              <a:t>access</a:t>
            </a:r>
            <a:r>
              <a:rPr lang="zh-CN" altLang="en-US" sz="1600" dirty="0">
                <a:solidFill>
                  <a:srgbClr val="011643"/>
                </a:solidFill>
                <a:latin typeface="+mn-ea"/>
                <a:ea typeface="+mn-ea"/>
                <a:cs typeface="Arial" pitchFamily="34" charset="0"/>
              </a:rPr>
              <a:t> </a:t>
            </a:r>
            <a:r>
              <a:rPr lang="en-US" altLang="zh-CN" sz="1600" dirty="0">
                <a:solidFill>
                  <a:srgbClr val="011643"/>
                </a:solidFill>
                <a:latin typeface="+mn-ea"/>
                <a:ea typeface="+mn-ea"/>
                <a:cs typeface="Arial" pitchFamily="34" charset="0"/>
              </a:rPr>
              <a:t>control </a:t>
            </a:r>
            <a:r>
              <a:rPr lang="en-US" altLang="zh-CN" sz="1600" dirty="0" smtClean="0">
                <a:solidFill>
                  <a:srgbClr val="011643"/>
                </a:solidFill>
                <a:latin typeface="+mn-ea"/>
                <a:ea typeface="+mn-ea"/>
                <a:cs typeface="Arial" pitchFamily="34" charset="0"/>
              </a:rPr>
              <a:t>methods.</a:t>
            </a:r>
            <a:endParaRPr lang="en-US" altLang="zh-CN" sz="1600" dirty="0">
              <a:solidFill>
                <a:srgbClr val="011643"/>
              </a:solidFill>
              <a:latin typeface="+mn-ea"/>
              <a:ea typeface="+mn-ea"/>
              <a:cs typeface="Arial" pitchFamily="34" charset="0"/>
            </a:endParaRPr>
          </a:p>
        </p:txBody>
      </p:sp>
      <p:sp>
        <p:nvSpPr>
          <p:cNvPr id="4" name="灯片编号占位符 3"/>
          <p:cNvSpPr>
            <a:spLocks noGrp="1"/>
          </p:cNvSpPr>
          <p:nvPr>
            <p:ph type="sldNum" sz="quarter" idx="11"/>
          </p:nvPr>
        </p:nvSpPr>
        <p:spPr/>
        <p:txBody>
          <a:bodyPr/>
          <a:lstStyle/>
          <a:p>
            <a:pPr>
              <a:defRPr/>
            </a:pPr>
            <a:r>
              <a:rPr lang="en-US" smtClean="0"/>
              <a:t>[</a:t>
            </a:r>
            <a:fld id="{76C16D65-260D-406F-A2BF-AB769FEB7B8A}" type="slidenum">
              <a:rPr lang="en-US" smtClean="0"/>
              <a:pPr>
                <a:defRPr/>
              </a:pPr>
              <a:t>100</a:t>
            </a:fld>
            <a:r>
              <a:rPr lang="en-US" smtClean="0"/>
              <a: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pPr>
              <a:defRPr/>
            </a:pPr>
            <a:r>
              <a:rPr lang="en-US" altLang="zh-CN" sz="3200" i="0" dirty="0" smtClean="0">
                <a:ea typeface="ＭＳ Ｐゴシック" pitchFamily="34" charset="-128"/>
              </a:rPr>
              <a:t>Introduction and Background</a:t>
            </a:r>
            <a:endParaRPr lang="zh-CN" altLang="en-US" sz="3200" i="0" dirty="0" smtClean="0">
              <a:ea typeface="ＭＳ Ｐゴシック" pitchFamily="34" charset="-128"/>
            </a:endParaRPr>
          </a:p>
        </p:txBody>
      </p:sp>
      <p:graphicFrame>
        <p:nvGraphicFramePr>
          <p:cNvPr id="4" name="图示 3"/>
          <p:cNvGraphicFramePr/>
          <p:nvPr/>
        </p:nvGraphicFramePr>
        <p:xfrm>
          <a:off x="1071538" y="1814312"/>
          <a:ext cx="7072362" cy="41434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3124" name="内容占位符 8"/>
          <p:cNvSpPr txBox="1">
            <a:spLocks/>
          </p:cNvSpPr>
          <p:nvPr/>
        </p:nvSpPr>
        <p:spPr bwMode="auto">
          <a:xfrm>
            <a:off x="457200" y="1219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66738" indent="-4572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just">
              <a:spcBef>
                <a:spcPts val="400"/>
              </a:spcBef>
              <a:buSzPct val="100000"/>
              <a:buFont typeface="Wingdings" pitchFamily="2" charset="2"/>
              <a:buChar char="ü"/>
            </a:pPr>
            <a:r>
              <a:rPr lang="en-US" altLang="zh-CN" sz="2800" dirty="0">
                <a:latin typeface="Arial" pitchFamily="34" charset="0"/>
                <a:cs typeface="Arial" pitchFamily="34" charset="0"/>
              </a:rPr>
              <a:t>Interference in different access controls</a:t>
            </a:r>
            <a:endParaRPr lang="zh-CN" altLang="en-US" sz="2800" dirty="0">
              <a:latin typeface="Arial" pitchFamily="34" charset="0"/>
              <a:cs typeface="Arial" pitchFamily="34" charset="0"/>
            </a:endParaRPr>
          </a:p>
          <a:p>
            <a:pPr eaLnBrk="1" hangingPunct="1">
              <a:spcBef>
                <a:spcPts val="400"/>
              </a:spcBef>
              <a:buClr>
                <a:srgbClr val="00CC99"/>
              </a:buClr>
              <a:buSzPct val="68000"/>
              <a:buFont typeface="Wingdings" pitchFamily="2" charset="2"/>
              <a:buChar char="Ø"/>
            </a:pPr>
            <a:endParaRPr lang="zh-CN" altLang="en-US" sz="2700" dirty="0">
              <a:solidFill>
                <a:srgbClr val="000000"/>
              </a:solidFill>
              <a:latin typeface="Arial" pitchFamily="34" charset="0"/>
              <a:cs typeface="Arial" pitchFamily="34" charset="0"/>
            </a:endParaRPr>
          </a:p>
        </p:txBody>
      </p:sp>
      <p:sp>
        <p:nvSpPr>
          <p:cNvPr id="5" name="灯片编号占位符 4"/>
          <p:cNvSpPr>
            <a:spLocks noGrp="1"/>
          </p:cNvSpPr>
          <p:nvPr>
            <p:ph type="sldNum" sz="quarter" idx="11"/>
          </p:nvPr>
        </p:nvSpPr>
        <p:spPr/>
        <p:txBody>
          <a:bodyPr/>
          <a:lstStyle/>
          <a:p>
            <a:pPr>
              <a:defRPr/>
            </a:pPr>
            <a:r>
              <a:rPr lang="en-US" smtClean="0"/>
              <a:t>[</a:t>
            </a:r>
            <a:fld id="{76C16D65-260D-406F-A2BF-AB769FEB7B8A}" type="slidenum">
              <a:rPr lang="en-US" smtClean="0"/>
              <a:pPr>
                <a:defRPr/>
              </a:pPr>
              <a:t>101</a:t>
            </a:fld>
            <a:r>
              <a:rPr lang="en-US" smtClean="0"/>
              <a: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内容占位符 6"/>
          <p:cNvSpPr>
            <a:spLocks noGrp="1"/>
          </p:cNvSpPr>
          <p:nvPr>
            <p:ph idx="1"/>
          </p:nvPr>
        </p:nvSpPr>
        <p:spPr/>
        <p:txBody>
          <a:bodyPr/>
          <a:lstStyle/>
          <a:p>
            <a:pPr algn="just">
              <a:buSzPct val="100000"/>
              <a:buFont typeface="Wingdings" pitchFamily="2" charset="2"/>
              <a:buChar char="ü"/>
            </a:pPr>
            <a:r>
              <a:rPr lang="en-US" altLang="zh-CN" dirty="0" smtClean="0">
                <a:ea typeface="ＭＳ Ｐゴシック" pitchFamily="34" charset="-128"/>
              </a:rPr>
              <a:t>Comparison between Closed Access </a:t>
            </a:r>
            <a:r>
              <a:rPr lang="en-US" altLang="zh-CN" dirty="0" err="1" smtClean="0">
                <a:ea typeface="ＭＳ Ｐゴシック" pitchFamily="34" charset="-128"/>
              </a:rPr>
              <a:t>Femtocells</a:t>
            </a:r>
            <a:r>
              <a:rPr lang="en-US" altLang="zh-CN" dirty="0" smtClean="0">
                <a:ea typeface="ＭＳ Ｐゴシック" pitchFamily="34" charset="-128"/>
              </a:rPr>
              <a:t> and Open Access </a:t>
            </a:r>
            <a:r>
              <a:rPr lang="en-US" altLang="zh-CN" dirty="0" err="1" smtClean="0">
                <a:ea typeface="ＭＳ Ｐゴシック" pitchFamily="34" charset="-128"/>
              </a:rPr>
              <a:t>Femtocells</a:t>
            </a:r>
            <a:endParaRPr lang="zh-CN" altLang="en-US" dirty="0" smtClean="0">
              <a:ea typeface="ＭＳ Ｐゴシック" pitchFamily="34" charset="-128"/>
            </a:endParaRPr>
          </a:p>
        </p:txBody>
      </p:sp>
      <p:sp>
        <p:nvSpPr>
          <p:cNvPr id="3" name="标题 2"/>
          <p:cNvSpPr>
            <a:spLocks noGrp="1"/>
          </p:cNvSpPr>
          <p:nvPr>
            <p:ph type="title"/>
          </p:nvPr>
        </p:nvSpPr>
        <p:spPr/>
        <p:txBody>
          <a:bodyPr/>
          <a:lstStyle/>
          <a:p>
            <a:pPr>
              <a:defRPr/>
            </a:pPr>
            <a:r>
              <a:rPr lang="en-US" altLang="zh-CN" sz="3200" i="0" dirty="0" smtClean="0">
                <a:ea typeface="ＭＳ Ｐゴシック" pitchFamily="34" charset="-128"/>
              </a:rPr>
              <a:t>Introduction and Background</a:t>
            </a:r>
            <a:endParaRPr lang="zh-CN" altLang="en-US" sz="3200" i="0" dirty="0" smtClean="0">
              <a:ea typeface="ＭＳ Ｐゴシック" pitchFamily="34" charset="-128"/>
            </a:endParaRPr>
          </a:p>
        </p:txBody>
      </p:sp>
      <p:pic>
        <p:nvPicPr>
          <p:cNvPr id="134148"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750" y="2209800"/>
            <a:ext cx="6030913"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9" name="TextBox 7"/>
          <p:cNvSpPr txBox="1">
            <a:spLocks noChangeArrowheads="1"/>
          </p:cNvSpPr>
          <p:nvPr/>
        </p:nvSpPr>
        <p:spPr bwMode="auto">
          <a:xfrm>
            <a:off x="571500" y="4495800"/>
            <a:ext cx="81915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just"/>
            <a:r>
              <a:rPr lang="en-US" altLang="zh-CN" dirty="0">
                <a:solidFill>
                  <a:srgbClr val="FF0000"/>
                </a:solidFill>
              </a:rPr>
              <a:t>Hybrid access</a:t>
            </a:r>
            <a:r>
              <a:rPr lang="en-US" altLang="zh-CN" dirty="0">
                <a:solidFill>
                  <a:srgbClr val="011643"/>
                </a:solidFill>
              </a:rPr>
              <a:t> methods reach a </a:t>
            </a:r>
            <a:r>
              <a:rPr lang="en-US" altLang="zh-CN" dirty="0">
                <a:solidFill>
                  <a:srgbClr val="FF0000"/>
                </a:solidFill>
              </a:rPr>
              <a:t>compromise </a:t>
            </a:r>
            <a:r>
              <a:rPr lang="en-US" altLang="zh-CN" dirty="0">
                <a:solidFill>
                  <a:srgbClr val="011643"/>
                </a:solidFill>
              </a:rPr>
              <a:t>between the impact on the performance of subscribers and the level of access granted to nonsubscribers.</a:t>
            </a:r>
            <a:endParaRPr lang="zh-CN" altLang="en-US" dirty="0">
              <a:solidFill>
                <a:srgbClr val="011643"/>
              </a:solidFill>
            </a:endParaRPr>
          </a:p>
        </p:txBody>
      </p:sp>
      <p:sp>
        <p:nvSpPr>
          <p:cNvPr id="4" name="灯片编号占位符 3"/>
          <p:cNvSpPr>
            <a:spLocks noGrp="1"/>
          </p:cNvSpPr>
          <p:nvPr>
            <p:ph type="sldNum" sz="quarter" idx="11"/>
          </p:nvPr>
        </p:nvSpPr>
        <p:spPr/>
        <p:txBody>
          <a:bodyPr/>
          <a:lstStyle/>
          <a:p>
            <a:pPr>
              <a:defRPr/>
            </a:pPr>
            <a:r>
              <a:rPr lang="en-US" smtClean="0"/>
              <a:t>[</a:t>
            </a:r>
            <a:fld id="{76C16D65-260D-406F-A2BF-AB769FEB7B8A}" type="slidenum">
              <a:rPr lang="en-US" smtClean="0"/>
              <a:pPr>
                <a:defRPr/>
              </a:pPr>
              <a:t>102</a:t>
            </a:fld>
            <a:r>
              <a:rPr lang="en-US" smtClean="0"/>
              <a: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内容占位符 1"/>
          <p:cNvSpPr>
            <a:spLocks noGrp="1"/>
          </p:cNvSpPr>
          <p:nvPr>
            <p:ph idx="1"/>
          </p:nvPr>
        </p:nvSpPr>
        <p:spPr/>
        <p:txBody>
          <a:bodyPr/>
          <a:lstStyle/>
          <a:p>
            <a:pPr algn="just">
              <a:lnSpc>
                <a:spcPct val="85000"/>
              </a:lnSpc>
              <a:buSzPct val="100000"/>
              <a:buFont typeface="Wingdings" pitchFamily="2" charset="2"/>
              <a:buChar char="ü"/>
            </a:pPr>
            <a:r>
              <a:rPr lang="en-US" altLang="zh-CN" sz="2200" dirty="0" smtClean="0">
                <a:solidFill>
                  <a:srgbClr val="FF0000"/>
                </a:solidFill>
                <a:ea typeface="ＭＳ Ｐゴシック" pitchFamily="34" charset="-128"/>
              </a:rPr>
              <a:t>Access control </a:t>
            </a:r>
            <a:r>
              <a:rPr lang="en-US" altLang="zh-CN" sz="2200" dirty="0" smtClean="0">
                <a:ea typeface="ＭＳ Ｐゴシック" pitchFamily="34" charset="-128"/>
              </a:rPr>
              <a:t>mechanisms have a direct </a:t>
            </a:r>
            <a:r>
              <a:rPr lang="en-US" altLang="zh-CN" sz="2200" dirty="0" smtClean="0">
                <a:solidFill>
                  <a:srgbClr val="FF0000"/>
                </a:solidFill>
                <a:ea typeface="ＭＳ Ｐゴシック" pitchFamily="34" charset="-128"/>
              </a:rPr>
              <a:t>effect on interference</a:t>
            </a:r>
            <a:r>
              <a:rPr lang="en-US" altLang="zh-CN" sz="2200" dirty="0" smtClean="0">
                <a:ea typeface="ＭＳ Ｐゴシック" pitchFamily="34" charset="-128"/>
              </a:rPr>
              <a:t>.</a:t>
            </a:r>
          </a:p>
          <a:p>
            <a:pPr algn="just">
              <a:lnSpc>
                <a:spcPct val="85000"/>
              </a:lnSpc>
            </a:pPr>
            <a:endParaRPr lang="en-US" altLang="zh-CN" sz="1200" dirty="0" smtClean="0">
              <a:ea typeface="ＭＳ Ｐゴシック" pitchFamily="34" charset="-128"/>
            </a:endParaRPr>
          </a:p>
          <a:p>
            <a:pPr algn="just">
              <a:lnSpc>
                <a:spcPct val="85000"/>
              </a:lnSpc>
              <a:buSzPct val="100000"/>
              <a:buFont typeface="Wingdings" pitchFamily="2" charset="2"/>
              <a:buChar char="ü"/>
            </a:pPr>
            <a:r>
              <a:rPr lang="en-US" altLang="zh-CN" sz="2200" dirty="0" smtClean="0">
                <a:ea typeface="ＭＳ Ｐゴシック" pitchFamily="34" charset="-128"/>
              </a:rPr>
              <a:t>In Hybrid Access, the sharing of </a:t>
            </a:r>
            <a:r>
              <a:rPr lang="en-US" altLang="zh-CN" sz="2200" dirty="0" err="1" smtClean="0">
                <a:ea typeface="ＭＳ Ｐゴシック" pitchFamily="34" charset="-128"/>
              </a:rPr>
              <a:t>femtocell</a:t>
            </a:r>
            <a:r>
              <a:rPr lang="en-US" altLang="zh-CN" sz="2200" dirty="0" smtClean="0">
                <a:ea typeface="ＭＳ Ｐゴシック" pitchFamily="34" charset="-128"/>
              </a:rPr>
              <a:t> resources between subscribers and nonsubscribers </a:t>
            </a:r>
            <a:r>
              <a:rPr lang="en-US" altLang="zh-CN" sz="2200" dirty="0" smtClean="0">
                <a:solidFill>
                  <a:srgbClr val="FF0000"/>
                </a:solidFill>
                <a:ea typeface="ＭＳ Ｐゴシック" pitchFamily="34" charset="-128"/>
              </a:rPr>
              <a:t>needs to be finely tuned</a:t>
            </a:r>
            <a:r>
              <a:rPr lang="en-US" altLang="zh-CN" sz="2200" dirty="0" smtClean="0">
                <a:ea typeface="ＭＳ Ｐゴシック" pitchFamily="34" charset="-128"/>
              </a:rPr>
              <a:t>.</a:t>
            </a:r>
          </a:p>
          <a:p>
            <a:pPr algn="just">
              <a:lnSpc>
                <a:spcPct val="85000"/>
              </a:lnSpc>
            </a:pPr>
            <a:endParaRPr lang="en-US" altLang="zh-CN" sz="1200" dirty="0" smtClean="0">
              <a:ea typeface="ＭＳ Ｐゴシック" pitchFamily="34" charset="-128"/>
            </a:endParaRPr>
          </a:p>
          <a:p>
            <a:pPr algn="just">
              <a:lnSpc>
                <a:spcPct val="85000"/>
              </a:lnSpc>
              <a:buSzPct val="100000"/>
              <a:buFont typeface="Wingdings" pitchFamily="2" charset="2"/>
              <a:buChar char="ü"/>
            </a:pPr>
            <a:r>
              <a:rPr lang="en-US" altLang="zh-CN" sz="2200" dirty="0" err="1" smtClean="0">
                <a:ea typeface="ＭＳ Ｐゴシック" pitchFamily="34" charset="-128"/>
              </a:rPr>
              <a:t>Femtocells</a:t>
            </a:r>
            <a:r>
              <a:rPr lang="en-US" altLang="zh-CN" sz="2200" dirty="0" smtClean="0">
                <a:ea typeface="ＭＳ Ｐゴシック" pitchFamily="34" charset="-128"/>
              </a:rPr>
              <a:t> are mostly deployed by users and </a:t>
            </a:r>
            <a:r>
              <a:rPr lang="en-US" altLang="zh-CN" sz="2200" dirty="0" smtClean="0">
                <a:solidFill>
                  <a:srgbClr val="FF0000"/>
                </a:solidFill>
                <a:ea typeface="ＭＳ Ｐゴシック" pitchFamily="34" charset="-128"/>
              </a:rPr>
              <a:t>hybrid access </a:t>
            </a:r>
            <a:r>
              <a:rPr lang="en-US" altLang="zh-CN" sz="2200" dirty="0" smtClean="0">
                <a:ea typeface="ＭＳ Ｐゴシック" pitchFamily="34" charset="-128"/>
              </a:rPr>
              <a:t>may be one of the best access methods for users and service providers.  However, </a:t>
            </a:r>
            <a:r>
              <a:rPr lang="en-US" altLang="zh-CN" sz="2200" dirty="0" err="1" smtClean="0">
                <a:ea typeface="ＭＳ Ｐゴシック" pitchFamily="34" charset="-128"/>
              </a:rPr>
              <a:t>femtocell</a:t>
            </a:r>
            <a:r>
              <a:rPr lang="en-US" altLang="zh-CN" sz="2200" dirty="0" smtClean="0">
                <a:ea typeface="ＭＳ Ｐゴシック" pitchFamily="34" charset="-128"/>
              </a:rPr>
              <a:t> owners do not have incentive to authorize others to use their own </a:t>
            </a:r>
            <a:r>
              <a:rPr lang="en-US" altLang="zh-CN" sz="2200" dirty="0" err="1" smtClean="0">
                <a:ea typeface="ＭＳ Ｐゴシック" pitchFamily="34" charset="-128"/>
              </a:rPr>
              <a:t>femtocells</a:t>
            </a:r>
            <a:r>
              <a:rPr lang="en-US" altLang="zh-CN" sz="2200" dirty="0" smtClean="0">
                <a:ea typeface="ＭＳ Ｐゴシック" pitchFamily="34" charset="-128"/>
              </a:rPr>
              <a:t>.</a:t>
            </a:r>
          </a:p>
          <a:p>
            <a:pPr algn="just">
              <a:lnSpc>
                <a:spcPct val="85000"/>
              </a:lnSpc>
            </a:pPr>
            <a:endParaRPr lang="en-US" altLang="zh-CN" sz="1200" dirty="0" smtClean="0">
              <a:ea typeface="ＭＳ Ｐゴシック" pitchFamily="34" charset="-128"/>
            </a:endParaRPr>
          </a:p>
          <a:p>
            <a:pPr algn="just">
              <a:lnSpc>
                <a:spcPct val="85000"/>
              </a:lnSpc>
              <a:buSzPct val="100000"/>
              <a:buFont typeface="Wingdings" pitchFamily="2" charset="2"/>
              <a:buChar char="ü"/>
            </a:pPr>
            <a:r>
              <a:rPr lang="en-US" altLang="zh-CN" sz="2200" dirty="0" smtClean="0">
                <a:ea typeface="ＭＳ Ｐゴシック" pitchFamily="34" charset="-128"/>
              </a:rPr>
              <a:t>Service providers shall pay </a:t>
            </a:r>
            <a:r>
              <a:rPr lang="en-US" altLang="zh-CN" sz="2200" dirty="0" err="1" smtClean="0">
                <a:ea typeface="ＭＳ Ｐゴシック" pitchFamily="34" charset="-128"/>
              </a:rPr>
              <a:t>femtocell</a:t>
            </a:r>
            <a:r>
              <a:rPr lang="en-US" altLang="zh-CN" sz="2200" dirty="0" smtClean="0">
                <a:ea typeface="ＭＳ Ｐゴシック" pitchFamily="34" charset="-128"/>
              </a:rPr>
              <a:t> owners for the access permission and in order to get more money, and </a:t>
            </a:r>
            <a:r>
              <a:rPr lang="en-US" altLang="zh-CN" sz="2200" dirty="0" err="1" smtClean="0">
                <a:ea typeface="ＭＳ Ｐゴシック" pitchFamily="34" charset="-128"/>
              </a:rPr>
              <a:t>femtocells</a:t>
            </a:r>
            <a:r>
              <a:rPr lang="en-US" altLang="zh-CN" sz="2200" dirty="0" smtClean="0">
                <a:ea typeface="ＭＳ Ｐゴシック" pitchFamily="34" charset="-128"/>
              </a:rPr>
              <a:t> </a:t>
            </a:r>
            <a:r>
              <a:rPr lang="en-US" altLang="zh-CN" sz="2200" dirty="0" smtClean="0">
                <a:solidFill>
                  <a:srgbClr val="FF0000"/>
                </a:solidFill>
                <a:ea typeface="ＭＳ Ｐゴシック" pitchFamily="34" charset="-128"/>
              </a:rPr>
              <a:t>may not tell its true </a:t>
            </a:r>
            <a:r>
              <a:rPr lang="en-US" altLang="zh-CN" sz="2200" dirty="0" smtClean="0">
                <a:ea typeface="ＭＳ Ｐゴシック" pitchFamily="34" charset="-128"/>
              </a:rPr>
              <a:t>channel information.</a:t>
            </a:r>
          </a:p>
          <a:p>
            <a:pPr algn="just">
              <a:lnSpc>
                <a:spcPct val="85000"/>
              </a:lnSpc>
            </a:pPr>
            <a:endParaRPr lang="en-US" altLang="zh-CN" sz="1200" dirty="0" smtClean="0">
              <a:ea typeface="ＭＳ Ｐゴシック" pitchFamily="34" charset="-128"/>
            </a:endParaRPr>
          </a:p>
          <a:p>
            <a:pPr algn="just">
              <a:lnSpc>
                <a:spcPct val="85000"/>
              </a:lnSpc>
              <a:buSzPct val="100000"/>
              <a:buFont typeface="Wingdings" pitchFamily="2" charset="2"/>
              <a:buChar char="ü"/>
            </a:pPr>
            <a:r>
              <a:rPr lang="en-US" altLang="zh-CN" sz="2200" dirty="0" smtClean="0">
                <a:ea typeface="ＭＳ Ｐゴシック" pitchFamily="34" charset="-128"/>
              </a:rPr>
              <a:t>The </a:t>
            </a:r>
            <a:r>
              <a:rPr lang="en-US" altLang="zh-CN" sz="2200" dirty="0" smtClean="0">
                <a:solidFill>
                  <a:srgbClr val="FF0000"/>
                </a:solidFill>
                <a:ea typeface="ＭＳ Ｐゴシック" pitchFamily="34" charset="-128"/>
              </a:rPr>
              <a:t>AGV mechanism </a:t>
            </a:r>
            <a:r>
              <a:rPr lang="en-US" altLang="zh-CN" sz="2200" dirty="0" smtClean="0">
                <a:ea typeface="ＭＳ Ｐゴシック" pitchFamily="34" charset="-128"/>
              </a:rPr>
              <a:t>is a useful mechanism to guarantee truth-telling. So we try to use this mechanism to solve the truth-telling problems.</a:t>
            </a:r>
          </a:p>
        </p:txBody>
      </p:sp>
      <p:sp>
        <p:nvSpPr>
          <p:cNvPr id="3" name="标题 2"/>
          <p:cNvSpPr>
            <a:spLocks noGrp="1"/>
          </p:cNvSpPr>
          <p:nvPr>
            <p:ph type="title"/>
          </p:nvPr>
        </p:nvSpPr>
        <p:spPr/>
        <p:txBody>
          <a:bodyPr/>
          <a:lstStyle/>
          <a:p>
            <a:pPr>
              <a:defRPr/>
            </a:pPr>
            <a:r>
              <a:rPr lang="en-US" altLang="zh-CN" sz="3200" i="0" dirty="0" smtClean="0">
                <a:ea typeface="ＭＳ Ｐゴシック" pitchFamily="34" charset="-128"/>
              </a:rPr>
              <a:t>Introduction and Background</a:t>
            </a:r>
            <a:endParaRPr lang="zh-CN" altLang="en-US" sz="3200" i="0" dirty="0" smtClean="0">
              <a:ea typeface="ＭＳ Ｐゴシック" pitchFamily="34" charset="-128"/>
            </a:endParaRPr>
          </a:p>
        </p:txBody>
      </p:sp>
      <p:sp>
        <p:nvSpPr>
          <p:cNvPr id="4" name="灯片编号占位符 3"/>
          <p:cNvSpPr>
            <a:spLocks noGrp="1"/>
          </p:cNvSpPr>
          <p:nvPr>
            <p:ph type="sldNum" sz="quarter" idx="11"/>
          </p:nvPr>
        </p:nvSpPr>
        <p:spPr/>
        <p:txBody>
          <a:bodyPr/>
          <a:lstStyle/>
          <a:p>
            <a:pPr>
              <a:defRPr/>
            </a:pPr>
            <a:r>
              <a:rPr lang="en-US" smtClean="0"/>
              <a:t>[</a:t>
            </a:r>
            <a:fld id="{76C16D65-260D-406F-A2BF-AB769FEB7B8A}" type="slidenum">
              <a:rPr lang="en-US" smtClean="0"/>
              <a:pPr>
                <a:defRPr/>
              </a:pPr>
              <a:t>103</a:t>
            </a:fld>
            <a:r>
              <a:rPr lang="en-US" smtClean="0"/>
              <a: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内容占位符 1"/>
          <p:cNvSpPr>
            <a:spLocks noGrp="1"/>
          </p:cNvSpPr>
          <p:nvPr>
            <p:ph idx="1"/>
          </p:nvPr>
        </p:nvSpPr>
        <p:spPr/>
        <p:txBody>
          <a:bodyPr/>
          <a:lstStyle/>
          <a:p>
            <a:pPr algn="just">
              <a:buSzPct val="100000"/>
              <a:buFont typeface="Wingdings" pitchFamily="2" charset="2"/>
              <a:buChar char="ü"/>
            </a:pPr>
            <a:r>
              <a:rPr lang="en-US" altLang="zh-CN" sz="2200" dirty="0" smtClean="0">
                <a:ea typeface="ＭＳ Ｐゴシック" pitchFamily="34" charset="-128"/>
              </a:rPr>
              <a:t>We consider the system which contains </a:t>
            </a:r>
            <a:r>
              <a:rPr lang="en-US" altLang="zh-CN" sz="2200" dirty="0" smtClean="0">
                <a:solidFill>
                  <a:srgbClr val="FF0000"/>
                </a:solidFill>
                <a:ea typeface="ＭＳ Ｐゴシック" pitchFamily="34" charset="-128"/>
              </a:rPr>
              <a:t>N FAPs </a:t>
            </a:r>
            <a:r>
              <a:rPr lang="en-US" altLang="zh-CN" sz="2200" dirty="0" smtClean="0">
                <a:ea typeface="ＭＳ Ｐゴシック" pitchFamily="34" charset="-128"/>
              </a:rPr>
              <a:t>(</a:t>
            </a:r>
            <a:r>
              <a:rPr lang="en-US" altLang="zh-CN" sz="2200" dirty="0" err="1" smtClean="0">
                <a:ea typeface="ＭＳ Ｐゴシック" pitchFamily="34" charset="-128"/>
              </a:rPr>
              <a:t>femtocell</a:t>
            </a:r>
            <a:r>
              <a:rPr lang="en-US" altLang="zh-CN" sz="2200" dirty="0" smtClean="0">
                <a:ea typeface="ＭＳ Ｐゴシック" pitchFamily="34" charset="-128"/>
              </a:rPr>
              <a:t> access point) and  </a:t>
            </a:r>
            <a:r>
              <a:rPr lang="en-US" altLang="zh-CN" sz="2200" dirty="0" smtClean="0">
                <a:solidFill>
                  <a:srgbClr val="FF0000"/>
                </a:solidFill>
                <a:ea typeface="ＭＳ Ｐゴシック" pitchFamily="34" charset="-128"/>
              </a:rPr>
              <a:t>M FUEs </a:t>
            </a:r>
            <a:r>
              <a:rPr lang="en-US" altLang="zh-CN" sz="2200" dirty="0" smtClean="0">
                <a:ea typeface="ＭＳ Ｐゴシック" pitchFamily="34" charset="-128"/>
              </a:rPr>
              <a:t>(</a:t>
            </a:r>
            <a:r>
              <a:rPr lang="en-US" altLang="zh-CN" sz="2200" dirty="0" err="1" smtClean="0">
                <a:ea typeface="ＭＳ Ｐゴシック" pitchFamily="34" charset="-128"/>
              </a:rPr>
              <a:t>femtocell</a:t>
            </a:r>
            <a:r>
              <a:rPr lang="en-US" altLang="zh-CN" sz="2200" dirty="0" smtClean="0">
                <a:ea typeface="ＭＳ Ｐゴシック" pitchFamily="34" charset="-128"/>
              </a:rPr>
              <a:t> user </a:t>
            </a:r>
            <a:r>
              <a:rPr lang="en-US" altLang="zh-CN" sz="2200" dirty="0" err="1" smtClean="0">
                <a:ea typeface="ＭＳ Ｐゴシック" pitchFamily="34" charset="-128"/>
              </a:rPr>
              <a:t>equipments</a:t>
            </a:r>
            <a:r>
              <a:rPr lang="en-US" altLang="zh-CN" sz="2200" dirty="0" smtClean="0">
                <a:ea typeface="ＭＳ Ｐゴシック" pitchFamily="34" charset="-128"/>
              </a:rPr>
              <a:t>). Each FAP contains </a:t>
            </a:r>
            <a:r>
              <a:rPr lang="en-US" altLang="zh-CN" sz="2200" dirty="0" smtClean="0">
                <a:solidFill>
                  <a:srgbClr val="FF0000"/>
                </a:solidFill>
                <a:ea typeface="ＭＳ Ｐゴシック" pitchFamily="34" charset="-128"/>
              </a:rPr>
              <a:t>K </a:t>
            </a:r>
            <a:r>
              <a:rPr lang="en-US" altLang="zh-CN" sz="2200" dirty="0" err="1" smtClean="0">
                <a:solidFill>
                  <a:srgbClr val="FF0000"/>
                </a:solidFill>
                <a:ea typeface="ＭＳ Ｐゴシック" pitchFamily="34" charset="-128"/>
              </a:rPr>
              <a:t>subchannels</a:t>
            </a:r>
            <a:r>
              <a:rPr lang="en-US" altLang="zh-CN" sz="2200" dirty="0" smtClean="0">
                <a:ea typeface="ＭＳ Ｐゴシック" pitchFamily="34" charset="-128"/>
              </a:rPr>
              <a:t>.</a:t>
            </a:r>
          </a:p>
          <a:p>
            <a:pPr>
              <a:buFont typeface="Arial" pitchFamily="34" charset="0"/>
              <a:buChar char="•"/>
            </a:pPr>
            <a:endParaRPr lang="en-US" altLang="zh-CN" sz="2000" dirty="0" smtClean="0">
              <a:ea typeface="ＭＳ Ｐゴシック" pitchFamily="34" charset="-128"/>
            </a:endParaRPr>
          </a:p>
          <a:p>
            <a:pPr>
              <a:buFont typeface="Arial" pitchFamily="34" charset="0"/>
              <a:buChar char="•"/>
            </a:pPr>
            <a:endParaRPr lang="en-US" altLang="zh-CN" sz="2000" dirty="0" smtClean="0">
              <a:ea typeface="ＭＳ Ｐゴシック" pitchFamily="34" charset="-128"/>
            </a:endParaRPr>
          </a:p>
          <a:p>
            <a:pPr>
              <a:buFont typeface="Arial" pitchFamily="34" charset="0"/>
              <a:buChar char="•"/>
            </a:pPr>
            <a:endParaRPr lang="zh-CN" altLang="en-US" sz="2000" dirty="0" smtClean="0">
              <a:ea typeface="ＭＳ Ｐゴシック" pitchFamily="34" charset="-128"/>
            </a:endParaRPr>
          </a:p>
        </p:txBody>
      </p:sp>
      <p:sp>
        <p:nvSpPr>
          <p:cNvPr id="3" name="标题 2"/>
          <p:cNvSpPr>
            <a:spLocks noGrp="1"/>
          </p:cNvSpPr>
          <p:nvPr>
            <p:ph type="title"/>
          </p:nvPr>
        </p:nvSpPr>
        <p:spPr/>
        <p:txBody>
          <a:bodyPr/>
          <a:lstStyle/>
          <a:p>
            <a:pPr>
              <a:defRPr/>
            </a:pPr>
            <a:r>
              <a:rPr lang="en-US" altLang="zh-CN" sz="3200" i="0" dirty="0" smtClean="0">
                <a:ea typeface="ＭＳ Ｐゴシック" pitchFamily="34" charset="-128"/>
              </a:rPr>
              <a:t>System Model</a:t>
            </a:r>
            <a:endParaRPr lang="zh-CN" altLang="en-US" sz="3200" i="0" dirty="0" smtClean="0">
              <a:ea typeface="ＭＳ Ｐゴシック" pitchFamily="34" charset="-128"/>
            </a:endParaRPr>
          </a:p>
        </p:txBody>
      </p:sp>
      <p:sp>
        <p:nvSpPr>
          <p:cNvPr id="136196" name="TextBox 6"/>
          <p:cNvSpPr txBox="1">
            <a:spLocks noChangeArrowheads="1"/>
          </p:cNvSpPr>
          <p:nvPr/>
        </p:nvSpPr>
        <p:spPr bwMode="auto">
          <a:xfrm>
            <a:off x="3581400" y="5800725"/>
            <a:ext cx="4191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zh-CN" sz="1600" dirty="0" smtClean="0">
                <a:solidFill>
                  <a:srgbClr val="011643"/>
                </a:solidFill>
                <a:latin typeface="+mn-ea"/>
                <a:ea typeface="+mn-ea"/>
                <a:cs typeface="Arial" pitchFamily="34" charset="0"/>
              </a:rPr>
              <a:t>Fig. </a:t>
            </a:r>
            <a:r>
              <a:rPr lang="en-US" altLang="zh-CN" sz="1600" dirty="0">
                <a:solidFill>
                  <a:srgbClr val="011643"/>
                </a:solidFill>
                <a:latin typeface="+mn-ea"/>
                <a:ea typeface="+mn-ea"/>
                <a:cs typeface="Arial" pitchFamily="34" charset="0"/>
              </a:rPr>
              <a:t>Two-tier </a:t>
            </a:r>
            <a:r>
              <a:rPr lang="en-US" altLang="zh-CN" sz="1600" dirty="0" err="1" smtClean="0">
                <a:solidFill>
                  <a:srgbClr val="011643"/>
                </a:solidFill>
                <a:latin typeface="+mn-ea"/>
                <a:ea typeface="+mn-ea"/>
                <a:cs typeface="Arial" pitchFamily="34" charset="0"/>
              </a:rPr>
              <a:t>femtocell</a:t>
            </a:r>
            <a:r>
              <a:rPr lang="en-US" altLang="zh-CN" sz="1600" dirty="0" smtClean="0">
                <a:solidFill>
                  <a:srgbClr val="011643"/>
                </a:solidFill>
                <a:latin typeface="+mn-ea"/>
                <a:ea typeface="+mn-ea"/>
                <a:cs typeface="Arial" pitchFamily="34" charset="0"/>
              </a:rPr>
              <a:t> system model.</a:t>
            </a:r>
            <a:endParaRPr lang="zh-CN" altLang="en-US" sz="1600" dirty="0">
              <a:solidFill>
                <a:srgbClr val="011643"/>
              </a:solidFill>
              <a:latin typeface="+mn-ea"/>
              <a:ea typeface="+mn-ea"/>
              <a:cs typeface="Arial" pitchFamily="34" charset="0"/>
            </a:endParaRPr>
          </a:p>
        </p:txBody>
      </p:sp>
      <p:pic>
        <p:nvPicPr>
          <p:cNvPr id="136197" name="图片 10" descr="system model 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1905000"/>
            <a:ext cx="5191125"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灯片编号占位符 3"/>
          <p:cNvSpPr>
            <a:spLocks noGrp="1"/>
          </p:cNvSpPr>
          <p:nvPr>
            <p:ph type="sldNum" sz="quarter" idx="11"/>
          </p:nvPr>
        </p:nvSpPr>
        <p:spPr/>
        <p:txBody>
          <a:bodyPr/>
          <a:lstStyle/>
          <a:p>
            <a:pPr>
              <a:defRPr/>
            </a:pPr>
            <a:r>
              <a:rPr lang="en-US" smtClean="0"/>
              <a:t>[</a:t>
            </a:r>
            <a:fld id="{76C16D65-260D-406F-A2BF-AB769FEB7B8A}" type="slidenum">
              <a:rPr lang="en-US" smtClean="0"/>
              <a:pPr>
                <a:defRPr/>
              </a:pPr>
              <a:t>104</a:t>
            </a:fld>
            <a:r>
              <a:rPr lang="en-US" smtClean="0"/>
              <a: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内容占位符 1"/>
          <p:cNvSpPr>
            <a:spLocks noGrp="1"/>
          </p:cNvSpPr>
          <p:nvPr>
            <p:ph idx="1"/>
          </p:nvPr>
        </p:nvSpPr>
        <p:spPr/>
        <p:txBody>
          <a:bodyPr/>
          <a:lstStyle/>
          <a:p>
            <a:pPr algn="just">
              <a:lnSpc>
                <a:spcPct val="75000"/>
              </a:lnSpc>
              <a:buSzPct val="100000"/>
              <a:buFont typeface="Wingdings" pitchFamily="2" charset="2"/>
              <a:buChar char="ü"/>
            </a:pPr>
            <a:endParaRPr lang="en-US" altLang="zh-CN" sz="2200" dirty="0" smtClean="0">
              <a:ea typeface="ＭＳ Ｐゴシック" pitchFamily="34" charset="-128"/>
            </a:endParaRPr>
          </a:p>
          <a:p>
            <a:pPr algn="just">
              <a:lnSpc>
                <a:spcPct val="75000"/>
              </a:lnSpc>
              <a:buSzPct val="100000"/>
              <a:buFont typeface="Wingdings" pitchFamily="2" charset="2"/>
              <a:buChar char="ü"/>
            </a:pPr>
            <a:r>
              <a:rPr lang="en-US" altLang="zh-CN" sz="2200" dirty="0" smtClean="0">
                <a:ea typeface="ＭＳ Ｐゴシック" pitchFamily="34" charset="-128"/>
              </a:rPr>
              <a:t>For </a:t>
            </a:r>
            <a:r>
              <a:rPr lang="en-US" altLang="zh-CN" sz="2200" dirty="0" smtClean="0">
                <a:solidFill>
                  <a:srgbClr val="FF0000"/>
                </a:solidFill>
                <a:ea typeface="ＭＳ Ｐゴシック" pitchFamily="34" charset="-128"/>
              </a:rPr>
              <a:t>FUE m</a:t>
            </a:r>
            <a:r>
              <a:rPr lang="en-US" altLang="zh-CN" sz="2200" dirty="0" smtClean="0">
                <a:ea typeface="ＭＳ Ｐゴシック" pitchFamily="34" charset="-128"/>
              </a:rPr>
              <a:t>, the Capacity of the </a:t>
            </a:r>
            <a:r>
              <a:rPr lang="en-US" altLang="zh-CN" sz="2200" dirty="0" err="1" smtClean="0">
                <a:solidFill>
                  <a:srgbClr val="FF0000"/>
                </a:solidFill>
                <a:ea typeface="ＭＳ Ｐゴシック" pitchFamily="34" charset="-128"/>
              </a:rPr>
              <a:t>kth</a:t>
            </a:r>
            <a:r>
              <a:rPr lang="en-US" altLang="zh-CN" sz="2200" dirty="0" smtClean="0">
                <a:solidFill>
                  <a:srgbClr val="FF0000"/>
                </a:solidFill>
                <a:ea typeface="ＭＳ Ｐゴシック" pitchFamily="34" charset="-128"/>
              </a:rPr>
              <a:t> </a:t>
            </a:r>
            <a:r>
              <a:rPr lang="en-US" altLang="zh-CN" sz="2200" dirty="0" err="1" smtClean="0">
                <a:solidFill>
                  <a:srgbClr val="FF0000"/>
                </a:solidFill>
                <a:ea typeface="ＭＳ Ｐゴシック" pitchFamily="34" charset="-128"/>
              </a:rPr>
              <a:t>subchannel</a:t>
            </a:r>
            <a:r>
              <a:rPr lang="en-US" altLang="zh-CN" sz="2200" dirty="0" smtClean="0">
                <a:solidFill>
                  <a:srgbClr val="FF0000"/>
                </a:solidFill>
                <a:ea typeface="ＭＳ Ｐゴシック" pitchFamily="34" charset="-128"/>
              </a:rPr>
              <a:t> </a:t>
            </a:r>
            <a:r>
              <a:rPr lang="en-US" altLang="zh-CN" sz="2200" dirty="0" smtClean="0">
                <a:ea typeface="ＭＳ Ｐゴシック" pitchFamily="34" charset="-128"/>
              </a:rPr>
              <a:t>of the </a:t>
            </a:r>
            <a:r>
              <a:rPr lang="en-US" altLang="zh-CN" sz="2200" dirty="0" smtClean="0">
                <a:solidFill>
                  <a:srgbClr val="FF0000"/>
                </a:solidFill>
                <a:ea typeface="ＭＳ Ｐゴシック" pitchFamily="34" charset="-128"/>
              </a:rPr>
              <a:t>nth FAP </a:t>
            </a:r>
            <a:r>
              <a:rPr lang="en-US" altLang="zh-CN" sz="2200" dirty="0" smtClean="0">
                <a:ea typeface="ＭＳ Ｐゴシック" pitchFamily="34" charset="-128"/>
              </a:rPr>
              <a:t>can be written as</a:t>
            </a:r>
          </a:p>
        </p:txBody>
      </p:sp>
      <p:sp>
        <p:nvSpPr>
          <p:cNvPr id="3" name="标题 2"/>
          <p:cNvSpPr>
            <a:spLocks noGrp="1"/>
          </p:cNvSpPr>
          <p:nvPr>
            <p:ph type="title"/>
          </p:nvPr>
        </p:nvSpPr>
        <p:spPr/>
        <p:txBody>
          <a:bodyPr/>
          <a:lstStyle/>
          <a:p>
            <a:pPr>
              <a:defRPr/>
            </a:pPr>
            <a:r>
              <a:rPr lang="en-US" altLang="zh-CN" sz="3200" i="0" dirty="0" smtClean="0">
                <a:ea typeface="ＭＳ Ｐゴシック" pitchFamily="34" charset="-128"/>
              </a:rPr>
              <a:t>System Model</a:t>
            </a:r>
            <a:endParaRPr lang="zh-CN" altLang="en-US" sz="3200" i="0" dirty="0" smtClean="0">
              <a:ea typeface="ＭＳ Ｐゴシック" pitchFamily="34" charset="-128"/>
            </a:endParaRPr>
          </a:p>
        </p:txBody>
      </p:sp>
      <p:graphicFrame>
        <p:nvGraphicFramePr>
          <p:cNvPr id="137220" name="Object 2"/>
          <p:cNvGraphicFramePr>
            <a:graphicFrameLocks noChangeAspect="1"/>
          </p:cNvGraphicFramePr>
          <p:nvPr>
            <p:extLst>
              <p:ext uri="{D42A27DB-BD31-4B8C-83A1-F6EECF244321}">
                <p14:modId xmlns:p14="http://schemas.microsoft.com/office/powerpoint/2010/main" val="1573305957"/>
              </p:ext>
            </p:extLst>
          </p:nvPr>
        </p:nvGraphicFramePr>
        <p:xfrm>
          <a:off x="977900" y="2752725"/>
          <a:ext cx="6421438" cy="1655763"/>
        </p:xfrm>
        <a:graphic>
          <a:graphicData uri="http://schemas.openxmlformats.org/presentationml/2006/ole">
            <mc:AlternateContent xmlns:mc="http://schemas.openxmlformats.org/markup-compatibility/2006">
              <mc:Choice xmlns:v="urn:schemas-microsoft-com:vml" Requires="v">
                <p:oleObj spid="_x0000_s161231" name="Equation" r:id="rId5" imgW="2755900" imgH="711200" progId="">
                  <p:embed/>
                </p:oleObj>
              </mc:Choice>
              <mc:Fallback>
                <p:oleObj name="Equation" r:id="rId5" imgW="2755900" imgH="711200" progId="">
                  <p:embed/>
                  <p:pic>
                    <p:nvPicPr>
                      <p:cNvPr id="0" name="Picture 14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900" y="2752725"/>
                        <a:ext cx="6421438" cy="165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cxnSp>
        <p:nvCxnSpPr>
          <p:cNvPr id="9" name="直接箭头连接符 8"/>
          <p:cNvCxnSpPr/>
          <p:nvPr/>
        </p:nvCxnSpPr>
        <p:spPr>
          <a:xfrm flipH="1">
            <a:off x="5553075" y="2614613"/>
            <a:ext cx="433387" cy="509587"/>
          </a:xfrm>
          <a:prstGeom prst="straightConnector1">
            <a:avLst/>
          </a:prstGeom>
          <a:ln w="2540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a:spLocks noChangeArrowheads="1"/>
          </p:cNvSpPr>
          <p:nvPr/>
        </p:nvSpPr>
        <p:spPr bwMode="auto">
          <a:xfrm>
            <a:off x="5983287" y="2209800"/>
            <a:ext cx="2170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zh-CN" sz="2000" dirty="0">
                <a:solidFill>
                  <a:srgbClr val="FF0000"/>
                </a:solidFill>
                <a:latin typeface="Arial" pitchFamily="34" charset="0"/>
                <a:cs typeface="Arial" pitchFamily="34" charset="0"/>
              </a:rPr>
              <a:t>Channel Gain</a:t>
            </a:r>
            <a:endParaRPr lang="zh-CN" altLang="en-US" sz="2000" dirty="0">
              <a:solidFill>
                <a:srgbClr val="FF0000"/>
              </a:solidFill>
              <a:latin typeface="Arial" pitchFamily="34" charset="0"/>
              <a:cs typeface="Arial" pitchFamily="34" charset="0"/>
            </a:endParaRPr>
          </a:p>
        </p:txBody>
      </p:sp>
      <p:cxnSp>
        <p:nvCxnSpPr>
          <p:cNvPr id="11" name="直接箭头连接符 10"/>
          <p:cNvCxnSpPr/>
          <p:nvPr/>
        </p:nvCxnSpPr>
        <p:spPr>
          <a:xfrm>
            <a:off x="4267200" y="2686050"/>
            <a:ext cx="762000" cy="438150"/>
          </a:xfrm>
          <a:prstGeom prst="straightConnector1">
            <a:avLst/>
          </a:prstGeom>
          <a:ln w="2540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a:spLocks noChangeArrowheads="1"/>
          </p:cNvSpPr>
          <p:nvPr/>
        </p:nvSpPr>
        <p:spPr bwMode="auto">
          <a:xfrm>
            <a:off x="2819400" y="2209800"/>
            <a:ext cx="2000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zh-CN" sz="2000" dirty="0">
                <a:solidFill>
                  <a:srgbClr val="FF0000"/>
                </a:solidFill>
                <a:latin typeface="Arial" pitchFamily="34" charset="0"/>
                <a:cs typeface="Arial" pitchFamily="34" charset="0"/>
              </a:rPr>
              <a:t>Transmit Power</a:t>
            </a:r>
            <a:endParaRPr lang="zh-CN" altLang="en-US" sz="2000" dirty="0">
              <a:solidFill>
                <a:srgbClr val="FF0000"/>
              </a:solidFill>
              <a:latin typeface="Arial" pitchFamily="34" charset="0"/>
              <a:cs typeface="Arial" pitchFamily="34" charset="0"/>
            </a:endParaRPr>
          </a:p>
        </p:txBody>
      </p:sp>
      <p:cxnSp>
        <p:nvCxnSpPr>
          <p:cNvPr id="15" name="直接箭头连接符 14"/>
          <p:cNvCxnSpPr/>
          <p:nvPr/>
        </p:nvCxnSpPr>
        <p:spPr>
          <a:xfrm flipV="1">
            <a:off x="4052887" y="4276725"/>
            <a:ext cx="571500" cy="500063"/>
          </a:xfrm>
          <a:prstGeom prst="straightConnector1">
            <a:avLst/>
          </a:prstGeom>
          <a:ln w="2540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rot="16200000" flipV="1">
            <a:off x="5874544" y="4241006"/>
            <a:ext cx="571500" cy="500063"/>
          </a:xfrm>
          <a:prstGeom prst="straightConnector1">
            <a:avLst/>
          </a:prstGeom>
          <a:ln w="2540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p:nvSpPr>
        <p:spPr bwMode="auto">
          <a:xfrm>
            <a:off x="3124200" y="4781550"/>
            <a:ext cx="2428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zh-CN" sz="2000" dirty="0">
                <a:solidFill>
                  <a:srgbClr val="FF0000"/>
                </a:solidFill>
                <a:latin typeface="Arial" pitchFamily="34" charset="0"/>
                <a:cs typeface="Arial" pitchFamily="34" charset="0"/>
              </a:rPr>
              <a:t>Co-tier interference</a:t>
            </a:r>
            <a:endParaRPr lang="zh-CN" altLang="en-US" sz="2000" dirty="0">
              <a:solidFill>
                <a:srgbClr val="FF0000"/>
              </a:solidFill>
              <a:latin typeface="Arial" pitchFamily="34" charset="0"/>
              <a:cs typeface="Arial" pitchFamily="34" charset="0"/>
            </a:endParaRPr>
          </a:p>
        </p:txBody>
      </p:sp>
      <p:sp>
        <p:nvSpPr>
          <p:cNvPr id="22" name="TextBox 21"/>
          <p:cNvSpPr txBox="1">
            <a:spLocks noChangeArrowheads="1"/>
          </p:cNvSpPr>
          <p:nvPr/>
        </p:nvSpPr>
        <p:spPr bwMode="auto">
          <a:xfrm>
            <a:off x="5700712" y="4781550"/>
            <a:ext cx="3214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zh-CN" sz="2000" dirty="0">
                <a:solidFill>
                  <a:srgbClr val="FF0000"/>
                </a:solidFill>
                <a:latin typeface="Arial" pitchFamily="34" charset="0"/>
                <a:cs typeface="Arial" pitchFamily="34" charset="0"/>
              </a:rPr>
              <a:t>Cross-tier interference</a:t>
            </a:r>
            <a:endParaRPr lang="zh-CN" altLang="en-US" sz="2000" dirty="0">
              <a:solidFill>
                <a:srgbClr val="FF0000"/>
              </a:solidFill>
              <a:latin typeface="Arial" pitchFamily="34" charset="0"/>
              <a:cs typeface="Arial" pitchFamily="34" charset="0"/>
            </a:endParaRPr>
          </a:p>
        </p:txBody>
      </p:sp>
      <p:sp>
        <p:nvSpPr>
          <p:cNvPr id="4" name="灯片编号占位符 3"/>
          <p:cNvSpPr>
            <a:spLocks noGrp="1"/>
          </p:cNvSpPr>
          <p:nvPr>
            <p:ph type="sldNum" sz="quarter" idx="11"/>
          </p:nvPr>
        </p:nvSpPr>
        <p:spPr/>
        <p:txBody>
          <a:bodyPr/>
          <a:lstStyle/>
          <a:p>
            <a:pPr>
              <a:defRPr/>
            </a:pPr>
            <a:r>
              <a:rPr lang="en-US" smtClean="0"/>
              <a:t>[</a:t>
            </a:r>
            <a:fld id="{76C16D65-260D-406F-A2BF-AB769FEB7B8A}" type="slidenum">
              <a:rPr lang="en-US" smtClean="0"/>
              <a:pPr>
                <a:defRPr/>
              </a:pPr>
              <a:t>105</a:t>
            </a:fld>
            <a:r>
              <a:rPr lang="en-US" smtClean="0"/>
              <a:t>]</a:t>
            </a:r>
            <a:endParaRPr lang="en-US" dirty="0"/>
          </a:p>
        </p:txBody>
      </p:sp>
    </p:spTree>
    <p:custDataLst>
      <p:tags r:id="rId2"/>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wipe(down)">
                                      <p:cBhvr>
                                        <p:cTn id="10" dur="500"/>
                                        <p:tgtEl>
                                          <p:spTgt spid="13">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fade">
                                      <p:cBhvr>
                                        <p:cTn id="18" dur="2000"/>
                                        <p:tgtEl>
                                          <p:spTgt spid="10">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000"/>
                                        <p:tgtEl>
                                          <p:spTgt spid="1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1">
                                            <p:txEl>
                                              <p:pRg st="0" end="0"/>
                                            </p:txEl>
                                          </p:spTgt>
                                        </p:tgtEl>
                                        <p:attrNameLst>
                                          <p:attrName>style.visibility</p:attrName>
                                        </p:attrNameLst>
                                      </p:cBhvr>
                                      <p:to>
                                        <p:strVal val="visible"/>
                                      </p:to>
                                    </p:set>
                                    <p:animEffect transition="in" filter="wipe(down)">
                                      <p:cBhvr>
                                        <p:cTn id="26" dur="500"/>
                                        <p:tgtEl>
                                          <p:spTgt spid="21">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0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xEl>
                                              <p:pRg st="0" end="0"/>
                                            </p:txEl>
                                          </p:spTgt>
                                        </p:tgtEl>
                                        <p:attrNameLst>
                                          <p:attrName>style.visibility</p:attrName>
                                        </p:attrNameLst>
                                      </p:cBhvr>
                                      <p:to>
                                        <p:strVal val="visible"/>
                                      </p:to>
                                    </p:set>
                                    <p:animEffect transition="in" filter="fade">
                                      <p:cBhvr>
                                        <p:cTn id="34" dur="20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13" grpId="0" build="allAtOnce"/>
      <p:bldP spid="21" grpId="0" build="allAtOnce"/>
      <p:bldP spid="22" grpId="0" build="allAtOnce"/>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pPr algn="just">
              <a:lnSpc>
                <a:spcPct val="85000"/>
              </a:lnSpc>
              <a:buSzPct val="100000"/>
              <a:buFont typeface="Wingdings" pitchFamily="2" charset="2"/>
              <a:buChar char="ü"/>
            </a:pPr>
            <a:r>
              <a:rPr lang="en-US" altLang="zh-CN" b="1" dirty="0" smtClean="0">
                <a:ea typeface="ＭＳ Ｐゴシック" pitchFamily="34" charset="-128"/>
              </a:rPr>
              <a:t>Problems</a:t>
            </a:r>
          </a:p>
          <a:p>
            <a:pPr algn="just">
              <a:lnSpc>
                <a:spcPct val="85000"/>
              </a:lnSpc>
              <a:buSzPct val="100000"/>
              <a:buFont typeface="Wingdings" pitchFamily="2" charset="2"/>
              <a:buChar char="ü"/>
            </a:pPr>
            <a:endParaRPr lang="en-US" altLang="zh-CN" sz="1200" b="1" dirty="0" smtClean="0">
              <a:ea typeface="ＭＳ Ｐゴシック" pitchFamily="34" charset="-128"/>
            </a:endParaRPr>
          </a:p>
          <a:p>
            <a:pPr lvl="1" algn="just">
              <a:lnSpc>
                <a:spcPct val="90000"/>
              </a:lnSpc>
            </a:pPr>
            <a:r>
              <a:rPr lang="en-US" altLang="zh-CN" dirty="0" smtClean="0">
                <a:solidFill>
                  <a:srgbClr val="FF0000"/>
                </a:solidFill>
                <a:ea typeface="ＭＳ Ｐゴシック" pitchFamily="34" charset="-128"/>
              </a:rPr>
              <a:t>FAPs</a:t>
            </a:r>
            <a:r>
              <a:rPr lang="en-US" altLang="zh-CN" dirty="0" smtClean="0">
                <a:ea typeface="ＭＳ Ｐゴシック" pitchFamily="34" charset="-128"/>
              </a:rPr>
              <a:t> are willing to give as many access permissions as possible to FUEs to earn money. Their access permission is determined by their channel capacity.</a:t>
            </a:r>
          </a:p>
          <a:p>
            <a:pPr lvl="1" algn="just">
              <a:lnSpc>
                <a:spcPct val="90000"/>
              </a:lnSpc>
            </a:pPr>
            <a:endParaRPr lang="en-US" altLang="zh-CN" dirty="0" smtClean="0">
              <a:ea typeface="ＭＳ Ｐゴシック" pitchFamily="34" charset="-128"/>
            </a:endParaRPr>
          </a:p>
          <a:p>
            <a:pPr lvl="1" algn="just">
              <a:lnSpc>
                <a:spcPct val="90000"/>
              </a:lnSpc>
            </a:pPr>
            <a:r>
              <a:rPr lang="en-US" altLang="zh-CN" dirty="0" smtClean="0">
                <a:solidFill>
                  <a:srgbClr val="FF0000"/>
                </a:solidFill>
                <a:ea typeface="ＭＳ Ｐゴシック" pitchFamily="34" charset="-128"/>
              </a:rPr>
              <a:t>FUEs</a:t>
            </a:r>
            <a:r>
              <a:rPr lang="en-US" altLang="zh-CN" dirty="0" smtClean="0">
                <a:ea typeface="ＭＳ Ｐゴシック" pitchFamily="34" charset="-128"/>
              </a:rPr>
              <a:t> want to get best service so they prefer larger channel capacities.</a:t>
            </a:r>
          </a:p>
          <a:p>
            <a:pPr lvl="1" algn="just">
              <a:lnSpc>
                <a:spcPct val="90000"/>
              </a:lnSpc>
            </a:pPr>
            <a:endParaRPr lang="en-US" altLang="zh-CN" dirty="0" smtClean="0">
              <a:ea typeface="ＭＳ Ｐゴシック" pitchFamily="34" charset="-128"/>
            </a:endParaRPr>
          </a:p>
          <a:p>
            <a:pPr lvl="1" algn="just">
              <a:lnSpc>
                <a:spcPct val="90000"/>
              </a:lnSpc>
            </a:pPr>
            <a:r>
              <a:rPr lang="en-US" altLang="zh-CN" dirty="0" smtClean="0">
                <a:solidFill>
                  <a:srgbClr val="FF0000"/>
                </a:solidFill>
                <a:ea typeface="ＭＳ Ｐゴシック" pitchFamily="34" charset="-128"/>
              </a:rPr>
              <a:t>Service providers </a:t>
            </a:r>
            <a:r>
              <a:rPr lang="en-US" altLang="zh-CN" dirty="0" smtClean="0">
                <a:ea typeface="ＭＳ Ｐゴシック" pitchFamily="34" charset="-128"/>
              </a:rPr>
              <a:t>want to give proper money to FAPs which can really help them offload the data in the </a:t>
            </a:r>
            <a:r>
              <a:rPr lang="en-US" altLang="zh-CN" dirty="0" err="1" smtClean="0">
                <a:ea typeface="ＭＳ Ｐゴシック" pitchFamily="34" charset="-128"/>
              </a:rPr>
              <a:t>macrocell</a:t>
            </a:r>
            <a:r>
              <a:rPr lang="en-US" altLang="zh-CN" dirty="0" smtClean="0">
                <a:ea typeface="ＭＳ Ｐゴシック" pitchFamily="34" charset="-128"/>
              </a:rPr>
              <a:t> base stations.</a:t>
            </a:r>
          </a:p>
          <a:p>
            <a:pPr lvl="1" algn="just">
              <a:lnSpc>
                <a:spcPct val="90000"/>
              </a:lnSpc>
            </a:pPr>
            <a:endParaRPr lang="en-US" altLang="zh-CN" dirty="0" smtClean="0">
              <a:ea typeface="ＭＳ Ｐゴシック" pitchFamily="34" charset="-128"/>
            </a:endParaRPr>
          </a:p>
          <a:p>
            <a:pPr lvl="1" algn="just">
              <a:lnSpc>
                <a:spcPct val="90000"/>
              </a:lnSpc>
            </a:pPr>
            <a:r>
              <a:rPr lang="en-US" altLang="zh-CN" dirty="0" smtClean="0">
                <a:ea typeface="ＭＳ Ｐゴシック" pitchFamily="34" charset="-128"/>
              </a:rPr>
              <a:t>We try to use AGV mechanism to guarantee FAPs </a:t>
            </a:r>
            <a:r>
              <a:rPr lang="en-US" altLang="zh-CN" dirty="0" smtClean="0">
                <a:solidFill>
                  <a:srgbClr val="FF0000"/>
                </a:solidFill>
                <a:ea typeface="ＭＳ Ｐゴシック" pitchFamily="34" charset="-128"/>
              </a:rPr>
              <a:t>tell their true information </a:t>
            </a:r>
            <a:r>
              <a:rPr lang="en-US" altLang="zh-CN" dirty="0" smtClean="0">
                <a:ea typeface="ＭＳ Ｐゴシック" pitchFamily="34" charset="-128"/>
              </a:rPr>
              <a:t>so that FUEs can choose the best </a:t>
            </a:r>
            <a:r>
              <a:rPr lang="en-US" altLang="zh-CN" dirty="0" err="1" smtClean="0">
                <a:ea typeface="ＭＳ Ｐゴシック" pitchFamily="34" charset="-128"/>
              </a:rPr>
              <a:t>femtocells</a:t>
            </a:r>
            <a:r>
              <a:rPr lang="en-US" altLang="zh-CN" dirty="0" smtClean="0">
                <a:ea typeface="ＭＳ Ｐゴシック" pitchFamily="34" charset="-128"/>
              </a:rPr>
              <a:t> and maximize throughput of the whole system in the meantime.</a:t>
            </a:r>
            <a:endParaRPr lang="zh-CN" altLang="en-US" dirty="0" smtClean="0">
              <a:ea typeface="ＭＳ Ｐゴシック" pitchFamily="34" charset="-128"/>
            </a:endParaRPr>
          </a:p>
        </p:txBody>
      </p:sp>
      <p:sp>
        <p:nvSpPr>
          <p:cNvPr id="3" name="标题 2"/>
          <p:cNvSpPr>
            <a:spLocks noGrp="1"/>
          </p:cNvSpPr>
          <p:nvPr>
            <p:ph type="title"/>
          </p:nvPr>
        </p:nvSpPr>
        <p:spPr/>
        <p:txBody>
          <a:bodyPr/>
          <a:lstStyle/>
          <a:p>
            <a:pPr>
              <a:defRPr/>
            </a:pPr>
            <a:r>
              <a:rPr lang="en-US" altLang="zh-CN" sz="3200" i="0" dirty="0" smtClean="0">
                <a:ea typeface="ＭＳ Ｐゴシック" pitchFamily="34" charset="-128"/>
              </a:rPr>
              <a:t>System Model</a:t>
            </a:r>
            <a:endParaRPr lang="zh-CN" altLang="en-US" sz="3200" i="0" dirty="0" smtClean="0">
              <a:ea typeface="ＭＳ Ｐゴシック" pitchFamily="34" charset="-128"/>
            </a:endParaRPr>
          </a:p>
        </p:txBody>
      </p:sp>
      <p:sp>
        <p:nvSpPr>
          <p:cNvPr id="5" name="灯片编号占位符 4"/>
          <p:cNvSpPr>
            <a:spLocks noGrp="1"/>
          </p:cNvSpPr>
          <p:nvPr>
            <p:ph type="sldNum" sz="quarter" idx="11"/>
          </p:nvPr>
        </p:nvSpPr>
        <p:spPr/>
        <p:txBody>
          <a:bodyPr/>
          <a:lstStyle/>
          <a:p>
            <a:pPr>
              <a:defRPr/>
            </a:pPr>
            <a:r>
              <a:rPr lang="en-US" smtClean="0"/>
              <a:t>[</a:t>
            </a:r>
            <a:fld id="{76C16D65-260D-406F-A2BF-AB769FEB7B8A}" type="slidenum">
              <a:rPr lang="en-US" smtClean="0"/>
              <a:pPr>
                <a:defRPr/>
              </a:pPr>
              <a:t>106</a:t>
            </a:fld>
            <a:r>
              <a:rPr lang="en-US" smtClean="0"/>
              <a: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内容占位符 1"/>
          <p:cNvSpPr>
            <a:spLocks noGrp="1"/>
          </p:cNvSpPr>
          <p:nvPr>
            <p:ph idx="1"/>
          </p:nvPr>
        </p:nvSpPr>
        <p:spPr/>
        <p:txBody>
          <a:bodyPr/>
          <a:lstStyle/>
          <a:p>
            <a:pPr algn="just">
              <a:lnSpc>
                <a:spcPct val="85000"/>
              </a:lnSpc>
              <a:buSzPct val="100000"/>
              <a:buFont typeface="Wingdings" pitchFamily="2" charset="2"/>
              <a:buChar char="ü"/>
            </a:pPr>
            <a:r>
              <a:rPr lang="en-US" altLang="zh-CN" b="1" dirty="0">
                <a:ea typeface="ＭＳ Ｐゴシック" pitchFamily="34" charset="-128"/>
              </a:rPr>
              <a:t>Problem Analysis</a:t>
            </a:r>
          </a:p>
          <a:p>
            <a:pPr lvl="1" algn="just">
              <a:buFont typeface="Arial" pitchFamily="34" charset="0"/>
              <a:buChar char="•"/>
            </a:pPr>
            <a:endParaRPr lang="en-US" altLang="zh-CN" sz="1200" dirty="0" smtClean="0">
              <a:ea typeface="ＭＳ Ｐゴシック" pitchFamily="34" charset="-128"/>
            </a:endParaRPr>
          </a:p>
          <a:p>
            <a:pPr lvl="1" algn="just">
              <a:buFont typeface="Arial" pitchFamily="34" charset="0"/>
              <a:buChar char="•"/>
            </a:pPr>
            <a:r>
              <a:rPr lang="en-US" altLang="zh-CN" dirty="0" smtClean="0">
                <a:ea typeface="ＭＳ Ｐゴシック" pitchFamily="34" charset="-128"/>
              </a:rPr>
              <a:t>In reality, FAPs have more than one </a:t>
            </a:r>
            <a:r>
              <a:rPr lang="en-US" altLang="zh-CN" dirty="0" err="1" smtClean="0">
                <a:ea typeface="ＭＳ Ｐゴシック" pitchFamily="34" charset="-128"/>
              </a:rPr>
              <a:t>subchannels</a:t>
            </a:r>
            <a:r>
              <a:rPr lang="en-US" altLang="zh-CN" dirty="0" smtClean="0">
                <a:ea typeface="ＭＳ Ｐゴシック" pitchFamily="34" charset="-128"/>
              </a:rPr>
              <a:t>. However, when FUEs choose FAPs, they choose them only according to </a:t>
            </a:r>
            <a:r>
              <a:rPr lang="en-US" altLang="zh-CN" dirty="0" smtClean="0">
                <a:solidFill>
                  <a:srgbClr val="FF0000"/>
                </a:solidFill>
                <a:ea typeface="ＭＳ Ｐゴシック" pitchFamily="34" charset="-128"/>
              </a:rPr>
              <a:t>the total capacity </a:t>
            </a:r>
            <a:r>
              <a:rPr lang="en-US" altLang="zh-CN" dirty="0" smtClean="0">
                <a:ea typeface="ＭＳ Ｐゴシック" pitchFamily="34" charset="-128"/>
              </a:rPr>
              <a:t>of the FAPs and they don’t know other FUEs’ choices. </a:t>
            </a:r>
          </a:p>
          <a:p>
            <a:pPr lvl="1" algn="just">
              <a:buFont typeface="Arial" pitchFamily="34" charset="0"/>
              <a:buChar char="•"/>
            </a:pPr>
            <a:endParaRPr lang="en-US" altLang="zh-CN" dirty="0">
              <a:ea typeface="ＭＳ Ｐゴシック" pitchFamily="34" charset="-128"/>
            </a:endParaRPr>
          </a:p>
          <a:p>
            <a:pPr lvl="1" algn="just">
              <a:buFont typeface="Arial" pitchFamily="34" charset="0"/>
              <a:buChar char="•"/>
            </a:pPr>
            <a:r>
              <a:rPr lang="en-US" altLang="zh-CN" dirty="0" smtClean="0">
                <a:ea typeface="ＭＳ Ｐゴシック" pitchFamily="34" charset="-128"/>
              </a:rPr>
              <a:t>FUE m only cares                     of FAP n, namely the total capacity. It doesn’t care specific </a:t>
            </a:r>
            <a:r>
              <a:rPr lang="en-US" altLang="zh-CN" dirty="0" err="1" smtClean="0">
                <a:ea typeface="ＭＳ Ｐゴシック" pitchFamily="34" charset="-128"/>
              </a:rPr>
              <a:t>subchannel</a:t>
            </a:r>
            <a:r>
              <a:rPr lang="en-US" altLang="zh-CN" dirty="0" smtClean="0">
                <a:ea typeface="ＭＳ Ｐゴシック" pitchFamily="34" charset="-128"/>
              </a:rPr>
              <a:t> capacity of FAP n.</a:t>
            </a:r>
          </a:p>
          <a:p>
            <a:pPr lvl="1" algn="just">
              <a:buFont typeface="Arial" pitchFamily="34" charset="0"/>
              <a:buChar char="•"/>
            </a:pPr>
            <a:endParaRPr lang="en-US" altLang="zh-CN" dirty="0" smtClean="0">
              <a:ea typeface="ＭＳ Ｐゴシック" pitchFamily="34" charset="-128"/>
            </a:endParaRPr>
          </a:p>
          <a:p>
            <a:pPr lvl="1" algn="just">
              <a:buFont typeface="Arial" pitchFamily="34" charset="0"/>
              <a:buChar char="•"/>
            </a:pPr>
            <a:r>
              <a:rPr lang="en-US" altLang="zh-CN" dirty="0" smtClean="0">
                <a:ea typeface="ＭＳ Ｐゴシック" pitchFamily="34" charset="-128"/>
              </a:rPr>
              <a:t>FAP </a:t>
            </a:r>
            <a:r>
              <a:rPr lang="en-US" altLang="zh-CN" dirty="0" err="1" smtClean="0">
                <a:ea typeface="ＭＳ Ｐゴシック" pitchFamily="34" charset="-128"/>
              </a:rPr>
              <a:t>i</a:t>
            </a:r>
            <a:r>
              <a:rPr lang="en-US" altLang="zh-CN" dirty="0" smtClean="0">
                <a:ea typeface="ＭＳ Ｐゴシック" pitchFamily="34" charset="-128"/>
              </a:rPr>
              <a:t> doesn’t know other FAPs capacity information but know they obey a certain probability density function defined as</a:t>
            </a:r>
          </a:p>
          <a:p>
            <a:pPr marL="457200" lvl="1" indent="0" algn="just">
              <a:buNone/>
            </a:pPr>
            <a:endParaRPr lang="en-US" altLang="zh-CN" dirty="0" smtClean="0">
              <a:ea typeface="ＭＳ Ｐゴシック" pitchFamily="34" charset="-128"/>
            </a:endParaRPr>
          </a:p>
        </p:txBody>
      </p:sp>
      <p:sp>
        <p:nvSpPr>
          <p:cNvPr id="3" name="标题 2"/>
          <p:cNvSpPr>
            <a:spLocks noGrp="1"/>
          </p:cNvSpPr>
          <p:nvPr>
            <p:ph type="title"/>
          </p:nvPr>
        </p:nvSpPr>
        <p:spPr/>
        <p:txBody>
          <a:bodyPr/>
          <a:lstStyle/>
          <a:p>
            <a:pPr>
              <a:defRPr/>
            </a:pPr>
            <a:r>
              <a:rPr lang="en-US" altLang="zh-CN" sz="3200" i="0" dirty="0" smtClean="0">
                <a:ea typeface="ＭＳ Ｐゴシック" pitchFamily="34" charset="-128"/>
              </a:rPr>
              <a:t>Problem Formulation</a:t>
            </a:r>
            <a:endParaRPr lang="zh-CN" altLang="en-US" sz="3200" i="0" dirty="0" smtClean="0">
              <a:ea typeface="ＭＳ Ｐゴシック" pitchFamily="34" charset="-128"/>
            </a:endParaRPr>
          </a:p>
        </p:txBody>
      </p:sp>
      <p:graphicFrame>
        <p:nvGraphicFramePr>
          <p:cNvPr id="139268" name="Object 1"/>
          <p:cNvGraphicFramePr>
            <a:graphicFrameLocks noChangeAspect="1"/>
          </p:cNvGraphicFramePr>
          <p:nvPr>
            <p:extLst>
              <p:ext uri="{D42A27DB-BD31-4B8C-83A1-F6EECF244321}">
                <p14:modId xmlns:p14="http://schemas.microsoft.com/office/powerpoint/2010/main" val="3324014314"/>
              </p:ext>
            </p:extLst>
          </p:nvPr>
        </p:nvGraphicFramePr>
        <p:xfrm>
          <a:off x="3170238" y="5321300"/>
          <a:ext cx="3125787" cy="615950"/>
        </p:xfrm>
        <a:graphic>
          <a:graphicData uri="http://schemas.openxmlformats.org/presentationml/2006/ole">
            <mc:AlternateContent xmlns:mc="http://schemas.openxmlformats.org/markup-compatibility/2006">
              <mc:Choice xmlns:v="urn:schemas-microsoft-com:vml" Requires="v">
                <p:oleObj spid="_x0000_s401495" name="Equation" r:id="rId4" imgW="1612900" imgH="317500" progId="Equation.3">
                  <p:embed/>
                </p:oleObj>
              </mc:Choice>
              <mc:Fallback>
                <p:oleObj name="Equation" r:id="rId4" imgW="1612900" imgH="317500" progId="Equation.3">
                  <p:embed/>
                  <p:pic>
                    <p:nvPicPr>
                      <p:cNvPr id="0" name="Picture 2"/>
                      <p:cNvPicPr>
                        <a:picLocks noChangeAspect="1" noChangeArrowheads="1"/>
                      </p:cNvPicPr>
                      <p:nvPr/>
                    </p:nvPicPr>
                    <p:blipFill>
                      <a:blip r:embed="rId5"/>
                      <a:srcRect/>
                      <a:stretch>
                        <a:fillRect/>
                      </a:stretch>
                    </p:blipFill>
                    <p:spPr bwMode="auto">
                      <a:xfrm>
                        <a:off x="3170238" y="5321300"/>
                        <a:ext cx="3125787" cy="615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9271" name="Object 7"/>
          <p:cNvGraphicFramePr>
            <a:graphicFrameLocks noChangeAspect="1"/>
          </p:cNvGraphicFramePr>
          <p:nvPr>
            <p:extLst>
              <p:ext uri="{D42A27DB-BD31-4B8C-83A1-F6EECF244321}">
                <p14:modId xmlns:p14="http://schemas.microsoft.com/office/powerpoint/2010/main" val="610932259"/>
              </p:ext>
            </p:extLst>
          </p:nvPr>
        </p:nvGraphicFramePr>
        <p:xfrm>
          <a:off x="3513587" y="3140968"/>
          <a:ext cx="1866900" cy="579438"/>
        </p:xfrm>
        <a:graphic>
          <a:graphicData uri="http://schemas.openxmlformats.org/presentationml/2006/ole">
            <mc:AlternateContent xmlns:mc="http://schemas.openxmlformats.org/markup-compatibility/2006">
              <mc:Choice xmlns:v="urn:schemas-microsoft-com:vml" Requires="v">
                <p:oleObj spid="_x0000_s401496" name="Equation" r:id="rId6" imgW="965160" imgH="291960" progId="">
                  <p:embed/>
                </p:oleObj>
              </mc:Choice>
              <mc:Fallback>
                <p:oleObj name="Equation" r:id="rId6" imgW="965160" imgH="291960"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3587" y="3140968"/>
                        <a:ext cx="18669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灯片编号占位符 2"/>
          <p:cNvSpPr>
            <a:spLocks noGrp="1"/>
          </p:cNvSpPr>
          <p:nvPr>
            <p:ph type="sldNum" sz="quarter" idx="11"/>
          </p:nvPr>
        </p:nvSpPr>
        <p:spPr>
          <a:xfrm>
            <a:off x="4114800" y="6477000"/>
            <a:ext cx="608013" cy="303213"/>
          </a:xfrm>
        </p:spPr>
        <p:txBody>
          <a:bodyPr/>
          <a:lstStyle/>
          <a:p>
            <a:pPr>
              <a:defRPr/>
            </a:pPr>
            <a:r>
              <a:rPr lang="en-US" dirty="0" smtClean="0"/>
              <a:t>[</a:t>
            </a:r>
            <a:fld id="{76C16D65-260D-406F-A2BF-AB769FEB7B8A}" type="slidenum">
              <a:rPr lang="en-US" smtClean="0"/>
              <a:pPr>
                <a:defRPr/>
              </a:pPr>
              <a:t>107</a:t>
            </a:fld>
            <a:r>
              <a:rPr lang="en-US" dirty="0" smtClean="0"/>
              <a: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内容占位符 1"/>
          <p:cNvSpPr>
            <a:spLocks noGrp="1"/>
          </p:cNvSpPr>
          <p:nvPr>
            <p:ph idx="1"/>
          </p:nvPr>
        </p:nvSpPr>
        <p:spPr/>
        <p:txBody>
          <a:bodyPr/>
          <a:lstStyle/>
          <a:p>
            <a:pPr algn="just">
              <a:buSzPct val="100000"/>
              <a:buFont typeface="Wingdings" pitchFamily="2" charset="2"/>
              <a:buChar char="ü"/>
            </a:pPr>
            <a:r>
              <a:rPr lang="en-US" altLang="zh-CN" b="1" dirty="0" smtClean="0">
                <a:ea typeface="ＭＳ Ｐゴシック" pitchFamily="34" charset="-128"/>
              </a:rPr>
              <a:t>AGV Mechanism</a:t>
            </a:r>
          </a:p>
          <a:p>
            <a:pPr marL="0" indent="0" algn="just">
              <a:buSzPct val="100000"/>
              <a:buNone/>
            </a:pPr>
            <a:endParaRPr lang="en-US" altLang="zh-CN" sz="1200" b="1" dirty="0" smtClean="0">
              <a:ea typeface="ＭＳ Ｐゴシック" pitchFamily="34" charset="-128"/>
            </a:endParaRPr>
          </a:p>
          <a:p>
            <a:pPr lvl="1" algn="just"/>
            <a:r>
              <a:rPr lang="en-US" altLang="zh-CN" dirty="0" smtClean="0">
                <a:ea typeface="ＭＳ Ｐゴシック" pitchFamily="34" charset="-128"/>
              </a:rPr>
              <a:t>An extension of the Groves mechanism (a kind of effective mechanism in auction </a:t>
            </a:r>
            <a:r>
              <a:rPr lang="en-US" altLang="zh-CN" dirty="0">
                <a:ea typeface="ＭＳ Ｐゴシック" pitchFamily="34" charset="-128"/>
              </a:rPr>
              <a:t>t</a:t>
            </a:r>
            <a:r>
              <a:rPr lang="en-US" altLang="zh-CN" dirty="0" smtClean="0">
                <a:ea typeface="ＭＳ Ｐゴシック" pitchFamily="34" charset="-128"/>
              </a:rPr>
              <a:t>heory).</a:t>
            </a:r>
          </a:p>
          <a:p>
            <a:pPr lvl="1" algn="just"/>
            <a:r>
              <a:rPr lang="en-US" altLang="zh-CN" dirty="0" smtClean="0">
                <a:ea typeface="ＭＳ Ｐゴシック" pitchFamily="34" charset="-128"/>
              </a:rPr>
              <a:t>Can solve the </a:t>
            </a:r>
            <a:r>
              <a:rPr lang="en-US" altLang="zh-CN" dirty="0" smtClean="0">
                <a:solidFill>
                  <a:srgbClr val="FF0000"/>
                </a:solidFill>
                <a:ea typeface="ＭＳ Ｐゴシック" pitchFamily="34" charset="-128"/>
              </a:rPr>
              <a:t>truth-telling</a:t>
            </a:r>
            <a:r>
              <a:rPr lang="en-US" altLang="zh-CN" dirty="0" smtClean="0">
                <a:ea typeface="ＭＳ Ｐゴシック" pitchFamily="34" charset="-128"/>
              </a:rPr>
              <a:t> problem.</a:t>
            </a:r>
          </a:p>
          <a:p>
            <a:pPr lvl="1" algn="just"/>
            <a:r>
              <a:rPr lang="en-US" altLang="zh-CN" dirty="0" smtClean="0">
                <a:ea typeface="ＭＳ Ｐゴシック" pitchFamily="34" charset="-128"/>
              </a:rPr>
              <a:t>Can achieve Bayesian Nash </a:t>
            </a:r>
            <a:r>
              <a:rPr lang="en-US" altLang="zh-CN" dirty="0" smtClean="0">
                <a:solidFill>
                  <a:srgbClr val="FF0000"/>
                </a:solidFill>
                <a:ea typeface="ＭＳ Ｐゴシック" pitchFamily="34" charset="-128"/>
              </a:rPr>
              <a:t>Equilibrium</a:t>
            </a:r>
            <a:r>
              <a:rPr lang="en-US" altLang="zh-CN" dirty="0" smtClean="0">
                <a:ea typeface="ＭＳ Ｐゴシック" pitchFamily="34" charset="-128"/>
              </a:rPr>
              <a:t> when all the FAPs </a:t>
            </a:r>
            <a:r>
              <a:rPr lang="en-US" altLang="zh-CN" dirty="0" smtClean="0">
                <a:solidFill>
                  <a:srgbClr val="FF0000"/>
                </a:solidFill>
                <a:ea typeface="ＭＳ Ｐゴシック" pitchFamily="34" charset="-128"/>
              </a:rPr>
              <a:t>reveal the truth</a:t>
            </a:r>
            <a:r>
              <a:rPr lang="en-US" altLang="zh-CN" dirty="0" smtClean="0">
                <a:ea typeface="ＭＳ Ｐゴシック" pitchFamily="34" charset="-128"/>
              </a:rPr>
              <a:t>.</a:t>
            </a:r>
          </a:p>
          <a:p>
            <a:pPr lvl="1" algn="just"/>
            <a:r>
              <a:rPr lang="en-US" altLang="zh-CN" dirty="0" smtClean="0">
                <a:ea typeface="ＭＳ Ｐゴシック" pitchFamily="34" charset="-128"/>
              </a:rPr>
              <a:t>Can be </a:t>
            </a:r>
            <a:r>
              <a:rPr lang="en-US" altLang="zh-CN" dirty="0" smtClean="0">
                <a:solidFill>
                  <a:srgbClr val="FF0000"/>
                </a:solidFill>
                <a:ea typeface="ＭＳ Ｐゴシック" pitchFamily="34" charset="-128"/>
              </a:rPr>
              <a:t>budget balanced </a:t>
            </a:r>
            <a:r>
              <a:rPr lang="en-US" altLang="zh-CN" dirty="0" smtClean="0">
                <a:ea typeface="ＭＳ Ｐゴシック" pitchFamily="34" charset="-128"/>
              </a:rPr>
              <a:t>(i.e., the total transfer payment of all the FAPs equals to zero).</a:t>
            </a:r>
          </a:p>
        </p:txBody>
      </p:sp>
      <p:sp>
        <p:nvSpPr>
          <p:cNvPr id="3" name="标题 2"/>
          <p:cNvSpPr>
            <a:spLocks noGrp="1"/>
          </p:cNvSpPr>
          <p:nvPr>
            <p:ph type="title"/>
          </p:nvPr>
        </p:nvSpPr>
        <p:spPr/>
        <p:txBody>
          <a:bodyPr/>
          <a:lstStyle/>
          <a:p>
            <a:pPr>
              <a:defRPr/>
            </a:pPr>
            <a:r>
              <a:rPr lang="en-US" altLang="zh-CN" sz="3200" i="0" dirty="0" smtClean="0">
                <a:solidFill>
                  <a:schemeClr val="tx1"/>
                </a:solidFill>
                <a:ea typeface="ＭＳ Ｐゴシック" pitchFamily="34" charset="-128"/>
              </a:rPr>
              <a:t>AGV Game Preliminaries</a:t>
            </a:r>
            <a:endParaRPr lang="zh-CN" altLang="en-US" sz="3200" i="0" dirty="0" smtClean="0">
              <a:solidFill>
                <a:schemeClr val="tx1"/>
              </a:solidFill>
              <a:ea typeface="ＭＳ Ｐゴシック" pitchFamily="34" charset="-128"/>
            </a:endParaRPr>
          </a:p>
        </p:txBody>
      </p:sp>
      <p:sp>
        <p:nvSpPr>
          <p:cNvPr id="4" name="灯片编号占位符 3"/>
          <p:cNvSpPr>
            <a:spLocks noGrp="1"/>
          </p:cNvSpPr>
          <p:nvPr>
            <p:ph type="sldNum" sz="quarter" idx="11"/>
          </p:nvPr>
        </p:nvSpPr>
        <p:spPr/>
        <p:txBody>
          <a:bodyPr/>
          <a:lstStyle/>
          <a:p>
            <a:pPr>
              <a:defRPr/>
            </a:pPr>
            <a:r>
              <a:rPr lang="en-US" smtClean="0"/>
              <a:t>[</a:t>
            </a:r>
            <a:fld id="{76C16D65-260D-406F-A2BF-AB769FEB7B8A}" type="slidenum">
              <a:rPr lang="en-US" smtClean="0"/>
              <a:pPr>
                <a:defRPr/>
              </a:pPr>
              <a:t>108</a:t>
            </a:fld>
            <a:r>
              <a:rPr lang="en-US" smtClean="0"/>
              <a: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内容占位符 5"/>
          <p:cNvSpPr>
            <a:spLocks noGrp="1"/>
          </p:cNvSpPr>
          <p:nvPr>
            <p:ph idx="1"/>
          </p:nvPr>
        </p:nvSpPr>
        <p:spPr/>
        <p:txBody>
          <a:bodyPr/>
          <a:lstStyle/>
          <a:p>
            <a:pPr algn="just">
              <a:lnSpc>
                <a:spcPct val="75000"/>
              </a:lnSpc>
              <a:buSzPct val="100000"/>
              <a:buFont typeface="Wingdings" pitchFamily="2" charset="2"/>
              <a:buChar char="ü"/>
            </a:pPr>
            <a:r>
              <a:rPr lang="en-US" altLang="zh-CN" b="1" dirty="0">
                <a:ea typeface="ＭＳ Ｐゴシック" pitchFamily="34" charset="-128"/>
              </a:rPr>
              <a:t>Algorithm based on AGV </a:t>
            </a:r>
            <a:r>
              <a:rPr lang="en-US" altLang="zh-CN" b="1" dirty="0" smtClean="0">
                <a:ea typeface="ＭＳ Ｐゴシック" pitchFamily="34" charset="-128"/>
              </a:rPr>
              <a:t>mechanism</a:t>
            </a:r>
            <a:endParaRPr lang="en-US" altLang="zh-CN" b="1" dirty="0">
              <a:ea typeface="ＭＳ Ｐゴシック" pitchFamily="34" charset="-128"/>
            </a:endParaRPr>
          </a:p>
          <a:p>
            <a:pPr marL="365125" lvl="1" algn="just">
              <a:lnSpc>
                <a:spcPct val="90000"/>
              </a:lnSpc>
            </a:pPr>
            <a:endParaRPr lang="en-US" altLang="zh-CN" sz="1200" dirty="0" smtClean="0">
              <a:ea typeface="ＭＳ Ｐゴシック" pitchFamily="34" charset="-128"/>
            </a:endParaRPr>
          </a:p>
          <a:p>
            <a:pPr marL="365125" lvl="1" algn="just">
              <a:lnSpc>
                <a:spcPct val="90000"/>
              </a:lnSpc>
            </a:pPr>
            <a:r>
              <a:rPr lang="en-US" altLang="zh-CN" sz="2000" dirty="0" smtClean="0">
                <a:ea typeface="ＭＳ Ｐゴシック" pitchFamily="34" charset="-128"/>
              </a:rPr>
              <a:t>The payoff of FAP n to FUE m can be expressed as</a:t>
            </a:r>
          </a:p>
          <a:p>
            <a:pPr marL="365125" lvl="1" algn="just">
              <a:lnSpc>
                <a:spcPct val="90000"/>
              </a:lnSpc>
              <a:buFontTx/>
              <a:buNone/>
            </a:pPr>
            <a:r>
              <a:rPr lang="en-US" altLang="zh-CN" sz="2000" dirty="0" smtClean="0">
                <a:ea typeface="ＭＳ Ｐゴシック" pitchFamily="34" charset="-128"/>
              </a:rPr>
              <a:t>    </a:t>
            </a:r>
          </a:p>
          <a:p>
            <a:pPr marL="365125" lvl="1" algn="just">
              <a:lnSpc>
                <a:spcPct val="90000"/>
              </a:lnSpc>
              <a:buFontTx/>
              <a:buNone/>
            </a:pPr>
            <a:r>
              <a:rPr lang="en-US" altLang="zh-CN" sz="2000" dirty="0" smtClean="0">
                <a:ea typeface="ＭＳ Ｐゴシック" pitchFamily="34" charset="-128"/>
              </a:rPr>
              <a:t>   </a:t>
            </a:r>
          </a:p>
          <a:p>
            <a:pPr marL="365125" lvl="1" algn="just">
              <a:lnSpc>
                <a:spcPct val="90000"/>
              </a:lnSpc>
              <a:buFontTx/>
              <a:buNone/>
            </a:pPr>
            <a:endParaRPr lang="en-US" altLang="zh-CN" sz="2000" dirty="0" smtClean="0">
              <a:ea typeface="ＭＳ Ｐゴシック" pitchFamily="34" charset="-128"/>
            </a:endParaRPr>
          </a:p>
          <a:p>
            <a:pPr marL="365125" lvl="1" algn="just">
              <a:lnSpc>
                <a:spcPct val="90000"/>
              </a:lnSpc>
              <a:buFontTx/>
              <a:buNone/>
            </a:pPr>
            <a:endParaRPr lang="en-US" altLang="zh-CN" sz="2000" dirty="0" smtClean="0">
              <a:ea typeface="ＭＳ Ｐゴシック" pitchFamily="34" charset="-128"/>
            </a:endParaRPr>
          </a:p>
          <a:p>
            <a:pPr marL="365125" lvl="1" algn="just">
              <a:lnSpc>
                <a:spcPct val="90000"/>
              </a:lnSpc>
            </a:pPr>
            <a:r>
              <a:rPr lang="en-US" altLang="zh-CN" sz="2000" dirty="0" smtClean="0">
                <a:ea typeface="ＭＳ Ｐゴシック" pitchFamily="34" charset="-128"/>
              </a:rPr>
              <a:t>where                           means the possibility that FAP n is chosen by FUE m,          </a:t>
            </a:r>
          </a:p>
          <a:p>
            <a:pPr marL="79375" lvl="1" indent="0" algn="just">
              <a:lnSpc>
                <a:spcPct val="90000"/>
              </a:lnSpc>
              <a:buNone/>
            </a:pPr>
            <a:r>
              <a:rPr lang="en-US" altLang="zh-CN" sz="2000" dirty="0">
                <a:ea typeface="ＭＳ Ｐゴシック" pitchFamily="34" charset="-128"/>
              </a:rPr>
              <a:t> </a:t>
            </a:r>
            <a:r>
              <a:rPr lang="en-US" altLang="zh-CN" sz="2000" dirty="0" smtClean="0">
                <a:ea typeface="ＭＳ Ｐゴシック" pitchFamily="34" charset="-128"/>
              </a:rPr>
              <a:t>          is the price per unit of capacity.</a:t>
            </a:r>
          </a:p>
          <a:p>
            <a:pPr marL="365125" lvl="1" algn="just">
              <a:lnSpc>
                <a:spcPct val="90000"/>
              </a:lnSpc>
            </a:pPr>
            <a:endParaRPr lang="en-US" altLang="zh-CN" sz="2000" dirty="0" smtClean="0">
              <a:ea typeface="ＭＳ Ｐゴシック" pitchFamily="34" charset="-128"/>
            </a:endParaRPr>
          </a:p>
          <a:p>
            <a:pPr marL="365125" lvl="1" algn="just">
              <a:lnSpc>
                <a:spcPct val="90000"/>
              </a:lnSpc>
            </a:pPr>
            <a:r>
              <a:rPr lang="en-US" altLang="zh-CN" sz="2000" dirty="0" smtClean="0">
                <a:ea typeface="ＭＳ Ｐゴシック" pitchFamily="34" charset="-128"/>
              </a:rPr>
              <a:t>There is no balance because every FAP will report their capacity as large as possible.</a:t>
            </a:r>
          </a:p>
          <a:p>
            <a:pPr marL="365125" lvl="1" algn="just">
              <a:lnSpc>
                <a:spcPct val="90000"/>
              </a:lnSpc>
            </a:pPr>
            <a:endParaRPr lang="en-US" altLang="zh-CN" sz="2000" dirty="0" smtClean="0">
              <a:ea typeface="ＭＳ Ｐゴシック" pitchFamily="34" charset="-128"/>
            </a:endParaRPr>
          </a:p>
          <a:p>
            <a:pPr marL="365125" lvl="1" algn="just">
              <a:lnSpc>
                <a:spcPct val="90000"/>
              </a:lnSpc>
            </a:pPr>
            <a:r>
              <a:rPr lang="en-US" altLang="zh-CN" sz="2000" dirty="0" smtClean="0">
                <a:ea typeface="ＭＳ Ｐゴシック" pitchFamily="34" charset="-128"/>
              </a:rPr>
              <a:t>By using a </a:t>
            </a:r>
            <a:r>
              <a:rPr lang="en-US" altLang="zh-CN" sz="2000" dirty="0" smtClean="0">
                <a:solidFill>
                  <a:srgbClr val="FF0000"/>
                </a:solidFill>
                <a:ea typeface="ＭＳ Ｐゴシック" pitchFamily="34" charset="-128"/>
              </a:rPr>
              <a:t>transfer function </a:t>
            </a:r>
            <a:r>
              <a:rPr lang="en-US" altLang="zh-CN" sz="2000" dirty="0" smtClean="0">
                <a:ea typeface="ＭＳ Ｐゴシック" pitchFamily="34" charset="-128"/>
              </a:rPr>
              <a:t>(according to the AGV mechanism) to balance the payoff allocation, FAP n can gain its largest expected total payoff only when it reports its true channel information</a:t>
            </a:r>
          </a:p>
          <a:p>
            <a:pPr marL="365125" lvl="1">
              <a:lnSpc>
                <a:spcPct val="90000"/>
              </a:lnSpc>
            </a:pPr>
            <a:endParaRPr lang="en-US" altLang="zh-CN" sz="2000" dirty="0" smtClean="0">
              <a:ea typeface="ＭＳ Ｐゴシック" pitchFamily="34" charset="-128"/>
            </a:endParaRPr>
          </a:p>
        </p:txBody>
      </p:sp>
      <p:sp>
        <p:nvSpPr>
          <p:cNvPr id="3" name="标题 2"/>
          <p:cNvSpPr>
            <a:spLocks noGrp="1"/>
          </p:cNvSpPr>
          <p:nvPr>
            <p:ph type="title"/>
          </p:nvPr>
        </p:nvSpPr>
        <p:spPr/>
        <p:txBody>
          <a:bodyPr>
            <a:normAutofit/>
          </a:bodyPr>
          <a:lstStyle/>
          <a:p>
            <a:pPr>
              <a:defRPr/>
            </a:pPr>
            <a:r>
              <a:rPr lang="en-US" altLang="zh-CN" sz="3200" i="0" dirty="0" smtClean="0">
                <a:ea typeface="ＭＳ Ｐゴシック" pitchFamily="34" charset="-128"/>
              </a:rPr>
              <a:t>Game Setup</a:t>
            </a:r>
            <a:endParaRPr lang="zh-CN" altLang="en-US" sz="3200" i="0" dirty="0" smtClean="0">
              <a:ea typeface="ＭＳ Ｐゴシック" pitchFamily="34" charset="-128"/>
            </a:endParaRPr>
          </a:p>
        </p:txBody>
      </p:sp>
      <p:graphicFrame>
        <p:nvGraphicFramePr>
          <p:cNvPr id="142340" name="Object 8"/>
          <p:cNvGraphicFramePr>
            <a:graphicFrameLocks noChangeAspect="1"/>
          </p:cNvGraphicFramePr>
          <p:nvPr>
            <p:extLst>
              <p:ext uri="{D42A27DB-BD31-4B8C-83A1-F6EECF244321}">
                <p14:modId xmlns:p14="http://schemas.microsoft.com/office/powerpoint/2010/main" val="3496760578"/>
              </p:ext>
            </p:extLst>
          </p:nvPr>
        </p:nvGraphicFramePr>
        <p:xfrm>
          <a:off x="2401888" y="2060848"/>
          <a:ext cx="3938587" cy="552450"/>
        </p:xfrm>
        <a:graphic>
          <a:graphicData uri="http://schemas.openxmlformats.org/presentationml/2006/ole">
            <mc:AlternateContent xmlns:mc="http://schemas.openxmlformats.org/markup-compatibility/2006">
              <mc:Choice xmlns:v="urn:schemas-microsoft-com:vml" Requires="v">
                <p:oleObj spid="_x0000_s165595" name="Equation" r:id="rId4" imgW="1638300" imgH="292100" progId="Equation.3">
                  <p:embed/>
                </p:oleObj>
              </mc:Choice>
              <mc:Fallback>
                <p:oleObj name="Equation" r:id="rId4" imgW="1638300" imgH="292100" progId="Equation.3">
                  <p:embed/>
                  <p:pic>
                    <p:nvPicPr>
                      <p:cNvPr id="0" name="Picture 1588"/>
                      <p:cNvPicPr>
                        <a:picLocks noChangeAspect="1" noChangeArrowheads="1"/>
                      </p:cNvPicPr>
                      <p:nvPr/>
                    </p:nvPicPr>
                    <p:blipFill>
                      <a:blip r:embed="rId5"/>
                      <a:srcRect/>
                      <a:stretch>
                        <a:fillRect/>
                      </a:stretch>
                    </p:blipFill>
                    <p:spPr bwMode="auto">
                      <a:xfrm>
                        <a:off x="2401888" y="2060848"/>
                        <a:ext cx="3938587"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42341" name="Object 9"/>
          <p:cNvGraphicFramePr>
            <a:graphicFrameLocks noChangeAspect="1"/>
          </p:cNvGraphicFramePr>
          <p:nvPr>
            <p:extLst>
              <p:ext uri="{D42A27DB-BD31-4B8C-83A1-F6EECF244321}">
                <p14:modId xmlns:p14="http://schemas.microsoft.com/office/powerpoint/2010/main" val="4006579128"/>
              </p:ext>
            </p:extLst>
          </p:nvPr>
        </p:nvGraphicFramePr>
        <p:xfrm>
          <a:off x="2547938" y="2616200"/>
          <a:ext cx="2840037" cy="508000"/>
        </p:xfrm>
        <a:graphic>
          <a:graphicData uri="http://schemas.openxmlformats.org/presentationml/2006/ole">
            <mc:AlternateContent xmlns:mc="http://schemas.openxmlformats.org/markup-compatibility/2006">
              <mc:Choice xmlns:v="urn:schemas-microsoft-com:vml" Requires="v">
                <p:oleObj spid="_x0000_s165596" name="Equation" r:id="rId6" imgW="1294838" imgH="266584" progId="">
                  <p:embed/>
                </p:oleObj>
              </mc:Choice>
              <mc:Fallback>
                <p:oleObj name="Equation" r:id="rId6" imgW="1294838" imgH="266584" progId="">
                  <p:embed/>
                  <p:pic>
                    <p:nvPicPr>
                      <p:cNvPr id="0" name="Picture 158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7938" y="2616200"/>
                        <a:ext cx="2840037"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42342" name="Object 11"/>
          <p:cNvGraphicFramePr>
            <a:graphicFrameLocks noChangeAspect="1"/>
          </p:cNvGraphicFramePr>
          <p:nvPr>
            <p:extLst>
              <p:ext uri="{D42A27DB-BD31-4B8C-83A1-F6EECF244321}">
                <p14:modId xmlns:p14="http://schemas.microsoft.com/office/powerpoint/2010/main" val="1401905473"/>
              </p:ext>
            </p:extLst>
          </p:nvPr>
        </p:nvGraphicFramePr>
        <p:xfrm>
          <a:off x="1447800" y="3386138"/>
          <a:ext cx="1614487" cy="476250"/>
        </p:xfrm>
        <a:graphic>
          <a:graphicData uri="http://schemas.openxmlformats.org/presentationml/2006/ole">
            <mc:AlternateContent xmlns:mc="http://schemas.openxmlformats.org/markup-compatibility/2006">
              <mc:Choice xmlns:v="urn:schemas-microsoft-com:vml" Requires="v">
                <p:oleObj spid="_x0000_s165597" name="Equation" r:id="rId8" imgW="952087" imgH="253890" progId="">
                  <p:embed/>
                </p:oleObj>
              </mc:Choice>
              <mc:Fallback>
                <p:oleObj name="Equation" r:id="rId8" imgW="952087" imgH="253890" progId="">
                  <p:embed/>
                  <p:pic>
                    <p:nvPicPr>
                      <p:cNvPr id="0" name="Picture 159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7800" y="3386138"/>
                        <a:ext cx="16144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42343" name="Object 12"/>
          <p:cNvGraphicFramePr>
            <a:graphicFrameLocks noChangeAspect="1"/>
          </p:cNvGraphicFramePr>
          <p:nvPr>
            <p:extLst>
              <p:ext uri="{D42A27DB-BD31-4B8C-83A1-F6EECF244321}">
                <p14:modId xmlns:p14="http://schemas.microsoft.com/office/powerpoint/2010/main" val="266159630"/>
              </p:ext>
            </p:extLst>
          </p:nvPr>
        </p:nvGraphicFramePr>
        <p:xfrm>
          <a:off x="857250" y="3813624"/>
          <a:ext cx="285750" cy="285750"/>
        </p:xfrm>
        <a:graphic>
          <a:graphicData uri="http://schemas.openxmlformats.org/presentationml/2006/ole">
            <mc:AlternateContent xmlns:mc="http://schemas.openxmlformats.org/markup-compatibility/2006">
              <mc:Choice xmlns:v="urn:schemas-microsoft-com:vml" Requires="v">
                <p:oleObj spid="_x0000_s165598" name="Equation" r:id="rId10" imgW="139700" imgH="139700" progId="">
                  <p:embed/>
                </p:oleObj>
              </mc:Choice>
              <mc:Fallback>
                <p:oleObj name="Equation" r:id="rId10" imgW="139700" imgH="139700" progId="">
                  <p:embed/>
                  <p:pic>
                    <p:nvPicPr>
                      <p:cNvPr id="0" name="Picture 159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3813624"/>
                        <a:ext cx="285750"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 name="灯片编号占位符 3"/>
          <p:cNvSpPr>
            <a:spLocks noGrp="1"/>
          </p:cNvSpPr>
          <p:nvPr>
            <p:ph type="sldNum" sz="quarter" idx="11"/>
          </p:nvPr>
        </p:nvSpPr>
        <p:spPr/>
        <p:txBody>
          <a:bodyPr/>
          <a:lstStyle/>
          <a:p>
            <a:pPr>
              <a:defRPr/>
            </a:pPr>
            <a:r>
              <a:rPr lang="en-US" smtClean="0"/>
              <a:t>[</a:t>
            </a:r>
            <a:fld id="{76C16D65-260D-406F-A2BF-AB769FEB7B8A}" type="slidenum">
              <a:rPr lang="en-US" smtClean="0"/>
              <a:pPr>
                <a:defRPr/>
              </a:pPr>
              <a:t>109</a:t>
            </a:fld>
            <a:r>
              <a:rPr lang="en-US" smtClean="0"/>
              <a: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GB" sz="3200" i="0" dirty="0" smtClean="0">
                <a:ea typeface="+mj-ea"/>
                <a:cs typeface="+mj-cs"/>
              </a:rPr>
              <a:t>Multiple-Access Channel</a:t>
            </a:r>
          </a:p>
        </p:txBody>
      </p:sp>
      <p:sp>
        <p:nvSpPr>
          <p:cNvPr id="32771" name="Rectangle 3"/>
          <p:cNvSpPr>
            <a:spLocks noGrp="1" noChangeArrowheads="1"/>
          </p:cNvSpPr>
          <p:nvPr>
            <p:ph idx="1"/>
          </p:nvPr>
        </p:nvSpPr>
        <p:spPr>
          <a:xfrm>
            <a:off x="838200" y="1066800"/>
            <a:ext cx="7772400" cy="5486400"/>
          </a:xfrm>
        </p:spPr>
        <p:txBody>
          <a:bodyPr/>
          <a:lstStyle/>
          <a:p>
            <a:pPr>
              <a:lnSpc>
                <a:spcPct val="100000"/>
              </a:lnSpc>
              <a:spcBef>
                <a:spcPts val="600"/>
              </a:spcBef>
              <a:spcAft>
                <a:spcPts val="600"/>
              </a:spcAft>
            </a:pPr>
            <a:r>
              <a:rPr lang="en-US" altLang="zh-CN" smtClean="0">
                <a:ea typeface="ＭＳ Ｐゴシック" pitchFamily="34" charset="-128"/>
                <a:cs typeface="Times New Roman" pitchFamily="18" charset="0"/>
              </a:rPr>
              <a:t>Liang &amp; Poor [IT08]</a:t>
            </a:r>
          </a:p>
        </p:txBody>
      </p:sp>
      <p:pic>
        <p:nvPicPr>
          <p:cNvPr id="3277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6213" y="1828800"/>
            <a:ext cx="630555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11</a:t>
            </a:fld>
            <a:r>
              <a:rPr lang="en-US"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内容占位符 1"/>
          <p:cNvSpPr>
            <a:spLocks noGrp="1"/>
          </p:cNvSpPr>
          <p:nvPr>
            <p:ph idx="1"/>
          </p:nvPr>
        </p:nvSpPr>
        <p:spPr/>
        <p:txBody>
          <a:bodyPr/>
          <a:lstStyle/>
          <a:p>
            <a:pPr algn="just">
              <a:lnSpc>
                <a:spcPct val="75000"/>
              </a:lnSpc>
              <a:buSzPct val="100000"/>
              <a:buFont typeface="Wingdings" pitchFamily="2" charset="2"/>
              <a:buChar char="ü"/>
            </a:pPr>
            <a:r>
              <a:rPr lang="en-US" altLang="zh-CN" b="1" dirty="0">
                <a:ea typeface="ＭＳ Ｐゴシック" pitchFamily="34" charset="-128"/>
              </a:rPr>
              <a:t>Utility Function</a:t>
            </a:r>
            <a:r>
              <a:rPr lang="zh-CN" altLang="en-US" b="1" dirty="0">
                <a:ea typeface="ＭＳ Ｐゴシック" pitchFamily="34" charset="-128"/>
              </a:rPr>
              <a:t>：</a:t>
            </a:r>
            <a:endParaRPr lang="en-US" altLang="zh-CN" b="1" dirty="0">
              <a:ea typeface="ＭＳ Ｐゴシック" pitchFamily="34" charset="-128"/>
            </a:endParaRPr>
          </a:p>
          <a:p>
            <a:pPr marL="530225" lvl="2" indent="0" algn="just">
              <a:buNone/>
            </a:pPr>
            <a:endParaRPr lang="en-US" altLang="zh-CN" dirty="0">
              <a:ea typeface="ＭＳ Ｐゴシック" pitchFamily="34" charset="-128"/>
            </a:endParaRPr>
          </a:p>
          <a:p>
            <a:pPr marL="873125" lvl="2" indent="-342900" algn="just">
              <a:buSzPct val="100000"/>
              <a:buFont typeface="Georgia" pitchFamily="18" charset="0"/>
              <a:buChar char="―"/>
            </a:pPr>
            <a:r>
              <a:rPr lang="en-US" altLang="zh-CN" sz="2200" i="0" dirty="0">
                <a:latin typeface="+mn-lt"/>
                <a:ea typeface="ＭＳ Ｐゴシック" pitchFamily="34" charset="-128"/>
              </a:rPr>
              <a:t>The payoff of FAP n to FUE m can be expressed as</a:t>
            </a:r>
          </a:p>
          <a:p>
            <a:pPr marL="187325" lvl="1" indent="0" algn="just">
              <a:buFontTx/>
              <a:buNone/>
            </a:pPr>
            <a:r>
              <a:rPr lang="en-US" altLang="zh-CN" dirty="0" smtClean="0">
                <a:ea typeface="ＭＳ Ｐゴシック" pitchFamily="34" charset="-128"/>
              </a:rPr>
              <a:t>                                       </a:t>
            </a:r>
          </a:p>
          <a:p>
            <a:pPr marL="187325" lvl="1" indent="0" algn="just">
              <a:buFontTx/>
              <a:buNone/>
            </a:pPr>
            <a:endParaRPr lang="en-US" altLang="zh-CN" dirty="0" smtClean="0">
              <a:ea typeface="ＭＳ Ｐゴシック" pitchFamily="34" charset="-128"/>
            </a:endParaRPr>
          </a:p>
          <a:p>
            <a:pPr marL="873125" lvl="2" indent="-342900" algn="just">
              <a:buSzPct val="100000"/>
              <a:buFont typeface="Georgia" pitchFamily="18" charset="0"/>
              <a:buChar char="―"/>
            </a:pPr>
            <a:r>
              <a:rPr lang="en-US" altLang="zh-CN" sz="2200" i="0" dirty="0">
                <a:latin typeface="+mn-lt"/>
                <a:ea typeface="ＭＳ Ｐゴシック" pitchFamily="34" charset="-128"/>
              </a:rPr>
              <a:t>Transfer payoff of FAP </a:t>
            </a:r>
            <a:r>
              <a:rPr lang="en-US" altLang="zh-CN" sz="2200" i="0" dirty="0" err="1">
                <a:latin typeface="+mn-lt"/>
                <a:ea typeface="ＭＳ Ｐゴシック" pitchFamily="34" charset="-128"/>
              </a:rPr>
              <a:t>i</a:t>
            </a:r>
            <a:r>
              <a:rPr lang="en-US" altLang="zh-CN" sz="2200" i="0" dirty="0">
                <a:latin typeface="+mn-lt"/>
                <a:ea typeface="ＭＳ Ｐゴシック" pitchFamily="34" charset="-128"/>
              </a:rPr>
              <a:t> to FUE m:</a:t>
            </a:r>
          </a:p>
          <a:p>
            <a:pPr marL="187325" lvl="1" indent="0" algn="just">
              <a:buFontTx/>
              <a:buNone/>
            </a:pPr>
            <a:r>
              <a:rPr lang="en-US" altLang="zh-CN" dirty="0" smtClean="0">
                <a:ea typeface="ＭＳ Ｐゴシック" pitchFamily="34" charset="-128"/>
              </a:rPr>
              <a:t>                                                              </a:t>
            </a:r>
          </a:p>
          <a:p>
            <a:pPr marL="187325" lvl="1" indent="0" algn="just">
              <a:buFontTx/>
              <a:buNone/>
            </a:pPr>
            <a:endParaRPr lang="en-US" altLang="zh-CN" dirty="0">
              <a:ea typeface="ＭＳ Ｐゴシック" pitchFamily="34" charset="-128"/>
            </a:endParaRPr>
          </a:p>
          <a:p>
            <a:pPr marL="187325" lvl="1" indent="0" algn="just">
              <a:buFontTx/>
              <a:buNone/>
            </a:pPr>
            <a:endParaRPr lang="en-US" altLang="zh-CN" dirty="0" smtClean="0">
              <a:ea typeface="ＭＳ Ｐゴシック" pitchFamily="34" charset="-128"/>
            </a:endParaRPr>
          </a:p>
          <a:p>
            <a:pPr marL="187325" lvl="1" indent="0" algn="just">
              <a:buFontTx/>
              <a:buNone/>
            </a:pPr>
            <a:endParaRPr lang="en-US" altLang="zh-CN" dirty="0" smtClean="0">
              <a:ea typeface="ＭＳ Ｐゴシック" pitchFamily="34" charset="-128"/>
            </a:endParaRPr>
          </a:p>
          <a:p>
            <a:pPr marL="873125" lvl="2" indent="-342900" algn="just">
              <a:buSzPct val="100000"/>
              <a:buFont typeface="Georgia" pitchFamily="18" charset="0"/>
              <a:buChar char="―"/>
            </a:pPr>
            <a:r>
              <a:rPr lang="en-US" altLang="zh-CN" sz="2200" i="0" dirty="0">
                <a:latin typeface="+mn-lt"/>
                <a:ea typeface="ＭＳ Ｐゴシック" pitchFamily="34" charset="-128"/>
              </a:rPr>
              <a:t>Total payoff of FAP </a:t>
            </a:r>
            <a:r>
              <a:rPr lang="en-US" altLang="zh-CN" sz="2200" i="0" dirty="0" err="1">
                <a:latin typeface="+mn-lt"/>
                <a:ea typeface="ＭＳ Ｐゴシック" pitchFamily="34" charset="-128"/>
              </a:rPr>
              <a:t>i</a:t>
            </a:r>
            <a:r>
              <a:rPr lang="zh-CN" altLang="en-US" sz="2200" i="0" dirty="0">
                <a:latin typeface="+mn-lt"/>
                <a:ea typeface="ＭＳ Ｐゴシック" pitchFamily="34" charset="-128"/>
              </a:rPr>
              <a:t> </a:t>
            </a:r>
            <a:r>
              <a:rPr lang="en-US" altLang="zh-CN" sz="2200" i="0" dirty="0">
                <a:latin typeface="+mn-lt"/>
                <a:ea typeface="ＭＳ Ｐゴシック" pitchFamily="34" charset="-128"/>
              </a:rPr>
              <a:t>to</a:t>
            </a:r>
            <a:r>
              <a:rPr lang="zh-CN" altLang="en-US" sz="2200" i="0" dirty="0">
                <a:latin typeface="+mn-lt"/>
                <a:ea typeface="ＭＳ Ｐゴシック" pitchFamily="34" charset="-128"/>
              </a:rPr>
              <a:t> </a:t>
            </a:r>
            <a:r>
              <a:rPr lang="en-US" altLang="zh-CN" sz="2200" i="0" dirty="0">
                <a:latin typeface="+mn-lt"/>
                <a:ea typeface="ＭＳ Ｐゴシック" pitchFamily="34" charset="-128"/>
              </a:rPr>
              <a:t>FUE m: </a:t>
            </a:r>
          </a:p>
        </p:txBody>
      </p:sp>
      <p:sp>
        <p:nvSpPr>
          <p:cNvPr id="3" name="标题 2"/>
          <p:cNvSpPr>
            <a:spLocks noGrp="1"/>
          </p:cNvSpPr>
          <p:nvPr>
            <p:ph type="title"/>
          </p:nvPr>
        </p:nvSpPr>
        <p:spPr/>
        <p:txBody>
          <a:bodyPr/>
          <a:lstStyle/>
          <a:p>
            <a:pPr>
              <a:defRPr/>
            </a:pPr>
            <a:r>
              <a:rPr lang="en-US" altLang="zh-CN" sz="3200" i="0" dirty="0" smtClean="0">
                <a:ea typeface="ＭＳ Ｐゴシック" pitchFamily="34" charset="-128"/>
              </a:rPr>
              <a:t>Game Setup</a:t>
            </a:r>
            <a:endParaRPr lang="zh-CN" altLang="en-US" sz="3200" i="0" dirty="0" smtClean="0">
              <a:ea typeface="ＭＳ Ｐゴシック" pitchFamily="34" charset="-128"/>
            </a:endParaRPr>
          </a:p>
        </p:txBody>
      </p:sp>
      <p:graphicFrame>
        <p:nvGraphicFramePr>
          <p:cNvPr id="143364" name="Object 9"/>
          <p:cNvGraphicFramePr>
            <a:graphicFrameLocks noChangeAspect="1"/>
          </p:cNvGraphicFramePr>
          <p:nvPr>
            <p:extLst>
              <p:ext uri="{D42A27DB-BD31-4B8C-83A1-F6EECF244321}">
                <p14:modId xmlns:p14="http://schemas.microsoft.com/office/powerpoint/2010/main" val="1924575823"/>
              </p:ext>
            </p:extLst>
          </p:nvPr>
        </p:nvGraphicFramePr>
        <p:xfrm>
          <a:off x="1600200" y="3505200"/>
          <a:ext cx="6324783" cy="838200"/>
        </p:xfrm>
        <a:graphic>
          <a:graphicData uri="http://schemas.openxmlformats.org/presentationml/2006/ole">
            <mc:AlternateContent xmlns:mc="http://schemas.openxmlformats.org/markup-compatibility/2006">
              <mc:Choice xmlns:v="urn:schemas-microsoft-com:vml" Requires="v">
                <p:oleObj spid="_x0000_s166619" name="Equation" r:id="rId4" imgW="3124200" imgH="444500" progId="">
                  <p:embed/>
                </p:oleObj>
              </mc:Choice>
              <mc:Fallback>
                <p:oleObj name="Equation" r:id="rId4" imgW="3124200" imgH="444500" progId="">
                  <p:embed/>
                  <p:pic>
                    <p:nvPicPr>
                      <p:cNvPr id="0" name="Picture 158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3505200"/>
                        <a:ext cx="6324783"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365" name="Object 10"/>
          <p:cNvGraphicFramePr>
            <a:graphicFrameLocks noChangeAspect="1"/>
          </p:cNvGraphicFramePr>
          <p:nvPr>
            <p:extLst>
              <p:ext uri="{D42A27DB-BD31-4B8C-83A1-F6EECF244321}">
                <p14:modId xmlns:p14="http://schemas.microsoft.com/office/powerpoint/2010/main" val="928703312"/>
              </p:ext>
            </p:extLst>
          </p:nvPr>
        </p:nvGraphicFramePr>
        <p:xfrm>
          <a:off x="2362200" y="5638800"/>
          <a:ext cx="4989179" cy="623888"/>
        </p:xfrm>
        <a:graphic>
          <a:graphicData uri="http://schemas.openxmlformats.org/presentationml/2006/ole">
            <mc:AlternateContent xmlns:mc="http://schemas.openxmlformats.org/markup-compatibility/2006">
              <mc:Choice xmlns:v="urn:schemas-microsoft-com:vml" Requires="v">
                <p:oleObj spid="_x0000_s166620" name="Equation" r:id="rId6" imgW="2438400" imgH="304800" progId="">
                  <p:embed/>
                </p:oleObj>
              </mc:Choice>
              <mc:Fallback>
                <p:oleObj name="Equation" r:id="rId6" imgW="2438400" imgH="304800" progId="">
                  <p:embed/>
                  <p:pic>
                    <p:nvPicPr>
                      <p:cNvPr id="0" name="Picture 158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5638800"/>
                        <a:ext cx="4989179" cy="623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366" name="Object 11"/>
          <p:cNvGraphicFramePr>
            <a:graphicFrameLocks noChangeAspect="1"/>
          </p:cNvGraphicFramePr>
          <p:nvPr>
            <p:extLst>
              <p:ext uri="{D42A27DB-BD31-4B8C-83A1-F6EECF244321}">
                <p14:modId xmlns:p14="http://schemas.microsoft.com/office/powerpoint/2010/main" val="1798354702"/>
              </p:ext>
            </p:extLst>
          </p:nvPr>
        </p:nvGraphicFramePr>
        <p:xfrm>
          <a:off x="2105025" y="2274888"/>
          <a:ext cx="5127625" cy="668337"/>
        </p:xfrm>
        <a:graphic>
          <a:graphicData uri="http://schemas.openxmlformats.org/presentationml/2006/ole">
            <mc:AlternateContent xmlns:mc="http://schemas.openxmlformats.org/markup-compatibility/2006">
              <mc:Choice xmlns:v="urn:schemas-microsoft-com:vml" Requires="v">
                <p:oleObj spid="_x0000_s166621" name="Equation" r:id="rId8" imgW="1638300" imgH="292100" progId="Equation.3">
                  <p:embed/>
                </p:oleObj>
              </mc:Choice>
              <mc:Fallback>
                <p:oleObj name="Equation" r:id="rId8" imgW="1638300" imgH="292100" progId="Equation.3">
                  <p:embed/>
                  <p:pic>
                    <p:nvPicPr>
                      <p:cNvPr id="0" name="Picture 1590"/>
                      <p:cNvPicPr>
                        <a:picLocks noChangeAspect="1" noChangeArrowheads="1"/>
                      </p:cNvPicPr>
                      <p:nvPr/>
                    </p:nvPicPr>
                    <p:blipFill>
                      <a:blip r:embed="rId9"/>
                      <a:srcRect/>
                      <a:stretch>
                        <a:fillRect/>
                      </a:stretch>
                    </p:blipFill>
                    <p:spPr bwMode="auto">
                      <a:xfrm>
                        <a:off x="2105025" y="2274888"/>
                        <a:ext cx="5127625" cy="668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367" name="Object 12"/>
          <p:cNvGraphicFramePr>
            <a:graphicFrameLocks noChangeAspect="1"/>
          </p:cNvGraphicFramePr>
          <p:nvPr>
            <p:extLst>
              <p:ext uri="{D42A27DB-BD31-4B8C-83A1-F6EECF244321}">
                <p14:modId xmlns:p14="http://schemas.microsoft.com/office/powerpoint/2010/main" val="32356023"/>
              </p:ext>
            </p:extLst>
          </p:nvPr>
        </p:nvGraphicFramePr>
        <p:xfrm>
          <a:off x="2819400" y="4343400"/>
          <a:ext cx="3179233" cy="762000"/>
        </p:xfrm>
        <a:graphic>
          <a:graphicData uri="http://schemas.openxmlformats.org/presentationml/2006/ole">
            <mc:AlternateContent xmlns:mc="http://schemas.openxmlformats.org/markup-compatibility/2006">
              <mc:Choice xmlns:v="urn:schemas-microsoft-com:vml" Requires="v">
                <p:oleObj spid="_x0000_s166622" name="Equation" r:id="rId10" imgW="1803400" imgH="444500" progId="">
                  <p:embed/>
                </p:oleObj>
              </mc:Choice>
              <mc:Fallback>
                <p:oleObj name="Equation" r:id="rId10" imgW="1803400" imgH="444500" progId="">
                  <p:embed/>
                  <p:pic>
                    <p:nvPicPr>
                      <p:cNvPr id="0" name="Picture 159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19400" y="4343400"/>
                        <a:ext cx="3179233"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灯片编号占位符 3"/>
          <p:cNvSpPr>
            <a:spLocks noGrp="1"/>
          </p:cNvSpPr>
          <p:nvPr>
            <p:ph type="sldNum" sz="quarter" idx="11"/>
          </p:nvPr>
        </p:nvSpPr>
        <p:spPr/>
        <p:txBody>
          <a:bodyPr/>
          <a:lstStyle/>
          <a:p>
            <a:pPr>
              <a:defRPr/>
            </a:pPr>
            <a:r>
              <a:rPr lang="en-US" smtClean="0"/>
              <a:t>[</a:t>
            </a:r>
            <a:fld id="{76C16D65-260D-406F-A2BF-AB769FEB7B8A}" type="slidenum">
              <a:rPr lang="en-US" smtClean="0"/>
              <a:pPr>
                <a:defRPr/>
              </a:pPr>
              <a:t>110</a:t>
            </a:fld>
            <a:r>
              <a:rPr lang="en-US" smtClean="0"/>
              <a: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内容占位符 1"/>
          <p:cNvSpPr>
            <a:spLocks noGrp="1"/>
          </p:cNvSpPr>
          <p:nvPr>
            <p:ph idx="1"/>
          </p:nvPr>
        </p:nvSpPr>
        <p:spPr>
          <a:xfrm>
            <a:off x="336550" y="1066800"/>
            <a:ext cx="8426450" cy="5257800"/>
          </a:xfrm>
        </p:spPr>
        <p:txBody>
          <a:bodyPr/>
          <a:lstStyle/>
          <a:p>
            <a:pPr algn="just">
              <a:lnSpc>
                <a:spcPct val="75000"/>
              </a:lnSpc>
              <a:buSzPct val="100000"/>
            </a:pPr>
            <a:r>
              <a:rPr lang="en-US" altLang="zh-CN" b="1" dirty="0" smtClean="0">
                <a:ea typeface="ＭＳ Ｐゴシック" pitchFamily="34" charset="-128"/>
              </a:rPr>
              <a:t>Truth-telling</a:t>
            </a:r>
          </a:p>
          <a:p>
            <a:pPr lvl="1" algn="just">
              <a:lnSpc>
                <a:spcPct val="80000"/>
              </a:lnSpc>
            </a:pPr>
            <a:r>
              <a:rPr lang="en-US" altLang="zh-CN" dirty="0" smtClean="0">
                <a:ea typeface="ＭＳ Ｐゴシック" pitchFamily="34" charset="-128"/>
              </a:rPr>
              <a:t>Consider the expected total payoff of FAP 1 chosen by FUE m:</a:t>
            </a:r>
          </a:p>
          <a:p>
            <a:pPr lvl="1" algn="just">
              <a:lnSpc>
                <a:spcPct val="80000"/>
              </a:lnSpc>
            </a:pPr>
            <a:endParaRPr lang="en-US" altLang="zh-CN" dirty="0" smtClean="0">
              <a:ea typeface="ＭＳ Ｐゴシック" pitchFamily="34" charset="-128"/>
            </a:endParaRPr>
          </a:p>
          <a:p>
            <a:pPr lvl="1" algn="just">
              <a:lnSpc>
                <a:spcPct val="80000"/>
              </a:lnSpc>
            </a:pPr>
            <a:endParaRPr lang="en-US" altLang="zh-CN" dirty="0" smtClean="0">
              <a:ea typeface="ＭＳ Ｐゴシック" pitchFamily="34" charset="-128"/>
            </a:endParaRPr>
          </a:p>
          <a:p>
            <a:pPr algn="just">
              <a:lnSpc>
                <a:spcPct val="75000"/>
              </a:lnSpc>
            </a:pPr>
            <a:endParaRPr lang="en-US" altLang="zh-CN" sz="2200" dirty="0" smtClean="0">
              <a:ea typeface="ＭＳ Ｐゴシック" pitchFamily="34" charset="-128"/>
            </a:endParaRPr>
          </a:p>
          <a:p>
            <a:pPr algn="just">
              <a:lnSpc>
                <a:spcPct val="75000"/>
              </a:lnSpc>
            </a:pPr>
            <a:endParaRPr lang="en-US" altLang="zh-CN" sz="2200" dirty="0" smtClean="0">
              <a:ea typeface="ＭＳ Ｐゴシック" pitchFamily="34" charset="-128"/>
            </a:endParaRPr>
          </a:p>
          <a:p>
            <a:pPr lvl="1" algn="just">
              <a:lnSpc>
                <a:spcPct val="80000"/>
              </a:lnSpc>
            </a:pPr>
            <a:endParaRPr lang="en-US" altLang="zh-CN" dirty="0" smtClean="0">
              <a:ea typeface="ＭＳ Ｐゴシック" pitchFamily="34" charset="-128"/>
            </a:endParaRPr>
          </a:p>
          <a:p>
            <a:pPr lvl="1" algn="just">
              <a:lnSpc>
                <a:spcPct val="80000"/>
              </a:lnSpc>
            </a:pPr>
            <a:r>
              <a:rPr lang="en-US" altLang="zh-CN" dirty="0" smtClean="0">
                <a:ea typeface="ＭＳ Ｐゴシック" pitchFamily="34" charset="-128"/>
              </a:rPr>
              <a:t>Any cheating leads to a decrease in the total payoff            .  </a:t>
            </a:r>
          </a:p>
          <a:p>
            <a:pPr lvl="1" algn="just">
              <a:lnSpc>
                <a:spcPct val="80000"/>
              </a:lnSpc>
            </a:pPr>
            <a:r>
              <a:rPr lang="en-US" altLang="zh-CN" dirty="0" smtClean="0">
                <a:ea typeface="ＭＳ Ｐゴシック" pitchFamily="34" charset="-128"/>
              </a:rPr>
              <a:t>                   can reach the maximum when FAP 1 reports the truth.</a:t>
            </a:r>
          </a:p>
          <a:p>
            <a:pPr algn="just">
              <a:lnSpc>
                <a:spcPct val="80000"/>
              </a:lnSpc>
            </a:pPr>
            <a:r>
              <a:rPr lang="en-US" altLang="zh-CN" b="1" dirty="0" smtClean="0">
                <a:ea typeface="ＭＳ Ｐゴシック" pitchFamily="34" charset="-128"/>
              </a:rPr>
              <a:t>Budget Balance in AGV Mechanism</a:t>
            </a:r>
          </a:p>
          <a:p>
            <a:pPr lvl="1" algn="just">
              <a:lnSpc>
                <a:spcPct val="80000"/>
              </a:lnSpc>
            </a:pPr>
            <a:r>
              <a:rPr lang="en-US" altLang="zh-CN" dirty="0" smtClean="0">
                <a:ea typeface="ＭＳ Ｐゴシック" pitchFamily="34" charset="-128"/>
              </a:rPr>
              <a:t>The total transfer payoff:</a:t>
            </a:r>
          </a:p>
          <a:p>
            <a:pPr lvl="1" algn="just">
              <a:lnSpc>
                <a:spcPct val="80000"/>
              </a:lnSpc>
            </a:pPr>
            <a:endParaRPr lang="en-US" altLang="zh-CN" dirty="0" smtClean="0">
              <a:ea typeface="ＭＳ Ｐゴシック" pitchFamily="34" charset="-128"/>
            </a:endParaRPr>
          </a:p>
          <a:p>
            <a:pPr lvl="1" algn="just">
              <a:lnSpc>
                <a:spcPct val="80000"/>
              </a:lnSpc>
            </a:pPr>
            <a:endParaRPr lang="en-US" altLang="zh-CN" dirty="0" smtClean="0">
              <a:ea typeface="ＭＳ Ｐゴシック" pitchFamily="34" charset="-128"/>
            </a:endParaRPr>
          </a:p>
          <a:p>
            <a:pPr lvl="1" algn="just">
              <a:lnSpc>
                <a:spcPct val="80000"/>
              </a:lnSpc>
            </a:pPr>
            <a:endParaRPr lang="en-US" altLang="zh-CN" dirty="0" smtClean="0">
              <a:ea typeface="ＭＳ Ｐゴシック" pitchFamily="34" charset="-128"/>
            </a:endParaRPr>
          </a:p>
          <a:p>
            <a:pPr lvl="1" algn="just">
              <a:lnSpc>
                <a:spcPct val="80000"/>
              </a:lnSpc>
            </a:pPr>
            <a:r>
              <a:rPr lang="en-US" altLang="zh-CN" dirty="0" smtClean="0">
                <a:ea typeface="ＭＳ Ｐゴシック" pitchFamily="34" charset="-128"/>
              </a:rPr>
              <a:t>No extra costs require to be paid by the system. </a:t>
            </a:r>
          </a:p>
          <a:p>
            <a:pPr lvl="1" algn="just">
              <a:lnSpc>
                <a:spcPct val="80000"/>
              </a:lnSpc>
            </a:pPr>
            <a:endParaRPr lang="en-US" altLang="zh-CN" dirty="0" smtClean="0">
              <a:ea typeface="ＭＳ Ｐゴシック" pitchFamily="34" charset="-128"/>
            </a:endParaRPr>
          </a:p>
          <a:p>
            <a:pPr lvl="1" algn="just">
              <a:lnSpc>
                <a:spcPct val="80000"/>
              </a:lnSpc>
            </a:pPr>
            <a:endParaRPr lang="en-US" altLang="zh-CN" b="1" dirty="0" smtClean="0">
              <a:ea typeface="ＭＳ Ｐゴシック" pitchFamily="34" charset="-128"/>
            </a:endParaRPr>
          </a:p>
          <a:p>
            <a:pPr lvl="1" algn="just">
              <a:lnSpc>
                <a:spcPct val="80000"/>
              </a:lnSpc>
            </a:pPr>
            <a:endParaRPr lang="en-US" altLang="zh-CN" dirty="0" smtClean="0">
              <a:ea typeface="ＭＳ Ｐゴシック" pitchFamily="34" charset="-128"/>
            </a:endParaRPr>
          </a:p>
        </p:txBody>
      </p:sp>
      <p:sp>
        <p:nvSpPr>
          <p:cNvPr id="3" name="标题 2"/>
          <p:cNvSpPr>
            <a:spLocks noGrp="1"/>
          </p:cNvSpPr>
          <p:nvPr>
            <p:ph type="title"/>
          </p:nvPr>
        </p:nvSpPr>
        <p:spPr/>
        <p:txBody>
          <a:bodyPr/>
          <a:lstStyle/>
          <a:p>
            <a:pPr>
              <a:defRPr/>
            </a:pPr>
            <a:r>
              <a:rPr lang="en-US" altLang="zh-CN" sz="3200" i="0" dirty="0" smtClean="0">
                <a:ea typeface="ＭＳ Ｐゴシック" pitchFamily="34" charset="-128"/>
              </a:rPr>
              <a:t>Algorithm Analysis</a:t>
            </a:r>
            <a:endParaRPr lang="zh-CN" altLang="en-US" sz="3200" i="0" dirty="0" smtClean="0">
              <a:ea typeface="ＭＳ Ｐゴシック" pitchFamily="34" charset="-128"/>
            </a:endParaRPr>
          </a:p>
        </p:txBody>
      </p:sp>
      <p:graphicFrame>
        <p:nvGraphicFramePr>
          <p:cNvPr id="144389" name="Object 5"/>
          <p:cNvGraphicFramePr>
            <a:graphicFrameLocks noChangeAspect="1"/>
          </p:cNvGraphicFramePr>
          <p:nvPr>
            <p:extLst>
              <p:ext uri="{D42A27DB-BD31-4B8C-83A1-F6EECF244321}">
                <p14:modId xmlns:p14="http://schemas.microsoft.com/office/powerpoint/2010/main" val="503079850"/>
              </p:ext>
            </p:extLst>
          </p:nvPr>
        </p:nvGraphicFramePr>
        <p:xfrm>
          <a:off x="1329058" y="1700808"/>
          <a:ext cx="6732944" cy="1944216"/>
        </p:xfrm>
        <a:graphic>
          <a:graphicData uri="http://schemas.openxmlformats.org/presentationml/2006/ole">
            <mc:AlternateContent xmlns:mc="http://schemas.openxmlformats.org/markup-compatibility/2006">
              <mc:Choice xmlns:v="urn:schemas-microsoft-com:vml" Requires="v">
                <p:oleObj spid="_x0000_s402562" name="Equation" r:id="rId4" imgW="4279680" imgH="1307880" progId="">
                  <p:embed/>
                </p:oleObj>
              </mc:Choice>
              <mc:Fallback>
                <p:oleObj name="Equation" r:id="rId4" imgW="4279680" imgH="130788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9058" y="1700808"/>
                        <a:ext cx="6732944" cy="19442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4392" name="Object 9"/>
          <p:cNvGraphicFramePr>
            <a:graphicFrameLocks noChangeAspect="1"/>
          </p:cNvGraphicFramePr>
          <p:nvPr>
            <p:extLst>
              <p:ext uri="{D42A27DB-BD31-4B8C-83A1-F6EECF244321}">
                <p14:modId xmlns:p14="http://schemas.microsoft.com/office/powerpoint/2010/main" val="3035971411"/>
              </p:ext>
            </p:extLst>
          </p:nvPr>
        </p:nvGraphicFramePr>
        <p:xfrm>
          <a:off x="1115616" y="3861048"/>
          <a:ext cx="1310527" cy="533400"/>
        </p:xfrm>
        <a:graphic>
          <a:graphicData uri="http://schemas.openxmlformats.org/presentationml/2006/ole">
            <mc:AlternateContent xmlns:mc="http://schemas.openxmlformats.org/markup-compatibility/2006">
              <mc:Choice xmlns:v="urn:schemas-microsoft-com:vml" Requires="v">
                <p:oleObj spid="_x0000_s402563" name="Equation" r:id="rId6" imgW="812520" imgH="330120" progId="">
                  <p:embed/>
                </p:oleObj>
              </mc:Choice>
              <mc:Fallback>
                <p:oleObj name="Equation" r:id="rId6" imgW="812520" imgH="330120" progId="">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5616" y="3861048"/>
                        <a:ext cx="1310527"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灯片编号占位符 4"/>
          <p:cNvSpPr>
            <a:spLocks noGrp="1"/>
          </p:cNvSpPr>
          <p:nvPr>
            <p:ph type="sldNum" sz="quarter" idx="11"/>
          </p:nvPr>
        </p:nvSpPr>
        <p:spPr>
          <a:xfrm>
            <a:off x="4114800" y="6477000"/>
            <a:ext cx="608013" cy="303213"/>
          </a:xfrm>
        </p:spPr>
        <p:txBody>
          <a:bodyPr/>
          <a:lstStyle/>
          <a:p>
            <a:pPr>
              <a:defRPr/>
            </a:pPr>
            <a:r>
              <a:rPr lang="en-US" dirty="0" smtClean="0"/>
              <a:t>[</a:t>
            </a:r>
            <a:fld id="{76C16D65-260D-406F-A2BF-AB769FEB7B8A}" type="slidenum">
              <a:rPr lang="en-US" smtClean="0"/>
              <a:pPr>
                <a:defRPr/>
              </a:pPr>
              <a:t>111</a:t>
            </a:fld>
            <a:r>
              <a:rPr lang="en-US" dirty="0" smtClean="0"/>
              <a:t>]</a:t>
            </a:r>
            <a:endParaRPr lang="en-US" dirty="0"/>
          </a:p>
        </p:txBody>
      </p:sp>
      <p:graphicFrame>
        <p:nvGraphicFramePr>
          <p:cNvPr id="402438" name="Object 6"/>
          <p:cNvGraphicFramePr>
            <a:graphicFrameLocks noChangeAspect="1"/>
          </p:cNvGraphicFramePr>
          <p:nvPr/>
        </p:nvGraphicFramePr>
        <p:xfrm>
          <a:off x="533400" y="5229200"/>
          <a:ext cx="8610600" cy="792088"/>
        </p:xfrm>
        <a:graphic>
          <a:graphicData uri="http://schemas.openxmlformats.org/presentationml/2006/ole">
            <mc:AlternateContent xmlns:mc="http://schemas.openxmlformats.org/markup-compatibility/2006">
              <mc:Choice xmlns:v="urn:schemas-microsoft-com:vml" Requires="v">
                <p:oleObj spid="_x0000_s402564" name="Equation" r:id="rId8" imgW="4444920" imgH="444240" progId="">
                  <p:embed/>
                </p:oleObj>
              </mc:Choice>
              <mc:Fallback>
                <p:oleObj name="Equation" r:id="rId8" imgW="4444920" imgH="444240" progId="">
                  <p:embed/>
                  <p:pic>
                    <p:nvPicPr>
                      <p:cNvPr id="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5229200"/>
                        <a:ext cx="8610600" cy="792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943334221"/>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pPr>
              <a:defRPr/>
            </a:pPr>
            <a:r>
              <a:rPr lang="en-US" altLang="zh-CN" sz="3200" i="0" dirty="0" smtClean="0">
                <a:ea typeface="ＭＳ Ｐゴシック" pitchFamily="34" charset="-128"/>
              </a:rPr>
              <a:t>Simulation Results</a:t>
            </a:r>
            <a:endParaRPr lang="zh-CN" altLang="en-US" sz="3200" i="0" dirty="0" smtClean="0">
              <a:ea typeface="ＭＳ Ｐゴシック" pitchFamily="34" charset="-128"/>
            </a:endParaRPr>
          </a:p>
        </p:txBody>
      </p:sp>
      <p:pic>
        <p:nvPicPr>
          <p:cNvPr id="145411"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4336140" y="2629584"/>
            <a:ext cx="4953000" cy="3717925"/>
          </a:xfrm>
        </p:spPr>
      </p:pic>
      <p:sp>
        <p:nvSpPr>
          <p:cNvPr id="4" name="内容占位符 1"/>
          <p:cNvSpPr txBox="1">
            <a:spLocks/>
          </p:cNvSpPr>
          <p:nvPr/>
        </p:nvSpPr>
        <p:spPr bwMode="auto">
          <a:xfrm>
            <a:off x="336550" y="1143000"/>
            <a:ext cx="8426450" cy="2057400"/>
          </a:xfrm>
          <a:prstGeom prst="rect">
            <a:avLst/>
          </a:prstGeom>
          <a:noFill/>
          <a:ln w="9525">
            <a:noFill/>
            <a:miter lim="800000"/>
            <a:headEnd/>
            <a:tailEnd/>
          </a:ln>
        </p:spPr>
        <p:txBody>
          <a:bodyPr lIns="92075" tIns="46038" rIns="92075" bIns="46038"/>
          <a:lstStyle/>
          <a:p>
            <a:pPr marL="342900" indent="-342900" algn="just" eaLnBrk="0" hangingPunct="0">
              <a:lnSpc>
                <a:spcPct val="95000"/>
              </a:lnSpc>
              <a:spcBef>
                <a:spcPct val="25000"/>
              </a:spcBef>
              <a:spcAft>
                <a:spcPct val="15000"/>
              </a:spcAft>
              <a:buClr>
                <a:schemeClr val="tx2"/>
              </a:buClr>
              <a:buSzPct val="100000"/>
              <a:buFont typeface="Wingdings" pitchFamily="2" charset="2"/>
              <a:buChar char="ü"/>
              <a:defRPr/>
            </a:pPr>
            <a:r>
              <a:rPr lang="en-US" altLang="zh-CN" sz="2000" kern="0" dirty="0">
                <a:latin typeface="+mn-lt"/>
                <a:cs typeface="ＭＳ Ｐゴシック" charset="0"/>
              </a:rPr>
              <a:t>The</a:t>
            </a:r>
            <a:r>
              <a:rPr lang="en-US" altLang="zh-CN" sz="2000" kern="0" dirty="0">
                <a:solidFill>
                  <a:srgbClr val="FF0000"/>
                </a:solidFill>
                <a:latin typeface="+mn-lt"/>
                <a:cs typeface="ＭＳ Ｐゴシック" charset="0"/>
              </a:rPr>
              <a:t> transfer function </a:t>
            </a:r>
            <a:r>
              <a:rPr lang="en-US" altLang="zh-CN" sz="2000" kern="0" dirty="0">
                <a:latin typeface="+mn-lt"/>
                <a:cs typeface="ＭＳ Ｐゴシック" charset="0"/>
              </a:rPr>
              <a:t>are </a:t>
            </a:r>
            <a:r>
              <a:rPr lang="en-US" altLang="zh-CN" sz="2000" kern="0" dirty="0">
                <a:solidFill>
                  <a:srgbClr val="FF0000"/>
                </a:solidFill>
                <a:latin typeface="+mn-lt"/>
                <a:cs typeface="ＭＳ Ｐゴシック" charset="0"/>
              </a:rPr>
              <a:t>monotone decreasing</a:t>
            </a:r>
            <a:r>
              <a:rPr lang="en-US" altLang="zh-CN" sz="2000" kern="0" dirty="0">
                <a:latin typeface="+mn-lt"/>
                <a:cs typeface="ＭＳ Ｐゴシック" charset="0"/>
              </a:rPr>
              <a:t> because the larger the reported capacity is, the more transfer payoff they should be paid.</a:t>
            </a:r>
          </a:p>
          <a:p>
            <a:pPr marL="342900" indent="-342900" algn="just" eaLnBrk="0" hangingPunct="0">
              <a:lnSpc>
                <a:spcPct val="95000"/>
              </a:lnSpc>
              <a:spcBef>
                <a:spcPct val="25000"/>
              </a:spcBef>
              <a:spcAft>
                <a:spcPct val="15000"/>
              </a:spcAft>
              <a:buClr>
                <a:schemeClr val="tx2"/>
              </a:buClr>
              <a:buSzPct val="100000"/>
              <a:buFont typeface="Wingdings" pitchFamily="2" charset="2"/>
              <a:buChar char="ü"/>
              <a:defRPr/>
            </a:pPr>
            <a:r>
              <a:rPr lang="en-US" altLang="zh-CN" sz="2000" kern="0" dirty="0">
                <a:latin typeface="+mn-lt"/>
                <a:cs typeface="ＭＳ Ｐゴシック" charset="0"/>
              </a:rPr>
              <a:t>Given that the other FAPs are honest, FAP </a:t>
            </a:r>
            <a:r>
              <a:rPr lang="en-US" altLang="zh-CN" sz="2000" kern="0" dirty="0" err="1">
                <a:latin typeface="+mn-lt"/>
                <a:cs typeface="ＭＳ Ｐゴシック" charset="0"/>
              </a:rPr>
              <a:t>i</a:t>
            </a:r>
            <a:r>
              <a:rPr lang="en-US" altLang="zh-CN" sz="2000" kern="0" dirty="0">
                <a:latin typeface="+mn-lt"/>
                <a:cs typeface="ＭＳ Ｐゴシック" charset="0"/>
              </a:rPr>
              <a:t> could get its </a:t>
            </a:r>
            <a:r>
              <a:rPr lang="en-US" altLang="zh-CN" sz="2000" kern="0" dirty="0">
                <a:solidFill>
                  <a:srgbClr val="FF0000"/>
                </a:solidFill>
                <a:latin typeface="+mn-lt"/>
                <a:cs typeface="ＭＳ Ｐゴシック" charset="0"/>
              </a:rPr>
              <a:t>maximum</a:t>
            </a:r>
            <a:r>
              <a:rPr lang="en-US" altLang="zh-CN" sz="2000" kern="0" dirty="0">
                <a:latin typeface="+mn-lt"/>
                <a:cs typeface="ＭＳ Ｐゴシック" charset="0"/>
              </a:rPr>
              <a:t> total payoff when </a:t>
            </a:r>
            <a:r>
              <a:rPr lang="en-US" altLang="zh-CN" sz="2000" kern="0" dirty="0">
                <a:solidFill>
                  <a:srgbClr val="FF0000"/>
                </a:solidFill>
                <a:latin typeface="+mn-lt"/>
                <a:cs typeface="ＭＳ Ｐゴシック" charset="0"/>
              </a:rPr>
              <a:t>reporting the truth</a:t>
            </a:r>
            <a:r>
              <a:rPr lang="en-US" altLang="zh-CN" sz="2000" kern="0" dirty="0">
                <a:latin typeface="+mn-lt"/>
                <a:cs typeface="ＭＳ Ｐゴシック" charset="0"/>
              </a:rPr>
              <a:t>.</a:t>
            </a:r>
            <a:endParaRPr lang="zh-CN" altLang="en-US" sz="2000" kern="0" dirty="0">
              <a:latin typeface="+mn-lt"/>
              <a:cs typeface="ＭＳ Ｐゴシック" charset="0"/>
            </a:endParaRPr>
          </a:p>
        </p:txBody>
      </p:sp>
      <p:pic>
        <p:nvPicPr>
          <p:cNvPr id="14541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98" y="2659746"/>
            <a:ext cx="49736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灯片编号占位符 4"/>
          <p:cNvSpPr>
            <a:spLocks noGrp="1"/>
          </p:cNvSpPr>
          <p:nvPr>
            <p:ph type="sldNum" sz="quarter" idx="11"/>
          </p:nvPr>
        </p:nvSpPr>
        <p:spPr/>
        <p:txBody>
          <a:bodyPr/>
          <a:lstStyle/>
          <a:p>
            <a:pPr>
              <a:defRPr/>
            </a:pPr>
            <a:r>
              <a:rPr lang="en-US" dirty="0" smtClean="0"/>
              <a:t>[</a:t>
            </a:r>
            <a:fld id="{76C16D65-260D-406F-A2BF-AB769FEB7B8A}" type="slidenum">
              <a:rPr lang="en-US" smtClean="0"/>
              <a:pPr>
                <a:defRPr/>
              </a:pPr>
              <a:t>112</a:t>
            </a:fld>
            <a:r>
              <a:rPr lang="en-US" dirty="0" smtClean="0"/>
              <a: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GB" sz="3200" i="0" dirty="0" smtClean="0">
                <a:ea typeface="ＭＳ Ｐゴシック" charset="-128"/>
              </a:rPr>
              <a:t>Outline</a:t>
            </a:r>
          </a:p>
        </p:txBody>
      </p:sp>
      <p:sp>
        <p:nvSpPr>
          <p:cNvPr id="146435" name="Rectangle 3"/>
          <p:cNvSpPr>
            <a:spLocks noGrp="1" noChangeArrowheads="1"/>
          </p:cNvSpPr>
          <p:nvPr>
            <p:ph idx="1"/>
          </p:nvPr>
        </p:nvSpPr>
        <p:spPr>
          <a:xfrm>
            <a:off x="838200" y="1066800"/>
            <a:ext cx="7772400" cy="5486400"/>
          </a:xfrm>
        </p:spPr>
        <p:txBody>
          <a:bodyPr/>
          <a:lstStyle/>
          <a:p>
            <a:pPr>
              <a:lnSpc>
                <a:spcPct val="90000"/>
              </a:lnSpc>
            </a:pPr>
            <a:r>
              <a:rPr lang="en-US" altLang="zh-CN" dirty="0" smtClean="0">
                <a:ea typeface="ＭＳ Ｐゴシック" pitchFamily="34" charset="-128"/>
                <a:cs typeface="Times New Roman" pitchFamily="18" charset="0"/>
              </a:rPr>
              <a:t>Overview of Physical Layer </a:t>
            </a:r>
            <a:r>
              <a:rPr lang="en-US" altLang="zh-CN" dirty="0">
                <a:ea typeface="ＭＳ Ｐゴシック" pitchFamily="34" charset="-128"/>
                <a:cs typeface="Times New Roman" pitchFamily="18" charset="0"/>
              </a:rPr>
              <a:t>S</a:t>
            </a:r>
            <a:r>
              <a:rPr lang="en-US" altLang="zh-CN" dirty="0" smtClean="0">
                <a:ea typeface="ＭＳ Ｐゴシック" pitchFamily="34" charset="-128"/>
                <a:cs typeface="Times New Roman" pitchFamily="18" charset="0"/>
              </a:rPr>
              <a:t>ecurity</a:t>
            </a:r>
          </a:p>
          <a:p>
            <a:pPr>
              <a:lnSpc>
                <a:spcPct val="90000"/>
              </a:lnSpc>
            </a:pPr>
            <a:r>
              <a:rPr lang="en-US" altLang="zh-CN" dirty="0" smtClean="0">
                <a:ea typeface="ＭＳ Ｐゴシック" pitchFamily="34" charset="-128"/>
                <a:cs typeface="Times New Roman" pitchFamily="18" charset="0"/>
              </a:rPr>
              <a:t>Information Theoretic Fundamentals</a:t>
            </a:r>
          </a:p>
          <a:p>
            <a:pPr>
              <a:lnSpc>
                <a:spcPct val="90000"/>
              </a:lnSpc>
            </a:pPr>
            <a:r>
              <a:rPr lang="en-US" altLang="zh-CN" dirty="0" smtClean="0">
                <a:ea typeface="ＭＳ Ｐゴシック" pitchFamily="34" charset="-128"/>
                <a:cs typeface="Times New Roman" pitchFamily="18" charset="0"/>
              </a:rPr>
              <a:t>Signal Processing Technique</a:t>
            </a:r>
          </a:p>
          <a:p>
            <a:pPr>
              <a:lnSpc>
                <a:spcPct val="90000"/>
              </a:lnSpc>
            </a:pPr>
            <a:r>
              <a:rPr lang="en-US" altLang="zh-CN" dirty="0" smtClean="0">
                <a:ea typeface="ＭＳ Ｐゴシック" pitchFamily="34" charset="-128"/>
                <a:cs typeface="Times New Roman" pitchFamily="18" charset="0"/>
              </a:rPr>
              <a:t>Resource Allocation Game Theoretical Study</a:t>
            </a:r>
          </a:p>
          <a:p>
            <a:pPr>
              <a:lnSpc>
                <a:spcPct val="90000"/>
              </a:lnSpc>
            </a:pPr>
            <a:r>
              <a:rPr lang="en-US" altLang="zh-CN" dirty="0" smtClean="0">
                <a:ea typeface="ＭＳ Ｐゴシック" pitchFamily="34" charset="-128"/>
                <a:cs typeface="Times New Roman" pitchFamily="18" charset="0"/>
              </a:rPr>
              <a:t>Variety of Applications</a:t>
            </a:r>
          </a:p>
          <a:p>
            <a:pPr lvl="1">
              <a:lnSpc>
                <a:spcPct val="90000"/>
              </a:lnSpc>
            </a:pPr>
            <a:r>
              <a:rPr lang="en-US" altLang="zh-CN" dirty="0" smtClean="0">
                <a:ea typeface="ＭＳ Ｐゴシック" pitchFamily="34" charset="-128"/>
                <a:cs typeface="Times New Roman" pitchFamily="18" charset="0"/>
              </a:rPr>
              <a:t>Cognitive Relay Network</a:t>
            </a:r>
          </a:p>
          <a:p>
            <a:pPr lvl="1">
              <a:lnSpc>
                <a:spcPct val="90000"/>
              </a:lnSpc>
            </a:pPr>
            <a:r>
              <a:rPr lang="en-US" altLang="zh-CN" dirty="0" smtClean="0">
                <a:ea typeface="ＭＳ Ｐゴシック" pitchFamily="34" charset="-128"/>
                <a:cs typeface="Times New Roman" pitchFamily="18" charset="0"/>
              </a:rPr>
              <a:t>Two-Way Relay Network</a:t>
            </a:r>
          </a:p>
          <a:p>
            <a:pPr lvl="1">
              <a:lnSpc>
                <a:spcPct val="90000"/>
              </a:lnSpc>
            </a:pPr>
            <a:r>
              <a:rPr lang="en-US" altLang="zh-CN" dirty="0" err="1" smtClean="0">
                <a:ea typeface="ＭＳ Ｐゴシック" pitchFamily="34" charset="-128"/>
                <a:cs typeface="Times New Roman" pitchFamily="18" charset="0"/>
              </a:rPr>
              <a:t>Femtocell</a:t>
            </a:r>
            <a:r>
              <a:rPr lang="en-US" altLang="zh-CN" dirty="0" smtClean="0">
                <a:ea typeface="ＭＳ Ｐゴシック" pitchFamily="34" charset="-128"/>
                <a:cs typeface="Times New Roman" pitchFamily="18" charset="0"/>
              </a:rPr>
              <a:t> Network</a:t>
            </a:r>
          </a:p>
          <a:p>
            <a:pPr lvl="1">
              <a:lnSpc>
                <a:spcPct val="90000"/>
              </a:lnSpc>
            </a:pPr>
            <a:r>
              <a:rPr lang="en-US" altLang="zh-CN" dirty="0" smtClean="0">
                <a:solidFill>
                  <a:srgbClr val="FF0000"/>
                </a:solidFill>
                <a:ea typeface="ＭＳ Ｐゴシック" pitchFamily="34" charset="-128"/>
                <a:cs typeface="Times New Roman" pitchFamily="18" charset="0"/>
              </a:rPr>
              <a:t>RFID</a:t>
            </a:r>
          </a:p>
          <a:p>
            <a:pPr lvl="1">
              <a:lnSpc>
                <a:spcPct val="90000"/>
              </a:lnSpc>
            </a:pPr>
            <a:r>
              <a:rPr lang="en-US" altLang="zh-CN" dirty="0" smtClean="0">
                <a:ea typeface="ＭＳ Ｐゴシック" pitchFamily="34" charset="-128"/>
                <a:cs typeface="Times New Roman" pitchFamily="18" charset="0"/>
              </a:rPr>
              <a:t>Satellite Network</a:t>
            </a:r>
          </a:p>
          <a:p>
            <a:pPr>
              <a:lnSpc>
                <a:spcPct val="90000"/>
              </a:lnSpc>
            </a:pPr>
            <a:r>
              <a:rPr lang="en-US" altLang="zh-CN" dirty="0" smtClean="0">
                <a:ea typeface="ＭＳ Ｐゴシック" pitchFamily="34" charset="-128"/>
                <a:cs typeface="Times New Roman" pitchFamily="18" charset="0"/>
              </a:rPr>
              <a:t>Conclusion</a:t>
            </a:r>
            <a:endParaRPr lang="en-GB" altLang="zh-CN" dirty="0" smtClean="0">
              <a:ea typeface="ＭＳ Ｐゴシック" pitchFamily="34" charset="-128"/>
              <a:cs typeface="Times New Roman" pitchFamily="18" charset="0"/>
            </a:endParaRPr>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113</a:t>
            </a:fld>
            <a:r>
              <a:rPr lang="en-US"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i="0" dirty="0" smtClean="0">
                <a:ea typeface="ＭＳ Ｐゴシック" charset="-128"/>
              </a:rPr>
              <a:t>RFID</a:t>
            </a:r>
          </a:p>
        </p:txBody>
      </p:sp>
      <p:pic>
        <p:nvPicPr>
          <p:cNvPr id="14745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990600"/>
            <a:ext cx="5819775" cy="432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47460" name="Rectangle 4"/>
          <p:cNvSpPr>
            <a:spLocks noChangeArrowheads="1"/>
          </p:cNvSpPr>
          <p:nvPr/>
        </p:nvSpPr>
        <p:spPr bwMode="auto">
          <a:xfrm>
            <a:off x="304800" y="5486400"/>
            <a:ext cx="8458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altLang="zh-CN" sz="1600" dirty="0" err="1"/>
              <a:t>Walid</a:t>
            </a:r>
            <a:r>
              <a:rPr lang="en-US" altLang="zh-CN" sz="1600" dirty="0"/>
              <a:t> </a:t>
            </a:r>
            <a:r>
              <a:rPr lang="en-US" altLang="zh-CN" sz="1600" dirty="0" err="1"/>
              <a:t>Saad</a:t>
            </a:r>
            <a:r>
              <a:rPr lang="en-US" altLang="zh-CN" sz="1600" dirty="0"/>
              <a:t>, Zhu Han, and H. Vincent Poor, </a:t>
            </a:r>
            <a:r>
              <a:rPr lang="en-US" altLang="zh-CN" sz="1600" dirty="0" smtClean="0"/>
              <a:t>“</a:t>
            </a:r>
            <a:r>
              <a:rPr lang="en-US" altLang="ja-JP" sz="1600" dirty="0" smtClean="0"/>
              <a:t>On </a:t>
            </a:r>
            <a:r>
              <a:rPr lang="en-US" altLang="ja-JP" sz="1600" dirty="0"/>
              <a:t>the Physical Layer Security of Backscatter RFID Systems</a:t>
            </a:r>
            <a:r>
              <a:rPr lang="en-US" altLang="ja-JP" sz="1600" dirty="0" smtClean="0"/>
              <a:t>,” </a:t>
            </a:r>
            <a:r>
              <a:rPr lang="en-US" altLang="ja-JP" sz="1600" dirty="0"/>
              <a:t>invited, The Ninth International Symposium on Wireless Communication Systems, Paris, France, August 2012.</a:t>
            </a:r>
            <a:endParaRPr lang="en-US" altLang="zh-CN" sz="1600" dirty="0"/>
          </a:p>
        </p:txBody>
      </p:sp>
      <p:sp>
        <p:nvSpPr>
          <p:cNvPr id="4" name="灯片编号占位符 3"/>
          <p:cNvSpPr>
            <a:spLocks noGrp="1"/>
          </p:cNvSpPr>
          <p:nvPr>
            <p:ph type="sldNum" sz="quarter" idx="11"/>
          </p:nvPr>
        </p:nvSpPr>
        <p:spPr/>
        <p:txBody>
          <a:bodyPr/>
          <a:lstStyle/>
          <a:p>
            <a:pPr>
              <a:defRPr/>
            </a:pPr>
            <a:r>
              <a:rPr lang="en-US" smtClean="0"/>
              <a:t>[</a:t>
            </a:r>
            <a:fld id="{76C16D65-260D-406F-A2BF-AB769FEB7B8A}" type="slidenum">
              <a:rPr lang="en-US" smtClean="0"/>
              <a:pPr>
                <a:defRPr/>
              </a:pPr>
              <a:t>114</a:t>
            </a:fld>
            <a:r>
              <a:rPr lang="en-US"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b="1" smtClean="0"/>
              <a:t>RFID Systems</a:t>
            </a:r>
            <a:endParaRPr lang="en-GB" b="1" smtClean="0"/>
          </a:p>
        </p:txBody>
      </p:sp>
      <p:sp>
        <p:nvSpPr>
          <p:cNvPr id="6" name="Rectangle 3"/>
          <p:cNvSpPr txBox="1">
            <a:spLocks noChangeArrowheads="1"/>
          </p:cNvSpPr>
          <p:nvPr/>
        </p:nvSpPr>
        <p:spPr bwMode="auto">
          <a:xfrm>
            <a:off x="457200" y="1066800"/>
            <a:ext cx="8534400" cy="5105400"/>
          </a:xfrm>
          <a:prstGeom prst="rect">
            <a:avLst/>
          </a:prstGeom>
          <a:noFill/>
          <a:ln w="9525">
            <a:noFill/>
            <a:miter lim="800000"/>
            <a:headEnd/>
            <a:tailEnd/>
          </a:ln>
        </p:spPr>
        <p:txBody>
          <a:bodyPr/>
          <a:lstStyle/>
          <a:p>
            <a:pPr marL="342900" indent="-342900" algn="l" eaLnBrk="0" hangingPunct="0">
              <a:spcBef>
                <a:spcPct val="20000"/>
              </a:spcBef>
              <a:buClr>
                <a:schemeClr val="folHlink"/>
              </a:buClr>
              <a:buSzPct val="60000"/>
              <a:buFont typeface="Wingdings" pitchFamily="2" charset="2"/>
              <a:buChar char="n"/>
              <a:defRPr/>
            </a:pPr>
            <a:r>
              <a:rPr lang="en-US" sz="3200" kern="0" dirty="0">
                <a:latin typeface="Times New Roman" pitchFamily="18" charset="0"/>
                <a:cs typeface="Times New Roman" pitchFamily="18" charset="0"/>
              </a:rPr>
              <a:t>A Radio Frequency Identification (RFID) system is composed of two key components</a:t>
            </a:r>
          </a:p>
          <a:p>
            <a:pPr marL="742950" lvl="1" indent="-285750" algn="l" eaLnBrk="0" hangingPunct="0">
              <a:spcBef>
                <a:spcPct val="20000"/>
              </a:spcBef>
              <a:buClr>
                <a:schemeClr val="hlink"/>
              </a:buClr>
              <a:buSzPct val="55000"/>
              <a:buFont typeface="Wingdings" pitchFamily="2" charset="2"/>
              <a:buChar char="n"/>
              <a:defRPr/>
            </a:pPr>
            <a:r>
              <a:rPr lang="en-US" sz="2600" b="1" kern="0" dirty="0">
                <a:latin typeface="Times New Roman" pitchFamily="18" charset="0"/>
                <a:cs typeface="Times New Roman" pitchFamily="18" charset="0"/>
              </a:rPr>
              <a:t>RFID tag: </a:t>
            </a:r>
            <a:r>
              <a:rPr lang="en-US" sz="2600" kern="0" dirty="0">
                <a:latin typeface="Times New Roman" pitchFamily="18" charset="0"/>
                <a:cs typeface="Times New Roman" pitchFamily="18" charset="0"/>
              </a:rPr>
              <a:t> electronic device that can store and transmit data to a reader in a contactless manner</a:t>
            </a:r>
            <a:endParaRPr lang="en-US" sz="2600" b="1" kern="0" dirty="0">
              <a:latin typeface="Times New Roman" pitchFamily="18" charset="0"/>
              <a:cs typeface="Times New Roman" pitchFamily="18" charset="0"/>
            </a:endParaRPr>
          </a:p>
          <a:p>
            <a:pPr marL="742950" lvl="1" indent="-285750" algn="l" eaLnBrk="0" hangingPunct="0">
              <a:spcBef>
                <a:spcPct val="20000"/>
              </a:spcBef>
              <a:buClr>
                <a:schemeClr val="hlink"/>
              </a:buClr>
              <a:buSzPct val="55000"/>
              <a:buFont typeface="Wingdings" pitchFamily="2" charset="2"/>
              <a:buChar char="n"/>
              <a:defRPr/>
            </a:pPr>
            <a:r>
              <a:rPr lang="en-US" sz="2600" b="1" kern="0" dirty="0">
                <a:latin typeface="Times New Roman" pitchFamily="18" charset="0"/>
                <a:cs typeface="Times New Roman" pitchFamily="18" charset="0"/>
              </a:rPr>
              <a:t>RFID reader:</a:t>
            </a:r>
            <a:r>
              <a:rPr lang="en-US" sz="2600" kern="0" dirty="0">
                <a:latin typeface="Times New Roman" pitchFamily="18" charset="0"/>
                <a:cs typeface="Times New Roman" pitchFamily="18" charset="0"/>
              </a:rPr>
              <a:t> Transceiver that can read and communicate with RFID tags</a:t>
            </a:r>
            <a:endParaRPr lang="en-US" sz="2600" b="1" kern="0" dirty="0">
              <a:latin typeface="Times New Roman" pitchFamily="18" charset="0"/>
              <a:cs typeface="Times New Roman" pitchFamily="18" charset="0"/>
            </a:endParaRPr>
          </a:p>
          <a:p>
            <a:pPr marL="742950" lvl="1" indent="-285750" algn="l" eaLnBrk="0" hangingPunct="0">
              <a:lnSpc>
                <a:spcPct val="90000"/>
              </a:lnSpc>
              <a:spcBef>
                <a:spcPct val="20000"/>
              </a:spcBef>
              <a:buClr>
                <a:schemeClr val="hlink"/>
              </a:buClr>
              <a:buSzPct val="55000"/>
              <a:buFont typeface="Wingdings" pitchFamily="2" charset="2"/>
              <a:buChar char="n"/>
              <a:defRPr/>
            </a:pPr>
            <a:endParaRPr lang="en-US" sz="2000" kern="0" dirty="0">
              <a:latin typeface="Times New Roman" pitchFamily="18" charset="0"/>
              <a:cs typeface="Times New Roman" pitchFamily="18" charset="0"/>
            </a:endParaRPr>
          </a:p>
          <a:p>
            <a:pPr marL="1143000" lvl="2" indent="-228600" algn="l" eaLnBrk="0" hangingPunct="0">
              <a:lnSpc>
                <a:spcPct val="90000"/>
              </a:lnSpc>
              <a:spcBef>
                <a:spcPct val="20000"/>
              </a:spcBef>
              <a:buClr>
                <a:schemeClr val="folHlink"/>
              </a:buClr>
              <a:buSzPct val="50000"/>
              <a:buFont typeface="Wingdings" pitchFamily="2" charset="2"/>
              <a:buNone/>
              <a:defRPr/>
            </a:pPr>
            <a:endParaRPr lang="en-US" sz="1800" kern="0" dirty="0">
              <a:latin typeface="Times New Roman" pitchFamily="18" charset="0"/>
              <a:cs typeface="Times New Roman" pitchFamily="18" charset="0"/>
            </a:endParaRPr>
          </a:p>
          <a:p>
            <a:pPr marL="1143000" lvl="2" indent="-228600" algn="l" eaLnBrk="0" hangingPunct="0">
              <a:lnSpc>
                <a:spcPct val="90000"/>
              </a:lnSpc>
              <a:spcBef>
                <a:spcPct val="20000"/>
              </a:spcBef>
              <a:buClr>
                <a:schemeClr val="folHlink"/>
              </a:buClr>
              <a:buSzPct val="50000"/>
              <a:buFont typeface="Wingdings" pitchFamily="2" charset="2"/>
              <a:buNone/>
              <a:defRPr/>
            </a:pPr>
            <a:endParaRPr lang="en-US" sz="1800" kern="0" dirty="0">
              <a:latin typeface="Times New Roman" pitchFamily="18" charset="0"/>
              <a:cs typeface="Times New Roman" pitchFamily="18" charset="0"/>
            </a:endParaRPr>
          </a:p>
          <a:p>
            <a:pPr marL="742950" lvl="1" indent="-285750" algn="l" eaLnBrk="0" hangingPunct="0">
              <a:lnSpc>
                <a:spcPct val="90000"/>
              </a:lnSpc>
              <a:spcBef>
                <a:spcPct val="20000"/>
              </a:spcBef>
              <a:buClr>
                <a:schemeClr val="hlink"/>
              </a:buClr>
              <a:buSzPct val="55000"/>
              <a:buFont typeface="Wingdings" pitchFamily="2" charset="2"/>
              <a:buNone/>
              <a:defRPr/>
            </a:pPr>
            <a:endParaRPr lang="en-US" sz="2000" kern="0" dirty="0">
              <a:solidFill>
                <a:schemeClr val="folHlink"/>
              </a:solidFill>
              <a:latin typeface="Times New Roman" pitchFamily="18" charset="0"/>
              <a:cs typeface="Times New Roman" pitchFamily="18" charset="0"/>
            </a:endParaRPr>
          </a:p>
          <a:p>
            <a:pPr marL="342900" indent="-342900" algn="l" eaLnBrk="0" hangingPunct="0">
              <a:lnSpc>
                <a:spcPct val="90000"/>
              </a:lnSpc>
              <a:spcBef>
                <a:spcPct val="20000"/>
              </a:spcBef>
              <a:buClr>
                <a:schemeClr val="folHlink"/>
              </a:buClr>
              <a:buSzPct val="60000"/>
              <a:buFont typeface="Wingdings" pitchFamily="2" charset="2"/>
              <a:buChar char="n"/>
              <a:defRPr/>
            </a:pPr>
            <a:endParaRPr lang="en-US" kern="0" dirty="0">
              <a:solidFill>
                <a:schemeClr val="folHlink"/>
              </a:solidFill>
              <a:latin typeface="Times New Roman" pitchFamily="18" charset="0"/>
              <a:cs typeface="Times New Roman" pitchFamily="18" charset="0"/>
            </a:endParaRPr>
          </a:p>
          <a:p>
            <a:pPr marL="1143000" lvl="2" indent="-228600" algn="l" eaLnBrk="0" hangingPunct="0">
              <a:lnSpc>
                <a:spcPct val="90000"/>
              </a:lnSpc>
              <a:spcBef>
                <a:spcPct val="20000"/>
              </a:spcBef>
              <a:buClr>
                <a:schemeClr val="folHlink"/>
              </a:buClr>
              <a:buSzPct val="50000"/>
              <a:buFont typeface="Wingdings" pitchFamily="2" charset="2"/>
              <a:buChar char="n"/>
              <a:defRPr/>
            </a:pPr>
            <a:endParaRPr lang="en-GB" sz="1800" kern="0" dirty="0">
              <a:latin typeface="Times New Roman" pitchFamily="18" charset="0"/>
              <a:cs typeface="Times New Roman" pitchFamily="18" charset="0"/>
            </a:endParaRPr>
          </a:p>
        </p:txBody>
      </p:sp>
      <p:graphicFrame>
        <p:nvGraphicFramePr>
          <p:cNvPr id="6150" name="Object 6"/>
          <p:cNvGraphicFramePr>
            <a:graphicFrameLocks noChangeAspect="1"/>
          </p:cNvGraphicFramePr>
          <p:nvPr>
            <p:extLst>
              <p:ext uri="{D42A27DB-BD31-4B8C-83A1-F6EECF244321}">
                <p14:modId xmlns:p14="http://schemas.microsoft.com/office/powerpoint/2010/main" val="2528084330"/>
              </p:ext>
            </p:extLst>
          </p:nvPr>
        </p:nvGraphicFramePr>
        <p:xfrm>
          <a:off x="381000" y="4876800"/>
          <a:ext cx="1201738" cy="1317625"/>
        </p:xfrm>
        <a:graphic>
          <a:graphicData uri="http://schemas.openxmlformats.org/presentationml/2006/ole">
            <mc:AlternateContent xmlns:mc="http://schemas.openxmlformats.org/markup-compatibility/2006">
              <mc:Choice xmlns:v="urn:schemas-microsoft-com:vml" Requires="v">
                <p:oleObj spid="_x0000_s183346" name="Visio" r:id="rId3" imgW="2173834" imgH="2383783" progId="Visio.Drawing.11">
                  <p:link updateAutomatic="1"/>
                </p:oleObj>
              </mc:Choice>
              <mc:Fallback>
                <p:oleObj name="Visio" r:id="rId3" imgW="2173834" imgH="2383783" progId="Visio.Drawing.11">
                  <p:link updateAutomatic="1"/>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876800"/>
                        <a:ext cx="1201738"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9" name="Content Placeholder 8" descr="Reader2"/>
          <p:cNvPicPr>
            <a:picLocks noGrp="1" noChangeAspect="1" noChangeArrowheads="1"/>
          </p:cNvPicPr>
          <p:nvPr>
            <p:ph sz="quarter" idx="4294967295"/>
          </p:nvPr>
        </p:nvPicPr>
        <p:blipFill>
          <a:blip r:embed="rId5" cstate="print">
            <a:extLst>
              <a:ext uri="{28A0092B-C50C-407E-A947-70E740481C1C}">
                <a14:useLocalDpi xmlns:a14="http://schemas.microsoft.com/office/drawing/2010/main" val="0"/>
              </a:ext>
            </a:extLst>
          </a:blip>
          <a:srcRect/>
          <a:stretch>
            <a:fillRect/>
          </a:stretch>
        </p:blipFill>
        <p:spPr>
          <a:xfrm>
            <a:off x="5410200" y="3657600"/>
            <a:ext cx="1430338" cy="1512888"/>
          </a:xfrm>
          <a:noFill/>
        </p:spPr>
      </p:pic>
      <p:pic>
        <p:nvPicPr>
          <p:cNvPr id="10" name="Picture 4" descr="Reader"/>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391400" y="3505200"/>
            <a:ext cx="1270000" cy="1316038"/>
          </a:xfrm>
          <a:noFill/>
        </p:spPr>
      </p:pic>
      <p:pic>
        <p:nvPicPr>
          <p:cNvPr id="6152" name="Picture 8" descr="http://www2.cpttm.org.mo/cyberlab/rfid/tagInLabe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00400" y="5257800"/>
            <a:ext cx="12160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0" descr="http://images.yourdictionary.com/images/computer/_EZPAS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76400" y="3962400"/>
            <a:ext cx="14478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14" descr="http://www.prlog.org/10132057-long-range-uhf-rfid-reader-dl91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24600" y="5029200"/>
            <a:ext cx="16049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115</a:t>
            </a:fld>
            <a:r>
              <a:rPr lang="en-US" smtClean="0"/>
              <a:t>]</a:t>
            </a:r>
            <a:endParaRPr lang="en-US" dirty="0"/>
          </a:p>
        </p:txBody>
      </p:sp>
    </p:spTree>
    <p:extLst>
      <p:ext uri="{BB962C8B-B14F-4D97-AF65-F5344CB8AC3E}">
        <p14:creationId xmlns:p14="http://schemas.microsoft.com/office/powerpoint/2010/main" val="296037631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5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5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5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r>
              <a:rPr lang="en-US" b="1" smtClean="0"/>
              <a:t>RFID Systems</a:t>
            </a:r>
            <a:endParaRPr lang="en-GB" b="1" smtClean="0"/>
          </a:p>
        </p:txBody>
      </p:sp>
      <p:sp>
        <p:nvSpPr>
          <p:cNvPr id="9220" name="Rectangle 3"/>
          <p:cNvSpPr>
            <a:spLocks noGrp="1" noChangeArrowheads="1"/>
          </p:cNvSpPr>
          <p:nvPr>
            <p:ph type="body" idx="1"/>
          </p:nvPr>
        </p:nvSpPr>
        <p:spPr>
          <a:xfrm>
            <a:off x="381000" y="990600"/>
            <a:ext cx="8534400" cy="5181600"/>
          </a:xfrm>
        </p:spPr>
        <p:txBody>
          <a:bodyPr/>
          <a:lstStyle/>
          <a:p>
            <a:r>
              <a:rPr lang="en-US" sz="2800" dirty="0" smtClean="0">
                <a:latin typeface="Times New Roman" pitchFamily="18" charset="0"/>
                <a:cs typeface="Times New Roman" pitchFamily="18" charset="0"/>
              </a:rPr>
              <a:t>Three types of RFID tags</a:t>
            </a:r>
          </a:p>
          <a:p>
            <a:pPr lvl="1"/>
            <a:r>
              <a:rPr lang="en-US" sz="2200" b="1" dirty="0" smtClean="0">
                <a:latin typeface="Times New Roman" pitchFamily="18" charset="0"/>
                <a:cs typeface="Times New Roman" pitchFamily="18" charset="0"/>
              </a:rPr>
              <a:t>Passive: </a:t>
            </a:r>
            <a:r>
              <a:rPr lang="en-US" sz="2200" dirty="0" smtClean="0">
                <a:latin typeface="Times New Roman" pitchFamily="18" charset="0"/>
                <a:cs typeface="Times New Roman" pitchFamily="18" charset="0"/>
              </a:rPr>
              <a:t>cheapest – does not include any power source, harvests energy from the reader </a:t>
            </a:r>
          </a:p>
          <a:p>
            <a:pPr lvl="1"/>
            <a:r>
              <a:rPr lang="en-US" sz="2200" b="1" dirty="0" smtClean="0">
                <a:latin typeface="Times New Roman" pitchFamily="18" charset="0"/>
                <a:cs typeface="Times New Roman" pitchFamily="18" charset="0"/>
              </a:rPr>
              <a:t>Semi-Passive</a:t>
            </a:r>
            <a:r>
              <a:rPr lang="en-US" sz="2200" dirty="0" smtClean="0">
                <a:latin typeface="Times New Roman" pitchFamily="18" charset="0"/>
                <a:cs typeface="Times New Roman" pitchFamily="18" charset="0"/>
              </a:rPr>
              <a:t>: can include some basic </a:t>
            </a:r>
            <a:r>
              <a:rPr lang="en-US" sz="2200" dirty="0" err="1" smtClean="0">
                <a:latin typeface="Times New Roman" pitchFamily="18" charset="0"/>
                <a:cs typeface="Times New Roman" pitchFamily="18" charset="0"/>
              </a:rPr>
              <a:t>sotrage</a:t>
            </a:r>
            <a:r>
              <a:rPr lang="en-US" sz="2200" dirty="0" smtClean="0">
                <a:latin typeface="Times New Roman" pitchFamily="18" charset="0"/>
                <a:cs typeface="Times New Roman" pitchFamily="18" charset="0"/>
              </a:rPr>
              <a:t> elements as well as a possible small battery to power the circuitry (but </a:t>
            </a:r>
            <a:r>
              <a:rPr lang="en-US" sz="2200" b="1" dirty="0" smtClean="0">
                <a:latin typeface="Times New Roman" pitchFamily="18" charset="0"/>
                <a:cs typeface="Times New Roman" pitchFamily="18" charset="0"/>
              </a:rPr>
              <a:t>not</a:t>
            </a:r>
            <a:r>
              <a:rPr lang="en-US" sz="2200" dirty="0" smtClean="0">
                <a:latin typeface="Times New Roman" pitchFamily="18" charset="0"/>
                <a:cs typeface="Times New Roman" pitchFamily="18" charset="0"/>
              </a:rPr>
              <a:t> for TX)</a:t>
            </a:r>
          </a:p>
          <a:p>
            <a:pPr lvl="1"/>
            <a:r>
              <a:rPr lang="en-US" sz="2200" b="1" dirty="0" smtClean="0">
                <a:latin typeface="Times New Roman" pitchFamily="18" charset="0"/>
                <a:cs typeface="Times New Roman" pitchFamily="18" charset="0"/>
              </a:rPr>
              <a:t>Active:</a:t>
            </a:r>
            <a:r>
              <a:rPr lang="en-US" sz="2200" dirty="0" smtClean="0">
                <a:latin typeface="Times New Roman" pitchFamily="18" charset="0"/>
                <a:cs typeface="Times New Roman" pitchFamily="18" charset="0"/>
              </a:rPr>
              <a:t> has transmission capabilities – basically a small sensor</a:t>
            </a:r>
            <a:endParaRPr lang="en-US" sz="2200" b="1"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Two main technologies</a:t>
            </a:r>
          </a:p>
          <a:p>
            <a:pPr lvl="1"/>
            <a:r>
              <a:rPr lang="en-US" sz="2200" b="1" dirty="0" smtClean="0">
                <a:latin typeface="Times New Roman" pitchFamily="18" charset="0"/>
                <a:cs typeface="Times New Roman" pitchFamily="18" charset="0"/>
              </a:rPr>
              <a:t>Near-field communication (NFC): </a:t>
            </a:r>
            <a:r>
              <a:rPr lang="en-US" sz="2200" dirty="0" smtClean="0">
                <a:latin typeface="Times New Roman" pitchFamily="18" charset="0"/>
                <a:cs typeface="Times New Roman" pitchFamily="18" charset="0"/>
              </a:rPr>
              <a:t>operate at very short distances, e.g., few centimeters, over HF frequencies (i.e., 13.56 MHz). </a:t>
            </a:r>
          </a:p>
          <a:p>
            <a:pPr lvl="1"/>
            <a:r>
              <a:rPr lang="en-US" sz="2200" b="1" dirty="0" smtClean="0">
                <a:latin typeface="Times New Roman" pitchFamily="18" charset="0"/>
                <a:cs typeface="Times New Roman" pitchFamily="18" charset="0"/>
              </a:rPr>
              <a:t>Ultra high frequency (UHF) RFIDs: </a:t>
            </a:r>
            <a:r>
              <a:rPr lang="en-US" sz="2200" dirty="0" smtClean="0">
                <a:latin typeface="Times New Roman" pitchFamily="18" charset="0"/>
                <a:cs typeface="Times New Roman" pitchFamily="18" charset="0"/>
              </a:rPr>
              <a:t>operate at UHF frequencies (typically 433 MHz), can be used at longer ranges (10 meters is common but recent research is looking at larger distances)</a:t>
            </a:r>
          </a:p>
          <a:p>
            <a:pPr lvl="1"/>
            <a:endParaRPr lang="en-US" sz="2200" dirty="0" smtClean="0">
              <a:latin typeface="Times New Roman" pitchFamily="18" charset="0"/>
              <a:cs typeface="Times New Roman" pitchFamily="18" charset="0"/>
            </a:endParaRPr>
          </a:p>
          <a:p>
            <a:pPr lvl="2">
              <a:lnSpc>
                <a:spcPct val="90000"/>
              </a:lnSpc>
              <a:buFont typeface="Wingdings" pitchFamily="2" charset="2"/>
              <a:buNone/>
            </a:pPr>
            <a:endParaRPr lang="en-US" sz="1800" dirty="0" smtClean="0">
              <a:latin typeface="Times New Roman" pitchFamily="18" charset="0"/>
              <a:cs typeface="Times New Roman" pitchFamily="18" charset="0"/>
            </a:endParaRPr>
          </a:p>
          <a:p>
            <a:pPr lvl="1">
              <a:lnSpc>
                <a:spcPct val="90000"/>
              </a:lnSpc>
              <a:buFont typeface="Wingdings" pitchFamily="2" charset="2"/>
              <a:buNone/>
            </a:pPr>
            <a:endParaRPr lang="en-US" sz="2000" dirty="0" smtClean="0">
              <a:solidFill>
                <a:schemeClr val="folHlink"/>
              </a:solidFill>
              <a:latin typeface="Times New Roman" pitchFamily="18" charset="0"/>
              <a:cs typeface="Times New Roman" pitchFamily="18" charset="0"/>
            </a:endParaRPr>
          </a:p>
          <a:p>
            <a:pPr>
              <a:lnSpc>
                <a:spcPct val="90000"/>
              </a:lnSpc>
            </a:pPr>
            <a:endParaRPr lang="en-US" sz="2400" dirty="0" smtClean="0">
              <a:solidFill>
                <a:schemeClr val="folHlink"/>
              </a:solidFill>
              <a:latin typeface="Times New Roman" pitchFamily="18" charset="0"/>
              <a:cs typeface="Times New Roman" pitchFamily="18" charset="0"/>
            </a:endParaRPr>
          </a:p>
          <a:p>
            <a:pPr lvl="2">
              <a:lnSpc>
                <a:spcPct val="90000"/>
              </a:lnSpc>
            </a:pPr>
            <a:endParaRPr lang="en-GB" sz="1800" dirty="0" smtClean="0">
              <a:latin typeface="Times New Roman" pitchFamily="18" charset="0"/>
              <a:cs typeface="Times New Roman" pitchFamily="18" charset="0"/>
            </a:endParaRPr>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116</a:t>
            </a:fld>
            <a:r>
              <a:rPr lang="en-US" smtClean="0"/>
              <a:t>]</a:t>
            </a:r>
            <a:endParaRPr lang="en-US" dirty="0"/>
          </a:p>
        </p:txBody>
      </p:sp>
    </p:spTree>
    <p:extLst>
      <p:ext uri="{BB962C8B-B14F-4D97-AF65-F5344CB8AC3E}">
        <p14:creationId xmlns:p14="http://schemas.microsoft.com/office/powerpoint/2010/main" val="15850850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b="1" smtClean="0"/>
              <a:t>RFID Applications</a:t>
            </a:r>
            <a:endParaRPr lang="en-GB" b="1" smtClean="0"/>
          </a:p>
        </p:txBody>
      </p:sp>
      <p:pic>
        <p:nvPicPr>
          <p:cNvPr id="1024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052736"/>
            <a:ext cx="7467600"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117</a:t>
            </a:fld>
            <a:r>
              <a:rPr lang="en-US" smtClean="0"/>
              <a:t>]</a:t>
            </a:r>
            <a:endParaRPr lang="en-US" dirty="0"/>
          </a:p>
        </p:txBody>
      </p:sp>
    </p:spTree>
    <p:extLst>
      <p:ext uri="{BB962C8B-B14F-4D97-AF65-F5344CB8AC3E}">
        <p14:creationId xmlns:p14="http://schemas.microsoft.com/office/powerpoint/2010/main" val="40125662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p:txBody>
          <a:bodyPr/>
          <a:lstStyle/>
          <a:p>
            <a:r>
              <a:rPr lang="en-US" sz="4200" b="1" smtClean="0"/>
              <a:t>Basic RFID Communication</a:t>
            </a:r>
            <a:endParaRPr lang="en-GB" sz="4200" b="1" smtClean="0"/>
          </a:p>
        </p:txBody>
      </p:sp>
      <p:pic>
        <p:nvPicPr>
          <p:cNvPr id="205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681162"/>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1143000"/>
            <a:ext cx="3581400" cy="229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4" name="Rectangle 3"/>
          <p:cNvSpPr txBox="1">
            <a:spLocks noChangeArrowheads="1"/>
          </p:cNvSpPr>
          <p:nvPr/>
        </p:nvSpPr>
        <p:spPr bwMode="auto">
          <a:xfrm>
            <a:off x="0" y="3433762"/>
            <a:ext cx="8839200" cy="2895600"/>
          </a:xfrm>
          <a:prstGeom prst="rect">
            <a:avLst/>
          </a:prstGeom>
          <a:noFill/>
          <a:ln w="9525">
            <a:noFill/>
            <a:miter lim="800000"/>
            <a:headEnd/>
            <a:tailEnd/>
          </a:ln>
        </p:spPr>
        <p:txBody>
          <a:bodyPr/>
          <a:lstStyle/>
          <a:p>
            <a:pPr marL="342900" indent="-342900" algn="l" eaLnBrk="0" hangingPunct="0">
              <a:spcBef>
                <a:spcPct val="20000"/>
              </a:spcBef>
              <a:buClr>
                <a:schemeClr val="folHlink"/>
              </a:buClr>
              <a:buSzPct val="60000"/>
              <a:buFont typeface="Wingdings" pitchFamily="2" charset="2"/>
              <a:buChar char="n"/>
              <a:defRPr/>
            </a:pPr>
            <a:r>
              <a:rPr lang="en-US" b="1" kern="0" dirty="0">
                <a:latin typeface="Times New Roman" pitchFamily="18" charset="0"/>
                <a:cs typeface="Times New Roman" pitchFamily="18" charset="0"/>
              </a:rPr>
              <a:t>Reader</a:t>
            </a:r>
            <a:r>
              <a:rPr lang="en-US" kern="0" dirty="0">
                <a:latin typeface="Times New Roman" pitchFamily="18" charset="0"/>
                <a:cs typeface="Times New Roman" pitchFamily="18" charset="0"/>
              </a:rPr>
              <a:t> transmits a continuous wave (CW) carrier signal</a:t>
            </a:r>
          </a:p>
          <a:p>
            <a:pPr marL="742950" lvl="1" indent="-285750" algn="l" eaLnBrk="0" hangingPunct="0">
              <a:spcBef>
                <a:spcPct val="20000"/>
              </a:spcBef>
              <a:buClr>
                <a:schemeClr val="hlink"/>
              </a:buClr>
              <a:buSzPct val="55000"/>
              <a:buFont typeface="Wingdings" pitchFamily="2" charset="2"/>
              <a:buChar char="n"/>
              <a:defRPr/>
            </a:pPr>
            <a:r>
              <a:rPr lang="en-US" sz="2000" kern="0" dirty="0">
                <a:latin typeface="Times New Roman" pitchFamily="18" charset="0"/>
                <a:cs typeface="Times New Roman" pitchFamily="18" charset="0"/>
              </a:rPr>
              <a:t>I</a:t>
            </a:r>
            <a:r>
              <a:rPr lang="en-US" sz="2000" kern="0" dirty="0" err="1">
                <a:latin typeface="Times New Roman" pitchFamily="18" charset="0"/>
                <a:cs typeface="Times New Roman" pitchFamily="18" charset="0"/>
              </a:rPr>
              <a:t>nduces</a:t>
            </a:r>
            <a:r>
              <a:rPr lang="en-US" sz="2000" kern="0" dirty="0">
                <a:latin typeface="Times New Roman" pitchFamily="18" charset="0"/>
                <a:cs typeface="Times New Roman" pitchFamily="18" charset="0"/>
              </a:rPr>
              <a:t> an RF voltage across the tag antenna that is converted to DC by a power harvesting circuit to power the tag’s circuitry and demodulate the received command</a:t>
            </a:r>
          </a:p>
          <a:p>
            <a:pPr marL="342900" indent="-342900" algn="l" eaLnBrk="0" hangingPunct="0">
              <a:spcBef>
                <a:spcPct val="20000"/>
              </a:spcBef>
              <a:buClr>
                <a:schemeClr val="folHlink"/>
              </a:buClr>
              <a:buSzPct val="60000"/>
              <a:buFont typeface="Wingdings" pitchFamily="2" charset="2"/>
              <a:buChar char="n"/>
              <a:defRPr/>
            </a:pPr>
            <a:r>
              <a:rPr lang="en-US" b="1" kern="0" dirty="0">
                <a:latin typeface="Times New Roman" pitchFamily="18" charset="0"/>
                <a:cs typeface="Times New Roman" pitchFamily="18" charset="0"/>
              </a:rPr>
              <a:t>Tag </a:t>
            </a:r>
            <a:r>
              <a:rPr lang="en-US" kern="0" dirty="0">
                <a:latin typeface="Times New Roman" pitchFamily="18" charset="0"/>
                <a:cs typeface="Times New Roman" pitchFamily="18" charset="0"/>
              </a:rPr>
              <a:t>transmits back its stored information by controlling the amount of </a:t>
            </a:r>
            <a:r>
              <a:rPr lang="en-US" b="1" kern="0" dirty="0">
                <a:latin typeface="Times New Roman" pitchFamily="18" charset="0"/>
                <a:cs typeface="Times New Roman" pitchFamily="18" charset="0"/>
              </a:rPr>
              <a:t>backscatter</a:t>
            </a:r>
            <a:r>
              <a:rPr lang="en-US" kern="0" dirty="0">
                <a:latin typeface="Times New Roman" pitchFamily="18" charset="0"/>
                <a:cs typeface="Times New Roman" pitchFamily="18" charset="0"/>
              </a:rPr>
              <a:t> of the impinging downlink signal by varying the impedance (</a:t>
            </a:r>
            <a:r>
              <a:rPr lang="en-US" kern="0" dirty="0" err="1">
                <a:latin typeface="Times New Roman" pitchFamily="18" charset="0"/>
                <a:cs typeface="Times New Roman" pitchFamily="18" charset="0"/>
              </a:rPr>
              <a:t>mis</a:t>
            </a:r>
            <a:r>
              <a:rPr lang="en-US" kern="0" dirty="0">
                <a:latin typeface="Times New Roman" pitchFamily="18" charset="0"/>
                <a:cs typeface="Times New Roman" pitchFamily="18" charset="0"/>
              </a:rPr>
              <a:t>)-match of the antenna front-end</a:t>
            </a:r>
          </a:p>
          <a:p>
            <a:pPr marL="742950" lvl="1" indent="-285750" algn="l" eaLnBrk="0" hangingPunct="0">
              <a:spcBef>
                <a:spcPct val="20000"/>
              </a:spcBef>
              <a:buClr>
                <a:schemeClr val="hlink"/>
              </a:buClr>
              <a:buSzPct val="55000"/>
              <a:buFont typeface="Wingdings" pitchFamily="2" charset="2"/>
              <a:buChar char="n"/>
              <a:defRPr/>
            </a:pPr>
            <a:r>
              <a:rPr lang="en-US" sz="2000" kern="0" dirty="0">
                <a:latin typeface="Times New Roman" pitchFamily="18" charset="0"/>
                <a:cs typeface="Times New Roman" pitchFamily="18" charset="0"/>
              </a:rPr>
              <a:t>Role of the reader in </a:t>
            </a:r>
            <a:r>
              <a:rPr lang="en-US" sz="2000" b="1" kern="0" dirty="0">
                <a:latin typeface="Times New Roman" pitchFamily="18" charset="0"/>
                <a:cs typeface="Times New Roman" pitchFamily="18" charset="0"/>
              </a:rPr>
              <a:t>energizing</a:t>
            </a:r>
            <a:r>
              <a:rPr lang="en-US" sz="2000" kern="0" dirty="0">
                <a:latin typeface="Times New Roman" pitchFamily="18" charset="0"/>
                <a:cs typeface="Times New Roman" pitchFamily="18" charset="0"/>
              </a:rPr>
              <a:t> the tag</a:t>
            </a:r>
          </a:p>
          <a:p>
            <a:pPr marL="342900" indent="-342900" algn="l" eaLnBrk="0" hangingPunct="0">
              <a:spcBef>
                <a:spcPct val="20000"/>
              </a:spcBef>
              <a:buClr>
                <a:schemeClr val="folHlink"/>
              </a:buClr>
              <a:buSzPct val="60000"/>
              <a:buFont typeface="Wingdings" pitchFamily="2" charset="2"/>
              <a:buChar char="n"/>
              <a:defRPr/>
            </a:pPr>
            <a:endParaRPr lang="en-US" sz="2000" kern="0" dirty="0">
              <a:latin typeface="Times New Roman" pitchFamily="18" charset="0"/>
              <a:cs typeface="Times New Roman" pitchFamily="18" charset="0"/>
            </a:endParaRPr>
          </a:p>
          <a:p>
            <a:pPr marL="1143000" lvl="2" indent="-228600" algn="l" eaLnBrk="0" hangingPunct="0">
              <a:lnSpc>
                <a:spcPct val="90000"/>
              </a:lnSpc>
              <a:spcBef>
                <a:spcPct val="20000"/>
              </a:spcBef>
              <a:buClr>
                <a:schemeClr val="folHlink"/>
              </a:buClr>
              <a:buSzPct val="50000"/>
              <a:buFont typeface="Wingdings" pitchFamily="2" charset="2"/>
              <a:buNone/>
              <a:defRPr/>
            </a:pPr>
            <a:endParaRPr lang="en-US" sz="1800" kern="0" dirty="0">
              <a:latin typeface="Times New Roman" pitchFamily="18" charset="0"/>
              <a:cs typeface="Times New Roman" pitchFamily="18" charset="0"/>
            </a:endParaRPr>
          </a:p>
          <a:p>
            <a:pPr marL="1143000" lvl="2" indent="-228600" algn="l" eaLnBrk="0" hangingPunct="0">
              <a:lnSpc>
                <a:spcPct val="90000"/>
              </a:lnSpc>
              <a:spcBef>
                <a:spcPct val="20000"/>
              </a:spcBef>
              <a:buClr>
                <a:schemeClr val="folHlink"/>
              </a:buClr>
              <a:buSzPct val="50000"/>
              <a:buFont typeface="Wingdings" pitchFamily="2" charset="2"/>
              <a:buNone/>
              <a:defRPr/>
            </a:pPr>
            <a:endParaRPr lang="en-US" sz="1800" kern="0" dirty="0">
              <a:latin typeface="Times New Roman" pitchFamily="18" charset="0"/>
              <a:cs typeface="Times New Roman" pitchFamily="18" charset="0"/>
            </a:endParaRPr>
          </a:p>
          <a:p>
            <a:pPr marL="742950" lvl="1" indent="-285750" algn="l" eaLnBrk="0" hangingPunct="0">
              <a:lnSpc>
                <a:spcPct val="90000"/>
              </a:lnSpc>
              <a:spcBef>
                <a:spcPct val="20000"/>
              </a:spcBef>
              <a:buClr>
                <a:schemeClr val="hlink"/>
              </a:buClr>
              <a:buSzPct val="55000"/>
              <a:buFont typeface="Wingdings" pitchFamily="2" charset="2"/>
              <a:buNone/>
              <a:defRPr/>
            </a:pPr>
            <a:endParaRPr lang="en-US" sz="2000" kern="0" dirty="0">
              <a:solidFill>
                <a:schemeClr val="folHlink"/>
              </a:solidFill>
              <a:latin typeface="Times New Roman" pitchFamily="18" charset="0"/>
              <a:cs typeface="Times New Roman" pitchFamily="18" charset="0"/>
            </a:endParaRPr>
          </a:p>
          <a:p>
            <a:pPr marL="342900" indent="-342900" algn="l" eaLnBrk="0" hangingPunct="0">
              <a:lnSpc>
                <a:spcPct val="90000"/>
              </a:lnSpc>
              <a:spcBef>
                <a:spcPct val="20000"/>
              </a:spcBef>
              <a:buClr>
                <a:schemeClr val="folHlink"/>
              </a:buClr>
              <a:buSzPct val="60000"/>
              <a:buFont typeface="Wingdings" pitchFamily="2" charset="2"/>
              <a:buChar char="n"/>
              <a:defRPr/>
            </a:pPr>
            <a:endParaRPr lang="en-US" kern="0" dirty="0">
              <a:solidFill>
                <a:schemeClr val="folHlink"/>
              </a:solidFill>
              <a:latin typeface="Times New Roman" pitchFamily="18" charset="0"/>
              <a:cs typeface="Times New Roman" pitchFamily="18" charset="0"/>
            </a:endParaRPr>
          </a:p>
          <a:p>
            <a:pPr marL="1143000" lvl="2" indent="-228600" algn="l" eaLnBrk="0" hangingPunct="0">
              <a:lnSpc>
                <a:spcPct val="90000"/>
              </a:lnSpc>
              <a:spcBef>
                <a:spcPct val="20000"/>
              </a:spcBef>
              <a:buClr>
                <a:schemeClr val="folHlink"/>
              </a:buClr>
              <a:buSzPct val="50000"/>
              <a:buFont typeface="Wingdings" pitchFamily="2" charset="2"/>
              <a:buChar char="n"/>
              <a:defRPr/>
            </a:pPr>
            <a:endParaRPr lang="en-GB" sz="1800" kern="0" dirty="0">
              <a:latin typeface="Times New Roman" pitchFamily="18" charset="0"/>
              <a:cs typeface="Times New Roman" pitchFamily="18" charset="0"/>
            </a:endParaRPr>
          </a:p>
        </p:txBody>
      </p:sp>
      <p:graphicFrame>
        <p:nvGraphicFramePr>
          <p:cNvPr id="8204" name="Object 12"/>
          <p:cNvGraphicFramePr>
            <a:graphicFrameLocks noChangeAspect="1"/>
          </p:cNvGraphicFramePr>
          <p:nvPr>
            <p:extLst>
              <p:ext uri="{D42A27DB-BD31-4B8C-83A1-F6EECF244321}">
                <p14:modId xmlns:p14="http://schemas.microsoft.com/office/powerpoint/2010/main" val="1915146280"/>
              </p:ext>
            </p:extLst>
          </p:nvPr>
        </p:nvGraphicFramePr>
        <p:xfrm>
          <a:off x="1143000" y="1604962"/>
          <a:ext cx="4329113" cy="719138"/>
        </p:xfrm>
        <a:graphic>
          <a:graphicData uri="http://schemas.openxmlformats.org/presentationml/2006/ole">
            <mc:AlternateContent xmlns:mc="http://schemas.openxmlformats.org/markup-compatibility/2006">
              <mc:Choice xmlns:v="urn:schemas-microsoft-com:vml" Requires="v">
                <p:oleObj spid="_x0000_s184370" name="Visio" r:id="rId5" imgW="4329312" imgH="719643" progId="Visio.Drawing.11">
                  <p:link updateAutomatic="1"/>
                </p:oleObj>
              </mc:Choice>
              <mc:Fallback>
                <p:oleObj name="Visio" r:id="rId5" imgW="4329312" imgH="719643" progId="Visio.Drawing.11">
                  <p:link updateAutomatic="1"/>
                  <p:pic>
                    <p:nvPicPr>
                      <p:cNvPr id="0" name="Picture 6"/>
                      <p:cNvPicPr>
                        <a:picLocks noChangeAspect="1" noChangeArrowheads="1"/>
                      </p:cNvPicPr>
                      <p:nvPr/>
                    </p:nvPicPr>
                    <p:blipFill>
                      <a:blip r:embed="rId6">
                        <a:alphaModFix amt="50000"/>
                        <a:extLst>
                          <a:ext uri="{28A0092B-C50C-407E-A947-70E740481C1C}">
                            <a14:useLocalDpi xmlns:a14="http://schemas.microsoft.com/office/drawing/2010/main" val="0"/>
                          </a:ext>
                        </a:extLst>
                      </a:blip>
                      <a:srcRect/>
                      <a:stretch>
                        <a:fillRect/>
                      </a:stretch>
                    </p:blipFill>
                    <p:spPr bwMode="auto">
                      <a:xfrm>
                        <a:off x="1143000" y="1604962"/>
                        <a:ext cx="4329113" cy="719138"/>
                      </a:xfrm>
                      <a:prstGeom prst="rect">
                        <a:avLst/>
                      </a:prstGeom>
                      <a:noFill/>
                      <a:ln>
                        <a:noFill/>
                      </a:ln>
                      <a:effectLst/>
                      <a:extLst>
                        <a:ext uri="{909E8E84-426E-40dd-AFC4-6F175D3DCCD1}">
                          <a14:hiddenFill xmlns:a14="http://schemas.microsoft.com/office/drawing/2010/main">
                            <a:solidFill>
                              <a:srgbClr val="008080">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cxnSp>
        <p:nvCxnSpPr>
          <p:cNvPr id="20" name="Straight Arrow Connector 19"/>
          <p:cNvCxnSpPr>
            <a:cxnSpLocks noChangeShapeType="1"/>
          </p:cNvCxnSpPr>
          <p:nvPr/>
        </p:nvCxnSpPr>
        <p:spPr bwMode="auto">
          <a:xfrm>
            <a:off x="1371600" y="2366962"/>
            <a:ext cx="4038600" cy="0"/>
          </a:xfrm>
          <a:prstGeom prst="straightConnector1">
            <a:avLst/>
          </a:prstGeom>
          <a:noFill/>
          <a:ln w="508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2" name="TextBox 21"/>
          <p:cNvSpPr txBox="1">
            <a:spLocks noChangeArrowheads="1"/>
          </p:cNvSpPr>
          <p:nvPr/>
        </p:nvSpPr>
        <p:spPr bwMode="auto">
          <a:xfrm>
            <a:off x="2514600" y="2366962"/>
            <a:ext cx="2743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cs typeface="Arial" charset="0"/>
              </a:defRPr>
            </a:lvl1pPr>
            <a:lvl2pPr marL="742950" indent="-285750" eaLnBrk="0" hangingPunct="0">
              <a:defRPr sz="2400">
                <a:solidFill>
                  <a:schemeClr val="tx1"/>
                </a:solidFill>
                <a:latin typeface="Tahoma" pitchFamily="34" charset="0"/>
                <a:cs typeface="Arial" charset="0"/>
              </a:defRPr>
            </a:lvl2pPr>
            <a:lvl3pPr marL="1143000" indent="-228600" eaLnBrk="0" hangingPunct="0">
              <a:defRPr sz="2400">
                <a:solidFill>
                  <a:schemeClr val="tx1"/>
                </a:solidFill>
                <a:latin typeface="Tahoma" pitchFamily="34" charset="0"/>
                <a:cs typeface="Arial" charset="0"/>
              </a:defRPr>
            </a:lvl3pPr>
            <a:lvl4pPr marL="1600200" indent="-228600" eaLnBrk="0" hangingPunct="0">
              <a:defRPr sz="2400">
                <a:solidFill>
                  <a:schemeClr val="tx1"/>
                </a:solidFill>
                <a:latin typeface="Tahoma" pitchFamily="34" charset="0"/>
                <a:cs typeface="Arial" charset="0"/>
              </a:defRPr>
            </a:lvl4pPr>
            <a:lvl5pPr marL="2057400" indent="-228600" eaLnBrk="0" hangingPunct="0">
              <a:defRPr sz="2400">
                <a:solidFill>
                  <a:schemeClr val="tx1"/>
                </a:solidFill>
                <a:latin typeface="Tahoma" pitchFamily="34" charset="0"/>
                <a:cs typeface="Arial" charset="0"/>
              </a:defRPr>
            </a:lvl5pPr>
            <a:lvl6pPr marL="2514600" indent="-228600" algn="ctr" eaLnBrk="0" fontAlgn="base" hangingPunct="0">
              <a:spcBef>
                <a:spcPct val="0"/>
              </a:spcBef>
              <a:spcAft>
                <a:spcPct val="0"/>
              </a:spcAft>
              <a:defRPr sz="2400">
                <a:solidFill>
                  <a:schemeClr val="tx1"/>
                </a:solidFill>
                <a:latin typeface="Tahoma" pitchFamily="34" charset="0"/>
                <a:cs typeface="Arial" charset="0"/>
              </a:defRPr>
            </a:lvl6pPr>
            <a:lvl7pPr marL="2971800" indent="-228600" algn="ctr" eaLnBrk="0" fontAlgn="base" hangingPunct="0">
              <a:spcBef>
                <a:spcPct val="0"/>
              </a:spcBef>
              <a:spcAft>
                <a:spcPct val="0"/>
              </a:spcAft>
              <a:defRPr sz="2400">
                <a:solidFill>
                  <a:schemeClr val="tx1"/>
                </a:solidFill>
                <a:latin typeface="Tahoma" pitchFamily="34" charset="0"/>
                <a:cs typeface="Arial" charset="0"/>
              </a:defRPr>
            </a:lvl7pPr>
            <a:lvl8pPr marL="3429000" indent="-228600" algn="ctr" eaLnBrk="0" fontAlgn="base" hangingPunct="0">
              <a:spcBef>
                <a:spcPct val="0"/>
              </a:spcBef>
              <a:spcAft>
                <a:spcPct val="0"/>
              </a:spcAft>
              <a:defRPr sz="2400">
                <a:solidFill>
                  <a:schemeClr val="tx1"/>
                </a:solidFill>
                <a:latin typeface="Tahoma" pitchFamily="34" charset="0"/>
                <a:cs typeface="Arial" charset="0"/>
              </a:defRPr>
            </a:lvl8pPr>
            <a:lvl9pPr marL="3886200" indent="-228600" algn="ctr" eaLnBrk="0" fontAlgn="base" hangingPunct="0">
              <a:spcBef>
                <a:spcPct val="0"/>
              </a:spcBef>
              <a:spcAft>
                <a:spcPct val="0"/>
              </a:spcAft>
              <a:defRPr sz="2400">
                <a:solidFill>
                  <a:schemeClr val="tx1"/>
                </a:solidFill>
                <a:latin typeface="Tahoma" pitchFamily="34" charset="0"/>
                <a:cs typeface="Arial" charset="0"/>
              </a:defRPr>
            </a:lvl9pPr>
          </a:lstStyle>
          <a:p>
            <a:pPr eaLnBrk="1" hangingPunct="1"/>
            <a:r>
              <a:rPr lang="en-US" sz="1600">
                <a:latin typeface="Times" pitchFamily="18" charset="0"/>
                <a:cs typeface="Times" pitchFamily="18" charset="0"/>
              </a:rPr>
              <a:t>Interrogate  and Power Tag</a:t>
            </a:r>
          </a:p>
        </p:txBody>
      </p:sp>
      <p:cxnSp>
        <p:nvCxnSpPr>
          <p:cNvPr id="23" name="Straight Arrow Connector 22"/>
          <p:cNvCxnSpPr>
            <a:cxnSpLocks noChangeShapeType="1"/>
          </p:cNvCxnSpPr>
          <p:nvPr/>
        </p:nvCxnSpPr>
        <p:spPr bwMode="auto">
          <a:xfrm flipH="1">
            <a:off x="1524000" y="2900362"/>
            <a:ext cx="4038600" cy="0"/>
          </a:xfrm>
          <a:prstGeom prst="straightConnector1">
            <a:avLst/>
          </a:prstGeom>
          <a:noFill/>
          <a:ln w="50800" algn="ctr">
            <a:solidFill>
              <a:schemeClr val="tx1"/>
            </a:solidFill>
            <a:prstDash val="dash"/>
            <a:round/>
            <a:headEnd/>
            <a:tailEnd type="arrow" w="med" len="med"/>
          </a:ln>
          <a:extLst>
            <a:ext uri="{909E8E84-426E-40dd-AFC4-6F175D3DCCD1}">
              <a14:hiddenFill xmlns:a14="http://schemas.microsoft.com/office/drawing/2010/main">
                <a:noFill/>
              </a14:hiddenFill>
            </a:ext>
          </a:extLst>
        </p:spPr>
      </p:cxnSp>
      <p:sp>
        <p:nvSpPr>
          <p:cNvPr id="26" name="TextBox 25"/>
          <p:cNvSpPr txBox="1">
            <a:spLocks noChangeArrowheads="1"/>
          </p:cNvSpPr>
          <p:nvPr/>
        </p:nvSpPr>
        <p:spPr bwMode="auto">
          <a:xfrm>
            <a:off x="2286000" y="2976562"/>
            <a:ext cx="2743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cs typeface="Arial" charset="0"/>
              </a:defRPr>
            </a:lvl1pPr>
            <a:lvl2pPr marL="742950" indent="-285750" eaLnBrk="0" hangingPunct="0">
              <a:defRPr sz="2400">
                <a:solidFill>
                  <a:schemeClr val="tx1"/>
                </a:solidFill>
                <a:latin typeface="Tahoma" pitchFamily="34" charset="0"/>
                <a:cs typeface="Arial" charset="0"/>
              </a:defRPr>
            </a:lvl2pPr>
            <a:lvl3pPr marL="1143000" indent="-228600" eaLnBrk="0" hangingPunct="0">
              <a:defRPr sz="2400">
                <a:solidFill>
                  <a:schemeClr val="tx1"/>
                </a:solidFill>
                <a:latin typeface="Tahoma" pitchFamily="34" charset="0"/>
                <a:cs typeface="Arial" charset="0"/>
              </a:defRPr>
            </a:lvl3pPr>
            <a:lvl4pPr marL="1600200" indent="-228600" eaLnBrk="0" hangingPunct="0">
              <a:defRPr sz="2400">
                <a:solidFill>
                  <a:schemeClr val="tx1"/>
                </a:solidFill>
                <a:latin typeface="Tahoma" pitchFamily="34" charset="0"/>
                <a:cs typeface="Arial" charset="0"/>
              </a:defRPr>
            </a:lvl4pPr>
            <a:lvl5pPr marL="2057400" indent="-228600" eaLnBrk="0" hangingPunct="0">
              <a:defRPr sz="2400">
                <a:solidFill>
                  <a:schemeClr val="tx1"/>
                </a:solidFill>
                <a:latin typeface="Tahoma" pitchFamily="34" charset="0"/>
                <a:cs typeface="Arial" charset="0"/>
              </a:defRPr>
            </a:lvl5pPr>
            <a:lvl6pPr marL="2514600" indent="-228600" algn="ctr" eaLnBrk="0" fontAlgn="base" hangingPunct="0">
              <a:spcBef>
                <a:spcPct val="0"/>
              </a:spcBef>
              <a:spcAft>
                <a:spcPct val="0"/>
              </a:spcAft>
              <a:defRPr sz="2400">
                <a:solidFill>
                  <a:schemeClr val="tx1"/>
                </a:solidFill>
                <a:latin typeface="Tahoma" pitchFamily="34" charset="0"/>
                <a:cs typeface="Arial" charset="0"/>
              </a:defRPr>
            </a:lvl6pPr>
            <a:lvl7pPr marL="2971800" indent="-228600" algn="ctr" eaLnBrk="0" fontAlgn="base" hangingPunct="0">
              <a:spcBef>
                <a:spcPct val="0"/>
              </a:spcBef>
              <a:spcAft>
                <a:spcPct val="0"/>
              </a:spcAft>
              <a:defRPr sz="2400">
                <a:solidFill>
                  <a:schemeClr val="tx1"/>
                </a:solidFill>
                <a:latin typeface="Tahoma" pitchFamily="34" charset="0"/>
                <a:cs typeface="Arial" charset="0"/>
              </a:defRPr>
            </a:lvl7pPr>
            <a:lvl8pPr marL="3429000" indent="-228600" algn="ctr" eaLnBrk="0" fontAlgn="base" hangingPunct="0">
              <a:spcBef>
                <a:spcPct val="0"/>
              </a:spcBef>
              <a:spcAft>
                <a:spcPct val="0"/>
              </a:spcAft>
              <a:defRPr sz="2400">
                <a:solidFill>
                  <a:schemeClr val="tx1"/>
                </a:solidFill>
                <a:latin typeface="Tahoma" pitchFamily="34" charset="0"/>
                <a:cs typeface="Arial" charset="0"/>
              </a:defRPr>
            </a:lvl8pPr>
            <a:lvl9pPr marL="3886200" indent="-228600" algn="ctr" eaLnBrk="0" fontAlgn="base" hangingPunct="0">
              <a:spcBef>
                <a:spcPct val="0"/>
              </a:spcBef>
              <a:spcAft>
                <a:spcPct val="0"/>
              </a:spcAft>
              <a:defRPr sz="2400">
                <a:solidFill>
                  <a:schemeClr val="tx1"/>
                </a:solidFill>
                <a:latin typeface="Tahoma" pitchFamily="34" charset="0"/>
                <a:cs typeface="Arial" charset="0"/>
              </a:defRPr>
            </a:lvl9pPr>
          </a:lstStyle>
          <a:p>
            <a:pPr eaLnBrk="1" hangingPunct="1"/>
            <a:r>
              <a:rPr lang="en-US" sz="1600">
                <a:latin typeface="Times" pitchFamily="18" charset="0"/>
                <a:cs typeface="Times" pitchFamily="18" charset="0"/>
              </a:rPr>
              <a:t>Responds with data, by modulating the CW</a:t>
            </a:r>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118</a:t>
            </a:fld>
            <a:r>
              <a:rPr lang="en-US" smtClean="0"/>
              <a:t>]</a:t>
            </a:r>
            <a:endParaRPr lang="en-US" dirty="0"/>
          </a:p>
        </p:txBody>
      </p:sp>
    </p:spTree>
    <p:extLst>
      <p:ext uri="{BB962C8B-B14F-4D97-AF65-F5344CB8AC3E}">
        <p14:creationId xmlns:p14="http://schemas.microsoft.com/office/powerpoint/2010/main" val="312290251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r>
              <a:rPr lang="en-US" sz="4000" b="1" smtClean="0"/>
              <a:t>RFID Backscatter: Challenges</a:t>
            </a:r>
            <a:endParaRPr lang="en-GB" sz="4000" b="1" smtClean="0"/>
          </a:p>
        </p:txBody>
      </p:sp>
      <p:sp>
        <p:nvSpPr>
          <p:cNvPr id="9220" name="Rectangle 3"/>
          <p:cNvSpPr>
            <a:spLocks noGrp="1" noChangeArrowheads="1"/>
          </p:cNvSpPr>
          <p:nvPr>
            <p:ph type="body" idx="1"/>
          </p:nvPr>
        </p:nvSpPr>
        <p:spPr>
          <a:xfrm>
            <a:off x="228600" y="914400"/>
            <a:ext cx="8915400" cy="5105400"/>
          </a:xfrm>
        </p:spPr>
        <p:txBody>
          <a:bodyPr/>
          <a:lstStyle/>
          <a:p>
            <a:r>
              <a:rPr lang="en-US" sz="2600" dirty="0" smtClean="0">
                <a:latin typeface="Times New Roman" pitchFamily="18" charset="0"/>
                <a:cs typeface="Times New Roman" pitchFamily="18" charset="0"/>
              </a:rPr>
              <a:t>Tags must remain cheap and passive tags must harvest energy</a:t>
            </a:r>
          </a:p>
          <a:p>
            <a:pPr lvl="1"/>
            <a:r>
              <a:rPr lang="en-US" sz="2200" dirty="0" smtClean="0">
                <a:latin typeface="Times New Roman" pitchFamily="18" charset="0"/>
                <a:cs typeface="Times New Roman" pitchFamily="18" charset="0"/>
              </a:rPr>
              <a:t>Limitations on circuit design.</a:t>
            </a:r>
          </a:p>
          <a:p>
            <a:pPr lvl="1"/>
            <a:r>
              <a:rPr lang="en-US" sz="2200" dirty="0" smtClean="0">
                <a:latin typeface="Times New Roman" pitchFamily="18" charset="0"/>
                <a:cs typeface="Times New Roman" pitchFamily="18" charset="0"/>
              </a:rPr>
              <a:t>Design of innovative RFIDs is a key challenge.</a:t>
            </a:r>
          </a:p>
          <a:p>
            <a:r>
              <a:rPr lang="en-US" sz="2600" dirty="0" smtClean="0">
                <a:latin typeface="Times New Roman" pitchFamily="18" charset="0"/>
                <a:cs typeface="Times New Roman" pitchFamily="18" charset="0"/>
              </a:rPr>
              <a:t>The uplink tag-to-reader communication has a strictly limited bandwidth due to limited backscatter power and tag collisions</a:t>
            </a:r>
          </a:p>
          <a:p>
            <a:pPr lvl="1"/>
            <a:r>
              <a:rPr lang="en-US" sz="2200" dirty="0" smtClean="0">
                <a:latin typeface="Times New Roman" pitchFamily="18" charset="0"/>
                <a:cs typeface="Times New Roman" pitchFamily="18" charset="0"/>
              </a:rPr>
              <a:t>How to improve the uplink communication?</a:t>
            </a:r>
          </a:p>
          <a:p>
            <a:pPr lvl="1"/>
            <a:r>
              <a:rPr lang="en-US" sz="2200" dirty="0" smtClean="0">
                <a:latin typeface="Times New Roman" pitchFamily="18" charset="0"/>
                <a:cs typeface="Times New Roman" pitchFamily="18" charset="0"/>
              </a:rPr>
              <a:t>Crucial to allow higher distances, better rate, and new applications!</a:t>
            </a:r>
          </a:p>
          <a:p>
            <a:r>
              <a:rPr lang="en-US" sz="2600" b="1" dirty="0" smtClean="0">
                <a:latin typeface="Times New Roman" pitchFamily="18" charset="0"/>
                <a:cs typeface="Times New Roman" pitchFamily="18" charset="0"/>
              </a:rPr>
              <a:t>Security</a:t>
            </a:r>
            <a:r>
              <a:rPr lang="en-US" sz="2600" dirty="0" smtClean="0">
                <a:latin typeface="Times New Roman" pitchFamily="18" charset="0"/>
                <a:cs typeface="Times New Roman" pitchFamily="18" charset="0"/>
              </a:rPr>
              <a:t> is probably the most critical issue</a:t>
            </a:r>
          </a:p>
          <a:p>
            <a:pPr lvl="1"/>
            <a:r>
              <a:rPr lang="en-US" sz="2200" b="1" dirty="0" smtClean="0">
                <a:latin typeface="Times New Roman" pitchFamily="18" charset="0"/>
                <a:cs typeface="Times New Roman" pitchFamily="18" charset="0"/>
              </a:rPr>
              <a:t>Fact: </a:t>
            </a:r>
            <a:r>
              <a:rPr lang="en-US" sz="2200" dirty="0" smtClean="0">
                <a:latin typeface="Times New Roman" pitchFamily="18" charset="0"/>
                <a:cs typeface="Times New Roman" pitchFamily="18" charset="0"/>
              </a:rPr>
              <a:t>Classical cryptography cannot be implemented on RFID tags</a:t>
            </a:r>
          </a:p>
          <a:p>
            <a:pPr lvl="1"/>
            <a:r>
              <a:rPr lang="en-US" sz="2200" dirty="0" smtClean="0">
                <a:latin typeface="Times New Roman" pitchFamily="18" charset="0"/>
                <a:cs typeface="Times New Roman" pitchFamily="18" charset="0"/>
              </a:rPr>
              <a:t>Current solutions (lightweight cryptography) are non-scalable and still present many vulnerabilities</a:t>
            </a:r>
          </a:p>
          <a:p>
            <a:pPr lvl="1"/>
            <a:r>
              <a:rPr lang="en-US" sz="2200" dirty="0" smtClean="0">
                <a:latin typeface="Times New Roman" pitchFamily="18" charset="0"/>
                <a:cs typeface="Times New Roman" pitchFamily="18" charset="0"/>
              </a:rPr>
              <a:t>Big motivation for security solutions that can be implemented with little complexity =&gt; </a:t>
            </a:r>
            <a:r>
              <a:rPr lang="en-US" sz="2200" b="1" dirty="0" smtClean="0">
                <a:latin typeface="Times New Roman" pitchFamily="18" charset="0"/>
                <a:cs typeface="Times New Roman" pitchFamily="18" charset="0"/>
              </a:rPr>
              <a:t>Physical layer security!</a:t>
            </a:r>
            <a:endParaRPr lang="en-US" sz="2200" dirty="0" smtClean="0">
              <a:latin typeface="Times New Roman" pitchFamily="18" charset="0"/>
              <a:cs typeface="Times New Roman" pitchFamily="18" charset="0"/>
            </a:endParaRPr>
          </a:p>
          <a:p>
            <a:pPr lvl="2">
              <a:lnSpc>
                <a:spcPct val="90000"/>
              </a:lnSpc>
              <a:buFont typeface="Wingdings" pitchFamily="2" charset="2"/>
              <a:buNone/>
            </a:pPr>
            <a:endParaRPr lang="en-US" sz="1800" dirty="0" smtClean="0">
              <a:latin typeface="Times New Roman" pitchFamily="18" charset="0"/>
              <a:cs typeface="Times New Roman" pitchFamily="18" charset="0"/>
            </a:endParaRPr>
          </a:p>
          <a:p>
            <a:pPr lvl="2">
              <a:lnSpc>
                <a:spcPct val="90000"/>
              </a:lnSpc>
              <a:buFont typeface="Wingdings" pitchFamily="2" charset="2"/>
              <a:buNone/>
            </a:pPr>
            <a:endParaRPr lang="en-US" sz="1800" dirty="0" smtClean="0">
              <a:latin typeface="Times New Roman" pitchFamily="18" charset="0"/>
              <a:cs typeface="Times New Roman" pitchFamily="18" charset="0"/>
            </a:endParaRPr>
          </a:p>
          <a:p>
            <a:pPr lvl="1">
              <a:lnSpc>
                <a:spcPct val="90000"/>
              </a:lnSpc>
              <a:buFont typeface="Wingdings" pitchFamily="2" charset="2"/>
              <a:buNone/>
            </a:pPr>
            <a:endParaRPr lang="en-US" sz="2000" dirty="0" smtClean="0">
              <a:solidFill>
                <a:schemeClr val="folHlink"/>
              </a:solidFill>
              <a:latin typeface="Times New Roman" pitchFamily="18" charset="0"/>
              <a:cs typeface="Times New Roman" pitchFamily="18" charset="0"/>
            </a:endParaRPr>
          </a:p>
          <a:p>
            <a:pPr>
              <a:lnSpc>
                <a:spcPct val="90000"/>
              </a:lnSpc>
            </a:pPr>
            <a:endParaRPr lang="en-US" sz="2400" dirty="0" smtClean="0">
              <a:solidFill>
                <a:schemeClr val="folHlink"/>
              </a:solidFill>
              <a:latin typeface="Times New Roman" pitchFamily="18" charset="0"/>
              <a:cs typeface="Times New Roman" pitchFamily="18" charset="0"/>
            </a:endParaRPr>
          </a:p>
          <a:p>
            <a:pPr lvl="2">
              <a:lnSpc>
                <a:spcPct val="90000"/>
              </a:lnSpc>
            </a:pPr>
            <a:endParaRPr lang="en-GB" sz="1800" dirty="0" smtClean="0">
              <a:latin typeface="Times New Roman" pitchFamily="18" charset="0"/>
              <a:cs typeface="Times New Roman" pitchFamily="18" charset="0"/>
            </a:endParaRPr>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119</a:t>
            </a:fld>
            <a:r>
              <a:rPr lang="en-US" smtClean="0"/>
              <a:t>]</a:t>
            </a:r>
            <a:endParaRPr lang="en-US" dirty="0"/>
          </a:p>
        </p:txBody>
      </p:sp>
    </p:spTree>
    <p:extLst>
      <p:ext uri="{BB962C8B-B14F-4D97-AF65-F5344CB8AC3E}">
        <p14:creationId xmlns:p14="http://schemas.microsoft.com/office/powerpoint/2010/main" val="36290382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2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22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20">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9220">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9220">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20">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220">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9220">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220">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22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1295400"/>
            <a:ext cx="54102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12</a:t>
            </a:fld>
            <a:r>
              <a:rPr lang="en-US"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p:cNvSpPr>
            <a:spLocks noGrp="1" noChangeArrowheads="1"/>
          </p:cNvSpPr>
          <p:nvPr>
            <p:ph type="title"/>
          </p:nvPr>
        </p:nvSpPr>
        <p:spPr/>
        <p:txBody>
          <a:bodyPr/>
          <a:lstStyle/>
          <a:p>
            <a:pPr eaLnBrk="1" hangingPunct="1"/>
            <a:r>
              <a:rPr lang="en-US" sz="3600" b="1" smtClean="0"/>
              <a:t>Presence of Eavesdroppers</a:t>
            </a:r>
            <a:endParaRPr lang="en-GB" sz="3600" b="1" smtClean="0"/>
          </a:p>
        </p:txBody>
      </p:sp>
      <p:pic>
        <p:nvPicPr>
          <p:cNvPr id="307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147762"/>
            <a:ext cx="121920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74" name="Object 2"/>
          <p:cNvGraphicFramePr>
            <a:graphicFrameLocks noChangeAspect="1"/>
          </p:cNvGraphicFramePr>
          <p:nvPr>
            <p:extLst>
              <p:ext uri="{D42A27DB-BD31-4B8C-83A1-F6EECF244321}">
                <p14:modId xmlns:p14="http://schemas.microsoft.com/office/powerpoint/2010/main" val="2138165547"/>
              </p:ext>
            </p:extLst>
          </p:nvPr>
        </p:nvGraphicFramePr>
        <p:xfrm>
          <a:off x="5791200" y="4325937"/>
          <a:ext cx="1201738" cy="1317625"/>
        </p:xfrm>
        <a:graphic>
          <a:graphicData uri="http://schemas.openxmlformats.org/presentationml/2006/ole">
            <mc:AlternateContent xmlns:mc="http://schemas.openxmlformats.org/markup-compatibility/2006">
              <mc:Choice xmlns:v="urn:schemas-microsoft-com:vml" Requires="v">
                <p:oleObj spid="_x0000_s185439" name="Visio" r:id="rId4" imgW="2173834" imgH="2383783" progId="Visio.Drawing.11">
                  <p:link updateAutomatic="1"/>
                </p:oleObj>
              </mc:Choice>
              <mc:Fallback>
                <p:oleObj name="Visio" r:id="rId4" imgW="2173834" imgH="2383783" progId="Visio.Drawing.11">
                  <p:link updateAutomatic="1"/>
                  <p:pic>
                    <p:nvPicPr>
                      <p:cNvPr id="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4325937"/>
                        <a:ext cx="1201738"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cxnSp>
        <p:nvCxnSpPr>
          <p:cNvPr id="3079" name="Straight Arrow Connector 9"/>
          <p:cNvCxnSpPr>
            <a:cxnSpLocks noChangeShapeType="1"/>
          </p:cNvCxnSpPr>
          <p:nvPr/>
        </p:nvCxnSpPr>
        <p:spPr bwMode="auto">
          <a:xfrm>
            <a:off x="6781800" y="2290762"/>
            <a:ext cx="0" cy="1981200"/>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080" name="TextBox 10"/>
          <p:cNvSpPr txBox="1">
            <a:spLocks noChangeArrowheads="1"/>
          </p:cNvSpPr>
          <p:nvPr/>
        </p:nvSpPr>
        <p:spPr bwMode="auto">
          <a:xfrm>
            <a:off x="6807200" y="2824162"/>
            <a:ext cx="1089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algn="ctr"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algn="ctr"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algn="ctr"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algn="ctr"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r>
              <a:rPr lang="en-US" sz="1600">
                <a:latin typeface="Times" pitchFamily="18" charset="0"/>
                <a:cs typeface="Times" pitchFamily="18" charset="0"/>
              </a:rPr>
              <a:t>Interrogate</a:t>
            </a:r>
          </a:p>
          <a:p>
            <a:pPr eaLnBrk="1" hangingPunct="1"/>
            <a:r>
              <a:rPr lang="en-US" sz="1600">
                <a:latin typeface="Times" pitchFamily="18" charset="0"/>
                <a:cs typeface="Times" pitchFamily="18" charset="0"/>
              </a:rPr>
              <a:t>and power </a:t>
            </a:r>
          </a:p>
          <a:p>
            <a:pPr eaLnBrk="1" hangingPunct="1"/>
            <a:r>
              <a:rPr lang="en-US" sz="1600">
                <a:latin typeface="Times" pitchFamily="18" charset="0"/>
                <a:cs typeface="Times" pitchFamily="18" charset="0"/>
              </a:rPr>
              <a:t>Tag</a:t>
            </a:r>
            <a:endParaRPr lang="en-US" sz="1600" b="1">
              <a:latin typeface="Times" pitchFamily="18" charset="0"/>
              <a:cs typeface="Times" pitchFamily="18" charset="0"/>
            </a:endParaRPr>
          </a:p>
        </p:txBody>
      </p:sp>
      <p:cxnSp>
        <p:nvCxnSpPr>
          <p:cNvPr id="3081" name="Straight Arrow Connector 14"/>
          <p:cNvCxnSpPr>
            <a:cxnSpLocks noChangeShapeType="1"/>
          </p:cNvCxnSpPr>
          <p:nvPr/>
        </p:nvCxnSpPr>
        <p:spPr bwMode="auto">
          <a:xfrm flipV="1">
            <a:off x="5791200" y="2290762"/>
            <a:ext cx="0" cy="2133600"/>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graphicFrame>
        <p:nvGraphicFramePr>
          <p:cNvPr id="3075" name="Object 3"/>
          <p:cNvGraphicFramePr>
            <a:graphicFrameLocks noChangeAspect="1"/>
          </p:cNvGraphicFramePr>
          <p:nvPr>
            <p:extLst>
              <p:ext uri="{D42A27DB-BD31-4B8C-83A1-F6EECF244321}">
                <p14:modId xmlns:p14="http://schemas.microsoft.com/office/powerpoint/2010/main" val="2771375388"/>
              </p:ext>
            </p:extLst>
          </p:nvPr>
        </p:nvGraphicFramePr>
        <p:xfrm>
          <a:off x="5943600" y="2214562"/>
          <a:ext cx="719138" cy="2105025"/>
        </p:xfrm>
        <a:graphic>
          <a:graphicData uri="http://schemas.openxmlformats.org/presentationml/2006/ole">
            <mc:AlternateContent xmlns:mc="http://schemas.openxmlformats.org/markup-compatibility/2006">
              <mc:Choice xmlns:v="urn:schemas-microsoft-com:vml" Requires="v">
                <p:oleObj spid="_x0000_s185440" name="Visio" r:id="rId6" imgW="719662" imgH="2533327" progId="Visio.Drawing.11">
                  <p:link updateAutomatic="1"/>
                </p:oleObj>
              </mc:Choice>
              <mc:Fallback>
                <p:oleObj name="Visio" r:id="rId6" imgW="719662" imgH="2533327" progId="Visio.Drawing.11">
                  <p:link updateAutomatic="1"/>
                  <p:pic>
                    <p:nvPicPr>
                      <p:cNvPr id="0"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2214562"/>
                        <a:ext cx="719138"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082" name="TextBox 20"/>
          <p:cNvSpPr txBox="1">
            <a:spLocks noChangeArrowheads="1"/>
          </p:cNvSpPr>
          <p:nvPr/>
        </p:nvSpPr>
        <p:spPr bwMode="auto">
          <a:xfrm>
            <a:off x="4648200" y="2824162"/>
            <a:ext cx="1066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algn="ctr"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algn="ctr"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algn="ctr"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algn="ctr"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r>
              <a:rPr lang="en-US" sz="1600">
                <a:latin typeface="Times" pitchFamily="18" charset="0"/>
                <a:cs typeface="Times" pitchFamily="18" charset="0"/>
              </a:rPr>
              <a:t>Tag</a:t>
            </a:r>
          </a:p>
          <a:p>
            <a:pPr eaLnBrk="1" hangingPunct="1"/>
            <a:r>
              <a:rPr lang="en-US" sz="1600">
                <a:latin typeface="Times" pitchFamily="18" charset="0"/>
                <a:cs typeface="Times" pitchFamily="18" charset="0"/>
              </a:rPr>
              <a:t>Responds</a:t>
            </a:r>
          </a:p>
          <a:p>
            <a:pPr eaLnBrk="1" hangingPunct="1"/>
            <a:r>
              <a:rPr lang="en-US" sz="1600">
                <a:latin typeface="Times" pitchFamily="18" charset="0"/>
                <a:cs typeface="Times" pitchFamily="18" charset="0"/>
              </a:rPr>
              <a:t>with data/ID</a:t>
            </a:r>
          </a:p>
        </p:txBody>
      </p:sp>
      <p:sp>
        <p:nvSpPr>
          <p:cNvPr id="3083" name="AutoShape 16"/>
          <p:cNvSpPr>
            <a:spLocks noChangeArrowheads="1"/>
          </p:cNvSpPr>
          <p:nvPr/>
        </p:nvSpPr>
        <p:spPr bwMode="auto">
          <a:xfrm>
            <a:off x="7010400" y="3967162"/>
            <a:ext cx="1905000" cy="1828800"/>
          </a:xfrm>
          <a:prstGeom prst="wedgeRectCallout">
            <a:avLst>
              <a:gd name="adj1" fmla="val -91037"/>
              <a:gd name="adj2" fmla="val -7611"/>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r>
              <a:rPr lang="en-US" sz="2000" dirty="0">
                <a:latin typeface="Times New Roman" pitchFamily="18" charset="0"/>
              </a:rPr>
              <a:t>Passive tag</a:t>
            </a:r>
          </a:p>
          <a:p>
            <a:r>
              <a:rPr lang="en-US" sz="2000" dirty="0">
                <a:latin typeface="Times New Roman" pitchFamily="18" charset="0"/>
              </a:rPr>
              <a:t>requires</a:t>
            </a:r>
          </a:p>
          <a:p>
            <a:r>
              <a:rPr lang="en-US" sz="2000" dirty="0">
                <a:latin typeface="Times New Roman" pitchFamily="18" charset="0"/>
              </a:rPr>
              <a:t>the reader’s</a:t>
            </a:r>
          </a:p>
          <a:p>
            <a:r>
              <a:rPr lang="en-US" sz="2000" dirty="0">
                <a:latin typeface="Times New Roman" pitchFamily="18" charset="0"/>
              </a:rPr>
              <a:t> continuous</a:t>
            </a:r>
          </a:p>
          <a:p>
            <a:r>
              <a:rPr lang="en-US" sz="2000" dirty="0">
                <a:latin typeface="Times New Roman" pitchFamily="18" charset="0"/>
              </a:rPr>
              <a:t>wave to power up!</a:t>
            </a:r>
            <a:endParaRPr lang="nb-NO" sz="2000" dirty="0">
              <a:latin typeface="Times New Roman" pitchFamily="18" charset="0"/>
            </a:endParaRPr>
          </a:p>
        </p:txBody>
      </p:sp>
      <p:pic>
        <p:nvPicPr>
          <p:cNvPr id="198662"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43800" y="1833562"/>
            <a:ext cx="10525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3"/>
          <p:cNvSpPr txBox="1">
            <a:spLocks noChangeArrowheads="1"/>
          </p:cNvSpPr>
          <p:nvPr/>
        </p:nvSpPr>
        <p:spPr bwMode="auto">
          <a:xfrm>
            <a:off x="76200" y="995362"/>
            <a:ext cx="4953000" cy="5105400"/>
          </a:xfrm>
          <a:prstGeom prst="rect">
            <a:avLst/>
          </a:prstGeom>
          <a:noFill/>
          <a:ln w="9525">
            <a:noFill/>
            <a:miter lim="800000"/>
            <a:headEnd/>
            <a:tailEnd/>
          </a:ln>
        </p:spPr>
        <p:txBody>
          <a:bodyPr/>
          <a:lstStyle/>
          <a:p>
            <a:pPr marL="342900" indent="-342900" algn="l" eaLnBrk="0" hangingPunct="0">
              <a:lnSpc>
                <a:spcPct val="105000"/>
              </a:lnSpc>
              <a:spcBef>
                <a:spcPct val="20000"/>
              </a:spcBef>
              <a:buClr>
                <a:schemeClr val="folHlink"/>
              </a:buClr>
              <a:buSzPct val="60000"/>
              <a:buFont typeface="Wingdings" pitchFamily="2" charset="2"/>
              <a:buChar char="n"/>
              <a:defRPr/>
            </a:pPr>
            <a:r>
              <a:rPr lang="en-US" kern="0" dirty="0">
                <a:latin typeface="Times New Roman" pitchFamily="18" charset="0"/>
                <a:cs typeface="Times New Roman" pitchFamily="18" charset="0"/>
              </a:rPr>
              <a:t>A nearby eavesdropper can tap into the communication</a:t>
            </a:r>
            <a:endParaRPr lang="en-US" sz="2000" dirty="0">
              <a:latin typeface="Times New Roman" pitchFamily="18" charset="0"/>
              <a:cs typeface="Times New Roman" pitchFamily="18" charset="0"/>
            </a:endParaRPr>
          </a:p>
          <a:p>
            <a:pPr marL="342900" indent="-342900" algn="l" eaLnBrk="0" hangingPunct="0">
              <a:lnSpc>
                <a:spcPct val="105000"/>
              </a:lnSpc>
              <a:spcBef>
                <a:spcPct val="20000"/>
              </a:spcBef>
              <a:buClr>
                <a:schemeClr val="folHlink"/>
              </a:buClr>
              <a:buSzPct val="60000"/>
              <a:buFont typeface="Wingdings" pitchFamily="2" charset="2"/>
              <a:buChar char="n"/>
              <a:defRPr/>
            </a:pPr>
            <a:r>
              <a:rPr lang="en-US" kern="0" dirty="0">
                <a:latin typeface="Times New Roman" pitchFamily="18" charset="0"/>
                <a:cs typeface="Times New Roman" pitchFamily="18" charset="0"/>
              </a:rPr>
              <a:t>Classical cryptography cannot be implemented on RFID tags</a:t>
            </a:r>
          </a:p>
          <a:p>
            <a:pPr marL="800100" lvl="1" indent="-342900" algn="l" eaLnBrk="0" hangingPunct="0">
              <a:lnSpc>
                <a:spcPct val="105000"/>
              </a:lnSpc>
              <a:spcBef>
                <a:spcPct val="20000"/>
              </a:spcBef>
              <a:buClr>
                <a:schemeClr val="folHlink"/>
              </a:buClr>
              <a:buSzPct val="60000"/>
              <a:buFont typeface="Wingdings" pitchFamily="2" charset="2"/>
              <a:buChar char="n"/>
              <a:defRPr/>
            </a:pPr>
            <a:r>
              <a:rPr lang="en-US" sz="2000" kern="0" dirty="0">
                <a:latin typeface="Times New Roman" pitchFamily="18" charset="0"/>
                <a:cs typeface="Times New Roman" pitchFamily="18" charset="0"/>
              </a:rPr>
              <a:t>PHY security in RFID: research frontier, no works done yet!</a:t>
            </a:r>
          </a:p>
          <a:p>
            <a:pPr marL="342900" indent="-342900" algn="l" eaLnBrk="0" hangingPunct="0">
              <a:lnSpc>
                <a:spcPct val="105000"/>
              </a:lnSpc>
              <a:spcBef>
                <a:spcPct val="20000"/>
              </a:spcBef>
              <a:buClr>
                <a:schemeClr val="folHlink"/>
              </a:buClr>
              <a:buSzPct val="60000"/>
              <a:buFont typeface="Wingdings" pitchFamily="2" charset="2"/>
              <a:buChar char="n"/>
              <a:defRPr/>
            </a:pPr>
            <a:r>
              <a:rPr lang="en-US" kern="0" dirty="0">
                <a:latin typeface="Times New Roman" pitchFamily="18" charset="0"/>
                <a:cs typeface="Times New Roman" pitchFamily="18" charset="0"/>
              </a:rPr>
              <a:t>Backscatter features</a:t>
            </a:r>
          </a:p>
          <a:p>
            <a:pPr marL="800100" lvl="1" indent="-342900" algn="l" eaLnBrk="0" hangingPunct="0">
              <a:lnSpc>
                <a:spcPct val="105000"/>
              </a:lnSpc>
              <a:spcBef>
                <a:spcPct val="20000"/>
              </a:spcBef>
              <a:buClr>
                <a:schemeClr val="folHlink"/>
              </a:buClr>
              <a:buSzPct val="60000"/>
              <a:buFont typeface="Wingdings" pitchFamily="2" charset="2"/>
              <a:buChar char="n"/>
              <a:defRPr/>
            </a:pPr>
            <a:r>
              <a:rPr lang="en-US" sz="2000" kern="0" dirty="0">
                <a:latin typeface="Times New Roman" pitchFamily="18" charset="0"/>
                <a:cs typeface="Times New Roman" pitchFamily="18" charset="0"/>
              </a:rPr>
              <a:t>Eavesdropping is useful at close distances</a:t>
            </a:r>
          </a:p>
          <a:p>
            <a:pPr marL="800100" lvl="1" indent="-342900" algn="l" eaLnBrk="0" hangingPunct="0">
              <a:lnSpc>
                <a:spcPct val="105000"/>
              </a:lnSpc>
              <a:spcBef>
                <a:spcPct val="20000"/>
              </a:spcBef>
              <a:buClr>
                <a:schemeClr val="folHlink"/>
              </a:buClr>
              <a:buSzPct val="60000"/>
              <a:buFont typeface="Wingdings" pitchFamily="2" charset="2"/>
              <a:buChar char="n"/>
              <a:defRPr/>
            </a:pPr>
            <a:r>
              <a:rPr lang="en-US" sz="2000" kern="0" dirty="0">
                <a:latin typeface="Times New Roman" pitchFamily="18" charset="0"/>
                <a:cs typeface="Times New Roman" pitchFamily="18" charset="0"/>
              </a:rPr>
              <a:t>Eavesdroppers are mainly interested in the uplink signal/tag data</a:t>
            </a:r>
          </a:p>
          <a:p>
            <a:pPr marL="800100" lvl="1" indent="-342900" algn="l" eaLnBrk="0" hangingPunct="0">
              <a:lnSpc>
                <a:spcPct val="105000"/>
              </a:lnSpc>
              <a:spcBef>
                <a:spcPct val="20000"/>
              </a:spcBef>
              <a:buClr>
                <a:schemeClr val="folHlink"/>
              </a:buClr>
              <a:buSzPct val="60000"/>
              <a:buFont typeface="Wingdings" pitchFamily="2" charset="2"/>
              <a:buChar char="n"/>
              <a:defRPr/>
            </a:pPr>
            <a:r>
              <a:rPr lang="en-US" sz="2000" kern="0" dirty="0">
                <a:latin typeface="Times New Roman" pitchFamily="18" charset="0"/>
                <a:cs typeface="Times New Roman" pitchFamily="18" charset="0"/>
              </a:rPr>
              <a:t>The downlink reader-tag signal is also received by the eavesdropper during backscatter</a:t>
            </a:r>
          </a:p>
          <a:p>
            <a:pPr marL="342900" indent="-342900" algn="l" eaLnBrk="0" hangingPunct="0">
              <a:lnSpc>
                <a:spcPct val="105000"/>
              </a:lnSpc>
              <a:spcBef>
                <a:spcPct val="20000"/>
              </a:spcBef>
              <a:buClr>
                <a:schemeClr val="folHlink"/>
              </a:buClr>
              <a:buSzPct val="60000"/>
              <a:buFont typeface="Wingdings" pitchFamily="2" charset="2"/>
              <a:buChar char="n"/>
              <a:defRPr/>
            </a:pPr>
            <a:endParaRPr lang="en-US" kern="0" dirty="0">
              <a:solidFill>
                <a:schemeClr val="folHlink"/>
              </a:solidFill>
              <a:latin typeface="Times New Roman" pitchFamily="18" charset="0"/>
              <a:cs typeface="Times New Roman" pitchFamily="18" charset="0"/>
            </a:endParaRPr>
          </a:p>
          <a:p>
            <a:pPr marL="342900" indent="-342900" algn="l" eaLnBrk="0" hangingPunct="0">
              <a:lnSpc>
                <a:spcPct val="105000"/>
              </a:lnSpc>
              <a:spcBef>
                <a:spcPct val="20000"/>
              </a:spcBef>
              <a:buClr>
                <a:schemeClr val="folHlink"/>
              </a:buClr>
              <a:buSzPct val="60000"/>
              <a:buFont typeface="Wingdings" pitchFamily="2" charset="2"/>
              <a:buChar char="n"/>
              <a:defRPr/>
            </a:pPr>
            <a:endParaRPr lang="en-GB" kern="0" dirty="0">
              <a:latin typeface="Times New Roman" pitchFamily="18" charset="0"/>
              <a:cs typeface="Times New Roman" pitchFamily="18" charset="0"/>
            </a:endParaRPr>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120</a:t>
            </a:fld>
            <a:r>
              <a:rPr lang="en-US" smtClean="0"/>
              <a:t>]</a:t>
            </a:r>
            <a:endParaRPr lang="en-US" dirty="0"/>
          </a:p>
        </p:txBody>
      </p:sp>
    </p:spTree>
    <p:extLst>
      <p:ext uri="{BB962C8B-B14F-4D97-AF65-F5344CB8AC3E}">
        <p14:creationId xmlns:p14="http://schemas.microsoft.com/office/powerpoint/2010/main" val="365994140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86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8">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GB" sz="3200" i="0" dirty="0" smtClean="0">
                <a:ea typeface="ＭＳ Ｐゴシック" charset="-128"/>
              </a:rPr>
              <a:t>Outline</a:t>
            </a:r>
          </a:p>
        </p:txBody>
      </p:sp>
      <p:sp>
        <p:nvSpPr>
          <p:cNvPr id="148483" name="Rectangle 3"/>
          <p:cNvSpPr>
            <a:spLocks noGrp="1" noChangeArrowheads="1"/>
          </p:cNvSpPr>
          <p:nvPr>
            <p:ph idx="1"/>
          </p:nvPr>
        </p:nvSpPr>
        <p:spPr>
          <a:xfrm>
            <a:off x="838200" y="1066800"/>
            <a:ext cx="7772400" cy="5486400"/>
          </a:xfrm>
        </p:spPr>
        <p:txBody>
          <a:bodyPr/>
          <a:lstStyle/>
          <a:p>
            <a:pPr>
              <a:lnSpc>
                <a:spcPct val="90000"/>
              </a:lnSpc>
            </a:pPr>
            <a:r>
              <a:rPr lang="en-US" altLang="zh-CN" dirty="0" smtClean="0">
                <a:ea typeface="ＭＳ Ｐゴシック" pitchFamily="34" charset="-128"/>
                <a:cs typeface="Times New Roman" pitchFamily="18" charset="0"/>
              </a:rPr>
              <a:t>Overview of Physical Layer </a:t>
            </a:r>
            <a:r>
              <a:rPr lang="en-US" altLang="zh-CN" dirty="0">
                <a:ea typeface="ＭＳ Ｐゴシック" pitchFamily="34" charset="-128"/>
                <a:cs typeface="Times New Roman" pitchFamily="18" charset="0"/>
              </a:rPr>
              <a:t>S</a:t>
            </a:r>
            <a:r>
              <a:rPr lang="en-US" altLang="zh-CN" dirty="0" smtClean="0">
                <a:ea typeface="ＭＳ Ｐゴシック" pitchFamily="34" charset="-128"/>
                <a:cs typeface="Times New Roman" pitchFamily="18" charset="0"/>
              </a:rPr>
              <a:t>ecurity</a:t>
            </a:r>
          </a:p>
          <a:p>
            <a:pPr>
              <a:lnSpc>
                <a:spcPct val="90000"/>
              </a:lnSpc>
            </a:pPr>
            <a:r>
              <a:rPr lang="en-US" altLang="zh-CN" dirty="0" smtClean="0">
                <a:ea typeface="ＭＳ Ｐゴシック" pitchFamily="34" charset="-128"/>
                <a:cs typeface="Times New Roman" pitchFamily="18" charset="0"/>
              </a:rPr>
              <a:t>Information Theoretic Fundamentals</a:t>
            </a:r>
          </a:p>
          <a:p>
            <a:pPr>
              <a:lnSpc>
                <a:spcPct val="90000"/>
              </a:lnSpc>
            </a:pPr>
            <a:r>
              <a:rPr lang="en-US" altLang="zh-CN" dirty="0" smtClean="0">
                <a:ea typeface="ＭＳ Ｐゴシック" pitchFamily="34" charset="-128"/>
                <a:cs typeface="Times New Roman" pitchFamily="18" charset="0"/>
              </a:rPr>
              <a:t>Signal Processing Technique</a:t>
            </a:r>
          </a:p>
          <a:p>
            <a:pPr>
              <a:lnSpc>
                <a:spcPct val="90000"/>
              </a:lnSpc>
            </a:pPr>
            <a:r>
              <a:rPr lang="en-US" altLang="zh-CN" dirty="0" smtClean="0">
                <a:ea typeface="ＭＳ Ｐゴシック" pitchFamily="34" charset="-128"/>
                <a:cs typeface="Times New Roman" pitchFamily="18" charset="0"/>
              </a:rPr>
              <a:t>Resource Allocation Game Theoretical Study</a:t>
            </a:r>
          </a:p>
          <a:p>
            <a:pPr>
              <a:lnSpc>
                <a:spcPct val="90000"/>
              </a:lnSpc>
            </a:pPr>
            <a:r>
              <a:rPr lang="en-US" altLang="zh-CN" dirty="0" smtClean="0">
                <a:ea typeface="ＭＳ Ｐゴシック" pitchFamily="34" charset="-128"/>
                <a:cs typeface="Times New Roman" pitchFamily="18" charset="0"/>
              </a:rPr>
              <a:t>Variety of Applications</a:t>
            </a:r>
          </a:p>
          <a:p>
            <a:pPr lvl="1">
              <a:lnSpc>
                <a:spcPct val="90000"/>
              </a:lnSpc>
            </a:pPr>
            <a:r>
              <a:rPr lang="en-US" altLang="zh-CN" dirty="0" smtClean="0">
                <a:ea typeface="ＭＳ Ｐゴシック" pitchFamily="34" charset="-128"/>
                <a:cs typeface="Times New Roman" pitchFamily="18" charset="0"/>
              </a:rPr>
              <a:t>Cognitive Relay Network</a:t>
            </a:r>
          </a:p>
          <a:p>
            <a:pPr lvl="1">
              <a:lnSpc>
                <a:spcPct val="90000"/>
              </a:lnSpc>
            </a:pPr>
            <a:r>
              <a:rPr lang="en-US" altLang="zh-CN" dirty="0" smtClean="0">
                <a:ea typeface="ＭＳ Ｐゴシック" pitchFamily="34" charset="-128"/>
                <a:cs typeface="Times New Roman" pitchFamily="18" charset="0"/>
              </a:rPr>
              <a:t>Two-Way Relay Network</a:t>
            </a:r>
          </a:p>
          <a:p>
            <a:pPr lvl="1">
              <a:lnSpc>
                <a:spcPct val="90000"/>
              </a:lnSpc>
            </a:pPr>
            <a:r>
              <a:rPr lang="en-US" altLang="zh-CN" dirty="0" err="1" smtClean="0">
                <a:ea typeface="ＭＳ Ｐゴシック" pitchFamily="34" charset="-128"/>
                <a:cs typeface="Times New Roman" pitchFamily="18" charset="0"/>
              </a:rPr>
              <a:t>Femtocell</a:t>
            </a:r>
            <a:r>
              <a:rPr lang="en-US" altLang="zh-CN" dirty="0" smtClean="0">
                <a:ea typeface="ＭＳ Ｐゴシック" pitchFamily="34" charset="-128"/>
                <a:cs typeface="Times New Roman" pitchFamily="18" charset="0"/>
              </a:rPr>
              <a:t> Network</a:t>
            </a:r>
          </a:p>
          <a:p>
            <a:pPr lvl="1">
              <a:lnSpc>
                <a:spcPct val="90000"/>
              </a:lnSpc>
            </a:pPr>
            <a:r>
              <a:rPr lang="en-US" altLang="zh-CN" dirty="0" smtClean="0">
                <a:ea typeface="ＭＳ Ｐゴシック" pitchFamily="34" charset="-128"/>
                <a:cs typeface="Times New Roman" pitchFamily="18" charset="0"/>
              </a:rPr>
              <a:t>RFID</a:t>
            </a:r>
          </a:p>
          <a:p>
            <a:pPr lvl="1">
              <a:lnSpc>
                <a:spcPct val="90000"/>
              </a:lnSpc>
            </a:pPr>
            <a:r>
              <a:rPr lang="en-US" altLang="zh-CN" dirty="0" smtClean="0">
                <a:solidFill>
                  <a:srgbClr val="FF0000"/>
                </a:solidFill>
                <a:ea typeface="ＭＳ Ｐゴシック" pitchFamily="34" charset="-128"/>
                <a:cs typeface="Times New Roman" pitchFamily="18" charset="0"/>
              </a:rPr>
              <a:t>Satellite Network</a:t>
            </a:r>
          </a:p>
          <a:p>
            <a:pPr>
              <a:lnSpc>
                <a:spcPct val="90000"/>
              </a:lnSpc>
            </a:pPr>
            <a:r>
              <a:rPr lang="en-US" altLang="zh-CN" dirty="0" smtClean="0">
                <a:ea typeface="ＭＳ Ｐゴシック" pitchFamily="34" charset="-128"/>
                <a:cs typeface="Times New Roman" pitchFamily="18" charset="0"/>
              </a:rPr>
              <a:t>Conclusion</a:t>
            </a:r>
            <a:endParaRPr lang="en-GB" altLang="zh-CN" dirty="0" smtClean="0">
              <a:ea typeface="ＭＳ Ｐゴシック" pitchFamily="34" charset="-128"/>
              <a:cs typeface="Times New Roman" pitchFamily="18" charset="0"/>
            </a:endParaRPr>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121</a:t>
            </a:fld>
            <a:r>
              <a:rPr lang="en-US"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i="0" dirty="0" smtClean="0">
                <a:ea typeface="ＭＳ Ｐゴシック" charset="-128"/>
              </a:rPr>
              <a:t>Satellite Network</a:t>
            </a:r>
          </a:p>
        </p:txBody>
      </p:sp>
      <p:pic>
        <p:nvPicPr>
          <p:cNvPr id="14950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9501" y="1066800"/>
            <a:ext cx="7638699" cy="4258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49508" name="Rectangle 4"/>
          <p:cNvSpPr>
            <a:spLocks noChangeArrowheads="1"/>
          </p:cNvSpPr>
          <p:nvPr/>
        </p:nvSpPr>
        <p:spPr bwMode="auto">
          <a:xfrm>
            <a:off x="304800" y="5257800"/>
            <a:ext cx="8534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altLang="zh-CN" sz="1600" dirty="0"/>
              <a:t>Jiang Lei, Zhu Han, M. A. Vazquez-Castro, and Are </a:t>
            </a:r>
            <a:r>
              <a:rPr lang="en-US" altLang="zh-CN" sz="1600" dirty="0" err="1" smtClean="0"/>
              <a:t>Hjorungnes</a:t>
            </a:r>
            <a:r>
              <a:rPr lang="en-US" altLang="zh-CN" sz="1600" dirty="0" smtClean="0"/>
              <a:t>, “</a:t>
            </a:r>
            <a:r>
              <a:rPr lang="en-US" altLang="zh-CN" sz="1600" dirty="0" err="1" smtClean="0"/>
              <a:t>Multibeam</a:t>
            </a:r>
            <a:r>
              <a:rPr lang="en-US" altLang="zh-CN" sz="1600" dirty="0" smtClean="0"/>
              <a:t> </a:t>
            </a:r>
            <a:r>
              <a:rPr lang="en-US" altLang="zh-CN" sz="1600" dirty="0"/>
              <a:t>Satellite Power Control and Beamforming with Individual Secrecy Rate Constraints</a:t>
            </a:r>
            <a:r>
              <a:rPr lang="en-US" altLang="zh-CN" sz="1600" dirty="0" smtClean="0"/>
              <a:t>,”</a:t>
            </a:r>
            <a:r>
              <a:rPr lang="en-US" altLang="zh-CN" sz="1600" dirty="0"/>
              <a:t> </a:t>
            </a:r>
            <a:r>
              <a:rPr lang="en-US" altLang="zh-CN" sz="1600" i="1" dirty="0"/>
              <a:t>IEEE Transactions on Information Forensics and Security</a:t>
            </a:r>
            <a:r>
              <a:rPr lang="en-US" altLang="zh-CN" sz="1600" dirty="0"/>
              <a:t>, Special Issue on Using the Physical Layer for Securing the Next Generation of Communication Systems, </a:t>
            </a:r>
            <a:r>
              <a:rPr lang="en-US" altLang="zh-CN" sz="1600" dirty="0" smtClean="0"/>
              <a:t>vol. 6</a:t>
            </a:r>
            <a:r>
              <a:rPr lang="en-US" altLang="zh-CN" sz="1600" dirty="0"/>
              <a:t>, no</a:t>
            </a:r>
            <a:r>
              <a:rPr lang="en-US" altLang="zh-CN" sz="1600" dirty="0" smtClean="0"/>
              <a:t>. 4</a:t>
            </a:r>
            <a:r>
              <a:rPr lang="en-US" altLang="zh-CN" sz="1600" dirty="0"/>
              <a:t>, </a:t>
            </a:r>
            <a:r>
              <a:rPr lang="en-US" altLang="zh-CN" sz="1600" dirty="0" smtClean="0"/>
              <a:t>pp.661-671</a:t>
            </a:r>
            <a:r>
              <a:rPr lang="en-US" altLang="zh-CN" sz="1600" dirty="0"/>
              <a:t>, </a:t>
            </a:r>
            <a:r>
              <a:rPr lang="en-US" altLang="zh-CN" sz="1600" dirty="0" smtClean="0"/>
              <a:t>Sept. </a:t>
            </a:r>
            <a:r>
              <a:rPr lang="en-US" altLang="zh-CN" sz="1600" dirty="0"/>
              <a:t>2011.</a:t>
            </a:r>
          </a:p>
        </p:txBody>
      </p:sp>
      <p:sp>
        <p:nvSpPr>
          <p:cNvPr id="4" name="灯片编号占位符 3"/>
          <p:cNvSpPr>
            <a:spLocks noGrp="1"/>
          </p:cNvSpPr>
          <p:nvPr>
            <p:ph type="sldNum" sz="quarter" idx="11"/>
          </p:nvPr>
        </p:nvSpPr>
        <p:spPr/>
        <p:txBody>
          <a:bodyPr/>
          <a:lstStyle/>
          <a:p>
            <a:pPr>
              <a:defRPr/>
            </a:pPr>
            <a:r>
              <a:rPr lang="en-US" smtClean="0"/>
              <a:t>[</a:t>
            </a:r>
            <a:fld id="{76C16D65-260D-406F-A2BF-AB769FEB7B8A}" type="slidenum">
              <a:rPr lang="en-US" smtClean="0"/>
              <a:pPr>
                <a:defRPr/>
              </a:pPr>
              <a:t>122</a:t>
            </a:fld>
            <a:r>
              <a:rPr lang="en-US" smtClean="0"/>
              <a:t>]</a:t>
            </a:r>
            <a:endParaRPr lang="en-US" dirty="0"/>
          </a:p>
        </p:txBody>
      </p:sp>
    </p:spTree>
    <p:extLst>
      <p:ext uri="{BB962C8B-B14F-4D97-AF65-F5344CB8AC3E}">
        <p14:creationId xmlns:p14="http://schemas.microsoft.com/office/powerpoint/2010/main" val="31806413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ChangeArrowheads="1"/>
          </p:cNvSpPr>
          <p:nvPr>
            <p:ph type="title" idx="4294967295"/>
          </p:nvPr>
        </p:nvSpPr>
        <p:spPr>
          <a:xfrm>
            <a:off x="842996" y="457200"/>
            <a:ext cx="7881542" cy="602236"/>
          </a:xfrm>
        </p:spPr>
        <p:txBody>
          <a:bodyPr/>
          <a:lstStyle/>
          <a:p>
            <a:r>
              <a:rPr lang="en-US" altLang="zh-CN" sz="3500" dirty="0"/>
              <a:t>Matrix Model </a:t>
            </a:r>
            <a:br>
              <a:rPr lang="en-US" altLang="zh-CN" sz="3500" dirty="0"/>
            </a:br>
            <a:r>
              <a:rPr lang="en-US" altLang="zh-CN" sz="3500" dirty="0"/>
              <a:t>of Satellite Broadcast Channel</a:t>
            </a:r>
            <a:endParaRPr lang="zh-CN" altLang="en-US" sz="3500" dirty="0"/>
          </a:p>
        </p:txBody>
      </p:sp>
      <p:sp>
        <p:nvSpPr>
          <p:cNvPr id="401411" name="Rectangle 3"/>
          <p:cNvSpPr>
            <a:spLocks noGrp="1" noChangeArrowheads="1"/>
          </p:cNvSpPr>
          <p:nvPr>
            <p:ph type="body" idx="4294967295"/>
          </p:nvPr>
        </p:nvSpPr>
        <p:spPr>
          <a:xfrm>
            <a:off x="570143" y="3079697"/>
            <a:ext cx="8116386" cy="1437875"/>
          </a:xfrm>
        </p:spPr>
        <p:txBody>
          <a:bodyPr/>
          <a:lstStyle/>
          <a:p>
            <a:pPr>
              <a:lnSpc>
                <a:spcPct val="80000"/>
              </a:lnSpc>
            </a:pPr>
            <a:r>
              <a:rPr lang="en-US" altLang="zh-CN" sz="1400"/>
              <a:t>The signals received by the kth user can be expressed as desired signal and interference as</a:t>
            </a:r>
          </a:p>
          <a:p>
            <a:pPr>
              <a:lnSpc>
                <a:spcPct val="80000"/>
              </a:lnSpc>
            </a:pPr>
            <a:endParaRPr lang="zh-CN" altLang="en-US" sz="1400"/>
          </a:p>
          <a:p>
            <a:pPr>
              <a:lnSpc>
                <a:spcPct val="80000"/>
              </a:lnSpc>
            </a:pPr>
            <a:endParaRPr lang="zh-CN" altLang="en-US" sz="1400"/>
          </a:p>
          <a:p>
            <a:pPr>
              <a:lnSpc>
                <a:spcPct val="80000"/>
              </a:lnSpc>
            </a:pPr>
            <a:endParaRPr lang="zh-CN" altLang="en-US" sz="1400"/>
          </a:p>
          <a:p>
            <a:pPr>
              <a:lnSpc>
                <a:spcPct val="80000"/>
              </a:lnSpc>
            </a:pPr>
            <a:endParaRPr lang="zh-CN" altLang="en-US" sz="1400"/>
          </a:p>
          <a:p>
            <a:pPr>
              <a:lnSpc>
                <a:spcPct val="80000"/>
              </a:lnSpc>
            </a:pPr>
            <a:r>
              <a:rPr lang="en-US" altLang="zh-CN" sz="1400"/>
              <a:t>The signal received by the eavesdropper is given as</a:t>
            </a:r>
            <a:endParaRPr lang="zh-CN" altLang="en-US" sz="1400"/>
          </a:p>
        </p:txBody>
      </p:sp>
      <p:pic>
        <p:nvPicPr>
          <p:cNvPr id="40141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4229" y="1126031"/>
            <a:ext cx="5444861" cy="195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141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6912" y="3471583"/>
            <a:ext cx="4064302" cy="596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141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9853" y="4717701"/>
            <a:ext cx="3887829" cy="583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33400" y="5334000"/>
            <a:ext cx="8382000" cy="1077218"/>
          </a:xfrm>
          <a:prstGeom prst="rect">
            <a:avLst/>
          </a:prstGeom>
        </p:spPr>
        <p:txBody>
          <a:bodyPr wrap="square">
            <a:spAutoFit/>
          </a:bodyPr>
          <a:lstStyle/>
          <a:p>
            <a:pPr lvl="1">
              <a:lnSpc>
                <a:spcPct val="80000"/>
              </a:lnSpc>
            </a:pPr>
            <a:r>
              <a:rPr lang="en-US" altLang="zh-CN" sz="1600" dirty="0" smtClean="0"/>
              <a:t>1. How </a:t>
            </a:r>
            <a:r>
              <a:rPr lang="en-US" altLang="zh-CN" sz="1600" dirty="0"/>
              <a:t>to realize security communication between satellite and legal users by beams cooperation?</a:t>
            </a:r>
          </a:p>
          <a:p>
            <a:pPr lvl="1">
              <a:lnSpc>
                <a:spcPct val="80000"/>
              </a:lnSpc>
            </a:pPr>
            <a:r>
              <a:rPr lang="en-US" altLang="zh-CN" sz="1600" dirty="0" smtClean="0"/>
              <a:t>2. A </a:t>
            </a:r>
            <a:r>
              <a:rPr lang="en-US" altLang="zh-CN" sz="1600" dirty="0"/>
              <a:t>novel power control problem is studied taking into account both the co-channel interference and the eavesdropping interference.</a:t>
            </a:r>
          </a:p>
          <a:p>
            <a:pPr lvl="1">
              <a:lnSpc>
                <a:spcPct val="80000"/>
              </a:lnSpc>
            </a:pPr>
            <a:r>
              <a:rPr lang="en-US" altLang="zh-CN" sz="1600" dirty="0" smtClean="0"/>
              <a:t>3. Minimize </a:t>
            </a:r>
            <a:r>
              <a:rPr lang="en-US" altLang="zh-CN" sz="1600" dirty="0"/>
              <a:t>the total power consumption subject to the individual target secrecy rate.</a:t>
            </a:r>
            <a:endParaRPr lang="zh-CN" altLang="en-US" sz="1600" dirty="0"/>
          </a:p>
        </p:txBody>
      </p:sp>
    </p:spTree>
    <p:extLst>
      <p:ext uri="{BB962C8B-B14F-4D97-AF65-F5344CB8AC3E}">
        <p14:creationId xmlns:p14="http://schemas.microsoft.com/office/powerpoint/2010/main" val="21767553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title" idx="4294967295"/>
          </p:nvPr>
        </p:nvSpPr>
        <p:spPr>
          <a:xfrm>
            <a:off x="838200" y="228600"/>
            <a:ext cx="7881542" cy="602236"/>
          </a:xfrm>
        </p:spPr>
        <p:txBody>
          <a:bodyPr/>
          <a:lstStyle/>
          <a:p>
            <a:r>
              <a:rPr lang="en-US" altLang="zh-CN" sz="3500" dirty="0"/>
              <a:t>Selected Results</a:t>
            </a:r>
          </a:p>
        </p:txBody>
      </p:sp>
      <p:sp>
        <p:nvSpPr>
          <p:cNvPr id="404483" name="Rectangle 3"/>
          <p:cNvSpPr>
            <a:spLocks noGrp="1" noChangeArrowheads="1"/>
          </p:cNvSpPr>
          <p:nvPr>
            <p:ph type="body" idx="4294967295"/>
          </p:nvPr>
        </p:nvSpPr>
        <p:spPr>
          <a:xfrm>
            <a:off x="570143" y="1124744"/>
            <a:ext cx="8127246" cy="391886"/>
          </a:xfrm>
        </p:spPr>
        <p:txBody>
          <a:bodyPr/>
          <a:lstStyle/>
          <a:p>
            <a:pPr>
              <a:lnSpc>
                <a:spcPct val="90000"/>
              </a:lnSpc>
            </a:pPr>
            <a:r>
              <a:rPr lang="en-US" altLang="zh-CN" dirty="0"/>
              <a:t>Number of antenna elements Vs. Power consumption</a:t>
            </a:r>
            <a:endParaRPr lang="zh-CN" altLang="en-US" dirty="0"/>
          </a:p>
        </p:txBody>
      </p:sp>
      <p:pic>
        <p:nvPicPr>
          <p:cNvPr id="404487"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1628800"/>
            <a:ext cx="6094715"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94561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idx="4294967295"/>
          </p:nvPr>
        </p:nvSpPr>
        <p:spPr>
          <a:xfrm>
            <a:off x="685800" y="228600"/>
            <a:ext cx="7881542" cy="602236"/>
          </a:xfrm>
        </p:spPr>
        <p:txBody>
          <a:bodyPr/>
          <a:lstStyle/>
          <a:p>
            <a:r>
              <a:rPr lang="en-US" altLang="zh-CN" sz="3500"/>
              <a:t>Selected Results</a:t>
            </a:r>
            <a:endParaRPr lang="zh-CN" altLang="en-US" sz="3500"/>
          </a:p>
        </p:txBody>
      </p:sp>
      <p:sp>
        <p:nvSpPr>
          <p:cNvPr id="409603" name="Rectangle 3"/>
          <p:cNvSpPr>
            <a:spLocks noGrp="1" noChangeArrowheads="1"/>
          </p:cNvSpPr>
          <p:nvPr>
            <p:ph type="body" idx="4294967295"/>
          </p:nvPr>
        </p:nvSpPr>
        <p:spPr>
          <a:xfrm>
            <a:off x="570143" y="1111518"/>
            <a:ext cx="8116386" cy="4117682"/>
          </a:xfrm>
        </p:spPr>
        <p:txBody>
          <a:bodyPr/>
          <a:lstStyle/>
          <a:p>
            <a:pPr>
              <a:lnSpc>
                <a:spcPct val="80000"/>
              </a:lnSpc>
            </a:pPr>
            <a:r>
              <a:rPr lang="en-US" altLang="zh-CN" sz="2000" dirty="0"/>
              <a:t>Power allocation with or without the available the eavesdropper CSI</a:t>
            </a:r>
          </a:p>
          <a:p>
            <a:pPr>
              <a:lnSpc>
                <a:spcPct val="80000"/>
              </a:lnSpc>
            </a:pPr>
            <a:endParaRPr lang="zh-CN" altLang="en-US" sz="1600" dirty="0"/>
          </a:p>
          <a:p>
            <a:pPr>
              <a:lnSpc>
                <a:spcPct val="80000"/>
              </a:lnSpc>
            </a:pPr>
            <a:endParaRPr lang="zh-CN" altLang="en-US" sz="1600" dirty="0"/>
          </a:p>
          <a:p>
            <a:pPr>
              <a:lnSpc>
                <a:spcPct val="80000"/>
              </a:lnSpc>
            </a:pPr>
            <a:endParaRPr lang="zh-CN" altLang="en-US" sz="1600" dirty="0"/>
          </a:p>
          <a:p>
            <a:pPr>
              <a:lnSpc>
                <a:spcPct val="80000"/>
              </a:lnSpc>
            </a:pPr>
            <a:endParaRPr lang="zh-CN" altLang="en-US" sz="1600" dirty="0"/>
          </a:p>
          <a:p>
            <a:pPr>
              <a:lnSpc>
                <a:spcPct val="80000"/>
              </a:lnSpc>
            </a:pPr>
            <a:endParaRPr lang="zh-CN" altLang="en-US" sz="1600" dirty="0"/>
          </a:p>
          <a:p>
            <a:pPr>
              <a:lnSpc>
                <a:spcPct val="80000"/>
              </a:lnSpc>
            </a:pPr>
            <a:endParaRPr lang="zh-CN" altLang="en-US" sz="1600" dirty="0"/>
          </a:p>
          <a:p>
            <a:pPr>
              <a:lnSpc>
                <a:spcPct val="80000"/>
              </a:lnSpc>
            </a:pPr>
            <a:endParaRPr lang="zh-CN" altLang="en-US" sz="1600" dirty="0"/>
          </a:p>
          <a:p>
            <a:pPr>
              <a:lnSpc>
                <a:spcPct val="80000"/>
              </a:lnSpc>
            </a:pPr>
            <a:endParaRPr lang="zh-CN" altLang="en-US" sz="1600" dirty="0"/>
          </a:p>
          <a:p>
            <a:pPr>
              <a:lnSpc>
                <a:spcPct val="80000"/>
              </a:lnSpc>
            </a:pPr>
            <a:endParaRPr lang="zh-CN" altLang="en-US" sz="1600" dirty="0"/>
          </a:p>
          <a:p>
            <a:pPr>
              <a:lnSpc>
                <a:spcPct val="80000"/>
              </a:lnSpc>
            </a:pPr>
            <a:endParaRPr lang="zh-CN" altLang="en-US" sz="1600" dirty="0"/>
          </a:p>
          <a:p>
            <a:pPr>
              <a:lnSpc>
                <a:spcPct val="80000"/>
              </a:lnSpc>
            </a:pPr>
            <a:endParaRPr lang="zh-CN" altLang="en-US" sz="1600" dirty="0"/>
          </a:p>
          <a:p>
            <a:pPr>
              <a:lnSpc>
                <a:spcPct val="80000"/>
              </a:lnSpc>
            </a:pPr>
            <a:endParaRPr lang="zh-CN" altLang="en-US" sz="1600" dirty="0"/>
          </a:p>
          <a:p>
            <a:pPr>
              <a:lnSpc>
                <a:spcPct val="80000"/>
              </a:lnSpc>
            </a:pPr>
            <a:endParaRPr lang="zh-CN" altLang="en-US" sz="1600" dirty="0"/>
          </a:p>
          <a:p>
            <a:pPr lvl="1">
              <a:lnSpc>
                <a:spcPct val="80000"/>
              </a:lnSpc>
            </a:pPr>
            <a:r>
              <a:rPr lang="en-US" altLang="en-US" sz="2000" dirty="0"/>
              <a:t>Under the given total power limitation (e.g., 100 Watts), the achieved secrecy SINR per user with known eavesdropper’s CSI performs about 2 dB better than the case of no CSI available. In addition, this gap increases as the available total power increases.</a:t>
            </a:r>
            <a:endParaRPr lang="zh-CN" altLang="en-US" sz="2000" dirty="0"/>
          </a:p>
        </p:txBody>
      </p:sp>
      <p:pic>
        <p:nvPicPr>
          <p:cNvPr id="409605" name="Picture 5"/>
          <p:cNvPicPr>
            <a:picLocks noChangeAspect="1" noChangeArrowheads="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195736" y="1556792"/>
            <a:ext cx="4772736" cy="3470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34585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ChangeArrowheads="1"/>
          </p:cNvSpPr>
          <p:nvPr>
            <p:ph type="title" idx="4294967295"/>
          </p:nvPr>
        </p:nvSpPr>
        <p:spPr>
          <a:xfrm>
            <a:off x="685800" y="228600"/>
            <a:ext cx="7881542" cy="602236"/>
          </a:xfrm>
        </p:spPr>
        <p:txBody>
          <a:bodyPr/>
          <a:lstStyle/>
          <a:p>
            <a:r>
              <a:rPr lang="en-US" altLang="zh-CN" sz="3500" dirty="0"/>
              <a:t>Selected Results</a:t>
            </a:r>
            <a:endParaRPr lang="zh-CN" altLang="en-US" sz="3500" dirty="0"/>
          </a:p>
        </p:txBody>
      </p:sp>
      <p:sp>
        <p:nvSpPr>
          <p:cNvPr id="410627" name="Rectangle 3"/>
          <p:cNvSpPr>
            <a:spLocks noGrp="1" noChangeArrowheads="1"/>
          </p:cNvSpPr>
          <p:nvPr>
            <p:ph type="body" idx="4294967295"/>
          </p:nvPr>
        </p:nvSpPr>
        <p:spPr>
          <a:xfrm>
            <a:off x="539552" y="1196752"/>
            <a:ext cx="8116386" cy="4116240"/>
          </a:xfrm>
        </p:spPr>
        <p:txBody>
          <a:bodyPr/>
          <a:lstStyle/>
          <a:p>
            <a:pPr>
              <a:lnSpc>
                <a:spcPct val="80000"/>
              </a:lnSpc>
            </a:pPr>
            <a:r>
              <a:rPr lang="en-US" altLang="zh-CN" sz="1600" dirty="0"/>
              <a:t>Total transmitted power comparison for the DVB-S2 air-interface and Gaussian inputs</a:t>
            </a:r>
          </a:p>
          <a:p>
            <a:pPr>
              <a:lnSpc>
                <a:spcPct val="80000"/>
              </a:lnSpc>
            </a:pPr>
            <a:endParaRPr lang="zh-CN" altLang="en-US" sz="1600" dirty="0"/>
          </a:p>
          <a:p>
            <a:pPr>
              <a:lnSpc>
                <a:spcPct val="80000"/>
              </a:lnSpc>
            </a:pPr>
            <a:endParaRPr lang="zh-CN" altLang="en-US" sz="1600" dirty="0"/>
          </a:p>
          <a:p>
            <a:pPr>
              <a:lnSpc>
                <a:spcPct val="80000"/>
              </a:lnSpc>
            </a:pPr>
            <a:endParaRPr lang="zh-CN" altLang="en-US" sz="1600" dirty="0"/>
          </a:p>
          <a:p>
            <a:pPr>
              <a:lnSpc>
                <a:spcPct val="80000"/>
              </a:lnSpc>
            </a:pPr>
            <a:endParaRPr lang="zh-CN" altLang="en-US" sz="1600" dirty="0"/>
          </a:p>
          <a:p>
            <a:pPr>
              <a:lnSpc>
                <a:spcPct val="80000"/>
              </a:lnSpc>
            </a:pPr>
            <a:endParaRPr lang="zh-CN" altLang="en-US" sz="1600" dirty="0"/>
          </a:p>
          <a:p>
            <a:pPr>
              <a:lnSpc>
                <a:spcPct val="80000"/>
              </a:lnSpc>
            </a:pPr>
            <a:endParaRPr lang="zh-CN" altLang="en-US" sz="1600" dirty="0"/>
          </a:p>
          <a:p>
            <a:pPr>
              <a:lnSpc>
                <a:spcPct val="80000"/>
              </a:lnSpc>
            </a:pPr>
            <a:endParaRPr lang="zh-CN" altLang="en-US" sz="1600" dirty="0"/>
          </a:p>
          <a:p>
            <a:pPr lvl="1">
              <a:lnSpc>
                <a:spcPct val="80000"/>
              </a:lnSpc>
            </a:pPr>
            <a:endParaRPr lang="en-US" altLang="zh-CN" sz="1400" dirty="0"/>
          </a:p>
          <a:p>
            <a:pPr lvl="1">
              <a:lnSpc>
                <a:spcPct val="80000"/>
              </a:lnSpc>
            </a:pPr>
            <a:endParaRPr lang="en-US" altLang="zh-CN" sz="1400" dirty="0"/>
          </a:p>
          <a:p>
            <a:pPr lvl="1">
              <a:lnSpc>
                <a:spcPct val="80000"/>
              </a:lnSpc>
            </a:pPr>
            <a:endParaRPr lang="en-US" altLang="zh-CN" sz="1400" dirty="0" smtClean="0"/>
          </a:p>
          <a:p>
            <a:pPr lvl="1">
              <a:lnSpc>
                <a:spcPct val="80000"/>
              </a:lnSpc>
            </a:pPr>
            <a:endParaRPr lang="en-US" altLang="zh-CN" sz="1400" dirty="0"/>
          </a:p>
          <a:p>
            <a:pPr lvl="1">
              <a:lnSpc>
                <a:spcPct val="80000"/>
              </a:lnSpc>
            </a:pPr>
            <a:endParaRPr lang="en-US" altLang="zh-CN" sz="1400" dirty="0"/>
          </a:p>
          <a:p>
            <a:pPr lvl="1">
              <a:lnSpc>
                <a:spcPct val="80000"/>
              </a:lnSpc>
            </a:pPr>
            <a:endParaRPr lang="en-US" altLang="zh-CN" sz="1400" dirty="0"/>
          </a:p>
          <a:p>
            <a:pPr lvl="1">
              <a:lnSpc>
                <a:spcPct val="80000"/>
              </a:lnSpc>
            </a:pPr>
            <a:endParaRPr lang="en-US" altLang="zh-CN" sz="1400" dirty="0"/>
          </a:p>
          <a:p>
            <a:pPr lvl="1">
              <a:lnSpc>
                <a:spcPct val="80000"/>
              </a:lnSpc>
            </a:pPr>
            <a:r>
              <a:rPr lang="en-US" altLang="zh-CN" sz="1800" dirty="0"/>
              <a:t>For the case of the joint </a:t>
            </a:r>
            <a:r>
              <a:rPr lang="en-US" altLang="zh-CN" sz="1800" dirty="0" err="1"/>
              <a:t>beamforming</a:t>
            </a:r>
            <a:r>
              <a:rPr lang="en-US" altLang="zh-CN" sz="1800" dirty="0"/>
              <a:t> scheme, the sum of power consumption increases as the spectral efficiency requirement increases for both Gaussian inputs and DVB-S2 cases. The power consumption of the DVB-S2 case is always larger than the Gaussian inputs case, and the gap between them tends to decrease as the spectral efficiency increases.</a:t>
            </a:r>
            <a:endParaRPr lang="zh-CN" altLang="en-US" sz="1800" dirty="0"/>
          </a:p>
        </p:txBody>
      </p:sp>
      <p:pic>
        <p:nvPicPr>
          <p:cNvPr id="410628" name="Picture 4"/>
          <p:cNvPicPr>
            <a:picLocks noChangeAspect="1" noChangeArrowheads="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420233" y="1556792"/>
            <a:ext cx="4816063"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55243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GB" sz="3200" i="0" dirty="0" smtClean="0">
                <a:ea typeface="ＭＳ Ｐゴシック" charset="-128"/>
              </a:rPr>
              <a:t>Conclusions</a:t>
            </a:r>
          </a:p>
        </p:txBody>
      </p:sp>
      <p:sp>
        <p:nvSpPr>
          <p:cNvPr id="150531" name="Rectangle 3"/>
          <p:cNvSpPr>
            <a:spLocks noGrp="1" noChangeArrowheads="1"/>
          </p:cNvSpPr>
          <p:nvPr>
            <p:ph idx="1"/>
          </p:nvPr>
        </p:nvSpPr>
        <p:spPr>
          <a:xfrm>
            <a:off x="381000" y="990600"/>
            <a:ext cx="8382000" cy="5562600"/>
          </a:xfrm>
        </p:spPr>
        <p:txBody>
          <a:bodyPr/>
          <a:lstStyle/>
          <a:p>
            <a:pPr algn="just">
              <a:lnSpc>
                <a:spcPct val="90000"/>
              </a:lnSpc>
              <a:spcBef>
                <a:spcPts val="1200"/>
              </a:spcBef>
              <a:spcAft>
                <a:spcPts val="0"/>
              </a:spcAft>
            </a:pPr>
            <a:r>
              <a:rPr lang="en-US" altLang="zh-CN" sz="2200" dirty="0" smtClean="0">
                <a:ea typeface="ＭＳ Ｐゴシック" pitchFamily="34" charset="-128"/>
                <a:cs typeface="Times New Roman" pitchFamily="18" charset="0"/>
              </a:rPr>
              <a:t>Wireless physical layer security is an alternative.</a:t>
            </a:r>
          </a:p>
          <a:p>
            <a:pPr algn="just">
              <a:lnSpc>
                <a:spcPct val="90000"/>
              </a:lnSpc>
              <a:spcBef>
                <a:spcPts val="1200"/>
              </a:spcBef>
              <a:spcAft>
                <a:spcPts val="0"/>
              </a:spcAft>
            </a:pPr>
            <a:r>
              <a:rPr lang="en-US" altLang="zh-CN" sz="2200" dirty="0">
                <a:ea typeface="ＭＳ Ｐゴシック" pitchFamily="34" charset="-128"/>
                <a:cs typeface="Times New Roman" pitchFamily="18" charset="0"/>
              </a:rPr>
              <a:t>Collaborative </a:t>
            </a:r>
            <a:r>
              <a:rPr lang="en-US" altLang="zh-CN" sz="2200" dirty="0" err="1">
                <a:ea typeface="ＭＳ Ｐゴシック" pitchFamily="34" charset="-128"/>
                <a:cs typeface="Times New Roman" pitchFamily="18" charset="0"/>
              </a:rPr>
              <a:t>beamforming</a:t>
            </a:r>
            <a:r>
              <a:rPr lang="en-US" altLang="zh-CN" sz="2200" dirty="0">
                <a:ea typeface="ＭＳ Ｐゴシック" pitchFamily="34" charset="-128"/>
                <a:cs typeface="Times New Roman" pitchFamily="18" charset="0"/>
              </a:rPr>
              <a:t> and jamming can improve secrecy performance. </a:t>
            </a:r>
          </a:p>
          <a:p>
            <a:pPr algn="just">
              <a:lnSpc>
                <a:spcPct val="90000"/>
              </a:lnSpc>
              <a:spcBef>
                <a:spcPts val="1200"/>
              </a:spcBef>
              <a:spcAft>
                <a:spcPts val="0"/>
              </a:spcAft>
            </a:pPr>
            <a:r>
              <a:rPr lang="en-US" altLang="zh-CN" sz="2200" dirty="0">
                <a:ea typeface="ＭＳ Ｐゴシック" pitchFamily="34" charset="-128"/>
                <a:cs typeface="Times New Roman" pitchFamily="18" charset="0"/>
              </a:rPr>
              <a:t>Game theory is a useful tool to allocate the system resources, e.g., transmit power, for security enhancement.</a:t>
            </a:r>
          </a:p>
          <a:p>
            <a:pPr lvl="1" algn="just">
              <a:lnSpc>
                <a:spcPct val="90000"/>
              </a:lnSpc>
              <a:spcBef>
                <a:spcPts val="600"/>
              </a:spcBef>
              <a:spcAft>
                <a:spcPts val="600"/>
              </a:spcAft>
            </a:pPr>
            <a:r>
              <a:rPr lang="en-US" altLang="zh-CN" sz="2000" dirty="0" smtClean="0">
                <a:ea typeface="ＭＳ Ｐゴシック" pitchFamily="34" charset="-128"/>
                <a:cs typeface="Times New Roman" pitchFamily="18" charset="0"/>
              </a:rPr>
              <a:t>Coalition </a:t>
            </a:r>
            <a:r>
              <a:rPr lang="en-US" altLang="zh-CN" sz="2000" dirty="0">
                <a:ea typeface="ＭＳ Ｐゴシック" pitchFamily="34" charset="-128"/>
                <a:cs typeface="Times New Roman" pitchFamily="18" charset="0"/>
              </a:rPr>
              <a:t>g</a:t>
            </a:r>
            <a:r>
              <a:rPr lang="en-US" altLang="zh-CN" sz="2000" dirty="0" smtClean="0">
                <a:ea typeface="ＭＳ Ｐゴシック" pitchFamily="34" charset="-128"/>
                <a:cs typeface="Times New Roman" pitchFamily="18" charset="0"/>
              </a:rPr>
              <a:t>ame: Collaborative </a:t>
            </a:r>
            <a:r>
              <a:rPr lang="en-US" altLang="zh-CN" sz="2000" dirty="0" err="1" smtClean="0">
                <a:ea typeface="ＭＳ Ｐゴシック" pitchFamily="34" charset="-128"/>
                <a:cs typeface="Times New Roman" pitchFamily="18" charset="0"/>
              </a:rPr>
              <a:t>beamforming</a:t>
            </a:r>
            <a:r>
              <a:rPr lang="en-US" altLang="zh-CN" sz="2000" dirty="0">
                <a:ea typeface="ＭＳ Ｐゴシック" pitchFamily="34" charset="-128"/>
                <a:cs typeface="Times New Roman" pitchFamily="18" charset="0"/>
              </a:rPr>
              <a:t>;</a:t>
            </a:r>
            <a:endParaRPr lang="en-US" altLang="zh-CN" sz="2000" dirty="0" smtClean="0">
              <a:ea typeface="ＭＳ Ｐゴシック" pitchFamily="34" charset="-128"/>
              <a:cs typeface="Times New Roman" pitchFamily="18" charset="0"/>
            </a:endParaRPr>
          </a:p>
          <a:p>
            <a:pPr lvl="1" algn="just">
              <a:lnSpc>
                <a:spcPct val="90000"/>
              </a:lnSpc>
              <a:spcBef>
                <a:spcPts val="600"/>
              </a:spcBef>
              <a:spcAft>
                <a:spcPts val="600"/>
              </a:spcAft>
            </a:pPr>
            <a:r>
              <a:rPr lang="en-US" altLang="zh-CN" sz="2000" dirty="0" err="1" smtClean="0">
                <a:ea typeface="ＭＳ Ｐゴシック" pitchFamily="34" charset="-128"/>
                <a:cs typeface="Times New Roman" pitchFamily="18" charset="0"/>
              </a:rPr>
              <a:t>Stakelberg</a:t>
            </a:r>
            <a:r>
              <a:rPr lang="en-US" altLang="zh-CN" sz="2000" dirty="0" smtClean="0">
                <a:ea typeface="ＭＳ Ｐゴシック" pitchFamily="34" charset="-128"/>
                <a:cs typeface="Times New Roman" pitchFamily="18" charset="0"/>
              </a:rPr>
              <a:t> game and Auction: Cooperative (Friendly) jamming;</a:t>
            </a:r>
          </a:p>
          <a:p>
            <a:pPr lvl="1" algn="just">
              <a:lnSpc>
                <a:spcPct val="90000"/>
              </a:lnSpc>
              <a:spcBef>
                <a:spcPts val="600"/>
              </a:spcBef>
              <a:spcAft>
                <a:spcPts val="600"/>
              </a:spcAft>
            </a:pPr>
            <a:r>
              <a:rPr lang="en-US" altLang="zh-CN" sz="2000" dirty="0" smtClean="0">
                <a:ea typeface="ＭＳ Ｐゴシック" pitchFamily="34" charset="-128"/>
                <a:cs typeface="Times New Roman" pitchFamily="18" charset="0"/>
              </a:rPr>
              <a:t>Cross-layer optimization can further improve performance: subcarrier, space, and power</a:t>
            </a:r>
          </a:p>
          <a:p>
            <a:pPr algn="just">
              <a:lnSpc>
                <a:spcPct val="90000"/>
              </a:lnSpc>
              <a:spcBef>
                <a:spcPts val="1200"/>
              </a:spcBef>
              <a:spcAft>
                <a:spcPts val="0"/>
              </a:spcAft>
            </a:pPr>
            <a:r>
              <a:rPr lang="en-US" altLang="zh-CN" sz="2200" dirty="0">
                <a:ea typeface="ＭＳ Ｐゴシック" pitchFamily="34" charset="-128"/>
                <a:cs typeface="Times New Roman" pitchFamily="18" charset="0"/>
              </a:rPr>
              <a:t>Resource </a:t>
            </a:r>
            <a:r>
              <a:rPr lang="en-US" altLang="zh-CN" sz="2200" dirty="0" smtClean="0">
                <a:ea typeface="ＭＳ Ｐゴシック" pitchFamily="34" charset="-128"/>
                <a:cs typeface="Times New Roman" pitchFamily="18" charset="0"/>
              </a:rPr>
              <a:t>allocation </a:t>
            </a:r>
            <a:r>
              <a:rPr lang="en-US" altLang="zh-CN" sz="2200" dirty="0">
                <a:ea typeface="ＭＳ Ｐゴシック" pitchFamily="34" charset="-128"/>
                <a:cs typeface="Times New Roman" pitchFamily="18" charset="0"/>
              </a:rPr>
              <a:t>p</a:t>
            </a:r>
            <a:r>
              <a:rPr lang="en-US" altLang="zh-CN" sz="2200" dirty="0" smtClean="0">
                <a:ea typeface="ＭＳ Ｐゴシック" pitchFamily="34" charset="-128"/>
                <a:cs typeface="Times New Roman" pitchFamily="18" charset="0"/>
              </a:rPr>
              <a:t>erspective </a:t>
            </a:r>
            <a:endParaRPr lang="en-US" altLang="zh-CN" sz="2200" dirty="0">
              <a:ea typeface="ＭＳ Ｐゴシック" pitchFamily="34" charset="-128"/>
              <a:cs typeface="Times New Roman" pitchFamily="18" charset="0"/>
            </a:endParaRPr>
          </a:p>
          <a:p>
            <a:pPr lvl="1" algn="just">
              <a:spcBef>
                <a:spcPts val="600"/>
              </a:spcBef>
              <a:spcAft>
                <a:spcPts val="600"/>
              </a:spcAft>
            </a:pPr>
            <a:r>
              <a:rPr lang="en-US" altLang="zh-CN" sz="2000" dirty="0" smtClean="0">
                <a:ea typeface="ＭＳ Ｐゴシック" pitchFamily="34" charset="-128"/>
                <a:cs typeface="Times New Roman" pitchFamily="18" charset="0"/>
              </a:rPr>
              <a:t>Variety of applications such as cognitive radio, </a:t>
            </a:r>
            <a:r>
              <a:rPr lang="en-US" altLang="zh-CN" sz="2000" dirty="0" err="1" smtClean="0">
                <a:ea typeface="ＭＳ Ｐゴシック" pitchFamily="34" charset="-128"/>
                <a:cs typeface="Times New Roman" pitchFamily="18" charset="0"/>
              </a:rPr>
              <a:t>femtocell</a:t>
            </a:r>
            <a:r>
              <a:rPr lang="en-US" altLang="zh-CN" sz="2000" dirty="0" smtClean="0">
                <a:ea typeface="ＭＳ Ｐゴシック" pitchFamily="34" charset="-128"/>
                <a:cs typeface="Times New Roman" pitchFamily="18" charset="0"/>
              </a:rPr>
              <a:t>, relaying networks, the security problem can be leveraged by properly allocating the system </a:t>
            </a:r>
            <a:r>
              <a:rPr lang="en-US" altLang="zh-CN" sz="2000" dirty="0" smtClean="0">
                <a:ea typeface="ＭＳ Ｐゴシック" pitchFamily="34" charset="-128"/>
                <a:cs typeface="Times New Roman" pitchFamily="18" charset="0"/>
              </a:rPr>
              <a:t>resources.</a:t>
            </a:r>
          </a:p>
          <a:p>
            <a:pPr marL="457200" lvl="1" indent="0" algn="just">
              <a:spcBef>
                <a:spcPts val="600"/>
              </a:spcBef>
              <a:spcAft>
                <a:spcPts val="600"/>
              </a:spcAft>
              <a:buNone/>
            </a:pPr>
            <a:r>
              <a:rPr lang="en-US" altLang="zh-CN" sz="2000" dirty="0" smtClean="0">
                <a:ea typeface="ＭＳ Ｐゴシック" pitchFamily="34" charset="-128"/>
                <a:cs typeface="Times New Roman" pitchFamily="18" charset="0"/>
              </a:rPr>
              <a:t>http</a:t>
            </a:r>
            <a:r>
              <a:rPr lang="en-US" altLang="zh-CN" sz="2000" dirty="0">
                <a:ea typeface="ＭＳ Ｐゴシック" pitchFamily="34" charset="-128"/>
                <a:cs typeface="Times New Roman" pitchFamily="18" charset="0"/>
              </a:rPr>
              <a:t>://</a:t>
            </a:r>
            <a:r>
              <a:rPr lang="en-US" altLang="zh-CN" sz="2000" dirty="0" err="1">
                <a:ea typeface="ＭＳ Ｐゴシック" pitchFamily="34" charset="-128"/>
                <a:cs typeface="Times New Roman" pitchFamily="18" charset="0"/>
              </a:rPr>
              <a:t>wireless.egr.uh.edu</a:t>
            </a:r>
            <a:r>
              <a:rPr lang="en-US" altLang="zh-CN" sz="2000" dirty="0">
                <a:ea typeface="ＭＳ Ｐゴシック" pitchFamily="34" charset="-128"/>
                <a:cs typeface="Times New Roman" pitchFamily="18" charset="0"/>
              </a:rPr>
              <a:t>/</a:t>
            </a:r>
            <a:r>
              <a:rPr lang="en-US" altLang="zh-CN" sz="2000" dirty="0" err="1">
                <a:ea typeface="ＭＳ Ｐゴシック" pitchFamily="34" charset="-128"/>
                <a:cs typeface="Times New Roman" pitchFamily="18" charset="0"/>
              </a:rPr>
              <a:t>research.htm</a:t>
            </a:r>
            <a:endParaRPr lang="en-US" altLang="zh-CN" sz="2000" dirty="0" smtClean="0">
              <a:ea typeface="ＭＳ Ｐゴシック" pitchFamily="34" charset="-128"/>
              <a:cs typeface="Times New Roman" pitchFamily="18" charset="0"/>
            </a:endParaRPr>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127</a:t>
            </a:fld>
            <a:r>
              <a:rPr lang="en-US"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2"/>
          <p:cNvSpPr>
            <a:spLocks noGrp="1" noChangeArrowheads="1"/>
          </p:cNvSpPr>
          <p:nvPr>
            <p:ph type="title"/>
          </p:nvPr>
        </p:nvSpPr>
        <p:spPr/>
        <p:txBody>
          <a:bodyPr/>
          <a:lstStyle/>
          <a:p>
            <a:pPr>
              <a:defRPr/>
            </a:pPr>
            <a:r>
              <a:rPr lang="en-US" smtClean="0">
                <a:ea typeface="ＭＳ Ｐゴシック" charset="-128"/>
              </a:rPr>
              <a:t>Questions?</a:t>
            </a:r>
          </a:p>
        </p:txBody>
      </p:sp>
      <p:pic>
        <p:nvPicPr>
          <p:cNvPr id="151555" name="Picture 3" descr="question"/>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2209800" y="2571750"/>
            <a:ext cx="4694238" cy="3213100"/>
          </a:xfrm>
          <a:noFill/>
        </p:spPr>
      </p:pic>
      <p:sp>
        <p:nvSpPr>
          <p:cNvPr id="151556" name="WordArt 4"/>
          <p:cNvSpPr>
            <a:spLocks noChangeArrowheads="1" noChangeShapeType="1" noTextEdit="1"/>
          </p:cNvSpPr>
          <p:nvPr/>
        </p:nvSpPr>
        <p:spPr bwMode="auto">
          <a:xfrm>
            <a:off x="1909763" y="1524000"/>
            <a:ext cx="5324475" cy="647700"/>
          </a:xfrm>
          <a:prstGeom prst="rect">
            <a:avLst/>
          </a:prstGeom>
        </p:spPr>
        <p:txBody>
          <a:bodyPr wrap="none" fromWordArt="1">
            <a:prstTxWarp prst="textPlain">
              <a:avLst>
                <a:gd name="adj" fmla="val 50000"/>
              </a:avLst>
            </a:prstTxWarp>
          </a:bodyPr>
          <a:lstStyle/>
          <a:p>
            <a:r>
              <a:rPr lang="en-US" altLang="zh-CN"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4997"/>
                    </a:srgbClr>
                  </a:outerShdw>
                </a:effectLst>
                <a:latin typeface="Arial Black"/>
              </a:rPr>
              <a:t>Thank you very much</a:t>
            </a:r>
            <a:endParaRPr lang="zh-CN" alt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4997"/>
                  </a:srgbClr>
                </a:outerShdw>
              </a:effectLst>
              <a:latin typeface="Arial Black"/>
            </a:endParaRPr>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128</a:t>
            </a:fld>
            <a:r>
              <a:rPr lang="en-US"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GB" sz="3200" i="0" dirty="0" smtClean="0">
                <a:ea typeface="+mj-ea"/>
                <a:cs typeface="+mj-cs"/>
              </a:rPr>
              <a:t>Other Channels</a:t>
            </a:r>
          </a:p>
        </p:txBody>
      </p:sp>
      <p:pic>
        <p:nvPicPr>
          <p:cNvPr id="3584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371600"/>
            <a:ext cx="8005763"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13</a:t>
            </a:fld>
            <a:r>
              <a:rPr lang="en-US"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GB" sz="3200" i="0" dirty="0" smtClean="0">
                <a:ea typeface="+mj-ea"/>
                <a:cs typeface="+mj-cs"/>
              </a:rPr>
              <a:t>Other Recent Progress</a:t>
            </a:r>
          </a:p>
        </p:txBody>
      </p:sp>
      <p:sp>
        <p:nvSpPr>
          <p:cNvPr id="36867" name="Rectangle 3"/>
          <p:cNvSpPr>
            <a:spLocks noGrp="1" noChangeArrowheads="1"/>
          </p:cNvSpPr>
          <p:nvPr>
            <p:ph idx="1"/>
          </p:nvPr>
        </p:nvSpPr>
        <p:spPr>
          <a:xfrm>
            <a:off x="609600" y="1066800"/>
            <a:ext cx="8153400" cy="5486400"/>
          </a:xfrm>
        </p:spPr>
        <p:txBody>
          <a:bodyPr/>
          <a:lstStyle/>
          <a:p>
            <a:pPr algn="just"/>
            <a:r>
              <a:rPr lang="en-US" altLang="zh-CN" dirty="0" smtClean="0">
                <a:ea typeface="ＭＳ Ｐゴシック" pitchFamily="34" charset="-128"/>
              </a:rPr>
              <a:t>Authentication [w/ Lai, El-</a:t>
            </a:r>
            <a:r>
              <a:rPr lang="en-US" altLang="zh-CN" dirty="0" err="1" smtClean="0">
                <a:ea typeface="ＭＳ Ｐゴシック" pitchFamily="34" charset="-128"/>
              </a:rPr>
              <a:t>Gamal</a:t>
            </a:r>
            <a:r>
              <a:rPr lang="en-US" altLang="zh-CN" dirty="0" smtClean="0">
                <a:ea typeface="ＭＳ Ｐゴシック" pitchFamily="34" charset="-128"/>
              </a:rPr>
              <a:t> – IT’09]: “Cheating” probability is characterized for authentication in noisy channels.</a:t>
            </a:r>
          </a:p>
          <a:p>
            <a:pPr algn="just"/>
            <a:r>
              <a:rPr lang="en-US" altLang="zh-CN" dirty="0" smtClean="0">
                <a:ea typeface="ＭＳ Ｐゴシック" pitchFamily="34" charset="-128"/>
              </a:rPr>
              <a:t>Feedback [e.g., w/ Lai, El-</a:t>
            </a:r>
            <a:r>
              <a:rPr lang="en-US" altLang="zh-CN" dirty="0" err="1" smtClean="0">
                <a:ea typeface="ＭＳ Ｐゴシック" pitchFamily="34" charset="-128"/>
              </a:rPr>
              <a:t>Gamal</a:t>
            </a:r>
            <a:r>
              <a:rPr lang="en-US" altLang="zh-CN" dirty="0" smtClean="0">
                <a:ea typeface="ＭＳ Ｐゴシック" pitchFamily="34" charset="-128"/>
              </a:rPr>
              <a:t> – IT’08, w/ Liu, Tang, </a:t>
            </a:r>
            <a:r>
              <a:rPr lang="en-US" altLang="zh-CN" dirty="0" err="1" smtClean="0">
                <a:ea typeface="ＭＳ Ｐゴシック" pitchFamily="34" charset="-128"/>
              </a:rPr>
              <a:t>Spasojevic</a:t>
            </a:r>
            <a:r>
              <a:rPr lang="en-US" altLang="zh-CN" dirty="0" smtClean="0">
                <a:ea typeface="ＭＳ Ｐゴシック" pitchFamily="34" charset="-128"/>
              </a:rPr>
              <a:t> – IT’09 &amp; w/ Kim – IT’10]: Judicious use of feedback enhances security.</a:t>
            </a:r>
          </a:p>
          <a:p>
            <a:pPr algn="just"/>
            <a:r>
              <a:rPr lang="en-US" altLang="zh-CN" dirty="0" smtClean="0">
                <a:ea typeface="ＭＳ Ｐゴシック" pitchFamily="34" charset="-128"/>
              </a:rPr>
              <a:t>Code Design [e.g., w/ Liu, Liang &amp; </a:t>
            </a:r>
            <a:r>
              <a:rPr lang="en-US" altLang="zh-CN" dirty="0" err="1" smtClean="0">
                <a:ea typeface="ＭＳ Ｐゴシック" pitchFamily="34" charset="-128"/>
              </a:rPr>
              <a:t>Spasojevic</a:t>
            </a:r>
            <a:r>
              <a:rPr lang="en-US" altLang="zh-CN" dirty="0" smtClean="0">
                <a:ea typeface="ＭＳ Ｐゴシック" pitchFamily="34" charset="-128"/>
              </a:rPr>
              <a:t> – IT (under review)]: Nested structure for secure error-control codes for the wire-tap channel.</a:t>
            </a:r>
          </a:p>
          <a:p>
            <a:pPr algn="just"/>
            <a:r>
              <a:rPr lang="en-US" altLang="zh-CN" dirty="0" smtClean="0">
                <a:ea typeface="ＭＳ Ｐゴシック" pitchFamily="34" charset="-128"/>
                <a:cs typeface="Times New Roman" pitchFamily="18" charset="0"/>
              </a:rPr>
              <a:t>Scheduling of Secure Broadcast [Liang, Poor &amp; Ying [IFS11]</a:t>
            </a:r>
          </a:p>
          <a:p>
            <a:pPr lvl="1" algn="just"/>
            <a:r>
              <a:rPr lang="en-US" altLang="zh-CN" dirty="0" smtClean="0">
                <a:ea typeface="ＭＳ Ｐゴシック" pitchFamily="34" charset="-128"/>
                <a:cs typeface="Times New Roman" pitchFamily="18" charset="0"/>
              </a:rPr>
              <a:t>Reliability (low error probability)</a:t>
            </a:r>
          </a:p>
          <a:p>
            <a:pPr lvl="1" algn="just"/>
            <a:r>
              <a:rPr lang="en-US" altLang="zh-CN" dirty="0" smtClean="0">
                <a:ea typeface="ＭＳ Ｐゴシック" pitchFamily="34" charset="-128"/>
                <a:cs typeface="Times New Roman" pitchFamily="18" charset="0"/>
              </a:rPr>
              <a:t>Security (Perfect secrecy)</a:t>
            </a:r>
          </a:p>
          <a:p>
            <a:pPr lvl="1" algn="just"/>
            <a:r>
              <a:rPr lang="en-US" altLang="zh-CN" dirty="0" smtClean="0">
                <a:ea typeface="ＭＳ Ｐゴシック" pitchFamily="34" charset="-128"/>
                <a:cs typeface="Times New Roman" pitchFamily="18" charset="0"/>
              </a:rPr>
              <a:t>Stability (Queues remain finite)</a:t>
            </a:r>
          </a:p>
          <a:p>
            <a:pPr lvl="1"/>
            <a:endParaRPr lang="en-US" altLang="zh-CN" dirty="0" smtClean="0">
              <a:ea typeface="ＭＳ Ｐゴシック" pitchFamily="34" charset="-128"/>
              <a:cs typeface="Times New Roman" pitchFamily="18" charset="0"/>
            </a:endParaRPr>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14</a:t>
            </a:fld>
            <a:r>
              <a:rPr lang="en-US"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GB" sz="3200" i="0" dirty="0" smtClean="0">
                <a:ea typeface="ＭＳ Ｐゴシック" charset="-128"/>
              </a:rPr>
              <a:t>Outline</a:t>
            </a:r>
          </a:p>
        </p:txBody>
      </p:sp>
      <p:sp>
        <p:nvSpPr>
          <p:cNvPr id="37891" name="Rectangle 3"/>
          <p:cNvSpPr>
            <a:spLocks noGrp="1" noChangeArrowheads="1"/>
          </p:cNvSpPr>
          <p:nvPr>
            <p:ph idx="1"/>
          </p:nvPr>
        </p:nvSpPr>
        <p:spPr>
          <a:xfrm>
            <a:off x="838200" y="1066800"/>
            <a:ext cx="7772400" cy="5486400"/>
          </a:xfrm>
        </p:spPr>
        <p:txBody>
          <a:bodyPr/>
          <a:lstStyle/>
          <a:p>
            <a:pPr>
              <a:lnSpc>
                <a:spcPct val="90000"/>
              </a:lnSpc>
            </a:pPr>
            <a:r>
              <a:rPr lang="en-US" altLang="zh-CN" dirty="0" smtClean="0">
                <a:ea typeface="ＭＳ Ｐゴシック" pitchFamily="34" charset="-128"/>
                <a:cs typeface="Times New Roman" pitchFamily="18" charset="0"/>
              </a:rPr>
              <a:t>Overview of Physical layer security</a:t>
            </a:r>
          </a:p>
          <a:p>
            <a:pPr>
              <a:lnSpc>
                <a:spcPct val="90000"/>
              </a:lnSpc>
            </a:pPr>
            <a:r>
              <a:rPr lang="en-US" altLang="zh-CN" dirty="0" smtClean="0">
                <a:ea typeface="ＭＳ Ｐゴシック" pitchFamily="34" charset="-128"/>
                <a:cs typeface="Times New Roman" pitchFamily="18" charset="0"/>
              </a:rPr>
              <a:t>Information Theoretic Fundamentals</a:t>
            </a:r>
          </a:p>
          <a:p>
            <a:pPr>
              <a:lnSpc>
                <a:spcPct val="90000"/>
              </a:lnSpc>
            </a:pPr>
            <a:r>
              <a:rPr lang="en-US" altLang="zh-CN" dirty="0" smtClean="0">
                <a:solidFill>
                  <a:srgbClr val="FF0000"/>
                </a:solidFill>
                <a:ea typeface="ＭＳ Ｐゴシック" pitchFamily="34" charset="-128"/>
                <a:cs typeface="Times New Roman" pitchFamily="18" charset="0"/>
              </a:rPr>
              <a:t>Signal Processing Technique</a:t>
            </a:r>
          </a:p>
          <a:p>
            <a:pPr lvl="1">
              <a:lnSpc>
                <a:spcPct val="90000"/>
              </a:lnSpc>
            </a:pPr>
            <a:r>
              <a:rPr lang="en-US" altLang="zh-CN" dirty="0" smtClean="0">
                <a:solidFill>
                  <a:srgbClr val="FF0000"/>
                </a:solidFill>
                <a:ea typeface="ＭＳ Ｐゴシック" pitchFamily="34" charset="-128"/>
                <a:cs typeface="Times New Roman" pitchFamily="18" charset="0"/>
              </a:rPr>
              <a:t>Collaborative Beamforming</a:t>
            </a:r>
          </a:p>
          <a:p>
            <a:pPr lvl="1">
              <a:lnSpc>
                <a:spcPct val="90000"/>
              </a:lnSpc>
            </a:pPr>
            <a:r>
              <a:rPr lang="en-US" altLang="zh-CN" dirty="0" smtClean="0">
                <a:solidFill>
                  <a:srgbClr val="FF0000"/>
                </a:solidFill>
                <a:ea typeface="ＭＳ Ｐゴシック" pitchFamily="34" charset="-128"/>
                <a:cs typeface="Times New Roman" pitchFamily="18" charset="0"/>
              </a:rPr>
              <a:t>Jamming</a:t>
            </a:r>
          </a:p>
          <a:p>
            <a:pPr>
              <a:lnSpc>
                <a:spcPct val="90000"/>
              </a:lnSpc>
            </a:pPr>
            <a:r>
              <a:rPr lang="en-US" altLang="zh-CN" dirty="0" smtClean="0">
                <a:ea typeface="ＭＳ Ｐゴシック" pitchFamily="34" charset="-128"/>
                <a:cs typeface="Times New Roman" pitchFamily="18" charset="0"/>
              </a:rPr>
              <a:t>Resource Allocation and Game Theoretical Study</a:t>
            </a:r>
          </a:p>
          <a:p>
            <a:pPr>
              <a:lnSpc>
                <a:spcPct val="90000"/>
              </a:lnSpc>
            </a:pPr>
            <a:r>
              <a:rPr lang="en-US" altLang="zh-CN" dirty="0" smtClean="0">
                <a:ea typeface="ＭＳ Ｐゴシック" pitchFamily="34" charset="-128"/>
                <a:cs typeface="Times New Roman" pitchFamily="18" charset="0"/>
              </a:rPr>
              <a:t>Variety of Applications</a:t>
            </a:r>
          </a:p>
          <a:p>
            <a:pPr>
              <a:lnSpc>
                <a:spcPct val="90000"/>
              </a:lnSpc>
            </a:pPr>
            <a:r>
              <a:rPr lang="en-US" altLang="zh-CN" dirty="0" smtClean="0">
                <a:ea typeface="ＭＳ Ｐゴシック" pitchFamily="34" charset="-128"/>
                <a:cs typeface="Times New Roman" pitchFamily="18" charset="0"/>
              </a:rPr>
              <a:t>Conclusion</a:t>
            </a:r>
            <a:endParaRPr lang="en-GB" altLang="zh-CN" dirty="0" smtClean="0">
              <a:ea typeface="ＭＳ Ｐゴシック" pitchFamily="34" charset="-128"/>
              <a:cs typeface="Times New Roman" pitchFamily="18" charset="0"/>
            </a:endParaRPr>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15</a:t>
            </a:fld>
            <a:r>
              <a:rPr lang="en-US"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Grp="1" noChangeArrowheads="1"/>
          </p:cNvSpPr>
          <p:nvPr>
            <p:ph type="title"/>
          </p:nvPr>
        </p:nvSpPr>
        <p:spPr/>
        <p:txBody>
          <a:bodyPr/>
          <a:lstStyle/>
          <a:p>
            <a:pPr>
              <a:defRPr/>
            </a:pPr>
            <a:r>
              <a:rPr lang="en-US" sz="3200" i="0" dirty="0" smtClean="0">
                <a:ea typeface="ＭＳ Ｐゴシック" charset="-128"/>
              </a:rPr>
              <a:t>Cooperative System Model</a:t>
            </a:r>
          </a:p>
        </p:txBody>
      </p:sp>
      <p:sp>
        <p:nvSpPr>
          <p:cNvPr id="38915" name="Rectangle 3"/>
          <p:cNvSpPr>
            <a:spLocks noGrp="1" noChangeArrowheads="1"/>
          </p:cNvSpPr>
          <p:nvPr>
            <p:ph type="body" idx="1"/>
          </p:nvPr>
        </p:nvSpPr>
        <p:spPr>
          <a:xfrm>
            <a:off x="336550" y="990600"/>
            <a:ext cx="8578850" cy="5562600"/>
          </a:xfrm>
        </p:spPr>
        <p:txBody>
          <a:bodyPr/>
          <a:lstStyle/>
          <a:p>
            <a:pPr>
              <a:lnSpc>
                <a:spcPct val="75000"/>
              </a:lnSpc>
            </a:pPr>
            <a:r>
              <a:rPr lang="en-US" altLang="zh-CN" dirty="0" smtClean="0">
                <a:ea typeface="ＭＳ Ｐゴシック" pitchFamily="34" charset="-128"/>
              </a:rPr>
              <a:t>Cooperative protocol</a:t>
            </a:r>
          </a:p>
          <a:p>
            <a:pPr lvl="1" algn="just"/>
            <a:r>
              <a:rPr lang="en-US" altLang="zh-CN" dirty="0" smtClean="0">
                <a:ea typeface="ＭＳ Ｐゴシック" pitchFamily="34" charset="-128"/>
              </a:rPr>
              <a:t>Stage one: source broadcasts its message signal</a:t>
            </a:r>
            <a:r>
              <a:rPr lang="en-US" altLang="zh-CN" dirty="0" smtClean="0">
                <a:latin typeface="CMR7" charset="0"/>
                <a:ea typeface="ＭＳ Ｐゴシック" pitchFamily="34" charset="-128"/>
              </a:rPr>
              <a:t> </a:t>
            </a:r>
            <a:r>
              <a:rPr lang="en-US" altLang="zh-CN" dirty="0" smtClean="0">
                <a:ea typeface="ＭＳ Ｐゴシック" pitchFamily="34" charset="-128"/>
              </a:rPr>
              <a:t>locally to its trusted relays within the cluster.</a:t>
            </a:r>
          </a:p>
          <a:p>
            <a:pPr lvl="1" algn="just"/>
            <a:r>
              <a:rPr lang="en-US" altLang="zh-CN" dirty="0" smtClean="0">
                <a:ea typeface="ＭＳ Ｐゴシック" pitchFamily="34" charset="-128"/>
              </a:rPr>
              <a:t>Stage two: relays that successfully decode the message, together with the source, cooperatively transmit signal to the destination.</a:t>
            </a:r>
          </a:p>
          <a:p>
            <a:pPr>
              <a:lnSpc>
                <a:spcPct val="75000"/>
              </a:lnSpc>
            </a:pPr>
            <a:r>
              <a:rPr lang="en-US" altLang="zh-CN" dirty="0" smtClean="0">
                <a:ea typeface="ＭＳ Ｐゴシック" pitchFamily="34" charset="-128"/>
              </a:rPr>
              <a:t>Capacity at the destination</a:t>
            </a:r>
          </a:p>
          <a:p>
            <a:pPr>
              <a:lnSpc>
                <a:spcPct val="75000"/>
              </a:lnSpc>
            </a:pPr>
            <a:endParaRPr lang="en-US" altLang="zh-CN" sz="1800" dirty="0" smtClean="0">
              <a:ea typeface="ＭＳ Ｐゴシック" pitchFamily="34" charset="-128"/>
            </a:endParaRPr>
          </a:p>
          <a:p>
            <a:pPr>
              <a:lnSpc>
                <a:spcPct val="75000"/>
              </a:lnSpc>
            </a:pPr>
            <a:endParaRPr lang="en-US" altLang="zh-CN" sz="1800" dirty="0" smtClean="0">
              <a:ea typeface="ＭＳ Ｐゴシック" pitchFamily="34" charset="-128"/>
            </a:endParaRPr>
          </a:p>
          <a:p>
            <a:pPr>
              <a:lnSpc>
                <a:spcPct val="75000"/>
              </a:lnSpc>
            </a:pPr>
            <a:r>
              <a:rPr lang="en-US" altLang="zh-CN" dirty="0" smtClean="0">
                <a:ea typeface="ＭＳ Ｐゴシック" pitchFamily="34" charset="-128"/>
              </a:rPr>
              <a:t>Capacity at the eavesdropper</a:t>
            </a:r>
          </a:p>
          <a:p>
            <a:pPr>
              <a:lnSpc>
                <a:spcPct val="75000"/>
              </a:lnSpc>
            </a:pPr>
            <a:endParaRPr lang="en-US" altLang="zh-CN" sz="1800" dirty="0" smtClean="0">
              <a:ea typeface="ＭＳ Ｐゴシック" pitchFamily="34" charset="-128"/>
            </a:endParaRPr>
          </a:p>
          <a:p>
            <a:pPr>
              <a:lnSpc>
                <a:spcPct val="75000"/>
              </a:lnSpc>
            </a:pPr>
            <a:endParaRPr lang="en-US" altLang="zh-CN" sz="1800" dirty="0" smtClean="0">
              <a:ea typeface="ＭＳ Ｐゴシック" pitchFamily="34" charset="-128"/>
            </a:endParaRPr>
          </a:p>
          <a:p>
            <a:pPr>
              <a:lnSpc>
                <a:spcPct val="75000"/>
              </a:lnSpc>
            </a:pPr>
            <a:r>
              <a:rPr lang="en-US" altLang="zh-CN" dirty="0" smtClean="0">
                <a:solidFill>
                  <a:srgbClr val="FF0000"/>
                </a:solidFill>
                <a:ea typeface="ＭＳ Ｐゴシック" pitchFamily="34" charset="-128"/>
              </a:rPr>
              <a:t>Secrecy capacity</a:t>
            </a:r>
          </a:p>
          <a:p>
            <a:pPr lvl="1">
              <a:lnSpc>
                <a:spcPct val="75000"/>
              </a:lnSpc>
            </a:pPr>
            <a:endParaRPr lang="en-US" altLang="zh-CN" dirty="0" smtClean="0">
              <a:ea typeface="ＭＳ Ｐゴシック" pitchFamily="34" charset="-128"/>
            </a:endParaRPr>
          </a:p>
        </p:txBody>
      </p:sp>
      <p:pic>
        <p:nvPicPr>
          <p:cNvPr id="3891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3352800"/>
            <a:ext cx="2457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3891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4343400"/>
            <a:ext cx="2466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38918"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5562600"/>
            <a:ext cx="37433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38919" name="图片 25" descr="alice.p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14800" y="4572000"/>
            <a:ext cx="10096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图片 26" descr="bob.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37525" y="3810000"/>
            <a:ext cx="7334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图片 27" descr="eve.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0000" y="5410200"/>
            <a:ext cx="8763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椭圆 28"/>
          <p:cNvSpPr>
            <a:spLocks noChangeArrowheads="1"/>
          </p:cNvSpPr>
          <p:nvPr/>
        </p:nvSpPr>
        <p:spPr bwMode="auto">
          <a:xfrm>
            <a:off x="5056188" y="3690938"/>
            <a:ext cx="360362" cy="360362"/>
          </a:xfrm>
          <a:prstGeom prst="ellipse">
            <a:avLst/>
          </a:prstGeom>
          <a:gradFill rotWithShape="1">
            <a:gsLst>
              <a:gs pos="0">
                <a:srgbClr val="BDBDBD"/>
              </a:gs>
              <a:gs pos="80000">
                <a:srgbClr val="F7F7F7"/>
              </a:gs>
              <a:gs pos="100000">
                <a:srgbClr val="F8F8F8"/>
              </a:gs>
            </a:gsLst>
            <a:lin ang="16200000"/>
          </a:gradFill>
          <a:ln w="9525">
            <a:solidFill>
              <a:srgbClr val="F9F9F9"/>
            </a:solidFill>
            <a:round/>
            <a:headEnd/>
            <a:tailEnd/>
          </a:ln>
          <a:effectLst>
            <a:outerShdw blurRad="63500" dist="23000" dir="5400000" rotWithShape="0">
              <a:srgbClr val="000000">
                <a:alpha val="34998"/>
              </a:srgbClr>
            </a:outerShdw>
          </a:effectLst>
        </p:spPr>
        <p:txBody>
          <a:bodyPr/>
          <a:lstStyle/>
          <a:p>
            <a:pPr eaLnBrk="0" hangingPunct="0">
              <a:defRPr/>
            </a:pPr>
            <a:r>
              <a:rPr lang="en-US" altLang="zh-CN" sz="1200" b="1">
                <a:solidFill>
                  <a:srgbClr val="011643"/>
                </a:solidFill>
                <a:latin typeface="Arial" pitchFamily="34" charset="0"/>
                <a:cs typeface="Arial" pitchFamily="34" charset="0"/>
              </a:rPr>
              <a:t>R</a:t>
            </a:r>
            <a:endParaRPr lang="zh-CN" altLang="en-US" sz="1200" b="1">
              <a:solidFill>
                <a:srgbClr val="011643"/>
              </a:solidFill>
              <a:latin typeface="Arial" pitchFamily="34" charset="0"/>
              <a:cs typeface="Arial" pitchFamily="34" charset="0"/>
            </a:endParaRPr>
          </a:p>
        </p:txBody>
      </p:sp>
      <p:sp>
        <p:nvSpPr>
          <p:cNvPr id="14" name="椭圆 29"/>
          <p:cNvSpPr>
            <a:spLocks noChangeArrowheads="1"/>
          </p:cNvSpPr>
          <p:nvPr/>
        </p:nvSpPr>
        <p:spPr bwMode="auto">
          <a:xfrm>
            <a:off x="5715000" y="4038600"/>
            <a:ext cx="360363" cy="360363"/>
          </a:xfrm>
          <a:prstGeom prst="ellipse">
            <a:avLst/>
          </a:prstGeom>
          <a:gradFill rotWithShape="1">
            <a:gsLst>
              <a:gs pos="0">
                <a:srgbClr val="BDBDBD"/>
              </a:gs>
              <a:gs pos="80000">
                <a:srgbClr val="F7F7F7"/>
              </a:gs>
              <a:gs pos="100000">
                <a:srgbClr val="F8F8F8"/>
              </a:gs>
            </a:gsLst>
            <a:lin ang="16200000"/>
          </a:gradFill>
          <a:ln w="9525">
            <a:solidFill>
              <a:srgbClr val="F9F9F9"/>
            </a:solidFill>
            <a:round/>
            <a:headEnd/>
            <a:tailEnd/>
          </a:ln>
          <a:effectLst>
            <a:outerShdw blurRad="63500" dist="23000" dir="5400000" rotWithShape="0">
              <a:srgbClr val="000000">
                <a:alpha val="34998"/>
              </a:srgbClr>
            </a:outerShdw>
          </a:effectLst>
        </p:spPr>
        <p:txBody>
          <a:bodyPr/>
          <a:lstStyle/>
          <a:p>
            <a:pPr eaLnBrk="0" hangingPunct="0">
              <a:defRPr/>
            </a:pPr>
            <a:r>
              <a:rPr lang="en-US" altLang="zh-CN" sz="1200" b="1">
                <a:solidFill>
                  <a:srgbClr val="011643"/>
                </a:solidFill>
                <a:latin typeface="Arial" pitchFamily="34" charset="0"/>
                <a:cs typeface="Arial" pitchFamily="34" charset="0"/>
              </a:rPr>
              <a:t>R</a:t>
            </a:r>
            <a:endParaRPr lang="zh-CN" altLang="en-US" sz="1200" b="1">
              <a:solidFill>
                <a:srgbClr val="011643"/>
              </a:solidFill>
              <a:latin typeface="Arial" pitchFamily="34" charset="0"/>
              <a:cs typeface="Arial" pitchFamily="34" charset="0"/>
            </a:endParaRPr>
          </a:p>
        </p:txBody>
      </p:sp>
      <p:sp>
        <p:nvSpPr>
          <p:cNvPr id="15" name="椭圆 30"/>
          <p:cNvSpPr>
            <a:spLocks noChangeArrowheads="1"/>
          </p:cNvSpPr>
          <p:nvPr/>
        </p:nvSpPr>
        <p:spPr bwMode="auto">
          <a:xfrm>
            <a:off x="5921375" y="4987925"/>
            <a:ext cx="358775" cy="360363"/>
          </a:xfrm>
          <a:prstGeom prst="ellipse">
            <a:avLst/>
          </a:prstGeom>
          <a:gradFill rotWithShape="1">
            <a:gsLst>
              <a:gs pos="0">
                <a:srgbClr val="BDBDBD"/>
              </a:gs>
              <a:gs pos="80000">
                <a:srgbClr val="F7F7F7"/>
              </a:gs>
              <a:gs pos="100000">
                <a:srgbClr val="F8F8F8"/>
              </a:gs>
            </a:gsLst>
            <a:lin ang="16200000"/>
          </a:gradFill>
          <a:ln w="9525">
            <a:solidFill>
              <a:srgbClr val="F9F9F9"/>
            </a:solidFill>
            <a:round/>
            <a:headEnd/>
            <a:tailEnd/>
          </a:ln>
          <a:effectLst>
            <a:outerShdw blurRad="63500" dist="23000" dir="5400000" rotWithShape="0">
              <a:srgbClr val="000000">
                <a:alpha val="34998"/>
              </a:srgbClr>
            </a:outerShdw>
          </a:effectLst>
        </p:spPr>
        <p:txBody>
          <a:bodyPr/>
          <a:lstStyle/>
          <a:p>
            <a:pPr eaLnBrk="0" hangingPunct="0">
              <a:defRPr/>
            </a:pPr>
            <a:r>
              <a:rPr lang="en-US" altLang="zh-CN" sz="1200" b="1">
                <a:solidFill>
                  <a:srgbClr val="011643"/>
                </a:solidFill>
                <a:latin typeface="Arial" pitchFamily="34" charset="0"/>
                <a:cs typeface="Arial" pitchFamily="34" charset="0"/>
              </a:rPr>
              <a:t>R</a:t>
            </a:r>
            <a:endParaRPr lang="zh-CN" altLang="en-US" sz="1200" b="1">
              <a:solidFill>
                <a:srgbClr val="011643"/>
              </a:solidFill>
              <a:latin typeface="Arial" pitchFamily="34" charset="0"/>
              <a:cs typeface="Arial" pitchFamily="34" charset="0"/>
            </a:endParaRPr>
          </a:p>
        </p:txBody>
      </p:sp>
      <p:sp>
        <p:nvSpPr>
          <p:cNvPr id="16" name="椭圆 31"/>
          <p:cNvSpPr>
            <a:spLocks noChangeArrowheads="1"/>
          </p:cNvSpPr>
          <p:nvPr/>
        </p:nvSpPr>
        <p:spPr bwMode="auto">
          <a:xfrm>
            <a:off x="5705475" y="5564188"/>
            <a:ext cx="358775" cy="358775"/>
          </a:xfrm>
          <a:prstGeom prst="ellipse">
            <a:avLst/>
          </a:prstGeom>
          <a:gradFill rotWithShape="1">
            <a:gsLst>
              <a:gs pos="0">
                <a:srgbClr val="BDBDBD"/>
              </a:gs>
              <a:gs pos="80000">
                <a:srgbClr val="F7F7F7"/>
              </a:gs>
              <a:gs pos="100000">
                <a:srgbClr val="F8F8F8"/>
              </a:gs>
            </a:gsLst>
            <a:lin ang="16200000"/>
          </a:gradFill>
          <a:ln w="9525">
            <a:solidFill>
              <a:srgbClr val="F9F9F9"/>
            </a:solidFill>
            <a:round/>
            <a:headEnd/>
            <a:tailEnd/>
          </a:ln>
          <a:effectLst>
            <a:outerShdw blurRad="63500" dist="23000" dir="5400000" rotWithShape="0">
              <a:srgbClr val="000000">
                <a:alpha val="34998"/>
              </a:srgbClr>
            </a:outerShdw>
          </a:effectLst>
        </p:spPr>
        <p:txBody>
          <a:bodyPr/>
          <a:lstStyle/>
          <a:p>
            <a:pPr eaLnBrk="0" hangingPunct="0">
              <a:defRPr/>
            </a:pPr>
            <a:r>
              <a:rPr lang="en-US" altLang="zh-CN" sz="1200" b="1">
                <a:solidFill>
                  <a:srgbClr val="011643"/>
                </a:solidFill>
                <a:latin typeface="Arial" pitchFamily="34" charset="0"/>
                <a:cs typeface="Arial" pitchFamily="34" charset="0"/>
              </a:rPr>
              <a:t>R</a:t>
            </a:r>
            <a:endParaRPr lang="zh-CN" altLang="en-US" sz="1200" b="1">
              <a:solidFill>
                <a:srgbClr val="011643"/>
              </a:solidFill>
              <a:latin typeface="Arial" pitchFamily="34" charset="0"/>
              <a:cs typeface="Arial" pitchFamily="34" charset="0"/>
            </a:endParaRPr>
          </a:p>
        </p:txBody>
      </p:sp>
      <p:cxnSp>
        <p:nvCxnSpPr>
          <p:cNvPr id="17" name="直接箭头连接符 32"/>
          <p:cNvCxnSpPr>
            <a:cxnSpLocks noChangeShapeType="1"/>
            <a:stCxn id="14" idx="6"/>
          </p:cNvCxnSpPr>
          <p:nvPr/>
        </p:nvCxnSpPr>
        <p:spPr bwMode="auto">
          <a:xfrm flipV="1">
            <a:off x="6075363" y="4005263"/>
            <a:ext cx="2062162" cy="212725"/>
          </a:xfrm>
          <a:prstGeom prst="straightConnector1">
            <a:avLst/>
          </a:prstGeom>
          <a:noFill/>
          <a:ln w="19050">
            <a:solidFill>
              <a:srgbClr val="005AFF"/>
            </a:solidFill>
            <a:round/>
            <a:headEnd/>
            <a:tailEnd type="arrow" w="med" len="med"/>
          </a:ln>
          <a:extLst>
            <a:ext uri="{909E8E84-426E-40dd-AFC4-6F175D3DCCD1}">
              <a14:hiddenFill xmlns:a14="http://schemas.microsoft.com/office/drawing/2010/main">
                <a:noFill/>
              </a14:hiddenFill>
            </a:ext>
          </a:extLst>
        </p:spPr>
      </p:cxnSp>
      <p:cxnSp>
        <p:nvCxnSpPr>
          <p:cNvPr id="18" name="直接箭头连接符 33"/>
          <p:cNvCxnSpPr>
            <a:cxnSpLocks noChangeShapeType="1"/>
            <a:stCxn id="13" idx="6"/>
          </p:cNvCxnSpPr>
          <p:nvPr/>
        </p:nvCxnSpPr>
        <p:spPr bwMode="auto">
          <a:xfrm>
            <a:off x="5416550" y="3871913"/>
            <a:ext cx="2720975" cy="133350"/>
          </a:xfrm>
          <a:prstGeom prst="straightConnector1">
            <a:avLst/>
          </a:prstGeom>
          <a:noFill/>
          <a:ln w="19050">
            <a:solidFill>
              <a:srgbClr val="005AFF"/>
            </a:solidFill>
            <a:round/>
            <a:headEnd/>
            <a:tailEnd type="arrow" w="med" len="med"/>
          </a:ln>
          <a:extLst>
            <a:ext uri="{909E8E84-426E-40dd-AFC4-6F175D3DCCD1}">
              <a14:hiddenFill xmlns:a14="http://schemas.microsoft.com/office/drawing/2010/main">
                <a:noFill/>
              </a14:hiddenFill>
            </a:ext>
          </a:extLst>
        </p:spPr>
      </p:cxnSp>
      <p:cxnSp>
        <p:nvCxnSpPr>
          <p:cNvPr id="19" name="直接箭头连接符 34"/>
          <p:cNvCxnSpPr>
            <a:cxnSpLocks noChangeShapeType="1"/>
            <a:stCxn id="15" idx="6"/>
          </p:cNvCxnSpPr>
          <p:nvPr/>
        </p:nvCxnSpPr>
        <p:spPr bwMode="auto">
          <a:xfrm flipV="1">
            <a:off x="6280150" y="4005263"/>
            <a:ext cx="1857375" cy="1162050"/>
          </a:xfrm>
          <a:prstGeom prst="straightConnector1">
            <a:avLst/>
          </a:prstGeom>
          <a:noFill/>
          <a:ln w="19050">
            <a:solidFill>
              <a:srgbClr val="005AFF"/>
            </a:solidFill>
            <a:round/>
            <a:headEnd/>
            <a:tailEnd type="arrow" w="med" len="med"/>
          </a:ln>
          <a:extLst>
            <a:ext uri="{909E8E84-426E-40dd-AFC4-6F175D3DCCD1}">
              <a14:hiddenFill xmlns:a14="http://schemas.microsoft.com/office/drawing/2010/main">
                <a:noFill/>
              </a14:hiddenFill>
            </a:ext>
          </a:extLst>
        </p:spPr>
      </p:cxnSp>
      <p:cxnSp>
        <p:nvCxnSpPr>
          <p:cNvPr id="20" name="直接箭头连接符 35"/>
          <p:cNvCxnSpPr>
            <a:cxnSpLocks noChangeShapeType="1"/>
            <a:stCxn id="16" idx="6"/>
          </p:cNvCxnSpPr>
          <p:nvPr/>
        </p:nvCxnSpPr>
        <p:spPr bwMode="auto">
          <a:xfrm flipV="1">
            <a:off x="6064250" y="4005263"/>
            <a:ext cx="2073275" cy="1738312"/>
          </a:xfrm>
          <a:prstGeom prst="straightConnector1">
            <a:avLst/>
          </a:prstGeom>
          <a:noFill/>
          <a:ln w="19050">
            <a:solidFill>
              <a:srgbClr val="005AFF"/>
            </a:solidFill>
            <a:round/>
            <a:headEnd/>
            <a:tailEnd type="arrow" w="med" len="med"/>
          </a:ln>
          <a:extLst>
            <a:ext uri="{909E8E84-426E-40dd-AFC4-6F175D3DCCD1}">
              <a14:hiddenFill xmlns:a14="http://schemas.microsoft.com/office/drawing/2010/main">
                <a:noFill/>
              </a14:hiddenFill>
            </a:ext>
          </a:extLst>
        </p:spPr>
      </p:cxnSp>
      <p:cxnSp>
        <p:nvCxnSpPr>
          <p:cNvPr id="21" name="直接箭头连接符 36"/>
          <p:cNvCxnSpPr>
            <a:cxnSpLocks noChangeShapeType="1"/>
            <a:endCxn id="13" idx="3"/>
          </p:cNvCxnSpPr>
          <p:nvPr/>
        </p:nvCxnSpPr>
        <p:spPr bwMode="auto">
          <a:xfrm flipV="1">
            <a:off x="5108575" y="3998913"/>
            <a:ext cx="1588" cy="782637"/>
          </a:xfrm>
          <a:prstGeom prst="straightConnector1">
            <a:avLst/>
          </a:prstGeom>
          <a:noFill/>
          <a:ln w="19050">
            <a:solidFill>
              <a:schemeClr val="tx1"/>
            </a:solidFill>
            <a:prstDash val="dashDot"/>
            <a:round/>
            <a:headEnd/>
            <a:tailEnd type="arrow" w="med" len="med"/>
          </a:ln>
          <a:extLst>
            <a:ext uri="{909E8E84-426E-40dd-AFC4-6F175D3DCCD1}">
              <a14:hiddenFill xmlns:a14="http://schemas.microsoft.com/office/drawing/2010/main">
                <a:noFill/>
              </a14:hiddenFill>
            </a:ext>
          </a:extLst>
        </p:spPr>
      </p:cxnSp>
      <p:cxnSp>
        <p:nvCxnSpPr>
          <p:cNvPr id="22" name="直接箭头连接符 37"/>
          <p:cNvCxnSpPr>
            <a:cxnSpLocks noChangeShapeType="1"/>
            <a:endCxn id="14" idx="2"/>
          </p:cNvCxnSpPr>
          <p:nvPr/>
        </p:nvCxnSpPr>
        <p:spPr bwMode="auto">
          <a:xfrm flipV="1">
            <a:off x="5105400" y="4217988"/>
            <a:ext cx="609600" cy="506412"/>
          </a:xfrm>
          <a:prstGeom prst="straightConnector1">
            <a:avLst/>
          </a:prstGeom>
          <a:noFill/>
          <a:ln w="19050">
            <a:solidFill>
              <a:schemeClr val="tx1"/>
            </a:solidFill>
            <a:prstDash val="dashDot"/>
            <a:round/>
            <a:headEnd/>
            <a:tailEnd type="arrow" w="med" len="med"/>
          </a:ln>
          <a:extLst>
            <a:ext uri="{909E8E84-426E-40dd-AFC4-6F175D3DCCD1}">
              <a14:hiddenFill xmlns:a14="http://schemas.microsoft.com/office/drawing/2010/main">
                <a:noFill/>
              </a14:hiddenFill>
            </a:ext>
          </a:extLst>
        </p:spPr>
      </p:cxnSp>
      <p:cxnSp>
        <p:nvCxnSpPr>
          <p:cNvPr id="23" name="直接箭头连接符 38"/>
          <p:cNvCxnSpPr>
            <a:cxnSpLocks noChangeShapeType="1"/>
            <a:endCxn id="15" idx="2"/>
          </p:cNvCxnSpPr>
          <p:nvPr/>
        </p:nvCxnSpPr>
        <p:spPr bwMode="auto">
          <a:xfrm>
            <a:off x="5108575" y="4781550"/>
            <a:ext cx="812800" cy="385763"/>
          </a:xfrm>
          <a:prstGeom prst="straightConnector1">
            <a:avLst/>
          </a:prstGeom>
          <a:noFill/>
          <a:ln w="19050">
            <a:solidFill>
              <a:schemeClr val="tx1"/>
            </a:solidFill>
            <a:prstDash val="dashDot"/>
            <a:round/>
            <a:headEnd/>
            <a:tailEnd type="arrow" w="med" len="med"/>
          </a:ln>
          <a:extLst>
            <a:ext uri="{909E8E84-426E-40dd-AFC4-6F175D3DCCD1}">
              <a14:hiddenFill xmlns:a14="http://schemas.microsoft.com/office/drawing/2010/main">
                <a:noFill/>
              </a14:hiddenFill>
            </a:ext>
          </a:extLst>
        </p:spPr>
      </p:cxnSp>
      <p:cxnSp>
        <p:nvCxnSpPr>
          <p:cNvPr id="24" name="直接箭头连接符 39"/>
          <p:cNvCxnSpPr>
            <a:cxnSpLocks noChangeShapeType="1"/>
            <a:endCxn id="16" idx="2"/>
          </p:cNvCxnSpPr>
          <p:nvPr/>
        </p:nvCxnSpPr>
        <p:spPr bwMode="auto">
          <a:xfrm>
            <a:off x="5108575" y="4781550"/>
            <a:ext cx="596900" cy="962025"/>
          </a:xfrm>
          <a:prstGeom prst="straightConnector1">
            <a:avLst/>
          </a:prstGeom>
          <a:noFill/>
          <a:ln w="19050">
            <a:solidFill>
              <a:schemeClr val="tx1"/>
            </a:solidFill>
            <a:prstDash val="dashDot"/>
            <a:round/>
            <a:headEnd/>
            <a:tailEnd type="arrow" w="med" len="med"/>
          </a:ln>
          <a:extLst>
            <a:ext uri="{909E8E84-426E-40dd-AFC4-6F175D3DCCD1}">
              <a14:hiddenFill xmlns:a14="http://schemas.microsoft.com/office/drawing/2010/main">
                <a:noFill/>
              </a14:hiddenFill>
            </a:ext>
          </a:extLst>
        </p:spPr>
      </p:cxnSp>
      <p:cxnSp>
        <p:nvCxnSpPr>
          <p:cNvPr id="25" name="直接箭头连接符 40"/>
          <p:cNvCxnSpPr>
            <a:cxnSpLocks noChangeShapeType="1"/>
          </p:cNvCxnSpPr>
          <p:nvPr/>
        </p:nvCxnSpPr>
        <p:spPr bwMode="auto">
          <a:xfrm flipV="1">
            <a:off x="5108575" y="4005263"/>
            <a:ext cx="3028950" cy="776287"/>
          </a:xfrm>
          <a:prstGeom prst="straightConnector1">
            <a:avLst/>
          </a:prstGeom>
          <a:noFill/>
          <a:ln w="19050">
            <a:solidFill>
              <a:srgbClr val="005AFF"/>
            </a:solidFill>
            <a:round/>
            <a:headEnd/>
            <a:tailEnd type="arrow" w="med" len="med"/>
          </a:ln>
          <a:extLst>
            <a:ext uri="{909E8E84-426E-40dd-AFC4-6F175D3DCCD1}">
              <a14:hiddenFill xmlns:a14="http://schemas.microsoft.com/office/drawing/2010/main">
                <a:noFill/>
              </a14:hiddenFill>
            </a:ext>
          </a:extLst>
        </p:spPr>
      </p:cxn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16</a:t>
            </a:fld>
            <a:r>
              <a:rPr lang="en-US" smtClean="0"/>
              <a:t>]</a:t>
            </a:r>
            <a:endParaRPr lang="en-US" dirty="0"/>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par>
                                <p:cTn id="8" presetID="22" presetClass="entr" presetSubtype="8"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1000"/>
                                        <p:tgtEl>
                                          <p:spTgt spid="22"/>
                                        </p:tgtEl>
                                      </p:cBhvr>
                                    </p:animEffect>
                                  </p:childTnLst>
                                </p:cTn>
                              </p:par>
                              <p:par>
                                <p:cTn id="11" presetID="22" presetClass="entr" presetSubtype="8"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1000"/>
                                        <p:tgtEl>
                                          <p:spTgt spid="23"/>
                                        </p:tgtEl>
                                      </p:cBhvr>
                                    </p:animEffect>
                                  </p:childTnLst>
                                </p:cTn>
                              </p:par>
                              <p:par>
                                <p:cTn id="14" presetID="22" presetClass="entr" presetSubtype="8"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1000"/>
                                        <p:tgtEl>
                                          <p:spTgt spid="2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1000"/>
                                        <p:tgtEl>
                                          <p:spTgt spid="18"/>
                                        </p:tgtEl>
                                      </p:cBhvr>
                                    </p:animEffect>
                                  </p:childTnLst>
                                </p:cTn>
                              </p:par>
                              <p:par>
                                <p:cTn id="22" presetID="22" presetClass="entr" presetSubtype="8"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1000"/>
                                        <p:tgtEl>
                                          <p:spTgt spid="25"/>
                                        </p:tgtEl>
                                      </p:cBhvr>
                                    </p:animEffect>
                                  </p:childTnLst>
                                </p:cTn>
                              </p:par>
                              <p:par>
                                <p:cTn id="25" presetID="22" presetClass="entr" presetSubtype="8"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1000"/>
                                        <p:tgtEl>
                                          <p:spTgt spid="17"/>
                                        </p:tgtEl>
                                      </p:cBhvr>
                                    </p:animEffect>
                                  </p:childTnLst>
                                </p:cTn>
                              </p:par>
                              <p:par>
                                <p:cTn id="28" presetID="22" presetClass="entr" presetSubtype="8"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1000"/>
                                        <p:tgtEl>
                                          <p:spTgt spid="19"/>
                                        </p:tgtEl>
                                      </p:cBhvr>
                                    </p:animEffect>
                                  </p:childTnLst>
                                </p:cTn>
                              </p:par>
                              <p:par>
                                <p:cTn id="31" presetID="22" presetClass="entr" presetSubtype="4"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a:xfrm>
            <a:off x="228600" y="333375"/>
            <a:ext cx="8534400" cy="581025"/>
          </a:xfrm>
        </p:spPr>
        <p:txBody>
          <a:bodyPr/>
          <a:lstStyle/>
          <a:p>
            <a:pPr>
              <a:defRPr/>
            </a:pPr>
            <a:r>
              <a:rPr lang="en-US" sz="2500" i="0" dirty="0" smtClean="0">
                <a:ea typeface="ＭＳ Ｐゴシック" charset="-128"/>
              </a:rPr>
              <a:t>Secrecy Capacity Maximization or Power Minimization </a:t>
            </a:r>
          </a:p>
        </p:txBody>
      </p:sp>
      <p:sp>
        <p:nvSpPr>
          <p:cNvPr id="39939" name="Rectangle 3"/>
          <p:cNvSpPr>
            <a:spLocks noGrp="1" noChangeArrowheads="1"/>
          </p:cNvSpPr>
          <p:nvPr>
            <p:ph type="body" idx="1"/>
          </p:nvPr>
        </p:nvSpPr>
        <p:spPr>
          <a:xfrm>
            <a:off x="336550" y="1066800"/>
            <a:ext cx="8350250" cy="5562600"/>
          </a:xfrm>
        </p:spPr>
        <p:txBody>
          <a:bodyPr/>
          <a:lstStyle/>
          <a:p>
            <a:pPr algn="just">
              <a:lnSpc>
                <a:spcPct val="75000"/>
              </a:lnSpc>
            </a:pPr>
            <a:r>
              <a:rPr lang="en-US" altLang="zh-CN" dirty="0" smtClean="0">
                <a:ea typeface="ＭＳ Ｐゴシック" pitchFamily="34" charset="-128"/>
              </a:rPr>
              <a:t>Secrecy Capacity: due to nulling, always have non-zero value</a:t>
            </a:r>
          </a:p>
          <a:p>
            <a:pPr>
              <a:lnSpc>
                <a:spcPct val="75000"/>
              </a:lnSpc>
            </a:pPr>
            <a:endParaRPr lang="en-US" altLang="zh-CN" dirty="0" smtClean="0">
              <a:ea typeface="ＭＳ Ｐゴシック" pitchFamily="34" charset="-128"/>
            </a:endParaRPr>
          </a:p>
          <a:p>
            <a:pPr>
              <a:lnSpc>
                <a:spcPct val="75000"/>
              </a:lnSpc>
            </a:pPr>
            <a:endParaRPr lang="en-US" altLang="zh-CN" sz="1600" dirty="0" smtClean="0">
              <a:ea typeface="ＭＳ Ｐゴシック" pitchFamily="34" charset="-128"/>
            </a:endParaRPr>
          </a:p>
          <a:p>
            <a:pPr algn="just">
              <a:lnSpc>
                <a:spcPct val="75000"/>
              </a:lnSpc>
            </a:pPr>
            <a:r>
              <a:rPr lang="en-US" altLang="zh-CN" dirty="0" smtClean="0">
                <a:ea typeface="ＭＳ Ｐゴシック" pitchFamily="34" charset="-128"/>
              </a:rPr>
              <a:t>Secrecy capacity maximization or power minimization</a:t>
            </a:r>
          </a:p>
          <a:p>
            <a:pPr lvl="1">
              <a:lnSpc>
                <a:spcPct val="75000"/>
              </a:lnSpc>
            </a:pPr>
            <a:endParaRPr lang="en-US" altLang="zh-CN" dirty="0" smtClean="0">
              <a:ea typeface="ＭＳ Ｐゴシック" pitchFamily="34" charset="-128"/>
            </a:endParaRPr>
          </a:p>
          <a:p>
            <a:pPr lvl="1">
              <a:lnSpc>
                <a:spcPct val="75000"/>
              </a:lnSpc>
            </a:pPr>
            <a:endParaRPr lang="en-US" altLang="zh-CN" dirty="0" smtClean="0">
              <a:ea typeface="ＭＳ Ｐゴシック" pitchFamily="34" charset="-128"/>
            </a:endParaRPr>
          </a:p>
          <a:p>
            <a:pPr lvl="1">
              <a:lnSpc>
                <a:spcPct val="75000"/>
              </a:lnSpc>
            </a:pPr>
            <a:endParaRPr lang="en-US" altLang="zh-CN" dirty="0" smtClean="0">
              <a:ea typeface="ＭＳ Ｐゴシック" pitchFamily="34" charset="-128"/>
            </a:endParaRPr>
          </a:p>
          <a:p>
            <a:pPr lvl="1" algn="just"/>
            <a:r>
              <a:rPr lang="en-US" altLang="zh-CN" dirty="0" smtClean="0">
                <a:ea typeface="ＭＳ Ｐゴシック" pitchFamily="34" charset="-128"/>
              </a:rPr>
              <a:t>The solution of this </a:t>
            </a:r>
            <a:r>
              <a:rPr lang="en-US" altLang="zh-CN" dirty="0" smtClean="0">
                <a:solidFill>
                  <a:srgbClr val="FF0000"/>
                </a:solidFill>
                <a:ea typeface="ＭＳ Ｐゴシック" pitchFamily="34" charset="-128"/>
              </a:rPr>
              <a:t>Rayleigh quotient problem </a:t>
            </a:r>
            <a:r>
              <a:rPr lang="en-US" altLang="zh-CN" dirty="0" smtClean="0">
                <a:ea typeface="ＭＳ Ｐゴシック" pitchFamily="34" charset="-128"/>
              </a:rPr>
              <a:t>is the scaled eigenvector corresponding to </a:t>
            </a:r>
            <a:r>
              <a:rPr lang="en-US" altLang="zh-CN" dirty="0" smtClean="0">
                <a:solidFill>
                  <a:srgbClr val="FF0000"/>
                </a:solidFill>
                <a:ea typeface="ＭＳ Ｐゴシック" pitchFamily="34" charset="-128"/>
              </a:rPr>
              <a:t>the largest eigenvalue </a:t>
            </a:r>
            <a:r>
              <a:rPr lang="en-US" altLang="zh-CN" dirty="0" smtClean="0">
                <a:ea typeface="ＭＳ Ｐゴシック" pitchFamily="34" charset="-128"/>
              </a:rPr>
              <a:t>of the symmetric matrix</a:t>
            </a:r>
          </a:p>
          <a:p>
            <a:pPr lvl="1">
              <a:lnSpc>
                <a:spcPct val="75000"/>
              </a:lnSpc>
            </a:pPr>
            <a:endParaRPr lang="en-US" altLang="zh-CN" dirty="0" smtClean="0">
              <a:ea typeface="ＭＳ Ｐゴシック" pitchFamily="34" charset="-128"/>
            </a:endParaRPr>
          </a:p>
          <a:p>
            <a:pPr>
              <a:lnSpc>
                <a:spcPct val="75000"/>
              </a:lnSpc>
            </a:pPr>
            <a:endParaRPr lang="en-US" altLang="zh-CN" dirty="0" smtClean="0">
              <a:ea typeface="ＭＳ Ｐゴシック" pitchFamily="34" charset="-128"/>
            </a:endParaRPr>
          </a:p>
          <a:p>
            <a:pPr>
              <a:lnSpc>
                <a:spcPct val="75000"/>
              </a:lnSpc>
              <a:buFont typeface="Wingdings" pitchFamily="2" charset="2"/>
              <a:buNone/>
            </a:pPr>
            <a:endParaRPr lang="en-US" altLang="zh-CN" dirty="0" smtClean="0">
              <a:ea typeface="ＭＳ Ｐゴシック" pitchFamily="34" charset="-128"/>
            </a:endParaRPr>
          </a:p>
        </p:txBody>
      </p:sp>
      <p:pic>
        <p:nvPicPr>
          <p:cNvPr id="3994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7450" y="1524000"/>
            <a:ext cx="348615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3994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2667000"/>
            <a:ext cx="220980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3994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400" y="4267200"/>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3994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6400" y="4876800"/>
            <a:ext cx="17526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39944"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43400" y="4876800"/>
            <a:ext cx="1905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39945"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4000" y="2590800"/>
            <a:ext cx="214312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39946" name="Rectangle 9"/>
          <p:cNvSpPr>
            <a:spLocks noChangeArrowheads="1"/>
          </p:cNvSpPr>
          <p:nvPr/>
        </p:nvSpPr>
        <p:spPr bwMode="auto">
          <a:xfrm>
            <a:off x="381000" y="5791200"/>
            <a:ext cx="8458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altLang="zh-CN" sz="1400" dirty="0"/>
              <a:t> </a:t>
            </a:r>
            <a:r>
              <a:rPr lang="en-US" altLang="zh-CN" sz="1400" dirty="0" err="1"/>
              <a:t>Lun</a:t>
            </a:r>
            <a:r>
              <a:rPr lang="en-US" altLang="zh-CN" sz="1400" dirty="0"/>
              <a:t> Dong, Zhu Han, </a:t>
            </a:r>
            <a:r>
              <a:rPr lang="en-US" altLang="zh-CN" sz="1400" dirty="0" err="1"/>
              <a:t>Athina</a:t>
            </a:r>
            <a:r>
              <a:rPr lang="en-US" altLang="zh-CN" sz="1400" dirty="0"/>
              <a:t> P. </a:t>
            </a:r>
            <a:r>
              <a:rPr lang="en-US" altLang="zh-CN" sz="1400" dirty="0" err="1"/>
              <a:t>Petropulu</a:t>
            </a:r>
            <a:r>
              <a:rPr lang="en-US" altLang="zh-CN" sz="1400" dirty="0"/>
              <a:t> and H. Vincent Poor, </a:t>
            </a:r>
            <a:r>
              <a:rPr lang="en-US" altLang="zh-CN" sz="1400" dirty="0" smtClean="0"/>
              <a:t>“Improving </a:t>
            </a:r>
            <a:r>
              <a:rPr lang="en-US" altLang="zh-CN" sz="1400" dirty="0"/>
              <a:t>Wireless Physical Layer Security via Cooperating Relays", </a:t>
            </a:r>
            <a:r>
              <a:rPr lang="en-US" altLang="zh-CN" sz="1400" i="1" dirty="0"/>
              <a:t>IEEE Transactions on Signal Processing</a:t>
            </a:r>
            <a:r>
              <a:rPr lang="en-US" altLang="zh-CN" sz="1400" dirty="0"/>
              <a:t>, Volume: 58, Issue:3, p.p. 1875 - 1888, March </a:t>
            </a:r>
            <a:r>
              <a:rPr lang="en-US" altLang="zh-CN" sz="1400" dirty="0" smtClean="0"/>
              <a:t>2010.</a:t>
            </a:r>
            <a:endParaRPr lang="en-US" altLang="zh-CN" sz="1400" dirty="0"/>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17</a:t>
            </a:fld>
            <a:r>
              <a:rPr lang="en-US"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p:txBody>
          <a:bodyPr/>
          <a:lstStyle/>
          <a:p>
            <a:pPr>
              <a:defRPr/>
            </a:pPr>
            <a:r>
              <a:rPr lang="en-US" sz="3200" i="0" dirty="0" smtClean="0">
                <a:ea typeface="ＭＳ Ｐゴシック" charset="-128"/>
              </a:rPr>
              <a:t>Simulation (Power Minimization)</a:t>
            </a:r>
          </a:p>
        </p:txBody>
      </p:sp>
      <p:sp>
        <p:nvSpPr>
          <p:cNvPr id="40963" name="Rectangle 3"/>
          <p:cNvSpPr>
            <a:spLocks noGrp="1" noChangeArrowheads="1"/>
          </p:cNvSpPr>
          <p:nvPr>
            <p:ph type="body" idx="1"/>
          </p:nvPr>
        </p:nvSpPr>
        <p:spPr>
          <a:xfrm>
            <a:off x="336550" y="1143000"/>
            <a:ext cx="8578850" cy="5410200"/>
          </a:xfrm>
        </p:spPr>
        <p:txBody>
          <a:bodyPr/>
          <a:lstStyle/>
          <a:p>
            <a:pPr algn="just">
              <a:lnSpc>
                <a:spcPct val="75000"/>
              </a:lnSpc>
            </a:pPr>
            <a:r>
              <a:rPr lang="en-US" altLang="zh-CN" dirty="0" smtClean="0">
                <a:ea typeface="ＭＳ Ｐゴシック" pitchFamily="34" charset="-128"/>
              </a:rPr>
              <a:t>The more eavesdroppers, the more power</a:t>
            </a:r>
          </a:p>
          <a:p>
            <a:pPr algn="just">
              <a:lnSpc>
                <a:spcPct val="75000"/>
              </a:lnSpc>
            </a:pPr>
            <a:r>
              <a:rPr lang="en-US" altLang="zh-CN" dirty="0" smtClean="0">
                <a:ea typeface="ＭＳ Ｐゴシック" pitchFamily="34" charset="-128"/>
              </a:rPr>
              <a:t>The more collaborative nodes, the less power</a:t>
            </a:r>
          </a:p>
          <a:p>
            <a:pPr algn="just">
              <a:lnSpc>
                <a:spcPct val="75000"/>
              </a:lnSpc>
            </a:pPr>
            <a:r>
              <a:rPr lang="en-US" altLang="zh-CN" dirty="0" smtClean="0">
                <a:ea typeface="ＭＳ Ｐゴシック" pitchFamily="34" charset="-128"/>
              </a:rPr>
              <a:t>Direct transmission without considering the security </a:t>
            </a:r>
            <a:endParaRPr lang="nb-NO" altLang="zh-CN" dirty="0" smtClean="0">
              <a:ea typeface="ＭＳ Ｐゴシック" pitchFamily="34" charset="-128"/>
            </a:endParaRPr>
          </a:p>
        </p:txBody>
      </p:sp>
      <p:pic>
        <p:nvPicPr>
          <p:cNvPr id="4096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971800"/>
            <a:ext cx="43434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4096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2971800"/>
            <a:ext cx="4495800"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18</a:t>
            </a:fld>
            <a:r>
              <a:rPr lang="en-US"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Grp="1" noChangeArrowheads="1"/>
          </p:cNvSpPr>
          <p:nvPr>
            <p:ph type="title"/>
          </p:nvPr>
        </p:nvSpPr>
        <p:spPr>
          <a:xfrm>
            <a:off x="-199572" y="333375"/>
            <a:ext cx="9601200" cy="581025"/>
          </a:xfrm>
        </p:spPr>
        <p:txBody>
          <a:bodyPr/>
          <a:lstStyle/>
          <a:p>
            <a:pPr>
              <a:defRPr/>
            </a:pPr>
            <a:r>
              <a:rPr lang="en-US" i="0" dirty="0" smtClean="0">
                <a:ea typeface="ＭＳ Ｐゴシック" charset="-128"/>
              </a:rPr>
              <a:t>Simulation (Secrecy Capacity Maximization)</a:t>
            </a:r>
          </a:p>
        </p:txBody>
      </p:sp>
      <p:sp>
        <p:nvSpPr>
          <p:cNvPr id="41987" name="Rectangle 3"/>
          <p:cNvSpPr>
            <a:spLocks noGrp="1" noChangeArrowheads="1"/>
          </p:cNvSpPr>
          <p:nvPr>
            <p:ph type="body" idx="1"/>
          </p:nvPr>
        </p:nvSpPr>
        <p:spPr>
          <a:xfrm>
            <a:off x="336550" y="1219200"/>
            <a:ext cx="8578850" cy="5334000"/>
          </a:xfrm>
        </p:spPr>
        <p:txBody>
          <a:bodyPr/>
          <a:lstStyle/>
          <a:p>
            <a:pPr algn="just">
              <a:lnSpc>
                <a:spcPct val="75000"/>
              </a:lnSpc>
            </a:pPr>
            <a:r>
              <a:rPr lang="en-US" altLang="zh-CN" dirty="0" smtClean="0">
                <a:ea typeface="ＭＳ Ｐゴシック" pitchFamily="34" charset="-128"/>
              </a:rPr>
              <a:t>Number of cooperating node increases, secrecy capacity increases</a:t>
            </a:r>
          </a:p>
          <a:p>
            <a:pPr algn="just">
              <a:lnSpc>
                <a:spcPct val="75000"/>
              </a:lnSpc>
            </a:pPr>
            <a:r>
              <a:rPr lang="en-US" altLang="zh-CN" dirty="0" smtClean="0">
                <a:ea typeface="ＭＳ Ｐゴシック" pitchFamily="34" charset="-128"/>
              </a:rPr>
              <a:t>Number of eavesdroppers increase, secrecy capacity drops</a:t>
            </a:r>
            <a:endParaRPr lang="nb-NO" altLang="zh-CN" dirty="0" smtClean="0">
              <a:ea typeface="ＭＳ Ｐゴシック" pitchFamily="34" charset="-128"/>
            </a:endParaRPr>
          </a:p>
        </p:txBody>
      </p:sp>
      <p:pic>
        <p:nvPicPr>
          <p:cNvPr id="4198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514600"/>
            <a:ext cx="4241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4198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2438400"/>
            <a:ext cx="4419600"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19</a:t>
            </a:fld>
            <a:r>
              <a:rPr lang="en-US"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GB" sz="3200" i="0" dirty="0" smtClean="0">
                <a:ea typeface="ＭＳ Ｐゴシック" charset="-128"/>
              </a:rPr>
              <a:t>Outline</a:t>
            </a:r>
          </a:p>
        </p:txBody>
      </p:sp>
      <p:sp>
        <p:nvSpPr>
          <p:cNvPr id="22531" name="Rectangle 3"/>
          <p:cNvSpPr>
            <a:spLocks noGrp="1" noChangeArrowheads="1"/>
          </p:cNvSpPr>
          <p:nvPr>
            <p:ph idx="1"/>
          </p:nvPr>
        </p:nvSpPr>
        <p:spPr>
          <a:xfrm>
            <a:off x="838200" y="1196752"/>
            <a:ext cx="7772400" cy="5356448"/>
          </a:xfrm>
        </p:spPr>
        <p:txBody>
          <a:bodyPr/>
          <a:lstStyle/>
          <a:p>
            <a:pPr>
              <a:lnSpc>
                <a:spcPct val="90000"/>
              </a:lnSpc>
              <a:spcBef>
                <a:spcPts val="1200"/>
              </a:spcBef>
              <a:spcAft>
                <a:spcPts val="1200"/>
              </a:spcAft>
            </a:pPr>
            <a:r>
              <a:rPr lang="en-US" altLang="zh-CN" dirty="0" smtClean="0">
                <a:solidFill>
                  <a:srgbClr val="FF0000"/>
                </a:solidFill>
                <a:ea typeface="ＭＳ Ｐゴシック" pitchFamily="34" charset="-128"/>
                <a:cs typeface="Times New Roman" pitchFamily="18" charset="0"/>
              </a:rPr>
              <a:t>Overview of Physical Layer Security</a:t>
            </a:r>
          </a:p>
          <a:p>
            <a:pPr>
              <a:lnSpc>
                <a:spcPct val="90000"/>
              </a:lnSpc>
              <a:spcBef>
                <a:spcPts val="1200"/>
              </a:spcBef>
              <a:spcAft>
                <a:spcPts val="1200"/>
              </a:spcAft>
            </a:pPr>
            <a:r>
              <a:rPr lang="en-US" altLang="zh-CN" dirty="0" smtClean="0">
                <a:ea typeface="ＭＳ Ｐゴシック" pitchFamily="34" charset="-128"/>
                <a:cs typeface="Times New Roman" pitchFamily="18" charset="0"/>
              </a:rPr>
              <a:t>Information Theoretic Fundamentals</a:t>
            </a:r>
          </a:p>
          <a:p>
            <a:pPr>
              <a:lnSpc>
                <a:spcPct val="90000"/>
              </a:lnSpc>
              <a:spcBef>
                <a:spcPts val="1200"/>
              </a:spcBef>
              <a:spcAft>
                <a:spcPts val="1200"/>
              </a:spcAft>
            </a:pPr>
            <a:r>
              <a:rPr lang="en-US" altLang="zh-CN" dirty="0" smtClean="0">
                <a:ea typeface="ＭＳ Ｐゴシック" pitchFamily="34" charset="-128"/>
                <a:cs typeface="Times New Roman" pitchFamily="18" charset="0"/>
              </a:rPr>
              <a:t>Signal Processing Technique</a:t>
            </a:r>
          </a:p>
          <a:p>
            <a:pPr>
              <a:lnSpc>
                <a:spcPct val="90000"/>
              </a:lnSpc>
              <a:spcBef>
                <a:spcPts val="1200"/>
              </a:spcBef>
              <a:spcAft>
                <a:spcPts val="1200"/>
              </a:spcAft>
            </a:pPr>
            <a:r>
              <a:rPr lang="en-US" altLang="zh-CN" dirty="0" smtClean="0">
                <a:ea typeface="ＭＳ Ｐゴシック" pitchFamily="34" charset="-128"/>
                <a:cs typeface="Times New Roman" pitchFamily="18" charset="0"/>
              </a:rPr>
              <a:t>Resource Allocation and Game Theoretical Study</a:t>
            </a:r>
          </a:p>
          <a:p>
            <a:pPr>
              <a:lnSpc>
                <a:spcPct val="90000"/>
              </a:lnSpc>
              <a:spcBef>
                <a:spcPts val="1200"/>
              </a:spcBef>
              <a:spcAft>
                <a:spcPts val="1200"/>
              </a:spcAft>
            </a:pPr>
            <a:r>
              <a:rPr lang="en-US" altLang="zh-CN" dirty="0" smtClean="0">
                <a:ea typeface="ＭＳ Ｐゴシック" pitchFamily="34" charset="-128"/>
                <a:cs typeface="Times New Roman" pitchFamily="18" charset="0"/>
              </a:rPr>
              <a:t>Variety of Applications</a:t>
            </a:r>
          </a:p>
          <a:p>
            <a:pPr>
              <a:lnSpc>
                <a:spcPct val="90000"/>
              </a:lnSpc>
              <a:spcBef>
                <a:spcPts val="1200"/>
              </a:spcBef>
              <a:spcAft>
                <a:spcPts val="1200"/>
              </a:spcAft>
            </a:pPr>
            <a:r>
              <a:rPr lang="en-US" altLang="zh-CN" dirty="0" smtClean="0">
                <a:ea typeface="ＭＳ Ｐゴシック" pitchFamily="34" charset="-128"/>
                <a:cs typeface="Times New Roman" pitchFamily="18" charset="0"/>
              </a:rPr>
              <a:t>Conclusion</a:t>
            </a:r>
          </a:p>
          <a:p>
            <a:pPr>
              <a:lnSpc>
                <a:spcPct val="90000"/>
              </a:lnSpc>
              <a:spcBef>
                <a:spcPts val="1200"/>
              </a:spcBef>
              <a:spcAft>
                <a:spcPts val="1200"/>
              </a:spcAft>
            </a:pPr>
            <a:r>
              <a:rPr lang="en-US" altLang="zh-CN" dirty="0" smtClean="0">
                <a:ea typeface="ＭＳ Ｐゴシック" pitchFamily="34" charset="-128"/>
                <a:cs typeface="Times New Roman" pitchFamily="18" charset="0"/>
              </a:rPr>
              <a:t>Slides will be on</a:t>
            </a:r>
          </a:p>
          <a:p>
            <a:pPr marL="0" indent="0">
              <a:lnSpc>
                <a:spcPct val="90000"/>
              </a:lnSpc>
              <a:spcBef>
                <a:spcPts val="1200"/>
              </a:spcBef>
              <a:spcAft>
                <a:spcPts val="1200"/>
              </a:spcAft>
              <a:buNone/>
            </a:pPr>
            <a:r>
              <a:rPr lang="en-US" altLang="zh-CN" dirty="0" smtClean="0">
                <a:ea typeface="ＭＳ Ｐゴシック" pitchFamily="34" charset="-128"/>
                <a:cs typeface="Times New Roman" pitchFamily="18" charset="0"/>
              </a:rPr>
              <a:t>    http</a:t>
            </a:r>
            <a:r>
              <a:rPr lang="en-US" altLang="zh-CN" dirty="0">
                <a:ea typeface="ＭＳ Ｐゴシック" pitchFamily="34" charset="-128"/>
                <a:cs typeface="Times New Roman" pitchFamily="18" charset="0"/>
              </a:rPr>
              <a:t>://</a:t>
            </a:r>
            <a:r>
              <a:rPr lang="en-US" altLang="zh-CN" dirty="0" err="1">
                <a:ea typeface="ＭＳ Ｐゴシック" pitchFamily="34" charset="-128"/>
                <a:cs typeface="Times New Roman" pitchFamily="18" charset="0"/>
              </a:rPr>
              <a:t>wireless.egr.uh.edu</a:t>
            </a:r>
            <a:r>
              <a:rPr lang="en-US" altLang="zh-CN" dirty="0">
                <a:ea typeface="ＭＳ Ｐゴシック" pitchFamily="34" charset="-128"/>
                <a:cs typeface="Times New Roman" pitchFamily="18" charset="0"/>
              </a:rPr>
              <a:t>/</a:t>
            </a:r>
            <a:r>
              <a:rPr lang="en-US" altLang="zh-CN" dirty="0" err="1">
                <a:ea typeface="ＭＳ Ｐゴシック" pitchFamily="34" charset="-128"/>
                <a:cs typeface="Times New Roman" pitchFamily="18" charset="0"/>
              </a:rPr>
              <a:t>research.htm</a:t>
            </a:r>
            <a:endParaRPr lang="en-GB" altLang="zh-CN" dirty="0" smtClean="0">
              <a:ea typeface="ＭＳ Ｐゴシック" pitchFamily="34" charset="-128"/>
              <a:cs typeface="Times New Roman" pitchFamily="18" charset="0"/>
            </a:endParaRPr>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2</a:t>
            </a:fld>
            <a:r>
              <a:rPr lang="en-US" smtClean="0"/>
              <a:t>]</a:t>
            </a:r>
            <a:endParaRPr lang="en-US" dirty="0"/>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Grp="1" noChangeArrowheads="1"/>
          </p:cNvSpPr>
          <p:nvPr>
            <p:ph type="title"/>
          </p:nvPr>
        </p:nvSpPr>
        <p:spPr/>
        <p:txBody>
          <a:bodyPr/>
          <a:lstStyle/>
          <a:p>
            <a:pPr>
              <a:defRPr/>
            </a:pPr>
            <a:r>
              <a:rPr lang="en-US" altLang="zh-CN" sz="3200" i="0" dirty="0">
                <a:ea typeface="ＭＳ Ｐゴシック" charset="-128"/>
              </a:rPr>
              <a:t>Jamming Techniques</a:t>
            </a:r>
            <a:endParaRPr lang="en-US" sz="3200" i="0" dirty="0" smtClean="0">
              <a:ea typeface="ＭＳ Ｐゴシック" charset="-128"/>
            </a:endParaRPr>
          </a:p>
        </p:txBody>
      </p:sp>
      <p:sp>
        <p:nvSpPr>
          <p:cNvPr id="38915" name="Rectangle 3"/>
          <p:cNvSpPr>
            <a:spLocks noGrp="1" noChangeArrowheads="1"/>
          </p:cNvSpPr>
          <p:nvPr>
            <p:ph type="body" idx="1"/>
          </p:nvPr>
        </p:nvSpPr>
        <p:spPr>
          <a:xfrm>
            <a:off x="336550" y="990600"/>
            <a:ext cx="8578850" cy="5562600"/>
          </a:xfrm>
        </p:spPr>
        <p:txBody>
          <a:bodyPr/>
          <a:lstStyle/>
          <a:p>
            <a:pPr>
              <a:lnSpc>
                <a:spcPct val="75000"/>
              </a:lnSpc>
            </a:pPr>
            <a:r>
              <a:rPr lang="en-US" altLang="zh-CN" dirty="0" smtClean="0">
                <a:ea typeface="ＭＳ Ｐゴシック" pitchFamily="34" charset="-128"/>
              </a:rPr>
              <a:t>Cooperative (or Friendly) Jamming</a:t>
            </a:r>
          </a:p>
          <a:p>
            <a:pPr lvl="1" algn="just"/>
            <a:r>
              <a:rPr lang="en-US" altLang="zh-CN" dirty="0" smtClean="0">
                <a:ea typeface="ＭＳ Ｐゴシック" pitchFamily="34" charset="-128"/>
              </a:rPr>
              <a:t>The </a:t>
            </a:r>
            <a:r>
              <a:rPr lang="en-US" altLang="zh-CN" dirty="0">
                <a:ea typeface="ＭＳ Ｐゴシック" pitchFamily="34" charset="-128"/>
              </a:rPr>
              <a:t>jamming signal can be as interference to both destination and eavesdropper, which makes both the wire-tap channel and the main channel getting worse. </a:t>
            </a:r>
            <a:endParaRPr lang="en-US" altLang="zh-CN" dirty="0" smtClean="0">
              <a:ea typeface="ＭＳ Ｐゴシック" pitchFamily="34" charset="-128"/>
            </a:endParaRPr>
          </a:p>
          <a:p>
            <a:pPr lvl="1" algn="just"/>
            <a:r>
              <a:rPr lang="en-US" altLang="zh-CN" dirty="0" smtClean="0">
                <a:ea typeface="ＭＳ Ｐゴシック" pitchFamily="34" charset="-128"/>
              </a:rPr>
              <a:t>But </a:t>
            </a:r>
            <a:r>
              <a:rPr lang="en-US" altLang="zh-CN" dirty="0">
                <a:ea typeface="ＭＳ Ｐゴシック" pitchFamily="34" charset="-128"/>
              </a:rPr>
              <a:t>if the interference effect on Bob is less than that on Eve, the secrecy rate will be improved</a:t>
            </a:r>
            <a:r>
              <a:rPr lang="en-US" altLang="zh-CN" dirty="0" smtClean="0">
                <a:ea typeface="ＭＳ Ｐゴシック" pitchFamily="34" charset="-128"/>
              </a:rPr>
              <a:t>.</a:t>
            </a:r>
            <a:endParaRPr lang="en-US" altLang="zh-CN" dirty="0">
              <a:ea typeface="ＭＳ Ｐゴシック" pitchFamily="34" charset="-128"/>
            </a:endParaRPr>
          </a:p>
          <a:p>
            <a:pPr>
              <a:lnSpc>
                <a:spcPct val="75000"/>
              </a:lnSpc>
            </a:pPr>
            <a:r>
              <a:rPr lang="en-US" altLang="zh-CN" dirty="0" smtClean="0">
                <a:ea typeface="ＭＳ Ｐゴシック" pitchFamily="34" charset="-128"/>
              </a:rPr>
              <a:t>Jamming Signal</a:t>
            </a:r>
          </a:p>
          <a:p>
            <a:pPr lvl="1">
              <a:lnSpc>
                <a:spcPct val="75000"/>
              </a:lnSpc>
            </a:pPr>
            <a:r>
              <a:rPr lang="en-US" altLang="zh-CN" dirty="0" smtClean="0">
                <a:ea typeface="ＭＳ Ｐゴシック" pitchFamily="34" charset="-128"/>
              </a:rPr>
              <a:t>Noise</a:t>
            </a:r>
          </a:p>
          <a:p>
            <a:pPr lvl="1">
              <a:lnSpc>
                <a:spcPct val="75000"/>
              </a:lnSpc>
            </a:pPr>
            <a:r>
              <a:rPr lang="en-US" altLang="zh-CN" dirty="0" smtClean="0">
                <a:ea typeface="ＭＳ Ｐゴシック" pitchFamily="34" charset="-128"/>
              </a:rPr>
              <a:t>Independent </a:t>
            </a:r>
            <a:r>
              <a:rPr lang="en-US" altLang="zh-CN" dirty="0" err="1" smtClean="0">
                <a:ea typeface="ＭＳ Ｐゴシック" pitchFamily="34" charset="-128"/>
              </a:rPr>
              <a:t>Codewords</a:t>
            </a:r>
            <a:r>
              <a:rPr lang="en-US" altLang="zh-CN" dirty="0" smtClean="0">
                <a:ea typeface="ＭＳ Ｐゴシック" pitchFamily="34" charset="-128"/>
              </a:rPr>
              <a:t> </a:t>
            </a:r>
            <a:endParaRPr lang="en-US" altLang="zh-CN" sz="1800" dirty="0" smtClean="0">
              <a:ea typeface="ＭＳ Ｐゴシック" pitchFamily="34" charset="-128"/>
            </a:endParaRPr>
          </a:p>
          <a:p>
            <a:pPr>
              <a:lnSpc>
                <a:spcPct val="75000"/>
              </a:lnSpc>
            </a:pPr>
            <a:r>
              <a:rPr lang="en-US" altLang="zh-CN" dirty="0">
                <a:ea typeface="ＭＳ Ｐゴシック" pitchFamily="34" charset="-128"/>
              </a:rPr>
              <a:t>Jamming </a:t>
            </a:r>
            <a:r>
              <a:rPr lang="en-US" altLang="zh-CN" dirty="0" smtClean="0">
                <a:ea typeface="ＭＳ Ｐゴシック" pitchFamily="34" charset="-128"/>
              </a:rPr>
              <a:t>Power Control</a:t>
            </a:r>
          </a:p>
          <a:p>
            <a:pPr lvl="1">
              <a:lnSpc>
                <a:spcPct val="75000"/>
              </a:lnSpc>
            </a:pPr>
            <a:r>
              <a:rPr lang="en-US" altLang="zh-CN" dirty="0">
                <a:ea typeface="ＭＳ Ｐゴシック" pitchFamily="34" charset="-128"/>
              </a:rPr>
              <a:t>Within a proper power region, jamming may</a:t>
            </a:r>
          </a:p>
          <a:p>
            <a:pPr marL="457200" lvl="1" indent="0">
              <a:lnSpc>
                <a:spcPct val="75000"/>
              </a:lnSpc>
              <a:buNone/>
            </a:pPr>
            <a:r>
              <a:rPr lang="en-US" altLang="zh-CN" dirty="0">
                <a:ea typeface="ＭＳ Ｐゴシック" pitchFamily="34" charset="-128"/>
              </a:rPr>
              <a:t>	improve the secrecy capacity.</a:t>
            </a:r>
          </a:p>
          <a:p>
            <a:pPr lvl="1">
              <a:lnSpc>
                <a:spcPct val="75000"/>
              </a:lnSpc>
            </a:pPr>
            <a:r>
              <a:rPr lang="en-US" altLang="zh-CN" dirty="0">
                <a:ea typeface="ＭＳ Ｐゴシック" pitchFamily="34" charset="-128"/>
              </a:rPr>
              <a:t>But if </a:t>
            </a:r>
            <a:r>
              <a:rPr lang="en-US" altLang="zh-CN" dirty="0" smtClean="0">
                <a:ea typeface="ＭＳ Ｐゴシック" pitchFamily="34" charset="-128"/>
              </a:rPr>
              <a:t>the jamming power further increases,</a:t>
            </a:r>
          </a:p>
          <a:p>
            <a:pPr marL="457200" lvl="1" indent="0">
              <a:lnSpc>
                <a:spcPct val="75000"/>
              </a:lnSpc>
              <a:buNone/>
            </a:pPr>
            <a:r>
              <a:rPr lang="en-US" altLang="zh-CN" dirty="0">
                <a:ea typeface="ＭＳ Ｐゴシック" pitchFamily="34" charset="-128"/>
              </a:rPr>
              <a:t>	</a:t>
            </a:r>
            <a:r>
              <a:rPr lang="en-US" altLang="zh-CN" dirty="0" smtClean="0">
                <a:ea typeface="ＭＳ Ｐゴシック" pitchFamily="34" charset="-128"/>
              </a:rPr>
              <a:t>the secrecy capacity will approach zero.</a:t>
            </a:r>
            <a:endParaRPr lang="en-US" altLang="zh-CN" dirty="0">
              <a:ea typeface="ＭＳ Ｐゴシック" pitchFamily="34" charset="-128"/>
            </a:endParaRPr>
          </a:p>
          <a:p>
            <a:pPr lvl="1">
              <a:lnSpc>
                <a:spcPct val="75000"/>
              </a:lnSpc>
            </a:pPr>
            <a:endParaRPr lang="en-US" altLang="zh-CN" dirty="0" smtClean="0">
              <a:ea typeface="ＭＳ Ｐゴシック" pitchFamily="34" charset="-128"/>
            </a:endParaRPr>
          </a:p>
          <a:p>
            <a:pPr>
              <a:lnSpc>
                <a:spcPct val="75000"/>
              </a:lnSpc>
            </a:pPr>
            <a:endParaRPr lang="en-US" altLang="zh-CN" sz="1800" dirty="0" smtClean="0">
              <a:ea typeface="ＭＳ Ｐゴシック" pitchFamily="34" charset="-128"/>
            </a:endParaRPr>
          </a:p>
          <a:p>
            <a:pPr lvl="1">
              <a:lnSpc>
                <a:spcPct val="75000"/>
              </a:lnSpc>
            </a:pPr>
            <a:endParaRPr lang="en-US" altLang="zh-CN" dirty="0" smtClean="0">
              <a:ea typeface="ＭＳ Ｐゴシック" pitchFamily="34" charset="-128"/>
            </a:endParaRPr>
          </a:p>
        </p:txBody>
      </p:sp>
      <p:pic>
        <p:nvPicPr>
          <p:cNvPr id="26" name="图片 21" descr="alice.pn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56163" y="3733800"/>
            <a:ext cx="10096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22" descr="bo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00988" y="2895600"/>
            <a:ext cx="7334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23" descr="eve.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67700" y="4876797"/>
            <a:ext cx="8763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对象 1"/>
          <p:cNvGraphicFramePr>
            <a:graphicFrameLocks noChangeAspect="1"/>
          </p:cNvGraphicFramePr>
          <p:nvPr>
            <p:extLst>
              <p:ext uri="{D42A27DB-BD31-4B8C-83A1-F6EECF244321}">
                <p14:modId xmlns:p14="http://schemas.microsoft.com/office/powerpoint/2010/main" val="1489924716"/>
              </p:ext>
            </p:extLst>
          </p:nvPr>
        </p:nvGraphicFramePr>
        <p:xfrm>
          <a:off x="6075363" y="5110159"/>
          <a:ext cx="911679" cy="719127"/>
        </p:xfrm>
        <a:graphic>
          <a:graphicData uri="http://schemas.openxmlformats.org/presentationml/2006/ole">
            <mc:AlternateContent xmlns:mc="http://schemas.openxmlformats.org/markup-compatibility/2006">
              <mc:Choice xmlns:v="urn:schemas-microsoft-com:vml" Requires="v">
                <p:oleObj spid="_x0000_s186503" name="Visio" r:id="rId7" imgW="1248477" imgH="965822" progId="">
                  <p:embed/>
                </p:oleObj>
              </mc:Choice>
              <mc:Fallback>
                <p:oleObj name="Visio" r:id="rId7" imgW="1248477" imgH="965822" progId="">
                  <p:embed/>
                  <p:pic>
                    <p:nvPicPr>
                      <p:cNvPr id="0" name="Picture 103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75363" y="5110159"/>
                        <a:ext cx="911679" cy="7191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对象 2"/>
          <p:cNvGraphicFramePr>
            <a:graphicFrameLocks noChangeAspect="1"/>
          </p:cNvGraphicFramePr>
          <p:nvPr>
            <p:extLst>
              <p:ext uri="{D42A27DB-BD31-4B8C-83A1-F6EECF244321}">
                <p14:modId xmlns:p14="http://schemas.microsoft.com/office/powerpoint/2010/main" val="1122990980"/>
              </p:ext>
            </p:extLst>
          </p:nvPr>
        </p:nvGraphicFramePr>
        <p:xfrm>
          <a:off x="5999163" y="3262312"/>
          <a:ext cx="1884680" cy="757238"/>
        </p:xfrm>
        <a:graphic>
          <a:graphicData uri="http://schemas.openxmlformats.org/presentationml/2006/ole">
            <mc:AlternateContent xmlns:mc="http://schemas.openxmlformats.org/markup-compatibility/2006">
              <mc:Choice xmlns:v="urn:schemas-microsoft-com:vml" Requires="v">
                <p:oleObj spid="_x0000_s186504" name="Visio" r:id="rId9" imgW="1441529" imgH="579532" progId="">
                  <p:embed/>
                </p:oleObj>
              </mc:Choice>
              <mc:Fallback>
                <p:oleObj name="Visio" r:id="rId9" imgW="1441529" imgH="579532" progId="">
                  <p:embed/>
                  <p:pic>
                    <p:nvPicPr>
                      <p:cNvPr id="0" name="Picture 103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99163" y="3262312"/>
                        <a:ext cx="1884680" cy="757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对象 3"/>
          <p:cNvGraphicFramePr>
            <a:graphicFrameLocks noChangeAspect="1"/>
          </p:cNvGraphicFramePr>
          <p:nvPr>
            <p:extLst>
              <p:ext uri="{D42A27DB-BD31-4B8C-83A1-F6EECF244321}">
                <p14:modId xmlns:p14="http://schemas.microsoft.com/office/powerpoint/2010/main" val="991834631"/>
              </p:ext>
            </p:extLst>
          </p:nvPr>
        </p:nvGraphicFramePr>
        <p:xfrm>
          <a:off x="6075363" y="4256087"/>
          <a:ext cx="2495036" cy="1001713"/>
        </p:xfrm>
        <a:graphic>
          <a:graphicData uri="http://schemas.openxmlformats.org/presentationml/2006/ole">
            <mc:AlternateContent xmlns:mc="http://schemas.openxmlformats.org/markup-compatibility/2006">
              <mc:Choice xmlns:v="urn:schemas-microsoft-com:vml" Requires="v">
                <p:oleObj spid="_x0000_s186505" name="Visio" r:id="rId11" imgW="1535964" imgH="851910" progId="">
                  <p:embed/>
                </p:oleObj>
              </mc:Choice>
              <mc:Fallback>
                <p:oleObj name="Visio" r:id="rId11" imgW="1535964" imgH="851910" progId="">
                  <p:embed/>
                  <p:pic>
                    <p:nvPicPr>
                      <p:cNvPr id="0" name="Picture 103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75363" y="4256087"/>
                        <a:ext cx="2495036" cy="1001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直接箭头连接符 5"/>
          <p:cNvCxnSpPr/>
          <p:nvPr/>
        </p:nvCxnSpPr>
        <p:spPr bwMode="auto">
          <a:xfrm flipH="1">
            <a:off x="6627813" y="3357565"/>
            <a:ext cx="1447800" cy="1824035"/>
          </a:xfrm>
          <a:prstGeom prst="straightConnector1">
            <a:avLst/>
          </a:prstGeom>
          <a:solidFill>
            <a:schemeClr val="accent1"/>
          </a:solidFill>
          <a:ln w="31750" cap="flat" cmpd="sng" algn="ctr">
            <a:solidFill>
              <a:srgbClr val="00B0F0"/>
            </a:solidFill>
            <a:prstDash val="solid"/>
            <a:bevel/>
            <a:headEnd type="stealth" w="lg" len="lg"/>
            <a:tailEnd type="none"/>
          </a:ln>
          <a:effectLst/>
        </p:spPr>
      </p:cxnSp>
      <p:cxnSp>
        <p:nvCxnSpPr>
          <p:cNvPr id="38" name="直接箭头连接符 37"/>
          <p:cNvCxnSpPr/>
          <p:nvPr/>
        </p:nvCxnSpPr>
        <p:spPr bwMode="auto">
          <a:xfrm flipH="1">
            <a:off x="6780213" y="5181600"/>
            <a:ext cx="1447800" cy="152400"/>
          </a:xfrm>
          <a:prstGeom prst="straightConnector1">
            <a:avLst/>
          </a:prstGeom>
          <a:solidFill>
            <a:schemeClr val="accent1"/>
          </a:solidFill>
          <a:ln w="31750" cap="flat" cmpd="sng" algn="ctr">
            <a:solidFill>
              <a:srgbClr val="00B0F0"/>
            </a:solidFill>
            <a:prstDash val="solid"/>
            <a:bevel/>
            <a:headEnd type="stealth" w="lg" len="lg"/>
            <a:tailEnd type="none"/>
          </a:ln>
          <a:effectLst/>
        </p:spPr>
      </p:cxnSp>
      <p:sp>
        <p:nvSpPr>
          <p:cNvPr id="10" name="TextBox 9"/>
          <p:cNvSpPr txBox="1"/>
          <p:nvPr/>
        </p:nvSpPr>
        <p:spPr>
          <a:xfrm>
            <a:off x="6318473" y="5528846"/>
            <a:ext cx="1585690" cy="338554"/>
          </a:xfrm>
          <a:prstGeom prst="rect">
            <a:avLst/>
          </a:prstGeom>
          <a:noFill/>
        </p:spPr>
        <p:txBody>
          <a:bodyPr wrap="none" rtlCol="0">
            <a:spAutoFit/>
          </a:bodyPr>
          <a:lstStyle/>
          <a:p>
            <a:r>
              <a:rPr lang="en-US" altLang="zh-CN" sz="1600" dirty="0" smtClean="0"/>
              <a:t>Friendly Jammer</a:t>
            </a:r>
            <a:endParaRPr lang="zh-CN" altLang="en-US" sz="1600" dirty="0"/>
          </a:p>
        </p:txBody>
      </p:sp>
      <p:sp>
        <p:nvSpPr>
          <p:cNvPr id="7" name="灯片编号占位符 6"/>
          <p:cNvSpPr>
            <a:spLocks noGrp="1"/>
          </p:cNvSpPr>
          <p:nvPr>
            <p:ph type="sldNum" sz="quarter" idx="11"/>
          </p:nvPr>
        </p:nvSpPr>
        <p:spPr/>
        <p:txBody>
          <a:bodyPr/>
          <a:lstStyle/>
          <a:p>
            <a:pPr>
              <a:defRPr/>
            </a:pPr>
            <a:r>
              <a:rPr lang="en-US" smtClean="0"/>
              <a:t>[</a:t>
            </a:r>
            <a:fld id="{76C16D65-260D-406F-A2BF-AB769FEB7B8A}" type="slidenum">
              <a:rPr lang="en-US" smtClean="0"/>
              <a:pPr>
                <a:defRPr/>
              </a:pPr>
              <a:t>20</a:t>
            </a:fld>
            <a:r>
              <a:rPr lang="en-US" smtClean="0"/>
              <a:t>]</a:t>
            </a:r>
            <a:endParaRPr lang="en-US" dirty="0"/>
          </a:p>
        </p:txBody>
      </p:sp>
    </p:spTree>
    <p:custDataLst>
      <p:tags r:id="rId2"/>
    </p:custDataLst>
    <p:extLst>
      <p:ext uri="{BB962C8B-B14F-4D97-AF65-F5344CB8AC3E}">
        <p14:creationId xmlns:p14="http://schemas.microsoft.com/office/powerpoint/2010/main" val="155442473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down)">
                                      <p:cBhvr>
                                        <p:cTn id="1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GB" sz="3200" i="0" dirty="0" smtClean="0">
                <a:ea typeface="ＭＳ Ｐゴシック" charset="-128"/>
              </a:rPr>
              <a:t>Outline</a:t>
            </a:r>
          </a:p>
        </p:txBody>
      </p:sp>
      <p:sp>
        <p:nvSpPr>
          <p:cNvPr id="44035" name="Rectangle 3"/>
          <p:cNvSpPr>
            <a:spLocks noGrp="1" noChangeArrowheads="1"/>
          </p:cNvSpPr>
          <p:nvPr>
            <p:ph idx="1"/>
          </p:nvPr>
        </p:nvSpPr>
        <p:spPr>
          <a:xfrm>
            <a:off x="838200" y="1066800"/>
            <a:ext cx="7772400" cy="5486400"/>
          </a:xfrm>
        </p:spPr>
        <p:txBody>
          <a:bodyPr/>
          <a:lstStyle/>
          <a:p>
            <a:pPr>
              <a:lnSpc>
                <a:spcPct val="90000"/>
              </a:lnSpc>
            </a:pPr>
            <a:r>
              <a:rPr lang="en-US" altLang="zh-CN" dirty="0" smtClean="0">
                <a:ea typeface="ＭＳ Ｐゴシック" pitchFamily="34" charset="-128"/>
                <a:cs typeface="Times New Roman" pitchFamily="18" charset="0"/>
              </a:rPr>
              <a:t>Overview of Physical Layer security</a:t>
            </a:r>
          </a:p>
          <a:p>
            <a:pPr>
              <a:lnSpc>
                <a:spcPct val="90000"/>
              </a:lnSpc>
            </a:pPr>
            <a:r>
              <a:rPr lang="en-US" altLang="zh-CN" dirty="0" smtClean="0">
                <a:ea typeface="ＭＳ Ｐゴシック" pitchFamily="34" charset="-128"/>
                <a:cs typeface="Times New Roman" pitchFamily="18" charset="0"/>
              </a:rPr>
              <a:t>Information Theoretic Fundamentals</a:t>
            </a:r>
          </a:p>
          <a:p>
            <a:pPr>
              <a:lnSpc>
                <a:spcPct val="90000"/>
              </a:lnSpc>
            </a:pPr>
            <a:r>
              <a:rPr lang="en-US" altLang="zh-CN" dirty="0" smtClean="0">
                <a:ea typeface="ＭＳ Ｐゴシック" pitchFamily="34" charset="-128"/>
                <a:cs typeface="Times New Roman" pitchFamily="18" charset="0"/>
              </a:rPr>
              <a:t>Signal Processing Technique</a:t>
            </a:r>
          </a:p>
          <a:p>
            <a:pPr>
              <a:lnSpc>
                <a:spcPct val="90000"/>
              </a:lnSpc>
            </a:pPr>
            <a:r>
              <a:rPr lang="en-US" altLang="zh-CN" dirty="0" smtClean="0">
                <a:solidFill>
                  <a:srgbClr val="FF0000"/>
                </a:solidFill>
                <a:ea typeface="ＭＳ Ｐゴシック" pitchFamily="34" charset="-128"/>
                <a:cs typeface="Times New Roman" pitchFamily="18" charset="0"/>
              </a:rPr>
              <a:t>Resource Allocation and Game Theoretical Study</a:t>
            </a:r>
          </a:p>
          <a:p>
            <a:pPr lvl="1">
              <a:lnSpc>
                <a:spcPct val="90000"/>
              </a:lnSpc>
            </a:pPr>
            <a:r>
              <a:rPr lang="en-US" altLang="zh-CN" dirty="0" smtClean="0">
                <a:solidFill>
                  <a:srgbClr val="FF0000"/>
                </a:solidFill>
                <a:ea typeface="ＭＳ Ｐゴシック" pitchFamily="34" charset="-128"/>
                <a:cs typeface="Times New Roman" pitchFamily="18" charset="0"/>
              </a:rPr>
              <a:t>Basics</a:t>
            </a:r>
          </a:p>
          <a:p>
            <a:pPr lvl="1">
              <a:lnSpc>
                <a:spcPct val="90000"/>
              </a:lnSpc>
            </a:pPr>
            <a:r>
              <a:rPr lang="en-US" altLang="zh-CN" dirty="0" smtClean="0">
                <a:solidFill>
                  <a:srgbClr val="FF0000"/>
                </a:solidFill>
                <a:ea typeface="ＭＳ Ｐゴシック" pitchFamily="34" charset="-128"/>
                <a:cs typeface="Times New Roman" pitchFamily="18" charset="0"/>
              </a:rPr>
              <a:t>Coalition Formation </a:t>
            </a:r>
          </a:p>
          <a:p>
            <a:pPr lvl="1">
              <a:lnSpc>
                <a:spcPct val="90000"/>
              </a:lnSpc>
            </a:pPr>
            <a:r>
              <a:rPr lang="en-US" altLang="zh-CN" dirty="0" smtClean="0">
                <a:solidFill>
                  <a:srgbClr val="FF0000"/>
                </a:solidFill>
                <a:ea typeface="ＭＳ Ｐゴシック" pitchFamily="34" charset="-128"/>
                <a:cs typeface="Times New Roman" pitchFamily="18" charset="0"/>
              </a:rPr>
              <a:t>Stackelberg Game</a:t>
            </a:r>
          </a:p>
          <a:p>
            <a:pPr lvl="1">
              <a:lnSpc>
                <a:spcPct val="90000"/>
              </a:lnSpc>
            </a:pPr>
            <a:r>
              <a:rPr lang="en-US" altLang="zh-CN" dirty="0" smtClean="0">
                <a:solidFill>
                  <a:srgbClr val="FF0000"/>
                </a:solidFill>
                <a:ea typeface="ＭＳ Ｐゴシック" pitchFamily="34" charset="-128"/>
                <a:cs typeface="Times New Roman" pitchFamily="18" charset="0"/>
              </a:rPr>
              <a:t>Auction Theory</a:t>
            </a:r>
          </a:p>
          <a:p>
            <a:pPr>
              <a:lnSpc>
                <a:spcPct val="90000"/>
              </a:lnSpc>
            </a:pPr>
            <a:r>
              <a:rPr lang="en-US" altLang="zh-CN" dirty="0" smtClean="0">
                <a:ea typeface="ＭＳ Ｐゴシック" pitchFamily="34" charset="-128"/>
                <a:cs typeface="Times New Roman" pitchFamily="18" charset="0"/>
              </a:rPr>
              <a:t>Variety of Applications</a:t>
            </a:r>
          </a:p>
          <a:p>
            <a:pPr>
              <a:lnSpc>
                <a:spcPct val="90000"/>
              </a:lnSpc>
            </a:pPr>
            <a:r>
              <a:rPr lang="en-US" altLang="zh-CN" dirty="0" smtClean="0">
                <a:ea typeface="ＭＳ Ｐゴシック" pitchFamily="34" charset="-128"/>
                <a:cs typeface="Times New Roman" pitchFamily="18" charset="0"/>
              </a:rPr>
              <a:t>Conclusion</a:t>
            </a:r>
            <a:endParaRPr lang="en-GB" altLang="zh-CN" dirty="0" smtClean="0">
              <a:ea typeface="ＭＳ Ｐゴシック" pitchFamily="34" charset="-128"/>
              <a:cs typeface="Times New Roman" pitchFamily="18" charset="0"/>
            </a:endParaRPr>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21</a:t>
            </a:fld>
            <a:r>
              <a:rPr lang="en-US"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en-US" altLang="zh-CN" sz="3200" i="0" dirty="0" smtClean="0">
                <a:ea typeface="宋体" pitchFamily="2" charset="-122"/>
              </a:rPr>
              <a:t>History of Game Theory</a:t>
            </a:r>
            <a:endParaRPr lang="zh-CN" altLang="en-US" sz="3200" i="0" dirty="0" smtClean="0">
              <a:ea typeface="宋体" pitchFamily="2" charset="-122"/>
            </a:endParaRPr>
          </a:p>
        </p:txBody>
      </p:sp>
      <p:sp>
        <p:nvSpPr>
          <p:cNvPr id="45059" name="内容占位符 2"/>
          <p:cNvSpPr>
            <a:spLocks noGrp="1"/>
          </p:cNvSpPr>
          <p:nvPr>
            <p:ph idx="1"/>
          </p:nvPr>
        </p:nvSpPr>
        <p:spPr>
          <a:xfrm>
            <a:off x="228600" y="990600"/>
            <a:ext cx="8807450" cy="5181600"/>
          </a:xfrm>
        </p:spPr>
        <p:txBody>
          <a:bodyPr/>
          <a:lstStyle/>
          <a:p>
            <a:pPr algn="just">
              <a:lnSpc>
                <a:spcPct val="80000"/>
              </a:lnSpc>
            </a:pPr>
            <a:r>
              <a:rPr lang="en-US" altLang="ko-KR" sz="2000" b="1" dirty="0" smtClean="0">
                <a:ea typeface="Gulim" pitchFamily="34" charset="-127"/>
                <a:cs typeface="Times New Roman" pitchFamily="18" charset="0"/>
              </a:rPr>
              <a:t>John von </a:t>
            </a:r>
            <a:r>
              <a:rPr lang="en-US" altLang="ko-KR" sz="2000" b="1" dirty="0" err="1" smtClean="0">
                <a:ea typeface="Gulim" pitchFamily="34" charset="-127"/>
                <a:cs typeface="Times New Roman" pitchFamily="18" charset="0"/>
              </a:rPr>
              <a:t>Neuman</a:t>
            </a:r>
            <a:r>
              <a:rPr lang="en-US" altLang="ko-KR" sz="2000" dirty="0" smtClean="0">
                <a:ea typeface="Gulim" pitchFamily="34" charset="-127"/>
                <a:cs typeface="Times New Roman" pitchFamily="18" charset="0"/>
              </a:rPr>
              <a:t> (1903-1957) co-authored, Theory of Games and Economic Behavior, with Oskar Morgenstern in 1940s, establishing game theory as a field.</a:t>
            </a:r>
          </a:p>
          <a:p>
            <a:pPr algn="just">
              <a:lnSpc>
                <a:spcPct val="80000"/>
              </a:lnSpc>
            </a:pPr>
            <a:r>
              <a:rPr lang="en-US" altLang="ko-KR" sz="2000" b="1" dirty="0" smtClean="0">
                <a:ea typeface="Gulim" pitchFamily="34" charset="-127"/>
                <a:cs typeface="Times New Roman" pitchFamily="18" charset="0"/>
              </a:rPr>
              <a:t>John Nash</a:t>
            </a:r>
            <a:r>
              <a:rPr lang="en-US" altLang="ko-KR" sz="2000" dirty="0" smtClean="0">
                <a:ea typeface="Gulim" pitchFamily="34" charset="-127"/>
                <a:cs typeface="Times New Roman" pitchFamily="18" charset="0"/>
              </a:rPr>
              <a:t> (1928 - ) developed a key concept of game theory (Nash equilibrium) which initiated many subsequent results and studies.</a:t>
            </a:r>
          </a:p>
          <a:p>
            <a:pPr algn="just">
              <a:lnSpc>
                <a:spcPct val="80000"/>
              </a:lnSpc>
            </a:pPr>
            <a:r>
              <a:rPr lang="en-US" altLang="ko-KR" sz="2000" dirty="0" smtClean="0">
                <a:ea typeface="Gulim" pitchFamily="34" charset="-127"/>
                <a:cs typeface="Times New Roman" pitchFamily="18" charset="0"/>
              </a:rPr>
              <a:t>Since 1970s, game-theoretic methods have come to dominate microeconomic theory and other fields. </a:t>
            </a:r>
          </a:p>
          <a:p>
            <a:pPr algn="just">
              <a:lnSpc>
                <a:spcPct val="80000"/>
              </a:lnSpc>
            </a:pPr>
            <a:r>
              <a:rPr lang="en-US" altLang="ko-KR" sz="2000" dirty="0" smtClean="0">
                <a:ea typeface="Gulim" pitchFamily="34" charset="-127"/>
                <a:cs typeface="Times New Roman" pitchFamily="18" charset="0"/>
              </a:rPr>
              <a:t>Nobel Prizes</a:t>
            </a:r>
          </a:p>
          <a:p>
            <a:pPr lvl="1" algn="just">
              <a:lnSpc>
                <a:spcPct val="80000"/>
              </a:lnSpc>
            </a:pPr>
            <a:r>
              <a:rPr lang="en-US" altLang="ko-KR" sz="2000" dirty="0" smtClean="0">
                <a:ea typeface="Gulim" pitchFamily="34" charset="-127"/>
                <a:cs typeface="Times New Roman" pitchFamily="18" charset="0"/>
              </a:rPr>
              <a:t>Nobel prize in Economic Sciences 1994 awarded to </a:t>
            </a:r>
            <a:r>
              <a:rPr lang="en-US" altLang="ko-KR" sz="2000" b="1" dirty="0" smtClean="0">
                <a:ea typeface="Gulim" pitchFamily="34" charset="-127"/>
                <a:cs typeface="Times New Roman" pitchFamily="18" charset="0"/>
              </a:rPr>
              <a:t>Nash</a:t>
            </a:r>
            <a:r>
              <a:rPr lang="en-US" altLang="ko-KR" sz="2000" dirty="0" smtClean="0">
                <a:ea typeface="Gulim" pitchFamily="34" charset="-127"/>
                <a:cs typeface="Times New Roman" pitchFamily="18" charset="0"/>
              </a:rPr>
              <a:t>, </a:t>
            </a:r>
            <a:r>
              <a:rPr lang="en-US" altLang="ko-KR" sz="2000" b="1" dirty="0" err="1" smtClean="0">
                <a:ea typeface="Gulim" pitchFamily="34" charset="-127"/>
                <a:cs typeface="Times New Roman" pitchFamily="18" charset="0"/>
              </a:rPr>
              <a:t>Harsanyi</a:t>
            </a:r>
            <a:r>
              <a:rPr lang="en-US" altLang="ko-KR" sz="2000" dirty="0" smtClean="0">
                <a:ea typeface="Gulim" pitchFamily="34" charset="-127"/>
                <a:cs typeface="Times New Roman" pitchFamily="18" charset="0"/>
              </a:rPr>
              <a:t> (Bayesian games) and </a:t>
            </a:r>
            <a:r>
              <a:rPr lang="en-US" altLang="ko-KR" sz="2000" b="1" dirty="0" err="1" smtClean="0">
                <a:ea typeface="Gulim" pitchFamily="34" charset="-127"/>
                <a:cs typeface="Times New Roman" pitchFamily="18" charset="0"/>
              </a:rPr>
              <a:t>Selten</a:t>
            </a:r>
            <a:r>
              <a:rPr lang="en-US" altLang="ko-KR" sz="2000" dirty="0" smtClean="0">
                <a:ea typeface="Gulim" pitchFamily="34" charset="-127"/>
                <a:cs typeface="Times New Roman" pitchFamily="18" charset="0"/>
              </a:rPr>
              <a:t> (</a:t>
            </a:r>
            <a:r>
              <a:rPr lang="en-US" altLang="ko-KR" sz="2000" dirty="0" err="1" smtClean="0">
                <a:ea typeface="Gulim" pitchFamily="34" charset="-127"/>
                <a:cs typeface="Times New Roman" pitchFamily="18" charset="0"/>
              </a:rPr>
              <a:t>subgame</a:t>
            </a:r>
            <a:r>
              <a:rPr lang="en-US" altLang="ko-KR" sz="2000" dirty="0" smtClean="0">
                <a:ea typeface="Gulim" pitchFamily="34" charset="-127"/>
                <a:cs typeface="Times New Roman" pitchFamily="18" charset="0"/>
              </a:rPr>
              <a:t> perfect equilibrium).</a:t>
            </a:r>
          </a:p>
          <a:p>
            <a:pPr lvl="1" algn="just">
              <a:lnSpc>
                <a:spcPct val="80000"/>
              </a:lnSpc>
            </a:pPr>
            <a:r>
              <a:rPr lang="en-US" altLang="ko-KR" sz="2000" dirty="0" smtClean="0">
                <a:ea typeface="Gulim" pitchFamily="34" charset="-127"/>
                <a:cs typeface="Times New Roman" pitchFamily="18" charset="0"/>
              </a:rPr>
              <a:t>2005, </a:t>
            </a:r>
            <a:r>
              <a:rPr lang="en-US" altLang="ko-KR" sz="2000" b="1" dirty="0" err="1" smtClean="0">
                <a:ea typeface="Gulim" pitchFamily="34" charset="-127"/>
                <a:cs typeface="Times New Roman" pitchFamily="18" charset="0"/>
              </a:rPr>
              <a:t>Auman</a:t>
            </a:r>
            <a:r>
              <a:rPr lang="en-US" altLang="ko-KR" sz="2000" dirty="0" smtClean="0">
                <a:ea typeface="Gulim" pitchFamily="34" charset="-127"/>
                <a:cs typeface="Times New Roman" pitchFamily="18" charset="0"/>
              </a:rPr>
              <a:t> and </a:t>
            </a:r>
            <a:r>
              <a:rPr lang="en-US" altLang="ko-KR" sz="2000" b="1" dirty="0" smtClean="0">
                <a:ea typeface="Gulim" pitchFamily="34" charset="-127"/>
                <a:cs typeface="Times New Roman" pitchFamily="18" charset="0"/>
              </a:rPr>
              <a:t>Schelling</a:t>
            </a:r>
            <a:r>
              <a:rPr lang="en-US" altLang="ko-KR" sz="2000" dirty="0" smtClean="0">
                <a:ea typeface="Gulim" pitchFamily="34" charset="-127"/>
                <a:cs typeface="Times New Roman" pitchFamily="18" charset="0"/>
              </a:rPr>
              <a:t> got the Nobel prize for having enhanced our understanding of cooperation and conflict through game theory.</a:t>
            </a:r>
          </a:p>
          <a:p>
            <a:pPr lvl="1" algn="just">
              <a:lnSpc>
                <a:spcPct val="80000"/>
              </a:lnSpc>
            </a:pPr>
            <a:r>
              <a:rPr lang="en-US" altLang="ko-KR" sz="2000" dirty="0" smtClean="0">
                <a:ea typeface="Gulim" pitchFamily="34" charset="-127"/>
                <a:cs typeface="Times New Roman" pitchFamily="18" charset="0"/>
              </a:rPr>
              <a:t>2007 </a:t>
            </a:r>
            <a:r>
              <a:rPr lang="en-US" altLang="ko-KR" sz="2000" b="1" dirty="0" smtClean="0">
                <a:ea typeface="Gulim" pitchFamily="34" charset="-127"/>
                <a:cs typeface="Times New Roman" pitchFamily="18" charset="0"/>
              </a:rPr>
              <a:t>Leonid </a:t>
            </a:r>
            <a:r>
              <a:rPr lang="en-US" altLang="ko-KR" sz="2000" b="1" dirty="0" err="1" smtClean="0">
                <a:ea typeface="Gulim" pitchFamily="34" charset="-127"/>
                <a:cs typeface="Times New Roman" pitchFamily="18" charset="0"/>
              </a:rPr>
              <a:t>Hurwicz</a:t>
            </a:r>
            <a:r>
              <a:rPr lang="en-US" altLang="ko-KR" sz="2000" b="1" dirty="0" smtClean="0">
                <a:ea typeface="Gulim" pitchFamily="34" charset="-127"/>
                <a:cs typeface="Times New Roman" pitchFamily="18" charset="0"/>
              </a:rPr>
              <a:t>, Eric </a:t>
            </a:r>
            <a:r>
              <a:rPr lang="en-US" altLang="ko-KR" sz="2000" b="1" dirty="0" err="1" smtClean="0">
                <a:ea typeface="Gulim" pitchFamily="34" charset="-127"/>
                <a:cs typeface="Times New Roman" pitchFamily="18" charset="0"/>
              </a:rPr>
              <a:t>Maskin</a:t>
            </a:r>
            <a:r>
              <a:rPr lang="en-US" altLang="ko-KR" sz="2000" b="1" dirty="0" smtClean="0">
                <a:ea typeface="Gulim" pitchFamily="34" charset="-127"/>
                <a:cs typeface="Times New Roman" pitchFamily="18" charset="0"/>
              </a:rPr>
              <a:t> and Roger Myerson</a:t>
            </a:r>
            <a:r>
              <a:rPr lang="en-US" altLang="ko-KR" sz="2000" dirty="0" smtClean="0">
                <a:ea typeface="Gulim" pitchFamily="34" charset="-127"/>
                <a:cs typeface="Times New Roman" pitchFamily="18" charset="0"/>
              </a:rPr>
              <a:t> won Nobel Prize for having laid the foundations of mechanism design theory.</a:t>
            </a:r>
            <a:endParaRPr lang="zh-CN" altLang="en-US" dirty="0" smtClean="0">
              <a:ea typeface="宋体" pitchFamily="2" charset="-122"/>
            </a:endParaRPr>
          </a:p>
        </p:txBody>
      </p:sp>
      <p:pic>
        <p:nvPicPr>
          <p:cNvPr id="4506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4883150"/>
            <a:ext cx="342900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4791075"/>
            <a:ext cx="3087688"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4" name="灯片编号占位符 3"/>
          <p:cNvSpPr>
            <a:spLocks noGrp="1"/>
          </p:cNvSpPr>
          <p:nvPr>
            <p:ph type="sldNum" sz="quarter" idx="11"/>
          </p:nvPr>
        </p:nvSpPr>
        <p:spPr/>
        <p:txBody>
          <a:bodyPr/>
          <a:lstStyle/>
          <a:p>
            <a:pPr>
              <a:defRPr/>
            </a:pPr>
            <a:r>
              <a:rPr lang="en-US" smtClean="0"/>
              <a:t>[</a:t>
            </a:r>
            <a:fld id="{76C16D65-260D-406F-A2BF-AB769FEB7B8A}" type="slidenum">
              <a:rPr lang="en-US" smtClean="0"/>
              <a:pPr>
                <a:defRPr/>
              </a:pPr>
              <a:t>22</a:t>
            </a:fld>
            <a:r>
              <a:rPr lang="en-US" smtClean="0"/>
              <a: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en-US" altLang="zh-CN" sz="3200" i="0" dirty="0" smtClean="0">
                <a:ea typeface="宋体" pitchFamily="2" charset="-122"/>
              </a:rPr>
              <a:t>Introduction</a:t>
            </a:r>
            <a:r>
              <a:rPr lang="en-US" altLang="zh-CN" dirty="0" smtClean="0">
                <a:ea typeface="宋体" pitchFamily="2" charset="-122"/>
              </a:rPr>
              <a:t> </a:t>
            </a:r>
            <a:endParaRPr lang="zh-CN" altLang="en-US" dirty="0" smtClean="0">
              <a:ea typeface="宋体" pitchFamily="2" charset="-122"/>
            </a:endParaRPr>
          </a:p>
        </p:txBody>
      </p:sp>
      <p:sp>
        <p:nvSpPr>
          <p:cNvPr id="46083" name="内容占位符 2"/>
          <p:cNvSpPr>
            <a:spLocks noGrp="1"/>
          </p:cNvSpPr>
          <p:nvPr>
            <p:ph idx="1"/>
          </p:nvPr>
        </p:nvSpPr>
        <p:spPr>
          <a:xfrm>
            <a:off x="336550" y="1143000"/>
            <a:ext cx="8426450" cy="5181600"/>
          </a:xfrm>
        </p:spPr>
        <p:txBody>
          <a:bodyPr/>
          <a:lstStyle/>
          <a:p>
            <a:pPr algn="just" eaLnBrk="1" hangingPunct="1">
              <a:lnSpc>
                <a:spcPct val="80000"/>
              </a:lnSpc>
            </a:pPr>
            <a:r>
              <a:rPr lang="en-US" altLang="ko-KR" dirty="0" smtClean="0">
                <a:ea typeface="Gulim" pitchFamily="34" charset="-127"/>
              </a:rPr>
              <a:t>Game theory - mathematical models and techniques developed in economics to analyze interactive decision processes, predict the outcomes of interactions, identify optimal strategies </a:t>
            </a:r>
          </a:p>
          <a:p>
            <a:pPr algn="just" eaLnBrk="1" hangingPunct="1">
              <a:lnSpc>
                <a:spcPct val="80000"/>
              </a:lnSpc>
            </a:pPr>
            <a:r>
              <a:rPr lang="en-US" altLang="ko-KR" dirty="0" smtClean="0">
                <a:ea typeface="Gulim" pitchFamily="34" charset="-127"/>
              </a:rPr>
              <a:t>Game theory techniques were adopted to solve many protocol design issues (e.g., resource allocation, power control, cooperation enforcement) in wireless networks.</a:t>
            </a:r>
          </a:p>
          <a:p>
            <a:pPr algn="just" eaLnBrk="1" hangingPunct="1">
              <a:lnSpc>
                <a:spcPct val="80000"/>
              </a:lnSpc>
            </a:pPr>
            <a:r>
              <a:rPr lang="en-US" altLang="ko-KR" dirty="0" smtClean="0">
                <a:ea typeface="Gulim" pitchFamily="34" charset="-127"/>
              </a:rPr>
              <a:t>Fundamental component of game theory is the notion of a </a:t>
            </a:r>
            <a:r>
              <a:rPr lang="en-US" altLang="ko-KR" i="1" dirty="0" smtClean="0">
                <a:ea typeface="Gulim" pitchFamily="34" charset="-127"/>
              </a:rPr>
              <a:t>game</a:t>
            </a:r>
            <a:r>
              <a:rPr lang="en-US" altLang="ko-KR" dirty="0" smtClean="0">
                <a:ea typeface="Gulim" pitchFamily="34" charset="-127"/>
              </a:rPr>
              <a:t>.</a:t>
            </a:r>
          </a:p>
          <a:p>
            <a:pPr lvl="1" algn="just" eaLnBrk="1" hangingPunct="1">
              <a:lnSpc>
                <a:spcPct val="80000"/>
              </a:lnSpc>
            </a:pPr>
            <a:r>
              <a:rPr lang="en-US" altLang="ko-KR" dirty="0" smtClean="0">
                <a:ea typeface="Gulim" pitchFamily="34" charset="-127"/>
              </a:rPr>
              <a:t>A game is described by a set of rational </a:t>
            </a:r>
            <a:r>
              <a:rPr lang="en-US" altLang="ko-KR" i="1" dirty="0" smtClean="0">
                <a:solidFill>
                  <a:srgbClr val="FF0000"/>
                </a:solidFill>
                <a:ea typeface="Gulim" pitchFamily="34" charset="-127"/>
              </a:rPr>
              <a:t>players</a:t>
            </a:r>
            <a:r>
              <a:rPr lang="en-US" altLang="ko-KR" dirty="0" smtClean="0">
                <a:ea typeface="Gulim" pitchFamily="34" charset="-127"/>
              </a:rPr>
              <a:t>, the </a:t>
            </a:r>
            <a:r>
              <a:rPr lang="en-US" altLang="ko-KR" i="1" dirty="0" smtClean="0">
                <a:solidFill>
                  <a:srgbClr val="FF0000"/>
                </a:solidFill>
                <a:ea typeface="Gulim" pitchFamily="34" charset="-127"/>
              </a:rPr>
              <a:t>strategies</a:t>
            </a:r>
            <a:r>
              <a:rPr lang="en-US" altLang="ko-KR" dirty="0" smtClean="0">
                <a:ea typeface="Gulim" pitchFamily="34" charset="-127"/>
              </a:rPr>
              <a:t> associated with the players, and the </a:t>
            </a:r>
            <a:r>
              <a:rPr lang="en-US" altLang="ko-KR" i="1" dirty="0" smtClean="0">
                <a:solidFill>
                  <a:srgbClr val="FF0000"/>
                </a:solidFill>
                <a:ea typeface="Gulim" pitchFamily="34" charset="-127"/>
              </a:rPr>
              <a:t>payoff</a:t>
            </a:r>
            <a:r>
              <a:rPr lang="en-US" altLang="ko-KR" dirty="0" smtClean="0">
                <a:solidFill>
                  <a:srgbClr val="FF0000"/>
                </a:solidFill>
                <a:ea typeface="Gulim" pitchFamily="34" charset="-127"/>
              </a:rPr>
              <a:t>s</a:t>
            </a:r>
            <a:r>
              <a:rPr lang="en-US" altLang="ko-KR" dirty="0" smtClean="0">
                <a:ea typeface="Gulim" pitchFamily="34" charset="-127"/>
              </a:rPr>
              <a:t> for the players. A rational player has his own interest, and therefore, will act by choosing an available strategy to achieve his interest.</a:t>
            </a:r>
          </a:p>
          <a:p>
            <a:pPr lvl="1" algn="just" eaLnBrk="1" hangingPunct="1">
              <a:lnSpc>
                <a:spcPct val="80000"/>
              </a:lnSpc>
            </a:pPr>
            <a:r>
              <a:rPr lang="en-US" altLang="ko-KR" dirty="0" smtClean="0">
                <a:ea typeface="Gulim" pitchFamily="34" charset="-127"/>
              </a:rPr>
              <a:t>A player is assumed to be able to evaluate exactly or probabilistically the outcome or payoff (usually measured by the utility) of the game which </a:t>
            </a:r>
            <a:r>
              <a:rPr lang="en-US" altLang="ko-KR" dirty="0" smtClean="0">
                <a:solidFill>
                  <a:srgbClr val="FF0000"/>
                </a:solidFill>
                <a:ea typeface="Gulim" pitchFamily="34" charset="-127"/>
              </a:rPr>
              <a:t>depends not only on his action but also on other players’ actions</a:t>
            </a:r>
            <a:r>
              <a:rPr lang="en-US" altLang="ko-KR" dirty="0" smtClean="0">
                <a:ea typeface="Gulim" pitchFamily="34" charset="-127"/>
              </a:rPr>
              <a:t>.</a:t>
            </a:r>
          </a:p>
          <a:p>
            <a:endParaRPr lang="zh-CN" altLang="en-US" dirty="0" smtClean="0">
              <a:ea typeface="宋体" pitchFamily="2" charset="-122"/>
            </a:endParaRPr>
          </a:p>
        </p:txBody>
      </p:sp>
      <p:sp>
        <p:nvSpPr>
          <p:cNvPr id="4" name="灯片编号占位符 3"/>
          <p:cNvSpPr>
            <a:spLocks noGrp="1"/>
          </p:cNvSpPr>
          <p:nvPr>
            <p:ph type="sldNum" sz="quarter" idx="11"/>
          </p:nvPr>
        </p:nvSpPr>
        <p:spPr/>
        <p:txBody>
          <a:bodyPr/>
          <a:lstStyle/>
          <a:p>
            <a:pPr>
              <a:defRPr/>
            </a:pPr>
            <a:r>
              <a:rPr lang="en-US" smtClean="0"/>
              <a:t>[</a:t>
            </a:r>
            <a:fld id="{76C16D65-260D-406F-A2BF-AB769FEB7B8A}" type="slidenum">
              <a:rPr lang="en-US" smtClean="0"/>
              <a:pPr>
                <a:defRPr/>
              </a:pPr>
              <a:t>23</a:t>
            </a:fld>
            <a:r>
              <a:rPr lang="en-US" smtClean="0"/>
              <a: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p:txBody>
          <a:bodyPr/>
          <a:lstStyle/>
          <a:p>
            <a:pPr>
              <a:defRPr/>
            </a:pPr>
            <a:r>
              <a:rPr lang="en-US" altLang="ko-KR" sz="3200" i="0" dirty="0" smtClean="0">
                <a:solidFill>
                  <a:schemeClr val="tx1"/>
                </a:solidFill>
                <a:ea typeface="Gulim" pitchFamily="34" charset="-127"/>
              </a:rPr>
              <a:t>Games in Strategic (Normal) Form</a:t>
            </a:r>
            <a:endParaRPr lang="en-GB" altLang="ko-KR" sz="3200" i="0" dirty="0" smtClean="0">
              <a:solidFill>
                <a:schemeClr val="tx1"/>
              </a:solidFill>
              <a:ea typeface="Gulim" pitchFamily="34" charset="-127"/>
            </a:endParaRPr>
          </a:p>
        </p:txBody>
      </p:sp>
      <p:sp>
        <p:nvSpPr>
          <p:cNvPr id="47107" name="Rectangle 3"/>
          <p:cNvSpPr>
            <a:spLocks noGrp="1" noChangeArrowheads="1"/>
          </p:cNvSpPr>
          <p:nvPr>
            <p:ph type="body" idx="1"/>
          </p:nvPr>
        </p:nvSpPr>
        <p:spPr>
          <a:xfrm>
            <a:off x="533400" y="1081088"/>
            <a:ext cx="8153400" cy="5334000"/>
          </a:xfrm>
        </p:spPr>
        <p:txBody>
          <a:bodyPr/>
          <a:lstStyle/>
          <a:p>
            <a:pPr algn="just">
              <a:lnSpc>
                <a:spcPct val="90000"/>
              </a:lnSpc>
            </a:pPr>
            <a:r>
              <a:rPr lang="en-US" altLang="ko-KR" dirty="0" smtClean="0">
                <a:ea typeface="Gulim" pitchFamily="34" charset="-127"/>
              </a:rPr>
              <a:t>A game in strategic (normal) form is represented by three elements:</a:t>
            </a:r>
          </a:p>
          <a:p>
            <a:pPr lvl="1" algn="just">
              <a:lnSpc>
                <a:spcPct val="90000"/>
              </a:lnSpc>
            </a:pPr>
            <a:r>
              <a:rPr lang="en-US" altLang="ko-KR" dirty="0" smtClean="0">
                <a:ea typeface="Gulim" pitchFamily="34" charset="-127"/>
                <a:cs typeface="Times New Roman" pitchFamily="18" charset="0"/>
              </a:rPr>
              <a:t>A </a:t>
            </a:r>
            <a:r>
              <a:rPr lang="en-US" altLang="ko-KR" dirty="0" smtClean="0">
                <a:solidFill>
                  <a:srgbClr val="FF0000"/>
                </a:solidFill>
                <a:ea typeface="Gulim" pitchFamily="34" charset="-127"/>
                <a:cs typeface="Times New Roman" pitchFamily="18" charset="0"/>
              </a:rPr>
              <a:t>set of players </a:t>
            </a:r>
            <a:r>
              <a:rPr lang="en-US" altLang="ko-KR" i="1" dirty="0" smtClean="0">
                <a:ea typeface="Gulim" pitchFamily="34" charset="-127"/>
                <a:cs typeface="Times New Roman" pitchFamily="18" charset="0"/>
              </a:rPr>
              <a:t>N</a:t>
            </a:r>
          </a:p>
          <a:p>
            <a:pPr lvl="1" algn="just">
              <a:lnSpc>
                <a:spcPct val="90000"/>
              </a:lnSpc>
            </a:pPr>
            <a:r>
              <a:rPr lang="en-US" altLang="ko-KR" dirty="0" smtClean="0">
                <a:ea typeface="Gulim" pitchFamily="34" charset="-127"/>
                <a:cs typeface="Times New Roman" pitchFamily="18" charset="0"/>
              </a:rPr>
              <a:t>Set of </a:t>
            </a:r>
            <a:r>
              <a:rPr lang="en-US" altLang="ko-KR" dirty="0" smtClean="0">
                <a:solidFill>
                  <a:srgbClr val="FF0000"/>
                </a:solidFill>
                <a:ea typeface="Gulim" pitchFamily="34" charset="-127"/>
                <a:cs typeface="Times New Roman" pitchFamily="18" charset="0"/>
              </a:rPr>
              <a:t>strategies</a:t>
            </a:r>
            <a:r>
              <a:rPr lang="en-US" altLang="ko-KR" dirty="0" smtClean="0">
                <a:ea typeface="Gulim" pitchFamily="34" charset="-127"/>
                <a:cs typeface="Times New Roman" pitchFamily="18" charset="0"/>
              </a:rPr>
              <a:t> of player </a:t>
            </a:r>
            <a:r>
              <a:rPr lang="en-US" altLang="ko-KR" i="1" dirty="0" smtClean="0">
                <a:ea typeface="Gulim" pitchFamily="34" charset="-127"/>
                <a:cs typeface="Times New Roman" pitchFamily="18" charset="0"/>
              </a:rPr>
              <a:t>S</a:t>
            </a:r>
            <a:r>
              <a:rPr lang="en-US" altLang="ko-KR" sz="1800" i="1" dirty="0" smtClean="0">
                <a:ea typeface="Gulim" pitchFamily="34" charset="-127"/>
                <a:cs typeface="Times New Roman" pitchFamily="18" charset="0"/>
              </a:rPr>
              <a:t>i</a:t>
            </a:r>
            <a:r>
              <a:rPr lang="en-US" altLang="ko-KR" i="1" dirty="0" smtClean="0">
                <a:ea typeface="Gulim" pitchFamily="34" charset="-127"/>
                <a:cs typeface="Times New Roman" pitchFamily="18" charset="0"/>
              </a:rPr>
              <a:t> </a:t>
            </a:r>
          </a:p>
          <a:p>
            <a:pPr lvl="1" algn="just">
              <a:lnSpc>
                <a:spcPct val="90000"/>
              </a:lnSpc>
            </a:pPr>
            <a:r>
              <a:rPr lang="en-US" altLang="ko-KR" dirty="0" smtClean="0">
                <a:ea typeface="Gulim" pitchFamily="34" charset="-127"/>
                <a:cs typeface="Times New Roman" pitchFamily="18" charset="0"/>
              </a:rPr>
              <a:t>Set of </a:t>
            </a:r>
            <a:r>
              <a:rPr lang="en-US" altLang="ko-KR" dirty="0" smtClean="0">
                <a:solidFill>
                  <a:srgbClr val="FF0000"/>
                </a:solidFill>
                <a:ea typeface="Gulim" pitchFamily="34" charset="-127"/>
                <a:cs typeface="Times New Roman" pitchFamily="18" charset="0"/>
              </a:rPr>
              <a:t>payoffs</a:t>
            </a:r>
            <a:r>
              <a:rPr lang="en-US" altLang="ko-KR" dirty="0" smtClean="0">
                <a:ea typeface="Gulim" pitchFamily="34" charset="-127"/>
                <a:cs typeface="Times New Roman" pitchFamily="18" charset="0"/>
              </a:rPr>
              <a:t> (or payoff functions) </a:t>
            </a:r>
            <a:r>
              <a:rPr lang="en-US" altLang="ko-KR" i="1" dirty="0" err="1" smtClean="0">
                <a:ea typeface="Gulim" pitchFamily="34" charset="-127"/>
                <a:cs typeface="Times New Roman" pitchFamily="18" charset="0"/>
              </a:rPr>
              <a:t>U</a:t>
            </a:r>
            <a:r>
              <a:rPr lang="en-US" altLang="ko-KR" sz="1800" i="1" dirty="0" err="1" smtClean="0">
                <a:ea typeface="Gulim" pitchFamily="34" charset="-127"/>
                <a:cs typeface="Times New Roman" pitchFamily="18" charset="0"/>
              </a:rPr>
              <a:t>i</a:t>
            </a:r>
            <a:endParaRPr lang="en-US" altLang="ko-KR" i="1" dirty="0" smtClean="0">
              <a:ea typeface="Gulim" pitchFamily="34" charset="-127"/>
              <a:cs typeface="Times New Roman" pitchFamily="18" charset="0"/>
            </a:endParaRPr>
          </a:p>
          <a:p>
            <a:pPr algn="just">
              <a:lnSpc>
                <a:spcPct val="90000"/>
              </a:lnSpc>
            </a:pPr>
            <a:r>
              <a:rPr lang="en-US" altLang="ko-KR" dirty="0" smtClean="0">
                <a:ea typeface="Gulim" pitchFamily="34" charset="-127"/>
                <a:cs typeface="Times New Roman" pitchFamily="18" charset="0"/>
              </a:rPr>
              <a:t>Notation </a:t>
            </a:r>
            <a:r>
              <a:rPr lang="en-US" altLang="ko-KR" i="1" dirty="0" err="1" smtClean="0">
                <a:ea typeface="Gulim" pitchFamily="34" charset="-127"/>
                <a:cs typeface="Times New Roman" pitchFamily="18" charset="0"/>
              </a:rPr>
              <a:t>s</a:t>
            </a:r>
            <a:r>
              <a:rPr lang="en-US" altLang="ko-KR" i="1" baseline="-25000" dirty="0" err="1" smtClean="0">
                <a:ea typeface="Gulim" pitchFamily="34" charset="-127"/>
                <a:cs typeface="Times New Roman" pitchFamily="18" charset="0"/>
              </a:rPr>
              <a:t>i</a:t>
            </a:r>
            <a:r>
              <a:rPr lang="en-US" altLang="ko-KR" i="1" baseline="-25000" dirty="0" smtClean="0">
                <a:ea typeface="Gulim" pitchFamily="34" charset="-127"/>
                <a:cs typeface="Times New Roman" pitchFamily="18" charset="0"/>
              </a:rPr>
              <a:t> </a:t>
            </a:r>
            <a:r>
              <a:rPr lang="en-US" altLang="ko-KR" dirty="0" smtClean="0">
                <a:ea typeface="Gulim" pitchFamily="34" charset="-127"/>
                <a:cs typeface="Times New Roman" pitchFamily="18" charset="0"/>
              </a:rPr>
              <a:t>strategy of a player </a:t>
            </a:r>
            <a:r>
              <a:rPr lang="en-US" altLang="ko-KR" i="1" dirty="0" err="1" smtClean="0">
                <a:ea typeface="Gulim" pitchFamily="34" charset="-127"/>
                <a:cs typeface="Times New Roman" pitchFamily="18" charset="0"/>
              </a:rPr>
              <a:t>i</a:t>
            </a:r>
            <a:r>
              <a:rPr lang="en-US" altLang="ko-KR" i="1" dirty="0" smtClean="0">
                <a:ea typeface="Gulim" pitchFamily="34" charset="-127"/>
                <a:cs typeface="Times New Roman" pitchFamily="18" charset="0"/>
              </a:rPr>
              <a:t> </a:t>
            </a:r>
            <a:r>
              <a:rPr lang="en-US" altLang="ko-KR" dirty="0" smtClean="0">
                <a:ea typeface="Gulim" pitchFamily="34" charset="-127"/>
                <a:cs typeface="Times New Roman" pitchFamily="18" charset="0"/>
              </a:rPr>
              <a:t>while </a:t>
            </a:r>
            <a:r>
              <a:rPr lang="en-US" altLang="ko-KR" b="1" dirty="0" smtClean="0">
                <a:ea typeface="Gulim" pitchFamily="34" charset="-127"/>
                <a:cs typeface="Times New Roman" pitchFamily="18" charset="0"/>
              </a:rPr>
              <a:t>s</a:t>
            </a:r>
            <a:r>
              <a:rPr lang="en-US" altLang="ko-KR" baseline="-25000" dirty="0" smtClean="0">
                <a:ea typeface="Gulim" pitchFamily="34" charset="-127"/>
                <a:cs typeface="Times New Roman" pitchFamily="18" charset="0"/>
              </a:rPr>
              <a:t>-</a:t>
            </a:r>
            <a:r>
              <a:rPr lang="en-US" altLang="ko-KR" baseline="-25000" dirty="0" err="1" smtClean="0">
                <a:ea typeface="Gulim" pitchFamily="34" charset="-127"/>
                <a:cs typeface="Times New Roman" pitchFamily="18" charset="0"/>
              </a:rPr>
              <a:t>i</a:t>
            </a:r>
            <a:r>
              <a:rPr lang="en-US" altLang="ko-KR" dirty="0" smtClean="0">
                <a:ea typeface="Gulim" pitchFamily="34" charset="-127"/>
                <a:cs typeface="Times New Roman" pitchFamily="18" charset="0"/>
              </a:rPr>
              <a:t> is the strategy </a:t>
            </a:r>
            <a:r>
              <a:rPr lang="en-US" altLang="ko-KR" b="1" dirty="0" smtClean="0">
                <a:ea typeface="Gulim" pitchFamily="34" charset="-127"/>
                <a:cs typeface="Times New Roman" pitchFamily="18" charset="0"/>
              </a:rPr>
              <a:t>profile</a:t>
            </a:r>
            <a:r>
              <a:rPr lang="en-US" altLang="ko-KR" dirty="0" smtClean="0">
                <a:ea typeface="Gulim" pitchFamily="34" charset="-127"/>
                <a:cs typeface="Times New Roman" pitchFamily="18" charset="0"/>
              </a:rPr>
              <a:t> of all other players.</a:t>
            </a:r>
          </a:p>
          <a:p>
            <a:pPr algn="just">
              <a:lnSpc>
                <a:spcPct val="90000"/>
              </a:lnSpc>
            </a:pPr>
            <a:r>
              <a:rPr lang="en-US" altLang="ko-KR" dirty="0" smtClean="0">
                <a:ea typeface="Gulim" pitchFamily="34" charset="-127"/>
              </a:rPr>
              <a:t>Notice that one user’s utility is a function of both this user’s and others’ strategies.</a:t>
            </a:r>
          </a:p>
          <a:p>
            <a:pPr algn="just"/>
            <a:r>
              <a:rPr lang="en-US" altLang="ko-KR" dirty="0" smtClean="0">
                <a:ea typeface="Gulim" pitchFamily="34" charset="-127"/>
              </a:rPr>
              <a:t>A game is said to be one with </a:t>
            </a:r>
            <a:r>
              <a:rPr lang="en-US" altLang="ko-KR" dirty="0" smtClean="0">
                <a:solidFill>
                  <a:srgbClr val="FF0000"/>
                </a:solidFill>
                <a:ea typeface="Gulim" pitchFamily="34" charset="-127"/>
              </a:rPr>
              <a:t>complete information </a:t>
            </a:r>
            <a:r>
              <a:rPr lang="en-US" altLang="ko-KR" dirty="0" smtClean="0">
                <a:ea typeface="Gulim" pitchFamily="34" charset="-127"/>
              </a:rPr>
              <a:t>if all elements of the game are common knowledge. Otherwise, the game is said to be one with </a:t>
            </a:r>
            <a:r>
              <a:rPr lang="en-US" altLang="ko-KR" dirty="0" smtClean="0">
                <a:solidFill>
                  <a:srgbClr val="FF0000"/>
                </a:solidFill>
                <a:ea typeface="Gulim" pitchFamily="34" charset="-127"/>
              </a:rPr>
              <a:t>incomplete information</a:t>
            </a:r>
            <a:r>
              <a:rPr lang="en-US" altLang="ko-KR" dirty="0" smtClean="0">
                <a:ea typeface="Gulim" pitchFamily="34" charset="-127"/>
              </a:rPr>
              <a:t>, or an incomplete information game.</a:t>
            </a:r>
          </a:p>
          <a:p>
            <a:pPr lvl="2">
              <a:lnSpc>
                <a:spcPct val="90000"/>
              </a:lnSpc>
              <a:buFont typeface="Wingdings" pitchFamily="2" charset="2"/>
              <a:buNone/>
            </a:pPr>
            <a:endParaRPr lang="en-US" altLang="ko-KR" dirty="0" smtClean="0">
              <a:latin typeface="Times New Roman" pitchFamily="18" charset="0"/>
              <a:ea typeface="Gulim" pitchFamily="34" charset="-127"/>
            </a:endParaRPr>
          </a:p>
          <a:p>
            <a:pPr lvl="2">
              <a:lnSpc>
                <a:spcPct val="90000"/>
              </a:lnSpc>
              <a:buFont typeface="Wingdings" pitchFamily="2" charset="2"/>
              <a:buNone/>
            </a:pPr>
            <a:endParaRPr lang="en-US" altLang="ko-KR" dirty="0" smtClean="0">
              <a:latin typeface="Times New Roman" pitchFamily="18" charset="0"/>
              <a:ea typeface="Gulim" pitchFamily="34" charset="-127"/>
            </a:endParaRPr>
          </a:p>
          <a:p>
            <a:pPr lvl="1">
              <a:lnSpc>
                <a:spcPct val="90000"/>
              </a:lnSpc>
              <a:buFont typeface="Wingdings" pitchFamily="2" charset="2"/>
              <a:buNone/>
            </a:pPr>
            <a:endParaRPr lang="en-US" altLang="ko-KR" dirty="0" smtClean="0">
              <a:ea typeface="Gulim" pitchFamily="34" charset="-127"/>
            </a:endParaRPr>
          </a:p>
          <a:p>
            <a:pPr>
              <a:lnSpc>
                <a:spcPct val="90000"/>
              </a:lnSpc>
            </a:pPr>
            <a:endParaRPr lang="en-US" altLang="ko-KR" dirty="0" smtClean="0">
              <a:ea typeface="Gulim" pitchFamily="34" charset="-127"/>
            </a:endParaRPr>
          </a:p>
          <a:p>
            <a:pPr lvl="2">
              <a:lnSpc>
                <a:spcPct val="90000"/>
              </a:lnSpc>
            </a:pPr>
            <a:endParaRPr lang="en-GB" altLang="ko-KR" dirty="0" smtClean="0">
              <a:latin typeface="Times New Roman" pitchFamily="18" charset="0"/>
              <a:ea typeface="Gulim" pitchFamily="34" charset="-127"/>
            </a:endParaRPr>
          </a:p>
        </p:txBody>
      </p:sp>
      <p:sp>
        <p:nvSpPr>
          <p:cNvPr id="3" name="灯片编号占位符 2"/>
          <p:cNvSpPr>
            <a:spLocks noGrp="1"/>
          </p:cNvSpPr>
          <p:nvPr>
            <p:ph type="sldNum" sz="quarter" idx="11"/>
          </p:nvPr>
        </p:nvSpPr>
        <p:spPr>
          <a:xfrm>
            <a:off x="4114800" y="6453336"/>
            <a:ext cx="608013" cy="303213"/>
          </a:xfrm>
        </p:spPr>
        <p:txBody>
          <a:bodyPr/>
          <a:lstStyle/>
          <a:p>
            <a:pPr>
              <a:defRPr/>
            </a:pPr>
            <a:r>
              <a:rPr lang="en-US" dirty="0" smtClean="0"/>
              <a:t>[</a:t>
            </a:r>
            <a:fld id="{76C16D65-260D-406F-A2BF-AB769FEB7B8A}" type="slidenum">
              <a:rPr lang="en-US" smtClean="0"/>
              <a:pPr>
                <a:defRPr/>
              </a:pPr>
              <a:t>24</a:t>
            </a:fld>
            <a:r>
              <a:rPr lang="en-US" dirty="0"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7170" name="Rectangle 2"/>
          <p:cNvSpPr>
            <a:spLocks noGrp="1" noChangeArrowheads="1"/>
          </p:cNvSpPr>
          <p:nvPr>
            <p:ph type="title"/>
          </p:nvPr>
        </p:nvSpPr>
        <p:spPr/>
        <p:txBody>
          <a:bodyPr/>
          <a:lstStyle/>
          <a:p>
            <a:pPr>
              <a:defRPr/>
            </a:pPr>
            <a:r>
              <a:rPr lang="en-US" sz="3200" i="0" dirty="0" smtClean="0">
                <a:ea typeface="ＭＳ Ｐゴシック" charset="-128"/>
              </a:rPr>
              <a:t>Rich Game Theoretical Approaches</a:t>
            </a:r>
          </a:p>
        </p:txBody>
      </p:sp>
      <p:sp>
        <p:nvSpPr>
          <p:cNvPr id="48131" name="Rectangle 3"/>
          <p:cNvSpPr>
            <a:spLocks noGrp="1" noChangeArrowheads="1"/>
          </p:cNvSpPr>
          <p:nvPr>
            <p:ph type="body" sz="half" idx="1"/>
          </p:nvPr>
        </p:nvSpPr>
        <p:spPr>
          <a:xfrm>
            <a:off x="336550" y="1066800"/>
            <a:ext cx="8502650" cy="5638800"/>
          </a:xfrm>
        </p:spPr>
        <p:txBody>
          <a:bodyPr/>
          <a:lstStyle/>
          <a:p>
            <a:pPr>
              <a:lnSpc>
                <a:spcPct val="85000"/>
              </a:lnSpc>
            </a:pPr>
            <a:r>
              <a:rPr lang="en-US" altLang="zh-CN" dirty="0" smtClean="0">
                <a:solidFill>
                  <a:srgbClr val="0033CC"/>
                </a:solidFill>
                <a:ea typeface="ＭＳ Ｐゴシック" pitchFamily="34" charset="-128"/>
              </a:rPr>
              <a:t>Non-cooperative Static Game</a:t>
            </a:r>
            <a:r>
              <a:rPr lang="en-US" altLang="zh-CN" dirty="0">
                <a:solidFill>
                  <a:srgbClr val="0033CC"/>
                </a:solidFill>
                <a:ea typeface="ＭＳ Ｐゴシック" pitchFamily="34" charset="-128"/>
              </a:rPr>
              <a:t>:</a:t>
            </a:r>
            <a:r>
              <a:rPr lang="en-US" altLang="zh-CN" dirty="0" smtClean="0">
                <a:ea typeface="ＭＳ Ｐゴシック" pitchFamily="34" charset="-128"/>
              </a:rPr>
              <a:t> play once </a:t>
            </a:r>
          </a:p>
          <a:p>
            <a:pPr lvl="1">
              <a:lnSpc>
                <a:spcPct val="90000"/>
              </a:lnSpc>
            </a:pPr>
            <a:endParaRPr lang="en-US" altLang="zh-CN" sz="2000" dirty="0" smtClean="0">
              <a:ea typeface="ＭＳ Ｐゴシック" pitchFamily="34" charset="-128"/>
            </a:endParaRPr>
          </a:p>
          <a:p>
            <a:pPr lvl="1">
              <a:lnSpc>
                <a:spcPct val="90000"/>
              </a:lnSpc>
              <a:buFontTx/>
              <a:buNone/>
            </a:pPr>
            <a:endParaRPr lang="en-US" altLang="zh-CN" sz="1800" dirty="0" smtClean="0">
              <a:ea typeface="ＭＳ Ｐゴシック" pitchFamily="34" charset="-128"/>
            </a:endParaRPr>
          </a:p>
          <a:p>
            <a:pPr lvl="1">
              <a:lnSpc>
                <a:spcPct val="90000"/>
              </a:lnSpc>
            </a:pPr>
            <a:r>
              <a:rPr lang="en-US" altLang="zh-CN" sz="2000" dirty="0" err="1" smtClean="0">
                <a:ea typeface="ＭＳ Ｐゴシック" pitchFamily="34" charset="-128"/>
              </a:rPr>
              <a:t>Mandayam</a:t>
            </a:r>
            <a:r>
              <a:rPr lang="en-US" altLang="zh-CN" sz="2000" dirty="0" smtClean="0">
                <a:ea typeface="ＭＳ Ｐゴシック" pitchFamily="34" charset="-128"/>
              </a:rPr>
              <a:t> and Goodman (2001)</a:t>
            </a:r>
          </a:p>
          <a:p>
            <a:pPr lvl="1">
              <a:lnSpc>
                <a:spcPct val="90000"/>
              </a:lnSpc>
            </a:pPr>
            <a:r>
              <a:rPr lang="en-US" altLang="zh-CN" sz="2000" dirty="0" smtClean="0">
                <a:ea typeface="ＭＳ Ｐゴシック" pitchFamily="34" charset="-128"/>
              </a:rPr>
              <a:t>Virginia tech</a:t>
            </a:r>
          </a:p>
          <a:p>
            <a:pPr>
              <a:lnSpc>
                <a:spcPct val="85000"/>
              </a:lnSpc>
            </a:pPr>
            <a:r>
              <a:rPr lang="en-US" altLang="zh-CN" dirty="0" smtClean="0">
                <a:solidFill>
                  <a:srgbClr val="0033CC"/>
                </a:solidFill>
                <a:ea typeface="ＭＳ Ｐゴシック" pitchFamily="34" charset="-128"/>
              </a:rPr>
              <a:t>Repeated Game: </a:t>
            </a:r>
            <a:r>
              <a:rPr lang="en-US" altLang="zh-CN" dirty="0" smtClean="0">
                <a:ea typeface="ＭＳ Ｐゴシック" pitchFamily="34" charset="-128"/>
              </a:rPr>
              <a:t>play multiple times</a:t>
            </a:r>
          </a:p>
          <a:p>
            <a:pPr lvl="1">
              <a:lnSpc>
                <a:spcPct val="90000"/>
              </a:lnSpc>
            </a:pPr>
            <a:r>
              <a:rPr lang="en-US" altLang="zh-TW" sz="1800" b="1" dirty="0" smtClean="0">
                <a:ea typeface="PMingLiU" pitchFamily="18" charset="-120"/>
              </a:rPr>
              <a:t>Threat of punishment</a:t>
            </a:r>
            <a:r>
              <a:rPr lang="en-US" altLang="zh-TW" sz="1800" dirty="0" smtClean="0">
                <a:ea typeface="PMingLiU" pitchFamily="18" charset="-120"/>
              </a:rPr>
              <a:t> by repeated game. </a:t>
            </a:r>
          </a:p>
          <a:p>
            <a:pPr marL="857250" lvl="2" indent="0">
              <a:lnSpc>
                <a:spcPct val="90000"/>
              </a:lnSpc>
              <a:buNone/>
            </a:pPr>
            <a:r>
              <a:rPr lang="en-US" altLang="zh-TW" sz="1600" dirty="0" smtClean="0">
                <a:ea typeface="PMingLiU" pitchFamily="18" charset="-120"/>
              </a:rPr>
              <a:t>MAD: </a:t>
            </a:r>
            <a:r>
              <a:rPr lang="en-US" altLang="zh-TW" sz="1800" dirty="0" smtClean="0">
                <a:ea typeface="PMingLiU" pitchFamily="18" charset="-120"/>
              </a:rPr>
              <a:t>Nobel prize 2005. </a:t>
            </a:r>
          </a:p>
          <a:p>
            <a:pPr lvl="1">
              <a:lnSpc>
                <a:spcPct val="90000"/>
              </a:lnSpc>
            </a:pPr>
            <a:r>
              <a:rPr lang="en-US" altLang="zh-CN" sz="1800" dirty="0" smtClean="0">
                <a:ea typeface="ＭＳ Ｐゴシック" pitchFamily="34" charset="-128"/>
              </a:rPr>
              <a:t>Tit-for-Tat (</a:t>
            </a:r>
            <a:r>
              <a:rPr lang="en-US" altLang="zh-CN" sz="1800" dirty="0" err="1" smtClean="0">
                <a:ea typeface="ＭＳ Ｐゴシック" pitchFamily="34" charset="-128"/>
              </a:rPr>
              <a:t>infocom</a:t>
            </a:r>
            <a:r>
              <a:rPr lang="en-US" altLang="zh-CN" sz="1800" dirty="0" smtClean="0">
                <a:ea typeface="ＭＳ Ｐゴシック" pitchFamily="34" charset="-128"/>
              </a:rPr>
              <a:t> 2003):</a:t>
            </a:r>
          </a:p>
          <a:p>
            <a:pPr>
              <a:lnSpc>
                <a:spcPct val="90000"/>
              </a:lnSpc>
            </a:pPr>
            <a:r>
              <a:rPr lang="en-US" altLang="zh-CN" sz="2000" dirty="0" smtClean="0">
                <a:ea typeface="ＭＳ Ｐゴシック" pitchFamily="34" charset="-128"/>
              </a:rPr>
              <a:t>Dynamic game: (</a:t>
            </a:r>
            <a:r>
              <a:rPr lang="en-US" altLang="zh-CN" sz="2000" dirty="0" err="1" smtClean="0">
                <a:ea typeface="ＭＳ Ｐゴシック" pitchFamily="34" charset="-128"/>
              </a:rPr>
              <a:t>Basar</a:t>
            </a:r>
            <a:r>
              <a:rPr lang="ja-JP" altLang="en-US" sz="2000" dirty="0" smtClean="0">
                <a:ea typeface="ＭＳ Ｐゴシック" pitchFamily="34" charset="-128"/>
              </a:rPr>
              <a:t>’</a:t>
            </a:r>
            <a:r>
              <a:rPr lang="en-US" altLang="ja-JP" sz="2000" dirty="0" smtClean="0">
                <a:ea typeface="ＭＳ Ｐゴシック" pitchFamily="34" charset="-128"/>
              </a:rPr>
              <a:t>s book)</a:t>
            </a:r>
          </a:p>
          <a:p>
            <a:pPr lvl="1">
              <a:lnSpc>
                <a:spcPct val="90000"/>
              </a:lnSpc>
            </a:pPr>
            <a:r>
              <a:rPr lang="en-US" altLang="zh-CN" sz="1800" dirty="0" smtClean="0">
                <a:ea typeface="ＭＳ Ｐゴシック" pitchFamily="34" charset="-128"/>
              </a:rPr>
              <a:t>ODE for state</a:t>
            </a:r>
          </a:p>
          <a:p>
            <a:pPr lvl="1">
              <a:lnSpc>
                <a:spcPct val="90000"/>
              </a:lnSpc>
            </a:pPr>
            <a:r>
              <a:rPr lang="en-US" altLang="zh-CN" sz="1800" dirty="0" smtClean="0">
                <a:ea typeface="ＭＳ Ｐゴシック" pitchFamily="34" charset="-128"/>
              </a:rPr>
              <a:t>Optimization utility over time </a:t>
            </a:r>
          </a:p>
          <a:p>
            <a:pPr lvl="1">
              <a:lnSpc>
                <a:spcPct val="90000"/>
              </a:lnSpc>
            </a:pPr>
            <a:r>
              <a:rPr lang="en-US" altLang="zh-CN" sz="1800" dirty="0" smtClean="0">
                <a:ea typeface="ＭＳ Ｐゴシック" pitchFamily="34" charset="-128"/>
              </a:rPr>
              <a:t>HJB and dynamic programming</a:t>
            </a:r>
          </a:p>
          <a:p>
            <a:pPr lvl="1">
              <a:lnSpc>
                <a:spcPct val="90000"/>
              </a:lnSpc>
            </a:pPr>
            <a:r>
              <a:rPr lang="en-US" altLang="zh-CN" sz="1800" dirty="0" smtClean="0">
                <a:ea typeface="ＭＳ Ｐゴシック" pitchFamily="34" charset="-128"/>
              </a:rPr>
              <a:t>Evolutional game (</a:t>
            </a:r>
            <a:r>
              <a:rPr lang="en-US" altLang="zh-CN" sz="1800" dirty="0" err="1" smtClean="0">
                <a:ea typeface="ＭＳ Ｐゴシック" pitchFamily="34" charset="-128"/>
              </a:rPr>
              <a:t>Hossain</a:t>
            </a:r>
            <a:r>
              <a:rPr lang="en-US" altLang="zh-CN" sz="1800" dirty="0" smtClean="0">
                <a:ea typeface="ＭＳ Ｐゴシック" pitchFamily="34" charset="-128"/>
              </a:rPr>
              <a:t> and </a:t>
            </a:r>
            <a:r>
              <a:rPr lang="en-US" altLang="zh-CN" sz="1800" dirty="0" err="1" smtClean="0">
                <a:ea typeface="ＭＳ Ｐゴシック" pitchFamily="34" charset="-128"/>
              </a:rPr>
              <a:t>Dusit</a:t>
            </a:r>
            <a:r>
              <a:rPr lang="ja-JP" altLang="en-US" sz="1800" dirty="0" smtClean="0">
                <a:ea typeface="ＭＳ Ｐゴシック" pitchFamily="34" charset="-128"/>
              </a:rPr>
              <a:t>’</a:t>
            </a:r>
            <a:r>
              <a:rPr lang="en-US" altLang="ja-JP" sz="1800" dirty="0" smtClean="0">
                <a:ea typeface="ＭＳ Ｐゴシック" pitchFamily="34" charset="-128"/>
              </a:rPr>
              <a:t>s work)</a:t>
            </a:r>
          </a:p>
          <a:p>
            <a:pPr>
              <a:lnSpc>
                <a:spcPct val="90000"/>
              </a:lnSpc>
            </a:pPr>
            <a:r>
              <a:rPr lang="en-US" altLang="zh-CN" sz="2000" dirty="0" smtClean="0">
                <a:ea typeface="ＭＳ Ｐゴシック" pitchFamily="34" charset="-128"/>
              </a:rPr>
              <a:t>Stochastic game</a:t>
            </a:r>
            <a:r>
              <a:rPr lang="en-US" altLang="zh-CN" sz="1800" dirty="0" smtClean="0">
                <a:ea typeface="ＭＳ Ｐゴシック" pitchFamily="34" charset="-128"/>
              </a:rPr>
              <a:t> (Altman</a:t>
            </a:r>
            <a:r>
              <a:rPr lang="ja-JP" altLang="en-US" sz="1800" dirty="0" smtClean="0">
                <a:ea typeface="ＭＳ Ｐゴシック" pitchFamily="34" charset="-128"/>
              </a:rPr>
              <a:t>’</a:t>
            </a:r>
            <a:r>
              <a:rPr lang="en-US" altLang="ja-JP" sz="1800" dirty="0" smtClean="0">
                <a:ea typeface="ＭＳ Ｐゴシック" pitchFamily="34" charset="-128"/>
              </a:rPr>
              <a:t>s work)</a:t>
            </a:r>
            <a:endParaRPr lang="en-US" altLang="zh-CN" sz="2000" dirty="0" smtClean="0">
              <a:ea typeface="ＭＳ Ｐゴシック" pitchFamily="34" charset="-128"/>
            </a:endParaRPr>
          </a:p>
        </p:txBody>
      </p:sp>
      <p:sp>
        <p:nvSpPr>
          <p:cNvPr id="48132" name="Text Box 25"/>
          <p:cNvSpPr txBox="1">
            <a:spLocks noChangeArrowheads="1"/>
          </p:cNvSpPr>
          <p:nvPr/>
        </p:nvSpPr>
        <p:spPr bwMode="auto">
          <a:xfrm>
            <a:off x="609600" y="1550313"/>
            <a:ext cx="32766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spAutoFit/>
          </a:bodyPr>
          <a:lstStyle>
            <a:lvl1pPr marL="742950" indent="-28575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lnSpc>
                <a:spcPct val="50000"/>
              </a:lnSpc>
              <a:spcBef>
                <a:spcPct val="25000"/>
              </a:spcBef>
              <a:spcAft>
                <a:spcPct val="15000"/>
              </a:spcAft>
              <a:buClr>
                <a:schemeClr val="tx2"/>
              </a:buClr>
              <a:buSzPct val="75000"/>
              <a:buFont typeface="Symbol" pitchFamily="18" charset="2"/>
              <a:buNone/>
            </a:pPr>
            <a:r>
              <a:rPr lang="en-US" altLang="zh-CN" sz="2000" dirty="0"/>
              <a:t>Prisoner Dilemma </a:t>
            </a:r>
            <a:endParaRPr lang="en-US" altLang="zh-CN" sz="2000" dirty="0" smtClean="0"/>
          </a:p>
          <a:p>
            <a:pPr eaLnBrk="1" hangingPunct="1">
              <a:lnSpc>
                <a:spcPct val="50000"/>
              </a:lnSpc>
              <a:spcBef>
                <a:spcPct val="25000"/>
              </a:spcBef>
              <a:spcAft>
                <a:spcPct val="15000"/>
              </a:spcAft>
              <a:buClr>
                <a:schemeClr val="tx2"/>
              </a:buClr>
              <a:buSzPct val="75000"/>
              <a:buFont typeface="Symbol" pitchFamily="18" charset="2"/>
              <a:buNone/>
            </a:pPr>
            <a:r>
              <a:rPr lang="en-US" altLang="zh-CN" sz="2000" dirty="0" smtClean="0"/>
              <a:t>Payoff: (</a:t>
            </a:r>
            <a:r>
              <a:rPr lang="en-US" altLang="zh-CN" sz="2000" dirty="0"/>
              <a:t>user1, user2)</a:t>
            </a:r>
          </a:p>
        </p:txBody>
      </p:sp>
      <p:pic>
        <p:nvPicPr>
          <p:cNvPr id="48133" name="Picture 3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791200" y="990600"/>
            <a:ext cx="3200400" cy="2735263"/>
          </a:xfrm>
        </p:spPr>
      </p:pic>
      <p:sp>
        <p:nvSpPr>
          <p:cNvPr id="7" name="灯片编号占位符 2"/>
          <p:cNvSpPr txBox="1">
            <a:spLocks/>
          </p:cNvSpPr>
          <p:nvPr/>
        </p:nvSpPr>
        <p:spPr bwMode="auto">
          <a:xfrm>
            <a:off x="4114800" y="6477000"/>
            <a:ext cx="608013" cy="303213"/>
          </a:xfrm>
          <a:prstGeom prst="rect">
            <a:avLst/>
          </a:prstGeom>
          <a:noFill/>
          <a:ln w="9525">
            <a:noFill/>
            <a:miter lim="800000"/>
            <a:headEnd/>
            <a:tailEnd/>
          </a:ln>
          <a:effectLst/>
        </p:spPr>
        <p:txBody>
          <a:bodyPr vert="horz" wrap="none" lIns="92075" tIns="46038" rIns="92075" bIns="46038" numCol="1" anchor="b" anchorCtr="0" compatLnSpc="1">
            <a:prstTxWarp prst="textNoShape">
              <a:avLst/>
            </a:prstTxWarp>
          </a:bodyPr>
          <a:lstStyle>
            <a:defPPr>
              <a:defRPr lang="en-US"/>
            </a:defPPr>
            <a:lvl1pPr algn="r" rtl="0" fontAlgn="base">
              <a:spcBef>
                <a:spcPct val="0"/>
              </a:spcBef>
              <a:spcAft>
                <a:spcPct val="0"/>
              </a:spcAft>
              <a:defRPr sz="16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5pPr>
            <a:lvl6pPr marL="2286000" algn="l" defTabSz="914400" rtl="0" eaLnBrk="1" latinLnBrk="0" hangingPunct="1">
              <a:defRPr sz="2400" kern="1200">
                <a:solidFill>
                  <a:schemeClr val="tx1"/>
                </a:solidFill>
                <a:latin typeface="Times New Roman" pitchFamily="18" charset="0"/>
                <a:ea typeface="ＭＳ Ｐゴシック" pitchFamily="34" charset="-128"/>
                <a:cs typeface="+mn-cs"/>
              </a:defRPr>
            </a:lvl6pPr>
            <a:lvl7pPr marL="2743200" algn="l" defTabSz="914400" rtl="0" eaLnBrk="1" latinLnBrk="0" hangingPunct="1">
              <a:defRPr sz="2400" kern="1200">
                <a:solidFill>
                  <a:schemeClr val="tx1"/>
                </a:solidFill>
                <a:latin typeface="Times New Roman" pitchFamily="18" charset="0"/>
                <a:ea typeface="ＭＳ Ｐゴシック" pitchFamily="34" charset="-128"/>
                <a:cs typeface="+mn-cs"/>
              </a:defRPr>
            </a:lvl7pPr>
            <a:lvl8pPr marL="3200400" algn="l" defTabSz="914400" rtl="0" eaLnBrk="1" latinLnBrk="0" hangingPunct="1">
              <a:defRPr sz="2400" kern="1200">
                <a:solidFill>
                  <a:schemeClr val="tx1"/>
                </a:solidFill>
                <a:latin typeface="Times New Roman" pitchFamily="18" charset="0"/>
                <a:ea typeface="ＭＳ Ｐゴシック" pitchFamily="34" charset="-128"/>
                <a:cs typeface="+mn-cs"/>
              </a:defRPr>
            </a:lvl8pPr>
            <a:lvl9pPr marL="3657600" algn="l" defTabSz="914400" rtl="0" eaLnBrk="1" latinLnBrk="0" hangingPunct="1">
              <a:defRPr sz="2400" kern="1200">
                <a:solidFill>
                  <a:schemeClr val="tx1"/>
                </a:solidFill>
                <a:latin typeface="Times New Roman" pitchFamily="18" charset="0"/>
                <a:ea typeface="ＭＳ Ｐゴシック" pitchFamily="34" charset="-128"/>
                <a:cs typeface="+mn-cs"/>
              </a:defRPr>
            </a:lvl9pPr>
          </a:lstStyle>
          <a:p>
            <a:pPr>
              <a:defRPr/>
            </a:pPr>
            <a:r>
              <a:rPr lang="en-US" sz="1200" dirty="0" smtClean="0"/>
              <a:t>[</a:t>
            </a:r>
            <a:fld id="{76C16D65-260D-406F-A2BF-AB769FEB7B8A}" type="slidenum">
              <a:rPr lang="en-US" sz="1200" smtClean="0"/>
              <a:pPr>
                <a:defRPr/>
              </a:pPr>
              <a:t>25</a:t>
            </a:fld>
            <a:r>
              <a:rPr lang="en-US" sz="1200" dirty="0" smtClean="0"/>
              <a:t>]</a:t>
            </a:r>
            <a:endParaRPr lang="en-US" sz="12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 name="Rectangle 2"/>
          <p:cNvSpPr>
            <a:spLocks noGrp="1" noChangeArrowheads="1"/>
          </p:cNvSpPr>
          <p:nvPr>
            <p:ph type="title"/>
          </p:nvPr>
        </p:nvSpPr>
        <p:spPr/>
        <p:txBody>
          <a:bodyPr/>
          <a:lstStyle/>
          <a:p>
            <a:pPr eaLnBrk="1" hangingPunct="1">
              <a:defRPr/>
            </a:pPr>
            <a:r>
              <a:rPr lang="en-US" altLang="zh-CN" sz="3200" i="0" dirty="0" smtClean="0">
                <a:ea typeface="ＭＳ Ｐゴシック" pitchFamily="34" charset="-128"/>
              </a:rPr>
              <a:t>Auction Theory</a:t>
            </a:r>
            <a:endParaRPr lang="nb-NO" sz="3200" i="0" dirty="0" smtClean="0">
              <a:ea typeface="ＭＳ Ｐゴシック" pitchFamily="34" charset="-128"/>
            </a:endParaRPr>
          </a:p>
        </p:txBody>
      </p:sp>
      <p:sp>
        <p:nvSpPr>
          <p:cNvPr id="49155" name="Rectangle 3"/>
          <p:cNvSpPr>
            <a:spLocks noGrp="1" noChangeArrowheads="1"/>
          </p:cNvSpPr>
          <p:nvPr>
            <p:ph type="body" sz="half" idx="1"/>
          </p:nvPr>
        </p:nvSpPr>
        <p:spPr>
          <a:xfrm>
            <a:off x="0" y="990600"/>
            <a:ext cx="8991600" cy="1066800"/>
          </a:xfrm>
        </p:spPr>
        <p:txBody>
          <a:bodyPr/>
          <a:lstStyle/>
          <a:p>
            <a:pPr marL="457200" lvl="1" indent="0" eaLnBrk="1" hangingPunct="1">
              <a:buFontTx/>
              <a:buNone/>
            </a:pPr>
            <a:r>
              <a:rPr lang="en-US" altLang="zh-CN" sz="2400" dirty="0" smtClean="0">
                <a:ea typeface="ＭＳ Ｐゴシック" pitchFamily="34" charset="-128"/>
              </a:rPr>
              <a:t>Book of Myerson (Nobel Prize 2007), Matching/Contract (2012) </a:t>
            </a:r>
          </a:p>
        </p:txBody>
      </p:sp>
      <p:pic>
        <p:nvPicPr>
          <p:cNvPr id="2" name="firerescue.wmv.ff.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9552" y="1556792"/>
            <a:ext cx="8028384" cy="4515966"/>
          </a:xfrm>
          <a:prstGeom prst="rect">
            <a:avLst/>
          </a:prstGeom>
        </p:spPr>
      </p:pic>
      <p:sp>
        <p:nvSpPr>
          <p:cNvPr id="7" name="灯片编号占位符 2"/>
          <p:cNvSpPr>
            <a:spLocks noGrp="1"/>
          </p:cNvSpPr>
          <p:nvPr>
            <p:ph type="sldNum" sz="quarter" idx="11"/>
          </p:nvPr>
        </p:nvSpPr>
        <p:spPr>
          <a:xfrm>
            <a:off x="4114800" y="6477000"/>
            <a:ext cx="608013" cy="303213"/>
          </a:xfrm>
        </p:spPr>
        <p:txBody>
          <a:bodyPr/>
          <a:lstStyle/>
          <a:p>
            <a:pPr>
              <a:defRPr/>
            </a:pPr>
            <a:r>
              <a:rPr lang="en-US" sz="1200" dirty="0" smtClean="0"/>
              <a:t>[</a:t>
            </a:r>
            <a:fld id="{76C16D65-260D-406F-A2BF-AB769FEB7B8A}" type="slidenum">
              <a:rPr lang="en-US" sz="1200" smtClean="0"/>
              <a:pPr>
                <a:defRPr/>
              </a:pPr>
              <a:t>26</a:t>
            </a:fld>
            <a:r>
              <a:rPr lang="en-US" sz="1200" dirty="0" smtClean="0"/>
              <a:t>]</a:t>
            </a:r>
            <a:endParaRPr lang="en-US" sz="1200" dirty="0"/>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GB" sz="3200" i="0" dirty="0" smtClean="0">
                <a:ea typeface="ＭＳ Ｐゴシック" charset="-128"/>
              </a:rPr>
              <a:t>Outline</a:t>
            </a:r>
          </a:p>
        </p:txBody>
      </p:sp>
      <p:sp>
        <p:nvSpPr>
          <p:cNvPr id="50179" name="Rectangle 3"/>
          <p:cNvSpPr>
            <a:spLocks noGrp="1" noChangeArrowheads="1"/>
          </p:cNvSpPr>
          <p:nvPr>
            <p:ph idx="1"/>
          </p:nvPr>
        </p:nvSpPr>
        <p:spPr>
          <a:xfrm>
            <a:off x="838200" y="1066800"/>
            <a:ext cx="7772400" cy="5486400"/>
          </a:xfrm>
        </p:spPr>
        <p:txBody>
          <a:bodyPr/>
          <a:lstStyle/>
          <a:p>
            <a:pPr>
              <a:lnSpc>
                <a:spcPct val="90000"/>
              </a:lnSpc>
            </a:pPr>
            <a:r>
              <a:rPr lang="en-US" altLang="zh-CN" dirty="0" smtClean="0">
                <a:ea typeface="ＭＳ Ｐゴシック" pitchFamily="34" charset="-128"/>
                <a:cs typeface="Times New Roman" pitchFamily="18" charset="0"/>
              </a:rPr>
              <a:t>Overview of Physical Layer </a:t>
            </a:r>
            <a:r>
              <a:rPr lang="en-US" altLang="zh-CN" dirty="0">
                <a:ea typeface="ＭＳ Ｐゴシック" pitchFamily="34" charset="-128"/>
                <a:cs typeface="Times New Roman" pitchFamily="18" charset="0"/>
              </a:rPr>
              <a:t>S</a:t>
            </a:r>
            <a:r>
              <a:rPr lang="en-US" altLang="zh-CN" dirty="0" smtClean="0">
                <a:ea typeface="ＭＳ Ｐゴシック" pitchFamily="34" charset="-128"/>
                <a:cs typeface="Times New Roman" pitchFamily="18" charset="0"/>
              </a:rPr>
              <a:t>ecurity</a:t>
            </a:r>
          </a:p>
          <a:p>
            <a:pPr>
              <a:lnSpc>
                <a:spcPct val="90000"/>
              </a:lnSpc>
            </a:pPr>
            <a:r>
              <a:rPr lang="en-US" altLang="zh-CN" dirty="0" smtClean="0">
                <a:ea typeface="ＭＳ Ｐゴシック" pitchFamily="34" charset="-128"/>
                <a:cs typeface="Times New Roman" pitchFamily="18" charset="0"/>
              </a:rPr>
              <a:t>Information Theoretic Fundamentals</a:t>
            </a:r>
          </a:p>
          <a:p>
            <a:pPr>
              <a:lnSpc>
                <a:spcPct val="90000"/>
              </a:lnSpc>
            </a:pPr>
            <a:r>
              <a:rPr lang="en-US" altLang="zh-CN" dirty="0" smtClean="0">
                <a:ea typeface="ＭＳ Ｐゴシック" pitchFamily="34" charset="-128"/>
                <a:cs typeface="Times New Roman" pitchFamily="18" charset="0"/>
              </a:rPr>
              <a:t>Signal Processing Technique</a:t>
            </a:r>
          </a:p>
          <a:p>
            <a:pPr>
              <a:lnSpc>
                <a:spcPct val="90000"/>
              </a:lnSpc>
            </a:pPr>
            <a:r>
              <a:rPr lang="en-US" altLang="zh-CN" dirty="0" smtClean="0">
                <a:ea typeface="ＭＳ Ｐゴシック" pitchFamily="34" charset="-128"/>
                <a:cs typeface="Times New Roman" pitchFamily="18" charset="0"/>
              </a:rPr>
              <a:t>Resource Allocation and Game Theoretical Study</a:t>
            </a:r>
          </a:p>
          <a:p>
            <a:pPr lvl="1">
              <a:lnSpc>
                <a:spcPct val="90000"/>
              </a:lnSpc>
            </a:pPr>
            <a:r>
              <a:rPr lang="en-US" altLang="zh-CN" dirty="0" smtClean="0">
                <a:ea typeface="ＭＳ Ｐゴシック" pitchFamily="34" charset="-128"/>
                <a:cs typeface="Times New Roman" pitchFamily="18" charset="0"/>
              </a:rPr>
              <a:t>Basics</a:t>
            </a:r>
          </a:p>
          <a:p>
            <a:pPr lvl="1">
              <a:lnSpc>
                <a:spcPct val="90000"/>
              </a:lnSpc>
            </a:pPr>
            <a:r>
              <a:rPr lang="en-US" altLang="zh-CN" dirty="0" smtClean="0">
                <a:solidFill>
                  <a:srgbClr val="FF0000"/>
                </a:solidFill>
                <a:ea typeface="ＭＳ Ｐゴシック" pitchFamily="34" charset="-128"/>
                <a:cs typeface="Times New Roman" pitchFamily="18" charset="0"/>
              </a:rPr>
              <a:t>Coalition Formation </a:t>
            </a:r>
          </a:p>
          <a:p>
            <a:pPr lvl="1">
              <a:lnSpc>
                <a:spcPct val="90000"/>
              </a:lnSpc>
            </a:pPr>
            <a:r>
              <a:rPr lang="en-US" altLang="zh-CN" dirty="0" smtClean="0">
                <a:ea typeface="ＭＳ Ｐゴシック" pitchFamily="34" charset="-128"/>
                <a:cs typeface="Times New Roman" pitchFamily="18" charset="0"/>
              </a:rPr>
              <a:t>Stackelberg Game</a:t>
            </a:r>
          </a:p>
          <a:p>
            <a:pPr lvl="1">
              <a:lnSpc>
                <a:spcPct val="90000"/>
              </a:lnSpc>
            </a:pPr>
            <a:r>
              <a:rPr lang="en-US" altLang="zh-CN" dirty="0" smtClean="0">
                <a:ea typeface="ＭＳ Ｐゴシック" pitchFamily="34" charset="-128"/>
                <a:cs typeface="Times New Roman" pitchFamily="18" charset="0"/>
              </a:rPr>
              <a:t>Auction Theory</a:t>
            </a:r>
          </a:p>
          <a:p>
            <a:pPr>
              <a:lnSpc>
                <a:spcPct val="90000"/>
              </a:lnSpc>
            </a:pPr>
            <a:r>
              <a:rPr lang="en-US" altLang="zh-CN" dirty="0" smtClean="0">
                <a:ea typeface="ＭＳ Ｐゴシック" pitchFamily="34" charset="-128"/>
                <a:cs typeface="Times New Roman" pitchFamily="18" charset="0"/>
              </a:rPr>
              <a:t>Variety of Applications</a:t>
            </a:r>
          </a:p>
          <a:p>
            <a:pPr>
              <a:lnSpc>
                <a:spcPct val="90000"/>
              </a:lnSpc>
            </a:pPr>
            <a:r>
              <a:rPr lang="en-US" altLang="zh-CN" dirty="0" smtClean="0">
                <a:ea typeface="ＭＳ Ｐゴシック" pitchFamily="34" charset="-128"/>
                <a:cs typeface="Times New Roman" pitchFamily="18" charset="0"/>
              </a:rPr>
              <a:t>Conclusion</a:t>
            </a:r>
            <a:endParaRPr lang="en-GB" altLang="zh-CN" dirty="0" smtClean="0">
              <a:ea typeface="ＭＳ Ｐゴシック" pitchFamily="34" charset="-128"/>
              <a:cs typeface="Times New Roman" pitchFamily="18" charset="0"/>
            </a:endParaRPr>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27</a:t>
            </a:fld>
            <a:r>
              <a:rPr lang="en-US"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altLang="zh-CN" sz="3200" i="0" dirty="0" smtClean="0">
                <a:ea typeface="ＭＳ Ｐゴシック" pitchFamily="34" charset="-128"/>
              </a:rPr>
              <a:t>Coalitional Games Preliminaries</a:t>
            </a:r>
            <a:endParaRPr lang="en-GB" sz="3200" i="0" dirty="0" smtClean="0">
              <a:ea typeface="ＭＳ Ｐゴシック" pitchFamily="34" charset="-128"/>
            </a:endParaRPr>
          </a:p>
        </p:txBody>
      </p:sp>
      <p:sp>
        <p:nvSpPr>
          <p:cNvPr id="51203" name="Rectangle 3"/>
          <p:cNvSpPr>
            <a:spLocks noGrp="1" noChangeArrowheads="1"/>
          </p:cNvSpPr>
          <p:nvPr>
            <p:ph idx="1"/>
          </p:nvPr>
        </p:nvSpPr>
        <p:spPr>
          <a:xfrm>
            <a:off x="762000" y="914400"/>
            <a:ext cx="7772400" cy="5486400"/>
          </a:xfrm>
        </p:spPr>
        <p:txBody>
          <a:bodyPr/>
          <a:lstStyle/>
          <a:p>
            <a:pPr>
              <a:lnSpc>
                <a:spcPct val="105000"/>
              </a:lnSpc>
            </a:pPr>
            <a:r>
              <a:rPr lang="en-US" altLang="zh-CN" dirty="0" smtClean="0">
                <a:solidFill>
                  <a:srgbClr val="0070C0"/>
                </a:solidFill>
                <a:ea typeface="ＭＳ Ｐゴシック" pitchFamily="34" charset="-128"/>
                <a:cs typeface="Times New Roman" pitchFamily="18" charset="0"/>
              </a:rPr>
              <a:t>Coalitional game (</a:t>
            </a:r>
            <a:r>
              <a:rPr lang="en-US" altLang="zh-CN" i="1" dirty="0" err="1" smtClean="0">
                <a:solidFill>
                  <a:srgbClr val="0070C0"/>
                </a:solidFill>
                <a:ea typeface="ＭＳ Ｐゴシック" pitchFamily="34" charset="-128"/>
                <a:cs typeface="Times New Roman" pitchFamily="18" charset="0"/>
              </a:rPr>
              <a:t>N,v</a:t>
            </a:r>
            <a:r>
              <a:rPr lang="en-US" altLang="zh-CN" dirty="0" smtClean="0">
                <a:solidFill>
                  <a:srgbClr val="0070C0"/>
                </a:solidFill>
                <a:ea typeface="ＭＳ Ｐゴシック" pitchFamily="34" charset="-128"/>
                <a:cs typeface="Times New Roman" pitchFamily="18" charset="0"/>
              </a:rPr>
              <a:t>)</a:t>
            </a:r>
          </a:p>
          <a:p>
            <a:pPr lvl="1">
              <a:lnSpc>
                <a:spcPct val="105000"/>
              </a:lnSpc>
            </a:pPr>
            <a:r>
              <a:rPr lang="en-US" altLang="zh-CN" sz="2000" dirty="0" smtClean="0">
                <a:ea typeface="ＭＳ Ｐゴシック" pitchFamily="34" charset="-128"/>
                <a:cs typeface="Times New Roman" pitchFamily="18" charset="0"/>
              </a:rPr>
              <a:t>A set of players </a:t>
            </a:r>
            <a:r>
              <a:rPr lang="en-US" altLang="zh-CN" sz="2000" b="1" i="1" dirty="0" smtClean="0">
                <a:ea typeface="ＭＳ Ｐゴシック" pitchFamily="34" charset="-128"/>
                <a:cs typeface="Times New Roman" pitchFamily="18" charset="0"/>
              </a:rPr>
              <a:t>N, </a:t>
            </a:r>
            <a:r>
              <a:rPr lang="en-US" altLang="zh-CN" sz="2000" i="1" dirty="0" smtClean="0">
                <a:ea typeface="ＭＳ Ｐゴシック" pitchFamily="34" charset="-128"/>
                <a:cs typeface="Times New Roman" pitchFamily="18" charset="0"/>
              </a:rPr>
              <a:t>a</a:t>
            </a:r>
            <a:r>
              <a:rPr lang="en-US" altLang="zh-CN" sz="2000" dirty="0" smtClean="0">
                <a:ea typeface="ＭＳ Ｐゴシック" pitchFamily="34" charset="-128"/>
                <a:cs typeface="Times New Roman" pitchFamily="18" charset="0"/>
              </a:rPr>
              <a:t> </a:t>
            </a:r>
            <a:r>
              <a:rPr lang="en-US" altLang="zh-CN" sz="2000" b="1" i="1" dirty="0" smtClean="0">
                <a:ea typeface="ＭＳ Ｐゴシック" pitchFamily="34" charset="-128"/>
                <a:cs typeface="Times New Roman" pitchFamily="18" charset="0"/>
              </a:rPr>
              <a:t>coalition</a:t>
            </a:r>
            <a:r>
              <a:rPr lang="en-US" altLang="zh-CN" sz="2000" dirty="0" smtClean="0">
                <a:ea typeface="ＭＳ Ｐゴシック" pitchFamily="34" charset="-128"/>
                <a:cs typeface="Times New Roman" pitchFamily="18" charset="0"/>
              </a:rPr>
              <a:t> S is a group of cooperating players </a:t>
            </a:r>
          </a:p>
          <a:p>
            <a:pPr lvl="1">
              <a:lnSpc>
                <a:spcPct val="105000"/>
              </a:lnSpc>
            </a:pPr>
            <a:r>
              <a:rPr lang="en-US" altLang="zh-CN" sz="2000" dirty="0" smtClean="0">
                <a:ea typeface="ＭＳ Ｐゴシック" pitchFamily="34" charset="-128"/>
                <a:cs typeface="Times New Roman" pitchFamily="18" charset="0"/>
              </a:rPr>
              <a:t>Value (utility) of a coalition </a:t>
            </a:r>
            <a:r>
              <a:rPr lang="en-US" altLang="zh-CN" sz="2000" b="1" i="1" dirty="0" smtClean="0">
                <a:ea typeface="ＭＳ Ｐゴシック" pitchFamily="34" charset="-128"/>
                <a:cs typeface="Times New Roman" pitchFamily="18" charset="0"/>
              </a:rPr>
              <a:t>v</a:t>
            </a:r>
          </a:p>
          <a:p>
            <a:pPr lvl="1">
              <a:lnSpc>
                <a:spcPct val="105000"/>
              </a:lnSpc>
            </a:pPr>
            <a:r>
              <a:rPr lang="en-US" altLang="zh-CN" sz="2000" dirty="0" smtClean="0">
                <a:ea typeface="ＭＳ Ｐゴシック" pitchFamily="34" charset="-128"/>
                <a:cs typeface="Times New Roman" pitchFamily="18" charset="0"/>
              </a:rPr>
              <a:t>User payoff </a:t>
            </a:r>
            <a:r>
              <a:rPr lang="en-US" altLang="zh-CN" sz="2000" b="1" i="1" dirty="0" smtClean="0">
                <a:ea typeface="ＭＳ Ｐゴシック" pitchFamily="34" charset="-128"/>
                <a:cs typeface="Times New Roman" pitchFamily="18" charset="0"/>
              </a:rPr>
              <a:t>x</a:t>
            </a:r>
            <a:r>
              <a:rPr lang="en-US" altLang="zh-CN" sz="2000" b="1" i="1" baseline="-25000" dirty="0" smtClean="0">
                <a:ea typeface="ＭＳ Ｐゴシック" pitchFamily="34" charset="-128"/>
                <a:cs typeface="Times New Roman" pitchFamily="18" charset="0"/>
              </a:rPr>
              <a:t>i </a:t>
            </a:r>
            <a:r>
              <a:rPr lang="en-US" altLang="zh-CN" sz="2000" dirty="0" smtClean="0">
                <a:ea typeface="ＭＳ Ｐゴシック" pitchFamily="34" charset="-128"/>
                <a:cs typeface="Times New Roman" pitchFamily="18" charset="0"/>
              </a:rPr>
              <a:t>: the portion received by a player </a:t>
            </a:r>
            <a:r>
              <a:rPr lang="en-US" altLang="zh-CN" sz="2000" b="1" i="1" dirty="0" err="1" smtClean="0">
                <a:ea typeface="ＭＳ Ｐゴシック" pitchFamily="34" charset="-128"/>
                <a:cs typeface="Times New Roman" pitchFamily="18" charset="0"/>
              </a:rPr>
              <a:t>i</a:t>
            </a:r>
            <a:r>
              <a:rPr lang="en-US" altLang="zh-CN" sz="2000" dirty="0" smtClean="0">
                <a:ea typeface="ＭＳ Ｐゴシック" pitchFamily="34" charset="-128"/>
                <a:cs typeface="Times New Roman" pitchFamily="18" charset="0"/>
              </a:rPr>
              <a:t> in  a coalition S</a:t>
            </a:r>
          </a:p>
          <a:p>
            <a:pPr>
              <a:lnSpc>
                <a:spcPct val="105000"/>
              </a:lnSpc>
            </a:pPr>
            <a:r>
              <a:rPr lang="en-US" altLang="zh-CN" dirty="0" smtClean="0">
                <a:solidFill>
                  <a:srgbClr val="0070C0"/>
                </a:solidFill>
                <a:ea typeface="ＭＳ Ｐゴシック" pitchFamily="34" charset="-128"/>
                <a:cs typeface="Times New Roman" pitchFamily="18" charset="0"/>
              </a:rPr>
              <a:t>Transferable utility (TU)</a:t>
            </a:r>
          </a:p>
          <a:p>
            <a:pPr lvl="1">
              <a:lnSpc>
                <a:spcPct val="105000"/>
              </a:lnSpc>
            </a:pPr>
            <a:r>
              <a:rPr lang="en-US" altLang="zh-CN" sz="2000" dirty="0" smtClean="0">
                <a:ea typeface="ＭＳ Ｐゴシック" pitchFamily="34" charset="-128"/>
                <a:cs typeface="Times New Roman" pitchFamily="18" charset="0"/>
              </a:rPr>
              <a:t>The worth </a:t>
            </a:r>
            <a:r>
              <a:rPr lang="en-US" altLang="zh-CN" sz="2000" b="1" i="1" dirty="0" smtClean="0">
                <a:ea typeface="ＭＳ Ｐゴシック" pitchFamily="34" charset="-128"/>
                <a:cs typeface="Times New Roman" pitchFamily="18" charset="0"/>
              </a:rPr>
              <a:t>v(S)</a:t>
            </a:r>
            <a:r>
              <a:rPr lang="en-US" altLang="zh-CN" sz="2000" dirty="0" smtClean="0">
                <a:ea typeface="ＭＳ Ｐゴシック" pitchFamily="34" charset="-128"/>
                <a:cs typeface="Times New Roman" pitchFamily="18" charset="0"/>
              </a:rPr>
              <a:t> of a coalition </a:t>
            </a:r>
            <a:r>
              <a:rPr lang="en-US" altLang="zh-CN" sz="2000" i="1" dirty="0" smtClean="0">
                <a:ea typeface="ＭＳ Ｐゴシック" pitchFamily="34" charset="-128"/>
                <a:cs typeface="Times New Roman" pitchFamily="18" charset="0"/>
              </a:rPr>
              <a:t>S</a:t>
            </a:r>
            <a:r>
              <a:rPr lang="en-US" altLang="zh-CN" sz="2000" dirty="0" smtClean="0">
                <a:ea typeface="ＭＳ Ｐゴシック" pitchFamily="34" charset="-128"/>
                <a:cs typeface="Times New Roman" pitchFamily="18" charset="0"/>
              </a:rPr>
              <a:t> can be distributed arbitrarily among the players in a coalition  hence, </a:t>
            </a:r>
          </a:p>
          <a:p>
            <a:pPr lvl="1">
              <a:lnSpc>
                <a:spcPct val="105000"/>
              </a:lnSpc>
            </a:pPr>
            <a:r>
              <a:rPr lang="en-US" altLang="zh-CN" sz="2000" b="1" i="1" dirty="0" smtClean="0">
                <a:ea typeface="ＭＳ Ｐゴシック" pitchFamily="34" charset="-128"/>
                <a:cs typeface="Times New Roman" pitchFamily="18" charset="0"/>
              </a:rPr>
              <a:t>v(S) </a:t>
            </a:r>
            <a:r>
              <a:rPr lang="en-US" altLang="zh-CN" sz="2000" dirty="0" smtClean="0">
                <a:ea typeface="ＭＳ Ｐゴシック" pitchFamily="34" charset="-128"/>
                <a:cs typeface="Times New Roman" pitchFamily="18" charset="0"/>
              </a:rPr>
              <a:t>is a function over the real line</a:t>
            </a:r>
            <a:endParaRPr lang="en-US" altLang="zh-CN" sz="2000" i="1" dirty="0" smtClean="0">
              <a:ea typeface="ＭＳ Ｐゴシック" pitchFamily="34" charset="-128"/>
              <a:cs typeface="Times New Roman" pitchFamily="18" charset="0"/>
            </a:endParaRPr>
          </a:p>
          <a:p>
            <a:pPr>
              <a:lnSpc>
                <a:spcPct val="105000"/>
              </a:lnSpc>
            </a:pPr>
            <a:r>
              <a:rPr lang="en-US" altLang="zh-CN" dirty="0" smtClean="0">
                <a:solidFill>
                  <a:srgbClr val="0070C0"/>
                </a:solidFill>
                <a:ea typeface="ＭＳ Ｐゴシック" pitchFamily="34" charset="-128"/>
                <a:cs typeface="Times New Roman" pitchFamily="18" charset="0"/>
              </a:rPr>
              <a:t>Non-transferable utility (NTU)</a:t>
            </a:r>
          </a:p>
          <a:p>
            <a:pPr lvl="1">
              <a:lnSpc>
                <a:spcPct val="105000"/>
              </a:lnSpc>
            </a:pPr>
            <a:r>
              <a:rPr lang="en-US" altLang="zh-CN" sz="2000" dirty="0" smtClean="0">
                <a:ea typeface="ＭＳ Ｐゴシック" pitchFamily="34" charset="-128"/>
                <a:cs typeface="Times New Roman" pitchFamily="18" charset="0"/>
              </a:rPr>
              <a:t>The payoff that a user receives in a coalition is pre-determined, and hence the value of a coalition cannot be described by a function</a:t>
            </a:r>
          </a:p>
          <a:p>
            <a:pPr lvl="1">
              <a:lnSpc>
                <a:spcPct val="105000"/>
              </a:lnSpc>
            </a:pPr>
            <a:r>
              <a:rPr lang="en-US" altLang="zh-CN" sz="2000" b="1" i="1" dirty="0" smtClean="0">
                <a:ea typeface="ＭＳ Ｐゴシック" pitchFamily="34" charset="-128"/>
                <a:cs typeface="Times New Roman" pitchFamily="18" charset="0"/>
              </a:rPr>
              <a:t>v(S) </a:t>
            </a:r>
            <a:r>
              <a:rPr lang="en-US" altLang="zh-CN" sz="2000" dirty="0" smtClean="0">
                <a:ea typeface="ＭＳ Ｐゴシック" pitchFamily="34" charset="-128"/>
                <a:cs typeface="Times New Roman" pitchFamily="18" charset="0"/>
              </a:rPr>
              <a:t>is a set of payoff vectors that the players in </a:t>
            </a:r>
            <a:r>
              <a:rPr lang="en-US" altLang="zh-CN" sz="2000" i="1" dirty="0" smtClean="0">
                <a:ea typeface="ＭＳ Ｐゴシック" pitchFamily="34" charset="-128"/>
                <a:cs typeface="Times New Roman" pitchFamily="18" charset="0"/>
              </a:rPr>
              <a:t>S</a:t>
            </a:r>
            <a:r>
              <a:rPr lang="en-US" altLang="zh-CN" sz="2000" dirty="0" smtClean="0">
                <a:ea typeface="ＭＳ Ｐゴシック" pitchFamily="34" charset="-128"/>
                <a:cs typeface="Times New Roman" pitchFamily="18" charset="0"/>
              </a:rPr>
              <a:t> can achieve</a:t>
            </a:r>
            <a:endParaRPr lang="en-GB" altLang="zh-CN" dirty="0" smtClean="0">
              <a:ea typeface="ＭＳ Ｐゴシック" pitchFamily="34" charset="-128"/>
              <a:cs typeface="Times New Roman" pitchFamily="18" charset="0"/>
            </a:endParaRPr>
          </a:p>
        </p:txBody>
      </p:sp>
      <p:pic>
        <p:nvPicPr>
          <p:cNvPr id="5120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5715000"/>
            <a:ext cx="18288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28</a:t>
            </a:fld>
            <a:r>
              <a:rPr lang="en-US"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altLang="zh-CN" sz="3200" i="0" dirty="0" smtClean="0">
                <a:ea typeface="ＭＳ Ｐゴシック" pitchFamily="34" charset="-128"/>
              </a:rPr>
              <a:t>Coalitional Game System Model</a:t>
            </a:r>
            <a:endParaRPr lang="en-GB" i="0" dirty="0" smtClean="0">
              <a:ea typeface="ＭＳ Ｐゴシック" pitchFamily="34" charset="-128"/>
            </a:endParaRPr>
          </a:p>
        </p:txBody>
      </p:sp>
      <p:sp>
        <p:nvSpPr>
          <p:cNvPr id="5" name="Oval 475"/>
          <p:cNvSpPr>
            <a:spLocks noChangeArrowheads="1"/>
          </p:cNvSpPr>
          <p:nvPr/>
        </p:nvSpPr>
        <p:spPr bwMode="auto">
          <a:xfrm>
            <a:off x="7391400" y="1300163"/>
            <a:ext cx="914400" cy="1752600"/>
          </a:xfrm>
          <a:prstGeom prst="ellipse">
            <a:avLst/>
          </a:prstGeom>
          <a:solidFill>
            <a:srgbClr val="008080">
              <a:alpha val="50195"/>
            </a:srgbClr>
          </a:solidFill>
          <a:ln w="9525">
            <a:solidFill>
              <a:schemeClr val="tx1"/>
            </a:solidFill>
            <a:round/>
            <a:headEnd/>
            <a:tailEnd/>
          </a:ln>
        </p:spPr>
        <p:txBody>
          <a:bodyPr wrap="none" anchor="ctr"/>
          <a:lstStyle/>
          <a:p>
            <a:endParaRPr lang="zh-CN" altLang="zh-CN"/>
          </a:p>
        </p:txBody>
      </p:sp>
      <p:sp>
        <p:nvSpPr>
          <p:cNvPr id="6" name="Oval 474"/>
          <p:cNvSpPr>
            <a:spLocks noChangeArrowheads="1"/>
          </p:cNvSpPr>
          <p:nvPr/>
        </p:nvSpPr>
        <p:spPr bwMode="auto">
          <a:xfrm>
            <a:off x="3886200" y="1223963"/>
            <a:ext cx="1981200" cy="2362200"/>
          </a:xfrm>
          <a:prstGeom prst="ellipse">
            <a:avLst/>
          </a:prstGeom>
          <a:solidFill>
            <a:srgbClr val="008080">
              <a:alpha val="50195"/>
            </a:srgbClr>
          </a:solidFill>
          <a:ln w="9525">
            <a:solidFill>
              <a:schemeClr val="tx1"/>
            </a:solidFill>
            <a:round/>
            <a:headEnd/>
            <a:tailEnd/>
          </a:ln>
        </p:spPr>
        <p:txBody>
          <a:bodyPr wrap="none" anchor="ctr"/>
          <a:lstStyle/>
          <a:p>
            <a:endParaRPr lang="zh-CN" altLang="zh-CN"/>
          </a:p>
        </p:txBody>
      </p:sp>
      <p:sp>
        <p:nvSpPr>
          <p:cNvPr id="7" name="Oval 473"/>
          <p:cNvSpPr>
            <a:spLocks noChangeArrowheads="1"/>
          </p:cNvSpPr>
          <p:nvPr/>
        </p:nvSpPr>
        <p:spPr bwMode="auto">
          <a:xfrm>
            <a:off x="1295400" y="1223963"/>
            <a:ext cx="1371600" cy="2057400"/>
          </a:xfrm>
          <a:prstGeom prst="ellipse">
            <a:avLst/>
          </a:prstGeom>
          <a:solidFill>
            <a:srgbClr val="008080">
              <a:alpha val="50195"/>
            </a:srgbClr>
          </a:solidFill>
          <a:ln w="9525">
            <a:solidFill>
              <a:schemeClr val="tx1"/>
            </a:solidFill>
            <a:round/>
            <a:headEnd/>
            <a:tailEnd/>
          </a:ln>
        </p:spPr>
        <p:txBody>
          <a:bodyPr wrap="none" anchor="ctr"/>
          <a:lstStyle/>
          <a:p>
            <a:endParaRPr lang="zh-CN" altLang="zh-CN"/>
          </a:p>
        </p:txBody>
      </p:sp>
      <p:graphicFrame>
        <p:nvGraphicFramePr>
          <p:cNvPr id="52230" name="Object 2"/>
          <p:cNvGraphicFramePr>
            <a:graphicFrameLocks noChangeAspect="1"/>
          </p:cNvGraphicFramePr>
          <p:nvPr/>
        </p:nvGraphicFramePr>
        <p:xfrm>
          <a:off x="1828800" y="2595563"/>
          <a:ext cx="620713" cy="782637"/>
        </p:xfrm>
        <a:graphic>
          <a:graphicData uri="http://schemas.openxmlformats.org/presentationml/2006/ole">
            <mc:AlternateContent xmlns:mc="http://schemas.openxmlformats.org/markup-compatibility/2006">
              <mc:Choice xmlns:v="urn:schemas-microsoft-com:vml" Requires="v">
                <p:oleObj spid="_x0000_s404917" name="Visio" r:id="rId4" imgW="621460" imgH="783071" progId="">
                  <p:embed/>
                </p:oleObj>
              </mc:Choice>
              <mc:Fallback>
                <p:oleObj name="Visio" r:id="rId4" imgW="621460" imgH="783071" progId="">
                  <p:embed/>
                  <p:pic>
                    <p:nvPicPr>
                      <p:cNvPr id="0" name="Picture 5963"/>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1828800" y="2595563"/>
                        <a:ext cx="620713" cy="782637"/>
                      </a:xfrm>
                      <a:prstGeom prst="rect">
                        <a:avLst/>
                      </a:prstGeom>
                      <a:noFill/>
                      <a:ln>
                        <a:noFill/>
                      </a:ln>
                      <a:effectLst/>
                      <a:extLst>
                        <a:ext uri="{909E8E84-426E-40dd-AFC4-6F175D3DCCD1}">
                          <a14:hiddenFill xmlns:a14="http://schemas.microsoft.com/office/drawing/2010/main">
                            <a:solidFill>
                              <a:srgbClr val="008080">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1295400" y="4348163"/>
          <a:ext cx="6553200" cy="912812"/>
        </p:xfrm>
        <a:graphic>
          <a:graphicData uri="http://schemas.openxmlformats.org/presentationml/2006/ole">
            <mc:AlternateContent xmlns:mc="http://schemas.openxmlformats.org/markup-compatibility/2006">
              <mc:Choice xmlns:v="urn:schemas-microsoft-com:vml" Requires="v">
                <p:oleObj spid="_x0000_s404918" name="Visio" r:id="rId6" imgW="5834928" imgH="811453" progId="">
                  <p:embed/>
                </p:oleObj>
              </mc:Choice>
              <mc:Fallback>
                <p:oleObj name="Visio" r:id="rId6" imgW="5834928" imgH="811453" progId="">
                  <p:embed/>
                  <p:pic>
                    <p:nvPicPr>
                      <p:cNvPr id="0" name="Picture 5964"/>
                      <p:cNvPicPr>
                        <a:picLocks noChangeAspect="1" noChangeArrowheads="1"/>
                      </p:cNvPicPr>
                      <p:nvPr/>
                    </p:nvPicPr>
                    <p:blipFill>
                      <a:blip r:embed="rId7">
                        <a:alphaModFix amt="50000"/>
                        <a:extLst>
                          <a:ext uri="{28A0092B-C50C-407E-A947-70E740481C1C}">
                            <a14:useLocalDpi xmlns:a14="http://schemas.microsoft.com/office/drawing/2010/main" val="0"/>
                          </a:ext>
                        </a:extLst>
                      </a:blip>
                      <a:srcRect/>
                      <a:stretch>
                        <a:fillRect/>
                      </a:stretch>
                    </p:blipFill>
                    <p:spPr bwMode="auto">
                      <a:xfrm>
                        <a:off x="1295400" y="4348163"/>
                        <a:ext cx="6553200" cy="912812"/>
                      </a:xfrm>
                      <a:prstGeom prst="rect">
                        <a:avLst/>
                      </a:prstGeom>
                      <a:noFill/>
                      <a:ln>
                        <a:noFill/>
                      </a:ln>
                      <a:effectLst/>
                      <a:extLst>
                        <a:ext uri="{909E8E84-426E-40dd-AFC4-6F175D3DCCD1}">
                          <a14:hiddenFill xmlns:a14="http://schemas.microsoft.com/office/drawing/2010/main">
                            <a:solidFill>
                              <a:srgbClr val="008080">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52232" name="Object 4"/>
          <p:cNvGraphicFramePr>
            <a:graphicFrameLocks noChangeAspect="1"/>
          </p:cNvGraphicFramePr>
          <p:nvPr>
            <p:extLst>
              <p:ext uri="{D42A27DB-BD31-4B8C-83A1-F6EECF244321}">
                <p14:modId xmlns:p14="http://schemas.microsoft.com/office/powerpoint/2010/main" val="1992801971"/>
              </p:ext>
            </p:extLst>
          </p:nvPr>
        </p:nvGraphicFramePr>
        <p:xfrm>
          <a:off x="7620000" y="1376363"/>
          <a:ext cx="496888" cy="722312"/>
        </p:xfrm>
        <a:graphic>
          <a:graphicData uri="http://schemas.openxmlformats.org/presentationml/2006/ole">
            <mc:AlternateContent xmlns:mc="http://schemas.openxmlformats.org/markup-compatibility/2006">
              <mc:Choice xmlns:v="urn:schemas-microsoft-com:vml" Requires="v">
                <p:oleObj spid="_x0000_s404919" name="Visio" r:id="rId8" imgW="621404" imgH="783077" progId="">
                  <p:embed/>
                </p:oleObj>
              </mc:Choice>
              <mc:Fallback>
                <p:oleObj name="Visio" r:id="rId8" imgW="621404" imgH="783077" progId="">
                  <p:embed/>
                  <p:pic>
                    <p:nvPicPr>
                      <p:cNvPr id="0" name="Picture 5965"/>
                      <p:cNvPicPr>
                        <a:picLocks noChangeAspect="1" noChangeArrowheads="1"/>
                      </p:cNvPicPr>
                      <p:nvPr/>
                    </p:nvPicPr>
                    <p:blipFill>
                      <a:blip r:embed="rId9">
                        <a:alphaModFix amt="50000"/>
                        <a:extLst>
                          <a:ext uri="{28A0092B-C50C-407E-A947-70E740481C1C}">
                            <a14:useLocalDpi xmlns:a14="http://schemas.microsoft.com/office/drawing/2010/main" val="0"/>
                          </a:ext>
                        </a:extLst>
                      </a:blip>
                      <a:srcRect/>
                      <a:stretch>
                        <a:fillRect/>
                      </a:stretch>
                    </p:blipFill>
                    <p:spPr bwMode="auto">
                      <a:xfrm>
                        <a:off x="7620000" y="1376363"/>
                        <a:ext cx="496888" cy="722312"/>
                      </a:xfrm>
                      <a:prstGeom prst="rect">
                        <a:avLst/>
                      </a:prstGeom>
                      <a:noFill/>
                      <a:ln>
                        <a:noFill/>
                      </a:ln>
                      <a:effectLst/>
                      <a:extLst>
                        <a:ext uri="{909E8E84-426E-40dd-AFC4-6F175D3DCCD1}">
                          <a14:hiddenFill xmlns:a14="http://schemas.microsoft.com/office/drawing/2010/main">
                            <a:solidFill>
                              <a:srgbClr val="008080">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52233" name="Object 5"/>
          <p:cNvGraphicFramePr>
            <a:graphicFrameLocks noChangeAspect="1"/>
          </p:cNvGraphicFramePr>
          <p:nvPr/>
        </p:nvGraphicFramePr>
        <p:xfrm>
          <a:off x="3276600" y="1300163"/>
          <a:ext cx="398463" cy="1122362"/>
        </p:xfrm>
        <a:graphic>
          <a:graphicData uri="http://schemas.openxmlformats.org/presentationml/2006/ole">
            <mc:AlternateContent xmlns:mc="http://schemas.openxmlformats.org/markup-compatibility/2006">
              <mc:Choice xmlns:v="urn:schemas-microsoft-com:vml" Requires="v">
                <p:oleObj spid="_x0000_s404920" name="Visio" r:id="rId10" imgW="397756" imgH="1122573" progId="">
                  <p:embed/>
                </p:oleObj>
              </mc:Choice>
              <mc:Fallback>
                <p:oleObj name="Visio" r:id="rId10" imgW="397756" imgH="1122573" progId="">
                  <p:embed/>
                  <p:pic>
                    <p:nvPicPr>
                      <p:cNvPr id="0" name="Picture 5966"/>
                      <p:cNvPicPr>
                        <a:picLocks noChangeAspect="1" noChangeArrowheads="1"/>
                      </p:cNvPicPr>
                      <p:nvPr/>
                    </p:nvPicPr>
                    <p:blipFill>
                      <a:blip r:embed="rId11">
                        <a:alphaModFix amt="50000"/>
                        <a:extLst>
                          <a:ext uri="{28A0092B-C50C-407E-A947-70E740481C1C}">
                            <a14:useLocalDpi xmlns:a14="http://schemas.microsoft.com/office/drawing/2010/main" val="0"/>
                          </a:ext>
                        </a:extLst>
                      </a:blip>
                      <a:srcRect/>
                      <a:stretch>
                        <a:fillRect/>
                      </a:stretch>
                    </p:blipFill>
                    <p:spPr bwMode="auto">
                      <a:xfrm>
                        <a:off x="3276600" y="1300163"/>
                        <a:ext cx="398463" cy="1122362"/>
                      </a:xfrm>
                      <a:prstGeom prst="rect">
                        <a:avLst/>
                      </a:prstGeom>
                      <a:noFill/>
                      <a:ln>
                        <a:noFill/>
                      </a:ln>
                      <a:effectLst/>
                      <a:extLst>
                        <a:ext uri="{909E8E84-426E-40dd-AFC4-6F175D3DCCD1}">
                          <a14:hiddenFill xmlns:a14="http://schemas.microsoft.com/office/drawing/2010/main">
                            <a:solidFill>
                              <a:srgbClr val="008080">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52234" name="Object 6"/>
          <p:cNvGraphicFramePr>
            <a:graphicFrameLocks noChangeAspect="1"/>
          </p:cNvGraphicFramePr>
          <p:nvPr/>
        </p:nvGraphicFramePr>
        <p:xfrm>
          <a:off x="6172200" y="1223963"/>
          <a:ext cx="398463" cy="1122362"/>
        </p:xfrm>
        <a:graphic>
          <a:graphicData uri="http://schemas.openxmlformats.org/presentationml/2006/ole">
            <mc:AlternateContent xmlns:mc="http://schemas.openxmlformats.org/markup-compatibility/2006">
              <mc:Choice xmlns:v="urn:schemas-microsoft-com:vml" Requires="v">
                <p:oleObj spid="_x0000_s404921" name="Visio" r:id="rId12" imgW="397756" imgH="1122573" progId="">
                  <p:embed/>
                </p:oleObj>
              </mc:Choice>
              <mc:Fallback>
                <p:oleObj name="Visio" r:id="rId12" imgW="397756" imgH="1122573" progId="">
                  <p:embed/>
                  <p:pic>
                    <p:nvPicPr>
                      <p:cNvPr id="0" name="Picture 5967"/>
                      <p:cNvPicPr>
                        <a:picLocks noChangeAspect="1" noChangeArrowheads="1"/>
                      </p:cNvPicPr>
                      <p:nvPr/>
                    </p:nvPicPr>
                    <p:blipFill>
                      <a:blip r:embed="rId11">
                        <a:alphaModFix amt="50000"/>
                        <a:extLst>
                          <a:ext uri="{28A0092B-C50C-407E-A947-70E740481C1C}">
                            <a14:useLocalDpi xmlns:a14="http://schemas.microsoft.com/office/drawing/2010/main" val="0"/>
                          </a:ext>
                        </a:extLst>
                      </a:blip>
                      <a:srcRect/>
                      <a:stretch>
                        <a:fillRect/>
                      </a:stretch>
                    </p:blipFill>
                    <p:spPr bwMode="auto">
                      <a:xfrm>
                        <a:off x="6172200" y="1223963"/>
                        <a:ext cx="398463" cy="1122362"/>
                      </a:xfrm>
                      <a:prstGeom prst="rect">
                        <a:avLst/>
                      </a:prstGeom>
                      <a:noFill/>
                      <a:ln>
                        <a:noFill/>
                      </a:ln>
                      <a:effectLst/>
                      <a:extLst>
                        <a:ext uri="{909E8E84-426E-40dd-AFC4-6F175D3DCCD1}">
                          <a14:hiddenFill xmlns:a14="http://schemas.microsoft.com/office/drawing/2010/main">
                            <a:solidFill>
                              <a:srgbClr val="008080">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52235" name="Object 7"/>
          <p:cNvGraphicFramePr>
            <a:graphicFrameLocks noChangeAspect="1"/>
          </p:cNvGraphicFramePr>
          <p:nvPr/>
        </p:nvGraphicFramePr>
        <p:xfrm>
          <a:off x="2819400" y="2824163"/>
          <a:ext cx="1066800" cy="846137"/>
        </p:xfrm>
        <a:graphic>
          <a:graphicData uri="http://schemas.openxmlformats.org/presentationml/2006/ole">
            <mc:AlternateContent xmlns:mc="http://schemas.openxmlformats.org/markup-compatibility/2006">
              <mc:Choice xmlns:v="urn:schemas-microsoft-com:vml" Requires="v">
                <p:oleObj spid="_x0000_s404922" name="Visio" r:id="rId13" imgW="1104489" imgH="876596" progId="">
                  <p:embed/>
                </p:oleObj>
              </mc:Choice>
              <mc:Fallback>
                <p:oleObj name="Visio" r:id="rId13" imgW="1104489" imgH="876596" progId="">
                  <p:embed/>
                  <p:pic>
                    <p:nvPicPr>
                      <p:cNvPr id="0" name="Picture 5968"/>
                      <p:cNvPicPr>
                        <a:picLocks noChangeAspect="1" noChangeArrowheads="1"/>
                      </p:cNvPicPr>
                      <p:nvPr/>
                    </p:nvPicPr>
                    <p:blipFill>
                      <a:blip r:embed="rId14">
                        <a:alphaModFix amt="50000"/>
                        <a:extLst>
                          <a:ext uri="{28A0092B-C50C-407E-A947-70E740481C1C}">
                            <a14:useLocalDpi xmlns:a14="http://schemas.microsoft.com/office/drawing/2010/main" val="0"/>
                          </a:ext>
                        </a:extLst>
                      </a:blip>
                      <a:srcRect/>
                      <a:stretch>
                        <a:fillRect/>
                      </a:stretch>
                    </p:blipFill>
                    <p:spPr bwMode="auto">
                      <a:xfrm>
                        <a:off x="2819400" y="2824163"/>
                        <a:ext cx="1066800" cy="846137"/>
                      </a:xfrm>
                      <a:prstGeom prst="rect">
                        <a:avLst/>
                      </a:prstGeom>
                      <a:noFill/>
                      <a:ln>
                        <a:noFill/>
                      </a:ln>
                      <a:effectLst/>
                      <a:extLst>
                        <a:ext uri="{909E8E84-426E-40dd-AFC4-6F175D3DCCD1}">
                          <a14:hiddenFill xmlns:a14="http://schemas.microsoft.com/office/drawing/2010/main">
                            <a:solidFill>
                              <a:srgbClr val="008080">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52236" name="Object 8"/>
          <p:cNvGraphicFramePr>
            <a:graphicFrameLocks noChangeAspect="1"/>
          </p:cNvGraphicFramePr>
          <p:nvPr/>
        </p:nvGraphicFramePr>
        <p:xfrm>
          <a:off x="5943600" y="2900363"/>
          <a:ext cx="1104900" cy="904875"/>
        </p:xfrm>
        <a:graphic>
          <a:graphicData uri="http://schemas.openxmlformats.org/presentationml/2006/ole">
            <mc:AlternateContent xmlns:mc="http://schemas.openxmlformats.org/markup-compatibility/2006">
              <mc:Choice xmlns:v="urn:schemas-microsoft-com:vml" Requires="v">
                <p:oleObj spid="_x0000_s404923" name="Visio" r:id="rId15" imgW="1104489" imgH="905519" progId="">
                  <p:embed/>
                </p:oleObj>
              </mc:Choice>
              <mc:Fallback>
                <p:oleObj name="Visio" r:id="rId15" imgW="1104489" imgH="905519" progId="">
                  <p:embed/>
                  <p:pic>
                    <p:nvPicPr>
                      <p:cNvPr id="0" name="Picture 5969"/>
                      <p:cNvPicPr>
                        <a:picLocks noChangeAspect="1" noChangeArrowheads="1"/>
                      </p:cNvPicPr>
                      <p:nvPr/>
                    </p:nvPicPr>
                    <p:blipFill>
                      <a:blip r:embed="rId16">
                        <a:alphaModFix amt="50000"/>
                        <a:extLst>
                          <a:ext uri="{28A0092B-C50C-407E-A947-70E740481C1C}">
                            <a14:useLocalDpi xmlns:a14="http://schemas.microsoft.com/office/drawing/2010/main" val="0"/>
                          </a:ext>
                        </a:extLst>
                      </a:blip>
                      <a:srcRect/>
                      <a:stretch>
                        <a:fillRect/>
                      </a:stretch>
                    </p:blipFill>
                    <p:spPr bwMode="auto">
                      <a:xfrm>
                        <a:off x="5943600" y="2900363"/>
                        <a:ext cx="1104900" cy="904875"/>
                      </a:xfrm>
                      <a:prstGeom prst="rect">
                        <a:avLst/>
                      </a:prstGeom>
                      <a:noFill/>
                      <a:ln>
                        <a:noFill/>
                      </a:ln>
                      <a:effectLst/>
                      <a:extLst>
                        <a:ext uri="{909E8E84-426E-40dd-AFC4-6F175D3DCCD1}">
                          <a14:hiddenFill xmlns:a14="http://schemas.microsoft.com/office/drawing/2010/main">
                            <a:solidFill>
                              <a:srgbClr val="008080">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52237" name="Object 9"/>
          <p:cNvGraphicFramePr>
            <a:graphicFrameLocks noChangeAspect="1"/>
          </p:cNvGraphicFramePr>
          <p:nvPr/>
        </p:nvGraphicFramePr>
        <p:xfrm>
          <a:off x="4038600" y="1452563"/>
          <a:ext cx="496888" cy="722312"/>
        </p:xfrm>
        <a:graphic>
          <a:graphicData uri="http://schemas.openxmlformats.org/presentationml/2006/ole">
            <mc:AlternateContent xmlns:mc="http://schemas.openxmlformats.org/markup-compatibility/2006">
              <mc:Choice xmlns:v="urn:schemas-microsoft-com:vml" Requires="v">
                <p:oleObj spid="_x0000_s404924" name="Visio" r:id="rId17" imgW="497600" imgH="722523" progId="">
                  <p:embed/>
                </p:oleObj>
              </mc:Choice>
              <mc:Fallback>
                <p:oleObj name="Visio" r:id="rId17" imgW="497600" imgH="722523" progId="">
                  <p:embed/>
                  <p:pic>
                    <p:nvPicPr>
                      <p:cNvPr id="0" name="Picture 5970"/>
                      <p:cNvPicPr>
                        <a:picLocks noChangeAspect="1" noChangeArrowheads="1"/>
                      </p:cNvPicPr>
                      <p:nvPr/>
                    </p:nvPicPr>
                    <p:blipFill>
                      <a:blip r:embed="rId18">
                        <a:alphaModFix amt="50000"/>
                        <a:extLst>
                          <a:ext uri="{28A0092B-C50C-407E-A947-70E740481C1C}">
                            <a14:useLocalDpi xmlns:a14="http://schemas.microsoft.com/office/drawing/2010/main" val="0"/>
                          </a:ext>
                        </a:extLst>
                      </a:blip>
                      <a:srcRect/>
                      <a:stretch>
                        <a:fillRect/>
                      </a:stretch>
                    </p:blipFill>
                    <p:spPr bwMode="auto">
                      <a:xfrm>
                        <a:off x="4038600" y="1452563"/>
                        <a:ext cx="496888" cy="722312"/>
                      </a:xfrm>
                      <a:prstGeom prst="rect">
                        <a:avLst/>
                      </a:prstGeom>
                      <a:noFill/>
                      <a:ln>
                        <a:noFill/>
                      </a:ln>
                      <a:effectLst/>
                      <a:extLst>
                        <a:ext uri="{909E8E84-426E-40dd-AFC4-6F175D3DCCD1}">
                          <a14:hiddenFill xmlns:a14="http://schemas.microsoft.com/office/drawing/2010/main">
                            <a:solidFill>
                              <a:srgbClr val="008080">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52238" name="Object 10"/>
          <p:cNvGraphicFramePr>
            <a:graphicFrameLocks noChangeAspect="1"/>
          </p:cNvGraphicFramePr>
          <p:nvPr/>
        </p:nvGraphicFramePr>
        <p:xfrm>
          <a:off x="4114800" y="2443163"/>
          <a:ext cx="496888" cy="722312"/>
        </p:xfrm>
        <a:graphic>
          <a:graphicData uri="http://schemas.openxmlformats.org/presentationml/2006/ole">
            <mc:AlternateContent xmlns:mc="http://schemas.openxmlformats.org/markup-compatibility/2006">
              <mc:Choice xmlns:v="urn:schemas-microsoft-com:vml" Requires="v">
                <p:oleObj spid="_x0000_s404925" name="Visio" r:id="rId19" imgW="497600" imgH="722523" progId="">
                  <p:embed/>
                </p:oleObj>
              </mc:Choice>
              <mc:Fallback>
                <p:oleObj name="Visio" r:id="rId19" imgW="497600" imgH="722523" progId="">
                  <p:embed/>
                  <p:pic>
                    <p:nvPicPr>
                      <p:cNvPr id="0" name="Picture 5971"/>
                      <p:cNvPicPr>
                        <a:picLocks noChangeAspect="1" noChangeArrowheads="1"/>
                      </p:cNvPicPr>
                      <p:nvPr/>
                    </p:nvPicPr>
                    <p:blipFill>
                      <a:blip r:embed="rId20">
                        <a:alphaModFix amt="50000"/>
                        <a:extLst>
                          <a:ext uri="{28A0092B-C50C-407E-A947-70E740481C1C}">
                            <a14:useLocalDpi xmlns:a14="http://schemas.microsoft.com/office/drawing/2010/main" val="0"/>
                          </a:ext>
                        </a:extLst>
                      </a:blip>
                      <a:srcRect/>
                      <a:stretch>
                        <a:fillRect/>
                      </a:stretch>
                    </p:blipFill>
                    <p:spPr bwMode="auto">
                      <a:xfrm>
                        <a:off x="4114800" y="2443163"/>
                        <a:ext cx="496888" cy="722312"/>
                      </a:xfrm>
                      <a:prstGeom prst="rect">
                        <a:avLst/>
                      </a:prstGeom>
                      <a:noFill/>
                      <a:ln>
                        <a:noFill/>
                      </a:ln>
                      <a:effectLst/>
                      <a:extLst>
                        <a:ext uri="{909E8E84-426E-40dd-AFC4-6F175D3DCCD1}">
                          <a14:hiddenFill xmlns:a14="http://schemas.microsoft.com/office/drawing/2010/main">
                            <a:solidFill>
                              <a:srgbClr val="008080">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52239" name="Object 11"/>
          <p:cNvGraphicFramePr>
            <a:graphicFrameLocks noChangeAspect="1"/>
          </p:cNvGraphicFramePr>
          <p:nvPr/>
        </p:nvGraphicFramePr>
        <p:xfrm>
          <a:off x="5257800" y="2443163"/>
          <a:ext cx="496888" cy="722312"/>
        </p:xfrm>
        <a:graphic>
          <a:graphicData uri="http://schemas.openxmlformats.org/presentationml/2006/ole">
            <mc:AlternateContent xmlns:mc="http://schemas.openxmlformats.org/markup-compatibility/2006">
              <mc:Choice xmlns:v="urn:schemas-microsoft-com:vml" Requires="v">
                <p:oleObj spid="_x0000_s404926" name="Visio" r:id="rId21" imgW="497600" imgH="722523" progId="">
                  <p:embed/>
                </p:oleObj>
              </mc:Choice>
              <mc:Fallback>
                <p:oleObj name="Visio" r:id="rId21" imgW="497600" imgH="722523" progId="">
                  <p:embed/>
                  <p:pic>
                    <p:nvPicPr>
                      <p:cNvPr id="0" name="Picture 5972"/>
                      <p:cNvPicPr>
                        <a:picLocks noChangeAspect="1" noChangeArrowheads="1"/>
                      </p:cNvPicPr>
                      <p:nvPr/>
                    </p:nvPicPr>
                    <p:blipFill>
                      <a:blip r:embed="rId22">
                        <a:alphaModFix amt="50000"/>
                        <a:extLst>
                          <a:ext uri="{28A0092B-C50C-407E-A947-70E740481C1C}">
                            <a14:useLocalDpi xmlns:a14="http://schemas.microsoft.com/office/drawing/2010/main" val="0"/>
                          </a:ext>
                        </a:extLst>
                      </a:blip>
                      <a:srcRect/>
                      <a:stretch>
                        <a:fillRect/>
                      </a:stretch>
                    </p:blipFill>
                    <p:spPr bwMode="auto">
                      <a:xfrm>
                        <a:off x="5257800" y="2443163"/>
                        <a:ext cx="496888" cy="722312"/>
                      </a:xfrm>
                      <a:prstGeom prst="rect">
                        <a:avLst/>
                      </a:prstGeom>
                      <a:noFill/>
                      <a:ln>
                        <a:noFill/>
                      </a:ln>
                      <a:effectLst/>
                      <a:extLst>
                        <a:ext uri="{909E8E84-426E-40dd-AFC4-6F175D3DCCD1}">
                          <a14:hiddenFill xmlns:a14="http://schemas.microsoft.com/office/drawing/2010/main">
                            <a:solidFill>
                              <a:srgbClr val="008080">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52240" name="Object 12"/>
          <p:cNvGraphicFramePr>
            <a:graphicFrameLocks noChangeAspect="1"/>
          </p:cNvGraphicFramePr>
          <p:nvPr/>
        </p:nvGraphicFramePr>
        <p:xfrm>
          <a:off x="7620000" y="2366963"/>
          <a:ext cx="496888" cy="722312"/>
        </p:xfrm>
        <a:graphic>
          <a:graphicData uri="http://schemas.openxmlformats.org/presentationml/2006/ole">
            <mc:AlternateContent xmlns:mc="http://schemas.openxmlformats.org/markup-compatibility/2006">
              <mc:Choice xmlns:v="urn:schemas-microsoft-com:vml" Requires="v">
                <p:oleObj spid="_x0000_s404927" name="Visio" r:id="rId23" imgW="497600" imgH="722523" progId="">
                  <p:embed/>
                </p:oleObj>
              </mc:Choice>
              <mc:Fallback>
                <p:oleObj name="Visio" r:id="rId23" imgW="497600" imgH="722523" progId="">
                  <p:embed/>
                  <p:pic>
                    <p:nvPicPr>
                      <p:cNvPr id="0" name="Picture 5973"/>
                      <p:cNvPicPr>
                        <a:picLocks noChangeAspect="1" noChangeArrowheads="1"/>
                      </p:cNvPicPr>
                      <p:nvPr/>
                    </p:nvPicPr>
                    <p:blipFill>
                      <a:blip r:embed="rId24">
                        <a:alphaModFix amt="50000"/>
                        <a:extLst>
                          <a:ext uri="{28A0092B-C50C-407E-A947-70E740481C1C}">
                            <a14:useLocalDpi xmlns:a14="http://schemas.microsoft.com/office/drawing/2010/main" val="0"/>
                          </a:ext>
                        </a:extLst>
                      </a:blip>
                      <a:srcRect/>
                      <a:stretch>
                        <a:fillRect/>
                      </a:stretch>
                    </p:blipFill>
                    <p:spPr bwMode="auto">
                      <a:xfrm>
                        <a:off x="7620000" y="2366963"/>
                        <a:ext cx="496888" cy="722312"/>
                      </a:xfrm>
                      <a:prstGeom prst="rect">
                        <a:avLst/>
                      </a:prstGeom>
                      <a:noFill/>
                      <a:ln>
                        <a:noFill/>
                      </a:ln>
                      <a:effectLst/>
                      <a:extLst>
                        <a:ext uri="{909E8E84-426E-40dd-AFC4-6F175D3DCCD1}">
                          <a14:hiddenFill xmlns:a14="http://schemas.microsoft.com/office/drawing/2010/main">
                            <a:solidFill>
                              <a:srgbClr val="008080">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52241" name="Object 13"/>
          <p:cNvGraphicFramePr>
            <a:graphicFrameLocks noChangeAspect="1"/>
          </p:cNvGraphicFramePr>
          <p:nvPr/>
        </p:nvGraphicFramePr>
        <p:xfrm>
          <a:off x="5029200" y="1452563"/>
          <a:ext cx="496888" cy="722312"/>
        </p:xfrm>
        <a:graphic>
          <a:graphicData uri="http://schemas.openxmlformats.org/presentationml/2006/ole">
            <mc:AlternateContent xmlns:mc="http://schemas.openxmlformats.org/markup-compatibility/2006">
              <mc:Choice xmlns:v="urn:schemas-microsoft-com:vml" Requires="v">
                <p:oleObj spid="_x0000_s404928" name="Visio" r:id="rId25" imgW="497600" imgH="722523" progId="">
                  <p:embed/>
                </p:oleObj>
              </mc:Choice>
              <mc:Fallback>
                <p:oleObj name="Visio" r:id="rId25" imgW="497600" imgH="722523" progId="">
                  <p:embed/>
                  <p:pic>
                    <p:nvPicPr>
                      <p:cNvPr id="0" name="Picture 5974"/>
                      <p:cNvPicPr>
                        <a:picLocks noChangeAspect="1" noChangeArrowheads="1"/>
                      </p:cNvPicPr>
                      <p:nvPr/>
                    </p:nvPicPr>
                    <p:blipFill>
                      <a:blip r:embed="rId26">
                        <a:alphaModFix amt="50000"/>
                        <a:extLst>
                          <a:ext uri="{28A0092B-C50C-407E-A947-70E740481C1C}">
                            <a14:useLocalDpi xmlns:a14="http://schemas.microsoft.com/office/drawing/2010/main" val="0"/>
                          </a:ext>
                        </a:extLst>
                      </a:blip>
                      <a:srcRect/>
                      <a:stretch>
                        <a:fillRect/>
                      </a:stretch>
                    </p:blipFill>
                    <p:spPr bwMode="auto">
                      <a:xfrm>
                        <a:off x="5029200" y="1452563"/>
                        <a:ext cx="496888" cy="722312"/>
                      </a:xfrm>
                      <a:prstGeom prst="rect">
                        <a:avLst/>
                      </a:prstGeom>
                      <a:noFill/>
                      <a:ln>
                        <a:noFill/>
                      </a:ln>
                      <a:effectLst/>
                      <a:extLst>
                        <a:ext uri="{909E8E84-426E-40dd-AFC4-6F175D3DCCD1}">
                          <a14:hiddenFill xmlns:a14="http://schemas.microsoft.com/office/drawing/2010/main">
                            <a:solidFill>
                              <a:srgbClr val="008080">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0" name="Line 459"/>
          <p:cNvSpPr>
            <a:spLocks noChangeShapeType="1"/>
          </p:cNvSpPr>
          <p:nvPr/>
        </p:nvSpPr>
        <p:spPr bwMode="auto">
          <a:xfrm>
            <a:off x="2209800" y="1452563"/>
            <a:ext cx="1143000" cy="2286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1" name="Line 460"/>
          <p:cNvSpPr>
            <a:spLocks noChangeShapeType="1"/>
          </p:cNvSpPr>
          <p:nvPr/>
        </p:nvSpPr>
        <p:spPr bwMode="auto">
          <a:xfrm>
            <a:off x="1828800" y="2214563"/>
            <a:ext cx="152400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2" name="Line 464"/>
          <p:cNvSpPr>
            <a:spLocks noChangeShapeType="1"/>
          </p:cNvSpPr>
          <p:nvPr/>
        </p:nvSpPr>
        <p:spPr bwMode="auto">
          <a:xfrm flipV="1">
            <a:off x="2286000" y="2366963"/>
            <a:ext cx="1066800" cy="4572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3" name="Line 465"/>
          <p:cNvSpPr>
            <a:spLocks noChangeShapeType="1"/>
          </p:cNvSpPr>
          <p:nvPr/>
        </p:nvSpPr>
        <p:spPr bwMode="auto">
          <a:xfrm flipH="1" flipV="1">
            <a:off x="3657600" y="2290763"/>
            <a:ext cx="609600" cy="3810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4" name="Line 466"/>
          <p:cNvSpPr>
            <a:spLocks noChangeShapeType="1"/>
          </p:cNvSpPr>
          <p:nvPr/>
        </p:nvSpPr>
        <p:spPr bwMode="auto">
          <a:xfrm flipH="1">
            <a:off x="3581400" y="1681163"/>
            <a:ext cx="685800" cy="762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5" name="Line 467"/>
          <p:cNvSpPr>
            <a:spLocks noChangeShapeType="1"/>
          </p:cNvSpPr>
          <p:nvPr/>
        </p:nvSpPr>
        <p:spPr bwMode="auto">
          <a:xfrm flipV="1">
            <a:off x="5410200" y="1757363"/>
            <a:ext cx="762000" cy="762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6" name="Line 468"/>
          <p:cNvSpPr>
            <a:spLocks noChangeShapeType="1"/>
          </p:cNvSpPr>
          <p:nvPr/>
        </p:nvSpPr>
        <p:spPr bwMode="auto">
          <a:xfrm flipV="1">
            <a:off x="5638800" y="2138363"/>
            <a:ext cx="533400" cy="3048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7" name="Line 469"/>
          <p:cNvSpPr>
            <a:spLocks noChangeShapeType="1"/>
          </p:cNvSpPr>
          <p:nvPr/>
        </p:nvSpPr>
        <p:spPr bwMode="auto">
          <a:xfrm flipH="1" flipV="1">
            <a:off x="6477000" y="1833563"/>
            <a:ext cx="1219200" cy="7620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8" name="Text Box 476"/>
          <p:cNvSpPr txBox="1">
            <a:spLocks noChangeArrowheads="1"/>
          </p:cNvSpPr>
          <p:nvPr/>
        </p:nvSpPr>
        <p:spPr bwMode="auto">
          <a:xfrm>
            <a:off x="1143000" y="3281363"/>
            <a:ext cx="1544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zh-CN">
                <a:solidFill>
                  <a:srgbClr val="0070C0"/>
                </a:solidFill>
              </a:rPr>
              <a:t>Coalition 1</a:t>
            </a:r>
            <a:endParaRPr lang="nb-NO" altLang="zh-CN">
              <a:solidFill>
                <a:srgbClr val="0070C0"/>
              </a:solidFill>
            </a:endParaRPr>
          </a:p>
        </p:txBody>
      </p:sp>
      <p:sp>
        <p:nvSpPr>
          <p:cNvPr id="29" name="Text Box 477"/>
          <p:cNvSpPr txBox="1">
            <a:spLocks noChangeArrowheads="1"/>
          </p:cNvSpPr>
          <p:nvPr/>
        </p:nvSpPr>
        <p:spPr bwMode="auto">
          <a:xfrm>
            <a:off x="4114800" y="3586163"/>
            <a:ext cx="1544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zh-CN">
                <a:solidFill>
                  <a:srgbClr val="0070C0"/>
                </a:solidFill>
              </a:rPr>
              <a:t>Coalition 2</a:t>
            </a:r>
            <a:endParaRPr lang="nb-NO" altLang="zh-CN">
              <a:solidFill>
                <a:srgbClr val="0070C0"/>
              </a:solidFill>
            </a:endParaRPr>
          </a:p>
        </p:txBody>
      </p:sp>
      <p:sp>
        <p:nvSpPr>
          <p:cNvPr id="30" name="Text Box 478"/>
          <p:cNvSpPr txBox="1">
            <a:spLocks noChangeArrowheads="1"/>
          </p:cNvSpPr>
          <p:nvPr/>
        </p:nvSpPr>
        <p:spPr bwMode="auto">
          <a:xfrm>
            <a:off x="7010400" y="3052763"/>
            <a:ext cx="1544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zh-CN">
                <a:solidFill>
                  <a:srgbClr val="0070C0"/>
                </a:solidFill>
              </a:rPr>
              <a:t>Coalition 3</a:t>
            </a:r>
            <a:endParaRPr lang="nb-NO" altLang="zh-CN">
              <a:solidFill>
                <a:srgbClr val="0070C0"/>
              </a:solidFill>
            </a:endParaRPr>
          </a:p>
        </p:txBody>
      </p:sp>
      <p:sp>
        <p:nvSpPr>
          <p:cNvPr id="31" name="Line 483"/>
          <p:cNvSpPr>
            <a:spLocks noChangeShapeType="1"/>
          </p:cNvSpPr>
          <p:nvPr/>
        </p:nvSpPr>
        <p:spPr bwMode="auto">
          <a:xfrm flipH="1" flipV="1">
            <a:off x="6400800" y="1528763"/>
            <a:ext cx="1371600" cy="1524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graphicFrame>
        <p:nvGraphicFramePr>
          <p:cNvPr id="52254" name="Object 14"/>
          <p:cNvGraphicFramePr>
            <a:graphicFrameLocks noChangeAspect="1"/>
          </p:cNvGraphicFramePr>
          <p:nvPr/>
        </p:nvGraphicFramePr>
        <p:xfrm>
          <a:off x="1752600" y="1223963"/>
          <a:ext cx="496888" cy="722312"/>
        </p:xfrm>
        <a:graphic>
          <a:graphicData uri="http://schemas.openxmlformats.org/presentationml/2006/ole">
            <mc:AlternateContent xmlns:mc="http://schemas.openxmlformats.org/markup-compatibility/2006">
              <mc:Choice xmlns:v="urn:schemas-microsoft-com:vml" Requires="v">
                <p:oleObj spid="_x0000_s404929" name="Visio" r:id="rId27" imgW="497600" imgH="722523" progId="">
                  <p:embed/>
                </p:oleObj>
              </mc:Choice>
              <mc:Fallback>
                <p:oleObj name="Visio" r:id="rId27" imgW="497600" imgH="722523" progId="">
                  <p:embed/>
                  <p:pic>
                    <p:nvPicPr>
                      <p:cNvPr id="0" name="Picture 5975"/>
                      <p:cNvPicPr>
                        <a:picLocks noChangeAspect="1" noChangeArrowheads="1"/>
                      </p:cNvPicPr>
                      <p:nvPr/>
                    </p:nvPicPr>
                    <p:blipFill>
                      <a:blip r:embed="rId28">
                        <a:alphaModFix amt="50000"/>
                        <a:extLst>
                          <a:ext uri="{28A0092B-C50C-407E-A947-70E740481C1C}">
                            <a14:useLocalDpi xmlns:a14="http://schemas.microsoft.com/office/drawing/2010/main" val="0"/>
                          </a:ext>
                        </a:extLst>
                      </a:blip>
                      <a:srcRect/>
                      <a:stretch>
                        <a:fillRect/>
                      </a:stretch>
                    </p:blipFill>
                    <p:spPr bwMode="auto">
                      <a:xfrm>
                        <a:off x="1752600" y="1223963"/>
                        <a:ext cx="496888" cy="722312"/>
                      </a:xfrm>
                      <a:prstGeom prst="rect">
                        <a:avLst/>
                      </a:prstGeom>
                      <a:noFill/>
                      <a:ln>
                        <a:noFill/>
                      </a:ln>
                      <a:effectLst/>
                      <a:extLst>
                        <a:ext uri="{909E8E84-426E-40dd-AFC4-6F175D3DCCD1}">
                          <a14:hiddenFill xmlns:a14="http://schemas.microsoft.com/office/drawing/2010/main">
                            <a:solidFill>
                              <a:srgbClr val="008080">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3" name="Object 15"/>
          <p:cNvGraphicFramePr>
            <a:graphicFrameLocks noChangeAspect="1"/>
          </p:cNvGraphicFramePr>
          <p:nvPr/>
        </p:nvGraphicFramePr>
        <p:xfrm>
          <a:off x="1066800" y="5414963"/>
          <a:ext cx="7620000" cy="920750"/>
        </p:xfrm>
        <a:graphic>
          <a:graphicData uri="http://schemas.openxmlformats.org/presentationml/2006/ole">
            <mc:AlternateContent xmlns:mc="http://schemas.openxmlformats.org/markup-compatibility/2006">
              <mc:Choice xmlns:v="urn:schemas-microsoft-com:vml" Requires="v">
                <p:oleObj spid="_x0000_s404930" name="Visio" r:id="rId29" imgW="6734872" imgH="814156" progId="">
                  <p:embed/>
                </p:oleObj>
              </mc:Choice>
              <mc:Fallback>
                <p:oleObj name="Visio" r:id="rId29" imgW="6734872" imgH="814156" progId="">
                  <p:embed/>
                  <p:pic>
                    <p:nvPicPr>
                      <p:cNvPr id="0" name="Picture 5976"/>
                      <p:cNvPicPr>
                        <a:picLocks noChangeAspect="1" noChangeArrowheads="1"/>
                      </p:cNvPicPr>
                      <p:nvPr/>
                    </p:nvPicPr>
                    <p:blipFill>
                      <a:blip r:embed="rId30">
                        <a:alphaModFix amt="50000"/>
                        <a:extLst>
                          <a:ext uri="{28A0092B-C50C-407E-A947-70E740481C1C}">
                            <a14:useLocalDpi xmlns:a14="http://schemas.microsoft.com/office/drawing/2010/main" val="0"/>
                          </a:ext>
                        </a:extLst>
                      </a:blip>
                      <a:srcRect/>
                      <a:stretch>
                        <a:fillRect/>
                      </a:stretch>
                    </p:blipFill>
                    <p:spPr bwMode="auto">
                      <a:xfrm>
                        <a:off x="1066800" y="5414963"/>
                        <a:ext cx="7620000" cy="920750"/>
                      </a:xfrm>
                      <a:prstGeom prst="rect">
                        <a:avLst/>
                      </a:prstGeom>
                      <a:noFill/>
                      <a:ln>
                        <a:noFill/>
                      </a:ln>
                      <a:effectLst/>
                      <a:extLst>
                        <a:ext uri="{909E8E84-426E-40dd-AFC4-6F175D3DCCD1}">
                          <a14:hiddenFill xmlns:a14="http://schemas.microsoft.com/office/drawing/2010/main">
                            <a:solidFill>
                              <a:srgbClr val="008080">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52256" name="Object 16"/>
          <p:cNvGraphicFramePr>
            <a:graphicFrameLocks noChangeAspect="1"/>
          </p:cNvGraphicFramePr>
          <p:nvPr/>
        </p:nvGraphicFramePr>
        <p:xfrm>
          <a:off x="1371600" y="1909763"/>
          <a:ext cx="620713" cy="782637"/>
        </p:xfrm>
        <a:graphic>
          <a:graphicData uri="http://schemas.openxmlformats.org/presentationml/2006/ole">
            <mc:AlternateContent xmlns:mc="http://schemas.openxmlformats.org/markup-compatibility/2006">
              <mc:Choice xmlns:v="urn:schemas-microsoft-com:vml" Requires="v">
                <p:oleObj spid="_x0000_s404931" name="Visio" r:id="rId31" imgW="621460" imgH="783071" progId="">
                  <p:embed/>
                </p:oleObj>
              </mc:Choice>
              <mc:Fallback>
                <p:oleObj name="Visio" r:id="rId31" imgW="621460" imgH="783071" progId="">
                  <p:embed/>
                  <p:pic>
                    <p:nvPicPr>
                      <p:cNvPr id="0" name="Picture 5977"/>
                      <p:cNvPicPr>
                        <a:picLocks noChangeAspect="1" noChangeArrowheads="1"/>
                      </p:cNvPicPr>
                      <p:nvPr/>
                    </p:nvPicPr>
                    <p:blipFill>
                      <a:blip r:embed="rId32">
                        <a:alphaModFix amt="50000"/>
                        <a:extLst>
                          <a:ext uri="{28A0092B-C50C-407E-A947-70E740481C1C}">
                            <a14:useLocalDpi xmlns:a14="http://schemas.microsoft.com/office/drawing/2010/main" val="0"/>
                          </a:ext>
                        </a:extLst>
                      </a:blip>
                      <a:srcRect/>
                      <a:stretch>
                        <a:fillRect/>
                      </a:stretch>
                    </p:blipFill>
                    <p:spPr bwMode="auto">
                      <a:xfrm>
                        <a:off x="1371600" y="1909763"/>
                        <a:ext cx="620713" cy="782637"/>
                      </a:xfrm>
                      <a:prstGeom prst="rect">
                        <a:avLst/>
                      </a:prstGeom>
                      <a:noFill/>
                      <a:ln>
                        <a:noFill/>
                      </a:ln>
                      <a:effectLst/>
                      <a:extLst>
                        <a:ext uri="{909E8E84-426E-40dd-AFC4-6F175D3DCCD1}">
                          <a14:hiddenFill xmlns:a14="http://schemas.microsoft.com/office/drawing/2010/main">
                            <a:solidFill>
                              <a:srgbClr val="008080">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29</a:t>
            </a:fld>
            <a:r>
              <a:rPr lang="en-US" smtClean="0"/>
              <a:t>]</a:t>
            </a:r>
            <a:endParaRPr lang="en-US" dirty="0"/>
          </a:p>
        </p:txBody>
      </p:sp>
    </p:spTree>
    <p:custDataLst>
      <p:tags r:id="rId2"/>
    </p:custData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0" grpId="0" animBg="1"/>
      <p:bldP spid="21" grpId="0" animBg="1"/>
      <p:bldP spid="22" grpId="0" animBg="1"/>
      <p:bldP spid="23" grpId="0" animBg="1"/>
      <p:bldP spid="24" grpId="0" animBg="1"/>
      <p:bldP spid="25" grpId="0" animBg="1"/>
      <p:bldP spid="26" grpId="0" animBg="1"/>
      <p:bldP spid="27" grpId="0" animBg="1"/>
      <p:bldP spid="28" grpId="0"/>
      <p:bldP spid="29" grpId="0"/>
      <p:bldP spid="30" grpId="0"/>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GB" sz="3200" i="0" dirty="0">
                <a:ea typeface="ＭＳ Ｐゴシック" pitchFamily="34" charset="-128"/>
              </a:rPr>
              <a:t>Wireless Networks: Layers</a:t>
            </a:r>
          </a:p>
        </p:txBody>
      </p:sp>
      <p:graphicFrame>
        <p:nvGraphicFramePr>
          <p:cNvPr id="6" name="内容占位符 5"/>
          <p:cNvGraphicFramePr>
            <a:graphicFrameLocks noGrp="1"/>
          </p:cNvGraphicFramePr>
          <p:nvPr>
            <p:ph idx="1"/>
            <p:extLst>
              <p:ext uri="{D42A27DB-BD31-4B8C-83A1-F6EECF244321}">
                <p14:modId xmlns:p14="http://schemas.microsoft.com/office/powerpoint/2010/main" val="2999338710"/>
              </p:ext>
            </p:extLst>
          </p:nvPr>
        </p:nvGraphicFramePr>
        <p:xfrm>
          <a:off x="336550" y="1143000"/>
          <a:ext cx="842645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3</a:t>
            </a:fld>
            <a:r>
              <a:rPr lang="en-US"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altLang="zh-CN" i="0" dirty="0" smtClean="0">
                <a:ea typeface="ＭＳ Ｐゴシック" pitchFamily="34" charset="-128"/>
              </a:rPr>
              <a:t>PHY Security Coalitional Game (1)</a:t>
            </a:r>
            <a:endParaRPr lang="en-GB" i="0" dirty="0" smtClean="0">
              <a:ea typeface="ＭＳ Ｐゴシック" pitchFamily="34" charset="-128"/>
            </a:endParaRPr>
          </a:p>
        </p:txBody>
      </p:sp>
      <p:sp>
        <p:nvSpPr>
          <p:cNvPr id="53251" name="Rectangle 3"/>
          <p:cNvSpPr>
            <a:spLocks noGrp="1" noChangeArrowheads="1"/>
          </p:cNvSpPr>
          <p:nvPr>
            <p:ph idx="1"/>
          </p:nvPr>
        </p:nvSpPr>
        <p:spPr>
          <a:xfrm>
            <a:off x="762000" y="914400"/>
            <a:ext cx="7772400" cy="5486400"/>
          </a:xfrm>
        </p:spPr>
        <p:txBody>
          <a:bodyPr/>
          <a:lstStyle/>
          <a:p>
            <a:pPr>
              <a:lnSpc>
                <a:spcPct val="125000"/>
              </a:lnSpc>
            </a:pPr>
            <a:r>
              <a:rPr lang="en-US" altLang="zh-CN" smtClean="0">
                <a:ea typeface="ＭＳ Ｐゴシック" pitchFamily="34" charset="-128"/>
                <a:cs typeface="Times New Roman" pitchFamily="18" charset="0"/>
              </a:rPr>
              <a:t>Coalitional game: the players are the </a:t>
            </a:r>
            <a:r>
              <a:rPr lang="en-US" altLang="zh-CN" b="1" smtClean="0">
                <a:ea typeface="ＭＳ Ｐゴシック" pitchFamily="34" charset="-128"/>
                <a:cs typeface="Times New Roman" pitchFamily="18" charset="0"/>
              </a:rPr>
              <a:t>users (transmitters)</a:t>
            </a:r>
          </a:p>
          <a:p>
            <a:pPr>
              <a:lnSpc>
                <a:spcPct val="125000"/>
              </a:lnSpc>
            </a:pPr>
            <a:r>
              <a:rPr lang="en-US" altLang="zh-CN" smtClean="0">
                <a:ea typeface="ＭＳ Ｐゴシック" pitchFamily="34" charset="-128"/>
                <a:cs typeface="Times New Roman" pitchFamily="18" charset="0"/>
              </a:rPr>
              <a:t>Utility function must account for</a:t>
            </a:r>
          </a:p>
          <a:p>
            <a:pPr lvl="1">
              <a:lnSpc>
                <a:spcPct val="125000"/>
              </a:lnSpc>
            </a:pPr>
            <a:r>
              <a:rPr lang="en-US" altLang="zh-CN" sz="2000" b="1" smtClean="0">
                <a:ea typeface="ＭＳ Ｐゴシック" pitchFamily="34" charset="-128"/>
                <a:cs typeface="Times New Roman" pitchFamily="18" charset="0"/>
              </a:rPr>
              <a:t>Cooperation gains,</a:t>
            </a:r>
            <a:r>
              <a:rPr lang="en-US" altLang="zh-CN" sz="2000" smtClean="0">
                <a:ea typeface="ＭＳ Ｐゴシック" pitchFamily="34" charset="-128"/>
                <a:cs typeface="Times New Roman" pitchFamily="18" charset="0"/>
              </a:rPr>
              <a:t> in terms of secrecy capacity</a:t>
            </a:r>
          </a:p>
          <a:p>
            <a:pPr lvl="1">
              <a:lnSpc>
                <a:spcPct val="125000"/>
              </a:lnSpc>
            </a:pPr>
            <a:r>
              <a:rPr lang="en-US" altLang="zh-CN" sz="2000" b="1" smtClean="0">
                <a:ea typeface="ＭＳ Ｐゴシック" pitchFamily="34" charset="-128"/>
                <a:cs typeface="Times New Roman" pitchFamily="18" charset="0"/>
              </a:rPr>
              <a:t>Cooperation costs,</a:t>
            </a:r>
            <a:r>
              <a:rPr lang="en-US" altLang="zh-CN" sz="2000" smtClean="0">
                <a:ea typeface="ＭＳ Ｐゴシック" pitchFamily="34" charset="-128"/>
                <a:cs typeface="Times New Roman" pitchFamily="18" charset="0"/>
              </a:rPr>
              <a:t> in terms of power for information exchange</a:t>
            </a:r>
          </a:p>
          <a:p>
            <a:pPr>
              <a:lnSpc>
                <a:spcPct val="125000"/>
              </a:lnSpc>
            </a:pPr>
            <a:r>
              <a:rPr lang="en-US" altLang="zh-CN" smtClean="0">
                <a:ea typeface="ＭＳ Ｐゴシック" pitchFamily="34" charset="-128"/>
                <a:cs typeface="Times New Roman" pitchFamily="18" charset="0"/>
              </a:rPr>
              <a:t>Secrecy capacity achieved by a user </a:t>
            </a:r>
            <a:r>
              <a:rPr lang="en-US" altLang="zh-CN" b="1" i="1" smtClean="0">
                <a:ea typeface="ＭＳ Ｐゴシック" pitchFamily="34" charset="-128"/>
                <a:cs typeface="Times New Roman" pitchFamily="18" charset="0"/>
              </a:rPr>
              <a:t>i</a:t>
            </a:r>
            <a:r>
              <a:rPr lang="en-US" altLang="zh-CN" smtClean="0">
                <a:ea typeface="ＭＳ Ｐゴシック" pitchFamily="34" charset="-128"/>
                <a:cs typeface="Times New Roman" pitchFamily="18" charset="0"/>
              </a:rPr>
              <a:t> part of coalition </a:t>
            </a:r>
            <a:r>
              <a:rPr lang="en-US" altLang="zh-CN" b="1" i="1" smtClean="0">
                <a:ea typeface="ＭＳ Ｐゴシック" pitchFamily="34" charset="-128"/>
                <a:cs typeface="Times New Roman" pitchFamily="18" charset="0"/>
              </a:rPr>
              <a:t>S </a:t>
            </a:r>
            <a:r>
              <a:rPr lang="en-US" altLang="zh-CN" smtClean="0">
                <a:ea typeface="ＭＳ Ｐゴシック" pitchFamily="34" charset="-128"/>
                <a:cs typeface="Times New Roman" pitchFamily="18" charset="0"/>
              </a:rPr>
              <a:t>transmitting data to its destination </a:t>
            </a:r>
            <a:r>
              <a:rPr lang="en-US" altLang="zh-CN" b="1" i="1" smtClean="0">
                <a:ea typeface="ＭＳ Ｐゴシック" pitchFamily="34" charset="-128"/>
                <a:cs typeface="Times New Roman" pitchFamily="18" charset="0"/>
              </a:rPr>
              <a:t>m</a:t>
            </a:r>
            <a:r>
              <a:rPr lang="en-US" altLang="zh-CN" b="1" i="1" baseline="-25000" smtClean="0">
                <a:ea typeface="ＭＳ Ｐゴシック" pitchFamily="34" charset="-128"/>
                <a:cs typeface="Times New Roman" pitchFamily="18" charset="0"/>
              </a:rPr>
              <a:t>i </a:t>
            </a:r>
            <a:r>
              <a:rPr lang="en-US" altLang="zh-CN" b="1" smtClean="0">
                <a:ea typeface="ＭＳ Ｐゴシック" pitchFamily="34" charset="-128"/>
                <a:cs typeface="Times New Roman" pitchFamily="18" charset="0"/>
              </a:rPr>
              <a:t>in a single slot</a:t>
            </a:r>
          </a:p>
          <a:p>
            <a:pPr lvl="1" eaLnBrk="1" hangingPunct="1">
              <a:lnSpc>
                <a:spcPct val="80000"/>
              </a:lnSpc>
              <a:spcBef>
                <a:spcPct val="25000"/>
              </a:spcBef>
              <a:spcAft>
                <a:spcPct val="15000"/>
              </a:spcAft>
              <a:buSzPct val="75000"/>
              <a:buFont typeface="Wingdings" pitchFamily="2" charset="2"/>
              <a:buChar char="l"/>
            </a:pPr>
            <a:endParaRPr lang="en-GB" altLang="zh-CN" smtClean="0">
              <a:ea typeface="ＭＳ Ｐゴシック" pitchFamily="34" charset="-128"/>
              <a:cs typeface="Times New Roman" pitchFamily="18" charset="0"/>
            </a:endParaRPr>
          </a:p>
        </p:txBody>
      </p:sp>
      <p:pic>
        <p:nvPicPr>
          <p:cNvPr id="53252"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3976092"/>
            <a:ext cx="60960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11"/>
          <p:cNvSpPr>
            <a:spLocks noChangeArrowheads="1"/>
          </p:cNvSpPr>
          <p:nvPr/>
        </p:nvSpPr>
        <p:spPr bwMode="auto">
          <a:xfrm>
            <a:off x="3429000" y="5257800"/>
            <a:ext cx="3200400" cy="1143000"/>
          </a:xfrm>
          <a:prstGeom prst="wedgeRectCallout">
            <a:avLst>
              <a:gd name="adj1" fmla="val 28569"/>
              <a:gd name="adj2" fmla="val -125139"/>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r>
              <a:rPr lang="en-US" altLang="zh-CN" sz="2000"/>
              <a:t>Optimal weights that null the signal at the eavesdroppers (see paper or Dong et al. for expression)</a:t>
            </a:r>
            <a:endParaRPr lang="nb-NO" altLang="zh-CN" sz="2000"/>
          </a:p>
        </p:txBody>
      </p:sp>
      <p:sp>
        <p:nvSpPr>
          <p:cNvPr id="7" name="AutoShape 12"/>
          <p:cNvSpPr>
            <a:spLocks noChangeArrowheads="1"/>
          </p:cNvSpPr>
          <p:nvPr/>
        </p:nvSpPr>
        <p:spPr bwMode="auto">
          <a:xfrm>
            <a:off x="6705600" y="5105400"/>
            <a:ext cx="2057400" cy="1295400"/>
          </a:xfrm>
          <a:prstGeom prst="wedgeRectCallout">
            <a:avLst>
              <a:gd name="adj1" fmla="val -49537"/>
              <a:gd name="adj2" fmla="val -116301"/>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r>
              <a:rPr lang="en-US" altLang="zh-CN" sz="2000"/>
              <a:t>Function of the users-destination channels</a:t>
            </a:r>
          </a:p>
          <a:p>
            <a:r>
              <a:rPr lang="en-US" altLang="zh-CN" sz="2000" b="1" i="1"/>
              <a:t>R</a:t>
            </a:r>
            <a:r>
              <a:rPr lang="en-US" altLang="zh-CN" sz="2000" i="1" baseline="-25000"/>
              <a:t>S</a:t>
            </a:r>
            <a:r>
              <a:rPr lang="en-US" altLang="zh-CN" sz="2000" i="1"/>
              <a:t> = </a:t>
            </a:r>
            <a:r>
              <a:rPr lang="en-US" altLang="zh-CN" sz="2000" b="1" i="1"/>
              <a:t>h</a:t>
            </a:r>
            <a:r>
              <a:rPr lang="en-US" altLang="zh-CN" sz="2000" i="1" baseline="-25000"/>
              <a:t>S</a:t>
            </a:r>
            <a:r>
              <a:rPr lang="en-US" altLang="zh-CN" sz="2000" b="1" i="1"/>
              <a:t>h</a:t>
            </a:r>
            <a:r>
              <a:rPr lang="en-US" altLang="zh-CN" sz="2000" i="1" baseline="-25000"/>
              <a:t>S</a:t>
            </a:r>
            <a:r>
              <a:rPr lang="en-US" altLang="zh-CN" sz="2000" i="1" baseline="30000"/>
              <a:t>H</a:t>
            </a:r>
            <a:endParaRPr lang="nb-NO" altLang="zh-CN" sz="2000" i="1" baseline="30000"/>
          </a:p>
        </p:txBody>
      </p:sp>
      <p:sp>
        <p:nvSpPr>
          <p:cNvPr id="8" name="AutoShape 13"/>
          <p:cNvSpPr>
            <a:spLocks noChangeArrowheads="1"/>
          </p:cNvSpPr>
          <p:nvPr/>
        </p:nvSpPr>
        <p:spPr bwMode="auto">
          <a:xfrm>
            <a:off x="304800" y="4953000"/>
            <a:ext cx="2819400" cy="1447800"/>
          </a:xfrm>
          <a:prstGeom prst="wedgeRectCallout">
            <a:avLst>
              <a:gd name="adj1" fmla="val 19593"/>
              <a:gd name="adj2" fmla="val -78398"/>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r>
              <a:rPr lang="en-US" altLang="zh-CN" sz="2000"/>
              <a:t>Function of:</a:t>
            </a:r>
          </a:p>
          <a:p>
            <a:pPr>
              <a:buFontTx/>
              <a:buChar char="-"/>
            </a:pPr>
            <a:r>
              <a:rPr lang="en-US" altLang="zh-CN" sz="2000"/>
              <a:t>Users-destinations and users-eaves. channels</a:t>
            </a:r>
          </a:p>
          <a:p>
            <a:pPr>
              <a:buFontTx/>
              <a:buChar char="-"/>
            </a:pPr>
            <a:r>
              <a:rPr lang="en-US" altLang="zh-CN" sz="2000"/>
              <a:t> Power available for transmission in the slot</a:t>
            </a:r>
            <a:endParaRPr lang="nb-NO" altLang="zh-CN" sz="2000"/>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30</a:t>
            </a:fld>
            <a:r>
              <a:rPr lang="en-US" smtClean="0"/>
              <a:t>]</a:t>
            </a:r>
            <a:endParaRPr lang="en-US" dirty="0"/>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altLang="zh-CN" i="0" dirty="0" smtClean="0">
                <a:ea typeface="ＭＳ Ｐゴシック" pitchFamily="34" charset="-128"/>
              </a:rPr>
              <a:t>PHY Security Coalitional Game (2)</a:t>
            </a:r>
            <a:endParaRPr lang="en-GB" i="0" dirty="0" smtClean="0">
              <a:ea typeface="ＭＳ Ｐゴシック" pitchFamily="34" charset="-128"/>
            </a:endParaRPr>
          </a:p>
        </p:txBody>
      </p:sp>
      <p:sp>
        <p:nvSpPr>
          <p:cNvPr id="54275" name="Rectangle 3"/>
          <p:cNvSpPr>
            <a:spLocks noGrp="1" noChangeArrowheads="1"/>
          </p:cNvSpPr>
          <p:nvPr>
            <p:ph idx="1"/>
          </p:nvPr>
        </p:nvSpPr>
        <p:spPr>
          <a:xfrm>
            <a:off x="838200" y="914400"/>
            <a:ext cx="7772400" cy="5486400"/>
          </a:xfrm>
        </p:spPr>
        <p:txBody>
          <a:bodyPr/>
          <a:lstStyle/>
          <a:p>
            <a:pPr>
              <a:lnSpc>
                <a:spcPct val="125000"/>
              </a:lnSpc>
            </a:pPr>
            <a:r>
              <a:rPr lang="en-US" altLang="zh-CN" sz="2800" smtClean="0">
                <a:solidFill>
                  <a:srgbClr val="0070C0"/>
                </a:solidFill>
                <a:ea typeface="ＭＳ Ｐゴシック" pitchFamily="34" charset="-128"/>
                <a:cs typeface="Times New Roman" pitchFamily="18" charset="0"/>
              </a:rPr>
              <a:t>Power considerations</a:t>
            </a:r>
          </a:p>
          <a:p>
            <a:pPr lvl="1">
              <a:lnSpc>
                <a:spcPct val="125000"/>
              </a:lnSpc>
            </a:pPr>
            <a:r>
              <a:rPr lang="en-US" altLang="zh-CN" sz="2000" smtClean="0">
                <a:ea typeface="ＭＳ Ｐゴシック" pitchFamily="34" charset="-128"/>
                <a:cs typeface="Times New Roman" pitchFamily="18" charset="0"/>
              </a:rPr>
              <a:t>Power constraint per coalition </a:t>
            </a:r>
            <a:r>
              <a:rPr lang="en-US" altLang="zh-CN" sz="2000" i="1" smtClean="0">
                <a:ea typeface="ＭＳ Ｐゴシック" pitchFamily="34" charset="-128"/>
                <a:cs typeface="Times New Roman" pitchFamily="18" charset="0"/>
              </a:rPr>
              <a:t>S </a:t>
            </a:r>
            <a:r>
              <a:rPr lang="en-US" altLang="zh-CN" sz="2000" smtClean="0">
                <a:ea typeface="ＭＳ Ｐゴシック" pitchFamily="34" charset="-128"/>
                <a:cs typeface="Times New Roman" pitchFamily="18" charset="0"/>
              </a:rPr>
              <a:t>(time slot)</a:t>
            </a:r>
            <a:endParaRPr lang="en-US" altLang="zh-CN" sz="2000" b="1" i="1" baseline="-25000" smtClean="0">
              <a:ea typeface="ＭＳ Ｐゴシック" pitchFamily="34" charset="-128"/>
              <a:cs typeface="Times New Roman" pitchFamily="18" charset="0"/>
            </a:endParaRPr>
          </a:p>
          <a:p>
            <a:pPr lvl="1">
              <a:lnSpc>
                <a:spcPct val="125000"/>
              </a:lnSpc>
            </a:pPr>
            <a:r>
              <a:rPr lang="en-US" altLang="zh-CN" sz="2000" smtClean="0">
                <a:ea typeface="ＭＳ Ｐゴシック" pitchFamily="34" charset="-128"/>
                <a:cs typeface="Times New Roman" pitchFamily="18" charset="0"/>
              </a:rPr>
              <a:t>The power available </a:t>
            </a:r>
            <a:r>
              <a:rPr lang="en-US" altLang="zh-CN" sz="2000" b="1" smtClean="0">
                <a:ea typeface="ＭＳ Ｐゴシック" pitchFamily="34" charset="-128"/>
                <a:cs typeface="Times New Roman" pitchFamily="18" charset="0"/>
              </a:rPr>
              <a:t>in a slot</a:t>
            </a:r>
            <a:r>
              <a:rPr lang="en-US" altLang="zh-CN" sz="2000" smtClean="0">
                <a:ea typeface="ＭＳ Ｐゴシック" pitchFamily="34" charset="-128"/>
                <a:cs typeface="Times New Roman" pitchFamily="18" charset="0"/>
              </a:rPr>
              <a:t> for a coalition </a:t>
            </a:r>
            <a:r>
              <a:rPr lang="en-US" altLang="zh-CN" sz="2000" b="1" i="1" smtClean="0">
                <a:ea typeface="ＭＳ Ｐゴシック" pitchFamily="34" charset="-128"/>
                <a:cs typeface="Times New Roman" pitchFamily="18" charset="0"/>
              </a:rPr>
              <a:t>S </a:t>
            </a:r>
            <a:r>
              <a:rPr lang="en-US" altLang="zh-CN" sz="2000" smtClean="0">
                <a:ea typeface="ＭＳ Ｐゴシック" pitchFamily="34" charset="-128"/>
                <a:cs typeface="Times New Roman" pitchFamily="18" charset="0"/>
              </a:rPr>
              <a:t>to transmit the data of a user </a:t>
            </a:r>
            <a:r>
              <a:rPr lang="en-US" altLang="zh-CN" sz="2000" b="1" i="1" smtClean="0">
                <a:ea typeface="ＭＳ Ｐゴシック" pitchFamily="34" charset="-128"/>
                <a:cs typeface="Times New Roman" pitchFamily="18" charset="0"/>
              </a:rPr>
              <a:t>i</a:t>
            </a:r>
            <a:r>
              <a:rPr lang="en-US" altLang="zh-CN" sz="2000" smtClean="0">
                <a:ea typeface="ＭＳ Ｐゴシック" pitchFamily="34" charset="-128"/>
                <a:cs typeface="Times New Roman" pitchFamily="18" charset="0"/>
              </a:rPr>
              <a:t> is given by</a:t>
            </a:r>
          </a:p>
          <a:p>
            <a:pPr lvl="1">
              <a:lnSpc>
                <a:spcPct val="125000"/>
              </a:lnSpc>
            </a:pPr>
            <a:endParaRPr lang="en-US" altLang="zh-CN" sz="2000" smtClean="0">
              <a:ea typeface="ＭＳ Ｐゴシック" pitchFamily="34" charset="-128"/>
              <a:cs typeface="Times New Roman" pitchFamily="18" charset="0"/>
            </a:endParaRPr>
          </a:p>
          <a:p>
            <a:pPr lvl="1">
              <a:lnSpc>
                <a:spcPct val="125000"/>
              </a:lnSpc>
            </a:pPr>
            <a:endParaRPr lang="en-US" altLang="zh-CN" sz="2000" smtClean="0">
              <a:ea typeface="ＭＳ Ｐゴシック" pitchFamily="34" charset="-128"/>
              <a:cs typeface="Times New Roman" pitchFamily="18" charset="0"/>
            </a:endParaRPr>
          </a:p>
          <a:p>
            <a:pPr>
              <a:lnSpc>
                <a:spcPct val="125000"/>
              </a:lnSpc>
            </a:pPr>
            <a:r>
              <a:rPr lang="en-US" altLang="zh-CN" sz="2800" smtClean="0">
                <a:solidFill>
                  <a:srgbClr val="0070C0"/>
                </a:solidFill>
                <a:ea typeface="ＭＳ Ｐゴシック" pitchFamily="34" charset="-128"/>
                <a:cs typeface="Times New Roman" pitchFamily="18" charset="0"/>
              </a:rPr>
              <a:t>Security cost during information exchange</a:t>
            </a:r>
          </a:p>
          <a:p>
            <a:pPr lvl="1">
              <a:lnSpc>
                <a:spcPct val="125000"/>
              </a:lnSpc>
            </a:pPr>
            <a:endParaRPr lang="en-US" altLang="zh-CN" sz="2000" smtClean="0">
              <a:ea typeface="ＭＳ Ｐゴシック" pitchFamily="34" charset="-128"/>
              <a:cs typeface="Times New Roman" pitchFamily="18" charset="0"/>
            </a:endParaRPr>
          </a:p>
          <a:p>
            <a:pPr lvl="1">
              <a:lnSpc>
                <a:spcPct val="125000"/>
              </a:lnSpc>
            </a:pPr>
            <a:r>
              <a:rPr lang="en-US" altLang="zh-CN" sz="2400" smtClean="0">
                <a:ea typeface="ＭＳ Ｐゴシック" pitchFamily="34" charset="-128"/>
              </a:rPr>
              <a:t>where</a:t>
            </a:r>
          </a:p>
          <a:p>
            <a:pPr lvl="1" eaLnBrk="1" hangingPunct="1">
              <a:lnSpc>
                <a:spcPct val="80000"/>
              </a:lnSpc>
              <a:spcBef>
                <a:spcPct val="25000"/>
              </a:spcBef>
              <a:spcAft>
                <a:spcPct val="15000"/>
              </a:spcAft>
              <a:buSzPct val="75000"/>
              <a:buFont typeface="Wingdings" pitchFamily="2" charset="2"/>
              <a:buChar char="l"/>
            </a:pPr>
            <a:endParaRPr lang="en-GB" altLang="zh-CN" smtClean="0">
              <a:ea typeface="ＭＳ Ｐゴシック" pitchFamily="34" charset="-128"/>
              <a:cs typeface="Times New Roman" pitchFamily="18" charset="0"/>
            </a:endParaRPr>
          </a:p>
        </p:txBody>
      </p:sp>
      <p:pic>
        <p:nvPicPr>
          <p:cNvPr id="542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2895600"/>
            <a:ext cx="25146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5"/>
          <p:cNvSpPr>
            <a:spLocks noChangeArrowheads="1"/>
          </p:cNvSpPr>
          <p:nvPr/>
        </p:nvSpPr>
        <p:spPr bwMode="auto">
          <a:xfrm>
            <a:off x="1219200" y="3429000"/>
            <a:ext cx="2819400" cy="457200"/>
          </a:xfrm>
          <a:prstGeom prst="wedgeRectCallout">
            <a:avLst>
              <a:gd name="adj1" fmla="val 20606"/>
              <a:gd name="adj2" fmla="val -85764"/>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r>
              <a:rPr lang="en-US" altLang="zh-CN" sz="2000">
                <a:solidFill>
                  <a:srgbClr val="0070C0"/>
                </a:solidFill>
              </a:rPr>
              <a:t>Power constraint per slot </a:t>
            </a:r>
            <a:endParaRPr lang="nb-NO" altLang="zh-CN" sz="2000">
              <a:solidFill>
                <a:srgbClr val="0070C0"/>
              </a:solidFill>
            </a:endParaRPr>
          </a:p>
        </p:txBody>
      </p:sp>
      <p:sp>
        <p:nvSpPr>
          <p:cNvPr id="7" name="AutoShape 6"/>
          <p:cNvSpPr>
            <a:spLocks noChangeArrowheads="1"/>
          </p:cNvSpPr>
          <p:nvPr/>
        </p:nvSpPr>
        <p:spPr bwMode="auto">
          <a:xfrm>
            <a:off x="4800600" y="2971800"/>
            <a:ext cx="4114800" cy="990600"/>
          </a:xfrm>
          <a:prstGeom prst="wedgeRectCallout">
            <a:avLst>
              <a:gd name="adj1" fmla="val -68981"/>
              <a:gd name="adj2" fmla="val -39583"/>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r>
              <a:rPr lang="en-US" altLang="zh-CN" sz="2000">
                <a:solidFill>
                  <a:srgbClr val="0070C0"/>
                </a:solidFill>
                <a:cs typeface="Times New Roman" pitchFamily="18" charset="0"/>
              </a:rPr>
              <a:t>Power </a:t>
            </a:r>
            <a:r>
              <a:rPr lang="en-US" altLang="zh-CN" sz="2000" b="1">
                <a:solidFill>
                  <a:srgbClr val="0070C0"/>
                </a:solidFill>
                <a:cs typeface="Times New Roman" pitchFamily="18" charset="0"/>
              </a:rPr>
              <a:t>cost: </a:t>
            </a:r>
            <a:r>
              <a:rPr lang="en-US" altLang="zh-CN" sz="2000">
                <a:solidFill>
                  <a:srgbClr val="0070C0"/>
                </a:solidFill>
                <a:cs typeface="Times New Roman" pitchFamily="18" charset="0"/>
              </a:rPr>
              <a:t>the power needed for information exchange between user </a:t>
            </a:r>
            <a:r>
              <a:rPr lang="en-US" altLang="zh-CN" sz="2000" b="1" i="1">
                <a:solidFill>
                  <a:srgbClr val="0070C0"/>
                </a:solidFill>
                <a:cs typeface="Times New Roman" pitchFamily="18" charset="0"/>
              </a:rPr>
              <a:t>i</a:t>
            </a:r>
            <a:r>
              <a:rPr lang="en-US" altLang="zh-CN" sz="2000" i="1">
                <a:solidFill>
                  <a:srgbClr val="0070C0"/>
                </a:solidFill>
                <a:cs typeface="Times New Roman" pitchFamily="18" charset="0"/>
              </a:rPr>
              <a:t> </a:t>
            </a:r>
            <a:r>
              <a:rPr lang="en-US" altLang="zh-CN" sz="2000">
                <a:solidFill>
                  <a:srgbClr val="0070C0"/>
                </a:solidFill>
                <a:cs typeface="Times New Roman" pitchFamily="18" charset="0"/>
              </a:rPr>
              <a:t>and the farthest user in the coalition</a:t>
            </a:r>
            <a:endParaRPr lang="nb-NO" altLang="zh-CN" sz="2000">
              <a:solidFill>
                <a:srgbClr val="0070C0"/>
              </a:solidFill>
              <a:cs typeface="Times New Roman" pitchFamily="18" charset="0"/>
            </a:endParaRPr>
          </a:p>
        </p:txBody>
      </p:sp>
      <p:pic>
        <p:nvPicPr>
          <p:cNvPr id="8"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4419600"/>
            <a:ext cx="44958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5000" y="5301208"/>
            <a:ext cx="54102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31</a:t>
            </a:fld>
            <a:r>
              <a:rPr lang="en-US" smtClean="0"/>
              <a:t>]</a:t>
            </a:r>
            <a:endParaRPr lang="en-US" dirty="0"/>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altLang="zh-CN" i="0" dirty="0" smtClean="0">
                <a:ea typeface="ＭＳ Ｐゴシック" pitchFamily="34" charset="-128"/>
              </a:rPr>
              <a:t>PHY Security Coalitional Game (3)</a:t>
            </a:r>
            <a:endParaRPr lang="en-GB" i="0" dirty="0" smtClean="0">
              <a:ea typeface="ＭＳ Ｐゴシック" pitchFamily="34" charset="-128"/>
            </a:endParaRPr>
          </a:p>
        </p:txBody>
      </p:sp>
      <p:sp>
        <p:nvSpPr>
          <p:cNvPr id="55299" name="Rectangle 3"/>
          <p:cNvSpPr>
            <a:spLocks noGrp="1" noChangeArrowheads="1"/>
          </p:cNvSpPr>
          <p:nvPr>
            <p:ph idx="1"/>
          </p:nvPr>
        </p:nvSpPr>
        <p:spPr>
          <a:xfrm>
            <a:off x="838200" y="1066800"/>
            <a:ext cx="7772400" cy="5486400"/>
          </a:xfrm>
        </p:spPr>
        <p:txBody>
          <a:bodyPr/>
          <a:lstStyle/>
          <a:p>
            <a:r>
              <a:rPr lang="en-US" altLang="zh-CN" sz="2800" dirty="0" smtClean="0">
                <a:solidFill>
                  <a:srgbClr val="0070C0"/>
                </a:solidFill>
                <a:ea typeface="ＭＳ Ｐゴシック" pitchFamily="34" charset="-128"/>
                <a:cs typeface="Times New Roman" pitchFamily="18" charset="0"/>
              </a:rPr>
              <a:t>The proposed PHY security game is modeled as a </a:t>
            </a:r>
            <a:r>
              <a:rPr lang="en-US" altLang="zh-CN" sz="2800" b="1" i="1" dirty="0" smtClean="0">
                <a:solidFill>
                  <a:srgbClr val="0070C0"/>
                </a:solidFill>
                <a:ea typeface="ＭＳ Ｐゴシック" pitchFamily="34" charset="-128"/>
                <a:cs typeface="Times New Roman" pitchFamily="18" charset="0"/>
              </a:rPr>
              <a:t>(N,V)</a:t>
            </a:r>
            <a:r>
              <a:rPr lang="en-US" altLang="zh-CN" sz="2800" dirty="0" smtClean="0">
                <a:solidFill>
                  <a:srgbClr val="0070C0"/>
                </a:solidFill>
                <a:ea typeface="ＭＳ Ｐゴシック" pitchFamily="34" charset="-128"/>
                <a:cs typeface="Times New Roman" pitchFamily="18" charset="0"/>
              </a:rPr>
              <a:t>  NTU coalitional game,</a:t>
            </a:r>
            <a:r>
              <a:rPr lang="en-US" altLang="zh-CN" sz="2800" b="1" dirty="0" smtClean="0">
                <a:solidFill>
                  <a:srgbClr val="0070C0"/>
                </a:solidFill>
                <a:ea typeface="ＭＳ Ｐゴシック" pitchFamily="34" charset="-128"/>
                <a:cs typeface="Times New Roman" pitchFamily="18" charset="0"/>
              </a:rPr>
              <a:t> </a:t>
            </a:r>
            <a:r>
              <a:rPr lang="en-US" altLang="zh-CN" sz="2800" dirty="0" smtClean="0">
                <a:solidFill>
                  <a:srgbClr val="0070C0"/>
                </a:solidFill>
                <a:ea typeface="ＭＳ Ｐゴシック" pitchFamily="34" charset="-128"/>
                <a:cs typeface="Times New Roman" pitchFamily="18" charset="0"/>
              </a:rPr>
              <a:t>with a value given by a singleton set</a:t>
            </a:r>
          </a:p>
          <a:p>
            <a:pPr lvl="1"/>
            <a:endParaRPr lang="en-US" altLang="zh-CN" sz="2400" i="1" dirty="0" smtClean="0">
              <a:ea typeface="ＭＳ Ｐゴシック" pitchFamily="34" charset="-128"/>
              <a:cs typeface="Times New Roman" pitchFamily="18" charset="0"/>
            </a:endParaRPr>
          </a:p>
          <a:p>
            <a:pPr lvl="1"/>
            <a:endParaRPr lang="en-US" altLang="zh-CN" sz="2400" i="1" dirty="0" smtClean="0">
              <a:ea typeface="ＭＳ Ｐゴシック" pitchFamily="34" charset="-128"/>
              <a:cs typeface="Times New Roman" pitchFamily="18" charset="0"/>
            </a:endParaRPr>
          </a:p>
          <a:p>
            <a:pPr lvl="1"/>
            <a:r>
              <a:rPr lang="el-GR" altLang="zh-CN" sz="3200" b="1" i="1" dirty="0" smtClean="0">
                <a:ea typeface="ＭＳ Ｐゴシック" pitchFamily="34" charset="-128"/>
                <a:cs typeface="Times New Roman" pitchFamily="18" charset="0"/>
              </a:rPr>
              <a:t>ϕ</a:t>
            </a:r>
            <a:r>
              <a:rPr lang="en-US" altLang="zh-CN" sz="2400" b="1" baseline="-25000" dirty="0" err="1" smtClean="0">
                <a:ea typeface="ＭＳ Ｐゴシック" pitchFamily="34" charset="-128"/>
                <a:cs typeface="Times New Roman" pitchFamily="18" charset="0"/>
              </a:rPr>
              <a:t>i</a:t>
            </a:r>
            <a:r>
              <a:rPr lang="en-US" altLang="zh-CN" sz="2400" dirty="0" smtClean="0">
                <a:ea typeface="ＭＳ Ｐゴシック" pitchFamily="34" charset="-128"/>
                <a:cs typeface="Times New Roman" pitchFamily="18" charset="0"/>
              </a:rPr>
              <a:t> is the payoff of a user </a:t>
            </a:r>
            <a:r>
              <a:rPr lang="en-US" altLang="zh-CN" sz="2400" b="1" i="1" dirty="0" err="1" smtClean="0">
                <a:ea typeface="ＭＳ Ｐゴシック" pitchFamily="34" charset="-128"/>
                <a:cs typeface="Times New Roman" pitchFamily="18" charset="0"/>
              </a:rPr>
              <a:t>i</a:t>
            </a:r>
            <a:r>
              <a:rPr lang="en-US" altLang="zh-CN" sz="2400" i="1" dirty="0" smtClean="0">
                <a:ea typeface="ＭＳ Ｐゴシック" pitchFamily="34" charset="-128"/>
                <a:cs typeface="Times New Roman" pitchFamily="18" charset="0"/>
              </a:rPr>
              <a:t> </a:t>
            </a:r>
            <a:r>
              <a:rPr lang="en-US" altLang="zh-CN" sz="2400" dirty="0" smtClean="0">
                <a:ea typeface="ＭＳ Ｐゴシック" pitchFamily="34" charset="-128"/>
                <a:cs typeface="Times New Roman" pitchFamily="18" charset="0"/>
              </a:rPr>
              <a:t>when transmitting as part of coalition </a:t>
            </a:r>
            <a:r>
              <a:rPr lang="en-US" altLang="zh-CN" sz="2400" i="1" dirty="0" smtClean="0">
                <a:ea typeface="ＭＳ Ｐゴシック" pitchFamily="34" charset="-128"/>
                <a:cs typeface="Times New Roman" pitchFamily="18" charset="0"/>
              </a:rPr>
              <a:t>S</a:t>
            </a:r>
          </a:p>
          <a:p>
            <a:pPr lvl="1"/>
            <a:r>
              <a:rPr lang="en-US" altLang="zh-CN" sz="2400" b="1" i="1" dirty="0" smtClean="0">
                <a:ea typeface="ＭＳ Ｐゴシック" pitchFamily="34" charset="-128"/>
                <a:cs typeface="Times New Roman" pitchFamily="18" charset="0"/>
              </a:rPr>
              <a:t>v</a:t>
            </a:r>
            <a:r>
              <a:rPr lang="en-US" altLang="zh-CN" sz="2400" b="1" i="1" baseline="-25000" dirty="0" smtClean="0">
                <a:ea typeface="ＭＳ Ｐゴシック" pitchFamily="34" charset="-128"/>
                <a:cs typeface="Times New Roman" pitchFamily="18" charset="0"/>
              </a:rPr>
              <a:t>i</a:t>
            </a:r>
            <a:r>
              <a:rPr lang="en-US" altLang="zh-CN" sz="2400" b="1" i="1" dirty="0" smtClean="0">
                <a:ea typeface="ＭＳ Ｐゴシック" pitchFamily="34" charset="-128"/>
                <a:cs typeface="Times New Roman" pitchFamily="18" charset="0"/>
              </a:rPr>
              <a:t>(S)</a:t>
            </a:r>
            <a:r>
              <a:rPr lang="en-US" altLang="zh-CN" sz="2400" i="1" dirty="0" smtClean="0">
                <a:ea typeface="ＭＳ Ｐゴシック" pitchFamily="34" charset="-128"/>
                <a:cs typeface="Times New Roman" pitchFamily="18" charset="0"/>
              </a:rPr>
              <a:t>=  </a:t>
            </a:r>
            <a:r>
              <a:rPr lang="en-US" altLang="zh-CN" sz="2400" b="1" i="1" dirty="0" err="1" smtClean="0">
                <a:ea typeface="ＭＳ Ｐゴシック" pitchFamily="34" charset="-128"/>
                <a:cs typeface="Times New Roman" pitchFamily="18" charset="0"/>
              </a:rPr>
              <a:t>C</a:t>
            </a:r>
            <a:r>
              <a:rPr lang="en-US" altLang="zh-CN" sz="2400" b="1" i="1" baseline="30000" dirty="0" err="1" smtClean="0">
                <a:ea typeface="ＭＳ Ｐゴシック" pitchFamily="34" charset="-128"/>
                <a:cs typeface="Times New Roman" pitchFamily="18" charset="0"/>
              </a:rPr>
              <a:t>S</a:t>
            </a:r>
            <a:r>
              <a:rPr lang="en-US" altLang="zh-CN" sz="2400" b="1" i="1" baseline="-25000" dirty="0" err="1" smtClean="0">
                <a:ea typeface="ＭＳ Ｐゴシック" pitchFamily="34" charset="-128"/>
                <a:cs typeface="Times New Roman" pitchFamily="18" charset="0"/>
              </a:rPr>
              <a:t>i,m</a:t>
            </a:r>
            <a:r>
              <a:rPr lang="en-US" altLang="zh-CN" sz="2400" b="1" i="1" baseline="-36000" dirty="0" err="1" smtClean="0">
                <a:ea typeface="ＭＳ Ｐゴシック" pitchFamily="34" charset="-128"/>
                <a:cs typeface="Times New Roman" pitchFamily="18" charset="0"/>
              </a:rPr>
              <a:t>i</a:t>
            </a:r>
            <a:r>
              <a:rPr lang="en-US" altLang="zh-CN" sz="2400" i="1" baseline="-36000" dirty="0" smtClean="0">
                <a:ea typeface="ＭＳ Ｐゴシック" pitchFamily="34" charset="-128"/>
                <a:cs typeface="Times New Roman" pitchFamily="18" charset="0"/>
              </a:rPr>
              <a:t> </a:t>
            </a:r>
            <a:r>
              <a:rPr lang="en-US" altLang="zh-CN" sz="2400" dirty="0" smtClean="0">
                <a:ea typeface="ＭＳ Ｐゴシック" pitchFamily="34" charset="-128"/>
                <a:cs typeface="Times New Roman" pitchFamily="18" charset="0"/>
              </a:rPr>
              <a:t>= secrecy capacity using transmit </a:t>
            </a:r>
            <a:r>
              <a:rPr lang="en-US" altLang="zh-CN" sz="2400" dirty="0" err="1" smtClean="0">
                <a:ea typeface="ＭＳ Ｐゴシック" pitchFamily="34" charset="-128"/>
                <a:cs typeface="Times New Roman" pitchFamily="18" charset="0"/>
              </a:rPr>
              <a:t>beamforming</a:t>
            </a:r>
            <a:r>
              <a:rPr lang="en-US" altLang="zh-CN" sz="2400" dirty="0" smtClean="0">
                <a:ea typeface="ＭＳ Ｐゴシック" pitchFamily="34" charset="-128"/>
                <a:cs typeface="Times New Roman" pitchFamily="18" charset="0"/>
              </a:rPr>
              <a:t> given in previous slides</a:t>
            </a:r>
          </a:p>
          <a:p>
            <a:pPr lvl="1"/>
            <a:r>
              <a:rPr lang="en-US" altLang="zh-CN" sz="2400" dirty="0" smtClean="0">
                <a:ea typeface="ＭＳ Ｐゴシック" pitchFamily="34" charset="-128"/>
                <a:cs typeface="Times New Roman" pitchFamily="18" charset="0"/>
              </a:rPr>
              <a:t>For a user that spends all of its power for information exchange, the utility is negative (no benefit from cooperating)</a:t>
            </a:r>
          </a:p>
          <a:p>
            <a:pPr lvl="1" eaLnBrk="1" hangingPunct="1">
              <a:lnSpc>
                <a:spcPct val="80000"/>
              </a:lnSpc>
              <a:spcBef>
                <a:spcPct val="25000"/>
              </a:spcBef>
              <a:spcAft>
                <a:spcPct val="15000"/>
              </a:spcAft>
              <a:buSzPct val="75000"/>
              <a:buFont typeface="Wingdings" pitchFamily="2" charset="2"/>
              <a:buChar char="l"/>
            </a:pPr>
            <a:endParaRPr lang="en-GB" altLang="zh-CN" dirty="0" smtClean="0">
              <a:ea typeface="ＭＳ Ｐゴシック" pitchFamily="34" charset="-128"/>
              <a:cs typeface="Times New Roman" pitchFamily="18" charset="0"/>
            </a:endParaRPr>
          </a:p>
        </p:txBody>
      </p:sp>
      <p:pic>
        <p:nvPicPr>
          <p:cNvPr id="55300"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2362200"/>
            <a:ext cx="754380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32</a:t>
            </a:fld>
            <a:r>
              <a:rPr lang="en-US"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altLang="zh-CN" i="0" dirty="0" smtClean="0">
                <a:ea typeface="ＭＳ Ｐゴシック" pitchFamily="34" charset="-128"/>
              </a:rPr>
              <a:t>Properties of PHY Security Game</a:t>
            </a:r>
            <a:endParaRPr lang="en-GB" i="0" dirty="0" smtClean="0">
              <a:ea typeface="ＭＳ Ｐゴシック" pitchFamily="34" charset="-128"/>
            </a:endParaRPr>
          </a:p>
        </p:txBody>
      </p:sp>
      <p:sp>
        <p:nvSpPr>
          <p:cNvPr id="56323" name="Rectangle 3"/>
          <p:cNvSpPr>
            <a:spLocks noGrp="1" noChangeArrowheads="1"/>
          </p:cNvSpPr>
          <p:nvPr>
            <p:ph idx="1"/>
          </p:nvPr>
        </p:nvSpPr>
        <p:spPr>
          <a:xfrm>
            <a:off x="838200" y="1066800"/>
            <a:ext cx="7772400" cy="5486400"/>
          </a:xfrm>
        </p:spPr>
        <p:txBody>
          <a:bodyPr/>
          <a:lstStyle/>
          <a:p>
            <a:r>
              <a:rPr lang="en-US" altLang="zh-CN" dirty="0" smtClean="0">
                <a:solidFill>
                  <a:srgbClr val="0070C0"/>
                </a:solidFill>
                <a:ea typeface="ＭＳ Ｐゴシック" pitchFamily="34" charset="-128"/>
                <a:cs typeface="Times New Roman" pitchFamily="18" charset="0"/>
              </a:rPr>
              <a:t>The proposed NTU game is generally non-super-additive (cooperation is not always beneficial)</a:t>
            </a:r>
          </a:p>
          <a:p>
            <a:pPr lvl="1"/>
            <a:r>
              <a:rPr lang="en-US" altLang="zh-CN" sz="2000" dirty="0" smtClean="0">
                <a:ea typeface="ＭＳ Ｐゴシック" pitchFamily="34" charset="-128"/>
                <a:cs typeface="Times New Roman" pitchFamily="18" charset="0"/>
              </a:rPr>
              <a:t>Traditional concepts such as the core or the Shapley value are not suitable as solutions</a:t>
            </a:r>
          </a:p>
          <a:p>
            <a:pPr lvl="1"/>
            <a:r>
              <a:rPr lang="en-US" altLang="zh-CN" sz="2000" dirty="0" smtClean="0">
                <a:ea typeface="ＭＳ Ｐゴシック" pitchFamily="34" charset="-128"/>
                <a:cs typeface="Times New Roman" pitchFamily="18" charset="0"/>
              </a:rPr>
              <a:t>The </a:t>
            </a:r>
            <a:r>
              <a:rPr lang="en-US" altLang="zh-CN" sz="2000" b="1" dirty="0" smtClean="0">
                <a:ea typeface="ＭＳ Ｐゴシック" pitchFamily="34" charset="-128"/>
                <a:cs typeface="Times New Roman" pitchFamily="18" charset="0"/>
              </a:rPr>
              <a:t>grand coalition</a:t>
            </a:r>
            <a:r>
              <a:rPr lang="en-US" altLang="zh-CN" sz="2000" dirty="0" smtClean="0">
                <a:ea typeface="ＭＳ Ｐゴシック" pitchFamily="34" charset="-128"/>
                <a:cs typeface="Times New Roman" pitchFamily="18" charset="0"/>
              </a:rPr>
              <a:t> is </a:t>
            </a:r>
            <a:r>
              <a:rPr lang="en-US" altLang="zh-CN" sz="2000" b="1" dirty="0" smtClean="0">
                <a:ea typeface="ＭＳ Ｐゴシック" pitchFamily="34" charset="-128"/>
                <a:cs typeface="Times New Roman" pitchFamily="18" charset="0"/>
              </a:rPr>
              <a:t>seldom </a:t>
            </a:r>
            <a:r>
              <a:rPr lang="en-US" altLang="zh-CN" sz="2000" dirty="0" smtClean="0">
                <a:ea typeface="ＭＳ Ｐゴシック" pitchFamily="34" charset="-128"/>
                <a:cs typeface="Times New Roman" pitchFamily="18" charset="0"/>
              </a:rPr>
              <a:t>the optimal solution</a:t>
            </a:r>
          </a:p>
          <a:p>
            <a:pPr lvl="2"/>
            <a:r>
              <a:rPr lang="en-US" altLang="zh-CN" sz="1800" dirty="0" smtClean="0">
                <a:latin typeface="Times New Roman" pitchFamily="18" charset="0"/>
                <a:ea typeface="ＭＳ Ｐゴシック" pitchFamily="34" charset="-128"/>
                <a:cs typeface="Times New Roman" pitchFamily="18" charset="0"/>
              </a:rPr>
              <a:t>Due to the cooperation cost, as reflected by the false alarm</a:t>
            </a:r>
          </a:p>
          <a:p>
            <a:r>
              <a:rPr lang="en-US" altLang="zh-CN" dirty="0" smtClean="0">
                <a:solidFill>
                  <a:srgbClr val="0070C0"/>
                </a:solidFill>
                <a:ea typeface="ＭＳ Ｐゴシック" pitchFamily="34" charset="-128"/>
              </a:rPr>
              <a:t>In the proposed game, the minimum coalition size is equal to </a:t>
            </a:r>
            <a:r>
              <a:rPr lang="en-US" altLang="zh-CN" b="1" i="1" dirty="0" smtClean="0">
                <a:solidFill>
                  <a:srgbClr val="0070C0"/>
                </a:solidFill>
                <a:ea typeface="ＭＳ Ｐゴシック" pitchFamily="34" charset="-128"/>
              </a:rPr>
              <a:t>K+1</a:t>
            </a:r>
            <a:r>
              <a:rPr lang="en-US" altLang="zh-CN" b="1" dirty="0" smtClean="0">
                <a:solidFill>
                  <a:srgbClr val="0070C0"/>
                </a:solidFill>
                <a:ea typeface="ＭＳ Ｐゴシック" pitchFamily="34" charset="-128"/>
              </a:rPr>
              <a:t> </a:t>
            </a:r>
            <a:r>
              <a:rPr lang="en-US" altLang="zh-CN" dirty="0" smtClean="0">
                <a:solidFill>
                  <a:srgbClr val="0070C0"/>
                </a:solidFill>
                <a:ea typeface="ＭＳ Ｐゴシック" pitchFamily="34" charset="-128"/>
              </a:rPr>
              <a:t>where</a:t>
            </a:r>
            <a:r>
              <a:rPr lang="en-US" altLang="zh-CN" b="1" dirty="0" smtClean="0">
                <a:solidFill>
                  <a:srgbClr val="0070C0"/>
                </a:solidFill>
                <a:ea typeface="ＭＳ Ｐゴシック" pitchFamily="34" charset="-128"/>
              </a:rPr>
              <a:t> </a:t>
            </a:r>
            <a:r>
              <a:rPr lang="en-US" altLang="zh-CN" b="1" i="1" dirty="0" smtClean="0">
                <a:solidFill>
                  <a:srgbClr val="0070C0"/>
                </a:solidFill>
                <a:ea typeface="ＭＳ Ｐゴシック" pitchFamily="34" charset="-128"/>
              </a:rPr>
              <a:t>K</a:t>
            </a:r>
            <a:r>
              <a:rPr lang="en-US" altLang="zh-CN" b="1" dirty="0" smtClean="0">
                <a:solidFill>
                  <a:srgbClr val="0070C0"/>
                </a:solidFill>
                <a:ea typeface="ＭＳ Ｐゴシック" pitchFamily="34" charset="-128"/>
              </a:rPr>
              <a:t> </a:t>
            </a:r>
            <a:r>
              <a:rPr lang="en-US" altLang="zh-CN" dirty="0" smtClean="0">
                <a:solidFill>
                  <a:srgbClr val="0070C0"/>
                </a:solidFill>
                <a:ea typeface="ＭＳ Ｐゴシック" pitchFamily="34" charset="-128"/>
              </a:rPr>
              <a:t>is the number of eavesdroppers</a:t>
            </a:r>
          </a:p>
          <a:p>
            <a:pPr lvl="1"/>
            <a:r>
              <a:rPr lang="en-US" altLang="zh-CN" sz="2000" dirty="0" smtClean="0">
                <a:ea typeface="ＭＳ Ｐゴシック" pitchFamily="34" charset="-128"/>
              </a:rPr>
              <a:t>To null </a:t>
            </a:r>
            <a:r>
              <a:rPr lang="en-US" altLang="zh-CN" sz="2000" b="1" i="1" dirty="0" smtClean="0">
                <a:ea typeface="ＭＳ Ｐゴシック" pitchFamily="34" charset="-128"/>
              </a:rPr>
              <a:t>K</a:t>
            </a:r>
            <a:r>
              <a:rPr lang="en-US" altLang="zh-CN" sz="2000" dirty="0" smtClean="0">
                <a:ea typeface="ＭＳ Ｐゴシック" pitchFamily="34" charset="-128"/>
              </a:rPr>
              <a:t> eavesdroppers, </a:t>
            </a:r>
            <a:r>
              <a:rPr lang="en-US" altLang="zh-CN" sz="2000" b="1" i="1" dirty="0" smtClean="0">
                <a:ea typeface="ＭＳ Ｐゴシック" pitchFamily="34" charset="-128"/>
              </a:rPr>
              <a:t>K+1</a:t>
            </a:r>
            <a:r>
              <a:rPr lang="en-US" altLang="zh-CN" sz="2000" dirty="0" smtClean="0">
                <a:ea typeface="ＭＳ Ｐゴシック" pitchFamily="34" charset="-128"/>
              </a:rPr>
              <a:t> users are needed</a:t>
            </a:r>
          </a:p>
          <a:p>
            <a:r>
              <a:rPr lang="en-US" altLang="zh-CN" dirty="0" smtClean="0">
                <a:solidFill>
                  <a:srgbClr val="0070C0"/>
                </a:solidFill>
                <a:ea typeface="ＭＳ Ｐゴシック" pitchFamily="34" charset="-128"/>
              </a:rPr>
              <a:t>The proposed game is classified as a </a:t>
            </a:r>
            <a:r>
              <a:rPr lang="en-US" altLang="zh-CN" b="1" dirty="0" smtClean="0">
                <a:solidFill>
                  <a:srgbClr val="0070C0"/>
                </a:solidFill>
                <a:ea typeface="ＭＳ Ｐゴシック" pitchFamily="34" charset="-128"/>
              </a:rPr>
              <a:t>coalition formation game</a:t>
            </a:r>
            <a:endParaRPr lang="en-US" altLang="zh-CN" dirty="0" smtClean="0">
              <a:solidFill>
                <a:srgbClr val="0070C0"/>
              </a:solidFill>
              <a:ea typeface="ＭＳ Ｐゴシック" pitchFamily="34" charset="-128"/>
            </a:endParaRPr>
          </a:p>
          <a:p>
            <a:pPr lvl="1"/>
            <a:r>
              <a:rPr lang="en-US" altLang="zh-CN" sz="2000" dirty="0" smtClean="0">
                <a:ea typeface="ＭＳ Ｐゴシック" pitchFamily="34" charset="-128"/>
                <a:cs typeface="Times New Roman" pitchFamily="18" charset="0"/>
              </a:rPr>
              <a:t>The objective is to answer the question </a:t>
            </a:r>
            <a:r>
              <a:rPr lang="ja-JP" altLang="en-US" sz="2000" dirty="0" smtClean="0">
                <a:ea typeface="ＭＳ Ｐゴシック" pitchFamily="34" charset="-128"/>
                <a:cs typeface="Times New Roman" pitchFamily="18" charset="0"/>
              </a:rPr>
              <a:t>“</a:t>
            </a:r>
            <a:r>
              <a:rPr lang="en-US" altLang="ja-JP" sz="2000" dirty="0" smtClean="0">
                <a:ea typeface="ＭＳ Ｐゴシック" pitchFamily="34" charset="-128"/>
                <a:cs typeface="Times New Roman" pitchFamily="18" charset="0"/>
              </a:rPr>
              <a:t>Who should cooperate with who in the network?</a:t>
            </a:r>
            <a:r>
              <a:rPr lang="ja-JP" altLang="en-US" sz="2000" dirty="0" smtClean="0">
                <a:ea typeface="ＭＳ Ｐゴシック" pitchFamily="34" charset="-128"/>
                <a:cs typeface="Times New Roman" pitchFamily="18" charset="0"/>
              </a:rPr>
              <a:t>”</a:t>
            </a:r>
            <a:endParaRPr lang="en-US" altLang="ja-JP" sz="2000" dirty="0" smtClean="0">
              <a:ea typeface="ＭＳ Ｐゴシック" pitchFamily="34" charset="-128"/>
              <a:cs typeface="Times New Roman" pitchFamily="18" charset="0"/>
            </a:endParaRPr>
          </a:p>
          <a:p>
            <a:pPr lvl="1" eaLnBrk="1" hangingPunct="1">
              <a:lnSpc>
                <a:spcPct val="80000"/>
              </a:lnSpc>
              <a:spcBef>
                <a:spcPct val="25000"/>
              </a:spcBef>
              <a:spcAft>
                <a:spcPct val="15000"/>
              </a:spcAft>
              <a:buSzPct val="75000"/>
              <a:buFont typeface="Wingdings" pitchFamily="2" charset="2"/>
              <a:buChar char="l"/>
            </a:pPr>
            <a:endParaRPr lang="en-GB" altLang="zh-CN" dirty="0" smtClean="0">
              <a:ea typeface="ＭＳ Ｐゴシック" pitchFamily="34" charset="-128"/>
              <a:cs typeface="Times New Roman" pitchFamily="18" charset="0"/>
            </a:endParaRPr>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33</a:t>
            </a:fld>
            <a:r>
              <a:rPr lang="en-US"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altLang="zh-CN" i="0" dirty="0" smtClean="0">
                <a:ea typeface="ＭＳ Ｐゴシック" pitchFamily="34" charset="-128"/>
              </a:rPr>
              <a:t>Coalition Formation: Merge and Split</a:t>
            </a:r>
            <a:endParaRPr lang="en-GB" i="0" dirty="0" smtClean="0">
              <a:ea typeface="ＭＳ Ｐゴシック" pitchFamily="34" charset="-128"/>
            </a:endParaRPr>
          </a:p>
        </p:txBody>
      </p:sp>
      <p:sp>
        <p:nvSpPr>
          <p:cNvPr id="57347" name="Rectangle 3"/>
          <p:cNvSpPr>
            <a:spLocks noGrp="1" noChangeArrowheads="1"/>
          </p:cNvSpPr>
          <p:nvPr>
            <p:ph idx="1"/>
          </p:nvPr>
        </p:nvSpPr>
        <p:spPr>
          <a:xfrm>
            <a:off x="838200" y="1066800"/>
            <a:ext cx="7772400" cy="5486400"/>
          </a:xfrm>
        </p:spPr>
        <p:txBody>
          <a:bodyPr/>
          <a:lstStyle/>
          <a:p>
            <a:pPr>
              <a:lnSpc>
                <a:spcPct val="90000"/>
              </a:lnSpc>
            </a:pPr>
            <a:r>
              <a:rPr lang="en-US" altLang="zh-CN" smtClean="0">
                <a:solidFill>
                  <a:srgbClr val="0070C0"/>
                </a:solidFill>
                <a:ea typeface="ＭＳ Ｐゴシック" pitchFamily="34" charset="-128"/>
                <a:cs typeface="Times New Roman" pitchFamily="18" charset="0"/>
              </a:rPr>
              <a:t>Define the Pareto order preference relation between two collections of coalitions </a:t>
            </a:r>
            <a:r>
              <a:rPr lang="en-US" altLang="zh-CN" i="1" smtClean="0">
                <a:solidFill>
                  <a:srgbClr val="0070C0"/>
                </a:solidFill>
                <a:ea typeface="ＭＳ Ｐゴシック" pitchFamily="34" charset="-128"/>
                <a:cs typeface="Times New Roman" pitchFamily="18" charset="0"/>
              </a:rPr>
              <a:t>R</a:t>
            </a:r>
            <a:r>
              <a:rPr lang="en-US" altLang="zh-CN" smtClean="0">
                <a:solidFill>
                  <a:srgbClr val="0070C0"/>
                </a:solidFill>
                <a:ea typeface="ＭＳ Ｐゴシック" pitchFamily="34" charset="-128"/>
                <a:cs typeface="Times New Roman" pitchFamily="18" charset="0"/>
              </a:rPr>
              <a:t> and </a:t>
            </a:r>
            <a:r>
              <a:rPr lang="en-US" altLang="zh-CN" i="1" smtClean="0">
                <a:solidFill>
                  <a:srgbClr val="0070C0"/>
                </a:solidFill>
                <a:ea typeface="ＭＳ Ｐゴシック" pitchFamily="34" charset="-128"/>
                <a:cs typeface="Times New Roman" pitchFamily="18" charset="0"/>
              </a:rPr>
              <a:t>S</a:t>
            </a:r>
          </a:p>
          <a:p>
            <a:pPr>
              <a:lnSpc>
                <a:spcPct val="90000"/>
              </a:lnSpc>
            </a:pPr>
            <a:endParaRPr lang="en-US" altLang="zh-CN" smtClean="0">
              <a:solidFill>
                <a:schemeClr val="folHlink"/>
              </a:solidFill>
              <a:ea typeface="ＭＳ Ｐゴシック" pitchFamily="34" charset="-128"/>
              <a:cs typeface="Times New Roman" pitchFamily="18" charset="0"/>
            </a:endParaRPr>
          </a:p>
          <a:p>
            <a:pPr>
              <a:lnSpc>
                <a:spcPct val="90000"/>
              </a:lnSpc>
            </a:pPr>
            <a:endParaRPr lang="en-US" altLang="zh-CN" smtClean="0">
              <a:solidFill>
                <a:schemeClr val="folHlink"/>
              </a:solidFill>
              <a:ea typeface="ＭＳ Ｐゴシック" pitchFamily="34" charset="-128"/>
              <a:cs typeface="Times New Roman" pitchFamily="18" charset="0"/>
            </a:endParaRPr>
          </a:p>
          <a:p>
            <a:pPr>
              <a:lnSpc>
                <a:spcPct val="90000"/>
              </a:lnSpc>
            </a:pPr>
            <a:r>
              <a:rPr lang="en-US" altLang="zh-CN" b="1" smtClean="0">
                <a:solidFill>
                  <a:srgbClr val="0070C0"/>
                </a:solidFill>
                <a:ea typeface="ＭＳ Ｐゴシック" pitchFamily="34" charset="-128"/>
                <a:cs typeface="Times New Roman" pitchFamily="18" charset="0"/>
              </a:rPr>
              <a:t>Merge rule:</a:t>
            </a:r>
            <a:r>
              <a:rPr lang="en-US" altLang="zh-CN" smtClean="0">
                <a:solidFill>
                  <a:srgbClr val="0070C0"/>
                </a:solidFill>
                <a:ea typeface="ＭＳ Ｐゴシック" pitchFamily="34" charset="-128"/>
                <a:cs typeface="Times New Roman" pitchFamily="18" charset="0"/>
              </a:rPr>
              <a:t> merge any group of coalitions where</a:t>
            </a:r>
          </a:p>
          <a:p>
            <a:pPr>
              <a:lnSpc>
                <a:spcPct val="90000"/>
              </a:lnSpc>
              <a:buFont typeface="Wingdings" pitchFamily="2" charset="2"/>
              <a:buNone/>
            </a:pPr>
            <a:endParaRPr lang="en-US" altLang="zh-CN" i="1" smtClean="0">
              <a:solidFill>
                <a:schemeClr val="folHlink"/>
              </a:solidFill>
              <a:ea typeface="ＭＳ Ｐゴシック" pitchFamily="34" charset="-128"/>
              <a:cs typeface="Times New Roman" pitchFamily="18" charset="0"/>
            </a:endParaRPr>
          </a:p>
          <a:p>
            <a:pPr>
              <a:lnSpc>
                <a:spcPct val="90000"/>
              </a:lnSpc>
            </a:pPr>
            <a:endParaRPr lang="en-US" altLang="zh-CN" b="1" smtClean="0">
              <a:solidFill>
                <a:schemeClr val="folHlink"/>
              </a:solidFill>
              <a:ea typeface="ＭＳ Ｐゴシック" pitchFamily="34" charset="-128"/>
              <a:cs typeface="Times New Roman" pitchFamily="18" charset="0"/>
            </a:endParaRPr>
          </a:p>
          <a:p>
            <a:pPr>
              <a:lnSpc>
                <a:spcPct val="90000"/>
              </a:lnSpc>
            </a:pPr>
            <a:r>
              <a:rPr lang="en-US" altLang="zh-CN" b="1" smtClean="0">
                <a:solidFill>
                  <a:srgbClr val="0070C0"/>
                </a:solidFill>
                <a:ea typeface="ＭＳ Ｐゴシック" pitchFamily="34" charset="-128"/>
                <a:cs typeface="Times New Roman" pitchFamily="18" charset="0"/>
              </a:rPr>
              <a:t>Split rule:</a:t>
            </a:r>
            <a:r>
              <a:rPr lang="en-US" altLang="zh-CN" smtClean="0">
                <a:solidFill>
                  <a:srgbClr val="0070C0"/>
                </a:solidFill>
                <a:ea typeface="ＭＳ Ｐゴシック" pitchFamily="34" charset="-128"/>
                <a:cs typeface="Times New Roman" pitchFamily="18" charset="0"/>
              </a:rPr>
              <a:t> split any group of coalitions where</a:t>
            </a:r>
          </a:p>
          <a:p>
            <a:pPr>
              <a:lnSpc>
                <a:spcPct val="90000"/>
              </a:lnSpc>
            </a:pPr>
            <a:endParaRPr lang="en-US" altLang="zh-CN" smtClean="0">
              <a:solidFill>
                <a:schemeClr val="folHlink"/>
              </a:solidFill>
              <a:ea typeface="ＭＳ Ｐゴシック" pitchFamily="34" charset="-128"/>
              <a:cs typeface="Times New Roman" pitchFamily="18" charset="0"/>
            </a:endParaRPr>
          </a:p>
          <a:p>
            <a:pPr>
              <a:lnSpc>
                <a:spcPct val="90000"/>
              </a:lnSpc>
            </a:pPr>
            <a:endParaRPr lang="en-US" altLang="zh-CN" smtClean="0">
              <a:solidFill>
                <a:schemeClr val="folHlink"/>
              </a:solidFill>
              <a:ea typeface="ＭＳ Ｐゴシック" pitchFamily="34" charset="-128"/>
              <a:cs typeface="Times New Roman" pitchFamily="18" charset="0"/>
            </a:endParaRPr>
          </a:p>
          <a:p>
            <a:pPr>
              <a:lnSpc>
                <a:spcPct val="90000"/>
              </a:lnSpc>
            </a:pPr>
            <a:r>
              <a:rPr lang="en-US" altLang="zh-CN" smtClean="0">
                <a:solidFill>
                  <a:srgbClr val="0070C0"/>
                </a:solidFill>
                <a:ea typeface="ＭＳ Ｐゴシック" pitchFamily="34" charset="-128"/>
                <a:cs typeface="Times New Roman" pitchFamily="18" charset="0"/>
              </a:rPr>
              <a:t>A decision to merge (split) is an agreement between all players to form (break) a new coalition</a:t>
            </a:r>
          </a:p>
          <a:p>
            <a:pPr marL="342900" lvl="1" indent="-342900" eaLnBrk="1" hangingPunct="1">
              <a:lnSpc>
                <a:spcPct val="80000"/>
              </a:lnSpc>
              <a:spcBef>
                <a:spcPct val="25000"/>
              </a:spcBef>
              <a:spcAft>
                <a:spcPct val="15000"/>
              </a:spcAft>
              <a:buSzPct val="75000"/>
              <a:buFont typeface="Wingdings" pitchFamily="2" charset="2"/>
              <a:buChar char="l"/>
            </a:pPr>
            <a:endParaRPr lang="en-GB" altLang="zh-CN" smtClean="0">
              <a:ea typeface="ＭＳ Ｐゴシック" pitchFamily="34" charset="-128"/>
              <a:cs typeface="Times New Roman" pitchFamily="18" charset="0"/>
            </a:endParaRPr>
          </a:p>
        </p:txBody>
      </p:sp>
      <p:pic>
        <p:nvPicPr>
          <p:cNvPr id="573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3352800"/>
            <a:ext cx="38862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4724400"/>
            <a:ext cx="35814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0200" y="1760538"/>
            <a:ext cx="60198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34</a:t>
            </a:fld>
            <a:r>
              <a:rPr lang="en-US"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altLang="zh-CN" sz="3200" i="0" dirty="0" smtClean="0">
                <a:ea typeface="ＭＳ Ｐゴシック" pitchFamily="34" charset="-128"/>
              </a:rPr>
              <a:t>Coalition Formation </a:t>
            </a:r>
            <a:r>
              <a:rPr lang="en-US" altLang="zh-CN" sz="3200" i="0" dirty="0">
                <a:ea typeface="ＭＳ Ｐゴシック" pitchFamily="34" charset="-128"/>
              </a:rPr>
              <a:t>A</a:t>
            </a:r>
            <a:r>
              <a:rPr lang="en-US" altLang="zh-CN" sz="3200" i="0" dirty="0" smtClean="0">
                <a:ea typeface="ＭＳ Ｐゴシック" pitchFamily="34" charset="-128"/>
              </a:rPr>
              <a:t>lgorithm</a:t>
            </a:r>
            <a:endParaRPr lang="en-GB" i="0" dirty="0" smtClean="0">
              <a:ea typeface="ＭＳ Ｐゴシック" pitchFamily="34" charset="-128"/>
            </a:endParaRPr>
          </a:p>
        </p:txBody>
      </p:sp>
      <p:sp>
        <p:nvSpPr>
          <p:cNvPr id="4" name="Rectangle 3"/>
          <p:cNvSpPr>
            <a:spLocks noChangeArrowheads="1"/>
          </p:cNvSpPr>
          <p:nvPr/>
        </p:nvSpPr>
        <p:spPr bwMode="auto">
          <a:xfrm>
            <a:off x="3505200" y="1066800"/>
            <a:ext cx="3657600" cy="762000"/>
          </a:xfrm>
          <a:prstGeom prst="rect">
            <a:avLst/>
          </a:prstGeom>
          <a:solidFill>
            <a:srgbClr val="0000FF"/>
          </a:solidFill>
          <a:ln w="9525">
            <a:solidFill>
              <a:schemeClr val="tx1"/>
            </a:solidFill>
            <a:miter lim="800000"/>
            <a:headEnd/>
            <a:tailEnd/>
          </a:ln>
        </p:spPr>
        <p:txBody>
          <a:bodyPr wrap="none" anchor="ctr"/>
          <a:lstStyle/>
          <a:p>
            <a:r>
              <a:rPr lang="en-US" altLang="zh-CN" sz="2000" b="1">
                <a:solidFill>
                  <a:schemeClr val="bg1"/>
                </a:solidFill>
              </a:rPr>
              <a:t>Initial Network State: </a:t>
            </a:r>
          </a:p>
          <a:p>
            <a:r>
              <a:rPr lang="en-US" altLang="zh-CN" sz="2000" b="1">
                <a:solidFill>
                  <a:schemeClr val="bg1"/>
                </a:solidFill>
              </a:rPr>
              <a:t>Non-cooperative transmission</a:t>
            </a:r>
            <a:endParaRPr lang="nb-NO" altLang="zh-CN" sz="2000" b="1">
              <a:solidFill>
                <a:schemeClr val="bg1"/>
              </a:solidFill>
            </a:endParaRPr>
          </a:p>
        </p:txBody>
      </p:sp>
      <p:sp>
        <p:nvSpPr>
          <p:cNvPr id="5" name="Rectangle 4"/>
          <p:cNvSpPr>
            <a:spLocks noChangeArrowheads="1"/>
          </p:cNvSpPr>
          <p:nvPr/>
        </p:nvSpPr>
        <p:spPr bwMode="auto">
          <a:xfrm>
            <a:off x="2819400" y="2133600"/>
            <a:ext cx="5257800" cy="914400"/>
          </a:xfrm>
          <a:prstGeom prst="rect">
            <a:avLst/>
          </a:prstGeom>
          <a:solidFill>
            <a:srgbClr val="0000FF"/>
          </a:solidFill>
          <a:ln w="9525">
            <a:solidFill>
              <a:schemeClr val="tx1"/>
            </a:solidFill>
            <a:miter lim="800000"/>
            <a:headEnd/>
            <a:tailEnd/>
          </a:ln>
        </p:spPr>
        <p:txBody>
          <a:bodyPr wrap="none" anchor="ctr"/>
          <a:lstStyle/>
          <a:p>
            <a:r>
              <a:rPr lang="en-US" altLang="zh-CN" sz="2000" b="1">
                <a:solidFill>
                  <a:schemeClr val="bg1"/>
                </a:solidFill>
              </a:rPr>
              <a:t>Neighbor discovery: </a:t>
            </a:r>
          </a:p>
          <a:p>
            <a:r>
              <a:rPr lang="en-US" altLang="zh-CN" sz="2000" b="1">
                <a:solidFill>
                  <a:schemeClr val="bg1"/>
                </a:solidFill>
              </a:rPr>
              <a:t>Each user discovers neighbors within specified </a:t>
            </a:r>
          </a:p>
          <a:p>
            <a:r>
              <a:rPr lang="en-US" altLang="zh-CN" sz="2000" b="1">
                <a:solidFill>
                  <a:schemeClr val="bg1"/>
                </a:solidFill>
              </a:rPr>
              <a:t>feasible areas (intersection of circles)</a:t>
            </a:r>
            <a:endParaRPr lang="nb-NO" altLang="zh-CN" sz="2000" b="1">
              <a:solidFill>
                <a:schemeClr val="bg1"/>
              </a:solidFill>
            </a:endParaRPr>
          </a:p>
        </p:txBody>
      </p:sp>
      <p:sp>
        <p:nvSpPr>
          <p:cNvPr id="6" name="Line 5"/>
          <p:cNvSpPr>
            <a:spLocks noChangeShapeType="1"/>
          </p:cNvSpPr>
          <p:nvPr/>
        </p:nvSpPr>
        <p:spPr bwMode="auto">
          <a:xfrm>
            <a:off x="5334000" y="1828800"/>
            <a:ext cx="0" cy="3048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7" name="Rectangle 6"/>
          <p:cNvSpPr>
            <a:spLocks noChangeArrowheads="1"/>
          </p:cNvSpPr>
          <p:nvPr/>
        </p:nvSpPr>
        <p:spPr bwMode="auto">
          <a:xfrm>
            <a:off x="2590800" y="3352800"/>
            <a:ext cx="5562600" cy="2133600"/>
          </a:xfrm>
          <a:prstGeom prst="rect">
            <a:avLst/>
          </a:prstGeom>
          <a:solidFill>
            <a:schemeClr val="hlink"/>
          </a:solidFill>
          <a:ln w="9525">
            <a:solidFill>
              <a:schemeClr val="tx1"/>
            </a:solidFill>
            <a:miter lim="800000"/>
            <a:headEnd/>
            <a:tailEnd/>
          </a:ln>
        </p:spPr>
        <p:txBody>
          <a:bodyPr wrap="none" anchor="ctr"/>
          <a:lstStyle/>
          <a:p>
            <a:endParaRPr lang="nb-NO" altLang="zh-CN"/>
          </a:p>
        </p:txBody>
      </p:sp>
      <p:sp>
        <p:nvSpPr>
          <p:cNvPr id="8" name="Rectangle 7"/>
          <p:cNvSpPr>
            <a:spLocks noChangeArrowheads="1"/>
          </p:cNvSpPr>
          <p:nvPr/>
        </p:nvSpPr>
        <p:spPr bwMode="auto">
          <a:xfrm>
            <a:off x="3124200" y="3733800"/>
            <a:ext cx="4038600" cy="609600"/>
          </a:xfrm>
          <a:prstGeom prst="rect">
            <a:avLst/>
          </a:prstGeom>
          <a:solidFill>
            <a:srgbClr val="0000FF"/>
          </a:solidFill>
          <a:ln w="9525">
            <a:solidFill>
              <a:schemeClr val="tx1"/>
            </a:solidFill>
            <a:miter lim="800000"/>
            <a:headEnd/>
            <a:tailEnd/>
          </a:ln>
        </p:spPr>
        <p:txBody>
          <a:bodyPr wrap="none" anchor="ctr"/>
          <a:lstStyle/>
          <a:p>
            <a:r>
              <a:rPr lang="en-US" altLang="zh-CN" sz="2000" b="1">
                <a:solidFill>
                  <a:schemeClr val="bg1"/>
                </a:solidFill>
              </a:rPr>
              <a:t>Each users (or coalition) surveys</a:t>
            </a:r>
          </a:p>
          <a:p>
            <a:r>
              <a:rPr lang="en-US" altLang="zh-CN" sz="2000" b="1">
                <a:solidFill>
                  <a:schemeClr val="bg1"/>
                </a:solidFill>
              </a:rPr>
              <a:t>the neighbors for possible Merge </a:t>
            </a:r>
            <a:endParaRPr lang="nb-NO" altLang="zh-CN" sz="2000" b="1">
              <a:solidFill>
                <a:schemeClr val="bg1"/>
              </a:solidFill>
            </a:endParaRPr>
          </a:p>
        </p:txBody>
      </p:sp>
      <p:sp>
        <p:nvSpPr>
          <p:cNvPr id="9" name="Rectangle 8"/>
          <p:cNvSpPr>
            <a:spLocks noChangeArrowheads="1"/>
          </p:cNvSpPr>
          <p:nvPr/>
        </p:nvSpPr>
        <p:spPr bwMode="auto">
          <a:xfrm>
            <a:off x="3581400" y="4724400"/>
            <a:ext cx="3048000" cy="685800"/>
          </a:xfrm>
          <a:prstGeom prst="rect">
            <a:avLst/>
          </a:prstGeom>
          <a:solidFill>
            <a:srgbClr val="0000FF"/>
          </a:solidFill>
          <a:ln w="9525">
            <a:solidFill>
              <a:schemeClr val="tx1"/>
            </a:solidFill>
            <a:miter lim="800000"/>
            <a:headEnd/>
            <a:tailEnd/>
          </a:ln>
        </p:spPr>
        <p:txBody>
          <a:bodyPr wrap="none" anchor="ctr"/>
          <a:lstStyle/>
          <a:p>
            <a:r>
              <a:rPr lang="en-US" altLang="zh-CN" sz="2000" b="1">
                <a:solidFill>
                  <a:schemeClr val="bg1"/>
                </a:solidFill>
              </a:rPr>
              <a:t>Each coalition investigates</a:t>
            </a:r>
          </a:p>
          <a:p>
            <a:r>
              <a:rPr lang="en-US" altLang="zh-CN" sz="2000" b="1">
                <a:solidFill>
                  <a:schemeClr val="bg1"/>
                </a:solidFill>
              </a:rPr>
              <a:t>Split possibility</a:t>
            </a:r>
            <a:endParaRPr lang="nb-NO" altLang="zh-CN" sz="2000" b="1">
              <a:solidFill>
                <a:schemeClr val="bg1"/>
              </a:solidFill>
            </a:endParaRPr>
          </a:p>
        </p:txBody>
      </p:sp>
      <p:sp>
        <p:nvSpPr>
          <p:cNvPr id="58377" name="Text Box 9"/>
          <p:cNvSpPr txBox="1">
            <a:spLocks noChangeArrowheads="1"/>
          </p:cNvSpPr>
          <p:nvPr/>
        </p:nvSpPr>
        <p:spPr bwMode="auto">
          <a:xfrm>
            <a:off x="2895600" y="3352800"/>
            <a:ext cx="4994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zh-CN" sz="2000" b="1">
                <a:solidFill>
                  <a:schemeClr val="bg1"/>
                </a:solidFill>
              </a:rPr>
              <a:t>Merge-and-split iterations until convergence</a:t>
            </a:r>
            <a:endParaRPr lang="nb-NO" altLang="zh-CN" sz="2000" b="1">
              <a:solidFill>
                <a:schemeClr val="bg1"/>
              </a:solidFill>
            </a:endParaRPr>
          </a:p>
        </p:txBody>
      </p:sp>
      <p:sp>
        <p:nvSpPr>
          <p:cNvPr id="11" name="Line 10"/>
          <p:cNvSpPr>
            <a:spLocks noChangeShapeType="1"/>
          </p:cNvSpPr>
          <p:nvPr/>
        </p:nvSpPr>
        <p:spPr bwMode="auto">
          <a:xfrm>
            <a:off x="4572000" y="4343400"/>
            <a:ext cx="0" cy="3810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2" name="Line 11"/>
          <p:cNvSpPr>
            <a:spLocks noChangeShapeType="1"/>
          </p:cNvSpPr>
          <p:nvPr/>
        </p:nvSpPr>
        <p:spPr bwMode="auto">
          <a:xfrm flipV="1">
            <a:off x="6019800" y="4343400"/>
            <a:ext cx="0" cy="3810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3" name="Line 12"/>
          <p:cNvSpPr>
            <a:spLocks noChangeShapeType="1"/>
          </p:cNvSpPr>
          <p:nvPr/>
        </p:nvSpPr>
        <p:spPr bwMode="auto">
          <a:xfrm>
            <a:off x="5334000" y="3048000"/>
            <a:ext cx="0" cy="3048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4" name="Rectangle 13"/>
          <p:cNvSpPr>
            <a:spLocks noChangeArrowheads="1"/>
          </p:cNvSpPr>
          <p:nvPr/>
        </p:nvSpPr>
        <p:spPr bwMode="auto">
          <a:xfrm>
            <a:off x="3048000" y="5715000"/>
            <a:ext cx="4419600" cy="685800"/>
          </a:xfrm>
          <a:prstGeom prst="rect">
            <a:avLst/>
          </a:prstGeom>
          <a:solidFill>
            <a:srgbClr val="0000FF"/>
          </a:solidFill>
          <a:ln w="9525">
            <a:solidFill>
              <a:schemeClr val="tx1"/>
            </a:solidFill>
            <a:miter lim="800000"/>
            <a:headEnd/>
            <a:tailEnd/>
          </a:ln>
        </p:spPr>
        <p:txBody>
          <a:bodyPr wrap="none" anchor="ctr"/>
          <a:lstStyle/>
          <a:p>
            <a:endParaRPr lang="en-US" altLang="zh-CN" sz="2000" b="1">
              <a:solidFill>
                <a:schemeClr val="bg1"/>
              </a:solidFill>
            </a:endParaRPr>
          </a:p>
          <a:p>
            <a:endParaRPr lang="en-US" altLang="zh-CN" sz="2000" b="1">
              <a:solidFill>
                <a:schemeClr val="bg1"/>
              </a:solidFill>
            </a:endParaRPr>
          </a:p>
          <a:p>
            <a:r>
              <a:rPr lang="en-US" altLang="zh-CN" sz="2000" b="1">
                <a:solidFill>
                  <a:schemeClr val="bg1"/>
                </a:solidFill>
              </a:rPr>
              <a:t>Final partition: </a:t>
            </a:r>
          </a:p>
          <a:p>
            <a:r>
              <a:rPr lang="en-US" altLang="zh-CN" sz="2000" b="1">
                <a:solidFill>
                  <a:schemeClr val="bg1"/>
                </a:solidFill>
              </a:rPr>
              <a:t>Secure cooperative transmission</a:t>
            </a:r>
          </a:p>
          <a:p>
            <a:endParaRPr lang="nb-NO" altLang="zh-CN" sz="2000" b="1">
              <a:solidFill>
                <a:schemeClr val="bg1"/>
              </a:solidFill>
            </a:endParaRPr>
          </a:p>
          <a:p>
            <a:endParaRPr lang="nb-NO" altLang="zh-CN" sz="2000" b="1">
              <a:solidFill>
                <a:schemeClr val="bg1"/>
              </a:solidFill>
            </a:endParaRPr>
          </a:p>
        </p:txBody>
      </p:sp>
      <p:sp>
        <p:nvSpPr>
          <p:cNvPr id="15" name="Line 14"/>
          <p:cNvSpPr>
            <a:spLocks noChangeShapeType="1"/>
          </p:cNvSpPr>
          <p:nvPr/>
        </p:nvSpPr>
        <p:spPr bwMode="auto">
          <a:xfrm>
            <a:off x="5105400" y="5486400"/>
            <a:ext cx="0" cy="2286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6" name="Line 15"/>
          <p:cNvSpPr>
            <a:spLocks noChangeShapeType="1"/>
          </p:cNvSpPr>
          <p:nvPr/>
        </p:nvSpPr>
        <p:spPr bwMode="auto">
          <a:xfrm flipH="1">
            <a:off x="1143000" y="6096000"/>
            <a:ext cx="19050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nvGrpSpPr>
          <p:cNvPr id="2" name="Group 16"/>
          <p:cNvGrpSpPr>
            <a:grpSpLocks/>
          </p:cNvGrpSpPr>
          <p:nvPr/>
        </p:nvGrpSpPr>
        <p:grpSpPr bwMode="auto">
          <a:xfrm>
            <a:off x="1143000" y="2438400"/>
            <a:ext cx="1676400" cy="3657600"/>
            <a:chOff x="432" y="1728"/>
            <a:chExt cx="1056" cy="2160"/>
          </a:xfrm>
        </p:grpSpPr>
        <p:sp>
          <p:nvSpPr>
            <p:cNvPr id="58386" name="Line 17"/>
            <p:cNvSpPr>
              <a:spLocks noChangeShapeType="1"/>
            </p:cNvSpPr>
            <p:nvPr/>
          </p:nvSpPr>
          <p:spPr bwMode="auto">
            <a:xfrm flipV="1">
              <a:off x="432" y="1728"/>
              <a:ext cx="0" cy="216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8387" name="Line 18"/>
            <p:cNvSpPr>
              <a:spLocks noChangeShapeType="1"/>
            </p:cNvSpPr>
            <p:nvPr/>
          </p:nvSpPr>
          <p:spPr bwMode="auto">
            <a:xfrm>
              <a:off x="432" y="1728"/>
              <a:ext cx="1056"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20" name="Text Box 19"/>
          <p:cNvSpPr txBox="1">
            <a:spLocks noChangeArrowheads="1"/>
          </p:cNvSpPr>
          <p:nvPr/>
        </p:nvSpPr>
        <p:spPr bwMode="auto">
          <a:xfrm rot="-5400000">
            <a:off x="-638175" y="3609975"/>
            <a:ext cx="31972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zh-CN" sz="2000" b="1"/>
              <a:t>Periodic Merge-and-Split</a:t>
            </a:r>
          </a:p>
          <a:p>
            <a:pPr eaLnBrk="1" hangingPunct="1"/>
            <a:r>
              <a:rPr lang="en-US" altLang="zh-CN" sz="2000" b="1"/>
              <a:t>Allow the network to</a:t>
            </a:r>
          </a:p>
          <a:p>
            <a:pPr eaLnBrk="1" hangingPunct="1"/>
            <a:r>
              <a:rPr lang="en-US" altLang="zh-CN" sz="2000" b="1"/>
              <a:t>Self organize</a:t>
            </a:r>
            <a:r>
              <a:rPr lang="en-US" altLang="zh-CN" sz="2000"/>
              <a:t> </a:t>
            </a:r>
            <a:r>
              <a:rPr lang="en-US" altLang="zh-CN" sz="2000" b="1"/>
              <a:t>after mobility</a:t>
            </a:r>
            <a:r>
              <a:rPr lang="en-US" altLang="zh-CN" sz="2000" b="1">
                <a:solidFill>
                  <a:schemeClr val="folHlink"/>
                </a:solidFill>
              </a:rPr>
              <a:t> </a:t>
            </a:r>
            <a:endParaRPr lang="nb-NO" altLang="zh-CN" sz="2000" b="1">
              <a:solidFill>
                <a:schemeClr val="folHlink"/>
              </a:solidFill>
            </a:endParaRPr>
          </a:p>
        </p:txBody>
      </p:sp>
      <p:sp>
        <p:nvSpPr>
          <p:cNvPr id="10" name="灯片编号占位符 9"/>
          <p:cNvSpPr>
            <a:spLocks noGrp="1"/>
          </p:cNvSpPr>
          <p:nvPr>
            <p:ph type="sldNum" sz="quarter" idx="11"/>
          </p:nvPr>
        </p:nvSpPr>
        <p:spPr/>
        <p:txBody>
          <a:bodyPr/>
          <a:lstStyle/>
          <a:p>
            <a:pPr>
              <a:defRPr/>
            </a:pPr>
            <a:r>
              <a:rPr lang="en-US" smtClean="0"/>
              <a:t>[</a:t>
            </a:r>
            <a:fld id="{76C16D65-260D-406F-A2BF-AB769FEB7B8A}" type="slidenum">
              <a:rPr lang="en-US" smtClean="0"/>
              <a:pPr>
                <a:defRPr/>
              </a:pPr>
              <a:t>35</a:t>
            </a:fld>
            <a:r>
              <a:rPr lang="en-US" smtClean="0"/>
              <a:t>]</a:t>
            </a:r>
            <a:endParaRPr lang="en-US" dirty="0"/>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1" grpId="0" animBg="1"/>
      <p:bldP spid="12" grpId="0" animBg="1"/>
      <p:bldP spid="13" grpId="0" animBg="1"/>
      <p:bldP spid="14" grpId="0" animBg="1"/>
      <p:bldP spid="15" grpId="0" animBg="1"/>
      <p:bldP spid="16" grpId="0" animBg="1"/>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altLang="zh-CN" sz="3200" i="0" dirty="0" smtClean="0">
                <a:ea typeface="ＭＳ Ｐゴシック" pitchFamily="34" charset="-128"/>
              </a:rPr>
              <a:t>Simulation Results (1)</a:t>
            </a:r>
            <a:endParaRPr lang="en-GB" i="0" dirty="0" smtClean="0">
              <a:ea typeface="ＭＳ Ｐゴシック" pitchFamily="34" charset="-128"/>
            </a:endParaRPr>
          </a:p>
        </p:txBody>
      </p:sp>
      <p:sp>
        <p:nvSpPr>
          <p:cNvPr id="59395" name="Rectangle 3"/>
          <p:cNvSpPr>
            <a:spLocks noGrp="1" noChangeArrowheads="1"/>
          </p:cNvSpPr>
          <p:nvPr>
            <p:ph idx="1"/>
          </p:nvPr>
        </p:nvSpPr>
        <p:spPr>
          <a:xfrm>
            <a:off x="838200" y="1066800"/>
            <a:ext cx="7772400" cy="5486400"/>
          </a:xfrm>
        </p:spPr>
        <p:txBody>
          <a:bodyPr/>
          <a:lstStyle/>
          <a:p>
            <a:pPr marL="342900" lvl="1" indent="-342900" eaLnBrk="1" hangingPunct="1">
              <a:lnSpc>
                <a:spcPct val="80000"/>
              </a:lnSpc>
              <a:spcBef>
                <a:spcPct val="25000"/>
              </a:spcBef>
              <a:spcAft>
                <a:spcPct val="15000"/>
              </a:spcAft>
              <a:buSzPct val="75000"/>
              <a:buFont typeface="Wingdings" pitchFamily="2" charset="2"/>
              <a:buChar char="l"/>
            </a:pPr>
            <a:r>
              <a:rPr lang="en-GB" altLang="zh-CN" smtClean="0">
                <a:ea typeface="ＭＳ Ｐゴシック" pitchFamily="34" charset="-128"/>
                <a:cs typeface="Times New Roman" pitchFamily="18" charset="0"/>
              </a:rPr>
              <a:t>Coalition example</a:t>
            </a:r>
          </a:p>
        </p:txBody>
      </p:sp>
      <p:pic>
        <p:nvPicPr>
          <p:cNvPr id="59396" name="Picture 2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447800"/>
            <a:ext cx="59436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36</a:t>
            </a:fld>
            <a:r>
              <a:rPr lang="en-US"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1295400"/>
            <a:ext cx="47244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Rectangle 2"/>
          <p:cNvSpPr>
            <a:spLocks noGrp="1" noChangeArrowheads="1"/>
          </p:cNvSpPr>
          <p:nvPr>
            <p:ph type="title"/>
          </p:nvPr>
        </p:nvSpPr>
        <p:spPr/>
        <p:txBody>
          <a:bodyPr/>
          <a:lstStyle/>
          <a:p>
            <a:pPr eaLnBrk="1" hangingPunct="1">
              <a:defRPr/>
            </a:pPr>
            <a:r>
              <a:rPr lang="en-US" altLang="zh-CN" sz="3200" i="0" dirty="0" smtClean="0">
                <a:ea typeface="ＭＳ Ｐゴシック" pitchFamily="34" charset="-128"/>
              </a:rPr>
              <a:t>Simulation Results (2)</a:t>
            </a:r>
            <a:endParaRPr lang="en-GB" i="0" dirty="0" smtClean="0">
              <a:ea typeface="ＭＳ Ｐゴシック" pitchFamily="34" charset="-128"/>
            </a:endParaRPr>
          </a:p>
        </p:txBody>
      </p:sp>
      <p:sp>
        <p:nvSpPr>
          <p:cNvPr id="60420" name="Rectangle 3"/>
          <p:cNvSpPr>
            <a:spLocks noGrp="1" noChangeArrowheads="1"/>
          </p:cNvSpPr>
          <p:nvPr>
            <p:ph idx="1"/>
          </p:nvPr>
        </p:nvSpPr>
        <p:spPr>
          <a:xfrm>
            <a:off x="838200" y="1066800"/>
            <a:ext cx="7772400" cy="5486400"/>
          </a:xfrm>
        </p:spPr>
        <p:txBody>
          <a:bodyPr/>
          <a:lstStyle/>
          <a:p>
            <a:pPr marL="342900" lvl="1" indent="-342900" eaLnBrk="1" hangingPunct="1">
              <a:lnSpc>
                <a:spcPct val="80000"/>
              </a:lnSpc>
              <a:spcBef>
                <a:spcPct val="25000"/>
              </a:spcBef>
              <a:spcAft>
                <a:spcPct val="15000"/>
              </a:spcAft>
              <a:buSzPct val="75000"/>
              <a:buFont typeface="Wingdings" pitchFamily="2" charset="2"/>
              <a:buChar char="l"/>
            </a:pPr>
            <a:r>
              <a:rPr lang="en-GB" altLang="zh-CN" smtClean="0">
                <a:ea typeface="ＭＳ Ｐゴシック" pitchFamily="34" charset="-128"/>
                <a:cs typeface="Times New Roman" pitchFamily="18" charset="0"/>
              </a:rPr>
              <a:t>Utility vs. Number of users</a:t>
            </a:r>
          </a:p>
        </p:txBody>
      </p:sp>
      <p:sp>
        <p:nvSpPr>
          <p:cNvPr id="60421" name="Rectangle 4"/>
          <p:cNvSpPr>
            <a:spLocks noChangeArrowheads="1"/>
          </p:cNvSpPr>
          <p:nvPr/>
        </p:nvSpPr>
        <p:spPr bwMode="auto">
          <a:xfrm>
            <a:off x="76200" y="5486400"/>
            <a:ext cx="9067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altLang="zh-CN" sz="1600" dirty="0" err="1"/>
              <a:t>Walid</a:t>
            </a:r>
            <a:r>
              <a:rPr lang="en-US" altLang="zh-CN" sz="1600" dirty="0"/>
              <a:t> </a:t>
            </a:r>
            <a:r>
              <a:rPr lang="en-US" altLang="zh-CN" sz="1600" dirty="0" err="1"/>
              <a:t>Saad</a:t>
            </a:r>
            <a:r>
              <a:rPr lang="en-US" altLang="zh-CN" sz="1600" dirty="0"/>
              <a:t>, Zhu Han, </a:t>
            </a:r>
            <a:r>
              <a:rPr lang="en-US" altLang="zh-CN" sz="1600" dirty="0" err="1"/>
              <a:t>M¶erouane</a:t>
            </a:r>
            <a:r>
              <a:rPr lang="en-US" altLang="zh-CN" sz="1600" dirty="0"/>
              <a:t> </a:t>
            </a:r>
            <a:r>
              <a:rPr lang="en-US" altLang="zh-CN" sz="1600" dirty="0" err="1"/>
              <a:t>Debbah</a:t>
            </a:r>
            <a:r>
              <a:rPr lang="en-US" altLang="zh-CN" sz="1600" dirty="0"/>
              <a:t>, Are </a:t>
            </a:r>
            <a:r>
              <a:rPr lang="en-US" altLang="zh-CN" sz="1600" dirty="0" err="1"/>
              <a:t>Hj¿rungnes</a:t>
            </a:r>
            <a:r>
              <a:rPr lang="en-US" altLang="zh-CN" sz="1600" dirty="0"/>
              <a:t>, and Tamer </a:t>
            </a:r>
            <a:r>
              <a:rPr lang="en-US" altLang="zh-CN" sz="1600" dirty="0" err="1"/>
              <a:t>Basar</a:t>
            </a:r>
            <a:r>
              <a:rPr lang="en-US" altLang="zh-CN" sz="1600" dirty="0"/>
              <a:t>, </a:t>
            </a:r>
            <a:r>
              <a:rPr lang="ja-JP" altLang="en-US" sz="1600" dirty="0"/>
              <a:t>“</a:t>
            </a:r>
            <a:r>
              <a:rPr lang="en-US" altLang="ja-JP" sz="1600" dirty="0"/>
              <a:t>Distributed Coalition Formation Games for Secure Wireless Transmission," invited, Journal of Mobile Networks and Applications, Special Issues on Mobility of Systems, Users, Data and Computing, ACM/Springer, April 2011.</a:t>
            </a:r>
            <a:endParaRPr lang="en-US" altLang="zh-CN" sz="1600" dirty="0"/>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37</a:t>
            </a:fld>
            <a:r>
              <a:rPr lang="en-US"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GB" sz="3200" i="0" dirty="0" smtClean="0">
                <a:ea typeface="ＭＳ Ｐゴシック" charset="-128"/>
              </a:rPr>
              <a:t>Outline</a:t>
            </a:r>
          </a:p>
        </p:txBody>
      </p:sp>
      <p:sp>
        <p:nvSpPr>
          <p:cNvPr id="61443" name="Rectangle 3"/>
          <p:cNvSpPr>
            <a:spLocks noGrp="1" noChangeArrowheads="1"/>
          </p:cNvSpPr>
          <p:nvPr>
            <p:ph idx="1"/>
          </p:nvPr>
        </p:nvSpPr>
        <p:spPr>
          <a:xfrm>
            <a:off x="838200" y="1066800"/>
            <a:ext cx="7772400" cy="5486400"/>
          </a:xfrm>
        </p:spPr>
        <p:txBody>
          <a:bodyPr/>
          <a:lstStyle/>
          <a:p>
            <a:pPr>
              <a:lnSpc>
                <a:spcPct val="90000"/>
              </a:lnSpc>
            </a:pPr>
            <a:r>
              <a:rPr lang="en-US" altLang="zh-CN" dirty="0" smtClean="0">
                <a:ea typeface="ＭＳ Ｐゴシック" pitchFamily="34" charset="-128"/>
                <a:cs typeface="Times New Roman" pitchFamily="18" charset="0"/>
              </a:rPr>
              <a:t>Overview of Physical Layer </a:t>
            </a:r>
            <a:r>
              <a:rPr lang="en-US" altLang="zh-CN" dirty="0">
                <a:ea typeface="ＭＳ Ｐゴシック" pitchFamily="34" charset="-128"/>
                <a:cs typeface="Times New Roman" pitchFamily="18" charset="0"/>
              </a:rPr>
              <a:t>S</a:t>
            </a:r>
            <a:r>
              <a:rPr lang="en-US" altLang="zh-CN" dirty="0" smtClean="0">
                <a:ea typeface="ＭＳ Ｐゴシック" pitchFamily="34" charset="-128"/>
                <a:cs typeface="Times New Roman" pitchFamily="18" charset="0"/>
              </a:rPr>
              <a:t>ecurity</a:t>
            </a:r>
          </a:p>
          <a:p>
            <a:pPr>
              <a:lnSpc>
                <a:spcPct val="90000"/>
              </a:lnSpc>
            </a:pPr>
            <a:r>
              <a:rPr lang="en-US" altLang="zh-CN" dirty="0" smtClean="0">
                <a:ea typeface="ＭＳ Ｐゴシック" pitchFamily="34" charset="-128"/>
                <a:cs typeface="Times New Roman" pitchFamily="18" charset="0"/>
              </a:rPr>
              <a:t>Information Theoretic Fundamentals</a:t>
            </a:r>
          </a:p>
          <a:p>
            <a:pPr>
              <a:lnSpc>
                <a:spcPct val="90000"/>
              </a:lnSpc>
            </a:pPr>
            <a:r>
              <a:rPr lang="en-US" altLang="zh-CN" dirty="0" smtClean="0">
                <a:ea typeface="ＭＳ Ｐゴシック" pitchFamily="34" charset="-128"/>
                <a:cs typeface="Times New Roman" pitchFamily="18" charset="0"/>
              </a:rPr>
              <a:t>Signal Processing Technique</a:t>
            </a:r>
          </a:p>
          <a:p>
            <a:pPr>
              <a:lnSpc>
                <a:spcPct val="90000"/>
              </a:lnSpc>
            </a:pPr>
            <a:r>
              <a:rPr lang="en-US" altLang="zh-CN" dirty="0" smtClean="0">
                <a:ea typeface="ＭＳ Ｐゴシック" pitchFamily="34" charset="-128"/>
                <a:cs typeface="Times New Roman" pitchFamily="18" charset="0"/>
              </a:rPr>
              <a:t>Resource Allocation and Game Theoretical Study</a:t>
            </a:r>
          </a:p>
          <a:p>
            <a:pPr lvl="1">
              <a:lnSpc>
                <a:spcPct val="90000"/>
              </a:lnSpc>
            </a:pPr>
            <a:r>
              <a:rPr lang="en-US" altLang="zh-CN" dirty="0" smtClean="0">
                <a:ea typeface="ＭＳ Ｐゴシック" pitchFamily="34" charset="-128"/>
                <a:cs typeface="Times New Roman" pitchFamily="18" charset="0"/>
              </a:rPr>
              <a:t>Basics</a:t>
            </a:r>
          </a:p>
          <a:p>
            <a:pPr lvl="1">
              <a:lnSpc>
                <a:spcPct val="90000"/>
              </a:lnSpc>
            </a:pPr>
            <a:r>
              <a:rPr lang="en-US" altLang="zh-CN" dirty="0" smtClean="0">
                <a:ea typeface="ＭＳ Ｐゴシック" pitchFamily="34" charset="-128"/>
                <a:cs typeface="Times New Roman" pitchFamily="18" charset="0"/>
              </a:rPr>
              <a:t>Coalition Formation</a:t>
            </a:r>
            <a:r>
              <a:rPr lang="en-US" altLang="zh-CN" dirty="0" smtClean="0">
                <a:solidFill>
                  <a:srgbClr val="FF0000"/>
                </a:solidFill>
                <a:ea typeface="ＭＳ Ｐゴシック" pitchFamily="34" charset="-128"/>
                <a:cs typeface="Times New Roman" pitchFamily="18" charset="0"/>
              </a:rPr>
              <a:t> </a:t>
            </a:r>
          </a:p>
          <a:p>
            <a:pPr lvl="1">
              <a:lnSpc>
                <a:spcPct val="90000"/>
              </a:lnSpc>
            </a:pPr>
            <a:r>
              <a:rPr lang="en-US" altLang="zh-CN" dirty="0" smtClean="0">
                <a:solidFill>
                  <a:srgbClr val="FF0000"/>
                </a:solidFill>
                <a:ea typeface="ＭＳ Ｐゴシック" pitchFamily="34" charset="-128"/>
                <a:cs typeface="Times New Roman" pitchFamily="18" charset="0"/>
              </a:rPr>
              <a:t>Stackelberg Game</a:t>
            </a:r>
          </a:p>
          <a:p>
            <a:pPr lvl="1">
              <a:lnSpc>
                <a:spcPct val="90000"/>
              </a:lnSpc>
            </a:pPr>
            <a:r>
              <a:rPr lang="en-US" altLang="zh-CN" dirty="0" smtClean="0">
                <a:ea typeface="ＭＳ Ｐゴシック" pitchFamily="34" charset="-128"/>
                <a:cs typeface="Times New Roman" pitchFamily="18" charset="0"/>
              </a:rPr>
              <a:t>Auction Theory</a:t>
            </a:r>
          </a:p>
          <a:p>
            <a:pPr>
              <a:lnSpc>
                <a:spcPct val="90000"/>
              </a:lnSpc>
            </a:pPr>
            <a:r>
              <a:rPr lang="en-US" altLang="zh-CN" dirty="0" smtClean="0">
                <a:ea typeface="ＭＳ Ｐゴシック" pitchFamily="34" charset="-128"/>
                <a:cs typeface="Times New Roman" pitchFamily="18" charset="0"/>
              </a:rPr>
              <a:t>Variety of Applications</a:t>
            </a:r>
          </a:p>
          <a:p>
            <a:pPr>
              <a:lnSpc>
                <a:spcPct val="90000"/>
              </a:lnSpc>
            </a:pPr>
            <a:r>
              <a:rPr lang="en-US" altLang="zh-CN" dirty="0" smtClean="0">
                <a:ea typeface="ＭＳ Ｐゴシック" pitchFamily="34" charset="-128"/>
                <a:cs typeface="Times New Roman" pitchFamily="18" charset="0"/>
              </a:rPr>
              <a:t>Conclusion</a:t>
            </a:r>
            <a:endParaRPr lang="en-GB" altLang="zh-CN" dirty="0" smtClean="0">
              <a:ea typeface="ＭＳ Ｐゴシック" pitchFamily="34" charset="-128"/>
              <a:cs typeface="Times New Roman" pitchFamily="18" charset="0"/>
            </a:endParaRPr>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38</a:t>
            </a:fld>
            <a:r>
              <a:rPr lang="en-US"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685800" y="304800"/>
            <a:ext cx="8029575" cy="487363"/>
          </a:xfrm>
        </p:spPr>
        <p:txBody>
          <a:bodyPr>
            <a:noAutofit/>
          </a:bodyPr>
          <a:lstStyle/>
          <a:p>
            <a:pPr lvl="1" eaLnBrk="1" hangingPunct="1">
              <a:defRPr/>
            </a:pPr>
            <a:r>
              <a:rPr lang="en-US" altLang="zh-CN" sz="3200" i="0" dirty="0" smtClean="0">
                <a:latin typeface="+mj-lt"/>
                <a:ea typeface="ＭＳ Ｐゴシック" pitchFamily="34" charset="-128"/>
              </a:rPr>
              <a:t>Stackelberg </a:t>
            </a:r>
            <a:r>
              <a:rPr lang="en-US" altLang="zh-CN" sz="3200" i="0" dirty="0">
                <a:latin typeface="+mj-lt"/>
                <a:ea typeface="ＭＳ Ｐゴシック" pitchFamily="34" charset="-128"/>
              </a:rPr>
              <a:t>Game </a:t>
            </a:r>
            <a:r>
              <a:rPr lang="en-US" altLang="zh-CN" sz="3200" i="0" dirty="0" smtClean="0">
                <a:latin typeface="+mj-lt"/>
                <a:ea typeface="ＭＳ Ｐゴシック" pitchFamily="34" charset="-128"/>
              </a:rPr>
              <a:t>Preliminaries (1)</a:t>
            </a:r>
            <a:endParaRPr lang="en-US" altLang="zh-CN" sz="3200" i="0" dirty="0">
              <a:latin typeface="+mj-lt"/>
              <a:ea typeface="ＭＳ Ｐゴシック" pitchFamily="34" charset="-128"/>
            </a:endParaRPr>
          </a:p>
        </p:txBody>
      </p:sp>
      <p:sp>
        <p:nvSpPr>
          <p:cNvPr id="4" name="Rectangle 3"/>
          <p:cNvSpPr>
            <a:spLocks noGrp="1" noChangeArrowheads="1"/>
          </p:cNvSpPr>
          <p:nvPr>
            <p:ph idx="1"/>
          </p:nvPr>
        </p:nvSpPr>
        <p:spPr>
          <a:xfrm>
            <a:off x="381000" y="1066800"/>
            <a:ext cx="8229600" cy="5486400"/>
          </a:xfrm>
        </p:spPr>
        <p:txBody>
          <a:bodyPr/>
          <a:lstStyle/>
          <a:p>
            <a:pPr>
              <a:lnSpc>
                <a:spcPct val="105000"/>
              </a:lnSpc>
            </a:pPr>
            <a:r>
              <a:rPr lang="en-US" altLang="zh-CN" b="1" dirty="0" smtClean="0">
                <a:solidFill>
                  <a:srgbClr val="0070C0"/>
                </a:solidFill>
                <a:ea typeface="ＭＳ Ｐゴシック" pitchFamily="34" charset="-128"/>
                <a:cs typeface="Times New Roman" pitchFamily="18" charset="0"/>
              </a:rPr>
              <a:t>Leader-Follower Strategy</a:t>
            </a:r>
          </a:p>
          <a:p>
            <a:pPr lvl="1" algn="just">
              <a:lnSpc>
                <a:spcPct val="105000"/>
              </a:lnSpc>
            </a:pPr>
            <a:r>
              <a:rPr lang="en-US" altLang="zh-CN" dirty="0" smtClean="0">
                <a:ea typeface="ＭＳ Ｐゴシック" pitchFamily="34" charset="-128"/>
                <a:cs typeface="Times New Roman" pitchFamily="18" charset="0"/>
              </a:rPr>
              <a:t>Given a two-person game, where Player 1 wants to minimize a cost function           and Player 2 wants to minimize a cost function                 by choosing      and      from the strategies set.</a:t>
            </a:r>
          </a:p>
          <a:p>
            <a:pPr lvl="1" algn="just">
              <a:lnSpc>
                <a:spcPct val="105000"/>
              </a:lnSpc>
            </a:pPr>
            <a:r>
              <a:rPr lang="en-US" altLang="zh-CN" dirty="0" smtClean="0">
                <a:ea typeface="ＭＳ Ｐゴシック" pitchFamily="34" charset="-128"/>
                <a:cs typeface="Times New Roman" pitchFamily="18" charset="0"/>
              </a:rPr>
              <a:t>The strategy set           is called a Stackelberg strategy with Player 2 as leader and Player 1 </a:t>
            </a:r>
            <a:r>
              <a:rPr lang="en-US" altLang="zh-CN" dirty="0">
                <a:ea typeface="ＭＳ Ｐゴシック" pitchFamily="34" charset="-128"/>
                <a:cs typeface="Times New Roman" pitchFamily="18" charset="0"/>
              </a:rPr>
              <a:t>a</a:t>
            </a:r>
            <a:r>
              <a:rPr lang="en-US" altLang="zh-CN" dirty="0" smtClean="0">
                <a:ea typeface="ＭＳ Ｐゴシック" pitchFamily="34" charset="-128"/>
                <a:cs typeface="Times New Roman" pitchFamily="18" charset="0"/>
              </a:rPr>
              <a:t>s follower if for any      and     </a:t>
            </a:r>
          </a:p>
          <a:p>
            <a:pPr lvl="1" algn="just">
              <a:lnSpc>
                <a:spcPct val="105000"/>
              </a:lnSpc>
            </a:pPr>
            <a:endParaRPr lang="en-US" altLang="zh-CN" dirty="0">
              <a:ea typeface="ＭＳ Ｐゴシック" pitchFamily="34" charset="-128"/>
              <a:cs typeface="Times New Roman" pitchFamily="18" charset="0"/>
            </a:endParaRPr>
          </a:p>
          <a:p>
            <a:pPr lvl="1" algn="just">
              <a:lnSpc>
                <a:spcPct val="105000"/>
              </a:lnSpc>
            </a:pPr>
            <a:endParaRPr lang="en-US" altLang="zh-CN" dirty="0" smtClean="0">
              <a:ea typeface="ＭＳ Ｐゴシック" pitchFamily="34" charset="-128"/>
              <a:cs typeface="Times New Roman" pitchFamily="18" charset="0"/>
            </a:endParaRPr>
          </a:p>
          <a:p>
            <a:pPr marL="457200" lvl="1" indent="0" algn="just">
              <a:lnSpc>
                <a:spcPct val="105000"/>
              </a:lnSpc>
              <a:buNone/>
            </a:pPr>
            <a:r>
              <a:rPr lang="en-US" altLang="zh-CN" dirty="0">
                <a:ea typeface="ＭＳ Ｐゴシック" pitchFamily="34" charset="-128"/>
                <a:cs typeface="Times New Roman" pitchFamily="18" charset="0"/>
              </a:rPr>
              <a:t> </a:t>
            </a:r>
            <a:r>
              <a:rPr lang="en-US" altLang="zh-CN" dirty="0" smtClean="0">
                <a:ea typeface="ＭＳ Ｐゴシック" pitchFamily="34" charset="-128"/>
                <a:cs typeface="Times New Roman" pitchFamily="18" charset="0"/>
              </a:rPr>
              <a:t>   where </a:t>
            </a:r>
          </a:p>
        </p:txBody>
      </p:sp>
      <p:pic>
        <p:nvPicPr>
          <p:cNvPr id="1474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6644" y="4648199"/>
            <a:ext cx="5215508" cy="863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745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3505200"/>
            <a:ext cx="4331855"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746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7059" y="5472926"/>
            <a:ext cx="1907309"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灯片编号占位符 11"/>
          <p:cNvSpPr>
            <a:spLocks noGrp="1"/>
          </p:cNvSpPr>
          <p:nvPr>
            <p:ph type="sldNum" sz="quarter" idx="11"/>
          </p:nvPr>
        </p:nvSpPr>
        <p:spPr/>
        <p:txBody>
          <a:bodyPr/>
          <a:lstStyle/>
          <a:p>
            <a:pPr>
              <a:defRPr/>
            </a:pPr>
            <a:r>
              <a:rPr lang="en-US" smtClean="0"/>
              <a:t>[</a:t>
            </a:r>
            <a:fld id="{76C16D65-260D-406F-A2BF-AB769FEB7B8A}" type="slidenum">
              <a:rPr lang="en-US" smtClean="0"/>
              <a:pPr>
                <a:defRPr/>
              </a:pPr>
              <a:t>39</a:t>
            </a:fld>
            <a:r>
              <a:rPr lang="en-US" smtClean="0"/>
              <a:t>]</a:t>
            </a:r>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1016845689"/>
              </p:ext>
            </p:extLst>
          </p:nvPr>
        </p:nvGraphicFramePr>
        <p:xfrm>
          <a:off x="7090739" y="2996952"/>
          <a:ext cx="433589" cy="533648"/>
        </p:xfrm>
        <a:graphic>
          <a:graphicData uri="http://schemas.openxmlformats.org/presentationml/2006/ole">
            <mc:AlternateContent xmlns:mc="http://schemas.openxmlformats.org/markup-compatibility/2006">
              <mc:Choice xmlns:v="urn:schemas-microsoft-com:vml" Requires="v">
                <p:oleObj spid="_x0000_s1253" name="Equation" r:id="rId6" imgW="165100" imgH="203200" progId="Equation.3">
                  <p:embed/>
                </p:oleObj>
              </mc:Choice>
              <mc:Fallback>
                <p:oleObj name="Equation" r:id="rId6" imgW="165100" imgH="203200" progId="Equation.3">
                  <p:embed/>
                  <p:pic>
                    <p:nvPicPr>
                      <p:cNvPr id="0" name=""/>
                      <p:cNvPicPr/>
                      <p:nvPr/>
                    </p:nvPicPr>
                    <p:blipFill>
                      <a:blip r:embed="rId7"/>
                      <a:stretch>
                        <a:fillRect/>
                      </a:stretch>
                    </p:blipFill>
                    <p:spPr>
                      <a:xfrm>
                        <a:off x="7090739" y="2996952"/>
                        <a:ext cx="433589" cy="533648"/>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590932592"/>
              </p:ext>
            </p:extLst>
          </p:nvPr>
        </p:nvGraphicFramePr>
        <p:xfrm>
          <a:off x="7972425" y="2997200"/>
          <a:ext cx="400050" cy="533400"/>
        </p:xfrm>
        <a:graphic>
          <a:graphicData uri="http://schemas.openxmlformats.org/presentationml/2006/ole">
            <mc:AlternateContent xmlns:mc="http://schemas.openxmlformats.org/markup-compatibility/2006">
              <mc:Choice xmlns:v="urn:schemas-microsoft-com:vml" Requires="v">
                <p:oleObj spid="_x0000_s1254" name="Equation" r:id="rId8" imgW="152400" imgH="203200" progId="Equation.3">
                  <p:embed/>
                </p:oleObj>
              </mc:Choice>
              <mc:Fallback>
                <p:oleObj name="Equation" r:id="rId8" imgW="152400" imgH="203200" progId="Equation.3">
                  <p:embed/>
                  <p:pic>
                    <p:nvPicPr>
                      <p:cNvPr id="0" name=""/>
                      <p:cNvPicPr/>
                      <p:nvPr/>
                    </p:nvPicPr>
                    <p:blipFill>
                      <a:blip r:embed="rId9"/>
                      <a:stretch>
                        <a:fillRect/>
                      </a:stretch>
                    </p:blipFill>
                    <p:spPr>
                      <a:xfrm>
                        <a:off x="7972425" y="2997200"/>
                        <a:ext cx="400050" cy="5334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85696672"/>
              </p:ext>
            </p:extLst>
          </p:nvPr>
        </p:nvGraphicFramePr>
        <p:xfrm>
          <a:off x="3155826" y="2564904"/>
          <a:ext cx="1200150" cy="600075"/>
        </p:xfrm>
        <a:graphic>
          <a:graphicData uri="http://schemas.openxmlformats.org/presentationml/2006/ole">
            <mc:AlternateContent xmlns:mc="http://schemas.openxmlformats.org/markup-compatibility/2006">
              <mc:Choice xmlns:v="urn:schemas-microsoft-com:vml" Requires="v">
                <p:oleObj spid="_x0000_s1255" name="Equation" r:id="rId10" imgW="457200" imgH="228600" progId="Equation.3">
                  <p:embed/>
                </p:oleObj>
              </mc:Choice>
              <mc:Fallback>
                <p:oleObj name="Equation" r:id="rId10" imgW="457200" imgH="228600" progId="Equation.3">
                  <p:embed/>
                  <p:pic>
                    <p:nvPicPr>
                      <p:cNvPr id="0" name=""/>
                      <p:cNvPicPr/>
                      <p:nvPr/>
                    </p:nvPicPr>
                    <p:blipFill>
                      <a:blip r:embed="rId11"/>
                      <a:stretch>
                        <a:fillRect/>
                      </a:stretch>
                    </p:blipFill>
                    <p:spPr>
                      <a:xfrm>
                        <a:off x="3155826" y="2564904"/>
                        <a:ext cx="1200150" cy="600075"/>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490790914"/>
              </p:ext>
            </p:extLst>
          </p:nvPr>
        </p:nvGraphicFramePr>
        <p:xfrm>
          <a:off x="2123728" y="2204864"/>
          <a:ext cx="1262335" cy="483448"/>
        </p:xfrm>
        <a:graphic>
          <a:graphicData uri="http://schemas.openxmlformats.org/presentationml/2006/ole">
            <mc:AlternateContent xmlns:mc="http://schemas.openxmlformats.org/markup-compatibility/2006">
              <mc:Choice xmlns:v="urn:schemas-microsoft-com:vml" Requires="v">
                <p:oleObj spid="_x0000_s1256" name="Equation" r:id="rId12" imgW="596900" imgH="228600" progId="Equation.3">
                  <p:embed/>
                </p:oleObj>
              </mc:Choice>
              <mc:Fallback>
                <p:oleObj name="Equation" r:id="rId12" imgW="596900" imgH="228600" progId="Equation.3">
                  <p:embed/>
                  <p:pic>
                    <p:nvPicPr>
                      <p:cNvPr id="0" name=""/>
                      <p:cNvPicPr/>
                      <p:nvPr/>
                    </p:nvPicPr>
                    <p:blipFill>
                      <a:blip r:embed="rId13"/>
                      <a:stretch>
                        <a:fillRect/>
                      </a:stretch>
                    </p:blipFill>
                    <p:spPr>
                      <a:xfrm>
                        <a:off x="2123728" y="2204864"/>
                        <a:ext cx="1262335" cy="483448"/>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4036464628"/>
              </p:ext>
            </p:extLst>
          </p:nvPr>
        </p:nvGraphicFramePr>
        <p:xfrm>
          <a:off x="4716016" y="2175520"/>
          <a:ext cx="400050" cy="533400"/>
        </p:xfrm>
        <a:graphic>
          <a:graphicData uri="http://schemas.openxmlformats.org/presentationml/2006/ole">
            <mc:AlternateContent xmlns:mc="http://schemas.openxmlformats.org/markup-compatibility/2006">
              <mc:Choice xmlns:v="urn:schemas-microsoft-com:vml" Requires="v">
                <p:oleObj spid="_x0000_s1257" name="Equation" r:id="rId14" imgW="152400" imgH="203200" progId="Equation.3">
                  <p:embed/>
                </p:oleObj>
              </mc:Choice>
              <mc:Fallback>
                <p:oleObj name="Equation" r:id="rId14" imgW="152400" imgH="203200" progId="Equation.3">
                  <p:embed/>
                  <p:pic>
                    <p:nvPicPr>
                      <p:cNvPr id="0" name=""/>
                      <p:cNvPicPr/>
                      <p:nvPr/>
                    </p:nvPicPr>
                    <p:blipFill>
                      <a:blip r:embed="rId9"/>
                      <a:stretch>
                        <a:fillRect/>
                      </a:stretch>
                    </p:blipFill>
                    <p:spPr>
                      <a:xfrm>
                        <a:off x="4716016" y="2175520"/>
                        <a:ext cx="400050" cy="53340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117315850"/>
              </p:ext>
            </p:extLst>
          </p:nvPr>
        </p:nvGraphicFramePr>
        <p:xfrm>
          <a:off x="5508104" y="2175272"/>
          <a:ext cx="433589" cy="533648"/>
        </p:xfrm>
        <a:graphic>
          <a:graphicData uri="http://schemas.openxmlformats.org/presentationml/2006/ole">
            <mc:AlternateContent xmlns:mc="http://schemas.openxmlformats.org/markup-compatibility/2006">
              <mc:Choice xmlns:v="urn:schemas-microsoft-com:vml" Requires="v">
                <p:oleObj spid="_x0000_s1258" name="Equation" r:id="rId15" imgW="165100" imgH="203200" progId="Equation.3">
                  <p:embed/>
                </p:oleObj>
              </mc:Choice>
              <mc:Fallback>
                <p:oleObj name="Equation" r:id="rId15" imgW="165100" imgH="203200" progId="Equation.3">
                  <p:embed/>
                  <p:pic>
                    <p:nvPicPr>
                      <p:cNvPr id="0" name=""/>
                      <p:cNvPicPr/>
                      <p:nvPr/>
                    </p:nvPicPr>
                    <p:blipFill>
                      <a:blip r:embed="rId7"/>
                      <a:stretch>
                        <a:fillRect/>
                      </a:stretch>
                    </p:blipFill>
                    <p:spPr>
                      <a:xfrm>
                        <a:off x="5508104" y="2175272"/>
                        <a:ext cx="433589" cy="533648"/>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839445528"/>
              </p:ext>
            </p:extLst>
          </p:nvPr>
        </p:nvGraphicFramePr>
        <p:xfrm>
          <a:off x="2817813" y="1865313"/>
          <a:ext cx="1235075" cy="484187"/>
        </p:xfrm>
        <a:graphic>
          <a:graphicData uri="http://schemas.openxmlformats.org/presentationml/2006/ole">
            <mc:AlternateContent xmlns:mc="http://schemas.openxmlformats.org/markup-compatibility/2006">
              <mc:Choice xmlns:v="urn:schemas-microsoft-com:vml" Requires="v">
                <p:oleObj spid="_x0000_s1259" name="Equation" r:id="rId16" imgW="584200" imgH="228600" progId="Equation.3">
                  <p:embed/>
                </p:oleObj>
              </mc:Choice>
              <mc:Fallback>
                <p:oleObj name="Equation" r:id="rId16" imgW="584200" imgH="228600" progId="Equation.3">
                  <p:embed/>
                  <p:pic>
                    <p:nvPicPr>
                      <p:cNvPr id="0" name=""/>
                      <p:cNvPicPr/>
                      <p:nvPr/>
                    </p:nvPicPr>
                    <p:blipFill>
                      <a:blip r:embed="rId17"/>
                      <a:stretch>
                        <a:fillRect/>
                      </a:stretch>
                    </p:blipFill>
                    <p:spPr>
                      <a:xfrm>
                        <a:off x="2817813" y="1865313"/>
                        <a:ext cx="1235075" cy="484187"/>
                      </a:xfrm>
                      <a:prstGeom prst="rect">
                        <a:avLst/>
                      </a:prstGeom>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altLang="zh-CN" sz="3200" i="0" dirty="0" smtClean="0">
                <a:ea typeface="ＭＳ Ｐゴシック" pitchFamily="34" charset="-128"/>
              </a:rPr>
              <a:t>Physical Layer </a:t>
            </a:r>
            <a:r>
              <a:rPr lang="en-US" altLang="zh-CN" sz="3200" i="0" dirty="0">
                <a:ea typeface="ＭＳ Ｐゴシック" pitchFamily="34" charset="-128"/>
              </a:rPr>
              <a:t>S</a:t>
            </a:r>
            <a:r>
              <a:rPr lang="en-US" altLang="zh-CN" sz="3200" i="0" dirty="0" smtClean="0">
                <a:ea typeface="ＭＳ Ｐゴシック" pitchFamily="34" charset="-128"/>
              </a:rPr>
              <a:t>ecurity</a:t>
            </a:r>
            <a:endParaRPr lang="en-GB" i="0" dirty="0" smtClean="0">
              <a:ea typeface="ＭＳ Ｐゴシック" pitchFamily="34" charset="-128"/>
            </a:endParaRPr>
          </a:p>
        </p:txBody>
      </p:sp>
      <p:sp>
        <p:nvSpPr>
          <p:cNvPr id="25603" name="Rectangle 3"/>
          <p:cNvSpPr>
            <a:spLocks noGrp="1" noChangeArrowheads="1"/>
          </p:cNvSpPr>
          <p:nvPr>
            <p:ph idx="1"/>
          </p:nvPr>
        </p:nvSpPr>
        <p:spPr>
          <a:xfrm>
            <a:off x="838200" y="966936"/>
            <a:ext cx="7772400" cy="5486400"/>
          </a:xfrm>
        </p:spPr>
        <p:txBody>
          <a:bodyPr/>
          <a:lstStyle/>
          <a:p>
            <a:r>
              <a:rPr lang="en-US" altLang="zh-CN" dirty="0" smtClean="0">
                <a:ln w="12700">
                  <a:solidFill>
                    <a:srgbClr val="FF0000"/>
                  </a:solidFill>
                  <a:prstDash val="solid"/>
                </a:ln>
                <a:solidFill>
                  <a:srgbClr val="FF0000"/>
                </a:solidFill>
                <a:ea typeface="ＭＳ Ｐゴシック" pitchFamily="34" charset="-128"/>
                <a:cs typeface="Times New Roman" pitchFamily="18" charset="0"/>
              </a:rPr>
              <a:t>Security of Wireless Networks</a:t>
            </a:r>
          </a:p>
          <a:p>
            <a:pPr lvl="1" algn="just"/>
            <a:r>
              <a:rPr lang="en-US" altLang="zh-CN" sz="2400" dirty="0" smtClean="0">
                <a:ea typeface="ＭＳ Ｐゴシック" pitchFamily="34" charset="-128"/>
                <a:cs typeface="Times New Roman" pitchFamily="18" charset="0"/>
              </a:rPr>
              <a:t>Traditionally through higher layer techniques such as cryptography</a:t>
            </a:r>
          </a:p>
          <a:p>
            <a:pPr lvl="2" algn="just"/>
            <a:r>
              <a:rPr lang="en-US" altLang="zh-CN" dirty="0">
                <a:latin typeface="+mn-ea"/>
                <a:ea typeface="+mn-ea"/>
              </a:rPr>
              <a:t>Unsuited and complex to implement in large scale decentralized networks</a:t>
            </a:r>
          </a:p>
          <a:p>
            <a:pPr lvl="2" algn="just"/>
            <a:r>
              <a:rPr lang="en-US" altLang="zh-CN" dirty="0" smtClean="0">
                <a:latin typeface="+mn-ea"/>
                <a:ea typeface="+mn-ea"/>
              </a:rPr>
              <a:t>Encryption can be complex and difficult without infrastructure (</a:t>
            </a:r>
            <a:r>
              <a:rPr lang="en-US" altLang="zh-CN" dirty="0" err="1" smtClean="0">
                <a:latin typeface="+mn-ea"/>
                <a:ea typeface="+mn-ea"/>
              </a:rPr>
              <a:t>e.g</a:t>
            </a:r>
            <a:r>
              <a:rPr lang="en-US" altLang="zh-CN" dirty="0" smtClean="0">
                <a:latin typeface="+mn-ea"/>
                <a:ea typeface="+mn-ea"/>
              </a:rPr>
              <a:t>, in ad-hoc networks)</a:t>
            </a:r>
            <a:endParaRPr lang="en-US" altLang="zh-CN" dirty="0" smtClean="0">
              <a:latin typeface="+mn-ea"/>
              <a:ea typeface="+mn-ea"/>
              <a:cs typeface="Times New Roman" pitchFamily="18" charset="0"/>
            </a:endParaRPr>
          </a:p>
          <a:p>
            <a:r>
              <a:rPr lang="en-US" altLang="zh-CN" dirty="0">
                <a:ln w="12700">
                  <a:solidFill>
                    <a:srgbClr val="FF0000"/>
                  </a:solidFill>
                  <a:prstDash val="solid"/>
                </a:ln>
                <a:solidFill>
                  <a:srgbClr val="FF0000"/>
                </a:solidFill>
                <a:ea typeface="ＭＳ Ｐゴシック" pitchFamily="34" charset="-128"/>
                <a:cs typeface="Times New Roman" pitchFamily="18" charset="0"/>
              </a:rPr>
              <a:t>Alternative: Physical Layer Security</a:t>
            </a:r>
          </a:p>
          <a:p>
            <a:pPr lvl="1" algn="just"/>
            <a:r>
              <a:rPr lang="en-US" altLang="zh-CN" sz="2400" dirty="0" smtClean="0">
                <a:ea typeface="ＭＳ Ｐゴシック" pitchFamily="34" charset="-128"/>
                <a:cs typeface="Times New Roman" pitchFamily="18" charset="0"/>
              </a:rPr>
              <a:t>Main idea: exploit the wireless channel characteristics to secure wireless transmission in the presence of eavesdroppers</a:t>
            </a:r>
          </a:p>
          <a:p>
            <a:pPr lvl="2" algn="just"/>
            <a:r>
              <a:rPr lang="en-US" altLang="zh-CN" dirty="0">
                <a:latin typeface="+mn-ea"/>
                <a:ea typeface="+mn-ea"/>
              </a:rPr>
              <a:t>Started with the seminal work of </a:t>
            </a:r>
            <a:r>
              <a:rPr lang="en-US" altLang="zh-CN" dirty="0" err="1">
                <a:latin typeface="+mn-ea"/>
                <a:ea typeface="+mn-ea"/>
              </a:rPr>
              <a:t>Wyner</a:t>
            </a:r>
            <a:r>
              <a:rPr lang="en-US" altLang="zh-CN" dirty="0">
                <a:latin typeface="+mn-ea"/>
                <a:ea typeface="+mn-ea"/>
              </a:rPr>
              <a:t>, 1975</a:t>
            </a:r>
          </a:p>
          <a:p>
            <a:pPr lvl="1" algn="just"/>
            <a:r>
              <a:rPr lang="en-US" altLang="zh-CN" sz="2400" dirty="0" smtClean="0">
                <a:ea typeface="ＭＳ Ｐゴシック" pitchFamily="34" charset="-128"/>
                <a:cs typeface="Times New Roman" pitchFamily="18" charset="0"/>
              </a:rPr>
              <a:t>Recently received attention in multi-user wireless networks, such as Dr. Vincent Poor</a:t>
            </a:r>
            <a:r>
              <a:rPr lang="ja-JP" altLang="en-US" sz="2400" dirty="0" smtClean="0">
                <a:ea typeface="ＭＳ Ｐゴシック" pitchFamily="34" charset="-128"/>
                <a:cs typeface="Times New Roman" pitchFamily="18" charset="0"/>
              </a:rPr>
              <a:t>’</a:t>
            </a:r>
            <a:r>
              <a:rPr lang="en-US" altLang="ja-JP" sz="2400" dirty="0" smtClean="0">
                <a:ea typeface="ＭＳ Ｐゴシック" pitchFamily="34" charset="-128"/>
                <a:cs typeface="Times New Roman" pitchFamily="18" charset="0"/>
              </a:rPr>
              <a:t>s group</a:t>
            </a:r>
            <a:endParaRPr lang="en-US" altLang="ja-JP" sz="2400" b="1" dirty="0" smtClean="0">
              <a:solidFill>
                <a:schemeClr val="hlink"/>
              </a:solidFill>
              <a:ea typeface="ＭＳ Ｐゴシック" pitchFamily="34" charset="-128"/>
              <a:cs typeface="Times New Roman" pitchFamily="18" charset="0"/>
            </a:endParaRPr>
          </a:p>
          <a:p>
            <a:pPr lvl="1" eaLnBrk="1" hangingPunct="1">
              <a:lnSpc>
                <a:spcPct val="80000"/>
              </a:lnSpc>
              <a:spcBef>
                <a:spcPct val="25000"/>
              </a:spcBef>
              <a:spcAft>
                <a:spcPct val="15000"/>
              </a:spcAft>
              <a:buSzPct val="75000"/>
              <a:buFont typeface="Wingdings" pitchFamily="2" charset="2"/>
              <a:buChar char="l"/>
            </a:pPr>
            <a:endParaRPr lang="en-GB" altLang="zh-CN" dirty="0" smtClean="0">
              <a:ea typeface="ＭＳ Ｐゴシック" pitchFamily="34" charset="-128"/>
              <a:cs typeface="Times New Roman" pitchFamily="18" charset="0"/>
            </a:endParaRPr>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4</a:t>
            </a:fld>
            <a:r>
              <a:rPr lang="en-US"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685800" y="304800"/>
            <a:ext cx="8029575" cy="487363"/>
          </a:xfrm>
        </p:spPr>
        <p:txBody>
          <a:bodyPr>
            <a:noAutofit/>
          </a:bodyPr>
          <a:lstStyle/>
          <a:p>
            <a:pPr lvl="1" eaLnBrk="1" hangingPunct="1">
              <a:defRPr/>
            </a:pPr>
            <a:r>
              <a:rPr lang="en-US" altLang="zh-CN" sz="3200" i="0" dirty="0" smtClean="0">
                <a:latin typeface="+mj-lt"/>
                <a:ea typeface="ＭＳ Ｐゴシック" pitchFamily="34" charset="-128"/>
              </a:rPr>
              <a:t>Stackelberg </a:t>
            </a:r>
            <a:r>
              <a:rPr lang="en-US" altLang="zh-CN" sz="3200" i="0" dirty="0">
                <a:latin typeface="+mj-lt"/>
                <a:ea typeface="ＭＳ Ｐゴシック" pitchFamily="34" charset="-128"/>
              </a:rPr>
              <a:t>Game </a:t>
            </a:r>
            <a:r>
              <a:rPr lang="en-US" altLang="zh-CN" sz="3200" i="0" dirty="0" smtClean="0">
                <a:latin typeface="+mj-lt"/>
                <a:ea typeface="ＭＳ Ｐゴシック" pitchFamily="34" charset="-128"/>
              </a:rPr>
              <a:t>Preliminaries (2)</a:t>
            </a:r>
            <a:endParaRPr lang="en-US" altLang="zh-CN" sz="3200" i="0" dirty="0">
              <a:latin typeface="+mj-lt"/>
              <a:ea typeface="ＭＳ Ｐゴシック" pitchFamily="34" charset="-128"/>
            </a:endParaRPr>
          </a:p>
        </p:txBody>
      </p:sp>
      <p:sp>
        <p:nvSpPr>
          <p:cNvPr id="4" name="Rectangle 3"/>
          <p:cNvSpPr>
            <a:spLocks noGrp="1" noChangeArrowheads="1"/>
          </p:cNvSpPr>
          <p:nvPr>
            <p:ph idx="1"/>
          </p:nvPr>
        </p:nvSpPr>
        <p:spPr>
          <a:xfrm>
            <a:off x="381000" y="1066800"/>
            <a:ext cx="8382000" cy="5486400"/>
          </a:xfrm>
        </p:spPr>
        <p:txBody>
          <a:bodyPr/>
          <a:lstStyle/>
          <a:p>
            <a:pPr>
              <a:lnSpc>
                <a:spcPct val="105000"/>
              </a:lnSpc>
            </a:pPr>
            <a:r>
              <a:rPr lang="en-US" altLang="zh-CN" b="1" dirty="0" smtClean="0">
                <a:solidFill>
                  <a:srgbClr val="0070C0"/>
                </a:solidFill>
                <a:ea typeface="ＭＳ Ｐゴシック" pitchFamily="34" charset="-128"/>
                <a:cs typeface="Times New Roman" pitchFamily="18" charset="0"/>
              </a:rPr>
              <a:t>Applications in Physical Layer Security</a:t>
            </a:r>
            <a:endParaRPr lang="en-US" altLang="zh-CN" b="1" dirty="0">
              <a:solidFill>
                <a:srgbClr val="0070C0"/>
              </a:solidFill>
              <a:ea typeface="ＭＳ Ｐゴシック" pitchFamily="34" charset="-128"/>
              <a:cs typeface="Times New Roman" pitchFamily="18" charset="0"/>
            </a:endParaRPr>
          </a:p>
          <a:p>
            <a:pPr lvl="1" algn="just">
              <a:lnSpc>
                <a:spcPct val="105000"/>
              </a:lnSpc>
            </a:pPr>
            <a:r>
              <a:rPr lang="en-US" altLang="zh-CN" dirty="0">
                <a:ea typeface="ＭＳ Ｐゴシック" pitchFamily="34" charset="-128"/>
                <a:cs typeface="Times New Roman" pitchFamily="18" charset="0"/>
              </a:rPr>
              <a:t>Appropriate</a:t>
            </a:r>
            <a:r>
              <a:rPr lang="en-US" altLang="zh-CN" dirty="0"/>
              <a:t> </a:t>
            </a:r>
            <a:r>
              <a:rPr lang="en-GB" altLang="zh-CN" dirty="0">
                <a:ea typeface="ＭＳ Ｐゴシック" pitchFamily="34" charset="-128"/>
                <a:cs typeface="Times New Roman" pitchFamily="18" charset="0"/>
              </a:rPr>
              <a:t>for classes of system problems </a:t>
            </a:r>
            <a:r>
              <a:rPr lang="en-GB" altLang="zh-CN" dirty="0" smtClean="0">
                <a:ea typeface="ＭＳ Ｐゴシック" pitchFamily="34" charset="-128"/>
                <a:cs typeface="Times New Roman" pitchFamily="18" charset="0"/>
              </a:rPr>
              <a:t>consisting of multiple </a:t>
            </a:r>
            <a:r>
              <a:rPr lang="en-GB" altLang="zh-CN" dirty="0">
                <a:ea typeface="ＭＳ Ｐゴシック" pitchFamily="34" charset="-128"/>
                <a:cs typeface="Times New Roman" pitchFamily="18" charset="0"/>
              </a:rPr>
              <a:t>criteria, multiple decision makers, decentralized information, and natural hierarchy of decision making levels</a:t>
            </a:r>
            <a:r>
              <a:rPr lang="en-GB" altLang="zh-CN" dirty="0" smtClean="0">
                <a:ea typeface="ＭＳ Ｐゴシック" pitchFamily="34" charset="-128"/>
                <a:cs typeface="Times New Roman" pitchFamily="18" charset="0"/>
              </a:rPr>
              <a:t>.</a:t>
            </a:r>
          </a:p>
          <a:p>
            <a:pPr lvl="1" algn="just">
              <a:lnSpc>
                <a:spcPct val="105000"/>
              </a:lnSpc>
            </a:pPr>
            <a:r>
              <a:rPr lang="en-GB" altLang="zh-CN" dirty="0" smtClean="0">
                <a:ea typeface="ＭＳ Ｐゴシック" pitchFamily="34" charset="-128"/>
                <a:cs typeface="Times New Roman" pitchFamily="18" charset="0"/>
              </a:rPr>
              <a:t>To study the </a:t>
            </a:r>
            <a:r>
              <a:rPr lang="en-US" altLang="zh-CN" dirty="0">
                <a:ea typeface="ＭＳ Ｐゴシック" pitchFamily="34" charset="-128"/>
                <a:cs typeface="Times New Roman" pitchFamily="18" charset="0"/>
              </a:rPr>
              <a:t>i</a:t>
            </a:r>
            <a:r>
              <a:rPr lang="en-US" altLang="zh-CN" dirty="0" smtClean="0">
                <a:ea typeface="ＭＳ Ｐゴシック" pitchFamily="34" charset="-128"/>
                <a:cs typeface="Times New Roman" pitchFamily="18" charset="0"/>
              </a:rPr>
              <a:t>nteractions </a:t>
            </a:r>
            <a:r>
              <a:rPr lang="en-US" altLang="zh-CN" dirty="0">
                <a:ea typeface="ＭＳ Ｐゴシック" pitchFamily="34" charset="-128"/>
                <a:cs typeface="Times New Roman" pitchFamily="18" charset="0"/>
              </a:rPr>
              <a:t>b</a:t>
            </a:r>
            <a:r>
              <a:rPr lang="en-US" altLang="zh-CN" dirty="0" smtClean="0">
                <a:ea typeface="ＭＳ Ｐゴシック" pitchFamily="34" charset="-128"/>
                <a:cs typeface="Times New Roman" pitchFamily="18" charset="0"/>
              </a:rPr>
              <a:t>etween source-destination </a:t>
            </a:r>
            <a:r>
              <a:rPr lang="en-US" altLang="zh-CN" dirty="0">
                <a:ea typeface="ＭＳ Ｐゴシック" pitchFamily="34" charset="-128"/>
                <a:cs typeface="Times New Roman" pitchFamily="18" charset="0"/>
              </a:rPr>
              <a:t>p</a:t>
            </a:r>
            <a:r>
              <a:rPr lang="en-US" altLang="zh-CN" dirty="0" smtClean="0">
                <a:ea typeface="ＭＳ Ｐゴシック" pitchFamily="34" charset="-128"/>
                <a:cs typeface="Times New Roman" pitchFamily="18" charset="0"/>
              </a:rPr>
              <a:t>airs </a:t>
            </a:r>
            <a:r>
              <a:rPr lang="en-US" altLang="zh-CN" dirty="0">
                <a:ea typeface="ＭＳ Ｐゴシック" pitchFamily="34" charset="-128"/>
                <a:cs typeface="Times New Roman" pitchFamily="18" charset="0"/>
              </a:rPr>
              <a:t>and </a:t>
            </a:r>
            <a:r>
              <a:rPr lang="en-US" altLang="zh-CN" dirty="0" smtClean="0">
                <a:ea typeface="ＭＳ Ｐゴシック" pitchFamily="34" charset="-128"/>
                <a:cs typeface="Times New Roman" pitchFamily="18" charset="0"/>
              </a:rPr>
              <a:t>cooperative relays/jammers.</a:t>
            </a:r>
            <a:endParaRPr lang="en-GB" altLang="zh-CN" dirty="0">
              <a:ea typeface="ＭＳ Ｐゴシック" pitchFamily="34" charset="-128"/>
              <a:cs typeface="Times New Roman" pitchFamily="18" charset="0"/>
            </a:endParaRPr>
          </a:p>
          <a:p>
            <a:pPr>
              <a:lnSpc>
                <a:spcPct val="105000"/>
              </a:lnSpc>
            </a:pPr>
            <a:r>
              <a:rPr lang="en-US" altLang="zh-CN" b="1" dirty="0" smtClean="0">
                <a:solidFill>
                  <a:srgbClr val="0070C0"/>
                </a:solidFill>
                <a:ea typeface="ＭＳ Ｐゴシック" pitchFamily="34" charset="-128"/>
                <a:cs typeface="Times New Roman" pitchFamily="18" charset="0"/>
              </a:rPr>
              <a:t>Source-Destination Pair as Buyer: </a:t>
            </a:r>
          </a:p>
          <a:p>
            <a:pPr lvl="1">
              <a:lnSpc>
                <a:spcPct val="105000"/>
              </a:lnSpc>
            </a:pPr>
            <a:r>
              <a:rPr lang="en-US" altLang="zh-CN" sz="2000" dirty="0" smtClean="0">
                <a:ea typeface="ＭＳ Ｐゴシック" pitchFamily="34" charset="-128"/>
                <a:cs typeface="Times New Roman" pitchFamily="18" charset="0"/>
              </a:rPr>
              <a:t>The buyer-level game  </a:t>
            </a:r>
            <a:endParaRPr lang="en-US" altLang="zh-CN" sz="2000" dirty="0">
              <a:ea typeface="ＭＳ Ｐゴシック" pitchFamily="34" charset="-128"/>
              <a:cs typeface="Times New Roman" pitchFamily="18" charset="0"/>
            </a:endParaRPr>
          </a:p>
          <a:p>
            <a:pPr lvl="1">
              <a:lnSpc>
                <a:spcPct val="105000"/>
              </a:lnSpc>
            </a:pPr>
            <a:r>
              <a:rPr lang="en-US" altLang="zh-CN" sz="2000" dirty="0" smtClean="0">
                <a:ea typeface="ＭＳ Ｐゴシック" pitchFamily="34" charset="-128"/>
                <a:cs typeface="Times New Roman" pitchFamily="18" charset="0"/>
              </a:rPr>
              <a:t>Aim </a:t>
            </a:r>
            <a:r>
              <a:rPr lang="en-US" altLang="zh-CN" sz="2000" dirty="0">
                <a:ea typeface="ＭＳ Ｐゴシック" pitchFamily="34" charset="-128"/>
                <a:cs typeface="Times New Roman" pitchFamily="18" charset="0"/>
              </a:rPr>
              <a:t>to achieve the </a:t>
            </a:r>
            <a:r>
              <a:rPr lang="en-US" altLang="zh-CN" sz="2000" dirty="0" smtClean="0">
                <a:ea typeface="ＭＳ Ｐゴシック" pitchFamily="34" charset="-128"/>
                <a:cs typeface="Times New Roman" pitchFamily="18" charset="0"/>
              </a:rPr>
              <a:t>best security performance with </a:t>
            </a:r>
            <a:r>
              <a:rPr lang="en-US" altLang="zh-CN" sz="2000" dirty="0">
                <a:ea typeface="ＭＳ Ｐゴシック" pitchFamily="34" charset="-128"/>
                <a:cs typeface="Times New Roman" pitchFamily="18" charset="0"/>
              </a:rPr>
              <a:t>the </a:t>
            </a:r>
            <a:r>
              <a:rPr lang="en-US" altLang="zh-CN" sz="2000" dirty="0" smtClean="0">
                <a:ea typeface="ＭＳ Ｐゴシック" pitchFamily="34" charset="-128"/>
                <a:cs typeface="Times New Roman" pitchFamily="18" charset="0"/>
              </a:rPr>
              <a:t>relays/jammers’ help </a:t>
            </a:r>
            <a:r>
              <a:rPr lang="en-US" altLang="zh-CN" sz="2000" dirty="0">
                <a:ea typeface="ＭＳ Ｐゴシック" pitchFamily="34" charset="-128"/>
                <a:cs typeface="Times New Roman" pitchFamily="18" charset="0"/>
              </a:rPr>
              <a:t>with the least reimbursements </a:t>
            </a:r>
            <a:r>
              <a:rPr lang="en-US" altLang="zh-CN" sz="2000" dirty="0" smtClean="0">
                <a:ea typeface="ＭＳ Ｐゴシック" pitchFamily="34" charset="-128"/>
                <a:cs typeface="Times New Roman" pitchFamily="18" charset="0"/>
              </a:rPr>
              <a:t>to them.</a:t>
            </a:r>
            <a:endParaRPr lang="en-US" altLang="zh-CN" sz="2000" dirty="0">
              <a:ea typeface="ＭＳ Ｐゴシック" pitchFamily="34" charset="-128"/>
              <a:cs typeface="Times New Roman" pitchFamily="18" charset="0"/>
            </a:endParaRPr>
          </a:p>
          <a:p>
            <a:pPr>
              <a:lnSpc>
                <a:spcPct val="105000"/>
              </a:lnSpc>
            </a:pPr>
            <a:r>
              <a:rPr lang="en-US" altLang="zh-CN" b="1" dirty="0" smtClean="0">
                <a:solidFill>
                  <a:srgbClr val="0070C0"/>
                </a:solidFill>
                <a:ea typeface="ＭＳ Ｐゴシック" pitchFamily="34" charset="-128"/>
                <a:cs typeface="Times New Roman" pitchFamily="18" charset="0"/>
              </a:rPr>
              <a:t>Cooperative Relays/Jammers as Sellers:</a:t>
            </a:r>
          </a:p>
          <a:p>
            <a:pPr lvl="1">
              <a:lnSpc>
                <a:spcPct val="105000"/>
              </a:lnSpc>
            </a:pPr>
            <a:r>
              <a:rPr lang="en-US" altLang="zh-CN" sz="2000" dirty="0" smtClean="0">
                <a:ea typeface="ＭＳ Ｐゴシック" pitchFamily="34" charset="-128"/>
                <a:cs typeface="Times New Roman" pitchFamily="18" charset="0"/>
              </a:rPr>
              <a:t>The seller-level game</a:t>
            </a:r>
          </a:p>
          <a:p>
            <a:pPr lvl="1">
              <a:lnSpc>
                <a:spcPct val="105000"/>
              </a:lnSpc>
            </a:pPr>
            <a:r>
              <a:rPr lang="en-US" altLang="zh-CN" sz="2000" dirty="0" smtClean="0">
                <a:ea typeface="ＭＳ Ｐゴシック" pitchFamily="34" charset="-128"/>
                <a:cs typeface="Times New Roman" pitchFamily="18" charset="0"/>
              </a:rPr>
              <a:t>Aim </a:t>
            </a:r>
            <a:r>
              <a:rPr lang="en-US" altLang="zh-CN" sz="2000" dirty="0">
                <a:ea typeface="ＭＳ Ｐゴシック" pitchFamily="34" charset="-128"/>
                <a:cs typeface="Times New Roman" pitchFamily="18" charset="0"/>
              </a:rPr>
              <a:t>to </a:t>
            </a:r>
            <a:r>
              <a:rPr lang="en-US" altLang="zh-CN" sz="2000" dirty="0" smtClean="0">
                <a:ea typeface="ＭＳ Ｐゴシック" pitchFamily="34" charset="-128"/>
                <a:cs typeface="Times New Roman" pitchFamily="18" charset="0"/>
              </a:rPr>
              <a:t>gains </a:t>
            </a:r>
            <a:r>
              <a:rPr lang="en-US" altLang="zh-CN" sz="2000" dirty="0">
                <a:ea typeface="ＭＳ Ｐゴシック" pitchFamily="34" charset="-128"/>
                <a:cs typeface="Times New Roman" pitchFamily="18" charset="0"/>
              </a:rPr>
              <a:t>as many </a:t>
            </a:r>
            <a:r>
              <a:rPr lang="en-US" altLang="zh-CN" sz="2000" dirty="0" smtClean="0">
                <a:ea typeface="ＭＳ Ｐゴシック" pitchFamily="34" charset="-128"/>
                <a:cs typeface="Times New Roman" pitchFamily="18" charset="0"/>
              </a:rPr>
              <a:t>profits </a:t>
            </a:r>
            <a:r>
              <a:rPr lang="en-US" altLang="zh-CN" sz="2000" dirty="0">
                <a:ea typeface="ＭＳ Ｐゴシック" pitchFamily="34" charset="-128"/>
                <a:cs typeface="Times New Roman" pitchFamily="18" charset="0"/>
              </a:rPr>
              <a:t>as </a:t>
            </a:r>
            <a:r>
              <a:rPr lang="en-US" altLang="zh-CN" sz="2000" dirty="0" smtClean="0">
                <a:ea typeface="ＭＳ Ｐゴシック" pitchFamily="34" charset="-128"/>
                <a:cs typeface="Times New Roman" pitchFamily="18" charset="0"/>
              </a:rPr>
              <a:t>possible.</a:t>
            </a:r>
            <a:endParaRPr lang="en-GB" altLang="zh-CN" sz="2000" dirty="0">
              <a:ea typeface="ＭＳ Ｐゴシック" pitchFamily="34" charset="-128"/>
              <a:cs typeface="Times New Roman" pitchFamily="18" charset="0"/>
            </a:endParaRPr>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40</a:t>
            </a:fld>
            <a:r>
              <a:rPr lang="en-US" smtClean="0"/>
              <a:t>]</a:t>
            </a:r>
            <a:endParaRPr lang="en-US" dirty="0"/>
          </a:p>
        </p:txBody>
      </p:sp>
    </p:spTree>
    <p:custDataLst>
      <p:tags r:id="rId1"/>
    </p:custDataLst>
    <p:extLst>
      <p:ext uri="{BB962C8B-B14F-4D97-AF65-F5344CB8AC3E}">
        <p14:creationId xmlns:p14="http://schemas.microsoft.com/office/powerpoint/2010/main" val="15663734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1000"/>
                                        <p:tgtEl>
                                          <p:spTgt spid="4">
                                            <p:txEl>
                                              <p:pRg st="3" end="3"/>
                                            </p:txEl>
                                          </p:spTgt>
                                        </p:tgtEl>
                                      </p:cBhvr>
                                    </p:animEffect>
                                    <p:anim calcmode="lin" valueType="num">
                                      <p:cBhvr>
                                        <p:cTn id="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1000"/>
                                        <p:tgtEl>
                                          <p:spTgt spid="4">
                                            <p:txEl>
                                              <p:pRg st="4" end="4"/>
                                            </p:txEl>
                                          </p:spTgt>
                                        </p:tgtEl>
                                      </p:cBhvr>
                                    </p:animEffect>
                                    <p:anim calcmode="lin" valueType="num">
                                      <p:cBhvr>
                                        <p:cTn id="1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fade">
                                      <p:cBhvr>
                                        <p:cTn id="17" dur="1000"/>
                                        <p:tgtEl>
                                          <p:spTgt spid="4">
                                            <p:txEl>
                                              <p:pRg st="5" end="5"/>
                                            </p:txEl>
                                          </p:spTgt>
                                        </p:tgtEl>
                                      </p:cBhvr>
                                    </p:animEffect>
                                    <p:anim calcmode="lin" valueType="num">
                                      <p:cBhvr>
                                        <p:cTn id="1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 calcmode="lin" valueType="num">
                                      <p:cBhvr additive="base">
                                        <p:cTn id="24"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5" dur="1000" fill="hold"/>
                                        <p:tgtEl>
                                          <p:spTgt spid="4">
                                            <p:txEl>
                                              <p:pRg st="6" end="6"/>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 calcmode="lin" valueType="num">
                                      <p:cBhvr additive="base">
                                        <p:cTn id="28"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9" dur="1000" fill="hold"/>
                                        <p:tgtEl>
                                          <p:spTgt spid="4">
                                            <p:txEl>
                                              <p:pRg st="7" end="7"/>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4">
                                            <p:txEl>
                                              <p:pRg st="8" end="8"/>
                                            </p:txEl>
                                          </p:spTgt>
                                        </p:tgtEl>
                                        <p:attrNameLst>
                                          <p:attrName>style.visibility</p:attrName>
                                        </p:attrNameLst>
                                      </p:cBhvr>
                                      <p:to>
                                        <p:strVal val="visible"/>
                                      </p:to>
                                    </p:set>
                                    <p:anim calcmode="lin" valueType="num">
                                      <p:cBhvr additive="base">
                                        <p:cTn id="32"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3" dur="10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685800" y="304800"/>
            <a:ext cx="8029575" cy="487363"/>
          </a:xfrm>
        </p:spPr>
        <p:txBody>
          <a:bodyPr>
            <a:noAutofit/>
          </a:bodyPr>
          <a:lstStyle/>
          <a:p>
            <a:pPr>
              <a:defRPr/>
            </a:pPr>
            <a:r>
              <a:rPr lang="en-US" altLang="zh-CN" sz="2800" i="0" dirty="0" smtClean="0">
                <a:ea typeface="ＭＳ Ｐゴシック" pitchFamily="34" charset="-128"/>
              </a:rPr>
              <a:t>Date a Girl with her BF on the Same </a:t>
            </a:r>
            <a:r>
              <a:rPr lang="en-US" altLang="zh-CN" sz="2800" i="0" dirty="0">
                <a:ea typeface="ＭＳ Ｐゴシック" pitchFamily="34" charset="-128"/>
              </a:rPr>
              <a:t>T</a:t>
            </a:r>
            <a:r>
              <a:rPr lang="en-US" altLang="zh-CN" sz="2800" i="0" dirty="0" smtClean="0">
                <a:ea typeface="ＭＳ Ｐゴシック" pitchFamily="34" charset="-128"/>
              </a:rPr>
              <a:t>able</a:t>
            </a:r>
            <a:endParaRPr lang="en-US" altLang="zh-CN" sz="2800" i="0" dirty="0">
              <a:ea typeface="ＭＳ Ｐゴシック" pitchFamily="34" charset="-128"/>
            </a:endParaRPr>
          </a:p>
        </p:txBody>
      </p:sp>
      <p:sp>
        <p:nvSpPr>
          <p:cNvPr id="8" name="Rectangle 3"/>
          <p:cNvSpPr>
            <a:spLocks noGrp="1" noChangeArrowheads="1"/>
          </p:cNvSpPr>
          <p:nvPr>
            <p:ph idx="1"/>
            <p:custDataLst>
              <p:tags r:id="rId1"/>
            </p:custDataLst>
          </p:nvPr>
        </p:nvSpPr>
        <p:spPr>
          <a:xfrm>
            <a:off x="642910" y="1143000"/>
            <a:ext cx="8043890" cy="4929206"/>
          </a:xfrm>
          <a:ln>
            <a:miter lim="800000"/>
            <a:headEnd/>
            <a:tailEnd/>
          </a:ln>
          <a:extLst/>
        </p:spPr>
        <p:txBody>
          <a:bodyPr>
            <a:normAutofit fontScale="92500" lnSpcReduction="10000"/>
          </a:bodyPr>
          <a:lstStyle/>
          <a:p>
            <a:pPr marL="342900" lvl="1" indent="-342900" algn="just">
              <a:lnSpc>
                <a:spcPct val="105000"/>
              </a:lnSpc>
              <a:spcBef>
                <a:spcPct val="25000"/>
              </a:spcBef>
              <a:spcAft>
                <a:spcPct val="15000"/>
              </a:spcAft>
              <a:buSzPct val="75000"/>
              <a:buFont typeface="Wingdings" pitchFamily="2" charset="2"/>
              <a:buChar char="l"/>
              <a:defRPr/>
            </a:pPr>
            <a:r>
              <a:rPr lang="en-GB" sz="2600" b="1" dirty="0">
                <a:solidFill>
                  <a:srgbClr val="0070C0"/>
                </a:solidFill>
                <a:ea typeface="ＭＳ Ｐゴシック" pitchFamily="34" charset="-128"/>
                <a:cs typeface="Times New Roman" pitchFamily="18" charset="0"/>
              </a:rPr>
              <a:t>Solution with my Friend: Distract the poor BF</a:t>
            </a:r>
          </a:p>
          <a:p>
            <a:pPr lvl="1">
              <a:lnSpc>
                <a:spcPct val="105000"/>
              </a:lnSpc>
              <a:buSzPct val="75000"/>
              <a:buFont typeface="Wingdings" pitchFamily="2" charset="2"/>
              <a:buChar char="–"/>
              <a:defRPr/>
            </a:pPr>
            <a:r>
              <a:rPr lang="en-GB" sz="2400" dirty="0">
                <a:ea typeface="ＭＳ Ｐゴシック" pitchFamily="34" charset="-128"/>
              </a:rPr>
              <a:t>Both s-d capacity and s-e capacity </a:t>
            </a:r>
            <a:r>
              <a:rPr lang="en-GB" sz="2400" dirty="0" smtClean="0">
                <a:ea typeface="ＭＳ Ｐゴシック" pitchFamily="34" charset="-128"/>
              </a:rPr>
              <a:t>reduced.</a:t>
            </a:r>
            <a:endParaRPr lang="en-GB" sz="2400" dirty="0">
              <a:ea typeface="ＭＳ Ｐゴシック" pitchFamily="34" charset="-128"/>
            </a:endParaRPr>
          </a:p>
          <a:p>
            <a:pPr lvl="1">
              <a:lnSpc>
                <a:spcPct val="105000"/>
              </a:lnSpc>
              <a:buSzPct val="75000"/>
              <a:buFont typeface="Wingdings" pitchFamily="2" charset="2"/>
              <a:buChar char="–"/>
              <a:defRPr/>
            </a:pPr>
            <a:r>
              <a:rPr lang="en-GB" sz="2400" dirty="0">
                <a:ea typeface="ＭＳ Ｐゴシック" pitchFamily="34" charset="-128"/>
              </a:rPr>
              <a:t>But the secrecy capacity can be </a:t>
            </a:r>
            <a:r>
              <a:rPr lang="en-GB" sz="2400" dirty="0" smtClean="0">
                <a:ea typeface="ＭＳ Ｐゴシック" pitchFamily="34" charset="-128"/>
              </a:rPr>
              <a:t>increased.</a:t>
            </a:r>
            <a:endParaRPr lang="en-GB" sz="2400" dirty="0">
              <a:ea typeface="ＭＳ Ｐゴシック" pitchFamily="34" charset="-128"/>
            </a:endParaRPr>
          </a:p>
          <a:p>
            <a:pPr marL="342900" lvl="1" indent="-342900" algn="just">
              <a:lnSpc>
                <a:spcPct val="105000"/>
              </a:lnSpc>
              <a:spcBef>
                <a:spcPct val="25000"/>
              </a:spcBef>
              <a:spcAft>
                <a:spcPct val="15000"/>
              </a:spcAft>
              <a:buSzPct val="75000"/>
              <a:buFont typeface="Wingdings" pitchFamily="2" charset="2"/>
              <a:buChar char="l"/>
              <a:defRPr/>
            </a:pPr>
            <a:r>
              <a:rPr lang="en-GB" sz="2600" b="1" dirty="0">
                <a:solidFill>
                  <a:srgbClr val="0070C0"/>
                </a:solidFill>
                <a:ea typeface="ＭＳ Ｐゴシック" pitchFamily="34" charset="-128"/>
                <a:cs typeface="Times New Roman" pitchFamily="18" charset="0"/>
              </a:rPr>
              <a:t>Increase </a:t>
            </a:r>
            <a:r>
              <a:rPr lang="en-GB" sz="2600" b="1" dirty="0" smtClean="0">
                <a:solidFill>
                  <a:srgbClr val="0070C0"/>
                </a:solidFill>
                <a:ea typeface="ＭＳ Ｐゴシック" pitchFamily="34" charset="-128"/>
                <a:cs typeface="Times New Roman" pitchFamily="18" charset="0"/>
              </a:rPr>
              <a:t>secrecy rate </a:t>
            </a:r>
            <a:r>
              <a:rPr lang="en-GB" sz="2600" b="1" dirty="0">
                <a:solidFill>
                  <a:srgbClr val="0070C0"/>
                </a:solidFill>
                <a:ea typeface="ＭＳ Ｐゴシック" pitchFamily="34" charset="-128"/>
                <a:cs typeface="Times New Roman" pitchFamily="18" charset="0"/>
              </a:rPr>
              <a:t>by buying jamming </a:t>
            </a:r>
            <a:r>
              <a:rPr lang="en-GB" sz="2600" b="1" dirty="0" smtClean="0">
                <a:solidFill>
                  <a:srgbClr val="0070C0"/>
                </a:solidFill>
                <a:ea typeface="ＭＳ Ｐゴシック" pitchFamily="34" charset="-128"/>
                <a:cs typeface="Times New Roman" pitchFamily="18" charset="0"/>
              </a:rPr>
              <a:t>power.</a:t>
            </a:r>
            <a:endParaRPr lang="en-GB" sz="2600" b="1" dirty="0">
              <a:solidFill>
                <a:srgbClr val="0070C0"/>
              </a:solidFill>
              <a:ea typeface="ＭＳ Ｐゴシック" pitchFamily="34" charset="-128"/>
              <a:cs typeface="Times New Roman" pitchFamily="18" charset="0"/>
            </a:endParaRPr>
          </a:p>
          <a:p>
            <a:pPr marL="342900" lvl="1" indent="-342900" algn="just">
              <a:lnSpc>
                <a:spcPct val="105000"/>
              </a:lnSpc>
              <a:spcBef>
                <a:spcPct val="25000"/>
              </a:spcBef>
              <a:spcAft>
                <a:spcPct val="15000"/>
              </a:spcAft>
              <a:buSzPct val="75000"/>
              <a:buFont typeface="Wingdings" pitchFamily="2" charset="2"/>
              <a:buChar char="l"/>
              <a:defRPr/>
            </a:pPr>
            <a:r>
              <a:rPr lang="en-GB" sz="2600" b="1" dirty="0">
                <a:solidFill>
                  <a:srgbClr val="0070C0"/>
                </a:solidFill>
                <a:ea typeface="ＭＳ Ｐゴシック" pitchFamily="34" charset="-128"/>
                <a:cs typeface="Times New Roman" pitchFamily="18" charset="0"/>
              </a:rPr>
              <a:t>Jammer sets the optimal price to maximize </a:t>
            </a:r>
            <a:r>
              <a:rPr lang="en-GB" sz="2600" b="1" dirty="0" smtClean="0">
                <a:solidFill>
                  <a:srgbClr val="0070C0"/>
                </a:solidFill>
                <a:ea typeface="ＭＳ Ｐゴシック" pitchFamily="34" charset="-128"/>
                <a:cs typeface="Times New Roman" pitchFamily="18" charset="0"/>
              </a:rPr>
              <a:t>profits.     </a:t>
            </a:r>
            <a:endParaRPr lang="en-US" sz="2600" b="1" dirty="0">
              <a:solidFill>
                <a:srgbClr val="0070C0"/>
              </a:solidFill>
              <a:ea typeface="ＭＳ Ｐゴシック" pitchFamily="34" charset="-128"/>
              <a:cs typeface="Times New Roman" pitchFamily="18" charset="0"/>
            </a:endParaRPr>
          </a:p>
          <a:p>
            <a:pPr marL="902208" lvl="2" indent="-381000">
              <a:spcBef>
                <a:spcPct val="0"/>
              </a:spcBef>
              <a:buClrTx/>
              <a:buSzPct val="80000"/>
              <a:buFont typeface="Wingdings" pitchFamily="2" charset="2"/>
              <a:buChar char="ü"/>
              <a:defRPr/>
            </a:pPr>
            <a:endParaRPr lang="en-GB" dirty="0" smtClean="0">
              <a:ln w="18415" cmpd="sng">
                <a:solidFill>
                  <a:srgbClr val="000000"/>
                </a:solidFill>
                <a:prstDash val="solid"/>
              </a:ln>
              <a:solidFill>
                <a:srgbClr val="000000"/>
              </a:solidFill>
              <a:effectLst>
                <a:outerShdw blurRad="63500" dir="3600000" algn="tl" rotWithShape="0">
                  <a:srgbClr val="000000">
                    <a:alpha val="70000"/>
                  </a:srgbClr>
                </a:outerShdw>
              </a:effectLst>
              <a:latin typeface="Arial" pitchFamily="34" charset="0"/>
              <a:cs typeface="Arial" pitchFamily="34" charset="0"/>
            </a:endParaRPr>
          </a:p>
          <a:p>
            <a:pPr marL="381000" indent="-381000">
              <a:spcBef>
                <a:spcPct val="0"/>
              </a:spcBef>
              <a:buClr>
                <a:srgbClr val="7030A0"/>
              </a:buClr>
              <a:buFont typeface="Wingdings" pitchFamily="2" charset="2"/>
              <a:buNone/>
              <a:defRPr/>
            </a:pPr>
            <a:endParaRPr lang="en-GB" dirty="0" smtClean="0">
              <a:ln w="18415" cmpd="sng">
                <a:solidFill>
                  <a:srgbClr val="000000"/>
                </a:solidFill>
                <a:prstDash val="solid"/>
              </a:ln>
              <a:solidFill>
                <a:srgbClr val="000000"/>
              </a:solidFill>
              <a:effectLst>
                <a:outerShdw blurRad="63500" dir="3600000" algn="tl" rotWithShape="0">
                  <a:srgbClr val="000000">
                    <a:alpha val="70000"/>
                  </a:srgbClr>
                </a:outerShdw>
              </a:effectLst>
              <a:latin typeface="Arial" pitchFamily="34" charset="0"/>
              <a:ea typeface="+mn-ea"/>
              <a:cs typeface="Arial" pitchFamily="34" charset="0"/>
            </a:endParaRPr>
          </a:p>
          <a:p>
            <a:pPr marL="381000" indent="-381000">
              <a:spcBef>
                <a:spcPct val="0"/>
              </a:spcBef>
              <a:buClr>
                <a:srgbClr val="7030A0"/>
              </a:buClr>
              <a:buFont typeface="Wingdings" pitchFamily="2" charset="2"/>
              <a:buNone/>
              <a:defRPr/>
            </a:pPr>
            <a:endParaRPr lang="en-GB" dirty="0" smtClean="0">
              <a:ln w="18415" cmpd="sng">
                <a:solidFill>
                  <a:srgbClr val="000000"/>
                </a:solidFill>
                <a:prstDash val="solid"/>
              </a:ln>
              <a:solidFill>
                <a:srgbClr val="000000"/>
              </a:solidFill>
              <a:effectLst>
                <a:outerShdw blurRad="63500" dir="3600000" algn="tl" rotWithShape="0">
                  <a:srgbClr val="000000">
                    <a:alpha val="70000"/>
                  </a:srgbClr>
                </a:outerShdw>
              </a:effectLst>
              <a:latin typeface="Arial" pitchFamily="34" charset="0"/>
              <a:ea typeface="+mn-ea"/>
              <a:cs typeface="Arial" pitchFamily="34" charset="0"/>
            </a:endParaRPr>
          </a:p>
          <a:p>
            <a:pPr marL="381000" indent="-381000">
              <a:spcBef>
                <a:spcPct val="0"/>
              </a:spcBef>
              <a:buClr>
                <a:srgbClr val="7030A0"/>
              </a:buClr>
              <a:buFont typeface="Wingdings" pitchFamily="2" charset="2"/>
              <a:buNone/>
              <a:defRPr/>
            </a:pPr>
            <a:endParaRPr lang="en-GB" dirty="0" smtClean="0">
              <a:ln w="18415" cmpd="sng">
                <a:solidFill>
                  <a:srgbClr val="000000"/>
                </a:solidFill>
                <a:prstDash val="solid"/>
              </a:ln>
              <a:solidFill>
                <a:srgbClr val="000000"/>
              </a:solidFill>
              <a:effectLst>
                <a:outerShdw blurRad="63500" dir="3600000" algn="tl" rotWithShape="0">
                  <a:srgbClr val="000000">
                    <a:alpha val="70000"/>
                  </a:srgbClr>
                </a:outerShdw>
              </a:effectLst>
              <a:latin typeface="Arial" pitchFamily="34" charset="0"/>
              <a:ea typeface="+mn-ea"/>
              <a:cs typeface="Arial" pitchFamily="34" charset="0"/>
            </a:endParaRPr>
          </a:p>
          <a:p>
            <a:pPr marL="381000" indent="-381000">
              <a:spcBef>
                <a:spcPct val="0"/>
              </a:spcBef>
              <a:buClr>
                <a:srgbClr val="011643"/>
              </a:buClr>
              <a:buFont typeface="Wingdings" pitchFamily="2" charset="2"/>
              <a:buNone/>
              <a:defRPr/>
            </a:pPr>
            <a:endParaRPr lang="en-GB" dirty="0" smtClean="0">
              <a:ea typeface="+mn-ea"/>
              <a:cs typeface="+mn-cs"/>
            </a:endParaRPr>
          </a:p>
          <a:p>
            <a:pPr marL="381000" indent="-381000">
              <a:spcBef>
                <a:spcPct val="0"/>
              </a:spcBef>
              <a:buClr>
                <a:srgbClr val="011643"/>
              </a:buClr>
              <a:buFont typeface="Wingdings" pitchFamily="2" charset="2"/>
              <a:buNone/>
              <a:defRPr/>
            </a:pPr>
            <a:endParaRPr lang="en-GB" dirty="0" smtClean="0">
              <a:ea typeface="+mn-ea"/>
              <a:cs typeface="+mn-cs"/>
            </a:endParaRPr>
          </a:p>
          <a:p>
            <a:pPr marL="381000" indent="-381000">
              <a:spcBef>
                <a:spcPct val="0"/>
              </a:spcBef>
              <a:buClr>
                <a:srgbClr val="011643"/>
              </a:buClr>
              <a:buFont typeface="Wingdings" pitchFamily="2" charset="2"/>
              <a:buNone/>
              <a:defRPr/>
            </a:pPr>
            <a:endParaRPr lang="en-GB" dirty="0" smtClean="0">
              <a:ea typeface="+mn-ea"/>
              <a:cs typeface="+mn-cs"/>
            </a:endParaRPr>
          </a:p>
          <a:p>
            <a:pPr marL="381000" indent="-381000">
              <a:spcBef>
                <a:spcPct val="0"/>
              </a:spcBef>
              <a:buClr>
                <a:srgbClr val="011643"/>
              </a:buClr>
              <a:buFont typeface="Wingdings" pitchFamily="2" charset="2"/>
              <a:buNone/>
              <a:defRPr/>
            </a:pPr>
            <a:r>
              <a:rPr lang="en-GB" dirty="0" smtClean="0">
                <a:ea typeface="+mn-ea"/>
                <a:cs typeface="+mn-cs"/>
              </a:rPr>
              <a:t>	</a:t>
            </a:r>
            <a:endParaRPr lang="en-GB" sz="1600" dirty="0" smtClean="0">
              <a:latin typeface="Arial" pitchFamily="34" charset="0"/>
              <a:ea typeface="+mn-ea"/>
              <a:cs typeface="Arial" pitchFamily="34" charset="0"/>
            </a:endParaRPr>
          </a:p>
        </p:txBody>
      </p:sp>
      <p:pic>
        <p:nvPicPr>
          <p:cNvPr id="6349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3505200"/>
            <a:ext cx="47244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6349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4648200"/>
            <a:ext cx="48577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6349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9000" y="5715000"/>
            <a:ext cx="21812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41</a:t>
            </a:fld>
            <a:r>
              <a:rPr lang="en-US" smtClean="0"/>
              <a:t>]</a:t>
            </a:r>
            <a:endParaRPr lang="en-US" dirty="0"/>
          </a:p>
        </p:txBody>
      </p:sp>
    </p:spTree>
    <p:extLst>
      <p:ext uri="{BB962C8B-B14F-4D97-AF65-F5344CB8AC3E}">
        <p14:creationId xmlns:p14="http://schemas.microsoft.com/office/powerpoint/2010/main" val="291318583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2"/>
          <p:cNvSpPr>
            <a:spLocks noGrp="1" noChangeArrowheads="1"/>
          </p:cNvSpPr>
          <p:nvPr>
            <p:ph type="title" idx="4294967295"/>
          </p:nvPr>
        </p:nvSpPr>
        <p:spPr/>
        <p:txBody>
          <a:bodyPr/>
          <a:lstStyle/>
          <a:p>
            <a:pPr>
              <a:defRPr/>
            </a:pPr>
            <a:r>
              <a:rPr lang="en-US" sz="3200" i="0" dirty="0" smtClean="0">
                <a:ea typeface="ＭＳ Ｐゴシック" charset="-128"/>
              </a:rPr>
              <a:t>Game Definition</a:t>
            </a:r>
          </a:p>
        </p:txBody>
      </p:sp>
      <p:pic>
        <p:nvPicPr>
          <p:cNvPr id="645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1143000"/>
            <a:ext cx="739140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42</a:t>
            </a:fld>
            <a:r>
              <a:rPr lang="en-US"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2"/>
          <p:cNvSpPr>
            <a:spLocks noGrp="1" noChangeArrowheads="1"/>
          </p:cNvSpPr>
          <p:nvPr>
            <p:ph type="title" idx="4294967295"/>
          </p:nvPr>
        </p:nvSpPr>
        <p:spPr/>
        <p:txBody>
          <a:bodyPr/>
          <a:lstStyle/>
          <a:p>
            <a:pPr>
              <a:defRPr/>
            </a:pPr>
            <a:r>
              <a:rPr lang="en-US" sz="3200" i="0" dirty="0" smtClean="0">
                <a:ea typeface="ＭＳ Ｐゴシック" charset="-128"/>
              </a:rPr>
              <a:t>Source Analysis</a:t>
            </a:r>
          </a:p>
        </p:txBody>
      </p:sp>
      <p:pic>
        <p:nvPicPr>
          <p:cNvPr id="655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143000"/>
            <a:ext cx="762000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43</a:t>
            </a:fld>
            <a:r>
              <a:rPr lang="en-US"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2"/>
          <p:cNvSpPr>
            <a:spLocks noGrp="1" noChangeArrowheads="1"/>
          </p:cNvSpPr>
          <p:nvPr>
            <p:ph type="title" idx="4294967295"/>
          </p:nvPr>
        </p:nvSpPr>
        <p:spPr/>
        <p:txBody>
          <a:bodyPr/>
          <a:lstStyle/>
          <a:p>
            <a:pPr>
              <a:defRPr/>
            </a:pPr>
            <a:r>
              <a:rPr lang="en-US" sz="3200" i="0" dirty="0" smtClean="0">
                <a:ea typeface="ＭＳ Ｐゴシック" charset="-128"/>
              </a:rPr>
              <a:t>Jammer Analysis</a:t>
            </a:r>
          </a:p>
        </p:txBody>
      </p:sp>
      <p:pic>
        <p:nvPicPr>
          <p:cNvPr id="665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098550"/>
            <a:ext cx="7848600"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44</a:t>
            </a:fld>
            <a:r>
              <a:rPr lang="en-US"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2"/>
          <p:cNvSpPr>
            <a:spLocks noGrp="1" noChangeArrowheads="1"/>
          </p:cNvSpPr>
          <p:nvPr>
            <p:ph type="title" idx="4294967295"/>
          </p:nvPr>
        </p:nvSpPr>
        <p:spPr/>
        <p:txBody>
          <a:bodyPr/>
          <a:lstStyle/>
          <a:p>
            <a:pPr>
              <a:defRPr/>
            </a:pPr>
            <a:r>
              <a:rPr lang="en-US" sz="3200" i="0" dirty="0" smtClean="0">
                <a:ea typeface="ＭＳ Ｐゴシック" charset="-128"/>
              </a:rPr>
              <a:t>Results </a:t>
            </a:r>
          </a:p>
        </p:txBody>
      </p:sp>
      <p:pic>
        <p:nvPicPr>
          <p:cNvPr id="675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1295400"/>
            <a:ext cx="5029200"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67588" name="Rectangle 4"/>
          <p:cNvSpPr>
            <a:spLocks noChangeArrowheads="1"/>
          </p:cNvSpPr>
          <p:nvPr/>
        </p:nvSpPr>
        <p:spPr bwMode="auto">
          <a:xfrm>
            <a:off x="533400" y="5334000"/>
            <a:ext cx="8077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600" dirty="0"/>
              <a:t>Zhu Han, </a:t>
            </a:r>
            <a:r>
              <a:rPr lang="en-US" altLang="zh-CN" sz="1600" dirty="0" err="1"/>
              <a:t>Ninoslav</a:t>
            </a:r>
            <a:r>
              <a:rPr lang="en-US" altLang="zh-CN" sz="1600" dirty="0"/>
              <a:t> Marina, </a:t>
            </a:r>
            <a:r>
              <a:rPr lang="en-US" altLang="zh-CN" sz="1600" dirty="0" err="1"/>
              <a:t>Merouane</a:t>
            </a:r>
            <a:r>
              <a:rPr lang="en-US" altLang="zh-CN" sz="1600" dirty="0"/>
              <a:t> </a:t>
            </a:r>
            <a:r>
              <a:rPr lang="en-US" altLang="zh-CN" sz="1600" dirty="0" err="1"/>
              <a:t>Debbah</a:t>
            </a:r>
            <a:r>
              <a:rPr lang="en-US" altLang="zh-CN" sz="1600" dirty="0"/>
              <a:t>, and Are </a:t>
            </a:r>
            <a:r>
              <a:rPr lang="en-US" altLang="zh-CN" sz="1600" dirty="0" err="1"/>
              <a:t>Hjorungnes</a:t>
            </a:r>
            <a:r>
              <a:rPr lang="en-US" altLang="zh-CN" sz="1600" dirty="0"/>
              <a:t>, </a:t>
            </a:r>
            <a:r>
              <a:rPr lang="ja-JP" altLang="en-US" sz="1600" dirty="0"/>
              <a:t>“</a:t>
            </a:r>
            <a:r>
              <a:rPr lang="en-US" altLang="ja-JP" sz="1600" dirty="0"/>
              <a:t>Physical Layer Security Game: Interaction between Source, Eavesdropper and Friendly Jammer," EURASIP Journal on Wireless Communications and Networking, special issue on Wireless Physical Layer Security, Volume 2009, Article ID 452907, 10 pages, June 2009.</a:t>
            </a:r>
            <a:endParaRPr lang="en-US" altLang="zh-CN" sz="1600" dirty="0"/>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45</a:t>
            </a:fld>
            <a:r>
              <a:rPr lang="en-US"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GB" sz="3200" i="0" dirty="0" smtClean="0">
                <a:ea typeface="ＭＳ Ｐゴシック" charset="-128"/>
              </a:rPr>
              <a:t>Outline</a:t>
            </a:r>
          </a:p>
        </p:txBody>
      </p:sp>
      <p:sp>
        <p:nvSpPr>
          <p:cNvPr id="68611" name="Rectangle 3"/>
          <p:cNvSpPr>
            <a:spLocks noGrp="1" noChangeArrowheads="1"/>
          </p:cNvSpPr>
          <p:nvPr>
            <p:ph idx="1"/>
          </p:nvPr>
        </p:nvSpPr>
        <p:spPr>
          <a:xfrm>
            <a:off x="838200" y="1066800"/>
            <a:ext cx="7772400" cy="5486400"/>
          </a:xfrm>
        </p:spPr>
        <p:txBody>
          <a:bodyPr/>
          <a:lstStyle/>
          <a:p>
            <a:pPr>
              <a:lnSpc>
                <a:spcPct val="90000"/>
              </a:lnSpc>
            </a:pPr>
            <a:r>
              <a:rPr lang="en-US" altLang="zh-CN" dirty="0" smtClean="0">
                <a:ea typeface="ＭＳ Ｐゴシック" pitchFamily="34" charset="-128"/>
                <a:cs typeface="Times New Roman" pitchFamily="18" charset="0"/>
              </a:rPr>
              <a:t>Overview of Physical Layer </a:t>
            </a:r>
            <a:r>
              <a:rPr lang="en-US" altLang="zh-CN" dirty="0">
                <a:ea typeface="ＭＳ Ｐゴシック" pitchFamily="34" charset="-128"/>
                <a:cs typeface="Times New Roman" pitchFamily="18" charset="0"/>
              </a:rPr>
              <a:t>S</a:t>
            </a:r>
            <a:r>
              <a:rPr lang="en-US" altLang="zh-CN" dirty="0" smtClean="0">
                <a:ea typeface="ＭＳ Ｐゴシック" pitchFamily="34" charset="-128"/>
                <a:cs typeface="Times New Roman" pitchFamily="18" charset="0"/>
              </a:rPr>
              <a:t>ecurity</a:t>
            </a:r>
          </a:p>
          <a:p>
            <a:pPr>
              <a:lnSpc>
                <a:spcPct val="90000"/>
              </a:lnSpc>
            </a:pPr>
            <a:r>
              <a:rPr lang="en-US" altLang="zh-CN" dirty="0" smtClean="0">
                <a:ea typeface="ＭＳ Ｐゴシック" pitchFamily="34" charset="-128"/>
                <a:cs typeface="Times New Roman" pitchFamily="18" charset="0"/>
              </a:rPr>
              <a:t>Information Theoretic Fundamentals</a:t>
            </a:r>
          </a:p>
          <a:p>
            <a:pPr>
              <a:lnSpc>
                <a:spcPct val="90000"/>
              </a:lnSpc>
            </a:pPr>
            <a:r>
              <a:rPr lang="en-US" altLang="zh-CN" dirty="0" smtClean="0">
                <a:ea typeface="ＭＳ Ｐゴシック" pitchFamily="34" charset="-128"/>
                <a:cs typeface="Times New Roman" pitchFamily="18" charset="0"/>
              </a:rPr>
              <a:t>Signal Processing Technique</a:t>
            </a:r>
          </a:p>
          <a:p>
            <a:pPr>
              <a:lnSpc>
                <a:spcPct val="90000"/>
              </a:lnSpc>
            </a:pPr>
            <a:r>
              <a:rPr lang="en-US" altLang="zh-CN" dirty="0" smtClean="0">
                <a:ea typeface="ＭＳ Ｐゴシック" pitchFamily="34" charset="-128"/>
                <a:cs typeface="Times New Roman" pitchFamily="18" charset="0"/>
              </a:rPr>
              <a:t>Resource Allocation and Game Theoretical Study</a:t>
            </a:r>
          </a:p>
          <a:p>
            <a:pPr lvl="1">
              <a:lnSpc>
                <a:spcPct val="90000"/>
              </a:lnSpc>
            </a:pPr>
            <a:r>
              <a:rPr lang="en-US" altLang="zh-CN" dirty="0" smtClean="0">
                <a:ea typeface="ＭＳ Ｐゴシック" pitchFamily="34" charset="-128"/>
                <a:cs typeface="Times New Roman" pitchFamily="18" charset="0"/>
              </a:rPr>
              <a:t>Basics</a:t>
            </a:r>
          </a:p>
          <a:p>
            <a:pPr lvl="1">
              <a:lnSpc>
                <a:spcPct val="90000"/>
              </a:lnSpc>
            </a:pPr>
            <a:r>
              <a:rPr lang="en-US" altLang="zh-CN" dirty="0" smtClean="0">
                <a:ea typeface="ＭＳ Ｐゴシック" pitchFamily="34" charset="-128"/>
                <a:cs typeface="Times New Roman" pitchFamily="18" charset="0"/>
              </a:rPr>
              <a:t>Coalition Formation </a:t>
            </a:r>
          </a:p>
          <a:p>
            <a:pPr lvl="1">
              <a:lnSpc>
                <a:spcPct val="90000"/>
              </a:lnSpc>
            </a:pPr>
            <a:r>
              <a:rPr lang="en-US" altLang="zh-CN" dirty="0" smtClean="0">
                <a:ea typeface="ＭＳ Ｐゴシック" pitchFamily="34" charset="-128"/>
                <a:cs typeface="Times New Roman" pitchFamily="18" charset="0"/>
              </a:rPr>
              <a:t>Stackelberg </a:t>
            </a:r>
            <a:r>
              <a:rPr lang="en-US" altLang="zh-CN" dirty="0">
                <a:ea typeface="ＭＳ Ｐゴシック" pitchFamily="34" charset="-128"/>
                <a:cs typeface="Times New Roman" pitchFamily="18" charset="0"/>
              </a:rPr>
              <a:t>G</a:t>
            </a:r>
            <a:r>
              <a:rPr lang="en-US" altLang="zh-CN" dirty="0" smtClean="0">
                <a:ea typeface="ＭＳ Ｐゴシック" pitchFamily="34" charset="-128"/>
                <a:cs typeface="Times New Roman" pitchFamily="18" charset="0"/>
              </a:rPr>
              <a:t>ame</a:t>
            </a:r>
          </a:p>
          <a:p>
            <a:pPr lvl="1">
              <a:lnSpc>
                <a:spcPct val="90000"/>
              </a:lnSpc>
            </a:pPr>
            <a:r>
              <a:rPr lang="en-US" altLang="zh-CN" dirty="0" smtClean="0">
                <a:solidFill>
                  <a:srgbClr val="FF0000"/>
                </a:solidFill>
                <a:ea typeface="ＭＳ Ｐゴシック" pitchFamily="34" charset="-128"/>
                <a:cs typeface="Times New Roman" pitchFamily="18" charset="0"/>
              </a:rPr>
              <a:t>Auction Theory</a:t>
            </a:r>
          </a:p>
          <a:p>
            <a:pPr>
              <a:lnSpc>
                <a:spcPct val="90000"/>
              </a:lnSpc>
            </a:pPr>
            <a:r>
              <a:rPr lang="en-US" altLang="zh-CN" dirty="0" smtClean="0">
                <a:ea typeface="ＭＳ Ｐゴシック" pitchFamily="34" charset="-128"/>
                <a:cs typeface="Times New Roman" pitchFamily="18" charset="0"/>
              </a:rPr>
              <a:t>Variety of Applications</a:t>
            </a:r>
          </a:p>
          <a:p>
            <a:pPr>
              <a:lnSpc>
                <a:spcPct val="90000"/>
              </a:lnSpc>
            </a:pPr>
            <a:r>
              <a:rPr lang="en-US" altLang="zh-CN" dirty="0" smtClean="0">
                <a:ea typeface="ＭＳ Ｐゴシック" pitchFamily="34" charset="-128"/>
                <a:cs typeface="Times New Roman" pitchFamily="18" charset="0"/>
              </a:rPr>
              <a:t>Conclusion</a:t>
            </a:r>
            <a:endParaRPr lang="en-GB" altLang="zh-CN" dirty="0" smtClean="0">
              <a:ea typeface="ＭＳ Ｐゴシック" pitchFamily="34" charset="-128"/>
              <a:cs typeface="Times New Roman" pitchFamily="18" charset="0"/>
            </a:endParaRPr>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46</a:t>
            </a:fld>
            <a:r>
              <a:rPr lang="en-US"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685800" y="304800"/>
            <a:ext cx="8029575" cy="487363"/>
          </a:xfrm>
        </p:spPr>
        <p:txBody>
          <a:bodyPr>
            <a:noAutofit/>
          </a:bodyPr>
          <a:lstStyle/>
          <a:p>
            <a:pPr lvl="1">
              <a:lnSpc>
                <a:spcPct val="90000"/>
              </a:lnSpc>
              <a:defRPr/>
            </a:pPr>
            <a:r>
              <a:rPr lang="en-US" altLang="zh-CN" sz="3200" i="0" dirty="0" smtClean="0">
                <a:solidFill>
                  <a:schemeClr val="tx1"/>
                </a:solidFill>
                <a:ea typeface="ＭＳ Ｐゴシック" pitchFamily="34" charset="-128"/>
                <a:cs typeface="Times New Roman" pitchFamily="18" charset="0"/>
              </a:rPr>
              <a:t>Auction Theory Preliminaries (1)</a:t>
            </a:r>
          </a:p>
        </p:txBody>
      </p:sp>
      <p:sp>
        <p:nvSpPr>
          <p:cNvPr id="69635" name="内容占位符 6"/>
          <p:cNvSpPr>
            <a:spLocks noGrp="1"/>
          </p:cNvSpPr>
          <p:nvPr>
            <p:ph idx="1"/>
          </p:nvPr>
        </p:nvSpPr>
        <p:spPr/>
        <p:txBody>
          <a:bodyPr/>
          <a:lstStyle/>
          <a:p>
            <a:pPr algn="just"/>
            <a:r>
              <a:rPr lang="en-US" altLang="zh-CN" dirty="0">
                <a:ea typeface="ＭＳ Ｐゴシック" pitchFamily="34" charset="-128"/>
              </a:rPr>
              <a:t>Recently,</a:t>
            </a:r>
            <a:r>
              <a:rPr lang="en-US" altLang="zh-CN" b="1" dirty="0" smtClean="0">
                <a:solidFill>
                  <a:srgbClr val="0070C0"/>
                </a:solidFill>
                <a:ea typeface="ＭＳ Ｐゴシック" pitchFamily="34" charset="-128"/>
                <a:cs typeface="Times New Roman" pitchFamily="18" charset="0"/>
              </a:rPr>
              <a:t> auction theory</a:t>
            </a:r>
            <a:r>
              <a:rPr lang="en-US" altLang="zh-CN" dirty="0" smtClean="0">
                <a:ea typeface="ＭＳ Ｐゴシック" pitchFamily="34" charset="-128"/>
              </a:rPr>
              <a:t> (pioneered by Vickrey, </a:t>
            </a:r>
            <a:r>
              <a:rPr lang="en-US" altLang="zh-CN" dirty="0" err="1" smtClean="0">
                <a:ea typeface="ＭＳ Ｐゴシック" pitchFamily="34" charset="-128"/>
              </a:rPr>
              <a:t>etc</a:t>
            </a:r>
            <a:r>
              <a:rPr lang="en-US" altLang="zh-CN" dirty="0" smtClean="0">
                <a:ea typeface="ＭＳ Ｐゴシック" pitchFamily="34" charset="-128"/>
              </a:rPr>
              <a:t>) has been widely employed in wireless networks to solve the resource allocation issues.</a:t>
            </a:r>
          </a:p>
          <a:p>
            <a:pPr algn="just"/>
            <a:r>
              <a:rPr lang="en-US" altLang="zh-CN" dirty="0" smtClean="0"/>
              <a:t>In </a:t>
            </a:r>
            <a:r>
              <a:rPr lang="en-US" altLang="zh-CN" dirty="0"/>
              <a:t>an auction, each bidder bids for an item, or items, according to a </a:t>
            </a:r>
            <a:r>
              <a:rPr lang="en-US" altLang="zh-CN" dirty="0" smtClean="0"/>
              <a:t>specific mechanism, and </a:t>
            </a:r>
            <a:r>
              <a:rPr lang="en-US" altLang="zh-CN" dirty="0"/>
              <a:t>the allocation(s) and price(s) for the item, or items, are determined by </a:t>
            </a:r>
            <a:r>
              <a:rPr lang="en-US" altLang="zh-CN" dirty="0" smtClean="0"/>
              <a:t>specific rules.</a:t>
            </a:r>
            <a:endParaRPr lang="en-US" altLang="zh-CN" dirty="0" smtClean="0">
              <a:ea typeface="ＭＳ Ｐゴシック" pitchFamily="34" charset="-128"/>
            </a:endParaRPr>
          </a:p>
          <a:p>
            <a:pPr algn="just"/>
            <a:r>
              <a:rPr lang="en-US" altLang="zh-CN" b="1" dirty="0">
                <a:solidFill>
                  <a:srgbClr val="0070C0"/>
                </a:solidFill>
                <a:ea typeface="ＭＳ Ｐゴシック" pitchFamily="34" charset="-128"/>
                <a:cs typeface="Times New Roman" pitchFamily="18" charset="0"/>
              </a:rPr>
              <a:t>Auctioneers:</a:t>
            </a:r>
            <a:r>
              <a:rPr lang="en-US" altLang="zh-CN" dirty="0" smtClean="0">
                <a:ea typeface="ＭＳ Ｐゴシック" pitchFamily="34" charset="-128"/>
              </a:rPr>
              <a:t> The players own resources (spectrum, power, </a:t>
            </a:r>
            <a:r>
              <a:rPr lang="en-US" altLang="zh-CN" dirty="0" err="1" smtClean="0">
                <a:ea typeface="ＭＳ Ｐゴシック" pitchFamily="34" charset="-128"/>
              </a:rPr>
              <a:t>etc</a:t>
            </a:r>
            <a:r>
              <a:rPr lang="en-US" altLang="zh-CN" dirty="0" smtClean="0">
                <a:ea typeface="ＭＳ Ｐゴシック" pitchFamily="34" charset="-128"/>
              </a:rPr>
              <a:t>) and expect to earn rewards by offering the resources. </a:t>
            </a:r>
          </a:p>
          <a:p>
            <a:pPr algn="just"/>
            <a:r>
              <a:rPr lang="en-US" altLang="zh-CN" b="1" dirty="0">
                <a:solidFill>
                  <a:srgbClr val="0070C0"/>
                </a:solidFill>
                <a:ea typeface="ＭＳ Ｐゴシック" pitchFamily="34" charset="-128"/>
                <a:cs typeface="Times New Roman" pitchFamily="18" charset="0"/>
              </a:rPr>
              <a:t>Bidders:</a:t>
            </a:r>
            <a:r>
              <a:rPr lang="en-US" altLang="zh-CN" dirty="0" smtClean="0">
                <a:ea typeface="ＭＳ Ｐゴシック" pitchFamily="34" charset="-128"/>
              </a:rPr>
              <a:t> The players hope to obtain the resources from the auctioneers to improve their performance but in return need to provide some rewards.</a:t>
            </a:r>
          </a:p>
          <a:p>
            <a:pPr lvl="1"/>
            <a:endParaRPr lang="zh-CN" altLang="en-US" dirty="0" smtClean="0">
              <a:ea typeface="ＭＳ Ｐゴシック" pitchFamily="34" charset="-128"/>
            </a:endParaRPr>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47</a:t>
            </a:fld>
            <a:r>
              <a:rPr lang="en-US" smtClean="0"/>
              <a: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685800" y="304800"/>
            <a:ext cx="8029575" cy="487363"/>
          </a:xfrm>
        </p:spPr>
        <p:txBody>
          <a:bodyPr>
            <a:noAutofit/>
          </a:bodyPr>
          <a:lstStyle/>
          <a:p>
            <a:pPr lvl="1">
              <a:lnSpc>
                <a:spcPct val="90000"/>
              </a:lnSpc>
              <a:defRPr/>
            </a:pPr>
            <a:r>
              <a:rPr lang="en-US" altLang="zh-CN" sz="3200" i="0" dirty="0" smtClean="0">
                <a:solidFill>
                  <a:schemeClr val="tx1"/>
                </a:solidFill>
                <a:ea typeface="ＭＳ Ｐゴシック" pitchFamily="34" charset="-128"/>
                <a:cs typeface="Times New Roman" pitchFamily="18" charset="0"/>
              </a:rPr>
              <a:t>Auction Theory Preliminaries (2)</a:t>
            </a:r>
          </a:p>
        </p:txBody>
      </p:sp>
      <p:sp>
        <p:nvSpPr>
          <p:cNvPr id="69635" name="内容占位符 6"/>
          <p:cNvSpPr>
            <a:spLocks noGrp="1"/>
          </p:cNvSpPr>
          <p:nvPr>
            <p:ph idx="1"/>
          </p:nvPr>
        </p:nvSpPr>
        <p:spPr/>
        <p:txBody>
          <a:bodyPr/>
          <a:lstStyle/>
          <a:p>
            <a:pPr algn="just"/>
            <a:r>
              <a:rPr lang="en-US" altLang="zh-CN" b="1" dirty="0">
                <a:solidFill>
                  <a:srgbClr val="0070C0"/>
                </a:solidFill>
                <a:ea typeface="ＭＳ Ｐゴシック" pitchFamily="34" charset="-128"/>
                <a:cs typeface="Times New Roman" pitchFamily="18" charset="0"/>
              </a:rPr>
              <a:t>Various Types:</a:t>
            </a:r>
          </a:p>
          <a:p>
            <a:pPr lvl="1"/>
            <a:r>
              <a:rPr lang="en-US" altLang="zh-CN" dirty="0" smtClean="0">
                <a:ea typeface="ＭＳ Ｐゴシック" pitchFamily="34" charset="-128"/>
              </a:rPr>
              <a:t>Vickrey Auction [</a:t>
            </a:r>
            <a:r>
              <a:rPr lang="en-US" altLang="zh-CN" dirty="0" smtClean="0"/>
              <a:t>Vickrey’1961</a:t>
            </a:r>
            <a:r>
              <a:rPr lang="en-US" altLang="zh-CN" dirty="0" smtClean="0">
                <a:ea typeface="ＭＳ Ｐゴシック" pitchFamily="34" charset="-128"/>
              </a:rPr>
              <a:t>]</a:t>
            </a:r>
          </a:p>
          <a:p>
            <a:pPr lvl="1" algn="just"/>
            <a:r>
              <a:rPr lang="en-US" altLang="zh-CN" dirty="0" smtClean="0">
                <a:ea typeface="ＭＳ Ｐゴシック" pitchFamily="34" charset="-128"/>
              </a:rPr>
              <a:t>Ascending Auction [Ausubel’1997, </a:t>
            </a:r>
            <a:r>
              <a:rPr lang="en-US" altLang="zh-CN" dirty="0" smtClean="0"/>
              <a:t>Cramton’1998</a:t>
            </a:r>
            <a:r>
              <a:rPr lang="en-US" altLang="zh-CN" dirty="0" smtClean="0">
                <a:ea typeface="ＭＳ Ｐゴシック" pitchFamily="34" charset="-128"/>
              </a:rPr>
              <a:t>]</a:t>
            </a:r>
          </a:p>
          <a:p>
            <a:pPr lvl="1" algn="just"/>
            <a:r>
              <a:rPr lang="en-US" altLang="zh-CN" dirty="0" smtClean="0">
                <a:ea typeface="ＭＳ Ｐゴシック" pitchFamily="34" charset="-128"/>
              </a:rPr>
              <a:t>First Price Auction, Second Price Auction</a:t>
            </a:r>
          </a:p>
          <a:p>
            <a:pPr lvl="1" algn="just"/>
            <a:r>
              <a:rPr lang="en-US" altLang="zh-CN" dirty="0" smtClean="0">
                <a:ea typeface="ＭＳ Ｐゴシック" pitchFamily="34" charset="-128"/>
              </a:rPr>
              <a:t>Single Object Auction, Multiple Object Auction</a:t>
            </a:r>
          </a:p>
          <a:p>
            <a:pPr lvl="1" algn="just"/>
            <a:r>
              <a:rPr lang="en-US" altLang="zh-CN" dirty="0" smtClean="0">
                <a:ea typeface="ＭＳ Ｐゴシック" pitchFamily="34" charset="-128"/>
              </a:rPr>
              <a:t>Double Auction (multiple auctioneers and multiple bidders)</a:t>
            </a:r>
          </a:p>
          <a:p>
            <a:pPr marL="342900" lvl="1" indent="-342900" algn="just">
              <a:lnSpc>
                <a:spcPct val="95000"/>
              </a:lnSpc>
              <a:spcBef>
                <a:spcPct val="25000"/>
              </a:spcBef>
              <a:spcAft>
                <a:spcPct val="15000"/>
              </a:spcAft>
              <a:buSzPct val="75000"/>
              <a:buFont typeface="Wingdings" pitchFamily="2" charset="2"/>
              <a:buChar char="l"/>
            </a:pPr>
            <a:r>
              <a:rPr lang="en-US" altLang="zh-CN" sz="2400" b="1" dirty="0">
                <a:solidFill>
                  <a:srgbClr val="0070C0"/>
                </a:solidFill>
                <a:ea typeface="ＭＳ Ｐゴシック" pitchFamily="34" charset="-128"/>
                <a:cs typeface="Times New Roman" pitchFamily="18" charset="0"/>
              </a:rPr>
              <a:t>Hot Application Scenarios</a:t>
            </a:r>
            <a:r>
              <a:rPr lang="en-US" altLang="zh-CN" sz="2400" b="1" dirty="0" smtClean="0">
                <a:solidFill>
                  <a:srgbClr val="0070C0"/>
                </a:solidFill>
                <a:ea typeface="ＭＳ Ｐゴシック" pitchFamily="34" charset="-128"/>
                <a:cs typeface="Times New Roman" pitchFamily="18" charset="0"/>
              </a:rPr>
              <a:t>:</a:t>
            </a:r>
            <a:endParaRPr lang="en-US" altLang="zh-CN" dirty="0">
              <a:ea typeface="ＭＳ Ｐゴシック" pitchFamily="34" charset="-128"/>
            </a:endParaRPr>
          </a:p>
          <a:p>
            <a:pPr lvl="1" algn="just"/>
            <a:r>
              <a:rPr lang="en-US" altLang="zh-CN" dirty="0" smtClean="0">
                <a:ea typeface="ＭＳ Ｐゴシック" pitchFamily="34" charset="-128"/>
              </a:rPr>
              <a:t>Cognitive Radio Networks (PU as auctioneer and SUs as bidders)</a:t>
            </a:r>
          </a:p>
          <a:p>
            <a:pPr lvl="1" algn="just"/>
            <a:r>
              <a:rPr lang="en-US" altLang="zh-CN" dirty="0" smtClean="0">
                <a:ea typeface="ＭＳ Ｐゴシック" pitchFamily="34" charset="-128"/>
              </a:rPr>
              <a:t>WLAN (users compete for the transmission resources)</a:t>
            </a:r>
          </a:p>
          <a:p>
            <a:pPr lvl="1" algn="just"/>
            <a:r>
              <a:rPr lang="en-US" altLang="zh-CN" dirty="0" smtClean="0">
                <a:ea typeface="ＭＳ Ｐゴシック" pitchFamily="34" charset="-128"/>
              </a:rPr>
              <a:t>Cellular Networks (D2D, </a:t>
            </a:r>
            <a:r>
              <a:rPr lang="en-US" altLang="zh-CN" dirty="0" err="1" smtClean="0">
                <a:ea typeface="ＭＳ Ｐゴシック" pitchFamily="34" charset="-128"/>
              </a:rPr>
              <a:t>Femtocell</a:t>
            </a:r>
            <a:r>
              <a:rPr lang="en-US" altLang="zh-CN" dirty="0" smtClean="0">
                <a:ea typeface="ＭＳ Ｐゴシック" pitchFamily="34" charset="-128"/>
              </a:rPr>
              <a:t>)</a:t>
            </a:r>
          </a:p>
          <a:p>
            <a:pPr lvl="1" algn="just"/>
            <a:endParaRPr lang="en-US" altLang="zh-CN" dirty="0" smtClean="0">
              <a:ea typeface="ＭＳ Ｐゴシック" pitchFamily="34" charset="-128"/>
            </a:endParaRPr>
          </a:p>
          <a:p>
            <a:pPr lvl="1"/>
            <a:endParaRPr lang="zh-CN" altLang="en-US" dirty="0" smtClean="0">
              <a:ea typeface="ＭＳ Ｐゴシック" pitchFamily="34" charset="-128"/>
            </a:endParaRPr>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48</a:t>
            </a:fld>
            <a:r>
              <a:rPr lang="en-US" smtClean="0"/>
              <a:t>]</a:t>
            </a:r>
            <a:endParaRPr lang="en-US" dirty="0"/>
          </a:p>
        </p:txBody>
      </p:sp>
    </p:spTree>
    <p:extLst>
      <p:ext uri="{BB962C8B-B14F-4D97-AF65-F5344CB8AC3E}">
        <p14:creationId xmlns:p14="http://schemas.microsoft.com/office/powerpoint/2010/main" val="196117153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685800" y="304800"/>
            <a:ext cx="8029575" cy="487363"/>
          </a:xfrm>
        </p:spPr>
        <p:txBody>
          <a:bodyPr>
            <a:noAutofit/>
          </a:bodyPr>
          <a:lstStyle/>
          <a:p>
            <a:pPr lvl="1">
              <a:lnSpc>
                <a:spcPct val="90000"/>
              </a:lnSpc>
              <a:defRPr/>
            </a:pPr>
            <a:r>
              <a:rPr lang="en-US" altLang="zh-CN" sz="3200" i="0" dirty="0" smtClean="0">
                <a:solidFill>
                  <a:schemeClr val="tx1"/>
                </a:solidFill>
                <a:ea typeface="ＭＳ Ｐゴシック" pitchFamily="34" charset="-128"/>
                <a:cs typeface="Times New Roman" pitchFamily="18" charset="0"/>
              </a:rPr>
              <a:t>Ascending Auction</a:t>
            </a:r>
          </a:p>
        </p:txBody>
      </p:sp>
      <p:sp>
        <p:nvSpPr>
          <p:cNvPr id="69635" name="内容占位符 6"/>
          <p:cNvSpPr>
            <a:spLocks noGrp="1"/>
          </p:cNvSpPr>
          <p:nvPr>
            <p:ph idx="1"/>
          </p:nvPr>
        </p:nvSpPr>
        <p:spPr/>
        <p:txBody>
          <a:bodyPr/>
          <a:lstStyle/>
          <a:p>
            <a:pPr algn="just"/>
            <a:r>
              <a:rPr lang="en-US" altLang="zh-CN" b="1" dirty="0" smtClean="0">
                <a:solidFill>
                  <a:srgbClr val="0070C0"/>
                </a:solidFill>
                <a:ea typeface="ＭＳ Ｐゴシック" pitchFamily="34" charset="-128"/>
                <a:cs typeface="Times New Roman" pitchFamily="18" charset="0"/>
              </a:rPr>
              <a:t>Procedure of Ascending Auction</a:t>
            </a:r>
            <a:endParaRPr lang="en-US" altLang="zh-CN" b="1" dirty="0">
              <a:solidFill>
                <a:srgbClr val="0070C0"/>
              </a:solidFill>
              <a:ea typeface="ＭＳ Ｐゴシック" pitchFamily="34" charset="-128"/>
              <a:cs typeface="Times New Roman" pitchFamily="18" charset="0"/>
            </a:endParaRPr>
          </a:p>
          <a:p>
            <a:pPr lvl="1"/>
            <a:r>
              <a:rPr lang="en-US" altLang="zh-CN" dirty="0" smtClean="0">
                <a:ea typeface="ＭＳ Ｐゴシック" pitchFamily="34" charset="-128"/>
              </a:rPr>
              <a:t>The auctioneer announces an initial price to the bidders;</a:t>
            </a:r>
          </a:p>
          <a:p>
            <a:pPr lvl="1"/>
            <a:r>
              <a:rPr lang="en-US" altLang="zh-CN" dirty="0">
                <a:ea typeface="ＭＳ Ｐゴシック" pitchFamily="34" charset="-128"/>
              </a:rPr>
              <a:t>The bidders report back the quantities demanded at that price </a:t>
            </a:r>
            <a:r>
              <a:rPr lang="en-US" altLang="zh-CN" dirty="0" smtClean="0">
                <a:ea typeface="ＭＳ Ｐゴシック" pitchFamily="34" charset="-128"/>
              </a:rPr>
              <a:t>;</a:t>
            </a:r>
          </a:p>
          <a:p>
            <a:pPr lvl="1"/>
            <a:r>
              <a:rPr lang="en-US" altLang="zh-CN" dirty="0" smtClean="0">
                <a:ea typeface="ＭＳ Ｐゴシック" pitchFamily="34" charset="-128"/>
              </a:rPr>
              <a:t>The auctioneer raises the price;</a:t>
            </a:r>
          </a:p>
          <a:p>
            <a:pPr lvl="1"/>
            <a:r>
              <a:rPr lang="en-US" altLang="zh-CN" dirty="0" smtClean="0">
                <a:ea typeface="ＭＳ Ｐゴシック" pitchFamily="34" charset="-128"/>
              </a:rPr>
              <a:t>This process repeats until the sum of the reported bids meet the total quantity of the on-sale resources.</a:t>
            </a:r>
          </a:p>
          <a:p>
            <a:pPr marL="342900" lvl="1" indent="-342900" algn="just">
              <a:lnSpc>
                <a:spcPct val="95000"/>
              </a:lnSpc>
              <a:spcBef>
                <a:spcPct val="25000"/>
              </a:spcBef>
              <a:spcAft>
                <a:spcPct val="15000"/>
              </a:spcAft>
              <a:buSzPct val="75000"/>
              <a:buFont typeface="Wingdings" pitchFamily="2" charset="2"/>
              <a:buChar char="l"/>
            </a:pPr>
            <a:r>
              <a:rPr lang="en-US" altLang="zh-CN" sz="2400" b="1" dirty="0" smtClean="0">
                <a:solidFill>
                  <a:srgbClr val="0070C0"/>
                </a:solidFill>
                <a:ea typeface="ＭＳ Ｐゴシック" pitchFamily="34" charset="-128"/>
                <a:cs typeface="Times New Roman" pitchFamily="18" charset="0"/>
              </a:rPr>
              <a:t>Properties:</a:t>
            </a:r>
            <a:endParaRPr lang="en-US" altLang="zh-CN" dirty="0" smtClean="0">
              <a:ea typeface="ＭＳ Ｐゴシック" pitchFamily="34" charset="-128"/>
            </a:endParaRPr>
          </a:p>
          <a:p>
            <a:pPr lvl="1" algn="just"/>
            <a:r>
              <a:rPr lang="en-US" altLang="zh-CN" dirty="0" smtClean="0">
                <a:ea typeface="ＭＳ Ｐゴシック" pitchFamily="34" charset="-128"/>
              </a:rPr>
              <a:t>With </a:t>
            </a:r>
            <a:r>
              <a:rPr lang="en-US" altLang="zh-CN" dirty="0">
                <a:ea typeface="ＭＳ Ｐゴシック" pitchFamily="34" charset="-128"/>
              </a:rPr>
              <a:t>private values, </a:t>
            </a:r>
            <a:r>
              <a:rPr lang="en-US" altLang="zh-CN" dirty="0" smtClean="0">
                <a:ea typeface="ＭＳ Ｐゴシック" pitchFamily="34" charset="-128"/>
              </a:rPr>
              <a:t>this ascending auction </a:t>
            </a:r>
            <a:r>
              <a:rPr lang="en-US" altLang="zh-CN" dirty="0">
                <a:ea typeface="ＭＳ Ｐゴシック" pitchFamily="34" charset="-128"/>
              </a:rPr>
              <a:t>yields the </a:t>
            </a:r>
            <a:r>
              <a:rPr lang="en-US" altLang="zh-CN" dirty="0" smtClean="0">
                <a:ea typeface="ＭＳ Ｐゴシック" pitchFamily="34" charset="-128"/>
              </a:rPr>
              <a:t>same outcome as </a:t>
            </a:r>
            <a:r>
              <a:rPr lang="en-US" altLang="zh-CN" dirty="0">
                <a:ea typeface="ＭＳ Ｐゴシック" pitchFamily="34" charset="-128"/>
              </a:rPr>
              <a:t>the (sealed-bid) Vickrey auction, but has advantages of simplicity and privacy preservation</a:t>
            </a:r>
            <a:r>
              <a:rPr lang="en-US" altLang="zh-CN" dirty="0" smtClean="0">
                <a:ea typeface="ＭＳ Ｐゴシック" pitchFamily="34" charset="-128"/>
              </a:rPr>
              <a:t>.</a:t>
            </a:r>
          </a:p>
          <a:p>
            <a:pPr lvl="1" algn="just"/>
            <a:r>
              <a:rPr lang="en-US" altLang="zh-CN" dirty="0">
                <a:ea typeface="ＭＳ Ｐゴシック" pitchFamily="34" charset="-128"/>
              </a:rPr>
              <a:t>With interdependent values, </a:t>
            </a:r>
            <a:r>
              <a:rPr lang="en-US" altLang="zh-CN" dirty="0" smtClean="0">
                <a:ea typeface="ＭＳ Ｐゴシック" pitchFamily="34" charset="-128"/>
              </a:rPr>
              <a:t>this ascending auction </a:t>
            </a:r>
            <a:r>
              <a:rPr lang="en-US" altLang="zh-CN" dirty="0">
                <a:ea typeface="ＭＳ Ｐゴシック" pitchFamily="34" charset="-128"/>
              </a:rPr>
              <a:t>may retain </a:t>
            </a:r>
            <a:r>
              <a:rPr lang="en-US" altLang="zh-CN" dirty="0" smtClean="0">
                <a:ea typeface="ＭＳ Ｐゴシック" pitchFamily="34" charset="-128"/>
              </a:rPr>
              <a:t>efficiency</a:t>
            </a:r>
            <a:r>
              <a:rPr lang="en-US" altLang="zh-CN" dirty="0">
                <a:ea typeface="ＭＳ Ｐゴシック" pitchFamily="34" charset="-128"/>
              </a:rPr>
              <a:t>, whereas the </a:t>
            </a:r>
            <a:r>
              <a:rPr lang="en-US" altLang="zh-CN" dirty="0" smtClean="0">
                <a:ea typeface="ＭＳ Ｐゴシック" pitchFamily="34" charset="-128"/>
              </a:rPr>
              <a:t>Vickrey auction suffers </a:t>
            </a:r>
            <a:r>
              <a:rPr lang="en-US" altLang="zh-CN" dirty="0">
                <a:ea typeface="ＭＳ Ｐゴシック" pitchFamily="34" charset="-128"/>
              </a:rPr>
              <a:t>from a generalized Winner's Curse</a:t>
            </a:r>
            <a:r>
              <a:rPr lang="en-US" altLang="zh-CN" dirty="0" smtClean="0"/>
              <a:t>.</a:t>
            </a:r>
            <a:endParaRPr lang="en-US" altLang="zh-CN" dirty="0" smtClean="0">
              <a:ea typeface="ＭＳ Ｐゴシック" pitchFamily="34" charset="-128"/>
            </a:endParaRPr>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49</a:t>
            </a:fld>
            <a:r>
              <a:rPr lang="en-US" smtClean="0"/>
              <a:t>]</a:t>
            </a:r>
            <a:endParaRPr lang="en-US" dirty="0"/>
          </a:p>
        </p:txBody>
      </p:sp>
    </p:spTree>
    <p:extLst>
      <p:ext uri="{BB962C8B-B14F-4D97-AF65-F5344CB8AC3E}">
        <p14:creationId xmlns:p14="http://schemas.microsoft.com/office/powerpoint/2010/main" val="367749329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altLang="zh-CN" sz="3200" i="0" dirty="0" smtClean="0">
                <a:ea typeface="ＭＳ Ｐゴシック" pitchFamily="34" charset="-128"/>
              </a:rPr>
              <a:t>PHY Security: Simple Example</a:t>
            </a:r>
            <a:endParaRPr lang="en-GB" i="0" dirty="0" smtClean="0">
              <a:ea typeface="ＭＳ Ｐゴシック" pitchFamily="34" charset="-128"/>
            </a:endParaRPr>
          </a:p>
        </p:txBody>
      </p:sp>
      <p:sp>
        <p:nvSpPr>
          <p:cNvPr id="26627" name="Rectangle 3"/>
          <p:cNvSpPr>
            <a:spLocks noGrp="1" noChangeArrowheads="1"/>
          </p:cNvSpPr>
          <p:nvPr>
            <p:ph idx="1"/>
          </p:nvPr>
        </p:nvSpPr>
        <p:spPr>
          <a:xfrm>
            <a:off x="838200" y="1066800"/>
            <a:ext cx="8153400" cy="5486400"/>
          </a:xfrm>
        </p:spPr>
        <p:txBody>
          <a:bodyPr/>
          <a:lstStyle/>
          <a:p>
            <a:r>
              <a:rPr lang="en-US" altLang="zh-CN" sz="2800" dirty="0">
                <a:ln w="12700">
                  <a:solidFill>
                    <a:srgbClr val="FF0000"/>
                  </a:solidFill>
                  <a:prstDash val="solid"/>
                </a:ln>
                <a:solidFill>
                  <a:srgbClr val="FF0000"/>
                </a:solidFill>
                <a:ea typeface="ＭＳ Ｐゴシック" pitchFamily="34" charset="-128"/>
                <a:cs typeface="Times New Roman" pitchFamily="18" charset="0"/>
              </a:rPr>
              <a:t>Wireless </a:t>
            </a:r>
            <a:r>
              <a:rPr lang="en-US" altLang="zh-CN" sz="2800" dirty="0" smtClean="0">
                <a:ln w="12700">
                  <a:solidFill>
                    <a:srgbClr val="FF0000"/>
                  </a:solidFill>
                  <a:prstDash val="solid"/>
                </a:ln>
                <a:solidFill>
                  <a:srgbClr val="FF0000"/>
                </a:solidFill>
                <a:ea typeface="ＭＳ Ｐゴシック" pitchFamily="34" charset="-128"/>
                <a:cs typeface="Times New Roman" pitchFamily="18" charset="0"/>
              </a:rPr>
              <a:t>Transmission </a:t>
            </a:r>
            <a:r>
              <a:rPr lang="en-US" altLang="zh-CN" sz="2800" dirty="0">
                <a:ln w="12700">
                  <a:solidFill>
                    <a:srgbClr val="FF0000"/>
                  </a:solidFill>
                  <a:prstDash val="solid"/>
                </a:ln>
                <a:solidFill>
                  <a:srgbClr val="FF0000"/>
                </a:solidFill>
                <a:ea typeface="ＭＳ Ｐゴシック" pitchFamily="34" charset="-128"/>
                <a:cs typeface="Times New Roman" pitchFamily="18" charset="0"/>
              </a:rPr>
              <a:t>of a </a:t>
            </a:r>
            <a:r>
              <a:rPr lang="en-US" altLang="zh-CN" sz="2800" dirty="0" smtClean="0">
                <a:ln w="12700">
                  <a:solidFill>
                    <a:srgbClr val="FF0000"/>
                  </a:solidFill>
                  <a:prstDash val="solid"/>
                </a:ln>
                <a:solidFill>
                  <a:srgbClr val="FF0000"/>
                </a:solidFill>
                <a:ea typeface="ＭＳ Ｐゴシック" pitchFamily="34" charset="-128"/>
                <a:cs typeface="Times New Roman" pitchFamily="18" charset="0"/>
              </a:rPr>
              <a:t>User </a:t>
            </a:r>
            <a:endParaRPr lang="en-US" altLang="zh-CN" sz="2800" dirty="0">
              <a:ln w="12700">
                <a:solidFill>
                  <a:srgbClr val="FF0000"/>
                </a:solidFill>
                <a:prstDash val="solid"/>
              </a:ln>
              <a:solidFill>
                <a:srgbClr val="FF0000"/>
              </a:solidFill>
              <a:ea typeface="ＭＳ Ｐゴシック" pitchFamily="34" charset="-128"/>
              <a:cs typeface="Times New Roman" pitchFamily="18" charset="0"/>
            </a:endParaRPr>
          </a:p>
          <a:p>
            <a:pPr lvl="1" algn="just">
              <a:lnSpc>
                <a:spcPct val="80000"/>
              </a:lnSpc>
            </a:pPr>
            <a:r>
              <a:rPr lang="en-US" altLang="zh-CN" sz="2400" dirty="0" smtClean="0">
                <a:ea typeface="ＭＳ Ｐゴシック" pitchFamily="34" charset="-128"/>
                <a:cs typeface="Times New Roman" pitchFamily="18" charset="0"/>
              </a:rPr>
              <a:t>Eavesdropped by an eavesdropper</a:t>
            </a:r>
          </a:p>
          <a:p>
            <a:r>
              <a:rPr lang="en-US" altLang="zh-CN" sz="2800" dirty="0">
                <a:ln w="12700">
                  <a:solidFill>
                    <a:srgbClr val="FF0000"/>
                  </a:solidFill>
                  <a:prstDash val="solid"/>
                </a:ln>
                <a:solidFill>
                  <a:srgbClr val="FF0000"/>
                </a:solidFill>
                <a:ea typeface="ＭＳ Ｐゴシック" pitchFamily="34" charset="-128"/>
                <a:cs typeface="Times New Roman" pitchFamily="18" charset="0"/>
              </a:rPr>
              <a:t>Notion of </a:t>
            </a:r>
            <a:r>
              <a:rPr lang="en-US" altLang="zh-CN" sz="2800" dirty="0" smtClean="0">
                <a:ln w="12700">
                  <a:solidFill>
                    <a:srgbClr val="FF0000"/>
                  </a:solidFill>
                  <a:prstDash val="solid"/>
                </a:ln>
                <a:solidFill>
                  <a:srgbClr val="FF0000"/>
                </a:solidFill>
                <a:ea typeface="ＭＳ Ｐゴシック" pitchFamily="34" charset="-128"/>
                <a:cs typeface="Times New Roman" pitchFamily="18" charset="0"/>
              </a:rPr>
              <a:t>Secrecy Capacity</a:t>
            </a:r>
            <a:endParaRPr lang="en-US" altLang="zh-CN" sz="2800" dirty="0">
              <a:ln w="12700">
                <a:solidFill>
                  <a:srgbClr val="FF0000"/>
                </a:solidFill>
                <a:prstDash val="solid"/>
              </a:ln>
              <a:solidFill>
                <a:srgbClr val="FF0000"/>
              </a:solidFill>
              <a:ea typeface="ＭＳ Ｐゴシック" pitchFamily="34" charset="-128"/>
              <a:cs typeface="Times New Roman" pitchFamily="18" charset="0"/>
            </a:endParaRPr>
          </a:p>
          <a:p>
            <a:pPr lvl="1" algn="just">
              <a:lnSpc>
                <a:spcPct val="80000"/>
              </a:lnSpc>
            </a:pPr>
            <a:r>
              <a:rPr lang="en-US" altLang="zh-CN" sz="2400" dirty="0" smtClean="0">
                <a:ea typeface="ＭＳ Ｐゴシック" pitchFamily="34" charset="-128"/>
                <a:cs typeface="Times New Roman" pitchFamily="18" charset="0"/>
              </a:rPr>
              <a:t>Maximum rate sent from a wireless node to its destination in the presence of eavesdroppers</a:t>
            </a:r>
          </a:p>
          <a:p>
            <a:r>
              <a:rPr lang="en-US" altLang="zh-CN" sz="2800" dirty="0">
                <a:ln w="12700">
                  <a:solidFill>
                    <a:srgbClr val="FF0000"/>
                  </a:solidFill>
                  <a:prstDash val="solid"/>
                </a:ln>
                <a:solidFill>
                  <a:srgbClr val="FF0000"/>
                </a:solidFill>
                <a:ea typeface="ＭＳ Ｐゴシック" pitchFamily="34" charset="-128"/>
                <a:cs typeface="Times New Roman" pitchFamily="18" charset="0"/>
              </a:rPr>
              <a:t>Secrecy </a:t>
            </a:r>
            <a:r>
              <a:rPr lang="en-US" altLang="zh-CN" sz="2800" dirty="0" smtClean="0">
                <a:ln w="12700">
                  <a:solidFill>
                    <a:srgbClr val="FF0000"/>
                  </a:solidFill>
                  <a:prstDash val="solid"/>
                </a:ln>
                <a:solidFill>
                  <a:srgbClr val="FF0000"/>
                </a:solidFill>
                <a:ea typeface="ＭＳ Ｐゴシック" pitchFamily="34" charset="-128"/>
                <a:cs typeface="Times New Roman" pitchFamily="18" charset="0"/>
              </a:rPr>
              <a:t>Capacity </a:t>
            </a:r>
            <a:r>
              <a:rPr lang="en-US" altLang="zh-CN" sz="2800" dirty="0">
                <a:ln w="12700">
                  <a:solidFill>
                    <a:srgbClr val="FF0000"/>
                  </a:solidFill>
                  <a:prstDash val="solid"/>
                </a:ln>
                <a:solidFill>
                  <a:srgbClr val="FF0000"/>
                </a:solidFill>
                <a:ea typeface="ＭＳ Ｐゴシック" pitchFamily="34" charset="-128"/>
                <a:cs typeface="Times New Roman" pitchFamily="18" charset="0"/>
              </a:rPr>
              <a:t>of </a:t>
            </a:r>
            <a:r>
              <a:rPr lang="en-US" altLang="zh-CN" sz="2800" dirty="0" smtClean="0">
                <a:ln w="12700">
                  <a:solidFill>
                    <a:srgbClr val="FF0000"/>
                  </a:solidFill>
                  <a:prstDash val="solid"/>
                </a:ln>
                <a:solidFill>
                  <a:srgbClr val="FF0000"/>
                </a:solidFill>
                <a:ea typeface="ＭＳ Ｐゴシック" pitchFamily="34" charset="-128"/>
                <a:cs typeface="Times New Roman" pitchFamily="18" charset="0"/>
              </a:rPr>
              <a:t>User </a:t>
            </a:r>
            <a:r>
              <a:rPr lang="en-US" altLang="zh-CN" sz="2800" dirty="0">
                <a:ln w="12700">
                  <a:solidFill>
                    <a:srgbClr val="FF0000"/>
                  </a:solidFill>
                  <a:prstDash val="solid"/>
                </a:ln>
                <a:solidFill>
                  <a:srgbClr val="FF0000"/>
                </a:solidFill>
                <a:ea typeface="ＭＳ Ｐゴシック" pitchFamily="34" charset="-128"/>
                <a:cs typeface="Times New Roman" pitchFamily="18" charset="0"/>
              </a:rPr>
              <a:t>1 : </a:t>
            </a:r>
          </a:p>
          <a:p>
            <a:pPr marL="457200" lvl="1" indent="0">
              <a:lnSpc>
                <a:spcPct val="80000"/>
              </a:lnSpc>
              <a:buNone/>
            </a:pPr>
            <a:r>
              <a:rPr lang="en-US" altLang="zh-CN" b="1" i="1" dirty="0" smtClean="0">
                <a:ea typeface="ＭＳ Ｐゴシック" pitchFamily="34" charset="-128"/>
                <a:cs typeface="Times New Roman" pitchFamily="18" charset="0"/>
              </a:rPr>
              <a:t>C</a:t>
            </a:r>
            <a:r>
              <a:rPr lang="en-US" altLang="zh-CN" b="1" i="1" baseline="-25000" dirty="0" smtClean="0">
                <a:ea typeface="ＭＳ Ｐゴシック" pitchFamily="34" charset="-128"/>
                <a:cs typeface="Times New Roman" pitchFamily="18" charset="0"/>
              </a:rPr>
              <a:t>1 </a:t>
            </a:r>
            <a:r>
              <a:rPr lang="en-US" altLang="zh-CN" b="1" i="1" dirty="0" smtClean="0">
                <a:ea typeface="ＭＳ Ｐゴシック" pitchFamily="34" charset="-128"/>
                <a:cs typeface="Times New Roman" pitchFamily="18" charset="0"/>
              </a:rPr>
              <a:t>= (</a:t>
            </a:r>
            <a:r>
              <a:rPr lang="en-US" altLang="zh-CN" b="1" i="1" dirty="0" smtClean="0">
                <a:ea typeface="ＭＳ Ｐゴシック" pitchFamily="34" charset="-128"/>
              </a:rPr>
              <a:t>C</a:t>
            </a:r>
            <a:r>
              <a:rPr lang="en-US" altLang="zh-CN" b="1" i="1" baseline="30000" dirty="0" smtClean="0">
                <a:ea typeface="ＭＳ Ｐゴシック" pitchFamily="34" charset="-128"/>
              </a:rPr>
              <a:t>d</a:t>
            </a:r>
            <a:r>
              <a:rPr lang="en-US" altLang="zh-CN" b="1" i="1" baseline="-25000" dirty="0" smtClean="0">
                <a:ea typeface="ＭＳ Ｐゴシック" pitchFamily="34" charset="-128"/>
              </a:rPr>
              <a:t>1 </a:t>
            </a:r>
            <a:r>
              <a:rPr lang="en-US" altLang="zh-CN" b="1" i="1" dirty="0" smtClean="0">
                <a:ea typeface="ＭＳ Ｐゴシック" pitchFamily="34" charset="-128"/>
              </a:rPr>
              <a:t>- C</a:t>
            </a:r>
            <a:r>
              <a:rPr lang="en-US" altLang="zh-CN" b="1" i="1" baseline="30000" dirty="0" smtClean="0">
                <a:ea typeface="ＭＳ Ｐゴシック" pitchFamily="34" charset="-128"/>
              </a:rPr>
              <a:t>e</a:t>
            </a:r>
            <a:r>
              <a:rPr lang="en-US" altLang="zh-CN" b="1" i="1" baseline="-25000" dirty="0" smtClean="0">
                <a:ea typeface="ＭＳ Ｐゴシック" pitchFamily="34" charset="-128"/>
              </a:rPr>
              <a:t>1</a:t>
            </a:r>
            <a:r>
              <a:rPr lang="en-US" altLang="zh-CN" b="1" i="1" dirty="0" smtClean="0">
                <a:ea typeface="ＭＳ Ｐゴシック" pitchFamily="34" charset="-128"/>
              </a:rPr>
              <a:t>)</a:t>
            </a:r>
            <a:r>
              <a:rPr lang="en-US" altLang="zh-CN" b="1" i="1" baseline="30000" dirty="0" smtClean="0">
                <a:ea typeface="ＭＳ Ｐゴシック" pitchFamily="34" charset="-128"/>
              </a:rPr>
              <a:t>+</a:t>
            </a:r>
            <a:endParaRPr lang="nb-NO" altLang="zh-CN" b="1" i="1" baseline="30000" dirty="0" smtClean="0">
              <a:ea typeface="ＭＳ Ｐゴシック" pitchFamily="34" charset="-128"/>
            </a:endParaRPr>
          </a:p>
          <a:p>
            <a:pPr lvl="1" eaLnBrk="1" hangingPunct="1">
              <a:lnSpc>
                <a:spcPct val="80000"/>
              </a:lnSpc>
              <a:spcBef>
                <a:spcPct val="25000"/>
              </a:spcBef>
              <a:spcAft>
                <a:spcPct val="15000"/>
              </a:spcAft>
              <a:buSzPct val="75000"/>
              <a:buFont typeface="Wingdings" pitchFamily="2" charset="2"/>
              <a:buChar char="l"/>
            </a:pPr>
            <a:endParaRPr lang="en-GB" altLang="zh-CN" dirty="0" smtClean="0">
              <a:ea typeface="ＭＳ Ｐゴシック" pitchFamily="34" charset="-128"/>
              <a:cs typeface="Times New Roman" pitchFamily="18" charset="0"/>
            </a:endParaRPr>
          </a:p>
        </p:txBody>
      </p:sp>
      <p:graphicFrame>
        <p:nvGraphicFramePr>
          <p:cNvPr id="26628" name="Object 2"/>
          <p:cNvGraphicFramePr>
            <a:graphicFrameLocks noChangeAspect="1"/>
          </p:cNvGraphicFramePr>
          <p:nvPr>
            <p:extLst>
              <p:ext uri="{D42A27DB-BD31-4B8C-83A1-F6EECF244321}">
                <p14:modId xmlns:p14="http://schemas.microsoft.com/office/powerpoint/2010/main" val="3162569519"/>
              </p:ext>
            </p:extLst>
          </p:nvPr>
        </p:nvGraphicFramePr>
        <p:xfrm>
          <a:off x="609600" y="5334000"/>
          <a:ext cx="549275" cy="798513"/>
        </p:xfrm>
        <a:graphic>
          <a:graphicData uri="http://schemas.openxmlformats.org/presentationml/2006/ole">
            <mc:AlternateContent xmlns:mc="http://schemas.openxmlformats.org/markup-compatibility/2006">
              <mc:Choice xmlns:v="urn:schemas-microsoft-com:vml" Requires="v">
                <p:oleObj spid="_x0000_s403601" name="Visio" r:id="rId4" imgW="497600" imgH="722523" progId="">
                  <p:embed/>
                </p:oleObj>
              </mc:Choice>
              <mc:Fallback>
                <p:oleObj name="Visio" r:id="rId4" imgW="497600" imgH="722523" progId="">
                  <p:embed/>
                  <p:pic>
                    <p:nvPicPr>
                      <p:cNvPr id="0" name="Picture 1985"/>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609600" y="5334000"/>
                        <a:ext cx="549275" cy="798513"/>
                      </a:xfrm>
                      <a:prstGeom prst="rect">
                        <a:avLst/>
                      </a:prstGeom>
                      <a:noFill/>
                      <a:ln>
                        <a:noFill/>
                      </a:ln>
                      <a:effectLst/>
                      <a:extLst>
                        <a:ext uri="{909E8E84-426E-40dd-AFC4-6F175D3DCCD1}">
                          <a14:hiddenFill xmlns:a14="http://schemas.microsoft.com/office/drawing/2010/main">
                            <a:solidFill>
                              <a:srgbClr val="008080">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6629" name="Object 3"/>
          <p:cNvGraphicFramePr>
            <a:graphicFrameLocks noChangeAspect="1"/>
          </p:cNvGraphicFramePr>
          <p:nvPr>
            <p:extLst>
              <p:ext uri="{D42A27DB-BD31-4B8C-83A1-F6EECF244321}">
                <p14:modId xmlns:p14="http://schemas.microsoft.com/office/powerpoint/2010/main" val="1409149344"/>
              </p:ext>
            </p:extLst>
          </p:nvPr>
        </p:nvGraphicFramePr>
        <p:xfrm>
          <a:off x="2667000" y="4114800"/>
          <a:ext cx="488950" cy="1371600"/>
        </p:xfrm>
        <a:graphic>
          <a:graphicData uri="http://schemas.openxmlformats.org/presentationml/2006/ole">
            <mc:AlternateContent xmlns:mc="http://schemas.openxmlformats.org/markup-compatibility/2006">
              <mc:Choice xmlns:v="urn:schemas-microsoft-com:vml" Requires="v">
                <p:oleObj spid="_x0000_s403602" name="Visio" r:id="rId6" imgW="352692" imgH="987691" progId="">
                  <p:embed/>
                </p:oleObj>
              </mc:Choice>
              <mc:Fallback>
                <p:oleObj name="Visio" r:id="rId6" imgW="352692" imgH="987691" progId="">
                  <p:embed/>
                  <p:pic>
                    <p:nvPicPr>
                      <p:cNvPr id="0" name="Picture 1986"/>
                      <p:cNvPicPr>
                        <a:picLocks noChangeAspect="1" noChangeArrowheads="1"/>
                      </p:cNvPicPr>
                      <p:nvPr/>
                    </p:nvPicPr>
                    <p:blipFill>
                      <a:blip r:embed="rId7">
                        <a:alphaModFix amt="50000"/>
                        <a:extLst>
                          <a:ext uri="{28A0092B-C50C-407E-A947-70E740481C1C}">
                            <a14:useLocalDpi xmlns:a14="http://schemas.microsoft.com/office/drawing/2010/main" val="0"/>
                          </a:ext>
                        </a:extLst>
                      </a:blip>
                      <a:srcRect/>
                      <a:stretch>
                        <a:fillRect/>
                      </a:stretch>
                    </p:blipFill>
                    <p:spPr bwMode="auto">
                      <a:xfrm>
                        <a:off x="2667000" y="4114800"/>
                        <a:ext cx="488950" cy="1371600"/>
                      </a:xfrm>
                      <a:prstGeom prst="rect">
                        <a:avLst/>
                      </a:prstGeom>
                      <a:noFill/>
                      <a:ln>
                        <a:noFill/>
                      </a:ln>
                      <a:effectLst/>
                      <a:extLst>
                        <a:ext uri="{909E8E84-426E-40dd-AFC4-6F175D3DCCD1}">
                          <a14:hiddenFill xmlns:a14="http://schemas.microsoft.com/office/drawing/2010/main">
                            <a:solidFill>
                              <a:srgbClr val="008080">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6" name="Object 4"/>
          <p:cNvGraphicFramePr>
            <a:graphicFrameLocks noChangeAspect="1"/>
          </p:cNvGraphicFramePr>
          <p:nvPr>
            <p:extLst>
              <p:ext uri="{D42A27DB-BD31-4B8C-83A1-F6EECF244321}">
                <p14:modId xmlns:p14="http://schemas.microsoft.com/office/powerpoint/2010/main" val="1300250234"/>
              </p:ext>
            </p:extLst>
          </p:nvPr>
        </p:nvGraphicFramePr>
        <p:xfrm>
          <a:off x="3429000" y="5410200"/>
          <a:ext cx="1219200" cy="998538"/>
        </p:xfrm>
        <a:graphic>
          <a:graphicData uri="http://schemas.openxmlformats.org/presentationml/2006/ole">
            <mc:AlternateContent xmlns:mc="http://schemas.openxmlformats.org/markup-compatibility/2006">
              <mc:Choice xmlns:v="urn:schemas-microsoft-com:vml" Requires="v">
                <p:oleObj spid="_x0000_s403603" name="Visio" r:id="rId8" imgW="1104489" imgH="905519" progId="">
                  <p:embed/>
                </p:oleObj>
              </mc:Choice>
              <mc:Fallback>
                <p:oleObj name="Visio" r:id="rId8" imgW="1104489" imgH="905519" progId="">
                  <p:embed/>
                  <p:pic>
                    <p:nvPicPr>
                      <p:cNvPr id="0" name="Picture 1987"/>
                      <p:cNvPicPr>
                        <a:picLocks noChangeAspect="1" noChangeArrowheads="1"/>
                      </p:cNvPicPr>
                      <p:nvPr/>
                    </p:nvPicPr>
                    <p:blipFill>
                      <a:blip r:embed="rId9">
                        <a:alphaModFix amt="50000"/>
                        <a:extLst>
                          <a:ext uri="{28A0092B-C50C-407E-A947-70E740481C1C}">
                            <a14:useLocalDpi xmlns:a14="http://schemas.microsoft.com/office/drawing/2010/main" val="0"/>
                          </a:ext>
                        </a:extLst>
                      </a:blip>
                      <a:srcRect/>
                      <a:stretch>
                        <a:fillRect/>
                      </a:stretch>
                    </p:blipFill>
                    <p:spPr bwMode="auto">
                      <a:xfrm>
                        <a:off x="3429000" y="5410200"/>
                        <a:ext cx="1219200" cy="998538"/>
                      </a:xfrm>
                      <a:prstGeom prst="rect">
                        <a:avLst/>
                      </a:prstGeom>
                      <a:noFill/>
                      <a:ln>
                        <a:noFill/>
                      </a:ln>
                      <a:effectLst/>
                      <a:extLst>
                        <a:ext uri="{909E8E84-426E-40dd-AFC4-6F175D3DCCD1}">
                          <a14:hiddenFill xmlns:a14="http://schemas.microsoft.com/office/drawing/2010/main">
                            <a:solidFill>
                              <a:srgbClr val="008080">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7" name="Object 5"/>
          <p:cNvGraphicFramePr>
            <a:graphicFrameLocks noChangeAspect="1"/>
          </p:cNvGraphicFramePr>
          <p:nvPr>
            <p:extLst>
              <p:ext uri="{D42A27DB-BD31-4B8C-83A1-F6EECF244321}">
                <p14:modId xmlns:p14="http://schemas.microsoft.com/office/powerpoint/2010/main" val="757105938"/>
              </p:ext>
            </p:extLst>
          </p:nvPr>
        </p:nvGraphicFramePr>
        <p:xfrm>
          <a:off x="1143000" y="4876800"/>
          <a:ext cx="1600200" cy="642938"/>
        </p:xfrm>
        <a:graphic>
          <a:graphicData uri="http://schemas.openxmlformats.org/presentationml/2006/ole">
            <mc:AlternateContent xmlns:mc="http://schemas.openxmlformats.org/markup-compatibility/2006">
              <mc:Choice xmlns:v="urn:schemas-microsoft-com:vml" Requires="v">
                <p:oleObj spid="_x0000_s403604" name="Visio" r:id="rId10" imgW="1441529" imgH="579532" progId="">
                  <p:embed/>
                </p:oleObj>
              </mc:Choice>
              <mc:Fallback>
                <p:oleObj name="Visio" r:id="rId10" imgW="1441529" imgH="579532" progId="">
                  <p:embed/>
                  <p:pic>
                    <p:nvPicPr>
                      <p:cNvPr id="0" name="Picture 1988"/>
                      <p:cNvPicPr>
                        <a:picLocks noChangeAspect="1" noChangeArrowheads="1"/>
                      </p:cNvPicPr>
                      <p:nvPr/>
                    </p:nvPicPr>
                    <p:blipFill>
                      <a:blip r:embed="rId11">
                        <a:alphaModFix amt="50000"/>
                        <a:extLst>
                          <a:ext uri="{28A0092B-C50C-407E-A947-70E740481C1C}">
                            <a14:useLocalDpi xmlns:a14="http://schemas.microsoft.com/office/drawing/2010/main" val="0"/>
                          </a:ext>
                        </a:extLst>
                      </a:blip>
                      <a:srcRect/>
                      <a:stretch>
                        <a:fillRect/>
                      </a:stretch>
                    </p:blipFill>
                    <p:spPr bwMode="auto">
                      <a:xfrm>
                        <a:off x="1143000" y="4876800"/>
                        <a:ext cx="1600200" cy="642938"/>
                      </a:xfrm>
                      <a:prstGeom prst="rect">
                        <a:avLst/>
                      </a:prstGeom>
                      <a:noFill/>
                      <a:ln>
                        <a:noFill/>
                      </a:ln>
                      <a:effectLst/>
                      <a:extLst>
                        <a:ext uri="{909E8E84-426E-40dd-AFC4-6F175D3DCCD1}">
                          <a14:hiddenFill xmlns:a14="http://schemas.microsoft.com/office/drawing/2010/main">
                            <a:solidFill>
                              <a:srgbClr val="008080">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 name="Line 11"/>
          <p:cNvSpPr>
            <a:spLocks noChangeShapeType="1"/>
          </p:cNvSpPr>
          <p:nvPr/>
        </p:nvSpPr>
        <p:spPr bwMode="auto">
          <a:xfrm>
            <a:off x="1066800" y="5791200"/>
            <a:ext cx="2667000" cy="304800"/>
          </a:xfrm>
          <a:prstGeom prst="line">
            <a:avLst/>
          </a:prstGeom>
          <a:noFill/>
          <a:ln w="254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9" name="Line 13"/>
          <p:cNvSpPr>
            <a:spLocks noChangeShapeType="1"/>
          </p:cNvSpPr>
          <p:nvPr/>
        </p:nvSpPr>
        <p:spPr bwMode="auto">
          <a:xfrm flipV="1">
            <a:off x="990600" y="4419600"/>
            <a:ext cx="1676400" cy="914400"/>
          </a:xfrm>
          <a:prstGeom prst="line">
            <a:avLst/>
          </a:prstGeom>
          <a:noFill/>
          <a:ln w="254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0" name="Text Box 14"/>
          <p:cNvSpPr txBox="1">
            <a:spLocks noChangeArrowheads="1"/>
          </p:cNvSpPr>
          <p:nvPr/>
        </p:nvSpPr>
        <p:spPr bwMode="auto">
          <a:xfrm>
            <a:off x="990600" y="4495800"/>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zh-CN" sz="2800" dirty="0">
                <a:solidFill>
                  <a:srgbClr val="0070C0"/>
                </a:solidFill>
              </a:rPr>
              <a:t>C</a:t>
            </a:r>
            <a:r>
              <a:rPr lang="en-US" altLang="zh-CN" sz="2800" baseline="30000" dirty="0">
                <a:solidFill>
                  <a:srgbClr val="0070C0"/>
                </a:solidFill>
              </a:rPr>
              <a:t>d</a:t>
            </a:r>
            <a:r>
              <a:rPr lang="en-US" altLang="zh-CN" sz="2800" baseline="-25000" dirty="0">
                <a:solidFill>
                  <a:srgbClr val="0070C0"/>
                </a:solidFill>
              </a:rPr>
              <a:t>1</a:t>
            </a:r>
            <a:endParaRPr lang="nb-NO" altLang="zh-CN" sz="2800" baseline="-25000" dirty="0">
              <a:solidFill>
                <a:srgbClr val="0070C0"/>
              </a:solidFill>
            </a:endParaRPr>
          </a:p>
        </p:txBody>
      </p:sp>
      <p:sp>
        <p:nvSpPr>
          <p:cNvPr id="11" name="Text Box 15"/>
          <p:cNvSpPr txBox="1">
            <a:spLocks noChangeArrowheads="1"/>
          </p:cNvSpPr>
          <p:nvPr/>
        </p:nvSpPr>
        <p:spPr bwMode="auto">
          <a:xfrm>
            <a:off x="1981200" y="5867400"/>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zh-CN" sz="2800">
                <a:solidFill>
                  <a:srgbClr val="0070C0"/>
                </a:solidFill>
              </a:rPr>
              <a:t>C</a:t>
            </a:r>
            <a:r>
              <a:rPr lang="en-US" altLang="zh-CN" sz="2800" baseline="30000">
                <a:solidFill>
                  <a:srgbClr val="0070C0"/>
                </a:solidFill>
              </a:rPr>
              <a:t>e</a:t>
            </a:r>
            <a:r>
              <a:rPr lang="en-US" altLang="zh-CN" sz="2800" baseline="-25000">
                <a:solidFill>
                  <a:srgbClr val="0070C0"/>
                </a:solidFill>
              </a:rPr>
              <a:t>1</a:t>
            </a:r>
            <a:endParaRPr lang="nb-NO" altLang="zh-CN" sz="2800" baseline="-25000">
              <a:solidFill>
                <a:srgbClr val="0070C0"/>
              </a:solidFill>
            </a:endParaRPr>
          </a:p>
        </p:txBody>
      </p:sp>
      <p:sp>
        <p:nvSpPr>
          <p:cNvPr id="12" name="AutoShape 16"/>
          <p:cNvSpPr>
            <a:spLocks noChangeArrowheads="1"/>
          </p:cNvSpPr>
          <p:nvPr/>
        </p:nvSpPr>
        <p:spPr bwMode="auto">
          <a:xfrm>
            <a:off x="3276600" y="4343400"/>
            <a:ext cx="1905000" cy="762000"/>
          </a:xfrm>
          <a:prstGeom prst="wedgeRectCallout">
            <a:avLst>
              <a:gd name="adj1" fmla="val -12000"/>
              <a:gd name="adj2" fmla="val 80792"/>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r>
              <a:rPr lang="en-US" altLang="zh-CN" sz="2800">
                <a:solidFill>
                  <a:srgbClr val="0070C0"/>
                </a:solidFill>
              </a:rPr>
              <a:t>I can hear User 1!</a:t>
            </a:r>
            <a:endParaRPr lang="nb-NO" altLang="zh-CN" sz="2800">
              <a:solidFill>
                <a:srgbClr val="0070C0"/>
              </a:solidFill>
            </a:endParaRPr>
          </a:p>
        </p:txBody>
      </p:sp>
      <p:graphicFrame>
        <p:nvGraphicFramePr>
          <p:cNvPr id="434180" name="Object 6"/>
          <p:cNvGraphicFramePr>
            <a:graphicFrameLocks noChangeAspect="1"/>
          </p:cNvGraphicFramePr>
          <p:nvPr/>
        </p:nvGraphicFramePr>
        <p:xfrm>
          <a:off x="5334000" y="4038600"/>
          <a:ext cx="3733800" cy="2279650"/>
        </p:xfrm>
        <a:graphic>
          <a:graphicData uri="http://schemas.openxmlformats.org/presentationml/2006/ole">
            <mc:AlternateContent xmlns:mc="http://schemas.openxmlformats.org/markup-compatibility/2006">
              <mc:Choice xmlns:v="urn:schemas-microsoft-com:vml" Requires="v">
                <p:oleObj spid="_x0000_s403605" name="Bitmap Image" r:id="rId12" imgW="5038095" imgH="3076190" progId="PBrush">
                  <p:embed/>
                </p:oleObj>
              </mc:Choice>
              <mc:Fallback>
                <p:oleObj name="Bitmap Image" r:id="rId12" imgW="5038095" imgH="3076190" progId="PBrush">
                  <p:embed/>
                  <p:pic>
                    <p:nvPicPr>
                      <p:cNvPr id="0" name="Picture 198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4000" y="4038600"/>
                        <a:ext cx="3733800" cy="227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5</a:t>
            </a:fld>
            <a:r>
              <a:rPr lang="en-US" smtClean="0"/>
              <a:t>]</a:t>
            </a:r>
            <a:endParaRPr lang="en-US" dirty="0"/>
          </a:p>
        </p:txBody>
      </p:sp>
    </p:spTree>
    <p:custDataLst>
      <p:tags r:id="rId2"/>
    </p:custData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434180"/>
                                        </p:tgtEl>
                                        <p:attrNameLst>
                                          <p:attrName>style.visibility</p:attrName>
                                        </p:attrNameLst>
                                      </p:cBhvr>
                                      <p:to>
                                        <p:strVal val="visible"/>
                                      </p:to>
                                    </p:set>
                                    <p:anim calcmode="lin" valueType="num">
                                      <p:cBhvr additive="base">
                                        <p:cTn id="29" dur="500" fill="hold"/>
                                        <p:tgtEl>
                                          <p:spTgt spid="434180"/>
                                        </p:tgtEl>
                                        <p:attrNameLst>
                                          <p:attrName>ppt_x</p:attrName>
                                        </p:attrNameLst>
                                      </p:cBhvr>
                                      <p:tavLst>
                                        <p:tav tm="0">
                                          <p:val>
                                            <p:strVal val="#ppt_x"/>
                                          </p:val>
                                        </p:tav>
                                        <p:tav tm="100000">
                                          <p:val>
                                            <p:strVal val="#ppt_x"/>
                                          </p:val>
                                        </p:tav>
                                      </p:tavLst>
                                    </p:anim>
                                    <p:anim calcmode="lin" valueType="num">
                                      <p:cBhvr additive="base">
                                        <p:cTn id="30" dur="500" fill="hold"/>
                                        <p:tgtEl>
                                          <p:spTgt spid="4341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custDataLst>
              <p:tags r:id="rId2"/>
            </p:custDataLst>
          </p:nvPr>
        </p:nvSpPr>
        <p:spPr>
          <a:xfrm>
            <a:off x="533400" y="360293"/>
            <a:ext cx="8001000" cy="528602"/>
          </a:xfrm>
        </p:spPr>
        <p:txBody>
          <a:bodyPr>
            <a:noAutofit/>
            <a:scene3d>
              <a:camera prst="orthographicFront"/>
              <a:lightRig rig="glow" dir="tl">
                <a:rot lat="0" lon="0" rev="5400000"/>
              </a:lightRig>
            </a:scene3d>
            <a:sp3d contourW="12700">
              <a:contourClr>
                <a:schemeClr val="accent6">
                  <a:shade val="73000"/>
                </a:schemeClr>
              </a:contourClr>
            </a:sp3d>
          </a:bodyPr>
          <a:lstStyle/>
          <a:p>
            <a:pPr lvl="1">
              <a:lnSpc>
                <a:spcPct val="90000"/>
              </a:lnSpc>
              <a:defRPr/>
            </a:pPr>
            <a:r>
              <a:rPr lang="en-US" altLang="zh-CN" sz="3200" i="0" dirty="0" smtClean="0">
                <a:solidFill>
                  <a:schemeClr val="tx1"/>
                </a:solidFill>
                <a:ea typeface="ＭＳ Ｐゴシック" pitchFamily="34" charset="-128"/>
                <a:cs typeface="Times New Roman" pitchFamily="18" charset="0"/>
              </a:rPr>
              <a:t>Jammer-Assisted System Scenario</a:t>
            </a:r>
            <a:endParaRPr lang="en-US" altLang="zh-CN" sz="3200" i="0" dirty="0">
              <a:solidFill>
                <a:schemeClr val="tx1"/>
              </a:solidFill>
              <a:ea typeface="ＭＳ Ｐゴシック" pitchFamily="34" charset="-128"/>
              <a:cs typeface="Times New Roman" pitchFamily="18" charset="0"/>
            </a:endParaRPr>
          </a:p>
        </p:txBody>
      </p:sp>
      <p:sp>
        <p:nvSpPr>
          <p:cNvPr id="7" name="Rectangle 6"/>
          <p:cNvSpPr>
            <a:spLocks noChangeArrowheads="1"/>
          </p:cNvSpPr>
          <p:nvPr/>
        </p:nvSpPr>
        <p:spPr bwMode="auto">
          <a:xfrm>
            <a:off x="387350" y="5569803"/>
            <a:ext cx="86042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tabLst>
                <a:tab pos="46038" algn="l"/>
                <a:tab pos="228600" algn="l"/>
              </a:tabLst>
            </a:pPr>
            <a:r>
              <a:rPr lang="en-US" altLang="zh-CN" sz="1200" dirty="0">
                <a:ea typeface="宋体" pitchFamily="2" charset="-122"/>
                <a:cs typeface="Times New Roman" pitchFamily="18" charset="0"/>
              </a:rPr>
              <a:t>[1] Rongqing Zhang, </a:t>
            </a:r>
            <a:r>
              <a:rPr lang="en-US" altLang="zh-CN" sz="1200" b="1" dirty="0">
                <a:ea typeface="宋体" pitchFamily="2" charset="-122"/>
                <a:cs typeface="Times New Roman" pitchFamily="18" charset="0"/>
              </a:rPr>
              <a:t>Lingyang Song</a:t>
            </a:r>
            <a:r>
              <a:rPr lang="en-US" altLang="zh-CN" sz="1200" dirty="0">
                <a:ea typeface="宋体" pitchFamily="2" charset="-122"/>
                <a:cs typeface="Times New Roman" pitchFamily="18" charset="0"/>
              </a:rPr>
              <a:t>, Zhu Han, and Bingli Jiao, </a:t>
            </a:r>
            <a:r>
              <a:rPr lang="en-US" altLang="zh-CN" sz="1200" dirty="0" smtClean="0">
                <a:latin typeface="Arial" pitchFamily="34" charset="0"/>
                <a:ea typeface="宋体" pitchFamily="2" charset="-122"/>
                <a:cs typeface="Times New Roman" pitchFamily="18" charset="0"/>
              </a:rPr>
              <a:t>“</a:t>
            </a:r>
            <a:r>
              <a:rPr lang="en-US" altLang="zh-CN" sz="1200" dirty="0" smtClean="0">
                <a:ea typeface="宋体" pitchFamily="2" charset="-122"/>
                <a:cs typeface="Times New Roman" pitchFamily="18" charset="0"/>
              </a:rPr>
              <a:t>Improve </a:t>
            </a:r>
            <a:r>
              <a:rPr lang="en-US" altLang="zh-CN" sz="1200" dirty="0">
                <a:ea typeface="宋体" pitchFamily="2" charset="-122"/>
                <a:cs typeface="Times New Roman" pitchFamily="18" charset="0"/>
              </a:rPr>
              <a:t>Physical Layer Security in Cooperative Wireless Network using Distributed Auction Games</a:t>
            </a:r>
            <a:r>
              <a:rPr lang="en-US" altLang="zh-CN" sz="1200" dirty="0" smtClean="0">
                <a:ea typeface="宋体" pitchFamily="2" charset="-122"/>
                <a:cs typeface="Times New Roman" pitchFamily="18" charset="0"/>
              </a:rPr>
              <a:t>,</a:t>
            </a:r>
            <a:r>
              <a:rPr lang="en-US" altLang="zh-CN" sz="1200" dirty="0" smtClean="0">
                <a:latin typeface="Arial" pitchFamily="34" charset="0"/>
                <a:ea typeface="宋体" pitchFamily="2" charset="-122"/>
                <a:cs typeface="Times New Roman" pitchFamily="18" charset="0"/>
              </a:rPr>
              <a:t>”</a:t>
            </a:r>
            <a:r>
              <a:rPr lang="en-US" altLang="zh-CN" sz="1200" dirty="0" smtClean="0">
                <a:ea typeface="宋体" pitchFamily="2" charset="-122"/>
                <a:cs typeface="Times New Roman" pitchFamily="18" charset="0"/>
              </a:rPr>
              <a:t> </a:t>
            </a:r>
            <a:r>
              <a:rPr lang="en-US" altLang="zh-CN" sz="1200" i="1" dirty="0" smtClean="0">
                <a:ea typeface="宋体" pitchFamily="2" charset="-122"/>
                <a:cs typeface="Times New Roman" pitchFamily="18" charset="0"/>
              </a:rPr>
              <a:t>INFOCOM </a:t>
            </a:r>
            <a:r>
              <a:rPr lang="en-US" altLang="zh-CN" sz="1200" i="1" dirty="0">
                <a:ea typeface="宋体" pitchFamily="2" charset="-122"/>
                <a:cs typeface="Times New Roman" pitchFamily="18" charset="0"/>
              </a:rPr>
              <a:t>Workshop on Cognitive &amp; Cooperative Communications</a:t>
            </a:r>
            <a:r>
              <a:rPr lang="en-US" altLang="zh-CN" sz="1200" dirty="0">
                <a:ea typeface="宋体" pitchFamily="2" charset="-122"/>
                <a:cs typeface="Times New Roman" pitchFamily="18" charset="0"/>
              </a:rPr>
              <a:t>, Shanghai, Apr. 10-15, 2011.</a:t>
            </a:r>
          </a:p>
          <a:p>
            <a:pPr algn="just">
              <a:tabLst>
                <a:tab pos="46038" algn="l"/>
                <a:tab pos="228600" algn="l"/>
              </a:tabLst>
            </a:pPr>
            <a:r>
              <a:rPr lang="en-US" altLang="zh-CN" sz="1200" dirty="0">
                <a:ea typeface="宋体" pitchFamily="2" charset="-122"/>
                <a:cs typeface="Times New Roman" pitchFamily="18" charset="0"/>
              </a:rPr>
              <a:t>[2] Rongqing Zhang, </a:t>
            </a:r>
            <a:r>
              <a:rPr lang="en-US" altLang="zh-CN" sz="1200" b="1" dirty="0">
                <a:ea typeface="宋体" pitchFamily="2" charset="-122"/>
                <a:cs typeface="Times New Roman" pitchFamily="18" charset="0"/>
              </a:rPr>
              <a:t>Lingyang Song</a:t>
            </a:r>
            <a:r>
              <a:rPr lang="en-US" altLang="zh-CN" sz="1200" dirty="0">
                <a:ea typeface="宋体" pitchFamily="2" charset="-122"/>
                <a:cs typeface="Times New Roman" pitchFamily="18" charset="0"/>
              </a:rPr>
              <a:t>, Zhu Han, and Bingli Jiao, </a:t>
            </a:r>
            <a:r>
              <a:rPr lang="en-US" altLang="zh-CN" sz="1200" dirty="0" smtClean="0">
                <a:ea typeface="宋体" pitchFamily="2" charset="-122"/>
                <a:cs typeface="Times New Roman" pitchFamily="18" charset="0"/>
              </a:rPr>
              <a:t>“Distributed </a:t>
            </a:r>
            <a:r>
              <a:rPr lang="en-US" altLang="zh-CN" sz="1200" dirty="0">
                <a:ea typeface="宋体" pitchFamily="2" charset="-122"/>
                <a:cs typeface="Times New Roman" pitchFamily="18" charset="0"/>
              </a:rPr>
              <a:t>Auction-Based Power Allocation for Improving Physical Layer Security in Cooperative Networks</a:t>
            </a:r>
            <a:r>
              <a:rPr lang="en-US" altLang="zh-CN" sz="1200" dirty="0" smtClean="0">
                <a:ea typeface="宋体" pitchFamily="2" charset="-122"/>
                <a:cs typeface="Times New Roman" pitchFamily="18" charset="0"/>
              </a:rPr>
              <a:t>,” </a:t>
            </a:r>
            <a:r>
              <a:rPr lang="en-US" altLang="zh-CN" sz="1200" dirty="0">
                <a:ea typeface="宋体" pitchFamily="2" charset="-122"/>
                <a:cs typeface="Times New Roman" pitchFamily="18" charset="0"/>
              </a:rPr>
              <a:t>IEEE Journal on Selected Areas in Communications, in revision.</a:t>
            </a:r>
          </a:p>
        </p:txBody>
      </p:sp>
      <p:pic>
        <p:nvPicPr>
          <p:cNvPr id="3" name="图片 2"/>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03349" y="914400"/>
            <a:ext cx="6346055" cy="4743435"/>
          </a:xfrm>
          <a:prstGeom prst="rect">
            <a:avLst/>
          </a:prstGeom>
        </p:spPr>
      </p:pic>
      <p:sp>
        <p:nvSpPr>
          <p:cNvPr id="4" name="灯片编号占位符 3"/>
          <p:cNvSpPr>
            <a:spLocks noGrp="1"/>
          </p:cNvSpPr>
          <p:nvPr>
            <p:ph type="sldNum" sz="quarter" idx="11"/>
          </p:nvPr>
        </p:nvSpPr>
        <p:spPr/>
        <p:txBody>
          <a:bodyPr/>
          <a:lstStyle/>
          <a:p>
            <a:pPr>
              <a:defRPr/>
            </a:pPr>
            <a:r>
              <a:rPr lang="en-US" smtClean="0"/>
              <a:t>[</a:t>
            </a:r>
            <a:fld id="{76C16D65-260D-406F-A2BF-AB769FEB7B8A}" type="slidenum">
              <a:rPr lang="en-US" smtClean="0"/>
              <a:pPr>
                <a:defRPr/>
              </a:pPr>
              <a:t>50</a:t>
            </a:fld>
            <a:r>
              <a:rPr lang="en-US" smtClean="0"/>
              <a:t>]</a:t>
            </a:r>
            <a:endParaRPr lang="en-US" dirty="0"/>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Grp="1" noChangeArrowheads="1"/>
          </p:cNvSpPr>
          <p:nvPr>
            <p:ph idx="1"/>
            <p:custDataLst>
              <p:tags r:id="rId2"/>
            </p:custDataLst>
          </p:nvPr>
        </p:nvSpPr>
        <p:spPr>
          <a:xfrm>
            <a:off x="642910" y="1143000"/>
            <a:ext cx="8043890" cy="4929206"/>
          </a:xfrm>
          <a:ln>
            <a:miter lim="800000"/>
            <a:headEnd/>
            <a:tailEnd/>
          </a:ln>
          <a:extLst/>
        </p:spPr>
        <p:txBody>
          <a:bodyPr>
            <a:normAutofit/>
          </a:bodyPr>
          <a:lstStyle/>
          <a:p>
            <a:pPr marL="342900" lvl="1" indent="-342900" algn="just">
              <a:lnSpc>
                <a:spcPct val="105000"/>
              </a:lnSpc>
              <a:spcBef>
                <a:spcPct val="25000"/>
              </a:spcBef>
              <a:spcAft>
                <a:spcPct val="15000"/>
              </a:spcAft>
              <a:buSzPct val="75000"/>
              <a:buFont typeface="Wingdings" pitchFamily="2" charset="2"/>
              <a:buChar char="l"/>
              <a:defRPr/>
            </a:pPr>
            <a:r>
              <a:rPr lang="en-US" sz="2400" b="1" dirty="0" smtClean="0">
                <a:solidFill>
                  <a:srgbClr val="0070C0"/>
                </a:solidFill>
                <a:ea typeface="ＭＳ Ｐゴシック" pitchFamily="34" charset="-128"/>
                <a:cs typeface="Times New Roman" pitchFamily="18" charset="0"/>
              </a:rPr>
              <a:t>Secrecy rate for the source-destination pairs:</a:t>
            </a:r>
          </a:p>
          <a:p>
            <a:pPr marL="342900" lvl="1" indent="-342900" algn="just">
              <a:lnSpc>
                <a:spcPct val="105000"/>
              </a:lnSpc>
              <a:spcBef>
                <a:spcPct val="25000"/>
              </a:spcBef>
              <a:spcAft>
                <a:spcPct val="15000"/>
              </a:spcAft>
              <a:buSzPct val="75000"/>
              <a:buFont typeface="Wingdings" pitchFamily="2" charset="2"/>
              <a:buChar char="l"/>
              <a:defRPr/>
            </a:pPr>
            <a:endParaRPr lang="en-US" sz="2400" b="1" dirty="0">
              <a:solidFill>
                <a:srgbClr val="0070C0"/>
              </a:solidFill>
              <a:ea typeface="ＭＳ Ｐゴシック" pitchFamily="34" charset="-128"/>
              <a:cs typeface="Times New Roman" pitchFamily="18" charset="0"/>
            </a:endParaRPr>
          </a:p>
          <a:p>
            <a:pPr marL="342900" lvl="1" indent="-342900" algn="just">
              <a:lnSpc>
                <a:spcPct val="105000"/>
              </a:lnSpc>
              <a:spcBef>
                <a:spcPct val="25000"/>
              </a:spcBef>
              <a:spcAft>
                <a:spcPct val="15000"/>
              </a:spcAft>
              <a:buSzPct val="75000"/>
              <a:buFont typeface="Wingdings" pitchFamily="2" charset="2"/>
              <a:buChar char="l"/>
              <a:defRPr/>
            </a:pPr>
            <a:endParaRPr lang="en-US" sz="2400" b="1" dirty="0" smtClean="0">
              <a:solidFill>
                <a:srgbClr val="0070C0"/>
              </a:solidFill>
              <a:ea typeface="ＭＳ Ｐゴシック" pitchFamily="34" charset="-128"/>
              <a:cs typeface="Times New Roman" pitchFamily="18" charset="0"/>
            </a:endParaRPr>
          </a:p>
          <a:p>
            <a:pPr marL="342900" lvl="1" indent="-342900" algn="just">
              <a:lnSpc>
                <a:spcPct val="105000"/>
              </a:lnSpc>
              <a:spcBef>
                <a:spcPct val="25000"/>
              </a:spcBef>
              <a:spcAft>
                <a:spcPct val="15000"/>
              </a:spcAft>
              <a:buSzPct val="75000"/>
              <a:buFont typeface="Wingdings" pitchFamily="2" charset="2"/>
              <a:buChar char="l"/>
              <a:defRPr/>
            </a:pPr>
            <a:endParaRPr lang="en-US" sz="2400" b="1" dirty="0" smtClean="0">
              <a:solidFill>
                <a:srgbClr val="0070C0"/>
              </a:solidFill>
              <a:ea typeface="ＭＳ Ｐゴシック" pitchFamily="34" charset="-128"/>
              <a:cs typeface="Times New Roman" pitchFamily="18" charset="0"/>
            </a:endParaRPr>
          </a:p>
          <a:p>
            <a:pPr marL="342900" lvl="1" indent="-342900" algn="just">
              <a:lnSpc>
                <a:spcPct val="105000"/>
              </a:lnSpc>
              <a:spcBef>
                <a:spcPct val="25000"/>
              </a:spcBef>
              <a:spcAft>
                <a:spcPct val="15000"/>
              </a:spcAft>
              <a:buSzPct val="75000"/>
              <a:buFont typeface="Wingdings" pitchFamily="2" charset="2"/>
              <a:buChar char="l"/>
              <a:defRPr/>
            </a:pPr>
            <a:r>
              <a:rPr lang="en-US" sz="2400" b="1" dirty="0" smtClean="0">
                <a:solidFill>
                  <a:srgbClr val="0070C0"/>
                </a:solidFill>
                <a:ea typeface="ＭＳ Ｐゴシック" pitchFamily="34" charset="-128"/>
                <a:cs typeface="Times New Roman" pitchFamily="18" charset="0"/>
              </a:rPr>
              <a:t>With a proper amount of jamming power, the secrecy rate can be improved effectively.</a:t>
            </a:r>
          </a:p>
          <a:p>
            <a:pPr marL="342900" lvl="1" indent="-342900" algn="just">
              <a:lnSpc>
                <a:spcPct val="105000"/>
              </a:lnSpc>
              <a:spcBef>
                <a:spcPct val="25000"/>
              </a:spcBef>
              <a:spcAft>
                <a:spcPct val="15000"/>
              </a:spcAft>
              <a:buSzPct val="75000"/>
              <a:buFont typeface="Wingdings" pitchFamily="2" charset="2"/>
              <a:buChar char="l"/>
              <a:defRPr/>
            </a:pPr>
            <a:r>
              <a:rPr lang="en-US" sz="2400" b="1" dirty="0" smtClean="0">
                <a:solidFill>
                  <a:srgbClr val="0070C0"/>
                </a:solidFill>
                <a:ea typeface="ＭＳ Ｐゴシック" pitchFamily="34" charset="-128"/>
                <a:cs typeface="Times New Roman" pitchFamily="18" charset="0"/>
              </a:rPr>
              <a:t>How to allocate the jamming power among multiple source-destination pairs efficiently and effectively?</a:t>
            </a:r>
          </a:p>
          <a:p>
            <a:pPr marL="342900" lvl="1" indent="-342900" algn="just">
              <a:lnSpc>
                <a:spcPct val="105000"/>
              </a:lnSpc>
              <a:spcBef>
                <a:spcPct val="25000"/>
              </a:spcBef>
              <a:spcAft>
                <a:spcPct val="15000"/>
              </a:spcAft>
              <a:buSzPct val="75000"/>
              <a:buFont typeface="Wingdings" pitchFamily="2" charset="2"/>
              <a:buChar char="l"/>
              <a:defRPr/>
            </a:pPr>
            <a:r>
              <a:rPr lang="en-US" sz="2800" b="1" dirty="0" smtClean="0">
                <a:solidFill>
                  <a:srgbClr val="0070C0"/>
                </a:solidFill>
                <a:ea typeface="ＭＳ Ｐゴシック" pitchFamily="34" charset="-128"/>
                <a:cs typeface="Times New Roman" pitchFamily="18" charset="0"/>
              </a:rPr>
              <a:t>Auction!!</a:t>
            </a:r>
            <a:endParaRPr lang="en-US" sz="2800" b="1" dirty="0">
              <a:solidFill>
                <a:srgbClr val="0070C0"/>
              </a:solidFill>
              <a:ea typeface="ＭＳ Ｐゴシック" pitchFamily="34" charset="-128"/>
              <a:cs typeface="Times New Roman" pitchFamily="18" charset="0"/>
            </a:endParaRPr>
          </a:p>
        </p:txBody>
      </p:sp>
      <p:sp>
        <p:nvSpPr>
          <p:cNvPr id="9" name="Rectangle 2"/>
          <p:cNvSpPr txBox="1">
            <a:spLocks noChangeArrowheads="1"/>
          </p:cNvSpPr>
          <p:nvPr>
            <p:custDataLst>
              <p:tags r:id="rId3"/>
            </p:custDataLst>
          </p:nvPr>
        </p:nvSpPr>
        <p:spPr bwMode="auto">
          <a:xfrm>
            <a:off x="533400" y="360293"/>
            <a:ext cx="8001000" cy="528602"/>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noAutofit/>
            <a:scene3d>
              <a:camera prst="orthographicFront"/>
              <a:lightRig rig="glow" dir="tl">
                <a:rot lat="0" lon="0" rev="5400000"/>
              </a:lightRig>
            </a:scene3d>
            <a:sp3d contourW="12700">
              <a:contourClr>
                <a:schemeClr val="accent6">
                  <a:shade val="73000"/>
                </a:schemeClr>
              </a:contourClr>
            </a:sp3d>
          </a:bodyPr>
          <a:lstStyle>
            <a:lvl1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mj-lt"/>
                <a:ea typeface="ＭＳ Ｐゴシック" charset="0"/>
                <a:cs typeface="ＭＳ Ｐゴシック"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marL="0" lvl="1">
              <a:lnSpc>
                <a:spcPct val="90000"/>
              </a:lnSpc>
              <a:defRPr/>
            </a:pPr>
            <a:r>
              <a:rPr lang="en-US" altLang="zh-CN" sz="3200" i="0" kern="0" dirty="0" smtClean="0">
                <a:solidFill>
                  <a:schemeClr val="tx1"/>
                </a:solidFill>
                <a:ea typeface="ＭＳ Ｐゴシック" pitchFamily="34" charset="-128"/>
                <a:cs typeface="Times New Roman" pitchFamily="18" charset="0"/>
              </a:rPr>
              <a:t>Jammer-Assisted System Scenario</a:t>
            </a:r>
            <a:endParaRPr lang="en-US" altLang="zh-CN" sz="3200" i="0" kern="0" dirty="0">
              <a:solidFill>
                <a:schemeClr val="tx1"/>
              </a:solidFill>
              <a:ea typeface="ＭＳ Ｐゴシック" pitchFamily="34" charset="-128"/>
              <a:cs typeface="Times New Roman" pitchFamily="18" charset="0"/>
            </a:endParaRPr>
          </a:p>
        </p:txBody>
      </p:sp>
      <p:pic>
        <p:nvPicPr>
          <p:cNvPr id="14950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1600200"/>
            <a:ext cx="5901267"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51</a:t>
            </a:fld>
            <a:r>
              <a:rPr lang="en-US" smtClean="0"/>
              <a:t>]</a:t>
            </a:r>
            <a:endParaRPr lang="en-US" dirty="0"/>
          </a:p>
        </p:txBody>
      </p:sp>
    </p:spTree>
    <p:custDataLst>
      <p:tags r:id="rId1"/>
    </p:custDataLst>
    <p:extLst>
      <p:ext uri="{BB962C8B-B14F-4D97-AF65-F5344CB8AC3E}">
        <p14:creationId xmlns:p14="http://schemas.microsoft.com/office/powerpoint/2010/main" val="5240423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fade">
                                      <p:cBhvr>
                                        <p:cTn id="7" dur="1000"/>
                                        <p:tgtEl>
                                          <p:spTgt spid="8">
                                            <p:txEl>
                                              <p:pRg st="4" end="4"/>
                                            </p:txEl>
                                          </p:spTgt>
                                        </p:tgtEl>
                                      </p:cBhvr>
                                    </p:animEffect>
                                    <p:anim calcmode="lin" valueType="num">
                                      <p:cBhvr>
                                        <p:cTn id="8"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5" end="5"/>
                                            </p:txEl>
                                          </p:spTgt>
                                        </p:tgtEl>
                                        <p:attrNameLst>
                                          <p:attrName>style.visibility</p:attrName>
                                        </p:attrNameLst>
                                      </p:cBhvr>
                                      <p:to>
                                        <p:strVal val="visible"/>
                                      </p:to>
                                    </p:set>
                                    <p:animEffect transition="in" filter="fade">
                                      <p:cBhvr>
                                        <p:cTn id="14" dur="1000"/>
                                        <p:tgtEl>
                                          <p:spTgt spid="8">
                                            <p:txEl>
                                              <p:pRg st="5" end="5"/>
                                            </p:txEl>
                                          </p:spTgt>
                                        </p:tgtEl>
                                      </p:cBhvr>
                                    </p:animEffect>
                                    <p:anim calcmode="lin" valueType="num">
                                      <p:cBhvr>
                                        <p:cTn id="15"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animEffect transition="in" filter="fade">
                                      <p:cBhvr>
                                        <p:cTn id="21" dur="1000"/>
                                        <p:tgtEl>
                                          <p:spTgt spid="8">
                                            <p:txEl>
                                              <p:pRg st="6" end="6"/>
                                            </p:txEl>
                                          </p:spTgt>
                                        </p:tgtEl>
                                      </p:cBhvr>
                                    </p:animEffect>
                                    <p:anim calcmode="lin" valueType="num">
                                      <p:cBhvr>
                                        <p:cTn id="22"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altLang="zh-CN" sz="3200" i="0" dirty="0">
                <a:solidFill>
                  <a:schemeClr val="tx1"/>
                </a:solidFill>
                <a:latin typeface="Arial" pitchFamily="34" charset="0"/>
                <a:ea typeface="ＭＳ Ｐゴシック" pitchFamily="34" charset="-128"/>
                <a:cs typeface="Times New Roman" pitchFamily="18" charset="0"/>
              </a:rPr>
              <a:t>Auction Definition</a:t>
            </a:r>
            <a:endParaRPr lang="en-GB" sz="3200" i="0" dirty="0">
              <a:solidFill>
                <a:schemeClr val="tx1"/>
              </a:solidFill>
              <a:latin typeface="Arial" pitchFamily="34" charset="0"/>
              <a:ea typeface="ＭＳ Ｐゴシック" pitchFamily="34" charset="-128"/>
              <a:cs typeface="Times New Roman" pitchFamily="18" charset="0"/>
            </a:endParaRPr>
          </a:p>
        </p:txBody>
      </p:sp>
      <p:sp>
        <p:nvSpPr>
          <p:cNvPr id="72707" name="Rectangle 3"/>
          <p:cNvSpPr>
            <a:spLocks noGrp="1" noChangeArrowheads="1"/>
          </p:cNvSpPr>
          <p:nvPr>
            <p:ph idx="1"/>
          </p:nvPr>
        </p:nvSpPr>
        <p:spPr>
          <a:xfrm>
            <a:off x="304800" y="1066800"/>
            <a:ext cx="8534400" cy="5486400"/>
          </a:xfrm>
        </p:spPr>
        <p:txBody>
          <a:bodyPr/>
          <a:lstStyle/>
          <a:p>
            <a:pPr algn="just">
              <a:lnSpc>
                <a:spcPct val="90000"/>
              </a:lnSpc>
            </a:pPr>
            <a:r>
              <a:rPr lang="en-US" altLang="zh-CN" sz="2800" b="1" dirty="0" smtClean="0">
                <a:solidFill>
                  <a:srgbClr val="0070C0"/>
                </a:solidFill>
                <a:ea typeface="ＭＳ Ｐゴシック" pitchFamily="34" charset="-128"/>
                <a:cs typeface="Times New Roman" pitchFamily="18" charset="0"/>
              </a:rPr>
              <a:t>Players:</a:t>
            </a:r>
            <a:endParaRPr lang="en-GB" altLang="zh-CN" sz="2800" b="1" dirty="0">
              <a:solidFill>
                <a:srgbClr val="0070C0"/>
              </a:solidFill>
              <a:ea typeface="ＭＳ Ｐゴシック" pitchFamily="34" charset="-128"/>
              <a:cs typeface="Times New Roman" pitchFamily="18" charset="0"/>
            </a:endParaRPr>
          </a:p>
          <a:p>
            <a:pPr lvl="1" algn="just">
              <a:lnSpc>
                <a:spcPct val="90000"/>
              </a:lnSpc>
            </a:pPr>
            <a:r>
              <a:rPr lang="en-US" altLang="zh-CN" dirty="0">
                <a:ea typeface="ＭＳ Ｐゴシック" pitchFamily="34" charset="-128"/>
              </a:rPr>
              <a:t>Source S</a:t>
            </a:r>
            <a:r>
              <a:rPr lang="en-US" altLang="zh-CN" baseline="-25000" dirty="0">
                <a:ea typeface="ＭＳ Ｐゴシック" pitchFamily="34" charset="-128"/>
              </a:rPr>
              <a:t>i</a:t>
            </a:r>
            <a:r>
              <a:rPr lang="en-US" altLang="zh-CN" dirty="0">
                <a:ea typeface="ＭＳ Ｐゴシック" pitchFamily="34" charset="-128"/>
              </a:rPr>
              <a:t> as one of the </a:t>
            </a:r>
            <a:r>
              <a:rPr lang="en-US" altLang="zh-CN" dirty="0" smtClean="0">
                <a:ea typeface="ＭＳ Ｐゴシック" pitchFamily="34" charset="-128"/>
              </a:rPr>
              <a:t>bidders;</a:t>
            </a:r>
            <a:endParaRPr lang="en-US" altLang="zh-CN" dirty="0">
              <a:ea typeface="ＭＳ Ｐゴシック" pitchFamily="34" charset="-128"/>
            </a:endParaRPr>
          </a:p>
          <a:p>
            <a:pPr lvl="1" algn="just">
              <a:lnSpc>
                <a:spcPct val="90000"/>
              </a:lnSpc>
            </a:pPr>
            <a:r>
              <a:rPr lang="en-US" altLang="zh-CN" dirty="0">
                <a:ea typeface="ＭＳ Ｐゴシック" pitchFamily="34" charset="-128"/>
              </a:rPr>
              <a:t>Friendly jammer J as the </a:t>
            </a:r>
            <a:r>
              <a:rPr lang="en-US" altLang="zh-CN" dirty="0" smtClean="0">
                <a:ea typeface="ＭＳ Ｐゴシック" pitchFamily="34" charset="-128"/>
              </a:rPr>
              <a:t>auctioneer; </a:t>
            </a:r>
          </a:p>
          <a:p>
            <a:pPr lvl="1" algn="just">
              <a:lnSpc>
                <a:spcPct val="90000"/>
              </a:lnSpc>
            </a:pPr>
            <a:r>
              <a:rPr lang="en-US" altLang="zh-CN" dirty="0" smtClean="0">
                <a:ea typeface="ＭＳ Ｐゴシック" pitchFamily="34" charset="-128"/>
              </a:rPr>
              <a:t>Sources </a:t>
            </a:r>
            <a:r>
              <a:rPr lang="en-US" altLang="zh-CN" dirty="0">
                <a:ea typeface="ＭＳ Ｐゴシック" pitchFamily="34" charset="-128"/>
              </a:rPr>
              <a:t>submit bids to compete for the jamming power from the friendly jammer, in order to increase the </a:t>
            </a:r>
            <a:r>
              <a:rPr lang="en-US" altLang="zh-CN" dirty="0" smtClean="0">
                <a:ea typeface="ＭＳ Ｐゴシック" pitchFamily="34" charset="-128"/>
              </a:rPr>
              <a:t>secrecy rate.</a:t>
            </a:r>
          </a:p>
          <a:p>
            <a:pPr lvl="1" algn="just">
              <a:lnSpc>
                <a:spcPct val="90000"/>
              </a:lnSpc>
            </a:pPr>
            <a:endParaRPr lang="en-US" altLang="zh-CN" dirty="0">
              <a:ea typeface="ＭＳ Ｐゴシック" pitchFamily="34" charset="-128"/>
            </a:endParaRPr>
          </a:p>
          <a:p>
            <a:pPr algn="just">
              <a:lnSpc>
                <a:spcPct val="90000"/>
              </a:lnSpc>
            </a:pPr>
            <a:r>
              <a:rPr lang="en-US" altLang="zh-CN" sz="2800" b="1" dirty="0" smtClean="0">
                <a:solidFill>
                  <a:srgbClr val="0070C0"/>
                </a:solidFill>
                <a:ea typeface="ＭＳ Ｐゴシック" pitchFamily="34" charset="-128"/>
                <a:cs typeface="Times New Roman" pitchFamily="18" charset="0"/>
              </a:rPr>
              <a:t>Utilities:</a:t>
            </a:r>
            <a:endParaRPr lang="en-US" altLang="zh-CN" sz="2800" b="1" dirty="0">
              <a:solidFill>
                <a:srgbClr val="0070C0"/>
              </a:solidFill>
              <a:ea typeface="ＭＳ Ｐゴシック" pitchFamily="34" charset="-128"/>
              <a:cs typeface="Times New Roman" pitchFamily="18" charset="0"/>
            </a:endParaRPr>
          </a:p>
          <a:p>
            <a:pPr lvl="1" algn="just">
              <a:lnSpc>
                <a:spcPct val="90000"/>
              </a:lnSpc>
            </a:pPr>
            <a:r>
              <a:rPr lang="en-US" altLang="zh-CN" dirty="0">
                <a:ea typeface="ＭＳ Ｐゴシック" pitchFamily="34" charset="-128"/>
              </a:rPr>
              <a:t>Source S</a:t>
            </a:r>
            <a:r>
              <a:rPr lang="en-US" altLang="zh-CN" baseline="-25000" dirty="0">
                <a:ea typeface="ＭＳ Ｐゴシック" pitchFamily="34" charset="-128"/>
              </a:rPr>
              <a:t>i</a:t>
            </a:r>
            <a:r>
              <a:rPr lang="en-US" altLang="zh-CN" dirty="0">
                <a:ea typeface="ＭＳ Ｐゴシック" pitchFamily="34" charset="-128"/>
              </a:rPr>
              <a:t> can have a performance gain by successfully getting the jamming power, meanwhile it needs to pay for the </a:t>
            </a:r>
            <a:r>
              <a:rPr lang="en-US" altLang="zh-CN" dirty="0" smtClean="0">
                <a:ea typeface="ＭＳ Ｐゴシック" pitchFamily="34" charset="-128"/>
              </a:rPr>
              <a:t>jamming power </a:t>
            </a:r>
            <a:r>
              <a:rPr lang="en-US" altLang="zh-CN" dirty="0">
                <a:ea typeface="ＭＳ Ｐゴシック" pitchFamily="34" charset="-128"/>
              </a:rPr>
              <a:t>offered by the friendly jammer.</a:t>
            </a:r>
          </a:p>
          <a:p>
            <a:pPr lvl="1" algn="just">
              <a:lnSpc>
                <a:spcPct val="90000"/>
              </a:lnSpc>
            </a:pPr>
            <a:r>
              <a:rPr lang="en-US" altLang="zh-CN" dirty="0">
                <a:ea typeface="ＭＳ Ｐゴシック" pitchFamily="34" charset="-128"/>
              </a:rPr>
              <a:t>Friendly jammer charges the sources for the jamming service at a price for every unit of jamming power. </a:t>
            </a:r>
          </a:p>
          <a:p>
            <a:pPr lvl="1">
              <a:lnSpc>
                <a:spcPct val="90000"/>
              </a:lnSpc>
            </a:pPr>
            <a:endParaRPr lang="en-US" altLang="zh-CN" dirty="0" smtClean="0">
              <a:latin typeface="Arial" pitchFamily="34" charset="0"/>
              <a:ea typeface="ＭＳ Ｐゴシック" pitchFamily="34" charset="-128"/>
              <a:cs typeface="Arial" pitchFamily="34" charset="0"/>
            </a:endParaRPr>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52</a:t>
            </a:fld>
            <a:r>
              <a:rPr lang="en-US" smtClean="0"/>
              <a:t>]</a:t>
            </a:r>
            <a:endParaRPr lang="en-US" dirty="0"/>
          </a:p>
        </p:txBody>
      </p:sp>
    </p:spTree>
    <p:extLst>
      <p:ext uri="{BB962C8B-B14F-4D97-AF65-F5344CB8AC3E}">
        <p14:creationId xmlns:p14="http://schemas.microsoft.com/office/powerpoint/2010/main" val="12616368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altLang="zh-CN" sz="3200" i="0" dirty="0">
                <a:solidFill>
                  <a:schemeClr val="tx1"/>
                </a:solidFill>
                <a:latin typeface="Arial" pitchFamily="34" charset="0"/>
                <a:ea typeface="ＭＳ Ｐゴシック" pitchFamily="34" charset="-128"/>
                <a:cs typeface="Times New Roman" pitchFamily="18" charset="0"/>
              </a:rPr>
              <a:t>Auction Definition</a:t>
            </a:r>
            <a:endParaRPr lang="en-GB" sz="3200" i="0" dirty="0">
              <a:solidFill>
                <a:schemeClr val="tx1"/>
              </a:solidFill>
              <a:latin typeface="Arial" pitchFamily="34" charset="0"/>
              <a:ea typeface="ＭＳ Ｐゴシック" pitchFamily="34" charset="-128"/>
              <a:cs typeface="Times New Roman" pitchFamily="18" charset="0"/>
            </a:endParaRPr>
          </a:p>
        </p:txBody>
      </p:sp>
      <p:sp>
        <p:nvSpPr>
          <p:cNvPr id="72707" name="Rectangle 3"/>
          <p:cNvSpPr>
            <a:spLocks noGrp="1" noChangeArrowheads="1"/>
          </p:cNvSpPr>
          <p:nvPr>
            <p:ph idx="1"/>
          </p:nvPr>
        </p:nvSpPr>
        <p:spPr>
          <a:xfrm>
            <a:off x="304800" y="1066800"/>
            <a:ext cx="8534400" cy="5486400"/>
          </a:xfrm>
        </p:spPr>
        <p:txBody>
          <a:bodyPr/>
          <a:lstStyle/>
          <a:p>
            <a:pPr algn="just">
              <a:lnSpc>
                <a:spcPct val="90000"/>
              </a:lnSpc>
            </a:pPr>
            <a:r>
              <a:rPr lang="en-US" altLang="zh-CN" sz="2800" b="1" dirty="0" smtClean="0">
                <a:solidFill>
                  <a:srgbClr val="0070C0"/>
                </a:solidFill>
                <a:ea typeface="ＭＳ Ｐゴシック" pitchFamily="34" charset="-128"/>
                <a:cs typeface="Times New Roman" pitchFamily="18" charset="0"/>
              </a:rPr>
              <a:t>Source’s Utility Function</a:t>
            </a:r>
          </a:p>
          <a:p>
            <a:pPr lvl="1" algn="just">
              <a:lnSpc>
                <a:spcPct val="90000"/>
              </a:lnSpc>
            </a:pPr>
            <a:r>
              <a:rPr lang="en-US" altLang="zh-CN" dirty="0" smtClean="0">
                <a:ea typeface="ＭＳ Ｐゴシック" pitchFamily="34" charset="-128"/>
              </a:rPr>
              <a:t>We </a:t>
            </a:r>
            <a:r>
              <a:rPr lang="en-US" altLang="zh-CN" dirty="0">
                <a:ea typeface="ＭＳ Ｐゴシック" pitchFamily="34" charset="-128"/>
              </a:rPr>
              <a:t>consider source S</a:t>
            </a:r>
            <a:r>
              <a:rPr lang="en-US" altLang="zh-CN" baseline="-25000" dirty="0">
                <a:ea typeface="ＭＳ Ｐゴシック" pitchFamily="34" charset="-128"/>
              </a:rPr>
              <a:t>i</a:t>
            </a:r>
            <a:r>
              <a:rPr lang="en-US" altLang="zh-CN" dirty="0">
                <a:ea typeface="ＭＳ Ｐゴシック" pitchFamily="34" charset="-128"/>
              </a:rPr>
              <a:t> as one of the bidders, while friendly jammer J as the auctioneer. The sources submit bids to compete for the jamming power from the friendly jammer, in order to increase the secrecy rate of their own data </a:t>
            </a:r>
            <a:r>
              <a:rPr lang="en-US" altLang="zh-CN" dirty="0" smtClean="0">
                <a:ea typeface="ＭＳ Ｐゴシック" pitchFamily="34" charset="-128"/>
              </a:rPr>
              <a:t>transmission</a:t>
            </a:r>
            <a:r>
              <a:rPr lang="en-GB" altLang="zh-CN" dirty="0" smtClean="0">
                <a:ea typeface="ＭＳ Ｐゴシック" pitchFamily="34" charset="-128"/>
              </a:rPr>
              <a:t>.</a:t>
            </a:r>
          </a:p>
          <a:p>
            <a:pPr lvl="1" algn="just">
              <a:lnSpc>
                <a:spcPct val="90000"/>
              </a:lnSpc>
            </a:pPr>
            <a:r>
              <a:rPr lang="en-US" altLang="zh-CN" dirty="0" smtClean="0">
                <a:ea typeface="ＭＳ Ｐゴシック" pitchFamily="34" charset="-128"/>
              </a:rPr>
              <a:t>Source </a:t>
            </a:r>
            <a:r>
              <a:rPr lang="en-US" altLang="zh-CN" dirty="0">
                <a:ea typeface="ＭＳ Ｐゴシック" pitchFamily="34" charset="-128"/>
              </a:rPr>
              <a:t>S</a:t>
            </a:r>
            <a:r>
              <a:rPr lang="en-US" altLang="zh-CN" baseline="-25000" dirty="0">
                <a:ea typeface="ＭＳ Ｐゴシック" pitchFamily="34" charset="-128"/>
              </a:rPr>
              <a:t>i</a:t>
            </a:r>
            <a:r>
              <a:rPr lang="en-US" altLang="zh-CN" dirty="0">
                <a:ea typeface="ＭＳ Ｐゴシック" pitchFamily="34" charset="-128"/>
              </a:rPr>
              <a:t> can have a performance gain by successfully getting the jamming power, meanwhile it needs to pay for the power offered by the friendly </a:t>
            </a:r>
            <a:r>
              <a:rPr lang="en-US" altLang="zh-CN" dirty="0" smtClean="0">
                <a:ea typeface="ＭＳ Ｐゴシック" pitchFamily="34" charset="-128"/>
              </a:rPr>
              <a:t>jammer.</a:t>
            </a:r>
          </a:p>
          <a:p>
            <a:pPr lvl="1" algn="just">
              <a:lnSpc>
                <a:spcPct val="90000"/>
              </a:lnSpc>
            </a:pPr>
            <a:r>
              <a:rPr lang="en-US" altLang="zh-CN" dirty="0" smtClean="0">
                <a:ea typeface="ＭＳ Ｐゴシック" pitchFamily="34" charset="-128"/>
              </a:rPr>
              <a:t>Therefore</a:t>
            </a:r>
            <a:r>
              <a:rPr lang="en-US" altLang="zh-CN" dirty="0">
                <a:ea typeface="ＭＳ Ｐゴシック" pitchFamily="34" charset="-128"/>
              </a:rPr>
              <a:t>, the utility function of source Si can be defined as </a:t>
            </a:r>
          </a:p>
          <a:p>
            <a:pPr lvl="1" algn="just">
              <a:lnSpc>
                <a:spcPct val="90000"/>
              </a:lnSpc>
              <a:buFont typeface="Wingdings" pitchFamily="2" charset="2"/>
              <a:buChar char="–"/>
              <a:defRPr/>
            </a:pPr>
            <a:endParaRPr lang="en-US" altLang="zh-CN" dirty="0">
              <a:ea typeface="ＭＳ Ｐゴシック" pitchFamily="34" charset="-128"/>
            </a:endParaRPr>
          </a:p>
          <a:p>
            <a:pPr lvl="1" algn="just">
              <a:lnSpc>
                <a:spcPct val="90000"/>
              </a:lnSpc>
              <a:buFont typeface="Wingdings" pitchFamily="2" charset="2"/>
              <a:buChar char="–"/>
              <a:defRPr/>
            </a:pPr>
            <a:endParaRPr lang="en-US" altLang="zh-CN" dirty="0">
              <a:ea typeface="ＭＳ Ｐゴシック" pitchFamily="34" charset="-128"/>
            </a:endParaRPr>
          </a:p>
          <a:p>
            <a:pPr marL="457200" lvl="1" indent="0" algn="just">
              <a:lnSpc>
                <a:spcPct val="90000"/>
              </a:lnSpc>
              <a:buNone/>
              <a:defRPr/>
            </a:pPr>
            <a:r>
              <a:rPr lang="en-US" altLang="zh-CN" dirty="0">
                <a:ea typeface="ＭＳ Ｐゴシック" pitchFamily="34" charset="-128"/>
              </a:rPr>
              <a:t> </a:t>
            </a:r>
            <a:r>
              <a:rPr lang="en-US" altLang="zh-CN" dirty="0" smtClean="0">
                <a:ea typeface="ＭＳ Ｐゴシック" pitchFamily="34" charset="-128"/>
              </a:rPr>
              <a:t>    where           is </a:t>
            </a:r>
            <a:r>
              <a:rPr lang="en-US" altLang="zh-CN" dirty="0">
                <a:ea typeface="ＭＳ Ｐゴシック" pitchFamily="34" charset="-128"/>
              </a:rPr>
              <a:t>the performance gain with the jamming power     </a:t>
            </a:r>
            <a:r>
              <a:rPr lang="en-US" altLang="zh-CN" dirty="0" smtClean="0">
                <a:ea typeface="ＭＳ Ｐゴシック" pitchFamily="34" charset="-128"/>
              </a:rPr>
              <a:t>,                    </a:t>
            </a:r>
          </a:p>
          <a:p>
            <a:pPr marL="457200" lvl="1" indent="0" algn="just">
              <a:lnSpc>
                <a:spcPct val="90000"/>
              </a:lnSpc>
              <a:buNone/>
              <a:defRPr/>
            </a:pPr>
            <a:r>
              <a:rPr lang="en-US" altLang="zh-CN" dirty="0">
                <a:ea typeface="ＭＳ Ｐゴシック" pitchFamily="34" charset="-128"/>
              </a:rPr>
              <a:t> </a:t>
            </a:r>
            <a:r>
              <a:rPr lang="en-US" altLang="zh-CN" dirty="0" smtClean="0">
                <a:ea typeface="ＭＳ Ｐゴシック" pitchFamily="34" charset="-128"/>
              </a:rPr>
              <a:t>                 is </a:t>
            </a:r>
            <a:r>
              <a:rPr lang="en-US" altLang="zh-CN" dirty="0">
                <a:ea typeface="ＭＳ Ｐゴシック" pitchFamily="34" charset="-128"/>
              </a:rPr>
              <a:t>the cost paid for the friendly jammer, and    represents </a:t>
            </a:r>
            <a:endParaRPr lang="en-US" altLang="zh-CN" dirty="0" smtClean="0">
              <a:ea typeface="ＭＳ Ｐゴシック" pitchFamily="34" charset="-128"/>
            </a:endParaRPr>
          </a:p>
          <a:p>
            <a:pPr marL="457200" lvl="1" indent="0" algn="just">
              <a:lnSpc>
                <a:spcPct val="90000"/>
              </a:lnSpc>
              <a:buNone/>
              <a:defRPr/>
            </a:pPr>
            <a:r>
              <a:rPr lang="en-US" altLang="zh-CN" dirty="0">
                <a:ea typeface="ＭＳ Ｐゴシック" pitchFamily="34" charset="-128"/>
              </a:rPr>
              <a:t> </a:t>
            </a:r>
            <a:r>
              <a:rPr lang="en-US" altLang="zh-CN" dirty="0" smtClean="0">
                <a:ea typeface="ＭＳ Ｐゴシック" pitchFamily="34" charset="-128"/>
              </a:rPr>
              <a:t>    the </a:t>
            </a:r>
            <a:r>
              <a:rPr lang="en-US" altLang="zh-CN" dirty="0">
                <a:ea typeface="ＭＳ Ｐゴシック" pitchFamily="34" charset="-128"/>
              </a:rPr>
              <a:t>unit price of jamming </a:t>
            </a:r>
            <a:r>
              <a:rPr lang="en-US" altLang="zh-CN" dirty="0" smtClean="0">
                <a:ea typeface="ＭＳ Ｐゴシック" pitchFamily="34" charset="-128"/>
              </a:rPr>
              <a:t>power. </a:t>
            </a:r>
            <a:endParaRPr lang="en-US" altLang="zh-CN" dirty="0">
              <a:ea typeface="ＭＳ Ｐゴシック" pitchFamily="34" charset="-128"/>
            </a:endParaRPr>
          </a:p>
          <a:p>
            <a:pPr lvl="1">
              <a:lnSpc>
                <a:spcPct val="90000"/>
              </a:lnSpc>
            </a:pPr>
            <a:endParaRPr lang="en-US" altLang="zh-CN" dirty="0" smtClean="0">
              <a:latin typeface="Arial" pitchFamily="34" charset="0"/>
              <a:ea typeface="ＭＳ Ｐゴシック" pitchFamily="34" charset="-128"/>
              <a:cs typeface="Arial" pitchFamily="34" charset="0"/>
            </a:endParaRPr>
          </a:p>
        </p:txBody>
      </p:sp>
      <p:graphicFrame>
        <p:nvGraphicFramePr>
          <p:cNvPr id="2" name="对象 1"/>
          <p:cNvGraphicFramePr>
            <a:graphicFrameLocks noChangeAspect="1"/>
          </p:cNvGraphicFramePr>
          <p:nvPr>
            <p:extLst>
              <p:ext uri="{D42A27DB-BD31-4B8C-83A1-F6EECF244321}">
                <p14:modId xmlns:p14="http://schemas.microsoft.com/office/powerpoint/2010/main" val="1155632251"/>
              </p:ext>
            </p:extLst>
          </p:nvPr>
        </p:nvGraphicFramePr>
        <p:xfrm>
          <a:off x="2514600" y="4233862"/>
          <a:ext cx="4413250" cy="642938"/>
        </p:xfrm>
        <a:graphic>
          <a:graphicData uri="http://schemas.openxmlformats.org/presentationml/2006/ole">
            <mc:AlternateContent xmlns:mc="http://schemas.openxmlformats.org/markup-compatibility/2006">
              <mc:Choice xmlns:v="urn:schemas-microsoft-com:vml" Requires="v">
                <p:oleObj spid="_x0000_s182553" name="Equation" r:id="rId3" imgW="1917700" imgH="279400" progId="">
                  <p:embed/>
                </p:oleObj>
              </mc:Choice>
              <mc:Fallback>
                <p:oleObj name="Equation" r:id="rId3" imgW="1917700" imgH="279400" progId="">
                  <p:embed/>
                  <p:pic>
                    <p:nvPicPr>
                      <p:cNvPr id="0" name="Picture 109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4233862"/>
                        <a:ext cx="441325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对象 2"/>
          <p:cNvGraphicFramePr>
            <a:graphicFrameLocks noChangeAspect="1"/>
          </p:cNvGraphicFramePr>
          <p:nvPr>
            <p:extLst>
              <p:ext uri="{D42A27DB-BD31-4B8C-83A1-F6EECF244321}">
                <p14:modId xmlns:p14="http://schemas.microsoft.com/office/powerpoint/2010/main" val="1693289157"/>
              </p:ext>
            </p:extLst>
          </p:nvPr>
        </p:nvGraphicFramePr>
        <p:xfrm>
          <a:off x="1965325" y="4953000"/>
          <a:ext cx="701675" cy="428625"/>
        </p:xfrm>
        <a:graphic>
          <a:graphicData uri="http://schemas.openxmlformats.org/presentationml/2006/ole">
            <mc:AlternateContent xmlns:mc="http://schemas.openxmlformats.org/markup-compatibility/2006">
              <mc:Choice xmlns:v="urn:schemas-microsoft-com:vml" Requires="v">
                <p:oleObj spid="_x0000_s182554" name="Equation" r:id="rId5" imgW="457200" imgH="279400" progId="">
                  <p:embed/>
                </p:oleObj>
              </mc:Choice>
              <mc:Fallback>
                <p:oleObj name="Equation" r:id="rId5" imgW="457200" imgH="279400" progId="">
                  <p:embed/>
                  <p:pic>
                    <p:nvPicPr>
                      <p:cNvPr id="0" name="Picture 109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5325" y="4953000"/>
                        <a:ext cx="701675"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对象 3"/>
          <p:cNvGraphicFramePr>
            <a:graphicFrameLocks noChangeAspect="1"/>
          </p:cNvGraphicFramePr>
          <p:nvPr>
            <p:extLst>
              <p:ext uri="{D42A27DB-BD31-4B8C-83A1-F6EECF244321}">
                <p14:modId xmlns:p14="http://schemas.microsoft.com/office/powerpoint/2010/main" val="543312296"/>
              </p:ext>
            </p:extLst>
          </p:nvPr>
        </p:nvGraphicFramePr>
        <p:xfrm>
          <a:off x="8153400" y="4905376"/>
          <a:ext cx="366712" cy="428625"/>
        </p:xfrm>
        <a:graphic>
          <a:graphicData uri="http://schemas.openxmlformats.org/presentationml/2006/ole">
            <mc:AlternateContent xmlns:mc="http://schemas.openxmlformats.org/markup-compatibility/2006">
              <mc:Choice xmlns:v="urn:schemas-microsoft-com:vml" Requires="v">
                <p:oleObj spid="_x0000_s182555" name="Equation" r:id="rId7" imgW="203112" imgH="241195" progId="">
                  <p:embed/>
                </p:oleObj>
              </mc:Choice>
              <mc:Fallback>
                <p:oleObj name="Equation" r:id="rId7" imgW="203112" imgH="241195" progId="">
                  <p:embed/>
                  <p:pic>
                    <p:nvPicPr>
                      <p:cNvPr id="0" name="Picture 109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53400" y="4905376"/>
                        <a:ext cx="366712"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对象 4"/>
          <p:cNvGraphicFramePr>
            <a:graphicFrameLocks noChangeAspect="1"/>
          </p:cNvGraphicFramePr>
          <p:nvPr>
            <p:extLst>
              <p:ext uri="{D42A27DB-BD31-4B8C-83A1-F6EECF244321}">
                <p14:modId xmlns:p14="http://schemas.microsoft.com/office/powerpoint/2010/main" val="4294732653"/>
              </p:ext>
            </p:extLst>
          </p:nvPr>
        </p:nvGraphicFramePr>
        <p:xfrm>
          <a:off x="1095376" y="5334000"/>
          <a:ext cx="954087" cy="428625"/>
        </p:xfrm>
        <a:graphic>
          <a:graphicData uri="http://schemas.openxmlformats.org/presentationml/2006/ole">
            <mc:AlternateContent xmlns:mc="http://schemas.openxmlformats.org/markup-compatibility/2006">
              <mc:Choice xmlns:v="urn:schemas-microsoft-com:vml" Requires="v">
                <p:oleObj spid="_x0000_s182556" name="Equation" r:id="rId9" imgW="622030" imgH="279279" progId="">
                  <p:embed/>
                </p:oleObj>
              </mc:Choice>
              <mc:Fallback>
                <p:oleObj name="Equation" r:id="rId9" imgW="622030" imgH="279279" progId="">
                  <p:embed/>
                  <p:pic>
                    <p:nvPicPr>
                      <p:cNvPr id="0" name="Picture 110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5376" y="5334000"/>
                        <a:ext cx="954087"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对象 5"/>
          <p:cNvGraphicFramePr>
            <a:graphicFrameLocks noChangeAspect="1"/>
          </p:cNvGraphicFramePr>
          <p:nvPr>
            <p:extLst>
              <p:ext uri="{D42A27DB-BD31-4B8C-83A1-F6EECF244321}">
                <p14:modId xmlns:p14="http://schemas.microsoft.com/office/powerpoint/2010/main" val="4286081473"/>
              </p:ext>
            </p:extLst>
          </p:nvPr>
        </p:nvGraphicFramePr>
        <p:xfrm>
          <a:off x="6997684" y="5376864"/>
          <a:ext cx="357187" cy="296862"/>
        </p:xfrm>
        <a:graphic>
          <a:graphicData uri="http://schemas.openxmlformats.org/presentationml/2006/ole">
            <mc:AlternateContent xmlns:mc="http://schemas.openxmlformats.org/markup-compatibility/2006">
              <mc:Choice xmlns:v="urn:schemas-microsoft-com:vml" Requires="v">
                <p:oleObj spid="_x0000_s182557" name="Equation" r:id="rId11" imgW="139579" imgH="177646" progId="">
                  <p:embed/>
                </p:oleObj>
              </mc:Choice>
              <mc:Fallback>
                <p:oleObj name="Equation" r:id="rId11" imgW="139579" imgH="177646" progId="">
                  <p:embed/>
                  <p:pic>
                    <p:nvPicPr>
                      <p:cNvPr id="0" name="Picture 110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97684" y="5376864"/>
                        <a:ext cx="357187" cy="296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灯片编号占位符 7"/>
          <p:cNvSpPr>
            <a:spLocks noGrp="1"/>
          </p:cNvSpPr>
          <p:nvPr>
            <p:ph type="sldNum" sz="quarter" idx="11"/>
          </p:nvPr>
        </p:nvSpPr>
        <p:spPr/>
        <p:txBody>
          <a:bodyPr/>
          <a:lstStyle/>
          <a:p>
            <a:pPr>
              <a:defRPr/>
            </a:pPr>
            <a:r>
              <a:rPr lang="en-US" smtClean="0"/>
              <a:t>[</a:t>
            </a:r>
            <a:fld id="{76C16D65-260D-406F-A2BF-AB769FEB7B8A}" type="slidenum">
              <a:rPr lang="en-US" smtClean="0"/>
              <a:pPr>
                <a:defRPr/>
              </a:pPr>
              <a:t>53</a:t>
            </a:fld>
            <a:r>
              <a:rPr lang="en-US"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altLang="zh-CN" sz="3200" i="0" dirty="0">
                <a:solidFill>
                  <a:schemeClr val="tx1"/>
                </a:solidFill>
                <a:latin typeface="Arial" pitchFamily="34" charset="0"/>
                <a:ea typeface="ＭＳ Ｐゴシック" pitchFamily="34" charset="-128"/>
                <a:cs typeface="Times New Roman" pitchFamily="18" charset="0"/>
              </a:rPr>
              <a:t>Auction Definition</a:t>
            </a:r>
            <a:endParaRPr lang="en-GB" sz="3200" i="0" dirty="0">
              <a:solidFill>
                <a:schemeClr val="tx1"/>
              </a:solidFill>
              <a:latin typeface="Arial" pitchFamily="34" charset="0"/>
              <a:ea typeface="ＭＳ Ｐゴシック" pitchFamily="34" charset="-128"/>
              <a:cs typeface="Times New Roman" pitchFamily="18" charset="0"/>
            </a:endParaRPr>
          </a:p>
        </p:txBody>
      </p:sp>
      <p:sp>
        <p:nvSpPr>
          <p:cNvPr id="72707" name="Rectangle 3"/>
          <p:cNvSpPr>
            <a:spLocks noGrp="1" noChangeArrowheads="1"/>
          </p:cNvSpPr>
          <p:nvPr>
            <p:ph idx="1"/>
          </p:nvPr>
        </p:nvSpPr>
        <p:spPr>
          <a:xfrm>
            <a:off x="304800" y="1066800"/>
            <a:ext cx="8534400" cy="5486400"/>
          </a:xfrm>
        </p:spPr>
        <p:txBody>
          <a:bodyPr/>
          <a:lstStyle/>
          <a:p>
            <a:pPr algn="just">
              <a:lnSpc>
                <a:spcPct val="90000"/>
              </a:lnSpc>
            </a:pPr>
            <a:r>
              <a:rPr lang="en-US" altLang="zh-CN" sz="2800" b="1" dirty="0" smtClean="0">
                <a:solidFill>
                  <a:srgbClr val="0070C0"/>
                </a:solidFill>
                <a:ea typeface="ＭＳ Ｐゴシック" pitchFamily="34" charset="-128"/>
                <a:cs typeface="Times New Roman" pitchFamily="18" charset="0"/>
              </a:rPr>
              <a:t>Source’s Utility Function</a:t>
            </a:r>
          </a:p>
          <a:p>
            <a:pPr lvl="1" algn="just">
              <a:lnSpc>
                <a:spcPct val="90000"/>
              </a:lnSpc>
            </a:pPr>
            <a:r>
              <a:rPr lang="en-US" altLang="zh-CN" dirty="0" smtClean="0">
                <a:ea typeface="ＭＳ Ｐゴシック" pitchFamily="34" charset="-128"/>
                <a:cs typeface="Arial" pitchFamily="34" charset="0"/>
              </a:rPr>
              <a:t>Using linear pricing scheme as cost function, then we have </a:t>
            </a:r>
          </a:p>
          <a:p>
            <a:pPr lvl="1" algn="just">
              <a:lnSpc>
                <a:spcPct val="90000"/>
              </a:lnSpc>
            </a:pPr>
            <a:endParaRPr lang="en-US" altLang="zh-CN" dirty="0">
              <a:ea typeface="ＭＳ Ｐゴシック" pitchFamily="34" charset="-128"/>
              <a:cs typeface="Arial" pitchFamily="34" charset="0"/>
            </a:endParaRPr>
          </a:p>
          <a:p>
            <a:pPr lvl="1" algn="just">
              <a:lnSpc>
                <a:spcPct val="90000"/>
              </a:lnSpc>
            </a:pPr>
            <a:endParaRPr lang="en-US" altLang="zh-CN" dirty="0" smtClean="0">
              <a:ea typeface="ＭＳ Ｐゴシック" pitchFamily="34" charset="-128"/>
              <a:cs typeface="Arial" pitchFamily="34" charset="0"/>
            </a:endParaRPr>
          </a:p>
          <a:p>
            <a:pPr lvl="1" algn="just">
              <a:lnSpc>
                <a:spcPct val="90000"/>
              </a:lnSpc>
            </a:pPr>
            <a:endParaRPr lang="en-US" altLang="zh-CN" dirty="0" smtClean="0">
              <a:ea typeface="ＭＳ Ｐゴシック" pitchFamily="34" charset="-128"/>
              <a:cs typeface="Arial" pitchFamily="34" charset="0"/>
            </a:endParaRPr>
          </a:p>
          <a:p>
            <a:pPr marL="342900" lvl="1" indent="-342900" algn="just">
              <a:lnSpc>
                <a:spcPct val="90000"/>
              </a:lnSpc>
              <a:spcBef>
                <a:spcPct val="25000"/>
              </a:spcBef>
              <a:spcAft>
                <a:spcPct val="15000"/>
              </a:spcAft>
              <a:buSzPct val="75000"/>
              <a:buFont typeface="Wingdings" pitchFamily="2" charset="2"/>
              <a:buChar char="l"/>
            </a:pPr>
            <a:r>
              <a:rPr lang="en-US" altLang="zh-CN" sz="2800" b="1" dirty="0">
                <a:solidFill>
                  <a:srgbClr val="0070C0"/>
                </a:solidFill>
                <a:ea typeface="ＭＳ Ｐゴシック" pitchFamily="34" charset="-128"/>
                <a:cs typeface="Times New Roman" pitchFamily="18" charset="0"/>
              </a:rPr>
              <a:t>Jammer’s Utility </a:t>
            </a:r>
            <a:r>
              <a:rPr lang="en-US" altLang="zh-CN" sz="2800" b="1" dirty="0" smtClean="0">
                <a:solidFill>
                  <a:srgbClr val="0070C0"/>
                </a:solidFill>
                <a:ea typeface="ＭＳ Ｐゴシック" pitchFamily="34" charset="-128"/>
                <a:cs typeface="Times New Roman" pitchFamily="18" charset="0"/>
              </a:rPr>
              <a:t>Function</a:t>
            </a:r>
          </a:p>
          <a:p>
            <a:pPr marL="685800" lvl="2" indent="-342900" algn="just">
              <a:lnSpc>
                <a:spcPct val="90000"/>
              </a:lnSpc>
              <a:spcBef>
                <a:spcPct val="25000"/>
              </a:spcBef>
              <a:spcAft>
                <a:spcPct val="15000"/>
              </a:spcAft>
              <a:buSzPct val="75000"/>
              <a:buFont typeface="Georgia" pitchFamily="18" charset="0"/>
              <a:buChar char="―"/>
            </a:pPr>
            <a:r>
              <a:rPr lang="en-US" altLang="zh-CN" sz="2200" i="0" dirty="0" smtClean="0">
                <a:latin typeface="+mn-lt"/>
                <a:ea typeface="ＭＳ Ｐゴシック" pitchFamily="34" charset="-128"/>
                <a:cs typeface="Arial" pitchFamily="34" charset="0"/>
              </a:rPr>
              <a:t>The </a:t>
            </a:r>
            <a:r>
              <a:rPr lang="en-US" altLang="zh-CN" sz="2200" i="0" dirty="0">
                <a:latin typeface="+mn-lt"/>
                <a:ea typeface="ＭＳ Ｐゴシック" pitchFamily="34" charset="-128"/>
                <a:cs typeface="Arial" pitchFamily="34" charset="0"/>
              </a:rPr>
              <a:t>friendly jammer charges the sources for the jamming service at a price for every unit of jamming power. Then the utility of friendly jammer J can be defined as</a:t>
            </a:r>
          </a:p>
        </p:txBody>
      </p:sp>
      <p:pic>
        <p:nvPicPr>
          <p:cNvPr id="1546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4724400"/>
            <a:ext cx="2980294" cy="145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54</a:t>
            </a:fld>
            <a:r>
              <a:rPr lang="en-US" smtClean="0"/>
              <a:t>]</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18069106"/>
              </p:ext>
            </p:extLst>
          </p:nvPr>
        </p:nvGraphicFramePr>
        <p:xfrm>
          <a:off x="2843807" y="2060848"/>
          <a:ext cx="3714097" cy="1008112"/>
        </p:xfrm>
        <a:graphic>
          <a:graphicData uri="http://schemas.openxmlformats.org/presentationml/2006/ole">
            <mc:AlternateContent xmlns:mc="http://schemas.openxmlformats.org/markup-compatibility/2006">
              <mc:Choice xmlns:v="urn:schemas-microsoft-com:vml" Requires="v">
                <p:oleObj spid="_x0000_s437258" name="Equation" r:id="rId4" imgW="1778000" imgH="482600" progId="Equation.3">
                  <p:embed/>
                </p:oleObj>
              </mc:Choice>
              <mc:Fallback>
                <p:oleObj name="Equation" r:id="rId4" imgW="1778000" imgH="482600" progId="Equation.3">
                  <p:embed/>
                  <p:pic>
                    <p:nvPicPr>
                      <p:cNvPr id="0" name=""/>
                      <p:cNvPicPr/>
                      <p:nvPr/>
                    </p:nvPicPr>
                    <p:blipFill>
                      <a:blip r:embed="rId5"/>
                      <a:stretch>
                        <a:fillRect/>
                      </a:stretch>
                    </p:blipFill>
                    <p:spPr>
                      <a:xfrm>
                        <a:off x="2843807" y="2060848"/>
                        <a:ext cx="3714097" cy="1008112"/>
                      </a:xfrm>
                      <a:prstGeom prst="rect">
                        <a:avLst/>
                      </a:prstGeom>
                    </p:spPr>
                  </p:pic>
                </p:oleObj>
              </mc:Fallback>
            </mc:AlternateContent>
          </a:graphicData>
        </a:graphic>
      </p:graphicFrame>
    </p:spTree>
    <p:extLst>
      <p:ext uri="{BB962C8B-B14F-4D97-AF65-F5344CB8AC3E}">
        <p14:creationId xmlns:p14="http://schemas.microsoft.com/office/powerpoint/2010/main" val="3858263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idx="1"/>
            <p:custDataLst>
              <p:tags r:id="rId3"/>
            </p:custDataLst>
          </p:nvPr>
        </p:nvSpPr>
        <p:spPr>
          <a:xfrm>
            <a:off x="381000" y="1071546"/>
            <a:ext cx="8305800" cy="5309782"/>
          </a:xfrm>
          <a:ln>
            <a:miter lim="800000"/>
            <a:headEnd/>
            <a:tailEnd/>
          </a:ln>
          <a:extLst/>
        </p:spPr>
        <p:txBody>
          <a:bodyPr/>
          <a:lstStyle/>
          <a:p>
            <a:pPr algn="just">
              <a:lnSpc>
                <a:spcPct val="90000"/>
              </a:lnSpc>
              <a:defRPr/>
            </a:pPr>
            <a:r>
              <a:rPr lang="en-GB" altLang="zh-CN" sz="2800" b="1" dirty="0" smtClean="0">
                <a:solidFill>
                  <a:srgbClr val="0070C0"/>
                </a:solidFill>
                <a:ea typeface="ＭＳ Ｐゴシック" pitchFamily="34" charset="-128"/>
                <a:cs typeface="Times New Roman" pitchFamily="18" charset="0"/>
              </a:rPr>
              <a:t>Power </a:t>
            </a:r>
            <a:r>
              <a:rPr lang="en-GB" altLang="zh-CN" sz="2800" b="1" dirty="0">
                <a:solidFill>
                  <a:srgbClr val="0070C0"/>
                </a:solidFill>
                <a:ea typeface="ＭＳ Ｐゴシック" pitchFamily="34" charset="-128"/>
                <a:cs typeface="Times New Roman" pitchFamily="18" charset="0"/>
              </a:rPr>
              <a:t>Allocation using Traditional Ascending Clock Auction (P-ACA-T)</a:t>
            </a:r>
          </a:p>
          <a:p>
            <a:pPr marL="381000" indent="-381000">
              <a:spcBef>
                <a:spcPct val="0"/>
              </a:spcBef>
              <a:buClr>
                <a:srgbClr val="7030A0"/>
              </a:buClr>
              <a:buFont typeface="Wingdings" pitchFamily="2" charset="2"/>
              <a:buNone/>
              <a:defRPr/>
            </a:pPr>
            <a:endParaRPr lang="en-GB" sz="1800" dirty="0" smtClean="0">
              <a:ln w="18415" cmpd="sng">
                <a:solidFill>
                  <a:srgbClr val="000000"/>
                </a:solidFill>
                <a:prstDash val="solid"/>
              </a:ln>
              <a:solidFill>
                <a:srgbClr val="000000"/>
              </a:solidFill>
              <a:latin typeface="Arial" pitchFamily="34" charset="0"/>
              <a:cs typeface="Arial" pitchFamily="34" charset="0"/>
            </a:endParaRPr>
          </a:p>
          <a:p>
            <a:pPr marL="655320" lvl="1" indent="-381000" algn="just">
              <a:buClrTx/>
              <a:buFont typeface="Wingdings" pitchFamily="2" charset="2"/>
              <a:buChar char="ü"/>
              <a:defRPr/>
            </a:pPr>
            <a:r>
              <a:rPr lang="en-GB" dirty="0">
                <a:ea typeface="ＭＳ Ｐゴシック" pitchFamily="34" charset="-128"/>
                <a:cs typeface="Arial" pitchFamily="34" charset="0"/>
              </a:rPr>
              <a:t>The </a:t>
            </a:r>
            <a:r>
              <a:rPr lang="en-GB" dirty="0" smtClean="0">
                <a:ea typeface="ＭＳ Ｐゴシック" pitchFamily="34" charset="-128"/>
                <a:cs typeface="Arial" pitchFamily="34" charset="0"/>
              </a:rPr>
              <a:t>P-ACA-T </a:t>
            </a:r>
            <a:r>
              <a:rPr lang="en-GB" dirty="0">
                <a:ea typeface="ＭＳ Ｐゴシック" pitchFamily="34" charset="-128"/>
                <a:cs typeface="Arial" pitchFamily="34" charset="0"/>
              </a:rPr>
              <a:t>scheme is proposed based on traditional ascending clock auction, where each source is allowed to bid any power demand between 0 and </a:t>
            </a:r>
            <a:r>
              <a:rPr lang="en-GB" dirty="0" smtClean="0">
                <a:ea typeface="ＭＳ Ｐゴシック" pitchFamily="34" charset="-128"/>
                <a:cs typeface="Arial" pitchFamily="34" charset="0"/>
              </a:rPr>
              <a:t>         at every iteration.</a:t>
            </a:r>
            <a:endParaRPr lang="en-GB" dirty="0">
              <a:ea typeface="ＭＳ Ｐゴシック" pitchFamily="34" charset="-128"/>
              <a:cs typeface="Arial" pitchFamily="34" charset="0"/>
            </a:endParaRPr>
          </a:p>
          <a:p>
            <a:pPr marL="655320" lvl="1" indent="-381000" algn="just">
              <a:buClrTx/>
              <a:buFont typeface="Wingdings" pitchFamily="2" charset="2"/>
              <a:buChar char="ü"/>
              <a:defRPr/>
            </a:pPr>
            <a:endParaRPr lang="en-GB" dirty="0">
              <a:ea typeface="ＭＳ Ｐゴシック" pitchFamily="34" charset="-128"/>
              <a:cs typeface="Arial" pitchFamily="34" charset="0"/>
            </a:endParaRPr>
          </a:p>
          <a:p>
            <a:pPr marL="655320" lvl="1" indent="-381000" algn="just">
              <a:buClrTx/>
              <a:buFont typeface="Wingdings" pitchFamily="2" charset="2"/>
              <a:buChar char="ü"/>
              <a:defRPr/>
            </a:pPr>
            <a:r>
              <a:rPr lang="en-GB" dirty="0">
                <a:ea typeface="ＭＳ Ｐゴシック" pitchFamily="34" charset="-128"/>
                <a:cs typeface="Arial" pitchFamily="34" charset="0"/>
              </a:rPr>
              <a:t>In </a:t>
            </a:r>
            <a:r>
              <a:rPr lang="en-GB" dirty="0" smtClean="0">
                <a:ea typeface="ＭＳ Ｐゴシック" pitchFamily="34" charset="-128"/>
                <a:cs typeface="Arial" pitchFamily="34" charset="0"/>
              </a:rPr>
              <a:t>P-ACA-T</a:t>
            </a:r>
            <a:r>
              <a:rPr lang="en-GB" dirty="0">
                <a:ea typeface="ＭＳ Ｐゴシック" pitchFamily="34" charset="-128"/>
                <a:cs typeface="Arial" pitchFamily="34" charset="0"/>
              </a:rPr>
              <a:t>, </a:t>
            </a:r>
            <a:r>
              <a:rPr lang="en-GB" altLang="zh-CN" dirty="0">
                <a:ea typeface="ＭＳ Ｐゴシック" pitchFamily="34" charset="-128"/>
                <a:cs typeface="Arial" pitchFamily="34" charset="0"/>
              </a:rPr>
              <a:t>the friendly jammer sets an asking price </a:t>
            </a:r>
            <a:r>
              <a:rPr lang="en-GB" altLang="zh-CN" dirty="0" smtClean="0">
                <a:ea typeface="ＭＳ Ｐゴシック" pitchFamily="34" charset="-128"/>
                <a:cs typeface="Arial" pitchFamily="34" charset="0"/>
              </a:rPr>
              <a:t>which is </a:t>
            </a:r>
            <a:r>
              <a:rPr lang="en-GB" altLang="zh-CN" dirty="0">
                <a:ea typeface="ＭＳ Ｐゴシック" pitchFamily="34" charset="-128"/>
                <a:cs typeface="Arial" pitchFamily="34" charset="0"/>
              </a:rPr>
              <a:t>increased at every iteration, then each source submits its optimal demand based on </a:t>
            </a:r>
            <a:r>
              <a:rPr lang="en-GB" altLang="zh-CN" dirty="0" smtClean="0">
                <a:ea typeface="ＭＳ Ｐゴシック" pitchFamily="34" charset="-128"/>
                <a:cs typeface="Arial" pitchFamily="34" charset="0"/>
              </a:rPr>
              <a:t>the current </a:t>
            </a:r>
            <a:r>
              <a:rPr lang="en-GB" altLang="zh-CN" dirty="0">
                <a:ea typeface="ＭＳ Ｐゴシック" pitchFamily="34" charset="-128"/>
                <a:cs typeface="Arial" pitchFamily="34" charset="0"/>
              </a:rPr>
              <a:t>asking price to maximize its </a:t>
            </a:r>
            <a:r>
              <a:rPr lang="en-GB" altLang="zh-CN" dirty="0" smtClean="0">
                <a:ea typeface="ＭＳ Ｐゴシック" pitchFamily="34" charset="-128"/>
                <a:cs typeface="Arial" pitchFamily="34" charset="0"/>
              </a:rPr>
              <a:t>utility.</a:t>
            </a:r>
            <a:r>
              <a:rPr lang="en-GB" dirty="0" smtClean="0">
                <a:ea typeface="ＭＳ Ｐゴシック" pitchFamily="34" charset="-128"/>
                <a:cs typeface="Arial" pitchFamily="34" charset="0"/>
              </a:rPr>
              <a:t> </a:t>
            </a:r>
          </a:p>
          <a:p>
            <a:pPr marL="655320" lvl="1" indent="-381000" algn="just">
              <a:buClrTx/>
              <a:buFont typeface="Wingdings" pitchFamily="2" charset="2"/>
              <a:buChar char="ü"/>
              <a:defRPr/>
            </a:pPr>
            <a:endParaRPr lang="en-GB" dirty="0">
              <a:ea typeface="ＭＳ Ｐゴシック" pitchFamily="34" charset="-128"/>
              <a:cs typeface="Arial" pitchFamily="34" charset="0"/>
            </a:endParaRPr>
          </a:p>
          <a:p>
            <a:pPr marL="655320" lvl="1" indent="-381000" algn="just">
              <a:buClrTx/>
              <a:buFont typeface="Wingdings" pitchFamily="2" charset="2"/>
              <a:buChar char="ü"/>
              <a:defRPr/>
            </a:pPr>
            <a:r>
              <a:rPr lang="en-GB" dirty="0" smtClean="0">
                <a:ea typeface="ＭＳ Ｐゴシック" pitchFamily="34" charset="-128"/>
                <a:cs typeface="Arial" pitchFamily="34" charset="0"/>
              </a:rPr>
              <a:t>The </a:t>
            </a:r>
            <a:r>
              <a:rPr lang="en-GB" dirty="0">
                <a:ea typeface="ＭＳ Ｐゴシック" pitchFamily="34" charset="-128"/>
                <a:cs typeface="Arial" pitchFamily="34" charset="0"/>
              </a:rPr>
              <a:t>friendly jammer will </a:t>
            </a:r>
            <a:r>
              <a:rPr lang="en-GB" dirty="0" smtClean="0">
                <a:ea typeface="ＭＳ Ｐゴシック" pitchFamily="34" charset="-128"/>
                <a:cs typeface="Arial" pitchFamily="34" charset="0"/>
              </a:rPr>
              <a:t>conclude </a:t>
            </a:r>
            <a:r>
              <a:rPr lang="en-GB" dirty="0">
                <a:ea typeface="ＭＳ Ｐゴシック" pitchFamily="34" charset="-128"/>
                <a:cs typeface="Arial" pitchFamily="34" charset="0"/>
              </a:rPr>
              <a:t>the auction until the total </a:t>
            </a:r>
            <a:r>
              <a:rPr lang="en-GB" dirty="0" smtClean="0">
                <a:ea typeface="ＭＳ Ｐゴシック" pitchFamily="34" charset="-128"/>
                <a:cs typeface="Arial" pitchFamily="34" charset="0"/>
              </a:rPr>
              <a:t>jamming power </a:t>
            </a:r>
            <a:r>
              <a:rPr lang="en-GB" dirty="0">
                <a:ea typeface="ＭＳ Ｐゴシック" pitchFamily="34" charset="-128"/>
                <a:cs typeface="Arial" pitchFamily="34" charset="0"/>
              </a:rPr>
              <a:t>bids satisfy the condition </a:t>
            </a:r>
            <a:r>
              <a:rPr lang="en-GB" dirty="0" smtClean="0">
                <a:ea typeface="ＭＳ Ｐゴシック" pitchFamily="34" charset="-128"/>
                <a:cs typeface="Arial" pitchFamily="34" charset="0"/>
              </a:rPr>
              <a:t>that                         </a:t>
            </a:r>
            <a:r>
              <a:rPr lang="en-GB" sz="1800" dirty="0" smtClean="0">
                <a:latin typeface="Arial" pitchFamily="34" charset="0"/>
                <a:cs typeface="Arial" pitchFamily="34" charset="0"/>
              </a:rPr>
              <a:t>. </a:t>
            </a:r>
          </a:p>
          <a:p>
            <a:pPr marL="381000" indent="-381000">
              <a:spcBef>
                <a:spcPct val="0"/>
              </a:spcBef>
              <a:buClr>
                <a:srgbClr val="7030A0"/>
              </a:buClr>
              <a:buFont typeface="Wingdings" pitchFamily="2" charset="2"/>
              <a:buNone/>
              <a:defRPr/>
            </a:pPr>
            <a:endParaRPr lang="en-GB" dirty="0" smtClean="0">
              <a:ln w="18415" cmpd="sng">
                <a:solidFill>
                  <a:srgbClr val="000000"/>
                </a:solidFill>
                <a:prstDash val="solid"/>
              </a:ln>
              <a:solidFill>
                <a:srgbClr val="000000"/>
              </a:solidFill>
              <a:effectLst>
                <a:outerShdw blurRad="63500" dir="3600000" algn="tl" rotWithShape="0">
                  <a:srgbClr val="000000">
                    <a:alpha val="70000"/>
                  </a:srgbClr>
                </a:outerShdw>
              </a:effectLst>
              <a:latin typeface="Arial" pitchFamily="34" charset="0"/>
              <a:cs typeface="Arial" pitchFamily="34" charset="0"/>
            </a:endParaRPr>
          </a:p>
          <a:p>
            <a:pPr marL="381000" indent="-381000">
              <a:spcBef>
                <a:spcPct val="0"/>
              </a:spcBef>
              <a:buClr>
                <a:srgbClr val="7030A0"/>
              </a:buClr>
              <a:buFont typeface="Wingdings" pitchFamily="2" charset="2"/>
              <a:buNone/>
              <a:defRPr/>
            </a:pPr>
            <a:endParaRPr lang="en-GB" dirty="0" smtClean="0">
              <a:ln w="18415" cmpd="sng">
                <a:solidFill>
                  <a:srgbClr val="000000"/>
                </a:solidFill>
                <a:prstDash val="solid"/>
              </a:ln>
              <a:solidFill>
                <a:srgbClr val="000000"/>
              </a:solidFill>
              <a:effectLst>
                <a:outerShdw blurRad="63500" dir="3600000" algn="tl" rotWithShape="0">
                  <a:srgbClr val="000000">
                    <a:alpha val="70000"/>
                  </a:srgbClr>
                </a:outerShdw>
              </a:effectLst>
              <a:latin typeface="Arial" pitchFamily="34" charset="0"/>
              <a:cs typeface="Arial" pitchFamily="34" charset="0"/>
            </a:endParaRPr>
          </a:p>
          <a:p>
            <a:pPr marL="381000" indent="-381000">
              <a:spcBef>
                <a:spcPct val="0"/>
              </a:spcBef>
              <a:buClr>
                <a:srgbClr val="7030A0"/>
              </a:buClr>
              <a:buFont typeface="Wingdings" pitchFamily="2" charset="2"/>
              <a:buNone/>
              <a:defRPr/>
            </a:pPr>
            <a:endParaRPr lang="en-GB" dirty="0" smtClean="0">
              <a:ln w="18415" cmpd="sng">
                <a:solidFill>
                  <a:srgbClr val="000000"/>
                </a:solidFill>
                <a:prstDash val="solid"/>
              </a:ln>
              <a:solidFill>
                <a:srgbClr val="000000"/>
              </a:solidFill>
              <a:effectLst>
                <a:outerShdw blurRad="63500" dir="3600000" algn="tl" rotWithShape="0">
                  <a:srgbClr val="000000">
                    <a:alpha val="70000"/>
                  </a:srgbClr>
                </a:outerShdw>
              </a:effectLst>
              <a:latin typeface="Arial" pitchFamily="34" charset="0"/>
              <a:cs typeface="Arial" pitchFamily="34" charset="0"/>
            </a:endParaRPr>
          </a:p>
          <a:p>
            <a:pPr marL="381000" indent="-381000">
              <a:spcBef>
                <a:spcPct val="0"/>
              </a:spcBef>
              <a:buClr>
                <a:srgbClr val="011643"/>
              </a:buClr>
              <a:buFont typeface="Wingdings" pitchFamily="2" charset="2"/>
              <a:buNone/>
              <a:defRPr/>
            </a:pPr>
            <a:endParaRPr lang="en-GB" dirty="0" smtClean="0"/>
          </a:p>
        </p:txBody>
      </p:sp>
      <p:sp>
        <p:nvSpPr>
          <p:cNvPr id="7" name="Rectangle 2"/>
          <p:cNvSpPr>
            <a:spLocks noGrp="1" noChangeArrowheads="1"/>
          </p:cNvSpPr>
          <p:nvPr>
            <p:ph type="title"/>
            <p:custDataLst>
              <p:tags r:id="rId4"/>
            </p:custDataLst>
          </p:nvPr>
        </p:nvSpPr>
        <p:spPr>
          <a:xfrm>
            <a:off x="533400" y="360293"/>
            <a:ext cx="8001000" cy="528602"/>
          </a:xfrm>
        </p:spPr>
        <p:txBody>
          <a:bodyPr>
            <a:noAutofit/>
            <a:scene3d>
              <a:camera prst="orthographicFront"/>
              <a:lightRig rig="glow" dir="tl">
                <a:rot lat="0" lon="0" rev="5400000"/>
              </a:lightRig>
            </a:scene3d>
            <a:sp3d contourW="12700">
              <a:contourClr>
                <a:schemeClr val="accent6">
                  <a:shade val="73000"/>
                </a:schemeClr>
              </a:contourClr>
            </a:sp3d>
          </a:bodyPr>
          <a:lstStyle/>
          <a:p>
            <a:pPr eaLnBrk="1" hangingPunct="1">
              <a:defRPr/>
            </a:pPr>
            <a:r>
              <a:rPr lang="en-US" altLang="zh-CN" sz="3200" i="0" dirty="0">
                <a:solidFill>
                  <a:schemeClr val="tx1"/>
                </a:solidFill>
                <a:latin typeface="Arial" pitchFamily="34" charset="0"/>
                <a:ea typeface="ＭＳ Ｐゴシック" pitchFamily="34" charset="-128"/>
                <a:cs typeface="Times New Roman" pitchFamily="18" charset="0"/>
              </a:rPr>
              <a:t>Distributed Auction Games</a:t>
            </a:r>
          </a:p>
        </p:txBody>
      </p:sp>
      <p:graphicFrame>
        <p:nvGraphicFramePr>
          <p:cNvPr id="75781" name="对象 10"/>
          <p:cNvGraphicFramePr>
            <a:graphicFrameLocks noChangeAspect="1"/>
          </p:cNvGraphicFramePr>
          <p:nvPr>
            <p:extLst>
              <p:ext uri="{D42A27DB-BD31-4B8C-83A1-F6EECF244321}">
                <p14:modId xmlns:p14="http://schemas.microsoft.com/office/powerpoint/2010/main" val="1126479315"/>
              </p:ext>
            </p:extLst>
          </p:nvPr>
        </p:nvGraphicFramePr>
        <p:xfrm>
          <a:off x="6261166" y="5486400"/>
          <a:ext cx="1787458" cy="533400"/>
        </p:xfrm>
        <a:graphic>
          <a:graphicData uri="http://schemas.openxmlformats.org/presentationml/2006/ole">
            <mc:AlternateContent xmlns:mc="http://schemas.openxmlformats.org/markup-compatibility/2006">
              <mc:Choice xmlns:v="urn:schemas-microsoft-com:vml" Requires="v">
                <p:oleObj spid="_x0000_s76405" name="Equation" r:id="rId7" imgW="723586" imgH="241195" progId="">
                  <p:embed/>
                </p:oleObj>
              </mc:Choice>
              <mc:Fallback>
                <p:oleObj name="Equation" r:id="rId7" imgW="723586" imgH="241195" progId="">
                  <p:embed/>
                  <p:pic>
                    <p:nvPicPr>
                      <p:cNvPr id="0" name="Picture 58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61166" y="5486400"/>
                        <a:ext cx="178745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6147" name="Picture 37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57600" y="2743200"/>
            <a:ext cx="795325" cy="596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55</a:t>
            </a:fld>
            <a:r>
              <a:rPr lang="en-US" smtClean="0"/>
              <a:t>]</a:t>
            </a:r>
            <a:endParaRPr lang="en-US" dirty="0"/>
          </a:p>
        </p:txBody>
      </p:sp>
    </p:spTree>
    <p:custDataLst>
      <p:tags r:id="rId2"/>
    </p:custData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custDataLst>
              <p:tags r:id="rId2"/>
            </p:custDataLst>
          </p:nvPr>
        </p:nvSpPr>
        <p:spPr>
          <a:xfrm>
            <a:off x="533400" y="360293"/>
            <a:ext cx="8001000" cy="528602"/>
          </a:xfrm>
        </p:spPr>
        <p:txBody>
          <a:bodyPr>
            <a:noAutofit/>
            <a:scene3d>
              <a:camera prst="orthographicFront"/>
              <a:lightRig rig="glow" dir="tl">
                <a:rot lat="0" lon="0" rev="5400000"/>
              </a:lightRig>
            </a:scene3d>
            <a:sp3d contourW="12700">
              <a:contourClr>
                <a:schemeClr val="accent6">
                  <a:shade val="73000"/>
                </a:schemeClr>
              </a:contourClr>
            </a:sp3d>
          </a:bodyPr>
          <a:lstStyle/>
          <a:p>
            <a:pPr eaLnBrk="1" hangingPunct="1">
              <a:defRPr/>
            </a:pPr>
            <a:r>
              <a:rPr lang="en-US" altLang="zh-CN" sz="3200" i="0" dirty="0" smtClean="0">
                <a:solidFill>
                  <a:schemeClr val="tx1"/>
                </a:solidFill>
                <a:latin typeface="Arial" pitchFamily="34" charset="0"/>
                <a:ea typeface="ＭＳ Ｐゴシック" pitchFamily="34" charset="-128"/>
                <a:cs typeface="Times New Roman" pitchFamily="18" charset="0"/>
              </a:rPr>
              <a:t>P-ACA-T</a:t>
            </a:r>
            <a:endParaRPr lang="en-US" altLang="zh-CN" sz="3200" i="0" dirty="0">
              <a:solidFill>
                <a:schemeClr val="tx1"/>
              </a:solidFill>
              <a:latin typeface="Arial" pitchFamily="34" charset="0"/>
              <a:ea typeface="ＭＳ Ｐゴシック" pitchFamily="34" charset="-128"/>
              <a:cs typeface="Times New Roman" pitchFamily="18" charset="0"/>
            </a:endParaRPr>
          </a:p>
        </p:txBody>
      </p:sp>
      <p:sp>
        <p:nvSpPr>
          <p:cNvPr id="5" name="圆角矩形 4"/>
          <p:cNvSpPr/>
          <p:nvPr/>
        </p:nvSpPr>
        <p:spPr bwMode="auto">
          <a:xfrm>
            <a:off x="3276600" y="1019628"/>
            <a:ext cx="2362200" cy="518886"/>
          </a:xfrm>
          <a:prstGeom prst="roundRect">
            <a:avLst/>
          </a:prstGeom>
          <a:solidFill>
            <a:srgbClr val="00B0F0"/>
          </a:solidFill>
          <a:ln w="38100" cap="flat" cmpd="sng" algn="ctr">
            <a:solidFill>
              <a:srgbClr val="00B0F0"/>
            </a:solidFill>
            <a:prstDash val="solid"/>
            <a:round/>
            <a:headEnd type="triangl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22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rPr>
              <a:t>Auction Initialization</a:t>
            </a:r>
            <a:endParaRPr kumimoji="0" lang="zh-CN" altLang="en-US" sz="22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3" name="圆角矩形 12"/>
          <p:cNvSpPr/>
          <p:nvPr/>
        </p:nvSpPr>
        <p:spPr bwMode="auto">
          <a:xfrm>
            <a:off x="381000" y="2095500"/>
            <a:ext cx="3429000" cy="4762500"/>
          </a:xfrm>
          <a:prstGeom prst="roundRect">
            <a:avLst/>
          </a:prstGeom>
          <a:solidFill>
            <a:srgbClr val="92D050"/>
          </a:solidFill>
          <a:ln w="38100" cap="flat" cmpd="sng" algn="ctr">
            <a:solidFill>
              <a:srgbClr val="92D050"/>
            </a:solidFill>
            <a:prstDash val="solid"/>
            <a:round/>
            <a:headEnd type="triangle" w="med" len="med"/>
            <a:tailEnd type="triangl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US" altLang="zh-CN" sz="2000" b="1" dirty="0">
              <a:effectLst>
                <a:outerShdw blurRad="38100" dist="38100" dir="2700000" algn="tl">
                  <a:srgbClr val="000000">
                    <a:alpha val="43137"/>
                  </a:srgbClr>
                </a:outerShdw>
              </a:effectLst>
              <a:latin typeface="+mn-ea"/>
              <a:ea typeface="+mn-ea"/>
            </a:endParaRPr>
          </a:p>
        </p:txBody>
      </p:sp>
      <p:sp>
        <p:nvSpPr>
          <p:cNvPr id="14" name="圆角矩形 13"/>
          <p:cNvSpPr/>
          <p:nvPr/>
        </p:nvSpPr>
        <p:spPr bwMode="auto">
          <a:xfrm>
            <a:off x="5257800" y="2895600"/>
            <a:ext cx="3733800" cy="2133600"/>
          </a:xfrm>
          <a:prstGeom prst="roundRect">
            <a:avLst/>
          </a:prstGeom>
          <a:solidFill>
            <a:srgbClr val="FFFF00"/>
          </a:solidFill>
          <a:ln w="38100" cap="flat" cmpd="sng" algn="ctr">
            <a:solidFill>
              <a:srgbClr val="FFFF00"/>
            </a:solidFill>
            <a:prstDash val="solid"/>
            <a:round/>
            <a:headEnd type="triangle" w="med" len="med"/>
            <a:tailEnd type="triangle" w="med" len="med"/>
          </a:ln>
          <a:effectLst/>
        </p:spPr>
        <p:txBody>
          <a:bodyPr vert="horz" wrap="none" lIns="91440" tIns="45720" rIns="91440" bIns="45720" numCol="1" rtlCol="0" anchor="ctr" anchorCtr="0" compatLnSpc="1">
            <a:prstTxWarp prst="textNoShape">
              <a:avLst/>
            </a:prstTxWarp>
          </a:bodyPr>
          <a:lstStyle/>
          <a:p>
            <a:pPr algn="ctr" eaLnBrk="0" hangingPunct="0"/>
            <a:endParaRPr lang="zh-CN" altLang="en-US" sz="2000" dirty="0">
              <a:effectLst>
                <a:outerShdw blurRad="38100" dist="38100" dir="2700000" algn="tl">
                  <a:srgbClr val="000000">
                    <a:alpha val="43137"/>
                  </a:srgbClr>
                </a:outerShdw>
              </a:effectLst>
            </a:endParaRPr>
          </a:p>
        </p:txBody>
      </p:sp>
      <p:sp>
        <p:nvSpPr>
          <p:cNvPr id="24" name="矩形 23"/>
          <p:cNvSpPr/>
          <p:nvPr/>
        </p:nvSpPr>
        <p:spPr bwMode="auto">
          <a:xfrm>
            <a:off x="617220" y="2438400"/>
            <a:ext cx="2895600" cy="762000"/>
          </a:xfrm>
          <a:prstGeom prst="rect">
            <a:avLst/>
          </a:prstGeom>
          <a:solidFill>
            <a:schemeClr val="accent1"/>
          </a:solidFill>
          <a:ln w="38100" cap="flat" cmpd="sng" algn="ctr">
            <a:solidFill>
              <a:schemeClr val="tx1"/>
            </a:solidFill>
            <a:prstDash val="solid"/>
            <a:round/>
            <a:headEnd type="triangl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rPr>
              <a:t>Announce the</a:t>
            </a:r>
            <a:r>
              <a:rPr kumimoji="0" lang="en-US" altLang="zh-CN" sz="2000" b="0" i="0" u="none" strike="noStrike" cap="none" normalizeH="0" dirty="0" smtClean="0">
                <a:ln>
                  <a:noFill/>
                </a:ln>
                <a:solidFill>
                  <a:schemeClr val="tx1"/>
                </a:solidFill>
                <a:effectLst>
                  <a:outerShdw blurRad="38100" dist="38100" dir="2700000" algn="tl">
                    <a:srgbClr val="000000">
                      <a:alpha val="43137"/>
                    </a:srgbClr>
                  </a:outerShdw>
                </a:effectLst>
                <a:latin typeface="Times New Roman" pitchFamily="18" charset="0"/>
              </a:rPr>
              <a:t> current </a:t>
            </a:r>
          </a:p>
          <a:p>
            <a:pPr marL="0" marR="0" indent="0" algn="ctr" defTabSz="914400" rtl="0" eaLnBrk="0" fontAlgn="base" latinLnBrk="0" hangingPunct="0">
              <a:lnSpc>
                <a:spcPct val="100000"/>
              </a:lnSpc>
              <a:spcBef>
                <a:spcPct val="0"/>
              </a:spcBef>
              <a:spcAft>
                <a:spcPct val="0"/>
              </a:spcAft>
              <a:buClrTx/>
              <a:buSzTx/>
              <a:buFontTx/>
              <a:buNone/>
              <a:tabLst/>
            </a:pPr>
            <a:r>
              <a:rPr lang="en-US" altLang="zh-CN" sz="2000" dirty="0">
                <a:effectLst>
                  <a:outerShdw blurRad="38100" dist="38100" dir="2700000" algn="tl">
                    <a:srgbClr val="000000">
                      <a:alpha val="43137"/>
                    </a:srgbClr>
                  </a:outerShdw>
                </a:effectLst>
              </a:rPr>
              <a:t>a</a:t>
            </a:r>
            <a:r>
              <a:rPr kumimoji="0" lang="en-US" altLang="zh-CN" sz="2000" b="0" i="0" u="none" strike="noStrike" cap="none" normalizeH="0" dirty="0" smtClean="0">
                <a:ln>
                  <a:noFill/>
                </a:ln>
                <a:solidFill>
                  <a:schemeClr val="tx1"/>
                </a:solidFill>
                <a:effectLst>
                  <a:outerShdw blurRad="38100" dist="38100" dir="2700000" algn="tl">
                    <a:srgbClr val="000000">
                      <a:alpha val="43137"/>
                    </a:srgbClr>
                  </a:outerShdw>
                </a:effectLst>
                <a:latin typeface="Times New Roman" pitchFamily="18" charset="0"/>
              </a:rPr>
              <a:t>sking price to the sources</a:t>
            </a:r>
            <a:endParaRPr kumimoji="0" lang="zh-CN" altLang="en-US"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ndParaRPr>
          </a:p>
        </p:txBody>
      </p:sp>
      <p:cxnSp>
        <p:nvCxnSpPr>
          <p:cNvPr id="26" name="直接箭头连接符 25"/>
          <p:cNvCxnSpPr>
            <a:stCxn id="24" idx="3"/>
            <a:endCxn id="29" idx="1"/>
          </p:cNvCxnSpPr>
          <p:nvPr/>
        </p:nvCxnSpPr>
        <p:spPr bwMode="auto">
          <a:xfrm>
            <a:off x="3512820" y="2819400"/>
            <a:ext cx="2049780" cy="1134495"/>
          </a:xfrm>
          <a:prstGeom prst="straightConnector1">
            <a:avLst/>
          </a:prstGeom>
          <a:solidFill>
            <a:schemeClr val="accent1"/>
          </a:solidFill>
          <a:ln w="38100" cap="flat" cmpd="sng" algn="ctr">
            <a:solidFill>
              <a:schemeClr val="tx1"/>
            </a:solidFill>
            <a:prstDash val="dashDot"/>
            <a:round/>
            <a:headEnd type="none" w="med" len="med"/>
            <a:tailEnd type="stealth" w="lg" len="lg"/>
          </a:ln>
          <a:effectLst/>
        </p:spPr>
      </p:cxnSp>
      <p:sp>
        <p:nvSpPr>
          <p:cNvPr id="28" name="椭圆 27"/>
          <p:cNvSpPr/>
          <p:nvPr/>
        </p:nvSpPr>
        <p:spPr bwMode="auto">
          <a:xfrm>
            <a:off x="972456" y="1708151"/>
            <a:ext cx="2209800" cy="609600"/>
          </a:xfrm>
          <a:prstGeom prst="ellipse">
            <a:avLst/>
          </a:prstGeom>
          <a:solidFill>
            <a:srgbClr val="92D050"/>
          </a:solidFill>
          <a:ln w="38100" cap="flat" cmpd="sng" algn="ctr">
            <a:solidFill>
              <a:srgbClr val="92D050"/>
            </a:solidFill>
            <a:prstDash val="solid"/>
            <a:round/>
            <a:headEnd type="triangl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Times New Roman" pitchFamily="18" charset="0"/>
              </a:rPr>
              <a:t>Friendly</a:t>
            </a:r>
            <a:r>
              <a:rPr kumimoji="0" lang="en-US" altLang="zh-CN" sz="2400" b="0" i="0" u="none" strike="noStrike" cap="none" normalizeH="0" dirty="0" smtClean="0">
                <a:ln>
                  <a:noFill/>
                </a:ln>
                <a:solidFill>
                  <a:schemeClr val="tx1"/>
                </a:solidFill>
                <a:effectLst/>
                <a:latin typeface="Times New Roman" pitchFamily="18" charset="0"/>
              </a:rPr>
              <a:t> Jammer</a:t>
            </a:r>
            <a:endParaRPr kumimoji="0" lang="zh-CN" altLang="en-US" sz="2400" b="0" i="0" u="none" strike="noStrike" cap="none" normalizeH="0" baseline="0" dirty="0" smtClean="0">
              <a:ln>
                <a:noFill/>
              </a:ln>
              <a:solidFill>
                <a:schemeClr val="tx1"/>
              </a:solidFill>
              <a:effectLst/>
              <a:latin typeface="Times New Roman" pitchFamily="18" charset="0"/>
            </a:endParaRPr>
          </a:p>
        </p:txBody>
      </p:sp>
      <p:sp>
        <p:nvSpPr>
          <p:cNvPr id="30" name="椭圆 29"/>
          <p:cNvSpPr/>
          <p:nvPr/>
        </p:nvSpPr>
        <p:spPr bwMode="auto">
          <a:xfrm>
            <a:off x="6019800" y="2590800"/>
            <a:ext cx="2209800" cy="609600"/>
          </a:xfrm>
          <a:prstGeom prst="ellipse">
            <a:avLst/>
          </a:prstGeom>
          <a:solidFill>
            <a:srgbClr val="FFFF00"/>
          </a:solidFill>
          <a:ln w="38100" cap="flat" cmpd="sng" algn="ctr">
            <a:solidFill>
              <a:srgbClr val="FFFF00"/>
            </a:solidFill>
            <a:prstDash val="solid"/>
            <a:round/>
            <a:headEnd type="triangl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Times New Roman" pitchFamily="18" charset="0"/>
              </a:rPr>
              <a:t>Sources</a:t>
            </a:r>
            <a:endParaRPr kumimoji="0" lang="zh-CN" altLang="en-US" sz="2400" b="0" i="0" u="none" strike="noStrike" cap="none" normalizeH="0" baseline="0" dirty="0" smtClean="0">
              <a:ln>
                <a:noFill/>
              </a:ln>
              <a:solidFill>
                <a:schemeClr val="tx1"/>
              </a:solidFill>
              <a:effectLst/>
              <a:latin typeface="Times New Roman" pitchFamily="18" charset="0"/>
            </a:endParaRPr>
          </a:p>
        </p:txBody>
      </p:sp>
      <p:sp>
        <p:nvSpPr>
          <p:cNvPr id="29" name="矩形 28"/>
          <p:cNvSpPr/>
          <p:nvPr/>
        </p:nvSpPr>
        <p:spPr bwMode="auto">
          <a:xfrm>
            <a:off x="5562600" y="3200400"/>
            <a:ext cx="3352800" cy="1506990"/>
          </a:xfrm>
          <a:prstGeom prst="rect">
            <a:avLst/>
          </a:prstGeom>
          <a:solidFill>
            <a:schemeClr val="accent1"/>
          </a:solidFill>
          <a:ln w="38100" cap="flat" cmpd="sng" algn="ctr">
            <a:solidFill>
              <a:schemeClr val="tx1"/>
            </a:solidFill>
            <a:prstDash val="solid"/>
            <a:round/>
            <a:headEnd type="triangl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rPr>
              <a:t>Each source calculates its </a:t>
            </a:r>
          </a:p>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rPr>
              <a:t>optimal bid based on the </a:t>
            </a:r>
          </a:p>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rPr>
              <a:t>asking price and submits</a:t>
            </a:r>
            <a:r>
              <a:rPr kumimoji="0" lang="en-US" altLang="zh-CN" sz="2000" b="0" i="0" u="none" strike="noStrike" cap="none" normalizeH="0" dirty="0" smtClean="0">
                <a:ln>
                  <a:noFill/>
                </a:ln>
                <a:solidFill>
                  <a:schemeClr val="tx1"/>
                </a:solidFill>
                <a:effectLst>
                  <a:outerShdw blurRad="38100" dist="38100" dir="2700000" algn="tl">
                    <a:srgbClr val="000000">
                      <a:alpha val="43137"/>
                    </a:srgbClr>
                  </a:outerShdw>
                </a:effectLst>
                <a:latin typeface="Times New Roman" pitchFamily="18" charset="0"/>
              </a:rPr>
              <a:t> it </a:t>
            </a:r>
          </a:p>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dirty="0" smtClean="0">
                <a:ln>
                  <a:noFill/>
                </a:ln>
                <a:solidFill>
                  <a:schemeClr val="tx1"/>
                </a:solidFill>
                <a:effectLst>
                  <a:outerShdw blurRad="38100" dist="38100" dir="2700000" algn="tl">
                    <a:srgbClr val="000000">
                      <a:alpha val="43137"/>
                    </a:srgbClr>
                  </a:outerShdw>
                </a:effectLst>
                <a:latin typeface="Times New Roman" pitchFamily="18" charset="0"/>
              </a:rPr>
              <a:t>to the friendly jammer</a:t>
            </a:r>
            <a:endParaRPr kumimoji="0" lang="zh-CN" altLang="en-US"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ndParaRPr>
          </a:p>
        </p:txBody>
      </p:sp>
      <p:cxnSp>
        <p:nvCxnSpPr>
          <p:cNvPr id="37" name="直接箭头连接符 36"/>
          <p:cNvCxnSpPr>
            <a:stCxn id="29" idx="1"/>
            <a:endCxn id="76811" idx="3"/>
          </p:cNvCxnSpPr>
          <p:nvPr/>
        </p:nvCxnSpPr>
        <p:spPr bwMode="auto">
          <a:xfrm flipH="1">
            <a:off x="3819070" y="3953895"/>
            <a:ext cx="1743530" cy="2075430"/>
          </a:xfrm>
          <a:prstGeom prst="straightConnector1">
            <a:avLst/>
          </a:prstGeom>
          <a:solidFill>
            <a:schemeClr val="accent1"/>
          </a:solidFill>
          <a:ln w="38100" cap="flat" cmpd="sng" algn="ctr">
            <a:solidFill>
              <a:schemeClr val="tx1"/>
            </a:solidFill>
            <a:prstDash val="dashDot"/>
            <a:round/>
            <a:headEnd type="none" w="med" len="med"/>
            <a:tailEnd type="stealth" w="lg" len="lg"/>
          </a:ln>
          <a:effectLst/>
        </p:spPr>
      </p:cxnSp>
      <p:sp>
        <p:nvSpPr>
          <p:cNvPr id="76811" name="流程图: 决策 76810"/>
          <p:cNvSpPr/>
          <p:nvPr/>
        </p:nvSpPr>
        <p:spPr bwMode="auto">
          <a:xfrm>
            <a:off x="313870" y="5200650"/>
            <a:ext cx="3505200" cy="1657350"/>
          </a:xfrm>
          <a:prstGeom prst="flowChartDecision">
            <a:avLst/>
          </a:prstGeom>
          <a:solidFill>
            <a:schemeClr val="accent1"/>
          </a:solidFill>
          <a:ln w="38100" cap="flat" cmpd="sng" algn="ctr">
            <a:solidFill>
              <a:schemeClr val="tx1"/>
            </a:solidFill>
            <a:prstDash val="solid"/>
            <a:round/>
            <a:headEnd type="triangl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outerShdw blurRad="38100" dist="38100" dir="2700000" algn="tl">
                    <a:srgbClr val="000000">
                      <a:alpha val="43137"/>
                    </a:srgbClr>
                  </a:outerShdw>
                </a:effectLst>
              </a:rPr>
              <a:t>The sum of bids</a:t>
            </a:r>
            <a:r>
              <a:rPr kumimoji="0" lang="en-US" altLang="zh-CN" sz="2000" b="0" i="0" u="none" strike="noStrike" cap="none" normalizeH="0" dirty="0" smtClean="0">
                <a:ln>
                  <a:noFill/>
                </a:ln>
                <a:solidFill>
                  <a:schemeClr val="tx1"/>
                </a:solidFill>
                <a:effectLst>
                  <a:outerShdw blurRad="38100" dist="38100" dir="2700000" algn="tl">
                    <a:srgbClr val="000000">
                      <a:alpha val="43137"/>
                    </a:srgbClr>
                  </a:outerShdw>
                </a:effectLst>
              </a:rPr>
              <a:t> &gt;</a:t>
            </a:r>
            <a:r>
              <a:rPr kumimoji="0" lang="en-US" altLang="zh-CN" sz="2000" b="0" i="0" u="none" strike="noStrike" cap="none" normalizeH="0" baseline="0" dirty="0" smtClean="0">
                <a:ln>
                  <a:noFill/>
                </a:ln>
                <a:solidFill>
                  <a:schemeClr val="tx1"/>
                </a:solidFill>
                <a:effectLst>
                  <a:outerShdw blurRad="38100" dist="38100" dir="2700000" algn="tl">
                    <a:srgbClr val="000000">
                      <a:alpha val="43137"/>
                    </a:srgbClr>
                  </a:outerShdw>
                </a:effectLst>
              </a:rPr>
              <a:t> </a:t>
            </a:r>
          </a:p>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outerShdw blurRad="38100" dist="38100" dir="2700000" algn="tl">
                    <a:srgbClr val="000000">
                      <a:alpha val="43137"/>
                    </a:srgbClr>
                  </a:outerShdw>
                </a:effectLst>
              </a:rPr>
              <a:t>the total</a:t>
            </a:r>
            <a:r>
              <a:rPr kumimoji="0" lang="en-US" altLang="zh-CN" sz="2000" b="0" i="0" u="none" strike="noStrike" cap="none" normalizeH="0" dirty="0" smtClean="0">
                <a:ln>
                  <a:noFill/>
                </a:ln>
                <a:solidFill>
                  <a:schemeClr val="tx1"/>
                </a:solidFill>
                <a:effectLst>
                  <a:outerShdw blurRad="38100" dist="38100" dir="2700000" algn="tl">
                    <a:srgbClr val="000000">
                      <a:alpha val="43137"/>
                    </a:srgbClr>
                  </a:outerShdw>
                </a:effectLst>
              </a:rPr>
              <a:t> jamming power?</a:t>
            </a:r>
            <a:endParaRPr kumimoji="0" lang="zh-CN" altLang="en-US" sz="2000" b="0" i="0" u="none" strike="noStrike" cap="none" normalizeH="0" baseline="0" dirty="0" smtClean="0">
              <a:ln>
                <a:noFill/>
              </a:ln>
              <a:solidFill>
                <a:schemeClr val="tx1"/>
              </a:solidFill>
              <a:effectLst>
                <a:outerShdw blurRad="38100" dist="38100" dir="2700000" algn="tl">
                  <a:srgbClr val="000000">
                    <a:alpha val="43137"/>
                  </a:srgbClr>
                </a:outerShdw>
              </a:effectLst>
            </a:endParaRPr>
          </a:p>
        </p:txBody>
      </p:sp>
      <p:cxnSp>
        <p:nvCxnSpPr>
          <p:cNvPr id="47" name="直接箭头连接符 46"/>
          <p:cNvCxnSpPr>
            <a:stCxn id="5" idx="2"/>
          </p:cNvCxnSpPr>
          <p:nvPr/>
        </p:nvCxnSpPr>
        <p:spPr bwMode="auto">
          <a:xfrm flipH="1">
            <a:off x="2057400" y="1538514"/>
            <a:ext cx="2400300" cy="899886"/>
          </a:xfrm>
          <a:prstGeom prst="straightConnector1">
            <a:avLst/>
          </a:prstGeom>
          <a:solidFill>
            <a:schemeClr val="accent1"/>
          </a:solidFill>
          <a:ln w="38100" cap="flat" cmpd="sng" algn="ctr">
            <a:solidFill>
              <a:schemeClr val="tx1"/>
            </a:solidFill>
            <a:prstDash val="solid"/>
            <a:round/>
            <a:headEnd type="none" w="med" len="med"/>
            <a:tailEnd type="stealth" w="lg" len="lg"/>
          </a:ln>
          <a:effectLst/>
        </p:spPr>
      </p:cxnSp>
      <p:cxnSp>
        <p:nvCxnSpPr>
          <p:cNvPr id="50" name="直接箭头连接符 49"/>
          <p:cNvCxnSpPr>
            <a:stCxn id="76811" idx="0"/>
            <a:endCxn id="76823" idx="2"/>
          </p:cNvCxnSpPr>
          <p:nvPr/>
        </p:nvCxnSpPr>
        <p:spPr bwMode="auto">
          <a:xfrm flipV="1">
            <a:off x="2066470" y="4465320"/>
            <a:ext cx="2178" cy="735330"/>
          </a:xfrm>
          <a:prstGeom prst="straightConnector1">
            <a:avLst/>
          </a:prstGeom>
          <a:solidFill>
            <a:schemeClr val="accent1"/>
          </a:solidFill>
          <a:ln w="38100" cap="flat" cmpd="sng" algn="ctr">
            <a:solidFill>
              <a:schemeClr val="tx1"/>
            </a:solidFill>
            <a:prstDash val="dashDot"/>
            <a:round/>
            <a:headEnd type="none" w="med" len="med"/>
            <a:tailEnd type="stealth" w="lg" len="lg"/>
          </a:ln>
          <a:effectLst/>
        </p:spPr>
      </p:cxnSp>
      <p:sp>
        <p:nvSpPr>
          <p:cNvPr id="76818" name="TextBox 76817"/>
          <p:cNvSpPr txBox="1"/>
          <p:nvPr/>
        </p:nvSpPr>
        <p:spPr>
          <a:xfrm>
            <a:off x="1348013" y="4663440"/>
            <a:ext cx="633187" cy="461665"/>
          </a:xfrm>
          <a:prstGeom prst="rect">
            <a:avLst/>
          </a:prstGeom>
          <a:noFill/>
        </p:spPr>
        <p:txBody>
          <a:bodyPr wrap="none" rtlCol="0">
            <a:spAutoFit/>
          </a:bodyPr>
          <a:lstStyle/>
          <a:p>
            <a:r>
              <a:rPr lang="en-US" altLang="zh-CN" b="1" dirty="0" smtClean="0">
                <a:effectLst>
                  <a:outerShdw blurRad="38100" dist="38100" dir="2700000" algn="tl">
                    <a:srgbClr val="000000">
                      <a:alpha val="43137"/>
                    </a:srgbClr>
                  </a:outerShdw>
                </a:effectLst>
              </a:rPr>
              <a:t>Yes</a:t>
            </a:r>
            <a:endParaRPr lang="zh-CN" altLang="en-US" b="1" dirty="0">
              <a:effectLst>
                <a:outerShdw blurRad="38100" dist="38100" dir="2700000" algn="tl">
                  <a:srgbClr val="000000">
                    <a:alpha val="43137"/>
                  </a:srgbClr>
                </a:outerShdw>
              </a:effectLst>
            </a:endParaRPr>
          </a:p>
        </p:txBody>
      </p:sp>
      <p:sp>
        <p:nvSpPr>
          <p:cNvPr id="76819" name="TextBox 76818"/>
          <p:cNvSpPr txBox="1"/>
          <p:nvPr/>
        </p:nvSpPr>
        <p:spPr>
          <a:xfrm>
            <a:off x="3535680" y="3839230"/>
            <a:ext cx="1423946" cy="523220"/>
          </a:xfrm>
          <a:prstGeom prst="rect">
            <a:avLst/>
          </a:prstGeom>
          <a:noFill/>
        </p:spPr>
        <p:txBody>
          <a:bodyPr wrap="square" rtlCol="0">
            <a:spAutoFit/>
          </a:bodyPr>
          <a:lstStyle/>
          <a:p>
            <a:r>
              <a:rPr lang="en-US" altLang="zh-CN" sz="2800" b="1" dirty="0" smtClean="0">
                <a:effectLst>
                  <a:outerShdw blurRad="38100" dist="38100" dir="2700000" algn="tl">
                    <a:srgbClr val="000000">
                      <a:alpha val="43137"/>
                    </a:srgbClr>
                  </a:outerShdw>
                </a:effectLst>
              </a:rPr>
              <a:t>Repeat</a:t>
            </a:r>
            <a:endParaRPr lang="zh-CN" altLang="en-US" sz="2800" b="1" dirty="0">
              <a:effectLst>
                <a:outerShdw blurRad="38100" dist="38100" dir="2700000" algn="tl">
                  <a:srgbClr val="000000">
                    <a:alpha val="43137"/>
                  </a:srgbClr>
                </a:outerShdw>
              </a:effectLst>
            </a:endParaRPr>
          </a:p>
        </p:txBody>
      </p:sp>
      <p:sp>
        <p:nvSpPr>
          <p:cNvPr id="76823" name="矩形 76822"/>
          <p:cNvSpPr/>
          <p:nvPr/>
        </p:nvSpPr>
        <p:spPr bwMode="auto">
          <a:xfrm>
            <a:off x="896620" y="3884950"/>
            <a:ext cx="2344056" cy="580370"/>
          </a:xfrm>
          <a:prstGeom prst="rect">
            <a:avLst/>
          </a:prstGeom>
          <a:solidFill>
            <a:schemeClr val="accent1"/>
          </a:solidFill>
          <a:ln w="38100" cap="flat" cmpd="sng" algn="ctr">
            <a:solidFill>
              <a:schemeClr val="tx1"/>
            </a:solidFill>
            <a:prstDash val="solid"/>
            <a:round/>
            <a:headEnd type="triangl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200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rPr>
              <a:t>Update asking price</a:t>
            </a:r>
          </a:p>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200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ndParaRPr>
          </a:p>
        </p:txBody>
      </p:sp>
      <p:cxnSp>
        <p:nvCxnSpPr>
          <p:cNvPr id="62" name="直接箭头连接符 61"/>
          <p:cNvCxnSpPr>
            <a:stCxn id="76823" idx="0"/>
            <a:endCxn id="24" idx="2"/>
          </p:cNvCxnSpPr>
          <p:nvPr/>
        </p:nvCxnSpPr>
        <p:spPr bwMode="auto">
          <a:xfrm flipH="1" flipV="1">
            <a:off x="2065020" y="3200400"/>
            <a:ext cx="3628" cy="684550"/>
          </a:xfrm>
          <a:prstGeom prst="straightConnector1">
            <a:avLst/>
          </a:prstGeom>
          <a:solidFill>
            <a:schemeClr val="accent1"/>
          </a:solidFill>
          <a:ln w="38100" cap="flat" cmpd="sng" algn="ctr">
            <a:solidFill>
              <a:schemeClr val="tx1"/>
            </a:solidFill>
            <a:prstDash val="dashDot"/>
            <a:round/>
            <a:headEnd type="none" w="med" len="med"/>
            <a:tailEnd type="stealth" w="lg" len="lg"/>
          </a:ln>
          <a:effectLst/>
        </p:spPr>
      </p:cxnSp>
      <p:pic>
        <p:nvPicPr>
          <p:cNvPr id="1812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6098" y="4138627"/>
            <a:ext cx="1142603" cy="290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2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02770" y="1802365"/>
            <a:ext cx="1095322" cy="472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25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09800" y="3404060"/>
            <a:ext cx="838200" cy="308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TextBox 69"/>
          <p:cNvSpPr txBox="1"/>
          <p:nvPr/>
        </p:nvSpPr>
        <p:spPr>
          <a:xfrm>
            <a:off x="4267200" y="6019800"/>
            <a:ext cx="561372" cy="461665"/>
          </a:xfrm>
          <a:prstGeom prst="rect">
            <a:avLst/>
          </a:prstGeom>
          <a:noFill/>
        </p:spPr>
        <p:txBody>
          <a:bodyPr wrap="none" rtlCol="0">
            <a:spAutoFit/>
          </a:bodyPr>
          <a:lstStyle/>
          <a:p>
            <a:r>
              <a:rPr lang="en-US" altLang="zh-CN" b="1" dirty="0" smtClean="0">
                <a:effectLst>
                  <a:outerShdw blurRad="38100" dist="38100" dir="2700000" algn="tl">
                    <a:srgbClr val="000000">
                      <a:alpha val="43137"/>
                    </a:srgbClr>
                  </a:outerShdw>
                </a:effectLst>
              </a:rPr>
              <a:t>No</a:t>
            </a:r>
            <a:endParaRPr lang="zh-CN" altLang="en-US" b="1" dirty="0">
              <a:effectLst>
                <a:outerShdw blurRad="38100" dist="38100" dir="2700000" algn="tl">
                  <a:srgbClr val="000000">
                    <a:alpha val="43137"/>
                  </a:srgbClr>
                </a:outerShdw>
              </a:effectLst>
            </a:endParaRPr>
          </a:p>
        </p:txBody>
      </p:sp>
      <p:cxnSp>
        <p:nvCxnSpPr>
          <p:cNvPr id="71" name="直接箭头连接符 70"/>
          <p:cNvCxnSpPr/>
          <p:nvPr/>
        </p:nvCxnSpPr>
        <p:spPr bwMode="auto">
          <a:xfrm>
            <a:off x="3833584" y="6029325"/>
            <a:ext cx="1729016" cy="0"/>
          </a:xfrm>
          <a:prstGeom prst="straightConnector1">
            <a:avLst/>
          </a:prstGeom>
          <a:solidFill>
            <a:schemeClr val="accent1"/>
          </a:solidFill>
          <a:ln w="38100" cap="flat" cmpd="sng" algn="ctr">
            <a:solidFill>
              <a:schemeClr val="tx1"/>
            </a:solidFill>
            <a:prstDash val="solid"/>
            <a:round/>
            <a:headEnd type="none" w="med" len="med"/>
            <a:tailEnd type="stealth" w="lg" len="lg"/>
          </a:ln>
          <a:effectLst/>
        </p:spPr>
      </p:cxnSp>
      <p:pic>
        <p:nvPicPr>
          <p:cNvPr id="181254"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20735" y="2819400"/>
            <a:ext cx="454301" cy="519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255"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11159" y="4707390"/>
            <a:ext cx="819151" cy="643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 name="圆角矩形 79"/>
          <p:cNvSpPr/>
          <p:nvPr/>
        </p:nvSpPr>
        <p:spPr bwMode="auto">
          <a:xfrm>
            <a:off x="5562600" y="5760357"/>
            <a:ext cx="2362200" cy="518886"/>
          </a:xfrm>
          <a:prstGeom prst="roundRect">
            <a:avLst/>
          </a:prstGeom>
          <a:solidFill>
            <a:srgbClr val="00B0F0"/>
          </a:solidFill>
          <a:ln w="38100" cap="flat" cmpd="sng" algn="ctr">
            <a:solidFill>
              <a:srgbClr val="00B0F0"/>
            </a:solidFill>
            <a:prstDash val="solid"/>
            <a:round/>
            <a:headEnd type="triangl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22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rPr>
              <a:t>Auction Concludes</a:t>
            </a:r>
            <a:endParaRPr kumimoji="0" lang="zh-CN" altLang="en-US" sz="22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56</a:t>
            </a:fld>
            <a:r>
              <a:rPr lang="en-US" smtClean="0"/>
              <a:t>]</a:t>
            </a:r>
            <a:endParaRPr lang="en-US" dirty="0"/>
          </a:p>
        </p:txBody>
      </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right)">
                                      <p:cBhvr>
                                        <p:cTn id="7" dur="750"/>
                                        <p:tgtEl>
                                          <p:spTgt spid="47"/>
                                        </p:tgtEl>
                                      </p:cBhvr>
                                    </p:animEffect>
                                  </p:childTnLst>
                                </p:cTn>
                              </p:par>
                              <p:par>
                                <p:cTn id="8" presetID="22" presetClass="entr" presetSubtype="2" fill="hold" nodeType="withEffect">
                                  <p:stCondLst>
                                    <p:cond delay="0"/>
                                  </p:stCondLst>
                                  <p:childTnLst>
                                    <p:set>
                                      <p:cBhvr>
                                        <p:cTn id="9" dur="1" fill="hold">
                                          <p:stCondLst>
                                            <p:cond delay="0"/>
                                          </p:stCondLst>
                                        </p:cTn>
                                        <p:tgtEl>
                                          <p:spTgt spid="181252"/>
                                        </p:tgtEl>
                                        <p:attrNameLst>
                                          <p:attrName>style.visibility</p:attrName>
                                        </p:attrNameLst>
                                      </p:cBhvr>
                                      <p:to>
                                        <p:strVal val="visible"/>
                                      </p:to>
                                    </p:set>
                                    <p:animEffect transition="in" filter="wipe(right)">
                                      <p:cBhvr>
                                        <p:cTn id="10" dur="750"/>
                                        <p:tgtEl>
                                          <p:spTgt spid="18125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out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750"/>
                                        <p:tgtEl>
                                          <p:spTgt spid="26"/>
                                        </p:tgtEl>
                                      </p:cBhvr>
                                    </p:animEffect>
                                  </p:childTnLst>
                                </p:cTn>
                              </p:par>
                              <p:par>
                                <p:cTn id="21" presetID="22" presetClass="entr" presetSubtype="8" fill="hold" nodeType="withEffect">
                                  <p:stCondLst>
                                    <p:cond delay="0"/>
                                  </p:stCondLst>
                                  <p:childTnLst>
                                    <p:set>
                                      <p:cBhvr>
                                        <p:cTn id="22" dur="1" fill="hold">
                                          <p:stCondLst>
                                            <p:cond delay="0"/>
                                          </p:stCondLst>
                                        </p:cTn>
                                        <p:tgtEl>
                                          <p:spTgt spid="181254"/>
                                        </p:tgtEl>
                                        <p:attrNameLst>
                                          <p:attrName>style.visibility</p:attrName>
                                        </p:attrNameLst>
                                      </p:cBhvr>
                                      <p:to>
                                        <p:strVal val="visible"/>
                                      </p:to>
                                    </p:set>
                                    <p:animEffect transition="in" filter="wipe(left)">
                                      <p:cBhvr>
                                        <p:cTn id="23" dur="750"/>
                                        <p:tgtEl>
                                          <p:spTgt spid="18125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outHorizontal)">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right)">
                                      <p:cBhvr>
                                        <p:cTn id="33" dur="750"/>
                                        <p:tgtEl>
                                          <p:spTgt spid="37"/>
                                        </p:tgtEl>
                                      </p:cBhvr>
                                    </p:animEffect>
                                  </p:childTnLst>
                                </p:cTn>
                              </p:par>
                              <p:par>
                                <p:cTn id="34" presetID="22" presetClass="entr" presetSubtype="2" fill="hold" nodeType="withEffect">
                                  <p:stCondLst>
                                    <p:cond delay="0"/>
                                  </p:stCondLst>
                                  <p:childTnLst>
                                    <p:set>
                                      <p:cBhvr>
                                        <p:cTn id="35" dur="1" fill="hold">
                                          <p:stCondLst>
                                            <p:cond delay="0"/>
                                          </p:stCondLst>
                                        </p:cTn>
                                        <p:tgtEl>
                                          <p:spTgt spid="181255"/>
                                        </p:tgtEl>
                                        <p:attrNameLst>
                                          <p:attrName>style.visibility</p:attrName>
                                        </p:attrNameLst>
                                      </p:cBhvr>
                                      <p:to>
                                        <p:strVal val="visible"/>
                                      </p:to>
                                    </p:set>
                                    <p:animEffect transition="in" filter="wipe(right)">
                                      <p:cBhvr>
                                        <p:cTn id="36" dur="750"/>
                                        <p:tgtEl>
                                          <p:spTgt spid="18125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42" fill="hold" grpId="0" nodeType="clickEffect">
                                  <p:stCondLst>
                                    <p:cond delay="0"/>
                                  </p:stCondLst>
                                  <p:childTnLst>
                                    <p:set>
                                      <p:cBhvr>
                                        <p:cTn id="40" dur="1" fill="hold">
                                          <p:stCondLst>
                                            <p:cond delay="0"/>
                                          </p:stCondLst>
                                        </p:cTn>
                                        <p:tgtEl>
                                          <p:spTgt spid="76811"/>
                                        </p:tgtEl>
                                        <p:attrNameLst>
                                          <p:attrName>style.visibility</p:attrName>
                                        </p:attrNameLst>
                                      </p:cBhvr>
                                      <p:to>
                                        <p:strVal val="visible"/>
                                      </p:to>
                                    </p:set>
                                    <p:animEffect transition="in" filter="barn(outHorizontal)">
                                      <p:cBhvr>
                                        <p:cTn id="41" dur="500"/>
                                        <p:tgtEl>
                                          <p:spTgt spid="768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wipe(down)">
                                      <p:cBhvr>
                                        <p:cTn id="46" dur="750"/>
                                        <p:tgtEl>
                                          <p:spTgt spid="50"/>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76818"/>
                                        </p:tgtEl>
                                        <p:attrNameLst>
                                          <p:attrName>style.visibility</p:attrName>
                                        </p:attrNameLst>
                                      </p:cBhvr>
                                      <p:to>
                                        <p:strVal val="visible"/>
                                      </p:to>
                                    </p:set>
                                    <p:animEffect transition="in" filter="wipe(down)">
                                      <p:cBhvr>
                                        <p:cTn id="49" dur="750"/>
                                        <p:tgtEl>
                                          <p:spTgt spid="7681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42" fill="hold" grpId="0" nodeType="clickEffect">
                                  <p:stCondLst>
                                    <p:cond delay="0"/>
                                  </p:stCondLst>
                                  <p:childTnLst>
                                    <p:set>
                                      <p:cBhvr>
                                        <p:cTn id="53" dur="1" fill="hold">
                                          <p:stCondLst>
                                            <p:cond delay="0"/>
                                          </p:stCondLst>
                                        </p:cTn>
                                        <p:tgtEl>
                                          <p:spTgt spid="76823"/>
                                        </p:tgtEl>
                                        <p:attrNameLst>
                                          <p:attrName>style.visibility</p:attrName>
                                        </p:attrNameLst>
                                      </p:cBhvr>
                                      <p:to>
                                        <p:strVal val="visible"/>
                                      </p:to>
                                    </p:set>
                                    <p:animEffect transition="in" filter="barn(outHorizontal)">
                                      <p:cBhvr>
                                        <p:cTn id="54" dur="500"/>
                                        <p:tgtEl>
                                          <p:spTgt spid="76823"/>
                                        </p:tgtEl>
                                      </p:cBhvr>
                                    </p:animEffect>
                                  </p:childTnLst>
                                </p:cTn>
                              </p:par>
                              <p:par>
                                <p:cTn id="55" presetID="16" presetClass="entr" presetSubtype="42" fill="hold" nodeType="withEffect">
                                  <p:stCondLst>
                                    <p:cond delay="0"/>
                                  </p:stCondLst>
                                  <p:childTnLst>
                                    <p:set>
                                      <p:cBhvr>
                                        <p:cTn id="56" dur="1" fill="hold">
                                          <p:stCondLst>
                                            <p:cond delay="0"/>
                                          </p:stCondLst>
                                        </p:cTn>
                                        <p:tgtEl>
                                          <p:spTgt spid="181250"/>
                                        </p:tgtEl>
                                        <p:attrNameLst>
                                          <p:attrName>style.visibility</p:attrName>
                                        </p:attrNameLst>
                                      </p:cBhvr>
                                      <p:to>
                                        <p:strVal val="visible"/>
                                      </p:to>
                                    </p:set>
                                    <p:animEffect transition="in" filter="barn(outHorizontal)">
                                      <p:cBhvr>
                                        <p:cTn id="57" dur="500"/>
                                        <p:tgtEl>
                                          <p:spTgt spid="18125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81253"/>
                                        </p:tgtEl>
                                        <p:attrNameLst>
                                          <p:attrName>style.visibility</p:attrName>
                                        </p:attrNameLst>
                                      </p:cBhvr>
                                      <p:to>
                                        <p:strVal val="visible"/>
                                      </p:to>
                                    </p:set>
                                    <p:animEffect transition="in" filter="wipe(down)">
                                      <p:cBhvr>
                                        <p:cTn id="62" dur="750"/>
                                        <p:tgtEl>
                                          <p:spTgt spid="181253"/>
                                        </p:tgtEl>
                                      </p:cBhvr>
                                    </p:animEffect>
                                  </p:childTnLst>
                                </p:cTn>
                              </p:par>
                              <p:par>
                                <p:cTn id="63" presetID="22" presetClass="entr" presetSubtype="4" fill="hold" nodeType="withEffect">
                                  <p:stCondLst>
                                    <p:cond delay="0"/>
                                  </p:stCondLst>
                                  <p:childTnLst>
                                    <p:set>
                                      <p:cBhvr>
                                        <p:cTn id="64" dur="1" fill="hold">
                                          <p:stCondLst>
                                            <p:cond delay="0"/>
                                          </p:stCondLst>
                                        </p:cTn>
                                        <p:tgtEl>
                                          <p:spTgt spid="62"/>
                                        </p:tgtEl>
                                        <p:attrNameLst>
                                          <p:attrName>style.visibility</p:attrName>
                                        </p:attrNameLst>
                                      </p:cBhvr>
                                      <p:to>
                                        <p:strVal val="visible"/>
                                      </p:to>
                                    </p:set>
                                    <p:animEffect transition="in" filter="wipe(down)">
                                      <p:cBhvr>
                                        <p:cTn id="65" dur="750"/>
                                        <p:tgtEl>
                                          <p:spTgt spid="62"/>
                                        </p:tgtEl>
                                      </p:cBhvr>
                                    </p:animEffect>
                                  </p:childTnLst>
                                </p:cTn>
                              </p:par>
                            </p:childTnLst>
                          </p:cTn>
                        </p:par>
                        <p:par>
                          <p:cTn id="66" fill="hold">
                            <p:stCondLst>
                              <p:cond delay="750"/>
                            </p:stCondLst>
                            <p:childTnLst>
                              <p:par>
                                <p:cTn id="67" presetID="45" presetClass="entr" presetSubtype="0" fill="hold" grpId="0" nodeType="afterEffect">
                                  <p:stCondLst>
                                    <p:cond delay="0"/>
                                  </p:stCondLst>
                                  <p:childTnLst>
                                    <p:set>
                                      <p:cBhvr>
                                        <p:cTn id="68" dur="1" fill="hold">
                                          <p:stCondLst>
                                            <p:cond delay="0"/>
                                          </p:stCondLst>
                                        </p:cTn>
                                        <p:tgtEl>
                                          <p:spTgt spid="76819"/>
                                        </p:tgtEl>
                                        <p:attrNameLst>
                                          <p:attrName>style.visibility</p:attrName>
                                        </p:attrNameLst>
                                      </p:cBhvr>
                                      <p:to>
                                        <p:strVal val="visible"/>
                                      </p:to>
                                    </p:set>
                                    <p:animEffect transition="in" filter="fade">
                                      <p:cBhvr>
                                        <p:cTn id="69" dur="4000"/>
                                        <p:tgtEl>
                                          <p:spTgt spid="76819"/>
                                        </p:tgtEl>
                                      </p:cBhvr>
                                    </p:animEffect>
                                    <p:anim calcmode="lin" valueType="num">
                                      <p:cBhvr>
                                        <p:cTn id="70" dur="4000" fill="hold"/>
                                        <p:tgtEl>
                                          <p:spTgt spid="76819"/>
                                        </p:tgtEl>
                                        <p:attrNameLst>
                                          <p:attrName>ppt_w</p:attrName>
                                        </p:attrNameLst>
                                      </p:cBhvr>
                                      <p:tavLst>
                                        <p:tav tm="0" fmla="#ppt_w*sin(2.5*pi*$)">
                                          <p:val>
                                            <p:fltVal val="0"/>
                                          </p:val>
                                        </p:tav>
                                        <p:tav tm="100000">
                                          <p:val>
                                            <p:fltVal val="1"/>
                                          </p:val>
                                        </p:tav>
                                      </p:tavLst>
                                    </p:anim>
                                    <p:anim calcmode="lin" valueType="num">
                                      <p:cBhvr>
                                        <p:cTn id="71" dur="4000" fill="hold"/>
                                        <p:tgtEl>
                                          <p:spTgt spid="76819"/>
                                        </p:tgtEl>
                                        <p:attrNameLst>
                                          <p:attrName>ppt_h</p:attrName>
                                        </p:attrNameLst>
                                      </p:cBhvr>
                                      <p:tavLst>
                                        <p:tav tm="0">
                                          <p:val>
                                            <p:strVal val="#ppt_h"/>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71"/>
                                        </p:tgtEl>
                                        <p:attrNameLst>
                                          <p:attrName>style.visibility</p:attrName>
                                        </p:attrNameLst>
                                      </p:cBhvr>
                                      <p:to>
                                        <p:strVal val="visible"/>
                                      </p:to>
                                    </p:set>
                                    <p:animEffect transition="in" filter="wipe(left)">
                                      <p:cBhvr>
                                        <p:cTn id="76" dur="750"/>
                                        <p:tgtEl>
                                          <p:spTgt spid="71"/>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70"/>
                                        </p:tgtEl>
                                        <p:attrNameLst>
                                          <p:attrName>style.visibility</p:attrName>
                                        </p:attrNameLst>
                                      </p:cBhvr>
                                      <p:to>
                                        <p:strVal val="visible"/>
                                      </p:to>
                                    </p:set>
                                    <p:animEffect transition="in" filter="wipe(left)">
                                      <p:cBhvr>
                                        <p:cTn id="79" dur="750"/>
                                        <p:tgtEl>
                                          <p:spTgt spid="70"/>
                                        </p:tgtEl>
                                      </p:cBhvr>
                                    </p:animEffect>
                                  </p:childTnLst>
                                </p:cTn>
                              </p:par>
                              <p:par>
                                <p:cTn id="80" presetID="16" presetClass="entr" presetSubtype="42" fill="hold" grpId="0" nodeType="withEffect">
                                  <p:stCondLst>
                                    <p:cond delay="0"/>
                                  </p:stCondLst>
                                  <p:childTnLst>
                                    <p:set>
                                      <p:cBhvr>
                                        <p:cTn id="81" dur="1" fill="hold">
                                          <p:stCondLst>
                                            <p:cond delay="0"/>
                                          </p:stCondLst>
                                        </p:cTn>
                                        <p:tgtEl>
                                          <p:spTgt spid="80"/>
                                        </p:tgtEl>
                                        <p:attrNameLst>
                                          <p:attrName>style.visibility</p:attrName>
                                        </p:attrNameLst>
                                      </p:cBhvr>
                                      <p:to>
                                        <p:strVal val="visible"/>
                                      </p:to>
                                    </p:set>
                                    <p:animEffect transition="in" filter="barn(outHorizontal)">
                                      <p:cBhvr>
                                        <p:cTn id="82"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animBg="1"/>
      <p:bldP spid="76811" grpId="0" animBg="1"/>
      <p:bldP spid="76818" grpId="0"/>
      <p:bldP spid="76819" grpId="0"/>
      <p:bldP spid="76823" grpId="0" animBg="1"/>
      <p:bldP spid="70" grpId="0"/>
      <p:bldP spid="8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idx="1"/>
            <p:custDataLst>
              <p:tags r:id="rId2"/>
            </p:custDataLst>
          </p:nvPr>
        </p:nvSpPr>
        <p:spPr>
          <a:xfrm>
            <a:off x="381000" y="1071546"/>
            <a:ext cx="8305800" cy="5309782"/>
          </a:xfrm>
          <a:ln>
            <a:miter lim="800000"/>
            <a:headEnd/>
            <a:tailEnd/>
          </a:ln>
          <a:extLst/>
        </p:spPr>
        <p:txBody>
          <a:bodyPr/>
          <a:lstStyle/>
          <a:p>
            <a:pPr algn="just">
              <a:lnSpc>
                <a:spcPct val="90000"/>
              </a:lnSpc>
              <a:defRPr/>
            </a:pPr>
            <a:r>
              <a:rPr lang="en-GB" altLang="zh-CN" sz="2800" b="1" dirty="0" smtClean="0">
                <a:solidFill>
                  <a:srgbClr val="0070C0"/>
                </a:solidFill>
                <a:ea typeface="ＭＳ Ｐゴシック" pitchFamily="34" charset="-128"/>
                <a:cs typeface="Times New Roman" pitchFamily="18" charset="0"/>
              </a:rPr>
              <a:t>Power </a:t>
            </a:r>
            <a:r>
              <a:rPr lang="en-GB" altLang="zh-CN" sz="2800" b="1" dirty="0">
                <a:solidFill>
                  <a:srgbClr val="0070C0"/>
                </a:solidFill>
                <a:ea typeface="ＭＳ Ｐゴシック" pitchFamily="34" charset="-128"/>
                <a:cs typeface="Times New Roman" pitchFamily="18" charset="0"/>
              </a:rPr>
              <a:t>Allocation using </a:t>
            </a:r>
            <a:r>
              <a:rPr lang="en-GB" altLang="zh-CN" sz="2800" b="1" dirty="0" smtClean="0">
                <a:solidFill>
                  <a:srgbClr val="0070C0"/>
                </a:solidFill>
                <a:ea typeface="ＭＳ Ｐゴシック" pitchFamily="34" charset="-128"/>
                <a:cs typeface="Times New Roman" pitchFamily="18" charset="0"/>
              </a:rPr>
              <a:t>Alternative </a:t>
            </a:r>
            <a:r>
              <a:rPr lang="en-GB" altLang="zh-CN" sz="2800" b="1" dirty="0">
                <a:solidFill>
                  <a:srgbClr val="0070C0"/>
                </a:solidFill>
                <a:ea typeface="ＭＳ Ｐゴシック" pitchFamily="34" charset="-128"/>
                <a:cs typeface="Times New Roman" pitchFamily="18" charset="0"/>
              </a:rPr>
              <a:t>Ascending Clock Auction (</a:t>
            </a:r>
            <a:r>
              <a:rPr lang="en-GB" altLang="zh-CN" sz="2800" b="1" dirty="0" smtClean="0">
                <a:solidFill>
                  <a:srgbClr val="0070C0"/>
                </a:solidFill>
                <a:ea typeface="ＭＳ Ｐゴシック" pitchFamily="34" charset="-128"/>
                <a:cs typeface="Times New Roman" pitchFamily="18" charset="0"/>
              </a:rPr>
              <a:t>P-ACA-A)</a:t>
            </a:r>
            <a:endParaRPr lang="en-GB" altLang="zh-CN" sz="2800" b="1" dirty="0">
              <a:solidFill>
                <a:srgbClr val="0070C0"/>
              </a:solidFill>
              <a:ea typeface="ＭＳ Ｐゴシック" pitchFamily="34" charset="-128"/>
              <a:cs typeface="Times New Roman" pitchFamily="18" charset="0"/>
            </a:endParaRPr>
          </a:p>
          <a:p>
            <a:pPr marL="655320" lvl="1" indent="-381000" algn="just">
              <a:buClrTx/>
              <a:buFont typeface="Wingdings" pitchFamily="2" charset="2"/>
              <a:buChar char="ü"/>
              <a:defRPr/>
            </a:pPr>
            <a:r>
              <a:rPr lang="en-GB" altLang="zh-CN" dirty="0" smtClean="0">
                <a:ea typeface="ＭＳ Ｐゴシック" pitchFamily="34" charset="-128"/>
                <a:cs typeface="Arial" pitchFamily="34" charset="0"/>
              </a:rPr>
              <a:t>The P-ACA-A </a:t>
            </a:r>
            <a:r>
              <a:rPr lang="en-GB" altLang="zh-CN" dirty="0">
                <a:ea typeface="ＭＳ Ｐゴシック" pitchFamily="34" charset="-128"/>
                <a:cs typeface="Arial" pitchFamily="34" charset="0"/>
              </a:rPr>
              <a:t>scheme is proposed based on alternative ascending clock auction </a:t>
            </a:r>
            <a:r>
              <a:rPr lang="en-GB" altLang="zh-CN" dirty="0" smtClean="0">
                <a:ea typeface="ＭＳ Ｐゴシック" pitchFamily="34" charset="-128"/>
                <a:cs typeface="Arial" pitchFamily="34" charset="0"/>
              </a:rPr>
              <a:t>which can guarantee </a:t>
            </a:r>
            <a:r>
              <a:rPr lang="en-GB" altLang="zh-CN" dirty="0">
                <a:ea typeface="ＭＳ Ｐゴシック" pitchFamily="34" charset="-128"/>
                <a:cs typeface="Arial" pitchFamily="34" charset="0"/>
              </a:rPr>
              <a:t>the cheat-proof </a:t>
            </a:r>
            <a:r>
              <a:rPr lang="en-GB" altLang="zh-CN" dirty="0" smtClean="0">
                <a:ea typeface="ＭＳ Ｐゴシック" pitchFamily="34" charset="-128"/>
                <a:cs typeface="Arial" pitchFamily="34" charset="0"/>
              </a:rPr>
              <a:t>property.</a:t>
            </a:r>
          </a:p>
          <a:p>
            <a:pPr marL="998220" lvl="2" indent="-381000" algn="just">
              <a:buClrTx/>
              <a:buFont typeface="Wingdings" pitchFamily="2" charset="2"/>
              <a:buChar char="ü"/>
              <a:defRPr/>
            </a:pPr>
            <a:r>
              <a:rPr lang="en-US" altLang="zh-CN" dirty="0" smtClean="0">
                <a:latin typeface="Arial" pitchFamily="34" charset="0"/>
                <a:cs typeface="Arial" pitchFamily="34" charset="0"/>
              </a:rPr>
              <a:t>Cheat-proof: Reporting true optimal demand at every iteration is a mutually best response for each source and there is no incentive for the sources to cheat since any cheating may lead to a loss in utility. </a:t>
            </a:r>
          </a:p>
          <a:p>
            <a:pPr marL="655320" lvl="1" indent="-381000" algn="just">
              <a:buClrTx/>
              <a:buFont typeface="Wingdings" pitchFamily="2" charset="2"/>
              <a:buChar char="ü"/>
              <a:defRPr/>
            </a:pPr>
            <a:r>
              <a:rPr lang="en-US" altLang="zh-CN" dirty="0" smtClean="0">
                <a:ea typeface="ＭＳ Ｐゴシック" pitchFamily="34" charset="-128"/>
                <a:cs typeface="Arial" pitchFamily="34" charset="0"/>
              </a:rPr>
              <a:t>The </a:t>
            </a:r>
            <a:r>
              <a:rPr lang="en-GB" altLang="zh-CN" dirty="0" smtClean="0">
                <a:ea typeface="ＭＳ Ｐゴシック" pitchFamily="34" charset="-128"/>
                <a:cs typeface="Arial" pitchFamily="34" charset="0"/>
              </a:rPr>
              <a:t>procedures </a:t>
            </a:r>
            <a:r>
              <a:rPr lang="en-GB" altLang="zh-CN" dirty="0">
                <a:ea typeface="ＭＳ Ｐゴシック" pitchFamily="34" charset="-128"/>
                <a:cs typeface="Arial" pitchFamily="34" charset="0"/>
              </a:rPr>
              <a:t>of </a:t>
            </a:r>
            <a:r>
              <a:rPr lang="en-GB" altLang="zh-CN" dirty="0" smtClean="0">
                <a:ea typeface="ＭＳ Ｐゴシック" pitchFamily="34" charset="-128"/>
                <a:cs typeface="Arial" pitchFamily="34" charset="0"/>
              </a:rPr>
              <a:t>P-ACA-A </a:t>
            </a:r>
            <a:r>
              <a:rPr lang="en-GB" altLang="zh-CN" dirty="0">
                <a:ea typeface="ＭＳ Ｐゴシック" pitchFamily="34" charset="-128"/>
                <a:cs typeface="Arial" pitchFamily="34" charset="0"/>
              </a:rPr>
              <a:t>are the same as </a:t>
            </a:r>
            <a:r>
              <a:rPr lang="en-GB" altLang="zh-CN" dirty="0" smtClean="0">
                <a:ea typeface="ＭＳ Ｐゴシック" pitchFamily="34" charset="-128"/>
                <a:cs typeface="Arial" pitchFamily="34" charset="0"/>
              </a:rPr>
              <a:t>P-ACA-T </a:t>
            </a:r>
            <a:r>
              <a:rPr lang="en-GB" altLang="zh-CN" dirty="0">
                <a:ea typeface="ＭＳ Ｐゴシック" pitchFamily="34" charset="-128"/>
                <a:cs typeface="Arial" pitchFamily="34" charset="0"/>
              </a:rPr>
              <a:t>except that at every iteration in </a:t>
            </a:r>
            <a:r>
              <a:rPr lang="en-GB" altLang="zh-CN" dirty="0" smtClean="0">
                <a:ea typeface="ＭＳ Ｐゴシック" pitchFamily="34" charset="-128"/>
                <a:cs typeface="Arial" pitchFamily="34" charset="0"/>
              </a:rPr>
              <a:t>P-ACA-A</a:t>
            </a:r>
            <a:r>
              <a:rPr lang="en-GB" altLang="zh-CN" dirty="0">
                <a:ea typeface="ＭＳ Ｐゴシック" pitchFamily="34" charset="-128"/>
                <a:cs typeface="Arial" pitchFamily="34" charset="0"/>
              </a:rPr>
              <a:t>, the friendly jammer computes the cumulative clinch, which is the amount of jamming power that each source is guaranteed to win at every </a:t>
            </a:r>
            <a:r>
              <a:rPr lang="en-GB" altLang="zh-CN" dirty="0" smtClean="0">
                <a:ea typeface="ＭＳ Ｐゴシック" pitchFamily="34" charset="-128"/>
                <a:cs typeface="Arial" pitchFamily="34" charset="0"/>
              </a:rPr>
              <a:t>iteration</a:t>
            </a:r>
            <a:r>
              <a:rPr lang="en-GB" dirty="0" smtClean="0">
                <a:ea typeface="ＭＳ Ｐゴシック" pitchFamily="34" charset="-128"/>
                <a:cs typeface="Arial" pitchFamily="34" charset="0"/>
              </a:rPr>
              <a:t>. </a:t>
            </a:r>
            <a:endParaRPr lang="en-GB" dirty="0">
              <a:ea typeface="ＭＳ Ｐゴシック" pitchFamily="34" charset="-128"/>
              <a:cs typeface="Arial" pitchFamily="34" charset="0"/>
            </a:endParaRPr>
          </a:p>
          <a:p>
            <a:pPr marL="381000" indent="-381000">
              <a:spcBef>
                <a:spcPct val="0"/>
              </a:spcBef>
              <a:buClr>
                <a:srgbClr val="7030A0"/>
              </a:buClr>
              <a:buFont typeface="Wingdings" pitchFamily="2" charset="2"/>
              <a:buNone/>
              <a:defRPr/>
            </a:pPr>
            <a:endParaRPr lang="en-GB" dirty="0" smtClean="0">
              <a:ln w="18415" cmpd="sng">
                <a:solidFill>
                  <a:srgbClr val="000000"/>
                </a:solidFill>
                <a:prstDash val="solid"/>
              </a:ln>
              <a:solidFill>
                <a:srgbClr val="000000"/>
              </a:solidFill>
              <a:effectLst>
                <a:outerShdw blurRad="63500" dir="3600000" algn="tl" rotWithShape="0">
                  <a:srgbClr val="000000">
                    <a:alpha val="70000"/>
                  </a:srgbClr>
                </a:outerShdw>
              </a:effectLst>
              <a:latin typeface="Arial" pitchFamily="34" charset="0"/>
              <a:cs typeface="Arial" pitchFamily="34" charset="0"/>
            </a:endParaRPr>
          </a:p>
          <a:p>
            <a:pPr marL="381000" indent="-381000">
              <a:spcBef>
                <a:spcPct val="0"/>
              </a:spcBef>
              <a:buClr>
                <a:srgbClr val="7030A0"/>
              </a:buClr>
              <a:buFont typeface="Wingdings" pitchFamily="2" charset="2"/>
              <a:buNone/>
              <a:defRPr/>
            </a:pPr>
            <a:endParaRPr lang="en-GB" dirty="0" smtClean="0">
              <a:ln w="18415" cmpd="sng">
                <a:solidFill>
                  <a:srgbClr val="000000"/>
                </a:solidFill>
                <a:prstDash val="solid"/>
              </a:ln>
              <a:solidFill>
                <a:srgbClr val="000000"/>
              </a:solidFill>
              <a:effectLst>
                <a:outerShdw blurRad="63500" dir="3600000" algn="tl" rotWithShape="0">
                  <a:srgbClr val="000000">
                    <a:alpha val="70000"/>
                  </a:srgbClr>
                </a:outerShdw>
              </a:effectLst>
              <a:latin typeface="Arial" pitchFamily="34" charset="0"/>
              <a:cs typeface="Arial" pitchFamily="34" charset="0"/>
            </a:endParaRPr>
          </a:p>
          <a:p>
            <a:pPr marL="381000" indent="-381000">
              <a:spcBef>
                <a:spcPct val="0"/>
              </a:spcBef>
              <a:buClr>
                <a:srgbClr val="7030A0"/>
              </a:buClr>
              <a:buFont typeface="Wingdings" pitchFamily="2" charset="2"/>
              <a:buNone/>
              <a:defRPr/>
            </a:pPr>
            <a:endParaRPr lang="en-GB" dirty="0" smtClean="0">
              <a:ln w="18415" cmpd="sng">
                <a:solidFill>
                  <a:srgbClr val="000000"/>
                </a:solidFill>
                <a:prstDash val="solid"/>
              </a:ln>
              <a:solidFill>
                <a:srgbClr val="000000"/>
              </a:solidFill>
              <a:effectLst>
                <a:outerShdw blurRad="63500" dir="3600000" algn="tl" rotWithShape="0">
                  <a:srgbClr val="000000">
                    <a:alpha val="70000"/>
                  </a:srgbClr>
                </a:outerShdw>
              </a:effectLst>
              <a:latin typeface="Arial" pitchFamily="34" charset="0"/>
              <a:cs typeface="Arial" pitchFamily="34" charset="0"/>
            </a:endParaRPr>
          </a:p>
          <a:p>
            <a:pPr marL="381000" indent="-381000">
              <a:spcBef>
                <a:spcPct val="0"/>
              </a:spcBef>
              <a:buClr>
                <a:srgbClr val="011643"/>
              </a:buClr>
              <a:buFont typeface="Wingdings" pitchFamily="2" charset="2"/>
              <a:buNone/>
              <a:defRPr/>
            </a:pPr>
            <a:endParaRPr lang="en-GB" dirty="0" smtClean="0"/>
          </a:p>
        </p:txBody>
      </p:sp>
      <p:sp>
        <p:nvSpPr>
          <p:cNvPr id="7" name="Rectangle 2"/>
          <p:cNvSpPr>
            <a:spLocks noGrp="1" noChangeArrowheads="1"/>
          </p:cNvSpPr>
          <p:nvPr>
            <p:ph type="title"/>
            <p:custDataLst>
              <p:tags r:id="rId3"/>
            </p:custDataLst>
          </p:nvPr>
        </p:nvSpPr>
        <p:spPr>
          <a:xfrm>
            <a:off x="533400" y="360293"/>
            <a:ext cx="8001000" cy="528602"/>
          </a:xfrm>
        </p:spPr>
        <p:txBody>
          <a:bodyPr>
            <a:noAutofit/>
            <a:scene3d>
              <a:camera prst="orthographicFront"/>
              <a:lightRig rig="glow" dir="tl">
                <a:rot lat="0" lon="0" rev="5400000"/>
              </a:lightRig>
            </a:scene3d>
            <a:sp3d contourW="12700">
              <a:contourClr>
                <a:schemeClr val="accent6">
                  <a:shade val="73000"/>
                </a:schemeClr>
              </a:contourClr>
            </a:sp3d>
          </a:bodyPr>
          <a:lstStyle/>
          <a:p>
            <a:pPr eaLnBrk="1" hangingPunct="1">
              <a:defRPr/>
            </a:pPr>
            <a:r>
              <a:rPr lang="en-US" altLang="zh-CN" sz="3200" i="0" dirty="0">
                <a:solidFill>
                  <a:schemeClr val="tx1"/>
                </a:solidFill>
                <a:latin typeface="Arial" pitchFamily="34" charset="0"/>
                <a:ea typeface="ＭＳ Ｐゴシック" pitchFamily="34" charset="-128"/>
                <a:cs typeface="Times New Roman" pitchFamily="18" charset="0"/>
              </a:rPr>
              <a:t>Distributed Auction Games</a:t>
            </a:r>
          </a:p>
        </p:txBody>
      </p:sp>
      <p:pic>
        <p:nvPicPr>
          <p:cNvPr id="155659"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9832" y="5445224"/>
            <a:ext cx="3010903"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57</a:t>
            </a:fld>
            <a:r>
              <a:rPr lang="en-US" smtClean="0"/>
              <a:t>]</a:t>
            </a:r>
            <a:endParaRPr lang="en-US" dirty="0"/>
          </a:p>
        </p:txBody>
      </p:sp>
    </p:spTree>
    <p:custDataLst>
      <p:tags r:id="rId1"/>
    </p:custDataLst>
    <p:extLst>
      <p:ext uri="{BB962C8B-B14F-4D97-AF65-F5344CB8AC3E}">
        <p14:creationId xmlns:p14="http://schemas.microsoft.com/office/powerpoint/2010/main" val="365941654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idx="1"/>
            <p:custDataLst>
              <p:tags r:id="rId2"/>
            </p:custDataLst>
          </p:nvPr>
        </p:nvSpPr>
        <p:spPr>
          <a:xfrm>
            <a:off x="381000" y="1071546"/>
            <a:ext cx="8305800" cy="5309782"/>
          </a:xfrm>
          <a:ln>
            <a:miter lim="800000"/>
            <a:headEnd/>
            <a:tailEnd/>
          </a:ln>
          <a:extLst/>
        </p:spPr>
        <p:txBody>
          <a:bodyPr/>
          <a:lstStyle/>
          <a:p>
            <a:pPr algn="just">
              <a:lnSpc>
                <a:spcPct val="90000"/>
              </a:lnSpc>
              <a:defRPr/>
            </a:pPr>
            <a:r>
              <a:rPr lang="en-GB" altLang="zh-CN" sz="2800" b="1" dirty="0" smtClean="0">
                <a:solidFill>
                  <a:srgbClr val="0070C0"/>
                </a:solidFill>
                <a:ea typeface="ＭＳ Ｐゴシック" pitchFamily="34" charset="-128"/>
                <a:cs typeface="Times New Roman" pitchFamily="18" charset="0"/>
              </a:rPr>
              <a:t>Key difference between P-ACA-T and P-ACA-A:</a:t>
            </a:r>
          </a:p>
          <a:p>
            <a:pPr marL="0" indent="0" algn="just">
              <a:lnSpc>
                <a:spcPct val="90000"/>
              </a:lnSpc>
              <a:buNone/>
              <a:defRPr/>
            </a:pPr>
            <a:endParaRPr lang="en-GB" sz="1800" dirty="0" smtClean="0">
              <a:ln w="18415" cmpd="sng">
                <a:solidFill>
                  <a:srgbClr val="000000"/>
                </a:solidFill>
                <a:prstDash val="solid"/>
              </a:ln>
              <a:solidFill>
                <a:srgbClr val="000000"/>
              </a:solidFill>
              <a:latin typeface="Arial" pitchFamily="34" charset="0"/>
              <a:cs typeface="Arial" pitchFamily="34" charset="0"/>
            </a:endParaRPr>
          </a:p>
          <a:p>
            <a:pPr marL="655320" lvl="1" indent="-381000" algn="just">
              <a:buClrTx/>
              <a:buFont typeface="Wingdings" pitchFamily="2" charset="2"/>
              <a:buChar char="ü"/>
              <a:defRPr/>
            </a:pPr>
            <a:r>
              <a:rPr lang="en-GB" altLang="zh-CN" dirty="0" smtClean="0">
                <a:ea typeface="ＭＳ Ｐゴシック" pitchFamily="34" charset="-128"/>
                <a:cs typeface="Arial" pitchFamily="34" charset="0"/>
              </a:rPr>
              <a:t>In P-ACA-T, the final payment of source S</a:t>
            </a:r>
            <a:r>
              <a:rPr lang="en-GB" altLang="zh-CN" baseline="-25000" dirty="0" smtClean="0">
                <a:ea typeface="ＭＳ Ｐゴシック" pitchFamily="34" charset="-128"/>
                <a:cs typeface="Arial" pitchFamily="34" charset="0"/>
              </a:rPr>
              <a:t>i</a:t>
            </a:r>
            <a:r>
              <a:rPr lang="en-GB" altLang="zh-CN" dirty="0" smtClean="0">
                <a:ea typeface="ＭＳ Ｐゴシック" pitchFamily="34" charset="-128"/>
                <a:cs typeface="Arial" pitchFamily="34" charset="0"/>
              </a:rPr>
              <a:t>, based on only the final allocated jamming power and the final asking price:</a:t>
            </a:r>
          </a:p>
          <a:p>
            <a:pPr marL="655320" lvl="1" indent="-381000" algn="just">
              <a:buClrTx/>
              <a:buFont typeface="Wingdings" pitchFamily="2" charset="2"/>
              <a:buChar char="ü"/>
              <a:defRPr/>
            </a:pPr>
            <a:endParaRPr lang="en-GB" dirty="0">
              <a:ea typeface="ＭＳ Ｐゴシック" pitchFamily="34" charset="-128"/>
              <a:cs typeface="Arial" pitchFamily="34" charset="0"/>
            </a:endParaRPr>
          </a:p>
          <a:p>
            <a:pPr marL="655320" lvl="1" indent="-381000" algn="just">
              <a:buClrTx/>
              <a:buFont typeface="Wingdings" pitchFamily="2" charset="2"/>
              <a:buChar char="ü"/>
              <a:defRPr/>
            </a:pPr>
            <a:endParaRPr lang="en-US" altLang="zh-CN" dirty="0" smtClean="0">
              <a:ea typeface="ＭＳ Ｐゴシック" pitchFamily="34" charset="-128"/>
              <a:cs typeface="Arial" pitchFamily="34" charset="0"/>
            </a:endParaRPr>
          </a:p>
          <a:p>
            <a:pPr marL="655320" lvl="1" indent="-381000" algn="just">
              <a:buClrTx/>
              <a:buFont typeface="Wingdings" pitchFamily="2" charset="2"/>
              <a:buChar char="ü"/>
              <a:defRPr/>
            </a:pPr>
            <a:r>
              <a:rPr lang="en-US" dirty="0" smtClean="0">
                <a:ea typeface="ＭＳ Ｐゴシック" pitchFamily="34" charset="-128"/>
                <a:cs typeface="Arial" pitchFamily="34" charset="0"/>
              </a:rPr>
              <a:t>In P-ACA-A, the final payment of source </a:t>
            </a:r>
            <a:r>
              <a:rPr lang="en-GB" altLang="zh-CN" dirty="0" smtClean="0">
                <a:ea typeface="ＭＳ Ｐゴシック" pitchFamily="34" charset="-128"/>
                <a:cs typeface="Arial" pitchFamily="34" charset="0"/>
              </a:rPr>
              <a:t>S</a:t>
            </a:r>
            <a:r>
              <a:rPr lang="en-GB" altLang="zh-CN" baseline="-25000" dirty="0" smtClean="0">
                <a:ea typeface="ＭＳ Ｐゴシック" pitchFamily="34" charset="-128"/>
                <a:cs typeface="Arial" pitchFamily="34" charset="0"/>
              </a:rPr>
              <a:t>i</a:t>
            </a:r>
            <a:r>
              <a:rPr lang="en-GB" altLang="zh-CN" dirty="0" smtClean="0">
                <a:ea typeface="ＭＳ Ｐゴシック" pitchFamily="34" charset="-128"/>
                <a:cs typeface="Arial" pitchFamily="34" charset="0"/>
              </a:rPr>
              <a:t>, based on the </a:t>
            </a:r>
            <a:r>
              <a:rPr lang="en-GB" altLang="zh-CN" dirty="0">
                <a:ea typeface="ＭＳ Ｐゴシック" pitchFamily="34" charset="-128"/>
                <a:cs typeface="Arial" pitchFamily="34" charset="0"/>
              </a:rPr>
              <a:t>cumulative clinch </a:t>
            </a:r>
            <a:r>
              <a:rPr lang="en-GB" altLang="zh-CN" dirty="0" smtClean="0">
                <a:ea typeface="ＭＳ Ｐゴシック" pitchFamily="34" charset="-128"/>
                <a:cs typeface="Arial" pitchFamily="34" charset="0"/>
              </a:rPr>
              <a:t>and the asking price </a:t>
            </a:r>
            <a:r>
              <a:rPr lang="en-GB" altLang="zh-CN" dirty="0" smtClean="0">
                <a:solidFill>
                  <a:srgbClr val="FF0000"/>
                </a:solidFill>
                <a:ea typeface="ＭＳ Ｐゴシック" pitchFamily="34" charset="-128"/>
                <a:cs typeface="Arial" pitchFamily="34" charset="0"/>
              </a:rPr>
              <a:t>at every iteration</a:t>
            </a:r>
            <a:r>
              <a:rPr lang="en-GB" altLang="zh-CN" dirty="0" smtClean="0">
                <a:ea typeface="ＭＳ Ｐゴシック" pitchFamily="34" charset="-128"/>
                <a:cs typeface="Arial" pitchFamily="34" charset="0"/>
              </a:rPr>
              <a:t> during the auction:</a:t>
            </a:r>
          </a:p>
          <a:p>
            <a:pPr marL="655320" lvl="1" indent="-381000" algn="just">
              <a:buClrTx/>
              <a:buFont typeface="Wingdings" pitchFamily="2" charset="2"/>
              <a:buChar char="ü"/>
              <a:defRPr/>
            </a:pPr>
            <a:endParaRPr lang="en-GB" dirty="0">
              <a:ln w="18415" cmpd="sng">
                <a:solidFill>
                  <a:srgbClr val="000000"/>
                </a:solidFill>
                <a:prstDash val="solid"/>
              </a:ln>
              <a:solidFill>
                <a:srgbClr val="000000"/>
              </a:solidFill>
              <a:effectLst>
                <a:outerShdw blurRad="63500" dir="3600000" algn="tl" rotWithShape="0">
                  <a:srgbClr val="000000">
                    <a:alpha val="70000"/>
                  </a:srgbClr>
                </a:outerShdw>
              </a:effectLst>
              <a:latin typeface="Arial" pitchFamily="34" charset="0"/>
              <a:ea typeface="ＭＳ Ｐゴシック" pitchFamily="34" charset="-128"/>
              <a:cs typeface="Arial" pitchFamily="34" charset="0"/>
            </a:endParaRPr>
          </a:p>
          <a:p>
            <a:pPr marL="274320" lvl="1" indent="0" algn="just">
              <a:buClrTx/>
              <a:buNone/>
              <a:defRPr/>
            </a:pPr>
            <a:endParaRPr lang="en-GB" sz="2400" dirty="0" smtClean="0">
              <a:ln w="18415" cmpd="sng">
                <a:solidFill>
                  <a:srgbClr val="000000"/>
                </a:solidFill>
                <a:prstDash val="solid"/>
              </a:ln>
              <a:solidFill>
                <a:srgbClr val="000000"/>
              </a:solidFill>
              <a:effectLst>
                <a:outerShdw blurRad="63500" dir="3600000" algn="tl" rotWithShape="0">
                  <a:srgbClr val="000000">
                    <a:alpha val="70000"/>
                  </a:srgbClr>
                </a:outerShdw>
              </a:effectLst>
              <a:latin typeface="Arial" pitchFamily="34" charset="0"/>
              <a:ea typeface="ＭＳ Ｐゴシック" pitchFamily="34" charset="-128"/>
              <a:cs typeface="Arial" pitchFamily="34" charset="0"/>
            </a:endParaRPr>
          </a:p>
          <a:p>
            <a:pPr marL="655320" lvl="1" indent="-381000" algn="just">
              <a:buClrTx/>
              <a:buFont typeface="Wingdings" pitchFamily="2" charset="2"/>
              <a:buChar char="ü"/>
              <a:defRPr/>
            </a:pPr>
            <a:r>
              <a:rPr lang="en-US" altLang="zh-CN" dirty="0">
                <a:ea typeface="ＭＳ Ｐゴシック" pitchFamily="34" charset="-128"/>
                <a:cs typeface="Arial" pitchFamily="34" charset="0"/>
              </a:rPr>
              <a:t>The </a:t>
            </a:r>
            <a:r>
              <a:rPr lang="en-US" altLang="zh-CN" dirty="0">
                <a:solidFill>
                  <a:srgbClr val="FF0000"/>
                </a:solidFill>
                <a:ea typeface="ＭＳ Ｐゴシック" pitchFamily="34" charset="-128"/>
                <a:cs typeface="Arial" pitchFamily="34" charset="0"/>
              </a:rPr>
              <a:t>different payment rules</a:t>
            </a:r>
            <a:r>
              <a:rPr lang="en-US" altLang="zh-CN" dirty="0">
                <a:ea typeface="ＭＳ Ｐゴシック" pitchFamily="34" charset="-128"/>
                <a:cs typeface="Arial" pitchFamily="34" charset="0"/>
              </a:rPr>
              <a:t> lead to </a:t>
            </a:r>
            <a:r>
              <a:rPr lang="en-US" altLang="zh-CN" dirty="0">
                <a:solidFill>
                  <a:srgbClr val="FF0000"/>
                </a:solidFill>
                <a:ea typeface="ＭＳ Ｐゴシック" pitchFamily="34" charset="-128"/>
                <a:cs typeface="Arial" pitchFamily="34" charset="0"/>
              </a:rPr>
              <a:t>different cheat-proof properties</a:t>
            </a:r>
            <a:r>
              <a:rPr lang="en-US" altLang="zh-CN" dirty="0">
                <a:ea typeface="ＭＳ Ｐゴシック" pitchFamily="34" charset="-128"/>
                <a:cs typeface="Arial" pitchFamily="34" charset="0"/>
              </a:rPr>
              <a:t> of these two auction-based schemes</a:t>
            </a:r>
            <a:endParaRPr lang="en-GB" dirty="0">
              <a:ea typeface="ＭＳ Ｐゴシック" pitchFamily="34" charset="-128"/>
              <a:cs typeface="Arial" pitchFamily="34" charset="0"/>
            </a:endParaRPr>
          </a:p>
          <a:p>
            <a:pPr marL="381000" indent="-381000">
              <a:spcBef>
                <a:spcPct val="0"/>
              </a:spcBef>
              <a:buClr>
                <a:srgbClr val="7030A0"/>
              </a:buClr>
              <a:buFont typeface="Wingdings" pitchFamily="2" charset="2"/>
              <a:buNone/>
              <a:defRPr/>
            </a:pPr>
            <a:endParaRPr lang="en-GB" dirty="0" smtClean="0">
              <a:ln w="18415" cmpd="sng">
                <a:solidFill>
                  <a:srgbClr val="000000"/>
                </a:solidFill>
                <a:prstDash val="solid"/>
              </a:ln>
              <a:solidFill>
                <a:srgbClr val="000000"/>
              </a:solidFill>
              <a:effectLst>
                <a:outerShdw blurRad="63500" dir="3600000" algn="tl" rotWithShape="0">
                  <a:srgbClr val="000000">
                    <a:alpha val="70000"/>
                  </a:srgbClr>
                </a:outerShdw>
              </a:effectLst>
              <a:latin typeface="Arial" pitchFamily="34" charset="0"/>
              <a:cs typeface="Arial" pitchFamily="34" charset="0"/>
            </a:endParaRPr>
          </a:p>
          <a:p>
            <a:pPr marL="381000" indent="-381000">
              <a:spcBef>
                <a:spcPct val="0"/>
              </a:spcBef>
              <a:buClr>
                <a:srgbClr val="011643"/>
              </a:buClr>
              <a:buFont typeface="Wingdings" pitchFamily="2" charset="2"/>
              <a:buNone/>
              <a:defRPr/>
            </a:pPr>
            <a:endParaRPr lang="en-GB" dirty="0" smtClean="0"/>
          </a:p>
        </p:txBody>
      </p:sp>
      <p:sp>
        <p:nvSpPr>
          <p:cNvPr id="7" name="Rectangle 2"/>
          <p:cNvSpPr>
            <a:spLocks noGrp="1" noChangeArrowheads="1"/>
          </p:cNvSpPr>
          <p:nvPr>
            <p:ph type="title"/>
            <p:custDataLst>
              <p:tags r:id="rId3"/>
            </p:custDataLst>
          </p:nvPr>
        </p:nvSpPr>
        <p:spPr>
          <a:xfrm>
            <a:off x="533400" y="360293"/>
            <a:ext cx="8001000" cy="528602"/>
          </a:xfrm>
        </p:spPr>
        <p:txBody>
          <a:bodyPr>
            <a:noAutofit/>
            <a:scene3d>
              <a:camera prst="orthographicFront"/>
              <a:lightRig rig="glow" dir="tl">
                <a:rot lat="0" lon="0" rev="5400000"/>
              </a:lightRig>
            </a:scene3d>
            <a:sp3d contourW="12700">
              <a:contourClr>
                <a:schemeClr val="accent6">
                  <a:shade val="73000"/>
                </a:schemeClr>
              </a:contourClr>
            </a:sp3d>
          </a:bodyPr>
          <a:lstStyle/>
          <a:p>
            <a:pPr eaLnBrk="1" hangingPunct="1">
              <a:defRPr/>
            </a:pPr>
            <a:r>
              <a:rPr lang="en-US" altLang="zh-CN" sz="3200" i="0" dirty="0">
                <a:solidFill>
                  <a:schemeClr val="tx1"/>
                </a:solidFill>
                <a:latin typeface="Arial" pitchFamily="34" charset="0"/>
                <a:ea typeface="ＭＳ Ｐゴシック" pitchFamily="34" charset="-128"/>
                <a:cs typeface="Times New Roman" pitchFamily="18" charset="0"/>
              </a:rPr>
              <a:t>Distributed Auction Games</a:t>
            </a:r>
          </a:p>
        </p:txBody>
      </p:sp>
      <p:pic>
        <p:nvPicPr>
          <p:cNvPr id="1566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62287" y="2746374"/>
            <a:ext cx="3162968"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667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52600" y="4495800"/>
            <a:ext cx="657087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椭圆 2"/>
          <p:cNvSpPr/>
          <p:nvPr/>
        </p:nvSpPr>
        <p:spPr bwMode="auto">
          <a:xfrm>
            <a:off x="2895600" y="2514600"/>
            <a:ext cx="3429000" cy="990600"/>
          </a:xfrm>
          <a:prstGeom prst="ellipse">
            <a:avLst/>
          </a:prstGeom>
          <a:noFill/>
          <a:ln w="38100" cap="flat" cmpd="sng" algn="ctr">
            <a:solidFill>
              <a:srgbClr val="FF0000"/>
            </a:solidFill>
            <a:prstDash val="solid"/>
            <a:round/>
            <a:headEnd type="triangl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smtClean="0">
              <a:ln>
                <a:noFill/>
              </a:ln>
              <a:solidFill>
                <a:schemeClr val="tx1"/>
              </a:solidFill>
              <a:effectLst/>
              <a:latin typeface="Times New Roman" pitchFamily="18" charset="0"/>
            </a:endParaRPr>
          </a:p>
        </p:txBody>
      </p:sp>
      <p:sp>
        <p:nvSpPr>
          <p:cNvPr id="9" name="椭圆 8"/>
          <p:cNvSpPr/>
          <p:nvPr/>
        </p:nvSpPr>
        <p:spPr bwMode="auto">
          <a:xfrm>
            <a:off x="1447800" y="4191000"/>
            <a:ext cx="7086600" cy="1371600"/>
          </a:xfrm>
          <a:prstGeom prst="ellipse">
            <a:avLst/>
          </a:prstGeom>
          <a:noFill/>
          <a:ln w="38100" cap="flat" cmpd="sng" algn="ctr">
            <a:solidFill>
              <a:srgbClr val="FF0000"/>
            </a:solidFill>
            <a:prstDash val="solid"/>
            <a:round/>
            <a:headEnd type="triangl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smtClean="0">
              <a:ln>
                <a:noFill/>
              </a:ln>
              <a:solidFill>
                <a:schemeClr val="tx1"/>
              </a:solidFill>
              <a:effectLst/>
              <a:latin typeface="Times New Roman" pitchFamily="18" charset="0"/>
            </a:endParaRPr>
          </a:p>
        </p:txBody>
      </p:sp>
      <p:sp>
        <p:nvSpPr>
          <p:cNvPr id="4" name="灯片编号占位符 3"/>
          <p:cNvSpPr>
            <a:spLocks noGrp="1"/>
          </p:cNvSpPr>
          <p:nvPr>
            <p:ph type="sldNum" sz="quarter" idx="11"/>
          </p:nvPr>
        </p:nvSpPr>
        <p:spPr/>
        <p:txBody>
          <a:bodyPr/>
          <a:lstStyle/>
          <a:p>
            <a:pPr>
              <a:defRPr/>
            </a:pPr>
            <a:r>
              <a:rPr lang="en-US" smtClean="0"/>
              <a:t>[</a:t>
            </a:r>
            <a:fld id="{76C16D65-260D-406F-A2BF-AB769FEB7B8A}" type="slidenum">
              <a:rPr lang="en-US" smtClean="0"/>
              <a:pPr>
                <a:defRPr/>
              </a:pPr>
              <a:t>58</a:t>
            </a:fld>
            <a:r>
              <a:rPr lang="en-US" smtClean="0"/>
              <a:t>]</a:t>
            </a:r>
            <a:endParaRPr lang="en-US" dirty="0"/>
          </a:p>
        </p:txBody>
      </p:sp>
    </p:spTree>
    <p:custDataLst>
      <p:tags r:id="rId1"/>
    </p:custDataLst>
    <p:extLst>
      <p:ext uri="{BB962C8B-B14F-4D97-AF65-F5344CB8AC3E}">
        <p14:creationId xmlns:p14="http://schemas.microsoft.com/office/powerpoint/2010/main" val="11116949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1507">
                                            <p:txEl>
                                              <p:pRg st="8" end="8"/>
                                            </p:txEl>
                                          </p:spTgt>
                                        </p:tgtEl>
                                        <p:attrNameLst>
                                          <p:attrName>style.visibility</p:attrName>
                                        </p:attrNameLst>
                                      </p:cBhvr>
                                      <p:to>
                                        <p:strVal val="visible"/>
                                      </p:to>
                                    </p:set>
                                    <p:animEffect transition="in" filter="fade">
                                      <p:cBhvr>
                                        <p:cTn id="17" dur="1000"/>
                                        <p:tgtEl>
                                          <p:spTgt spid="21507">
                                            <p:txEl>
                                              <p:pRg st="8" end="8"/>
                                            </p:txEl>
                                          </p:spTgt>
                                        </p:tgtEl>
                                      </p:cBhvr>
                                    </p:animEffect>
                                    <p:anim calcmode="lin" valueType="num">
                                      <p:cBhvr>
                                        <p:cTn id="18" dur="1000" fill="hold"/>
                                        <p:tgtEl>
                                          <p:spTgt spid="21507">
                                            <p:txEl>
                                              <p:pRg st="8" end="8"/>
                                            </p:txEl>
                                          </p:spTgt>
                                        </p:tgtEl>
                                        <p:attrNameLst>
                                          <p:attrName>ppt_x</p:attrName>
                                        </p:attrNameLst>
                                      </p:cBhvr>
                                      <p:tavLst>
                                        <p:tav tm="0">
                                          <p:val>
                                            <p:strVal val="#ppt_x"/>
                                          </p:val>
                                        </p:tav>
                                        <p:tav tm="100000">
                                          <p:val>
                                            <p:strVal val="#ppt_x"/>
                                          </p:val>
                                        </p:tav>
                                      </p:tavLst>
                                    </p:anim>
                                    <p:anim calcmode="lin" valueType="num">
                                      <p:cBhvr>
                                        <p:cTn id="19" dur="1000" fill="hold"/>
                                        <p:tgtEl>
                                          <p:spTgt spid="2150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custDataLst>
              <p:tags r:id="rId2"/>
            </p:custDataLst>
          </p:nvPr>
        </p:nvSpPr>
        <p:spPr>
          <a:xfrm>
            <a:off x="485776" y="360293"/>
            <a:ext cx="8153400" cy="528602"/>
          </a:xfrm>
        </p:spPr>
        <p:txBody>
          <a:bodyPr>
            <a:noAutofit/>
            <a:scene3d>
              <a:camera prst="orthographicFront"/>
              <a:lightRig rig="glow" dir="tl">
                <a:rot lat="0" lon="0" rev="5400000"/>
              </a:lightRig>
            </a:scene3d>
            <a:sp3d contourW="12700">
              <a:contourClr>
                <a:schemeClr val="accent6">
                  <a:shade val="73000"/>
                </a:schemeClr>
              </a:contourClr>
            </a:sp3d>
          </a:bodyPr>
          <a:lstStyle/>
          <a:p>
            <a:pPr eaLnBrk="1" hangingPunct="1">
              <a:defRPr/>
            </a:pPr>
            <a:r>
              <a:rPr lang="en-US" altLang="zh-CN" i="0" dirty="0">
                <a:solidFill>
                  <a:schemeClr val="tx1"/>
                </a:solidFill>
                <a:latin typeface="Arial" pitchFamily="34" charset="0"/>
                <a:ea typeface="ＭＳ Ｐゴシック" pitchFamily="34" charset="-128"/>
                <a:cs typeface="Times New Roman" pitchFamily="18" charset="0"/>
              </a:rPr>
              <a:t>Simulations (Cheat-proof and Secrecy </a:t>
            </a:r>
            <a:r>
              <a:rPr lang="en-US" altLang="zh-CN" i="0" dirty="0" smtClean="0">
                <a:solidFill>
                  <a:schemeClr val="tx1"/>
                </a:solidFill>
                <a:latin typeface="Arial" pitchFamily="34" charset="0"/>
                <a:ea typeface="ＭＳ Ｐゴシック" pitchFamily="34" charset="-128"/>
                <a:cs typeface="Times New Roman" pitchFamily="18" charset="0"/>
              </a:rPr>
              <a:t>Rate</a:t>
            </a:r>
            <a:r>
              <a:rPr lang="en-US" altLang="zh-CN" i="0" dirty="0">
                <a:solidFill>
                  <a:schemeClr val="tx1"/>
                </a:solidFill>
                <a:latin typeface="Arial" pitchFamily="34" charset="0"/>
                <a:ea typeface="ＭＳ Ｐゴシック" pitchFamily="34" charset="-128"/>
                <a:cs typeface="Times New Roman" pitchFamily="18" charset="0"/>
              </a:rPr>
              <a:t>)</a:t>
            </a:r>
          </a:p>
        </p:txBody>
      </p:sp>
      <p:pic>
        <p:nvPicPr>
          <p:cNvPr id="79875" name="图片 8" descr="截图01.bmp"/>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5800" y="2730500"/>
            <a:ext cx="457200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图片 3" descr="截图02.bmp"/>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963" y="2743200"/>
            <a:ext cx="46529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内容占位符 5"/>
          <p:cNvSpPr>
            <a:spLocks noGrp="1"/>
          </p:cNvSpPr>
          <p:nvPr>
            <p:ph idx="1"/>
          </p:nvPr>
        </p:nvSpPr>
        <p:spPr>
          <a:xfrm>
            <a:off x="457200" y="1066800"/>
            <a:ext cx="8305800" cy="1752600"/>
          </a:xfrm>
        </p:spPr>
        <p:txBody>
          <a:bodyPr>
            <a:normAutofit fontScale="70000" lnSpcReduction="20000"/>
          </a:bodyPr>
          <a:lstStyle/>
          <a:p>
            <a:pPr marL="596646" indent="-514350" algn="just">
              <a:buClrTx/>
              <a:defRPr/>
            </a:pPr>
            <a:r>
              <a:rPr lang="en-US" altLang="zh-CN" sz="3100" dirty="0" smtClean="0">
                <a:ea typeface="ＭＳ Ｐゴシック" pitchFamily="34" charset="-128"/>
                <a:cs typeface="Arial" pitchFamily="34" charset="0"/>
              </a:rPr>
              <a:t>P-ACA-T </a:t>
            </a:r>
            <a:r>
              <a:rPr lang="en-US" altLang="zh-CN" sz="3100" dirty="0">
                <a:ea typeface="ＭＳ Ｐゴシック" pitchFamily="34" charset="-128"/>
                <a:cs typeface="Arial" pitchFamily="34" charset="0"/>
              </a:rPr>
              <a:t>and </a:t>
            </a:r>
            <a:r>
              <a:rPr lang="en-US" altLang="zh-CN" sz="3100" dirty="0" smtClean="0">
                <a:ea typeface="ＭＳ Ｐゴシック" pitchFamily="34" charset="-128"/>
                <a:cs typeface="Arial" pitchFamily="34" charset="0"/>
              </a:rPr>
              <a:t>P-ACA-A </a:t>
            </a:r>
            <a:r>
              <a:rPr lang="en-US" altLang="zh-CN" sz="3100" dirty="0">
                <a:ea typeface="ＭＳ Ｐゴシック" pitchFamily="34" charset="-128"/>
                <a:cs typeface="Arial" pitchFamily="34" charset="0"/>
              </a:rPr>
              <a:t>can improve the system secrecy </a:t>
            </a:r>
            <a:r>
              <a:rPr lang="en-US" altLang="zh-CN" sz="3100" dirty="0" smtClean="0">
                <a:ea typeface="ＭＳ Ｐゴシック" pitchFamily="34" charset="-128"/>
                <a:cs typeface="Arial" pitchFamily="34" charset="0"/>
              </a:rPr>
              <a:t>rate effectively.</a:t>
            </a:r>
            <a:endParaRPr lang="en-US" altLang="zh-CN" sz="3100" dirty="0">
              <a:ea typeface="ＭＳ Ｐゴシック" pitchFamily="34" charset="-128"/>
              <a:cs typeface="Arial" pitchFamily="34" charset="0"/>
            </a:endParaRPr>
          </a:p>
          <a:p>
            <a:pPr marL="596646" indent="-514350" algn="just">
              <a:lnSpc>
                <a:spcPct val="105000"/>
              </a:lnSpc>
              <a:buClrTx/>
              <a:defRPr/>
            </a:pPr>
            <a:r>
              <a:rPr lang="en-GB" altLang="zh-CN" sz="3100" dirty="0" smtClean="0">
                <a:ea typeface="ＭＳ Ｐゴシック" pitchFamily="34" charset="-128"/>
                <a:cs typeface="Arial" pitchFamily="34" charset="0"/>
              </a:rPr>
              <a:t>P-ACA-A is cheat-proof, while P-ACA-T is not.</a:t>
            </a:r>
            <a:r>
              <a:rPr lang="en-US" altLang="zh-CN" sz="3100" dirty="0" smtClean="0">
                <a:latin typeface="Arial" pitchFamily="34" charset="0"/>
                <a:cs typeface="Arial" pitchFamily="34" charset="0"/>
              </a:rPr>
              <a:t>  </a:t>
            </a:r>
          </a:p>
          <a:p>
            <a:pPr marL="996696" lvl="1" indent="-514350" algn="just">
              <a:lnSpc>
                <a:spcPct val="105000"/>
              </a:lnSpc>
              <a:buClrTx/>
              <a:defRPr/>
            </a:pPr>
            <a:r>
              <a:rPr lang="en-US" altLang="zh-CN" sz="2300" dirty="0" smtClean="0">
                <a:ea typeface="ＭＳ Ｐゴシック" pitchFamily="34" charset="-128"/>
                <a:cs typeface="Arial" pitchFamily="34" charset="0"/>
              </a:rPr>
              <a:t>Cheat-proof</a:t>
            </a:r>
            <a:r>
              <a:rPr lang="en-US" altLang="zh-CN" sz="2300" dirty="0">
                <a:ea typeface="ＭＳ Ｐゴシック" pitchFamily="34" charset="-128"/>
                <a:cs typeface="Arial" pitchFamily="34" charset="0"/>
              </a:rPr>
              <a:t>: </a:t>
            </a:r>
            <a:r>
              <a:rPr lang="en-US" altLang="zh-CN" sz="2300" dirty="0" smtClean="0">
                <a:ea typeface="ＭＳ Ｐゴシック" pitchFamily="34" charset="-128"/>
                <a:cs typeface="Arial" pitchFamily="34" charset="0"/>
              </a:rPr>
              <a:t>Reporting </a:t>
            </a:r>
            <a:r>
              <a:rPr lang="en-US" altLang="zh-CN" sz="2300" dirty="0">
                <a:ea typeface="ＭＳ Ｐゴシック" pitchFamily="34" charset="-128"/>
                <a:cs typeface="Arial" pitchFamily="34" charset="0"/>
              </a:rPr>
              <a:t>true optimal demand at every iteration is a mutually best response for each source and there is no incentive for the sources to cheat since any cheating may lead to a loss in utility. </a:t>
            </a:r>
            <a:endParaRPr lang="en-US" altLang="zh-CN" dirty="0" smtClean="0">
              <a:latin typeface="Arial" pitchFamily="34" charset="0"/>
              <a:cs typeface="Arial" pitchFamily="34" charset="0"/>
            </a:endParaRPr>
          </a:p>
          <a:p>
            <a:pPr marL="596646" indent="-514350">
              <a:buClrTx/>
              <a:buFont typeface="Wingdings" pitchFamily="2" charset="2"/>
              <a:buNone/>
              <a:defRPr/>
            </a:pPr>
            <a:endParaRPr lang="zh-CN" altLang="en-US" sz="2000" dirty="0">
              <a:latin typeface="Arial" pitchFamily="34" charset="0"/>
              <a:cs typeface="Arial" pitchFamily="34" charset="0"/>
            </a:endParaRPr>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59</a:t>
            </a:fld>
            <a:r>
              <a:rPr lang="en-US" smtClean="0"/>
              <a:t>]</a:t>
            </a:r>
            <a:endParaRPr lang="en-US" dirty="0"/>
          </a:p>
        </p:txBody>
      </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9876"/>
                                        </p:tgtEl>
                                        <p:attrNameLst>
                                          <p:attrName>style.visibility</p:attrName>
                                        </p:attrNameLst>
                                      </p:cBhvr>
                                      <p:to>
                                        <p:strVal val="visible"/>
                                      </p:to>
                                    </p:set>
                                    <p:animEffect transition="in" filter="fade">
                                      <p:cBhvr>
                                        <p:cTn id="12" dur="1000"/>
                                        <p:tgtEl>
                                          <p:spTgt spid="79876"/>
                                        </p:tgtEl>
                                      </p:cBhvr>
                                    </p:animEffect>
                                    <p:anim calcmode="lin" valueType="num">
                                      <p:cBhvr>
                                        <p:cTn id="13" dur="1000" fill="hold"/>
                                        <p:tgtEl>
                                          <p:spTgt spid="79876"/>
                                        </p:tgtEl>
                                        <p:attrNameLst>
                                          <p:attrName>ppt_x</p:attrName>
                                        </p:attrNameLst>
                                      </p:cBhvr>
                                      <p:tavLst>
                                        <p:tav tm="0">
                                          <p:val>
                                            <p:strVal val="#ppt_x"/>
                                          </p:val>
                                        </p:tav>
                                        <p:tav tm="100000">
                                          <p:val>
                                            <p:strVal val="#ppt_x"/>
                                          </p:val>
                                        </p:tav>
                                      </p:tavLst>
                                    </p:anim>
                                    <p:anim calcmode="lin" valueType="num">
                                      <p:cBhvr>
                                        <p:cTn id="14" dur="1000" fill="hold"/>
                                        <p:tgtEl>
                                          <p:spTgt spid="7987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fade">
                                      <p:cBhvr>
                                        <p:cTn id="19" dur="1000"/>
                                        <p:tgtEl>
                                          <p:spTgt spid="10">
                                            <p:txEl>
                                              <p:pRg st="1" end="1"/>
                                            </p:txEl>
                                          </p:spTgt>
                                        </p:tgtEl>
                                      </p:cBhvr>
                                    </p:animEffect>
                                    <p:anim calcmode="lin" valueType="num">
                                      <p:cBhvr>
                                        <p:cTn id="20"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fade">
                                      <p:cBhvr>
                                        <p:cTn id="24" dur="1000"/>
                                        <p:tgtEl>
                                          <p:spTgt spid="10">
                                            <p:txEl>
                                              <p:pRg st="2" end="2"/>
                                            </p:txEl>
                                          </p:spTgt>
                                        </p:tgtEl>
                                      </p:cBhvr>
                                    </p:animEffect>
                                    <p:anim calcmode="lin" valueType="num">
                                      <p:cBhvr>
                                        <p:cTn id="25"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10">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9875"/>
                                        </p:tgtEl>
                                        <p:attrNameLst>
                                          <p:attrName>style.visibility</p:attrName>
                                        </p:attrNameLst>
                                      </p:cBhvr>
                                      <p:to>
                                        <p:strVal val="visible"/>
                                      </p:to>
                                    </p:set>
                                    <p:animEffect transition="in" filter="fade">
                                      <p:cBhvr>
                                        <p:cTn id="29" dur="1000"/>
                                        <p:tgtEl>
                                          <p:spTgt spid="79875"/>
                                        </p:tgtEl>
                                      </p:cBhvr>
                                    </p:animEffect>
                                    <p:anim calcmode="lin" valueType="num">
                                      <p:cBhvr>
                                        <p:cTn id="30" dur="1000" fill="hold"/>
                                        <p:tgtEl>
                                          <p:spTgt spid="79875"/>
                                        </p:tgtEl>
                                        <p:attrNameLst>
                                          <p:attrName>ppt_x</p:attrName>
                                        </p:attrNameLst>
                                      </p:cBhvr>
                                      <p:tavLst>
                                        <p:tav tm="0">
                                          <p:val>
                                            <p:strVal val="#ppt_x"/>
                                          </p:val>
                                        </p:tav>
                                        <p:tav tm="100000">
                                          <p:val>
                                            <p:strVal val="#ppt_x"/>
                                          </p:val>
                                        </p:tav>
                                      </p:tavLst>
                                    </p:anim>
                                    <p:anim calcmode="lin" valueType="num">
                                      <p:cBhvr>
                                        <p:cTn id="31" dur="1000" fill="hold"/>
                                        <p:tgtEl>
                                          <p:spTgt spid="798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eaLnBrk="1" hangingPunct="1">
              <a:defRPr/>
            </a:pPr>
            <a:r>
              <a:rPr lang="en-US" altLang="zh-CN" sz="3200" i="0" dirty="0">
                <a:ea typeface="ＭＳ Ｐゴシック" pitchFamily="34" charset="-128"/>
              </a:rPr>
              <a:t>Physical Layer Security Intuition</a:t>
            </a:r>
            <a:endParaRPr lang="zh-CN" altLang="en-US" sz="3200" i="0" dirty="0">
              <a:ea typeface="ＭＳ Ｐゴシック" pitchFamily="34" charset="-128"/>
            </a:endParaRPr>
          </a:p>
        </p:txBody>
      </p:sp>
      <p:pic>
        <p:nvPicPr>
          <p:cNvPr id="27652" name="图片 4" descr="001.png"/>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750" y="1295400"/>
            <a:ext cx="917575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灯片编号占位符 3"/>
          <p:cNvSpPr>
            <a:spLocks noGrp="1"/>
          </p:cNvSpPr>
          <p:nvPr>
            <p:ph type="sldNum" sz="quarter" idx="11"/>
          </p:nvPr>
        </p:nvSpPr>
        <p:spPr/>
        <p:txBody>
          <a:bodyPr/>
          <a:lstStyle/>
          <a:p>
            <a:pPr>
              <a:defRPr/>
            </a:pPr>
            <a:r>
              <a:rPr lang="en-US" smtClean="0"/>
              <a:t>[</a:t>
            </a:r>
            <a:fld id="{76C16D65-260D-406F-A2BF-AB769FEB7B8A}" type="slidenum">
              <a:rPr lang="en-US" smtClean="0"/>
              <a:pPr>
                <a:defRPr/>
              </a:pPr>
              <a:t>6</a:t>
            </a:fld>
            <a:r>
              <a:rPr lang="en-US"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GB" sz="3200" i="0" dirty="0" smtClean="0">
                <a:ea typeface="ＭＳ Ｐゴシック" charset="-128"/>
              </a:rPr>
              <a:t>Outline</a:t>
            </a:r>
          </a:p>
        </p:txBody>
      </p:sp>
      <p:sp>
        <p:nvSpPr>
          <p:cNvPr id="80899" name="Rectangle 3"/>
          <p:cNvSpPr>
            <a:spLocks noGrp="1" noChangeArrowheads="1"/>
          </p:cNvSpPr>
          <p:nvPr>
            <p:ph idx="1"/>
          </p:nvPr>
        </p:nvSpPr>
        <p:spPr>
          <a:xfrm>
            <a:off x="838200" y="1066800"/>
            <a:ext cx="7772400" cy="5486400"/>
          </a:xfrm>
        </p:spPr>
        <p:txBody>
          <a:bodyPr/>
          <a:lstStyle/>
          <a:p>
            <a:pPr>
              <a:lnSpc>
                <a:spcPct val="90000"/>
              </a:lnSpc>
            </a:pPr>
            <a:r>
              <a:rPr lang="en-US" altLang="zh-CN" dirty="0" smtClean="0">
                <a:ea typeface="ＭＳ Ｐゴシック" pitchFamily="34" charset="-128"/>
                <a:cs typeface="Times New Roman" pitchFamily="18" charset="0"/>
              </a:rPr>
              <a:t>Overview of Physical Layer </a:t>
            </a:r>
            <a:r>
              <a:rPr lang="en-US" altLang="zh-CN" dirty="0">
                <a:ea typeface="ＭＳ Ｐゴシック" pitchFamily="34" charset="-128"/>
                <a:cs typeface="Times New Roman" pitchFamily="18" charset="0"/>
              </a:rPr>
              <a:t>S</a:t>
            </a:r>
            <a:r>
              <a:rPr lang="en-US" altLang="zh-CN" dirty="0" smtClean="0">
                <a:ea typeface="ＭＳ Ｐゴシック" pitchFamily="34" charset="-128"/>
                <a:cs typeface="Times New Roman" pitchFamily="18" charset="0"/>
              </a:rPr>
              <a:t>ecurity</a:t>
            </a:r>
          </a:p>
          <a:p>
            <a:pPr>
              <a:lnSpc>
                <a:spcPct val="90000"/>
              </a:lnSpc>
            </a:pPr>
            <a:r>
              <a:rPr lang="en-US" altLang="zh-CN" dirty="0" smtClean="0">
                <a:ea typeface="ＭＳ Ｐゴシック" pitchFamily="34" charset="-128"/>
                <a:cs typeface="Times New Roman" pitchFamily="18" charset="0"/>
              </a:rPr>
              <a:t>Information Theoretic Fundamentals</a:t>
            </a:r>
          </a:p>
          <a:p>
            <a:pPr>
              <a:lnSpc>
                <a:spcPct val="90000"/>
              </a:lnSpc>
            </a:pPr>
            <a:r>
              <a:rPr lang="en-US" altLang="zh-CN" dirty="0" smtClean="0">
                <a:ea typeface="ＭＳ Ｐゴシック" pitchFamily="34" charset="-128"/>
                <a:cs typeface="Times New Roman" pitchFamily="18" charset="0"/>
              </a:rPr>
              <a:t>Signal Processing Technique</a:t>
            </a:r>
          </a:p>
          <a:p>
            <a:pPr>
              <a:lnSpc>
                <a:spcPct val="90000"/>
              </a:lnSpc>
            </a:pPr>
            <a:r>
              <a:rPr lang="en-US" altLang="zh-CN" dirty="0" smtClean="0">
                <a:ea typeface="ＭＳ Ｐゴシック" pitchFamily="34" charset="-128"/>
                <a:cs typeface="Times New Roman" pitchFamily="18" charset="0"/>
              </a:rPr>
              <a:t>Resource Allocation Game Theoretical Study</a:t>
            </a:r>
          </a:p>
          <a:p>
            <a:pPr>
              <a:lnSpc>
                <a:spcPct val="90000"/>
              </a:lnSpc>
            </a:pPr>
            <a:r>
              <a:rPr lang="en-US" altLang="zh-CN" dirty="0" smtClean="0">
                <a:solidFill>
                  <a:srgbClr val="FF0000"/>
                </a:solidFill>
                <a:ea typeface="ＭＳ Ｐゴシック" pitchFamily="34" charset="-128"/>
                <a:cs typeface="Times New Roman" pitchFamily="18" charset="0"/>
              </a:rPr>
              <a:t>Variety of Applications</a:t>
            </a:r>
          </a:p>
          <a:p>
            <a:pPr lvl="1">
              <a:lnSpc>
                <a:spcPct val="90000"/>
              </a:lnSpc>
            </a:pPr>
            <a:r>
              <a:rPr lang="en-US" altLang="zh-CN" dirty="0" smtClean="0">
                <a:solidFill>
                  <a:srgbClr val="FF0000"/>
                </a:solidFill>
                <a:ea typeface="ＭＳ Ｐゴシック" pitchFamily="34" charset="-128"/>
                <a:cs typeface="Times New Roman" pitchFamily="18" charset="0"/>
              </a:rPr>
              <a:t>Cognitive Relay Network</a:t>
            </a:r>
          </a:p>
          <a:p>
            <a:pPr lvl="1">
              <a:lnSpc>
                <a:spcPct val="90000"/>
              </a:lnSpc>
            </a:pPr>
            <a:r>
              <a:rPr lang="en-US" altLang="zh-CN" dirty="0" smtClean="0">
                <a:solidFill>
                  <a:srgbClr val="FF0000"/>
                </a:solidFill>
                <a:ea typeface="ＭＳ Ｐゴシック" pitchFamily="34" charset="-128"/>
                <a:cs typeface="Times New Roman" pitchFamily="18" charset="0"/>
              </a:rPr>
              <a:t>Two-Way Relay Network</a:t>
            </a:r>
          </a:p>
          <a:p>
            <a:pPr lvl="1">
              <a:lnSpc>
                <a:spcPct val="90000"/>
              </a:lnSpc>
            </a:pPr>
            <a:r>
              <a:rPr lang="en-US" altLang="zh-CN" dirty="0" err="1" smtClean="0">
                <a:solidFill>
                  <a:srgbClr val="FF0000"/>
                </a:solidFill>
                <a:ea typeface="ＭＳ Ｐゴシック" pitchFamily="34" charset="-128"/>
                <a:cs typeface="Times New Roman" pitchFamily="18" charset="0"/>
              </a:rPr>
              <a:t>Femtocell</a:t>
            </a:r>
            <a:r>
              <a:rPr lang="en-US" altLang="zh-CN" dirty="0" smtClean="0">
                <a:solidFill>
                  <a:srgbClr val="FF0000"/>
                </a:solidFill>
                <a:ea typeface="ＭＳ Ｐゴシック" pitchFamily="34" charset="-128"/>
                <a:cs typeface="Times New Roman" pitchFamily="18" charset="0"/>
              </a:rPr>
              <a:t> Network</a:t>
            </a:r>
          </a:p>
          <a:p>
            <a:pPr lvl="1">
              <a:lnSpc>
                <a:spcPct val="90000"/>
              </a:lnSpc>
            </a:pPr>
            <a:r>
              <a:rPr lang="en-US" altLang="zh-CN" dirty="0" smtClean="0">
                <a:solidFill>
                  <a:srgbClr val="FF0000"/>
                </a:solidFill>
                <a:ea typeface="ＭＳ Ｐゴシック" pitchFamily="34" charset="-128"/>
                <a:cs typeface="Times New Roman" pitchFamily="18" charset="0"/>
              </a:rPr>
              <a:t>RFID</a:t>
            </a:r>
          </a:p>
          <a:p>
            <a:pPr lvl="1">
              <a:lnSpc>
                <a:spcPct val="90000"/>
              </a:lnSpc>
            </a:pPr>
            <a:r>
              <a:rPr lang="en-US" altLang="zh-CN" dirty="0" smtClean="0">
                <a:solidFill>
                  <a:srgbClr val="FF0000"/>
                </a:solidFill>
                <a:ea typeface="ＭＳ Ｐゴシック" pitchFamily="34" charset="-128"/>
                <a:cs typeface="Times New Roman" pitchFamily="18" charset="0"/>
              </a:rPr>
              <a:t>Satellite Network</a:t>
            </a:r>
          </a:p>
          <a:p>
            <a:pPr>
              <a:lnSpc>
                <a:spcPct val="90000"/>
              </a:lnSpc>
            </a:pPr>
            <a:r>
              <a:rPr lang="en-US" altLang="zh-CN" dirty="0" smtClean="0">
                <a:ea typeface="ＭＳ Ｐゴシック" pitchFamily="34" charset="-128"/>
                <a:cs typeface="Times New Roman" pitchFamily="18" charset="0"/>
              </a:rPr>
              <a:t>Conclusion</a:t>
            </a:r>
            <a:endParaRPr lang="en-GB" altLang="zh-CN" dirty="0" smtClean="0">
              <a:ea typeface="ＭＳ Ｐゴシック" pitchFamily="34" charset="-128"/>
              <a:cs typeface="Times New Roman" pitchFamily="18" charset="0"/>
            </a:endParaRPr>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60</a:t>
            </a:fld>
            <a:r>
              <a:rPr lang="en-US"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8" descr="QQ截图20120314105624.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56" y="980728"/>
            <a:ext cx="5184576" cy="38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p:cNvSpPr txBox="1">
            <a:spLocks noChangeArrowheads="1"/>
          </p:cNvSpPr>
          <p:nvPr/>
        </p:nvSpPr>
        <p:spPr bwMode="auto">
          <a:xfrm>
            <a:off x="323528" y="1556792"/>
            <a:ext cx="2592288" cy="2677656"/>
          </a:xfrm>
          <a:prstGeom prst="rect">
            <a:avLst/>
          </a:prstGeom>
          <a:noFill/>
          <a:ln w="9525">
            <a:noFill/>
            <a:miter lim="800000"/>
            <a:headEnd/>
            <a:tailEnd/>
          </a:ln>
        </p:spPr>
        <p:txBody>
          <a:bodyPr wrap="square">
            <a:spAutoFit/>
          </a:bodyPr>
          <a:lstStyle/>
          <a:p>
            <a:pPr algn="ctr">
              <a:defRPr/>
            </a:pPr>
            <a:r>
              <a:rPr lang="en-US" altLang="zh-CN" sz="2800" dirty="0">
                <a:effectLst>
                  <a:outerShdw blurRad="38100" dist="38100" dir="2700000" algn="tl">
                    <a:srgbClr val="C0C0C0"/>
                  </a:outerShdw>
                </a:effectLst>
                <a:ea typeface="华文新魏" pitchFamily="2" charset="-122"/>
                <a:cs typeface="Times New Roman" pitchFamily="18" charset="0"/>
              </a:rPr>
              <a:t>Power Allocation </a:t>
            </a:r>
            <a:r>
              <a:rPr lang="en-US" altLang="zh-CN" sz="2800" dirty="0" smtClean="0">
                <a:effectLst>
                  <a:outerShdw blurRad="38100" dist="38100" dir="2700000" algn="tl">
                    <a:srgbClr val="C0C0C0"/>
                  </a:outerShdw>
                </a:effectLst>
                <a:ea typeface="华文新魏" pitchFamily="2" charset="-122"/>
                <a:cs typeface="Times New Roman" pitchFamily="18" charset="0"/>
              </a:rPr>
              <a:t>for Physical Layer Security in Cognitive Relay Networks</a:t>
            </a:r>
            <a:endParaRPr lang="zh-CN" altLang="en-US" sz="2800" dirty="0">
              <a:effectLst>
                <a:outerShdw blurRad="38100" dist="38100" dir="2700000" algn="tl">
                  <a:srgbClr val="C0C0C0"/>
                </a:outerShdw>
              </a:effectLst>
              <a:ea typeface="华文新魏" pitchFamily="2" charset="-122"/>
              <a:cs typeface="Times New Roman" pitchFamily="18" charset="0"/>
            </a:endParaRPr>
          </a:p>
        </p:txBody>
      </p:sp>
      <p:sp>
        <p:nvSpPr>
          <p:cNvPr id="4" name="Rectangle 5"/>
          <p:cNvSpPr>
            <a:spLocks noChangeArrowheads="1"/>
          </p:cNvSpPr>
          <p:nvPr/>
        </p:nvSpPr>
        <p:spPr bwMode="auto">
          <a:xfrm>
            <a:off x="539552" y="4781252"/>
            <a:ext cx="8077200" cy="1816100"/>
          </a:xfrm>
          <a:prstGeom prst="rect">
            <a:avLst/>
          </a:prstGeom>
          <a:ln/>
          <a:extLst/>
        </p:spPr>
        <p:style>
          <a:lnRef idx="2">
            <a:schemeClr val="dk1"/>
          </a:lnRef>
          <a:fillRef idx="1">
            <a:schemeClr val="lt1"/>
          </a:fillRef>
          <a:effectRef idx="0">
            <a:schemeClr val="dk1"/>
          </a:effectRef>
          <a:fontRef idx="minor">
            <a:schemeClr val="dk1"/>
          </a:fontRef>
        </p:style>
        <p:txBody>
          <a:bodyPr>
            <a:spAutoFit/>
          </a:bodyPr>
          <a:lstStyle/>
          <a:p>
            <a:pPr algn="just">
              <a:defRPr/>
            </a:pPr>
            <a:r>
              <a:rPr lang="en-US" altLang="zh-CN" sz="1600" dirty="0">
                <a:solidFill>
                  <a:srgbClr val="000000"/>
                </a:solidFill>
                <a:ea typeface="ＭＳ Ｐゴシック" pitchFamily="34" charset="-128"/>
              </a:rPr>
              <a:t>[1] </a:t>
            </a:r>
            <a:r>
              <a:rPr lang="en-US" altLang="zh-CN" sz="1600" dirty="0" err="1">
                <a:solidFill>
                  <a:srgbClr val="000000"/>
                </a:solidFill>
                <a:ea typeface="ＭＳ Ｐゴシック" pitchFamily="34" charset="-128"/>
              </a:rPr>
              <a:t>Tianyu</a:t>
            </a:r>
            <a:r>
              <a:rPr lang="en-US" altLang="zh-CN" sz="1600" dirty="0">
                <a:solidFill>
                  <a:srgbClr val="000000"/>
                </a:solidFill>
                <a:ea typeface="ＭＳ Ｐゴシック" pitchFamily="34" charset="-128"/>
              </a:rPr>
              <a:t> Wang, </a:t>
            </a:r>
            <a:r>
              <a:rPr lang="en-US" altLang="zh-CN" sz="1600" b="1" dirty="0">
                <a:solidFill>
                  <a:srgbClr val="000000"/>
                </a:solidFill>
                <a:ea typeface="ＭＳ Ｐゴシック" pitchFamily="34" charset="-128"/>
              </a:rPr>
              <a:t>Lingyang Song</a:t>
            </a:r>
            <a:r>
              <a:rPr lang="en-US" altLang="zh-CN" sz="1600" dirty="0">
                <a:solidFill>
                  <a:srgbClr val="000000"/>
                </a:solidFill>
                <a:ea typeface="ＭＳ Ｐゴシック" pitchFamily="34" charset="-128"/>
              </a:rPr>
              <a:t>, Zhu Han, Xiang Cheng, and Bingli Jiao, </a:t>
            </a:r>
            <a:r>
              <a:rPr lang="en-US" altLang="zh-CN" sz="1600" dirty="0" smtClean="0">
                <a:solidFill>
                  <a:srgbClr val="000000"/>
                </a:solidFill>
                <a:ea typeface="ＭＳ Ｐゴシック" pitchFamily="34" charset="-128"/>
              </a:rPr>
              <a:t>“</a:t>
            </a:r>
            <a:r>
              <a:rPr lang="en-US" altLang="ja-JP" sz="1600" dirty="0" smtClean="0">
                <a:solidFill>
                  <a:srgbClr val="000000"/>
                </a:solidFill>
                <a:ea typeface="ＭＳ Ｐゴシック" pitchFamily="34" charset="-128"/>
              </a:rPr>
              <a:t>Power </a:t>
            </a:r>
            <a:r>
              <a:rPr lang="en-US" altLang="ja-JP" sz="1600" dirty="0">
                <a:solidFill>
                  <a:srgbClr val="000000"/>
                </a:solidFill>
                <a:ea typeface="ＭＳ Ｐゴシック" pitchFamily="34" charset="-128"/>
              </a:rPr>
              <a:t>Allocation using Vickrey Auction and Sequential First-Price Auction Games for Physical Layer Security in Cognitive Relay Networks</a:t>
            </a:r>
            <a:r>
              <a:rPr lang="en-US" altLang="ja-JP" sz="1600" dirty="0" smtClean="0">
                <a:solidFill>
                  <a:srgbClr val="000000"/>
                </a:solidFill>
                <a:ea typeface="ＭＳ Ｐゴシック" pitchFamily="34" charset="-128"/>
              </a:rPr>
              <a:t>,” </a:t>
            </a:r>
            <a:r>
              <a:rPr lang="en-US" altLang="ja-JP" sz="1600" dirty="0">
                <a:solidFill>
                  <a:srgbClr val="000000"/>
                </a:solidFill>
                <a:ea typeface="ＭＳ Ｐゴシック" pitchFamily="34" charset="-128"/>
              </a:rPr>
              <a:t>IEEE International Conference on Communications, Ottawa, Canada, </a:t>
            </a:r>
            <a:r>
              <a:rPr lang="en-US" altLang="ja-JP" sz="1600" dirty="0" smtClean="0">
                <a:solidFill>
                  <a:srgbClr val="000000"/>
                </a:solidFill>
                <a:ea typeface="ＭＳ Ｐゴシック" pitchFamily="34" charset="-128"/>
              </a:rPr>
              <a:t>Jun. </a:t>
            </a:r>
            <a:r>
              <a:rPr lang="en-US" altLang="ja-JP" sz="1600" dirty="0">
                <a:solidFill>
                  <a:srgbClr val="000000"/>
                </a:solidFill>
                <a:ea typeface="ＭＳ Ｐゴシック" pitchFamily="34" charset="-128"/>
              </a:rPr>
              <a:t>2012.</a:t>
            </a:r>
          </a:p>
          <a:p>
            <a:pPr algn="just">
              <a:defRPr/>
            </a:pPr>
            <a:r>
              <a:rPr lang="en-US" altLang="zh-CN" sz="1600" dirty="0">
                <a:solidFill>
                  <a:srgbClr val="000000"/>
                </a:solidFill>
                <a:ea typeface="ＭＳ Ｐゴシック" pitchFamily="34" charset="-128"/>
              </a:rPr>
              <a:t>[2] </a:t>
            </a:r>
            <a:r>
              <a:rPr lang="en-US" altLang="zh-CN" sz="1600" dirty="0" err="1">
                <a:solidFill>
                  <a:srgbClr val="000000"/>
                </a:solidFill>
                <a:ea typeface="ＭＳ Ｐゴシック" pitchFamily="34" charset="-128"/>
              </a:rPr>
              <a:t>Tianyu</a:t>
            </a:r>
            <a:r>
              <a:rPr lang="en-US" altLang="zh-CN" sz="1600" dirty="0">
                <a:solidFill>
                  <a:srgbClr val="000000"/>
                </a:solidFill>
                <a:ea typeface="ＭＳ Ｐゴシック" pitchFamily="34" charset="-128"/>
              </a:rPr>
              <a:t> Wang, Rongqing Zhang, </a:t>
            </a:r>
            <a:r>
              <a:rPr lang="en-US" altLang="zh-CN" sz="1600" b="1" dirty="0">
                <a:solidFill>
                  <a:srgbClr val="000000"/>
                </a:solidFill>
                <a:ea typeface="ＭＳ Ｐゴシック" pitchFamily="34" charset="-128"/>
              </a:rPr>
              <a:t>Lingyang Song</a:t>
            </a:r>
            <a:r>
              <a:rPr lang="en-US" altLang="zh-CN" sz="1600" dirty="0">
                <a:solidFill>
                  <a:srgbClr val="000000"/>
                </a:solidFill>
                <a:ea typeface="ＭＳ Ｐゴシック" pitchFamily="34" charset="-128"/>
              </a:rPr>
              <a:t>, Zhu Han, and Bingli Jiao, “Power Allocation for Two-Way Relay System Based on Sequential Second Price Auction,” </a:t>
            </a:r>
            <a:r>
              <a:rPr lang="en-US" altLang="zh-CN" sz="1600" i="1" dirty="0" smtClean="0">
                <a:solidFill>
                  <a:srgbClr val="000000"/>
                </a:solidFill>
                <a:ea typeface="ＭＳ Ｐゴシック" pitchFamily="34" charset="-128"/>
              </a:rPr>
              <a:t>Wireless </a:t>
            </a:r>
            <a:r>
              <a:rPr lang="en-US" altLang="zh-CN" sz="1600" i="1" dirty="0">
                <a:solidFill>
                  <a:srgbClr val="000000"/>
                </a:solidFill>
                <a:ea typeface="ＭＳ Ｐゴシック" pitchFamily="34" charset="-128"/>
              </a:rPr>
              <a:t>Personal </a:t>
            </a:r>
            <a:r>
              <a:rPr lang="en-US" altLang="zh-CN" sz="1600" i="1" dirty="0" smtClean="0">
                <a:solidFill>
                  <a:srgbClr val="000000"/>
                </a:solidFill>
                <a:ea typeface="ＭＳ Ｐゴシック" pitchFamily="34" charset="-128"/>
              </a:rPr>
              <a:t>Communications</a:t>
            </a:r>
            <a:r>
              <a:rPr lang="en-US" altLang="zh-CN" sz="1600" dirty="0" smtClean="0">
                <a:solidFill>
                  <a:srgbClr val="000000"/>
                </a:solidFill>
                <a:ea typeface="ＭＳ Ｐゴシック" pitchFamily="34" charset="-128"/>
              </a:rPr>
              <a:t>, Aug. 2012.</a:t>
            </a:r>
            <a:endParaRPr lang="en-US" altLang="zh-CN" sz="1600" dirty="0">
              <a:solidFill>
                <a:srgbClr val="000000"/>
              </a:solidFill>
              <a:ea typeface="ＭＳ Ｐゴシック" pitchFamily="34" charset="-128"/>
            </a:endParaRPr>
          </a:p>
        </p:txBody>
      </p:sp>
      <p:sp>
        <p:nvSpPr>
          <p:cNvPr id="5" name="Rectangle 2"/>
          <p:cNvSpPr>
            <a:spLocks noGrp="1" noChangeArrowheads="1"/>
          </p:cNvSpPr>
          <p:nvPr>
            <p:ph type="title"/>
          </p:nvPr>
        </p:nvSpPr>
        <p:spPr/>
        <p:txBody>
          <a:bodyPr/>
          <a:lstStyle/>
          <a:p>
            <a:pPr eaLnBrk="1" hangingPunct="1">
              <a:defRPr/>
            </a:pPr>
            <a:r>
              <a:rPr lang="en-GB" sz="3200" i="0" dirty="0">
                <a:ea typeface="ＭＳ Ｐゴシック" charset="-128"/>
              </a:rPr>
              <a:t>PHY Security in CR Networks</a:t>
            </a:r>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61</a:t>
            </a:fld>
            <a:r>
              <a:rPr lang="en-US" smtClean="0"/>
              <a:t>]</a:t>
            </a:r>
            <a:endParaRPr lang="en-US" dirty="0"/>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3"/>
          <p:cNvSpPr txBox="1">
            <a:spLocks noChangeArrowheads="1"/>
          </p:cNvSpPr>
          <p:nvPr/>
        </p:nvSpPr>
        <p:spPr>
          <a:xfrm>
            <a:off x="1676400" y="323850"/>
            <a:ext cx="5761038" cy="631825"/>
          </a:xfrm>
          <a:prstGeom prst="rect">
            <a:avLst/>
          </a:prstGeom>
        </p:spPr>
        <p:txBody>
          <a:bodyPr/>
          <a:lstStyle/>
          <a:p>
            <a:pPr algn="ctr">
              <a:lnSpc>
                <a:spcPct val="85000"/>
              </a:lnSpc>
              <a:defRPr/>
            </a:pPr>
            <a:r>
              <a:rPr lang="en-US" altLang="zh-CN" sz="3200" b="1" dirty="0">
                <a:solidFill>
                  <a:schemeClr val="tx2"/>
                </a:solidFill>
                <a:effectLst>
                  <a:outerShdw blurRad="38100" dist="38100" dir="2700000" algn="tl">
                    <a:srgbClr val="DDDDDD"/>
                  </a:outerShdw>
                </a:effectLst>
                <a:latin typeface="Arial" charset="0"/>
                <a:ea typeface="ＭＳ Ｐゴシック" charset="-128"/>
              </a:rPr>
              <a:t>Introduction</a:t>
            </a:r>
          </a:p>
        </p:txBody>
      </p:sp>
      <p:sp>
        <p:nvSpPr>
          <p:cNvPr id="7" name="内容占位符 6"/>
          <p:cNvSpPr>
            <a:spLocks noGrp="1"/>
          </p:cNvSpPr>
          <p:nvPr>
            <p:ph idx="1"/>
          </p:nvPr>
        </p:nvSpPr>
        <p:spPr>
          <a:xfrm>
            <a:off x="323528" y="1143000"/>
            <a:ext cx="8426450" cy="5181600"/>
          </a:xfrm>
        </p:spPr>
        <p:txBody>
          <a:bodyPr/>
          <a:lstStyle/>
          <a:p>
            <a:r>
              <a:rPr lang="en-US" altLang="zh-CN" kern="1200" dirty="0" smtClean="0">
                <a:ea typeface="+mn-ea"/>
              </a:rPr>
              <a:t>The components can be classified as:</a:t>
            </a:r>
          </a:p>
          <a:p>
            <a:pPr lvl="1"/>
            <a:r>
              <a:rPr lang="en-US" altLang="zh-CN" sz="2000" b="1" kern="1200" dirty="0" smtClean="0">
                <a:ea typeface="+mn-ea"/>
              </a:rPr>
              <a:t>The primary network </a:t>
            </a:r>
            <a:r>
              <a:rPr lang="en-US" altLang="zh-CN" sz="2000" kern="1200" dirty="0" smtClean="0">
                <a:ea typeface="+mn-ea"/>
              </a:rPr>
              <a:t>(or licensed network) : the primary users have a license to operate in a certain spectrum band.</a:t>
            </a:r>
          </a:p>
          <a:p>
            <a:pPr lvl="1"/>
            <a:r>
              <a:rPr lang="en-US" altLang="zh-CN" sz="2000" b="1" kern="1200" dirty="0" smtClean="0">
                <a:ea typeface="+mn-ea"/>
              </a:rPr>
              <a:t>The CR network </a:t>
            </a:r>
            <a:r>
              <a:rPr lang="en-US" altLang="zh-CN" sz="2000" kern="1200" dirty="0" smtClean="0">
                <a:ea typeface="+mn-ea"/>
              </a:rPr>
              <a:t>(secondary network, or unlicensed network) does not have a license to operate in a desired band.</a:t>
            </a:r>
          </a:p>
          <a:p>
            <a:r>
              <a:rPr lang="en-US" altLang="zh-CN" dirty="0" smtClean="0">
                <a:ea typeface="+mn-ea"/>
              </a:rPr>
              <a:t>Four main functions:</a:t>
            </a:r>
          </a:p>
          <a:p>
            <a:pPr lvl="1"/>
            <a:r>
              <a:rPr lang="en-US" altLang="zh-CN" sz="2000" b="1" dirty="0" smtClean="0">
                <a:ea typeface="+mn-ea"/>
              </a:rPr>
              <a:t>Spectrum sensing</a:t>
            </a:r>
            <a:r>
              <a:rPr lang="en-US" altLang="zh-CN" sz="2000" dirty="0" smtClean="0">
                <a:ea typeface="+mn-ea"/>
              </a:rPr>
              <a:t>: Monitor the available spectrum bands, capture their information, and then detect spectrum holes.</a:t>
            </a:r>
          </a:p>
          <a:p>
            <a:pPr lvl="1"/>
            <a:r>
              <a:rPr lang="en-US" altLang="zh-CN" sz="2000" b="1" dirty="0" smtClean="0">
                <a:ea typeface="+mn-ea"/>
              </a:rPr>
              <a:t>Spectrum decision</a:t>
            </a:r>
            <a:r>
              <a:rPr lang="en-US" altLang="zh-CN" sz="2000" dirty="0" smtClean="0">
                <a:ea typeface="+mn-ea"/>
              </a:rPr>
              <a:t>: Based on the spectrum availability, CR users can allocate a channel.</a:t>
            </a:r>
          </a:p>
          <a:p>
            <a:pPr lvl="1"/>
            <a:r>
              <a:rPr lang="en-US" altLang="zh-CN" sz="2000" b="1" dirty="0" smtClean="0">
                <a:ea typeface="+mn-ea"/>
              </a:rPr>
              <a:t>Spectrum sharing/access</a:t>
            </a:r>
            <a:r>
              <a:rPr lang="en-US" altLang="zh-CN" sz="2000" dirty="0" smtClean="0">
                <a:ea typeface="+mn-ea"/>
              </a:rPr>
              <a:t>: Prevent multiple CR users colliding in overlapping portions of the spectrum-Underlay and overlay; </a:t>
            </a:r>
          </a:p>
          <a:p>
            <a:pPr lvl="1"/>
            <a:r>
              <a:rPr lang="en-US" altLang="zh-CN" sz="2000" b="1" dirty="0" smtClean="0">
                <a:ea typeface="+mn-ea"/>
              </a:rPr>
              <a:t>Spectrum mobility</a:t>
            </a:r>
            <a:r>
              <a:rPr lang="en-US" altLang="zh-CN" sz="2000" dirty="0" smtClean="0">
                <a:ea typeface="+mn-ea"/>
              </a:rPr>
              <a:t>: If the specific portion of the spectrum in use is required by a primary user, the communication must be continued in another vacant portion of the spectrum.</a:t>
            </a:r>
          </a:p>
        </p:txBody>
      </p:sp>
      <p:sp>
        <p:nvSpPr>
          <p:cNvPr id="4" name="灯片编号占位符 3"/>
          <p:cNvSpPr>
            <a:spLocks noGrp="1"/>
          </p:cNvSpPr>
          <p:nvPr>
            <p:ph type="sldNum" sz="quarter" idx="11"/>
          </p:nvPr>
        </p:nvSpPr>
        <p:spPr/>
        <p:txBody>
          <a:bodyPr/>
          <a:lstStyle/>
          <a:p>
            <a:pPr>
              <a:defRPr/>
            </a:pPr>
            <a:r>
              <a:rPr lang="en-US" smtClean="0"/>
              <a:t>[</a:t>
            </a:r>
            <a:fld id="{76C16D65-260D-406F-A2BF-AB769FEB7B8A}" type="slidenum">
              <a:rPr lang="en-US" smtClean="0"/>
              <a:pPr>
                <a:defRPr/>
              </a:pPr>
              <a:t>62</a:t>
            </a:fld>
            <a:r>
              <a:rPr lang="en-US" smtClean="0"/>
              <a:t>]</a:t>
            </a:r>
            <a:endParaRPr lang="en-US" dirty="0"/>
          </a:p>
        </p:txBody>
      </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blinds(horizontal)">
                                      <p:cBhvr>
                                        <p:cTn id="7" dur="500"/>
                                        <p:tgtEl>
                                          <p:spTgt spid="7">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
                                            <p:txEl>
                                              <p:pRg st="4" end="4"/>
                                            </p:txEl>
                                          </p:spTgt>
                                        </p:tgtEl>
                                        <p:attrNameLst>
                                          <p:attrName>style.visibility</p:attrName>
                                        </p:attrNameLst>
                                      </p:cBhvr>
                                      <p:to>
                                        <p:strVal val="visible"/>
                                      </p:to>
                                    </p:set>
                                    <p:animEffect transition="in" filter="blinds(horizontal)">
                                      <p:cBhvr>
                                        <p:cTn id="10" dur="500"/>
                                        <p:tgtEl>
                                          <p:spTgt spid="7">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animEffect transition="in" filter="blinds(horizontal)">
                                      <p:cBhvr>
                                        <p:cTn id="13" dur="500"/>
                                        <p:tgtEl>
                                          <p:spTgt spid="7">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7">
                                            <p:txEl>
                                              <p:pRg st="6" end="6"/>
                                            </p:txEl>
                                          </p:spTgt>
                                        </p:tgtEl>
                                        <p:attrNameLst>
                                          <p:attrName>style.visibility</p:attrName>
                                        </p:attrNameLst>
                                      </p:cBhvr>
                                      <p:to>
                                        <p:strVal val="visible"/>
                                      </p:to>
                                    </p:set>
                                    <p:animEffect transition="in" filter="blinds(horizontal)">
                                      <p:cBhvr>
                                        <p:cTn id="16" dur="500"/>
                                        <p:tgtEl>
                                          <p:spTgt spid="7">
                                            <p:txEl>
                                              <p:pRg st="6" end="6"/>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animEffect transition="in" filter="blinds(horizontal)">
                                      <p:cBhvr>
                                        <p:cTn id="19"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15"/>
          <p:cNvSpPr/>
          <p:nvPr/>
        </p:nvSpPr>
        <p:spPr bwMode="auto">
          <a:xfrm>
            <a:off x="4500562" y="5000636"/>
            <a:ext cx="4429156" cy="642942"/>
          </a:xfrm>
          <a:prstGeom prst="roundRect">
            <a:avLst/>
          </a:prstGeom>
          <a:ln w="38100">
            <a:solidFill>
              <a:srgbClr val="FF0000"/>
            </a:solidFill>
            <a:headEnd type="triangle" w="med" len="med"/>
            <a:tailEnd type="triangl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eaLnBrk="0" hangingPunct="0"/>
            <a:endParaRPr lang="zh-CN" altLang="en-US" smtClean="0">
              <a:solidFill>
                <a:schemeClr val="tx1"/>
              </a:solidFill>
              <a:latin typeface="Times New Roman" pitchFamily="18" charset="0"/>
            </a:endParaRPr>
          </a:p>
        </p:txBody>
      </p:sp>
      <p:sp>
        <p:nvSpPr>
          <p:cNvPr id="15" name="圆角矩形 14"/>
          <p:cNvSpPr/>
          <p:nvPr/>
        </p:nvSpPr>
        <p:spPr bwMode="auto">
          <a:xfrm>
            <a:off x="4500562" y="3429000"/>
            <a:ext cx="4429156" cy="642942"/>
          </a:xfrm>
          <a:prstGeom prst="roundRect">
            <a:avLst/>
          </a:prstGeom>
          <a:ln w="38100">
            <a:solidFill>
              <a:srgbClr val="FF0000"/>
            </a:solidFill>
            <a:headEnd type="triangle" w="med" len="med"/>
            <a:tailEnd type="triangl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smtClean="0">
              <a:ln>
                <a:noFill/>
              </a:ln>
              <a:solidFill>
                <a:schemeClr val="tx1"/>
              </a:solidFill>
              <a:effectLst/>
              <a:latin typeface="Times New Roman" pitchFamily="18" charset="0"/>
            </a:endParaRPr>
          </a:p>
        </p:txBody>
      </p:sp>
      <p:sp>
        <p:nvSpPr>
          <p:cNvPr id="21507" name="Rectangle 3"/>
          <p:cNvSpPr>
            <a:spLocks noGrp="1" noChangeArrowheads="1"/>
          </p:cNvSpPr>
          <p:nvPr>
            <p:ph idx="1"/>
            <p:custDataLst>
              <p:tags r:id="rId3"/>
            </p:custDataLst>
          </p:nvPr>
        </p:nvSpPr>
        <p:spPr>
          <a:xfrm>
            <a:off x="502920" y="1219200"/>
            <a:ext cx="7498080" cy="4800600"/>
          </a:xfrm>
          <a:ln>
            <a:miter lim="800000"/>
            <a:headEnd/>
            <a:tailEnd/>
          </a:ln>
          <a:extLst/>
        </p:spPr>
        <p:txBody>
          <a:bodyPr>
            <a:normAutofit/>
          </a:bodyPr>
          <a:lstStyle/>
          <a:p>
            <a:pPr algn="just">
              <a:lnSpc>
                <a:spcPct val="90000"/>
              </a:lnSpc>
              <a:defRPr/>
            </a:pPr>
            <a:r>
              <a:rPr lang="en-GB" sz="2800" b="1" dirty="0">
                <a:solidFill>
                  <a:srgbClr val="0070C0"/>
                </a:solidFill>
                <a:ea typeface="ＭＳ Ｐゴシック" pitchFamily="34" charset="-128"/>
                <a:cs typeface="Times New Roman" pitchFamily="18" charset="0"/>
              </a:rPr>
              <a:t>Vickrey Auction</a:t>
            </a:r>
          </a:p>
          <a:p>
            <a:pPr marL="0" indent="0" eaLnBrk="1" fontAlgn="auto" hangingPunct="1">
              <a:spcBef>
                <a:spcPct val="0"/>
              </a:spcBef>
              <a:spcAft>
                <a:spcPts val="0"/>
              </a:spcAft>
              <a:buClr>
                <a:srgbClr val="7030A0"/>
              </a:buClr>
              <a:buNone/>
              <a:defRPr/>
            </a:pPr>
            <a:endParaRPr lang="en-GB" dirty="0" smtClean="0">
              <a:ln w="18415" cmpd="sng">
                <a:solidFill>
                  <a:srgbClr val="000000"/>
                </a:solidFill>
                <a:prstDash val="solid"/>
              </a:ln>
              <a:solidFill>
                <a:srgbClr val="000000"/>
              </a:solidFill>
              <a:effectLst>
                <a:outerShdw blurRad="63500" dir="3600000" algn="tl" rotWithShape="0">
                  <a:srgbClr val="000000">
                    <a:alpha val="70000"/>
                  </a:srgbClr>
                </a:outerShdw>
              </a:effectLst>
              <a:latin typeface="Arial" pitchFamily="34" charset="0"/>
              <a:cs typeface="Arial" pitchFamily="34" charset="0"/>
            </a:endParaRPr>
          </a:p>
          <a:p>
            <a:pPr marL="381000" indent="-381000" eaLnBrk="1" fontAlgn="auto" hangingPunct="1">
              <a:spcBef>
                <a:spcPct val="0"/>
              </a:spcBef>
              <a:spcAft>
                <a:spcPts val="0"/>
              </a:spcAft>
              <a:buClr>
                <a:srgbClr val="7030A0"/>
              </a:buClr>
              <a:buFont typeface="Wingdings" pitchFamily="2" charset="2"/>
              <a:buChar char="u"/>
              <a:defRPr/>
            </a:pPr>
            <a:endParaRPr lang="en-GB" dirty="0" smtClean="0">
              <a:ln w="18415" cmpd="sng">
                <a:solidFill>
                  <a:srgbClr val="000000"/>
                </a:solidFill>
                <a:prstDash val="solid"/>
              </a:ln>
              <a:solidFill>
                <a:srgbClr val="000000"/>
              </a:solidFill>
              <a:effectLst>
                <a:outerShdw blurRad="63500" dir="3600000" algn="tl" rotWithShape="0">
                  <a:srgbClr val="000000">
                    <a:alpha val="70000"/>
                  </a:srgbClr>
                </a:outerShdw>
              </a:effectLst>
              <a:latin typeface="Arial" pitchFamily="34" charset="0"/>
              <a:cs typeface="Arial" pitchFamily="34" charset="0"/>
            </a:endParaRPr>
          </a:p>
          <a:p>
            <a:pPr marL="381000" indent="-381000" eaLnBrk="1" fontAlgn="auto" hangingPunct="1">
              <a:spcBef>
                <a:spcPct val="0"/>
              </a:spcBef>
              <a:spcAft>
                <a:spcPts val="0"/>
              </a:spcAft>
              <a:buClr>
                <a:srgbClr val="7030A0"/>
              </a:buClr>
              <a:buFont typeface="Wingdings" pitchFamily="2" charset="2"/>
              <a:buChar char="u"/>
              <a:defRPr/>
            </a:pPr>
            <a:endParaRPr lang="en-GB" dirty="0" smtClean="0">
              <a:ln w="18415" cmpd="sng">
                <a:solidFill>
                  <a:srgbClr val="000000"/>
                </a:solidFill>
                <a:prstDash val="solid"/>
              </a:ln>
              <a:solidFill>
                <a:srgbClr val="000000"/>
              </a:solidFill>
              <a:effectLst>
                <a:outerShdw blurRad="63500" dir="3600000" algn="tl" rotWithShape="0">
                  <a:srgbClr val="000000">
                    <a:alpha val="70000"/>
                  </a:srgbClr>
                </a:outerShdw>
              </a:effectLst>
              <a:latin typeface="Arial" pitchFamily="34" charset="0"/>
              <a:cs typeface="Arial" pitchFamily="34" charset="0"/>
            </a:endParaRPr>
          </a:p>
          <a:p>
            <a:pPr marL="381000" indent="-381000" eaLnBrk="1" fontAlgn="auto" hangingPunct="1">
              <a:spcBef>
                <a:spcPct val="0"/>
              </a:spcBef>
              <a:spcAft>
                <a:spcPts val="0"/>
              </a:spcAft>
              <a:buClr>
                <a:srgbClr val="011643"/>
              </a:buClr>
              <a:buFont typeface="Wingdings" pitchFamily="2" charset="2"/>
              <a:buChar char="u"/>
              <a:defRPr/>
            </a:pPr>
            <a:endParaRPr lang="en-GB" dirty="0" smtClean="0"/>
          </a:p>
        </p:txBody>
      </p:sp>
      <p:sp>
        <p:nvSpPr>
          <p:cNvPr id="83971" name="TextBox 6"/>
          <p:cNvSpPr txBox="1">
            <a:spLocks noChangeArrowheads="1"/>
          </p:cNvSpPr>
          <p:nvPr/>
        </p:nvSpPr>
        <p:spPr bwMode="auto">
          <a:xfrm>
            <a:off x="4514850" y="1600200"/>
            <a:ext cx="432435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just" eaLnBrk="1" hangingPunct="1"/>
            <a:r>
              <a:rPr lang="en-US" altLang="zh-CN" sz="2000" dirty="0">
                <a:latin typeface="+mn-lt"/>
                <a:cs typeface="Arial" pitchFamily="34" charset="0"/>
              </a:rPr>
              <a:t>Each of N bidders is asked to submit </a:t>
            </a:r>
            <a:r>
              <a:rPr lang="en-US" altLang="zh-CN" sz="2000" i="1" dirty="0">
                <a:latin typeface="+mn-lt"/>
                <a:cs typeface="Arial" pitchFamily="34" charset="0"/>
              </a:rPr>
              <a:t>K</a:t>
            </a:r>
            <a:r>
              <a:rPr lang="en-US" altLang="zh-CN" sz="2000" dirty="0">
                <a:latin typeface="+mn-lt"/>
                <a:cs typeface="Arial" pitchFamily="34" charset="0"/>
              </a:rPr>
              <a:t> bids,                   satisfying                     , to indicate how much he is willing to pay for each additional unit. </a:t>
            </a:r>
          </a:p>
          <a:p>
            <a:pPr eaLnBrk="1" hangingPunct="1"/>
            <a:endParaRPr lang="en-US" altLang="zh-CN" sz="2000" dirty="0">
              <a:latin typeface="+mn-lt"/>
              <a:cs typeface="Arial" pitchFamily="34" charset="0"/>
            </a:endParaRPr>
          </a:p>
          <a:p>
            <a:pPr algn="just" eaLnBrk="1" hangingPunct="1"/>
            <a:r>
              <a:rPr lang="en-US" altLang="zh-CN" sz="2000" dirty="0">
                <a:latin typeface="+mn-lt"/>
                <a:cs typeface="Arial" pitchFamily="34" charset="0"/>
              </a:rPr>
              <a:t>Thus, a total of             bids are </a:t>
            </a:r>
            <a:r>
              <a:rPr lang="en-US" altLang="zh-CN" sz="2000" dirty="0" smtClean="0">
                <a:latin typeface="+mn-lt"/>
                <a:cs typeface="Arial" pitchFamily="34" charset="0"/>
              </a:rPr>
              <a:t>collected </a:t>
            </a:r>
            <a:r>
              <a:rPr lang="en-US" altLang="zh-CN" sz="2000" dirty="0">
                <a:latin typeface="+mn-lt"/>
                <a:cs typeface="Arial" pitchFamily="34" charset="0"/>
              </a:rPr>
              <a:t>and the </a:t>
            </a:r>
            <a:r>
              <a:rPr lang="en-US" altLang="zh-CN" sz="2000" i="1" dirty="0">
                <a:latin typeface="+mn-lt"/>
                <a:cs typeface="Arial" pitchFamily="34" charset="0"/>
              </a:rPr>
              <a:t>K</a:t>
            </a:r>
            <a:r>
              <a:rPr lang="en-US" altLang="zh-CN" sz="2000" dirty="0">
                <a:latin typeface="+mn-lt"/>
                <a:cs typeface="Arial" pitchFamily="34" charset="0"/>
              </a:rPr>
              <a:t> units are awarded to the </a:t>
            </a:r>
            <a:r>
              <a:rPr lang="en-US" altLang="zh-CN" sz="2000" i="1" dirty="0">
                <a:latin typeface="+mn-lt"/>
                <a:cs typeface="Arial" pitchFamily="34" charset="0"/>
              </a:rPr>
              <a:t>K</a:t>
            </a:r>
            <a:r>
              <a:rPr lang="en-US" altLang="zh-CN" sz="2000" dirty="0">
                <a:latin typeface="+mn-lt"/>
                <a:cs typeface="Arial" pitchFamily="34" charset="0"/>
              </a:rPr>
              <a:t> highest of these bids, i.e., if bidder </a:t>
            </a:r>
            <a:r>
              <a:rPr lang="en-US" altLang="zh-CN" sz="2000" dirty="0" err="1">
                <a:latin typeface="+mn-lt"/>
                <a:cs typeface="Arial" pitchFamily="34" charset="0"/>
              </a:rPr>
              <a:t>i</a:t>
            </a:r>
            <a:r>
              <a:rPr lang="en-US" altLang="zh-CN" sz="2000" dirty="0">
                <a:latin typeface="+mn-lt"/>
                <a:cs typeface="Arial" pitchFamily="34" charset="0"/>
              </a:rPr>
              <a:t> has             </a:t>
            </a:r>
            <a:r>
              <a:rPr lang="en-US" altLang="zh-CN" sz="2000" dirty="0" smtClean="0">
                <a:latin typeface="+mn-lt"/>
                <a:cs typeface="Arial" pitchFamily="34" charset="0"/>
              </a:rPr>
              <a:t>        </a:t>
            </a:r>
          </a:p>
          <a:p>
            <a:pPr algn="just" eaLnBrk="1" hangingPunct="1"/>
            <a:r>
              <a:rPr lang="en-US" altLang="zh-CN" sz="2000" dirty="0">
                <a:latin typeface="+mn-lt"/>
                <a:cs typeface="Arial" pitchFamily="34" charset="0"/>
              </a:rPr>
              <a:t> </a:t>
            </a:r>
            <a:r>
              <a:rPr lang="en-US" altLang="zh-CN" sz="2000" dirty="0" smtClean="0">
                <a:latin typeface="+mn-lt"/>
                <a:cs typeface="Arial" pitchFamily="34" charset="0"/>
              </a:rPr>
              <a:t>         of </a:t>
            </a:r>
            <a:r>
              <a:rPr lang="en-US" altLang="zh-CN" sz="2000" dirty="0">
                <a:latin typeface="+mn-lt"/>
                <a:cs typeface="Arial" pitchFamily="34" charset="0"/>
              </a:rPr>
              <a:t>the </a:t>
            </a:r>
            <a:r>
              <a:rPr lang="en-US" altLang="zh-CN" sz="2000" i="1" dirty="0">
                <a:latin typeface="+mn-lt"/>
                <a:cs typeface="Arial" pitchFamily="34" charset="0"/>
              </a:rPr>
              <a:t>K</a:t>
            </a:r>
            <a:r>
              <a:rPr lang="en-US" altLang="zh-CN" sz="2000" dirty="0">
                <a:latin typeface="+mn-lt"/>
                <a:cs typeface="Arial" pitchFamily="34" charset="0"/>
              </a:rPr>
              <a:t> highest bids, then </a:t>
            </a:r>
            <a:r>
              <a:rPr lang="en-US" altLang="zh-CN" sz="2000" dirty="0" smtClean="0">
                <a:latin typeface="+mn-lt"/>
                <a:cs typeface="Arial" pitchFamily="34" charset="0"/>
              </a:rPr>
              <a:t>bidder </a:t>
            </a:r>
            <a:r>
              <a:rPr lang="en-US" altLang="zh-CN" sz="2000" dirty="0" err="1" smtClean="0">
                <a:latin typeface="+mn-lt"/>
                <a:cs typeface="Arial" pitchFamily="34" charset="0"/>
              </a:rPr>
              <a:t>i</a:t>
            </a:r>
            <a:r>
              <a:rPr lang="en-US" altLang="zh-CN" sz="2000" dirty="0" smtClean="0">
                <a:latin typeface="+mn-lt"/>
                <a:cs typeface="Arial" pitchFamily="34" charset="0"/>
              </a:rPr>
              <a:t> </a:t>
            </a:r>
            <a:r>
              <a:rPr lang="en-US" altLang="zh-CN" sz="2000" dirty="0">
                <a:latin typeface="+mn-lt"/>
                <a:cs typeface="Arial" pitchFamily="34" charset="0"/>
              </a:rPr>
              <a:t>is awarded </a:t>
            </a:r>
            <a:r>
              <a:rPr lang="en-US" altLang="zh-CN" sz="2000" i="1" dirty="0">
                <a:latin typeface="+mn-lt"/>
                <a:cs typeface="Arial" pitchFamily="34" charset="0"/>
              </a:rPr>
              <a:t>k</a:t>
            </a:r>
            <a:r>
              <a:rPr lang="en-US" altLang="zh-CN" sz="2000" dirty="0">
                <a:latin typeface="+mn-lt"/>
                <a:cs typeface="Arial" pitchFamily="34" charset="0"/>
              </a:rPr>
              <a:t> units.</a:t>
            </a:r>
          </a:p>
          <a:p>
            <a:pPr eaLnBrk="1" hangingPunct="1"/>
            <a:endParaRPr lang="en-US" altLang="zh-CN" sz="2000" dirty="0">
              <a:latin typeface="+mn-lt"/>
              <a:cs typeface="Arial" pitchFamily="34" charset="0"/>
            </a:endParaRPr>
          </a:p>
          <a:p>
            <a:pPr algn="just" eaLnBrk="1" hangingPunct="1"/>
            <a:r>
              <a:rPr lang="en-US" altLang="zh-CN" sz="2000" dirty="0">
                <a:latin typeface="+mn-lt"/>
                <a:cs typeface="Arial" pitchFamily="34" charset="0"/>
              </a:rPr>
              <a:t>Any bidder </a:t>
            </a:r>
            <a:r>
              <a:rPr lang="en-US" altLang="zh-CN" sz="2000" dirty="0" err="1">
                <a:latin typeface="+mn-lt"/>
                <a:cs typeface="Arial" pitchFamily="34" charset="0"/>
              </a:rPr>
              <a:t>i</a:t>
            </a:r>
            <a:r>
              <a:rPr lang="en-US" altLang="zh-CN" sz="2000" dirty="0">
                <a:latin typeface="+mn-lt"/>
                <a:cs typeface="Arial" pitchFamily="34" charset="0"/>
              </a:rPr>
              <a:t> who wins   </a:t>
            </a:r>
            <a:r>
              <a:rPr lang="en-US" altLang="zh-CN" sz="2000" dirty="0" smtClean="0">
                <a:latin typeface="+mn-lt"/>
                <a:cs typeface="Arial" pitchFamily="34" charset="0"/>
              </a:rPr>
              <a:t>units </a:t>
            </a:r>
            <a:r>
              <a:rPr lang="en-US" altLang="zh-CN" sz="2000" dirty="0">
                <a:latin typeface="+mn-lt"/>
                <a:cs typeface="Arial" pitchFamily="34" charset="0"/>
              </a:rPr>
              <a:t>pays the highest </a:t>
            </a:r>
            <a:r>
              <a:rPr lang="en-US" altLang="zh-CN" sz="2000" dirty="0" smtClean="0">
                <a:latin typeface="+mn-lt"/>
                <a:cs typeface="Arial" pitchFamily="34" charset="0"/>
              </a:rPr>
              <a:t>   losing </a:t>
            </a:r>
            <a:r>
              <a:rPr lang="en-US" altLang="zh-CN" sz="2000" dirty="0">
                <a:latin typeface="+mn-lt"/>
                <a:cs typeface="Arial" pitchFamily="34" charset="0"/>
              </a:rPr>
              <a:t>bids of the other </a:t>
            </a:r>
            <a:r>
              <a:rPr lang="en-US" altLang="zh-CN" sz="2000" dirty="0" smtClean="0">
                <a:latin typeface="+mn-lt"/>
                <a:cs typeface="Arial" pitchFamily="34" charset="0"/>
              </a:rPr>
              <a:t>bidders, i.e., </a:t>
            </a:r>
            <a:r>
              <a:rPr lang="en-US" altLang="zh-CN" sz="2000" dirty="0">
                <a:latin typeface="+mn-lt"/>
                <a:cs typeface="Arial" pitchFamily="34" charset="0"/>
              </a:rPr>
              <a:t>the highest losing bids not including his own</a:t>
            </a:r>
            <a:r>
              <a:rPr lang="en-US" altLang="zh-CN" sz="2000" dirty="0" smtClean="0">
                <a:latin typeface="+mn-lt"/>
                <a:cs typeface="Arial" pitchFamily="34" charset="0"/>
              </a:rPr>
              <a:t>.</a:t>
            </a:r>
            <a:endParaRPr lang="en-US" altLang="zh-CN" sz="2000" dirty="0">
              <a:latin typeface="+mn-lt"/>
              <a:cs typeface="Arial" pitchFamily="34" charset="0"/>
            </a:endParaRPr>
          </a:p>
        </p:txBody>
      </p:sp>
      <p:pic>
        <p:nvPicPr>
          <p:cNvPr id="8397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 y="2057400"/>
            <a:ext cx="3840163" cy="431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3973" name="Object 6"/>
          <p:cNvGraphicFramePr>
            <a:graphicFrameLocks noChangeAspect="1"/>
          </p:cNvGraphicFramePr>
          <p:nvPr>
            <p:extLst>
              <p:ext uri="{D42A27DB-BD31-4B8C-83A1-F6EECF244321}">
                <p14:modId xmlns:p14="http://schemas.microsoft.com/office/powerpoint/2010/main" val="2241437542"/>
              </p:ext>
            </p:extLst>
          </p:nvPr>
        </p:nvGraphicFramePr>
        <p:xfrm>
          <a:off x="5105400" y="1935159"/>
          <a:ext cx="1256168" cy="384177"/>
        </p:xfrm>
        <a:graphic>
          <a:graphicData uri="http://schemas.openxmlformats.org/presentationml/2006/ole">
            <mc:AlternateContent xmlns:mc="http://schemas.openxmlformats.org/markup-compatibility/2006">
              <mc:Choice xmlns:v="urn:schemas-microsoft-com:vml" Requires="v">
                <p:oleObj spid="_x0000_s438309" name="Equation" r:id="rId7" imgW="787400" imgH="241300" progId="">
                  <p:embed/>
                </p:oleObj>
              </mc:Choice>
              <mc:Fallback>
                <p:oleObj name="Equation" r:id="rId7" imgW="787400" imgH="2413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5400" y="1935159"/>
                        <a:ext cx="1256168" cy="38417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3974" name="Object 7"/>
          <p:cNvGraphicFramePr>
            <a:graphicFrameLocks noChangeAspect="1"/>
          </p:cNvGraphicFramePr>
          <p:nvPr>
            <p:extLst>
              <p:ext uri="{D42A27DB-BD31-4B8C-83A1-F6EECF244321}">
                <p14:modId xmlns:p14="http://schemas.microsoft.com/office/powerpoint/2010/main" val="3187816409"/>
              </p:ext>
            </p:extLst>
          </p:nvPr>
        </p:nvGraphicFramePr>
        <p:xfrm>
          <a:off x="7310440" y="1981216"/>
          <a:ext cx="1385888" cy="341313"/>
        </p:xfrm>
        <a:graphic>
          <a:graphicData uri="http://schemas.openxmlformats.org/presentationml/2006/ole">
            <mc:AlternateContent xmlns:mc="http://schemas.openxmlformats.org/markup-compatibility/2006">
              <mc:Choice xmlns:v="urn:schemas-microsoft-com:vml" Requires="v">
                <p:oleObj spid="_x0000_s438310" name="Equation" r:id="rId9" imgW="977900" imgH="241300" progId="">
                  <p:embed/>
                </p:oleObj>
              </mc:Choice>
              <mc:Fallback>
                <p:oleObj name="Equation" r:id="rId9" imgW="977900" imgH="241300"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10440" y="1981216"/>
                        <a:ext cx="1385888"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83975" name="Object 8"/>
          <p:cNvGraphicFramePr>
            <a:graphicFrameLocks noChangeAspect="1"/>
          </p:cNvGraphicFramePr>
          <p:nvPr>
            <p:extLst>
              <p:ext uri="{D42A27DB-BD31-4B8C-83A1-F6EECF244321}">
                <p14:modId xmlns:p14="http://schemas.microsoft.com/office/powerpoint/2010/main" val="4161537199"/>
              </p:ext>
            </p:extLst>
          </p:nvPr>
        </p:nvGraphicFramePr>
        <p:xfrm>
          <a:off x="6213475" y="3171824"/>
          <a:ext cx="716950" cy="304800"/>
        </p:xfrm>
        <a:graphic>
          <a:graphicData uri="http://schemas.openxmlformats.org/presentationml/2006/ole">
            <mc:AlternateContent xmlns:mc="http://schemas.openxmlformats.org/markup-compatibility/2006">
              <mc:Choice xmlns:v="urn:schemas-microsoft-com:vml" Requires="v">
                <p:oleObj spid="_x0000_s438311" name="Equation" r:id="rId11" imgW="418918" imgH="177723" progId="">
                  <p:embed/>
                </p:oleObj>
              </mc:Choice>
              <mc:Fallback>
                <p:oleObj name="Equation" r:id="rId11" imgW="418918" imgH="177723" progId="">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13475" y="3171824"/>
                        <a:ext cx="71695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3976" name="Object 9"/>
          <p:cNvGraphicFramePr>
            <a:graphicFrameLocks noChangeAspect="1"/>
          </p:cNvGraphicFramePr>
          <p:nvPr>
            <p:extLst>
              <p:ext uri="{D42A27DB-BD31-4B8C-83A1-F6EECF244321}">
                <p14:modId xmlns:p14="http://schemas.microsoft.com/office/powerpoint/2010/main" val="1376812499"/>
              </p:ext>
            </p:extLst>
          </p:nvPr>
        </p:nvGraphicFramePr>
        <p:xfrm>
          <a:off x="4628359" y="4132263"/>
          <a:ext cx="624681" cy="273621"/>
        </p:xfrm>
        <a:graphic>
          <a:graphicData uri="http://schemas.openxmlformats.org/presentationml/2006/ole">
            <mc:AlternateContent xmlns:mc="http://schemas.openxmlformats.org/markup-compatibility/2006">
              <mc:Choice xmlns:v="urn:schemas-microsoft-com:vml" Requires="v">
                <p:oleObj spid="_x0000_s438312" name="Equation" r:id="rId13" imgW="405872" imgH="177569" progId="">
                  <p:embed/>
                </p:oleObj>
              </mc:Choice>
              <mc:Fallback>
                <p:oleObj name="Equation" r:id="rId13" imgW="405872" imgH="177569" progId="">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28359" y="4132263"/>
                        <a:ext cx="624681" cy="2736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3977" name="Object 11"/>
          <p:cNvGraphicFramePr>
            <a:graphicFrameLocks noChangeAspect="1"/>
          </p:cNvGraphicFramePr>
          <p:nvPr>
            <p:extLst>
              <p:ext uri="{D42A27DB-BD31-4B8C-83A1-F6EECF244321}">
                <p14:modId xmlns:p14="http://schemas.microsoft.com/office/powerpoint/2010/main" val="3283039626"/>
              </p:ext>
            </p:extLst>
          </p:nvPr>
        </p:nvGraphicFramePr>
        <p:xfrm>
          <a:off x="7053264" y="5018086"/>
          <a:ext cx="233363" cy="287338"/>
        </p:xfrm>
        <a:graphic>
          <a:graphicData uri="http://schemas.openxmlformats.org/presentationml/2006/ole">
            <mc:AlternateContent xmlns:mc="http://schemas.openxmlformats.org/markup-compatibility/2006">
              <mc:Choice xmlns:v="urn:schemas-microsoft-com:vml" Requires="v">
                <p:oleObj spid="_x0000_s438313" name="Equation" r:id="rId15" imgW="164957" imgH="203024" progId="">
                  <p:embed/>
                </p:oleObj>
              </mc:Choice>
              <mc:Fallback>
                <p:oleObj name="Equation" r:id="rId15" imgW="164957" imgH="203024" progId="">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53264" y="5018086"/>
                        <a:ext cx="233363"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83978" name="Object 12"/>
          <p:cNvGraphicFramePr>
            <a:graphicFrameLocks noChangeAspect="1"/>
          </p:cNvGraphicFramePr>
          <p:nvPr>
            <p:extLst>
              <p:ext uri="{D42A27DB-BD31-4B8C-83A1-F6EECF244321}">
                <p14:modId xmlns:p14="http://schemas.microsoft.com/office/powerpoint/2010/main" val="448000130"/>
              </p:ext>
            </p:extLst>
          </p:nvPr>
        </p:nvGraphicFramePr>
        <p:xfrm>
          <a:off x="5353048" y="5319712"/>
          <a:ext cx="233363" cy="287338"/>
        </p:xfrm>
        <a:graphic>
          <a:graphicData uri="http://schemas.openxmlformats.org/presentationml/2006/ole">
            <mc:AlternateContent xmlns:mc="http://schemas.openxmlformats.org/markup-compatibility/2006">
              <mc:Choice xmlns:v="urn:schemas-microsoft-com:vml" Requires="v">
                <p:oleObj spid="_x0000_s438314" name="Equation" r:id="rId17" imgW="164957" imgH="203024" progId="Equation.3">
                  <p:embed/>
                </p:oleObj>
              </mc:Choice>
              <mc:Fallback>
                <p:oleObj name="Equation" r:id="rId17" imgW="164957" imgH="203024"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53048" y="5319712"/>
                        <a:ext cx="233363"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 name="Rectangle 13"/>
          <p:cNvSpPr txBox="1">
            <a:spLocks noChangeArrowheads="1"/>
          </p:cNvSpPr>
          <p:nvPr/>
        </p:nvSpPr>
        <p:spPr>
          <a:xfrm>
            <a:off x="1676400" y="282575"/>
            <a:ext cx="5761038" cy="631825"/>
          </a:xfrm>
          <a:prstGeom prst="rect">
            <a:avLst/>
          </a:prstGeom>
        </p:spPr>
        <p:txBody>
          <a:bodyPr/>
          <a:lstStyle/>
          <a:p>
            <a:pPr algn="ctr">
              <a:defRPr/>
            </a:pPr>
            <a:r>
              <a:rPr lang="en-US" altLang="zh-CN" sz="3200" b="1" dirty="0">
                <a:solidFill>
                  <a:schemeClr val="tx2"/>
                </a:solidFill>
                <a:effectLst>
                  <a:outerShdw blurRad="38100" dist="38100" dir="2700000" algn="tl">
                    <a:srgbClr val="DDDDDD"/>
                  </a:outerShdw>
                </a:effectLst>
                <a:latin typeface="Arial" charset="0"/>
                <a:ea typeface="ＭＳ Ｐゴシック" charset="-128"/>
              </a:rPr>
              <a:t>Introduction</a:t>
            </a:r>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63</a:t>
            </a:fld>
            <a:r>
              <a:rPr lang="en-US" smtClean="0"/>
              <a:t>]</a:t>
            </a:r>
            <a:endParaRPr lang="en-US" dirty="0"/>
          </a:p>
        </p:txBody>
      </p:sp>
    </p:spTree>
    <p:custDataLst>
      <p:tags r:id="rId2"/>
    </p:custDataLst>
    <p:extLst>
      <p:ext uri="{BB962C8B-B14F-4D97-AF65-F5344CB8AC3E}">
        <p14:creationId xmlns:p14="http://schemas.microsoft.com/office/powerpoint/2010/main" val="2931241072"/>
      </p:ext>
    </p:extLst>
  </p:cSld>
  <p:clrMapOvr>
    <a:masterClrMapping/>
  </p:clrMapOvr>
  <p:transition xmlns:p14="http://schemas.microsoft.com/office/powerpoint/2010/main" advTm="103125"/>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bwMode="auto">
          <a:xfrm>
            <a:off x="1285852" y="3071810"/>
            <a:ext cx="7000924" cy="642942"/>
          </a:xfrm>
          <a:prstGeom prst="roundRect">
            <a:avLst/>
          </a:prstGeom>
          <a:ln w="38100">
            <a:solidFill>
              <a:srgbClr val="FF0000"/>
            </a:solidFill>
            <a:headEnd type="triangle" w="med" len="med"/>
            <a:tailEnd type="triangl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smtClean="0">
              <a:ln>
                <a:noFill/>
              </a:ln>
              <a:solidFill>
                <a:schemeClr val="tx1"/>
              </a:solidFill>
              <a:effectLst/>
              <a:latin typeface="Times New Roman" pitchFamily="18" charset="0"/>
            </a:endParaRPr>
          </a:p>
        </p:txBody>
      </p:sp>
      <p:sp>
        <p:nvSpPr>
          <p:cNvPr id="21507" name="Rectangle 3"/>
          <p:cNvSpPr>
            <a:spLocks noGrp="1" noChangeArrowheads="1"/>
          </p:cNvSpPr>
          <p:nvPr>
            <p:ph idx="1"/>
            <p:custDataLst>
              <p:tags r:id="rId2"/>
            </p:custDataLst>
          </p:nvPr>
        </p:nvSpPr>
        <p:spPr>
          <a:xfrm>
            <a:off x="685800" y="1066800"/>
            <a:ext cx="7498080" cy="4800600"/>
          </a:xfrm>
          <a:ln>
            <a:miter lim="800000"/>
            <a:headEnd/>
            <a:tailEnd/>
          </a:ln>
          <a:extLst/>
        </p:spPr>
        <p:txBody>
          <a:bodyPr>
            <a:normAutofit/>
          </a:bodyPr>
          <a:lstStyle/>
          <a:p>
            <a:pPr algn="just">
              <a:lnSpc>
                <a:spcPct val="90000"/>
              </a:lnSpc>
              <a:defRPr/>
            </a:pPr>
            <a:r>
              <a:rPr lang="en-GB" sz="2800" b="1" dirty="0">
                <a:solidFill>
                  <a:srgbClr val="0070C0"/>
                </a:solidFill>
                <a:ea typeface="ＭＳ Ｐゴシック" pitchFamily="34" charset="-128"/>
                <a:cs typeface="Times New Roman" pitchFamily="18" charset="0"/>
              </a:rPr>
              <a:t>Sequential First-Price </a:t>
            </a:r>
            <a:r>
              <a:rPr lang="en-GB" sz="2800" b="1" dirty="0" smtClean="0">
                <a:solidFill>
                  <a:srgbClr val="0070C0"/>
                </a:solidFill>
                <a:ea typeface="ＭＳ Ｐゴシック" pitchFamily="34" charset="-128"/>
                <a:cs typeface="Times New Roman" pitchFamily="18" charset="0"/>
              </a:rPr>
              <a:t>Auction</a:t>
            </a:r>
            <a:endParaRPr lang="en-US" altLang="zh-CN" dirty="0" smtClean="0"/>
          </a:p>
          <a:p>
            <a:pPr lvl="1" algn="just" eaLnBrk="1" hangingPunct="1"/>
            <a:r>
              <a:rPr lang="en-US" altLang="zh-CN" dirty="0">
                <a:ea typeface="ＭＳ Ｐゴシック" pitchFamily="34" charset="-128"/>
                <a:cs typeface="Arial" pitchFamily="34" charset="0"/>
              </a:rPr>
              <a:t>The sequential first-price auction is an auction where the K identical units are sold to N &gt; K bidders using a series of first-price sealed-bid auctions. </a:t>
            </a:r>
          </a:p>
          <a:p>
            <a:pPr lvl="1" algn="just" eaLnBrk="1" hangingPunct="1"/>
            <a:endParaRPr lang="en-US" altLang="zh-CN" dirty="0">
              <a:ea typeface="ＭＳ Ｐゴシック" pitchFamily="34" charset="-128"/>
              <a:cs typeface="Arial" pitchFamily="34" charset="0"/>
            </a:endParaRPr>
          </a:p>
          <a:p>
            <a:pPr lvl="1" algn="just" eaLnBrk="1" hangingPunct="1"/>
            <a:r>
              <a:rPr lang="en-US" altLang="zh-CN" dirty="0">
                <a:ea typeface="ＭＳ Ｐゴシック" pitchFamily="34" charset="-128"/>
                <a:cs typeface="Arial" pitchFamily="34" charset="0"/>
              </a:rPr>
              <a:t>Specifically, one of the units is auctioned off at one </a:t>
            </a:r>
            <a:r>
              <a:rPr lang="en-US" altLang="zh-CN" dirty="0" smtClean="0">
                <a:ea typeface="ＭＳ Ｐゴシック" pitchFamily="34" charset="-128"/>
                <a:cs typeface="Arial" pitchFamily="34" charset="0"/>
              </a:rPr>
              <a:t>round, </a:t>
            </a:r>
            <a:r>
              <a:rPr lang="en-US" altLang="zh-CN" dirty="0">
                <a:ea typeface="ＭＳ Ｐゴシック" pitchFamily="34" charset="-128"/>
                <a:cs typeface="Arial" pitchFamily="34" charset="0"/>
              </a:rPr>
              <a:t>where the unit is sold at the price of the highest bid to the corresponding bidder and the </a:t>
            </a:r>
            <a:r>
              <a:rPr lang="en-US" altLang="zh-CN" dirty="0" smtClean="0">
                <a:ea typeface="ＭＳ Ｐゴシック" pitchFamily="34" charset="-128"/>
                <a:cs typeface="Arial" pitchFamily="34" charset="0"/>
              </a:rPr>
              <a:t>knocking </a:t>
            </a:r>
            <a:r>
              <a:rPr lang="en-US" altLang="zh-CN" dirty="0">
                <a:ea typeface="ＭＳ Ｐゴシック" pitchFamily="34" charset="-128"/>
                <a:cs typeface="Arial" pitchFamily="34" charset="0"/>
              </a:rPr>
              <a:t>down price is announced immediately. </a:t>
            </a:r>
          </a:p>
          <a:p>
            <a:pPr lvl="1" algn="just" eaLnBrk="1" hangingPunct="1"/>
            <a:endParaRPr lang="en-US" altLang="zh-CN" dirty="0">
              <a:ea typeface="ＭＳ Ｐゴシック" pitchFamily="34" charset="-128"/>
              <a:cs typeface="Arial" pitchFamily="34" charset="0"/>
            </a:endParaRPr>
          </a:p>
          <a:p>
            <a:pPr lvl="1" algn="just" eaLnBrk="1" hangingPunct="1"/>
            <a:r>
              <a:rPr lang="en-US" altLang="zh-CN" dirty="0">
                <a:ea typeface="ＭＳ Ｐゴシック" pitchFamily="34" charset="-128"/>
                <a:cs typeface="Arial" pitchFamily="34" charset="0"/>
              </a:rPr>
              <a:t>After K first-price sealed-bid auctions, the sequential first-price auction ends.</a:t>
            </a:r>
          </a:p>
          <a:p>
            <a:pPr marL="0" indent="0" eaLnBrk="1" fontAlgn="auto" hangingPunct="1">
              <a:spcBef>
                <a:spcPct val="0"/>
              </a:spcBef>
              <a:spcAft>
                <a:spcPts val="0"/>
              </a:spcAft>
              <a:buClr>
                <a:srgbClr val="011643"/>
              </a:buClr>
              <a:buNone/>
              <a:defRPr/>
            </a:pPr>
            <a:endParaRPr lang="en-GB" dirty="0" smtClean="0"/>
          </a:p>
        </p:txBody>
      </p:sp>
      <p:sp>
        <p:nvSpPr>
          <p:cNvPr id="4" name="Rectangle 13"/>
          <p:cNvSpPr txBox="1">
            <a:spLocks noChangeArrowheads="1"/>
          </p:cNvSpPr>
          <p:nvPr/>
        </p:nvSpPr>
        <p:spPr>
          <a:xfrm>
            <a:off x="1676400" y="282575"/>
            <a:ext cx="5761038" cy="631825"/>
          </a:xfrm>
          <a:prstGeom prst="rect">
            <a:avLst/>
          </a:prstGeom>
        </p:spPr>
        <p:txBody>
          <a:bodyPr/>
          <a:lstStyle/>
          <a:p>
            <a:pPr algn="ctr">
              <a:defRPr/>
            </a:pPr>
            <a:r>
              <a:rPr lang="en-US" altLang="zh-CN" sz="3200" b="1" dirty="0">
                <a:solidFill>
                  <a:schemeClr val="tx2"/>
                </a:solidFill>
                <a:effectLst>
                  <a:outerShdw blurRad="38100" dist="38100" dir="2700000" algn="tl">
                    <a:srgbClr val="DDDDDD"/>
                  </a:outerShdw>
                </a:effectLst>
                <a:latin typeface="Arial" charset="0"/>
                <a:ea typeface="ＭＳ Ｐゴシック" charset="-128"/>
              </a:rPr>
              <a:t>Introduction</a:t>
            </a:r>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64</a:t>
            </a:fld>
            <a:r>
              <a:rPr lang="en-US" smtClean="0"/>
              <a:t>]</a:t>
            </a:r>
            <a:endParaRPr lang="en-US" dirty="0"/>
          </a:p>
        </p:txBody>
      </p:sp>
    </p:spTree>
    <p:custDataLst>
      <p:tags r:id="rId1"/>
    </p:custDataLst>
    <p:extLst>
      <p:ext uri="{BB962C8B-B14F-4D97-AF65-F5344CB8AC3E}">
        <p14:creationId xmlns:p14="http://schemas.microsoft.com/office/powerpoint/2010/main" val="3385618395"/>
      </p:ext>
    </p:extLst>
  </p:cSld>
  <p:clrMapOvr>
    <a:masterClrMapping/>
  </p:clrMapOvr>
  <p:transition xmlns:p14="http://schemas.microsoft.com/office/powerpoint/2010/main" advTm="114922"/>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idx="1"/>
            <p:custDataLst>
              <p:tags r:id="rId2"/>
            </p:custDataLst>
          </p:nvPr>
        </p:nvSpPr>
        <p:spPr>
          <a:xfrm>
            <a:off x="683568" y="1143000"/>
            <a:ext cx="7498080" cy="5258970"/>
          </a:xfrm>
          <a:ln>
            <a:miter lim="800000"/>
            <a:headEnd/>
            <a:tailEnd/>
          </a:ln>
          <a:extLst/>
        </p:spPr>
        <p:txBody>
          <a:bodyPr>
            <a:normAutofit/>
          </a:bodyPr>
          <a:lstStyle/>
          <a:p>
            <a:pPr marL="381000" indent="-381000" eaLnBrk="1" fontAlgn="auto" hangingPunct="1">
              <a:spcBef>
                <a:spcPct val="0"/>
              </a:spcBef>
              <a:spcAft>
                <a:spcPts val="0"/>
              </a:spcAft>
              <a:buClr>
                <a:srgbClr val="7030A0"/>
              </a:buClr>
              <a:buFont typeface="Wingdings 2"/>
              <a:buNone/>
              <a:defRPr/>
            </a:pPr>
            <a:endParaRPr lang="en-GB" dirty="0" smtClean="0">
              <a:ln w="18415" cmpd="sng">
                <a:solidFill>
                  <a:srgbClr val="000000"/>
                </a:solidFill>
                <a:prstDash val="solid"/>
              </a:ln>
              <a:solidFill>
                <a:srgbClr val="000000"/>
              </a:solidFill>
              <a:effectLst>
                <a:outerShdw blurRad="63500" dir="3600000" algn="tl" rotWithShape="0">
                  <a:srgbClr val="000000">
                    <a:alpha val="70000"/>
                  </a:srgbClr>
                </a:outerShdw>
              </a:effectLst>
              <a:latin typeface="Arial" pitchFamily="34" charset="0"/>
              <a:cs typeface="Arial" pitchFamily="34" charset="0"/>
            </a:endParaRPr>
          </a:p>
          <a:p>
            <a:pPr marL="381000" indent="-381000" eaLnBrk="1" fontAlgn="auto" hangingPunct="1">
              <a:spcBef>
                <a:spcPct val="0"/>
              </a:spcBef>
              <a:spcAft>
                <a:spcPts val="0"/>
              </a:spcAft>
              <a:buClr>
                <a:srgbClr val="7030A0"/>
              </a:buClr>
              <a:buFont typeface="Wingdings 2"/>
              <a:buNone/>
              <a:defRPr/>
            </a:pPr>
            <a:endParaRPr lang="en-GB" dirty="0" smtClean="0">
              <a:ln w="18415" cmpd="sng">
                <a:solidFill>
                  <a:srgbClr val="000000"/>
                </a:solidFill>
                <a:prstDash val="solid"/>
              </a:ln>
              <a:solidFill>
                <a:srgbClr val="000000"/>
              </a:solidFill>
              <a:effectLst>
                <a:outerShdw blurRad="63500" dir="3600000" algn="tl" rotWithShape="0">
                  <a:srgbClr val="000000">
                    <a:alpha val="70000"/>
                  </a:srgbClr>
                </a:outerShdw>
              </a:effectLst>
              <a:latin typeface="Arial" pitchFamily="34" charset="0"/>
              <a:cs typeface="Arial" pitchFamily="34" charset="0"/>
            </a:endParaRPr>
          </a:p>
          <a:p>
            <a:pPr marL="381000" indent="-381000" eaLnBrk="1" fontAlgn="auto" hangingPunct="1">
              <a:spcBef>
                <a:spcPct val="0"/>
              </a:spcBef>
              <a:spcAft>
                <a:spcPts val="0"/>
              </a:spcAft>
              <a:buClr>
                <a:srgbClr val="7030A0"/>
              </a:buClr>
              <a:buFont typeface="Wingdings 2"/>
              <a:buNone/>
              <a:defRPr/>
            </a:pPr>
            <a:endParaRPr lang="en-GB" dirty="0" smtClean="0">
              <a:ln w="18415" cmpd="sng">
                <a:solidFill>
                  <a:srgbClr val="000000"/>
                </a:solidFill>
                <a:prstDash val="solid"/>
              </a:ln>
              <a:solidFill>
                <a:srgbClr val="000000"/>
              </a:solidFill>
              <a:effectLst>
                <a:outerShdw blurRad="63500" dir="3600000" algn="tl" rotWithShape="0">
                  <a:srgbClr val="000000">
                    <a:alpha val="70000"/>
                  </a:srgbClr>
                </a:outerShdw>
              </a:effectLst>
              <a:latin typeface="Arial" pitchFamily="34" charset="0"/>
              <a:cs typeface="Arial" pitchFamily="34" charset="0"/>
            </a:endParaRPr>
          </a:p>
          <a:p>
            <a:pPr marL="381000" indent="-381000" eaLnBrk="1" fontAlgn="auto" hangingPunct="1">
              <a:spcBef>
                <a:spcPct val="0"/>
              </a:spcBef>
              <a:spcAft>
                <a:spcPts val="0"/>
              </a:spcAft>
              <a:buClr>
                <a:srgbClr val="011643"/>
              </a:buClr>
              <a:buFont typeface="Wingdings 2"/>
              <a:buNone/>
              <a:defRPr/>
            </a:pPr>
            <a:endParaRPr lang="en-GB" dirty="0" smtClean="0"/>
          </a:p>
          <a:p>
            <a:pPr marL="381000" indent="-381000" eaLnBrk="1" fontAlgn="auto" hangingPunct="1">
              <a:spcBef>
                <a:spcPct val="0"/>
              </a:spcBef>
              <a:spcAft>
                <a:spcPts val="0"/>
              </a:spcAft>
              <a:buClr>
                <a:srgbClr val="011643"/>
              </a:buClr>
              <a:buFont typeface="Wingdings 2"/>
              <a:buNone/>
              <a:defRPr/>
            </a:pPr>
            <a:endParaRPr lang="en-GB" dirty="0" smtClean="0"/>
          </a:p>
        </p:txBody>
      </p:sp>
      <p:pic>
        <p:nvPicPr>
          <p:cNvPr id="86019"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7704" y="1052736"/>
            <a:ext cx="5441118" cy="419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3"/>
          <p:cNvSpPr txBox="1">
            <a:spLocks noChangeArrowheads="1"/>
          </p:cNvSpPr>
          <p:nvPr/>
        </p:nvSpPr>
        <p:spPr>
          <a:xfrm>
            <a:off x="1676400" y="282575"/>
            <a:ext cx="5761038" cy="631825"/>
          </a:xfrm>
          <a:prstGeom prst="rect">
            <a:avLst/>
          </a:prstGeom>
        </p:spPr>
        <p:txBody>
          <a:bodyPr/>
          <a:lstStyle/>
          <a:p>
            <a:pPr algn="ctr">
              <a:defRPr/>
            </a:pPr>
            <a:r>
              <a:rPr lang="en-US" altLang="zh-CN" sz="3200" b="1" dirty="0">
                <a:solidFill>
                  <a:schemeClr val="tx2"/>
                </a:solidFill>
                <a:effectLst>
                  <a:outerShdw blurRad="38100" dist="38100" dir="2700000" algn="tl">
                    <a:srgbClr val="DDDDDD"/>
                  </a:outerShdw>
                </a:effectLst>
                <a:latin typeface="Arial" charset="0"/>
                <a:ea typeface="ＭＳ Ｐゴシック" charset="-128"/>
              </a:rPr>
              <a:t>System Model</a:t>
            </a:r>
          </a:p>
        </p:txBody>
      </p:sp>
      <p:sp>
        <p:nvSpPr>
          <p:cNvPr id="3" name="灯片编号占位符 2"/>
          <p:cNvSpPr>
            <a:spLocks noGrp="1"/>
          </p:cNvSpPr>
          <p:nvPr>
            <p:ph type="sldNum" sz="quarter" idx="11"/>
          </p:nvPr>
        </p:nvSpPr>
        <p:spPr/>
        <p:txBody>
          <a:bodyPr/>
          <a:lstStyle/>
          <a:p>
            <a:pPr>
              <a:defRPr/>
            </a:pPr>
            <a:r>
              <a:rPr lang="en-US" dirty="0" smtClean="0"/>
              <a:t>[</a:t>
            </a:r>
            <a:fld id="{76C16D65-260D-406F-A2BF-AB769FEB7B8A}" type="slidenum">
              <a:rPr lang="en-US" smtClean="0"/>
              <a:pPr>
                <a:defRPr/>
              </a:pPr>
              <a:t>65</a:t>
            </a:fld>
            <a:r>
              <a:rPr lang="en-US" dirty="0" smtClean="0"/>
              <a:t>]</a:t>
            </a:r>
            <a:endParaRPr lang="en-US" dirty="0"/>
          </a:p>
        </p:txBody>
      </p:sp>
      <p:sp>
        <p:nvSpPr>
          <p:cNvPr id="6" name="矩形 5"/>
          <p:cNvSpPr/>
          <p:nvPr/>
        </p:nvSpPr>
        <p:spPr>
          <a:xfrm>
            <a:off x="539552" y="5345921"/>
            <a:ext cx="8136904" cy="1015663"/>
          </a:xfrm>
          <a:prstGeom prst="rect">
            <a:avLst/>
          </a:prstGeom>
        </p:spPr>
        <p:txBody>
          <a:bodyPr wrap="square">
            <a:spAutoFit/>
          </a:bodyPr>
          <a:lstStyle/>
          <a:p>
            <a:r>
              <a:rPr lang="en-US" altLang="zh-CN" sz="2000" dirty="0" smtClean="0">
                <a:latin typeface="+mn-ea"/>
                <a:ea typeface="+mn-ea"/>
              </a:rPr>
              <a:t>A cognitive relay network consisting of a PU, a relay working at AF mode, an eavesdropper, and N SU pairs over the orthogonal and no direct line-of-sight links exist between the source and destination.</a:t>
            </a:r>
            <a:endParaRPr lang="zh-CN" altLang="en-US" sz="2000" dirty="0">
              <a:latin typeface="+mn-ea"/>
              <a:ea typeface="+mn-ea"/>
            </a:endParaRPr>
          </a:p>
        </p:txBody>
      </p:sp>
    </p:spTree>
    <p:custDataLst>
      <p:tags r:id="rId1"/>
    </p:custDataLst>
    <p:extLst>
      <p:ext uri="{BB962C8B-B14F-4D97-AF65-F5344CB8AC3E}">
        <p14:creationId xmlns:p14="http://schemas.microsoft.com/office/powerpoint/2010/main" val="328828517"/>
      </p:ext>
    </p:extLst>
  </p:cSld>
  <p:clrMapOvr>
    <a:masterClrMapping/>
  </p:clrMapOvr>
  <p:transition xmlns:p14="http://schemas.microsoft.com/office/powerpoint/2010/main" advTm="120687"/>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Box 5"/>
          <p:cNvSpPr txBox="1">
            <a:spLocks noChangeArrowheads="1"/>
          </p:cNvSpPr>
          <p:nvPr/>
        </p:nvSpPr>
        <p:spPr bwMode="auto">
          <a:xfrm>
            <a:off x="611560" y="1124744"/>
            <a:ext cx="777044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zh-CN" sz="2200" dirty="0"/>
              <a:t>The </a:t>
            </a:r>
            <a:r>
              <a:rPr lang="en-US" altLang="zh-CN" sz="2200" dirty="0" smtClean="0"/>
              <a:t>capacity </a:t>
            </a:r>
            <a:r>
              <a:rPr lang="en-US" altLang="zh-CN" sz="2200" dirty="0"/>
              <a:t>from        </a:t>
            </a:r>
            <a:r>
              <a:rPr lang="en-US" altLang="zh-CN" sz="2200" dirty="0" smtClean="0"/>
              <a:t>to        with       </a:t>
            </a:r>
            <a:r>
              <a:rPr lang="en-US" altLang="zh-CN" sz="2200" dirty="0"/>
              <a:t>power units is given </a:t>
            </a:r>
            <a:endParaRPr lang="zh-CN" altLang="en-US" sz="2200" dirty="0"/>
          </a:p>
        </p:txBody>
      </p:sp>
      <p:sp>
        <p:nvSpPr>
          <p:cNvPr id="87044" name="TextBox 7"/>
          <p:cNvSpPr txBox="1">
            <a:spLocks noChangeArrowheads="1"/>
          </p:cNvSpPr>
          <p:nvPr/>
        </p:nvSpPr>
        <p:spPr bwMode="auto">
          <a:xfrm>
            <a:off x="611560" y="2564904"/>
            <a:ext cx="71056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zh-CN" sz="2200" dirty="0" smtClean="0"/>
              <a:t>The capacity </a:t>
            </a:r>
            <a:r>
              <a:rPr lang="en-US" altLang="zh-CN" sz="2200" dirty="0"/>
              <a:t>of the wire-tap channel from      </a:t>
            </a:r>
            <a:r>
              <a:rPr lang="en-US" altLang="zh-CN" sz="2200" dirty="0" smtClean="0"/>
              <a:t> </a:t>
            </a:r>
            <a:r>
              <a:rPr lang="en-US" altLang="zh-CN" sz="2200" dirty="0"/>
              <a:t>to E </a:t>
            </a:r>
            <a:r>
              <a:rPr lang="en-US" altLang="zh-CN" sz="2200" dirty="0" smtClean="0"/>
              <a:t>is</a:t>
            </a:r>
            <a:endParaRPr lang="zh-CN" altLang="en-US" sz="2200" dirty="0"/>
          </a:p>
        </p:txBody>
      </p:sp>
      <p:graphicFrame>
        <p:nvGraphicFramePr>
          <p:cNvPr id="87047" name="Object 5"/>
          <p:cNvGraphicFramePr>
            <a:graphicFrameLocks noChangeAspect="1"/>
          </p:cNvGraphicFramePr>
          <p:nvPr>
            <p:extLst>
              <p:ext uri="{D42A27DB-BD31-4B8C-83A1-F6EECF244321}">
                <p14:modId xmlns:p14="http://schemas.microsoft.com/office/powerpoint/2010/main" val="2313876454"/>
              </p:ext>
            </p:extLst>
          </p:nvPr>
        </p:nvGraphicFramePr>
        <p:xfrm>
          <a:off x="2915816" y="1124744"/>
          <a:ext cx="393700" cy="496887"/>
        </p:xfrm>
        <a:graphic>
          <a:graphicData uri="http://schemas.openxmlformats.org/presentationml/2006/ole">
            <mc:AlternateContent xmlns:mc="http://schemas.openxmlformats.org/markup-compatibility/2006">
              <mc:Choice xmlns:v="urn:schemas-microsoft-com:vml" Requires="v">
                <p:oleObj spid="_x0000_s439333" name="Equation" r:id="rId5" imgW="190417" imgH="241195" progId="">
                  <p:embed/>
                </p:oleObj>
              </mc:Choice>
              <mc:Fallback>
                <p:oleObj name="Equation" r:id="rId5" imgW="190417" imgH="241195"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5816" y="1124744"/>
                        <a:ext cx="3937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87048" name="Object 6"/>
          <p:cNvGraphicFramePr>
            <a:graphicFrameLocks noChangeAspect="1"/>
          </p:cNvGraphicFramePr>
          <p:nvPr>
            <p:extLst>
              <p:ext uri="{D42A27DB-BD31-4B8C-83A1-F6EECF244321}">
                <p14:modId xmlns:p14="http://schemas.microsoft.com/office/powerpoint/2010/main" val="3085052647"/>
              </p:ext>
            </p:extLst>
          </p:nvPr>
        </p:nvGraphicFramePr>
        <p:xfrm>
          <a:off x="3635896" y="1124744"/>
          <a:ext cx="419100" cy="496887"/>
        </p:xfrm>
        <a:graphic>
          <a:graphicData uri="http://schemas.openxmlformats.org/presentationml/2006/ole">
            <mc:AlternateContent xmlns:mc="http://schemas.openxmlformats.org/markup-compatibility/2006">
              <mc:Choice xmlns:v="urn:schemas-microsoft-com:vml" Requires="v">
                <p:oleObj spid="_x0000_s439334" name="Equation" r:id="rId7" imgW="203112" imgH="241195" progId="">
                  <p:embed/>
                </p:oleObj>
              </mc:Choice>
              <mc:Fallback>
                <p:oleObj name="Equation" r:id="rId7" imgW="203112" imgH="241195"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5896" y="1124744"/>
                        <a:ext cx="4191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87049" name="Object 7"/>
          <p:cNvGraphicFramePr>
            <a:graphicFrameLocks noChangeAspect="1"/>
          </p:cNvGraphicFramePr>
          <p:nvPr>
            <p:extLst>
              <p:ext uri="{D42A27DB-BD31-4B8C-83A1-F6EECF244321}">
                <p14:modId xmlns:p14="http://schemas.microsoft.com/office/powerpoint/2010/main" val="2053774978"/>
              </p:ext>
            </p:extLst>
          </p:nvPr>
        </p:nvGraphicFramePr>
        <p:xfrm>
          <a:off x="4664323" y="1124744"/>
          <a:ext cx="339725" cy="419100"/>
        </p:xfrm>
        <a:graphic>
          <a:graphicData uri="http://schemas.openxmlformats.org/presentationml/2006/ole">
            <mc:AlternateContent xmlns:mc="http://schemas.openxmlformats.org/markup-compatibility/2006">
              <mc:Choice xmlns:v="urn:schemas-microsoft-com:vml" Requires="v">
                <p:oleObj spid="_x0000_s439335" name="Equation" r:id="rId9" imgW="164957" imgH="203024" progId="">
                  <p:embed/>
                </p:oleObj>
              </mc:Choice>
              <mc:Fallback>
                <p:oleObj name="Equation" r:id="rId9" imgW="164957" imgH="203024"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64323" y="1124744"/>
                        <a:ext cx="33972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87050" name="Object 8"/>
          <p:cNvGraphicFramePr>
            <a:graphicFrameLocks noChangeAspect="1"/>
          </p:cNvGraphicFramePr>
          <p:nvPr>
            <p:extLst>
              <p:ext uri="{D42A27DB-BD31-4B8C-83A1-F6EECF244321}">
                <p14:modId xmlns:p14="http://schemas.microsoft.com/office/powerpoint/2010/main" val="1206251232"/>
              </p:ext>
            </p:extLst>
          </p:nvPr>
        </p:nvGraphicFramePr>
        <p:xfrm>
          <a:off x="5436096" y="2564904"/>
          <a:ext cx="392113" cy="496887"/>
        </p:xfrm>
        <a:graphic>
          <a:graphicData uri="http://schemas.openxmlformats.org/presentationml/2006/ole">
            <mc:AlternateContent xmlns:mc="http://schemas.openxmlformats.org/markup-compatibility/2006">
              <mc:Choice xmlns:v="urn:schemas-microsoft-com:vml" Requires="v">
                <p:oleObj spid="_x0000_s439336" name="Equation" r:id="rId11" imgW="190417" imgH="241195" progId="">
                  <p:embed/>
                </p:oleObj>
              </mc:Choice>
              <mc:Fallback>
                <p:oleObj name="Equation" r:id="rId11" imgW="190417" imgH="241195"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6096" y="2564904"/>
                        <a:ext cx="392113"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 name="Rectangle 13"/>
          <p:cNvSpPr txBox="1">
            <a:spLocks noChangeArrowheads="1"/>
          </p:cNvSpPr>
          <p:nvPr/>
        </p:nvSpPr>
        <p:spPr>
          <a:xfrm>
            <a:off x="1676400" y="282575"/>
            <a:ext cx="5761038" cy="631825"/>
          </a:xfrm>
          <a:prstGeom prst="rect">
            <a:avLst/>
          </a:prstGeom>
        </p:spPr>
        <p:txBody>
          <a:bodyPr/>
          <a:lstStyle/>
          <a:p>
            <a:pPr algn="ctr">
              <a:defRPr/>
            </a:pPr>
            <a:r>
              <a:rPr lang="en-US" altLang="zh-CN" sz="3200" b="1" dirty="0">
                <a:solidFill>
                  <a:schemeClr val="tx2"/>
                </a:solidFill>
                <a:effectLst>
                  <a:outerShdw blurRad="38100" dist="38100" dir="2700000" algn="tl">
                    <a:srgbClr val="DDDDDD"/>
                  </a:outerShdw>
                </a:effectLst>
                <a:latin typeface="Arial" charset="0"/>
                <a:ea typeface="ＭＳ Ｐゴシック" charset="-128"/>
              </a:rPr>
              <a:t>System Model</a:t>
            </a:r>
          </a:p>
        </p:txBody>
      </p:sp>
      <p:pic>
        <p:nvPicPr>
          <p:cNvPr id="151871" name="Picture 134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79712" y="1556792"/>
            <a:ext cx="5072158"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1877" name="Picture 134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907704" y="2996952"/>
            <a:ext cx="5077023"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5"/>
          <p:cNvSpPr txBox="1">
            <a:spLocks noChangeArrowheads="1"/>
          </p:cNvSpPr>
          <p:nvPr/>
        </p:nvSpPr>
        <p:spPr bwMode="auto">
          <a:xfrm>
            <a:off x="683568" y="4005064"/>
            <a:ext cx="68421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zh-CN" sz="2200" dirty="0"/>
              <a:t>The secrecy rate of </a:t>
            </a:r>
            <a:r>
              <a:rPr lang="en-US" altLang="zh-CN" sz="2200" dirty="0" err="1" smtClean="0"/>
              <a:t>souce</a:t>
            </a:r>
            <a:r>
              <a:rPr lang="en-US" altLang="zh-CN" sz="2200" dirty="0" smtClean="0"/>
              <a:t> </a:t>
            </a:r>
            <a:r>
              <a:rPr lang="en-US" altLang="zh-CN" sz="2200" dirty="0" err="1"/>
              <a:t>i</a:t>
            </a:r>
            <a:r>
              <a:rPr lang="en-US" altLang="zh-CN" sz="2200" dirty="0"/>
              <a:t> is then given by</a:t>
            </a:r>
            <a:endParaRPr lang="zh-CN" altLang="en-US" sz="2200" dirty="0"/>
          </a:p>
        </p:txBody>
      </p:sp>
      <p:graphicFrame>
        <p:nvGraphicFramePr>
          <p:cNvPr id="346118" name="Object 6"/>
          <p:cNvGraphicFramePr>
            <a:graphicFrameLocks noChangeAspect="1"/>
          </p:cNvGraphicFramePr>
          <p:nvPr/>
        </p:nvGraphicFramePr>
        <p:xfrm>
          <a:off x="2268636" y="4509120"/>
          <a:ext cx="4319588" cy="432048"/>
        </p:xfrm>
        <a:graphic>
          <a:graphicData uri="http://schemas.openxmlformats.org/presentationml/2006/ole">
            <mc:AlternateContent xmlns:mc="http://schemas.openxmlformats.org/markup-compatibility/2006">
              <mc:Choice xmlns:v="urn:schemas-microsoft-com:vml" Requires="v">
                <p:oleObj spid="_x0000_s439337" name="Equation" r:id="rId14" imgW="2044700" imgH="279400" progId="">
                  <p:embed/>
                </p:oleObj>
              </mc:Choice>
              <mc:Fallback>
                <p:oleObj name="Equation" r:id="rId14" imgW="2044700" imgH="279400"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68636" y="4509120"/>
                        <a:ext cx="4319588"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 name="TextBox 8"/>
          <p:cNvSpPr txBox="1">
            <a:spLocks noChangeArrowheads="1"/>
          </p:cNvSpPr>
          <p:nvPr/>
        </p:nvSpPr>
        <p:spPr bwMode="auto">
          <a:xfrm>
            <a:off x="769764" y="4941168"/>
            <a:ext cx="805070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zh-CN" sz="2200" dirty="0"/>
              <a:t>The marginal secrecy rate (the secrecy rate increase due to the current unit) of the k-</a:t>
            </a:r>
            <a:r>
              <a:rPr lang="en-US" altLang="zh-CN" sz="2200" dirty="0" err="1"/>
              <a:t>th</a:t>
            </a:r>
            <a:r>
              <a:rPr lang="en-US" altLang="zh-CN" sz="2200" dirty="0"/>
              <a:t> unit for SU pair </a:t>
            </a:r>
            <a:r>
              <a:rPr lang="en-US" altLang="zh-CN" sz="2200" dirty="0" err="1"/>
              <a:t>i</a:t>
            </a:r>
            <a:r>
              <a:rPr lang="en-US" altLang="zh-CN" sz="2200" dirty="0"/>
              <a:t> </a:t>
            </a:r>
            <a:r>
              <a:rPr lang="en-US" altLang="zh-CN" sz="2200" dirty="0" smtClean="0"/>
              <a:t>is</a:t>
            </a:r>
            <a:endParaRPr lang="zh-CN" altLang="en-US" sz="2200" dirty="0"/>
          </a:p>
        </p:txBody>
      </p:sp>
      <p:graphicFrame>
        <p:nvGraphicFramePr>
          <p:cNvPr id="346119" name="Object 7"/>
          <p:cNvGraphicFramePr>
            <a:graphicFrameLocks noChangeAspect="1"/>
          </p:cNvGraphicFramePr>
          <p:nvPr/>
        </p:nvGraphicFramePr>
        <p:xfrm>
          <a:off x="2123728" y="5733256"/>
          <a:ext cx="4648200" cy="465584"/>
        </p:xfrm>
        <a:graphic>
          <a:graphicData uri="http://schemas.openxmlformats.org/presentationml/2006/ole">
            <mc:AlternateContent xmlns:mc="http://schemas.openxmlformats.org/markup-compatibility/2006">
              <mc:Choice xmlns:v="urn:schemas-microsoft-com:vml" Requires="v">
                <p:oleObj spid="_x0000_s439338" name="Equation" r:id="rId16" imgW="2006600" imgH="279400" progId="Equation.3">
                  <p:embed/>
                </p:oleObj>
              </mc:Choice>
              <mc:Fallback>
                <p:oleObj name="Equation" r:id="rId16" imgW="2006600" imgH="2794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23728" y="5733256"/>
                        <a:ext cx="4648200" cy="465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5" name="灯片编号占位符 3"/>
          <p:cNvSpPr>
            <a:spLocks noGrp="1"/>
          </p:cNvSpPr>
          <p:nvPr>
            <p:ph type="sldNum" sz="quarter" idx="11"/>
          </p:nvPr>
        </p:nvSpPr>
        <p:spPr>
          <a:xfrm>
            <a:off x="4114800" y="6477000"/>
            <a:ext cx="608013" cy="303213"/>
          </a:xfrm>
        </p:spPr>
        <p:txBody>
          <a:bodyPr/>
          <a:lstStyle/>
          <a:p>
            <a:pPr>
              <a:defRPr/>
            </a:pPr>
            <a:r>
              <a:rPr lang="en-US" smtClean="0"/>
              <a:t>[</a:t>
            </a:r>
            <a:fld id="{76C16D65-260D-406F-A2BF-AB769FEB7B8A}" type="slidenum">
              <a:rPr lang="en-US" smtClean="0"/>
              <a:pPr>
                <a:defRPr/>
              </a:pPr>
              <a:t>66</a:t>
            </a:fld>
            <a:r>
              <a:rPr lang="en-US" smtClean="0"/>
              <a:t>]</a:t>
            </a:r>
            <a:endParaRPr lang="en-US" dirty="0"/>
          </a:p>
        </p:txBody>
      </p:sp>
    </p:spTree>
    <p:custDataLst>
      <p:tags r:id="rId2"/>
    </p:custDataLst>
    <p:extLst>
      <p:ext uri="{BB962C8B-B14F-4D97-AF65-F5344CB8AC3E}">
        <p14:creationId xmlns:p14="http://schemas.microsoft.com/office/powerpoint/2010/main" val="608878429"/>
      </p:ext>
    </p:extLst>
  </p:cSld>
  <p:clrMapOvr>
    <a:masterClrMapping/>
  </p:clrMapOvr>
  <p:transition xmlns:p14="http://schemas.microsoft.com/office/powerpoint/2010/main" advTm="54844"/>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bwMode="auto">
          <a:xfrm>
            <a:off x="4286248" y="1071546"/>
            <a:ext cx="2571768" cy="500066"/>
          </a:xfrm>
          <a:prstGeom prst="roundRect">
            <a:avLst/>
          </a:prstGeom>
          <a:ln w="38100">
            <a:solidFill>
              <a:srgbClr val="FF0000"/>
            </a:solidFill>
            <a:headEnd type="triangle" w="med" len="med"/>
            <a:tailEnd type="triangl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smtClean="0">
              <a:ln>
                <a:noFill/>
              </a:ln>
              <a:solidFill>
                <a:schemeClr val="tx1"/>
              </a:solidFill>
              <a:effectLst/>
              <a:latin typeface="Times New Roman" pitchFamily="18" charset="0"/>
            </a:endParaRPr>
          </a:p>
        </p:txBody>
      </p:sp>
      <p:sp>
        <p:nvSpPr>
          <p:cNvPr id="12" name="Rectangle 3"/>
          <p:cNvSpPr>
            <a:spLocks noGrp="1" noChangeArrowheads="1"/>
          </p:cNvSpPr>
          <p:nvPr>
            <p:ph idx="1"/>
            <p:custDataLst>
              <p:tags r:id="rId2"/>
            </p:custDataLst>
          </p:nvPr>
        </p:nvSpPr>
        <p:spPr>
          <a:xfrm>
            <a:off x="381000" y="1143000"/>
            <a:ext cx="8458200" cy="3552800"/>
          </a:xfrm>
          <a:ln>
            <a:miter lim="800000"/>
            <a:headEnd/>
            <a:tailEnd/>
          </a:ln>
          <a:extLst/>
        </p:spPr>
        <p:txBody>
          <a:bodyPr>
            <a:normAutofit/>
          </a:bodyPr>
          <a:lstStyle/>
          <a:p>
            <a:pPr algn="just" eaLnBrk="1" hangingPunct="1">
              <a:lnSpc>
                <a:spcPct val="90000"/>
              </a:lnSpc>
              <a:defRPr/>
            </a:pPr>
            <a:r>
              <a:rPr lang="en-US" altLang="zh-CN" dirty="0" smtClean="0">
                <a:ea typeface="ＭＳ Ｐゴシック" pitchFamily="34" charset="-128"/>
                <a:cs typeface="Arial" pitchFamily="34" charset="0"/>
              </a:rPr>
              <a:t>The </a:t>
            </a:r>
            <a:r>
              <a:rPr lang="en-US" altLang="zh-CN" dirty="0" err="1" smtClean="0">
                <a:ea typeface="ＭＳ Ｐゴシック" pitchFamily="34" charset="-128"/>
                <a:cs typeface="Arial" pitchFamily="34" charset="0"/>
              </a:rPr>
              <a:t>Vickrey</a:t>
            </a:r>
            <a:r>
              <a:rPr lang="en-US" altLang="zh-CN" dirty="0" smtClean="0">
                <a:ea typeface="ＭＳ Ｐゴシック" pitchFamily="34" charset="-128"/>
                <a:cs typeface="Arial" pitchFamily="34" charset="0"/>
              </a:rPr>
              <a:t> auction has the truth </a:t>
            </a:r>
            <a:r>
              <a:rPr lang="en-US" altLang="zh-CN" dirty="0">
                <a:ea typeface="ＭＳ Ｐゴシック" pitchFamily="34" charset="-128"/>
                <a:cs typeface="Arial" pitchFamily="34" charset="0"/>
              </a:rPr>
              <a:t>telling </a:t>
            </a:r>
            <a:r>
              <a:rPr lang="en-US" altLang="zh-CN" dirty="0" smtClean="0">
                <a:ea typeface="ＭＳ Ｐゴシック" pitchFamily="34" charset="-128"/>
                <a:cs typeface="Arial" pitchFamily="34" charset="0"/>
              </a:rPr>
              <a:t>property, </a:t>
            </a:r>
            <a:r>
              <a:rPr lang="en-US" altLang="zh-CN" dirty="0">
                <a:ea typeface="ＭＳ Ｐゴシック" pitchFamily="34" charset="-128"/>
                <a:cs typeface="Arial" pitchFamily="34" charset="0"/>
              </a:rPr>
              <a:t>which implies that each bidder will submit bids equal to its corresponding values to maximize its </a:t>
            </a:r>
            <a:r>
              <a:rPr lang="en-US" altLang="zh-CN" dirty="0" smtClean="0">
                <a:ea typeface="ＭＳ Ｐゴシック" pitchFamily="34" charset="-128"/>
                <a:cs typeface="Arial" pitchFamily="34" charset="0"/>
              </a:rPr>
              <a:t>own payoff.</a:t>
            </a:r>
            <a:endParaRPr lang="en-US" altLang="zh-CN" dirty="0">
              <a:ea typeface="ＭＳ Ｐゴシック" pitchFamily="34" charset="-128"/>
              <a:cs typeface="Arial" pitchFamily="34" charset="0"/>
            </a:endParaRPr>
          </a:p>
        </p:txBody>
      </p:sp>
      <p:sp>
        <p:nvSpPr>
          <p:cNvPr id="7" name="Rectangle 13"/>
          <p:cNvSpPr txBox="1">
            <a:spLocks noChangeArrowheads="1"/>
          </p:cNvSpPr>
          <p:nvPr/>
        </p:nvSpPr>
        <p:spPr>
          <a:xfrm>
            <a:off x="899592" y="282575"/>
            <a:ext cx="6984776" cy="631825"/>
          </a:xfrm>
          <a:prstGeom prst="rect">
            <a:avLst/>
          </a:prstGeom>
        </p:spPr>
        <p:txBody>
          <a:bodyPr/>
          <a:lstStyle/>
          <a:p>
            <a:pPr marL="0" lvl="1" algn="ctr">
              <a:defRPr/>
            </a:pPr>
            <a:r>
              <a:rPr lang="en-GB" altLang="zh-CN" sz="3200" b="1" dirty="0" err="1" smtClean="0">
                <a:solidFill>
                  <a:schemeClr val="tx2"/>
                </a:solidFill>
                <a:effectLst>
                  <a:outerShdw blurRad="38100" dist="38100" dir="2700000" algn="tl">
                    <a:srgbClr val="DDDDDD"/>
                  </a:outerShdw>
                </a:effectLst>
                <a:latin typeface="Arial" charset="0"/>
                <a:ea typeface="ＭＳ Ｐゴシック" charset="-128"/>
              </a:rPr>
              <a:t>Vickrey</a:t>
            </a:r>
            <a:r>
              <a:rPr lang="en-GB" altLang="zh-CN" sz="3200" b="1" dirty="0" smtClean="0">
                <a:solidFill>
                  <a:schemeClr val="tx2"/>
                </a:solidFill>
                <a:effectLst>
                  <a:outerShdw blurRad="38100" dist="38100" dir="2700000" algn="tl">
                    <a:srgbClr val="DDDDDD"/>
                  </a:outerShdw>
                </a:effectLst>
                <a:latin typeface="Arial" charset="0"/>
                <a:ea typeface="ＭＳ Ｐゴシック" charset="-128"/>
              </a:rPr>
              <a:t> Auction </a:t>
            </a:r>
            <a:r>
              <a:rPr lang="en-US" altLang="zh-CN" sz="3200" b="1" dirty="0" smtClean="0">
                <a:solidFill>
                  <a:schemeClr val="tx2"/>
                </a:solidFill>
                <a:effectLst>
                  <a:outerShdw blurRad="38100" dist="38100" dir="2700000" algn="tl">
                    <a:srgbClr val="DDDDDD"/>
                  </a:outerShdw>
                </a:effectLst>
                <a:latin typeface="Arial" charset="0"/>
                <a:ea typeface="ＭＳ Ｐゴシック" charset="-128"/>
              </a:rPr>
              <a:t>Algorithms</a:t>
            </a:r>
            <a:endParaRPr lang="en-US" altLang="zh-CN" sz="3200" b="1" dirty="0">
              <a:solidFill>
                <a:schemeClr val="tx2"/>
              </a:solidFill>
              <a:effectLst>
                <a:outerShdw blurRad="38100" dist="38100" dir="2700000" algn="tl">
                  <a:srgbClr val="DDDDDD"/>
                </a:outerShdw>
              </a:effectLst>
              <a:latin typeface="Arial" charset="0"/>
              <a:ea typeface="ＭＳ Ｐゴシック" charset="-128"/>
            </a:endParaRPr>
          </a:p>
        </p:txBody>
      </p:sp>
      <p:pic>
        <p:nvPicPr>
          <p:cNvPr id="89322" name="Picture 23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7824" y="2276872"/>
            <a:ext cx="3143272" cy="55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9572" y="2924944"/>
            <a:ext cx="6424855" cy="3337738"/>
          </a:xfrm>
          <a:prstGeom prst="rect">
            <a:avLst/>
          </a:prstGeom>
        </p:spPr>
      </p:pic>
      <p:sp>
        <p:nvSpPr>
          <p:cNvPr id="8" name="圆角矩形 7"/>
          <p:cNvSpPr/>
          <p:nvPr/>
        </p:nvSpPr>
        <p:spPr bwMode="auto">
          <a:xfrm>
            <a:off x="2000232" y="5357826"/>
            <a:ext cx="4786346" cy="357190"/>
          </a:xfrm>
          <a:prstGeom prst="roundRect">
            <a:avLst/>
          </a:prstGeom>
          <a:solidFill>
            <a:schemeClr val="lt1">
              <a:alpha val="0"/>
            </a:schemeClr>
          </a:solidFill>
          <a:ln w="38100">
            <a:solidFill>
              <a:srgbClr val="FF0000"/>
            </a:solidFill>
            <a:headEnd type="triangle" w="med" len="med"/>
            <a:tailEnd type="triangl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smtClean="0">
              <a:ln>
                <a:noFill/>
              </a:ln>
              <a:solidFill>
                <a:schemeClr val="tx1"/>
              </a:solidFill>
              <a:effectLst/>
              <a:latin typeface="Times New Roman" pitchFamily="18" charset="0"/>
            </a:endParaRPr>
          </a:p>
        </p:txBody>
      </p:sp>
      <p:sp>
        <p:nvSpPr>
          <p:cNvPr id="9" name="圆角矩形 8"/>
          <p:cNvSpPr/>
          <p:nvPr/>
        </p:nvSpPr>
        <p:spPr bwMode="auto">
          <a:xfrm>
            <a:off x="1928794" y="3357562"/>
            <a:ext cx="4786346" cy="357190"/>
          </a:xfrm>
          <a:prstGeom prst="roundRect">
            <a:avLst/>
          </a:prstGeom>
          <a:solidFill>
            <a:schemeClr val="lt1">
              <a:alpha val="0"/>
            </a:schemeClr>
          </a:solidFill>
          <a:ln w="38100">
            <a:solidFill>
              <a:srgbClr val="FF0000"/>
            </a:solidFill>
            <a:headEnd type="triangle" w="med" len="med"/>
            <a:tailEnd type="triangl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smtClean="0">
              <a:ln>
                <a:noFill/>
              </a:ln>
              <a:solidFill>
                <a:schemeClr val="tx1"/>
              </a:solidFill>
              <a:effectLst/>
              <a:latin typeface="Times New Roman" pitchFamily="18" charset="0"/>
            </a:endParaRPr>
          </a:p>
        </p:txBody>
      </p:sp>
      <p:sp>
        <p:nvSpPr>
          <p:cNvPr id="10" name="灯片编号占位符 3"/>
          <p:cNvSpPr>
            <a:spLocks noGrp="1"/>
          </p:cNvSpPr>
          <p:nvPr>
            <p:ph type="sldNum" sz="quarter" idx="11"/>
          </p:nvPr>
        </p:nvSpPr>
        <p:spPr>
          <a:xfrm>
            <a:off x="4114800" y="6477000"/>
            <a:ext cx="608013" cy="303213"/>
          </a:xfrm>
        </p:spPr>
        <p:txBody>
          <a:bodyPr/>
          <a:lstStyle/>
          <a:p>
            <a:pPr>
              <a:defRPr/>
            </a:pPr>
            <a:r>
              <a:rPr lang="en-US" smtClean="0"/>
              <a:t>[</a:t>
            </a:r>
            <a:fld id="{76C16D65-260D-406F-A2BF-AB769FEB7B8A}" type="slidenum">
              <a:rPr lang="en-US" smtClean="0"/>
              <a:pPr>
                <a:defRPr/>
              </a:pPr>
              <a:t>67</a:t>
            </a:fld>
            <a:r>
              <a:rPr lang="en-US" smtClean="0"/>
              <a:t>]</a:t>
            </a:r>
            <a:endParaRPr lang="en-US" dirty="0"/>
          </a:p>
        </p:txBody>
      </p:sp>
    </p:spTree>
    <p:custDataLst>
      <p:tags r:id="rId1"/>
    </p:custDataLst>
    <p:extLst>
      <p:ext uri="{BB962C8B-B14F-4D97-AF65-F5344CB8AC3E}">
        <p14:creationId xmlns:p14="http://schemas.microsoft.com/office/powerpoint/2010/main" val="1090030786"/>
      </p:ext>
    </p:extLst>
  </p:cSld>
  <p:clrMapOvr>
    <a:masterClrMapping/>
  </p:clrMapOvr>
  <p:transition xmlns:p14="http://schemas.microsoft.com/office/powerpoint/2010/main" advTm="99907"/>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3" name="图片 8" descr="QQ截图20120314215720.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075765"/>
            <a:ext cx="8532440" cy="4801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3"/>
          <p:cNvSpPr txBox="1">
            <a:spLocks noChangeArrowheads="1"/>
          </p:cNvSpPr>
          <p:nvPr/>
        </p:nvSpPr>
        <p:spPr>
          <a:xfrm>
            <a:off x="755576" y="282575"/>
            <a:ext cx="7416824" cy="631825"/>
          </a:xfrm>
          <a:prstGeom prst="rect">
            <a:avLst/>
          </a:prstGeom>
        </p:spPr>
        <p:txBody>
          <a:bodyPr/>
          <a:lstStyle/>
          <a:p>
            <a:pPr algn="ctr">
              <a:defRPr/>
            </a:pPr>
            <a:r>
              <a:rPr lang="en-US" altLang="zh-CN" sz="3200" b="1" dirty="0" smtClean="0">
                <a:solidFill>
                  <a:schemeClr val="tx2"/>
                </a:solidFill>
                <a:effectLst>
                  <a:outerShdw blurRad="38100" dist="38100" dir="2700000" algn="tl">
                    <a:srgbClr val="DDDDDD"/>
                  </a:outerShdw>
                </a:effectLst>
                <a:latin typeface="Arial" charset="0"/>
                <a:ea typeface="ＭＳ Ｐゴシック" charset="-128"/>
              </a:rPr>
              <a:t>Sequential First-Price Algorithms</a:t>
            </a:r>
            <a:endParaRPr lang="en-US" altLang="zh-CN" sz="3200" b="1" dirty="0">
              <a:solidFill>
                <a:schemeClr val="tx2"/>
              </a:solidFill>
              <a:effectLst>
                <a:outerShdw blurRad="38100" dist="38100" dir="2700000" algn="tl">
                  <a:srgbClr val="DDDDDD"/>
                </a:outerShdw>
              </a:effectLst>
              <a:latin typeface="Arial" charset="0"/>
              <a:ea typeface="ＭＳ Ｐゴシック" charset="-128"/>
            </a:endParaRPr>
          </a:p>
        </p:txBody>
      </p:sp>
      <p:sp>
        <p:nvSpPr>
          <p:cNvPr id="5" name="圆角矩形 4"/>
          <p:cNvSpPr/>
          <p:nvPr/>
        </p:nvSpPr>
        <p:spPr bwMode="auto">
          <a:xfrm>
            <a:off x="642910" y="4071942"/>
            <a:ext cx="4786346" cy="714380"/>
          </a:xfrm>
          <a:prstGeom prst="roundRect">
            <a:avLst/>
          </a:prstGeom>
          <a:solidFill>
            <a:schemeClr val="lt1">
              <a:alpha val="0"/>
            </a:schemeClr>
          </a:solidFill>
          <a:ln w="38100">
            <a:solidFill>
              <a:srgbClr val="FF0000"/>
            </a:solidFill>
            <a:headEnd type="triangle" w="med" len="med"/>
            <a:tailEnd type="triangl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smtClean="0">
              <a:ln>
                <a:noFill/>
              </a:ln>
              <a:solidFill>
                <a:schemeClr val="tx1"/>
              </a:solidFill>
              <a:effectLst/>
              <a:latin typeface="Times New Roman" pitchFamily="18" charset="0"/>
            </a:endParaRPr>
          </a:p>
        </p:txBody>
      </p:sp>
      <p:sp>
        <p:nvSpPr>
          <p:cNvPr id="6" name="圆角矩形 5"/>
          <p:cNvSpPr/>
          <p:nvPr/>
        </p:nvSpPr>
        <p:spPr bwMode="auto">
          <a:xfrm>
            <a:off x="571472" y="1571612"/>
            <a:ext cx="8215370" cy="1714512"/>
          </a:xfrm>
          <a:prstGeom prst="roundRect">
            <a:avLst/>
          </a:prstGeom>
          <a:solidFill>
            <a:schemeClr val="lt1">
              <a:alpha val="0"/>
            </a:schemeClr>
          </a:solidFill>
          <a:ln w="38100">
            <a:solidFill>
              <a:srgbClr val="FF0000"/>
            </a:solidFill>
            <a:headEnd type="triangle" w="med" len="med"/>
            <a:tailEnd type="triangl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smtClean="0">
              <a:ln>
                <a:noFill/>
              </a:ln>
              <a:solidFill>
                <a:schemeClr val="tx1"/>
              </a:solidFill>
              <a:effectLst/>
              <a:latin typeface="Times New Roman" pitchFamily="18" charset="0"/>
            </a:endParaRPr>
          </a:p>
        </p:txBody>
      </p:sp>
      <p:sp>
        <p:nvSpPr>
          <p:cNvPr id="7" name="圆角矩形 6"/>
          <p:cNvSpPr/>
          <p:nvPr/>
        </p:nvSpPr>
        <p:spPr bwMode="auto">
          <a:xfrm>
            <a:off x="571472" y="4857760"/>
            <a:ext cx="8215370" cy="500066"/>
          </a:xfrm>
          <a:prstGeom prst="roundRect">
            <a:avLst/>
          </a:prstGeom>
          <a:solidFill>
            <a:schemeClr val="lt1">
              <a:alpha val="0"/>
            </a:schemeClr>
          </a:solidFill>
          <a:ln w="38100">
            <a:solidFill>
              <a:srgbClr val="FF0000"/>
            </a:solidFill>
            <a:headEnd type="triangle" w="med" len="med"/>
            <a:tailEnd type="triangl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smtClean="0">
              <a:ln>
                <a:noFill/>
              </a:ln>
              <a:solidFill>
                <a:schemeClr val="tx1"/>
              </a:solidFill>
              <a:effectLst/>
              <a:latin typeface="Times New Roman" pitchFamily="18" charset="0"/>
            </a:endParaRPr>
          </a:p>
        </p:txBody>
      </p:sp>
      <p:sp>
        <p:nvSpPr>
          <p:cNvPr id="8" name="灯片编号占位符 3"/>
          <p:cNvSpPr>
            <a:spLocks noGrp="1"/>
          </p:cNvSpPr>
          <p:nvPr>
            <p:ph type="sldNum" sz="quarter" idx="11"/>
          </p:nvPr>
        </p:nvSpPr>
        <p:spPr>
          <a:xfrm>
            <a:off x="4114800" y="6477000"/>
            <a:ext cx="608013" cy="303213"/>
          </a:xfrm>
        </p:spPr>
        <p:txBody>
          <a:bodyPr/>
          <a:lstStyle/>
          <a:p>
            <a:pPr>
              <a:defRPr/>
            </a:pPr>
            <a:r>
              <a:rPr lang="en-US" smtClean="0"/>
              <a:t>[</a:t>
            </a:r>
            <a:fld id="{76C16D65-260D-406F-A2BF-AB769FEB7B8A}" type="slidenum">
              <a:rPr lang="en-US" smtClean="0"/>
              <a:pPr>
                <a:defRPr/>
              </a:pPr>
              <a:t>68</a:t>
            </a:fld>
            <a:r>
              <a:rPr lang="en-US" smtClean="0"/>
              <a:t>]</a:t>
            </a:r>
            <a:endParaRPr lang="en-US" dirty="0"/>
          </a:p>
        </p:txBody>
      </p:sp>
    </p:spTree>
    <p:custDataLst>
      <p:tags r:id="rId1"/>
    </p:custDataLst>
    <p:extLst>
      <p:ext uri="{BB962C8B-B14F-4D97-AF65-F5344CB8AC3E}">
        <p14:creationId xmlns:p14="http://schemas.microsoft.com/office/powerpoint/2010/main" val="35823512"/>
      </p:ext>
    </p:extLst>
  </p:cSld>
  <p:clrMapOvr>
    <a:masterClrMapping/>
  </p:clrMapOvr>
  <p:transition xmlns:p14="http://schemas.microsoft.com/office/powerpoint/2010/main" advTm="65797"/>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3"/>
          <p:cNvSpPr txBox="1">
            <a:spLocks noChangeArrowheads="1"/>
          </p:cNvSpPr>
          <p:nvPr/>
        </p:nvSpPr>
        <p:spPr>
          <a:xfrm>
            <a:off x="1614714" y="282575"/>
            <a:ext cx="5761038" cy="631825"/>
          </a:xfrm>
          <a:prstGeom prst="rect">
            <a:avLst/>
          </a:prstGeom>
        </p:spPr>
        <p:txBody>
          <a:bodyPr/>
          <a:lstStyle/>
          <a:p>
            <a:pPr algn="ctr">
              <a:defRPr/>
            </a:pPr>
            <a:r>
              <a:rPr lang="en-US" altLang="zh-CN" sz="3200" b="1" dirty="0">
                <a:solidFill>
                  <a:schemeClr val="tx2"/>
                </a:solidFill>
                <a:effectLst>
                  <a:outerShdw blurRad="38100" dist="38100" dir="2700000" algn="tl">
                    <a:srgbClr val="DDDDDD"/>
                  </a:outerShdw>
                </a:effectLst>
                <a:latin typeface="Arial" charset="0"/>
                <a:ea typeface="ＭＳ Ｐゴシック" charset="-128"/>
              </a:rPr>
              <a:t>Simulations</a:t>
            </a:r>
          </a:p>
        </p:txBody>
      </p:sp>
      <p:sp>
        <p:nvSpPr>
          <p:cNvPr id="93189" name="TextBox 5"/>
          <p:cNvSpPr txBox="1">
            <a:spLocks noChangeArrowheads="1"/>
          </p:cNvSpPr>
          <p:nvPr/>
        </p:nvSpPr>
        <p:spPr bwMode="auto">
          <a:xfrm>
            <a:off x="685800" y="1066800"/>
            <a:ext cx="8001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342900" indent="-342900" algn="just" eaLnBrk="1" hangingPunct="1">
              <a:buFont typeface="Wingdings" pitchFamily="2" charset="2"/>
              <a:buChar char="ü"/>
            </a:pPr>
            <a:r>
              <a:rPr lang="en-US" altLang="zh-CN" sz="2000" dirty="0"/>
              <a:t>Both the algorithms achieve high performances in system secrecy </a:t>
            </a:r>
            <a:r>
              <a:rPr lang="en-US" altLang="zh-CN" sz="2000" dirty="0" smtClean="0"/>
              <a:t>rate.</a:t>
            </a:r>
          </a:p>
          <a:p>
            <a:pPr marL="342900" indent="-342900" algn="just" eaLnBrk="1" hangingPunct="1">
              <a:buFont typeface="Wingdings" pitchFamily="2" charset="2"/>
              <a:buChar char="ü"/>
            </a:pPr>
            <a:r>
              <a:rPr lang="en-US" altLang="zh-CN" sz="2000" dirty="0" smtClean="0"/>
              <a:t>The </a:t>
            </a:r>
            <a:r>
              <a:rPr lang="en-US" altLang="zh-CN" sz="2000" dirty="0"/>
              <a:t>Vickrey auction obtains better performance in efficiency while the sequential first-price auction achieves more fairness among </a:t>
            </a:r>
            <a:r>
              <a:rPr lang="en-US" altLang="zh-CN" sz="2000" dirty="0" smtClean="0"/>
              <a:t>SU </a:t>
            </a:r>
            <a:r>
              <a:rPr lang="en-US" altLang="zh-CN" sz="2000" dirty="0"/>
              <a:t>pairs.</a:t>
            </a:r>
            <a:endParaRPr lang="zh-CN" altLang="en-US" sz="2000" dirty="0"/>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29" y="2062162"/>
            <a:ext cx="5513129" cy="4795838"/>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2400" y="2286000"/>
            <a:ext cx="5148263" cy="4320995"/>
          </a:xfrm>
          <a:prstGeom prst="rect">
            <a:avLst/>
          </a:prstGeom>
        </p:spPr>
      </p:pic>
      <p:sp>
        <p:nvSpPr>
          <p:cNvPr id="6" name="灯片编号占位符 5"/>
          <p:cNvSpPr>
            <a:spLocks noGrp="1"/>
          </p:cNvSpPr>
          <p:nvPr>
            <p:ph type="sldNum" sz="quarter" idx="11"/>
          </p:nvPr>
        </p:nvSpPr>
        <p:spPr/>
        <p:txBody>
          <a:bodyPr/>
          <a:lstStyle/>
          <a:p>
            <a:pPr>
              <a:defRPr/>
            </a:pPr>
            <a:r>
              <a:rPr lang="en-US" smtClean="0"/>
              <a:t>[</a:t>
            </a:r>
            <a:fld id="{76C16D65-260D-406F-A2BF-AB769FEB7B8A}" type="slidenum">
              <a:rPr lang="en-US" smtClean="0"/>
              <a:pPr>
                <a:defRPr/>
              </a:pPr>
              <a:t>69</a:t>
            </a:fld>
            <a:r>
              <a:rPr lang="en-US" smtClean="0"/>
              <a:t>]</a:t>
            </a:r>
            <a:endParaRPr lang="en-US" dirty="0"/>
          </a:p>
        </p:txBody>
      </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3189">
                                            <p:txEl>
                                              <p:pRg st="0" end="0"/>
                                            </p:txEl>
                                          </p:spTgt>
                                        </p:tgtEl>
                                        <p:attrNameLst>
                                          <p:attrName>style.visibility</p:attrName>
                                        </p:attrNameLst>
                                      </p:cBhvr>
                                      <p:to>
                                        <p:strVal val="visible"/>
                                      </p:to>
                                    </p:set>
                                    <p:animEffect transition="in" filter="fade">
                                      <p:cBhvr>
                                        <p:cTn id="7" dur="1000"/>
                                        <p:tgtEl>
                                          <p:spTgt spid="93189">
                                            <p:txEl>
                                              <p:pRg st="0" end="0"/>
                                            </p:txEl>
                                          </p:spTgt>
                                        </p:tgtEl>
                                      </p:cBhvr>
                                    </p:animEffect>
                                    <p:anim calcmode="lin" valueType="num">
                                      <p:cBhvr>
                                        <p:cTn id="8" dur="1000" fill="hold"/>
                                        <p:tgtEl>
                                          <p:spTgt spid="9318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318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3189">
                                            <p:txEl>
                                              <p:pRg st="1" end="1"/>
                                            </p:txEl>
                                          </p:spTgt>
                                        </p:tgtEl>
                                        <p:attrNameLst>
                                          <p:attrName>style.visibility</p:attrName>
                                        </p:attrNameLst>
                                      </p:cBhvr>
                                      <p:to>
                                        <p:strVal val="visible"/>
                                      </p:to>
                                    </p:set>
                                    <p:animEffect transition="in" filter="fade">
                                      <p:cBhvr>
                                        <p:cTn id="26" dur="1000"/>
                                        <p:tgtEl>
                                          <p:spTgt spid="93189">
                                            <p:txEl>
                                              <p:pRg st="1" end="1"/>
                                            </p:txEl>
                                          </p:spTgt>
                                        </p:tgtEl>
                                      </p:cBhvr>
                                    </p:animEffect>
                                    <p:anim calcmode="lin" valueType="num">
                                      <p:cBhvr>
                                        <p:cTn id="27" dur="1000" fill="hold"/>
                                        <p:tgtEl>
                                          <p:spTgt spid="93189">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9318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eaLnBrk="1" hangingPunct="1">
              <a:defRPr/>
            </a:pPr>
            <a:r>
              <a:rPr lang="en-US" altLang="zh-CN" sz="3200" i="0" dirty="0">
                <a:ea typeface="ＭＳ Ｐゴシック" pitchFamily="34" charset="-128"/>
              </a:rPr>
              <a:t>Physical Layer </a:t>
            </a:r>
            <a:r>
              <a:rPr lang="en-US" altLang="zh-CN" sz="3200" i="0" dirty="0" smtClean="0">
                <a:ea typeface="ＭＳ Ｐゴシック" pitchFamily="34" charset="-128"/>
              </a:rPr>
              <a:t>Security: An Alternative</a:t>
            </a:r>
            <a:endParaRPr lang="zh-CN" altLang="en-US" sz="3200" i="0" dirty="0">
              <a:ea typeface="ＭＳ Ｐゴシック" pitchFamily="34" charset="-128"/>
            </a:endParaRPr>
          </a:p>
        </p:txBody>
      </p:sp>
      <p:pic>
        <p:nvPicPr>
          <p:cNvPr id="2867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538" y="1371600"/>
            <a:ext cx="8678862"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4" name="灯片编号占位符 3"/>
          <p:cNvSpPr>
            <a:spLocks noGrp="1"/>
          </p:cNvSpPr>
          <p:nvPr>
            <p:ph type="sldNum" sz="quarter" idx="11"/>
          </p:nvPr>
        </p:nvSpPr>
        <p:spPr/>
        <p:txBody>
          <a:bodyPr/>
          <a:lstStyle/>
          <a:p>
            <a:pPr>
              <a:defRPr/>
            </a:pPr>
            <a:r>
              <a:rPr lang="en-US" smtClean="0"/>
              <a:t>[</a:t>
            </a:r>
            <a:fld id="{76C16D65-260D-406F-A2BF-AB769FEB7B8A}" type="slidenum">
              <a:rPr lang="en-US" smtClean="0"/>
              <a:pPr>
                <a:defRPr/>
              </a:pPr>
              <a:t>7</a:t>
            </a:fld>
            <a:r>
              <a:rPr lang="en-US"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GB" sz="3200" i="0" dirty="0" smtClean="0">
                <a:ea typeface="ＭＳ Ｐゴシック" charset="-128"/>
              </a:rPr>
              <a:t>Outline</a:t>
            </a:r>
          </a:p>
        </p:txBody>
      </p:sp>
      <p:sp>
        <p:nvSpPr>
          <p:cNvPr id="94211" name="Rectangle 3"/>
          <p:cNvSpPr>
            <a:spLocks noGrp="1" noChangeArrowheads="1"/>
          </p:cNvSpPr>
          <p:nvPr>
            <p:ph idx="1"/>
          </p:nvPr>
        </p:nvSpPr>
        <p:spPr>
          <a:xfrm>
            <a:off x="838200" y="1066800"/>
            <a:ext cx="7772400" cy="5486400"/>
          </a:xfrm>
        </p:spPr>
        <p:txBody>
          <a:bodyPr/>
          <a:lstStyle/>
          <a:p>
            <a:pPr>
              <a:lnSpc>
                <a:spcPct val="90000"/>
              </a:lnSpc>
            </a:pPr>
            <a:r>
              <a:rPr lang="en-US" altLang="zh-CN" dirty="0" smtClean="0">
                <a:ea typeface="ＭＳ Ｐゴシック" pitchFamily="34" charset="-128"/>
                <a:cs typeface="Times New Roman" pitchFamily="18" charset="0"/>
              </a:rPr>
              <a:t>Overview of Physical Layer </a:t>
            </a:r>
            <a:r>
              <a:rPr lang="en-US" altLang="zh-CN" dirty="0">
                <a:ea typeface="ＭＳ Ｐゴシック" pitchFamily="34" charset="-128"/>
                <a:cs typeface="Times New Roman" pitchFamily="18" charset="0"/>
              </a:rPr>
              <a:t>S</a:t>
            </a:r>
            <a:r>
              <a:rPr lang="en-US" altLang="zh-CN" dirty="0" smtClean="0">
                <a:ea typeface="ＭＳ Ｐゴシック" pitchFamily="34" charset="-128"/>
                <a:cs typeface="Times New Roman" pitchFamily="18" charset="0"/>
              </a:rPr>
              <a:t>ecurity</a:t>
            </a:r>
          </a:p>
          <a:p>
            <a:pPr>
              <a:lnSpc>
                <a:spcPct val="90000"/>
              </a:lnSpc>
            </a:pPr>
            <a:r>
              <a:rPr lang="en-US" altLang="zh-CN" dirty="0" smtClean="0">
                <a:ea typeface="ＭＳ Ｐゴシック" pitchFamily="34" charset="-128"/>
                <a:cs typeface="Times New Roman" pitchFamily="18" charset="0"/>
              </a:rPr>
              <a:t>Information Theoretic Fundamentals</a:t>
            </a:r>
          </a:p>
          <a:p>
            <a:pPr>
              <a:lnSpc>
                <a:spcPct val="90000"/>
              </a:lnSpc>
            </a:pPr>
            <a:r>
              <a:rPr lang="en-US" altLang="zh-CN" dirty="0" smtClean="0">
                <a:ea typeface="ＭＳ Ｐゴシック" pitchFamily="34" charset="-128"/>
                <a:cs typeface="Times New Roman" pitchFamily="18" charset="0"/>
              </a:rPr>
              <a:t>Signal Processing Technique</a:t>
            </a:r>
          </a:p>
          <a:p>
            <a:pPr>
              <a:lnSpc>
                <a:spcPct val="90000"/>
              </a:lnSpc>
            </a:pPr>
            <a:r>
              <a:rPr lang="en-US" altLang="zh-CN" dirty="0" smtClean="0">
                <a:ea typeface="ＭＳ Ｐゴシック" pitchFamily="34" charset="-128"/>
                <a:cs typeface="Times New Roman" pitchFamily="18" charset="0"/>
              </a:rPr>
              <a:t>Resource Allocation Game Theoretical Study</a:t>
            </a:r>
          </a:p>
          <a:p>
            <a:pPr>
              <a:lnSpc>
                <a:spcPct val="90000"/>
              </a:lnSpc>
            </a:pPr>
            <a:r>
              <a:rPr lang="en-US" altLang="zh-CN" dirty="0" smtClean="0">
                <a:ea typeface="ＭＳ Ｐゴシック" pitchFamily="34" charset="-128"/>
                <a:cs typeface="Times New Roman" pitchFamily="18" charset="0"/>
              </a:rPr>
              <a:t>Variety of Applications</a:t>
            </a:r>
          </a:p>
          <a:p>
            <a:pPr lvl="1">
              <a:lnSpc>
                <a:spcPct val="90000"/>
              </a:lnSpc>
            </a:pPr>
            <a:r>
              <a:rPr lang="en-US" altLang="zh-CN" dirty="0" smtClean="0">
                <a:ea typeface="ＭＳ Ｐゴシック" pitchFamily="34" charset="-128"/>
                <a:cs typeface="Times New Roman" pitchFamily="18" charset="0"/>
              </a:rPr>
              <a:t>Cognitive Relay Network</a:t>
            </a:r>
          </a:p>
          <a:p>
            <a:pPr lvl="1">
              <a:lnSpc>
                <a:spcPct val="90000"/>
              </a:lnSpc>
            </a:pPr>
            <a:r>
              <a:rPr lang="en-US" altLang="zh-CN" dirty="0" smtClean="0">
                <a:solidFill>
                  <a:srgbClr val="FF0000"/>
                </a:solidFill>
                <a:ea typeface="ＭＳ Ｐゴシック" pitchFamily="34" charset="-128"/>
                <a:cs typeface="Times New Roman" pitchFamily="18" charset="0"/>
              </a:rPr>
              <a:t>Two-Way Relay Network</a:t>
            </a:r>
          </a:p>
          <a:p>
            <a:pPr lvl="1">
              <a:lnSpc>
                <a:spcPct val="90000"/>
              </a:lnSpc>
            </a:pPr>
            <a:r>
              <a:rPr lang="en-US" altLang="zh-CN" dirty="0" err="1" smtClean="0">
                <a:ea typeface="ＭＳ Ｐゴシック" pitchFamily="34" charset="-128"/>
                <a:cs typeface="Times New Roman" pitchFamily="18" charset="0"/>
              </a:rPr>
              <a:t>Femtocell</a:t>
            </a:r>
            <a:r>
              <a:rPr lang="en-US" altLang="zh-CN" dirty="0" smtClean="0">
                <a:ea typeface="ＭＳ Ｐゴシック" pitchFamily="34" charset="-128"/>
                <a:cs typeface="Times New Roman" pitchFamily="18" charset="0"/>
              </a:rPr>
              <a:t> Network</a:t>
            </a:r>
          </a:p>
          <a:p>
            <a:pPr lvl="1">
              <a:lnSpc>
                <a:spcPct val="90000"/>
              </a:lnSpc>
            </a:pPr>
            <a:r>
              <a:rPr lang="en-US" altLang="zh-CN" dirty="0" smtClean="0">
                <a:ea typeface="ＭＳ Ｐゴシック" pitchFamily="34" charset="-128"/>
                <a:cs typeface="Times New Roman" pitchFamily="18" charset="0"/>
              </a:rPr>
              <a:t>RFID</a:t>
            </a:r>
          </a:p>
          <a:p>
            <a:pPr lvl="1">
              <a:lnSpc>
                <a:spcPct val="90000"/>
              </a:lnSpc>
            </a:pPr>
            <a:r>
              <a:rPr lang="en-US" altLang="zh-CN" dirty="0" smtClean="0">
                <a:ea typeface="ＭＳ Ｐゴシック" pitchFamily="34" charset="-128"/>
                <a:cs typeface="Times New Roman" pitchFamily="18" charset="0"/>
              </a:rPr>
              <a:t>Satellite Network</a:t>
            </a:r>
          </a:p>
          <a:p>
            <a:pPr>
              <a:lnSpc>
                <a:spcPct val="90000"/>
              </a:lnSpc>
            </a:pPr>
            <a:r>
              <a:rPr lang="en-US" altLang="zh-CN" dirty="0" smtClean="0">
                <a:ea typeface="ＭＳ Ｐゴシック" pitchFamily="34" charset="-128"/>
                <a:cs typeface="Times New Roman" pitchFamily="18" charset="0"/>
              </a:rPr>
              <a:t>Conclusion</a:t>
            </a:r>
            <a:endParaRPr lang="en-GB" altLang="zh-CN" dirty="0" smtClean="0">
              <a:ea typeface="ＭＳ Ｐゴシック" pitchFamily="34" charset="-128"/>
              <a:cs typeface="Times New Roman" pitchFamily="18" charset="0"/>
            </a:endParaRPr>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70</a:t>
            </a:fld>
            <a:r>
              <a:rPr lang="en-US"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Grp="1" noChangeArrowheads="1"/>
          </p:cNvSpPr>
          <p:nvPr>
            <p:ph type="ctrTitle"/>
            <p:custDataLst>
              <p:tags r:id="rId2"/>
            </p:custDataLst>
          </p:nvPr>
        </p:nvSpPr>
        <p:spPr>
          <a:xfrm>
            <a:off x="152400" y="1268760"/>
            <a:ext cx="8772528" cy="469032"/>
          </a:xfrm>
          <a:scene3d>
            <a:camera prst="orthographicFront"/>
            <a:lightRig rig="threePt" dir="t"/>
          </a:scene3d>
          <a:sp3d>
            <a:bevelT/>
          </a:sp3d>
        </p:spPr>
        <p:txBody>
          <a:bodyPr/>
          <a:lstStyle/>
          <a:p>
            <a:pPr>
              <a:defRPr/>
            </a:pPr>
            <a:r>
              <a:rPr lang="zh-CN" altLang="en-US" sz="3200" spc="50" dirty="0" smtClean="0">
                <a:ln w="13500">
                  <a:solidFill>
                    <a:schemeClr val="accent1">
                      <a:shade val="2500"/>
                      <a:alpha val="6500"/>
                    </a:schemeClr>
                  </a:solidFill>
                  <a:prstDash val="solid"/>
                </a:ln>
                <a:solidFill>
                  <a:schemeClr val="tx1"/>
                </a:solidFill>
                <a:effectLst>
                  <a:innerShdw blurRad="50900" dist="38500" dir="13500000">
                    <a:srgbClr val="000000">
                      <a:alpha val="60000"/>
                    </a:srgbClr>
                  </a:innerShdw>
                </a:effectLst>
              </a:rPr>
              <a:t/>
            </a:r>
            <a:br>
              <a:rPr lang="zh-CN" altLang="en-US" sz="3200" spc="50" dirty="0" smtClean="0">
                <a:ln w="13500">
                  <a:solidFill>
                    <a:schemeClr val="accent1">
                      <a:shade val="2500"/>
                      <a:alpha val="6500"/>
                    </a:schemeClr>
                  </a:solidFill>
                  <a:prstDash val="solid"/>
                </a:ln>
                <a:solidFill>
                  <a:schemeClr val="tx1"/>
                </a:solidFill>
                <a:effectLst>
                  <a:innerShdw blurRad="50900" dist="38500" dir="13500000">
                    <a:srgbClr val="000000">
                      <a:alpha val="60000"/>
                    </a:srgbClr>
                  </a:innerShdw>
                </a:effectLst>
              </a:rPr>
            </a:br>
            <a:r>
              <a:rPr lang="en-US" altLang="zh-CN" sz="3200" i="0" kern="1200" dirty="0" smtClean="0">
                <a:solidFill>
                  <a:schemeClr val="tx1"/>
                </a:solidFill>
                <a:latin typeface="Times New Roman" pitchFamily="18" charset="0"/>
                <a:ea typeface="华文新魏" pitchFamily="2" charset="-122"/>
                <a:cs typeface="Times New Roman" pitchFamily="18" charset="0"/>
              </a:rPr>
              <a:t>Secure Two-Way </a:t>
            </a:r>
            <a:r>
              <a:rPr lang="en-US" altLang="zh-CN" sz="3200" i="0" kern="1200" dirty="0">
                <a:solidFill>
                  <a:schemeClr val="tx1"/>
                </a:solidFill>
                <a:latin typeface="Times New Roman" pitchFamily="18" charset="0"/>
                <a:ea typeface="华文新魏" pitchFamily="2" charset="-122"/>
                <a:cs typeface="Times New Roman" pitchFamily="18" charset="0"/>
              </a:rPr>
              <a:t>Relay Networks</a:t>
            </a:r>
            <a:r>
              <a:rPr lang="en-GB" spc="50" dirty="0" smtClean="0">
                <a:ln w="13500">
                  <a:solidFill>
                    <a:schemeClr val="accent1">
                      <a:shade val="2500"/>
                      <a:alpha val="6500"/>
                    </a:schemeClr>
                  </a:solidFill>
                  <a:prstDash val="solid"/>
                </a:ln>
                <a:solidFill>
                  <a:schemeClr val="tx1"/>
                </a:solidFill>
                <a:effectLst>
                  <a:innerShdw blurRad="50900" dist="38500" dir="13500000">
                    <a:srgbClr val="000000">
                      <a:alpha val="60000"/>
                    </a:srgbClr>
                  </a:innerShdw>
                </a:effectLst>
              </a:rPr>
              <a:t/>
            </a:r>
            <a:br>
              <a:rPr lang="en-GB" spc="50" dirty="0" smtClean="0">
                <a:ln w="13500">
                  <a:solidFill>
                    <a:schemeClr val="accent1">
                      <a:shade val="2500"/>
                      <a:alpha val="6500"/>
                    </a:schemeClr>
                  </a:solidFill>
                  <a:prstDash val="solid"/>
                </a:ln>
                <a:solidFill>
                  <a:schemeClr val="tx1"/>
                </a:solidFill>
                <a:effectLst>
                  <a:innerShdw blurRad="50900" dist="38500" dir="13500000">
                    <a:srgbClr val="000000">
                      <a:alpha val="60000"/>
                    </a:srgbClr>
                  </a:innerShdw>
                </a:effectLst>
              </a:rPr>
            </a:br>
            <a:r>
              <a:rPr lang="en-GB" sz="3300" spc="50" dirty="0" smtClean="0">
                <a:ln w="13500">
                  <a:solidFill>
                    <a:schemeClr val="accent1">
                      <a:shade val="2500"/>
                      <a:alpha val="6500"/>
                    </a:schemeClr>
                  </a:solidFill>
                  <a:prstDash val="solid"/>
                </a:ln>
                <a:solidFill>
                  <a:schemeClr val="tx1"/>
                </a:solidFill>
                <a:effectLst>
                  <a:innerShdw blurRad="50900" dist="38500" dir="13500000">
                    <a:srgbClr val="000000">
                      <a:alpha val="60000"/>
                    </a:srgbClr>
                  </a:innerShdw>
                </a:effectLst>
              </a:rPr>
              <a:t/>
            </a:r>
            <a:br>
              <a:rPr lang="en-GB" sz="3300" spc="50" dirty="0" smtClean="0">
                <a:ln w="13500">
                  <a:solidFill>
                    <a:schemeClr val="accent1">
                      <a:shade val="2500"/>
                      <a:alpha val="6500"/>
                    </a:schemeClr>
                  </a:solidFill>
                  <a:prstDash val="solid"/>
                </a:ln>
                <a:solidFill>
                  <a:schemeClr val="tx1"/>
                </a:solidFill>
                <a:effectLst>
                  <a:innerShdw blurRad="50900" dist="38500" dir="13500000">
                    <a:srgbClr val="000000">
                      <a:alpha val="60000"/>
                    </a:srgbClr>
                  </a:innerShdw>
                </a:effectLst>
              </a:rPr>
            </a:br>
            <a:endParaRPr lang="en-GB" sz="3300" spc="50" dirty="0">
              <a:ln w="13500">
                <a:solidFill>
                  <a:schemeClr val="accent1">
                    <a:shade val="2500"/>
                    <a:alpha val="6500"/>
                  </a:schemeClr>
                </a:solidFill>
                <a:prstDash val="solid"/>
              </a:ln>
              <a:solidFill>
                <a:schemeClr val="tx1"/>
              </a:solidFill>
              <a:effectLst>
                <a:innerShdw blurRad="50900" dist="38500" dir="13500000">
                  <a:srgbClr val="000000">
                    <a:alpha val="60000"/>
                  </a:srgbClr>
                </a:innerShdw>
              </a:effectLst>
            </a:endParaRPr>
          </a:p>
        </p:txBody>
      </p:sp>
      <p:sp>
        <p:nvSpPr>
          <p:cNvPr id="3" name="Rectangle 8"/>
          <p:cNvSpPr txBox="1">
            <a:spLocks noChangeArrowheads="1"/>
          </p:cNvSpPr>
          <p:nvPr>
            <p:custDataLst>
              <p:tags r:id="rId3"/>
            </p:custDataLst>
          </p:nvPr>
        </p:nvSpPr>
        <p:spPr bwMode="auto">
          <a:xfrm>
            <a:off x="76200" y="4014936"/>
            <a:ext cx="8991600" cy="2438400"/>
          </a:xfrm>
          <a:prstGeom prst="rect">
            <a:avLst/>
          </a:prstGeom>
          <a:ln>
            <a:headEnd/>
            <a:tailEnd/>
          </a:ln>
        </p:spPr>
        <p:style>
          <a:lnRef idx="2">
            <a:schemeClr val="dk1"/>
          </a:lnRef>
          <a:fillRef idx="1">
            <a:schemeClr val="lt1"/>
          </a:fillRef>
          <a:effectRef idx="0">
            <a:schemeClr val="dk1"/>
          </a:effectRef>
          <a:fontRef idx="minor">
            <a:schemeClr val="dk1"/>
          </a:fontRef>
        </p:style>
        <p:txBody>
          <a:bodyPr lIns="0" tIns="0" rIns="0" bIns="0"/>
          <a:lstStyle/>
          <a:p>
            <a:pPr algn="just">
              <a:defRPr/>
            </a:pPr>
            <a:r>
              <a:rPr lang="en-US" altLang="zh-CN" sz="1600" dirty="0"/>
              <a:t>[1] </a:t>
            </a:r>
            <a:r>
              <a:rPr lang="en-US" altLang="zh-CN" sz="1600" dirty="0" err="1"/>
              <a:t>Jingchao</a:t>
            </a:r>
            <a:r>
              <a:rPr lang="en-US" altLang="zh-CN" sz="1600" dirty="0"/>
              <a:t> Chen, Rongqing Zhang, </a:t>
            </a:r>
            <a:r>
              <a:rPr lang="en-US" altLang="zh-CN" sz="1600" b="1" dirty="0"/>
              <a:t>Lingyang Song</a:t>
            </a:r>
            <a:r>
              <a:rPr lang="en-US" altLang="zh-CN" sz="1600" dirty="0"/>
              <a:t>, Zhu Han, and Bingli Jiao, “Joint Relay and Jammer Selection for Secure Two-way Relay Networks,” </a:t>
            </a:r>
            <a:r>
              <a:rPr lang="en-US" altLang="zh-CN" sz="1600" i="1" dirty="0"/>
              <a:t>IEEE Transactions on Information Forensics and Security</a:t>
            </a:r>
            <a:r>
              <a:rPr lang="en-US" altLang="zh-CN" sz="1600" dirty="0"/>
              <a:t>, vol. 7, no. 1, pp. 388-396, 2012.</a:t>
            </a:r>
            <a:endParaRPr lang="zh-CN" altLang="zh-CN" sz="1600" dirty="0"/>
          </a:p>
          <a:p>
            <a:pPr algn="just">
              <a:defRPr/>
            </a:pPr>
            <a:r>
              <a:rPr lang="en-US" altLang="zh-CN" sz="1600" dirty="0"/>
              <a:t>[2] </a:t>
            </a:r>
            <a:r>
              <a:rPr lang="en-US" altLang="zh-CN" sz="1600" dirty="0" err="1"/>
              <a:t>Jingchao</a:t>
            </a:r>
            <a:r>
              <a:rPr lang="en-US" altLang="zh-CN" sz="1600" dirty="0"/>
              <a:t> Chen, </a:t>
            </a:r>
            <a:r>
              <a:rPr lang="en-US" altLang="zh-CN" sz="1600" b="1" dirty="0"/>
              <a:t>Lingyang Song</a:t>
            </a:r>
            <a:r>
              <a:rPr lang="en-US" altLang="zh-CN" sz="1600" dirty="0"/>
              <a:t>, Zhu Han, and Bingli Jiao, “Joint Relay and Jammer Selection for Secure Decode-and-Forward Two-Way Relay Communications," </a:t>
            </a:r>
            <a:r>
              <a:rPr lang="en-US" altLang="zh-CN" sz="1600" i="1" dirty="0"/>
              <a:t>IEEE Globe Communication Conference (Globecom)</a:t>
            </a:r>
            <a:r>
              <a:rPr lang="en-US" altLang="zh-CN" sz="1600" dirty="0"/>
              <a:t>, Houston, USA, Dec. 2011.</a:t>
            </a:r>
          </a:p>
          <a:p>
            <a:pPr algn="just">
              <a:defRPr/>
            </a:pPr>
            <a:r>
              <a:rPr lang="en-US" altLang="zh-CN" sz="1600" dirty="0"/>
              <a:t>[3] </a:t>
            </a:r>
            <a:r>
              <a:rPr lang="en-US" altLang="zh-CN" sz="1600" dirty="0" err="1"/>
              <a:t>Jingchao</a:t>
            </a:r>
            <a:r>
              <a:rPr lang="en-US" altLang="zh-CN" sz="1600" dirty="0"/>
              <a:t> Chen, Rongqing Zhang, </a:t>
            </a:r>
            <a:r>
              <a:rPr lang="en-US" altLang="zh-CN" sz="1600" b="1" dirty="0"/>
              <a:t>Lingyang Song</a:t>
            </a:r>
            <a:r>
              <a:rPr lang="en-US" altLang="zh-CN" sz="1600" dirty="0"/>
              <a:t>, Zhu Han, and Bingli Jiao, “Joint Relay and Jammer Selection for Secure Two-way Relay Networks,” </a:t>
            </a:r>
            <a:r>
              <a:rPr lang="en-US" altLang="zh-CN" sz="1600" i="1" dirty="0"/>
              <a:t>IEEE International Conference on Communications (ICC)</a:t>
            </a:r>
            <a:r>
              <a:rPr lang="en-US" altLang="zh-CN" sz="1600" dirty="0"/>
              <a:t>, Kyoto, Japan, Jun. 5-9, 2011.</a:t>
            </a:r>
            <a:endParaRPr lang="zh-CN" altLang="zh-CN" sz="1600" dirty="0"/>
          </a:p>
          <a:p>
            <a:pPr algn="just" eaLnBrk="0" hangingPunct="0">
              <a:defRPr/>
            </a:pPr>
            <a:endParaRPr lang="en-GB" sz="1600" kern="0" spc="50" dirty="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latin typeface="Arial Unicode MS" pitchFamily="34" charset="-122"/>
              <a:ea typeface="华文仿宋" pitchFamily="2" charset="-122"/>
              <a:cs typeface="+mj-cs"/>
            </a:endParaRPr>
          </a:p>
        </p:txBody>
      </p:sp>
      <p:grpSp>
        <p:nvGrpSpPr>
          <p:cNvPr id="5" name="组合 11"/>
          <p:cNvGrpSpPr/>
          <p:nvPr/>
        </p:nvGrpSpPr>
        <p:grpSpPr>
          <a:xfrm>
            <a:off x="2195736" y="1062608"/>
            <a:ext cx="4424363" cy="2971858"/>
            <a:chOff x="3857620" y="3786190"/>
            <a:chExt cx="4424363" cy="2971858"/>
          </a:xfrm>
        </p:grpSpPr>
        <p:pic>
          <p:nvPicPr>
            <p:cNvPr id="6" name="Picture 3"/>
            <p:cNvPicPr>
              <a:picLocks noChangeAspect="1" noChangeArrowheads="1"/>
            </p:cNvPicPr>
            <p:nvPr/>
          </p:nvPicPr>
          <p:blipFill>
            <a:blip r:embed="rId5" cstate="print"/>
            <a:srcRect/>
            <a:stretch>
              <a:fillRect/>
            </a:stretch>
          </p:blipFill>
          <p:spPr bwMode="auto">
            <a:xfrm>
              <a:off x="3857620" y="3786190"/>
              <a:ext cx="4424363" cy="2581275"/>
            </a:xfrm>
            <a:prstGeom prst="rect">
              <a:avLst/>
            </a:prstGeom>
            <a:noFill/>
            <a:ln w="9525">
              <a:noFill/>
              <a:miter lim="800000"/>
              <a:headEnd/>
              <a:tailEnd/>
            </a:ln>
          </p:spPr>
        </p:pic>
        <p:sp>
          <p:nvSpPr>
            <p:cNvPr id="7" name="TextBox 8"/>
            <p:cNvSpPr txBox="1">
              <a:spLocks noChangeArrowheads="1"/>
            </p:cNvSpPr>
            <p:nvPr/>
          </p:nvSpPr>
          <p:spPr bwMode="auto">
            <a:xfrm>
              <a:off x="4429118" y="6357938"/>
              <a:ext cx="3643313" cy="400110"/>
            </a:xfrm>
            <a:prstGeom prst="rect">
              <a:avLst/>
            </a:prstGeom>
            <a:noFill/>
            <a:ln w="9525">
              <a:noFill/>
              <a:miter lim="800000"/>
              <a:headEnd/>
              <a:tailEnd/>
            </a:ln>
          </p:spPr>
          <p:txBody>
            <a:bodyPr>
              <a:spAutoFit/>
            </a:bodyPr>
            <a:lstStyle/>
            <a:p>
              <a:r>
                <a:rPr lang="en-US" altLang="zh-CN" sz="2000" dirty="0" smtClean="0">
                  <a:latin typeface="+mn-lt"/>
                </a:rPr>
                <a:t>Network coding based relaying</a:t>
              </a:r>
              <a:endParaRPr lang="zh-CN" altLang="en-US" sz="2000" dirty="0">
                <a:latin typeface="+mn-lt"/>
              </a:endParaRPr>
            </a:p>
          </p:txBody>
        </p:sp>
      </p:grpSp>
      <p:sp>
        <p:nvSpPr>
          <p:cNvPr id="9" name="灯片编号占位符 3"/>
          <p:cNvSpPr>
            <a:spLocks noGrp="1"/>
          </p:cNvSpPr>
          <p:nvPr>
            <p:ph type="sldNum" sz="quarter" idx="11"/>
          </p:nvPr>
        </p:nvSpPr>
        <p:spPr>
          <a:xfrm>
            <a:off x="4114800" y="6453336"/>
            <a:ext cx="608013" cy="303213"/>
          </a:xfrm>
        </p:spPr>
        <p:txBody>
          <a:bodyPr/>
          <a:lstStyle/>
          <a:p>
            <a:pPr>
              <a:defRPr/>
            </a:pPr>
            <a:r>
              <a:rPr lang="en-US" smtClean="0"/>
              <a:t>[</a:t>
            </a:r>
            <a:fld id="{76C16D65-260D-406F-A2BF-AB769FEB7B8A}" type="slidenum">
              <a:rPr lang="en-US" smtClean="0"/>
              <a:pPr>
                <a:defRPr/>
              </a:pPr>
              <a:t>71</a:t>
            </a:fld>
            <a:r>
              <a:rPr lang="en-US" smtClean="0"/>
              <a:t>]</a:t>
            </a:r>
            <a:endParaRPr lang="en-US" dirty="0"/>
          </a:p>
        </p:txBody>
      </p:sp>
    </p:spTree>
    <p:custDataLst>
      <p:tags r:id="rId1"/>
    </p:custDataLst>
  </p:cSld>
  <p:clrMapOvr>
    <a:masterClrMapping/>
  </p:clrMapOvr>
  <p:transition xmlns:p14="http://schemas.microsoft.com/office/powerpoint/2010/main" advTm="47000"/>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a:defRPr/>
            </a:pPr>
            <a:r>
              <a:rPr lang="nb-NO" sz="3200" i="0" dirty="0" smtClean="0">
                <a:ea typeface="ＭＳ Ｐゴシック" pitchFamily="34" charset="-128"/>
              </a:rPr>
              <a:t>Literature Overview</a:t>
            </a:r>
            <a:endParaRPr lang="en-US" altLang="zh-CN" sz="3200" i="0" dirty="0" smtClean="0">
              <a:ea typeface="宋体" pitchFamily="2" charset="-122"/>
            </a:endParaRPr>
          </a:p>
        </p:txBody>
      </p:sp>
      <p:sp>
        <p:nvSpPr>
          <p:cNvPr id="96259" name="Rectangle 3"/>
          <p:cNvSpPr>
            <a:spLocks noGrp="1" noChangeArrowheads="1"/>
          </p:cNvSpPr>
          <p:nvPr>
            <p:ph type="body" sz="half" idx="1"/>
          </p:nvPr>
        </p:nvSpPr>
        <p:spPr>
          <a:xfrm>
            <a:off x="304800" y="1143000"/>
            <a:ext cx="8572500" cy="4381500"/>
          </a:xfrm>
        </p:spPr>
        <p:txBody>
          <a:bodyPr/>
          <a:lstStyle/>
          <a:p>
            <a:r>
              <a:rPr lang="nb-NO" altLang="zh-CN" sz="2800" b="1" dirty="0">
                <a:solidFill>
                  <a:srgbClr val="0070C0"/>
                </a:solidFill>
                <a:ea typeface="ＭＳ Ｐゴシック" pitchFamily="34" charset="-128"/>
                <a:cs typeface="Times New Roman" pitchFamily="18" charset="0"/>
              </a:rPr>
              <a:t>Conventional Bi-Directional Relay Protocol</a:t>
            </a:r>
          </a:p>
          <a:p>
            <a:pPr lvl="1"/>
            <a:endParaRPr lang="nb-NO" altLang="zh-CN" sz="1800" dirty="0" smtClean="0">
              <a:ea typeface="ＭＳ Ｐゴシック" pitchFamily="34" charset="-128"/>
            </a:endParaRPr>
          </a:p>
        </p:txBody>
      </p:sp>
      <p:graphicFrame>
        <p:nvGraphicFramePr>
          <p:cNvPr id="107543" name="Object 23"/>
          <p:cNvGraphicFramePr>
            <a:graphicFrameLocks noGrp="1" noChangeAspect="1"/>
          </p:cNvGraphicFramePr>
          <p:nvPr>
            <p:ph sz="quarter" idx="3"/>
            <p:extLst>
              <p:ext uri="{D42A27DB-BD31-4B8C-83A1-F6EECF244321}">
                <p14:modId xmlns:p14="http://schemas.microsoft.com/office/powerpoint/2010/main" val="3716676039"/>
              </p:ext>
            </p:extLst>
          </p:nvPr>
        </p:nvGraphicFramePr>
        <p:xfrm>
          <a:off x="2409825" y="2563812"/>
          <a:ext cx="4033838" cy="806450"/>
        </p:xfrm>
        <a:graphic>
          <a:graphicData uri="http://schemas.openxmlformats.org/presentationml/2006/ole">
            <mc:AlternateContent xmlns:mc="http://schemas.openxmlformats.org/markup-compatibility/2006">
              <mc:Choice xmlns:v="urn:schemas-microsoft-com:vml" Requires="v">
                <p:oleObj spid="_x0000_s405648" name="Visio" r:id="rId4" imgW="4034293" imgH="806726" progId="">
                  <p:embed/>
                </p:oleObj>
              </mc:Choice>
              <mc:Fallback>
                <p:oleObj name="Visio" r:id="rId4" imgW="4034293" imgH="806726" progId="">
                  <p:embed/>
                  <p:pic>
                    <p:nvPicPr>
                      <p:cNvPr id="0" name="Picture 198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9825" y="2563812"/>
                        <a:ext cx="4033838"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7548" name="Object 28"/>
          <p:cNvGraphicFramePr>
            <a:graphicFrameLocks noChangeAspect="1"/>
          </p:cNvGraphicFramePr>
          <p:nvPr>
            <p:extLst>
              <p:ext uri="{D42A27DB-BD31-4B8C-83A1-F6EECF244321}">
                <p14:modId xmlns:p14="http://schemas.microsoft.com/office/powerpoint/2010/main" val="526694134"/>
              </p:ext>
            </p:extLst>
          </p:nvPr>
        </p:nvGraphicFramePr>
        <p:xfrm>
          <a:off x="2409825" y="4349750"/>
          <a:ext cx="4033838" cy="806450"/>
        </p:xfrm>
        <a:graphic>
          <a:graphicData uri="http://schemas.openxmlformats.org/presentationml/2006/ole">
            <mc:AlternateContent xmlns:mc="http://schemas.openxmlformats.org/markup-compatibility/2006">
              <mc:Choice xmlns:v="urn:schemas-microsoft-com:vml" Requires="v">
                <p:oleObj spid="_x0000_s405649" name="Visio" r:id="rId6" imgW="4034293" imgH="806726" progId="">
                  <p:embed/>
                </p:oleObj>
              </mc:Choice>
              <mc:Fallback>
                <p:oleObj name="Visio" r:id="rId6" imgW="4034293" imgH="806726" progId="">
                  <p:embed/>
                  <p:pic>
                    <p:nvPicPr>
                      <p:cNvPr id="0" name="Picture 198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9825" y="4349750"/>
                        <a:ext cx="4033838"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7549" name="Object 29"/>
          <p:cNvGraphicFramePr>
            <a:graphicFrameLocks noChangeAspect="1"/>
          </p:cNvGraphicFramePr>
          <p:nvPr>
            <p:extLst>
              <p:ext uri="{D42A27DB-BD31-4B8C-83A1-F6EECF244321}">
                <p14:modId xmlns:p14="http://schemas.microsoft.com/office/powerpoint/2010/main" val="3888741585"/>
              </p:ext>
            </p:extLst>
          </p:nvPr>
        </p:nvGraphicFramePr>
        <p:xfrm>
          <a:off x="2409825" y="5213350"/>
          <a:ext cx="4033838" cy="806450"/>
        </p:xfrm>
        <a:graphic>
          <a:graphicData uri="http://schemas.openxmlformats.org/presentationml/2006/ole">
            <mc:AlternateContent xmlns:mc="http://schemas.openxmlformats.org/markup-compatibility/2006">
              <mc:Choice xmlns:v="urn:schemas-microsoft-com:vml" Requires="v">
                <p:oleObj spid="_x0000_s405650" name="Visio" r:id="rId8" imgW="4034293" imgH="806726" progId="">
                  <p:embed/>
                </p:oleObj>
              </mc:Choice>
              <mc:Fallback>
                <p:oleObj name="Visio" r:id="rId8" imgW="4034293" imgH="806726" progId="">
                  <p:embed/>
                  <p:pic>
                    <p:nvPicPr>
                      <p:cNvPr id="0" name="Picture 198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09825" y="5213350"/>
                        <a:ext cx="4033838"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7551" name="Object 31"/>
          <p:cNvGraphicFramePr>
            <a:graphicFrameLocks noGrp="1" noChangeAspect="1"/>
          </p:cNvGraphicFramePr>
          <p:nvPr>
            <p:ph sz="quarter" idx="2"/>
            <p:extLst>
              <p:ext uri="{D42A27DB-BD31-4B8C-83A1-F6EECF244321}">
                <p14:modId xmlns:p14="http://schemas.microsoft.com/office/powerpoint/2010/main" val="1985605030"/>
              </p:ext>
            </p:extLst>
          </p:nvPr>
        </p:nvGraphicFramePr>
        <p:xfrm>
          <a:off x="2411413" y="3484562"/>
          <a:ext cx="4033837" cy="806450"/>
        </p:xfrm>
        <a:graphic>
          <a:graphicData uri="http://schemas.openxmlformats.org/presentationml/2006/ole">
            <mc:AlternateContent xmlns:mc="http://schemas.openxmlformats.org/markup-compatibility/2006">
              <mc:Choice xmlns:v="urn:schemas-microsoft-com:vml" Requires="v">
                <p:oleObj spid="_x0000_s405651" name="Visio" r:id="rId10" imgW="4034293" imgH="806726" progId="">
                  <p:embed/>
                </p:oleObj>
              </mc:Choice>
              <mc:Fallback>
                <p:oleObj name="Visio" r:id="rId10" imgW="4034293" imgH="806726" progId="">
                  <p:embed/>
                  <p:pic>
                    <p:nvPicPr>
                      <p:cNvPr id="0" name="Picture 1987"/>
                      <p:cNvPicPr>
                        <a:picLocks noGrp="1"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1413" y="3484562"/>
                        <a:ext cx="4033837"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7553" name="Object 33"/>
          <p:cNvGraphicFramePr>
            <a:graphicFrameLocks noChangeAspect="1"/>
          </p:cNvGraphicFramePr>
          <p:nvPr>
            <p:extLst>
              <p:ext uri="{D42A27DB-BD31-4B8C-83A1-F6EECF244321}">
                <p14:modId xmlns:p14="http://schemas.microsoft.com/office/powerpoint/2010/main" val="3089300337"/>
              </p:ext>
            </p:extLst>
          </p:nvPr>
        </p:nvGraphicFramePr>
        <p:xfrm>
          <a:off x="2411413" y="1771650"/>
          <a:ext cx="4033837" cy="806450"/>
        </p:xfrm>
        <a:graphic>
          <a:graphicData uri="http://schemas.openxmlformats.org/presentationml/2006/ole">
            <mc:AlternateContent xmlns:mc="http://schemas.openxmlformats.org/markup-compatibility/2006">
              <mc:Choice xmlns:v="urn:schemas-microsoft-com:vml" Requires="v">
                <p:oleObj spid="_x0000_s405652" name="Visio" r:id="rId12" imgW="4034293" imgH="806726" progId="">
                  <p:embed/>
                </p:oleObj>
              </mc:Choice>
              <mc:Fallback>
                <p:oleObj name="Visio" r:id="rId12" imgW="4034293" imgH="806726" progId="">
                  <p:embed/>
                  <p:pic>
                    <p:nvPicPr>
                      <p:cNvPr id="0" name="Picture 198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11413" y="1771650"/>
                        <a:ext cx="4033837"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 name="灯片编号占位符 2"/>
          <p:cNvSpPr>
            <a:spLocks noGrp="1"/>
          </p:cNvSpPr>
          <p:nvPr>
            <p:ph type="sldNum" sz="quarter" idx="11"/>
          </p:nvPr>
        </p:nvSpPr>
        <p:spPr>
          <a:xfrm>
            <a:off x="4114800" y="6477000"/>
            <a:ext cx="608013" cy="303213"/>
          </a:xfrm>
        </p:spPr>
        <p:txBody>
          <a:bodyPr/>
          <a:lstStyle/>
          <a:p>
            <a:pPr>
              <a:defRPr/>
            </a:pPr>
            <a:r>
              <a:rPr lang="en-US" sz="1200" dirty="0" smtClean="0"/>
              <a:t>[</a:t>
            </a:r>
            <a:fld id="{76C16D65-260D-406F-A2BF-AB769FEB7B8A}" type="slidenum">
              <a:rPr lang="en-US" sz="1200" smtClean="0"/>
              <a:pPr>
                <a:defRPr/>
              </a:pPr>
              <a:t>72</a:t>
            </a:fld>
            <a:r>
              <a:rPr lang="en-US" sz="1200" dirty="0" smtClean="0"/>
              <a:t>]</a:t>
            </a:r>
            <a:endParaRPr lang="en-US" sz="1200" dirty="0"/>
          </a:p>
        </p:txBody>
      </p:sp>
    </p:spTree>
    <p:custDataLst>
      <p:tags r:id="rId2"/>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75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754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755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754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75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a:defRPr/>
            </a:pPr>
            <a:r>
              <a:rPr lang="nb-NO" sz="3200" i="0" dirty="0" smtClean="0">
                <a:ea typeface="ＭＳ Ｐゴシック" pitchFamily="34" charset="-128"/>
              </a:rPr>
              <a:t>Literature Overview</a:t>
            </a:r>
            <a:endParaRPr lang="en-US" altLang="zh-CN" sz="3200" i="0" dirty="0" smtClean="0">
              <a:ea typeface="宋体" pitchFamily="2" charset="-122"/>
            </a:endParaRPr>
          </a:p>
        </p:txBody>
      </p:sp>
      <p:sp>
        <p:nvSpPr>
          <p:cNvPr id="98307" name="Rectangle 3"/>
          <p:cNvSpPr>
            <a:spLocks noGrp="1" noChangeArrowheads="1"/>
          </p:cNvSpPr>
          <p:nvPr>
            <p:ph type="body" sz="half" idx="1"/>
          </p:nvPr>
        </p:nvSpPr>
        <p:spPr>
          <a:xfrm>
            <a:off x="258763" y="1066800"/>
            <a:ext cx="8656637" cy="4381500"/>
          </a:xfrm>
        </p:spPr>
        <p:txBody>
          <a:bodyPr/>
          <a:lstStyle/>
          <a:p>
            <a:r>
              <a:rPr lang="nb-NO" altLang="zh-CN" sz="2800" b="1" dirty="0">
                <a:solidFill>
                  <a:srgbClr val="0070C0"/>
                </a:solidFill>
                <a:ea typeface="ＭＳ Ｐゴシック" pitchFamily="34" charset="-128"/>
                <a:cs typeface="Times New Roman" pitchFamily="18" charset="0"/>
              </a:rPr>
              <a:t>Amplify-and-Forward Bi-Directional Relay </a:t>
            </a:r>
            <a:r>
              <a:rPr lang="nb-NO" altLang="zh-CN" sz="2800" b="1" dirty="0" smtClean="0">
                <a:solidFill>
                  <a:srgbClr val="0070C0"/>
                </a:solidFill>
                <a:ea typeface="ＭＳ Ｐゴシック" pitchFamily="34" charset="-128"/>
                <a:cs typeface="Times New Roman" pitchFamily="18" charset="0"/>
              </a:rPr>
              <a:t>Protocol</a:t>
            </a:r>
            <a:endParaRPr lang="nb-NO" altLang="zh-CN" sz="2800" b="1" dirty="0">
              <a:solidFill>
                <a:srgbClr val="0070C0"/>
              </a:solidFill>
              <a:ea typeface="ＭＳ Ｐゴシック" pitchFamily="34" charset="-128"/>
              <a:cs typeface="Times New Roman" pitchFamily="18" charset="0"/>
            </a:endParaRPr>
          </a:p>
          <a:p>
            <a:pPr lvl="1"/>
            <a:endParaRPr lang="nb-NO" altLang="zh-CN" sz="1800" dirty="0" smtClean="0">
              <a:ea typeface="ＭＳ Ｐゴシック" pitchFamily="34" charset="-128"/>
            </a:endParaRPr>
          </a:p>
        </p:txBody>
      </p:sp>
      <p:graphicFrame>
        <p:nvGraphicFramePr>
          <p:cNvPr id="114699" name="Object 11"/>
          <p:cNvGraphicFramePr>
            <a:graphicFrameLocks noGrp="1" noChangeAspect="1"/>
          </p:cNvGraphicFramePr>
          <p:nvPr>
            <p:ph sz="quarter" idx="2"/>
            <p:extLst>
              <p:ext uri="{D42A27DB-BD31-4B8C-83A1-F6EECF244321}">
                <p14:modId xmlns:p14="http://schemas.microsoft.com/office/powerpoint/2010/main" val="909957537"/>
              </p:ext>
            </p:extLst>
          </p:nvPr>
        </p:nvGraphicFramePr>
        <p:xfrm>
          <a:off x="2409825" y="2997200"/>
          <a:ext cx="4033838" cy="806450"/>
        </p:xfrm>
        <a:graphic>
          <a:graphicData uri="http://schemas.openxmlformats.org/presentationml/2006/ole">
            <mc:AlternateContent xmlns:mc="http://schemas.openxmlformats.org/markup-compatibility/2006">
              <mc:Choice xmlns:v="urn:schemas-microsoft-com:vml" Requires="v">
                <p:oleObj spid="_x0000_s440336" name="Visio" r:id="rId4" imgW="4034293" imgH="806726" progId="">
                  <p:embed/>
                </p:oleObj>
              </mc:Choice>
              <mc:Fallback>
                <p:oleObj name="Visio" r:id="rId4" imgW="4034293" imgH="806726"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9825" y="2997200"/>
                        <a:ext cx="4033838"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14704" name="Object 16"/>
          <p:cNvGraphicFramePr>
            <a:graphicFrameLocks noGrp="1" noChangeAspect="1"/>
          </p:cNvGraphicFramePr>
          <p:nvPr>
            <p:ph sz="quarter" idx="3"/>
            <p:extLst>
              <p:ext uri="{D42A27DB-BD31-4B8C-83A1-F6EECF244321}">
                <p14:modId xmlns:p14="http://schemas.microsoft.com/office/powerpoint/2010/main" val="1196672068"/>
              </p:ext>
            </p:extLst>
          </p:nvPr>
        </p:nvGraphicFramePr>
        <p:xfrm>
          <a:off x="2409825" y="4146550"/>
          <a:ext cx="4033838" cy="806450"/>
        </p:xfrm>
        <a:graphic>
          <a:graphicData uri="http://schemas.openxmlformats.org/presentationml/2006/ole">
            <mc:AlternateContent xmlns:mc="http://schemas.openxmlformats.org/markup-compatibility/2006">
              <mc:Choice xmlns:v="urn:schemas-microsoft-com:vml" Requires="v">
                <p:oleObj spid="_x0000_s440337" name="Visio" r:id="rId6" imgW="4034293" imgH="806726" progId="">
                  <p:embed/>
                </p:oleObj>
              </mc:Choice>
              <mc:Fallback>
                <p:oleObj name="Visio" r:id="rId6" imgW="4034293" imgH="806726" progId="">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9825" y="4146550"/>
                        <a:ext cx="4033838"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8311" name="Text Box 19"/>
          <p:cNvSpPr txBox="1">
            <a:spLocks noChangeArrowheads="1"/>
          </p:cNvSpPr>
          <p:nvPr/>
        </p:nvSpPr>
        <p:spPr bwMode="auto">
          <a:xfrm>
            <a:off x="2805112" y="5257800"/>
            <a:ext cx="435768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nb-NO" altLang="zh-CN" sz="2200" dirty="0" smtClean="0"/>
              <a:t>Analog Network Coding</a:t>
            </a:r>
            <a:endParaRPr lang="en-US" altLang="zh-CN" sz="2200" dirty="0">
              <a:ea typeface="宋体" pitchFamily="2" charset="-122"/>
            </a:endParaRPr>
          </a:p>
        </p:txBody>
      </p:sp>
      <p:graphicFrame>
        <p:nvGraphicFramePr>
          <p:cNvPr id="176291" name="Object 1187"/>
          <p:cNvGraphicFramePr>
            <a:graphicFrameLocks noChangeAspect="1"/>
          </p:cNvGraphicFramePr>
          <p:nvPr/>
        </p:nvGraphicFramePr>
        <p:xfrm>
          <a:off x="2400300" y="1765300"/>
          <a:ext cx="4025900" cy="800100"/>
        </p:xfrm>
        <a:graphic>
          <a:graphicData uri="http://schemas.openxmlformats.org/presentationml/2006/ole">
            <mc:AlternateContent xmlns:mc="http://schemas.openxmlformats.org/markup-compatibility/2006">
              <mc:Choice xmlns:v="urn:schemas-microsoft-com:vml" Requires="v">
                <p:oleObj spid="_x0000_s440338" name="Visio" r:id="rId8" imgW="4034293" imgH="806726" progId="">
                  <p:embed/>
                </p:oleObj>
              </mc:Choice>
              <mc:Fallback>
                <p:oleObj name="Visio" r:id="rId8" imgW="4034293" imgH="806726"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00300" y="1765300"/>
                        <a:ext cx="4025900"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 name="灯片编号占位符 3"/>
          <p:cNvSpPr>
            <a:spLocks noGrp="1"/>
          </p:cNvSpPr>
          <p:nvPr>
            <p:ph type="sldNum" sz="quarter" idx="11"/>
          </p:nvPr>
        </p:nvSpPr>
        <p:spPr>
          <a:xfrm>
            <a:off x="4114800" y="6477000"/>
            <a:ext cx="608013" cy="303213"/>
          </a:xfrm>
        </p:spPr>
        <p:txBody>
          <a:bodyPr/>
          <a:lstStyle/>
          <a:p>
            <a:pPr>
              <a:defRPr/>
            </a:pPr>
            <a:r>
              <a:rPr lang="en-US" sz="1200" dirty="0" smtClean="0"/>
              <a:t>[</a:t>
            </a:r>
            <a:fld id="{76C16D65-260D-406F-A2BF-AB769FEB7B8A}" type="slidenum">
              <a:rPr lang="en-US" sz="1200" smtClean="0"/>
              <a:pPr>
                <a:defRPr/>
              </a:pPr>
              <a:t>73</a:t>
            </a:fld>
            <a:r>
              <a:rPr lang="en-US" sz="1200" dirty="0" smtClean="0"/>
              <a:t>]</a:t>
            </a:r>
            <a:endParaRPr lang="en-US" sz="1200" dirty="0"/>
          </a:p>
        </p:txBody>
      </p:sp>
    </p:spTree>
    <p:custDataLst>
      <p:tags r:id="rId2"/>
    </p:custDataLst>
    <p:extLst>
      <p:ext uri="{BB962C8B-B14F-4D97-AF65-F5344CB8AC3E}">
        <p14:creationId xmlns:p14="http://schemas.microsoft.com/office/powerpoint/2010/main" val="2609277013"/>
      </p:ext>
    </p:extLst>
  </p:cSld>
  <p:clrMapOvr>
    <a:masterClrMapping/>
  </p:clrMapOvr>
  <p:transition xmlns:p14="http://schemas.microsoft.com/office/powerpoint/2010/main" advTm="11864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62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69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4704"/>
                                        </p:tgtEl>
                                        <p:attrNameLst>
                                          <p:attrName>style.visibility</p:attrName>
                                        </p:attrNameLst>
                                      </p:cBhvr>
                                      <p:to>
                                        <p:strVal val="visible"/>
                                      </p:to>
                                    </p:set>
                                  </p:childTnLst>
                                </p:cTn>
                              </p:par>
                              <p:par>
                                <p:cTn id="15" presetID="3" presetClass="entr" presetSubtype="10" fill="hold" grpId="0" nodeType="withEffect">
                                  <p:stCondLst>
                                    <p:cond delay="0"/>
                                  </p:stCondLst>
                                  <p:childTnLst>
                                    <p:set>
                                      <p:cBhvr>
                                        <p:cTn id="16" dur="1" fill="hold">
                                          <p:stCondLst>
                                            <p:cond delay="0"/>
                                          </p:stCondLst>
                                        </p:cTn>
                                        <p:tgtEl>
                                          <p:spTgt spid="98311"/>
                                        </p:tgtEl>
                                        <p:attrNameLst>
                                          <p:attrName>style.visibility</p:attrName>
                                        </p:attrNameLst>
                                      </p:cBhvr>
                                      <p:to>
                                        <p:strVal val="visible"/>
                                      </p:to>
                                    </p:set>
                                    <p:animEffect transition="in" filter="blinds(horizontal)">
                                      <p:cBhvr>
                                        <p:cTn id="17" dur="500"/>
                                        <p:tgtEl>
                                          <p:spTgt spid="98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04800" y="228600"/>
            <a:ext cx="8458200" cy="714375"/>
          </a:xfrm>
        </p:spPr>
        <p:txBody>
          <a:bodyPr>
            <a:normAutofit/>
          </a:bodyPr>
          <a:lstStyle/>
          <a:p>
            <a:pPr algn="ctr">
              <a:defRPr/>
            </a:pPr>
            <a:r>
              <a:rPr lang="en-US" altLang="zh-CN" sz="3200" i="0" dirty="0">
                <a:solidFill>
                  <a:schemeClr val="tx2"/>
                </a:solidFill>
                <a:ea typeface="ＭＳ Ｐゴシック" pitchFamily="34" charset="-128"/>
              </a:rPr>
              <a:t>System</a:t>
            </a:r>
            <a:r>
              <a:rPr lang="en-US" altLang="zh-CN" sz="3200" dirty="0" smtClean="0">
                <a:solidFill>
                  <a:srgbClr val="3C3C3C"/>
                </a:solidFill>
                <a:ea typeface="ＭＳ Ｐゴシック" pitchFamily="34" charset="-128"/>
              </a:rPr>
              <a:t> </a:t>
            </a:r>
            <a:r>
              <a:rPr lang="en-US" altLang="zh-CN" sz="3200" i="0" dirty="0">
                <a:solidFill>
                  <a:schemeClr val="tx2"/>
                </a:solidFill>
                <a:ea typeface="ＭＳ Ｐゴシック" pitchFamily="34" charset="-128"/>
              </a:rPr>
              <a:t>Model </a:t>
            </a:r>
            <a:endParaRPr lang="zh-CN" altLang="en-US" sz="3200" i="0" dirty="0">
              <a:solidFill>
                <a:schemeClr val="tx2"/>
              </a:solidFill>
              <a:ea typeface="ＭＳ Ｐゴシック" pitchFamily="34" charset="-128"/>
            </a:endParaRPr>
          </a:p>
        </p:txBody>
      </p:sp>
      <p:graphicFrame>
        <p:nvGraphicFramePr>
          <p:cNvPr id="99333" name="对象 18"/>
          <p:cNvGraphicFramePr>
            <a:graphicFrameLocks noChangeAspect="1"/>
          </p:cNvGraphicFramePr>
          <p:nvPr>
            <p:extLst>
              <p:ext uri="{D42A27DB-BD31-4B8C-83A1-F6EECF244321}">
                <p14:modId xmlns:p14="http://schemas.microsoft.com/office/powerpoint/2010/main" val="2327132829"/>
              </p:ext>
            </p:extLst>
          </p:nvPr>
        </p:nvGraphicFramePr>
        <p:xfrm>
          <a:off x="1142976" y="1357298"/>
          <a:ext cx="6745288" cy="3071812"/>
        </p:xfrm>
        <a:graphic>
          <a:graphicData uri="http://schemas.openxmlformats.org/presentationml/2006/ole">
            <mc:AlternateContent xmlns:mc="http://schemas.openxmlformats.org/markup-compatibility/2006">
              <mc:Choice xmlns:v="urn:schemas-microsoft-com:vml" Requires="v">
                <p:oleObj spid="_x0000_s442372" name="Visio" r:id="rId4" imgW="3223597" imgH="1468606" progId="">
                  <p:embed/>
                </p:oleObj>
              </mc:Choice>
              <mc:Fallback>
                <p:oleObj name="Visio" r:id="rId4" imgW="3223597" imgH="1468606"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2976" y="1357298"/>
                        <a:ext cx="6745288" cy="3071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228600" y="4643446"/>
            <a:ext cx="8610600" cy="163121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buFont typeface="Arial" pitchFamily="34" charset="0"/>
              <a:buChar char="•"/>
            </a:pPr>
            <a:r>
              <a:rPr lang="en-US" altLang="zh-CN" sz="2000" dirty="0" smtClean="0"/>
              <a:t>Two sources, K intermediate nodes, which can serve as both relay and jammer, one eavesdropper</a:t>
            </a:r>
          </a:p>
          <a:p>
            <a:pPr algn="just">
              <a:buFont typeface="Arial" pitchFamily="34" charset="0"/>
              <a:buChar char="•"/>
            </a:pPr>
            <a:r>
              <a:rPr lang="en-US" altLang="zh-CN" sz="2000" dirty="0" smtClean="0"/>
              <a:t>Amplify-and-forward mode</a:t>
            </a:r>
          </a:p>
          <a:p>
            <a:pPr algn="just">
              <a:buFont typeface="Arial" pitchFamily="34" charset="0"/>
              <a:buChar char="•"/>
            </a:pPr>
            <a:r>
              <a:rPr lang="en-US" altLang="zh-CN" sz="2000" dirty="0" smtClean="0"/>
              <a:t>Slow, flat, and block Rayleigh fading, i.e., the channel remains static for one coherence interval and changes independently in different coherence intervals</a:t>
            </a:r>
            <a:endParaRPr lang="zh-CN" altLang="en-US" sz="2200" dirty="0"/>
          </a:p>
        </p:txBody>
      </p:sp>
    </p:spTree>
    <p:custDataLst>
      <p:tags r:id="rId2"/>
    </p:custDataLst>
    <p:extLst>
      <p:ext uri="{BB962C8B-B14F-4D97-AF65-F5344CB8AC3E}">
        <p14:creationId xmlns:p14="http://schemas.microsoft.com/office/powerpoint/2010/main" val="3858343193"/>
      </p:ext>
    </p:extLst>
  </p:cSld>
  <p:clrMapOvr>
    <a:masterClrMapping/>
  </p:clrMapOvr>
  <p:transition xmlns:p14="http://schemas.microsoft.com/office/powerpoint/2010/main" advTm="76422"/>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838200" y="2189163"/>
            <a:ext cx="3386138" cy="3449637"/>
          </a:xfrm>
        </p:spPr>
        <p:txBody>
          <a:bodyPr/>
          <a:lstStyle/>
          <a:p>
            <a:pPr algn="just">
              <a:buFont typeface="Wingdings" pitchFamily="2" charset="2"/>
              <a:buChar char="ü"/>
            </a:pPr>
            <a:r>
              <a:rPr lang="en-US" altLang="zh-CN" dirty="0" smtClean="0">
                <a:solidFill>
                  <a:srgbClr val="000000"/>
                </a:solidFill>
                <a:ea typeface="ＭＳ Ｐゴシック" pitchFamily="34" charset="-128"/>
              </a:rPr>
              <a:t>1</a:t>
            </a:r>
            <a:r>
              <a:rPr lang="en-US" altLang="zh-CN" baseline="30000" dirty="0" smtClean="0">
                <a:solidFill>
                  <a:srgbClr val="000000"/>
                </a:solidFill>
                <a:ea typeface="ＭＳ Ｐゴシック" pitchFamily="34" charset="-128"/>
              </a:rPr>
              <a:t>st</a:t>
            </a:r>
            <a:r>
              <a:rPr lang="en-US" altLang="zh-CN" dirty="0" smtClean="0">
                <a:solidFill>
                  <a:srgbClr val="000000"/>
                </a:solidFill>
                <a:ea typeface="ＭＳ Ｐゴシック" pitchFamily="34" charset="-128"/>
              </a:rPr>
              <a:t> phase</a:t>
            </a:r>
            <a:endParaRPr lang="zh-CN" altLang="en-US" dirty="0" smtClean="0">
              <a:solidFill>
                <a:srgbClr val="000000"/>
              </a:solidFill>
              <a:ea typeface="ＭＳ Ｐゴシック" pitchFamily="34" charset="-128"/>
            </a:endParaRPr>
          </a:p>
        </p:txBody>
      </p:sp>
      <p:sp>
        <p:nvSpPr>
          <p:cNvPr id="5" name="内容占位符 4"/>
          <p:cNvSpPr>
            <a:spLocks noGrp="1"/>
          </p:cNvSpPr>
          <p:nvPr>
            <p:ph sz="quarter" idx="14"/>
          </p:nvPr>
        </p:nvSpPr>
        <p:spPr>
          <a:xfrm>
            <a:off x="5006747" y="2177369"/>
            <a:ext cx="3386137" cy="3462337"/>
          </a:xfrm>
        </p:spPr>
        <p:txBody>
          <a:bodyPr/>
          <a:lstStyle/>
          <a:p>
            <a:pPr algn="just">
              <a:buFont typeface="Wingdings" pitchFamily="2" charset="2"/>
              <a:buChar char="ü"/>
            </a:pPr>
            <a:r>
              <a:rPr lang="en-US" altLang="zh-CN" dirty="0" smtClean="0">
                <a:solidFill>
                  <a:srgbClr val="000000"/>
                </a:solidFill>
                <a:ea typeface="ＭＳ Ｐゴシック" pitchFamily="34" charset="-128"/>
              </a:rPr>
              <a:t>2</a:t>
            </a:r>
            <a:r>
              <a:rPr lang="en-US" altLang="zh-CN" baseline="30000" dirty="0" smtClean="0">
                <a:solidFill>
                  <a:srgbClr val="000000"/>
                </a:solidFill>
                <a:ea typeface="ＭＳ Ｐゴシック" pitchFamily="34" charset="-128"/>
              </a:rPr>
              <a:t>nd</a:t>
            </a:r>
            <a:r>
              <a:rPr lang="en-US" altLang="zh-CN" dirty="0" smtClean="0">
                <a:solidFill>
                  <a:srgbClr val="000000"/>
                </a:solidFill>
                <a:ea typeface="ＭＳ Ｐゴシック" pitchFamily="34" charset="-128"/>
              </a:rPr>
              <a:t> phase</a:t>
            </a:r>
            <a:endParaRPr lang="zh-CN" altLang="en-US" dirty="0" smtClean="0">
              <a:solidFill>
                <a:srgbClr val="000000"/>
              </a:solidFill>
              <a:ea typeface="ＭＳ Ｐゴシック" pitchFamily="34" charset="-128"/>
            </a:endParaRPr>
          </a:p>
        </p:txBody>
      </p:sp>
      <p:sp>
        <p:nvSpPr>
          <p:cNvPr id="6" name="文本占位符 5"/>
          <p:cNvSpPr>
            <a:spLocks noGrp="1"/>
          </p:cNvSpPr>
          <p:nvPr>
            <p:ph type="body" sz="quarter" idx="15"/>
          </p:nvPr>
        </p:nvSpPr>
        <p:spPr>
          <a:xfrm>
            <a:off x="1000125" y="1447800"/>
            <a:ext cx="7000875" cy="714375"/>
          </a:xfrm>
        </p:spPr>
        <p:txBody>
          <a:bodyPr>
            <a:normAutofit/>
          </a:bodyPr>
          <a:lstStyle/>
          <a:p>
            <a:pPr>
              <a:defRPr/>
            </a:pPr>
            <a:r>
              <a:rPr lang="en-US" altLang="zh-CN" sz="2800" b="1" dirty="0">
                <a:solidFill>
                  <a:srgbClr val="0070C0"/>
                </a:solidFill>
                <a:ea typeface="ＭＳ Ｐゴシック" pitchFamily="34" charset="-128"/>
                <a:cs typeface="Times New Roman" pitchFamily="18" charset="0"/>
              </a:rPr>
              <a:t>Two </a:t>
            </a:r>
            <a:r>
              <a:rPr lang="en-US" altLang="zh-CN" sz="2800" b="1" dirty="0" smtClean="0">
                <a:solidFill>
                  <a:srgbClr val="0070C0"/>
                </a:solidFill>
                <a:ea typeface="ＭＳ Ｐゴシック" pitchFamily="34" charset="-128"/>
                <a:cs typeface="Times New Roman" pitchFamily="18" charset="0"/>
              </a:rPr>
              <a:t>Phases (AF Relay):</a:t>
            </a:r>
            <a:endParaRPr sz="2800" b="1" dirty="0">
              <a:solidFill>
                <a:srgbClr val="0070C0"/>
              </a:solidFill>
              <a:ea typeface="ＭＳ Ｐゴシック" pitchFamily="34" charset="-128"/>
              <a:cs typeface="Times New Roman" pitchFamily="18" charset="0"/>
            </a:endParaRPr>
          </a:p>
        </p:txBody>
      </p:sp>
      <p:graphicFrame>
        <p:nvGraphicFramePr>
          <p:cNvPr id="32769" name="Object 1"/>
          <p:cNvGraphicFramePr>
            <a:graphicFrameLocks noChangeAspect="1"/>
          </p:cNvGraphicFramePr>
          <p:nvPr>
            <p:extLst>
              <p:ext uri="{D42A27DB-BD31-4B8C-83A1-F6EECF244321}">
                <p14:modId xmlns:p14="http://schemas.microsoft.com/office/powerpoint/2010/main" val="2194110068"/>
              </p:ext>
            </p:extLst>
          </p:nvPr>
        </p:nvGraphicFramePr>
        <p:xfrm>
          <a:off x="866775" y="2590800"/>
          <a:ext cx="2838450" cy="2876550"/>
        </p:xfrm>
        <a:graphic>
          <a:graphicData uri="http://schemas.openxmlformats.org/presentationml/2006/ole">
            <mc:AlternateContent xmlns:mc="http://schemas.openxmlformats.org/markup-compatibility/2006">
              <mc:Choice xmlns:v="urn:schemas-microsoft-com:vml" Requires="v">
                <p:oleObj spid="_x0000_s103301" name="Visio" r:id="rId3" imgW="1353528" imgH="1377274" progId="">
                  <p:embed/>
                </p:oleObj>
              </mc:Choice>
              <mc:Fallback>
                <p:oleObj name="Visio" r:id="rId3" imgW="1353528" imgH="1377274" progId="">
                  <p:embed/>
                  <p:pic>
                    <p:nvPicPr>
                      <p:cNvPr id="0" name="Picture 8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775" y="2590800"/>
                        <a:ext cx="2838450" cy="2876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771" name="Object 3"/>
          <p:cNvGraphicFramePr>
            <a:graphicFrameLocks noChangeAspect="1"/>
          </p:cNvGraphicFramePr>
          <p:nvPr>
            <p:extLst>
              <p:ext uri="{D42A27DB-BD31-4B8C-83A1-F6EECF244321}">
                <p14:modId xmlns:p14="http://schemas.microsoft.com/office/powerpoint/2010/main" val="14130066"/>
              </p:ext>
            </p:extLst>
          </p:nvPr>
        </p:nvGraphicFramePr>
        <p:xfrm>
          <a:off x="5010150" y="2590800"/>
          <a:ext cx="2838450" cy="2876550"/>
        </p:xfrm>
        <a:graphic>
          <a:graphicData uri="http://schemas.openxmlformats.org/presentationml/2006/ole">
            <mc:AlternateContent xmlns:mc="http://schemas.openxmlformats.org/markup-compatibility/2006">
              <mc:Choice xmlns:v="urn:schemas-microsoft-com:vml" Requires="v">
                <p:oleObj spid="_x0000_s103302" name="Visio" r:id="rId5" imgW="1353528" imgH="1377274" progId="">
                  <p:embed/>
                </p:oleObj>
              </mc:Choice>
              <mc:Fallback>
                <p:oleObj name="Visio" r:id="rId5" imgW="1353528" imgH="1377274" progId="">
                  <p:embed/>
                  <p:pic>
                    <p:nvPicPr>
                      <p:cNvPr id="0" name="Picture 8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0150" y="2590800"/>
                        <a:ext cx="2838450" cy="2876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1" name="直接箭头连接符 10"/>
          <p:cNvCxnSpPr/>
          <p:nvPr/>
        </p:nvCxnSpPr>
        <p:spPr>
          <a:xfrm flipV="1">
            <a:off x="1366838" y="3376612"/>
            <a:ext cx="928687" cy="357188"/>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rot="10800000">
            <a:off x="2581275" y="3376612"/>
            <a:ext cx="500063" cy="428625"/>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rot="16200000" flipH="1">
            <a:off x="1366838" y="4019550"/>
            <a:ext cx="785812" cy="78581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rot="5400000">
            <a:off x="2366963" y="4019550"/>
            <a:ext cx="785812" cy="78581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rot="5400000">
            <a:off x="2081212" y="4233863"/>
            <a:ext cx="714375" cy="28575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rot="16200000" flipV="1">
            <a:off x="2402682" y="3555206"/>
            <a:ext cx="285750" cy="71437"/>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a:xfrm rot="5400000">
            <a:off x="5867400" y="4019550"/>
            <a:ext cx="1285875" cy="1428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a:xfrm rot="16200000" flipH="1">
            <a:off x="5903119" y="4269581"/>
            <a:ext cx="857250" cy="71437"/>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nvCxnSpPr>
        <p:spPr>
          <a:xfrm>
            <a:off x="6724650" y="3376613"/>
            <a:ext cx="571500" cy="428625"/>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rot="10800000" flipV="1">
            <a:off x="5438775" y="3305175"/>
            <a:ext cx="1071562" cy="428625"/>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p:nvPr/>
        </p:nvCxnSpPr>
        <p:spPr>
          <a:xfrm>
            <a:off x="6438900" y="3662363"/>
            <a:ext cx="785812" cy="214312"/>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8" name="直接箭头连接符 47"/>
          <p:cNvCxnSpPr/>
          <p:nvPr/>
        </p:nvCxnSpPr>
        <p:spPr>
          <a:xfrm rot="10800000" flipV="1">
            <a:off x="5510212" y="3733800"/>
            <a:ext cx="642938" cy="142875"/>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3" name="标题 1"/>
          <p:cNvSpPr>
            <a:spLocks noGrp="1"/>
          </p:cNvSpPr>
          <p:nvPr>
            <p:ph type="title"/>
          </p:nvPr>
        </p:nvSpPr>
        <p:spPr>
          <a:xfrm>
            <a:off x="304800" y="228600"/>
            <a:ext cx="8458200" cy="714375"/>
          </a:xfrm>
        </p:spPr>
        <p:txBody>
          <a:bodyPr>
            <a:normAutofit/>
          </a:bodyPr>
          <a:lstStyle/>
          <a:p>
            <a:pPr algn="ctr">
              <a:defRPr/>
            </a:pPr>
            <a:r>
              <a:rPr lang="en-US" altLang="zh-CN" sz="3200" i="0" dirty="0">
                <a:solidFill>
                  <a:schemeClr val="tx2"/>
                </a:solidFill>
                <a:ea typeface="ＭＳ Ｐゴシック" pitchFamily="34" charset="-128"/>
              </a:rPr>
              <a:t>System</a:t>
            </a:r>
            <a:r>
              <a:rPr lang="en-US" altLang="zh-CN" sz="3200" dirty="0" smtClean="0">
                <a:solidFill>
                  <a:srgbClr val="3C3C3C"/>
                </a:solidFill>
                <a:ea typeface="ＭＳ Ｐゴシック" pitchFamily="34" charset="-128"/>
              </a:rPr>
              <a:t> </a:t>
            </a:r>
            <a:r>
              <a:rPr lang="en-US" altLang="zh-CN" sz="3200" i="0" dirty="0">
                <a:solidFill>
                  <a:schemeClr val="tx2"/>
                </a:solidFill>
                <a:ea typeface="ＭＳ Ｐゴシック" pitchFamily="34" charset="-128"/>
              </a:rPr>
              <a:t>Model </a:t>
            </a:r>
            <a:endParaRPr lang="zh-CN" altLang="en-US" sz="3200" i="0" dirty="0">
              <a:solidFill>
                <a:schemeClr val="tx2"/>
              </a:solidFill>
              <a:ea typeface="ＭＳ Ｐゴシック" pitchFamily="34" charset="-128"/>
            </a:endParaRPr>
          </a:p>
        </p:txBody>
      </p:sp>
      <p:sp>
        <p:nvSpPr>
          <p:cNvPr id="7" name="TextBox 6"/>
          <p:cNvSpPr txBox="1"/>
          <p:nvPr/>
        </p:nvSpPr>
        <p:spPr>
          <a:xfrm>
            <a:off x="228600" y="5387592"/>
            <a:ext cx="8610600" cy="769441"/>
          </a:xfrm>
          <a:prstGeom prst="rect">
            <a:avLst/>
          </a:prstGeom>
          <a:noFill/>
        </p:spPr>
        <p:txBody>
          <a:bodyPr wrap="square" rtlCol="0">
            <a:spAutoFit/>
          </a:bodyPr>
          <a:lstStyle/>
          <a:p>
            <a:pPr algn="just"/>
            <a:r>
              <a:rPr lang="en-US" altLang="zh-CN" sz="2200" dirty="0" smtClean="0"/>
              <a:t>Key assumption in this two-way relay scenario: The eavesdropper can eavesdrop on the main communication channels in both phases.</a:t>
            </a:r>
            <a:endParaRPr lang="zh-CN" altLang="en-US" sz="2200" dirty="0"/>
          </a:p>
        </p:txBody>
      </p:sp>
      <p:sp>
        <p:nvSpPr>
          <p:cNvPr id="21" name="灯片编号占位符 2"/>
          <p:cNvSpPr>
            <a:spLocks noGrp="1"/>
          </p:cNvSpPr>
          <p:nvPr>
            <p:ph type="sldNum" sz="quarter" idx="11"/>
          </p:nvPr>
        </p:nvSpPr>
        <p:spPr>
          <a:xfrm>
            <a:off x="4114800" y="6477000"/>
            <a:ext cx="608013" cy="303213"/>
          </a:xfrm>
        </p:spPr>
        <p:txBody>
          <a:bodyPr/>
          <a:lstStyle/>
          <a:p>
            <a:pPr>
              <a:defRPr/>
            </a:pPr>
            <a:r>
              <a:rPr lang="en-US" dirty="0" smtClean="0"/>
              <a:t>[</a:t>
            </a:r>
            <a:fld id="{76C16D65-260D-406F-A2BF-AB769FEB7B8A}" type="slidenum">
              <a:rPr lang="en-US" smtClean="0"/>
              <a:pPr>
                <a:defRPr/>
              </a:pPr>
              <a:t>75</a:t>
            </a:fld>
            <a:r>
              <a:rPr lang="en-US" dirty="0"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2769"/>
                                        </p:tgtEl>
                                        <p:attrNameLst>
                                          <p:attrName>style.visibility</p:attrName>
                                        </p:attrNameLst>
                                      </p:cBhvr>
                                      <p:to>
                                        <p:strVal val="visible"/>
                                      </p:to>
                                    </p:set>
                                    <p:animEffect transition="in" filter="blinds(horizontal)">
                                      <p:cBhvr>
                                        <p:cTn id="10" dur="500"/>
                                        <p:tgtEl>
                                          <p:spTgt spid="3276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1"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par>
                                <p:cTn id="22" presetID="22" presetClass="entr" presetSubtype="1"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2"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right)">
                                      <p:cBhvr>
                                        <p:cTn id="29" dur="500"/>
                                        <p:tgtEl>
                                          <p:spTgt spid="28"/>
                                        </p:tgtEl>
                                      </p:cBhvr>
                                    </p:animEffect>
                                  </p:childTnLst>
                                </p:cTn>
                              </p:par>
                              <p:par>
                                <p:cTn id="30" presetID="22" presetClass="entr" presetSubtype="2"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right)">
                                      <p:cBhvr>
                                        <p:cTn id="32" dur="500"/>
                                        <p:tgtEl>
                                          <p:spTgt spid="2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blinds(horizontal)">
                                      <p:cBhvr>
                                        <p:cTn id="37" dur="500"/>
                                        <p:tgtEl>
                                          <p:spTgt spid="5">
                                            <p:txEl>
                                              <p:pRg st="0" end="0"/>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32771"/>
                                        </p:tgtEl>
                                        <p:attrNameLst>
                                          <p:attrName>style.visibility</p:attrName>
                                        </p:attrNameLst>
                                      </p:cBhvr>
                                      <p:to>
                                        <p:strVal val="visible"/>
                                      </p:to>
                                    </p:set>
                                    <p:animEffect transition="in" filter="blinds(horizontal)">
                                      <p:cBhvr>
                                        <p:cTn id="40" dur="500"/>
                                        <p:tgtEl>
                                          <p:spTgt spid="3277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1"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up)">
                                      <p:cBhvr>
                                        <p:cTn id="45" dur="500"/>
                                        <p:tgtEl>
                                          <p:spTgt spid="38"/>
                                        </p:tgtEl>
                                      </p:cBhvr>
                                    </p:animEffect>
                                  </p:childTnLst>
                                </p:cTn>
                              </p:par>
                              <p:par>
                                <p:cTn id="46" presetID="22" presetClass="entr" presetSubtype="1"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up)">
                                      <p:cBhvr>
                                        <p:cTn id="48" dur="500"/>
                                        <p:tgtEl>
                                          <p:spTgt spid="36"/>
                                        </p:tgtEl>
                                      </p:cBhvr>
                                    </p:animEffect>
                                  </p:childTnLst>
                                </p:cTn>
                              </p:par>
                              <p:par>
                                <p:cTn id="49" presetID="22" presetClass="entr" presetSubtype="1"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up)">
                                      <p:cBhvr>
                                        <p:cTn id="51" dur="500"/>
                                        <p:tgtEl>
                                          <p:spTgt spid="30"/>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1"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wipe(up)">
                                      <p:cBhvr>
                                        <p:cTn id="56" dur="500"/>
                                        <p:tgtEl>
                                          <p:spTgt spid="32"/>
                                        </p:tgtEl>
                                      </p:cBhvr>
                                    </p:animEffect>
                                  </p:childTnLst>
                                </p:cTn>
                              </p:par>
                              <p:par>
                                <p:cTn id="57" presetID="22" presetClass="entr" presetSubtype="1" fill="hold" nodeType="with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wipe(up)">
                                      <p:cBhvr>
                                        <p:cTn id="59" dur="500"/>
                                        <p:tgtEl>
                                          <p:spTgt spid="48"/>
                                        </p:tgtEl>
                                      </p:cBhvr>
                                    </p:animEffect>
                                  </p:childTnLst>
                                </p:cTn>
                              </p:par>
                              <p:par>
                                <p:cTn id="60" presetID="22" presetClass="entr" presetSubtype="1" fill="hold" nodeType="with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wipe(up)">
                                      <p:cBhvr>
                                        <p:cTn id="62" dur="500"/>
                                        <p:tgtEl>
                                          <p:spTgt spid="46"/>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1000"/>
                                        <p:tgtEl>
                                          <p:spTgt spid="7"/>
                                        </p:tgtEl>
                                      </p:cBhvr>
                                    </p:animEffect>
                                    <p:anim calcmode="lin" valueType="num">
                                      <p:cBhvr>
                                        <p:cTn id="68" dur="1000" fill="hold"/>
                                        <p:tgtEl>
                                          <p:spTgt spid="7"/>
                                        </p:tgtEl>
                                        <p:attrNameLst>
                                          <p:attrName>ppt_x</p:attrName>
                                        </p:attrNameLst>
                                      </p:cBhvr>
                                      <p:tavLst>
                                        <p:tav tm="0">
                                          <p:val>
                                            <p:strVal val="#ppt_x"/>
                                          </p:val>
                                        </p:tav>
                                        <p:tav tm="100000">
                                          <p:val>
                                            <p:strVal val="#ppt_x"/>
                                          </p:val>
                                        </p:tav>
                                      </p:tavLst>
                                    </p:anim>
                                    <p:anim calcmode="lin" valueType="num">
                                      <p:cBhvr>
                                        <p:cTn id="6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内容占位符 2"/>
          <p:cNvSpPr>
            <a:spLocks noGrp="1"/>
          </p:cNvSpPr>
          <p:nvPr>
            <p:ph sz="quarter" idx="13"/>
          </p:nvPr>
        </p:nvSpPr>
        <p:spPr>
          <a:xfrm>
            <a:off x="558800" y="1600200"/>
            <a:ext cx="6985000" cy="4105275"/>
          </a:xfrm>
        </p:spPr>
        <p:txBody>
          <a:bodyPr/>
          <a:lstStyle/>
          <a:p>
            <a:pPr algn="just"/>
            <a:r>
              <a:rPr lang="en-US" altLang="zh-CN" dirty="0" smtClean="0">
                <a:solidFill>
                  <a:srgbClr val="000000"/>
                </a:solidFill>
                <a:ea typeface="ＭＳ Ｐゴシック" pitchFamily="34" charset="-128"/>
              </a:rPr>
              <a:t>Overall SINR of channel S</a:t>
            </a:r>
            <a:r>
              <a:rPr lang="en-US" altLang="zh-CN" baseline="-25000" dirty="0" smtClean="0">
                <a:solidFill>
                  <a:srgbClr val="000000"/>
                </a:solidFill>
                <a:ea typeface="ＭＳ Ｐゴシック" pitchFamily="34" charset="-128"/>
              </a:rPr>
              <a:t>i</a:t>
            </a:r>
            <a:r>
              <a:rPr lang="en-US" altLang="zh-CN" dirty="0" smtClean="0">
                <a:solidFill>
                  <a:srgbClr val="000000"/>
                </a:solidFill>
                <a:ea typeface="ＭＳ Ｐゴシック" pitchFamily="34" charset="-128"/>
              </a:rPr>
              <a:t> </a:t>
            </a:r>
            <a:r>
              <a:rPr lang="en-US" altLang="zh-CN" dirty="0" smtClean="0">
                <a:solidFill>
                  <a:srgbClr val="000000"/>
                </a:solidFill>
                <a:ea typeface="ＭＳ Ｐゴシック" pitchFamily="34" charset="-128"/>
                <a:sym typeface="Wingdings" pitchFamily="2" charset="2"/>
              </a:rPr>
              <a:t> S</a:t>
            </a:r>
            <a:r>
              <a:rPr lang="en-US" altLang="zh-CN" baseline="-25000" dirty="0" smtClean="0">
                <a:solidFill>
                  <a:srgbClr val="000000"/>
                </a:solidFill>
                <a:ea typeface="ＭＳ Ｐゴシック" pitchFamily="34" charset="-128"/>
                <a:sym typeface="Wingdings" pitchFamily="2" charset="2"/>
              </a:rPr>
              <a:t>j</a:t>
            </a:r>
            <a:r>
              <a:rPr lang="en-US" altLang="zh-CN" dirty="0" smtClean="0">
                <a:solidFill>
                  <a:srgbClr val="000000"/>
                </a:solidFill>
                <a:ea typeface="ＭＳ Ｐゴシック" pitchFamily="34" charset="-128"/>
                <a:sym typeface="Wingdings" pitchFamily="2" charset="2"/>
              </a:rPr>
              <a:t>:</a:t>
            </a:r>
            <a:endParaRPr lang="zh-CN" altLang="en-US" dirty="0" smtClean="0">
              <a:solidFill>
                <a:srgbClr val="000000"/>
              </a:solidFill>
              <a:ea typeface="ＭＳ Ｐゴシック" pitchFamily="34" charset="-128"/>
            </a:endParaRPr>
          </a:p>
        </p:txBody>
      </p:sp>
      <p:graphicFrame>
        <p:nvGraphicFramePr>
          <p:cNvPr id="106501" name="Object 2"/>
          <p:cNvGraphicFramePr>
            <a:graphicFrameLocks noChangeAspect="1"/>
          </p:cNvGraphicFramePr>
          <p:nvPr>
            <p:extLst>
              <p:ext uri="{D42A27DB-BD31-4B8C-83A1-F6EECF244321}">
                <p14:modId xmlns:p14="http://schemas.microsoft.com/office/powerpoint/2010/main" val="3263073418"/>
              </p:ext>
            </p:extLst>
          </p:nvPr>
        </p:nvGraphicFramePr>
        <p:xfrm>
          <a:off x="1123950" y="1963738"/>
          <a:ext cx="4362450" cy="4360862"/>
        </p:xfrm>
        <a:graphic>
          <a:graphicData uri="http://schemas.openxmlformats.org/presentationml/2006/ole">
            <mc:AlternateContent xmlns:mc="http://schemas.openxmlformats.org/markup-compatibility/2006">
              <mc:Choice xmlns:v="urn:schemas-microsoft-com:vml" Requires="v">
                <p:oleObj spid="_x0000_s107382" name="Equation" r:id="rId3" imgW="1714500" imgH="1943100" progId="">
                  <p:embed/>
                </p:oleObj>
              </mc:Choice>
              <mc:Fallback>
                <p:oleObj name="Equation" r:id="rId3" imgW="1714500" imgH="1943100" progId="">
                  <p:embed/>
                  <p:pic>
                    <p:nvPicPr>
                      <p:cNvPr id="0" name="Picture 8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3950" y="1963738"/>
                        <a:ext cx="4362450" cy="4360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891" name="Object 3"/>
          <p:cNvGraphicFramePr>
            <a:graphicFrameLocks noChangeAspect="1"/>
          </p:cNvGraphicFramePr>
          <p:nvPr>
            <p:extLst>
              <p:ext uri="{D42A27DB-BD31-4B8C-83A1-F6EECF244321}">
                <p14:modId xmlns:p14="http://schemas.microsoft.com/office/powerpoint/2010/main" val="7843849"/>
              </p:ext>
            </p:extLst>
          </p:nvPr>
        </p:nvGraphicFramePr>
        <p:xfrm>
          <a:off x="5721350" y="1066800"/>
          <a:ext cx="3422650" cy="2071688"/>
        </p:xfrm>
        <a:graphic>
          <a:graphicData uri="http://schemas.openxmlformats.org/presentationml/2006/ole">
            <mc:AlternateContent xmlns:mc="http://schemas.openxmlformats.org/markup-compatibility/2006">
              <mc:Choice xmlns:v="urn:schemas-microsoft-com:vml" Requires="v">
                <p:oleObj spid="_x0000_s107383" name="Visio" r:id="rId5" imgW="2417590" imgH="1297301" progId="">
                  <p:embed/>
                </p:oleObj>
              </mc:Choice>
              <mc:Fallback>
                <p:oleObj name="Visio" r:id="rId5" imgW="2417590" imgH="1297301" progId="">
                  <p:embed/>
                  <p:pic>
                    <p:nvPicPr>
                      <p:cNvPr id="0" name="Picture 8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350" y="1066800"/>
                        <a:ext cx="3422650" cy="2071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标题 1"/>
          <p:cNvSpPr>
            <a:spLocks noGrp="1"/>
          </p:cNvSpPr>
          <p:nvPr>
            <p:ph type="title"/>
          </p:nvPr>
        </p:nvSpPr>
        <p:spPr>
          <a:xfrm>
            <a:off x="304800" y="228600"/>
            <a:ext cx="8458200" cy="714375"/>
          </a:xfrm>
        </p:spPr>
        <p:txBody>
          <a:bodyPr>
            <a:normAutofit/>
          </a:bodyPr>
          <a:lstStyle/>
          <a:p>
            <a:pPr algn="ctr">
              <a:defRPr/>
            </a:pPr>
            <a:r>
              <a:rPr lang="en-US" altLang="zh-CN" sz="3200" i="0" dirty="0">
                <a:solidFill>
                  <a:schemeClr val="tx2"/>
                </a:solidFill>
                <a:ea typeface="ＭＳ Ｐゴシック" pitchFamily="34" charset="-128"/>
              </a:rPr>
              <a:t>System</a:t>
            </a:r>
            <a:r>
              <a:rPr lang="en-US" altLang="zh-CN" sz="3200" dirty="0" smtClean="0">
                <a:solidFill>
                  <a:srgbClr val="3C3C3C"/>
                </a:solidFill>
                <a:ea typeface="ＭＳ Ｐゴシック" pitchFamily="34" charset="-128"/>
              </a:rPr>
              <a:t> </a:t>
            </a:r>
            <a:r>
              <a:rPr lang="en-US" altLang="zh-CN" sz="3200" i="0" dirty="0">
                <a:solidFill>
                  <a:schemeClr val="tx2"/>
                </a:solidFill>
                <a:ea typeface="ＭＳ Ｐゴシック" pitchFamily="34" charset="-128"/>
              </a:rPr>
              <a:t>Model </a:t>
            </a:r>
            <a:endParaRPr lang="zh-CN" altLang="en-US" sz="3200" i="0" dirty="0">
              <a:solidFill>
                <a:schemeClr val="tx2"/>
              </a:solidFill>
              <a:ea typeface="ＭＳ Ｐゴシック" pitchFamily="34" charset="-128"/>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内容占位符 2"/>
          <p:cNvSpPr>
            <a:spLocks noGrp="1"/>
          </p:cNvSpPr>
          <p:nvPr>
            <p:ph sz="quarter" idx="13"/>
          </p:nvPr>
        </p:nvSpPr>
        <p:spPr>
          <a:xfrm>
            <a:off x="228600" y="1671411"/>
            <a:ext cx="8172450" cy="4105275"/>
          </a:xfrm>
        </p:spPr>
        <p:txBody>
          <a:bodyPr/>
          <a:lstStyle/>
          <a:p>
            <a:r>
              <a:rPr lang="en-US" altLang="zh-CN" dirty="0" smtClean="0">
                <a:solidFill>
                  <a:srgbClr val="000000"/>
                </a:solidFill>
                <a:ea typeface="ＭＳ Ｐゴシック" pitchFamily="34" charset="-128"/>
              </a:rPr>
              <a:t>Overall SINR of channel S</a:t>
            </a:r>
            <a:r>
              <a:rPr lang="en-US" altLang="zh-CN" baseline="-25000" dirty="0" smtClean="0">
                <a:solidFill>
                  <a:srgbClr val="000000"/>
                </a:solidFill>
                <a:ea typeface="ＭＳ Ｐゴシック" pitchFamily="34" charset="-128"/>
              </a:rPr>
              <a:t>i</a:t>
            </a:r>
            <a:r>
              <a:rPr lang="en-US" altLang="zh-CN" dirty="0" smtClean="0">
                <a:solidFill>
                  <a:srgbClr val="000000"/>
                </a:solidFill>
                <a:ea typeface="ＭＳ Ｐゴシック" pitchFamily="34" charset="-128"/>
              </a:rPr>
              <a:t> </a:t>
            </a:r>
            <a:r>
              <a:rPr lang="en-US" altLang="zh-CN" dirty="0" smtClean="0">
                <a:solidFill>
                  <a:srgbClr val="000000"/>
                </a:solidFill>
                <a:ea typeface="ＭＳ Ｐゴシック" pitchFamily="34" charset="-128"/>
                <a:sym typeface="Wingdings" pitchFamily="2" charset="2"/>
              </a:rPr>
              <a:t> E (Optimal Case):</a:t>
            </a:r>
            <a:endParaRPr lang="zh-CN" altLang="en-US" dirty="0" smtClean="0">
              <a:solidFill>
                <a:srgbClr val="000000"/>
              </a:solidFill>
              <a:ea typeface="ＭＳ Ｐゴシック" pitchFamily="34" charset="-128"/>
            </a:endParaRPr>
          </a:p>
        </p:txBody>
      </p:sp>
      <p:graphicFrame>
        <p:nvGraphicFramePr>
          <p:cNvPr id="107525" name="Object 2"/>
          <p:cNvGraphicFramePr>
            <a:graphicFrameLocks noChangeAspect="1"/>
          </p:cNvGraphicFramePr>
          <p:nvPr>
            <p:extLst>
              <p:ext uri="{D42A27DB-BD31-4B8C-83A1-F6EECF244321}">
                <p14:modId xmlns:p14="http://schemas.microsoft.com/office/powerpoint/2010/main" val="2169609814"/>
              </p:ext>
            </p:extLst>
          </p:nvPr>
        </p:nvGraphicFramePr>
        <p:xfrm>
          <a:off x="439738" y="2233613"/>
          <a:ext cx="7469187" cy="3481387"/>
        </p:xfrm>
        <a:graphic>
          <a:graphicData uri="http://schemas.openxmlformats.org/presentationml/2006/ole">
            <mc:AlternateContent xmlns:mc="http://schemas.openxmlformats.org/markup-compatibility/2006">
              <mc:Choice xmlns:v="urn:schemas-microsoft-com:vml" Requires="v">
                <p:oleObj spid="_x0000_s108406" name="Equation" r:id="rId3" imgW="3403600" imgH="1587500" progId="">
                  <p:embed/>
                </p:oleObj>
              </mc:Choice>
              <mc:Fallback>
                <p:oleObj name="Equation" r:id="rId3" imgW="3403600" imgH="1587500" progId="">
                  <p:embed/>
                  <p:pic>
                    <p:nvPicPr>
                      <p:cNvPr id="0" name="Picture 8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738" y="2233613"/>
                        <a:ext cx="7469187" cy="348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7526" name="Object 3"/>
          <p:cNvGraphicFramePr>
            <a:graphicFrameLocks noChangeAspect="1"/>
          </p:cNvGraphicFramePr>
          <p:nvPr>
            <p:extLst>
              <p:ext uri="{D42A27DB-BD31-4B8C-83A1-F6EECF244321}">
                <p14:modId xmlns:p14="http://schemas.microsoft.com/office/powerpoint/2010/main" val="3947498538"/>
              </p:ext>
            </p:extLst>
          </p:nvPr>
        </p:nvGraphicFramePr>
        <p:xfrm>
          <a:off x="6096000" y="828675"/>
          <a:ext cx="3541712" cy="2143125"/>
        </p:xfrm>
        <a:graphic>
          <a:graphicData uri="http://schemas.openxmlformats.org/presentationml/2006/ole">
            <mc:AlternateContent xmlns:mc="http://schemas.openxmlformats.org/markup-compatibility/2006">
              <mc:Choice xmlns:v="urn:schemas-microsoft-com:vml" Requires="v">
                <p:oleObj spid="_x0000_s108407" name="Visio" r:id="rId5" imgW="2417590" imgH="1297301" progId="">
                  <p:embed/>
                </p:oleObj>
              </mc:Choice>
              <mc:Fallback>
                <p:oleObj name="Visio" r:id="rId5" imgW="2417590" imgH="1297301" progId="">
                  <p:embed/>
                  <p:pic>
                    <p:nvPicPr>
                      <p:cNvPr id="0" name="Picture 8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828675"/>
                        <a:ext cx="3541712" cy="2143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7528" name="TextBox 8"/>
          <p:cNvSpPr txBox="1">
            <a:spLocks noChangeArrowheads="1"/>
          </p:cNvSpPr>
          <p:nvPr/>
        </p:nvSpPr>
        <p:spPr bwMode="auto">
          <a:xfrm>
            <a:off x="1346196" y="3458028"/>
            <a:ext cx="63608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just" eaLnBrk="1" hangingPunct="1"/>
            <a:r>
              <a:rPr lang="en-US" altLang="zh-CN" sz="2000" dirty="0"/>
              <a:t>(Instantaneous knowledge of the eavesdropping channels)</a:t>
            </a:r>
            <a:endParaRPr lang="zh-CN" altLang="en-US" sz="2000" dirty="0"/>
          </a:p>
        </p:txBody>
      </p:sp>
      <p:sp>
        <p:nvSpPr>
          <p:cNvPr id="10" name="标题 1"/>
          <p:cNvSpPr>
            <a:spLocks noGrp="1"/>
          </p:cNvSpPr>
          <p:nvPr>
            <p:ph type="title"/>
          </p:nvPr>
        </p:nvSpPr>
        <p:spPr>
          <a:xfrm>
            <a:off x="304800" y="228600"/>
            <a:ext cx="8458200" cy="714375"/>
          </a:xfrm>
        </p:spPr>
        <p:txBody>
          <a:bodyPr>
            <a:normAutofit/>
          </a:bodyPr>
          <a:lstStyle/>
          <a:p>
            <a:pPr algn="ctr">
              <a:defRPr/>
            </a:pPr>
            <a:r>
              <a:rPr lang="en-US" altLang="zh-CN" sz="3200" i="0" dirty="0">
                <a:solidFill>
                  <a:schemeClr val="tx2"/>
                </a:solidFill>
                <a:ea typeface="ＭＳ Ｐゴシック" pitchFamily="34" charset="-128"/>
              </a:rPr>
              <a:t>System</a:t>
            </a:r>
            <a:r>
              <a:rPr lang="en-US" altLang="zh-CN" sz="3200" dirty="0" smtClean="0">
                <a:solidFill>
                  <a:srgbClr val="3C3C3C"/>
                </a:solidFill>
                <a:ea typeface="ＭＳ Ｐゴシック" pitchFamily="34" charset="-128"/>
              </a:rPr>
              <a:t> </a:t>
            </a:r>
            <a:r>
              <a:rPr lang="en-US" altLang="zh-CN" sz="3200" i="0" dirty="0">
                <a:solidFill>
                  <a:schemeClr val="tx2"/>
                </a:solidFill>
                <a:ea typeface="ＭＳ Ｐゴシック" pitchFamily="34" charset="-128"/>
              </a:rPr>
              <a:t>Model </a:t>
            </a:r>
            <a:endParaRPr lang="zh-CN" altLang="en-US" sz="3200" i="0" dirty="0">
              <a:solidFill>
                <a:schemeClr val="tx2"/>
              </a:solidFill>
              <a:ea typeface="ＭＳ Ｐゴシック" pitchFamily="34" charset="-128"/>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内容占位符 2"/>
          <p:cNvSpPr>
            <a:spLocks noGrp="1"/>
          </p:cNvSpPr>
          <p:nvPr>
            <p:ph sz="quarter" idx="13"/>
          </p:nvPr>
        </p:nvSpPr>
        <p:spPr>
          <a:xfrm>
            <a:off x="290286" y="1596570"/>
            <a:ext cx="8143875" cy="4105275"/>
          </a:xfrm>
        </p:spPr>
        <p:txBody>
          <a:bodyPr/>
          <a:lstStyle/>
          <a:p>
            <a:r>
              <a:rPr lang="en-US" altLang="zh-CN" dirty="0" smtClean="0">
                <a:solidFill>
                  <a:srgbClr val="000000"/>
                </a:solidFill>
                <a:ea typeface="ＭＳ Ｐゴシック" pitchFamily="34" charset="-128"/>
              </a:rPr>
              <a:t>Overall SINR of channel S</a:t>
            </a:r>
            <a:r>
              <a:rPr lang="en-US" altLang="zh-CN" baseline="-25000" dirty="0" smtClean="0">
                <a:solidFill>
                  <a:srgbClr val="000000"/>
                </a:solidFill>
                <a:ea typeface="ＭＳ Ｐゴシック" pitchFamily="34" charset="-128"/>
              </a:rPr>
              <a:t>i</a:t>
            </a:r>
            <a:r>
              <a:rPr lang="en-US" altLang="zh-CN" dirty="0" smtClean="0">
                <a:solidFill>
                  <a:srgbClr val="000000"/>
                </a:solidFill>
                <a:ea typeface="ＭＳ Ｐゴシック" pitchFamily="34" charset="-128"/>
              </a:rPr>
              <a:t> </a:t>
            </a:r>
            <a:r>
              <a:rPr lang="en-US" altLang="zh-CN" dirty="0" smtClean="0">
                <a:solidFill>
                  <a:srgbClr val="000000"/>
                </a:solidFill>
                <a:ea typeface="ＭＳ Ｐゴシック" pitchFamily="34" charset="-128"/>
                <a:sym typeface="Wingdings" pitchFamily="2" charset="2"/>
              </a:rPr>
              <a:t> E (Suboptimal Case):</a:t>
            </a:r>
            <a:endParaRPr lang="zh-CN" altLang="en-US" dirty="0" smtClean="0">
              <a:solidFill>
                <a:srgbClr val="000000"/>
              </a:solidFill>
              <a:ea typeface="ＭＳ Ｐゴシック" pitchFamily="34" charset="-128"/>
            </a:endParaRPr>
          </a:p>
          <a:p>
            <a:pPr>
              <a:buFont typeface="Wingdings" pitchFamily="2" charset="2"/>
              <a:buNone/>
            </a:pPr>
            <a:endParaRPr lang="zh-CN" altLang="en-US" dirty="0" smtClean="0">
              <a:solidFill>
                <a:srgbClr val="000000"/>
              </a:solidFill>
              <a:ea typeface="ＭＳ Ｐゴシック" pitchFamily="34" charset="-128"/>
            </a:endParaRPr>
          </a:p>
        </p:txBody>
      </p:sp>
      <p:graphicFrame>
        <p:nvGraphicFramePr>
          <p:cNvPr id="108549" name="Object 2"/>
          <p:cNvGraphicFramePr>
            <a:graphicFrameLocks noChangeAspect="1"/>
          </p:cNvGraphicFramePr>
          <p:nvPr>
            <p:extLst>
              <p:ext uri="{D42A27DB-BD31-4B8C-83A1-F6EECF244321}">
                <p14:modId xmlns:p14="http://schemas.microsoft.com/office/powerpoint/2010/main" val="1042170802"/>
              </p:ext>
            </p:extLst>
          </p:nvPr>
        </p:nvGraphicFramePr>
        <p:xfrm>
          <a:off x="152400" y="2374900"/>
          <a:ext cx="7480300" cy="3263900"/>
        </p:xfrm>
        <a:graphic>
          <a:graphicData uri="http://schemas.openxmlformats.org/presentationml/2006/ole">
            <mc:AlternateContent xmlns:mc="http://schemas.openxmlformats.org/markup-compatibility/2006">
              <mc:Choice xmlns:v="urn:schemas-microsoft-com:vml" Requires="v">
                <p:oleObj spid="_x0000_s109430" name="Equation" r:id="rId3" imgW="3289300" imgH="1435100" progId="">
                  <p:embed/>
                </p:oleObj>
              </mc:Choice>
              <mc:Fallback>
                <p:oleObj name="Equation" r:id="rId3" imgW="3289300" imgH="1435100" progId="">
                  <p:embed/>
                  <p:pic>
                    <p:nvPicPr>
                      <p:cNvPr id="0" name="Picture 8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374900"/>
                        <a:ext cx="7480300" cy="326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8551" name="Object 4"/>
          <p:cNvGraphicFramePr>
            <a:graphicFrameLocks noChangeAspect="1"/>
          </p:cNvGraphicFramePr>
          <p:nvPr>
            <p:extLst>
              <p:ext uri="{D42A27DB-BD31-4B8C-83A1-F6EECF244321}">
                <p14:modId xmlns:p14="http://schemas.microsoft.com/office/powerpoint/2010/main" val="1383190067"/>
              </p:ext>
            </p:extLst>
          </p:nvPr>
        </p:nvGraphicFramePr>
        <p:xfrm>
          <a:off x="5891213" y="346149"/>
          <a:ext cx="3786187" cy="2290763"/>
        </p:xfrm>
        <a:graphic>
          <a:graphicData uri="http://schemas.openxmlformats.org/presentationml/2006/ole">
            <mc:AlternateContent xmlns:mc="http://schemas.openxmlformats.org/markup-compatibility/2006">
              <mc:Choice xmlns:v="urn:schemas-microsoft-com:vml" Requires="v">
                <p:oleObj spid="_x0000_s109431" name="Visio" r:id="rId5" imgW="2417590" imgH="1297301" progId="">
                  <p:embed/>
                </p:oleObj>
              </mc:Choice>
              <mc:Fallback>
                <p:oleObj name="Visio" r:id="rId5" imgW="2417590" imgH="1297301" progId="">
                  <p:embed/>
                  <p:pic>
                    <p:nvPicPr>
                      <p:cNvPr id="0" name="Picture 8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1213" y="346149"/>
                        <a:ext cx="3786187" cy="2290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8552" name="矩形 7"/>
          <p:cNvSpPr>
            <a:spLocks noChangeArrowheads="1"/>
          </p:cNvSpPr>
          <p:nvPr/>
        </p:nvSpPr>
        <p:spPr bwMode="auto">
          <a:xfrm>
            <a:off x="1270002" y="5210628"/>
            <a:ext cx="5562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000" dirty="0"/>
              <a:t>(Average knowledge of the eavesdropping channels)</a:t>
            </a:r>
            <a:endParaRPr lang="zh-CN" altLang="en-US" sz="2000" dirty="0"/>
          </a:p>
        </p:txBody>
      </p:sp>
      <p:sp>
        <p:nvSpPr>
          <p:cNvPr id="10" name="标题 1"/>
          <p:cNvSpPr>
            <a:spLocks noGrp="1"/>
          </p:cNvSpPr>
          <p:nvPr>
            <p:ph type="title"/>
          </p:nvPr>
        </p:nvSpPr>
        <p:spPr>
          <a:xfrm>
            <a:off x="304800" y="228600"/>
            <a:ext cx="8458200" cy="714375"/>
          </a:xfrm>
        </p:spPr>
        <p:txBody>
          <a:bodyPr>
            <a:normAutofit/>
          </a:bodyPr>
          <a:lstStyle/>
          <a:p>
            <a:pPr algn="ctr">
              <a:defRPr/>
            </a:pPr>
            <a:r>
              <a:rPr lang="en-US" altLang="zh-CN" sz="3200" i="0" dirty="0">
                <a:solidFill>
                  <a:schemeClr val="tx2"/>
                </a:solidFill>
                <a:ea typeface="ＭＳ Ｐゴシック" pitchFamily="34" charset="-128"/>
              </a:rPr>
              <a:t>System</a:t>
            </a:r>
            <a:r>
              <a:rPr lang="en-US" altLang="zh-CN" sz="3200" dirty="0" smtClean="0">
                <a:solidFill>
                  <a:srgbClr val="3C3C3C"/>
                </a:solidFill>
                <a:ea typeface="ＭＳ Ｐゴシック" pitchFamily="34" charset="-128"/>
              </a:rPr>
              <a:t> </a:t>
            </a:r>
            <a:r>
              <a:rPr lang="en-US" altLang="zh-CN" sz="3200" i="0" dirty="0">
                <a:solidFill>
                  <a:schemeClr val="tx2"/>
                </a:solidFill>
                <a:ea typeface="ＭＳ Ｐゴシック" pitchFamily="34" charset="-128"/>
              </a:rPr>
              <a:t>Model </a:t>
            </a:r>
            <a:endParaRPr lang="zh-CN" altLang="en-US" sz="3200" i="0" dirty="0">
              <a:solidFill>
                <a:schemeClr val="tx2"/>
              </a:solidFill>
              <a:ea typeface="ＭＳ Ｐゴシック" pitchFamily="34" charset="-128"/>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内容占位符 2"/>
          <p:cNvSpPr>
            <a:spLocks noGrp="1"/>
          </p:cNvSpPr>
          <p:nvPr>
            <p:ph sz="quarter" idx="13"/>
          </p:nvPr>
        </p:nvSpPr>
        <p:spPr>
          <a:xfrm>
            <a:off x="214313" y="1681163"/>
            <a:ext cx="8429625" cy="4643437"/>
          </a:xfrm>
        </p:spPr>
        <p:txBody>
          <a:bodyPr/>
          <a:lstStyle/>
          <a:p>
            <a:r>
              <a:rPr lang="en-US" altLang="zh-CN" dirty="0" smtClean="0">
                <a:solidFill>
                  <a:srgbClr val="000000"/>
                </a:solidFill>
                <a:ea typeface="ＭＳ Ｐゴシック" pitchFamily="34" charset="-128"/>
              </a:rPr>
              <a:t>Instantaneous secrecy rate of channel S</a:t>
            </a:r>
            <a:r>
              <a:rPr lang="en-US" altLang="zh-CN" baseline="-25000" dirty="0" smtClean="0">
                <a:solidFill>
                  <a:srgbClr val="000000"/>
                </a:solidFill>
                <a:ea typeface="ＭＳ Ｐゴシック" pitchFamily="34" charset="-128"/>
              </a:rPr>
              <a:t>i</a:t>
            </a:r>
            <a:r>
              <a:rPr lang="en-US" altLang="zh-CN" dirty="0" smtClean="0">
                <a:solidFill>
                  <a:srgbClr val="000000"/>
                </a:solidFill>
                <a:ea typeface="ＭＳ Ｐゴシック" pitchFamily="34" charset="-128"/>
              </a:rPr>
              <a:t> </a:t>
            </a:r>
            <a:r>
              <a:rPr lang="en-US" altLang="zh-CN" dirty="0" smtClean="0">
                <a:solidFill>
                  <a:srgbClr val="000000"/>
                </a:solidFill>
                <a:ea typeface="ＭＳ Ｐゴシック" pitchFamily="34" charset="-128"/>
                <a:sym typeface="Wingdings" pitchFamily="2" charset="2"/>
              </a:rPr>
              <a:t> S</a:t>
            </a:r>
            <a:r>
              <a:rPr lang="en-US" altLang="zh-CN" baseline="-25000" dirty="0" smtClean="0">
                <a:solidFill>
                  <a:srgbClr val="000000"/>
                </a:solidFill>
                <a:ea typeface="ＭＳ Ｐゴシック" pitchFamily="34" charset="-128"/>
                <a:sym typeface="Wingdings" pitchFamily="2" charset="2"/>
              </a:rPr>
              <a:t>j</a:t>
            </a:r>
            <a:r>
              <a:rPr lang="en-US" altLang="zh-CN" dirty="0" smtClean="0">
                <a:solidFill>
                  <a:srgbClr val="000000"/>
                </a:solidFill>
                <a:ea typeface="ＭＳ Ｐゴシック" pitchFamily="34" charset="-128"/>
                <a:sym typeface="Wingdings" pitchFamily="2" charset="2"/>
              </a:rPr>
              <a:t>:</a:t>
            </a:r>
            <a:r>
              <a:rPr lang="en-US" altLang="zh-CN" dirty="0" smtClean="0">
                <a:solidFill>
                  <a:srgbClr val="000000"/>
                </a:solidFill>
                <a:ea typeface="ＭＳ Ｐゴシック" pitchFamily="34" charset="-128"/>
              </a:rPr>
              <a:t> </a:t>
            </a:r>
          </a:p>
          <a:p>
            <a:endParaRPr lang="en-US" altLang="zh-CN" dirty="0" smtClean="0">
              <a:solidFill>
                <a:srgbClr val="000000"/>
              </a:solidFill>
              <a:ea typeface="ＭＳ Ｐゴシック" pitchFamily="34" charset="-128"/>
            </a:endParaRPr>
          </a:p>
          <a:p>
            <a:pPr>
              <a:buFont typeface="Wingdings" pitchFamily="2" charset="2"/>
              <a:buNone/>
            </a:pPr>
            <a:endParaRPr lang="en-US" altLang="zh-CN" dirty="0" smtClean="0">
              <a:solidFill>
                <a:srgbClr val="000000"/>
              </a:solidFill>
              <a:ea typeface="ＭＳ Ｐゴシック" pitchFamily="34" charset="-128"/>
            </a:endParaRPr>
          </a:p>
          <a:p>
            <a:endParaRPr lang="en-US" altLang="zh-CN" dirty="0" smtClean="0">
              <a:solidFill>
                <a:srgbClr val="000000"/>
              </a:solidFill>
              <a:ea typeface="ＭＳ Ｐゴシック" pitchFamily="34" charset="-128"/>
            </a:endParaRPr>
          </a:p>
          <a:p>
            <a:r>
              <a:rPr lang="en-US" altLang="zh-CN" dirty="0" smtClean="0">
                <a:solidFill>
                  <a:srgbClr val="000000"/>
                </a:solidFill>
                <a:ea typeface="ＭＳ Ｐゴシック" pitchFamily="34" charset="-128"/>
              </a:rPr>
              <a:t>Overall secrecy rate of the system:</a:t>
            </a:r>
          </a:p>
          <a:p>
            <a:endParaRPr lang="en-US" altLang="zh-CN" dirty="0">
              <a:solidFill>
                <a:srgbClr val="000000"/>
              </a:solidFill>
              <a:ea typeface="ＭＳ Ｐゴシック" pitchFamily="34" charset="-128"/>
            </a:endParaRPr>
          </a:p>
          <a:p>
            <a:endParaRPr lang="en-US" altLang="zh-CN" dirty="0" smtClean="0">
              <a:solidFill>
                <a:srgbClr val="000000"/>
              </a:solidFill>
              <a:ea typeface="ＭＳ Ｐゴシック" pitchFamily="34" charset="-128"/>
            </a:endParaRPr>
          </a:p>
          <a:p>
            <a:r>
              <a:rPr lang="en-US" altLang="zh-CN" dirty="0" smtClean="0">
                <a:solidFill>
                  <a:srgbClr val="000000"/>
                </a:solidFill>
                <a:ea typeface="ＭＳ Ｐゴシック" pitchFamily="34" charset="-128"/>
              </a:rPr>
              <a:t>Select one conventional relay and one or two friendly jammers.</a:t>
            </a:r>
          </a:p>
          <a:p>
            <a:endParaRPr lang="en-US" altLang="zh-CN" dirty="0" smtClean="0">
              <a:solidFill>
                <a:srgbClr val="000000"/>
              </a:solidFill>
              <a:ea typeface="ＭＳ Ｐゴシック" pitchFamily="34" charset="-128"/>
            </a:endParaRPr>
          </a:p>
          <a:p>
            <a:endParaRPr lang="en-US" altLang="zh-CN" dirty="0" smtClean="0">
              <a:solidFill>
                <a:srgbClr val="000000"/>
              </a:solidFill>
              <a:ea typeface="ＭＳ Ｐゴシック" pitchFamily="34" charset="-128"/>
            </a:endParaRPr>
          </a:p>
          <a:p>
            <a:pPr marL="0" indent="0">
              <a:buNone/>
            </a:pPr>
            <a:endParaRPr lang="zh-CN" altLang="en-US" dirty="0" smtClean="0">
              <a:solidFill>
                <a:srgbClr val="000000"/>
              </a:solidFill>
              <a:ea typeface="ＭＳ Ｐゴシック" pitchFamily="34" charset="-128"/>
            </a:endParaRPr>
          </a:p>
        </p:txBody>
      </p:sp>
      <p:graphicFrame>
        <p:nvGraphicFramePr>
          <p:cNvPr id="109573" name="Object 3"/>
          <p:cNvGraphicFramePr>
            <a:graphicFrameLocks noChangeAspect="1"/>
          </p:cNvGraphicFramePr>
          <p:nvPr>
            <p:extLst>
              <p:ext uri="{D42A27DB-BD31-4B8C-83A1-F6EECF244321}">
                <p14:modId xmlns:p14="http://schemas.microsoft.com/office/powerpoint/2010/main" val="2738380588"/>
              </p:ext>
            </p:extLst>
          </p:nvPr>
        </p:nvGraphicFramePr>
        <p:xfrm>
          <a:off x="381000" y="2332037"/>
          <a:ext cx="8339137" cy="1020763"/>
        </p:xfrm>
        <a:graphic>
          <a:graphicData uri="http://schemas.openxmlformats.org/presentationml/2006/ole">
            <mc:AlternateContent xmlns:mc="http://schemas.openxmlformats.org/markup-compatibility/2006">
              <mc:Choice xmlns:v="urn:schemas-microsoft-com:vml" Requires="v">
                <p:oleObj spid="_x0000_s187478" name="Equation" r:id="rId3" imgW="3530600" imgH="431800" progId="">
                  <p:embed/>
                </p:oleObj>
              </mc:Choice>
              <mc:Fallback>
                <p:oleObj name="Equation" r:id="rId3" imgW="3530600" imgH="431800" progId="">
                  <p:embed/>
                  <p:pic>
                    <p:nvPicPr>
                      <p:cNvPr id="0" name="Picture 10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332037"/>
                        <a:ext cx="8339137" cy="102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9576" name="Object 8"/>
          <p:cNvGraphicFramePr>
            <a:graphicFrameLocks noChangeAspect="1"/>
          </p:cNvGraphicFramePr>
          <p:nvPr>
            <p:extLst>
              <p:ext uri="{D42A27DB-BD31-4B8C-83A1-F6EECF244321}">
                <p14:modId xmlns:p14="http://schemas.microsoft.com/office/powerpoint/2010/main" val="2644548879"/>
              </p:ext>
            </p:extLst>
          </p:nvPr>
        </p:nvGraphicFramePr>
        <p:xfrm>
          <a:off x="857250" y="4258130"/>
          <a:ext cx="7648575" cy="698500"/>
        </p:xfrm>
        <a:graphic>
          <a:graphicData uri="http://schemas.openxmlformats.org/presentationml/2006/ole">
            <mc:AlternateContent xmlns:mc="http://schemas.openxmlformats.org/markup-compatibility/2006">
              <mc:Choice xmlns:v="urn:schemas-microsoft-com:vml" Requires="v">
                <p:oleObj spid="_x0000_s187479" name="Equation" r:id="rId5" imgW="2781300" imgH="254000" progId="">
                  <p:embed/>
                </p:oleObj>
              </mc:Choice>
              <mc:Fallback>
                <p:oleObj name="Equation" r:id="rId5" imgW="2781300" imgH="254000" progId="">
                  <p:embed/>
                  <p:pic>
                    <p:nvPicPr>
                      <p:cNvPr id="0" name="Picture 10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250" y="4258130"/>
                        <a:ext cx="7648575"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 name="标题 1"/>
          <p:cNvSpPr>
            <a:spLocks noGrp="1"/>
          </p:cNvSpPr>
          <p:nvPr>
            <p:ph type="title"/>
          </p:nvPr>
        </p:nvSpPr>
        <p:spPr>
          <a:xfrm>
            <a:off x="304800" y="228600"/>
            <a:ext cx="8458200" cy="714375"/>
          </a:xfrm>
        </p:spPr>
        <p:txBody>
          <a:bodyPr>
            <a:noAutofit/>
          </a:bodyPr>
          <a:lstStyle/>
          <a:p>
            <a:pPr algn="ctr">
              <a:defRPr/>
            </a:pPr>
            <a:r>
              <a:rPr lang="en-US" altLang="zh-CN" sz="3200" i="0" dirty="0" smtClean="0">
                <a:solidFill>
                  <a:schemeClr val="tx2"/>
                </a:solidFill>
                <a:ea typeface="ＭＳ Ｐゴシック" pitchFamily="34" charset="-128"/>
              </a:rPr>
              <a:t>Problem Formulation </a:t>
            </a:r>
            <a:endParaRPr lang="zh-CN" altLang="en-US" sz="3200" i="0" dirty="0">
              <a:solidFill>
                <a:schemeClr val="tx2"/>
              </a:solidFill>
              <a:ea typeface="ＭＳ Ｐゴシック" pitchFamily="34" charset="-128"/>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GB" sz="3200" i="0" dirty="0" smtClean="0">
                <a:ea typeface="ＭＳ Ｐゴシック" charset="-128"/>
              </a:rPr>
              <a:t>Outline</a:t>
            </a:r>
          </a:p>
        </p:txBody>
      </p:sp>
      <p:sp>
        <p:nvSpPr>
          <p:cNvPr id="30723" name="Rectangle 3"/>
          <p:cNvSpPr>
            <a:spLocks noGrp="1" noChangeArrowheads="1"/>
          </p:cNvSpPr>
          <p:nvPr>
            <p:ph idx="1"/>
          </p:nvPr>
        </p:nvSpPr>
        <p:spPr>
          <a:xfrm>
            <a:off x="838200" y="1066800"/>
            <a:ext cx="7772400" cy="5486400"/>
          </a:xfrm>
        </p:spPr>
        <p:txBody>
          <a:bodyPr/>
          <a:lstStyle/>
          <a:p>
            <a:pPr>
              <a:lnSpc>
                <a:spcPct val="90000"/>
              </a:lnSpc>
            </a:pPr>
            <a:r>
              <a:rPr lang="en-US" altLang="zh-CN" dirty="0" smtClean="0">
                <a:ea typeface="ＭＳ Ｐゴシック" pitchFamily="34" charset="-128"/>
                <a:cs typeface="Times New Roman" pitchFamily="18" charset="0"/>
              </a:rPr>
              <a:t>Overview of Physical Layer </a:t>
            </a:r>
            <a:r>
              <a:rPr lang="en-US" altLang="zh-CN" dirty="0">
                <a:ea typeface="ＭＳ Ｐゴシック" pitchFamily="34" charset="-128"/>
                <a:cs typeface="Times New Roman" pitchFamily="18" charset="0"/>
              </a:rPr>
              <a:t>S</a:t>
            </a:r>
            <a:r>
              <a:rPr lang="en-US" altLang="zh-CN" dirty="0" smtClean="0">
                <a:ea typeface="ＭＳ Ｐゴシック" pitchFamily="34" charset="-128"/>
                <a:cs typeface="Times New Roman" pitchFamily="18" charset="0"/>
              </a:rPr>
              <a:t>ecurity</a:t>
            </a:r>
          </a:p>
          <a:p>
            <a:pPr>
              <a:lnSpc>
                <a:spcPct val="90000"/>
              </a:lnSpc>
            </a:pPr>
            <a:r>
              <a:rPr lang="en-US" altLang="zh-CN" dirty="0" smtClean="0">
                <a:solidFill>
                  <a:srgbClr val="FF0000"/>
                </a:solidFill>
                <a:ea typeface="ＭＳ Ｐゴシック" pitchFamily="34" charset="-128"/>
                <a:cs typeface="Times New Roman" pitchFamily="18" charset="0"/>
              </a:rPr>
              <a:t>Information Theoretic Fundamentals</a:t>
            </a:r>
          </a:p>
          <a:p>
            <a:pPr lvl="1">
              <a:lnSpc>
                <a:spcPct val="90000"/>
              </a:lnSpc>
            </a:pPr>
            <a:r>
              <a:rPr lang="en-US" altLang="zh-CN" dirty="0" smtClean="0">
                <a:solidFill>
                  <a:srgbClr val="FF0000"/>
                </a:solidFill>
                <a:ea typeface="ＭＳ Ｐゴシック" pitchFamily="34" charset="-128"/>
                <a:cs typeface="Times New Roman" pitchFamily="18" charset="0"/>
              </a:rPr>
              <a:t>Broadcast Channel</a:t>
            </a:r>
          </a:p>
          <a:p>
            <a:pPr lvl="1">
              <a:lnSpc>
                <a:spcPct val="90000"/>
              </a:lnSpc>
            </a:pPr>
            <a:r>
              <a:rPr lang="en-US" altLang="zh-CN" dirty="0" smtClean="0">
                <a:solidFill>
                  <a:srgbClr val="FF0000"/>
                </a:solidFill>
                <a:ea typeface="ＭＳ Ｐゴシック" pitchFamily="34" charset="-128"/>
                <a:cs typeface="Times New Roman" pitchFamily="18" charset="0"/>
              </a:rPr>
              <a:t>Multiple Access Channel</a:t>
            </a:r>
          </a:p>
          <a:p>
            <a:pPr lvl="1">
              <a:lnSpc>
                <a:spcPct val="90000"/>
              </a:lnSpc>
            </a:pPr>
            <a:r>
              <a:rPr lang="en-US" altLang="zh-CN" dirty="0" smtClean="0">
                <a:solidFill>
                  <a:srgbClr val="FF0000"/>
                </a:solidFill>
                <a:ea typeface="ＭＳ Ｐゴシック" pitchFamily="34" charset="-128"/>
                <a:cs typeface="Times New Roman" pitchFamily="18" charset="0"/>
              </a:rPr>
              <a:t>Other Channels</a:t>
            </a:r>
          </a:p>
          <a:p>
            <a:pPr lvl="1">
              <a:lnSpc>
                <a:spcPct val="90000"/>
              </a:lnSpc>
            </a:pPr>
            <a:r>
              <a:rPr lang="en-US" altLang="zh-CN" dirty="0" smtClean="0">
                <a:solidFill>
                  <a:srgbClr val="FF0000"/>
                </a:solidFill>
                <a:ea typeface="ＭＳ Ｐゴシック" pitchFamily="34" charset="-128"/>
                <a:cs typeface="Times New Roman" pitchFamily="18" charset="0"/>
              </a:rPr>
              <a:t>Other results and Open Issue</a:t>
            </a:r>
          </a:p>
          <a:p>
            <a:pPr>
              <a:lnSpc>
                <a:spcPct val="90000"/>
              </a:lnSpc>
            </a:pPr>
            <a:r>
              <a:rPr lang="en-US" altLang="zh-CN" dirty="0" smtClean="0">
                <a:ea typeface="ＭＳ Ｐゴシック" pitchFamily="34" charset="-128"/>
                <a:cs typeface="Times New Roman" pitchFamily="18" charset="0"/>
              </a:rPr>
              <a:t>Signal Processing Technique</a:t>
            </a:r>
          </a:p>
          <a:p>
            <a:pPr>
              <a:lnSpc>
                <a:spcPct val="90000"/>
              </a:lnSpc>
            </a:pPr>
            <a:r>
              <a:rPr lang="en-US" altLang="zh-CN" dirty="0" smtClean="0">
                <a:ea typeface="ＭＳ Ｐゴシック" pitchFamily="34" charset="-128"/>
                <a:cs typeface="Times New Roman" pitchFamily="18" charset="0"/>
              </a:rPr>
              <a:t>Resource Allocation and Game Theoretical Study</a:t>
            </a:r>
          </a:p>
          <a:p>
            <a:pPr>
              <a:lnSpc>
                <a:spcPct val="90000"/>
              </a:lnSpc>
            </a:pPr>
            <a:r>
              <a:rPr lang="en-US" altLang="zh-CN" dirty="0" smtClean="0">
                <a:ea typeface="ＭＳ Ｐゴシック" pitchFamily="34" charset="-128"/>
                <a:cs typeface="Times New Roman" pitchFamily="18" charset="0"/>
              </a:rPr>
              <a:t>Variety of Applications</a:t>
            </a:r>
          </a:p>
          <a:p>
            <a:pPr>
              <a:lnSpc>
                <a:spcPct val="90000"/>
              </a:lnSpc>
            </a:pPr>
            <a:r>
              <a:rPr lang="en-US" altLang="zh-CN" dirty="0" smtClean="0">
                <a:ea typeface="ＭＳ Ｐゴシック" pitchFamily="34" charset="-128"/>
                <a:cs typeface="Times New Roman" pitchFamily="18" charset="0"/>
              </a:rPr>
              <a:t>Conclusion</a:t>
            </a:r>
            <a:endParaRPr lang="en-GB" altLang="zh-CN" dirty="0" smtClean="0">
              <a:ea typeface="ＭＳ Ｐゴシック" pitchFamily="34" charset="-128"/>
              <a:cs typeface="Times New Roman" pitchFamily="18" charset="0"/>
            </a:endParaRPr>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8</a:t>
            </a:fld>
            <a:r>
              <a:rPr lang="en-US"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838200" y="1219200"/>
            <a:ext cx="6985000" cy="4105275"/>
          </a:xfrm>
        </p:spPr>
        <p:txBody>
          <a:bodyPr/>
          <a:lstStyle/>
          <a:p>
            <a:pPr>
              <a:defRPr/>
            </a:pPr>
            <a:r>
              <a:rPr lang="en-US" altLang="zh-CN" sz="2800" b="1" dirty="0">
                <a:solidFill>
                  <a:srgbClr val="0070C0"/>
                </a:solidFill>
                <a:ea typeface="ＭＳ Ｐゴシック" pitchFamily="34" charset="-128"/>
                <a:cs typeface="Times New Roman" pitchFamily="18" charset="0"/>
              </a:rPr>
              <a:t>Conventional Selection (CS</a:t>
            </a:r>
            <a:r>
              <a:rPr lang="en-US" altLang="zh-CN" sz="2800" b="1" dirty="0" smtClean="0">
                <a:solidFill>
                  <a:srgbClr val="0070C0"/>
                </a:solidFill>
                <a:ea typeface="ＭＳ Ｐゴシック" pitchFamily="34" charset="-128"/>
                <a:cs typeface="Times New Roman" pitchFamily="18" charset="0"/>
              </a:rPr>
              <a:t>)</a:t>
            </a:r>
          </a:p>
          <a:p>
            <a:pPr>
              <a:defRPr/>
            </a:pPr>
            <a:endParaRPr lang="en-US" altLang="zh-CN" sz="2800" b="1" dirty="0" smtClean="0">
              <a:solidFill>
                <a:srgbClr val="0070C0"/>
              </a:solidFill>
              <a:ea typeface="ＭＳ Ｐゴシック" pitchFamily="34" charset="-128"/>
              <a:cs typeface="Times New Roman" pitchFamily="18" charset="0"/>
            </a:endParaRPr>
          </a:p>
          <a:p>
            <a:pPr>
              <a:defRPr/>
            </a:pPr>
            <a:endParaRPr lang="en-US" altLang="zh-CN" sz="2800" b="1" dirty="0" smtClean="0">
              <a:solidFill>
                <a:srgbClr val="0070C0"/>
              </a:solidFill>
              <a:ea typeface="ＭＳ Ｐゴシック" pitchFamily="34" charset="-128"/>
              <a:cs typeface="Times New Roman" pitchFamily="18" charset="0"/>
            </a:endParaRPr>
          </a:p>
          <a:p>
            <a:pPr>
              <a:defRPr/>
            </a:pPr>
            <a:endParaRPr lang="en-US" altLang="zh-CN" sz="2800" b="1" dirty="0" smtClean="0">
              <a:solidFill>
                <a:srgbClr val="0070C0"/>
              </a:solidFill>
              <a:ea typeface="ＭＳ Ｐゴシック" pitchFamily="34" charset="-128"/>
              <a:cs typeface="Times New Roman" pitchFamily="18" charset="0"/>
            </a:endParaRPr>
          </a:p>
          <a:p>
            <a:pPr>
              <a:defRPr/>
            </a:pPr>
            <a:endParaRPr lang="en-US" altLang="zh-CN" sz="2800" b="1" dirty="0" smtClean="0">
              <a:solidFill>
                <a:srgbClr val="0070C0"/>
              </a:solidFill>
              <a:ea typeface="ＭＳ Ｐゴシック" pitchFamily="34" charset="-128"/>
              <a:cs typeface="Times New Roman" pitchFamily="18" charset="0"/>
            </a:endParaRPr>
          </a:p>
          <a:p>
            <a:pPr>
              <a:defRPr/>
            </a:pPr>
            <a:r>
              <a:rPr lang="en-US" altLang="zh-CN" sz="2800" b="1" dirty="0" smtClean="0">
                <a:solidFill>
                  <a:srgbClr val="0070C0"/>
                </a:solidFill>
                <a:ea typeface="ＭＳ Ｐゴシック" pitchFamily="34" charset="-128"/>
                <a:cs typeface="Times New Roman" pitchFamily="18" charset="0"/>
              </a:rPr>
              <a:t>Optimal Selection (OS)</a:t>
            </a:r>
          </a:p>
          <a:p>
            <a:pPr>
              <a:defRPr/>
            </a:pPr>
            <a:endParaRPr lang="en-US" altLang="zh-CN" sz="2800" b="1" dirty="0">
              <a:solidFill>
                <a:srgbClr val="0070C0"/>
              </a:solidFill>
              <a:ea typeface="ＭＳ Ｐゴシック" pitchFamily="34" charset="-128"/>
              <a:cs typeface="Times New Roman" pitchFamily="18" charset="0"/>
            </a:endParaRPr>
          </a:p>
        </p:txBody>
      </p:sp>
      <p:graphicFrame>
        <p:nvGraphicFramePr>
          <p:cNvPr id="110597" name="Object 1"/>
          <p:cNvGraphicFramePr>
            <a:graphicFrameLocks noChangeAspect="1"/>
          </p:cNvGraphicFramePr>
          <p:nvPr>
            <p:extLst>
              <p:ext uri="{D42A27DB-BD31-4B8C-83A1-F6EECF244321}">
                <p14:modId xmlns:p14="http://schemas.microsoft.com/office/powerpoint/2010/main" val="331853580"/>
              </p:ext>
            </p:extLst>
          </p:nvPr>
        </p:nvGraphicFramePr>
        <p:xfrm>
          <a:off x="1923178" y="1752600"/>
          <a:ext cx="5341222" cy="2386013"/>
        </p:xfrm>
        <a:graphic>
          <a:graphicData uri="http://schemas.openxmlformats.org/presentationml/2006/ole">
            <mc:AlternateContent xmlns:mc="http://schemas.openxmlformats.org/markup-compatibility/2006">
              <mc:Choice xmlns:v="urn:schemas-microsoft-com:vml" Requires="v">
                <p:oleObj spid="_x0000_s111129" name="Equation" r:id="rId3" imgW="2235200" imgH="1244600" progId="">
                  <p:embed/>
                </p:oleObj>
              </mc:Choice>
              <mc:Fallback>
                <p:oleObj name="Equation" r:id="rId3" imgW="2235200" imgH="1244600" progId="">
                  <p:embed/>
                  <p:pic>
                    <p:nvPicPr>
                      <p:cNvPr id="0" name="Picture 4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3178" y="1752600"/>
                        <a:ext cx="5341222" cy="238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 name="标题 1"/>
          <p:cNvSpPr>
            <a:spLocks noGrp="1"/>
          </p:cNvSpPr>
          <p:nvPr>
            <p:ph type="title"/>
          </p:nvPr>
        </p:nvSpPr>
        <p:spPr>
          <a:xfrm>
            <a:off x="304800" y="228600"/>
            <a:ext cx="8382000" cy="714375"/>
          </a:xfrm>
        </p:spPr>
        <p:txBody>
          <a:bodyPr>
            <a:normAutofit/>
          </a:bodyPr>
          <a:lstStyle/>
          <a:p>
            <a:pPr algn="ctr">
              <a:defRPr/>
            </a:pPr>
            <a:r>
              <a:rPr lang="en-US" altLang="zh-CN" sz="3200" i="0" dirty="0" smtClean="0">
                <a:solidFill>
                  <a:schemeClr val="tx2"/>
                </a:solidFill>
                <a:ea typeface="ＭＳ Ｐゴシック" pitchFamily="34" charset="-128"/>
              </a:rPr>
              <a:t>Selections without Jamming </a:t>
            </a:r>
            <a:endParaRPr lang="zh-CN" altLang="en-US" sz="3200" i="0" dirty="0">
              <a:solidFill>
                <a:schemeClr val="tx2"/>
              </a:solidFill>
              <a:ea typeface="ＭＳ Ｐゴシック" pitchFamily="34" charset="-128"/>
            </a:endParaRPr>
          </a:p>
        </p:txBody>
      </p:sp>
      <p:graphicFrame>
        <p:nvGraphicFramePr>
          <p:cNvPr id="110992" name="Object 400"/>
          <p:cNvGraphicFramePr>
            <a:graphicFrameLocks noChangeAspect="1"/>
          </p:cNvGraphicFramePr>
          <p:nvPr/>
        </p:nvGraphicFramePr>
        <p:xfrm>
          <a:off x="2286000" y="4572000"/>
          <a:ext cx="3848100" cy="1020100"/>
        </p:xfrm>
        <a:graphic>
          <a:graphicData uri="http://schemas.openxmlformats.org/presentationml/2006/ole">
            <mc:AlternateContent xmlns:mc="http://schemas.openxmlformats.org/markup-compatibility/2006">
              <mc:Choice xmlns:v="urn:schemas-microsoft-com:vml" Requires="v">
                <p:oleObj spid="_x0000_s111130" name="Equation" r:id="rId5" imgW="2005729" imgH="533169" progId="">
                  <p:embed/>
                </p:oleObj>
              </mc:Choice>
              <mc:Fallback>
                <p:oleObj name="Equation" r:id="rId5" imgW="2005729" imgH="533169" progId="">
                  <p:embed/>
                  <p:pic>
                    <p:nvPicPr>
                      <p:cNvPr id="0" name="Picture 4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4572000"/>
                        <a:ext cx="3848100" cy="102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10993" name="Object 401"/>
          <p:cNvGraphicFramePr>
            <a:graphicFrameLocks noChangeAspect="1"/>
          </p:cNvGraphicFramePr>
          <p:nvPr/>
        </p:nvGraphicFramePr>
        <p:xfrm>
          <a:off x="2451100" y="5638800"/>
          <a:ext cx="3797300" cy="799915"/>
        </p:xfrm>
        <a:graphic>
          <a:graphicData uri="http://schemas.openxmlformats.org/presentationml/2006/ole">
            <mc:AlternateContent xmlns:mc="http://schemas.openxmlformats.org/markup-compatibility/2006">
              <mc:Choice xmlns:v="urn:schemas-microsoft-com:vml" Requires="v">
                <p:oleObj spid="_x0000_s111131" name="Equation" r:id="rId7" imgW="2387600" imgH="508000" progId="">
                  <p:embed/>
                </p:oleObj>
              </mc:Choice>
              <mc:Fallback>
                <p:oleObj name="Equation" r:id="rId7" imgW="2387600" imgH="508000" progId="">
                  <p:embed/>
                  <p:pic>
                    <p:nvPicPr>
                      <p:cNvPr id="0" name="Picture 4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51100" y="5638800"/>
                        <a:ext cx="3797300" cy="799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内容占位符 2"/>
          <p:cNvSpPr>
            <a:spLocks noGrp="1"/>
          </p:cNvSpPr>
          <p:nvPr>
            <p:ph sz="quarter" idx="13"/>
          </p:nvPr>
        </p:nvSpPr>
        <p:spPr>
          <a:xfrm>
            <a:off x="971550" y="1124744"/>
            <a:ext cx="6985000" cy="4105275"/>
          </a:xfrm>
        </p:spPr>
        <p:txBody>
          <a:bodyPr/>
          <a:lstStyle/>
          <a:p>
            <a:r>
              <a:rPr lang="en-US" altLang="zh-CN" sz="2800" b="1" dirty="0">
                <a:solidFill>
                  <a:srgbClr val="0070C0"/>
                </a:solidFill>
                <a:ea typeface="ＭＳ Ｐゴシック" pitchFamily="34" charset="-128"/>
                <a:cs typeface="Times New Roman" pitchFamily="18" charset="0"/>
              </a:rPr>
              <a:t>Optimal Selection with </a:t>
            </a:r>
            <a:r>
              <a:rPr lang="en-US" altLang="zh-CN" sz="2800" b="1" dirty="0" smtClean="0">
                <a:solidFill>
                  <a:srgbClr val="0070C0"/>
                </a:solidFill>
                <a:ea typeface="ＭＳ Ｐゴシック" pitchFamily="34" charset="-128"/>
                <a:cs typeface="Times New Roman" pitchFamily="18" charset="0"/>
              </a:rPr>
              <a:t>Jamming</a:t>
            </a:r>
          </a:p>
          <a:p>
            <a:endParaRPr lang="en-US" altLang="zh-CN" sz="2800" b="1" dirty="0" smtClean="0">
              <a:solidFill>
                <a:srgbClr val="0070C0"/>
              </a:solidFill>
              <a:ea typeface="ＭＳ Ｐゴシック" pitchFamily="34" charset="-128"/>
              <a:cs typeface="Times New Roman" pitchFamily="18" charset="0"/>
            </a:endParaRPr>
          </a:p>
          <a:p>
            <a:endParaRPr lang="en-US" altLang="zh-CN" sz="2800" b="1" dirty="0" smtClean="0">
              <a:solidFill>
                <a:srgbClr val="0070C0"/>
              </a:solidFill>
              <a:ea typeface="ＭＳ Ｐゴシック" pitchFamily="34" charset="-128"/>
              <a:cs typeface="Times New Roman" pitchFamily="18" charset="0"/>
            </a:endParaRPr>
          </a:p>
          <a:p>
            <a:endParaRPr lang="en-US" altLang="zh-CN" sz="2800" b="1" dirty="0" smtClean="0">
              <a:solidFill>
                <a:srgbClr val="0070C0"/>
              </a:solidFill>
              <a:ea typeface="ＭＳ Ｐゴシック" pitchFamily="34" charset="-128"/>
              <a:cs typeface="Times New Roman" pitchFamily="18" charset="0"/>
            </a:endParaRPr>
          </a:p>
          <a:p>
            <a:endParaRPr lang="en-US" altLang="zh-CN" sz="2800" b="1" dirty="0" smtClean="0">
              <a:solidFill>
                <a:srgbClr val="0070C0"/>
              </a:solidFill>
              <a:ea typeface="ＭＳ Ｐゴシック" pitchFamily="34" charset="-128"/>
              <a:cs typeface="Times New Roman" pitchFamily="18" charset="0"/>
            </a:endParaRPr>
          </a:p>
          <a:p>
            <a:r>
              <a:rPr lang="en-US" altLang="zh-CN" sz="2800" b="1" dirty="0" smtClean="0">
                <a:solidFill>
                  <a:srgbClr val="0070C0"/>
                </a:solidFill>
                <a:ea typeface="ＭＳ Ｐゴシック" pitchFamily="34" charset="-128"/>
                <a:cs typeface="Times New Roman" pitchFamily="18" charset="0"/>
              </a:rPr>
              <a:t>Optimal Switching</a:t>
            </a:r>
            <a:endParaRPr lang="zh-CN" altLang="en-US" sz="2800" b="1" dirty="0" smtClean="0">
              <a:solidFill>
                <a:srgbClr val="0070C0"/>
              </a:solidFill>
              <a:ea typeface="ＭＳ Ｐゴシック" pitchFamily="34" charset="-128"/>
              <a:cs typeface="Times New Roman" pitchFamily="18" charset="0"/>
            </a:endParaRPr>
          </a:p>
          <a:p>
            <a:endParaRPr lang="zh-CN" altLang="en-US" sz="2800" b="1" dirty="0">
              <a:solidFill>
                <a:srgbClr val="0070C0"/>
              </a:solidFill>
              <a:ea typeface="ＭＳ Ｐゴシック" pitchFamily="34" charset="-128"/>
              <a:cs typeface="Times New Roman" pitchFamily="18" charset="0"/>
            </a:endParaRPr>
          </a:p>
        </p:txBody>
      </p:sp>
      <p:graphicFrame>
        <p:nvGraphicFramePr>
          <p:cNvPr id="112645" name="Object 1"/>
          <p:cNvGraphicFramePr>
            <a:graphicFrameLocks noChangeAspect="1"/>
          </p:cNvGraphicFramePr>
          <p:nvPr>
            <p:extLst>
              <p:ext uri="{D42A27DB-BD31-4B8C-83A1-F6EECF244321}">
                <p14:modId xmlns:p14="http://schemas.microsoft.com/office/powerpoint/2010/main" val="3720546006"/>
              </p:ext>
            </p:extLst>
          </p:nvPr>
        </p:nvGraphicFramePr>
        <p:xfrm>
          <a:off x="2133600" y="1772816"/>
          <a:ext cx="4643438" cy="1968009"/>
        </p:xfrm>
        <a:graphic>
          <a:graphicData uri="http://schemas.openxmlformats.org/presentationml/2006/ole">
            <mc:AlternateContent xmlns:mc="http://schemas.openxmlformats.org/markup-compatibility/2006">
              <mc:Choice xmlns:v="urn:schemas-microsoft-com:vml" Requires="v">
                <p:oleObj spid="_x0000_s113131" name="Equation" r:id="rId3" imgW="2578100" imgH="1092200" progId="">
                  <p:embed/>
                </p:oleObj>
              </mc:Choice>
              <mc:Fallback>
                <p:oleObj name="Equation" r:id="rId3" imgW="2578100" imgH="1092200" progId="">
                  <p:embed/>
                  <p:pic>
                    <p:nvPicPr>
                      <p:cNvPr id="0" name="Picture 4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772816"/>
                        <a:ext cx="4643438" cy="1968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 name="标题 1"/>
          <p:cNvSpPr>
            <a:spLocks noGrp="1"/>
          </p:cNvSpPr>
          <p:nvPr>
            <p:ph type="title"/>
          </p:nvPr>
        </p:nvSpPr>
        <p:spPr>
          <a:xfrm>
            <a:off x="304800" y="228600"/>
            <a:ext cx="8382000" cy="714375"/>
          </a:xfrm>
        </p:spPr>
        <p:txBody>
          <a:bodyPr>
            <a:normAutofit/>
          </a:bodyPr>
          <a:lstStyle/>
          <a:p>
            <a:pPr algn="ctr">
              <a:defRPr/>
            </a:pPr>
            <a:r>
              <a:rPr lang="en-US" altLang="zh-CN" sz="3200" i="0" dirty="0" smtClean="0">
                <a:solidFill>
                  <a:schemeClr val="tx2"/>
                </a:solidFill>
                <a:ea typeface="ＭＳ Ｐゴシック" pitchFamily="34" charset="-128"/>
              </a:rPr>
              <a:t>Selections with Jamming </a:t>
            </a:r>
            <a:endParaRPr lang="zh-CN" altLang="en-US" sz="3200" i="0" dirty="0">
              <a:solidFill>
                <a:schemeClr val="tx2"/>
              </a:solidFill>
              <a:ea typeface="ＭＳ Ｐゴシック" pitchFamily="34" charset="-128"/>
            </a:endParaRPr>
          </a:p>
        </p:txBody>
      </p:sp>
      <p:graphicFrame>
        <p:nvGraphicFramePr>
          <p:cNvPr id="113039" name="Object 399"/>
          <p:cNvGraphicFramePr>
            <a:graphicFrameLocks noChangeAspect="1"/>
          </p:cNvGraphicFramePr>
          <p:nvPr/>
        </p:nvGraphicFramePr>
        <p:xfrm>
          <a:off x="2514600" y="4653136"/>
          <a:ext cx="3733800" cy="1594723"/>
        </p:xfrm>
        <a:graphic>
          <a:graphicData uri="http://schemas.openxmlformats.org/presentationml/2006/ole">
            <mc:AlternateContent xmlns:mc="http://schemas.openxmlformats.org/markup-compatibility/2006">
              <mc:Choice xmlns:v="urn:schemas-microsoft-com:vml" Requires="v">
                <p:oleObj spid="_x0000_s113132" name="Equation" r:id="rId5" imgW="2082800" imgH="889000" progId="">
                  <p:embed/>
                </p:oleObj>
              </mc:Choice>
              <mc:Fallback>
                <p:oleObj name="Equation" r:id="rId5" imgW="2082800" imgH="889000" progId="">
                  <p:embed/>
                  <p:pic>
                    <p:nvPicPr>
                      <p:cNvPr id="0" name="Picture 4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4653136"/>
                        <a:ext cx="3733800" cy="1594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内容占位符 2"/>
          <p:cNvSpPr>
            <a:spLocks noGrp="1"/>
          </p:cNvSpPr>
          <p:nvPr>
            <p:ph sz="quarter" idx="13"/>
          </p:nvPr>
        </p:nvSpPr>
        <p:spPr>
          <a:xfrm>
            <a:off x="884466" y="1699535"/>
            <a:ext cx="6985000" cy="4105275"/>
          </a:xfrm>
        </p:spPr>
        <p:txBody>
          <a:bodyPr/>
          <a:lstStyle/>
          <a:p>
            <a:r>
              <a:rPr lang="en-US" altLang="zh-CN" sz="2800" b="1" dirty="0">
                <a:solidFill>
                  <a:srgbClr val="0070C0"/>
                </a:solidFill>
                <a:ea typeface="ＭＳ Ｐゴシック" pitchFamily="34" charset="-128"/>
                <a:cs typeface="Times New Roman" pitchFamily="18" charset="0"/>
              </a:rPr>
              <a:t>Suboptimal Selection with Jamming</a:t>
            </a:r>
            <a:endParaRPr lang="zh-CN" altLang="en-US" sz="2800" b="1" dirty="0">
              <a:solidFill>
                <a:srgbClr val="0070C0"/>
              </a:solidFill>
              <a:ea typeface="ＭＳ Ｐゴシック" pitchFamily="34" charset="-128"/>
              <a:cs typeface="Times New Roman" pitchFamily="18" charset="0"/>
            </a:endParaRPr>
          </a:p>
        </p:txBody>
      </p:sp>
      <p:graphicFrame>
        <p:nvGraphicFramePr>
          <p:cNvPr id="114693" name="Object 1"/>
          <p:cNvGraphicFramePr>
            <a:graphicFrameLocks noChangeAspect="1"/>
          </p:cNvGraphicFramePr>
          <p:nvPr>
            <p:extLst>
              <p:ext uri="{D42A27DB-BD31-4B8C-83A1-F6EECF244321}">
                <p14:modId xmlns:p14="http://schemas.microsoft.com/office/powerpoint/2010/main" val="2272066481"/>
              </p:ext>
            </p:extLst>
          </p:nvPr>
        </p:nvGraphicFramePr>
        <p:xfrm>
          <a:off x="1219200" y="2514600"/>
          <a:ext cx="6439988" cy="2743200"/>
        </p:xfrm>
        <a:graphic>
          <a:graphicData uri="http://schemas.openxmlformats.org/presentationml/2006/ole">
            <mc:AlternateContent xmlns:mc="http://schemas.openxmlformats.org/markup-compatibility/2006">
              <mc:Choice xmlns:v="urn:schemas-microsoft-com:vml" Requires="v">
                <p:oleObj spid="_x0000_s115135" name="Equation" r:id="rId3" imgW="2565400" imgH="1092200" progId="">
                  <p:embed/>
                </p:oleObj>
              </mc:Choice>
              <mc:Fallback>
                <p:oleObj name="Equation" r:id="rId3" imgW="2565400" imgH="1092200" progId="">
                  <p:embed/>
                  <p:pic>
                    <p:nvPicPr>
                      <p:cNvPr id="0" name="Picture 4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514600"/>
                        <a:ext cx="6439988"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 name="标题 1"/>
          <p:cNvSpPr>
            <a:spLocks noGrp="1"/>
          </p:cNvSpPr>
          <p:nvPr>
            <p:ph type="title"/>
          </p:nvPr>
        </p:nvSpPr>
        <p:spPr>
          <a:xfrm>
            <a:off x="304800" y="228600"/>
            <a:ext cx="8382000" cy="714375"/>
          </a:xfrm>
        </p:spPr>
        <p:txBody>
          <a:bodyPr>
            <a:normAutofit/>
          </a:bodyPr>
          <a:lstStyle/>
          <a:p>
            <a:pPr algn="ctr">
              <a:defRPr/>
            </a:pPr>
            <a:r>
              <a:rPr lang="en-US" altLang="zh-CN" sz="3200" i="0" dirty="0" smtClean="0">
                <a:solidFill>
                  <a:schemeClr val="tx2"/>
                </a:solidFill>
                <a:ea typeface="ＭＳ Ｐゴシック" pitchFamily="34" charset="-128"/>
              </a:rPr>
              <a:t>Selections with Jamming </a:t>
            </a:r>
            <a:endParaRPr lang="zh-CN" altLang="en-US" sz="3200" i="0" dirty="0">
              <a:solidFill>
                <a:schemeClr val="tx2"/>
              </a:solidFill>
              <a:ea typeface="ＭＳ Ｐゴシック" pitchFamily="34" charset="-128"/>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9" name="矩形 6"/>
          <p:cNvSpPr>
            <a:spLocks noChangeArrowheads="1"/>
          </p:cNvSpPr>
          <p:nvPr/>
        </p:nvSpPr>
        <p:spPr bwMode="auto">
          <a:xfrm>
            <a:off x="609600" y="1052736"/>
            <a:ext cx="8229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altLang="zh-CN" sz="2200" dirty="0"/>
              <a:t>The hybrid scheme (which switches intelligently between jamming and non-jamming modes) is efficient in providing the highest secrecy rate in almost the whole transmitted power regime.</a:t>
            </a:r>
            <a:endParaRPr lang="zh-CN" altLang="en-US" sz="2200" dirty="0"/>
          </a:p>
        </p:txBody>
      </p:sp>
      <p:sp>
        <p:nvSpPr>
          <p:cNvPr id="8" name="标题 1"/>
          <p:cNvSpPr txBox="1">
            <a:spLocks/>
          </p:cNvSpPr>
          <p:nvPr/>
        </p:nvSpPr>
        <p:spPr bwMode="auto">
          <a:xfrm>
            <a:off x="304800" y="228600"/>
            <a:ext cx="8382000" cy="71437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normAutofit/>
          </a:bodyPr>
          <a:lstStyle>
            <a:lvl1pPr algn="l" rtl="0" eaLnBrk="0" fontAlgn="base" hangingPunct="0">
              <a:lnSpc>
                <a:spcPct val="85000"/>
              </a:lnSpc>
              <a:spcBef>
                <a:spcPct val="0"/>
              </a:spcBef>
              <a:spcAft>
                <a:spcPct val="0"/>
              </a:spcAft>
              <a:defRPr sz="4000" b="1" i="1">
                <a:solidFill>
                  <a:schemeClr val="accent6">
                    <a:lumMod val="50000"/>
                  </a:schemeClr>
                </a:solidFill>
                <a:effectLst>
                  <a:outerShdw blurRad="38100" dist="38100" dir="2700000" algn="tl">
                    <a:srgbClr val="C0C0C0"/>
                  </a:outerShdw>
                </a:effectLst>
                <a:latin typeface="+mj-lt"/>
                <a:ea typeface="ＭＳ Ｐゴシック" charset="0"/>
                <a:cs typeface="ＭＳ Ｐゴシック"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algn="ctr">
              <a:defRPr/>
            </a:pPr>
            <a:r>
              <a:rPr lang="en-US" altLang="zh-CN" sz="3200" i="0" kern="0" dirty="0" smtClean="0">
                <a:solidFill>
                  <a:schemeClr val="tx2"/>
                </a:solidFill>
                <a:ea typeface="ＭＳ Ｐゴシック" pitchFamily="34" charset="-128"/>
              </a:rPr>
              <a:t>Numerical Results </a:t>
            </a:r>
            <a:endParaRPr lang="zh-CN" altLang="en-US" sz="3200" i="0" kern="0" dirty="0">
              <a:solidFill>
                <a:schemeClr val="tx2"/>
              </a:solidFill>
              <a:ea typeface="ＭＳ Ｐゴシック" pitchFamily="34" charset="-128"/>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99" y="2120817"/>
            <a:ext cx="5592088" cy="4376057"/>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3952" y="2160733"/>
            <a:ext cx="5522788" cy="4343400"/>
          </a:xfrm>
          <a:prstGeom prst="rect">
            <a:avLst/>
          </a:prstGeom>
        </p:spPr>
      </p:pic>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txBox="1">
            <a:spLocks noChangeArrowheads="1"/>
          </p:cNvSpPr>
          <p:nvPr>
            <p:custDataLst>
              <p:tags r:id="rId1"/>
            </p:custDataLst>
          </p:nvPr>
        </p:nvSpPr>
        <p:spPr bwMode="auto">
          <a:xfrm>
            <a:off x="79830" y="4495800"/>
            <a:ext cx="8991600" cy="1674592"/>
          </a:xfrm>
          <a:prstGeom prst="rect">
            <a:avLst/>
          </a:prstGeom>
          <a:ln>
            <a:headEnd/>
            <a:tailEnd/>
          </a:ln>
        </p:spPr>
        <p:style>
          <a:lnRef idx="2">
            <a:schemeClr val="dk1"/>
          </a:lnRef>
          <a:fillRef idx="1">
            <a:schemeClr val="lt1"/>
          </a:fillRef>
          <a:effectRef idx="0">
            <a:schemeClr val="dk1"/>
          </a:effectRef>
          <a:fontRef idx="minor">
            <a:schemeClr val="dk1"/>
          </a:fontRef>
        </p:style>
        <p:txBody>
          <a:bodyPr lIns="0" tIns="0" rIns="0" bIns="0"/>
          <a:lstStyle/>
          <a:p>
            <a:pPr algn="just">
              <a:tabLst>
                <a:tab pos="46038" algn="l"/>
                <a:tab pos="228600" algn="l"/>
              </a:tabLst>
            </a:pPr>
            <a:r>
              <a:rPr lang="en-US" altLang="zh-CN" sz="1600" dirty="0">
                <a:cs typeface="Times New Roman" pitchFamily="18" charset="0"/>
              </a:rPr>
              <a:t>[1] </a:t>
            </a:r>
            <a:r>
              <a:rPr lang="en-US" altLang="zh-CN" sz="1600" dirty="0"/>
              <a:t>Rongqing Zhang, </a:t>
            </a:r>
            <a:r>
              <a:rPr lang="en-US" altLang="zh-CN" sz="1600" b="1" dirty="0"/>
              <a:t>Lingyang Song</a:t>
            </a:r>
            <a:r>
              <a:rPr lang="en-US" altLang="zh-CN" sz="1600" dirty="0"/>
              <a:t>, Zhu Han, and Bingli Jiao, “Physical Layer Security for Two Way Relay Communications with Friendly Jammers,” </a:t>
            </a:r>
            <a:r>
              <a:rPr lang="en-US" altLang="zh-CN" sz="1600" i="1" dirty="0"/>
              <a:t>IEEE Global Communications Conference (Globecom)</a:t>
            </a:r>
            <a:r>
              <a:rPr lang="en-US" altLang="zh-CN" sz="1600" dirty="0"/>
              <a:t>, Miami, Florida, USA, Dec. 6-10, 2010.</a:t>
            </a:r>
            <a:endParaRPr lang="zh-CN" altLang="zh-CN" sz="1600" dirty="0"/>
          </a:p>
          <a:p>
            <a:pPr algn="just">
              <a:tabLst>
                <a:tab pos="46038" algn="l"/>
                <a:tab pos="228600" algn="l"/>
              </a:tabLst>
            </a:pPr>
            <a:r>
              <a:rPr lang="en-US" altLang="zh-CN" sz="1600" dirty="0">
                <a:cs typeface="Times New Roman" pitchFamily="18" charset="0"/>
              </a:rPr>
              <a:t>[2] Rongqing Zhang, </a:t>
            </a:r>
            <a:r>
              <a:rPr lang="en-US" altLang="zh-CN" sz="1600" b="1" dirty="0">
                <a:ea typeface="宋体" pitchFamily="2" charset="-122"/>
                <a:cs typeface="Times New Roman" pitchFamily="18" charset="0"/>
              </a:rPr>
              <a:t>Lingyang Song</a:t>
            </a:r>
            <a:r>
              <a:rPr lang="en-US" altLang="zh-CN" sz="1600" dirty="0">
                <a:cs typeface="Times New Roman" pitchFamily="18" charset="0"/>
              </a:rPr>
              <a:t>, Zhu Han, and Bingli Jiao, </a:t>
            </a:r>
            <a:r>
              <a:rPr lang="en-US" altLang="zh-CN" sz="1600" dirty="0">
                <a:latin typeface="Arial" pitchFamily="34" charset="0"/>
                <a:ea typeface="宋体" pitchFamily="2" charset="-122"/>
              </a:rPr>
              <a:t>“</a:t>
            </a:r>
            <a:r>
              <a:rPr lang="en-US" altLang="zh-CN" sz="1600" dirty="0">
                <a:cs typeface="Times New Roman" pitchFamily="18" charset="0"/>
              </a:rPr>
              <a:t>Physical Layer Security for Two Way Relay Communications with Untrusted Relay and Friendly Jammers,</a:t>
            </a:r>
            <a:r>
              <a:rPr lang="en-US" altLang="zh-CN" sz="1600" dirty="0">
                <a:latin typeface="Arial" pitchFamily="34" charset="0"/>
                <a:ea typeface="宋体" pitchFamily="2" charset="-122"/>
              </a:rPr>
              <a:t>”</a:t>
            </a:r>
            <a:r>
              <a:rPr lang="en-US" altLang="zh-CN" sz="1600" dirty="0">
                <a:cs typeface="Times New Roman" pitchFamily="18" charset="0"/>
              </a:rPr>
              <a:t> </a:t>
            </a:r>
            <a:r>
              <a:rPr lang="en-US" altLang="zh-CN" sz="1600" i="1" dirty="0">
                <a:cs typeface="Times New Roman" pitchFamily="18" charset="0"/>
              </a:rPr>
              <a:t>IEEE Transactions on Vehicular </a:t>
            </a:r>
            <a:r>
              <a:rPr lang="en-US" altLang="zh-CN" sz="1600" i="1" dirty="0">
                <a:ea typeface="宋体" pitchFamily="2" charset="-122"/>
              </a:rPr>
              <a:t>Technology</a:t>
            </a:r>
            <a:r>
              <a:rPr lang="en-US" altLang="zh-CN" sz="1600" dirty="0">
                <a:ea typeface="宋体" pitchFamily="2" charset="-122"/>
              </a:rPr>
              <a:t>, vol. 61, no. 8, pp. 3693 - 3704, Oct. 2012.</a:t>
            </a:r>
            <a:endParaRPr lang="en-US" altLang="zh-CN" sz="1600" dirty="0">
              <a:latin typeface="Arial" pitchFamily="34" charset="0"/>
              <a:ea typeface="宋体" pitchFamily="2" charset="-122"/>
            </a:endParaRPr>
          </a:p>
          <a:p>
            <a:pPr algn="just" eaLnBrk="0" hangingPunct="0">
              <a:defRPr/>
            </a:pPr>
            <a:endParaRPr lang="en-GB" sz="1600" kern="0" spc="50" dirty="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latin typeface="Arial Unicode MS" pitchFamily="34" charset="-122"/>
              <a:ea typeface="华文仿宋" pitchFamily="2" charset="-122"/>
              <a:cs typeface="+mj-cs"/>
            </a:endParaRPr>
          </a:p>
        </p:txBody>
      </p:sp>
      <p:sp>
        <p:nvSpPr>
          <p:cNvPr id="8" name="Rectangle 2"/>
          <p:cNvSpPr>
            <a:spLocks noGrp="1" noChangeArrowheads="1"/>
          </p:cNvSpPr>
          <p:nvPr>
            <p:ph type="title"/>
          </p:nvPr>
        </p:nvSpPr>
        <p:spPr>
          <a:xfrm>
            <a:off x="381000" y="333375"/>
            <a:ext cx="8305800" cy="581025"/>
          </a:xfrm>
        </p:spPr>
        <p:txBody>
          <a:bodyPr/>
          <a:lstStyle/>
          <a:p>
            <a:pPr eaLnBrk="1" hangingPunct="1">
              <a:defRPr/>
            </a:pPr>
            <a:r>
              <a:rPr lang="en-GB" sz="3200" i="0" dirty="0">
                <a:ea typeface="ＭＳ Ｐゴシック" charset="-128"/>
              </a:rPr>
              <a:t>PHY Security in </a:t>
            </a:r>
            <a:r>
              <a:rPr lang="en-GB" sz="3200" i="0" dirty="0" smtClean="0">
                <a:ea typeface="ＭＳ Ｐゴシック" charset="-128"/>
              </a:rPr>
              <a:t>Two-Way Relay Scenario</a:t>
            </a:r>
            <a:endParaRPr lang="en-GB" sz="3200" i="0" dirty="0">
              <a:ea typeface="ＭＳ Ｐゴシック" charset="-128"/>
            </a:endParaRPr>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84</a:t>
            </a:fld>
            <a:r>
              <a:rPr lang="en-US"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idx="1"/>
            <p:custDataLst>
              <p:tags r:id="rId3"/>
            </p:custDataLst>
          </p:nvPr>
        </p:nvSpPr>
        <p:spPr>
          <a:xfrm>
            <a:off x="391612" y="1219200"/>
            <a:ext cx="8295188" cy="5258970"/>
          </a:xfrm>
          <a:ln>
            <a:miter lim="800000"/>
            <a:headEnd/>
            <a:tailEnd/>
          </a:ln>
          <a:extLst/>
        </p:spPr>
        <p:txBody>
          <a:bodyPr>
            <a:normAutofit/>
          </a:bodyPr>
          <a:lstStyle/>
          <a:p>
            <a:pPr marL="342900" lvl="1" indent="-342900">
              <a:lnSpc>
                <a:spcPct val="95000"/>
              </a:lnSpc>
              <a:spcBef>
                <a:spcPct val="25000"/>
              </a:spcBef>
              <a:spcAft>
                <a:spcPct val="15000"/>
              </a:spcAft>
              <a:buSzPct val="75000"/>
              <a:buFont typeface="Wingdings" pitchFamily="2" charset="2"/>
              <a:buChar char="l"/>
              <a:defRPr/>
            </a:pPr>
            <a:r>
              <a:rPr lang="en-GB" sz="2400" b="1" smtClean="0">
                <a:solidFill>
                  <a:srgbClr val="0070C0"/>
                </a:solidFill>
                <a:ea typeface="ＭＳ Ｐゴシック" pitchFamily="34" charset="-128"/>
                <a:cs typeface="Times New Roman" pitchFamily="18" charset="0"/>
              </a:rPr>
              <a:t>Two-Way Relay Communication through an Untrusted Relay Node</a:t>
            </a:r>
          </a:p>
          <a:p>
            <a:pPr marL="381000" indent="-381000">
              <a:spcBef>
                <a:spcPct val="0"/>
              </a:spcBef>
              <a:buClr>
                <a:srgbClr val="7030A0"/>
              </a:buClr>
              <a:buFont typeface="Wingdings" pitchFamily="2" charset="2"/>
              <a:buNone/>
              <a:defRPr/>
            </a:pPr>
            <a:endParaRPr lang="en-GB" dirty="0" smtClean="0">
              <a:ln w="18415" cmpd="sng">
                <a:solidFill>
                  <a:srgbClr val="000000"/>
                </a:solidFill>
                <a:prstDash val="solid"/>
              </a:ln>
              <a:solidFill>
                <a:srgbClr val="000000"/>
              </a:solidFill>
              <a:effectLst>
                <a:outerShdw blurRad="63500" dir="3600000" algn="tl" rotWithShape="0">
                  <a:srgbClr val="000000">
                    <a:alpha val="70000"/>
                  </a:srgbClr>
                </a:outerShdw>
              </a:effectLst>
              <a:latin typeface="Arial" pitchFamily="34" charset="0"/>
              <a:cs typeface="Arial" pitchFamily="34" charset="0"/>
            </a:endParaRPr>
          </a:p>
          <a:p>
            <a:pPr marL="381000" indent="-381000">
              <a:spcBef>
                <a:spcPct val="0"/>
              </a:spcBef>
              <a:buClr>
                <a:srgbClr val="7030A0"/>
              </a:buClr>
              <a:buFont typeface="Wingdings" pitchFamily="2" charset="2"/>
              <a:buNone/>
              <a:defRPr/>
            </a:pPr>
            <a:endParaRPr lang="en-GB" dirty="0" smtClean="0">
              <a:ln w="18415" cmpd="sng">
                <a:solidFill>
                  <a:srgbClr val="000000"/>
                </a:solidFill>
                <a:prstDash val="solid"/>
              </a:ln>
              <a:solidFill>
                <a:srgbClr val="000000"/>
              </a:solidFill>
              <a:effectLst>
                <a:outerShdw blurRad="63500" dir="3600000" algn="tl" rotWithShape="0">
                  <a:srgbClr val="000000">
                    <a:alpha val="70000"/>
                  </a:srgbClr>
                </a:outerShdw>
              </a:effectLst>
              <a:latin typeface="Arial" pitchFamily="34" charset="0"/>
              <a:cs typeface="Arial" pitchFamily="34" charset="0"/>
            </a:endParaRPr>
          </a:p>
          <a:p>
            <a:pPr marL="381000" indent="-381000">
              <a:spcBef>
                <a:spcPct val="0"/>
              </a:spcBef>
              <a:buClr>
                <a:srgbClr val="7030A0"/>
              </a:buClr>
              <a:buFont typeface="Wingdings" pitchFamily="2" charset="2"/>
              <a:buNone/>
              <a:defRPr/>
            </a:pPr>
            <a:endParaRPr lang="en-GB" dirty="0" smtClean="0">
              <a:ln w="18415" cmpd="sng">
                <a:solidFill>
                  <a:srgbClr val="000000"/>
                </a:solidFill>
                <a:prstDash val="solid"/>
              </a:ln>
              <a:solidFill>
                <a:srgbClr val="000000"/>
              </a:solidFill>
              <a:effectLst>
                <a:outerShdw blurRad="63500" dir="3600000" algn="tl" rotWithShape="0">
                  <a:srgbClr val="000000">
                    <a:alpha val="70000"/>
                  </a:srgbClr>
                </a:outerShdw>
              </a:effectLst>
              <a:latin typeface="Arial" pitchFamily="34" charset="0"/>
              <a:cs typeface="Arial" pitchFamily="34" charset="0"/>
            </a:endParaRPr>
          </a:p>
          <a:p>
            <a:pPr marL="381000" indent="-381000">
              <a:spcBef>
                <a:spcPct val="0"/>
              </a:spcBef>
              <a:buClr>
                <a:srgbClr val="011643"/>
              </a:buClr>
              <a:buFont typeface="Wingdings" pitchFamily="2" charset="2"/>
              <a:buNone/>
              <a:defRPr/>
            </a:pPr>
            <a:endParaRPr lang="en-GB" dirty="0" smtClean="0"/>
          </a:p>
          <a:p>
            <a:pPr marL="381000" indent="-381000">
              <a:spcBef>
                <a:spcPct val="0"/>
              </a:spcBef>
              <a:buClr>
                <a:srgbClr val="011643"/>
              </a:buClr>
              <a:buFont typeface="Wingdings" pitchFamily="2" charset="2"/>
              <a:buNone/>
              <a:defRPr/>
            </a:pPr>
            <a:endParaRPr lang="en-GB" dirty="0" smtClean="0"/>
          </a:p>
        </p:txBody>
      </p:sp>
      <p:sp>
        <p:nvSpPr>
          <p:cNvPr id="6" name="Rectangle 2"/>
          <p:cNvSpPr>
            <a:spLocks noGrp="1" noChangeArrowheads="1"/>
          </p:cNvSpPr>
          <p:nvPr>
            <p:ph type="title"/>
            <p:custDataLst>
              <p:tags r:id="rId4"/>
            </p:custDataLst>
          </p:nvPr>
        </p:nvSpPr>
        <p:spPr>
          <a:xfrm>
            <a:off x="304800" y="400312"/>
            <a:ext cx="8458200" cy="528602"/>
          </a:xfrm>
        </p:spPr>
        <p:txBody>
          <a:bodyPr>
            <a:noAutofit/>
            <a:scene3d>
              <a:camera prst="orthographicFront"/>
              <a:lightRig rig="glow" dir="tl">
                <a:rot lat="0" lon="0" rev="5400000"/>
              </a:lightRig>
            </a:scene3d>
            <a:sp3d contourW="12700">
              <a:contourClr>
                <a:schemeClr val="accent6">
                  <a:shade val="73000"/>
                </a:schemeClr>
              </a:contourClr>
            </a:sp3d>
          </a:bodyPr>
          <a:lstStyle/>
          <a:p>
            <a:pPr>
              <a:defRPr/>
            </a:pPr>
            <a:r>
              <a:rPr lang="en-US" altLang="zh-CN" sz="3200" i="0" dirty="0">
                <a:ea typeface="ＭＳ Ｐゴシック" pitchFamily="34" charset="-128"/>
              </a:rPr>
              <a:t>System Model</a:t>
            </a:r>
          </a:p>
        </p:txBody>
      </p:sp>
      <p:graphicFrame>
        <p:nvGraphicFramePr>
          <p:cNvPr id="2" name="对象 1"/>
          <p:cNvGraphicFramePr>
            <a:graphicFrameLocks noChangeAspect="1"/>
          </p:cNvGraphicFramePr>
          <p:nvPr>
            <p:extLst>
              <p:ext uri="{D42A27DB-BD31-4B8C-83A1-F6EECF244321}">
                <p14:modId xmlns:p14="http://schemas.microsoft.com/office/powerpoint/2010/main" val="2357564422"/>
              </p:ext>
            </p:extLst>
          </p:nvPr>
        </p:nvGraphicFramePr>
        <p:xfrm>
          <a:off x="4038600" y="2730642"/>
          <a:ext cx="533400" cy="1502443"/>
        </p:xfrm>
        <a:graphic>
          <a:graphicData uri="http://schemas.openxmlformats.org/presentationml/2006/ole">
            <mc:AlternateContent xmlns:mc="http://schemas.openxmlformats.org/markup-compatibility/2006">
              <mc:Choice xmlns:v="urn:schemas-microsoft-com:vml" Requires="v">
                <p:oleObj spid="_x0000_s168858" name="Visio" r:id="rId7" imgW="397756" imgH="1122573" progId="">
                  <p:embed/>
                </p:oleObj>
              </mc:Choice>
              <mc:Fallback>
                <p:oleObj name="Visio" r:id="rId7" imgW="397756" imgH="1122573" progId="">
                  <p:embed/>
                  <p:pic>
                    <p:nvPicPr>
                      <p:cNvPr id="0" name="Picture 67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8600" y="2730642"/>
                        <a:ext cx="533400" cy="15024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对象 6"/>
          <p:cNvGraphicFramePr>
            <a:graphicFrameLocks noChangeAspect="1"/>
          </p:cNvGraphicFramePr>
          <p:nvPr>
            <p:extLst>
              <p:ext uri="{D42A27DB-BD31-4B8C-83A1-F6EECF244321}">
                <p14:modId xmlns:p14="http://schemas.microsoft.com/office/powerpoint/2010/main" val="1668325119"/>
              </p:ext>
            </p:extLst>
          </p:nvPr>
        </p:nvGraphicFramePr>
        <p:xfrm>
          <a:off x="990600" y="3301838"/>
          <a:ext cx="773364" cy="863590"/>
        </p:xfrm>
        <a:graphic>
          <a:graphicData uri="http://schemas.openxmlformats.org/presentationml/2006/ole">
            <mc:AlternateContent xmlns:mc="http://schemas.openxmlformats.org/markup-compatibility/2006">
              <mc:Choice xmlns:v="urn:schemas-microsoft-com:vml" Requires="v">
                <p:oleObj spid="_x0000_s168859" name="Visio" r:id="rId9" imgW="552299" imgH="624896" progId="">
                  <p:embed/>
                </p:oleObj>
              </mc:Choice>
              <mc:Fallback>
                <p:oleObj name="Visio" r:id="rId9" imgW="552299" imgH="624896" progId="">
                  <p:embed/>
                  <p:pic>
                    <p:nvPicPr>
                      <p:cNvPr id="0" name="Picture 67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3301838"/>
                        <a:ext cx="773364" cy="8635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对象 7"/>
          <p:cNvGraphicFramePr>
            <a:graphicFrameLocks noChangeAspect="1"/>
          </p:cNvGraphicFramePr>
          <p:nvPr>
            <p:extLst>
              <p:ext uri="{D42A27DB-BD31-4B8C-83A1-F6EECF244321}">
                <p14:modId xmlns:p14="http://schemas.microsoft.com/office/powerpoint/2010/main" val="3165952363"/>
              </p:ext>
            </p:extLst>
          </p:nvPr>
        </p:nvGraphicFramePr>
        <p:xfrm>
          <a:off x="2501691" y="4359430"/>
          <a:ext cx="722981" cy="745227"/>
        </p:xfrm>
        <a:graphic>
          <a:graphicData uri="http://schemas.openxmlformats.org/presentationml/2006/ole">
            <mc:AlternateContent xmlns:mc="http://schemas.openxmlformats.org/markup-compatibility/2006">
              <mc:Choice xmlns:v="urn:schemas-microsoft-com:vml" Requires="v">
                <p:oleObj spid="_x0000_s168860" name="Visio" r:id="rId11" imgW="724521" imgH="691840" progId="">
                  <p:embed/>
                </p:oleObj>
              </mc:Choice>
              <mc:Fallback>
                <p:oleObj name="Visio" r:id="rId11" imgW="724521" imgH="691840" progId="">
                  <p:embed/>
                  <p:pic>
                    <p:nvPicPr>
                      <p:cNvPr id="0" name="Picture 67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01691" y="4359430"/>
                        <a:ext cx="722981" cy="7452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对象 8"/>
          <p:cNvGraphicFramePr>
            <a:graphicFrameLocks noChangeAspect="1"/>
          </p:cNvGraphicFramePr>
          <p:nvPr>
            <p:extLst>
              <p:ext uri="{D42A27DB-BD31-4B8C-83A1-F6EECF244321}">
                <p14:modId xmlns:p14="http://schemas.microsoft.com/office/powerpoint/2010/main" val="661656616"/>
              </p:ext>
            </p:extLst>
          </p:nvPr>
        </p:nvGraphicFramePr>
        <p:xfrm>
          <a:off x="6999287" y="3200400"/>
          <a:ext cx="773113" cy="863600"/>
        </p:xfrm>
        <a:graphic>
          <a:graphicData uri="http://schemas.openxmlformats.org/presentationml/2006/ole">
            <mc:AlternateContent xmlns:mc="http://schemas.openxmlformats.org/markup-compatibility/2006">
              <mc:Choice xmlns:v="urn:schemas-microsoft-com:vml" Requires="v">
                <p:oleObj spid="_x0000_s168861" name="Visio" r:id="rId13" imgW="552299" imgH="624896" progId="">
                  <p:embed/>
                </p:oleObj>
              </mc:Choice>
              <mc:Fallback>
                <p:oleObj name="Visio" r:id="rId13" imgW="552299" imgH="624896" progId="">
                  <p:embed/>
                  <p:pic>
                    <p:nvPicPr>
                      <p:cNvPr id="0" name="Picture 67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99287" y="3200400"/>
                        <a:ext cx="773113"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1" name="直接箭头连接符 10"/>
          <p:cNvCxnSpPr>
            <a:stCxn id="7" idx="3"/>
          </p:cNvCxnSpPr>
          <p:nvPr/>
        </p:nvCxnSpPr>
        <p:spPr bwMode="auto">
          <a:xfrm flipV="1">
            <a:off x="1763964" y="3156751"/>
            <a:ext cx="2198436" cy="576882"/>
          </a:xfrm>
          <a:prstGeom prst="straightConnector1">
            <a:avLst/>
          </a:prstGeom>
          <a:solidFill>
            <a:schemeClr val="accent1"/>
          </a:solidFill>
          <a:ln w="38100" cap="flat" cmpd="sng" algn="ctr">
            <a:solidFill>
              <a:schemeClr val="tx1"/>
            </a:solidFill>
            <a:prstDash val="solid"/>
            <a:round/>
            <a:headEnd type="none" w="med" len="med"/>
            <a:tailEnd type="stealth"/>
          </a:ln>
          <a:effectLst/>
        </p:spPr>
      </p:cxnSp>
      <p:cxnSp>
        <p:nvCxnSpPr>
          <p:cNvPr id="43" name="直接箭头连接符 42"/>
          <p:cNvCxnSpPr/>
          <p:nvPr/>
        </p:nvCxnSpPr>
        <p:spPr bwMode="auto">
          <a:xfrm flipH="1" flipV="1">
            <a:off x="4572000" y="3156750"/>
            <a:ext cx="2209800" cy="379383"/>
          </a:xfrm>
          <a:prstGeom prst="straightConnector1">
            <a:avLst/>
          </a:prstGeom>
          <a:solidFill>
            <a:schemeClr val="accent1"/>
          </a:solidFill>
          <a:ln w="38100" cap="flat" cmpd="sng" algn="ctr">
            <a:solidFill>
              <a:schemeClr val="tx1"/>
            </a:solidFill>
            <a:prstDash val="solid"/>
            <a:round/>
            <a:headEnd type="none" w="med" len="med"/>
            <a:tailEnd type="stealth"/>
          </a:ln>
          <a:effectLst/>
        </p:spPr>
      </p:cxnSp>
      <p:graphicFrame>
        <p:nvGraphicFramePr>
          <p:cNvPr id="15" name="对象 14"/>
          <p:cNvGraphicFramePr>
            <a:graphicFrameLocks noChangeAspect="1"/>
          </p:cNvGraphicFramePr>
          <p:nvPr>
            <p:extLst>
              <p:ext uri="{D42A27DB-BD31-4B8C-83A1-F6EECF244321}">
                <p14:modId xmlns:p14="http://schemas.microsoft.com/office/powerpoint/2010/main" val="1170479923"/>
              </p:ext>
            </p:extLst>
          </p:nvPr>
        </p:nvGraphicFramePr>
        <p:xfrm>
          <a:off x="4953000" y="4731594"/>
          <a:ext cx="722312" cy="746125"/>
        </p:xfrm>
        <a:graphic>
          <a:graphicData uri="http://schemas.openxmlformats.org/presentationml/2006/ole">
            <mc:AlternateContent xmlns:mc="http://schemas.openxmlformats.org/markup-compatibility/2006">
              <mc:Choice xmlns:v="urn:schemas-microsoft-com:vml" Requires="v">
                <p:oleObj spid="_x0000_s168862" name="Visio" r:id="rId15" imgW="724521" imgH="691840" progId="">
                  <p:embed/>
                </p:oleObj>
              </mc:Choice>
              <mc:Fallback>
                <p:oleObj name="Visio" r:id="rId15" imgW="724521" imgH="691840" progId="">
                  <p:embed/>
                  <p:pic>
                    <p:nvPicPr>
                      <p:cNvPr id="0" name="Picture 67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53000" y="4731594"/>
                        <a:ext cx="722312" cy="746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对象 15"/>
          <p:cNvGraphicFramePr>
            <a:graphicFrameLocks noChangeAspect="1"/>
          </p:cNvGraphicFramePr>
          <p:nvPr>
            <p:extLst>
              <p:ext uri="{D42A27DB-BD31-4B8C-83A1-F6EECF244321}">
                <p14:modId xmlns:p14="http://schemas.microsoft.com/office/powerpoint/2010/main" val="3133614161"/>
              </p:ext>
            </p:extLst>
          </p:nvPr>
        </p:nvGraphicFramePr>
        <p:xfrm>
          <a:off x="5673271" y="3783703"/>
          <a:ext cx="722312" cy="746125"/>
        </p:xfrm>
        <a:graphic>
          <a:graphicData uri="http://schemas.openxmlformats.org/presentationml/2006/ole">
            <mc:AlternateContent xmlns:mc="http://schemas.openxmlformats.org/markup-compatibility/2006">
              <mc:Choice xmlns:v="urn:schemas-microsoft-com:vml" Requires="v">
                <p:oleObj spid="_x0000_s168863" name="Visio" r:id="rId17" imgW="724521" imgH="691840" progId="">
                  <p:embed/>
                </p:oleObj>
              </mc:Choice>
              <mc:Fallback>
                <p:oleObj name="Visio" r:id="rId17" imgW="724521" imgH="691840" progId="">
                  <p:embed/>
                  <p:pic>
                    <p:nvPicPr>
                      <p:cNvPr id="0" name="Picture 67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73271" y="3783703"/>
                        <a:ext cx="722312" cy="746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49" name="直接箭头连接符 48"/>
          <p:cNvCxnSpPr/>
          <p:nvPr/>
        </p:nvCxnSpPr>
        <p:spPr bwMode="auto">
          <a:xfrm>
            <a:off x="4419600" y="2667000"/>
            <a:ext cx="2667000" cy="670455"/>
          </a:xfrm>
          <a:prstGeom prst="straightConnector1">
            <a:avLst/>
          </a:prstGeom>
          <a:solidFill>
            <a:schemeClr val="accent1"/>
          </a:solidFill>
          <a:ln w="38100" cap="flat" cmpd="sng" algn="ctr">
            <a:solidFill>
              <a:srgbClr val="00B0F0"/>
            </a:solidFill>
            <a:prstDash val="solid"/>
            <a:round/>
            <a:headEnd type="none" w="med" len="med"/>
            <a:tailEnd type="stealth"/>
          </a:ln>
          <a:effectLst/>
        </p:spPr>
      </p:cxnSp>
      <p:cxnSp>
        <p:nvCxnSpPr>
          <p:cNvPr id="57" name="直接箭头连接符 56"/>
          <p:cNvCxnSpPr/>
          <p:nvPr/>
        </p:nvCxnSpPr>
        <p:spPr bwMode="auto">
          <a:xfrm flipH="1">
            <a:off x="1676400" y="2667000"/>
            <a:ext cx="2438400" cy="814864"/>
          </a:xfrm>
          <a:prstGeom prst="straightConnector1">
            <a:avLst/>
          </a:prstGeom>
          <a:solidFill>
            <a:schemeClr val="accent1"/>
          </a:solidFill>
          <a:ln w="38100" cap="flat" cmpd="sng" algn="ctr">
            <a:solidFill>
              <a:srgbClr val="00B0F0"/>
            </a:solidFill>
            <a:prstDash val="solid"/>
            <a:round/>
            <a:headEnd type="none" w="med" len="med"/>
            <a:tailEnd type="stealth"/>
          </a:ln>
          <a:effectLst/>
        </p:spPr>
      </p:cxnSp>
      <p:cxnSp>
        <p:nvCxnSpPr>
          <p:cNvPr id="64" name="直接箭头连接符 63"/>
          <p:cNvCxnSpPr/>
          <p:nvPr/>
        </p:nvCxnSpPr>
        <p:spPr bwMode="auto">
          <a:xfrm flipV="1">
            <a:off x="3015582" y="3309152"/>
            <a:ext cx="1099218" cy="1179203"/>
          </a:xfrm>
          <a:prstGeom prst="straightConnector1">
            <a:avLst/>
          </a:prstGeom>
          <a:solidFill>
            <a:schemeClr val="accent1"/>
          </a:solidFill>
          <a:ln w="38100" cap="flat" cmpd="sng" algn="ctr">
            <a:solidFill>
              <a:schemeClr val="tx1"/>
            </a:solidFill>
            <a:prstDash val="dashDot"/>
            <a:round/>
            <a:headEnd type="none" w="med" len="med"/>
            <a:tailEnd type="stealth"/>
          </a:ln>
          <a:effectLst/>
        </p:spPr>
      </p:cxnSp>
      <p:cxnSp>
        <p:nvCxnSpPr>
          <p:cNvPr id="67" name="直接箭头连接符 66"/>
          <p:cNvCxnSpPr/>
          <p:nvPr/>
        </p:nvCxnSpPr>
        <p:spPr bwMode="auto">
          <a:xfrm flipH="1" flipV="1">
            <a:off x="4419600" y="3265833"/>
            <a:ext cx="685800" cy="1584229"/>
          </a:xfrm>
          <a:prstGeom prst="straightConnector1">
            <a:avLst/>
          </a:prstGeom>
          <a:solidFill>
            <a:schemeClr val="accent1"/>
          </a:solidFill>
          <a:ln w="38100" cap="flat" cmpd="sng" algn="ctr">
            <a:solidFill>
              <a:schemeClr val="tx1"/>
            </a:solidFill>
            <a:prstDash val="dashDot"/>
            <a:round/>
            <a:headEnd type="none" w="med" len="med"/>
            <a:tailEnd type="stealth"/>
          </a:ln>
          <a:effectLst/>
        </p:spPr>
      </p:cxnSp>
      <p:cxnSp>
        <p:nvCxnSpPr>
          <p:cNvPr id="72" name="直接箭头连接符 71"/>
          <p:cNvCxnSpPr/>
          <p:nvPr/>
        </p:nvCxnSpPr>
        <p:spPr bwMode="auto">
          <a:xfrm flipH="1" flipV="1">
            <a:off x="4572000" y="3265833"/>
            <a:ext cx="1181100" cy="720108"/>
          </a:xfrm>
          <a:prstGeom prst="straightConnector1">
            <a:avLst/>
          </a:prstGeom>
          <a:solidFill>
            <a:schemeClr val="accent1"/>
          </a:solidFill>
          <a:ln w="38100" cap="flat" cmpd="sng" algn="ctr">
            <a:solidFill>
              <a:schemeClr val="tx1"/>
            </a:solidFill>
            <a:prstDash val="dashDot"/>
            <a:round/>
            <a:headEnd type="none" w="med" len="med"/>
            <a:tailEnd type="stealth"/>
          </a:ln>
          <a:effectLst/>
        </p:spPr>
      </p:cxnSp>
      <p:cxnSp>
        <p:nvCxnSpPr>
          <p:cNvPr id="78" name="直接箭头连接符 92"/>
          <p:cNvCxnSpPr>
            <a:cxnSpLocks noChangeShapeType="1"/>
          </p:cNvCxnSpPr>
          <p:nvPr/>
        </p:nvCxnSpPr>
        <p:spPr bwMode="auto">
          <a:xfrm>
            <a:off x="2450306" y="5500914"/>
            <a:ext cx="1512094" cy="1588"/>
          </a:xfrm>
          <a:prstGeom prst="straightConnector1">
            <a:avLst/>
          </a:prstGeom>
          <a:noFill/>
          <a:ln w="38100" algn="ctr">
            <a:solidFill>
              <a:schemeClr val="tx1"/>
            </a:solidFill>
            <a:round/>
            <a:headEnd/>
            <a:tailEnd type="stealth" w="med" len="med"/>
          </a:ln>
          <a:extLst>
            <a:ext uri="{909E8E84-426E-40dd-AFC4-6F175D3DCCD1}">
              <a14:hiddenFill xmlns:a14="http://schemas.microsoft.com/office/drawing/2010/main">
                <a:noFill/>
              </a14:hiddenFill>
            </a:ext>
          </a:extLst>
        </p:spPr>
      </p:cxnSp>
      <p:sp>
        <p:nvSpPr>
          <p:cNvPr id="79" name="TextBox 94"/>
          <p:cNvSpPr txBox="1">
            <a:spLocks noChangeArrowheads="1"/>
          </p:cNvSpPr>
          <p:nvPr/>
        </p:nvSpPr>
        <p:spPr bwMode="auto">
          <a:xfrm>
            <a:off x="1078706" y="5302447"/>
            <a:ext cx="11256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zh-CN" sz="2000" dirty="0">
                <a:latin typeface="Arial" pitchFamily="34" charset="0"/>
                <a:cs typeface="Arial" pitchFamily="34" charset="0"/>
              </a:rPr>
              <a:t>Phase 1</a:t>
            </a:r>
            <a:endParaRPr lang="zh-CN" altLang="en-US" sz="2000" dirty="0">
              <a:latin typeface="Arial" pitchFamily="34" charset="0"/>
              <a:cs typeface="Arial" pitchFamily="34" charset="0"/>
            </a:endParaRPr>
          </a:p>
        </p:txBody>
      </p:sp>
      <p:cxnSp>
        <p:nvCxnSpPr>
          <p:cNvPr id="86" name="直接箭头连接符 93"/>
          <p:cNvCxnSpPr>
            <a:cxnSpLocks noChangeShapeType="1"/>
          </p:cNvCxnSpPr>
          <p:nvPr/>
        </p:nvCxnSpPr>
        <p:spPr bwMode="auto">
          <a:xfrm>
            <a:off x="2471058" y="6217784"/>
            <a:ext cx="1512094" cy="1588"/>
          </a:xfrm>
          <a:prstGeom prst="straightConnector1">
            <a:avLst/>
          </a:prstGeom>
          <a:noFill/>
          <a:ln w="38100" algn="ctr">
            <a:solidFill>
              <a:srgbClr val="00B0F0"/>
            </a:solidFill>
            <a:prstDash val="solid"/>
            <a:round/>
            <a:headEnd/>
            <a:tailEnd type="stealth" w="med" len="med"/>
          </a:ln>
          <a:extLst>
            <a:ext uri="{909E8E84-426E-40dd-AFC4-6F175D3DCCD1}">
              <a14:hiddenFill xmlns:a14="http://schemas.microsoft.com/office/drawing/2010/main">
                <a:noFill/>
              </a14:hiddenFill>
            </a:ext>
          </a:extLst>
        </p:spPr>
      </p:cxnSp>
      <p:sp>
        <p:nvSpPr>
          <p:cNvPr id="87" name="TextBox 95"/>
          <p:cNvSpPr txBox="1">
            <a:spLocks noChangeArrowheads="1"/>
          </p:cNvSpPr>
          <p:nvPr/>
        </p:nvSpPr>
        <p:spPr bwMode="auto">
          <a:xfrm>
            <a:off x="1099458" y="5946117"/>
            <a:ext cx="11256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zh-CN" sz="2000" dirty="0">
                <a:latin typeface="Arial" pitchFamily="34" charset="0"/>
                <a:cs typeface="Arial" pitchFamily="34" charset="0"/>
              </a:rPr>
              <a:t>Phase 2</a:t>
            </a:r>
            <a:endParaRPr lang="zh-CN" altLang="en-US" sz="2000" dirty="0">
              <a:latin typeface="Arial" pitchFamily="34" charset="0"/>
              <a:cs typeface="Arial" pitchFamily="34" charset="0"/>
            </a:endParaRPr>
          </a:p>
        </p:txBody>
      </p:sp>
      <p:cxnSp>
        <p:nvCxnSpPr>
          <p:cNvPr id="88" name="直接箭头连接符 92"/>
          <p:cNvCxnSpPr>
            <a:cxnSpLocks noChangeShapeType="1"/>
          </p:cNvCxnSpPr>
          <p:nvPr/>
        </p:nvCxnSpPr>
        <p:spPr bwMode="auto">
          <a:xfrm>
            <a:off x="2448468" y="5839972"/>
            <a:ext cx="1512094" cy="1588"/>
          </a:xfrm>
          <a:prstGeom prst="straightConnector1">
            <a:avLst/>
          </a:prstGeom>
          <a:noFill/>
          <a:ln w="38100" algn="ctr">
            <a:solidFill>
              <a:schemeClr val="tx1"/>
            </a:solidFill>
            <a:prstDash val="dashDot"/>
            <a:round/>
            <a:headEnd/>
            <a:tailEnd type="stealth" w="med" len="med"/>
          </a:ln>
          <a:extLst>
            <a:ext uri="{909E8E84-426E-40dd-AFC4-6F175D3DCCD1}">
              <a14:hiddenFill xmlns:a14="http://schemas.microsoft.com/office/drawing/2010/main">
                <a:noFill/>
              </a14:hiddenFill>
            </a:ext>
          </a:extLst>
        </p:spPr>
      </p:cxnSp>
      <p:sp>
        <p:nvSpPr>
          <p:cNvPr id="21514" name="TextBox 21513"/>
          <p:cNvSpPr txBox="1"/>
          <p:nvPr/>
        </p:nvSpPr>
        <p:spPr>
          <a:xfrm>
            <a:off x="7315200" y="3805535"/>
            <a:ext cx="1441420" cy="461665"/>
          </a:xfrm>
          <a:prstGeom prst="rect">
            <a:avLst/>
          </a:prstGeom>
          <a:noFill/>
        </p:spPr>
        <p:txBody>
          <a:bodyPr wrap="none" rtlCol="0">
            <a:spAutoFit/>
          </a:bodyPr>
          <a:lstStyle/>
          <a:p>
            <a:r>
              <a:rPr lang="en-US" altLang="zh-CN" dirty="0" smtClean="0"/>
              <a:t>Source S</a:t>
            </a:r>
            <a:r>
              <a:rPr lang="en-US" altLang="zh-CN" baseline="-25000" dirty="0" smtClean="0"/>
              <a:t>2</a:t>
            </a:r>
            <a:endParaRPr lang="zh-CN" altLang="en-US" baseline="-25000" dirty="0"/>
          </a:p>
        </p:txBody>
      </p:sp>
      <p:sp>
        <p:nvSpPr>
          <p:cNvPr id="89" name="TextBox 88"/>
          <p:cNvSpPr txBox="1"/>
          <p:nvPr/>
        </p:nvSpPr>
        <p:spPr>
          <a:xfrm>
            <a:off x="304800" y="3962400"/>
            <a:ext cx="1390124" cy="461665"/>
          </a:xfrm>
          <a:prstGeom prst="rect">
            <a:avLst/>
          </a:prstGeom>
          <a:noFill/>
        </p:spPr>
        <p:txBody>
          <a:bodyPr wrap="none" rtlCol="0">
            <a:spAutoFit/>
          </a:bodyPr>
          <a:lstStyle/>
          <a:p>
            <a:r>
              <a:rPr lang="en-US" altLang="zh-CN" dirty="0" smtClean="0"/>
              <a:t>Source S</a:t>
            </a:r>
            <a:r>
              <a:rPr lang="en-US" altLang="zh-CN" baseline="-25000" dirty="0"/>
              <a:t>1</a:t>
            </a:r>
            <a:endParaRPr lang="zh-CN" altLang="en-US" baseline="-25000" dirty="0"/>
          </a:p>
        </p:txBody>
      </p:sp>
      <p:sp>
        <p:nvSpPr>
          <p:cNvPr id="21515" name="TextBox 21514"/>
          <p:cNvSpPr txBox="1"/>
          <p:nvPr/>
        </p:nvSpPr>
        <p:spPr>
          <a:xfrm>
            <a:off x="3247602" y="2176307"/>
            <a:ext cx="2191626" cy="461665"/>
          </a:xfrm>
          <a:prstGeom prst="rect">
            <a:avLst/>
          </a:prstGeom>
          <a:noFill/>
        </p:spPr>
        <p:txBody>
          <a:bodyPr wrap="none" rtlCol="0">
            <a:spAutoFit/>
          </a:bodyPr>
          <a:lstStyle/>
          <a:p>
            <a:r>
              <a:rPr lang="en-US" altLang="zh-CN" dirty="0" smtClean="0"/>
              <a:t>Untrusted Relay</a:t>
            </a:r>
            <a:endParaRPr lang="zh-CN" altLang="en-US" dirty="0"/>
          </a:p>
        </p:txBody>
      </p:sp>
      <p:sp>
        <p:nvSpPr>
          <p:cNvPr id="91" name="TextBox 90"/>
          <p:cNvSpPr txBox="1"/>
          <p:nvPr/>
        </p:nvSpPr>
        <p:spPr>
          <a:xfrm>
            <a:off x="5591628" y="4724400"/>
            <a:ext cx="2396810" cy="461665"/>
          </a:xfrm>
          <a:prstGeom prst="rect">
            <a:avLst/>
          </a:prstGeom>
          <a:noFill/>
        </p:spPr>
        <p:txBody>
          <a:bodyPr wrap="none" rtlCol="0">
            <a:spAutoFit/>
          </a:bodyPr>
          <a:lstStyle/>
          <a:p>
            <a:r>
              <a:rPr lang="en-US" altLang="zh-CN" dirty="0" smtClean="0"/>
              <a:t>Friendly Jammers</a:t>
            </a:r>
            <a:endParaRPr lang="zh-CN" altLang="en-US" dirty="0"/>
          </a:p>
        </p:txBody>
      </p:sp>
      <p:sp>
        <p:nvSpPr>
          <p:cNvPr id="4" name="灯片编号占位符 3"/>
          <p:cNvSpPr>
            <a:spLocks noGrp="1"/>
          </p:cNvSpPr>
          <p:nvPr>
            <p:ph type="sldNum" sz="quarter" idx="11"/>
          </p:nvPr>
        </p:nvSpPr>
        <p:spPr/>
        <p:txBody>
          <a:bodyPr/>
          <a:lstStyle/>
          <a:p>
            <a:pPr>
              <a:defRPr/>
            </a:pPr>
            <a:r>
              <a:rPr lang="en-US" smtClean="0"/>
              <a:t>[</a:t>
            </a:r>
            <a:fld id="{76C16D65-260D-406F-A2BF-AB769FEB7B8A}" type="slidenum">
              <a:rPr lang="en-US" smtClean="0"/>
              <a:pPr>
                <a:defRPr/>
              </a:pPr>
              <a:t>85</a:t>
            </a:fld>
            <a:r>
              <a:rPr lang="en-US" smtClean="0"/>
              <a:t>]</a:t>
            </a:r>
            <a:endParaRPr lang="en-US" dirty="0"/>
          </a:p>
        </p:txBody>
      </p:sp>
    </p:spTree>
    <p:custDataLst>
      <p:tags r:id="rId2"/>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10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10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wipe(down)">
                                      <p:cBhvr>
                                        <p:cTn id="13" dur="1000"/>
                                        <p:tgtEl>
                                          <p:spTgt spid="64"/>
                                        </p:tgtEl>
                                      </p:cBhvr>
                                    </p:animEffect>
                                  </p:childTnLst>
                                </p:cTn>
                              </p:par>
                              <p:par>
                                <p:cTn id="14" presetID="22" presetClass="entr" presetSubtype="4" fill="hold"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wipe(down)">
                                      <p:cBhvr>
                                        <p:cTn id="16" dur="1000"/>
                                        <p:tgtEl>
                                          <p:spTgt spid="67"/>
                                        </p:tgtEl>
                                      </p:cBhvr>
                                    </p:animEffect>
                                  </p:childTnLst>
                                </p:cTn>
                              </p:par>
                              <p:par>
                                <p:cTn id="17" presetID="22" presetClass="entr" presetSubtype="4" fill="hold" nodeType="with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wipe(down)">
                                      <p:cBhvr>
                                        <p:cTn id="19" dur="1000"/>
                                        <p:tgtEl>
                                          <p:spTgt spid="72"/>
                                        </p:tgtEl>
                                      </p:cBhvr>
                                    </p:animEffect>
                                  </p:childTnLst>
                                </p:cTn>
                              </p:par>
                              <p:par>
                                <p:cTn id="20" presetID="42" presetClass="entr" presetSubtype="0" fill="hold" nodeType="with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fade">
                                      <p:cBhvr>
                                        <p:cTn id="22" dur="1000"/>
                                        <p:tgtEl>
                                          <p:spTgt spid="78"/>
                                        </p:tgtEl>
                                      </p:cBhvr>
                                    </p:animEffect>
                                    <p:anim calcmode="lin" valueType="num">
                                      <p:cBhvr>
                                        <p:cTn id="23" dur="1000" fill="hold"/>
                                        <p:tgtEl>
                                          <p:spTgt spid="78"/>
                                        </p:tgtEl>
                                        <p:attrNameLst>
                                          <p:attrName>ppt_x</p:attrName>
                                        </p:attrNameLst>
                                      </p:cBhvr>
                                      <p:tavLst>
                                        <p:tav tm="0">
                                          <p:val>
                                            <p:strVal val="#ppt_x"/>
                                          </p:val>
                                        </p:tav>
                                        <p:tav tm="100000">
                                          <p:val>
                                            <p:strVal val="#ppt_x"/>
                                          </p:val>
                                        </p:tav>
                                      </p:tavLst>
                                    </p:anim>
                                    <p:anim calcmode="lin" valueType="num">
                                      <p:cBhvr>
                                        <p:cTn id="24" dur="1000" fill="hold"/>
                                        <p:tgtEl>
                                          <p:spTgt spid="7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8"/>
                                        </p:tgtEl>
                                        <p:attrNameLst>
                                          <p:attrName>style.visibility</p:attrName>
                                        </p:attrNameLst>
                                      </p:cBhvr>
                                      <p:to>
                                        <p:strVal val="visible"/>
                                      </p:to>
                                    </p:set>
                                    <p:animEffect transition="in" filter="fade">
                                      <p:cBhvr>
                                        <p:cTn id="27" dur="1000"/>
                                        <p:tgtEl>
                                          <p:spTgt spid="88"/>
                                        </p:tgtEl>
                                      </p:cBhvr>
                                    </p:animEffect>
                                    <p:anim calcmode="lin" valueType="num">
                                      <p:cBhvr>
                                        <p:cTn id="28" dur="1000" fill="hold"/>
                                        <p:tgtEl>
                                          <p:spTgt spid="88"/>
                                        </p:tgtEl>
                                        <p:attrNameLst>
                                          <p:attrName>ppt_x</p:attrName>
                                        </p:attrNameLst>
                                      </p:cBhvr>
                                      <p:tavLst>
                                        <p:tav tm="0">
                                          <p:val>
                                            <p:strVal val="#ppt_x"/>
                                          </p:val>
                                        </p:tav>
                                        <p:tav tm="100000">
                                          <p:val>
                                            <p:strVal val="#ppt_x"/>
                                          </p:val>
                                        </p:tav>
                                      </p:tavLst>
                                    </p:anim>
                                    <p:anim calcmode="lin" valueType="num">
                                      <p:cBhvr>
                                        <p:cTn id="29" dur="1000" fill="hold"/>
                                        <p:tgtEl>
                                          <p:spTgt spid="8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fade">
                                      <p:cBhvr>
                                        <p:cTn id="32" dur="1000"/>
                                        <p:tgtEl>
                                          <p:spTgt spid="79"/>
                                        </p:tgtEl>
                                      </p:cBhvr>
                                    </p:animEffect>
                                    <p:anim calcmode="lin" valueType="num">
                                      <p:cBhvr>
                                        <p:cTn id="33" dur="1000" fill="hold"/>
                                        <p:tgtEl>
                                          <p:spTgt spid="79"/>
                                        </p:tgtEl>
                                        <p:attrNameLst>
                                          <p:attrName>ppt_x</p:attrName>
                                        </p:attrNameLst>
                                      </p:cBhvr>
                                      <p:tavLst>
                                        <p:tav tm="0">
                                          <p:val>
                                            <p:strVal val="#ppt_x"/>
                                          </p:val>
                                        </p:tav>
                                        <p:tav tm="100000">
                                          <p:val>
                                            <p:strVal val="#ppt_x"/>
                                          </p:val>
                                        </p:tav>
                                      </p:tavLst>
                                    </p:anim>
                                    <p:anim calcmode="lin" valueType="num">
                                      <p:cBhvr>
                                        <p:cTn id="34"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wipe(left)">
                                      <p:cBhvr>
                                        <p:cTn id="39" dur="1000"/>
                                        <p:tgtEl>
                                          <p:spTgt spid="49"/>
                                        </p:tgtEl>
                                      </p:cBhvr>
                                    </p:animEffect>
                                  </p:childTnLst>
                                </p:cTn>
                              </p:par>
                              <p:par>
                                <p:cTn id="40" presetID="22" presetClass="entr" presetSubtype="2" fill="hold" nodeType="with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wipe(right)">
                                      <p:cBhvr>
                                        <p:cTn id="42" dur="1000"/>
                                        <p:tgtEl>
                                          <p:spTgt spid="57"/>
                                        </p:tgtEl>
                                      </p:cBhvr>
                                    </p:animEffect>
                                  </p:childTnLst>
                                </p:cTn>
                              </p:par>
                              <p:par>
                                <p:cTn id="43" presetID="42" presetClass="entr" presetSubtype="0" fill="hold" nodeType="withEffect">
                                  <p:stCondLst>
                                    <p:cond delay="0"/>
                                  </p:stCondLst>
                                  <p:childTnLst>
                                    <p:set>
                                      <p:cBhvr>
                                        <p:cTn id="44" dur="1" fill="hold">
                                          <p:stCondLst>
                                            <p:cond delay="0"/>
                                          </p:stCondLst>
                                        </p:cTn>
                                        <p:tgtEl>
                                          <p:spTgt spid="86"/>
                                        </p:tgtEl>
                                        <p:attrNameLst>
                                          <p:attrName>style.visibility</p:attrName>
                                        </p:attrNameLst>
                                      </p:cBhvr>
                                      <p:to>
                                        <p:strVal val="visible"/>
                                      </p:to>
                                    </p:set>
                                    <p:animEffect transition="in" filter="fade">
                                      <p:cBhvr>
                                        <p:cTn id="45" dur="1000"/>
                                        <p:tgtEl>
                                          <p:spTgt spid="86"/>
                                        </p:tgtEl>
                                      </p:cBhvr>
                                    </p:animEffect>
                                    <p:anim calcmode="lin" valueType="num">
                                      <p:cBhvr>
                                        <p:cTn id="46" dur="1000" fill="hold"/>
                                        <p:tgtEl>
                                          <p:spTgt spid="86"/>
                                        </p:tgtEl>
                                        <p:attrNameLst>
                                          <p:attrName>ppt_x</p:attrName>
                                        </p:attrNameLst>
                                      </p:cBhvr>
                                      <p:tavLst>
                                        <p:tav tm="0">
                                          <p:val>
                                            <p:strVal val="#ppt_x"/>
                                          </p:val>
                                        </p:tav>
                                        <p:tav tm="100000">
                                          <p:val>
                                            <p:strVal val="#ppt_x"/>
                                          </p:val>
                                        </p:tav>
                                      </p:tavLst>
                                    </p:anim>
                                    <p:anim calcmode="lin" valueType="num">
                                      <p:cBhvr>
                                        <p:cTn id="47" dur="1000" fill="hold"/>
                                        <p:tgtEl>
                                          <p:spTgt spid="86"/>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87"/>
                                        </p:tgtEl>
                                        <p:attrNameLst>
                                          <p:attrName>style.visibility</p:attrName>
                                        </p:attrNameLst>
                                      </p:cBhvr>
                                      <p:to>
                                        <p:strVal val="visible"/>
                                      </p:to>
                                    </p:set>
                                    <p:animEffect transition="in" filter="fade">
                                      <p:cBhvr>
                                        <p:cTn id="50" dur="1000"/>
                                        <p:tgtEl>
                                          <p:spTgt spid="87"/>
                                        </p:tgtEl>
                                      </p:cBhvr>
                                    </p:animEffect>
                                    <p:anim calcmode="lin" valueType="num">
                                      <p:cBhvr>
                                        <p:cTn id="51" dur="1000" fill="hold"/>
                                        <p:tgtEl>
                                          <p:spTgt spid="87"/>
                                        </p:tgtEl>
                                        <p:attrNameLst>
                                          <p:attrName>ppt_x</p:attrName>
                                        </p:attrNameLst>
                                      </p:cBhvr>
                                      <p:tavLst>
                                        <p:tav tm="0">
                                          <p:val>
                                            <p:strVal val="#ppt_x"/>
                                          </p:val>
                                        </p:tav>
                                        <p:tav tm="100000">
                                          <p:val>
                                            <p:strVal val="#ppt_x"/>
                                          </p:val>
                                        </p:tav>
                                      </p:tavLst>
                                    </p:anim>
                                    <p:anim calcmode="lin" valueType="num">
                                      <p:cBhvr>
                                        <p:cTn id="52"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custDataLst>
              <p:tags r:id="rId2"/>
            </p:custDataLst>
          </p:nvPr>
        </p:nvSpPr>
        <p:spPr>
          <a:xfrm>
            <a:off x="304800" y="400312"/>
            <a:ext cx="8458200" cy="528602"/>
          </a:xfrm>
        </p:spPr>
        <p:txBody>
          <a:bodyPr>
            <a:noAutofit/>
            <a:scene3d>
              <a:camera prst="orthographicFront"/>
              <a:lightRig rig="glow" dir="tl">
                <a:rot lat="0" lon="0" rev="5400000"/>
              </a:lightRig>
            </a:scene3d>
            <a:sp3d contourW="12700">
              <a:contourClr>
                <a:schemeClr val="accent6">
                  <a:shade val="73000"/>
                </a:schemeClr>
              </a:contourClr>
            </a:sp3d>
          </a:bodyPr>
          <a:lstStyle/>
          <a:p>
            <a:pPr>
              <a:defRPr/>
            </a:pPr>
            <a:r>
              <a:rPr lang="en-US" altLang="zh-CN" sz="3200" i="0" dirty="0">
                <a:ea typeface="ＭＳ Ｐゴシック" pitchFamily="34" charset="-128"/>
              </a:rPr>
              <a:t>System Model</a:t>
            </a:r>
          </a:p>
        </p:txBody>
      </p:sp>
      <p:sp>
        <p:nvSpPr>
          <p:cNvPr id="8" name="Rectangle 3"/>
          <p:cNvSpPr txBox="1">
            <a:spLocks noChangeArrowheads="1"/>
          </p:cNvSpPr>
          <p:nvPr>
            <p:custDataLst>
              <p:tags r:id="rId3"/>
            </p:custDataLst>
          </p:nvPr>
        </p:nvSpPr>
        <p:spPr>
          <a:xfrm>
            <a:off x="381000" y="1005114"/>
            <a:ext cx="8382000" cy="5286396"/>
          </a:xfrm>
          <a:prstGeom prst="rect">
            <a:avLst/>
          </a:prstGeom>
          <a:noFill/>
          <a:ln/>
        </p:spPr>
        <p:txBody>
          <a:bodyPr vert="horz" lIns="91440" tIns="45720" rIns="91440" bIns="45720" rtlCol="0">
            <a:normAutofit/>
          </a:bodyPr>
          <a:lstStyle/>
          <a:p>
            <a:pPr marL="342900" marR="0" lvl="1" indent="-342900" algn="just" defTabSz="914400" eaLnBrk="0" latinLnBrk="0" hangingPunct="0">
              <a:lnSpc>
                <a:spcPct val="95000"/>
              </a:lnSpc>
              <a:spcBef>
                <a:spcPct val="25000"/>
              </a:spcBef>
              <a:spcAft>
                <a:spcPct val="15000"/>
              </a:spcAft>
              <a:buClr>
                <a:schemeClr val="tx2"/>
              </a:buClr>
              <a:buSzPct val="100000"/>
              <a:buFont typeface="Wingdings" pitchFamily="2" charset="2"/>
              <a:buChar char="ü"/>
              <a:tabLst/>
              <a:defRPr/>
            </a:pPr>
            <a:r>
              <a:rPr lang="en-GB" b="1" dirty="0">
                <a:effectLst>
                  <a:outerShdw blurRad="38100" dist="38100" dir="2700000" algn="tl">
                    <a:srgbClr val="000000">
                      <a:alpha val="43137"/>
                    </a:srgbClr>
                  </a:outerShdw>
                </a:effectLst>
                <a:latin typeface="+mn-lt"/>
                <a:cs typeface="Times New Roman" pitchFamily="18" charset="0"/>
              </a:rPr>
              <a:t>Key Assumptions</a:t>
            </a:r>
            <a:r>
              <a:rPr lang="en-GB" b="1" dirty="0" smtClean="0">
                <a:effectLst>
                  <a:outerShdw blurRad="38100" dist="38100" dir="2700000" algn="tl">
                    <a:srgbClr val="000000">
                      <a:alpha val="43137"/>
                    </a:srgbClr>
                  </a:outerShdw>
                </a:effectLst>
                <a:latin typeface="+mn-lt"/>
                <a:cs typeface="Times New Roman" pitchFamily="18" charset="0"/>
              </a:rPr>
              <a:t>:</a:t>
            </a:r>
          </a:p>
          <a:p>
            <a:pPr marL="0" marR="0" lvl="1" algn="just" defTabSz="914400" eaLnBrk="0" latinLnBrk="0" hangingPunct="0">
              <a:lnSpc>
                <a:spcPct val="95000"/>
              </a:lnSpc>
              <a:spcBef>
                <a:spcPct val="25000"/>
              </a:spcBef>
              <a:spcAft>
                <a:spcPct val="15000"/>
              </a:spcAft>
              <a:buClr>
                <a:schemeClr val="tx2"/>
              </a:buClr>
              <a:buSzPct val="100000"/>
              <a:tabLst/>
              <a:defRPr/>
            </a:pPr>
            <a:endParaRPr kumimoji="0" lang="en-GB" sz="1800" b="0" i="0" u="none" strike="noStrike" kern="1200" cap="none" spc="0" normalizeH="0" baseline="0" noProof="0" dirty="0" smtClean="0">
              <a:ln w="18415" cmpd="sng">
                <a:solidFill>
                  <a:srgbClr val="000000"/>
                </a:solidFill>
                <a:prstDash val="solid"/>
              </a:ln>
              <a:solidFill>
                <a:srgbClr val="000000"/>
              </a:solidFill>
              <a:effectLst/>
              <a:uLnTx/>
              <a:uFillTx/>
              <a:latin typeface="+mn-lt"/>
              <a:ea typeface="+mn-ea"/>
              <a:cs typeface="Arial" pitchFamily="34" charset="0"/>
            </a:endParaRPr>
          </a:p>
          <a:p>
            <a:pPr marL="698500" marR="0" lvl="1" indent="-342900" algn="just" defTabSz="914400" rtl="0" eaLnBrk="1" fontAlgn="auto" latinLnBrk="0" hangingPunct="1">
              <a:lnSpc>
                <a:spcPct val="100000"/>
              </a:lnSpc>
              <a:spcBef>
                <a:spcPct val="0"/>
              </a:spcBef>
              <a:spcAft>
                <a:spcPts val="0"/>
              </a:spcAft>
              <a:buSzTx/>
              <a:buFont typeface="Georgia" pitchFamily="18" charset="0"/>
              <a:buChar char="―"/>
              <a:tabLst/>
              <a:defRPr/>
            </a:pPr>
            <a:r>
              <a:rPr lang="en-GB" sz="2200" dirty="0"/>
              <a:t>All the nodes are equipped with only a single omni-directional antenna and operating in a half-duplex way.</a:t>
            </a:r>
          </a:p>
          <a:p>
            <a:pPr marL="355600" marR="0" lvl="1" algn="just" defTabSz="914400" rtl="0" eaLnBrk="1" fontAlgn="auto" latinLnBrk="0" hangingPunct="1">
              <a:lnSpc>
                <a:spcPct val="100000"/>
              </a:lnSpc>
              <a:spcBef>
                <a:spcPct val="0"/>
              </a:spcBef>
              <a:spcAft>
                <a:spcPts val="0"/>
              </a:spcAft>
              <a:buClr>
                <a:srgbClr val="7030A0"/>
              </a:buClr>
              <a:buSzTx/>
              <a:tabLst/>
              <a:defRPr/>
            </a:pPr>
            <a:endParaRPr kumimoji="0" lang="en-GB" sz="1800" b="0" i="0" u="none" strike="noStrike" kern="1200" cap="none" spc="0" normalizeH="0" baseline="0" noProof="0" dirty="0" smtClean="0">
              <a:ln w="18415" cmpd="sng">
                <a:solidFill>
                  <a:srgbClr val="000000"/>
                </a:solidFill>
                <a:prstDash val="solid"/>
              </a:ln>
              <a:solidFill>
                <a:srgbClr val="000000"/>
              </a:solidFill>
              <a:effectLst/>
              <a:uLnTx/>
              <a:uFillTx/>
              <a:latin typeface="+mn-lt"/>
              <a:ea typeface="+mn-ea"/>
              <a:cs typeface="Arial" pitchFamily="34" charset="0"/>
            </a:endParaRPr>
          </a:p>
          <a:p>
            <a:pPr marL="736600" marR="0" lvl="1" indent="-381000" algn="just" defTabSz="914400" rtl="0" eaLnBrk="1" fontAlgn="auto" latinLnBrk="0" hangingPunct="1">
              <a:lnSpc>
                <a:spcPct val="100000"/>
              </a:lnSpc>
              <a:spcBef>
                <a:spcPct val="0"/>
              </a:spcBef>
              <a:spcAft>
                <a:spcPts val="0"/>
              </a:spcAft>
              <a:buSzTx/>
              <a:buFont typeface="Georgia" pitchFamily="18" charset="0"/>
              <a:buChar char="―"/>
              <a:tabLst/>
              <a:defRPr/>
            </a:pPr>
            <a:r>
              <a:rPr lang="en-GB" sz="2200" dirty="0"/>
              <a:t>No</a:t>
            </a:r>
            <a:r>
              <a:rPr lang="en-US" sz="2200" dirty="0"/>
              <a:t> direct communication link between the two source nodes.</a:t>
            </a:r>
          </a:p>
          <a:p>
            <a:pPr marL="355600" marR="0" lvl="1" algn="just" defTabSz="914400" rtl="0" eaLnBrk="1" fontAlgn="auto" latinLnBrk="0" hangingPunct="1">
              <a:lnSpc>
                <a:spcPct val="100000"/>
              </a:lnSpc>
              <a:spcBef>
                <a:spcPct val="0"/>
              </a:spcBef>
              <a:spcAft>
                <a:spcPts val="0"/>
              </a:spcAft>
              <a:buClr>
                <a:srgbClr val="7030A0"/>
              </a:buClr>
              <a:buSzTx/>
              <a:tabLst/>
              <a:defRPr/>
            </a:pPr>
            <a:endParaRPr kumimoji="0" lang="en-US" sz="1800" b="0" i="0" u="none" strike="noStrike" kern="1200" cap="none" spc="0" normalizeH="0" baseline="0" noProof="0" dirty="0" smtClean="0">
              <a:ln w="18415" cmpd="sng">
                <a:solidFill>
                  <a:srgbClr val="000000"/>
                </a:solidFill>
                <a:prstDash val="solid"/>
              </a:ln>
              <a:solidFill>
                <a:srgbClr val="000000"/>
              </a:solidFill>
              <a:effectLst/>
              <a:uLnTx/>
              <a:uFillTx/>
              <a:latin typeface="+mn-lt"/>
              <a:ea typeface="+mn-ea"/>
              <a:cs typeface="Arial" pitchFamily="34" charset="0"/>
            </a:endParaRPr>
          </a:p>
          <a:p>
            <a:pPr marL="736600" marR="0" lvl="1" indent="-381000" algn="just" defTabSz="914400" rtl="0" eaLnBrk="1" fontAlgn="auto" latinLnBrk="0" hangingPunct="1">
              <a:lnSpc>
                <a:spcPct val="100000"/>
              </a:lnSpc>
              <a:spcBef>
                <a:spcPct val="0"/>
              </a:spcBef>
              <a:spcAft>
                <a:spcPts val="0"/>
              </a:spcAft>
              <a:buSzTx/>
              <a:buFont typeface="Georgia" pitchFamily="18" charset="0"/>
              <a:buChar char="―"/>
              <a:tabLst/>
              <a:defRPr/>
            </a:pPr>
            <a:r>
              <a:rPr lang="en-US" sz="2200" dirty="0"/>
              <a:t>The untrusted relay node, working in Amplify-and-Forward protocol, acts both as an essential relay and a malicious eavesdropper who also wants to eavesdrop the transmitted data coming from the sources.</a:t>
            </a:r>
          </a:p>
          <a:p>
            <a:pPr marL="355600" marR="0" lvl="1" algn="just" defTabSz="914400" rtl="0" eaLnBrk="1" fontAlgn="auto" latinLnBrk="0" hangingPunct="1">
              <a:lnSpc>
                <a:spcPct val="100000"/>
              </a:lnSpc>
              <a:spcBef>
                <a:spcPct val="0"/>
              </a:spcBef>
              <a:spcAft>
                <a:spcPts val="0"/>
              </a:spcAft>
              <a:buClr>
                <a:srgbClr val="7030A0"/>
              </a:buClr>
              <a:buSzTx/>
              <a:tabLst/>
              <a:defRPr/>
            </a:pPr>
            <a:endParaRPr kumimoji="0" lang="en-US" sz="1800" b="0" i="0" u="none" strike="noStrike" kern="1200" cap="none" spc="0" normalizeH="0" baseline="0" noProof="0" dirty="0" smtClean="0">
              <a:ln w="18415" cmpd="sng">
                <a:solidFill>
                  <a:srgbClr val="000000"/>
                </a:solidFill>
                <a:prstDash val="solid"/>
              </a:ln>
              <a:solidFill>
                <a:srgbClr val="000000"/>
              </a:solidFill>
              <a:effectLst/>
              <a:uLnTx/>
              <a:uFillTx/>
              <a:latin typeface="+mn-lt"/>
              <a:ea typeface="+mn-ea"/>
              <a:cs typeface="Arial" pitchFamily="34" charset="0"/>
            </a:endParaRPr>
          </a:p>
          <a:p>
            <a:pPr marL="736600" marR="0" lvl="1" indent="-381000" algn="just" defTabSz="914400" rtl="0" eaLnBrk="1" fontAlgn="auto" latinLnBrk="0" hangingPunct="1">
              <a:lnSpc>
                <a:spcPct val="100000"/>
              </a:lnSpc>
              <a:spcBef>
                <a:spcPct val="0"/>
              </a:spcBef>
              <a:spcAft>
                <a:spcPts val="0"/>
              </a:spcAft>
              <a:buSzTx/>
              <a:buFont typeface="Georgia" pitchFamily="18" charset="0"/>
              <a:buChar char="―"/>
              <a:tabLst/>
              <a:defRPr/>
            </a:pPr>
            <a:r>
              <a:rPr lang="en-US" sz="2200" dirty="0"/>
              <a:t>The source nodes have perfect knowledge of the jamming signals transmitted by the friendly jammers, for they have paid for the service</a:t>
            </a:r>
            <a:r>
              <a:rPr kumimoji="0" lang="en-US" sz="1800" b="0" i="0" u="none" strike="noStrike" kern="1200" cap="none" spc="0" normalizeH="0" baseline="0" noProof="0" dirty="0" smtClean="0">
                <a:ln w="18415" cmpd="sng">
                  <a:solidFill>
                    <a:srgbClr val="000000"/>
                  </a:solidFill>
                  <a:prstDash val="solid"/>
                </a:ln>
                <a:solidFill>
                  <a:srgbClr val="000000"/>
                </a:solidFill>
                <a:effectLst/>
                <a:uLnTx/>
                <a:uFillTx/>
                <a:latin typeface="+mn-lt"/>
                <a:ea typeface="+mn-ea"/>
                <a:cs typeface="Arial" pitchFamily="34" charset="0"/>
              </a:rPr>
              <a:t>.</a:t>
            </a:r>
            <a:endParaRPr kumimoji="0" lang="en-GB" sz="1800" b="0" i="0" u="none" strike="noStrike" kern="1200" cap="none" spc="0" normalizeH="0" baseline="0" noProof="0" dirty="0" smtClean="0">
              <a:ln w="18415" cmpd="sng">
                <a:solidFill>
                  <a:srgbClr val="000000"/>
                </a:solidFill>
                <a:prstDash val="solid"/>
              </a:ln>
              <a:solidFill>
                <a:srgbClr val="000000"/>
              </a:solidFill>
              <a:effectLst/>
              <a:uLnTx/>
              <a:uFillTx/>
              <a:latin typeface="+mn-lt"/>
              <a:ea typeface="+mn-ea"/>
              <a:cs typeface="Arial" pitchFamily="34" charset="0"/>
            </a:endParaRPr>
          </a:p>
          <a:p>
            <a:pPr marL="381000" marR="0" lvl="0" indent="-381000" algn="l" defTabSz="914400" rtl="0" eaLnBrk="1" fontAlgn="auto" latinLnBrk="0" hangingPunct="1">
              <a:lnSpc>
                <a:spcPct val="100000"/>
              </a:lnSpc>
              <a:spcBef>
                <a:spcPct val="0"/>
              </a:spcBef>
              <a:spcAft>
                <a:spcPts val="0"/>
              </a:spcAft>
              <a:buClr>
                <a:srgbClr val="011643"/>
              </a:buClr>
              <a:buSzTx/>
              <a:buFont typeface="Wingdings" pitchFamily="2" charset="2"/>
              <a:buChar char="u"/>
              <a:tabLst/>
              <a:defRPr/>
            </a:pPr>
            <a:endParaRPr kumimoji="0" lang="en-GB"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 name="灯片编号占位符 2"/>
          <p:cNvSpPr>
            <a:spLocks noGrp="1"/>
          </p:cNvSpPr>
          <p:nvPr>
            <p:ph type="sldNum" sz="quarter" idx="11"/>
          </p:nvPr>
        </p:nvSpPr>
        <p:spPr>
          <a:xfrm>
            <a:off x="4114800" y="6477000"/>
            <a:ext cx="608013" cy="303213"/>
          </a:xfrm>
        </p:spPr>
        <p:txBody>
          <a:bodyPr/>
          <a:lstStyle/>
          <a:p>
            <a:pPr>
              <a:defRPr/>
            </a:pPr>
            <a:r>
              <a:rPr lang="en-US" dirty="0" smtClean="0"/>
              <a:t>[</a:t>
            </a:r>
            <a:fld id="{76C16D65-260D-406F-A2BF-AB769FEB7B8A}" type="slidenum">
              <a:rPr lang="en-US" smtClean="0"/>
              <a:pPr>
                <a:defRPr/>
              </a:pPr>
              <a:t>86</a:t>
            </a:fld>
            <a:r>
              <a:rPr lang="en-US" dirty="0" smtClean="0"/>
              <a:t>]</a:t>
            </a:r>
            <a:endParaRPr lang="en-US" dirty="0"/>
          </a:p>
        </p:txBody>
      </p:sp>
    </p:spTree>
    <p:custDataLst>
      <p:tags r:id="rId1"/>
    </p:custDataLst>
    <p:extLst>
      <p:ext uri="{BB962C8B-B14F-4D97-AF65-F5344CB8AC3E}">
        <p14:creationId xmlns:p14="http://schemas.microsoft.com/office/powerpoint/2010/main" val="1447912852"/>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idx="1"/>
            <p:custDataLst>
              <p:tags r:id="rId3"/>
            </p:custDataLst>
          </p:nvPr>
        </p:nvSpPr>
        <p:spPr>
          <a:xfrm>
            <a:off x="228600" y="1066800"/>
            <a:ext cx="7345680" cy="5258970"/>
          </a:xfrm>
          <a:ln>
            <a:miter lim="800000"/>
            <a:headEnd/>
            <a:tailEnd/>
          </a:ln>
          <a:extLst/>
        </p:spPr>
        <p:txBody>
          <a:bodyPr>
            <a:normAutofit/>
          </a:bodyPr>
          <a:lstStyle/>
          <a:p>
            <a:pPr marL="655320" lvl="1" indent="-381000" algn="just">
              <a:buClrTx/>
              <a:buFont typeface="Wingdings" pitchFamily="2" charset="2"/>
              <a:buChar char="ü"/>
              <a:defRPr/>
            </a:pPr>
            <a:r>
              <a:rPr lang="en-GB" sz="2400" b="1" dirty="0">
                <a:effectLst>
                  <a:outerShdw blurRad="38100" dist="38100" dir="2700000" algn="tl">
                    <a:srgbClr val="000000">
                      <a:alpha val="43137"/>
                    </a:srgbClr>
                  </a:outerShdw>
                </a:effectLst>
                <a:ea typeface="ＭＳ Ｐゴシック" pitchFamily="34" charset="-128"/>
                <a:cs typeface="Times New Roman" pitchFamily="18" charset="0"/>
              </a:rPr>
              <a:t>Secrecy Rate for S</a:t>
            </a:r>
            <a:r>
              <a:rPr lang="en-GB" sz="2400" b="1" baseline="-25000" dirty="0">
                <a:effectLst>
                  <a:outerShdw blurRad="38100" dist="38100" dir="2700000" algn="tl">
                    <a:srgbClr val="000000">
                      <a:alpha val="43137"/>
                    </a:srgbClr>
                  </a:outerShdw>
                </a:effectLst>
                <a:ea typeface="ＭＳ Ｐゴシック" pitchFamily="34" charset="-128"/>
                <a:cs typeface="Times New Roman" pitchFamily="18" charset="0"/>
              </a:rPr>
              <a:t>1</a:t>
            </a:r>
            <a:r>
              <a:rPr lang="en-GB" sz="2400" b="1" dirty="0">
                <a:effectLst>
                  <a:outerShdw blurRad="38100" dist="38100" dir="2700000" algn="tl">
                    <a:srgbClr val="000000">
                      <a:alpha val="43137"/>
                    </a:srgbClr>
                  </a:outerShdw>
                </a:effectLst>
                <a:ea typeface="ＭＳ Ｐゴシック" pitchFamily="34" charset="-128"/>
                <a:cs typeface="Times New Roman" pitchFamily="18" charset="0"/>
              </a:rPr>
              <a:t> and S</a:t>
            </a:r>
            <a:r>
              <a:rPr lang="en-GB" sz="2400" b="1" baseline="-25000" dirty="0">
                <a:effectLst>
                  <a:outerShdw blurRad="38100" dist="38100" dir="2700000" algn="tl">
                    <a:srgbClr val="000000">
                      <a:alpha val="43137"/>
                    </a:srgbClr>
                  </a:outerShdw>
                </a:effectLst>
                <a:ea typeface="ＭＳ Ｐゴシック" pitchFamily="34" charset="-128"/>
                <a:cs typeface="Times New Roman" pitchFamily="18" charset="0"/>
              </a:rPr>
              <a:t>2</a:t>
            </a:r>
            <a:r>
              <a:rPr lang="en-GB" sz="2400" b="1" dirty="0" smtClean="0">
                <a:effectLst>
                  <a:outerShdw blurRad="38100" dist="38100" dir="2700000" algn="tl">
                    <a:srgbClr val="000000">
                      <a:alpha val="43137"/>
                    </a:srgbClr>
                  </a:outerShdw>
                </a:effectLst>
                <a:ea typeface="ＭＳ Ｐゴシック" pitchFamily="34" charset="-128"/>
                <a:cs typeface="Times New Roman" pitchFamily="18" charset="0"/>
              </a:rPr>
              <a:t>:</a:t>
            </a:r>
          </a:p>
          <a:p>
            <a:pPr marL="655320" lvl="1" indent="-381000" algn="just">
              <a:buClrTx/>
              <a:buFont typeface="Wingdings" pitchFamily="2" charset="2"/>
              <a:buChar char="ü"/>
              <a:defRPr/>
            </a:pPr>
            <a:endParaRPr lang="en-GB" sz="2400" b="1" dirty="0" smtClean="0">
              <a:ln w="18415" cmpd="sng">
                <a:solidFill>
                  <a:srgbClr val="000000"/>
                </a:solidFill>
                <a:prstDash val="solid"/>
              </a:ln>
              <a:solidFill>
                <a:srgbClr val="000000"/>
              </a:solidFill>
              <a:effectLst>
                <a:outerShdw blurRad="38100" dist="38100" dir="2700000" algn="tl">
                  <a:srgbClr val="000000">
                    <a:alpha val="43137"/>
                  </a:srgbClr>
                </a:outerShdw>
              </a:effectLst>
              <a:latin typeface="Arial" pitchFamily="34" charset="0"/>
              <a:ea typeface="ＭＳ Ｐゴシック" pitchFamily="34" charset="-128"/>
              <a:cs typeface="Times New Roman" pitchFamily="18" charset="0"/>
            </a:endParaRPr>
          </a:p>
          <a:p>
            <a:pPr marL="655320" lvl="1" indent="-381000" algn="just">
              <a:buClrTx/>
              <a:buFont typeface="Wingdings" pitchFamily="2" charset="2"/>
              <a:buChar char="ü"/>
              <a:defRPr/>
            </a:pPr>
            <a:endParaRPr lang="en-GB" sz="2400" b="1" dirty="0" smtClean="0">
              <a:ln w="18415" cmpd="sng">
                <a:solidFill>
                  <a:srgbClr val="000000"/>
                </a:solidFill>
                <a:prstDash val="solid"/>
              </a:ln>
              <a:solidFill>
                <a:srgbClr val="000000"/>
              </a:solidFill>
              <a:effectLst>
                <a:outerShdw blurRad="38100" dist="38100" dir="2700000" algn="tl">
                  <a:srgbClr val="000000">
                    <a:alpha val="43137"/>
                  </a:srgbClr>
                </a:outerShdw>
              </a:effectLst>
              <a:latin typeface="Arial" pitchFamily="34" charset="0"/>
              <a:ea typeface="ＭＳ Ｐゴシック" pitchFamily="34" charset="-128"/>
              <a:cs typeface="Times New Roman" pitchFamily="18" charset="0"/>
            </a:endParaRPr>
          </a:p>
          <a:p>
            <a:pPr marL="655320" lvl="1" indent="-381000" algn="just">
              <a:buClrTx/>
              <a:buFont typeface="Wingdings" pitchFamily="2" charset="2"/>
              <a:buChar char="ü"/>
              <a:defRPr/>
            </a:pPr>
            <a:endParaRPr lang="en-GB" sz="2400" b="1" dirty="0" smtClean="0">
              <a:ln w="18415" cmpd="sng">
                <a:solidFill>
                  <a:srgbClr val="000000"/>
                </a:solidFill>
                <a:prstDash val="solid"/>
              </a:ln>
              <a:solidFill>
                <a:srgbClr val="000000"/>
              </a:solidFill>
              <a:effectLst>
                <a:outerShdw blurRad="38100" dist="38100" dir="2700000" algn="tl">
                  <a:srgbClr val="000000">
                    <a:alpha val="43137"/>
                  </a:srgbClr>
                </a:outerShdw>
              </a:effectLst>
              <a:latin typeface="Arial" pitchFamily="34" charset="0"/>
              <a:ea typeface="ＭＳ Ｐゴシック" pitchFamily="34" charset="-128"/>
              <a:cs typeface="Times New Roman" pitchFamily="18" charset="0"/>
            </a:endParaRPr>
          </a:p>
          <a:p>
            <a:pPr marL="655320" lvl="1" indent="-381000" algn="just">
              <a:buClrTx/>
              <a:buFont typeface="Wingdings" pitchFamily="2" charset="2"/>
              <a:buChar char="ü"/>
              <a:defRPr/>
            </a:pPr>
            <a:endParaRPr lang="en-GB" sz="2400" b="1" dirty="0" smtClean="0">
              <a:ln w="18415" cmpd="sng">
                <a:solidFill>
                  <a:srgbClr val="000000"/>
                </a:solidFill>
                <a:prstDash val="solid"/>
              </a:ln>
              <a:solidFill>
                <a:srgbClr val="000000"/>
              </a:solidFill>
              <a:effectLst>
                <a:outerShdw blurRad="38100" dist="38100" dir="2700000" algn="tl">
                  <a:srgbClr val="000000">
                    <a:alpha val="43137"/>
                  </a:srgbClr>
                </a:outerShdw>
              </a:effectLst>
              <a:latin typeface="Arial" pitchFamily="34" charset="0"/>
              <a:ea typeface="ＭＳ Ｐゴシック" pitchFamily="34" charset="-128"/>
              <a:cs typeface="Times New Roman" pitchFamily="18" charset="0"/>
            </a:endParaRPr>
          </a:p>
          <a:p>
            <a:pPr marL="655320" lvl="1" indent="-381000" algn="just">
              <a:buClrTx/>
              <a:buFont typeface="Wingdings" pitchFamily="2" charset="2"/>
              <a:buChar char="ü"/>
              <a:defRPr/>
            </a:pPr>
            <a:endParaRPr lang="en-GB" sz="2400" b="1" dirty="0" smtClean="0">
              <a:ln w="18415" cmpd="sng">
                <a:solidFill>
                  <a:srgbClr val="000000"/>
                </a:solidFill>
                <a:prstDash val="solid"/>
              </a:ln>
              <a:solidFill>
                <a:srgbClr val="000000"/>
              </a:solidFill>
              <a:effectLst>
                <a:outerShdw blurRad="38100" dist="38100" dir="2700000" algn="tl">
                  <a:srgbClr val="000000">
                    <a:alpha val="43137"/>
                  </a:srgbClr>
                </a:outerShdw>
              </a:effectLst>
              <a:latin typeface="Arial" pitchFamily="34" charset="0"/>
              <a:ea typeface="ＭＳ Ｐゴシック" pitchFamily="34" charset="-128"/>
              <a:cs typeface="Times New Roman" pitchFamily="18" charset="0"/>
            </a:endParaRPr>
          </a:p>
          <a:p>
            <a:pPr marL="655320" lvl="1" indent="-381000" algn="just">
              <a:buClrTx/>
              <a:buFont typeface="Wingdings" pitchFamily="2" charset="2"/>
              <a:buChar char="ü"/>
              <a:defRPr/>
            </a:pPr>
            <a:endParaRPr lang="en-GB" sz="2400" b="1" dirty="0" smtClean="0">
              <a:ln w="18415" cmpd="sng">
                <a:solidFill>
                  <a:srgbClr val="000000"/>
                </a:solidFill>
                <a:prstDash val="solid"/>
              </a:ln>
              <a:solidFill>
                <a:srgbClr val="000000"/>
              </a:solidFill>
              <a:effectLst>
                <a:outerShdw blurRad="38100" dist="38100" dir="2700000" algn="tl">
                  <a:srgbClr val="000000">
                    <a:alpha val="43137"/>
                  </a:srgbClr>
                </a:outerShdw>
              </a:effectLst>
              <a:latin typeface="Arial" pitchFamily="34" charset="0"/>
              <a:ea typeface="ＭＳ Ｐゴシック" pitchFamily="34" charset="-128"/>
              <a:cs typeface="Times New Roman" pitchFamily="18" charset="0"/>
            </a:endParaRPr>
          </a:p>
          <a:p>
            <a:pPr marL="655320" lvl="1" indent="-381000" algn="just">
              <a:buClrTx/>
              <a:buFont typeface="Wingdings" pitchFamily="2" charset="2"/>
              <a:buChar char="ü"/>
              <a:defRPr/>
            </a:pPr>
            <a:endParaRPr lang="en-GB" sz="2400" b="1" dirty="0" smtClean="0">
              <a:ln w="18415" cmpd="sng">
                <a:solidFill>
                  <a:srgbClr val="000000"/>
                </a:solidFill>
                <a:prstDash val="solid"/>
              </a:ln>
              <a:solidFill>
                <a:srgbClr val="000000"/>
              </a:solidFill>
              <a:effectLst>
                <a:outerShdw blurRad="38100" dist="38100" dir="2700000" algn="tl">
                  <a:srgbClr val="000000">
                    <a:alpha val="43137"/>
                  </a:srgbClr>
                </a:outerShdw>
              </a:effectLst>
              <a:latin typeface="Arial" pitchFamily="34" charset="0"/>
              <a:ea typeface="ＭＳ Ｐゴシック" pitchFamily="34" charset="-128"/>
              <a:cs typeface="Times New Roman" pitchFamily="18" charset="0"/>
            </a:endParaRPr>
          </a:p>
          <a:p>
            <a:pPr marL="655320" lvl="1" indent="-381000" algn="just">
              <a:buClrTx/>
              <a:buFont typeface="Wingdings" pitchFamily="2" charset="2"/>
              <a:buChar char="ü"/>
              <a:defRPr/>
            </a:pPr>
            <a:r>
              <a:rPr lang="en-GB" altLang="zh-CN" dirty="0" smtClean="0"/>
              <a:t>                  denote the transmitting power of the sources S</a:t>
            </a:r>
            <a:r>
              <a:rPr lang="en-GB" altLang="zh-CN" baseline="-25000" dirty="0" smtClean="0"/>
              <a:t>1</a:t>
            </a:r>
            <a:r>
              <a:rPr lang="en-GB" altLang="zh-CN" dirty="0" smtClean="0"/>
              <a:t>, S</a:t>
            </a:r>
            <a:r>
              <a:rPr lang="en-GB" altLang="zh-CN" baseline="-25000" dirty="0" smtClean="0"/>
              <a:t>2</a:t>
            </a:r>
            <a:r>
              <a:rPr lang="en-GB" altLang="zh-CN" dirty="0" smtClean="0"/>
              <a:t>, and the friendly jammer </a:t>
            </a:r>
            <a:r>
              <a:rPr lang="en-GB" altLang="zh-CN" dirty="0" err="1" smtClean="0"/>
              <a:t>J</a:t>
            </a:r>
            <a:r>
              <a:rPr lang="en-GB" altLang="zh-CN" baseline="-25000" dirty="0" err="1" smtClean="0"/>
              <a:t>i</a:t>
            </a:r>
            <a:r>
              <a:rPr lang="en-GB" altLang="zh-CN" dirty="0" smtClean="0"/>
              <a:t>, respectively.</a:t>
            </a:r>
            <a:endParaRPr lang="en-GB" dirty="0" smtClean="0">
              <a:ln w="18415" cmpd="sng">
                <a:solidFill>
                  <a:srgbClr val="000000"/>
                </a:solidFill>
                <a:prstDash val="solid"/>
              </a:ln>
              <a:solidFill>
                <a:srgbClr val="000000"/>
              </a:solidFill>
              <a:effectLst>
                <a:outerShdw blurRad="63500" dir="3600000" algn="tl" rotWithShape="0">
                  <a:srgbClr val="000000">
                    <a:alpha val="70000"/>
                  </a:srgbClr>
                </a:outerShdw>
              </a:effectLst>
              <a:latin typeface="Arial" pitchFamily="34" charset="0"/>
              <a:cs typeface="Arial" pitchFamily="34" charset="0"/>
            </a:endParaRPr>
          </a:p>
          <a:p>
            <a:pPr marL="381000" indent="-381000">
              <a:spcBef>
                <a:spcPct val="0"/>
              </a:spcBef>
              <a:buClr>
                <a:srgbClr val="7030A0"/>
              </a:buClr>
              <a:buFont typeface="Wingdings" pitchFamily="2" charset="2"/>
              <a:buNone/>
              <a:defRPr/>
            </a:pPr>
            <a:endParaRPr lang="en-GB" dirty="0" smtClean="0">
              <a:ln w="18415" cmpd="sng">
                <a:solidFill>
                  <a:srgbClr val="000000"/>
                </a:solidFill>
                <a:prstDash val="solid"/>
              </a:ln>
              <a:solidFill>
                <a:srgbClr val="000000"/>
              </a:solidFill>
              <a:effectLst>
                <a:outerShdw blurRad="63500" dir="3600000" algn="tl" rotWithShape="0">
                  <a:srgbClr val="000000">
                    <a:alpha val="70000"/>
                  </a:srgbClr>
                </a:outerShdw>
              </a:effectLst>
              <a:latin typeface="Arial" pitchFamily="34" charset="0"/>
              <a:cs typeface="Arial" pitchFamily="34" charset="0"/>
            </a:endParaRPr>
          </a:p>
          <a:p>
            <a:pPr marL="381000" indent="-381000">
              <a:spcBef>
                <a:spcPct val="0"/>
              </a:spcBef>
              <a:buClr>
                <a:srgbClr val="7030A0"/>
              </a:buClr>
              <a:buFont typeface="Wingdings" pitchFamily="2" charset="2"/>
              <a:buNone/>
              <a:defRPr/>
            </a:pPr>
            <a:endParaRPr lang="en-GB" dirty="0" smtClean="0">
              <a:ln w="18415" cmpd="sng">
                <a:solidFill>
                  <a:srgbClr val="000000"/>
                </a:solidFill>
                <a:prstDash val="solid"/>
              </a:ln>
              <a:solidFill>
                <a:srgbClr val="000000"/>
              </a:solidFill>
              <a:effectLst>
                <a:outerShdw blurRad="63500" dir="3600000" algn="tl" rotWithShape="0">
                  <a:srgbClr val="000000">
                    <a:alpha val="70000"/>
                  </a:srgbClr>
                </a:outerShdw>
              </a:effectLst>
              <a:latin typeface="Arial" pitchFamily="34" charset="0"/>
              <a:cs typeface="Arial" pitchFamily="34" charset="0"/>
            </a:endParaRPr>
          </a:p>
          <a:p>
            <a:pPr marL="381000" indent="-381000">
              <a:spcBef>
                <a:spcPct val="0"/>
              </a:spcBef>
              <a:buClr>
                <a:srgbClr val="7030A0"/>
              </a:buClr>
              <a:buFont typeface="Wingdings" pitchFamily="2" charset="2"/>
              <a:buNone/>
              <a:defRPr/>
            </a:pPr>
            <a:endParaRPr lang="en-GB" dirty="0" smtClean="0">
              <a:ln w="18415" cmpd="sng">
                <a:solidFill>
                  <a:srgbClr val="000000"/>
                </a:solidFill>
                <a:prstDash val="solid"/>
              </a:ln>
              <a:solidFill>
                <a:srgbClr val="000000"/>
              </a:solidFill>
              <a:effectLst>
                <a:outerShdw blurRad="63500" dir="3600000" algn="tl" rotWithShape="0">
                  <a:srgbClr val="000000">
                    <a:alpha val="70000"/>
                  </a:srgbClr>
                </a:outerShdw>
              </a:effectLst>
              <a:latin typeface="Arial" pitchFamily="34" charset="0"/>
              <a:cs typeface="Arial" pitchFamily="34" charset="0"/>
            </a:endParaRPr>
          </a:p>
          <a:p>
            <a:pPr marL="381000" indent="-381000">
              <a:spcBef>
                <a:spcPct val="0"/>
              </a:spcBef>
              <a:buClr>
                <a:srgbClr val="011643"/>
              </a:buClr>
              <a:buFont typeface="Wingdings" pitchFamily="2" charset="2"/>
              <a:buNone/>
              <a:defRPr/>
            </a:pPr>
            <a:endParaRPr lang="en-GB" dirty="0" smtClean="0"/>
          </a:p>
          <a:p>
            <a:pPr marL="381000" indent="-381000">
              <a:spcBef>
                <a:spcPct val="0"/>
              </a:spcBef>
              <a:buClr>
                <a:srgbClr val="011643"/>
              </a:buClr>
              <a:buFont typeface="Wingdings" pitchFamily="2" charset="2"/>
              <a:buNone/>
              <a:defRPr/>
            </a:pPr>
            <a:endParaRPr lang="en-GB" dirty="0" smtClean="0"/>
          </a:p>
        </p:txBody>
      </p:sp>
      <p:graphicFrame>
        <p:nvGraphicFramePr>
          <p:cNvPr id="118788" name="Object 2"/>
          <p:cNvGraphicFramePr>
            <a:graphicFrameLocks noChangeAspect="1"/>
          </p:cNvGraphicFramePr>
          <p:nvPr>
            <p:extLst>
              <p:ext uri="{D42A27DB-BD31-4B8C-83A1-F6EECF244321}">
                <p14:modId xmlns:p14="http://schemas.microsoft.com/office/powerpoint/2010/main" val="2526866361"/>
              </p:ext>
            </p:extLst>
          </p:nvPr>
        </p:nvGraphicFramePr>
        <p:xfrm>
          <a:off x="1219200" y="1524000"/>
          <a:ext cx="7081304" cy="1587500"/>
        </p:xfrm>
        <a:graphic>
          <a:graphicData uri="http://schemas.openxmlformats.org/presentationml/2006/ole">
            <mc:AlternateContent xmlns:mc="http://schemas.openxmlformats.org/markup-compatibility/2006">
              <mc:Choice xmlns:v="urn:schemas-microsoft-com:vml" Requires="v">
                <p:oleObj spid="_x0000_s119802" name="Equation" r:id="rId7" imgW="4927600" imgH="1016000" progId="">
                  <p:embed/>
                </p:oleObj>
              </mc:Choice>
              <mc:Fallback>
                <p:oleObj name="Equation" r:id="rId7" imgW="4927600" imgH="1016000" progId="">
                  <p:embed/>
                  <p:pic>
                    <p:nvPicPr>
                      <p:cNvPr id="0" name="Picture 8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200" y="1524000"/>
                        <a:ext cx="7081304" cy="158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8789" name="Object 4"/>
          <p:cNvGraphicFramePr>
            <a:graphicFrameLocks noChangeAspect="1"/>
          </p:cNvGraphicFramePr>
          <p:nvPr>
            <p:extLst>
              <p:ext uri="{D42A27DB-BD31-4B8C-83A1-F6EECF244321}">
                <p14:modId xmlns:p14="http://schemas.microsoft.com/office/powerpoint/2010/main" val="1395133410"/>
              </p:ext>
            </p:extLst>
          </p:nvPr>
        </p:nvGraphicFramePr>
        <p:xfrm>
          <a:off x="1219200" y="3124200"/>
          <a:ext cx="7063265" cy="1587500"/>
        </p:xfrm>
        <a:graphic>
          <a:graphicData uri="http://schemas.openxmlformats.org/presentationml/2006/ole">
            <mc:AlternateContent xmlns:mc="http://schemas.openxmlformats.org/markup-compatibility/2006">
              <mc:Choice xmlns:v="urn:schemas-microsoft-com:vml" Requires="v">
                <p:oleObj spid="_x0000_s119803" name="Equation" r:id="rId9" imgW="4914900" imgH="1016000" progId="">
                  <p:embed/>
                </p:oleObj>
              </mc:Choice>
              <mc:Fallback>
                <p:oleObj name="Equation" r:id="rId9" imgW="4914900" imgH="1016000" progId="">
                  <p:embed/>
                  <p:pic>
                    <p:nvPicPr>
                      <p:cNvPr id="0" name="Picture 8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19200" y="3124200"/>
                        <a:ext cx="7063265" cy="158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2"/>
          <p:cNvSpPr>
            <a:spLocks noGrp="1" noChangeArrowheads="1"/>
          </p:cNvSpPr>
          <p:nvPr>
            <p:ph type="title"/>
            <p:custDataLst>
              <p:tags r:id="rId4"/>
            </p:custDataLst>
          </p:nvPr>
        </p:nvSpPr>
        <p:spPr>
          <a:xfrm>
            <a:off x="304800" y="400312"/>
            <a:ext cx="8458200" cy="528602"/>
          </a:xfrm>
        </p:spPr>
        <p:txBody>
          <a:bodyPr>
            <a:noAutofit/>
            <a:scene3d>
              <a:camera prst="orthographicFront"/>
              <a:lightRig rig="glow" dir="tl">
                <a:rot lat="0" lon="0" rev="5400000"/>
              </a:lightRig>
            </a:scene3d>
            <a:sp3d contourW="12700">
              <a:contourClr>
                <a:schemeClr val="accent6">
                  <a:shade val="73000"/>
                </a:schemeClr>
              </a:contourClr>
            </a:sp3d>
          </a:bodyPr>
          <a:lstStyle/>
          <a:p>
            <a:pPr>
              <a:defRPr/>
            </a:pPr>
            <a:r>
              <a:rPr lang="en-US" altLang="zh-CN" sz="3200" i="0" dirty="0">
                <a:ea typeface="ＭＳ Ｐゴシック" pitchFamily="34" charset="-128"/>
              </a:rPr>
              <a:t>System Model</a:t>
            </a:r>
          </a:p>
        </p:txBody>
      </p:sp>
      <p:graphicFrame>
        <p:nvGraphicFramePr>
          <p:cNvPr id="119576" name="Object 792"/>
          <p:cNvGraphicFramePr>
            <a:graphicFrameLocks noChangeAspect="1"/>
          </p:cNvGraphicFramePr>
          <p:nvPr/>
        </p:nvGraphicFramePr>
        <p:xfrm>
          <a:off x="914400" y="4724400"/>
          <a:ext cx="1333500" cy="419100"/>
        </p:xfrm>
        <a:graphic>
          <a:graphicData uri="http://schemas.openxmlformats.org/presentationml/2006/ole">
            <mc:AlternateContent xmlns:mc="http://schemas.openxmlformats.org/markup-compatibility/2006">
              <mc:Choice xmlns:v="urn:schemas-microsoft-com:vml" Requires="v">
                <p:oleObj spid="_x0000_s119804" name="Equation" r:id="rId11" imgW="647700" imgH="241300" progId="">
                  <p:embed/>
                </p:oleObj>
              </mc:Choice>
              <mc:Fallback>
                <p:oleObj name="Equation" r:id="rId11" imgW="647700" imgH="241300" progId="">
                  <p:embed/>
                  <p:pic>
                    <p:nvPicPr>
                      <p:cNvPr id="0" name="Picture 8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4400" y="4724400"/>
                        <a:ext cx="133350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19577" name="Object 793"/>
          <p:cNvGraphicFramePr>
            <a:graphicFrameLocks noChangeAspect="1"/>
          </p:cNvGraphicFramePr>
          <p:nvPr/>
        </p:nvGraphicFramePr>
        <p:xfrm>
          <a:off x="1465943" y="5562600"/>
          <a:ext cx="2877457" cy="774700"/>
        </p:xfrm>
        <a:graphic>
          <a:graphicData uri="http://schemas.openxmlformats.org/presentationml/2006/ole">
            <mc:AlternateContent xmlns:mc="http://schemas.openxmlformats.org/markup-compatibility/2006">
              <mc:Choice xmlns:v="urn:schemas-microsoft-com:vml" Requires="v">
                <p:oleObj spid="_x0000_s119805" name="Equation" r:id="rId13" imgW="1968500" imgH="533400" progId="">
                  <p:embed/>
                </p:oleObj>
              </mc:Choice>
              <mc:Fallback>
                <p:oleObj name="Equation" r:id="rId13" imgW="1968500" imgH="533400" progId="">
                  <p:embed/>
                  <p:pic>
                    <p:nvPicPr>
                      <p:cNvPr id="0" name="Picture 8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65943" y="5562600"/>
                        <a:ext cx="2877457" cy="774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9578" name="Object 794"/>
          <p:cNvGraphicFramePr>
            <a:graphicFrameLocks noChangeAspect="1"/>
          </p:cNvGraphicFramePr>
          <p:nvPr/>
        </p:nvGraphicFramePr>
        <p:xfrm>
          <a:off x="5105400" y="5486400"/>
          <a:ext cx="3042194" cy="812800"/>
        </p:xfrm>
        <a:graphic>
          <a:graphicData uri="http://schemas.openxmlformats.org/presentationml/2006/ole">
            <mc:AlternateContent xmlns:mc="http://schemas.openxmlformats.org/markup-compatibility/2006">
              <mc:Choice xmlns:v="urn:schemas-microsoft-com:vml" Requires="v">
                <p:oleObj spid="_x0000_s119806" name="Equation" r:id="rId15" imgW="1981200" imgH="533400" progId="">
                  <p:embed/>
                </p:oleObj>
              </mc:Choice>
              <mc:Fallback>
                <p:oleObj name="Equation" r:id="rId15" imgW="1981200" imgH="533400" progId="">
                  <p:embed/>
                  <p:pic>
                    <p:nvPicPr>
                      <p:cNvPr id="0" name="Picture 8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05400" y="5486400"/>
                        <a:ext cx="3042194" cy="81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87</a:t>
            </a:fld>
            <a:r>
              <a:rPr lang="en-US" smtClean="0"/>
              <a:t>]</a:t>
            </a:r>
            <a:endParaRPr lang="en-US" dirty="0"/>
          </a:p>
        </p:txBody>
      </p:sp>
    </p:spTree>
    <p:custDataLst>
      <p:tags r:id="rId2"/>
    </p:custData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custDataLst>
              <p:tags r:id="rId3"/>
            </p:custDataLst>
          </p:nvPr>
        </p:nvSpPr>
        <p:spPr>
          <a:xfrm>
            <a:off x="304800" y="374807"/>
            <a:ext cx="8458200" cy="528602"/>
          </a:xfrm>
        </p:spPr>
        <p:txBody>
          <a:bodyPr>
            <a:noAutofit/>
            <a:scene3d>
              <a:camera prst="orthographicFront"/>
              <a:lightRig rig="glow" dir="tl">
                <a:rot lat="0" lon="0" rev="5400000"/>
              </a:lightRig>
            </a:scene3d>
            <a:sp3d contourW="12700">
              <a:contourClr>
                <a:schemeClr val="accent6">
                  <a:shade val="73000"/>
                </a:schemeClr>
              </a:contourClr>
            </a:sp3d>
          </a:bodyPr>
          <a:lstStyle/>
          <a:p>
            <a:pPr marL="381000" lvl="0" indent="-381000">
              <a:defRPr/>
            </a:pPr>
            <a:r>
              <a:rPr lang="en-GB" altLang="zh-CN" sz="2800" i="0" dirty="0"/>
              <a:t>Game between Sources and Friendly Jammers</a:t>
            </a:r>
          </a:p>
        </p:txBody>
      </p:sp>
      <p:sp>
        <p:nvSpPr>
          <p:cNvPr id="6" name="Rectangle 3"/>
          <p:cNvSpPr txBox="1">
            <a:spLocks noChangeArrowheads="1"/>
          </p:cNvSpPr>
          <p:nvPr>
            <p:custDataLst>
              <p:tags r:id="rId4"/>
            </p:custDataLst>
          </p:nvPr>
        </p:nvSpPr>
        <p:spPr>
          <a:xfrm>
            <a:off x="381000" y="1143000"/>
            <a:ext cx="8382000" cy="5181600"/>
          </a:xfrm>
          <a:prstGeom prst="rect">
            <a:avLst/>
          </a:prstGeom>
          <a:noFill/>
          <a:ln/>
        </p:spPr>
        <p:txBody>
          <a:bodyPr vert="horz" lIns="91440" tIns="45720" rIns="91440" bIns="45720" rtlCol="0">
            <a:normAutofit/>
          </a:bodyPr>
          <a:lstStyle/>
          <a:p>
            <a:pPr marL="342900" marR="0" lvl="1" indent="-342900" defTabSz="914400" eaLnBrk="0" latinLnBrk="0" hangingPunct="0">
              <a:lnSpc>
                <a:spcPct val="95000"/>
              </a:lnSpc>
              <a:spcBef>
                <a:spcPct val="25000"/>
              </a:spcBef>
              <a:spcAft>
                <a:spcPct val="15000"/>
              </a:spcAft>
              <a:buClr>
                <a:schemeClr val="tx2"/>
              </a:buClr>
              <a:buSzPct val="75000"/>
              <a:buFont typeface="Wingdings" pitchFamily="2" charset="2"/>
              <a:buChar char="l"/>
              <a:tabLst/>
              <a:defRPr/>
            </a:pPr>
            <a:r>
              <a:rPr lang="en-US" b="1" dirty="0" smtClean="0">
                <a:solidFill>
                  <a:srgbClr val="0070C0"/>
                </a:solidFill>
                <a:latin typeface="+mn-lt"/>
                <a:cs typeface="Times New Roman" pitchFamily="18" charset="0"/>
              </a:rPr>
              <a:t>Stackelberg </a:t>
            </a:r>
            <a:r>
              <a:rPr lang="en-US" b="1" dirty="0">
                <a:solidFill>
                  <a:srgbClr val="0070C0"/>
                </a:solidFill>
                <a:latin typeface="+mn-lt"/>
                <a:cs typeface="Times New Roman" pitchFamily="18" charset="0"/>
              </a:rPr>
              <a:t>Game between Sources and </a:t>
            </a:r>
            <a:r>
              <a:rPr lang="en-US" b="1" dirty="0" smtClean="0">
                <a:solidFill>
                  <a:srgbClr val="0070C0"/>
                </a:solidFill>
                <a:latin typeface="+mn-lt"/>
                <a:cs typeface="Times New Roman" pitchFamily="18" charset="0"/>
              </a:rPr>
              <a:t>Jammers</a:t>
            </a:r>
          </a:p>
          <a:p>
            <a:pPr marL="342900" marR="0" lvl="1" indent="-342900" defTabSz="914400" eaLnBrk="0" latinLnBrk="0" hangingPunct="0">
              <a:lnSpc>
                <a:spcPct val="95000"/>
              </a:lnSpc>
              <a:spcBef>
                <a:spcPct val="25000"/>
              </a:spcBef>
              <a:spcAft>
                <a:spcPct val="15000"/>
              </a:spcAft>
              <a:buClr>
                <a:schemeClr val="tx2"/>
              </a:buClr>
              <a:buSzPct val="75000"/>
              <a:buFont typeface="Wingdings" pitchFamily="2" charset="2"/>
              <a:buChar char="l"/>
              <a:tabLst/>
              <a:defRPr/>
            </a:pPr>
            <a:endParaRPr kumimoji="0" lang="en-US" sz="1800" b="0" i="0" u="none" strike="noStrike" kern="1200" cap="none" spc="0" normalizeH="0" baseline="0" noProof="0" dirty="0" smtClean="0">
              <a:ln w="18415" cmpd="sng">
                <a:solidFill>
                  <a:srgbClr val="000000"/>
                </a:solidFill>
                <a:prstDash val="solid"/>
              </a:ln>
              <a:solidFill>
                <a:srgbClr val="000000"/>
              </a:solidFill>
              <a:effectLst/>
              <a:uLnTx/>
              <a:uFillTx/>
              <a:latin typeface="+mn-lt"/>
              <a:ea typeface="+mn-ea"/>
              <a:cs typeface="Arial" pitchFamily="34" charset="0"/>
            </a:endParaRPr>
          </a:p>
          <a:p>
            <a:pPr marL="838200" lvl="1" indent="-381000" algn="just" fontAlgn="auto">
              <a:spcAft>
                <a:spcPts val="0"/>
              </a:spcAft>
              <a:buFont typeface="Georgia" pitchFamily="18" charset="0"/>
              <a:buChar char="―"/>
              <a:defRPr/>
            </a:pPr>
            <a:r>
              <a:rPr lang="en-GB" sz="2200" dirty="0"/>
              <a:t>Here </a:t>
            </a:r>
            <a:r>
              <a:rPr lang="en-US" sz="2200" dirty="0"/>
              <a:t>we consider the two sources as two buyers who want to optimize their secrecy rates, while the cost paid for the </a:t>
            </a:r>
            <a:r>
              <a:rPr lang="en-US" sz="2200" dirty="0" smtClean="0"/>
              <a:t>“service”, </a:t>
            </a:r>
            <a:r>
              <a:rPr lang="en-US" sz="2200" dirty="0"/>
              <a:t>i.e., jamming power      </a:t>
            </a:r>
            <a:r>
              <a:rPr lang="en-US" sz="2200" dirty="0" smtClean="0"/>
              <a:t> </a:t>
            </a:r>
            <a:r>
              <a:rPr lang="en-US" sz="2200" dirty="0"/>
              <a:t> </a:t>
            </a:r>
            <a:r>
              <a:rPr lang="en-US" sz="2200" dirty="0" smtClean="0"/>
              <a:t> , </a:t>
            </a:r>
            <a:r>
              <a:rPr lang="en-US" sz="2200" dirty="0"/>
              <a:t>should also be taken into consideration.</a:t>
            </a:r>
          </a:p>
          <a:p>
            <a:pPr marL="711200" marR="0" lvl="2" algn="just" defTabSz="914400" rtl="0" eaLnBrk="1" fontAlgn="auto" latinLnBrk="0" hangingPunct="1">
              <a:lnSpc>
                <a:spcPct val="100000"/>
              </a:lnSpc>
              <a:spcBef>
                <a:spcPct val="0"/>
              </a:spcBef>
              <a:spcAft>
                <a:spcPts val="0"/>
              </a:spcAft>
              <a:buClr>
                <a:srgbClr val="7030A0"/>
              </a:buClr>
              <a:buSzTx/>
              <a:tabLst/>
              <a:defRPr/>
            </a:pPr>
            <a:endParaRPr kumimoji="0" lang="en-US" sz="1800" b="0" i="0" u="none" strike="noStrike" kern="1200" cap="none" spc="0" normalizeH="0" baseline="0" noProof="0" dirty="0" smtClean="0">
              <a:ln w="18415" cmpd="sng">
                <a:solidFill>
                  <a:srgbClr val="000000"/>
                </a:solidFill>
                <a:prstDash val="solid"/>
              </a:ln>
              <a:solidFill>
                <a:srgbClr val="000000"/>
              </a:solidFill>
              <a:effectLst/>
              <a:uLnTx/>
              <a:uFillTx/>
              <a:latin typeface="+mn-lt"/>
              <a:ea typeface="+mn-ea"/>
              <a:cs typeface="Arial" pitchFamily="34" charset="0"/>
            </a:endParaRPr>
          </a:p>
          <a:p>
            <a:pPr marL="838200" lvl="1" indent="-381000" algn="just" fontAlgn="auto">
              <a:spcAft>
                <a:spcPts val="0"/>
              </a:spcAft>
              <a:buFont typeface="Georgia" pitchFamily="18" charset="0"/>
              <a:buChar char="―"/>
              <a:defRPr/>
            </a:pPr>
            <a:r>
              <a:rPr lang="en-US" sz="2200" dirty="0"/>
              <a:t>W</a:t>
            </a:r>
            <a:r>
              <a:rPr lang="en-US" sz="2200" dirty="0" smtClean="0"/>
              <a:t>e </a:t>
            </a:r>
            <a:r>
              <a:rPr lang="en-US" sz="2200" dirty="0"/>
              <a:t>employ the pricing scheme to the payment of the two sources. For </a:t>
            </a:r>
            <a:r>
              <a:rPr lang="en-US" sz="2200" dirty="0" smtClean="0"/>
              <a:t>simplicity, here we </a:t>
            </a:r>
            <a:r>
              <a:rPr lang="en-US" sz="2200" dirty="0"/>
              <a:t>mainly consider linear pricing scheme.</a:t>
            </a:r>
            <a:endParaRPr lang="en-GB" sz="2200" dirty="0"/>
          </a:p>
          <a:p>
            <a:pPr marL="1092200" marR="0" lvl="2" indent="-381000" algn="l" defTabSz="914400" rtl="0" eaLnBrk="1" fontAlgn="auto" latinLnBrk="0" hangingPunct="1">
              <a:lnSpc>
                <a:spcPct val="100000"/>
              </a:lnSpc>
              <a:spcBef>
                <a:spcPct val="0"/>
              </a:spcBef>
              <a:spcAft>
                <a:spcPts val="0"/>
              </a:spcAft>
              <a:buClr>
                <a:srgbClr val="7030A0"/>
              </a:buClr>
              <a:buSzTx/>
              <a:buFont typeface="Wingdings" pitchFamily="2" charset="2"/>
              <a:buChar char="Ø"/>
              <a:tabLst/>
              <a:defRPr/>
            </a:pPr>
            <a:endParaRPr kumimoji="0" lang="en-GB" sz="1800" b="0" i="0" u="none" strike="noStrike" kern="1200" cap="none" spc="0" normalizeH="0" baseline="0" noProof="0" dirty="0" smtClean="0">
              <a:ln w="18415" cmpd="sng">
                <a:solidFill>
                  <a:srgbClr val="000000"/>
                </a:solidFill>
                <a:prstDash val="solid"/>
              </a:ln>
              <a:solidFill>
                <a:srgbClr val="000000"/>
              </a:solidFill>
              <a:effectLst/>
              <a:uLnTx/>
              <a:uFillTx/>
              <a:latin typeface="+mn-lt"/>
              <a:ea typeface="+mn-ea"/>
              <a:cs typeface="Arial" pitchFamily="34" charset="0"/>
            </a:endParaRPr>
          </a:p>
          <a:p>
            <a:pPr marL="1092200" marR="0" lvl="2" indent="-381000" algn="l" defTabSz="914400" rtl="0" eaLnBrk="1" fontAlgn="auto" latinLnBrk="0" hangingPunct="1">
              <a:lnSpc>
                <a:spcPct val="100000"/>
              </a:lnSpc>
              <a:spcBef>
                <a:spcPct val="0"/>
              </a:spcBef>
              <a:spcAft>
                <a:spcPts val="0"/>
              </a:spcAft>
              <a:buClr>
                <a:srgbClr val="7030A0"/>
              </a:buClr>
              <a:buSzTx/>
              <a:buFont typeface="Wingdings" pitchFamily="2" charset="2"/>
              <a:buChar char="Ø"/>
              <a:tabLst/>
              <a:defRPr/>
            </a:pPr>
            <a:endParaRPr kumimoji="0" lang="en-GB" sz="1800" b="0" i="0" u="none" strike="noStrike" kern="1200" cap="none" spc="0" normalizeH="0" baseline="0" noProof="0" dirty="0" smtClean="0">
              <a:ln w="18415" cmpd="sng">
                <a:solidFill>
                  <a:srgbClr val="000000"/>
                </a:solidFill>
                <a:prstDash val="solid"/>
              </a:ln>
              <a:solidFill>
                <a:srgbClr val="000000"/>
              </a:solidFill>
              <a:effectLst/>
              <a:uLnTx/>
              <a:uFillTx/>
              <a:latin typeface="+mn-lt"/>
              <a:ea typeface="+mn-ea"/>
              <a:cs typeface="Arial" pitchFamily="34" charset="0"/>
            </a:endParaRPr>
          </a:p>
          <a:p>
            <a:pPr marL="1092200" marR="0" lvl="2" indent="-381000" algn="l" defTabSz="914400" rtl="0" eaLnBrk="1" fontAlgn="auto" latinLnBrk="0" hangingPunct="1">
              <a:lnSpc>
                <a:spcPct val="100000"/>
              </a:lnSpc>
              <a:spcBef>
                <a:spcPct val="0"/>
              </a:spcBef>
              <a:spcAft>
                <a:spcPts val="0"/>
              </a:spcAft>
              <a:buClr>
                <a:srgbClr val="7030A0"/>
              </a:buClr>
              <a:buSzTx/>
              <a:buFont typeface="Arial" pitchFamily="34" charset="0"/>
              <a:buNone/>
              <a:tabLst/>
              <a:defRPr/>
            </a:pPr>
            <a:r>
              <a:rPr kumimoji="0" lang="en-GB" sz="1800" b="0" i="0" u="none" strike="noStrike" kern="1200" cap="none" spc="0" normalizeH="0" baseline="0" noProof="0" dirty="0" smtClean="0">
                <a:ln w="18415" cmpd="sng">
                  <a:solidFill>
                    <a:srgbClr val="000000"/>
                  </a:solidFill>
                  <a:prstDash val="solid"/>
                </a:ln>
                <a:solidFill>
                  <a:srgbClr val="000000"/>
                </a:solidFill>
                <a:effectLst/>
                <a:uLnTx/>
                <a:uFillTx/>
                <a:latin typeface="+mn-lt"/>
                <a:ea typeface="+mn-ea"/>
                <a:cs typeface="Arial" pitchFamily="34" charset="0"/>
              </a:rPr>
              <a:t>	</a:t>
            </a:r>
            <a:endParaRPr kumimoji="0" lang="en-GB" sz="2400" b="0" i="0" u="none" strike="noStrike" kern="1200" cap="none" spc="0" normalizeH="0" baseline="0" noProof="0" dirty="0" smtClean="0">
              <a:ln w="18415" cmpd="sng">
                <a:solidFill>
                  <a:srgbClr val="000000"/>
                </a:solidFill>
                <a:prstDash val="solid"/>
              </a:ln>
              <a:solidFill>
                <a:srgbClr val="000000"/>
              </a:solidFill>
              <a:effectLst>
                <a:outerShdw blurRad="63500" dir="3600000" algn="tl" rotWithShape="0">
                  <a:srgbClr val="000000">
                    <a:alpha val="70000"/>
                  </a:srgbClr>
                </a:outerShdw>
              </a:effectLst>
              <a:uLnTx/>
              <a:uFillTx/>
              <a:latin typeface="Arial" pitchFamily="34" charset="0"/>
              <a:ea typeface="+mn-ea"/>
              <a:cs typeface="Arial" pitchFamily="34" charset="0"/>
            </a:endParaRPr>
          </a:p>
          <a:p>
            <a:pPr marL="381000" marR="0" lvl="0" indent="-381000" algn="l" defTabSz="914400" rtl="0" eaLnBrk="1" fontAlgn="auto" latinLnBrk="0" hangingPunct="1">
              <a:lnSpc>
                <a:spcPct val="100000"/>
              </a:lnSpc>
              <a:spcBef>
                <a:spcPct val="0"/>
              </a:spcBef>
              <a:spcAft>
                <a:spcPts val="0"/>
              </a:spcAft>
              <a:buClr>
                <a:srgbClr val="7030A0"/>
              </a:buClr>
              <a:buSzTx/>
              <a:buFont typeface="Wingdings" pitchFamily="2" charset="2"/>
              <a:buChar char="u"/>
              <a:tabLst/>
              <a:defRPr/>
            </a:pPr>
            <a:endParaRPr kumimoji="0" lang="en-GB" sz="2400" b="0" i="0" u="none" strike="noStrike" kern="1200" cap="none" spc="0" normalizeH="0" baseline="0" noProof="0" dirty="0" smtClean="0">
              <a:ln w="18415" cmpd="sng">
                <a:solidFill>
                  <a:srgbClr val="000000"/>
                </a:solidFill>
                <a:prstDash val="solid"/>
              </a:ln>
              <a:solidFill>
                <a:srgbClr val="000000"/>
              </a:solidFill>
              <a:effectLst>
                <a:outerShdw blurRad="63500" dir="3600000" algn="tl" rotWithShape="0">
                  <a:srgbClr val="000000">
                    <a:alpha val="70000"/>
                  </a:srgbClr>
                </a:outerShdw>
              </a:effectLst>
              <a:uLnTx/>
              <a:uFillTx/>
              <a:latin typeface="Arial" pitchFamily="34" charset="0"/>
              <a:ea typeface="+mn-ea"/>
              <a:cs typeface="Arial" pitchFamily="34" charset="0"/>
            </a:endParaRPr>
          </a:p>
          <a:p>
            <a:pPr marL="381000" marR="0" lvl="0" indent="-381000" algn="l" defTabSz="914400" rtl="0" eaLnBrk="1" fontAlgn="auto" latinLnBrk="0" hangingPunct="1">
              <a:lnSpc>
                <a:spcPct val="100000"/>
              </a:lnSpc>
              <a:spcBef>
                <a:spcPct val="0"/>
              </a:spcBef>
              <a:spcAft>
                <a:spcPts val="0"/>
              </a:spcAft>
              <a:buClr>
                <a:srgbClr val="011643"/>
              </a:buClr>
              <a:buSzTx/>
              <a:buFont typeface="Wingdings" pitchFamily="2" charset="2"/>
              <a:buChar char="u"/>
              <a:tabLst/>
              <a:defRPr/>
            </a:pPr>
            <a:endParaRPr kumimoji="0" lang="en-GB" sz="2400" b="0" i="0" u="none" strike="noStrike" kern="1200" cap="none" spc="0" normalizeH="0" baseline="0" noProof="0" dirty="0" smtClean="0">
              <a:ln>
                <a:noFill/>
              </a:ln>
              <a:solidFill>
                <a:schemeClr val="tx1"/>
              </a:solidFill>
              <a:effectLst/>
              <a:uLnTx/>
              <a:uFillTx/>
              <a:latin typeface="+mn-lt"/>
              <a:ea typeface="+mn-ea"/>
              <a:cs typeface="+mn-cs"/>
            </a:endParaRPr>
          </a:p>
        </p:txBody>
      </p:sp>
      <p:graphicFrame>
        <p:nvGraphicFramePr>
          <p:cNvPr id="3" name="对象 2"/>
          <p:cNvGraphicFramePr>
            <a:graphicFrameLocks noChangeAspect="1"/>
          </p:cNvGraphicFramePr>
          <p:nvPr>
            <p:extLst>
              <p:ext uri="{D42A27DB-BD31-4B8C-83A1-F6EECF244321}">
                <p14:modId xmlns:p14="http://schemas.microsoft.com/office/powerpoint/2010/main" val="3553463133"/>
              </p:ext>
            </p:extLst>
          </p:nvPr>
        </p:nvGraphicFramePr>
        <p:xfrm>
          <a:off x="3911972" y="2582270"/>
          <a:ext cx="1308100" cy="486690"/>
        </p:xfrm>
        <a:graphic>
          <a:graphicData uri="http://schemas.openxmlformats.org/presentationml/2006/ole">
            <mc:AlternateContent xmlns:mc="http://schemas.openxmlformats.org/markup-compatibility/2006">
              <mc:Choice xmlns:v="urn:schemas-microsoft-com:vml" Requires="v">
                <p:oleObj spid="_x0000_s170122" name="Equation" r:id="rId7" imgW="647700" imgH="241300" progId="">
                  <p:embed/>
                </p:oleObj>
              </mc:Choice>
              <mc:Fallback>
                <p:oleObj name="Equation" r:id="rId7" imgW="647700" imgH="241300" progId="">
                  <p:embed/>
                  <p:pic>
                    <p:nvPicPr>
                      <p:cNvPr id="0" name="Picture 9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11972" y="2582270"/>
                        <a:ext cx="1308100" cy="4866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灯片编号占位符 3"/>
          <p:cNvSpPr>
            <a:spLocks noGrp="1"/>
          </p:cNvSpPr>
          <p:nvPr>
            <p:ph type="sldNum" sz="quarter" idx="11"/>
          </p:nvPr>
        </p:nvSpPr>
        <p:spPr/>
        <p:txBody>
          <a:bodyPr/>
          <a:lstStyle/>
          <a:p>
            <a:pPr>
              <a:defRPr/>
            </a:pPr>
            <a:r>
              <a:rPr lang="en-US" smtClean="0"/>
              <a:t>[</a:t>
            </a:r>
            <a:fld id="{76C16D65-260D-406F-A2BF-AB769FEB7B8A}" type="slidenum">
              <a:rPr lang="en-US" smtClean="0"/>
              <a:pPr>
                <a:defRPr/>
              </a:pPr>
              <a:t>88</a:t>
            </a:fld>
            <a:r>
              <a:rPr lang="en-US" smtClean="0"/>
              <a:t>]</a:t>
            </a:r>
            <a:endParaRPr lang="en-US" dirty="0"/>
          </a:p>
        </p:txBody>
      </p:sp>
    </p:spTree>
    <p:custDataLst>
      <p:tags r:id="rId2"/>
    </p:custDataLst>
    <p:extLst>
      <p:ext uri="{BB962C8B-B14F-4D97-AF65-F5344CB8AC3E}">
        <p14:creationId xmlns:p14="http://schemas.microsoft.com/office/powerpoint/2010/main" val="1188597101"/>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custDataLst>
              <p:tags r:id="rId3"/>
            </p:custDataLst>
          </p:nvPr>
        </p:nvSpPr>
        <p:spPr>
          <a:xfrm>
            <a:off x="304800" y="374807"/>
            <a:ext cx="8458200" cy="528602"/>
          </a:xfrm>
        </p:spPr>
        <p:txBody>
          <a:bodyPr>
            <a:noAutofit/>
            <a:scene3d>
              <a:camera prst="orthographicFront"/>
              <a:lightRig rig="glow" dir="tl">
                <a:rot lat="0" lon="0" rev="5400000"/>
              </a:lightRig>
            </a:scene3d>
            <a:sp3d contourW="12700">
              <a:contourClr>
                <a:schemeClr val="accent6">
                  <a:shade val="73000"/>
                </a:schemeClr>
              </a:contourClr>
            </a:sp3d>
          </a:bodyPr>
          <a:lstStyle/>
          <a:p>
            <a:pPr marL="381000" lvl="0" indent="-381000">
              <a:defRPr/>
            </a:pPr>
            <a:r>
              <a:rPr lang="en-GB" altLang="zh-CN" sz="2800" i="0" dirty="0"/>
              <a:t>Game between Sources and Friendly Jammers</a:t>
            </a:r>
          </a:p>
        </p:txBody>
      </p:sp>
      <p:sp>
        <p:nvSpPr>
          <p:cNvPr id="6" name="Rectangle 3"/>
          <p:cNvSpPr txBox="1">
            <a:spLocks noChangeArrowheads="1"/>
          </p:cNvSpPr>
          <p:nvPr>
            <p:custDataLst>
              <p:tags r:id="rId4"/>
            </p:custDataLst>
          </p:nvPr>
        </p:nvSpPr>
        <p:spPr>
          <a:xfrm>
            <a:off x="381000" y="1143000"/>
            <a:ext cx="8382000" cy="5181600"/>
          </a:xfrm>
          <a:prstGeom prst="rect">
            <a:avLst/>
          </a:prstGeom>
          <a:noFill/>
          <a:ln/>
        </p:spPr>
        <p:txBody>
          <a:bodyPr vert="horz" lIns="91440" tIns="45720" rIns="91440" bIns="45720" rtlCol="0">
            <a:normAutofit/>
          </a:bodyPr>
          <a:lstStyle/>
          <a:p>
            <a:pPr marL="342900" lvl="1" indent="-342900" eaLnBrk="0" hangingPunct="0">
              <a:lnSpc>
                <a:spcPct val="95000"/>
              </a:lnSpc>
              <a:spcBef>
                <a:spcPct val="25000"/>
              </a:spcBef>
              <a:spcAft>
                <a:spcPct val="15000"/>
              </a:spcAft>
              <a:buClr>
                <a:schemeClr val="tx2"/>
              </a:buClr>
              <a:buSzPct val="75000"/>
              <a:buFont typeface="Wingdings" pitchFamily="2" charset="2"/>
              <a:buChar char="l"/>
              <a:defRPr/>
            </a:pPr>
            <a:r>
              <a:rPr lang="en-US" altLang="zh-CN" b="1" dirty="0">
                <a:solidFill>
                  <a:srgbClr val="0070C0"/>
                </a:solidFill>
                <a:latin typeface="+mn-lt"/>
                <a:cs typeface="Times New Roman" pitchFamily="18" charset="0"/>
              </a:rPr>
              <a:t>Source Side </a:t>
            </a:r>
            <a:r>
              <a:rPr lang="en-US" altLang="zh-CN" b="1" dirty="0" smtClean="0">
                <a:solidFill>
                  <a:srgbClr val="0070C0"/>
                </a:solidFill>
                <a:latin typeface="+mn-lt"/>
                <a:cs typeface="Times New Roman" pitchFamily="18" charset="0"/>
              </a:rPr>
              <a:t>Game</a:t>
            </a:r>
          </a:p>
          <a:p>
            <a:pPr marL="838200" lvl="1" indent="-381000" algn="just" fontAlgn="auto">
              <a:spcAft>
                <a:spcPts val="0"/>
              </a:spcAft>
              <a:buFont typeface="Georgia" pitchFamily="18" charset="0"/>
              <a:buChar char="―"/>
              <a:defRPr/>
            </a:pPr>
            <a:r>
              <a:rPr lang="en-GB" altLang="zh-CN" sz="2200" dirty="0" smtClean="0"/>
              <a:t>For </a:t>
            </a:r>
            <a:r>
              <a:rPr lang="en-GB" altLang="zh-CN" sz="2200" dirty="0"/>
              <a:t>the source side, we define the utility function </a:t>
            </a:r>
            <a:r>
              <a:rPr lang="en-GB" altLang="zh-CN" sz="2200" dirty="0" smtClean="0"/>
              <a:t>as</a:t>
            </a:r>
          </a:p>
          <a:p>
            <a:pPr marL="838200" lvl="1" indent="-381000" algn="just" fontAlgn="auto">
              <a:spcAft>
                <a:spcPts val="0"/>
              </a:spcAft>
              <a:buClr>
                <a:srgbClr val="7030A0"/>
              </a:buClr>
              <a:buFont typeface="Georgia" pitchFamily="18" charset="0"/>
              <a:buChar char="―"/>
              <a:defRPr/>
            </a:pPr>
            <a:endParaRPr lang="en-GB" altLang="zh-CN" sz="2200" dirty="0"/>
          </a:p>
          <a:p>
            <a:pPr lvl="1" algn="just" fontAlgn="auto">
              <a:spcAft>
                <a:spcPts val="0"/>
              </a:spcAft>
              <a:buClr>
                <a:srgbClr val="7030A0"/>
              </a:buClr>
              <a:defRPr/>
            </a:pPr>
            <a:r>
              <a:rPr lang="en-GB" altLang="zh-CN" sz="2200" dirty="0" smtClean="0"/>
              <a:t>     where     is </a:t>
            </a:r>
            <a:r>
              <a:rPr lang="en-US" altLang="zh-CN" sz="2200" dirty="0"/>
              <a:t>a positive constant representing the gain per unit rate, </a:t>
            </a:r>
            <a:r>
              <a:rPr lang="en-US" altLang="zh-CN" sz="2200" dirty="0" smtClean="0"/>
              <a:t>    </a:t>
            </a:r>
          </a:p>
          <a:p>
            <a:pPr lvl="1" algn="just" fontAlgn="auto">
              <a:spcAft>
                <a:spcPts val="0"/>
              </a:spcAft>
              <a:buClr>
                <a:srgbClr val="7030A0"/>
              </a:buClr>
              <a:defRPr/>
            </a:pPr>
            <a:r>
              <a:rPr lang="en-US" altLang="zh-CN" sz="2200" dirty="0"/>
              <a:t> </a:t>
            </a:r>
            <a:r>
              <a:rPr lang="en-US" altLang="zh-CN" sz="2200" dirty="0" smtClean="0"/>
              <a:t>    and       is </a:t>
            </a:r>
            <a:r>
              <a:rPr lang="en-US" altLang="zh-CN" sz="2200" dirty="0"/>
              <a:t>the cost to pay for the friendly jammers.</a:t>
            </a:r>
          </a:p>
          <a:p>
            <a:pPr marL="838200" lvl="1" indent="-381000" algn="just" fontAlgn="auto">
              <a:spcAft>
                <a:spcPts val="0"/>
              </a:spcAft>
              <a:buFont typeface="Georgia" pitchFamily="18" charset="0"/>
              <a:buChar char="―"/>
              <a:defRPr/>
            </a:pPr>
            <a:r>
              <a:rPr lang="en-US" altLang="zh-CN" sz="2200" dirty="0" smtClean="0"/>
              <a:t>Here </a:t>
            </a:r>
            <a:r>
              <a:rPr lang="en-US" altLang="zh-CN" sz="2200" dirty="0"/>
              <a:t>we have                     </a:t>
            </a:r>
            <a:r>
              <a:rPr lang="en-US" altLang="zh-CN" sz="2200" dirty="0" smtClean="0"/>
              <a:t> , </a:t>
            </a:r>
            <a:r>
              <a:rPr lang="en-US" altLang="zh-CN" sz="2200" dirty="0"/>
              <a:t>where      is the price per unit power paid for the friendly jammer </a:t>
            </a:r>
            <a:r>
              <a:rPr lang="en-US" altLang="zh-CN" sz="2200" dirty="0" err="1"/>
              <a:t>i</a:t>
            </a:r>
            <a:r>
              <a:rPr lang="en-US" altLang="zh-CN" sz="2200" dirty="0"/>
              <a:t> by the sources</a:t>
            </a:r>
            <a:r>
              <a:rPr lang="en-US" altLang="zh-CN" sz="2200" dirty="0" smtClean="0"/>
              <a:t>.</a:t>
            </a:r>
          </a:p>
          <a:p>
            <a:pPr marL="838200" lvl="1" indent="-381000" algn="just" fontAlgn="auto">
              <a:spcAft>
                <a:spcPts val="0"/>
              </a:spcAft>
              <a:buFont typeface="Georgia" pitchFamily="18" charset="0"/>
              <a:buChar char="―"/>
              <a:defRPr/>
            </a:pPr>
            <a:r>
              <a:rPr lang="en-GB" altLang="zh-CN" sz="2200" dirty="0" smtClean="0"/>
              <a:t>The source side game can be expressed as</a:t>
            </a:r>
            <a:r>
              <a:rPr lang="en-US" altLang="zh-CN" sz="2200" dirty="0" smtClean="0"/>
              <a:t>   </a:t>
            </a:r>
            <a:endParaRPr lang="en-GB" altLang="zh-CN" sz="1800" dirty="0" smtClean="0">
              <a:ln w="18415" cmpd="sng">
                <a:solidFill>
                  <a:srgbClr val="000000"/>
                </a:solidFill>
                <a:prstDash val="solid"/>
              </a:ln>
              <a:solidFill>
                <a:srgbClr val="000000"/>
              </a:solidFill>
              <a:cs typeface="Arial" pitchFamily="34" charset="0"/>
            </a:endParaRPr>
          </a:p>
          <a:p>
            <a:pPr marL="838200" lvl="1" indent="-381000" algn="just" fontAlgn="auto">
              <a:spcAft>
                <a:spcPts val="0"/>
              </a:spcAft>
              <a:buFont typeface="Georgia" pitchFamily="18" charset="0"/>
              <a:buChar char="―"/>
              <a:defRPr/>
            </a:pPr>
            <a:endParaRPr lang="en-US" altLang="zh-CN" sz="2200" dirty="0"/>
          </a:p>
          <a:p>
            <a:pPr marL="711200" marR="0" lvl="2" algn="l" defTabSz="914400" rtl="0" eaLnBrk="1" fontAlgn="auto" latinLnBrk="0" hangingPunct="1">
              <a:lnSpc>
                <a:spcPct val="100000"/>
              </a:lnSpc>
              <a:spcBef>
                <a:spcPct val="0"/>
              </a:spcBef>
              <a:spcAft>
                <a:spcPts val="0"/>
              </a:spcAft>
              <a:buClr>
                <a:srgbClr val="7030A0"/>
              </a:buClr>
              <a:buSzTx/>
              <a:tabLst/>
              <a:defRPr/>
            </a:pPr>
            <a:endParaRPr kumimoji="0" lang="en-GB" sz="1800" b="0" i="0" u="none" strike="noStrike" kern="1200" cap="none" spc="0" normalizeH="0" baseline="0" noProof="0" dirty="0" smtClean="0">
              <a:ln w="18415" cmpd="sng">
                <a:solidFill>
                  <a:srgbClr val="000000"/>
                </a:solidFill>
                <a:prstDash val="solid"/>
              </a:ln>
              <a:solidFill>
                <a:srgbClr val="000000"/>
              </a:solidFill>
              <a:effectLst/>
              <a:uLnTx/>
              <a:uFillTx/>
              <a:latin typeface="+mn-lt"/>
              <a:ea typeface="+mn-ea"/>
              <a:cs typeface="Arial" pitchFamily="34" charset="0"/>
            </a:endParaRPr>
          </a:p>
          <a:p>
            <a:pPr marL="1092200" marR="0" lvl="2" indent="-381000" algn="l" defTabSz="914400" rtl="0" eaLnBrk="1" fontAlgn="auto" latinLnBrk="0" hangingPunct="1">
              <a:lnSpc>
                <a:spcPct val="100000"/>
              </a:lnSpc>
              <a:spcBef>
                <a:spcPct val="0"/>
              </a:spcBef>
              <a:spcAft>
                <a:spcPts val="0"/>
              </a:spcAft>
              <a:buClr>
                <a:srgbClr val="7030A0"/>
              </a:buClr>
              <a:buSzTx/>
              <a:buFont typeface="Wingdings" pitchFamily="2" charset="2"/>
              <a:buChar char="Ø"/>
              <a:tabLst/>
              <a:defRPr/>
            </a:pPr>
            <a:endParaRPr kumimoji="0" lang="en-GB" sz="1800" b="0" i="0" u="none" strike="noStrike" kern="1200" cap="none" spc="0" normalizeH="0" baseline="0" noProof="0" dirty="0" smtClean="0">
              <a:ln w="18415" cmpd="sng">
                <a:solidFill>
                  <a:srgbClr val="000000"/>
                </a:solidFill>
                <a:prstDash val="solid"/>
              </a:ln>
              <a:solidFill>
                <a:srgbClr val="000000"/>
              </a:solidFill>
              <a:effectLst/>
              <a:uLnTx/>
              <a:uFillTx/>
              <a:latin typeface="+mn-lt"/>
              <a:ea typeface="+mn-ea"/>
              <a:cs typeface="Arial" pitchFamily="34" charset="0"/>
            </a:endParaRPr>
          </a:p>
          <a:p>
            <a:pPr marL="1092200" marR="0" lvl="2" indent="-381000" algn="l" defTabSz="914400" rtl="0" eaLnBrk="1" fontAlgn="auto" latinLnBrk="0" hangingPunct="1">
              <a:lnSpc>
                <a:spcPct val="100000"/>
              </a:lnSpc>
              <a:spcBef>
                <a:spcPct val="0"/>
              </a:spcBef>
              <a:spcAft>
                <a:spcPts val="0"/>
              </a:spcAft>
              <a:buClr>
                <a:srgbClr val="7030A0"/>
              </a:buClr>
              <a:buSzTx/>
              <a:buFont typeface="Arial" pitchFamily="34" charset="0"/>
              <a:buNone/>
              <a:tabLst/>
              <a:defRPr/>
            </a:pPr>
            <a:r>
              <a:rPr kumimoji="0" lang="en-GB" sz="1800" b="0" i="0" u="none" strike="noStrike" kern="1200" cap="none" spc="0" normalizeH="0" baseline="0" noProof="0" dirty="0" smtClean="0">
                <a:ln w="18415" cmpd="sng">
                  <a:solidFill>
                    <a:srgbClr val="000000"/>
                  </a:solidFill>
                  <a:prstDash val="solid"/>
                </a:ln>
                <a:solidFill>
                  <a:srgbClr val="000000"/>
                </a:solidFill>
                <a:effectLst/>
                <a:uLnTx/>
                <a:uFillTx/>
                <a:latin typeface="+mn-lt"/>
                <a:ea typeface="+mn-ea"/>
                <a:cs typeface="Arial" pitchFamily="34" charset="0"/>
              </a:rPr>
              <a:t>	</a:t>
            </a:r>
            <a:endParaRPr kumimoji="0" lang="en-GB" sz="2400" b="0" i="0" u="none" strike="noStrike" kern="1200" cap="none" spc="0" normalizeH="0" baseline="0" noProof="0" dirty="0" smtClean="0">
              <a:ln w="18415" cmpd="sng">
                <a:solidFill>
                  <a:srgbClr val="000000"/>
                </a:solidFill>
                <a:prstDash val="solid"/>
              </a:ln>
              <a:solidFill>
                <a:srgbClr val="000000"/>
              </a:solidFill>
              <a:effectLst>
                <a:outerShdw blurRad="63500" dir="3600000" algn="tl" rotWithShape="0">
                  <a:srgbClr val="000000">
                    <a:alpha val="70000"/>
                  </a:srgbClr>
                </a:outerShdw>
              </a:effectLst>
              <a:uLnTx/>
              <a:uFillTx/>
              <a:latin typeface="Arial" pitchFamily="34" charset="0"/>
              <a:ea typeface="+mn-ea"/>
              <a:cs typeface="Arial" pitchFamily="34" charset="0"/>
            </a:endParaRPr>
          </a:p>
          <a:p>
            <a:pPr marL="381000" marR="0" lvl="0" indent="-381000" algn="l" defTabSz="914400" rtl="0" eaLnBrk="1" fontAlgn="auto" latinLnBrk="0" hangingPunct="1">
              <a:lnSpc>
                <a:spcPct val="100000"/>
              </a:lnSpc>
              <a:spcBef>
                <a:spcPct val="0"/>
              </a:spcBef>
              <a:spcAft>
                <a:spcPts val="0"/>
              </a:spcAft>
              <a:buClr>
                <a:srgbClr val="7030A0"/>
              </a:buClr>
              <a:buSzTx/>
              <a:buFont typeface="Wingdings" pitchFamily="2" charset="2"/>
              <a:buChar char="u"/>
              <a:tabLst/>
              <a:defRPr/>
            </a:pPr>
            <a:endParaRPr kumimoji="0" lang="en-GB" sz="2400" b="0" i="0" u="none" strike="noStrike" kern="1200" cap="none" spc="0" normalizeH="0" baseline="0" noProof="0" dirty="0" smtClean="0">
              <a:ln w="18415" cmpd="sng">
                <a:solidFill>
                  <a:srgbClr val="000000"/>
                </a:solidFill>
                <a:prstDash val="solid"/>
              </a:ln>
              <a:solidFill>
                <a:srgbClr val="000000"/>
              </a:solidFill>
              <a:effectLst>
                <a:outerShdw blurRad="63500" dir="3600000" algn="tl" rotWithShape="0">
                  <a:srgbClr val="000000">
                    <a:alpha val="70000"/>
                  </a:srgbClr>
                </a:outerShdw>
              </a:effectLst>
              <a:uLnTx/>
              <a:uFillTx/>
              <a:latin typeface="Arial" pitchFamily="34" charset="0"/>
              <a:ea typeface="+mn-ea"/>
              <a:cs typeface="Arial" pitchFamily="34" charset="0"/>
            </a:endParaRPr>
          </a:p>
          <a:p>
            <a:pPr marL="381000" marR="0" lvl="0" indent="-381000" algn="l" defTabSz="914400" rtl="0" eaLnBrk="1" fontAlgn="auto" latinLnBrk="0" hangingPunct="1">
              <a:lnSpc>
                <a:spcPct val="100000"/>
              </a:lnSpc>
              <a:spcBef>
                <a:spcPct val="0"/>
              </a:spcBef>
              <a:spcAft>
                <a:spcPts val="0"/>
              </a:spcAft>
              <a:buClr>
                <a:srgbClr val="011643"/>
              </a:buClr>
              <a:buSzTx/>
              <a:buFont typeface="Wingdings" pitchFamily="2" charset="2"/>
              <a:buChar char="u"/>
              <a:tabLst/>
              <a:defRPr/>
            </a:pPr>
            <a:endParaRPr kumimoji="0" lang="en-GB" sz="2400" b="0" i="0" u="none" strike="noStrike" kern="1200" cap="none" spc="0" normalizeH="0" baseline="0" noProof="0" dirty="0" smtClean="0">
              <a:ln>
                <a:noFill/>
              </a:ln>
              <a:solidFill>
                <a:schemeClr val="tx1"/>
              </a:solidFill>
              <a:effectLst/>
              <a:uLnTx/>
              <a:uFillTx/>
              <a:latin typeface="+mn-lt"/>
              <a:ea typeface="+mn-ea"/>
              <a:cs typeface="+mn-cs"/>
            </a:endParaRPr>
          </a:p>
        </p:txBody>
      </p:sp>
      <p:graphicFrame>
        <p:nvGraphicFramePr>
          <p:cNvPr id="4" name="对象 3"/>
          <p:cNvGraphicFramePr>
            <a:graphicFrameLocks noChangeAspect="1"/>
          </p:cNvGraphicFramePr>
          <p:nvPr>
            <p:extLst>
              <p:ext uri="{D42A27DB-BD31-4B8C-83A1-F6EECF244321}">
                <p14:modId xmlns:p14="http://schemas.microsoft.com/office/powerpoint/2010/main" val="372471104"/>
              </p:ext>
            </p:extLst>
          </p:nvPr>
        </p:nvGraphicFramePr>
        <p:xfrm>
          <a:off x="3247117" y="1928802"/>
          <a:ext cx="2305050" cy="482600"/>
        </p:xfrm>
        <a:graphic>
          <a:graphicData uri="http://schemas.openxmlformats.org/presentationml/2006/ole">
            <mc:AlternateContent xmlns:mc="http://schemas.openxmlformats.org/markup-compatibility/2006">
              <mc:Choice xmlns:v="urn:schemas-microsoft-com:vml" Requires="v">
                <p:oleObj spid="_x0000_s124913" name="Equation" r:id="rId7" imgW="1333500" imgH="279400" progId="">
                  <p:embed/>
                </p:oleObj>
              </mc:Choice>
              <mc:Fallback>
                <p:oleObj name="Equation" r:id="rId7" imgW="1333500" imgH="279400" progId="">
                  <p:embed/>
                  <p:pic>
                    <p:nvPicPr>
                      <p:cNvPr id="0" name="Picture 76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47117" y="1928802"/>
                        <a:ext cx="2305050"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对象 4"/>
          <p:cNvGraphicFramePr>
            <a:graphicFrameLocks noChangeAspect="1"/>
          </p:cNvGraphicFramePr>
          <p:nvPr>
            <p:extLst>
              <p:ext uri="{D42A27DB-BD31-4B8C-83A1-F6EECF244321}">
                <p14:modId xmlns:p14="http://schemas.microsoft.com/office/powerpoint/2010/main" val="1367165019"/>
              </p:ext>
            </p:extLst>
          </p:nvPr>
        </p:nvGraphicFramePr>
        <p:xfrm>
          <a:off x="1928794" y="2254244"/>
          <a:ext cx="342900" cy="317500"/>
        </p:xfrm>
        <a:graphic>
          <a:graphicData uri="http://schemas.openxmlformats.org/presentationml/2006/ole">
            <mc:AlternateContent xmlns:mc="http://schemas.openxmlformats.org/markup-compatibility/2006">
              <mc:Choice xmlns:v="urn:schemas-microsoft-com:vml" Requires="v">
                <p:oleObj spid="_x0000_s124914" name="Equation" r:id="rId9" imgW="203024" imgH="164957" progId="">
                  <p:embed/>
                </p:oleObj>
              </mc:Choice>
              <mc:Fallback>
                <p:oleObj name="Equation" r:id="rId9" imgW="203024" imgH="164957" progId="">
                  <p:embed/>
                  <p:pic>
                    <p:nvPicPr>
                      <p:cNvPr id="0" name="Picture 76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28794" y="2254244"/>
                        <a:ext cx="342900"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对象 7"/>
          <p:cNvGraphicFramePr>
            <a:graphicFrameLocks noChangeAspect="1"/>
          </p:cNvGraphicFramePr>
          <p:nvPr>
            <p:extLst>
              <p:ext uri="{D42A27DB-BD31-4B8C-83A1-F6EECF244321}">
                <p14:modId xmlns:p14="http://schemas.microsoft.com/office/powerpoint/2010/main" val="3055409788"/>
              </p:ext>
            </p:extLst>
          </p:nvPr>
        </p:nvGraphicFramePr>
        <p:xfrm>
          <a:off x="1714480" y="2667000"/>
          <a:ext cx="215900" cy="288925"/>
        </p:xfrm>
        <a:graphic>
          <a:graphicData uri="http://schemas.openxmlformats.org/presentationml/2006/ole">
            <mc:AlternateContent xmlns:mc="http://schemas.openxmlformats.org/markup-compatibility/2006">
              <mc:Choice xmlns:v="urn:schemas-microsoft-com:vml" Requires="v">
                <p:oleObj spid="_x0000_s124915" name="Equation" r:id="rId11" imgW="126835" imgH="139518" progId="">
                  <p:embed/>
                </p:oleObj>
              </mc:Choice>
              <mc:Fallback>
                <p:oleObj name="Equation" r:id="rId11" imgW="126835" imgH="139518" progId="">
                  <p:embed/>
                  <p:pic>
                    <p:nvPicPr>
                      <p:cNvPr id="0" name="Picture 76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14480" y="2667000"/>
                        <a:ext cx="215900" cy="288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对象 8"/>
          <p:cNvGraphicFramePr>
            <a:graphicFrameLocks noChangeAspect="1"/>
          </p:cNvGraphicFramePr>
          <p:nvPr>
            <p:extLst>
              <p:ext uri="{D42A27DB-BD31-4B8C-83A1-F6EECF244321}">
                <p14:modId xmlns:p14="http://schemas.microsoft.com/office/powerpoint/2010/main" val="652375224"/>
              </p:ext>
            </p:extLst>
          </p:nvPr>
        </p:nvGraphicFramePr>
        <p:xfrm>
          <a:off x="2971800" y="2933701"/>
          <a:ext cx="1584325" cy="638175"/>
        </p:xfrm>
        <a:graphic>
          <a:graphicData uri="http://schemas.openxmlformats.org/presentationml/2006/ole">
            <mc:AlternateContent xmlns:mc="http://schemas.openxmlformats.org/markup-compatibility/2006">
              <mc:Choice xmlns:v="urn:schemas-microsoft-com:vml" Requires="v">
                <p:oleObj spid="_x0000_s124916" name="Equation" r:id="rId13" imgW="850531" imgH="342751" progId="">
                  <p:embed/>
                </p:oleObj>
              </mc:Choice>
              <mc:Fallback>
                <p:oleObj name="Equation" r:id="rId13" imgW="850531" imgH="342751" progId="">
                  <p:embed/>
                  <p:pic>
                    <p:nvPicPr>
                      <p:cNvPr id="0" name="Picture 76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71800" y="2933701"/>
                        <a:ext cx="1584325" cy="638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对象 9"/>
          <p:cNvGraphicFramePr>
            <a:graphicFrameLocks noChangeAspect="1"/>
          </p:cNvGraphicFramePr>
          <p:nvPr>
            <p:extLst>
              <p:ext uri="{D42A27DB-BD31-4B8C-83A1-F6EECF244321}">
                <p14:modId xmlns:p14="http://schemas.microsoft.com/office/powerpoint/2010/main" val="616652383"/>
              </p:ext>
            </p:extLst>
          </p:nvPr>
        </p:nvGraphicFramePr>
        <p:xfrm>
          <a:off x="5324248" y="2920999"/>
          <a:ext cx="300038" cy="436563"/>
        </p:xfrm>
        <a:graphic>
          <a:graphicData uri="http://schemas.openxmlformats.org/presentationml/2006/ole">
            <mc:AlternateContent xmlns:mc="http://schemas.openxmlformats.org/markup-compatibility/2006">
              <mc:Choice xmlns:v="urn:schemas-microsoft-com:vml" Requires="v">
                <p:oleObj spid="_x0000_s124917" name="Equation" r:id="rId15" imgW="177646" imgH="228402" progId="">
                  <p:embed/>
                </p:oleObj>
              </mc:Choice>
              <mc:Fallback>
                <p:oleObj name="Equation" r:id="rId15" imgW="177646" imgH="228402" progId="">
                  <p:embed/>
                  <p:pic>
                    <p:nvPicPr>
                      <p:cNvPr id="0" name="Picture 76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24248" y="2920999"/>
                        <a:ext cx="300038"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4645" name="Object 741"/>
          <p:cNvGraphicFramePr>
            <a:graphicFrameLocks noChangeAspect="1"/>
          </p:cNvGraphicFramePr>
          <p:nvPr/>
        </p:nvGraphicFramePr>
        <p:xfrm>
          <a:off x="2895601" y="4071942"/>
          <a:ext cx="3597728" cy="2289463"/>
        </p:xfrm>
        <a:graphic>
          <a:graphicData uri="http://schemas.openxmlformats.org/presentationml/2006/ole">
            <mc:AlternateContent xmlns:mc="http://schemas.openxmlformats.org/markup-compatibility/2006">
              <mc:Choice xmlns:v="urn:schemas-microsoft-com:vml" Requires="v">
                <p:oleObj spid="_x0000_s124918" name="Equation" r:id="rId17" imgW="2032000" imgH="1295400" progId="">
                  <p:embed/>
                </p:oleObj>
              </mc:Choice>
              <mc:Fallback>
                <p:oleObj name="Equation" r:id="rId17" imgW="2032000" imgH="1295400" progId="">
                  <p:embed/>
                  <p:pic>
                    <p:nvPicPr>
                      <p:cNvPr id="0" name="Picture 76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95601" y="4071942"/>
                        <a:ext cx="3597728" cy="2289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89</a:t>
            </a:fld>
            <a:r>
              <a:rPr lang="en-US" smtClean="0"/>
              <a:t>]</a:t>
            </a:r>
            <a:endParaRPr lang="en-US" dirty="0"/>
          </a:p>
        </p:txBody>
      </p:sp>
    </p:spTree>
    <p:custDataLst>
      <p:tags r:id="rId2"/>
    </p:custData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custDataLst>
              <p:tags r:id="rId2"/>
            </p:custDataLst>
          </p:nvPr>
        </p:nvSpPr>
        <p:spPr/>
        <p:txBody>
          <a:bodyPr>
            <a:noAutofit/>
            <a:scene3d>
              <a:camera prst="orthographicFront"/>
              <a:lightRig rig="glow" dir="tl">
                <a:rot lat="0" lon="0" rev="5400000"/>
              </a:lightRig>
            </a:scene3d>
            <a:sp3d contourW="12700">
              <a:contourClr>
                <a:schemeClr val="accent6">
                  <a:shade val="73000"/>
                </a:schemeClr>
              </a:contourClr>
            </a:sp3d>
          </a:bodyPr>
          <a:lstStyle/>
          <a:p>
            <a:pPr eaLnBrk="1" hangingPunct="1">
              <a:defRPr/>
            </a:pPr>
            <a:r>
              <a:rPr lang="en-US" altLang="zh-CN" sz="3200" i="0" dirty="0">
                <a:ea typeface="ＭＳ Ｐゴシック" pitchFamily="34" charset="-128"/>
              </a:rPr>
              <a:t>Quantifying Security: Equivocation</a:t>
            </a:r>
          </a:p>
        </p:txBody>
      </p:sp>
      <p:sp>
        <p:nvSpPr>
          <p:cNvPr id="29699" name="内容占位符 3"/>
          <p:cNvSpPr>
            <a:spLocks noGrp="1"/>
          </p:cNvSpPr>
          <p:nvPr>
            <p:ph idx="1"/>
          </p:nvPr>
        </p:nvSpPr>
        <p:spPr>
          <a:xfrm>
            <a:off x="336550" y="4953000"/>
            <a:ext cx="8426450" cy="1447800"/>
          </a:xfrm>
        </p:spPr>
        <p:txBody>
          <a:bodyPr/>
          <a:lstStyle/>
          <a:p>
            <a:pPr marL="349250" indent="-381000" algn="just">
              <a:buClrTx/>
              <a:buSzPct val="80000"/>
            </a:pPr>
            <a:r>
              <a:rPr lang="en-US" altLang="zh-CN" sz="2800" b="1" smtClean="0">
                <a:ea typeface="ＭＳ Ｐゴシック" pitchFamily="34" charset="-128"/>
                <a:cs typeface="Times New Roman" pitchFamily="18" charset="0"/>
              </a:rPr>
              <a:t>Capacity-equivocation regions</a:t>
            </a:r>
          </a:p>
          <a:p>
            <a:pPr marL="349250" indent="-381000" algn="just">
              <a:buClrTx/>
              <a:buSzPct val="80000"/>
            </a:pPr>
            <a:r>
              <a:rPr lang="en-US" altLang="zh-CN" sz="2800" b="1" smtClean="0">
                <a:ea typeface="ＭＳ Ｐゴシック" pitchFamily="34" charset="-128"/>
                <a:cs typeface="Times New Roman" pitchFamily="18" charset="0"/>
              </a:rPr>
              <a:t>Secret capacity regions (rate = equivocation)</a:t>
            </a:r>
          </a:p>
        </p:txBody>
      </p:sp>
      <p:pic>
        <p:nvPicPr>
          <p:cNvPr id="2970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985838"/>
            <a:ext cx="8378825" cy="403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9</a:t>
            </a:fld>
            <a:r>
              <a:rPr lang="en-US" smtClean="0"/>
              <a:t>]</a:t>
            </a:r>
            <a:endParaRPr lang="en-US" dirty="0"/>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custDataLst>
              <p:tags r:id="rId3"/>
            </p:custDataLst>
          </p:nvPr>
        </p:nvSpPr>
        <p:spPr>
          <a:xfrm>
            <a:off x="304800" y="374807"/>
            <a:ext cx="8458200" cy="528602"/>
          </a:xfrm>
        </p:spPr>
        <p:txBody>
          <a:bodyPr>
            <a:noAutofit/>
            <a:scene3d>
              <a:camera prst="orthographicFront"/>
              <a:lightRig rig="glow" dir="tl">
                <a:rot lat="0" lon="0" rev="5400000"/>
              </a:lightRig>
            </a:scene3d>
            <a:sp3d contourW="12700">
              <a:contourClr>
                <a:schemeClr val="accent6">
                  <a:shade val="73000"/>
                </a:schemeClr>
              </a:contourClr>
            </a:sp3d>
          </a:bodyPr>
          <a:lstStyle/>
          <a:p>
            <a:pPr marL="381000" lvl="0" indent="-381000">
              <a:defRPr/>
            </a:pPr>
            <a:r>
              <a:rPr lang="en-GB" altLang="zh-CN" sz="2800" i="0" dirty="0"/>
              <a:t>Game between Sources and Friendly Jammers</a:t>
            </a:r>
          </a:p>
        </p:txBody>
      </p:sp>
      <p:sp>
        <p:nvSpPr>
          <p:cNvPr id="6" name="Rectangle 3"/>
          <p:cNvSpPr txBox="1">
            <a:spLocks noChangeArrowheads="1"/>
          </p:cNvSpPr>
          <p:nvPr>
            <p:custDataLst>
              <p:tags r:id="rId4"/>
            </p:custDataLst>
          </p:nvPr>
        </p:nvSpPr>
        <p:spPr>
          <a:xfrm>
            <a:off x="381000" y="1132114"/>
            <a:ext cx="8382000" cy="5181600"/>
          </a:xfrm>
          <a:prstGeom prst="rect">
            <a:avLst/>
          </a:prstGeom>
          <a:noFill/>
          <a:ln/>
        </p:spPr>
        <p:txBody>
          <a:bodyPr vert="horz" lIns="91440" tIns="45720" rIns="91440" bIns="45720" rtlCol="0">
            <a:normAutofit/>
          </a:bodyPr>
          <a:lstStyle/>
          <a:p>
            <a:pPr marL="342900" lvl="1" indent="-342900" algn="just" eaLnBrk="0" hangingPunct="0">
              <a:lnSpc>
                <a:spcPct val="95000"/>
              </a:lnSpc>
              <a:spcBef>
                <a:spcPct val="25000"/>
              </a:spcBef>
              <a:spcAft>
                <a:spcPct val="15000"/>
              </a:spcAft>
              <a:buClr>
                <a:schemeClr val="tx2"/>
              </a:buClr>
              <a:buSzPct val="75000"/>
              <a:buFont typeface="Wingdings" pitchFamily="2" charset="2"/>
              <a:buChar char="l"/>
              <a:defRPr/>
            </a:pPr>
            <a:r>
              <a:rPr lang="en-US" altLang="zh-CN" b="1" dirty="0" smtClean="0">
                <a:solidFill>
                  <a:srgbClr val="0070C0"/>
                </a:solidFill>
                <a:latin typeface="+mn-lt"/>
                <a:cs typeface="Times New Roman" pitchFamily="18" charset="0"/>
              </a:rPr>
              <a:t>Friendly Jammer </a:t>
            </a:r>
            <a:r>
              <a:rPr lang="en-US" altLang="zh-CN" b="1" dirty="0">
                <a:solidFill>
                  <a:srgbClr val="0070C0"/>
                </a:solidFill>
                <a:latin typeface="+mn-lt"/>
                <a:cs typeface="Times New Roman" pitchFamily="18" charset="0"/>
              </a:rPr>
              <a:t>Side </a:t>
            </a:r>
            <a:r>
              <a:rPr lang="en-US" altLang="zh-CN" b="1" dirty="0" smtClean="0">
                <a:solidFill>
                  <a:srgbClr val="0070C0"/>
                </a:solidFill>
                <a:latin typeface="+mn-lt"/>
                <a:cs typeface="Times New Roman" pitchFamily="18" charset="0"/>
              </a:rPr>
              <a:t>Game</a:t>
            </a:r>
          </a:p>
          <a:p>
            <a:pPr marL="0" lvl="1" eaLnBrk="0" hangingPunct="0">
              <a:lnSpc>
                <a:spcPct val="95000"/>
              </a:lnSpc>
              <a:spcBef>
                <a:spcPct val="25000"/>
              </a:spcBef>
              <a:spcAft>
                <a:spcPct val="15000"/>
              </a:spcAft>
              <a:buClr>
                <a:schemeClr val="tx2"/>
              </a:buClr>
              <a:buSzPct val="75000"/>
              <a:defRPr/>
            </a:pPr>
            <a:endParaRPr lang="en-US" altLang="zh-CN" sz="1800" dirty="0">
              <a:ln w="18415" cmpd="sng">
                <a:solidFill>
                  <a:srgbClr val="000000"/>
                </a:solidFill>
                <a:prstDash val="solid"/>
              </a:ln>
              <a:solidFill>
                <a:srgbClr val="000000"/>
              </a:solidFill>
              <a:cs typeface="Arial" pitchFamily="34" charset="0"/>
            </a:endParaRPr>
          </a:p>
          <a:p>
            <a:pPr marL="838200" lvl="1" indent="-381000" algn="just" fontAlgn="auto">
              <a:spcAft>
                <a:spcPts val="0"/>
              </a:spcAft>
              <a:buFont typeface="Georgia" pitchFamily="18" charset="0"/>
              <a:buChar char="―"/>
              <a:defRPr/>
            </a:pPr>
            <a:r>
              <a:rPr lang="en-GB" altLang="zh-CN" sz="2200" dirty="0" smtClean="0"/>
              <a:t>For </a:t>
            </a:r>
            <a:r>
              <a:rPr lang="en-GB" altLang="zh-CN" sz="2200" dirty="0"/>
              <a:t>the friendly jammer side, we define the utility function of each friendly jammer </a:t>
            </a:r>
            <a:r>
              <a:rPr lang="en-GB" altLang="zh-CN" sz="2200" dirty="0" smtClean="0"/>
              <a:t>as</a:t>
            </a:r>
          </a:p>
          <a:p>
            <a:pPr lvl="1" algn="just" fontAlgn="auto">
              <a:spcAft>
                <a:spcPts val="0"/>
              </a:spcAft>
              <a:defRPr/>
            </a:pPr>
            <a:endParaRPr lang="en-GB" altLang="zh-CN" sz="2200" dirty="0" smtClean="0"/>
          </a:p>
          <a:p>
            <a:pPr lvl="1" algn="just" fontAlgn="auto">
              <a:spcAft>
                <a:spcPts val="0"/>
              </a:spcAft>
              <a:defRPr/>
            </a:pPr>
            <a:r>
              <a:rPr lang="en-US" altLang="zh-CN" sz="2200" dirty="0" smtClean="0"/>
              <a:t>	</a:t>
            </a:r>
          </a:p>
          <a:p>
            <a:pPr marL="800100" lvl="1" indent="-342900" algn="just" fontAlgn="auto">
              <a:spcAft>
                <a:spcPts val="0"/>
              </a:spcAft>
              <a:buFont typeface="Georgia" pitchFamily="18" charset="0"/>
              <a:buChar char="―"/>
              <a:defRPr/>
            </a:pPr>
            <a:r>
              <a:rPr lang="en-US" altLang="zh-CN" sz="2200" dirty="0" smtClean="0"/>
              <a:t>where          is </a:t>
            </a:r>
            <a:r>
              <a:rPr lang="en-US" altLang="zh-CN" sz="2200" dirty="0"/>
              <a:t>a constant to balance the payment from </a:t>
            </a:r>
            <a:r>
              <a:rPr lang="en-US" altLang="zh-CN" sz="2200" dirty="0" smtClean="0"/>
              <a:t>the sources </a:t>
            </a:r>
            <a:r>
              <a:rPr lang="en-US" altLang="zh-CN" sz="2200" dirty="0"/>
              <a:t>and the transmission of the jammer itself. </a:t>
            </a:r>
            <a:r>
              <a:rPr lang="en-US" altLang="zh-CN" sz="2200" dirty="0" smtClean="0"/>
              <a:t>With different values </a:t>
            </a:r>
            <a:r>
              <a:rPr lang="en-US" altLang="zh-CN" sz="2200" dirty="0"/>
              <a:t>of    , the jammers have different strategies for asking the </a:t>
            </a:r>
            <a:r>
              <a:rPr lang="en-US" altLang="zh-CN" sz="2200" dirty="0" smtClean="0"/>
              <a:t>price    .</a:t>
            </a:r>
          </a:p>
          <a:p>
            <a:pPr lvl="1" algn="just" fontAlgn="auto">
              <a:spcAft>
                <a:spcPts val="0"/>
              </a:spcAft>
              <a:defRPr/>
            </a:pPr>
            <a:endParaRPr lang="en-US" altLang="zh-CN" sz="2200" dirty="0" smtClean="0"/>
          </a:p>
          <a:p>
            <a:pPr marL="838200" lvl="1" indent="-381000" algn="just" fontAlgn="auto">
              <a:spcAft>
                <a:spcPts val="0"/>
              </a:spcAft>
              <a:buFont typeface="Georgia" pitchFamily="18" charset="0"/>
              <a:buChar char="―"/>
              <a:defRPr/>
            </a:pPr>
            <a:r>
              <a:rPr lang="en-US" altLang="zh-CN" sz="2200" dirty="0" smtClean="0"/>
              <a:t>Here the </a:t>
            </a:r>
            <a:r>
              <a:rPr lang="en-US" altLang="zh-CN" sz="2200" dirty="0"/>
              <a:t>jamming power     </a:t>
            </a:r>
            <a:r>
              <a:rPr lang="en-US" altLang="zh-CN" sz="2200" dirty="0" smtClean="0"/>
              <a:t>is </a:t>
            </a:r>
            <a:r>
              <a:rPr lang="en-US" altLang="zh-CN" sz="2200" dirty="0"/>
              <a:t>also a function of the vector of </a:t>
            </a:r>
            <a:r>
              <a:rPr lang="en-US" altLang="zh-CN" sz="2200" dirty="0" smtClean="0"/>
              <a:t>prices                    , </a:t>
            </a:r>
            <a:r>
              <a:rPr lang="en-US" altLang="zh-CN" sz="2200" dirty="0"/>
              <a:t>as the amount of jamming power that the sources will buy also depends on the prices that the friendly jammers ask</a:t>
            </a:r>
            <a:r>
              <a:rPr lang="en-US" altLang="zh-CN" sz="2200" dirty="0" smtClean="0"/>
              <a:t>.</a:t>
            </a:r>
            <a:endParaRPr lang="en-GB" altLang="zh-CN" sz="2200" dirty="0"/>
          </a:p>
        </p:txBody>
      </p:sp>
      <p:graphicFrame>
        <p:nvGraphicFramePr>
          <p:cNvPr id="3" name="对象 2"/>
          <p:cNvGraphicFramePr>
            <a:graphicFrameLocks noChangeAspect="1"/>
          </p:cNvGraphicFramePr>
          <p:nvPr>
            <p:extLst>
              <p:ext uri="{D42A27DB-BD31-4B8C-83A1-F6EECF244321}">
                <p14:modId xmlns:p14="http://schemas.microsoft.com/office/powerpoint/2010/main" val="867773597"/>
              </p:ext>
            </p:extLst>
          </p:nvPr>
        </p:nvGraphicFramePr>
        <p:xfrm>
          <a:off x="3621621" y="2583540"/>
          <a:ext cx="2565093" cy="609600"/>
        </p:xfrm>
        <a:graphic>
          <a:graphicData uri="http://schemas.openxmlformats.org/presentationml/2006/ole">
            <mc:AlternateContent xmlns:mc="http://schemas.openxmlformats.org/markup-compatibility/2006">
              <mc:Choice xmlns:v="urn:schemas-microsoft-com:vml" Requires="v">
                <p:oleObj spid="_x0000_s172799" name="Equation" r:id="rId7" imgW="1282700" imgH="304800" progId="">
                  <p:embed/>
                </p:oleObj>
              </mc:Choice>
              <mc:Fallback>
                <p:oleObj name="Equation" r:id="rId7" imgW="1282700" imgH="304800" progId="">
                  <p:embed/>
                  <p:pic>
                    <p:nvPicPr>
                      <p:cNvPr id="0" name="Picture 5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21621" y="2583540"/>
                        <a:ext cx="2565093"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对象 3"/>
          <p:cNvGraphicFramePr>
            <a:graphicFrameLocks noChangeAspect="1"/>
          </p:cNvGraphicFramePr>
          <p:nvPr>
            <p:extLst>
              <p:ext uri="{D42A27DB-BD31-4B8C-83A1-F6EECF244321}">
                <p14:modId xmlns:p14="http://schemas.microsoft.com/office/powerpoint/2010/main" val="1164422130"/>
              </p:ext>
            </p:extLst>
          </p:nvPr>
        </p:nvGraphicFramePr>
        <p:xfrm>
          <a:off x="1977570" y="3262080"/>
          <a:ext cx="722312" cy="464491"/>
        </p:xfrm>
        <a:graphic>
          <a:graphicData uri="http://schemas.openxmlformats.org/presentationml/2006/ole">
            <mc:AlternateContent xmlns:mc="http://schemas.openxmlformats.org/markup-compatibility/2006">
              <mc:Choice xmlns:v="urn:schemas-microsoft-com:vml" Requires="v">
                <p:oleObj spid="_x0000_s172800" name="Equation" r:id="rId9" imgW="355446" imgH="228501" progId="">
                  <p:embed/>
                </p:oleObj>
              </mc:Choice>
              <mc:Fallback>
                <p:oleObj name="Equation" r:id="rId9" imgW="355446" imgH="228501" progId="">
                  <p:embed/>
                  <p:pic>
                    <p:nvPicPr>
                      <p:cNvPr id="0" name="Picture 5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77570" y="3262080"/>
                        <a:ext cx="722312" cy="464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对象 4"/>
          <p:cNvGraphicFramePr>
            <a:graphicFrameLocks noChangeAspect="1"/>
          </p:cNvGraphicFramePr>
          <p:nvPr>
            <p:extLst>
              <p:ext uri="{D42A27DB-BD31-4B8C-83A1-F6EECF244321}">
                <p14:modId xmlns:p14="http://schemas.microsoft.com/office/powerpoint/2010/main" val="2858809532"/>
              </p:ext>
            </p:extLst>
          </p:nvPr>
        </p:nvGraphicFramePr>
        <p:xfrm>
          <a:off x="1537832" y="3900714"/>
          <a:ext cx="287338" cy="469900"/>
        </p:xfrm>
        <a:graphic>
          <a:graphicData uri="http://schemas.openxmlformats.org/presentationml/2006/ole">
            <mc:AlternateContent xmlns:mc="http://schemas.openxmlformats.org/markup-compatibility/2006">
              <mc:Choice xmlns:v="urn:schemas-microsoft-com:vml" Requires="v">
                <p:oleObj spid="_x0000_s172801" name="Equation" r:id="rId11" imgW="139700" imgH="228600" progId="">
                  <p:embed/>
                </p:oleObj>
              </mc:Choice>
              <mc:Fallback>
                <p:oleObj name="Equation" r:id="rId11" imgW="139700" imgH="228600" progId="">
                  <p:embed/>
                  <p:pic>
                    <p:nvPicPr>
                      <p:cNvPr id="0" name="Picture 52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37832" y="3900714"/>
                        <a:ext cx="287338" cy="46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对象 7"/>
          <p:cNvGraphicFramePr>
            <a:graphicFrameLocks noChangeAspect="1"/>
          </p:cNvGraphicFramePr>
          <p:nvPr>
            <p:extLst>
              <p:ext uri="{D42A27DB-BD31-4B8C-83A1-F6EECF244321}">
                <p14:modId xmlns:p14="http://schemas.microsoft.com/office/powerpoint/2010/main" val="481072787"/>
              </p:ext>
            </p:extLst>
          </p:nvPr>
        </p:nvGraphicFramePr>
        <p:xfrm>
          <a:off x="8276772" y="3935865"/>
          <a:ext cx="300038" cy="436563"/>
        </p:xfrm>
        <a:graphic>
          <a:graphicData uri="http://schemas.openxmlformats.org/presentationml/2006/ole">
            <mc:AlternateContent xmlns:mc="http://schemas.openxmlformats.org/markup-compatibility/2006">
              <mc:Choice xmlns:v="urn:schemas-microsoft-com:vml" Requires="v">
                <p:oleObj spid="_x0000_s172802" name="Equation" r:id="rId13" imgW="177646" imgH="228402" progId="">
                  <p:embed/>
                </p:oleObj>
              </mc:Choice>
              <mc:Fallback>
                <p:oleObj name="Equation" r:id="rId13" imgW="177646" imgH="228402" progId="">
                  <p:embed/>
                  <p:pic>
                    <p:nvPicPr>
                      <p:cNvPr id="0" name="Picture 52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76772" y="3935865"/>
                        <a:ext cx="300038"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对象 8"/>
          <p:cNvGraphicFramePr>
            <a:graphicFrameLocks noChangeAspect="1"/>
          </p:cNvGraphicFramePr>
          <p:nvPr>
            <p:extLst>
              <p:ext uri="{D42A27DB-BD31-4B8C-83A1-F6EECF244321}">
                <p14:modId xmlns:p14="http://schemas.microsoft.com/office/powerpoint/2010/main" val="2443413187"/>
              </p:ext>
            </p:extLst>
          </p:nvPr>
        </p:nvGraphicFramePr>
        <p:xfrm>
          <a:off x="4298046" y="4561116"/>
          <a:ext cx="342900" cy="461962"/>
        </p:xfrm>
        <a:graphic>
          <a:graphicData uri="http://schemas.openxmlformats.org/presentationml/2006/ole">
            <mc:AlternateContent xmlns:mc="http://schemas.openxmlformats.org/markup-compatibility/2006">
              <mc:Choice xmlns:v="urn:schemas-microsoft-com:vml" Requires="v">
                <p:oleObj spid="_x0000_s172803" name="Equation" r:id="rId15" imgW="203112" imgH="241195" progId="">
                  <p:embed/>
                </p:oleObj>
              </mc:Choice>
              <mc:Fallback>
                <p:oleObj name="Equation" r:id="rId15" imgW="203112" imgH="241195" progId="">
                  <p:embed/>
                  <p:pic>
                    <p:nvPicPr>
                      <p:cNvPr id="0" name="Picture 52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98046" y="4561116"/>
                        <a:ext cx="342900"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对象 9"/>
          <p:cNvGraphicFramePr>
            <a:graphicFrameLocks noChangeAspect="1"/>
          </p:cNvGraphicFramePr>
          <p:nvPr>
            <p:extLst>
              <p:ext uri="{D42A27DB-BD31-4B8C-83A1-F6EECF244321}">
                <p14:modId xmlns:p14="http://schemas.microsoft.com/office/powerpoint/2010/main" val="3953761428"/>
              </p:ext>
            </p:extLst>
          </p:nvPr>
        </p:nvGraphicFramePr>
        <p:xfrm>
          <a:off x="2075544" y="4953002"/>
          <a:ext cx="1684338" cy="431800"/>
        </p:xfrm>
        <a:graphic>
          <a:graphicData uri="http://schemas.openxmlformats.org/presentationml/2006/ole">
            <mc:AlternateContent xmlns:mc="http://schemas.openxmlformats.org/markup-compatibility/2006">
              <mc:Choice xmlns:v="urn:schemas-microsoft-com:vml" Requires="v">
                <p:oleObj spid="_x0000_s172804" name="Equation" r:id="rId17" imgW="990170" imgH="253890" progId="">
                  <p:embed/>
                </p:oleObj>
              </mc:Choice>
              <mc:Fallback>
                <p:oleObj name="Equation" r:id="rId17" imgW="990170" imgH="253890" progId="">
                  <p:embed/>
                  <p:pic>
                    <p:nvPicPr>
                      <p:cNvPr id="0" name="Picture 52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75544" y="4953002"/>
                        <a:ext cx="1684338"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灯片编号占位符 10"/>
          <p:cNvSpPr>
            <a:spLocks noGrp="1"/>
          </p:cNvSpPr>
          <p:nvPr>
            <p:ph type="sldNum" sz="quarter" idx="11"/>
          </p:nvPr>
        </p:nvSpPr>
        <p:spPr/>
        <p:txBody>
          <a:bodyPr/>
          <a:lstStyle/>
          <a:p>
            <a:pPr>
              <a:defRPr/>
            </a:pPr>
            <a:r>
              <a:rPr lang="en-US" smtClean="0"/>
              <a:t>[</a:t>
            </a:r>
            <a:fld id="{76C16D65-260D-406F-A2BF-AB769FEB7B8A}" type="slidenum">
              <a:rPr lang="en-US" smtClean="0"/>
              <a:pPr>
                <a:defRPr/>
              </a:pPr>
              <a:t>90</a:t>
            </a:fld>
            <a:r>
              <a:rPr lang="en-US" smtClean="0"/>
              <a:t>]</a:t>
            </a:r>
            <a:endParaRPr lang="en-US" dirty="0"/>
          </a:p>
        </p:txBody>
      </p:sp>
    </p:spTree>
    <p:custDataLst>
      <p:tags r:id="rId2"/>
    </p:custDataLst>
    <p:extLst>
      <p:ext uri="{BB962C8B-B14F-4D97-AF65-F5344CB8AC3E}">
        <p14:creationId xmlns:p14="http://schemas.microsoft.com/office/powerpoint/2010/main" val="3577253337"/>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custDataLst>
              <p:tags r:id="rId3"/>
            </p:custDataLst>
          </p:nvPr>
        </p:nvSpPr>
        <p:spPr>
          <a:xfrm>
            <a:off x="304800" y="374807"/>
            <a:ext cx="8458200" cy="528602"/>
          </a:xfrm>
        </p:spPr>
        <p:txBody>
          <a:bodyPr>
            <a:noAutofit/>
            <a:scene3d>
              <a:camera prst="orthographicFront"/>
              <a:lightRig rig="glow" dir="tl">
                <a:rot lat="0" lon="0" rev="5400000"/>
              </a:lightRig>
            </a:scene3d>
            <a:sp3d contourW="12700">
              <a:contourClr>
                <a:schemeClr val="accent6">
                  <a:shade val="73000"/>
                </a:schemeClr>
              </a:contourClr>
            </a:sp3d>
          </a:bodyPr>
          <a:lstStyle/>
          <a:p>
            <a:pPr marL="381000" lvl="0" indent="-381000">
              <a:defRPr/>
            </a:pPr>
            <a:r>
              <a:rPr lang="en-GB" altLang="zh-CN" sz="2800" i="0" dirty="0"/>
              <a:t>Game between Sources and Friendly Jammers</a:t>
            </a:r>
          </a:p>
        </p:txBody>
      </p:sp>
      <p:sp>
        <p:nvSpPr>
          <p:cNvPr id="6" name="Rectangle 3"/>
          <p:cNvSpPr txBox="1">
            <a:spLocks noChangeArrowheads="1"/>
          </p:cNvSpPr>
          <p:nvPr>
            <p:custDataLst>
              <p:tags r:id="rId4"/>
            </p:custDataLst>
          </p:nvPr>
        </p:nvSpPr>
        <p:spPr>
          <a:xfrm>
            <a:off x="381000" y="1132114"/>
            <a:ext cx="8382000" cy="5181600"/>
          </a:xfrm>
          <a:prstGeom prst="rect">
            <a:avLst/>
          </a:prstGeom>
          <a:noFill/>
          <a:ln/>
        </p:spPr>
        <p:txBody>
          <a:bodyPr vert="horz" lIns="91440" tIns="45720" rIns="91440" bIns="45720" rtlCol="0">
            <a:normAutofit/>
          </a:bodyPr>
          <a:lstStyle/>
          <a:p>
            <a:pPr marL="342900" lvl="1" indent="-342900" algn="just" eaLnBrk="0" hangingPunct="0">
              <a:lnSpc>
                <a:spcPct val="95000"/>
              </a:lnSpc>
              <a:spcBef>
                <a:spcPct val="25000"/>
              </a:spcBef>
              <a:spcAft>
                <a:spcPct val="15000"/>
              </a:spcAft>
              <a:buClr>
                <a:schemeClr val="tx2"/>
              </a:buClr>
              <a:buSzPct val="75000"/>
              <a:buFont typeface="Wingdings" pitchFamily="2" charset="2"/>
              <a:buChar char="l"/>
              <a:defRPr/>
            </a:pPr>
            <a:r>
              <a:rPr lang="en-US" altLang="zh-CN" b="1" dirty="0" smtClean="0">
                <a:solidFill>
                  <a:srgbClr val="0070C0"/>
                </a:solidFill>
                <a:latin typeface="+mn-lt"/>
                <a:cs typeface="Times New Roman" pitchFamily="18" charset="0"/>
              </a:rPr>
              <a:t>Friendly Jammer </a:t>
            </a:r>
            <a:r>
              <a:rPr lang="en-US" altLang="zh-CN" b="1" dirty="0">
                <a:solidFill>
                  <a:srgbClr val="0070C0"/>
                </a:solidFill>
                <a:latin typeface="+mn-lt"/>
                <a:cs typeface="Times New Roman" pitchFamily="18" charset="0"/>
              </a:rPr>
              <a:t>Side </a:t>
            </a:r>
            <a:r>
              <a:rPr lang="en-US" altLang="zh-CN" b="1" dirty="0" smtClean="0">
                <a:solidFill>
                  <a:srgbClr val="0070C0"/>
                </a:solidFill>
                <a:latin typeface="+mn-lt"/>
                <a:cs typeface="Times New Roman" pitchFamily="18" charset="0"/>
              </a:rPr>
              <a:t>Game</a:t>
            </a:r>
          </a:p>
          <a:p>
            <a:pPr marL="0" lvl="1" eaLnBrk="0" hangingPunct="0">
              <a:lnSpc>
                <a:spcPct val="95000"/>
              </a:lnSpc>
              <a:spcBef>
                <a:spcPct val="25000"/>
              </a:spcBef>
              <a:spcAft>
                <a:spcPct val="15000"/>
              </a:spcAft>
              <a:buClr>
                <a:schemeClr val="tx2"/>
              </a:buClr>
              <a:buSzPct val="75000"/>
              <a:defRPr/>
            </a:pPr>
            <a:endParaRPr lang="en-US" altLang="zh-CN" sz="1800" dirty="0">
              <a:ln w="18415" cmpd="sng">
                <a:solidFill>
                  <a:srgbClr val="000000"/>
                </a:solidFill>
                <a:prstDash val="solid"/>
              </a:ln>
              <a:solidFill>
                <a:srgbClr val="000000"/>
              </a:solidFill>
              <a:cs typeface="Arial" pitchFamily="34" charset="0"/>
            </a:endParaRPr>
          </a:p>
          <a:p>
            <a:pPr marL="838200" lvl="1" indent="-381000" algn="just" fontAlgn="auto">
              <a:spcAft>
                <a:spcPts val="0"/>
              </a:spcAft>
              <a:buFont typeface="Georgia" pitchFamily="18" charset="0"/>
              <a:buChar char="―"/>
              <a:defRPr/>
            </a:pPr>
            <a:r>
              <a:rPr lang="en-GB" altLang="zh-CN" sz="2200" dirty="0" smtClean="0"/>
              <a:t>The friendly jammer side game can be expressed as </a:t>
            </a:r>
          </a:p>
          <a:p>
            <a:pPr lvl="1" algn="just" fontAlgn="auto">
              <a:spcAft>
                <a:spcPts val="0"/>
              </a:spcAft>
              <a:defRPr/>
            </a:pPr>
            <a:endParaRPr lang="en-GB" altLang="zh-CN" sz="2200" dirty="0" smtClean="0"/>
          </a:p>
          <a:p>
            <a:pPr lvl="1" algn="just" fontAlgn="auto">
              <a:spcAft>
                <a:spcPts val="0"/>
              </a:spcAft>
              <a:defRPr/>
            </a:pPr>
            <a:r>
              <a:rPr lang="en-US" altLang="zh-CN" sz="2200" dirty="0" smtClean="0"/>
              <a:t>	</a:t>
            </a:r>
          </a:p>
          <a:p>
            <a:pPr lvl="1" algn="just" fontAlgn="auto">
              <a:spcAft>
                <a:spcPts val="0"/>
              </a:spcAft>
              <a:defRPr/>
            </a:pPr>
            <a:endParaRPr lang="en-US" altLang="zh-CN" sz="2200" dirty="0" smtClean="0"/>
          </a:p>
          <a:p>
            <a:pPr marL="800100" lvl="1" indent="-342900" algn="just" fontAlgn="auto">
              <a:spcAft>
                <a:spcPts val="0"/>
              </a:spcAft>
              <a:buFont typeface="Georgia" pitchFamily="18" charset="0"/>
              <a:buChar char="―"/>
              <a:defRPr/>
            </a:pPr>
            <a:r>
              <a:rPr lang="en-US" altLang="zh-CN" sz="2200" dirty="0" smtClean="0"/>
              <a:t>The optimal asking price for jammer </a:t>
            </a:r>
            <a:r>
              <a:rPr lang="en-US" altLang="zh-CN" sz="2200" dirty="0" err="1" smtClean="0"/>
              <a:t>i</a:t>
            </a:r>
            <a:r>
              <a:rPr lang="en-US" altLang="zh-CN" sz="2200" dirty="0" smtClean="0"/>
              <a:t> can be given as</a:t>
            </a:r>
            <a:endParaRPr lang="en-GB" altLang="zh-CN" sz="2200" dirty="0"/>
          </a:p>
        </p:txBody>
      </p:sp>
      <p:graphicFrame>
        <p:nvGraphicFramePr>
          <p:cNvPr id="2" name="对象 1"/>
          <p:cNvGraphicFramePr>
            <a:graphicFrameLocks noChangeAspect="1"/>
          </p:cNvGraphicFramePr>
          <p:nvPr>
            <p:extLst>
              <p:ext uri="{D42A27DB-BD31-4B8C-83A1-F6EECF244321}">
                <p14:modId xmlns:p14="http://schemas.microsoft.com/office/powerpoint/2010/main" val="1564208292"/>
              </p:ext>
            </p:extLst>
          </p:nvPr>
        </p:nvGraphicFramePr>
        <p:xfrm>
          <a:off x="3429000" y="2438400"/>
          <a:ext cx="1905000" cy="618178"/>
        </p:xfrm>
        <a:graphic>
          <a:graphicData uri="http://schemas.openxmlformats.org/presentationml/2006/ole">
            <mc:AlternateContent xmlns:mc="http://schemas.openxmlformats.org/markup-compatibility/2006">
              <mc:Choice xmlns:v="urn:schemas-microsoft-com:vml" Requires="v">
                <p:oleObj spid="_x0000_s173311" name="Equation" r:id="rId7" imgW="901309" imgH="291973" progId="">
                  <p:embed/>
                </p:oleObj>
              </mc:Choice>
              <mc:Fallback>
                <p:oleObj name="Equation" r:id="rId7" imgW="901309" imgH="291973" progId="">
                  <p:embed/>
                  <p:pic>
                    <p:nvPicPr>
                      <p:cNvPr id="0" name="Picture 17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0" y="2438400"/>
                        <a:ext cx="1905000" cy="6181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对象 10"/>
          <p:cNvGraphicFramePr>
            <a:graphicFrameLocks noChangeAspect="1"/>
          </p:cNvGraphicFramePr>
          <p:nvPr>
            <p:extLst>
              <p:ext uri="{D42A27DB-BD31-4B8C-83A1-F6EECF244321}">
                <p14:modId xmlns:p14="http://schemas.microsoft.com/office/powerpoint/2010/main" val="906273917"/>
              </p:ext>
            </p:extLst>
          </p:nvPr>
        </p:nvGraphicFramePr>
        <p:xfrm>
          <a:off x="2590800" y="3810000"/>
          <a:ext cx="4184175" cy="647700"/>
        </p:xfrm>
        <a:graphic>
          <a:graphicData uri="http://schemas.openxmlformats.org/presentationml/2006/ole">
            <mc:AlternateContent xmlns:mc="http://schemas.openxmlformats.org/markup-compatibility/2006">
              <mc:Choice xmlns:v="urn:schemas-microsoft-com:vml" Requires="v">
                <p:oleObj spid="_x0000_s173312" name="Equation" r:id="rId9" imgW="2133600" imgH="330200" progId="">
                  <p:embed/>
                </p:oleObj>
              </mc:Choice>
              <mc:Fallback>
                <p:oleObj name="Equation" r:id="rId9" imgW="2133600" imgH="330200" progId="">
                  <p:embed/>
                  <p:pic>
                    <p:nvPicPr>
                      <p:cNvPr id="0" name="Picture 17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90800" y="3810000"/>
                        <a:ext cx="4184175"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灯片编号占位符 3"/>
          <p:cNvSpPr>
            <a:spLocks noGrp="1"/>
          </p:cNvSpPr>
          <p:nvPr>
            <p:ph type="sldNum" sz="quarter" idx="11"/>
          </p:nvPr>
        </p:nvSpPr>
        <p:spPr/>
        <p:txBody>
          <a:bodyPr/>
          <a:lstStyle/>
          <a:p>
            <a:pPr>
              <a:defRPr/>
            </a:pPr>
            <a:r>
              <a:rPr lang="en-US" smtClean="0"/>
              <a:t>[</a:t>
            </a:r>
            <a:fld id="{76C16D65-260D-406F-A2BF-AB769FEB7B8A}" type="slidenum">
              <a:rPr lang="en-US" smtClean="0"/>
              <a:pPr>
                <a:defRPr/>
              </a:pPr>
              <a:t>91</a:t>
            </a:fld>
            <a:r>
              <a:rPr lang="en-US" smtClean="0"/>
              <a:t>]</a:t>
            </a:r>
            <a:endParaRPr lang="en-US" dirty="0"/>
          </a:p>
        </p:txBody>
      </p:sp>
    </p:spTree>
    <p:custDataLst>
      <p:tags r:id="rId2"/>
    </p:custDataLst>
    <p:extLst>
      <p:ext uri="{BB962C8B-B14F-4D97-AF65-F5344CB8AC3E}">
        <p14:creationId xmlns:p14="http://schemas.microsoft.com/office/powerpoint/2010/main" val="1745813476"/>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custDataLst>
              <p:tags r:id="rId3"/>
            </p:custDataLst>
          </p:nvPr>
        </p:nvSpPr>
        <p:spPr>
          <a:xfrm>
            <a:off x="304800" y="374807"/>
            <a:ext cx="8458200" cy="528602"/>
          </a:xfrm>
        </p:spPr>
        <p:txBody>
          <a:bodyPr>
            <a:noAutofit/>
            <a:scene3d>
              <a:camera prst="orthographicFront"/>
              <a:lightRig rig="glow" dir="tl">
                <a:rot lat="0" lon="0" rev="5400000"/>
              </a:lightRig>
            </a:scene3d>
            <a:sp3d contourW="12700">
              <a:contourClr>
                <a:schemeClr val="accent6">
                  <a:shade val="73000"/>
                </a:schemeClr>
              </a:contourClr>
            </a:sp3d>
          </a:bodyPr>
          <a:lstStyle/>
          <a:p>
            <a:pPr marL="381000" lvl="0" indent="-381000">
              <a:defRPr/>
            </a:pPr>
            <a:r>
              <a:rPr lang="en-GB" altLang="zh-CN" sz="2800" i="0" dirty="0"/>
              <a:t>Game between Sources and Friendly Jammers</a:t>
            </a:r>
          </a:p>
        </p:txBody>
      </p:sp>
      <p:sp>
        <p:nvSpPr>
          <p:cNvPr id="6" name="Rectangle 3"/>
          <p:cNvSpPr txBox="1">
            <a:spLocks noChangeArrowheads="1"/>
          </p:cNvSpPr>
          <p:nvPr>
            <p:custDataLst>
              <p:tags r:id="rId4"/>
            </p:custDataLst>
          </p:nvPr>
        </p:nvSpPr>
        <p:spPr>
          <a:xfrm>
            <a:off x="381000" y="1132114"/>
            <a:ext cx="8382000" cy="5181600"/>
          </a:xfrm>
          <a:prstGeom prst="rect">
            <a:avLst/>
          </a:prstGeom>
          <a:noFill/>
          <a:ln/>
        </p:spPr>
        <p:txBody>
          <a:bodyPr vert="horz" lIns="91440" tIns="45720" rIns="91440" bIns="45720" rtlCol="0">
            <a:normAutofit/>
          </a:bodyPr>
          <a:lstStyle/>
          <a:p>
            <a:pPr marL="342900" lvl="1" indent="-342900" algn="just" eaLnBrk="0" hangingPunct="0">
              <a:lnSpc>
                <a:spcPct val="95000"/>
              </a:lnSpc>
              <a:spcBef>
                <a:spcPct val="25000"/>
              </a:spcBef>
              <a:spcAft>
                <a:spcPct val="15000"/>
              </a:spcAft>
              <a:buClr>
                <a:schemeClr val="tx2"/>
              </a:buClr>
              <a:buSzPct val="75000"/>
              <a:buFont typeface="Wingdings" pitchFamily="2" charset="2"/>
              <a:buChar char="l"/>
              <a:defRPr/>
            </a:pPr>
            <a:r>
              <a:rPr lang="en-US" altLang="zh-CN" sz="2600" b="1" dirty="0" smtClean="0">
                <a:solidFill>
                  <a:srgbClr val="0070C0"/>
                </a:solidFill>
                <a:latin typeface="+mn-lt"/>
                <a:cs typeface="Times New Roman" pitchFamily="18" charset="0"/>
              </a:rPr>
              <a:t>Distributed Algorithm</a:t>
            </a:r>
          </a:p>
          <a:p>
            <a:pPr marL="0" lvl="1" algn="just" eaLnBrk="0" hangingPunct="0">
              <a:lnSpc>
                <a:spcPct val="95000"/>
              </a:lnSpc>
              <a:spcBef>
                <a:spcPct val="25000"/>
              </a:spcBef>
              <a:spcAft>
                <a:spcPct val="15000"/>
              </a:spcAft>
              <a:buClr>
                <a:schemeClr val="tx2"/>
              </a:buClr>
              <a:buSzPct val="75000"/>
              <a:defRPr/>
            </a:pPr>
            <a:endParaRPr lang="en-US" altLang="zh-CN" sz="1800" dirty="0" smtClean="0"/>
          </a:p>
          <a:p>
            <a:pPr lvl="2" indent="-457200" algn="just" eaLnBrk="0" hangingPunct="0">
              <a:lnSpc>
                <a:spcPct val="95000"/>
              </a:lnSpc>
              <a:spcBef>
                <a:spcPct val="25000"/>
              </a:spcBef>
              <a:spcAft>
                <a:spcPct val="15000"/>
              </a:spcAft>
              <a:buClr>
                <a:schemeClr val="tx2"/>
              </a:buClr>
              <a:buSzPct val="100000"/>
              <a:buFont typeface="Georgia" pitchFamily="18" charset="0"/>
              <a:buChar char="―"/>
              <a:defRPr/>
            </a:pPr>
            <a:r>
              <a:rPr lang="en-US" altLang="zh-CN" sz="2200" dirty="0" smtClean="0"/>
              <a:t>From </a:t>
            </a:r>
            <a:r>
              <a:rPr lang="en-US" altLang="zh-CN" sz="2200" dirty="0"/>
              <a:t>above, we </a:t>
            </a:r>
            <a:r>
              <a:rPr lang="en-US" altLang="zh-CN" sz="2200" dirty="0" smtClean="0"/>
              <a:t>have</a:t>
            </a:r>
          </a:p>
          <a:p>
            <a:pPr lvl="2" indent="-457200" algn="just" eaLnBrk="0" hangingPunct="0">
              <a:lnSpc>
                <a:spcPct val="95000"/>
              </a:lnSpc>
              <a:spcBef>
                <a:spcPct val="25000"/>
              </a:spcBef>
              <a:spcAft>
                <a:spcPct val="15000"/>
              </a:spcAft>
              <a:buClr>
                <a:schemeClr val="tx2"/>
              </a:buClr>
              <a:buSzPct val="100000"/>
              <a:buFont typeface="Georgia" pitchFamily="18" charset="0"/>
              <a:buChar char="―"/>
              <a:defRPr/>
            </a:pPr>
            <a:endParaRPr lang="en-US" altLang="zh-CN" sz="2200" dirty="0"/>
          </a:p>
          <a:p>
            <a:pPr lvl="2" indent="-457200" algn="just" eaLnBrk="0" hangingPunct="0">
              <a:lnSpc>
                <a:spcPct val="95000"/>
              </a:lnSpc>
              <a:spcBef>
                <a:spcPct val="25000"/>
              </a:spcBef>
              <a:spcAft>
                <a:spcPct val="15000"/>
              </a:spcAft>
              <a:buClr>
                <a:schemeClr val="tx2"/>
              </a:buClr>
              <a:buSzPct val="100000"/>
              <a:buFont typeface="Georgia" pitchFamily="18" charset="0"/>
              <a:buChar char="―"/>
              <a:defRPr/>
            </a:pPr>
            <a:endParaRPr lang="en-US" altLang="zh-CN" sz="2200" dirty="0" smtClean="0"/>
          </a:p>
          <a:p>
            <a:pPr lvl="2" indent="-457200" algn="just" eaLnBrk="0" hangingPunct="0">
              <a:lnSpc>
                <a:spcPct val="95000"/>
              </a:lnSpc>
              <a:spcBef>
                <a:spcPct val="25000"/>
              </a:spcBef>
              <a:spcAft>
                <a:spcPct val="15000"/>
              </a:spcAft>
              <a:buClr>
                <a:schemeClr val="tx2"/>
              </a:buClr>
              <a:buSzPct val="100000"/>
              <a:buFont typeface="Georgia" pitchFamily="18" charset="0"/>
              <a:buChar char="―"/>
              <a:defRPr/>
            </a:pPr>
            <a:endParaRPr lang="en-US" altLang="zh-CN" sz="2200" dirty="0" smtClean="0"/>
          </a:p>
          <a:p>
            <a:pPr lvl="2" indent="-457200" algn="just" eaLnBrk="0" hangingPunct="0">
              <a:lnSpc>
                <a:spcPct val="95000"/>
              </a:lnSpc>
              <a:spcBef>
                <a:spcPct val="25000"/>
              </a:spcBef>
              <a:spcAft>
                <a:spcPct val="15000"/>
              </a:spcAft>
              <a:buClr>
                <a:schemeClr val="tx2"/>
              </a:buClr>
              <a:buSzPct val="100000"/>
              <a:buFont typeface="Georgia" pitchFamily="18" charset="0"/>
              <a:buChar char="―"/>
              <a:defRPr/>
            </a:pPr>
            <a:r>
              <a:rPr lang="en-US" altLang="zh-CN" sz="2200" dirty="0" smtClean="0"/>
              <a:t>where                                 ,          is </a:t>
            </a:r>
            <a:r>
              <a:rPr lang="en-US" altLang="zh-CN" sz="2200" dirty="0"/>
              <a:t>a function of  </a:t>
            </a:r>
            <a:r>
              <a:rPr lang="en-US" altLang="zh-CN" sz="2200" dirty="0" smtClean="0"/>
              <a:t>m, </a:t>
            </a:r>
            <a:r>
              <a:rPr lang="en-US" altLang="zh-CN" sz="2200" dirty="0"/>
              <a:t>and </a:t>
            </a:r>
            <a:r>
              <a:rPr lang="en-US" altLang="zh-CN" sz="2200" dirty="0" smtClean="0"/>
              <a:t>         </a:t>
            </a:r>
            <a:r>
              <a:rPr lang="en-US" altLang="zh-CN" sz="2200" dirty="0"/>
              <a:t>i</a:t>
            </a:r>
            <a:r>
              <a:rPr lang="en-US" altLang="zh-CN" sz="2200" dirty="0" smtClean="0"/>
              <a:t>s </a:t>
            </a:r>
            <a:r>
              <a:rPr lang="en-US" altLang="zh-CN" sz="2200" dirty="0"/>
              <a:t>the price update function for friendly jammer </a:t>
            </a:r>
            <a:r>
              <a:rPr lang="en-US" altLang="zh-CN" sz="2200" dirty="0" err="1" smtClean="0"/>
              <a:t>i</a:t>
            </a:r>
            <a:r>
              <a:rPr lang="en-US" altLang="zh-CN" sz="2200" dirty="0" smtClean="0"/>
              <a:t>.</a:t>
            </a:r>
          </a:p>
          <a:p>
            <a:pPr lvl="2" indent="-457200" algn="just" eaLnBrk="0" hangingPunct="0">
              <a:lnSpc>
                <a:spcPct val="95000"/>
              </a:lnSpc>
              <a:spcBef>
                <a:spcPct val="25000"/>
              </a:spcBef>
              <a:spcAft>
                <a:spcPct val="15000"/>
              </a:spcAft>
              <a:buClr>
                <a:schemeClr val="tx2"/>
              </a:buClr>
              <a:buSzPct val="100000"/>
              <a:buFont typeface="Georgia" pitchFamily="18" charset="0"/>
              <a:buChar char="―"/>
              <a:defRPr/>
            </a:pPr>
            <a:r>
              <a:rPr lang="en-US" altLang="zh-CN" sz="2200" dirty="0" smtClean="0"/>
              <a:t>The </a:t>
            </a:r>
            <a:r>
              <a:rPr lang="en-US" altLang="zh-CN" sz="2200" dirty="0"/>
              <a:t>distributed algorithm can be expressed in a vector form </a:t>
            </a:r>
            <a:r>
              <a:rPr lang="en-US" altLang="zh-CN" sz="2200" dirty="0" smtClean="0"/>
              <a:t>as</a:t>
            </a:r>
          </a:p>
          <a:p>
            <a:pPr lvl="2" indent="-457200" algn="just" eaLnBrk="0" hangingPunct="0">
              <a:lnSpc>
                <a:spcPct val="95000"/>
              </a:lnSpc>
              <a:spcBef>
                <a:spcPct val="25000"/>
              </a:spcBef>
              <a:spcAft>
                <a:spcPct val="15000"/>
              </a:spcAft>
              <a:buClr>
                <a:schemeClr val="tx2"/>
              </a:buClr>
              <a:buSzPct val="100000"/>
              <a:buFont typeface="Georgia" pitchFamily="18" charset="0"/>
              <a:buChar char="―"/>
              <a:defRPr/>
            </a:pPr>
            <a:endParaRPr lang="en-US" altLang="zh-CN" sz="2200" dirty="0"/>
          </a:p>
          <a:p>
            <a:pPr lvl="2" indent="-457200" algn="just" eaLnBrk="0" hangingPunct="0">
              <a:lnSpc>
                <a:spcPct val="95000"/>
              </a:lnSpc>
              <a:spcBef>
                <a:spcPct val="25000"/>
              </a:spcBef>
              <a:spcAft>
                <a:spcPct val="15000"/>
              </a:spcAft>
              <a:buClr>
                <a:schemeClr val="tx2"/>
              </a:buClr>
              <a:buSzPct val="100000"/>
              <a:buFont typeface="Georgia" pitchFamily="18" charset="0"/>
              <a:buChar char="―"/>
              <a:defRPr/>
            </a:pPr>
            <a:r>
              <a:rPr lang="en-US" altLang="zh-CN" sz="2200" dirty="0" smtClean="0"/>
              <a:t>where                        , </a:t>
            </a:r>
            <a:r>
              <a:rPr lang="en-US" altLang="zh-CN" sz="2200" dirty="0"/>
              <a:t>and the iteration is from time t to time </a:t>
            </a:r>
            <a:r>
              <a:rPr lang="en-US" altLang="zh-CN" sz="2200" dirty="0" smtClean="0"/>
              <a:t>t+1.</a:t>
            </a:r>
            <a:endParaRPr lang="en-GB" altLang="zh-CN" sz="2200" dirty="0"/>
          </a:p>
        </p:txBody>
      </p:sp>
      <p:graphicFrame>
        <p:nvGraphicFramePr>
          <p:cNvPr id="3" name="对象 2"/>
          <p:cNvGraphicFramePr>
            <a:graphicFrameLocks noChangeAspect="1"/>
          </p:cNvGraphicFramePr>
          <p:nvPr>
            <p:extLst>
              <p:ext uri="{D42A27DB-BD31-4B8C-83A1-F6EECF244321}">
                <p14:modId xmlns:p14="http://schemas.microsoft.com/office/powerpoint/2010/main" val="3855966229"/>
              </p:ext>
            </p:extLst>
          </p:nvPr>
        </p:nvGraphicFramePr>
        <p:xfrm>
          <a:off x="3505200" y="2427510"/>
          <a:ext cx="2836863" cy="1349375"/>
        </p:xfrm>
        <a:graphic>
          <a:graphicData uri="http://schemas.openxmlformats.org/presentationml/2006/ole">
            <mc:AlternateContent xmlns:mc="http://schemas.openxmlformats.org/markup-compatibility/2006">
              <mc:Choice xmlns:v="urn:schemas-microsoft-com:vml" Requires="v">
                <p:oleObj spid="_x0000_s174817" name="Equation" r:id="rId7" imgW="1524000" imgH="723900" progId="">
                  <p:embed/>
                </p:oleObj>
              </mc:Choice>
              <mc:Fallback>
                <p:oleObj name="Equation" r:id="rId7" imgW="1524000" imgH="723900" progId="">
                  <p:embed/>
                  <p:pic>
                    <p:nvPicPr>
                      <p:cNvPr id="0" name="Picture 48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5200" y="2427510"/>
                        <a:ext cx="2836863" cy="1349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对象 3"/>
          <p:cNvGraphicFramePr>
            <a:graphicFrameLocks noChangeAspect="1"/>
          </p:cNvGraphicFramePr>
          <p:nvPr>
            <p:extLst>
              <p:ext uri="{D42A27DB-BD31-4B8C-83A1-F6EECF244321}">
                <p14:modId xmlns:p14="http://schemas.microsoft.com/office/powerpoint/2010/main" val="1376800627"/>
              </p:ext>
            </p:extLst>
          </p:nvPr>
        </p:nvGraphicFramePr>
        <p:xfrm>
          <a:off x="2177143" y="3785957"/>
          <a:ext cx="2286000" cy="487801"/>
        </p:xfrm>
        <a:graphic>
          <a:graphicData uri="http://schemas.openxmlformats.org/presentationml/2006/ole">
            <mc:AlternateContent xmlns:mc="http://schemas.openxmlformats.org/markup-compatibility/2006">
              <mc:Choice xmlns:v="urn:schemas-microsoft-com:vml" Requires="v">
                <p:oleObj spid="_x0000_s174818" name="Equation" r:id="rId9" imgW="1308100" imgH="279400" progId="">
                  <p:embed/>
                </p:oleObj>
              </mc:Choice>
              <mc:Fallback>
                <p:oleObj name="Equation" r:id="rId9" imgW="1308100" imgH="279400" progId="">
                  <p:embed/>
                  <p:pic>
                    <p:nvPicPr>
                      <p:cNvPr id="0" name="Picture 48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77143" y="3785957"/>
                        <a:ext cx="2286000" cy="48780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对象 4"/>
          <p:cNvGraphicFramePr>
            <a:graphicFrameLocks noChangeAspect="1"/>
          </p:cNvGraphicFramePr>
          <p:nvPr>
            <p:extLst>
              <p:ext uri="{D42A27DB-BD31-4B8C-83A1-F6EECF244321}">
                <p14:modId xmlns:p14="http://schemas.microsoft.com/office/powerpoint/2010/main" val="2213397074"/>
              </p:ext>
            </p:extLst>
          </p:nvPr>
        </p:nvGraphicFramePr>
        <p:xfrm>
          <a:off x="4574726" y="3805460"/>
          <a:ext cx="604838" cy="431800"/>
        </p:xfrm>
        <a:graphic>
          <a:graphicData uri="http://schemas.openxmlformats.org/presentationml/2006/ole">
            <mc:AlternateContent xmlns:mc="http://schemas.openxmlformats.org/markup-compatibility/2006">
              <mc:Choice xmlns:v="urn:schemas-microsoft-com:vml" Requires="v">
                <p:oleObj spid="_x0000_s174819" name="Equation" r:id="rId11" imgW="355292" imgH="253780" progId="">
                  <p:embed/>
                </p:oleObj>
              </mc:Choice>
              <mc:Fallback>
                <p:oleObj name="Equation" r:id="rId11" imgW="355292" imgH="253780" progId="">
                  <p:embed/>
                  <p:pic>
                    <p:nvPicPr>
                      <p:cNvPr id="0" name="Picture 49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4726" y="3805460"/>
                        <a:ext cx="604838"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对象 7"/>
          <p:cNvGraphicFramePr>
            <a:graphicFrameLocks noChangeAspect="1"/>
          </p:cNvGraphicFramePr>
          <p:nvPr>
            <p:extLst>
              <p:ext uri="{D42A27DB-BD31-4B8C-83A1-F6EECF244321}">
                <p14:modId xmlns:p14="http://schemas.microsoft.com/office/powerpoint/2010/main" val="1903078912"/>
              </p:ext>
            </p:extLst>
          </p:nvPr>
        </p:nvGraphicFramePr>
        <p:xfrm>
          <a:off x="7805058" y="3824510"/>
          <a:ext cx="712787" cy="431800"/>
        </p:xfrm>
        <a:graphic>
          <a:graphicData uri="http://schemas.openxmlformats.org/presentationml/2006/ole">
            <mc:AlternateContent xmlns:mc="http://schemas.openxmlformats.org/markup-compatibility/2006">
              <mc:Choice xmlns:v="urn:schemas-microsoft-com:vml" Requires="v">
                <p:oleObj spid="_x0000_s174820" name="Equation" r:id="rId13" imgW="418918" imgH="253890" progId="">
                  <p:embed/>
                </p:oleObj>
              </mc:Choice>
              <mc:Fallback>
                <p:oleObj name="Equation" r:id="rId13" imgW="418918" imgH="253890" progId="">
                  <p:embed/>
                  <p:pic>
                    <p:nvPicPr>
                      <p:cNvPr id="0" name="Picture 49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05058" y="3824510"/>
                        <a:ext cx="712787"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对象 8"/>
          <p:cNvGraphicFramePr>
            <a:graphicFrameLocks noChangeAspect="1"/>
          </p:cNvGraphicFramePr>
          <p:nvPr>
            <p:extLst>
              <p:ext uri="{D42A27DB-BD31-4B8C-83A1-F6EECF244321}">
                <p14:modId xmlns:p14="http://schemas.microsoft.com/office/powerpoint/2010/main" val="2084411361"/>
              </p:ext>
            </p:extLst>
          </p:nvPr>
        </p:nvGraphicFramePr>
        <p:xfrm>
          <a:off x="3783012" y="5043708"/>
          <a:ext cx="2160588" cy="458787"/>
        </p:xfrm>
        <a:graphic>
          <a:graphicData uri="http://schemas.openxmlformats.org/presentationml/2006/ole">
            <mc:AlternateContent xmlns:mc="http://schemas.openxmlformats.org/markup-compatibility/2006">
              <mc:Choice xmlns:v="urn:schemas-microsoft-com:vml" Requires="v">
                <p:oleObj spid="_x0000_s174821" name="Equation" r:id="rId15" imgW="1193800" imgH="254000" progId="">
                  <p:embed/>
                </p:oleObj>
              </mc:Choice>
              <mc:Fallback>
                <p:oleObj name="Equation" r:id="rId15" imgW="1193800" imgH="254000" progId="">
                  <p:embed/>
                  <p:pic>
                    <p:nvPicPr>
                      <p:cNvPr id="0" name="Picture 49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83012" y="5043708"/>
                        <a:ext cx="2160588" cy="458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对象 9"/>
          <p:cNvGraphicFramePr>
            <a:graphicFrameLocks noChangeAspect="1"/>
          </p:cNvGraphicFramePr>
          <p:nvPr>
            <p:extLst>
              <p:ext uri="{D42A27DB-BD31-4B8C-83A1-F6EECF244321}">
                <p14:modId xmlns:p14="http://schemas.microsoft.com/office/powerpoint/2010/main" val="4217342847"/>
              </p:ext>
            </p:extLst>
          </p:nvPr>
        </p:nvGraphicFramePr>
        <p:xfrm>
          <a:off x="2129976" y="5515422"/>
          <a:ext cx="1663700" cy="430212"/>
        </p:xfrm>
        <a:graphic>
          <a:graphicData uri="http://schemas.openxmlformats.org/presentationml/2006/ole">
            <mc:AlternateContent xmlns:mc="http://schemas.openxmlformats.org/markup-compatibility/2006">
              <mc:Choice xmlns:v="urn:schemas-microsoft-com:vml" Requires="v">
                <p:oleObj spid="_x0000_s174822" name="Equation" r:id="rId17" imgW="1079500" imgH="279400" progId="">
                  <p:embed/>
                </p:oleObj>
              </mc:Choice>
              <mc:Fallback>
                <p:oleObj name="Equation" r:id="rId17" imgW="1079500" imgH="279400" progId="">
                  <p:embed/>
                  <p:pic>
                    <p:nvPicPr>
                      <p:cNvPr id="0" name="Picture 49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29976" y="5515422"/>
                        <a:ext cx="1663700" cy="430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灯片编号占位符 10"/>
          <p:cNvSpPr>
            <a:spLocks noGrp="1"/>
          </p:cNvSpPr>
          <p:nvPr>
            <p:ph type="sldNum" sz="quarter" idx="11"/>
          </p:nvPr>
        </p:nvSpPr>
        <p:spPr/>
        <p:txBody>
          <a:bodyPr/>
          <a:lstStyle/>
          <a:p>
            <a:pPr>
              <a:defRPr/>
            </a:pPr>
            <a:r>
              <a:rPr lang="en-US" smtClean="0"/>
              <a:t>[</a:t>
            </a:r>
            <a:fld id="{76C16D65-260D-406F-A2BF-AB769FEB7B8A}" type="slidenum">
              <a:rPr lang="en-US" smtClean="0"/>
              <a:pPr>
                <a:defRPr/>
              </a:pPr>
              <a:t>92</a:t>
            </a:fld>
            <a:r>
              <a:rPr lang="en-US" smtClean="0"/>
              <a:t>]</a:t>
            </a:r>
            <a:endParaRPr lang="en-US" dirty="0"/>
          </a:p>
        </p:txBody>
      </p:sp>
    </p:spTree>
    <p:custDataLst>
      <p:tags r:id="rId2"/>
    </p:custDataLst>
    <p:extLst>
      <p:ext uri="{BB962C8B-B14F-4D97-AF65-F5344CB8AC3E}">
        <p14:creationId xmlns:p14="http://schemas.microsoft.com/office/powerpoint/2010/main" val="2969888380"/>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idx="1"/>
            <p:custDataLst>
              <p:tags r:id="rId3"/>
            </p:custDataLst>
          </p:nvPr>
        </p:nvSpPr>
        <p:spPr>
          <a:ln>
            <a:miter lim="800000"/>
            <a:headEnd/>
            <a:tailEnd/>
          </a:ln>
          <a:extLst/>
        </p:spPr>
        <p:txBody>
          <a:bodyPr/>
          <a:lstStyle/>
          <a:p>
            <a:pPr marL="381000" indent="-381000">
              <a:spcBef>
                <a:spcPct val="0"/>
              </a:spcBef>
              <a:buClrTx/>
              <a:buFont typeface="Wingdings" pitchFamily="2" charset="2"/>
              <a:buChar char="ü"/>
              <a:defRPr/>
            </a:pPr>
            <a:r>
              <a:rPr lang="en-GB" b="1" dirty="0">
                <a:effectLst>
                  <a:outerShdw blurRad="38100" dist="38100" dir="2700000" algn="tl">
                    <a:srgbClr val="000000">
                      <a:alpha val="43137"/>
                    </a:srgbClr>
                  </a:outerShdw>
                </a:effectLst>
                <a:ea typeface="ＭＳ Ｐゴシック" pitchFamily="34" charset="-128"/>
                <a:cs typeface="Times New Roman" pitchFamily="18" charset="0"/>
              </a:rPr>
              <a:t>The Special Case without Jammers</a:t>
            </a:r>
          </a:p>
          <a:p>
            <a:pPr marL="381000" indent="-381000">
              <a:spcBef>
                <a:spcPct val="0"/>
              </a:spcBef>
              <a:buClr>
                <a:srgbClr val="7030A0"/>
              </a:buClr>
              <a:buFont typeface="Wingdings" pitchFamily="2" charset="2"/>
              <a:buNone/>
              <a:defRPr/>
            </a:pPr>
            <a:endParaRPr lang="en-GB" sz="1800" dirty="0" smtClean="0">
              <a:ln w="18415" cmpd="sng">
                <a:solidFill>
                  <a:srgbClr val="000000"/>
                </a:solidFill>
                <a:prstDash val="solid"/>
              </a:ln>
              <a:solidFill>
                <a:srgbClr val="000000"/>
              </a:solidFill>
              <a:cs typeface="Arial" pitchFamily="34" charset="0"/>
            </a:endParaRPr>
          </a:p>
          <a:p>
            <a:pPr marL="381000" indent="-381000">
              <a:spcBef>
                <a:spcPct val="0"/>
              </a:spcBef>
              <a:buClr>
                <a:srgbClr val="011643"/>
              </a:buClr>
              <a:buFont typeface="Wingdings" pitchFamily="2" charset="2"/>
              <a:buChar char="u"/>
              <a:defRPr/>
            </a:pPr>
            <a:endParaRPr lang="en-GB" dirty="0" smtClean="0"/>
          </a:p>
        </p:txBody>
      </p:sp>
      <p:pic>
        <p:nvPicPr>
          <p:cNvPr id="126979" name="图片 3" descr="截图02.pn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 y="1905000"/>
            <a:ext cx="4719124"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6980" name="对象 6"/>
          <p:cNvGraphicFramePr>
            <a:graphicFrameLocks noChangeAspect="1"/>
          </p:cNvGraphicFramePr>
          <p:nvPr/>
        </p:nvGraphicFramePr>
        <p:xfrm>
          <a:off x="1219200" y="5715000"/>
          <a:ext cx="2016125" cy="439738"/>
        </p:xfrm>
        <a:graphic>
          <a:graphicData uri="http://schemas.openxmlformats.org/presentationml/2006/ole">
            <mc:AlternateContent xmlns:mc="http://schemas.openxmlformats.org/markup-compatibility/2006">
              <mc:Choice xmlns:v="urn:schemas-microsoft-com:vml" Requires="v">
                <p:oleObj spid="_x0000_s127466" name="Equation" r:id="rId8" imgW="1104900" imgH="241300" progId="">
                  <p:embed/>
                </p:oleObj>
              </mc:Choice>
              <mc:Fallback>
                <p:oleObj name="Equation" r:id="rId8" imgW="1104900" imgH="241300" progId="">
                  <p:embed/>
                  <p:pic>
                    <p:nvPicPr>
                      <p:cNvPr id="0" name="Picture 40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9200" y="5715000"/>
                        <a:ext cx="2016125" cy="439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2"/>
          <p:cNvSpPr>
            <a:spLocks noGrp="1" noChangeArrowheads="1"/>
          </p:cNvSpPr>
          <p:nvPr>
            <p:ph type="title"/>
            <p:custDataLst>
              <p:tags r:id="rId4"/>
            </p:custDataLst>
          </p:nvPr>
        </p:nvSpPr>
        <p:spPr>
          <a:xfrm>
            <a:off x="304800" y="374807"/>
            <a:ext cx="8458200" cy="528602"/>
          </a:xfrm>
        </p:spPr>
        <p:txBody>
          <a:bodyPr>
            <a:noAutofit/>
            <a:scene3d>
              <a:camera prst="orthographicFront"/>
              <a:lightRig rig="glow" dir="tl">
                <a:rot lat="0" lon="0" rev="5400000"/>
              </a:lightRig>
            </a:scene3d>
            <a:sp3d contourW="12700">
              <a:contourClr>
                <a:schemeClr val="accent6">
                  <a:shade val="73000"/>
                </a:schemeClr>
              </a:contourClr>
            </a:sp3d>
          </a:bodyPr>
          <a:lstStyle/>
          <a:p>
            <a:pPr marL="381000" lvl="0" indent="-381000">
              <a:defRPr/>
            </a:pPr>
            <a:r>
              <a:rPr lang="en-GB" altLang="zh-CN" sz="3200" i="0" dirty="0" smtClean="0"/>
              <a:t>Simulation Results</a:t>
            </a:r>
            <a:endParaRPr lang="en-GB" altLang="zh-CN" sz="3200" i="0" dirty="0"/>
          </a:p>
        </p:txBody>
      </p:sp>
      <p:pic>
        <p:nvPicPr>
          <p:cNvPr id="7" name="图片 6" descr="截图03.png"/>
          <p:cNvPicPr>
            <a:picLocks noChangeAspect="1"/>
          </p:cNvPicPr>
          <p:nvPr/>
        </p:nvPicPr>
        <p:blipFill>
          <a:blip r:embed="rId10" cstate="print">
            <a:clrChange>
              <a:clrFrom>
                <a:srgbClr val="FFFFFF"/>
              </a:clrFrom>
              <a:clrTo>
                <a:srgbClr val="FFFFFF">
                  <a:alpha val="0"/>
                </a:srgbClr>
              </a:clrTo>
            </a:clrChange>
          </a:blip>
          <a:stretch>
            <a:fillRect/>
          </a:stretch>
        </p:blipFill>
        <p:spPr>
          <a:xfrm>
            <a:off x="4724400" y="1981200"/>
            <a:ext cx="4521446" cy="3581400"/>
          </a:xfrm>
          <a:prstGeom prst="rect">
            <a:avLst/>
          </a:prstGeom>
        </p:spPr>
      </p:pic>
      <p:graphicFrame>
        <p:nvGraphicFramePr>
          <p:cNvPr id="127374" name="Object 398"/>
          <p:cNvGraphicFramePr>
            <a:graphicFrameLocks noChangeAspect="1"/>
          </p:cNvGraphicFramePr>
          <p:nvPr/>
        </p:nvGraphicFramePr>
        <p:xfrm>
          <a:off x="6337300" y="5791200"/>
          <a:ext cx="2006600" cy="431800"/>
        </p:xfrm>
        <a:graphic>
          <a:graphicData uri="http://schemas.openxmlformats.org/presentationml/2006/ole">
            <mc:AlternateContent xmlns:mc="http://schemas.openxmlformats.org/markup-compatibility/2006">
              <mc:Choice xmlns:v="urn:schemas-microsoft-com:vml" Requires="v">
                <p:oleObj spid="_x0000_s127467" name="Equation" r:id="rId11" imgW="1104900" imgH="241300" progId="">
                  <p:embed/>
                </p:oleObj>
              </mc:Choice>
              <mc:Fallback>
                <p:oleObj name="Equation" r:id="rId11" imgW="1104900" imgH="241300" progId="">
                  <p:embed/>
                  <p:pic>
                    <p:nvPicPr>
                      <p:cNvPr id="0" name="Picture 40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37300" y="5791200"/>
                        <a:ext cx="20066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93</a:t>
            </a:fld>
            <a:r>
              <a:rPr lang="en-US" smtClean="0"/>
              <a:t>]</a:t>
            </a:r>
            <a:endParaRPr lang="en-US" dirty="0"/>
          </a:p>
        </p:txBody>
      </p:sp>
    </p:spTree>
    <p:custDataLst>
      <p:tags r:id="rId2"/>
    </p:custData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idx="1"/>
            <p:custDataLst>
              <p:tags r:id="rId2"/>
            </p:custDataLst>
          </p:nvPr>
        </p:nvSpPr>
        <p:spPr>
          <a:xfrm>
            <a:off x="228600" y="1143000"/>
            <a:ext cx="8655050" cy="5181600"/>
          </a:xfrm>
          <a:ln>
            <a:miter lim="800000"/>
            <a:headEnd/>
            <a:tailEnd/>
          </a:ln>
          <a:extLst/>
        </p:spPr>
        <p:txBody>
          <a:bodyPr/>
          <a:lstStyle/>
          <a:p>
            <a:pPr marL="381000" indent="-381000">
              <a:spcBef>
                <a:spcPct val="0"/>
              </a:spcBef>
              <a:buClrTx/>
              <a:buFont typeface="Wingdings" pitchFamily="2" charset="2"/>
              <a:buChar char="ü"/>
              <a:defRPr/>
            </a:pPr>
            <a:r>
              <a:rPr lang="en-GB" b="1" dirty="0">
                <a:effectLst>
                  <a:outerShdw blurRad="38100" dist="38100" dir="2700000" algn="tl">
                    <a:srgbClr val="000000">
                      <a:alpha val="43137"/>
                    </a:srgbClr>
                  </a:outerShdw>
                </a:effectLst>
                <a:ea typeface="ＭＳ Ｐゴシック" pitchFamily="34" charset="-128"/>
                <a:cs typeface="Times New Roman" pitchFamily="18" charset="0"/>
              </a:rPr>
              <a:t>Secrecy rate vs. jamming power at different jammer </a:t>
            </a:r>
            <a:r>
              <a:rPr lang="en-GB" b="1" dirty="0" smtClean="0">
                <a:effectLst>
                  <a:outerShdw blurRad="38100" dist="38100" dir="2700000" algn="tl">
                    <a:srgbClr val="000000">
                      <a:alpha val="43137"/>
                    </a:srgbClr>
                  </a:outerShdw>
                </a:effectLst>
                <a:ea typeface="ＭＳ Ｐゴシック" pitchFamily="34" charset="-128"/>
                <a:cs typeface="Times New Roman" pitchFamily="18" charset="0"/>
              </a:rPr>
              <a:t>locations</a:t>
            </a:r>
            <a:endParaRPr lang="en-GB" b="1" dirty="0">
              <a:effectLst>
                <a:outerShdw blurRad="38100" dist="38100" dir="2700000" algn="tl">
                  <a:srgbClr val="000000">
                    <a:alpha val="43137"/>
                  </a:srgbClr>
                </a:outerShdw>
              </a:effectLst>
              <a:ea typeface="ＭＳ Ｐゴシック" pitchFamily="34" charset="-128"/>
              <a:cs typeface="Times New Roman" pitchFamily="18" charset="0"/>
            </a:endParaRPr>
          </a:p>
        </p:txBody>
      </p:sp>
      <p:pic>
        <p:nvPicPr>
          <p:cNvPr id="128003" name="图片 3" descr="截图04.p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3484" y="1567317"/>
            <a:ext cx="5734050" cy="491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Grp="1" noChangeArrowheads="1"/>
          </p:cNvSpPr>
          <p:nvPr>
            <p:ph type="title"/>
            <p:custDataLst>
              <p:tags r:id="rId3"/>
            </p:custDataLst>
          </p:nvPr>
        </p:nvSpPr>
        <p:spPr>
          <a:xfrm>
            <a:off x="304800" y="374807"/>
            <a:ext cx="8458200" cy="528602"/>
          </a:xfrm>
        </p:spPr>
        <p:txBody>
          <a:bodyPr>
            <a:noAutofit/>
            <a:scene3d>
              <a:camera prst="orthographicFront"/>
              <a:lightRig rig="glow" dir="tl">
                <a:rot lat="0" lon="0" rev="5400000"/>
              </a:lightRig>
            </a:scene3d>
            <a:sp3d contourW="12700">
              <a:contourClr>
                <a:schemeClr val="accent6">
                  <a:shade val="73000"/>
                </a:schemeClr>
              </a:contourClr>
            </a:sp3d>
          </a:bodyPr>
          <a:lstStyle/>
          <a:p>
            <a:pPr marL="381000" lvl="0" indent="-381000">
              <a:defRPr/>
            </a:pPr>
            <a:r>
              <a:rPr lang="en-GB" altLang="zh-CN" sz="3200" i="0" dirty="0" smtClean="0"/>
              <a:t>Simulation Results</a:t>
            </a:r>
            <a:endParaRPr lang="en-GB" altLang="zh-CN" sz="3200" i="0" dirty="0"/>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94</a:t>
            </a:fld>
            <a:r>
              <a:rPr lang="en-US" smtClean="0"/>
              <a:t>]</a:t>
            </a:r>
            <a:endParaRPr lang="en-US" dirty="0"/>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idx="1"/>
            <p:custDataLst>
              <p:tags r:id="rId2"/>
            </p:custDataLst>
          </p:nvPr>
        </p:nvSpPr>
        <p:spPr>
          <a:xfrm>
            <a:off x="228600" y="1143000"/>
            <a:ext cx="8655050" cy="5181600"/>
          </a:xfrm>
          <a:ln>
            <a:miter lim="800000"/>
            <a:headEnd/>
            <a:tailEnd/>
          </a:ln>
          <a:extLst/>
        </p:spPr>
        <p:txBody>
          <a:bodyPr/>
          <a:lstStyle/>
          <a:p>
            <a:pPr marL="381000" indent="-381000" algn="just">
              <a:spcBef>
                <a:spcPct val="0"/>
              </a:spcBef>
              <a:buClrTx/>
              <a:buFont typeface="Wingdings" pitchFamily="2" charset="2"/>
              <a:buChar char="ü"/>
              <a:defRPr/>
            </a:pPr>
            <a:r>
              <a:rPr lang="en-GB" b="1" dirty="0" smtClean="0">
                <a:effectLst>
                  <a:outerShdw blurRad="38100" dist="38100" dir="2700000" algn="tl">
                    <a:srgbClr val="000000">
                      <a:alpha val="43137"/>
                    </a:srgbClr>
                  </a:outerShdw>
                </a:effectLst>
                <a:ea typeface="ＭＳ Ｐゴシック" pitchFamily="34" charset="-128"/>
                <a:cs typeface="Times New Roman" pitchFamily="18" charset="0"/>
              </a:rPr>
              <a:t>Multiple-Jammer Case</a:t>
            </a:r>
            <a:endParaRPr lang="en-GB" altLang="zh-CN" kern="1200" dirty="0">
              <a:latin typeface="Times New Roman" pitchFamily="18" charset="0"/>
              <a:ea typeface="ＭＳ Ｐゴシック" pitchFamily="34" charset="-128"/>
              <a:cs typeface="+mn-cs"/>
            </a:endParaRPr>
          </a:p>
          <a:p>
            <a:pPr marL="781050" lvl="1" indent="-381000">
              <a:buClrTx/>
              <a:buFont typeface="Wingdings" pitchFamily="2" charset="2"/>
              <a:buChar char="ü"/>
              <a:defRPr/>
            </a:pPr>
            <a:endParaRPr lang="en-GB" b="1" dirty="0">
              <a:effectLst>
                <a:outerShdw blurRad="38100" dist="38100" dir="2700000" algn="tl">
                  <a:srgbClr val="000000">
                    <a:alpha val="43137"/>
                  </a:srgbClr>
                </a:outerShdw>
              </a:effectLst>
              <a:ea typeface="ＭＳ Ｐゴシック" pitchFamily="34" charset="-128"/>
              <a:cs typeface="Times New Roman" pitchFamily="18" charset="0"/>
            </a:endParaRPr>
          </a:p>
        </p:txBody>
      </p:sp>
      <p:sp>
        <p:nvSpPr>
          <p:cNvPr id="5" name="Rectangle 2"/>
          <p:cNvSpPr>
            <a:spLocks noGrp="1" noChangeArrowheads="1"/>
          </p:cNvSpPr>
          <p:nvPr>
            <p:ph type="title"/>
            <p:custDataLst>
              <p:tags r:id="rId3"/>
            </p:custDataLst>
          </p:nvPr>
        </p:nvSpPr>
        <p:spPr>
          <a:xfrm>
            <a:off x="304800" y="374807"/>
            <a:ext cx="8458200" cy="528602"/>
          </a:xfrm>
        </p:spPr>
        <p:txBody>
          <a:bodyPr>
            <a:noAutofit/>
            <a:scene3d>
              <a:camera prst="orthographicFront"/>
              <a:lightRig rig="glow" dir="tl">
                <a:rot lat="0" lon="0" rev="5400000"/>
              </a:lightRig>
            </a:scene3d>
            <a:sp3d contourW="12700">
              <a:contourClr>
                <a:schemeClr val="accent6">
                  <a:shade val="73000"/>
                </a:schemeClr>
              </a:contourClr>
            </a:sp3d>
          </a:bodyPr>
          <a:lstStyle/>
          <a:p>
            <a:pPr marL="381000" lvl="0" indent="-381000">
              <a:defRPr/>
            </a:pPr>
            <a:r>
              <a:rPr lang="en-GB" altLang="zh-CN" sz="3200" i="0" dirty="0" smtClean="0"/>
              <a:t>Simulation Results</a:t>
            </a:r>
            <a:endParaRPr lang="en-GB" altLang="zh-CN" sz="3200" i="0" dirty="0"/>
          </a:p>
        </p:txBody>
      </p:sp>
      <p:pic>
        <p:nvPicPr>
          <p:cNvPr id="7" name="图片 6" descr="截图08.png"/>
          <p:cNvPicPr>
            <a:picLocks noChangeAspect="1"/>
          </p:cNvPicPr>
          <p:nvPr/>
        </p:nvPicPr>
        <p:blipFill>
          <a:blip r:embed="rId6" cstate="print"/>
          <a:stretch>
            <a:fillRect/>
          </a:stretch>
        </p:blipFill>
        <p:spPr>
          <a:xfrm>
            <a:off x="142844" y="1915123"/>
            <a:ext cx="5301777" cy="3960440"/>
          </a:xfrm>
          <a:prstGeom prst="rect">
            <a:avLst/>
          </a:prstGeom>
        </p:spPr>
      </p:pic>
      <p:pic>
        <p:nvPicPr>
          <p:cNvPr id="8" name="图片 7" descr="截图09.png"/>
          <p:cNvPicPr>
            <a:picLocks noChangeAspect="1"/>
          </p:cNvPicPr>
          <p:nvPr/>
        </p:nvPicPr>
        <p:blipFill>
          <a:blip r:embed="rId7" cstate="print"/>
          <a:stretch>
            <a:fillRect/>
          </a:stretch>
        </p:blipFill>
        <p:spPr>
          <a:xfrm>
            <a:off x="3762560" y="1900632"/>
            <a:ext cx="5291386" cy="3974930"/>
          </a:xfrm>
          <a:prstGeom prst="rect">
            <a:avLst/>
          </a:prstGeom>
        </p:spPr>
      </p:pic>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95</a:t>
            </a:fld>
            <a:r>
              <a:rPr lang="en-US" smtClean="0"/>
              <a:t>]</a:t>
            </a:r>
            <a:endParaRPr lang="en-US" dirty="0"/>
          </a:p>
        </p:txBody>
      </p:sp>
    </p:spTree>
    <p:custDataLst>
      <p:tags r:id="rId1"/>
    </p:custDataLst>
    <p:extLst>
      <p:ext uri="{BB962C8B-B14F-4D97-AF65-F5344CB8AC3E}">
        <p14:creationId xmlns:p14="http://schemas.microsoft.com/office/powerpoint/2010/main" val="12278750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1+#ppt_w/2"/>
                                          </p:val>
                                        </p:tav>
                                        <p:tav tm="100000">
                                          <p:val>
                                            <p:strVal val="#ppt_x"/>
                                          </p:val>
                                        </p:tav>
                                      </p:tavLst>
                                    </p:anim>
                                    <p:anim calcmode="lin" valueType="num">
                                      <p:cBhvr additive="base">
                                        <p:cTn id="14"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idx="1"/>
            <p:custDataLst>
              <p:tags r:id="rId2"/>
            </p:custDataLst>
          </p:nvPr>
        </p:nvSpPr>
        <p:spPr>
          <a:xfrm>
            <a:off x="228600" y="1136421"/>
            <a:ext cx="8655050" cy="5181600"/>
          </a:xfrm>
          <a:ln>
            <a:miter lim="800000"/>
            <a:headEnd/>
            <a:tailEnd/>
          </a:ln>
          <a:extLst/>
        </p:spPr>
        <p:txBody>
          <a:bodyPr/>
          <a:lstStyle/>
          <a:p>
            <a:pPr marL="381000" indent="-381000" algn="just">
              <a:spcBef>
                <a:spcPct val="0"/>
              </a:spcBef>
              <a:buClrTx/>
              <a:buFont typeface="Wingdings" pitchFamily="2" charset="2"/>
              <a:buChar char="ü"/>
              <a:defRPr/>
            </a:pPr>
            <a:r>
              <a:rPr lang="en-GB" b="1" dirty="0" smtClean="0">
                <a:effectLst>
                  <a:outerShdw blurRad="38100" dist="38100" dir="2700000" algn="tl">
                    <a:srgbClr val="000000">
                      <a:alpha val="43137"/>
                    </a:srgbClr>
                  </a:outerShdw>
                </a:effectLst>
                <a:ea typeface="ＭＳ Ｐゴシック" pitchFamily="34" charset="-128"/>
                <a:cs typeface="Times New Roman" pitchFamily="18" charset="0"/>
              </a:rPr>
              <a:t>Multiple-Jammer Case</a:t>
            </a:r>
            <a:endParaRPr lang="en-GB" altLang="zh-CN" kern="1200" dirty="0">
              <a:latin typeface="Times New Roman" pitchFamily="18" charset="0"/>
              <a:ea typeface="ＭＳ Ｐゴシック" pitchFamily="34" charset="-128"/>
              <a:cs typeface="+mn-cs"/>
            </a:endParaRPr>
          </a:p>
          <a:p>
            <a:pPr marL="781050" lvl="1" indent="-381000">
              <a:buClrTx/>
              <a:buFont typeface="Wingdings" pitchFamily="2" charset="2"/>
              <a:buChar char="ü"/>
              <a:defRPr/>
            </a:pPr>
            <a:endParaRPr lang="en-GB" b="1" dirty="0">
              <a:effectLst>
                <a:outerShdw blurRad="38100" dist="38100" dir="2700000" algn="tl">
                  <a:srgbClr val="000000">
                    <a:alpha val="43137"/>
                  </a:srgbClr>
                </a:outerShdw>
              </a:effectLst>
              <a:ea typeface="ＭＳ Ｐゴシック" pitchFamily="34" charset="-128"/>
              <a:cs typeface="Times New Roman" pitchFamily="18" charset="0"/>
            </a:endParaRPr>
          </a:p>
        </p:txBody>
      </p:sp>
      <p:sp>
        <p:nvSpPr>
          <p:cNvPr id="5" name="Rectangle 2"/>
          <p:cNvSpPr>
            <a:spLocks noGrp="1" noChangeArrowheads="1"/>
          </p:cNvSpPr>
          <p:nvPr>
            <p:ph type="title"/>
            <p:custDataLst>
              <p:tags r:id="rId3"/>
            </p:custDataLst>
          </p:nvPr>
        </p:nvSpPr>
        <p:spPr>
          <a:xfrm>
            <a:off x="304800" y="374807"/>
            <a:ext cx="8458200" cy="528602"/>
          </a:xfrm>
        </p:spPr>
        <p:txBody>
          <a:bodyPr>
            <a:noAutofit/>
            <a:scene3d>
              <a:camera prst="orthographicFront"/>
              <a:lightRig rig="glow" dir="tl">
                <a:rot lat="0" lon="0" rev="5400000"/>
              </a:lightRig>
            </a:scene3d>
            <a:sp3d contourW="12700">
              <a:contourClr>
                <a:schemeClr val="accent6">
                  <a:shade val="73000"/>
                </a:schemeClr>
              </a:contourClr>
            </a:sp3d>
          </a:bodyPr>
          <a:lstStyle/>
          <a:p>
            <a:pPr marL="381000" lvl="0" indent="-381000">
              <a:defRPr/>
            </a:pPr>
            <a:r>
              <a:rPr lang="en-GB" altLang="zh-CN" sz="3200" i="0" dirty="0" smtClean="0"/>
              <a:t>Simulation Results</a:t>
            </a:r>
            <a:endParaRPr lang="en-GB" altLang="zh-CN" sz="3200" i="0" dirty="0"/>
          </a:p>
        </p:txBody>
      </p:sp>
      <p:pic>
        <p:nvPicPr>
          <p:cNvPr id="6" name="图片 5" descr="截图10.png"/>
          <p:cNvPicPr>
            <a:picLocks noChangeAspect="1"/>
          </p:cNvPicPr>
          <p:nvPr/>
        </p:nvPicPr>
        <p:blipFill>
          <a:blip r:embed="rId6" cstate="print">
            <a:clrChange>
              <a:clrFrom>
                <a:srgbClr val="FFFFFF"/>
              </a:clrFrom>
              <a:clrTo>
                <a:srgbClr val="FFFFFF">
                  <a:alpha val="0"/>
                </a:srgbClr>
              </a:clrTo>
            </a:clrChange>
          </a:blip>
          <a:stretch>
            <a:fillRect/>
          </a:stretch>
        </p:blipFill>
        <p:spPr>
          <a:xfrm>
            <a:off x="2133600" y="1496446"/>
            <a:ext cx="5976664" cy="4980554"/>
          </a:xfrm>
          <a:prstGeom prst="rect">
            <a:avLst/>
          </a:prstGeom>
        </p:spPr>
      </p:pic>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96</a:t>
            </a:fld>
            <a:r>
              <a:rPr lang="en-US" smtClean="0"/>
              <a:t>]</a:t>
            </a:r>
            <a:endParaRPr lang="en-US" dirty="0"/>
          </a:p>
        </p:txBody>
      </p:sp>
    </p:spTree>
    <p:custDataLst>
      <p:tags r:id="rId1"/>
    </p:custDataLst>
    <p:extLst>
      <p:ext uri="{BB962C8B-B14F-4D97-AF65-F5344CB8AC3E}">
        <p14:creationId xmlns:p14="http://schemas.microsoft.com/office/powerpoint/2010/main" val="3641266301"/>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GB" sz="3200" i="0" dirty="0" smtClean="0">
                <a:ea typeface="ＭＳ Ｐゴシック" charset="-128"/>
              </a:rPr>
              <a:t>Outline</a:t>
            </a:r>
          </a:p>
        </p:txBody>
      </p:sp>
      <p:sp>
        <p:nvSpPr>
          <p:cNvPr id="129027" name="Rectangle 3"/>
          <p:cNvSpPr>
            <a:spLocks noGrp="1" noChangeArrowheads="1"/>
          </p:cNvSpPr>
          <p:nvPr>
            <p:ph idx="1"/>
          </p:nvPr>
        </p:nvSpPr>
        <p:spPr>
          <a:xfrm>
            <a:off x="838200" y="1066800"/>
            <a:ext cx="7772400" cy="5486400"/>
          </a:xfrm>
        </p:spPr>
        <p:txBody>
          <a:bodyPr/>
          <a:lstStyle/>
          <a:p>
            <a:pPr>
              <a:lnSpc>
                <a:spcPct val="90000"/>
              </a:lnSpc>
            </a:pPr>
            <a:r>
              <a:rPr lang="en-US" altLang="zh-CN" dirty="0" smtClean="0">
                <a:ea typeface="ＭＳ Ｐゴシック" pitchFamily="34" charset="-128"/>
                <a:cs typeface="Times New Roman" pitchFamily="18" charset="0"/>
              </a:rPr>
              <a:t>Overview of Physical Layer </a:t>
            </a:r>
            <a:r>
              <a:rPr lang="en-US" altLang="zh-CN" dirty="0">
                <a:ea typeface="ＭＳ Ｐゴシック" pitchFamily="34" charset="-128"/>
                <a:cs typeface="Times New Roman" pitchFamily="18" charset="0"/>
              </a:rPr>
              <a:t>S</a:t>
            </a:r>
            <a:r>
              <a:rPr lang="en-US" altLang="zh-CN" dirty="0" smtClean="0">
                <a:ea typeface="ＭＳ Ｐゴシック" pitchFamily="34" charset="-128"/>
                <a:cs typeface="Times New Roman" pitchFamily="18" charset="0"/>
              </a:rPr>
              <a:t>ecurity</a:t>
            </a:r>
          </a:p>
          <a:p>
            <a:pPr>
              <a:lnSpc>
                <a:spcPct val="90000"/>
              </a:lnSpc>
            </a:pPr>
            <a:r>
              <a:rPr lang="en-US" altLang="zh-CN" dirty="0" smtClean="0">
                <a:ea typeface="ＭＳ Ｐゴシック" pitchFamily="34" charset="-128"/>
                <a:cs typeface="Times New Roman" pitchFamily="18" charset="0"/>
              </a:rPr>
              <a:t>Information Theoretic Fundamentals</a:t>
            </a:r>
          </a:p>
          <a:p>
            <a:pPr>
              <a:lnSpc>
                <a:spcPct val="90000"/>
              </a:lnSpc>
            </a:pPr>
            <a:r>
              <a:rPr lang="en-US" altLang="zh-CN" dirty="0" smtClean="0">
                <a:ea typeface="ＭＳ Ｐゴシック" pitchFamily="34" charset="-128"/>
                <a:cs typeface="Times New Roman" pitchFamily="18" charset="0"/>
              </a:rPr>
              <a:t>Signal Processing Technique</a:t>
            </a:r>
          </a:p>
          <a:p>
            <a:pPr>
              <a:lnSpc>
                <a:spcPct val="90000"/>
              </a:lnSpc>
            </a:pPr>
            <a:r>
              <a:rPr lang="en-US" altLang="zh-CN" dirty="0" smtClean="0">
                <a:ea typeface="ＭＳ Ｐゴシック" pitchFamily="34" charset="-128"/>
                <a:cs typeface="Times New Roman" pitchFamily="18" charset="0"/>
              </a:rPr>
              <a:t>Resource Allocation Game Theoretical Study</a:t>
            </a:r>
          </a:p>
          <a:p>
            <a:pPr>
              <a:lnSpc>
                <a:spcPct val="90000"/>
              </a:lnSpc>
            </a:pPr>
            <a:r>
              <a:rPr lang="en-US" altLang="zh-CN" dirty="0" smtClean="0">
                <a:ea typeface="ＭＳ Ｐゴシック" pitchFamily="34" charset="-128"/>
                <a:cs typeface="Times New Roman" pitchFamily="18" charset="0"/>
              </a:rPr>
              <a:t>Variety of Applications</a:t>
            </a:r>
          </a:p>
          <a:p>
            <a:pPr lvl="1">
              <a:lnSpc>
                <a:spcPct val="90000"/>
              </a:lnSpc>
            </a:pPr>
            <a:r>
              <a:rPr lang="en-US" altLang="zh-CN" dirty="0" smtClean="0">
                <a:ea typeface="ＭＳ Ｐゴシック" pitchFamily="34" charset="-128"/>
                <a:cs typeface="Times New Roman" pitchFamily="18" charset="0"/>
              </a:rPr>
              <a:t>Cognitive Relay Network</a:t>
            </a:r>
          </a:p>
          <a:p>
            <a:pPr lvl="1">
              <a:lnSpc>
                <a:spcPct val="90000"/>
              </a:lnSpc>
            </a:pPr>
            <a:r>
              <a:rPr lang="en-US" altLang="zh-CN" dirty="0" smtClean="0">
                <a:ea typeface="ＭＳ Ｐゴシック" pitchFamily="34" charset="-128"/>
                <a:cs typeface="Times New Roman" pitchFamily="18" charset="0"/>
              </a:rPr>
              <a:t>Two-Way Relay Network</a:t>
            </a:r>
          </a:p>
          <a:p>
            <a:pPr lvl="1">
              <a:lnSpc>
                <a:spcPct val="90000"/>
              </a:lnSpc>
            </a:pPr>
            <a:r>
              <a:rPr lang="en-US" altLang="zh-CN" dirty="0" err="1" smtClean="0">
                <a:solidFill>
                  <a:srgbClr val="FF0000"/>
                </a:solidFill>
                <a:ea typeface="ＭＳ Ｐゴシック" pitchFamily="34" charset="-128"/>
                <a:cs typeface="Times New Roman" pitchFamily="18" charset="0"/>
              </a:rPr>
              <a:t>Femtocell</a:t>
            </a:r>
            <a:r>
              <a:rPr lang="en-US" altLang="zh-CN" dirty="0" smtClean="0">
                <a:solidFill>
                  <a:srgbClr val="FF0000"/>
                </a:solidFill>
                <a:ea typeface="ＭＳ Ｐゴシック" pitchFamily="34" charset="-128"/>
                <a:cs typeface="Times New Roman" pitchFamily="18" charset="0"/>
              </a:rPr>
              <a:t> Network</a:t>
            </a:r>
          </a:p>
          <a:p>
            <a:pPr lvl="1">
              <a:lnSpc>
                <a:spcPct val="90000"/>
              </a:lnSpc>
            </a:pPr>
            <a:r>
              <a:rPr lang="en-US" altLang="zh-CN" dirty="0" smtClean="0">
                <a:ea typeface="ＭＳ Ｐゴシック" pitchFamily="34" charset="-128"/>
                <a:cs typeface="Times New Roman" pitchFamily="18" charset="0"/>
              </a:rPr>
              <a:t>RFID</a:t>
            </a:r>
          </a:p>
          <a:p>
            <a:pPr lvl="1">
              <a:lnSpc>
                <a:spcPct val="90000"/>
              </a:lnSpc>
            </a:pPr>
            <a:r>
              <a:rPr lang="en-US" altLang="zh-CN" dirty="0" smtClean="0">
                <a:ea typeface="ＭＳ Ｐゴシック" pitchFamily="34" charset="-128"/>
                <a:cs typeface="Times New Roman" pitchFamily="18" charset="0"/>
              </a:rPr>
              <a:t>Satellite Network</a:t>
            </a:r>
          </a:p>
          <a:p>
            <a:pPr>
              <a:lnSpc>
                <a:spcPct val="90000"/>
              </a:lnSpc>
            </a:pPr>
            <a:r>
              <a:rPr lang="en-US" altLang="zh-CN" dirty="0" smtClean="0">
                <a:ea typeface="ＭＳ Ｐゴシック" pitchFamily="34" charset="-128"/>
                <a:cs typeface="Times New Roman" pitchFamily="18" charset="0"/>
              </a:rPr>
              <a:t>Conclusion</a:t>
            </a:r>
            <a:endParaRPr lang="en-GB" altLang="zh-CN" dirty="0" smtClean="0">
              <a:ea typeface="ＭＳ Ｐゴシック" pitchFamily="34" charset="-128"/>
              <a:cs typeface="Times New Roman" pitchFamily="18" charset="0"/>
            </a:endParaRPr>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97</a:t>
            </a:fld>
            <a:r>
              <a:rPr lang="en-US"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bwMode="auto">
          <a:xfrm>
            <a:off x="251520" y="44624"/>
            <a:ext cx="8715375" cy="792932"/>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normAutofit/>
          </a:bodyPr>
          <a:lstStyle>
            <a:lvl1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mj-lt"/>
                <a:ea typeface="ＭＳ Ｐゴシック" charset="0"/>
                <a:cs typeface="ＭＳ Ｐゴシック"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a:defRPr/>
            </a:pPr>
            <a:r>
              <a:rPr lang="en-US" altLang="zh-CN" sz="3200" i="0" kern="1200" dirty="0" smtClean="0">
                <a:latin typeface="Times New Roman" pitchFamily="18" charset="0"/>
                <a:ea typeface="华文新魏" pitchFamily="2" charset="-122"/>
                <a:cs typeface="Times New Roman" pitchFamily="18" charset="0"/>
              </a:rPr>
              <a:t>Truthful Mechanisms for Access Control</a:t>
            </a:r>
            <a:endParaRPr lang="zh-CN" altLang="en-US" sz="3200" i="0" kern="1200" dirty="0">
              <a:latin typeface="Times New Roman" pitchFamily="18" charset="0"/>
              <a:ea typeface="华文新魏" pitchFamily="2" charset="-122"/>
              <a:cs typeface="Times New Roman" pitchFamily="18" charset="0"/>
            </a:endParaRPr>
          </a:p>
        </p:txBody>
      </p:sp>
      <p:sp>
        <p:nvSpPr>
          <p:cNvPr id="7" name="Rectangle 8"/>
          <p:cNvSpPr txBox="1">
            <a:spLocks noChangeArrowheads="1"/>
          </p:cNvSpPr>
          <p:nvPr>
            <p:custDataLst>
              <p:tags r:id="rId1"/>
            </p:custDataLst>
          </p:nvPr>
        </p:nvSpPr>
        <p:spPr bwMode="auto">
          <a:xfrm>
            <a:off x="76200" y="5094312"/>
            <a:ext cx="8991600" cy="1143000"/>
          </a:xfrm>
          <a:prstGeom prst="rect">
            <a:avLst/>
          </a:prstGeom>
          <a:ln>
            <a:headEnd/>
            <a:tailEnd/>
          </a:ln>
        </p:spPr>
        <p:style>
          <a:lnRef idx="2">
            <a:schemeClr val="dk1"/>
          </a:lnRef>
          <a:fillRef idx="1">
            <a:schemeClr val="lt1"/>
          </a:fillRef>
          <a:effectRef idx="0">
            <a:schemeClr val="dk1"/>
          </a:effectRef>
          <a:fontRef idx="minor">
            <a:schemeClr val="dk1"/>
          </a:fontRef>
        </p:style>
        <p:txBody>
          <a:bodyPr lIns="0" tIns="0" rIns="0" bIns="0"/>
          <a:lstStyle/>
          <a:p>
            <a:pPr algn="just"/>
            <a:r>
              <a:rPr lang="en-US" altLang="zh-CN" sz="1600" dirty="0" err="1" smtClean="0">
                <a:ea typeface="ＭＳ Ｐゴシック" pitchFamily="34" charset="-128"/>
              </a:rPr>
              <a:t>Zhiqiang</a:t>
            </a:r>
            <a:r>
              <a:rPr lang="en-US" altLang="zh-CN" sz="1600" dirty="0" smtClean="0">
                <a:ea typeface="ＭＳ Ｐゴシック" pitchFamily="34" charset="-128"/>
              </a:rPr>
              <a:t> </a:t>
            </a:r>
            <a:r>
              <a:rPr lang="en-US" altLang="zh-CN" sz="1600" dirty="0" err="1">
                <a:ea typeface="ＭＳ Ｐゴシック" pitchFamily="34" charset="-128"/>
              </a:rPr>
              <a:t>Feng</a:t>
            </a:r>
            <a:r>
              <a:rPr lang="en-US" altLang="zh-CN" sz="1600" dirty="0">
                <a:ea typeface="ＭＳ Ｐゴシック" pitchFamily="34" charset="-128"/>
              </a:rPr>
              <a:t>, Jun Deng, Lingyang Song, and Zhu Han, “Joint Access Control and </a:t>
            </a:r>
            <a:r>
              <a:rPr lang="en-US" altLang="zh-CN" sz="1600" dirty="0" err="1">
                <a:ea typeface="ＭＳ Ｐゴシック" pitchFamily="34" charset="-128"/>
              </a:rPr>
              <a:t>Subchannel</a:t>
            </a:r>
            <a:r>
              <a:rPr lang="en-US" altLang="zh-CN" sz="1600" dirty="0">
                <a:ea typeface="ＭＳ Ｐゴシック" pitchFamily="34" charset="-128"/>
              </a:rPr>
              <a:t> Allocation Scheme for OFDMA </a:t>
            </a:r>
            <a:r>
              <a:rPr lang="en-US" altLang="zh-CN" sz="1600" dirty="0" err="1">
                <a:ea typeface="ＭＳ Ｐゴシック" pitchFamily="34" charset="-128"/>
              </a:rPr>
              <a:t>Femtocell</a:t>
            </a:r>
            <a:r>
              <a:rPr lang="en-US" altLang="zh-CN" sz="1600" dirty="0">
                <a:ea typeface="ＭＳ Ｐゴシック" pitchFamily="34" charset="-128"/>
              </a:rPr>
              <a:t> Network Using a Truthful </a:t>
            </a:r>
            <a:r>
              <a:rPr lang="en-US" altLang="zh-CN" sz="1600" dirty="0" smtClean="0">
                <a:ea typeface="ＭＳ Ｐゴシック" pitchFamily="34" charset="-128"/>
              </a:rPr>
              <a:t>Mechanism,” </a:t>
            </a:r>
            <a:r>
              <a:rPr lang="en-US" altLang="zh-CN" sz="1600" dirty="0">
                <a:ea typeface="ＭＳ Ｐゴシック" pitchFamily="34" charset="-128"/>
              </a:rPr>
              <a:t>The first ACM international workshop on Practical issues and applications in next generation wireless networks (PINGEN'12), Istanbul, </a:t>
            </a:r>
            <a:r>
              <a:rPr lang="en-US" altLang="zh-CN" sz="1600" dirty="0" smtClean="0">
                <a:ea typeface="ＭＳ Ｐゴシック" pitchFamily="34" charset="-128"/>
              </a:rPr>
              <a:t>Turkey, Aug. </a:t>
            </a:r>
            <a:r>
              <a:rPr lang="en-US" altLang="zh-CN" sz="1600" dirty="0">
                <a:ea typeface="ＭＳ Ｐゴシック" pitchFamily="34" charset="-128"/>
              </a:rPr>
              <a:t>2012.</a:t>
            </a:r>
            <a:endParaRPr lang="zh-CN" altLang="zh-CN" sz="1600" dirty="0">
              <a:ea typeface="ＭＳ Ｐゴシック" pitchFamily="34" charset="-128"/>
            </a:endParaRPr>
          </a:p>
          <a:p>
            <a:pPr algn="just" eaLnBrk="0" hangingPunct="0">
              <a:defRPr/>
            </a:pPr>
            <a:endParaRPr lang="en-GB" sz="1600" kern="0" spc="50" dirty="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latin typeface="Arial Unicode MS" pitchFamily="34" charset="-122"/>
              <a:ea typeface="华文仿宋" pitchFamily="2" charset="-122"/>
              <a:cs typeface="+mj-cs"/>
            </a:endParaRPr>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98</a:t>
            </a:fld>
            <a:r>
              <a:rPr lang="en-US" smtClean="0"/>
              <a:t>]</a:t>
            </a:r>
            <a:endParaRPr lang="en-US" dirty="0"/>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9238" y="1412776"/>
            <a:ext cx="5919266"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0" y="1268760"/>
            <a:ext cx="3294112" cy="3528392"/>
          </a:xfrm>
          <a:prstGeom prst="rect">
            <a:avLst/>
          </a:prstGeom>
        </p:spPr>
        <p:txBody>
          <a:bodyPr wrap="square">
            <a:spAutoFit/>
          </a:bodyPr>
          <a:lstStyle/>
          <a:p>
            <a:r>
              <a:rPr lang="en-US" altLang="zh-CN" dirty="0" err="1" smtClean="0"/>
              <a:t>Femtocells</a:t>
            </a:r>
            <a:r>
              <a:rPr lang="en-US" altLang="zh-CN" dirty="0" smtClean="0"/>
              <a:t> are low-power wireless access points that operate in licensed spectrum to connect standard mobile devices to a mobile operator’s network using residential DSL or cable broadband connections.</a:t>
            </a:r>
            <a:endParaRPr lang="zh-CN" altLang="en-US" dirty="0"/>
          </a:p>
        </p:txBody>
      </p:sp>
    </p:spTree>
    <p:extLst>
      <p:ext uri="{BB962C8B-B14F-4D97-AF65-F5344CB8AC3E}">
        <p14:creationId xmlns:p14="http://schemas.microsoft.com/office/powerpoint/2010/main" val="12084062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内容占位符 5"/>
          <p:cNvSpPr>
            <a:spLocks noGrp="1"/>
          </p:cNvSpPr>
          <p:nvPr>
            <p:ph idx="1"/>
          </p:nvPr>
        </p:nvSpPr>
        <p:spPr/>
        <p:txBody>
          <a:bodyPr/>
          <a:lstStyle/>
          <a:p>
            <a:pPr algn="just">
              <a:buSzPct val="100000"/>
              <a:buFont typeface="Wingdings" pitchFamily="2" charset="2"/>
              <a:buChar char="ü"/>
            </a:pPr>
            <a:r>
              <a:rPr lang="en-US" altLang="zh-CN" b="1" dirty="0" smtClean="0">
                <a:ea typeface="ＭＳ Ｐゴシック" pitchFamily="34" charset="-128"/>
              </a:rPr>
              <a:t>Interference in </a:t>
            </a:r>
            <a:r>
              <a:rPr lang="en-US" altLang="zh-CN" b="1" dirty="0" err="1" smtClean="0">
                <a:ea typeface="ＭＳ Ｐゴシック" pitchFamily="34" charset="-128"/>
              </a:rPr>
              <a:t>Femtocells</a:t>
            </a:r>
            <a:endParaRPr lang="en-US" altLang="zh-CN" b="1" dirty="0" smtClean="0">
              <a:ea typeface="ＭＳ Ｐゴシック" pitchFamily="34" charset="-128"/>
            </a:endParaRPr>
          </a:p>
          <a:p>
            <a:pPr lvl="1" algn="just"/>
            <a:r>
              <a:rPr lang="en-US" altLang="zh-CN" dirty="0">
                <a:ea typeface="ＭＳ Ｐゴシック" pitchFamily="34" charset="-128"/>
              </a:rPr>
              <a:t>T</a:t>
            </a:r>
            <a:r>
              <a:rPr lang="en-US" altLang="zh-CN" dirty="0" smtClean="0">
                <a:ea typeface="ＭＳ Ｐゴシック" pitchFamily="34" charset="-128"/>
              </a:rPr>
              <a:t>he avoidance of interference is still an issue that needs to be addressed to successfully deploy a </a:t>
            </a:r>
            <a:r>
              <a:rPr lang="en-US" altLang="zh-CN" dirty="0" err="1" smtClean="0">
                <a:ea typeface="ＭＳ Ｐゴシック" pitchFamily="34" charset="-128"/>
              </a:rPr>
              <a:t>femtocell</a:t>
            </a:r>
            <a:r>
              <a:rPr lang="en-US" altLang="zh-CN" dirty="0" smtClean="0">
                <a:ea typeface="ＭＳ Ｐゴシック" pitchFamily="34" charset="-128"/>
              </a:rPr>
              <a:t> tier over existing </a:t>
            </a:r>
            <a:r>
              <a:rPr lang="en-US" altLang="zh-CN" dirty="0" err="1" smtClean="0">
                <a:ea typeface="ＭＳ Ｐゴシック" pitchFamily="34" charset="-128"/>
              </a:rPr>
              <a:t>macrocell</a:t>
            </a:r>
            <a:r>
              <a:rPr lang="en-US" altLang="zh-CN" dirty="0" smtClean="0">
                <a:ea typeface="ＭＳ Ｐゴシック" pitchFamily="34" charset="-128"/>
              </a:rPr>
              <a:t> networks.</a:t>
            </a:r>
            <a:endParaRPr lang="zh-CN" altLang="en-US" dirty="0" smtClean="0">
              <a:ea typeface="ＭＳ Ｐゴシック" pitchFamily="34" charset="-128"/>
            </a:endParaRPr>
          </a:p>
        </p:txBody>
      </p:sp>
      <p:sp>
        <p:nvSpPr>
          <p:cNvPr id="3" name="标题 2"/>
          <p:cNvSpPr>
            <a:spLocks noGrp="1"/>
          </p:cNvSpPr>
          <p:nvPr>
            <p:ph type="title"/>
          </p:nvPr>
        </p:nvSpPr>
        <p:spPr/>
        <p:txBody>
          <a:bodyPr/>
          <a:lstStyle/>
          <a:p>
            <a:pPr>
              <a:defRPr/>
            </a:pPr>
            <a:r>
              <a:rPr lang="en-US" altLang="zh-CN" sz="3200" i="0" dirty="0" smtClean="0">
                <a:ea typeface="ＭＳ Ｐゴシック" pitchFamily="34" charset="-128"/>
              </a:rPr>
              <a:t>Introduction and Background</a:t>
            </a:r>
            <a:endParaRPr lang="zh-CN" altLang="en-US" sz="3200" i="0" dirty="0" smtClean="0">
              <a:ea typeface="ＭＳ Ｐゴシック" pitchFamily="34" charset="-128"/>
            </a:endParaRPr>
          </a:p>
        </p:txBody>
      </p:sp>
      <p:graphicFrame>
        <p:nvGraphicFramePr>
          <p:cNvPr id="5" name="图示 4"/>
          <p:cNvGraphicFramePr/>
          <p:nvPr>
            <p:extLst>
              <p:ext uri="{D42A27DB-BD31-4B8C-83A1-F6EECF244321}">
                <p14:modId xmlns:p14="http://schemas.microsoft.com/office/powerpoint/2010/main" val="3364524249"/>
              </p:ext>
            </p:extLst>
          </p:nvPr>
        </p:nvGraphicFramePr>
        <p:xfrm>
          <a:off x="1905000" y="2895600"/>
          <a:ext cx="5595934" cy="31432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灯片编号占位符 3"/>
          <p:cNvSpPr>
            <a:spLocks noGrp="1"/>
          </p:cNvSpPr>
          <p:nvPr>
            <p:ph type="sldNum" sz="quarter" idx="11"/>
          </p:nvPr>
        </p:nvSpPr>
        <p:spPr/>
        <p:txBody>
          <a:bodyPr/>
          <a:lstStyle/>
          <a:p>
            <a:pPr>
              <a:defRPr/>
            </a:pPr>
            <a:r>
              <a:rPr lang="en-US" smtClean="0"/>
              <a:t>[</a:t>
            </a:r>
            <a:fld id="{76C16D65-260D-406F-A2BF-AB769FEB7B8A}" type="slidenum">
              <a:rPr lang="en-US" smtClean="0"/>
              <a:pPr>
                <a:defRPr/>
              </a:pPr>
              <a:t>99</a:t>
            </a:fld>
            <a:r>
              <a:rPr lang="en-US" smtClean="0"/>
              <a:t>]</a:t>
            </a:r>
            <a:endParaRPr lang="en-US" dirty="0"/>
          </a:p>
        </p:txBody>
      </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958E98FE-6384-4DBA-9BF7-DF794F142833}"/>
                                            </p:graphicEl>
                                          </p:spTgt>
                                        </p:tgtEl>
                                        <p:attrNameLst>
                                          <p:attrName>style.visibility</p:attrName>
                                        </p:attrNameLst>
                                      </p:cBhvr>
                                      <p:to>
                                        <p:strVal val="visible"/>
                                      </p:to>
                                    </p:set>
                                    <p:animEffect transition="in" filter="fade">
                                      <p:cBhvr>
                                        <p:cTn id="7" dur="2000"/>
                                        <p:tgtEl>
                                          <p:spTgt spid="5">
                                            <p:graphicEl>
                                              <a:dgm id="{958E98FE-6384-4DBA-9BF7-DF794F14283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53541E74-3075-45D5-9756-DA296FFAEB5B}"/>
                                            </p:graphicEl>
                                          </p:spTgt>
                                        </p:tgtEl>
                                        <p:attrNameLst>
                                          <p:attrName>style.visibility</p:attrName>
                                        </p:attrNameLst>
                                      </p:cBhvr>
                                      <p:to>
                                        <p:strVal val="visible"/>
                                      </p:to>
                                    </p:set>
                                    <p:animEffect transition="in" filter="fade">
                                      <p:cBhvr>
                                        <p:cTn id="12" dur="2000"/>
                                        <p:tgtEl>
                                          <p:spTgt spid="5">
                                            <p:graphicEl>
                                              <a:dgm id="{53541E74-3075-45D5-9756-DA296FFAEB5B}"/>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graphicEl>
                                              <a:dgm id="{B9A53079-C359-41B1-A4D1-478F8E769608}"/>
                                            </p:graphicEl>
                                          </p:spTgt>
                                        </p:tgtEl>
                                        <p:attrNameLst>
                                          <p:attrName>style.visibility</p:attrName>
                                        </p:attrNameLst>
                                      </p:cBhvr>
                                      <p:to>
                                        <p:strVal val="visible"/>
                                      </p:to>
                                    </p:set>
                                    <p:animEffect transition="in" filter="fade">
                                      <p:cBhvr>
                                        <p:cTn id="15" dur="2000"/>
                                        <p:tgtEl>
                                          <p:spTgt spid="5">
                                            <p:graphicEl>
                                              <a:dgm id="{B9A53079-C359-41B1-A4D1-478F8E769608}"/>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graphicEl>
                                              <a:dgm id="{6D787777-F7DD-4BBC-8793-649D4FCC08CF}"/>
                                            </p:graphicEl>
                                          </p:spTgt>
                                        </p:tgtEl>
                                        <p:attrNameLst>
                                          <p:attrName>style.visibility</p:attrName>
                                        </p:attrNameLst>
                                      </p:cBhvr>
                                      <p:to>
                                        <p:strVal val="visible"/>
                                      </p:to>
                                    </p:set>
                                    <p:animEffect transition="in" filter="fade">
                                      <p:cBhvr>
                                        <p:cTn id="20" dur="2000"/>
                                        <p:tgtEl>
                                          <p:spTgt spid="5">
                                            <p:graphicEl>
                                              <a:dgm id="{6D787777-F7DD-4BBC-8793-649D4FCC08CF}"/>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graphicEl>
                                              <a:dgm id="{38B18CB2-1CF4-49A7-A5B4-ED0DA5A77609}"/>
                                            </p:graphicEl>
                                          </p:spTgt>
                                        </p:tgtEl>
                                        <p:attrNameLst>
                                          <p:attrName>style.visibility</p:attrName>
                                        </p:attrNameLst>
                                      </p:cBhvr>
                                      <p:to>
                                        <p:strVal val="visible"/>
                                      </p:to>
                                    </p:set>
                                    <p:animEffect transition="in" filter="fade">
                                      <p:cBhvr>
                                        <p:cTn id="25" dur="2000"/>
                                        <p:tgtEl>
                                          <p:spTgt spid="5">
                                            <p:graphicEl>
                                              <a:dgm id="{38B18CB2-1CF4-49A7-A5B4-ED0DA5A77609}"/>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graphicEl>
                                              <a:dgm id="{BD7A3872-EEEA-414C-8C47-83F7424D741A}"/>
                                            </p:graphicEl>
                                          </p:spTgt>
                                        </p:tgtEl>
                                        <p:attrNameLst>
                                          <p:attrName>style.visibility</p:attrName>
                                        </p:attrNameLst>
                                      </p:cBhvr>
                                      <p:to>
                                        <p:strVal val="visible"/>
                                      </p:to>
                                    </p:set>
                                    <p:animEffect transition="in" filter="fade">
                                      <p:cBhvr>
                                        <p:cTn id="28" dur="2000"/>
                                        <p:tgtEl>
                                          <p:spTgt spid="5">
                                            <p:graphicEl>
                                              <a:dgm id="{BD7A3872-EEEA-414C-8C47-83F7424D741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0.2|0.2|0.2|0.1"/>
</p:tagLst>
</file>

<file path=ppt/tags/tag10.xml><?xml version="1.0" encoding="utf-8"?>
<p:tagLst xmlns:a="http://schemas.openxmlformats.org/drawingml/2006/main" xmlns:r="http://schemas.openxmlformats.org/officeDocument/2006/relationships" xmlns:p="http://schemas.openxmlformats.org/presentationml/2006/main">
  <p:tag name="TIMING" val="|0|0.4|0.2"/>
</p:tagLst>
</file>

<file path=ppt/tags/tag11.xml><?xml version="1.0" encoding="utf-8"?>
<p:tagLst xmlns:a="http://schemas.openxmlformats.org/drawingml/2006/main" xmlns:r="http://schemas.openxmlformats.org/officeDocument/2006/relationships" xmlns:p="http://schemas.openxmlformats.org/presentationml/2006/main">
  <p:tag name="COLORS" val="-2;-2;-2;-2;SlideText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Lst>
</file>

<file path=ppt/tags/tag12.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13.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 val="-2;-2;-2;-2;SlideTitle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Lst>
</file>

<file path=ppt/tags/tag14.xml><?xml version="1.0" encoding="utf-8"?>
<p:tagLst xmlns:a="http://schemas.openxmlformats.org/drawingml/2006/main" xmlns:r="http://schemas.openxmlformats.org/officeDocument/2006/relationships" xmlns:p="http://schemas.openxmlformats.org/presentationml/2006/main">
  <p:tag name="TIMING" val="|5|7.9|24.4"/>
</p:tagLst>
</file>

<file path=ppt/tags/tag15.xml><?xml version="1.0" encoding="utf-8"?>
<p:tagLst xmlns:a="http://schemas.openxmlformats.org/drawingml/2006/main" xmlns:r="http://schemas.openxmlformats.org/officeDocument/2006/relationships" xmlns:p="http://schemas.openxmlformats.org/presentationml/2006/main">
  <p:tag name="COLORS" val="-2;-2;-2;-2;SlideText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Lst>
</file>

<file path=ppt/tags/tag16.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 val="-2;-2;-2;-2;SlideTitle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Lst>
</file>

<file path=ppt/tags/tag17.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18.xml><?xml version="1.0" encoding="utf-8"?>
<p:tagLst xmlns:a="http://schemas.openxmlformats.org/drawingml/2006/main" xmlns:r="http://schemas.openxmlformats.org/officeDocument/2006/relationships" xmlns:p="http://schemas.openxmlformats.org/presentationml/2006/main">
  <p:tag name="COLORS" val="-2;-2;-2;-2;SlideText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Lst>
</file>

<file path=ppt/tags/tag19.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 val="-2;-2;-2;-2;SlideTitle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Lst>
</file>

<file path=ppt/tags/tag2.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20.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21.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 val="-2;-2;-2;-2;SlideTitle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Lst>
</file>

<file path=ppt/tags/tag22.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23.xml><?xml version="1.0" encoding="utf-8"?>
<p:tagLst xmlns:a="http://schemas.openxmlformats.org/drawingml/2006/main" xmlns:r="http://schemas.openxmlformats.org/officeDocument/2006/relationships" xmlns:p="http://schemas.openxmlformats.org/presentationml/2006/main">
  <p:tag name="COLORS" val="-2;-2;-2;-2;SlideText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Lst>
</file>

<file path=ppt/tags/tag24.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 val="-2;-2;-2;-2;SlideTitle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Lst>
</file>

<file path=ppt/tags/tag25.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26.xml><?xml version="1.0" encoding="utf-8"?>
<p:tagLst xmlns:a="http://schemas.openxmlformats.org/drawingml/2006/main" xmlns:r="http://schemas.openxmlformats.org/officeDocument/2006/relationships" xmlns:p="http://schemas.openxmlformats.org/presentationml/2006/main">
  <p:tag name="COLORS" val="-2;-2;-2;-2;SlideText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Lst>
</file>

<file path=ppt/tags/tag27.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 val="-2;-2;-2;-2;SlideTitle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Lst>
</file>

<file path=ppt/tags/tag28.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29.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 val="-2;-2;-2;-2;SlideTitle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Lst>
</file>

<file path=ppt/tags/tag3.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 val="-2;-2;-2;-2;SlideTitle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Lst>
</file>

<file path=ppt/tags/tag30.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31.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32.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 name="TIMING" val="|91.9|8.4"/>
</p:tagLst>
</file>

<file path=ppt/tags/tag33.xml><?xml version="1.0" encoding="utf-8"?>
<p:tagLst xmlns:a="http://schemas.openxmlformats.org/drawingml/2006/main" xmlns:r="http://schemas.openxmlformats.org/officeDocument/2006/relationships" xmlns:p="http://schemas.openxmlformats.org/presentationml/2006/main">
  <p:tag name="COLORS" val="-2;-2;-2;-2;SlideText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Lst>
</file>

<file path=ppt/tags/tag34.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 name="TIMING" val="|57.8"/>
</p:tagLst>
</file>

<file path=ppt/tags/tag35.xml><?xml version="1.0" encoding="utf-8"?>
<p:tagLst xmlns:a="http://schemas.openxmlformats.org/drawingml/2006/main" xmlns:r="http://schemas.openxmlformats.org/officeDocument/2006/relationships" xmlns:p="http://schemas.openxmlformats.org/presentationml/2006/main">
  <p:tag name="COLORS" val="-2;-2;-2;-2;SlideText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Lst>
</file>

<file path=ppt/tags/tag36.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37.xml><?xml version="1.0" encoding="utf-8"?>
<p:tagLst xmlns:a="http://schemas.openxmlformats.org/drawingml/2006/main" xmlns:r="http://schemas.openxmlformats.org/officeDocument/2006/relationships" xmlns:p="http://schemas.openxmlformats.org/presentationml/2006/main">
  <p:tag name="COLORS" val="-2;-2;-2;-2;SlideText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Lst>
</file>

<file path=ppt/tags/tag38.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39.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 name="TIMING" val="|54|2|32.3"/>
</p:tagLst>
</file>

<file path=ppt/tags/tag4.xml><?xml version="1.0" encoding="utf-8"?>
<p:tagLst xmlns:a="http://schemas.openxmlformats.org/drawingml/2006/main" xmlns:r="http://schemas.openxmlformats.org/officeDocument/2006/relationships" xmlns:p="http://schemas.openxmlformats.org/presentationml/2006/main">
  <p:tag name="TIMING" val="|0.2|0.2|0.2"/>
</p:tagLst>
</file>

<file path=ppt/tags/tag40.xml><?xml version="1.0" encoding="utf-8"?>
<p:tagLst xmlns:a="http://schemas.openxmlformats.org/drawingml/2006/main" xmlns:r="http://schemas.openxmlformats.org/officeDocument/2006/relationships" xmlns:p="http://schemas.openxmlformats.org/presentationml/2006/main">
  <p:tag name="COLORS" val="-2;-2;-2;-2;SlideText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Lst>
</file>

<file path=ppt/tags/tag41.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 name="TIMING" val="|22.1|21.8|20"/>
</p:tagLst>
</file>

<file path=ppt/tags/tag42.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 name="TIMING" val="|0.1|34|1.6"/>
</p:tagLst>
</file>

<file path=ppt/tags/tag43.xml><?xml version="1.0" encoding="utf-8"?>
<p:tagLst xmlns:a="http://schemas.openxmlformats.org/drawingml/2006/main" xmlns:r="http://schemas.openxmlformats.org/officeDocument/2006/relationships" xmlns:p="http://schemas.openxmlformats.org/presentationml/2006/main">
  <p:tag name="FIELDS.INITIALIZED" val="1"/>
  <p:tag name="TEXT BOX 4_SHAPECLASSPROTECTIONTYPE" val="47"/>
  <p:tag name="TEXT BOX 5_SHAPECLASSPROTECTIONTYPE" val="47"/>
  <p:tag name="TEXT BOX 6_SHAPECLASSPROTECTIONTYPE" val="47"/>
  <p:tag name="TEXT BOX 7_SHAPECLASSPROTECTIONTYPE" val="47"/>
  <p:tag name="RECTANGLE 8_SHAPECLASSPROTECTIONTYPE" val="0"/>
  <p:tag name="SHAPESETGROUPCLASSNAME" val="ShapeSetGroup2"/>
  <p:tag name="SHAPESETCLASSNAME" val="TITLE"/>
  <p:tag name="COLORSETGROUPCLASSNAME" val="ColorSetGroupLight"/>
  <p:tag name="COLORSETCLASSNAME" val="ColorSet1"/>
  <p:tag name="FONTSETGROUPCLASSNAME" val="FontSetGroup1"/>
  <p:tag name="STYLESETGROUPCLASSNAME" val="StyleSetGroup1"/>
  <p:tag name="MAPNAME" val="Map1"/>
  <p:tag name="CONFIG" val="Config00.xml"/>
  <p:tag name="MLI" val="1"/>
  <p:tag name="COLORSAPPLIED" val="1"/>
  <p:tag name="FIELD.ADDINFO.CONTENT" val=""/>
  <p:tag name="FIELD.ADDINFO.VALUE" val=""/>
</p:tagLst>
</file>

<file path=ppt/tags/tag44.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
  <p:tag name="COLORSETGROUPCLASSNAME" val="ColorSetGroupLight"/>
  <p:tag name="FONTSETGROUPCLASSNAME" val="FontSetGroup1"/>
  <p:tag name="SHAPECLASSNAME" val="TitleOnTitleSlide"/>
  <p:tag name="SHAPECLASSFILE" val=""/>
  <p:tag name="SHAPECLASSPROTECTIONTYPE" val="0"/>
  <p:tag name="COLORS" val="-2;-2;-2;-2;TitleSlideTitleFontColor"/>
</p:tagLst>
</file>

<file path=ppt/tags/tag45.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
  <p:tag name="COLORSETGROUPCLASSNAME" val="ColorSetGroupLight"/>
  <p:tag name="FONTSETGROUPCLASSNAME" val="FontSetGroup1"/>
  <p:tag name="SHAPECLASSNAME" val="TitleOnTitleSlide"/>
  <p:tag name="SHAPECLASSFILE" val=""/>
  <p:tag name="SHAPECLASSPROTECTIONTYPE" val="0"/>
  <p:tag name="COLORS" val="-2;-2;-2;-2;TitleSlideTitleFontColor"/>
</p:tagLst>
</file>

<file path=ppt/tags/tag46.xml><?xml version="1.0" encoding="utf-8"?>
<p:tagLst xmlns:a="http://schemas.openxmlformats.org/drawingml/2006/main" xmlns:r="http://schemas.openxmlformats.org/officeDocument/2006/relationships" xmlns:p="http://schemas.openxmlformats.org/presentationml/2006/main">
  <p:tag name="TIMING" val="|12.4|12.1|7|3.6|5"/>
</p:tagLst>
</file>

<file path=ppt/tags/tag47.xml><?xml version="1.0" encoding="utf-8"?>
<p:tagLst xmlns:a="http://schemas.openxmlformats.org/drawingml/2006/main" xmlns:r="http://schemas.openxmlformats.org/officeDocument/2006/relationships" xmlns:p="http://schemas.openxmlformats.org/presentationml/2006/main">
  <p:tag name="TIMING" val="|6.1|10.2|19.9"/>
</p:tagLst>
</file>

<file path=ppt/tags/tag48.xml><?xml version="1.0" encoding="utf-8"?>
<p:tagLst xmlns:a="http://schemas.openxmlformats.org/drawingml/2006/main" xmlns:r="http://schemas.openxmlformats.org/officeDocument/2006/relationships" xmlns:p="http://schemas.openxmlformats.org/presentationml/2006/main">
  <p:tag name="TIMING" val="|32.6"/>
</p:tagLst>
</file>

<file path=ppt/tags/tag49.xml><?xml version="1.0" encoding="utf-8"?>
<p:tagLst xmlns:a="http://schemas.openxmlformats.org/drawingml/2006/main" xmlns:r="http://schemas.openxmlformats.org/officeDocument/2006/relationships" xmlns:p="http://schemas.openxmlformats.org/presentationml/2006/main">
  <p:tag name="TIMING" val="|2.4"/>
</p:tagLst>
</file>

<file path=ppt/tags/tag5.xml><?xml version="1.0" encoding="utf-8"?>
<p:tagLst xmlns:a="http://schemas.openxmlformats.org/drawingml/2006/main" xmlns:r="http://schemas.openxmlformats.org/officeDocument/2006/relationships" xmlns:p="http://schemas.openxmlformats.org/presentationml/2006/main">
  <p:tag name="TIMING" val="|0.1|0.2"/>
</p:tagLst>
</file>

<file path=ppt/tags/tag50.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
  <p:tag name="COLORSETGROUPCLASSNAME" val="ColorSetGroupLight"/>
  <p:tag name="FONTSETGROUPCLASSNAME" val="FontSetGroup1"/>
  <p:tag name="SHAPECLASSNAME" val="TitleOnTitleSlide"/>
  <p:tag name="SHAPECLASSFILE" val=""/>
  <p:tag name="SHAPECLASSPROTECTIONTYPE" val="0"/>
  <p:tag name="COLORS" val="-2;-2;-2;-2;TitleSlideTitleFontColor"/>
</p:tagLst>
</file>

<file path=ppt/tags/tag51.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52.xml><?xml version="1.0" encoding="utf-8"?>
<p:tagLst xmlns:a="http://schemas.openxmlformats.org/drawingml/2006/main" xmlns:r="http://schemas.openxmlformats.org/officeDocument/2006/relationships" xmlns:p="http://schemas.openxmlformats.org/presentationml/2006/main">
  <p:tag name="COLORS" val="-2;-2;-2;-2;SlideText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Lst>
</file>

<file path=ppt/tags/tag53.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 val="-2;-2;-2;-2;SlideTitle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Lst>
</file>

<file path=ppt/tags/tag54.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55.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 val="-2;-2;-2;-2;SlideTitle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Lst>
</file>

<file path=ppt/tags/tag56.xml><?xml version="1.0" encoding="utf-8"?>
<p:tagLst xmlns:a="http://schemas.openxmlformats.org/drawingml/2006/main" xmlns:r="http://schemas.openxmlformats.org/officeDocument/2006/relationships" xmlns:p="http://schemas.openxmlformats.org/presentationml/2006/main">
  <p:tag name="COLORS" val="-2;-2;-2;-2;SlideText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Lst>
</file>

<file path=ppt/tags/tag57.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58.xml><?xml version="1.0" encoding="utf-8"?>
<p:tagLst xmlns:a="http://schemas.openxmlformats.org/drawingml/2006/main" xmlns:r="http://schemas.openxmlformats.org/officeDocument/2006/relationships" xmlns:p="http://schemas.openxmlformats.org/presentationml/2006/main">
  <p:tag name="COLORS" val="-2;-2;-2;-2;SlideText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Lst>
</file>

<file path=ppt/tags/tag59.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 val="-2;-2;-2;-2;SlideTitle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Lst>
</file>

<file path=ppt/tags/tag6.xml><?xml version="1.0" encoding="utf-8"?>
<p:tagLst xmlns:a="http://schemas.openxmlformats.org/drawingml/2006/main" xmlns:r="http://schemas.openxmlformats.org/officeDocument/2006/relationships" xmlns:p="http://schemas.openxmlformats.org/presentationml/2006/main">
  <p:tag name="TIMING" val="|0|0.1|0.2|0.2|0.2"/>
</p:tagLst>
</file>

<file path=ppt/tags/tag60.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61.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 val="-2;-2;-2;-2;SlideTitle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Lst>
</file>

<file path=ppt/tags/tag62.xml><?xml version="1.0" encoding="utf-8"?>
<p:tagLst xmlns:a="http://schemas.openxmlformats.org/drawingml/2006/main" xmlns:r="http://schemas.openxmlformats.org/officeDocument/2006/relationships" xmlns:p="http://schemas.openxmlformats.org/presentationml/2006/main">
  <p:tag name="COLORS" val="-2;-2;-2;-2;SlideText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Lst>
</file>

<file path=ppt/tags/tag63.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64.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 val="-2;-2;-2;-2;SlideTitle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Lst>
</file>

<file path=ppt/tags/tag65.xml><?xml version="1.0" encoding="utf-8"?>
<p:tagLst xmlns:a="http://schemas.openxmlformats.org/drawingml/2006/main" xmlns:r="http://schemas.openxmlformats.org/officeDocument/2006/relationships" xmlns:p="http://schemas.openxmlformats.org/presentationml/2006/main">
  <p:tag name="COLORS" val="-2;-2;-2;-2;SlideText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Lst>
</file>

<file path=ppt/tags/tag66.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67.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 val="-2;-2;-2;-2;SlideTitle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Lst>
</file>

<file path=ppt/tags/tag68.xml><?xml version="1.0" encoding="utf-8"?>
<p:tagLst xmlns:a="http://schemas.openxmlformats.org/drawingml/2006/main" xmlns:r="http://schemas.openxmlformats.org/officeDocument/2006/relationships" xmlns:p="http://schemas.openxmlformats.org/presentationml/2006/main">
  <p:tag name="COLORS" val="-2;-2;-2;-2;SlideText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Lst>
</file>

<file path=ppt/tags/tag69.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7.xml><?xml version="1.0" encoding="utf-8"?>
<p:tagLst xmlns:a="http://schemas.openxmlformats.org/drawingml/2006/main" xmlns:r="http://schemas.openxmlformats.org/officeDocument/2006/relationships" xmlns:p="http://schemas.openxmlformats.org/presentationml/2006/main">
  <p:tag name="TIMING" val="|0.1|0.2|0.2"/>
</p:tagLst>
</file>

<file path=ppt/tags/tag70.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 val="-2;-2;-2;-2;SlideTitle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Lst>
</file>

<file path=ppt/tags/tag71.xml><?xml version="1.0" encoding="utf-8"?>
<p:tagLst xmlns:a="http://schemas.openxmlformats.org/drawingml/2006/main" xmlns:r="http://schemas.openxmlformats.org/officeDocument/2006/relationships" xmlns:p="http://schemas.openxmlformats.org/presentationml/2006/main">
  <p:tag name="COLORS" val="-2;-2;-2;-2;SlideText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Lst>
</file>

<file path=ppt/tags/tag72.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73.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 val="-2;-2;-2;-2;SlideTitle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Lst>
</file>

<file path=ppt/tags/tag74.xml><?xml version="1.0" encoding="utf-8"?>
<p:tagLst xmlns:a="http://schemas.openxmlformats.org/drawingml/2006/main" xmlns:r="http://schemas.openxmlformats.org/officeDocument/2006/relationships" xmlns:p="http://schemas.openxmlformats.org/presentationml/2006/main">
  <p:tag name="COLORS" val="-2;-2;-2;-2;SlideText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Lst>
</file>

<file path=ppt/tags/tag75.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76.xml><?xml version="1.0" encoding="utf-8"?>
<p:tagLst xmlns:a="http://schemas.openxmlformats.org/drawingml/2006/main" xmlns:r="http://schemas.openxmlformats.org/officeDocument/2006/relationships" xmlns:p="http://schemas.openxmlformats.org/presentationml/2006/main">
  <p:tag name="COLORS" val="-2;-2;-2;-2;SlideText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Lst>
</file>

<file path=ppt/tags/tag77.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 val="-2;-2;-2;-2;SlideTitle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Lst>
</file>

<file path=ppt/tags/tag78.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79.xml><?xml version="1.0" encoding="utf-8"?>
<p:tagLst xmlns:a="http://schemas.openxmlformats.org/drawingml/2006/main" xmlns:r="http://schemas.openxmlformats.org/officeDocument/2006/relationships" xmlns:p="http://schemas.openxmlformats.org/presentationml/2006/main">
  <p:tag name="COLORS" val="-2;-2;-2;-2;SlideText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Lst>
</file>

<file path=ppt/tags/tag8.xml><?xml version="1.0" encoding="utf-8"?>
<p:tagLst xmlns:a="http://schemas.openxmlformats.org/drawingml/2006/main" xmlns:r="http://schemas.openxmlformats.org/officeDocument/2006/relationships" xmlns:p="http://schemas.openxmlformats.org/presentationml/2006/main">
  <p:tag name="TIMING" val="|0|0.2|0.2|0.2"/>
</p:tagLst>
</file>

<file path=ppt/tags/tag80.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 val="-2;-2;-2;-2;SlideTitle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Lst>
</file>

<file path=ppt/tags/tag81.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 name="TIMING" val="|0.1|1.3"/>
</p:tagLst>
</file>

<file path=ppt/tags/tag82.xml><?xml version="1.0" encoding="utf-8"?>
<p:tagLst xmlns:a="http://schemas.openxmlformats.org/drawingml/2006/main" xmlns:r="http://schemas.openxmlformats.org/officeDocument/2006/relationships" xmlns:p="http://schemas.openxmlformats.org/presentationml/2006/main">
  <p:tag name="COLORS" val="-2;-2;-2;-2;SlideText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Lst>
</file>

<file path=ppt/tags/tag83.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 val="-2;-2;-2;-2;SlideTitle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Lst>
</file>

<file path=ppt/tags/tag84.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85.xml><?xml version="1.0" encoding="utf-8"?>
<p:tagLst xmlns:a="http://schemas.openxmlformats.org/drawingml/2006/main" xmlns:r="http://schemas.openxmlformats.org/officeDocument/2006/relationships" xmlns:p="http://schemas.openxmlformats.org/presentationml/2006/main">
  <p:tag name="COLORS" val="-2;-2;-2;-2;SlideText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Lst>
</file>

<file path=ppt/tags/tag86.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 val="-2;-2;-2;-2;SlideTitle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Lst>
</file>

<file path=ppt/tags/tag87.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
  <p:tag name="COLORSETGROUPCLASSNAME" val="ColorSetGroupLight"/>
  <p:tag name="FONTSETGROUPCLASSNAME" val="FontSetGroup1"/>
  <p:tag name="SHAPECLASSNAME" val="TitleOnTitleSlide"/>
  <p:tag name="SHAPECLASSFILE" val=""/>
  <p:tag name="SHAPECLASSPROTECTIONTYPE" val="0"/>
  <p:tag name="COLORS" val="-2;-2;-2;-2;TitleSlideTitleFontColor"/>
</p:tagLst>
</file>

<file path=ppt/tags/tag88.xml><?xml version="1.0" encoding="utf-8"?>
<p:tagLst xmlns:a="http://schemas.openxmlformats.org/drawingml/2006/main" xmlns:r="http://schemas.openxmlformats.org/officeDocument/2006/relationships" xmlns:p="http://schemas.openxmlformats.org/presentationml/2006/main">
  <p:tag name="TIMING" val="|32.4|1.9|12.5|1.2"/>
</p:tagLst>
</file>

<file path=ppt/tags/tag89.xml><?xml version="1.0" encoding="utf-8"?>
<p:tagLst xmlns:a="http://schemas.openxmlformats.org/drawingml/2006/main" xmlns:r="http://schemas.openxmlformats.org/officeDocument/2006/relationships" xmlns:p="http://schemas.openxmlformats.org/presentationml/2006/main">
  <p:tag name="TIMING" val="|34.3|0.9|1.3|1.3"/>
</p:tagLst>
</file>

<file path=ppt/tags/tag9.xml><?xml version="1.0" encoding="utf-8"?>
<p:tagLst xmlns:a="http://schemas.openxmlformats.org/drawingml/2006/main" xmlns:r="http://schemas.openxmlformats.org/officeDocument/2006/relationships" xmlns:p="http://schemas.openxmlformats.org/presentationml/2006/main">
  <p:tag name="TIMING" val="|0|0.4|0.2|0.2|0.2|0.3"/>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alktemplate">
  <a:themeElements>
    <a:clrScheme name="talktemplate 6">
      <a:dk1>
        <a:srgbClr val="000000"/>
      </a:dk1>
      <a:lt1>
        <a:srgbClr val="FFFFFF"/>
      </a:lt1>
      <a:dk2>
        <a:srgbClr val="000000"/>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fontScheme name="talktemplat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triangle" w="med" len="med"/>
          <a:tailEnd type="triangl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triangle" w="med" len="med"/>
          <a:tailEnd type="triangl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alktemplate 1">
        <a:dk1>
          <a:srgbClr val="000000"/>
        </a:dk1>
        <a:lt1>
          <a:srgbClr val="FFFFFF"/>
        </a:lt1>
        <a:dk2>
          <a:srgbClr val="000000"/>
        </a:dk2>
        <a:lt2>
          <a:srgbClr val="FFFFFF"/>
        </a:lt2>
        <a:accent1>
          <a:srgbClr val="FF6633"/>
        </a:accent1>
        <a:accent2>
          <a:srgbClr val="DBFB04"/>
        </a:accent2>
        <a:accent3>
          <a:srgbClr val="FFFFFF"/>
        </a:accent3>
        <a:accent4>
          <a:srgbClr val="000000"/>
        </a:accent4>
        <a:accent5>
          <a:srgbClr val="FFB8AD"/>
        </a:accent5>
        <a:accent6>
          <a:srgbClr val="C6E303"/>
        </a:accent6>
        <a:hlink>
          <a:srgbClr val="FF0000"/>
        </a:hlink>
        <a:folHlink>
          <a:srgbClr val="912AD6"/>
        </a:folHlink>
      </a:clrScheme>
      <a:clrMap bg1="lt1" tx1="dk1" bg2="lt2" tx2="dk2" accent1="accent1" accent2="accent2" accent3="accent3" accent4="accent4" accent5="accent5" accent6="accent6" hlink="hlink" folHlink="folHlink"/>
    </a:extraClrScheme>
    <a:extraClrScheme>
      <a:clrScheme name="talktemplate 2">
        <a:dk1>
          <a:srgbClr val="000000"/>
        </a:dk1>
        <a:lt1>
          <a:srgbClr val="FFFFFF"/>
        </a:lt1>
        <a:dk2>
          <a:srgbClr val="000000"/>
        </a:dk2>
        <a:lt2>
          <a:srgbClr val="FFFFFF"/>
        </a:lt2>
        <a:accent1>
          <a:srgbClr val="FF6633"/>
        </a:accent1>
        <a:accent2>
          <a:srgbClr val="DBFB04"/>
        </a:accent2>
        <a:accent3>
          <a:srgbClr val="FFFFFF"/>
        </a:accent3>
        <a:accent4>
          <a:srgbClr val="000000"/>
        </a:accent4>
        <a:accent5>
          <a:srgbClr val="FFB8AD"/>
        </a:accent5>
        <a:accent6>
          <a:srgbClr val="C6E303"/>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talktemplate 3">
        <a:dk1>
          <a:srgbClr val="000000"/>
        </a:dk1>
        <a:lt1>
          <a:srgbClr val="FFFFFF"/>
        </a:lt1>
        <a:dk2>
          <a:srgbClr val="000000"/>
        </a:dk2>
        <a:lt2>
          <a:srgbClr val="FFFFFF"/>
        </a:lt2>
        <a:accent1>
          <a:srgbClr val="FF6633"/>
        </a:accent1>
        <a:accent2>
          <a:srgbClr val="FF00FF"/>
        </a:accent2>
        <a:accent3>
          <a:srgbClr val="FFFFFF"/>
        </a:accent3>
        <a:accent4>
          <a:srgbClr val="000000"/>
        </a:accent4>
        <a:accent5>
          <a:srgbClr val="FFB8AD"/>
        </a:accent5>
        <a:accent6>
          <a:srgbClr val="E700E7"/>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talktemplate 4">
        <a:dk1>
          <a:srgbClr val="000099"/>
        </a:dk1>
        <a:lt1>
          <a:srgbClr val="FFFFFF"/>
        </a:lt1>
        <a:dk2>
          <a:srgbClr val="0000FF"/>
        </a:dk2>
        <a:lt2>
          <a:srgbClr val="FFFF00"/>
        </a:lt2>
        <a:accent1>
          <a:srgbClr val="FF6633"/>
        </a:accent1>
        <a:accent2>
          <a:srgbClr val="FF00FF"/>
        </a:accent2>
        <a:accent3>
          <a:srgbClr val="AAAAFF"/>
        </a:accent3>
        <a:accent4>
          <a:srgbClr val="DADADA"/>
        </a:accent4>
        <a:accent5>
          <a:srgbClr val="FFB8AD"/>
        </a:accent5>
        <a:accent6>
          <a:srgbClr val="E700E7"/>
        </a:accent6>
        <a:hlink>
          <a:srgbClr val="FF0000"/>
        </a:hlink>
        <a:folHlink>
          <a:srgbClr val="808080"/>
        </a:folHlink>
      </a:clrScheme>
      <a:clrMap bg1="dk2" tx1="lt1" bg2="dk1" tx2="lt2" accent1="accent1" accent2="accent2" accent3="accent3" accent4="accent4" accent5="accent5" accent6="accent6" hlink="hlink" folHlink="folHlink"/>
    </a:extraClrScheme>
    <a:extraClrScheme>
      <a:clrScheme name="talktemplate 5">
        <a:dk1>
          <a:srgbClr val="000066"/>
        </a:dk1>
        <a:lt1>
          <a:srgbClr val="CCECFF"/>
        </a:lt1>
        <a:dk2>
          <a:srgbClr val="000080"/>
        </a:dk2>
        <a:lt2>
          <a:srgbClr val="000000"/>
        </a:lt2>
        <a:accent1>
          <a:srgbClr val="9999FF"/>
        </a:accent1>
        <a:accent2>
          <a:srgbClr val="CC00FF"/>
        </a:accent2>
        <a:accent3>
          <a:srgbClr val="E2F4FF"/>
        </a:accent3>
        <a:accent4>
          <a:srgbClr val="000056"/>
        </a:accent4>
        <a:accent5>
          <a:srgbClr val="CAC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talktemplate 6">
        <a:dk1>
          <a:srgbClr val="000000"/>
        </a:dk1>
        <a:lt1>
          <a:srgbClr val="FFFFFF"/>
        </a:lt1>
        <a:dk2>
          <a:srgbClr val="000000"/>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talktemplate 7">
        <a:dk1>
          <a:srgbClr val="000000"/>
        </a:dk1>
        <a:lt1>
          <a:srgbClr val="FFFFFF"/>
        </a:lt1>
        <a:dk2>
          <a:srgbClr val="660033"/>
        </a:dk2>
        <a:lt2>
          <a:srgbClr val="FFFF66"/>
        </a:lt2>
        <a:accent1>
          <a:srgbClr val="FF0033"/>
        </a:accent1>
        <a:accent2>
          <a:srgbClr val="CC6600"/>
        </a:accent2>
        <a:accent3>
          <a:srgbClr val="B8AAAD"/>
        </a:accent3>
        <a:accent4>
          <a:srgbClr val="DADADA"/>
        </a:accent4>
        <a:accent5>
          <a:srgbClr val="FFAAAD"/>
        </a:accent5>
        <a:accent6>
          <a:srgbClr val="B95C00"/>
        </a:accent6>
        <a:hlink>
          <a:srgbClr val="999933"/>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alktemplate 6">
    <a:dk1>
      <a:srgbClr val="000000"/>
    </a:dk1>
    <a:lt1>
      <a:srgbClr val="FFFFFF"/>
    </a:lt1>
    <a:dk2>
      <a:srgbClr val="000000"/>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themeOverride>
</file>

<file path=docProps/app.xml><?xml version="1.0" encoding="utf-8"?>
<Properties xmlns="http://schemas.openxmlformats.org/officeDocument/2006/extended-properties" xmlns:vt="http://schemas.openxmlformats.org/officeDocument/2006/docPropsVTypes">
  <Template/>
  <TotalTime>7732</TotalTime>
  <Words>9394</Words>
  <Application>Microsoft Macintosh PowerPoint</Application>
  <PresentationFormat>On-screen Show (4:3)</PresentationFormat>
  <Paragraphs>1282</Paragraphs>
  <Slides>128</Slides>
  <Notes>55</Notes>
  <HiddenSlides>0</HiddenSlides>
  <MMClips>1</MMClips>
  <ScaleCrop>false</ScaleCrop>
  <HeadingPairs>
    <vt:vector size="8" baseType="variant">
      <vt:variant>
        <vt:lpstr>Theme</vt:lpstr>
      </vt:variant>
      <vt:variant>
        <vt:i4>2</vt:i4>
      </vt:variant>
      <vt:variant>
        <vt:lpstr>Links</vt:lpstr>
      </vt:variant>
      <vt:variant>
        <vt:i4>4</vt:i4>
      </vt:variant>
      <vt:variant>
        <vt:lpstr>Embedded OLE Servers</vt:lpstr>
      </vt:variant>
      <vt:variant>
        <vt:i4>4</vt:i4>
      </vt:variant>
      <vt:variant>
        <vt:lpstr>Slide Titles</vt:lpstr>
      </vt:variant>
      <vt:variant>
        <vt:i4>128</vt:i4>
      </vt:variant>
    </vt:vector>
  </HeadingPairs>
  <TitlesOfParts>
    <vt:vector size="138" baseType="lpstr">
      <vt:lpstr>Default Design</vt:lpstr>
      <vt:lpstr>talktemplate</vt:lpstr>
      <vt:lpstr>NSF_Roy_12\images original\eav.vsd\Drawing\~Page-1\Sheet.31</vt:lpstr>
      <vt:lpstr>NSF_Roy_12\images original\eav.vsd\Drawing\~Page-1\Comm-link.48</vt:lpstr>
      <vt:lpstr>C:\power\my_work\lingyang\NSF_Roy_12\images original\eav.vsd\Drawing\~Page-1\Sheet.31</vt:lpstr>
      <vt:lpstr>C:\power\my_work\lingyang\NSF_Roy_12\images original\eav.vsd\Drawing\~Page-1\Comm-link</vt:lpstr>
      <vt:lpstr>Visio</vt:lpstr>
      <vt:lpstr>Bitmap Image</vt:lpstr>
      <vt:lpstr>Equation</vt:lpstr>
      <vt:lpstr>Microsoft Equation</vt:lpstr>
      <vt:lpstr>Resource Allocation for Wireless Physical Layer Security </vt:lpstr>
      <vt:lpstr>Outline</vt:lpstr>
      <vt:lpstr>Wireless Networks: Layers</vt:lpstr>
      <vt:lpstr>Physical Layer Security</vt:lpstr>
      <vt:lpstr>PHY Security: Simple Example</vt:lpstr>
      <vt:lpstr>Physical Layer Security Intuition</vt:lpstr>
      <vt:lpstr>Physical Layer Security: An Alternative</vt:lpstr>
      <vt:lpstr>Outline</vt:lpstr>
      <vt:lpstr>Quantifying Security: Equivocation</vt:lpstr>
      <vt:lpstr>Broadcast Channel</vt:lpstr>
      <vt:lpstr>Multiple-Access Channel</vt:lpstr>
      <vt:lpstr>PowerPoint Presentation</vt:lpstr>
      <vt:lpstr>Other Channels</vt:lpstr>
      <vt:lpstr>Other Recent Progress</vt:lpstr>
      <vt:lpstr>Outline</vt:lpstr>
      <vt:lpstr>Cooperative System Model</vt:lpstr>
      <vt:lpstr>Secrecy Capacity Maximization or Power Minimization </vt:lpstr>
      <vt:lpstr>Simulation (Power Minimization)</vt:lpstr>
      <vt:lpstr>Simulation (Secrecy Capacity Maximization)</vt:lpstr>
      <vt:lpstr>Jamming Techniques</vt:lpstr>
      <vt:lpstr>Outline</vt:lpstr>
      <vt:lpstr>History of Game Theory</vt:lpstr>
      <vt:lpstr>Introduction </vt:lpstr>
      <vt:lpstr>Games in Strategic (Normal) Form</vt:lpstr>
      <vt:lpstr>Rich Game Theoretical Approaches</vt:lpstr>
      <vt:lpstr>Auction Theory</vt:lpstr>
      <vt:lpstr>Outline</vt:lpstr>
      <vt:lpstr>Coalitional Games Preliminaries</vt:lpstr>
      <vt:lpstr>Coalitional Game System Model</vt:lpstr>
      <vt:lpstr>PHY Security Coalitional Game (1)</vt:lpstr>
      <vt:lpstr>PHY Security Coalitional Game (2)</vt:lpstr>
      <vt:lpstr>PHY Security Coalitional Game (3)</vt:lpstr>
      <vt:lpstr>Properties of PHY Security Game</vt:lpstr>
      <vt:lpstr>Coalition Formation: Merge and Split</vt:lpstr>
      <vt:lpstr>Coalition Formation Algorithm</vt:lpstr>
      <vt:lpstr>Simulation Results (1)</vt:lpstr>
      <vt:lpstr>Simulation Results (2)</vt:lpstr>
      <vt:lpstr>Outline</vt:lpstr>
      <vt:lpstr>Stackelberg Game Preliminaries (1)</vt:lpstr>
      <vt:lpstr>Stackelberg Game Preliminaries (2)</vt:lpstr>
      <vt:lpstr>Date a Girl with her BF on the Same Table</vt:lpstr>
      <vt:lpstr>Game Definition</vt:lpstr>
      <vt:lpstr>Source Analysis</vt:lpstr>
      <vt:lpstr>Jammer Analysis</vt:lpstr>
      <vt:lpstr>Results </vt:lpstr>
      <vt:lpstr>Outline</vt:lpstr>
      <vt:lpstr>Auction Theory Preliminaries (1)</vt:lpstr>
      <vt:lpstr>Auction Theory Preliminaries (2)</vt:lpstr>
      <vt:lpstr>Ascending Auction</vt:lpstr>
      <vt:lpstr>Jammer-Assisted System Scenario</vt:lpstr>
      <vt:lpstr>PowerPoint Presentation</vt:lpstr>
      <vt:lpstr>Auction Definition</vt:lpstr>
      <vt:lpstr>Auction Definition</vt:lpstr>
      <vt:lpstr>Auction Definition</vt:lpstr>
      <vt:lpstr>Distributed Auction Games</vt:lpstr>
      <vt:lpstr>P-ACA-T</vt:lpstr>
      <vt:lpstr>Distributed Auction Games</vt:lpstr>
      <vt:lpstr>Distributed Auction Games</vt:lpstr>
      <vt:lpstr>Simulations (Cheat-proof and Secrecy Rate)</vt:lpstr>
      <vt:lpstr>Outline</vt:lpstr>
      <vt:lpstr>PHY Security in CR Networks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 Secure Two-Way Relay Networks  </vt:lpstr>
      <vt:lpstr>Literature Overview</vt:lpstr>
      <vt:lpstr>Literature Overview</vt:lpstr>
      <vt:lpstr>System Model </vt:lpstr>
      <vt:lpstr>System Model </vt:lpstr>
      <vt:lpstr>System Model </vt:lpstr>
      <vt:lpstr>System Model </vt:lpstr>
      <vt:lpstr>System Model </vt:lpstr>
      <vt:lpstr>Problem Formulation </vt:lpstr>
      <vt:lpstr>Selections without Jamming </vt:lpstr>
      <vt:lpstr>Selections with Jamming </vt:lpstr>
      <vt:lpstr>Selections with Jamming </vt:lpstr>
      <vt:lpstr>PowerPoint Presentation</vt:lpstr>
      <vt:lpstr>PHY Security in Two-Way Relay Scenario</vt:lpstr>
      <vt:lpstr>System Model</vt:lpstr>
      <vt:lpstr>System Model</vt:lpstr>
      <vt:lpstr>System Model</vt:lpstr>
      <vt:lpstr>Game between Sources and Friendly Jammers</vt:lpstr>
      <vt:lpstr>Game between Sources and Friendly Jammers</vt:lpstr>
      <vt:lpstr>Game between Sources and Friendly Jammers</vt:lpstr>
      <vt:lpstr>Game between Sources and Friendly Jammers</vt:lpstr>
      <vt:lpstr>Game between Sources and Friendly Jammers</vt:lpstr>
      <vt:lpstr>Simulation Results</vt:lpstr>
      <vt:lpstr>Simulation Results</vt:lpstr>
      <vt:lpstr>Simulation Results</vt:lpstr>
      <vt:lpstr>Simulation Results</vt:lpstr>
      <vt:lpstr>Outline</vt:lpstr>
      <vt:lpstr>PowerPoint Presentation</vt:lpstr>
      <vt:lpstr>Introduction and Background</vt:lpstr>
      <vt:lpstr>Introduction and Background</vt:lpstr>
      <vt:lpstr>Introduction and Background</vt:lpstr>
      <vt:lpstr>Introduction and Background</vt:lpstr>
      <vt:lpstr>Introduction and Background</vt:lpstr>
      <vt:lpstr>System Model</vt:lpstr>
      <vt:lpstr>System Model</vt:lpstr>
      <vt:lpstr>System Model</vt:lpstr>
      <vt:lpstr>Problem Formulation</vt:lpstr>
      <vt:lpstr>AGV Game Preliminaries</vt:lpstr>
      <vt:lpstr>Game Setup</vt:lpstr>
      <vt:lpstr>Game Setup</vt:lpstr>
      <vt:lpstr>Algorithm Analysis</vt:lpstr>
      <vt:lpstr>Simulation Results</vt:lpstr>
      <vt:lpstr>Outline</vt:lpstr>
      <vt:lpstr>RFID</vt:lpstr>
      <vt:lpstr>RFID Systems</vt:lpstr>
      <vt:lpstr>RFID Systems</vt:lpstr>
      <vt:lpstr>RFID Applications</vt:lpstr>
      <vt:lpstr>Basic RFID Communication</vt:lpstr>
      <vt:lpstr>RFID Backscatter: Challenges</vt:lpstr>
      <vt:lpstr>Presence of Eavesdroppers</vt:lpstr>
      <vt:lpstr>Outline</vt:lpstr>
      <vt:lpstr>Satellite Network</vt:lpstr>
      <vt:lpstr>Matrix Model  of Satellite Broadcast Channel</vt:lpstr>
      <vt:lpstr>Selected Results</vt:lpstr>
      <vt:lpstr>Selected Results</vt:lpstr>
      <vt:lpstr>Selected Results</vt:lpstr>
      <vt:lpstr>Conclusions</vt:lpstr>
      <vt:lpstr>Questions?</vt:lpstr>
    </vt:vector>
  </TitlesOfParts>
  <Company>IEEE Communications Society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dalvarez</dc:creator>
  <cp:lastModifiedBy>Zhu Han</cp:lastModifiedBy>
  <cp:revision>990</cp:revision>
  <dcterms:created xsi:type="dcterms:W3CDTF">2003-07-11T14:15:24Z</dcterms:created>
  <dcterms:modified xsi:type="dcterms:W3CDTF">2013-04-07T00:59:04Z</dcterms:modified>
</cp:coreProperties>
</file>