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583" r:id="rId5"/>
    <p:sldId id="584" r:id="rId6"/>
    <p:sldId id="567" r:id="rId7"/>
    <p:sldId id="570" r:id="rId8"/>
    <p:sldId id="585" r:id="rId9"/>
    <p:sldId id="535" r:id="rId10"/>
    <p:sldId id="568" r:id="rId11"/>
    <p:sldId id="344" r:id="rId12"/>
    <p:sldId id="449" r:id="rId13"/>
    <p:sldId id="602" r:id="rId14"/>
    <p:sldId id="596" r:id="rId15"/>
    <p:sldId id="403" r:id="rId16"/>
    <p:sldId id="526" r:id="rId17"/>
    <p:sldId id="527" r:id="rId18"/>
    <p:sldId id="453" r:id="rId19"/>
    <p:sldId id="406" r:id="rId20"/>
    <p:sldId id="454" r:id="rId21"/>
    <p:sldId id="408" r:id="rId22"/>
    <p:sldId id="409" r:id="rId23"/>
    <p:sldId id="411" r:id="rId24"/>
    <p:sldId id="414" r:id="rId25"/>
    <p:sldId id="417" r:id="rId26"/>
    <p:sldId id="603" r:id="rId27"/>
    <p:sldId id="420" r:id="rId28"/>
    <p:sldId id="425" r:id="rId29"/>
    <p:sldId id="421" r:id="rId30"/>
    <p:sldId id="434" r:id="rId31"/>
    <p:sldId id="459" r:id="rId32"/>
    <p:sldId id="437" r:id="rId33"/>
    <p:sldId id="604" r:id="rId34"/>
    <p:sldId id="540" r:id="rId35"/>
    <p:sldId id="541" r:id="rId36"/>
    <p:sldId id="542" r:id="rId37"/>
    <p:sldId id="543" r:id="rId38"/>
    <p:sldId id="544" r:id="rId39"/>
    <p:sldId id="571" r:id="rId40"/>
    <p:sldId id="545" r:id="rId41"/>
    <p:sldId id="546" r:id="rId42"/>
    <p:sldId id="548" r:id="rId43"/>
    <p:sldId id="551" r:id="rId44"/>
    <p:sldId id="552" r:id="rId45"/>
    <p:sldId id="553" r:id="rId46"/>
    <p:sldId id="555" r:id="rId47"/>
    <p:sldId id="556" r:id="rId48"/>
    <p:sldId id="557" r:id="rId49"/>
    <p:sldId id="559" r:id="rId50"/>
    <p:sldId id="563" r:id="rId51"/>
    <p:sldId id="605" r:id="rId52"/>
    <p:sldId id="599" r:id="rId53"/>
    <p:sldId id="601" r:id="rId54"/>
    <p:sldId id="606" r:id="rId55"/>
    <p:sldId id="565" r:id="rId56"/>
    <p:sldId id="607" r:id="rId57"/>
    <p:sldId id="608" r:id="rId5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rhossein najjarbashi" initials="a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82600"/>
    <a:srgbClr val="A40000"/>
    <a:srgbClr val="D62900"/>
    <a:srgbClr val="EE2D00"/>
    <a:srgbClr val="FF33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699" autoAdjust="0"/>
  </p:normalViewPr>
  <p:slideViewPr>
    <p:cSldViewPr>
      <p:cViewPr varScale="1">
        <p:scale>
          <a:sx n="80" d="100"/>
          <a:sy n="80" d="100"/>
        </p:scale>
        <p:origin x="6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F206AC-7474-4087-BBD5-470FE170D8C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740E98-0639-44E6-9ACC-6CE12FB0A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019830-27E9-477E-9AEC-22181C973F6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6ABB6-7459-455B-BFF1-D21B43B4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Thank</a:t>
            </a:r>
            <a:r>
              <a:rPr lang="en-US" baseline="0" dirty="0"/>
              <a:t> you dear committee members</a:t>
            </a:r>
          </a:p>
          <a:p>
            <a:r>
              <a:rPr lang="en-US" dirty="0"/>
              <a:t>2. Special</a:t>
            </a:r>
            <a:r>
              <a:rPr lang="en-US" baseline="0" dirty="0"/>
              <a:t> Thanks to </a:t>
            </a:r>
            <a:r>
              <a:rPr lang="en-US" baseline="0" dirty="0" err="1"/>
              <a:t>Dr</a:t>
            </a:r>
            <a:r>
              <a:rPr lang="en-US" baseline="0" dirty="0"/>
              <a:t> Zhu Han and </a:t>
            </a:r>
            <a:r>
              <a:rPr lang="en-US" baseline="0" dirty="0" err="1"/>
              <a:t>Dr</a:t>
            </a:r>
            <a:r>
              <a:rPr lang="en-US" baseline="0" dirty="0"/>
              <a:t> </a:t>
            </a:r>
            <a:r>
              <a:rPr lang="en-US" baseline="0" dirty="0" err="1"/>
              <a:t>Malki</a:t>
            </a:r>
            <a:r>
              <a:rPr lang="en-US" baseline="0" dirty="0"/>
              <a:t> for supporting me</a:t>
            </a:r>
          </a:p>
          <a:p>
            <a:r>
              <a:rPr lang="en-US" baseline="0" dirty="0"/>
              <a:t>3. Today I am going to present my proposal  about 1. detection 2. mitigation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Presentation introduction</a:t>
            </a:r>
            <a:r>
              <a:rPr lang="en-US" baseline="0" dirty="0"/>
              <a:t> :  Markets and How the cyber attacks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en-US" dirty="0"/>
              <a:t>Assume the attacker participate in DA and RT markets.</a:t>
            </a:r>
          </a:p>
          <a:p>
            <a:pPr marL="228600" indent="-228600" algn="just">
              <a:buAutoNum type="arabicPeriod"/>
            </a:pPr>
            <a:r>
              <a:rPr lang="en-US" dirty="0"/>
              <a:t>To solve the optimal bid every players can consider a bi-level</a:t>
            </a:r>
            <a:r>
              <a:rPr lang="en-US" baseline="0" dirty="0"/>
              <a:t> optimization</a:t>
            </a:r>
          </a:p>
          <a:p>
            <a:pPr marL="228600" indent="-228600" algn="just">
              <a:buAutoNum type="arabicPeriod"/>
            </a:pPr>
            <a:r>
              <a:rPr lang="en-US" baseline="0" dirty="0"/>
              <a:t>For the attacker</a:t>
            </a:r>
            <a:r>
              <a:rPr lang="en-US" baseline="0" dirty="0">
                <a:sym typeface="Wingdings" panose="05000000000000000000" pitchFamily="2" charset="2"/>
              </a:rPr>
              <a:t></a:t>
            </a:r>
            <a:r>
              <a:rPr lang="en-US" baseline="0" dirty="0"/>
              <a:t> the question is to how to obtain the relation between the optimal bidding and False data injected into the system</a:t>
            </a:r>
          </a:p>
          <a:p>
            <a:pPr marL="228600" indent="-228600" algn="just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en-US" dirty="0"/>
              <a:t>Assume the attacker participate in DA and RT markets.</a:t>
            </a:r>
          </a:p>
          <a:p>
            <a:pPr marL="228600" indent="-228600" algn="just">
              <a:buAutoNum type="arabicPeriod"/>
            </a:pPr>
            <a:r>
              <a:rPr lang="en-US" dirty="0"/>
              <a:t>To solve the optimal bid every players can consider a bi-level</a:t>
            </a:r>
            <a:r>
              <a:rPr lang="en-US" baseline="0" dirty="0"/>
              <a:t> optimization</a:t>
            </a:r>
          </a:p>
          <a:p>
            <a:pPr marL="228600" indent="-228600" algn="just">
              <a:buAutoNum type="arabicPeriod"/>
            </a:pPr>
            <a:r>
              <a:rPr lang="en-US" baseline="0" dirty="0"/>
              <a:t>For the attacker</a:t>
            </a:r>
            <a:r>
              <a:rPr lang="en-US" baseline="0" dirty="0">
                <a:sym typeface="Wingdings" panose="05000000000000000000" pitchFamily="2" charset="2"/>
              </a:rPr>
              <a:t></a:t>
            </a:r>
            <a:r>
              <a:rPr lang="en-US" baseline="0" dirty="0"/>
              <a:t> the question is to how to obtain the relation between the optimal bidding and False data injected into the system</a:t>
            </a:r>
          </a:p>
          <a:p>
            <a:pPr marL="228600" indent="-228600" algn="just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0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This is the lower level of the problem that is actually</a:t>
            </a:r>
            <a:r>
              <a:rPr lang="en-US" baseline="0" dirty="0"/>
              <a:t> solved by SO. </a:t>
            </a:r>
          </a:p>
          <a:p>
            <a:pPr algn="just"/>
            <a:r>
              <a:rPr lang="en-US" baseline="0" dirty="0"/>
              <a:t>but if any participant want to simulate the market transactions, then it needs to consider these two optimization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In the upper level problem it</a:t>
            </a:r>
            <a:r>
              <a:rPr lang="en-US" baseline="0" dirty="0"/>
              <a:t> is assumed that decision variables are whether manipulate the </a:t>
            </a:r>
            <a:r>
              <a:rPr lang="en-US" baseline="0" dirty="0" err="1"/>
              <a:t>mth</a:t>
            </a:r>
            <a:r>
              <a:rPr lang="en-US" baseline="0" dirty="0"/>
              <a:t> RTU or not</a:t>
            </a:r>
          </a:p>
          <a:p>
            <a:pPr algn="just"/>
            <a:r>
              <a:rPr lang="en-US" baseline="0" dirty="0"/>
              <a:t>If not the line flow would be case1 and if yes the line flow would be case2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raw bi-level optimization problem, is bi-level</a:t>
            </a:r>
            <a:r>
              <a:rPr lang="en-US" baseline="0" dirty="0"/>
              <a:t> optimization the upper-level is the profit and the lower level is the SO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1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T</a:t>
            </a:r>
            <a:r>
              <a:rPr lang="en-US" baseline="0" dirty="0"/>
              <a:t>o turn the problem into single level problem we used the </a:t>
            </a:r>
            <a:r>
              <a:rPr lang="en-US" baseline="0" dirty="0" err="1"/>
              <a:t>Lagrangian</a:t>
            </a:r>
            <a:r>
              <a:rPr lang="en-US" baseline="0" dirty="0"/>
              <a:t> function of the lower level problem. KKT conditions and dual problem of the lower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6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The final Optimization problem is as follows including two parts,</a:t>
            </a:r>
          </a:p>
          <a:p>
            <a:pPr algn="just"/>
            <a:r>
              <a:rPr lang="en-US" dirty="0"/>
              <a:t>First part is the</a:t>
            </a:r>
            <a:r>
              <a:rPr lang="en-US" baseline="0" dirty="0"/>
              <a:t> DA and RT market constraints and also KKT conditions of DA and RT.</a:t>
            </a:r>
          </a:p>
          <a:p>
            <a:pPr algn="just"/>
            <a:r>
              <a:rPr lang="en-US" baseline="0" dirty="0"/>
              <a:t>Second is the choice between attacking toward m the line measurements or not.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Presentation introduction</a:t>
            </a:r>
            <a:r>
              <a:rPr lang="en-US" baseline="0" dirty="0"/>
              <a:t> :  Markets and How the cyber attacks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5 bus PJM network is considered as sample case but loading and generation were modified accordingly.</a:t>
            </a:r>
          </a:p>
          <a:p>
            <a:pPr algn="just"/>
            <a:r>
              <a:rPr lang="en-US" dirty="0"/>
              <a:t>Decrease</a:t>
            </a:r>
            <a:r>
              <a:rPr lang="en-US" baseline="0" dirty="0"/>
              <a:t> the price on one bus on the DA and increase the price on the RT market (Bus 1 and 2)</a:t>
            </a:r>
          </a:p>
          <a:p>
            <a:pPr algn="just"/>
            <a:r>
              <a:rPr lang="en-US" baseline="0" dirty="0"/>
              <a:t>Increase the price on the DA on bus 5 and decrease real-time price.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4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Generally it can be said that for buses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49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0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Presentation introduction</a:t>
            </a:r>
            <a:r>
              <a:rPr lang="en-US" baseline="0" dirty="0"/>
              <a:t> :  Markets and How the cyber attacks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4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Game theory perspective. Generally speaking each part tries to maximize its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2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0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1. Simply speaking if</a:t>
            </a:r>
            <a:r>
              <a:rPr lang="en-US" baseline="0" dirty="0"/>
              <a:t> we consider the DA price constant, then the aim of the attacker is to inject false data (here we consider fake demand signal) to maximize the real-time price fluctuations subject to residual value.  </a:t>
            </a:r>
          </a:p>
          <a:p>
            <a:pPr algn="just"/>
            <a:r>
              <a:rPr lang="en-US" dirty="0"/>
              <a:t>2. The advantage of the machine</a:t>
            </a:r>
            <a:r>
              <a:rPr lang="en-US" baseline="0" dirty="0"/>
              <a:t> learning is that the attacker doesn’t need to actually solve the lower level optimization it only needs to use the online information and sort the real-time prices based on real time demands.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2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So generator mimics the real</a:t>
            </a:r>
            <a:r>
              <a:rPr lang="en-US" baseline="0" dirty="0"/>
              <a:t> or regular data,</a:t>
            </a:r>
          </a:p>
          <a:p>
            <a:pPr algn="just"/>
            <a:r>
              <a:rPr lang="en-US" baseline="0" dirty="0"/>
              <a:t>Auto-encoder mimics the desired date,</a:t>
            </a:r>
          </a:p>
          <a:p>
            <a:pPr algn="just"/>
            <a:r>
              <a:rPr lang="en-US" baseline="0" dirty="0"/>
              <a:t>Discriminator plays with more powerful rival,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3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83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8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Presentation introduction</a:t>
            </a:r>
            <a:r>
              <a:rPr lang="en-US" baseline="0" dirty="0"/>
              <a:t> :  Markets and How the cyber attacks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8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Different kinds</a:t>
            </a:r>
            <a:r>
              <a:rPr lang="en-US" baseline="0" dirty="0"/>
              <a:t> of electricity markets in terms of times. </a:t>
            </a:r>
          </a:p>
          <a:p>
            <a:pPr algn="just"/>
            <a:r>
              <a:rPr lang="en-US" baseline="0" dirty="0"/>
              <a:t>Main focus of our research is about DA and 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95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6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7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9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9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9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5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13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6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5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1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8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449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3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3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3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88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Presentation introduction</a:t>
            </a:r>
            <a:r>
              <a:rPr lang="en-US" baseline="0" dirty="0"/>
              <a:t> :  Markets and How the cyber attacks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0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574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0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0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2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442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en-US" dirty="0"/>
              <a:t>Different players</a:t>
            </a:r>
            <a:r>
              <a:rPr lang="en-US" baseline="0" dirty="0"/>
              <a:t> in the market offer their bids</a:t>
            </a:r>
          </a:p>
          <a:p>
            <a:pPr marL="228600" indent="-228600" algn="just">
              <a:buAutoNum type="arabicPeriod"/>
            </a:pPr>
            <a:r>
              <a:rPr lang="en-US" baseline="0" dirty="0"/>
              <a:t>SO clears the market</a:t>
            </a:r>
          </a:p>
          <a:p>
            <a:pPr marL="228600" indent="-228600" algn="just">
              <a:buAutoNum type="arabicPeriod"/>
            </a:pPr>
            <a:r>
              <a:rPr lang="en-US" baseline="0" dirty="0"/>
              <a:t>What if one of the player has the knowledge about the output prices in the market in advance</a:t>
            </a:r>
          </a:p>
          <a:p>
            <a:pPr marL="228600" indent="-228600" algn="just">
              <a:buAutoNum type="arabicPeriod"/>
            </a:pPr>
            <a:r>
              <a:rPr lang="en-US" baseline="0" dirty="0"/>
              <a:t>The idea is that if I know what are the best outcomes of the market for me, then can I manipulate the measurements so that the </a:t>
            </a:r>
            <a:r>
              <a:rPr lang="en-US" baseline="0" dirty="0" err="1"/>
              <a:t>disred</a:t>
            </a:r>
            <a:r>
              <a:rPr lang="en-US" baseline="0" dirty="0"/>
              <a:t> outcome happens?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Different kinds</a:t>
            </a:r>
            <a:r>
              <a:rPr lang="en-US" baseline="0" dirty="0"/>
              <a:t> of electricity markets in terms of times. </a:t>
            </a:r>
          </a:p>
          <a:p>
            <a:pPr algn="just"/>
            <a:r>
              <a:rPr lang="en-US" baseline="0" dirty="0"/>
              <a:t>Main focus of our research is about DA and 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Different kinds</a:t>
            </a:r>
            <a:r>
              <a:rPr lang="en-US" baseline="0" dirty="0"/>
              <a:t> of electricity markets in terms of times. </a:t>
            </a:r>
          </a:p>
          <a:p>
            <a:pPr algn="just"/>
            <a:r>
              <a:rPr lang="en-US" baseline="0" dirty="0"/>
              <a:t>Main focus of our research is about DA and 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Physical access to IEDs, EI inference, scanning open ports, payload memories (</a:t>
            </a:r>
            <a:r>
              <a:rPr lang="en-US" dirty="0" err="1"/>
              <a:t>Stuxnet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ABB6-7459-455B-BFF1-D21B43B43B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4400"/>
            <a:ext cx="9144000" cy="457200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82000">
                <a:schemeClr val="tx2"/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E98487-1140-4A2F-BBB0-93C65093AB1D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B98AAD-DA74-498B-8275-389AD7D8559E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05" y="6629400"/>
            <a:ext cx="457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3"/>
          <p:cNvSpPr txBox="1">
            <a:spLocks/>
          </p:cNvSpPr>
          <p:nvPr userDrawn="1"/>
        </p:nvSpPr>
        <p:spPr>
          <a:xfrm>
            <a:off x="6705600" y="65599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E21E0-9A18-482C-8D9B-06F738EB1E03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26" y="5610"/>
            <a:ext cx="832590" cy="83259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533400" y="1574911"/>
            <a:ext cx="8077200" cy="2232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533400" y="4020967"/>
            <a:ext cx="8077200" cy="2456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14400"/>
            <a:ext cx="9144000" cy="457200"/>
          </a:xfrm>
          <a:prstGeom prst="rect">
            <a:avLst/>
          </a:prstGeom>
          <a:gradFill flip="none" rotWithShape="1">
            <a:gsLst>
              <a:gs pos="26000">
                <a:schemeClr val="tx1"/>
              </a:gs>
              <a:gs pos="82000">
                <a:srgbClr val="EE2D00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4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205" y="6629400"/>
            <a:ext cx="9144000" cy="228600"/>
          </a:xfrm>
          <a:prstGeom prst="rect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205" y="6629400"/>
            <a:ext cx="457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3"/>
          <p:cNvSpPr txBox="1">
            <a:spLocks/>
          </p:cNvSpPr>
          <p:nvPr userDrawn="1"/>
        </p:nvSpPr>
        <p:spPr>
          <a:xfrm>
            <a:off x="6705600" y="65599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E21E0-9A18-482C-8D9B-06F738EB1E03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4572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26" y="5610"/>
            <a:ext cx="832590" cy="8325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533400" y="1574911"/>
            <a:ext cx="8077200" cy="2232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533400" y="4020967"/>
            <a:ext cx="8077200" cy="2456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9144000" cy="457200"/>
          </a:xfrm>
          <a:prstGeom prst="rect">
            <a:avLst/>
          </a:prstGeom>
          <a:gradFill flip="none" rotWithShape="1">
            <a:gsLst>
              <a:gs pos="26000">
                <a:schemeClr val="tx1"/>
              </a:gs>
              <a:gs pos="82000">
                <a:srgbClr val="EE2D00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533400" y="1574911"/>
            <a:ext cx="8077200" cy="2232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533400" y="4020967"/>
            <a:ext cx="8077200" cy="2456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914400"/>
            <a:ext cx="9144000" cy="457200"/>
          </a:xfrm>
          <a:prstGeom prst="rect">
            <a:avLst/>
          </a:prstGeom>
          <a:gradFill flip="none" rotWithShape="1">
            <a:gsLst>
              <a:gs pos="26000">
                <a:schemeClr val="tx1"/>
              </a:gs>
              <a:gs pos="82000">
                <a:srgbClr val="EE2D00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B8088-520A-4AE8-83A4-350574F0B87F}" type="datetime1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8031A-8D11-4586-B020-BCF3FAF9F27E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A0AAF-0818-4F12-86F6-12479AAF3819}" type="datetime1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CDDCA-CE5D-4513-98C9-314E1CE03115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CDB7A-C39B-4A4C-9FA5-7DC688C9249E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E21E0-9A18-482C-8D9B-06F738EB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205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205" y="6629400"/>
            <a:ext cx="4572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13"/>
          <p:cNvSpPr txBox="1">
            <a:spLocks/>
          </p:cNvSpPr>
          <p:nvPr userDrawn="1"/>
        </p:nvSpPr>
        <p:spPr>
          <a:xfrm>
            <a:off x="6705600" y="65599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E21E0-9A18-482C-8D9B-06F738EB1E03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" y="0"/>
            <a:ext cx="9147205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12458"/>
            <a:ext cx="724502" cy="6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43.png"/><Relationship Id="rId1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80.png"/><Relationship Id="rId12" Type="http://schemas.openxmlformats.org/officeDocument/2006/relationships/image" Target="../media/image13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19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10.png"/><Relationship Id="rId1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6.em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7.jp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96.png"/><Relationship Id="rId5" Type="http://schemas.openxmlformats.org/officeDocument/2006/relationships/image" Target="../media/image63.png"/><Relationship Id="rId10" Type="http://schemas.openxmlformats.org/officeDocument/2006/relationships/image" Target="../media/image95.png"/><Relationship Id="rId4" Type="http://schemas.openxmlformats.org/officeDocument/2006/relationships/image" Target="../media/image62.png"/><Relationship Id="rId9" Type="http://schemas.openxmlformats.org/officeDocument/2006/relationships/image" Target="../media/image3.png"/><Relationship Id="rId1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3.pn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800.png"/><Relationship Id="rId10" Type="http://schemas.openxmlformats.org/officeDocument/2006/relationships/image" Target="../media/image67.png"/><Relationship Id="rId4" Type="http://schemas.openxmlformats.org/officeDocument/2006/relationships/image" Target="../media/image700.png"/><Relationship Id="rId9" Type="http://schemas.openxmlformats.org/officeDocument/2006/relationships/image" Target="../media/image7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3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3.png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31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3.png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699" y="1503637"/>
            <a:ext cx="8534400" cy="23341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Engineering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Houston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Summer. 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699" y="4095332"/>
            <a:ext cx="77724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PhD student: Saeed </a:t>
            </a:r>
            <a:r>
              <a:rPr lang="en-US" sz="2000" b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Ahmadian</a:t>
            </a:r>
            <a:endParaRPr lang="en-US" sz="2000" b="1" dirty="0"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Advisors: Dr. Zhu Han and Dr. </a:t>
            </a:r>
            <a:r>
              <a:rPr lang="en-US" sz="2000" b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Heidar</a:t>
            </a:r>
            <a:r>
              <a:rPr lang="en-US" sz="2000" b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Malki</a:t>
            </a:r>
            <a:r>
              <a:rPr lang="en-US" sz="2000" b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8991599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Detecting Cyber-attacks to Smart Grids and Increasing Resiliency Using Data Driven Algorithms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B2C461-C688-4BCB-A7CC-92E81F6BA895}"/>
              </a:ext>
            </a:extLst>
          </p:cNvPr>
          <p:cNvSpPr txBox="1">
            <a:spLocks/>
          </p:cNvSpPr>
          <p:nvPr/>
        </p:nvSpPr>
        <p:spPr>
          <a:xfrm>
            <a:off x="342899" y="993870"/>
            <a:ext cx="4229101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Dissertation  Defense </a:t>
            </a:r>
          </a:p>
        </p:txBody>
      </p:sp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67C149D4-C4D2-4F9A-9133-5EA024C28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04800" y="1524000"/>
            <a:ext cx="8763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and cyber-security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1: Detection of cyber-attacks to smart grids using optimization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2: Detection of cyber-attacks to smart grids machine learning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3: Cyber-attack mitigation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ABB2104-FEEB-47DC-B139-FC9BFEA0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533400" y="2117873"/>
            <a:ext cx="3680435" cy="62842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Intrusion points</a:t>
            </a:r>
          </a:p>
          <a:p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F17C76-9FB0-410A-BA63-EC0FC3E90884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F44CC-475F-4F82-9972-8AFCB7F7A30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Problem statement</a:t>
            </a:r>
          </a:p>
        </p:txBody>
      </p:sp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86B89E5A-0FB1-4B08-92DD-8FE31ABAC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EB614C7F-A927-4C4C-9AA9-4C0BC44DB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1845157"/>
            <a:ext cx="4633355" cy="40247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5E5489-E914-48C2-B10F-B927DC2641A7}"/>
              </a:ext>
            </a:extLst>
          </p:cNvPr>
          <p:cNvSpPr/>
          <p:nvPr/>
        </p:nvSpPr>
        <p:spPr>
          <a:xfrm>
            <a:off x="5029200" y="3581400"/>
            <a:ext cx="685800" cy="91440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01BCD-CCD8-4C0A-8D95-36142B0A58A2}"/>
              </a:ext>
            </a:extLst>
          </p:cNvPr>
          <p:cNvSpPr/>
          <p:nvPr/>
        </p:nvSpPr>
        <p:spPr>
          <a:xfrm>
            <a:off x="5907602" y="4724400"/>
            <a:ext cx="762000" cy="66675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0259B4-69DD-463F-B5D8-0A9AE3D2DA8E}"/>
              </a:ext>
            </a:extLst>
          </p:cNvPr>
          <p:cNvSpPr txBox="1">
            <a:spLocks/>
          </p:cNvSpPr>
          <p:nvPr/>
        </p:nvSpPr>
        <p:spPr>
          <a:xfrm>
            <a:off x="562669" y="2848457"/>
            <a:ext cx="2758612" cy="85702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FDI values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F0EB6-2337-46E5-BDE7-DD378CFF3199}"/>
              </a:ext>
            </a:extLst>
          </p:cNvPr>
          <p:cNvSpPr/>
          <p:nvPr/>
        </p:nvSpPr>
        <p:spPr>
          <a:xfrm>
            <a:off x="7239000" y="4514850"/>
            <a:ext cx="762000" cy="66675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24C7DE-08A0-439C-945B-B820025B4BA0}"/>
              </a:ext>
            </a:extLst>
          </p:cNvPr>
          <p:cNvSpPr/>
          <p:nvPr/>
        </p:nvSpPr>
        <p:spPr>
          <a:xfrm>
            <a:off x="6964877" y="3276971"/>
            <a:ext cx="762000" cy="66675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een&#10;&#10;Description automatically generated">
            <a:extLst>
              <a:ext uri="{FF2B5EF4-FFF2-40B4-BE49-F238E27FC236}">
                <a16:creationId xmlns:a16="http://schemas.microsoft.com/office/drawing/2014/main" id="{EBC90290-510F-46D2-AC57-51B6D07D8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5" y="3579916"/>
            <a:ext cx="3276600" cy="22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434365" y="1576432"/>
            <a:ext cx="8153400" cy="476369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Bi-level attack model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level consists of the attacker’s objective function and the being undetected related constraints.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level contains power flow equations in the DA and RT market.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-correlation between the DA and RT market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the DA and RT electricity prices 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attacker can alter them by manipulating measurement devices?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F17C76-9FB0-410A-BA63-EC0FC3E90884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F44CC-475F-4F82-9972-8AFCB7F7A30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Problem statement</a:t>
            </a:r>
          </a:p>
        </p:txBody>
      </p:sp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86B89E5A-0FB1-4B08-92DD-8FE31ABAC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1" name="Rectangle: Rounded Corners 30">
            <a:extLst>
              <a:ext uri="{FF2B5EF4-FFF2-40B4-BE49-F238E27FC236}">
                <a16:creationId xmlns:a16="http://schemas.microsoft.com/office/drawing/2014/main" id="{0931D664-29E8-4223-83B9-E68A262B55D6}"/>
              </a:ext>
            </a:extLst>
          </p:cNvPr>
          <p:cNvSpPr/>
          <p:nvPr/>
        </p:nvSpPr>
        <p:spPr>
          <a:xfrm>
            <a:off x="1447800" y="5329926"/>
            <a:ext cx="5334000" cy="714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MPEC implementation of model</a:t>
            </a:r>
          </a:p>
        </p:txBody>
      </p:sp>
    </p:spTree>
    <p:extLst>
      <p:ext uri="{BB962C8B-B14F-4D97-AF65-F5344CB8AC3E}">
        <p14:creationId xmlns:p14="http://schemas.microsoft.com/office/powerpoint/2010/main" val="374449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1744776"/>
            <a:ext cx="4752645" cy="67064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Day-Ahead electricity markets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24" y="2664040"/>
            <a:ext cx="3909376" cy="32795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5EB453-D3F6-49CA-AB8A-34EEFFB8C309}"/>
              </a:ext>
            </a:extLst>
          </p:cNvPr>
          <p:cNvGrpSpPr/>
          <p:nvPr/>
        </p:nvGrpSpPr>
        <p:grpSpPr>
          <a:xfrm>
            <a:off x="4777424" y="2954767"/>
            <a:ext cx="4114800" cy="3129397"/>
            <a:chOff x="4495800" y="2761384"/>
            <a:chExt cx="4370392" cy="3187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853531"/>
              <a:ext cx="4370392" cy="30952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248400" y="2971800"/>
                  <a:ext cx="581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2971800"/>
                  <a:ext cx="5816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19383" y="4267200"/>
                  <a:ext cx="4612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383" y="4267200"/>
                  <a:ext cx="4612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24924" y="4386847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924" y="4386847"/>
                  <a:ext cx="4666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848600" y="4401164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401164"/>
                  <a:ext cx="46660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15299" y="2761384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299" y="2761384"/>
                  <a:ext cx="46660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955081" y="2853531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081" y="2853531"/>
                  <a:ext cx="46660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15734" y="4664192"/>
                  <a:ext cx="581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734" y="4664192"/>
                  <a:ext cx="581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55821" y="4636532"/>
                  <a:ext cx="581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821" y="4636532"/>
                  <a:ext cx="58163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31608" y="3970070"/>
                  <a:ext cx="581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608" y="3970070"/>
                  <a:ext cx="5816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500205" y="3283291"/>
                  <a:ext cx="543354" cy="403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205" y="3283291"/>
                  <a:ext cx="543354" cy="403187"/>
                </a:xfrm>
                <a:prstGeom prst="rect">
                  <a:avLst/>
                </a:prstGeom>
                <a:blipFill>
                  <a:blip r:embed="rId1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40713" y="3108727"/>
                  <a:ext cx="543354" cy="403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713" y="3108727"/>
                  <a:ext cx="543354" cy="403187"/>
                </a:xfrm>
                <a:prstGeom prst="rect">
                  <a:avLst/>
                </a:prstGeom>
                <a:blipFill>
                  <a:blip r:embed="rId1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272380" y="5255751"/>
                  <a:ext cx="543354" cy="403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380" y="5255751"/>
                  <a:ext cx="543354" cy="403187"/>
                </a:xfrm>
                <a:prstGeom prst="rect">
                  <a:avLst/>
                </a:prstGeom>
                <a:blipFill>
                  <a:blip r:embed="rId1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187144" y="5255750"/>
                  <a:ext cx="543354" cy="403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7144" y="5255750"/>
                  <a:ext cx="543354" cy="403187"/>
                </a:xfrm>
                <a:prstGeom prst="rect">
                  <a:avLst/>
                </a:prstGeom>
                <a:blipFill>
                  <a:blip r:embed="rId1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889907" y="5267819"/>
                  <a:ext cx="543354" cy="403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907" y="5267819"/>
                  <a:ext cx="543354" cy="403187"/>
                </a:xfrm>
                <a:prstGeom prst="rect">
                  <a:avLst/>
                </a:prstGeom>
                <a:blipFill>
                  <a:blip r:embed="rId1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B2157F-D0EC-4127-A15C-C8B457B5DAAE}"/>
              </a:ext>
            </a:extLst>
          </p:cNvPr>
          <p:cNvSpPr/>
          <p:nvPr/>
        </p:nvSpPr>
        <p:spPr>
          <a:xfrm>
            <a:off x="4952999" y="2074361"/>
            <a:ext cx="147452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angle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5DCDCA-D598-4EDC-A8AB-7B8A72515387}"/>
              </a:ext>
            </a:extLst>
          </p:cNvPr>
          <p:cNvCxnSpPr>
            <a:cxnSpLocks/>
          </p:cNvCxnSpPr>
          <p:nvPr/>
        </p:nvCxnSpPr>
        <p:spPr>
          <a:xfrm>
            <a:off x="5410200" y="2507255"/>
            <a:ext cx="98388" cy="6375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7822033-843B-4870-ACF2-464DB3B427B5}"/>
              </a:ext>
            </a:extLst>
          </p:cNvPr>
          <p:cNvSpPr/>
          <p:nvPr/>
        </p:nvSpPr>
        <p:spPr>
          <a:xfrm>
            <a:off x="6983673" y="1862375"/>
            <a:ext cx="170312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price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54E85F-082A-4B40-B53E-B71749BC1D1C}"/>
              </a:ext>
            </a:extLst>
          </p:cNvPr>
          <p:cNvCxnSpPr>
            <a:cxnSpLocks/>
          </p:cNvCxnSpPr>
          <p:nvPr/>
        </p:nvCxnSpPr>
        <p:spPr>
          <a:xfrm flipH="1">
            <a:off x="6108672" y="2295269"/>
            <a:ext cx="1332202" cy="12769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111362" y="2672973"/>
            <a:ext cx="990599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cost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E5AF107-C030-4DA9-BC25-0DE377BF62C7}"/>
              </a:ext>
            </a:extLst>
          </p:cNvPr>
          <p:cNvSpPr/>
          <p:nvPr/>
        </p:nvSpPr>
        <p:spPr>
          <a:xfrm>
            <a:off x="24785" y="3341433"/>
            <a:ext cx="1232515" cy="9732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and generation balance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7521AB-AA51-405F-8929-145559AD0875}"/>
              </a:ext>
            </a:extLst>
          </p:cNvPr>
          <p:cNvSpPr/>
          <p:nvPr/>
        </p:nvSpPr>
        <p:spPr>
          <a:xfrm>
            <a:off x="3285143" y="4141453"/>
            <a:ext cx="1058257" cy="5875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limits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3D0800-E3DB-4AAD-915C-D85402B2D577}"/>
              </a:ext>
            </a:extLst>
          </p:cNvPr>
          <p:cNvSpPr/>
          <p:nvPr/>
        </p:nvSpPr>
        <p:spPr>
          <a:xfrm>
            <a:off x="3188812" y="4795783"/>
            <a:ext cx="1468516" cy="506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limits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9998C0-4BF2-47DD-84CF-CB6FEAC9C37A}"/>
              </a:ext>
            </a:extLst>
          </p:cNvPr>
          <p:cNvSpPr/>
          <p:nvPr/>
        </p:nvSpPr>
        <p:spPr>
          <a:xfrm>
            <a:off x="3083510" y="5302411"/>
            <a:ext cx="1479069" cy="383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limits</a:t>
            </a:r>
          </a:p>
        </p:txBody>
      </p:sp>
      <p:pic>
        <p:nvPicPr>
          <p:cNvPr id="40" name="Picture 39" descr="A picture containing shirt&#10;&#10;Description automatically generated">
            <a:extLst>
              <a:ext uri="{FF2B5EF4-FFF2-40B4-BE49-F238E27FC236}">
                <a16:creationId xmlns:a16="http://schemas.microsoft.com/office/drawing/2014/main" id="{B1884352-8BA8-44F6-AA96-2D55BDE7030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B86F44CC-475F-4F82-9972-8AFCB7F7A30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Day-ahead and real-time markets formulation</a:t>
            </a:r>
          </a:p>
        </p:txBody>
      </p:sp>
      <p:sp>
        <p:nvSpPr>
          <p:cNvPr id="36" name="Rectangle: Rounded Corners 34">
            <a:extLst>
              <a:ext uri="{FF2B5EF4-FFF2-40B4-BE49-F238E27FC236}">
                <a16:creationId xmlns:a16="http://schemas.microsoft.com/office/drawing/2014/main" id="{409998C0-4BF2-47DD-84CF-CB6FEAC9C37A}"/>
              </a:ext>
            </a:extLst>
          </p:cNvPr>
          <p:cNvSpPr/>
          <p:nvPr/>
        </p:nvSpPr>
        <p:spPr>
          <a:xfrm>
            <a:off x="273535" y="5943601"/>
            <a:ext cx="2241065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angle limits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35F354A-23DE-4EFF-A903-DE2FEB2DBFD4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21379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E4CB79-81F8-48F3-BD6E-6542DCCE38F3}"/>
              </a:ext>
            </a:extLst>
          </p:cNvPr>
          <p:cNvGrpSpPr/>
          <p:nvPr/>
        </p:nvGrpSpPr>
        <p:grpSpPr>
          <a:xfrm>
            <a:off x="4953000" y="2716620"/>
            <a:ext cx="4114800" cy="3106664"/>
            <a:chOff x="4953000" y="2716620"/>
            <a:chExt cx="4114800" cy="31066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0F1604-B24B-4324-A721-0E26A8889021}"/>
                </a:ext>
              </a:extLst>
            </p:cNvPr>
            <p:cNvGrpSpPr/>
            <p:nvPr/>
          </p:nvGrpSpPr>
          <p:grpSpPr>
            <a:xfrm>
              <a:off x="4953000" y="2743200"/>
              <a:ext cx="4114800" cy="3080084"/>
              <a:chOff x="4658050" y="2884614"/>
              <a:chExt cx="4373020" cy="317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8050" y="2895600"/>
                <a:ext cx="4370392" cy="3095266"/>
              </a:xfrm>
              <a:prstGeom prst="rect">
                <a:avLst/>
              </a:prstGeom>
            </p:spPr>
          </p:pic>
          <p:cxnSp>
            <p:nvCxnSpPr>
              <p:cNvPr id="11" name="Elbow Connector 10"/>
              <p:cNvCxnSpPr/>
              <p:nvPr/>
            </p:nvCxnSpPr>
            <p:spPr>
              <a:xfrm rot="16200000" flipH="1">
                <a:off x="7962900" y="3467100"/>
                <a:ext cx="762000" cy="685800"/>
              </a:xfrm>
              <a:prstGeom prst="bentConnector3">
                <a:avLst>
                  <a:gd name="adj1" fmla="val 4595"/>
                </a:avLst>
              </a:prstGeom>
              <a:ln w="57150">
                <a:solidFill>
                  <a:srgbClr val="EE2D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rot="16200000" flipH="1">
                <a:off x="6781800" y="5105400"/>
                <a:ext cx="685800" cy="685800"/>
              </a:xfrm>
              <a:prstGeom prst="bentConnector3">
                <a:avLst>
                  <a:gd name="adj1" fmla="val -4054"/>
                </a:avLst>
              </a:prstGeom>
              <a:ln w="57150">
                <a:solidFill>
                  <a:srgbClr val="EE2D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232517" y="3276600"/>
                <a:ext cx="355365" cy="0"/>
              </a:xfrm>
              <a:prstGeom prst="straightConnector1">
                <a:avLst/>
              </a:prstGeom>
              <a:ln w="57150">
                <a:solidFill>
                  <a:srgbClr val="EE2D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8077200" y="4876800"/>
                <a:ext cx="431917" cy="0"/>
              </a:xfrm>
              <a:prstGeom prst="straightConnector1">
                <a:avLst/>
              </a:prstGeom>
              <a:ln w="57150">
                <a:solidFill>
                  <a:srgbClr val="EE2D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974328" y="2884614"/>
                    <a:ext cx="6036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4328" y="2884614"/>
                    <a:ext cx="60369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427379" y="4692134"/>
                    <a:ext cx="6036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7379" y="4692134"/>
                    <a:ext cx="60369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016309" y="5687472"/>
                    <a:ext cx="61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309" y="5687472"/>
                    <a:ext cx="61581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201212" y="3986699"/>
                    <a:ext cx="61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212" y="3986699"/>
                    <a:ext cx="61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875DE80-2801-4E69-AA49-02C936E264CA}"/>
                    </a:ext>
                  </a:extLst>
                </p:cNvPr>
                <p:cNvSpPr/>
                <p:nvPr/>
              </p:nvSpPr>
              <p:spPr>
                <a:xfrm>
                  <a:off x="5843595" y="3123740"/>
                  <a:ext cx="5433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875DE80-2801-4E69-AA49-02C936E26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595" y="3123740"/>
                  <a:ext cx="54335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B17FAA0-3342-4E82-9E5B-6328C18254A6}"/>
                    </a:ext>
                  </a:extLst>
                </p:cNvPr>
                <p:cNvSpPr/>
                <p:nvPr/>
              </p:nvSpPr>
              <p:spPr>
                <a:xfrm>
                  <a:off x="5854274" y="4441500"/>
                  <a:ext cx="5380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B17FAA0-3342-4E82-9E5B-6328C18254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274" y="4441500"/>
                  <a:ext cx="53803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F0D173D-B1D7-4486-9553-86E2579324F4}"/>
                    </a:ext>
                  </a:extLst>
                </p:cNvPr>
                <p:cNvSpPr/>
                <p:nvPr/>
              </p:nvSpPr>
              <p:spPr>
                <a:xfrm>
                  <a:off x="7956402" y="2716620"/>
                  <a:ext cx="5433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F0D173D-B1D7-4486-9553-86E2579324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402" y="2716620"/>
                  <a:ext cx="54335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81000" y="1806870"/>
            <a:ext cx="4200851" cy="79447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electricity markets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2843653"/>
            <a:ext cx="4429450" cy="272173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1CCCC6-5911-4442-9B27-D0C650D64183}"/>
              </a:ext>
            </a:extLst>
          </p:cNvPr>
          <p:cNvSpPr/>
          <p:nvPr/>
        </p:nvSpPr>
        <p:spPr>
          <a:xfrm>
            <a:off x="4572000" y="2074361"/>
            <a:ext cx="1992299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 change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02F5C1-D147-4227-96B3-2B7F804A9098}"/>
              </a:ext>
            </a:extLst>
          </p:cNvPr>
          <p:cNvCxnSpPr>
            <a:cxnSpLocks/>
          </p:cNvCxnSpPr>
          <p:nvPr/>
        </p:nvCxnSpPr>
        <p:spPr>
          <a:xfrm>
            <a:off x="5410200" y="2507255"/>
            <a:ext cx="0" cy="246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14D086-8514-4B87-9E7B-13E7026458E8}"/>
              </a:ext>
            </a:extLst>
          </p:cNvPr>
          <p:cNvSpPr/>
          <p:nvPr/>
        </p:nvSpPr>
        <p:spPr>
          <a:xfrm>
            <a:off x="6694503" y="1862375"/>
            <a:ext cx="1992298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change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3D552B-675F-4D8F-AF6A-A6E3D2FF1771}"/>
              </a:ext>
            </a:extLst>
          </p:cNvPr>
          <p:cNvCxnSpPr>
            <a:cxnSpLocks/>
          </p:cNvCxnSpPr>
          <p:nvPr/>
        </p:nvCxnSpPr>
        <p:spPr>
          <a:xfrm>
            <a:off x="7440874" y="2295269"/>
            <a:ext cx="1017326" cy="1590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41B8CF-F051-4BCF-8B02-9E6785F9B665}"/>
              </a:ext>
            </a:extLst>
          </p:cNvPr>
          <p:cNvSpPr/>
          <p:nvPr/>
        </p:nvSpPr>
        <p:spPr>
          <a:xfrm>
            <a:off x="4100188" y="1506564"/>
            <a:ext cx="1992299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prices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FB0881-A672-46B9-9CFC-BDBC4AC916C9}"/>
              </a:ext>
            </a:extLst>
          </p:cNvPr>
          <p:cNvCxnSpPr>
            <a:cxnSpLocks/>
          </p:cNvCxnSpPr>
          <p:nvPr/>
        </p:nvCxnSpPr>
        <p:spPr>
          <a:xfrm>
            <a:off x="4938388" y="1939458"/>
            <a:ext cx="1068049" cy="1206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4C0A43-F604-4B2B-AF39-75B11C549214}"/>
              </a:ext>
            </a:extLst>
          </p:cNvPr>
          <p:cNvSpPr/>
          <p:nvPr/>
        </p:nvSpPr>
        <p:spPr>
          <a:xfrm>
            <a:off x="3475162" y="2837864"/>
            <a:ext cx="1377176" cy="579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balance cost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DE42F4-29E2-4F09-BC9C-2746BDA707D8}"/>
              </a:ext>
            </a:extLst>
          </p:cNvPr>
          <p:cNvSpPr/>
          <p:nvPr/>
        </p:nvSpPr>
        <p:spPr>
          <a:xfrm>
            <a:off x="2438400" y="3570531"/>
            <a:ext cx="2285999" cy="503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and generation balance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B05217-2459-4C93-8D51-1D569836437C}"/>
              </a:ext>
            </a:extLst>
          </p:cNvPr>
          <p:cNvSpPr/>
          <p:nvPr/>
        </p:nvSpPr>
        <p:spPr>
          <a:xfrm>
            <a:off x="3181252" y="4073889"/>
            <a:ext cx="2069349" cy="50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incremental limits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A56E32-D39D-49FD-B6A9-4F89F6A37700}"/>
              </a:ext>
            </a:extLst>
          </p:cNvPr>
          <p:cNvSpPr/>
          <p:nvPr/>
        </p:nvSpPr>
        <p:spPr>
          <a:xfrm>
            <a:off x="3124200" y="4592441"/>
            <a:ext cx="2126401" cy="507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incremental limits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0AC61E4-6672-4DD1-A043-AA96F38F5BFC}"/>
              </a:ext>
            </a:extLst>
          </p:cNvPr>
          <p:cNvSpPr/>
          <p:nvPr/>
        </p:nvSpPr>
        <p:spPr>
          <a:xfrm>
            <a:off x="3750735" y="5153413"/>
            <a:ext cx="1947328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limit</a:t>
            </a:r>
          </a:p>
        </p:txBody>
      </p:sp>
      <p:pic>
        <p:nvPicPr>
          <p:cNvPr id="44" name="Picture 43" descr="A picture containing shirt&#10;&#10;Description automatically generated">
            <a:extLst>
              <a:ext uri="{FF2B5EF4-FFF2-40B4-BE49-F238E27FC236}">
                <a16:creationId xmlns:a16="http://schemas.microsoft.com/office/drawing/2014/main" id="{0BD9FD31-CE6C-4586-9054-4759AF2BF3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B86F44CC-475F-4F82-9972-8AFCB7F7A30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Day-ahead and real-time markets formulation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F05F0E9-3915-4731-80CC-ADFF741914E4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7279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76201" y="1447800"/>
            <a:ext cx="8915399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B7F3A-F41C-4EEB-9C35-F7F9E2868F34}"/>
              </a:ext>
            </a:extLst>
          </p:cNvPr>
          <p:cNvSpPr txBox="1"/>
          <p:nvPr/>
        </p:nvSpPr>
        <p:spPr>
          <a:xfrm>
            <a:off x="920888" y="2070632"/>
            <a:ext cx="330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Market formulation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B7F3A-F41C-4EEB-9C35-F7F9E2868F34}"/>
              </a:ext>
            </a:extLst>
          </p:cNvPr>
          <p:cNvSpPr txBox="1"/>
          <p:nvPr/>
        </p:nvSpPr>
        <p:spPr>
          <a:xfrm>
            <a:off x="5221962" y="2070632"/>
            <a:ext cx="30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Market formulation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" y="2426273"/>
            <a:ext cx="3909376" cy="3279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08" y="2822790"/>
            <a:ext cx="4310692" cy="272173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12DFF3-D2FB-4E4A-B4FC-F454C1630D28}"/>
              </a:ext>
            </a:extLst>
          </p:cNvPr>
          <p:cNvSpPr/>
          <p:nvPr/>
        </p:nvSpPr>
        <p:spPr>
          <a:xfrm>
            <a:off x="2639718" y="5897616"/>
            <a:ext cx="211149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goal in DA market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EC3B94-4221-44BF-8D03-7D6C581C7B48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428767" y="3083618"/>
            <a:ext cx="266698" cy="2813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63D86F9-7EE3-42F0-8C54-E5058392308C}"/>
              </a:ext>
            </a:extLst>
          </p:cNvPr>
          <p:cNvSpPr/>
          <p:nvPr/>
        </p:nvSpPr>
        <p:spPr>
          <a:xfrm flipH="1">
            <a:off x="282623" y="3322662"/>
            <a:ext cx="255731" cy="2209800"/>
          </a:xfrm>
          <a:prstGeom prst="rightBrace">
            <a:avLst>
              <a:gd name="adj1" fmla="val 67059"/>
              <a:gd name="adj2" fmla="val 495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7FEBF-2629-454C-B269-849135F88AF9}"/>
              </a:ext>
            </a:extLst>
          </p:cNvPr>
          <p:cNvSpPr/>
          <p:nvPr/>
        </p:nvSpPr>
        <p:spPr>
          <a:xfrm>
            <a:off x="282623" y="5897616"/>
            <a:ext cx="211149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constraints in DA market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AE616C-749C-4E4E-939C-0AA90A6AEE9D}"/>
              </a:ext>
            </a:extLst>
          </p:cNvPr>
          <p:cNvCxnSpPr>
            <a:cxnSpLocks/>
          </p:cNvCxnSpPr>
          <p:nvPr/>
        </p:nvCxnSpPr>
        <p:spPr>
          <a:xfrm flipV="1">
            <a:off x="507819" y="5583760"/>
            <a:ext cx="0" cy="2525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58DF42-EF6F-46A6-9992-982617A71011}"/>
              </a:ext>
            </a:extLst>
          </p:cNvPr>
          <p:cNvSpPr/>
          <p:nvPr/>
        </p:nvSpPr>
        <p:spPr>
          <a:xfrm>
            <a:off x="6971832" y="5773113"/>
            <a:ext cx="211149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goal in RT market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27C2E1-57C7-4901-A7B5-90FDC224760E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7394475" y="3347691"/>
            <a:ext cx="633104" cy="24254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65C8C92-8B4E-44E2-B2CA-8B32E5867FBA}"/>
              </a:ext>
            </a:extLst>
          </p:cNvPr>
          <p:cNvSpPr/>
          <p:nvPr/>
        </p:nvSpPr>
        <p:spPr>
          <a:xfrm flipH="1">
            <a:off x="4463276" y="3191678"/>
            <a:ext cx="255731" cy="2209800"/>
          </a:xfrm>
          <a:prstGeom prst="rightBrace">
            <a:avLst>
              <a:gd name="adj1" fmla="val 67059"/>
              <a:gd name="adj2" fmla="val 495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DCB53D-6D75-46FA-8760-1AA1B2D54549}"/>
              </a:ext>
            </a:extLst>
          </p:cNvPr>
          <p:cNvSpPr/>
          <p:nvPr/>
        </p:nvSpPr>
        <p:spPr>
          <a:xfrm>
            <a:off x="4803220" y="5620716"/>
            <a:ext cx="211149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constraints in DA market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6D6083-9D0B-4426-97B3-82371BF90012}"/>
              </a:ext>
            </a:extLst>
          </p:cNvPr>
          <p:cNvCxnSpPr>
            <a:cxnSpLocks/>
          </p:cNvCxnSpPr>
          <p:nvPr/>
        </p:nvCxnSpPr>
        <p:spPr>
          <a:xfrm flipH="1" flipV="1">
            <a:off x="4744820" y="5415601"/>
            <a:ext cx="163630" cy="1809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D5E350F-B144-42D7-9863-8BEFBB20A82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Attacker optimization problems 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6989CC1-0E78-4297-B193-2D3B30A8F424}"/>
              </a:ext>
            </a:extLst>
          </p:cNvPr>
          <p:cNvSpPr txBox="1">
            <a:spLocks/>
          </p:cNvSpPr>
          <p:nvPr/>
        </p:nvSpPr>
        <p:spPr>
          <a:xfrm>
            <a:off x="152400" y="1439562"/>
            <a:ext cx="8915399" cy="43302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 as participant in DA and RT markets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(Lower level)</a:t>
            </a:r>
          </a:p>
        </p:txBody>
      </p:sp>
      <p:pic>
        <p:nvPicPr>
          <p:cNvPr id="30" name="Picture 29" descr="A picture containing shirt&#10;&#10;Description automatically generated">
            <a:extLst>
              <a:ext uri="{FF2B5EF4-FFF2-40B4-BE49-F238E27FC236}">
                <a16:creationId xmlns:a16="http://schemas.microsoft.com/office/drawing/2014/main" id="{9C49229C-634C-46CD-924D-81AB82BD4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D63062-8AC4-4C2E-8FAD-E820AE73E16C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4017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6" grpId="0" animBg="1"/>
      <p:bldP spid="17" grpId="0" animBg="1"/>
      <p:bldP spid="2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76201" y="1447800"/>
                <a:ext cx="8915399" cy="5029200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attack method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(upper level)</a:t>
                </a: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Attacker decision variable to attack over transmission lines RTUs</a:t>
                </a: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RTU is not compromised 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571500" lvl="1" indent="-171450">
                  <a:buFont typeface="Wingdings" panose="05000000000000000000" pitchFamily="2" charset="2"/>
                  <a:buChar char="ü"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1" indent="-171450">
                  <a:buFont typeface="Wingdings" panose="05000000000000000000" pitchFamily="2" charset="2"/>
                  <a:buChar char="ü"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RTU is compromised </a:t>
                </a: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1447800"/>
                <a:ext cx="8915399" cy="5029200"/>
              </a:xfrm>
              <a:prstGeom prst="rect">
                <a:avLst/>
              </a:prstGeom>
              <a:blipFill rotWithShape="0">
                <a:blip r:embed="rId3"/>
                <a:stretch>
                  <a:fillRect l="-1094" t="-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-39000" contrast="67000"/>
          </a:blip>
          <a:stretch>
            <a:fillRect/>
          </a:stretch>
        </p:blipFill>
        <p:spPr>
          <a:xfrm>
            <a:off x="3100948" y="5312697"/>
            <a:ext cx="4900052" cy="484546"/>
          </a:xfrm>
          <a:prstGeom prst="rect">
            <a:avLst/>
          </a:prstGeom>
          <a:effectLst>
            <a:outerShdw blurRad="3175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1000" contrast="44000"/>
          </a:blip>
          <a:stretch>
            <a:fillRect/>
          </a:stretch>
        </p:blipFill>
        <p:spPr>
          <a:xfrm>
            <a:off x="3100949" y="4040472"/>
            <a:ext cx="4976252" cy="81120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</p:pic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:a16="http://schemas.microsoft.com/office/drawing/2014/main" id="{4C7C095F-AB16-4DDD-AF1C-3321D7F841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1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3048000" y="5372688"/>
            <a:ext cx="533400" cy="372476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9000"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2755040"/>
            <a:ext cx="4038600" cy="6477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2EBE44-7B78-45AE-A56E-1E74DA9459A9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510923-594A-47D6-845B-975A3FC28D43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Attacker optimization problems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61111-50B4-4DD5-AE45-865EBD0A121B}"/>
              </a:ext>
            </a:extLst>
          </p:cNvPr>
          <p:cNvSpPr txBox="1"/>
          <p:nvPr/>
        </p:nvSpPr>
        <p:spPr>
          <a:xfrm>
            <a:off x="7416720" y="4581242"/>
            <a:ext cx="7366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8F19C-248A-4F57-BAF7-748B5D7E54E1}"/>
              </a:ext>
            </a:extLst>
          </p:cNvPr>
          <p:cNvSpPr txBox="1"/>
          <p:nvPr/>
        </p:nvSpPr>
        <p:spPr>
          <a:xfrm>
            <a:off x="7685608" y="5322067"/>
            <a:ext cx="7366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5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A153150-B0AF-46E3-A8DA-01559CC33BF0}"/>
              </a:ext>
            </a:extLst>
          </p:cNvPr>
          <p:cNvGrpSpPr/>
          <p:nvPr/>
        </p:nvGrpSpPr>
        <p:grpSpPr>
          <a:xfrm>
            <a:off x="2895600" y="2438400"/>
            <a:ext cx="4862832" cy="3648920"/>
            <a:chOff x="2895600" y="2438400"/>
            <a:chExt cx="4862832" cy="3648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2438400"/>
              <a:ext cx="4862832" cy="364892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725A46-56C8-480D-B638-A426F15FE3D8}"/>
                </a:ext>
              </a:extLst>
            </p:cNvPr>
            <p:cNvSpPr/>
            <p:nvPr/>
          </p:nvSpPr>
          <p:spPr>
            <a:xfrm>
              <a:off x="3429000" y="2819400"/>
              <a:ext cx="2203688" cy="28561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778201-7AD3-4A88-BAB6-B7A2CDE2DA6F}"/>
                </a:ext>
              </a:extLst>
            </p:cNvPr>
            <p:cNvSpPr/>
            <p:nvPr/>
          </p:nvSpPr>
          <p:spPr>
            <a:xfrm>
              <a:off x="3581400" y="3121628"/>
              <a:ext cx="2203688" cy="604126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533400" y="1447800"/>
            <a:ext cx="84582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 participants in general vs. attacker:</a:t>
            </a:r>
          </a:p>
          <a:p>
            <a:pPr marL="457200" lvl="1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51AFA5-5D05-47EF-89D2-B456E34197E2}"/>
              </a:ext>
            </a:extLst>
          </p:cNvPr>
          <p:cNvSpPr/>
          <p:nvPr/>
        </p:nvSpPr>
        <p:spPr>
          <a:xfrm>
            <a:off x="457200" y="2362200"/>
            <a:ext cx="1806694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profit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0586BB-25D9-47BC-8FB4-28E8E0F59332}"/>
              </a:ext>
            </a:extLst>
          </p:cNvPr>
          <p:cNvCxnSpPr>
            <a:cxnSpLocks/>
          </p:cNvCxnSpPr>
          <p:nvPr/>
        </p:nvCxnSpPr>
        <p:spPr>
          <a:xfrm>
            <a:off x="2263894" y="2667000"/>
            <a:ext cx="6317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19F6EC-0575-431E-A992-E0E892175176}"/>
              </a:ext>
            </a:extLst>
          </p:cNvPr>
          <p:cNvSpPr/>
          <p:nvPr/>
        </p:nvSpPr>
        <p:spPr>
          <a:xfrm>
            <a:off x="533400" y="2925932"/>
            <a:ext cx="2263894" cy="514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estimation constraint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B746EB-04D0-4DC3-8AB5-FDEC8B26CD3E}"/>
              </a:ext>
            </a:extLst>
          </p:cNvPr>
          <p:cNvCxnSpPr>
            <a:cxnSpLocks/>
          </p:cNvCxnSpPr>
          <p:nvPr/>
        </p:nvCxnSpPr>
        <p:spPr>
          <a:xfrm flipV="1">
            <a:off x="2797294" y="2952611"/>
            <a:ext cx="800100" cy="258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D4CE0B-7096-4A9C-A821-02698CAD3A02}"/>
              </a:ext>
            </a:extLst>
          </p:cNvPr>
          <p:cNvSpPr/>
          <p:nvPr/>
        </p:nvSpPr>
        <p:spPr>
          <a:xfrm>
            <a:off x="7342075" y="1834908"/>
            <a:ext cx="173049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signal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FEABD-93A5-476A-BB18-B6A66654AAA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410200" y="2063508"/>
            <a:ext cx="1931875" cy="676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AE2CA1-2CCE-429D-A102-2D0CA0454018}"/>
              </a:ext>
            </a:extLst>
          </p:cNvPr>
          <p:cNvSpPr/>
          <p:nvPr/>
        </p:nvSpPr>
        <p:spPr>
          <a:xfrm>
            <a:off x="304800" y="3439094"/>
            <a:ext cx="2492494" cy="515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compromised meters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14C4DD-8157-453E-BAD7-0CFC5C4BB7FD}"/>
              </a:ext>
            </a:extLst>
          </p:cNvPr>
          <p:cNvCxnSpPr>
            <a:cxnSpLocks/>
          </p:cNvCxnSpPr>
          <p:nvPr/>
        </p:nvCxnSpPr>
        <p:spPr>
          <a:xfrm flipV="1">
            <a:off x="2797294" y="3408763"/>
            <a:ext cx="800100" cy="258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>
            <a:extLst>
              <a:ext uri="{FF2B5EF4-FFF2-40B4-BE49-F238E27FC236}">
                <a16:creationId xmlns:a16="http://schemas.microsoft.com/office/drawing/2014/main" id="{A3DD55C7-8BAB-4753-9B47-232D3B00322A}"/>
              </a:ext>
            </a:extLst>
          </p:cNvPr>
          <p:cNvSpPr/>
          <p:nvPr/>
        </p:nvSpPr>
        <p:spPr>
          <a:xfrm>
            <a:off x="5334001" y="3847817"/>
            <a:ext cx="298688" cy="952783"/>
          </a:xfrm>
          <a:prstGeom prst="rightBrace">
            <a:avLst>
              <a:gd name="adj1" fmla="val 6705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9B767-3BF0-4B4B-905C-27E408E15686}"/>
              </a:ext>
            </a:extLst>
          </p:cNvPr>
          <p:cNvSpPr/>
          <p:nvPr/>
        </p:nvSpPr>
        <p:spPr>
          <a:xfrm>
            <a:off x="3597394" y="4953000"/>
            <a:ext cx="746006" cy="19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5E8080-AF62-43CF-B64A-896A1BC59546}"/>
              </a:ext>
            </a:extLst>
          </p:cNvPr>
          <p:cNvSpPr/>
          <p:nvPr/>
        </p:nvSpPr>
        <p:spPr>
          <a:xfrm>
            <a:off x="7012426" y="4910781"/>
            <a:ext cx="746006" cy="19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D3C94F1-81BB-432E-812F-D4B86C9B089B}"/>
              </a:ext>
            </a:extLst>
          </p:cNvPr>
          <p:cNvSpPr/>
          <p:nvPr/>
        </p:nvSpPr>
        <p:spPr>
          <a:xfrm>
            <a:off x="609600" y="5147619"/>
            <a:ext cx="2157406" cy="567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and RT constraints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5F0F51-8889-4954-9D1C-9D4A217361EC}"/>
              </a:ext>
            </a:extLst>
          </p:cNvPr>
          <p:cNvCxnSpPr>
            <a:cxnSpLocks/>
          </p:cNvCxnSpPr>
          <p:nvPr/>
        </p:nvCxnSpPr>
        <p:spPr>
          <a:xfrm>
            <a:off x="2767006" y="5486400"/>
            <a:ext cx="8143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icture containing shirt&#10;&#10;Description automatically generated">
            <a:extLst>
              <a:ext uri="{FF2B5EF4-FFF2-40B4-BE49-F238E27FC236}">
                <a16:creationId xmlns:a16="http://schemas.microsoft.com/office/drawing/2014/main" id="{DE9743F5-AF3E-4595-ACA1-0A1496519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37F03DA-32E5-474A-ADEA-106BBCC9832D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10D69AD-9710-42D2-AEBA-1CC97DD6039C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Attacker optimization problems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68B275-EBB0-484A-A290-ADF9D6BD72C4}"/>
              </a:ext>
            </a:extLst>
          </p:cNvPr>
          <p:cNvSpPr txBox="1"/>
          <p:nvPr/>
        </p:nvSpPr>
        <p:spPr>
          <a:xfrm>
            <a:off x="7153339" y="2484204"/>
            <a:ext cx="73668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A10745-6EF4-4315-9A99-FBEC8FA55EA2}"/>
              </a:ext>
            </a:extLst>
          </p:cNvPr>
          <p:cNvSpPr txBox="1"/>
          <p:nvPr/>
        </p:nvSpPr>
        <p:spPr>
          <a:xfrm>
            <a:off x="5556330" y="4117905"/>
            <a:ext cx="273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power transactions in DA and RT market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  <p:bldP spid="26" grpId="0" animBg="1"/>
      <p:bldP spid="28" grpId="0" animBg="1"/>
      <p:bldP spid="33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76201" y="1447800"/>
            <a:ext cx="8915399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multipliers for the DA optimization problem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multipliers for the RT optimization problem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of the lower level problem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61" y="2346341"/>
            <a:ext cx="6042039" cy="34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027" y="3215940"/>
            <a:ext cx="6172201" cy="492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932250"/>
            <a:ext cx="3825446" cy="45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49" y="4462903"/>
            <a:ext cx="4111951" cy="1894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338" y="4471628"/>
            <a:ext cx="3711026" cy="1899349"/>
          </a:xfrm>
          <a:prstGeom prst="rect">
            <a:avLst/>
          </a:prstGeom>
        </p:spPr>
      </p:pic>
      <p:pic>
        <p:nvPicPr>
          <p:cNvPr id="16" name="Picture 15" descr="A picture containing shirt&#10;&#10;Description automatically generated">
            <a:extLst>
              <a:ext uri="{FF2B5EF4-FFF2-40B4-BE49-F238E27FC236}">
                <a16:creationId xmlns:a16="http://schemas.microsoft.com/office/drawing/2014/main" id="{B16C99C5-DF8E-483D-89DA-B2C0A138E1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0E4633-086D-4506-B879-DD28AF91F70F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050155A-2E20-4833-A2F4-FF3415045264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Attacker optimization problems </a:t>
            </a:r>
          </a:p>
        </p:txBody>
      </p:sp>
    </p:spTree>
    <p:extLst>
      <p:ext uri="{BB962C8B-B14F-4D97-AF65-F5344CB8AC3E}">
        <p14:creationId xmlns:p14="http://schemas.microsoft.com/office/powerpoint/2010/main" val="74599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533400" y="1447800"/>
            <a:ext cx="84582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8000" contrast="32000"/>
          </a:blip>
          <a:stretch>
            <a:fillRect/>
          </a:stretch>
        </p:blipFill>
        <p:spPr>
          <a:xfrm>
            <a:off x="590988" y="2249303"/>
            <a:ext cx="4800600" cy="2435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 bright="-17000" contrast="30000"/>
          </a:blip>
          <a:stretch>
            <a:fillRect/>
          </a:stretch>
        </p:blipFill>
        <p:spPr>
          <a:xfrm>
            <a:off x="533400" y="4572230"/>
            <a:ext cx="4761394" cy="1978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9106" y="2950304"/>
            <a:ext cx="2341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-correlation between DA and RT prices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382939" y="2505305"/>
            <a:ext cx="294579" cy="2057400"/>
          </a:xfrm>
          <a:prstGeom prst="rightBrace">
            <a:avLst>
              <a:gd name="adj1" fmla="val 67059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443655" y="4785496"/>
            <a:ext cx="294579" cy="1752600"/>
          </a:xfrm>
          <a:prstGeom prst="rightBrace">
            <a:avLst>
              <a:gd name="adj1" fmla="val 7824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671" y="5181049"/>
            <a:ext cx="234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decision variables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D9411D70-4D15-4CF9-9099-4420BEEF4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F89509B-CF6E-4B07-92ED-09CF0464EE8E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A61401-0CA1-4CA3-8801-76E6B9747F9E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Attacker optimization problems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5710D-B506-4151-8777-4DC5050E4E64}"/>
              </a:ext>
            </a:extLst>
          </p:cNvPr>
          <p:cNvSpPr txBox="1"/>
          <p:nvPr/>
        </p:nvSpPr>
        <p:spPr>
          <a:xfrm>
            <a:off x="4773338" y="2305250"/>
            <a:ext cx="521455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8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04800" y="1524000"/>
            <a:ext cx="8763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and cyber-security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1: Detection of the cyber-attacks to smart grids using optimization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2: Detection of the cyber-attacks to smart grids machine learning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3: Cyber-attack mitigation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ABB2104-FEEB-47DC-B139-FC9BFEA0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609600" y="1447800"/>
            <a:ext cx="83820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Case (No attack):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1220" y="2865830"/>
            <a:ext cx="138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prices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42" y="2958208"/>
            <a:ext cx="4425558" cy="3520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6742" y="2505290"/>
            <a:ext cx="279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Traded Power in market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30146"/>
            <a:ext cx="4602796" cy="26266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689943-94F6-491B-9E42-0EECE6F08FDF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Simulation and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314C8-E6C1-444C-80CE-D0383606A173}"/>
              </a:ext>
            </a:extLst>
          </p:cNvPr>
          <p:cNvSpPr txBox="1"/>
          <p:nvPr/>
        </p:nvSpPr>
        <p:spPr>
          <a:xfrm>
            <a:off x="5409452" y="201005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Bus PJM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shirt&#10;&#10;Description automatically generated">
            <a:extLst>
              <a:ext uri="{FF2B5EF4-FFF2-40B4-BE49-F238E27FC236}">
                <a16:creationId xmlns:a16="http://schemas.microsoft.com/office/drawing/2014/main" id="{B02007E1-29E3-4428-A17F-7CA155A45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609600" y="1447800"/>
            <a:ext cx="838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Attacking to RTUs (DA and RT prices for different scenarios)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1220" y="2865830"/>
            <a:ext cx="2603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Electricity prices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9" y="3378637"/>
            <a:ext cx="4191000" cy="25179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>
          <a:xfrm>
            <a:off x="5867400" y="2838635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Electricity prices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03" y="3289274"/>
            <a:ext cx="4565973" cy="27432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8740BD6-EBAA-4475-9A11-D207F6610259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473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609600" y="1447800"/>
            <a:ext cx="83820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Attacking to RTUs (the attacker priority to attack RTUs)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27" y="3200400"/>
            <a:ext cx="5639546" cy="1840927"/>
          </a:xfrm>
          <a:prstGeom prst="rect">
            <a:avLst/>
          </a:prstGeom>
        </p:spPr>
      </p:pic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id="{5B08522D-4C17-4018-93AA-1F2514460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5EF1B86-2B94-45F9-ADBE-82BE56F79DE4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5AF406A-CA3C-4A17-8041-7F49507CA89E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Simulation and results</a:t>
            </a:r>
          </a:p>
        </p:txBody>
      </p:sp>
    </p:spTree>
    <p:extLst>
      <p:ext uri="{BB962C8B-B14F-4D97-AF65-F5344CB8AC3E}">
        <p14:creationId xmlns:p14="http://schemas.microsoft.com/office/powerpoint/2010/main" val="135725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609600" y="1447801"/>
            <a:ext cx="8382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optimization problem (cons and pros)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solves the cyber-attack problem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estimate many parameters (network parameters, other participants proposed offers).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constraint makes the optimization problem hard to solve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solution?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Using data-based approaches (indirect approaches)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Deep learning methods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BEA02D-1A14-4334-A979-7786E4E89049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Summary for contribution 1</a:t>
            </a:r>
          </a:p>
        </p:txBody>
      </p:sp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40E26AE-6A29-4457-B991-054714C6C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ADED5-4458-48CC-8E11-D8815EDA6977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80024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1676400"/>
            <a:ext cx="8763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and cyber-security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1: Detection of cyber-attacks to smart grids using optimization</a:t>
            </a:r>
          </a:p>
          <a:p>
            <a:r>
              <a:rPr lang="en-US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2: Detection of cyber-attacks to smart grids machine learning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3: Cyber-attack mitigation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ABB2104-FEEB-47DC-B139-FC9BFEA0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7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76201" y="1447800"/>
            <a:ext cx="8915399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parties in competition: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operator (system defender)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attacks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anonymous </a:t>
            </a: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674" y="42764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82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Zero-sum game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3E0A247-2272-4375-BB91-AF90D83EF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155325" cy="236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0F648-C352-407F-A6CA-FC6120C46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4239097"/>
            <a:ext cx="3809998" cy="2390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F9AAEC-B060-4E2F-ADA1-CFAA4B3B9AAB}"/>
              </a:ext>
            </a:extLst>
          </p:cNvPr>
          <p:cNvSpPr txBox="1"/>
          <p:nvPr/>
        </p:nvSpPr>
        <p:spPr>
          <a:xfrm>
            <a:off x="609602" y="507583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82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Generative Adversarial Network (GAN)</a:t>
            </a:r>
            <a:endParaRPr lang="en-US" sz="2400" dirty="0">
              <a:solidFill>
                <a:srgbClr val="C82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D40A4B-1F17-4876-82F5-56706D479086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Zero-sum game</a:t>
            </a:r>
          </a:p>
        </p:txBody>
      </p:sp>
      <p:pic>
        <p:nvPicPr>
          <p:cNvPr id="17" name="Picture 16" descr="A picture containing shirt&#10;&#10;Description automatically generated">
            <a:extLst>
              <a:ext uri="{FF2B5EF4-FFF2-40B4-BE49-F238E27FC236}">
                <a16:creationId xmlns:a16="http://schemas.microsoft.com/office/drawing/2014/main" id="{AC35BC65-4164-465A-803A-8A8307FEA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F9AAEC-B060-4E2F-ADA1-CFAA4B3B9AAB}"/>
              </a:ext>
            </a:extLst>
          </p:cNvPr>
          <p:cNvSpPr txBox="1"/>
          <p:nvPr/>
        </p:nvSpPr>
        <p:spPr>
          <a:xfrm>
            <a:off x="5089838" y="1628395"/>
            <a:ext cx="173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 (system defender)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F9AAEC-B060-4E2F-ADA1-CFAA4B3B9AAB}"/>
              </a:ext>
            </a:extLst>
          </p:cNvPr>
          <p:cNvSpPr txBox="1"/>
          <p:nvPr/>
        </p:nvSpPr>
        <p:spPr>
          <a:xfrm>
            <a:off x="6901464" y="1600200"/>
            <a:ext cx="1174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 (attacker)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E91BFF-10C5-48C2-9B06-F00293634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26" y="4024327"/>
            <a:ext cx="4113374" cy="257811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289C91A-738D-42D7-8B5D-087927B9EA8A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</p:spTree>
    <p:extLst>
      <p:ext uri="{BB962C8B-B14F-4D97-AF65-F5344CB8AC3E}">
        <p14:creationId xmlns:p14="http://schemas.microsoft.com/office/powerpoint/2010/main" val="39818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1438183"/>
            <a:ext cx="86868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is input data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Min-max optimization problem (zero-sum game)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10381"/>
            <a:ext cx="79248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2590800" y="2000487"/>
            <a:ext cx="338202" cy="1352313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51032" y="1846428"/>
            <a:ext cx="480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: Generation distribution over data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531" y="2525276"/>
            <a:ext cx="493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PD(X) : Discriminative distribution over data 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4508" y="2941203"/>
            <a:ext cx="469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: Real data distribution over data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8182" y="2194452"/>
            <a:ext cx="352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(Z) : Input noise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1999" y="4122902"/>
                <a:ext cx="7772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G: Generative function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𝑍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        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122902"/>
                <a:ext cx="7772401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1999" y="4576264"/>
                <a:ext cx="7848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D: Discriminative function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𝑋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        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576264"/>
                <a:ext cx="784859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7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0834" y="5027159"/>
                <a:ext cx="42721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objective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)))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834" y="5027159"/>
                <a:ext cx="427216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6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5070819"/>
                <a:ext cx="37288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objective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𝑀𝑎𝑥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70819"/>
                <a:ext cx="372883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3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" y="5490274"/>
                <a:ext cx="8229600" cy="7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value function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𝑀𝑖𝑛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~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~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90274"/>
                <a:ext cx="8229600" cy="759567"/>
              </a:xfrm>
              <a:prstGeom prst="rect">
                <a:avLst/>
              </a:prstGeom>
              <a:blipFill>
                <a:blip r:embed="rId7"/>
                <a:stretch>
                  <a:fillRect l="-815" t="-48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03292899-1A30-4655-A81C-3DD1C4AFE416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GAN formulation</a:t>
            </a:r>
          </a:p>
        </p:txBody>
      </p:sp>
      <p:pic>
        <p:nvPicPr>
          <p:cNvPr id="24" name="Picture 23" descr="A picture containing shirt&#10;&#10;Description automatically generated">
            <a:extLst>
              <a:ext uri="{FF2B5EF4-FFF2-40B4-BE49-F238E27FC236}">
                <a16:creationId xmlns:a16="http://schemas.microsoft.com/office/drawing/2014/main" id="{B2E04F35-9DB3-41FB-A6BB-6B97D1FB7A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49B861A-0057-4F3B-83B6-0E880BD8C34E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</p:spTree>
    <p:extLst>
      <p:ext uri="{BB962C8B-B14F-4D97-AF65-F5344CB8AC3E}">
        <p14:creationId xmlns:p14="http://schemas.microsoft.com/office/powerpoint/2010/main" val="403234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7570" y="1371600"/>
                <a:ext cx="8804030" cy="5029200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cyber-security model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Manipulating the RTUs data to change the RT prices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Attacker optimization problem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𝒎𝒂𝒙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𝑹𝑻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1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/>
                      </m:sSub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Zero-sum cyber-security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0" y="1371600"/>
                <a:ext cx="8804030" cy="5029200"/>
              </a:xfrm>
              <a:prstGeom prst="rect">
                <a:avLst/>
              </a:prstGeom>
              <a:blipFill>
                <a:blip r:embed="rId3"/>
                <a:stretch>
                  <a:fillRect l="-1108" t="-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44" y="2198805"/>
            <a:ext cx="3772203" cy="4335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-16000" contrast="30000"/>
          </a:blip>
          <a:stretch>
            <a:fillRect/>
          </a:stretch>
        </p:blipFill>
        <p:spPr>
          <a:xfrm>
            <a:off x="361479" y="4446461"/>
            <a:ext cx="4126776" cy="14478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B308E2-57CA-40BD-B9B5-46F8CD6059A9}"/>
              </a:ext>
            </a:extLst>
          </p:cNvPr>
          <p:cNvSpPr/>
          <p:nvPr/>
        </p:nvSpPr>
        <p:spPr>
          <a:xfrm>
            <a:off x="2775847" y="2774316"/>
            <a:ext cx="2496472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Min-Max game between GN and DN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36A0F0-A551-47F6-A68E-0F2F192BA261}"/>
              </a:ext>
            </a:extLst>
          </p:cNvPr>
          <p:cNvCxnSpPr>
            <a:cxnSpLocks/>
          </p:cNvCxnSpPr>
          <p:nvPr/>
        </p:nvCxnSpPr>
        <p:spPr>
          <a:xfrm flipH="1">
            <a:off x="3857165" y="3400906"/>
            <a:ext cx="388509" cy="11968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E3A08E-73E3-47F6-81A2-227EA16C68FE}"/>
              </a:ext>
            </a:extLst>
          </p:cNvPr>
          <p:cNvSpPr/>
          <p:nvPr/>
        </p:nvSpPr>
        <p:spPr>
          <a:xfrm>
            <a:off x="3505200" y="5830685"/>
            <a:ext cx="1547844" cy="5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goal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525F82-AC5C-4A91-8E17-20F9F3D2C3E2}"/>
              </a:ext>
            </a:extLst>
          </p:cNvPr>
          <p:cNvCxnSpPr>
            <a:cxnSpLocks/>
          </p:cNvCxnSpPr>
          <p:nvPr/>
        </p:nvCxnSpPr>
        <p:spPr>
          <a:xfrm flipH="1" flipV="1">
            <a:off x="3270828" y="5497065"/>
            <a:ext cx="386772" cy="333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14441F1-5665-481D-847A-B8E65BDE389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 (first step)</a:t>
            </a:r>
          </a:p>
        </p:txBody>
      </p:sp>
      <p:pic>
        <p:nvPicPr>
          <p:cNvPr id="20" name="Picture 19" descr="A picture containing shirt&#10;&#10;Description automatically generated">
            <a:extLst>
              <a:ext uri="{FF2B5EF4-FFF2-40B4-BE49-F238E27FC236}">
                <a16:creationId xmlns:a16="http://schemas.microsoft.com/office/drawing/2014/main" id="{48265A08-3A6E-4B85-B274-ED7DBE7EC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0ED9522-DE3B-40C4-9456-320EFF59B9F6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26147-93D2-4521-9876-22A0A1C0BC36}"/>
              </a:ext>
            </a:extLst>
          </p:cNvPr>
          <p:cNvGrpSpPr/>
          <p:nvPr/>
        </p:nvGrpSpPr>
        <p:grpSpPr>
          <a:xfrm>
            <a:off x="152400" y="1504767"/>
            <a:ext cx="8804030" cy="5029200"/>
            <a:chOff x="180859" y="1483436"/>
            <a:chExt cx="8804030" cy="5029200"/>
          </a:xfrm>
        </p:grpSpPr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CC6D50BC-3DED-48D0-8CB5-7860D92562C6}"/>
                </a:ext>
              </a:extLst>
            </p:cNvPr>
            <p:cNvSpPr txBox="1">
              <a:spLocks/>
            </p:cNvSpPr>
            <p:nvPr/>
          </p:nvSpPr>
          <p:spPr>
            <a:xfrm>
              <a:off x="180859" y="1483436"/>
              <a:ext cx="880403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Analysis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+mj-lt"/>
                <a:buAutoNum type="arabicPeriod"/>
              </a:pP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indent="0">
                <a:buNone/>
              </a:pP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indent="0">
                <a:buNone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>
                <a:buNone/>
              </a:pP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>
                <a:buNone/>
              </a:pP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>
                <a:buNone/>
              </a:pP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>
                <a:buNone/>
              </a:pP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>
                <a:buNone/>
              </a:pP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buFont typeface="Wingdings" panose="05000000000000000000" pitchFamily="2" charset="2"/>
                <a:buChar char="q"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buFont typeface="Wingdings" panose="05000000000000000000" pitchFamily="2" charset="2"/>
                <a:buChar char="q"/>
              </a:pP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76C4C6-A755-4531-A70E-87C79392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55" y="2082591"/>
              <a:ext cx="3825205" cy="28803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D18B595-EE45-4539-BF9C-FE51E679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07" y="2016944"/>
              <a:ext cx="3825205" cy="28803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D2C9B5-0DE1-4663-8A61-6D8DF11A3D66}"/>
                </a:ext>
              </a:extLst>
            </p:cNvPr>
            <p:cNvSpPr txBox="1"/>
            <p:nvPr/>
          </p:nvSpPr>
          <p:spPr>
            <a:xfrm>
              <a:off x="2810380" y="2658349"/>
              <a:ext cx="189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Desired demand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38DB18-59E8-43EE-9AF9-693442D2E581}"/>
                </a:ext>
              </a:extLst>
            </p:cNvPr>
            <p:cNvSpPr txBox="1"/>
            <p:nvPr/>
          </p:nvSpPr>
          <p:spPr>
            <a:xfrm>
              <a:off x="1064753" y="3098454"/>
              <a:ext cx="189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Regular demand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BC0D4C-2DE4-4AC7-9D5A-C9ECD127FCFB}"/>
                </a:ext>
              </a:extLst>
            </p:cNvPr>
            <p:cNvCxnSpPr>
              <a:cxnSpLocks/>
            </p:cNvCxnSpPr>
            <p:nvPr/>
          </p:nvCxnSpPr>
          <p:spPr>
            <a:xfrm>
              <a:off x="1747824" y="3498564"/>
              <a:ext cx="455381" cy="607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FB0801E-AE14-4719-BACB-E2C4491C2B47}"/>
                </a:ext>
              </a:extLst>
            </p:cNvPr>
            <p:cNvCxnSpPr>
              <a:cxnSpLocks/>
            </p:cNvCxnSpPr>
            <p:nvPr/>
          </p:nvCxnSpPr>
          <p:spPr>
            <a:xfrm>
              <a:off x="3341657" y="3058459"/>
              <a:ext cx="0" cy="664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69B91F-D1DE-44BD-87D3-E75AD7C36D6E}"/>
                </a:ext>
              </a:extLst>
            </p:cNvPr>
            <p:cNvSpPr txBox="1"/>
            <p:nvPr/>
          </p:nvSpPr>
          <p:spPr>
            <a:xfrm>
              <a:off x="6347165" y="4974454"/>
              <a:ext cx="189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Desired demand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9171593-15C5-483F-98A8-A66A56039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3823" y="4453049"/>
              <a:ext cx="227690" cy="604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39ABC9-8B7D-4067-8549-63DBEFD83BC6}"/>
                </a:ext>
              </a:extLst>
            </p:cNvPr>
            <p:cNvSpPr txBox="1"/>
            <p:nvPr/>
          </p:nvSpPr>
          <p:spPr>
            <a:xfrm>
              <a:off x="4335899" y="4970306"/>
              <a:ext cx="189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Regular demand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77A096C-6BF2-4B97-A61A-C57E88E99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4094" y="3838721"/>
              <a:ext cx="1323910" cy="12286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EF12C8-D2E7-4B68-B785-EA54023FB811}"/>
                </a:ext>
              </a:extLst>
            </p:cNvPr>
            <p:cNvSpPr txBox="1"/>
            <p:nvPr/>
          </p:nvSpPr>
          <p:spPr>
            <a:xfrm>
              <a:off x="4912785" y="1779806"/>
              <a:ext cx="189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Combined data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7F77949-3F3E-4026-A2CE-7EB0662D9425}"/>
                </a:ext>
              </a:extLst>
            </p:cNvPr>
            <p:cNvCxnSpPr>
              <a:cxnSpLocks/>
            </p:cNvCxnSpPr>
            <p:nvPr/>
          </p:nvCxnSpPr>
          <p:spPr>
            <a:xfrm>
              <a:off x="5947601" y="2175119"/>
              <a:ext cx="799127" cy="10650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4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372162" y="1447800"/>
            <a:ext cx="8619438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cyber-attack model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Auto-encoder objective function</a:t>
            </a: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 objective function</a:t>
            </a: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objective function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44" y="1912023"/>
            <a:ext cx="3910693" cy="4158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55" y="2356918"/>
            <a:ext cx="4982797" cy="808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41396"/>
            <a:ext cx="4495800" cy="54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62" y="3753773"/>
            <a:ext cx="4466068" cy="534596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97A14B3F-2A6A-4459-BAC4-9E57F166E2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DE1FF0-59CF-4341-A59B-252EEDB379A3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739B9D-3495-422F-BCD0-97D2F06C3030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 (second step)</a:t>
            </a:r>
          </a:p>
        </p:txBody>
      </p:sp>
    </p:spTree>
    <p:extLst>
      <p:ext uri="{BB962C8B-B14F-4D97-AF65-F5344CB8AC3E}">
        <p14:creationId xmlns:p14="http://schemas.microsoft.com/office/powerpoint/2010/main" val="21848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521043" y="1580109"/>
            <a:ext cx="81534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by Step procedure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3FA1662-4E9E-42A6-83D9-F8C0E2319AE6}"/>
              </a:ext>
            </a:extLst>
          </p:cNvPr>
          <p:cNvSpPr/>
          <p:nvPr/>
        </p:nvSpPr>
        <p:spPr>
          <a:xfrm flipH="1">
            <a:off x="3581400" y="2347820"/>
            <a:ext cx="216243" cy="2502631"/>
          </a:xfrm>
          <a:prstGeom prst="rightBrace">
            <a:avLst>
              <a:gd name="adj1" fmla="val 67059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F2BE6-D805-4D9C-8F7E-CA8805AC202A}"/>
              </a:ext>
            </a:extLst>
          </p:cNvPr>
          <p:cNvSpPr txBox="1"/>
          <p:nvPr/>
        </p:nvSpPr>
        <p:spPr>
          <a:xfrm>
            <a:off x="3175133" y="2111279"/>
            <a:ext cx="331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k=1: Max epoch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D1DD7-F3B1-41F4-A6E8-147752392F5F}"/>
              </a:ext>
            </a:extLst>
          </p:cNvPr>
          <p:cNvSpPr txBox="1"/>
          <p:nvPr/>
        </p:nvSpPr>
        <p:spPr>
          <a:xfrm>
            <a:off x="3886200" y="4640962"/>
            <a:ext cx="180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outer loop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6E59E1-0E90-4DD9-AEFE-7A41E45644B5}"/>
              </a:ext>
            </a:extLst>
          </p:cNvPr>
          <p:cNvSpPr txBox="1"/>
          <p:nvPr/>
        </p:nvSpPr>
        <p:spPr>
          <a:xfrm>
            <a:off x="4320905" y="2760365"/>
            <a:ext cx="180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j=1: 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1B364-5987-490A-9BE5-54673CBB0D64}"/>
              </a:ext>
            </a:extLst>
          </p:cNvPr>
          <p:cNvSpPr txBox="1"/>
          <p:nvPr/>
        </p:nvSpPr>
        <p:spPr>
          <a:xfrm>
            <a:off x="4498255" y="3727088"/>
            <a:ext cx="180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inner loop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CC1D7-87F9-41AA-8DD4-6FF6490E3294}"/>
              </a:ext>
            </a:extLst>
          </p:cNvPr>
          <p:cNvSpPr txBox="1"/>
          <p:nvPr/>
        </p:nvSpPr>
        <p:spPr>
          <a:xfrm>
            <a:off x="4760162" y="3420779"/>
            <a:ext cx="38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discriminator parameters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5EB2E-8F30-4C1D-B5A3-49BE3CCE4C97}"/>
              </a:ext>
            </a:extLst>
          </p:cNvPr>
          <p:cNvSpPr txBox="1"/>
          <p:nvPr/>
        </p:nvSpPr>
        <p:spPr>
          <a:xfrm>
            <a:off x="4853860" y="3046459"/>
            <a:ext cx="36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Auto encoder parameters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DBAA0-6D6D-404A-B96F-0FF8DD877A62}"/>
              </a:ext>
            </a:extLst>
          </p:cNvPr>
          <p:cNvSpPr txBox="1"/>
          <p:nvPr/>
        </p:nvSpPr>
        <p:spPr>
          <a:xfrm>
            <a:off x="4832089" y="4140825"/>
            <a:ext cx="330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generator parameters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F2720-23E1-4E01-9698-C2E5DF845D0D}"/>
              </a:ext>
            </a:extLst>
          </p:cNvPr>
          <p:cNvSpPr txBox="1"/>
          <p:nvPr/>
        </p:nvSpPr>
        <p:spPr>
          <a:xfrm>
            <a:off x="4635843" y="2412197"/>
            <a:ext cx="425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batches for real data and desired data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1407268-CED0-4CE0-95BD-4BEB9486FDFB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Simulation and results</a:t>
            </a:r>
          </a:p>
        </p:txBody>
      </p:sp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:a16="http://schemas.microsoft.com/office/drawing/2014/main" id="{042A1E27-A791-45D5-8D6C-C58D132E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1" name="Content Placeholder 3"/>
          <p:cNvSpPr txBox="1">
            <a:spLocks/>
          </p:cNvSpPr>
          <p:nvPr/>
        </p:nvSpPr>
        <p:spPr>
          <a:xfrm>
            <a:off x="342912" y="1519744"/>
            <a:ext cx="8534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Generators' loss function comparison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2" y="1983967"/>
            <a:ext cx="5852172" cy="4389129"/>
          </a:xfrm>
          <a:prstGeom prst="rect">
            <a:avLst/>
          </a:prstGeom>
        </p:spPr>
      </p:pic>
      <p:sp>
        <p:nvSpPr>
          <p:cNvPr id="29" name="Content Placeholder 3"/>
          <p:cNvSpPr txBox="1">
            <a:spLocks/>
          </p:cNvSpPr>
          <p:nvPr/>
        </p:nvSpPr>
        <p:spPr>
          <a:xfrm>
            <a:off x="173547" y="1397154"/>
            <a:ext cx="8534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Discriminators' loss function comparison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9" y="2044332"/>
            <a:ext cx="5852172" cy="4389129"/>
          </a:xfrm>
          <a:prstGeom prst="rect">
            <a:avLst/>
          </a:prstGeom>
        </p:spPr>
      </p:pic>
      <p:sp>
        <p:nvSpPr>
          <p:cNvPr id="31" name="Content Placeholder 3"/>
          <p:cNvSpPr txBox="1">
            <a:spLocks/>
          </p:cNvSpPr>
          <p:nvPr/>
        </p:nvSpPr>
        <p:spPr>
          <a:xfrm>
            <a:off x="140043" y="1500568"/>
            <a:ext cx="8534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Discriminators' precisions comparison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8" y="1948025"/>
            <a:ext cx="5852172" cy="438912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F2B6E48-9629-42FF-B9CF-CFDE49F83CDD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</p:spTree>
    <p:extLst>
      <p:ext uri="{BB962C8B-B14F-4D97-AF65-F5344CB8AC3E}">
        <p14:creationId xmlns:p14="http://schemas.microsoft.com/office/powerpoint/2010/main" val="17265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1447800"/>
            <a:ext cx="8534400" cy="5029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 analysis for presented GAN and simple GAN outputs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4" y="2579747"/>
            <a:ext cx="1228347" cy="1930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106" y="3273729"/>
            <a:ext cx="11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Presented GAN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81" y="4467334"/>
            <a:ext cx="1278879" cy="200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053" y="5057280"/>
            <a:ext cx="11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Simple GAN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4" y="2560247"/>
            <a:ext cx="1223151" cy="1922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27" y="4610143"/>
            <a:ext cx="1152148" cy="1810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21" y="2667000"/>
            <a:ext cx="1315735" cy="206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33" y="4623201"/>
            <a:ext cx="1179691" cy="1853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450" y="1984754"/>
            <a:ext cx="13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training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6596" y="1984755"/>
            <a:ext cx="13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Middle of training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7937" y="1938898"/>
            <a:ext cx="13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End of training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id="{EB4F81D4-BDCA-464F-8D21-3DF7A35878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0106C137-6208-4EF5-BD0A-0A4618EB6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89298"/>
                <a:ext cx="8610600" cy="502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PCA for different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ontent Placeholder 3">
                <a:extLst>
                  <a:ext uri="{FF2B5EF4-FFF2-40B4-BE49-F238E27FC236}">
                    <a16:creationId xmlns="" xmlns:a16="http://schemas.microsoft.com/office/drawing/2014/main" id="{0106C137-6208-4EF5-BD0A-0A4618EB6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89298"/>
                <a:ext cx="8610600" cy="5029200"/>
              </a:xfrm>
              <a:prstGeom prst="rect">
                <a:avLst/>
              </a:prstGeom>
              <a:blipFill rotWithShape="0">
                <a:blip r:embed="rId10"/>
                <a:stretch>
                  <a:fillRect l="-9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9B68BE-8BC9-41F7-976E-04DD06BFCCE7}"/>
                  </a:ext>
                </a:extLst>
              </p:cNvPr>
              <p:cNvSpPr txBox="1"/>
              <p:nvPr/>
            </p:nvSpPr>
            <p:spPr>
              <a:xfrm>
                <a:off x="1303528" y="2536710"/>
                <a:ext cx="283987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= 0.8,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= .2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79B68BE-8BC9-41F7-976E-04DD06BFC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28" y="2536710"/>
                <a:ext cx="2839871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9B68BE-8BC9-41F7-976E-04DD06BFCCE7}"/>
                  </a:ext>
                </a:extLst>
              </p:cNvPr>
              <p:cNvSpPr txBox="1"/>
              <p:nvPr/>
            </p:nvSpPr>
            <p:spPr>
              <a:xfrm>
                <a:off x="4614329" y="2512802"/>
                <a:ext cx="283987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= 0.2,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= .8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679B68BE-8BC9-41F7-976E-04DD06BFC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329" y="2512802"/>
                <a:ext cx="2839871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53" y="2846214"/>
            <a:ext cx="3611880" cy="2708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5" y="2960398"/>
            <a:ext cx="3324901" cy="24936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71600" y="4200669"/>
            <a:ext cx="599049" cy="7354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99688" y="4195022"/>
            <a:ext cx="599049" cy="7354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1121722" y="5383276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Generator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2189973" y="5366540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Desired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3215947" y="5376648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Regular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4995724" y="5401884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Generator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6068677" y="5403274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Desired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9B68BE-8BC9-41F7-976E-04DD06BFCCE7}"/>
              </a:ext>
            </a:extLst>
          </p:cNvPr>
          <p:cNvSpPr txBox="1"/>
          <p:nvPr/>
        </p:nvSpPr>
        <p:spPr>
          <a:xfrm>
            <a:off x="7089949" y="5395256"/>
            <a:ext cx="1115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Regular </a:t>
            </a:r>
          </a:p>
        </p:txBody>
      </p:sp>
      <p:sp>
        <p:nvSpPr>
          <p:cNvPr id="38" name="Oval 37"/>
          <p:cNvSpPr/>
          <p:nvPr/>
        </p:nvSpPr>
        <p:spPr>
          <a:xfrm rot="19023871">
            <a:off x="5126731" y="3853457"/>
            <a:ext cx="599049" cy="15940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023871">
            <a:off x="7086497" y="3867471"/>
            <a:ext cx="599049" cy="15940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7588680-E2D1-4B3A-BC40-2D7C7A35AEA5}"/>
              </a:ext>
            </a:extLst>
          </p:cNvPr>
          <p:cNvSpPr txBox="1">
            <a:spLocks/>
          </p:cNvSpPr>
          <p:nvPr/>
        </p:nvSpPr>
        <p:spPr>
          <a:xfrm>
            <a:off x="762000" y="134235"/>
            <a:ext cx="7620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Cyber-attacks using Machine Learning 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2236140-1314-4A95-9E34-5128D141A64C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Simulation and results</a:t>
            </a:r>
          </a:p>
        </p:txBody>
      </p:sp>
    </p:spTree>
    <p:extLst>
      <p:ext uri="{BB962C8B-B14F-4D97-AF65-F5344CB8AC3E}">
        <p14:creationId xmlns:p14="http://schemas.microsoft.com/office/powerpoint/2010/main" val="29555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Smart Grids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FC7C5-D4DA-44EF-9672-355D7CEC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17" y="1392267"/>
            <a:ext cx="7747610" cy="52032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8DFF47-1AAA-4C1D-B3B0-50320A574EC0}"/>
              </a:ext>
            </a:extLst>
          </p:cNvPr>
          <p:cNvSpPr/>
          <p:nvPr/>
        </p:nvSpPr>
        <p:spPr>
          <a:xfrm>
            <a:off x="1293159" y="2001866"/>
            <a:ext cx="2059641" cy="124616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30">
            <a:extLst>
              <a:ext uri="{FF2B5EF4-FFF2-40B4-BE49-F238E27FC236}">
                <a16:creationId xmlns:a16="http://schemas.microsoft.com/office/drawing/2014/main" id="{7585367B-044A-49AB-A9A1-3FEB1E626091}"/>
              </a:ext>
            </a:extLst>
          </p:cNvPr>
          <p:cNvSpPr/>
          <p:nvPr/>
        </p:nvSpPr>
        <p:spPr>
          <a:xfrm>
            <a:off x="6271235" y="1905000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5B5069-C3C5-428A-8975-A1721583CBCB}"/>
              </a:ext>
            </a:extLst>
          </p:cNvPr>
          <p:cNvSpPr/>
          <p:nvPr/>
        </p:nvSpPr>
        <p:spPr>
          <a:xfrm>
            <a:off x="1256722" y="3305174"/>
            <a:ext cx="2096078" cy="1329309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0">
            <a:extLst>
              <a:ext uri="{FF2B5EF4-FFF2-40B4-BE49-F238E27FC236}">
                <a16:creationId xmlns:a16="http://schemas.microsoft.com/office/drawing/2014/main" id="{654743BC-C55E-46B4-9835-78DA2EC561CA}"/>
              </a:ext>
            </a:extLst>
          </p:cNvPr>
          <p:cNvSpPr/>
          <p:nvPr/>
        </p:nvSpPr>
        <p:spPr>
          <a:xfrm>
            <a:off x="6271235" y="1904999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Generators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ED35B5-147A-48F6-B587-D02CA48A60A1}"/>
              </a:ext>
            </a:extLst>
          </p:cNvPr>
          <p:cNvSpPr/>
          <p:nvPr/>
        </p:nvSpPr>
        <p:spPr>
          <a:xfrm>
            <a:off x="2133600" y="5302848"/>
            <a:ext cx="1828800" cy="1021751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F37F3-B747-49D0-9E3B-3CB16C6EF781}"/>
              </a:ext>
            </a:extLst>
          </p:cNvPr>
          <p:cNvSpPr/>
          <p:nvPr/>
        </p:nvSpPr>
        <p:spPr>
          <a:xfrm>
            <a:off x="5334000" y="5293328"/>
            <a:ext cx="2057400" cy="1031272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A7AFB-F51F-49A6-86A3-763010B77B6F}"/>
              </a:ext>
            </a:extLst>
          </p:cNvPr>
          <p:cNvSpPr/>
          <p:nvPr/>
        </p:nvSpPr>
        <p:spPr>
          <a:xfrm>
            <a:off x="6087008" y="3827745"/>
            <a:ext cx="2227783" cy="806738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30">
            <a:extLst>
              <a:ext uri="{FF2B5EF4-FFF2-40B4-BE49-F238E27FC236}">
                <a16:creationId xmlns:a16="http://schemas.microsoft.com/office/drawing/2014/main" id="{C65B2DA3-3D6D-4928-BCEE-3A40EF842E2D}"/>
              </a:ext>
            </a:extLst>
          </p:cNvPr>
          <p:cNvSpPr/>
          <p:nvPr/>
        </p:nvSpPr>
        <p:spPr>
          <a:xfrm>
            <a:off x="6271235" y="1904998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68C03-AD71-444F-BF84-74AC9C6DCC7D}"/>
              </a:ext>
            </a:extLst>
          </p:cNvPr>
          <p:cNvSpPr/>
          <p:nvPr/>
        </p:nvSpPr>
        <p:spPr>
          <a:xfrm>
            <a:off x="2209800" y="4792694"/>
            <a:ext cx="1676400" cy="422813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30">
            <a:extLst>
              <a:ext uri="{FF2B5EF4-FFF2-40B4-BE49-F238E27FC236}">
                <a16:creationId xmlns:a16="http://schemas.microsoft.com/office/drawing/2014/main" id="{96A32AE1-2CF0-4A90-9120-5176C86C9EA9}"/>
              </a:ext>
            </a:extLst>
          </p:cNvPr>
          <p:cNvSpPr/>
          <p:nvPr/>
        </p:nvSpPr>
        <p:spPr>
          <a:xfrm>
            <a:off x="6265939" y="1904997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52CA9-2B11-4CFE-BC9F-FEA0794C9AA8}"/>
              </a:ext>
            </a:extLst>
          </p:cNvPr>
          <p:cNvSpPr/>
          <p:nvPr/>
        </p:nvSpPr>
        <p:spPr>
          <a:xfrm>
            <a:off x="5543015" y="4811748"/>
            <a:ext cx="1676400" cy="422813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384A1C-73C8-4390-8D63-DBEAC8A050E8}"/>
              </a:ext>
            </a:extLst>
          </p:cNvPr>
          <p:cNvSpPr/>
          <p:nvPr/>
        </p:nvSpPr>
        <p:spPr>
          <a:xfrm>
            <a:off x="6265939" y="3296923"/>
            <a:ext cx="1676400" cy="472055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83B262-BC52-4540-AD2F-9B85E36775A9}"/>
              </a:ext>
            </a:extLst>
          </p:cNvPr>
          <p:cNvSpPr/>
          <p:nvPr/>
        </p:nvSpPr>
        <p:spPr>
          <a:xfrm>
            <a:off x="4038601" y="2971801"/>
            <a:ext cx="1270520" cy="1031272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86F0B41F-471B-4437-A207-AD450114F0D4}"/>
              </a:ext>
            </a:extLst>
          </p:cNvPr>
          <p:cNvSpPr/>
          <p:nvPr/>
        </p:nvSpPr>
        <p:spPr>
          <a:xfrm>
            <a:off x="6260643" y="1903708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343326-C8CA-4813-B1E9-A5D8424F11FD}"/>
              </a:ext>
            </a:extLst>
          </p:cNvPr>
          <p:cNvSpPr/>
          <p:nvPr/>
        </p:nvSpPr>
        <p:spPr>
          <a:xfrm>
            <a:off x="4114800" y="1676400"/>
            <a:ext cx="1270520" cy="1031272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3B7BA4E6-AC43-499B-81CD-E9D6A4AA29D2}"/>
              </a:ext>
            </a:extLst>
          </p:cNvPr>
          <p:cNvSpPr/>
          <p:nvPr/>
        </p:nvSpPr>
        <p:spPr>
          <a:xfrm>
            <a:off x="6260643" y="1903707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1711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1676400"/>
            <a:ext cx="8763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and cyber-security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1: Detection of cyber-attacks to smart grids using optimization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2: Detection of cyber-attacks to smart grids machine learning</a:t>
            </a:r>
          </a:p>
          <a:p>
            <a:r>
              <a:rPr lang="en-US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3: Cyber-attack mitigation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ABB2104-FEEB-47DC-B139-FC9BFEA0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1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49ED91-56C1-4E54-BECF-81B1B73CD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33" y="2046390"/>
            <a:ext cx="4295775" cy="37242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Problem Statement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485471" y="1756143"/>
            <a:ext cx="3562241" cy="1481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reliability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frequency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voltage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643229" y="4586697"/>
            <a:ext cx="3744179" cy="599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shedding</a:t>
            </a:r>
          </a:p>
        </p:txBody>
      </p:sp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661477" y="3827156"/>
            <a:ext cx="370194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Redispatch generators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6DA23DE-E616-4F36-B714-28DD6CA1D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08" y="2798393"/>
            <a:ext cx="502918" cy="544141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79C78716-AA66-4F66-BF5D-A12B6CF20189}"/>
              </a:ext>
            </a:extLst>
          </p:cNvPr>
          <p:cNvSpPr/>
          <p:nvPr/>
        </p:nvSpPr>
        <p:spPr>
          <a:xfrm>
            <a:off x="5971229" y="3301626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DF96515-941A-40A4-A2D7-A2531A5F4761}"/>
              </a:ext>
            </a:extLst>
          </p:cNvPr>
          <p:cNvSpPr/>
          <p:nvPr/>
        </p:nvSpPr>
        <p:spPr>
          <a:xfrm rot="10800000">
            <a:off x="4921384" y="2357998"/>
            <a:ext cx="299883" cy="46870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A607918-9ABF-4154-9E4E-0E7B8A6A5FFF}"/>
              </a:ext>
            </a:extLst>
          </p:cNvPr>
          <p:cNvSpPr/>
          <p:nvPr/>
        </p:nvSpPr>
        <p:spPr>
          <a:xfrm>
            <a:off x="4600575" y="4936780"/>
            <a:ext cx="299883" cy="46870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CB8E0D1B-2779-4CB3-AB0D-7EFCE6E11996}"/>
              </a:ext>
            </a:extLst>
          </p:cNvPr>
          <p:cNvSpPr/>
          <p:nvPr/>
        </p:nvSpPr>
        <p:spPr>
          <a:xfrm>
            <a:off x="6557520" y="2771775"/>
            <a:ext cx="502918" cy="299884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7E5CA6D-32D2-4240-8EE3-CDA8B31EF44F}"/>
              </a:ext>
            </a:extLst>
          </p:cNvPr>
          <p:cNvSpPr txBox="1">
            <a:spLocks/>
          </p:cNvSpPr>
          <p:nvPr/>
        </p:nvSpPr>
        <p:spPr>
          <a:xfrm>
            <a:off x="517219" y="3256652"/>
            <a:ext cx="2074411" cy="39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9727EDB3-E889-412A-8422-5FB4FB770547}"/>
              </a:ext>
            </a:extLst>
          </p:cNvPr>
          <p:cNvSpPr/>
          <p:nvPr/>
        </p:nvSpPr>
        <p:spPr>
          <a:xfrm>
            <a:off x="607244" y="5357946"/>
            <a:ext cx="3810413" cy="599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reconfiguration</a:t>
            </a: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1E3E677F-0F9B-4E3C-BBD8-359B406891DF}"/>
              </a:ext>
            </a:extLst>
          </p:cNvPr>
          <p:cNvSpPr/>
          <p:nvPr/>
        </p:nvSpPr>
        <p:spPr>
          <a:xfrm rot="5400000">
            <a:off x="5367951" y="4163454"/>
            <a:ext cx="213169" cy="24609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88780107-D6D6-459B-BFD1-210C6DA793F3}"/>
              </a:ext>
            </a:extLst>
          </p:cNvPr>
          <p:cNvSpPr/>
          <p:nvPr/>
        </p:nvSpPr>
        <p:spPr>
          <a:xfrm rot="5400000">
            <a:off x="5359207" y="3941541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898388A6-358E-4332-AB04-BDDCAEAC566B}"/>
              </a:ext>
            </a:extLst>
          </p:cNvPr>
          <p:cNvSpPr/>
          <p:nvPr/>
        </p:nvSpPr>
        <p:spPr>
          <a:xfrm rot="5400000">
            <a:off x="5359207" y="3721891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E6E6FC8D-7303-48C3-A0F2-0473A774EAB3}"/>
              </a:ext>
            </a:extLst>
          </p:cNvPr>
          <p:cNvSpPr/>
          <p:nvPr/>
        </p:nvSpPr>
        <p:spPr>
          <a:xfrm rot="10800000">
            <a:off x="6689587" y="450909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5AA097BF-4155-4E1D-9678-C48EC39588CE}"/>
              </a:ext>
            </a:extLst>
          </p:cNvPr>
          <p:cNvSpPr/>
          <p:nvPr/>
        </p:nvSpPr>
        <p:spPr>
          <a:xfrm rot="10800000">
            <a:off x="6419684" y="450909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648A279-280B-46F8-BA3F-CE640585BB7A}"/>
              </a:ext>
            </a:extLst>
          </p:cNvPr>
          <p:cNvSpPr/>
          <p:nvPr/>
        </p:nvSpPr>
        <p:spPr>
          <a:xfrm rot="10800000">
            <a:off x="6206517" y="453702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D9FA3397-14F0-49ED-A2B3-AC6DFF5BF618}"/>
              </a:ext>
            </a:extLst>
          </p:cNvPr>
          <p:cNvSpPr/>
          <p:nvPr/>
        </p:nvSpPr>
        <p:spPr>
          <a:xfrm rot="5400000">
            <a:off x="7730151" y="4113770"/>
            <a:ext cx="213169" cy="24609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6BD8D4B5-EB71-4CCA-AD34-A63EE9280F82}"/>
              </a:ext>
            </a:extLst>
          </p:cNvPr>
          <p:cNvSpPr/>
          <p:nvPr/>
        </p:nvSpPr>
        <p:spPr>
          <a:xfrm rot="5400000">
            <a:off x="7721407" y="3891857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9B78BE72-D1D3-46AC-A5B6-5ACA77CF69B1}"/>
              </a:ext>
            </a:extLst>
          </p:cNvPr>
          <p:cNvSpPr/>
          <p:nvPr/>
        </p:nvSpPr>
        <p:spPr>
          <a:xfrm rot="5400000">
            <a:off x="7721407" y="367220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C4522005-5964-4596-A702-ECD2B672BC3D}"/>
              </a:ext>
            </a:extLst>
          </p:cNvPr>
          <p:cNvSpPr/>
          <p:nvPr/>
        </p:nvSpPr>
        <p:spPr>
          <a:xfrm>
            <a:off x="7330633" y="354642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53814325-A8B9-46FD-BD10-07149C7C2DCF}"/>
              </a:ext>
            </a:extLst>
          </p:cNvPr>
          <p:cNvSpPr/>
          <p:nvPr/>
        </p:nvSpPr>
        <p:spPr>
          <a:xfrm>
            <a:off x="7060730" y="354642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69628E70-2916-452E-8232-F2A5F7670DB9}"/>
              </a:ext>
            </a:extLst>
          </p:cNvPr>
          <p:cNvSpPr/>
          <p:nvPr/>
        </p:nvSpPr>
        <p:spPr>
          <a:xfrm>
            <a:off x="5893013" y="3545596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54C1D789-10BC-4416-8AA7-5CC6B6C98E0B}"/>
              </a:ext>
            </a:extLst>
          </p:cNvPr>
          <p:cNvSpPr/>
          <p:nvPr/>
        </p:nvSpPr>
        <p:spPr>
          <a:xfrm>
            <a:off x="5623110" y="3545596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41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Single-stage mitigation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390773" y="1795470"/>
            <a:ext cx="4277820" cy="200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system Defender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free capacity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Constraints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E46A132-2C51-463B-AD8D-AED0A455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295775" cy="372427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2E9018-731F-4865-9C17-DACF2BF54A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502918" cy="544141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FFEDCCD-F089-4611-AEF2-9562C0C4AA29}"/>
              </a:ext>
            </a:extLst>
          </p:cNvPr>
          <p:cNvSpPr/>
          <p:nvPr/>
        </p:nvSpPr>
        <p:spPr>
          <a:xfrm>
            <a:off x="6061021" y="3170233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F4A238B-FC9A-4444-8371-D4CF83EDB63A}"/>
              </a:ext>
            </a:extLst>
          </p:cNvPr>
          <p:cNvSpPr/>
          <p:nvPr/>
        </p:nvSpPr>
        <p:spPr>
          <a:xfrm rot="5400000">
            <a:off x="5561570" y="3997757"/>
            <a:ext cx="213169" cy="246091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490555B-1260-45D7-BEE4-83684ED71FE6}"/>
              </a:ext>
            </a:extLst>
          </p:cNvPr>
          <p:cNvSpPr/>
          <p:nvPr/>
        </p:nvSpPr>
        <p:spPr>
          <a:xfrm rot="5400000">
            <a:off x="5552826" y="3775844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C078AFE-3241-4272-9F35-E8B3AEBBB87B}"/>
              </a:ext>
            </a:extLst>
          </p:cNvPr>
          <p:cNvSpPr/>
          <p:nvPr/>
        </p:nvSpPr>
        <p:spPr>
          <a:xfrm rot="5400000">
            <a:off x="5552826" y="3556194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F5253DDD-7289-42EA-9BEB-ACA000FDF674}"/>
              </a:ext>
            </a:extLst>
          </p:cNvPr>
          <p:cNvSpPr/>
          <p:nvPr/>
        </p:nvSpPr>
        <p:spPr>
          <a:xfrm rot="10608813">
            <a:off x="6883206" y="4343400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E28C8C7D-01E7-490A-813F-9A3B67BFDBD6}"/>
              </a:ext>
            </a:extLst>
          </p:cNvPr>
          <p:cNvSpPr/>
          <p:nvPr/>
        </p:nvSpPr>
        <p:spPr>
          <a:xfrm rot="10800000">
            <a:off x="6613303" y="4343400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3B6A4515-3C93-43EA-91AD-E2B542AC213D}"/>
              </a:ext>
            </a:extLst>
          </p:cNvPr>
          <p:cNvSpPr/>
          <p:nvPr/>
        </p:nvSpPr>
        <p:spPr>
          <a:xfrm rot="10800000">
            <a:off x="6400136" y="4371323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7D9EF6F-3A04-4CD3-9531-E9222C91213C}"/>
              </a:ext>
            </a:extLst>
          </p:cNvPr>
          <p:cNvSpPr/>
          <p:nvPr/>
        </p:nvSpPr>
        <p:spPr>
          <a:xfrm rot="5400000">
            <a:off x="7882551" y="3885170"/>
            <a:ext cx="213169" cy="246091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5EEEA0F0-E261-4E7C-B533-5760FC720962}"/>
              </a:ext>
            </a:extLst>
          </p:cNvPr>
          <p:cNvSpPr/>
          <p:nvPr/>
        </p:nvSpPr>
        <p:spPr>
          <a:xfrm rot="5400000">
            <a:off x="7873807" y="366325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52AE3E71-FB3A-4FC0-8555-1CE710AA4402}"/>
              </a:ext>
            </a:extLst>
          </p:cNvPr>
          <p:cNvSpPr/>
          <p:nvPr/>
        </p:nvSpPr>
        <p:spPr>
          <a:xfrm rot="5400000">
            <a:off x="7873807" y="344360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2914CF7E-5C56-465B-909B-B62858D3C83D}"/>
              </a:ext>
            </a:extLst>
          </p:cNvPr>
          <p:cNvSpPr/>
          <p:nvPr/>
        </p:nvSpPr>
        <p:spPr>
          <a:xfrm>
            <a:off x="7559233" y="3394020"/>
            <a:ext cx="213167" cy="26358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A9825D95-1838-42D7-B4C5-DD579884EF62}"/>
              </a:ext>
            </a:extLst>
          </p:cNvPr>
          <p:cNvSpPr/>
          <p:nvPr/>
        </p:nvSpPr>
        <p:spPr>
          <a:xfrm>
            <a:off x="7213130" y="3394020"/>
            <a:ext cx="213167" cy="26358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40FC7184-BB99-4ED1-904D-90E306E82A01}"/>
              </a:ext>
            </a:extLst>
          </p:cNvPr>
          <p:cNvSpPr/>
          <p:nvPr/>
        </p:nvSpPr>
        <p:spPr>
          <a:xfrm>
            <a:off x="609600" y="3955010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</a:t>
            </a: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29C3B365-4702-4BA0-B653-60C8EEAD8753}"/>
              </a:ext>
            </a:extLst>
          </p:cNvPr>
          <p:cNvSpPr/>
          <p:nvPr/>
        </p:nvSpPr>
        <p:spPr>
          <a:xfrm>
            <a:off x="2743200" y="4177966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2666CA-DEAA-41B3-87CF-0008AFA9924E}"/>
              </a:ext>
            </a:extLst>
          </p:cNvPr>
          <p:cNvCxnSpPr>
            <a:cxnSpLocks/>
          </p:cNvCxnSpPr>
          <p:nvPr/>
        </p:nvCxnSpPr>
        <p:spPr>
          <a:xfrm flipV="1">
            <a:off x="3312003" y="3688464"/>
            <a:ext cx="3901127" cy="6840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9787A199-008E-47FA-9FED-CAA9978C57F5}"/>
              </a:ext>
            </a:extLst>
          </p:cNvPr>
          <p:cNvSpPr/>
          <p:nvPr/>
        </p:nvSpPr>
        <p:spPr>
          <a:xfrm>
            <a:off x="627090" y="4734407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shedding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7646C0D-94BE-425E-8102-ADA264016A31}"/>
              </a:ext>
            </a:extLst>
          </p:cNvPr>
          <p:cNvSpPr/>
          <p:nvPr/>
        </p:nvSpPr>
        <p:spPr>
          <a:xfrm>
            <a:off x="4800600" y="4881256"/>
            <a:ext cx="299883" cy="46870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5980185A-13C9-4888-9A5E-99A901663892}"/>
              </a:ext>
            </a:extLst>
          </p:cNvPr>
          <p:cNvSpPr/>
          <p:nvPr/>
        </p:nvSpPr>
        <p:spPr>
          <a:xfrm>
            <a:off x="636615" y="5584513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6* 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F251FA4-FC21-44A1-9CBD-087CC39EDEC5}"/>
              </a:ext>
            </a:extLst>
          </p:cNvPr>
          <p:cNvSpPr/>
          <p:nvPr/>
        </p:nvSpPr>
        <p:spPr>
          <a:xfrm rot="5400000">
            <a:off x="7882551" y="3885171"/>
            <a:ext cx="213169" cy="24609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6E820DCE-D90D-4A6E-BCC4-E1D293AA1026}"/>
              </a:ext>
            </a:extLst>
          </p:cNvPr>
          <p:cNvSpPr/>
          <p:nvPr/>
        </p:nvSpPr>
        <p:spPr>
          <a:xfrm rot="5400000">
            <a:off x="7873807" y="3663258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7DD19BAF-7E21-4B6D-B4FC-0382894D7C7E}"/>
              </a:ext>
            </a:extLst>
          </p:cNvPr>
          <p:cNvSpPr/>
          <p:nvPr/>
        </p:nvSpPr>
        <p:spPr>
          <a:xfrm rot="10800000">
            <a:off x="6613968" y="434340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31AE7BFF-CBD1-4753-8D84-42BCEC173B31}"/>
              </a:ext>
            </a:extLst>
          </p:cNvPr>
          <p:cNvSpPr/>
          <p:nvPr/>
        </p:nvSpPr>
        <p:spPr>
          <a:xfrm rot="10800000">
            <a:off x="6400801" y="4371323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58C49A55-238B-464D-B80C-DFFD7E812198}"/>
              </a:ext>
            </a:extLst>
          </p:cNvPr>
          <p:cNvSpPr/>
          <p:nvPr/>
        </p:nvSpPr>
        <p:spPr>
          <a:xfrm rot="5400000">
            <a:off x="5561570" y="4006707"/>
            <a:ext cx="213169" cy="24609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0A7B3730-3A62-4A52-A3B4-892A03DE0AC6}"/>
              </a:ext>
            </a:extLst>
          </p:cNvPr>
          <p:cNvSpPr/>
          <p:nvPr/>
        </p:nvSpPr>
        <p:spPr>
          <a:xfrm rot="5400000">
            <a:off x="5552826" y="3784794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C6C6E5C5-BA07-4824-9E3A-49605B19D63E}"/>
              </a:ext>
            </a:extLst>
          </p:cNvPr>
          <p:cNvSpPr/>
          <p:nvPr/>
        </p:nvSpPr>
        <p:spPr>
          <a:xfrm>
            <a:off x="2849783" y="5764374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E1A58062-42A0-4B62-A83D-13079255A9E8}"/>
              </a:ext>
            </a:extLst>
          </p:cNvPr>
          <p:cNvSpPr txBox="1">
            <a:spLocks/>
          </p:cNvSpPr>
          <p:nvPr/>
        </p:nvSpPr>
        <p:spPr>
          <a:xfrm>
            <a:off x="5047245" y="1392882"/>
            <a:ext cx="3657600" cy="4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Attack network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714BDE2E-A14C-43F7-A984-1C4FD1626D47}"/>
              </a:ext>
            </a:extLst>
          </p:cNvPr>
          <p:cNvSpPr/>
          <p:nvPr/>
        </p:nvSpPr>
        <p:spPr>
          <a:xfrm>
            <a:off x="7365530" y="3394020"/>
            <a:ext cx="213167" cy="26358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4B89074-7124-4550-9834-598638E6B9E5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Multi-stage mitigation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E46A132-2C51-463B-AD8D-AED0A455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295775" cy="372427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2E9018-731F-4865-9C17-DACF2BF54A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502918" cy="544141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FFEDCCD-F089-4611-AEF2-9562C0C4AA29}"/>
              </a:ext>
            </a:extLst>
          </p:cNvPr>
          <p:cNvSpPr/>
          <p:nvPr/>
        </p:nvSpPr>
        <p:spPr>
          <a:xfrm>
            <a:off x="6061021" y="3170233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F4A238B-FC9A-4444-8371-D4CF83EDB63A}"/>
              </a:ext>
            </a:extLst>
          </p:cNvPr>
          <p:cNvSpPr/>
          <p:nvPr/>
        </p:nvSpPr>
        <p:spPr>
          <a:xfrm rot="5400000">
            <a:off x="5561570" y="3997757"/>
            <a:ext cx="213169" cy="246091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490555B-1260-45D7-BEE4-83684ED71FE6}"/>
              </a:ext>
            </a:extLst>
          </p:cNvPr>
          <p:cNvSpPr/>
          <p:nvPr/>
        </p:nvSpPr>
        <p:spPr>
          <a:xfrm rot="5400000">
            <a:off x="5552826" y="3775844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C078AFE-3241-4272-9F35-E8B3AEBBB87B}"/>
              </a:ext>
            </a:extLst>
          </p:cNvPr>
          <p:cNvSpPr/>
          <p:nvPr/>
        </p:nvSpPr>
        <p:spPr>
          <a:xfrm rot="5400000">
            <a:off x="5552826" y="3556194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F5253DDD-7289-42EA-9BEB-ACA000FDF674}"/>
              </a:ext>
            </a:extLst>
          </p:cNvPr>
          <p:cNvSpPr/>
          <p:nvPr/>
        </p:nvSpPr>
        <p:spPr>
          <a:xfrm rot="10608813">
            <a:off x="6883206" y="4343400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E28C8C7D-01E7-490A-813F-9A3B67BFDBD6}"/>
              </a:ext>
            </a:extLst>
          </p:cNvPr>
          <p:cNvSpPr/>
          <p:nvPr/>
        </p:nvSpPr>
        <p:spPr>
          <a:xfrm rot="10800000">
            <a:off x="6613303" y="4343400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3B6A4515-3C93-43EA-91AD-E2B542AC213D}"/>
              </a:ext>
            </a:extLst>
          </p:cNvPr>
          <p:cNvSpPr/>
          <p:nvPr/>
        </p:nvSpPr>
        <p:spPr>
          <a:xfrm rot="10800000">
            <a:off x="6400136" y="4371323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7D9EF6F-3A04-4CD3-9531-E9222C91213C}"/>
              </a:ext>
            </a:extLst>
          </p:cNvPr>
          <p:cNvSpPr/>
          <p:nvPr/>
        </p:nvSpPr>
        <p:spPr>
          <a:xfrm rot="5400000">
            <a:off x="7882551" y="3885170"/>
            <a:ext cx="213169" cy="246091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5EEEA0F0-E261-4E7C-B533-5760FC720962}"/>
              </a:ext>
            </a:extLst>
          </p:cNvPr>
          <p:cNvSpPr/>
          <p:nvPr/>
        </p:nvSpPr>
        <p:spPr>
          <a:xfrm rot="5400000">
            <a:off x="7873807" y="366325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52AE3E71-FB3A-4FC0-8555-1CE710AA4402}"/>
              </a:ext>
            </a:extLst>
          </p:cNvPr>
          <p:cNvSpPr/>
          <p:nvPr/>
        </p:nvSpPr>
        <p:spPr>
          <a:xfrm rot="5400000">
            <a:off x="7873807" y="3443607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2914CF7E-5C56-465B-909B-B62858D3C83D}"/>
              </a:ext>
            </a:extLst>
          </p:cNvPr>
          <p:cNvSpPr/>
          <p:nvPr/>
        </p:nvSpPr>
        <p:spPr>
          <a:xfrm>
            <a:off x="7548751" y="3381492"/>
            <a:ext cx="174564" cy="263580"/>
          </a:xfrm>
          <a:prstGeom prst="chevron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A9825D95-1838-42D7-B4C5-DD579884EF62}"/>
              </a:ext>
            </a:extLst>
          </p:cNvPr>
          <p:cNvSpPr/>
          <p:nvPr/>
        </p:nvSpPr>
        <p:spPr>
          <a:xfrm>
            <a:off x="7218079" y="3394020"/>
            <a:ext cx="213167" cy="263580"/>
          </a:xfrm>
          <a:prstGeom prst="chevron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40FC7184-BB99-4ED1-904D-90E306E82A01}"/>
              </a:ext>
            </a:extLst>
          </p:cNvPr>
          <p:cNvSpPr/>
          <p:nvPr/>
        </p:nvSpPr>
        <p:spPr>
          <a:xfrm>
            <a:off x="432336" y="2131531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3*</a:t>
            </a: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29C3B365-4702-4BA0-B653-60C8EEAD8753}"/>
              </a:ext>
            </a:extLst>
          </p:cNvPr>
          <p:cNvSpPr/>
          <p:nvPr/>
        </p:nvSpPr>
        <p:spPr>
          <a:xfrm>
            <a:off x="2611904" y="232814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9787A199-008E-47FA-9FED-CAA9978C57F5}"/>
              </a:ext>
            </a:extLst>
          </p:cNvPr>
          <p:cNvSpPr/>
          <p:nvPr/>
        </p:nvSpPr>
        <p:spPr>
          <a:xfrm>
            <a:off x="469069" y="2999314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attack scenarios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7646C0D-94BE-425E-8102-ADA264016A31}"/>
              </a:ext>
            </a:extLst>
          </p:cNvPr>
          <p:cNvSpPr/>
          <p:nvPr/>
        </p:nvSpPr>
        <p:spPr>
          <a:xfrm>
            <a:off x="4800600" y="4881256"/>
            <a:ext cx="299883" cy="46870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5980185A-13C9-4888-9A5E-99A901663892}"/>
              </a:ext>
            </a:extLst>
          </p:cNvPr>
          <p:cNvSpPr/>
          <p:nvPr/>
        </p:nvSpPr>
        <p:spPr>
          <a:xfrm>
            <a:off x="479769" y="4664984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6* 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F251FA4-FC21-44A1-9CBD-087CC39EDEC5}"/>
              </a:ext>
            </a:extLst>
          </p:cNvPr>
          <p:cNvSpPr/>
          <p:nvPr/>
        </p:nvSpPr>
        <p:spPr>
          <a:xfrm rot="5400000">
            <a:off x="7879708" y="3885170"/>
            <a:ext cx="213169" cy="24609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6E820DCE-D90D-4A6E-BCC4-E1D293AA1026}"/>
              </a:ext>
            </a:extLst>
          </p:cNvPr>
          <p:cNvSpPr/>
          <p:nvPr/>
        </p:nvSpPr>
        <p:spPr>
          <a:xfrm rot="5400000">
            <a:off x="7864857" y="3659812"/>
            <a:ext cx="231065" cy="27566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7DD19BAF-7E21-4B6D-B4FC-0382894D7C7E}"/>
              </a:ext>
            </a:extLst>
          </p:cNvPr>
          <p:cNvSpPr/>
          <p:nvPr/>
        </p:nvSpPr>
        <p:spPr>
          <a:xfrm rot="10800000">
            <a:off x="6613301" y="4343401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31AE7BFF-CBD1-4753-8D84-42BCEC173B31}"/>
              </a:ext>
            </a:extLst>
          </p:cNvPr>
          <p:cNvSpPr/>
          <p:nvPr/>
        </p:nvSpPr>
        <p:spPr>
          <a:xfrm rot="10800000">
            <a:off x="6400134" y="4343400"/>
            <a:ext cx="240188" cy="31052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58C49A55-238B-464D-B80C-DFFD7E812198}"/>
              </a:ext>
            </a:extLst>
          </p:cNvPr>
          <p:cNvSpPr/>
          <p:nvPr/>
        </p:nvSpPr>
        <p:spPr>
          <a:xfrm rot="5400000">
            <a:off x="5552620" y="4004939"/>
            <a:ext cx="231067" cy="2460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0A7B3730-3A62-4A52-A3B4-892A03DE0AC6}"/>
              </a:ext>
            </a:extLst>
          </p:cNvPr>
          <p:cNvSpPr/>
          <p:nvPr/>
        </p:nvSpPr>
        <p:spPr>
          <a:xfrm rot="5400000">
            <a:off x="5546995" y="3772725"/>
            <a:ext cx="231066" cy="269819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837C3611-D244-46CC-A09B-59B64F45C83B}"/>
              </a:ext>
            </a:extLst>
          </p:cNvPr>
          <p:cNvSpPr txBox="1">
            <a:spLocks/>
          </p:cNvSpPr>
          <p:nvPr/>
        </p:nvSpPr>
        <p:spPr>
          <a:xfrm>
            <a:off x="5274734" y="1412296"/>
            <a:ext cx="3657600" cy="4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Attack network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21469C3-8A0F-4219-99D4-3A35F562A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38" y="2523044"/>
            <a:ext cx="502918" cy="544141"/>
          </a:xfrm>
          <a:prstGeom prst="rect">
            <a:avLst/>
          </a:prstGeom>
        </p:spPr>
      </p:pic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8ED9F16A-2659-4398-9788-84FC9A78C889}"/>
              </a:ext>
            </a:extLst>
          </p:cNvPr>
          <p:cNvSpPr/>
          <p:nvPr/>
        </p:nvSpPr>
        <p:spPr>
          <a:xfrm>
            <a:off x="7848600" y="2505074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Curved Down 48">
            <a:extLst>
              <a:ext uri="{FF2B5EF4-FFF2-40B4-BE49-F238E27FC236}">
                <a16:creationId xmlns:a16="http://schemas.microsoft.com/office/drawing/2014/main" id="{3B97A6E3-7338-4755-B5DD-8DDD7D7B2A77}"/>
              </a:ext>
            </a:extLst>
          </p:cNvPr>
          <p:cNvSpPr/>
          <p:nvPr/>
        </p:nvSpPr>
        <p:spPr>
          <a:xfrm>
            <a:off x="6699682" y="2523805"/>
            <a:ext cx="502918" cy="299884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18D5537-CF40-423C-9283-1478C917C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87" y="4132770"/>
            <a:ext cx="502918" cy="544141"/>
          </a:xfrm>
          <a:prstGeom prst="rect">
            <a:avLst/>
          </a:prstGeom>
        </p:spPr>
      </p:pic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A4719024-1A5A-43C2-B431-A9A67B532FB6}"/>
              </a:ext>
            </a:extLst>
          </p:cNvPr>
          <p:cNvSpPr/>
          <p:nvPr/>
        </p:nvSpPr>
        <p:spPr>
          <a:xfrm>
            <a:off x="7682049" y="4114800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30">
            <a:extLst>
              <a:ext uri="{FF2B5EF4-FFF2-40B4-BE49-F238E27FC236}">
                <a16:creationId xmlns:a16="http://schemas.microsoft.com/office/drawing/2014/main" id="{A4EA40D5-A806-4CF4-90C8-3B951C37191D}"/>
              </a:ext>
            </a:extLst>
          </p:cNvPr>
          <p:cNvSpPr/>
          <p:nvPr/>
        </p:nvSpPr>
        <p:spPr>
          <a:xfrm>
            <a:off x="491497" y="3821119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shedding</a:t>
            </a: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4F834894-99B5-4DDD-A3E4-E43660B75515}"/>
              </a:ext>
            </a:extLst>
          </p:cNvPr>
          <p:cNvSpPr/>
          <p:nvPr/>
        </p:nvSpPr>
        <p:spPr>
          <a:xfrm>
            <a:off x="2636616" y="4844845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FB7CF119-BD77-42B0-A9EC-DBA9459434B8}"/>
              </a:ext>
            </a:extLst>
          </p:cNvPr>
          <p:cNvSpPr txBox="1">
            <a:spLocks/>
          </p:cNvSpPr>
          <p:nvPr/>
        </p:nvSpPr>
        <p:spPr>
          <a:xfrm>
            <a:off x="432336" y="1481436"/>
            <a:ext cx="1905000" cy="4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0F707459-EE17-426C-9EE1-D34BB489085C}"/>
              </a:ext>
            </a:extLst>
          </p:cNvPr>
          <p:cNvSpPr txBox="1">
            <a:spLocks/>
          </p:cNvSpPr>
          <p:nvPr/>
        </p:nvSpPr>
        <p:spPr>
          <a:xfrm>
            <a:off x="453137" y="1499155"/>
            <a:ext cx="2265350" cy="49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74918E03-017E-437D-8C11-A065FB035F66}"/>
              </a:ext>
            </a:extLst>
          </p:cNvPr>
          <p:cNvSpPr/>
          <p:nvPr/>
        </p:nvSpPr>
        <p:spPr>
          <a:xfrm>
            <a:off x="6883205" y="4337678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F2C25A5B-4EB2-45EC-ADC8-9EF90E304DD3}"/>
              </a:ext>
            </a:extLst>
          </p:cNvPr>
          <p:cNvSpPr/>
          <p:nvPr/>
        </p:nvSpPr>
        <p:spPr>
          <a:xfrm>
            <a:off x="6643250" y="4342134"/>
            <a:ext cx="213167" cy="263580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21F7D189-5DC9-41E3-8688-C94B03CCFF7E}"/>
              </a:ext>
            </a:extLst>
          </p:cNvPr>
          <p:cNvSpPr/>
          <p:nvPr/>
        </p:nvSpPr>
        <p:spPr>
          <a:xfrm>
            <a:off x="6400130" y="4337678"/>
            <a:ext cx="180853" cy="310521"/>
          </a:xfrm>
          <a:prstGeom prst="chevron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E0B423B-A5D5-4FF3-859F-598A29D526CB}"/>
              </a:ext>
            </a:extLst>
          </p:cNvPr>
          <p:cNvSpPr/>
          <p:nvPr/>
        </p:nvSpPr>
        <p:spPr>
          <a:xfrm>
            <a:off x="7369053" y="3387728"/>
            <a:ext cx="213167" cy="263580"/>
          </a:xfrm>
          <a:prstGeom prst="chevron">
            <a:avLst/>
          </a:prstGeom>
          <a:solidFill>
            <a:srgbClr val="C8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: Rounded Corners 30">
            <a:extLst>
              <a:ext uri="{FF2B5EF4-FFF2-40B4-BE49-F238E27FC236}">
                <a16:creationId xmlns:a16="http://schemas.microsoft.com/office/drawing/2014/main" id="{FE79896F-D6C3-473D-B6B0-E7785FC8E060}"/>
              </a:ext>
            </a:extLst>
          </p:cNvPr>
          <p:cNvSpPr/>
          <p:nvPr/>
        </p:nvSpPr>
        <p:spPr>
          <a:xfrm>
            <a:off x="422682" y="2125868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0*</a:t>
            </a: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FCF2694D-C872-4982-8BB4-FFD91033AF82}"/>
              </a:ext>
            </a:extLst>
          </p:cNvPr>
          <p:cNvSpPr/>
          <p:nvPr/>
        </p:nvSpPr>
        <p:spPr>
          <a:xfrm>
            <a:off x="2611904" y="2328140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: Rounded Corners 30">
            <a:extLst>
              <a:ext uri="{FF2B5EF4-FFF2-40B4-BE49-F238E27FC236}">
                <a16:creationId xmlns:a16="http://schemas.microsoft.com/office/drawing/2014/main" id="{857DA797-FDC9-4A31-9ACE-79FA1D2DC345}"/>
              </a:ext>
            </a:extLst>
          </p:cNvPr>
          <p:cNvSpPr/>
          <p:nvPr/>
        </p:nvSpPr>
        <p:spPr>
          <a:xfrm>
            <a:off x="458817" y="2993078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attack scenarios</a:t>
            </a:r>
          </a:p>
        </p:txBody>
      </p:sp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DAF7E3DB-963C-4B8D-B0B7-3D6853A0A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8" y="2339972"/>
            <a:ext cx="502918" cy="544141"/>
          </a:xfrm>
          <a:prstGeom prst="rect">
            <a:avLst/>
          </a:prstGeom>
        </p:spPr>
      </p:pic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B2F72F91-2D26-4CE1-97F5-3A9C11D4E249}"/>
              </a:ext>
            </a:extLst>
          </p:cNvPr>
          <p:cNvSpPr/>
          <p:nvPr/>
        </p:nvSpPr>
        <p:spPr>
          <a:xfrm>
            <a:off x="5369991" y="2291010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30">
            <a:extLst>
              <a:ext uri="{FF2B5EF4-FFF2-40B4-BE49-F238E27FC236}">
                <a16:creationId xmlns:a16="http://schemas.microsoft.com/office/drawing/2014/main" id="{5EF68699-03F5-4BA6-8447-E95D3226CDB4}"/>
              </a:ext>
            </a:extLst>
          </p:cNvPr>
          <p:cNvSpPr/>
          <p:nvPr/>
        </p:nvSpPr>
        <p:spPr>
          <a:xfrm>
            <a:off x="491402" y="3821119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Reconfiguration</a:t>
            </a:r>
          </a:p>
        </p:txBody>
      </p:sp>
      <p:sp>
        <p:nvSpPr>
          <p:cNvPr id="72" name="Rectangle: Rounded Corners 30">
            <a:extLst>
              <a:ext uri="{FF2B5EF4-FFF2-40B4-BE49-F238E27FC236}">
                <a16:creationId xmlns:a16="http://schemas.microsoft.com/office/drawing/2014/main" id="{4A1BF432-2241-4B62-878F-2975F9081ED3}"/>
              </a:ext>
            </a:extLst>
          </p:cNvPr>
          <p:cNvSpPr/>
          <p:nvPr/>
        </p:nvSpPr>
        <p:spPr>
          <a:xfrm>
            <a:off x="482445" y="4660509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cap : 2* </a:t>
            </a: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F81B4337-C9DA-42A7-9D7D-BF0C8DF88D3C}"/>
              </a:ext>
            </a:extLst>
          </p:cNvPr>
          <p:cNvSpPr/>
          <p:nvPr/>
        </p:nvSpPr>
        <p:spPr>
          <a:xfrm>
            <a:off x="2636615" y="4835869"/>
            <a:ext cx="213167" cy="26358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04D9449E-1F5E-4070-9F66-DCB2272C586D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7" grpId="0" animBg="1"/>
      <p:bldP spid="47" grpId="1" animBg="1"/>
      <p:bldP spid="47" grpId="2" animBg="1"/>
      <p:bldP spid="49" grpId="0" animBg="1"/>
      <p:bldP spid="54" grpId="0" animBg="1"/>
      <p:bldP spid="54" grpId="1" animBg="1"/>
      <p:bldP spid="55" grpId="0" animBg="1"/>
      <p:bldP spid="58" grpId="0" animBg="1"/>
      <p:bldP spid="60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70" grpId="0" animBg="1"/>
      <p:bldP spid="70" grpId="1" animBg="1"/>
      <p:bldP spid="71" grpId="0" animBg="1"/>
      <p:bldP spid="72" grpId="0" animBg="1"/>
      <p:bldP spid="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Mathematical formulation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398999" y="1616931"/>
            <a:ext cx="1658401" cy="92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40FC7184-BB99-4ED1-904D-90E306E82A01}"/>
              </a:ext>
            </a:extLst>
          </p:cNvPr>
          <p:cNvSpPr/>
          <p:nvPr/>
        </p:nvSpPr>
        <p:spPr>
          <a:xfrm>
            <a:off x="5935404" y="1562099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Capacity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0">
                <a:extLst>
                  <a:ext uri="{FF2B5EF4-FFF2-40B4-BE49-F238E27FC236}">
                    <a16:creationId xmlns:a16="http://schemas.microsoft.com/office/drawing/2014/main" id="{9787A199-008E-47FA-9FED-CAA9978C57F5}"/>
                  </a:ext>
                </a:extLst>
              </p:cNvPr>
              <p:cNvSpPr/>
              <p:nvPr/>
            </p:nvSpPr>
            <p:spPr>
              <a:xfrm>
                <a:off x="5954454" y="2409213"/>
                <a:ext cx="2675388" cy="92376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active, reactive, apparent line flow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: Rounded Corners 30">
                <a:extLst>
                  <a:ext uri="{FF2B5EF4-FFF2-40B4-BE49-F238E27FC236}">
                    <a16:creationId xmlns:a16="http://schemas.microsoft.com/office/drawing/2014/main" id="{9787A199-008E-47FA-9FED-CAA9978C5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54" y="2409213"/>
                <a:ext cx="2675388" cy="923765"/>
              </a:xfrm>
              <a:prstGeom prst="roundRect">
                <a:avLst/>
              </a:prstGeom>
              <a:blipFill>
                <a:blip r:embed="rId4"/>
                <a:stretch>
                  <a:fillRect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0">
                <a:extLst>
                  <a:ext uri="{FF2B5EF4-FFF2-40B4-BE49-F238E27FC236}">
                    <a16:creationId xmlns:a16="http://schemas.microsoft.com/office/drawing/2014/main" id="{5980185A-13C9-4888-9A5E-99A901663892}"/>
                  </a:ext>
                </a:extLst>
              </p:cNvPr>
              <p:cNvSpPr/>
              <p:nvPr/>
            </p:nvSpPr>
            <p:spPr>
              <a:xfrm>
                <a:off x="6019800" y="3556790"/>
                <a:ext cx="2590992" cy="92376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magnitude and angle for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bus</a:t>
                </a:r>
                <a:endPara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: Rounded Corners 30">
                <a:extLst>
                  <a:ext uri="{FF2B5EF4-FFF2-40B4-BE49-F238E27FC236}">
                    <a16:creationId xmlns:a16="http://schemas.microsoft.com/office/drawing/2014/main" id="{5980185A-13C9-4888-9A5E-99A901663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556790"/>
                <a:ext cx="2590992" cy="923765"/>
              </a:xfrm>
              <a:prstGeom prst="roundRect">
                <a:avLst/>
              </a:prstGeom>
              <a:blipFill>
                <a:blip r:embed="rId5"/>
                <a:stretch>
                  <a:fillRect t="-6410" r="-1399"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E1A58062-42A0-4B62-A83D-13079255A9E8}"/>
              </a:ext>
            </a:extLst>
          </p:cNvPr>
          <p:cNvSpPr txBox="1">
            <a:spLocks/>
          </p:cNvSpPr>
          <p:nvPr/>
        </p:nvSpPr>
        <p:spPr>
          <a:xfrm>
            <a:off x="249352" y="2646327"/>
            <a:ext cx="2372477" cy="49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limit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4A84E-FF20-42EE-94C1-2531EB8CD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725" y="1619201"/>
            <a:ext cx="1880315" cy="693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9380B4-C9A8-4451-A4E0-60AA12A4F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829" y="2459317"/>
            <a:ext cx="2524259" cy="88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772C1-9C6B-48C3-90DE-229F4CAF6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5332" y="3467499"/>
            <a:ext cx="2884868" cy="1128409"/>
          </a:xfrm>
          <a:prstGeom prst="rect">
            <a:avLst/>
          </a:prstGeom>
        </p:spPr>
      </p:pic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60F22C52-E98D-4E0E-A755-DC3B98AA1DE5}"/>
              </a:ext>
            </a:extLst>
          </p:cNvPr>
          <p:cNvSpPr txBox="1">
            <a:spLocks/>
          </p:cNvSpPr>
          <p:nvPr/>
        </p:nvSpPr>
        <p:spPr>
          <a:xfrm>
            <a:off x="112059" y="3556790"/>
            <a:ext cx="2372477" cy="87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flow balance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1D85861C-5D83-4F64-AE4C-A86FE6723816}"/>
              </a:ext>
            </a:extLst>
          </p:cNvPr>
          <p:cNvSpPr txBox="1">
            <a:spLocks/>
          </p:cNvSpPr>
          <p:nvPr/>
        </p:nvSpPr>
        <p:spPr>
          <a:xfrm>
            <a:off x="112059" y="4867230"/>
            <a:ext cx="2331681" cy="87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Nodal power balance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69C5C-5580-4B84-B93B-92788C3E0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4738181"/>
            <a:ext cx="4095482" cy="116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30">
                <a:extLst>
                  <a:ext uri="{FF2B5EF4-FFF2-40B4-BE49-F238E27FC236}">
                    <a16:creationId xmlns:a16="http://schemas.microsoft.com/office/drawing/2014/main" id="{290EC31E-3416-44BC-83AB-66BE368398B2}"/>
                  </a:ext>
                </a:extLst>
              </p:cNvPr>
              <p:cNvSpPr/>
              <p:nvPr/>
            </p:nvSpPr>
            <p:spPr>
              <a:xfrm>
                <a:off x="6163812" y="4704367"/>
                <a:ext cx="2675388" cy="12793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sup>
                    </m:sSub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𝒊𝒕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sup>
                    </m:sSub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Active and reactive power generated by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generator</a:t>
                </a:r>
                <a:endPara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30">
                <a:extLst>
                  <a:ext uri="{FF2B5EF4-FFF2-40B4-BE49-F238E27FC236}">
                    <a16:creationId xmlns:a16="http://schemas.microsoft.com/office/drawing/2014/main" id="{290EC31E-3416-44BC-83AB-66BE36839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12" y="4704367"/>
                <a:ext cx="2675388" cy="1279363"/>
              </a:xfrm>
              <a:prstGeom prst="roundRect">
                <a:avLst/>
              </a:prstGeom>
              <a:blipFill>
                <a:blip r:embed="rId10"/>
                <a:stretch>
                  <a:fillRect t="-2336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90BA8B6E-2081-43DB-8E81-B032D5CB0B69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2" grpId="0" animBg="1"/>
      <p:bldP spid="34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405790" y="1566855"/>
            <a:ext cx="1658401" cy="92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Limits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40FC7184-BB99-4ED1-904D-90E306E82A01}"/>
              </a:ext>
            </a:extLst>
          </p:cNvPr>
          <p:cNvSpPr/>
          <p:nvPr/>
        </p:nvSpPr>
        <p:spPr>
          <a:xfrm>
            <a:off x="5935404" y="1562099"/>
            <a:ext cx="2675388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reactive power limits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9787A199-008E-47FA-9FED-CAA9978C57F5}"/>
              </a:ext>
            </a:extLst>
          </p:cNvPr>
          <p:cNvSpPr/>
          <p:nvPr/>
        </p:nvSpPr>
        <p:spPr>
          <a:xfrm>
            <a:off x="5954454" y="2409213"/>
            <a:ext cx="2675388" cy="9237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Ramp-up and ramp-down limits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5980185A-13C9-4888-9A5E-99A901663892}"/>
              </a:ext>
            </a:extLst>
          </p:cNvPr>
          <p:cNvSpPr/>
          <p:nvPr/>
        </p:nvSpPr>
        <p:spPr>
          <a:xfrm>
            <a:off x="6019800" y="3556790"/>
            <a:ext cx="2675388" cy="705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and magnitude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E1A58062-42A0-4B62-A83D-13079255A9E8}"/>
              </a:ext>
            </a:extLst>
          </p:cNvPr>
          <p:cNvSpPr txBox="1">
            <a:spLocks/>
          </p:cNvSpPr>
          <p:nvPr/>
        </p:nvSpPr>
        <p:spPr>
          <a:xfrm>
            <a:off x="249352" y="2646327"/>
            <a:ext cx="2372477" cy="49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 limit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60F22C52-E98D-4E0E-A755-DC3B98AA1DE5}"/>
              </a:ext>
            </a:extLst>
          </p:cNvPr>
          <p:cNvSpPr txBox="1">
            <a:spLocks/>
          </p:cNvSpPr>
          <p:nvPr/>
        </p:nvSpPr>
        <p:spPr>
          <a:xfrm>
            <a:off x="112059" y="3556790"/>
            <a:ext cx="2372477" cy="63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limit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1D85861C-5D83-4F64-AE4C-A86FE6723816}"/>
              </a:ext>
            </a:extLst>
          </p:cNvPr>
          <p:cNvSpPr txBox="1">
            <a:spLocks/>
          </p:cNvSpPr>
          <p:nvPr/>
        </p:nvSpPr>
        <p:spPr>
          <a:xfrm>
            <a:off x="405790" y="4610966"/>
            <a:ext cx="1956410" cy="63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limit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30">
            <a:extLst>
              <a:ext uri="{FF2B5EF4-FFF2-40B4-BE49-F238E27FC236}">
                <a16:creationId xmlns:a16="http://schemas.microsoft.com/office/drawing/2014/main" id="{290EC31E-3416-44BC-83AB-66BE368398B2}"/>
              </a:ext>
            </a:extLst>
          </p:cNvPr>
          <p:cNvSpPr/>
          <p:nvPr/>
        </p:nvSpPr>
        <p:spPr>
          <a:xfrm>
            <a:off x="6085146" y="4572866"/>
            <a:ext cx="2590992" cy="479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limit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0C00A1-B20E-4A4D-A632-748DF663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55" y="1665589"/>
            <a:ext cx="2472744" cy="62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3371F-BB91-42A9-AE7D-371E7CF82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829" y="2537332"/>
            <a:ext cx="2807594" cy="693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F503B-EB58-470E-B8E6-A9373A6B9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3626763"/>
            <a:ext cx="2807594" cy="635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12A52C-439C-48F1-9C9A-60920B4E6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008" y="4638778"/>
            <a:ext cx="2781837" cy="408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2B424C-1CD7-4DDA-B065-CEEFEEE3F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958" y="5305276"/>
            <a:ext cx="3631842" cy="817123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AFE03534-8C27-48C0-A7E2-AD1EE2710193}"/>
              </a:ext>
            </a:extLst>
          </p:cNvPr>
          <p:cNvSpPr txBox="1">
            <a:spLocks/>
          </p:cNvSpPr>
          <p:nvPr/>
        </p:nvSpPr>
        <p:spPr>
          <a:xfrm>
            <a:off x="198536" y="5440906"/>
            <a:ext cx="2286000" cy="81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Over-current limits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41B32D-4639-435E-92E7-726FE53D2E09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3D8AFB-7179-46A7-93F5-F60B7B631CF5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Mathematical formulation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2" grpId="0" animBg="1"/>
      <p:bldP spid="34" grpId="0" animBg="1"/>
      <p:bldP spid="43" grpId="0" animBg="1"/>
      <p:bldP spid="45" grpId="0" animBg="1"/>
      <p:bldP spid="46" grpId="0" animBg="1"/>
      <p:bldP spid="47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Single-stage RL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685800" y="1645562"/>
            <a:ext cx="6019800" cy="193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current solutions?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Non-convex optimization methods.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Benders decompositions.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Alternating direction method of multipliers (ADMMs). </a:t>
            </a:r>
          </a:p>
          <a:p>
            <a:pPr marL="0" indent="0">
              <a:buNone/>
            </a:pPr>
            <a:endParaRPr lang="en-US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D2E176C-6042-4946-BBAC-9FB5131F938C}"/>
              </a:ext>
            </a:extLst>
          </p:cNvPr>
          <p:cNvSpPr txBox="1">
            <a:spLocks/>
          </p:cNvSpPr>
          <p:nvPr/>
        </p:nvSpPr>
        <p:spPr>
          <a:xfrm>
            <a:off x="714374" y="3733800"/>
            <a:ext cx="2105026" cy="4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FD9F2D1-0818-467D-A52F-5ADB6A35A160}"/>
              </a:ext>
            </a:extLst>
          </p:cNvPr>
          <p:cNvSpPr/>
          <p:nvPr/>
        </p:nvSpPr>
        <p:spPr>
          <a:xfrm>
            <a:off x="6198392" y="2438400"/>
            <a:ext cx="2183608" cy="1257301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0B3007E-ABD0-414F-AB0E-2C8B758768B7}"/>
              </a:ext>
            </a:extLst>
          </p:cNvPr>
          <p:cNvSpPr/>
          <p:nvPr/>
        </p:nvSpPr>
        <p:spPr>
          <a:xfrm>
            <a:off x="5893593" y="3619500"/>
            <a:ext cx="304800" cy="2286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9718555A-F62F-4FAA-894C-C1F1730D1926}"/>
              </a:ext>
            </a:extLst>
          </p:cNvPr>
          <p:cNvSpPr/>
          <p:nvPr/>
        </p:nvSpPr>
        <p:spPr>
          <a:xfrm>
            <a:off x="5588793" y="3848100"/>
            <a:ext cx="202407" cy="1524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F7E65386-B62D-412A-9F74-76350FEA89F7}"/>
              </a:ext>
            </a:extLst>
          </p:cNvPr>
          <p:cNvSpPr/>
          <p:nvPr/>
        </p:nvSpPr>
        <p:spPr>
          <a:xfrm>
            <a:off x="5257800" y="4038600"/>
            <a:ext cx="152400" cy="1143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93A1251-2702-4C82-A98C-D569B1911603}"/>
              </a:ext>
            </a:extLst>
          </p:cNvPr>
          <p:cNvSpPr txBox="1">
            <a:spLocks/>
          </p:cNvSpPr>
          <p:nvPr/>
        </p:nvSpPr>
        <p:spPr>
          <a:xfrm>
            <a:off x="876950" y="4217028"/>
            <a:ext cx="71240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run all aforementioned-equations for each scenario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774413C-F426-4F80-AFE5-03BD22C7C005}"/>
              </a:ext>
            </a:extLst>
          </p:cNvPr>
          <p:cNvSpPr txBox="1">
            <a:spLocks/>
          </p:cNvSpPr>
          <p:nvPr/>
        </p:nvSpPr>
        <p:spPr>
          <a:xfrm>
            <a:off x="876950" y="4580401"/>
            <a:ext cx="8145178" cy="72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burden with network growth (smart grids are expanding fast). 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746E2802-99B5-4027-9346-A06D45AF81C3}"/>
              </a:ext>
            </a:extLst>
          </p:cNvPr>
          <p:cNvSpPr txBox="1">
            <a:spLocks/>
          </p:cNvSpPr>
          <p:nvPr/>
        </p:nvSpPr>
        <p:spPr>
          <a:xfrm>
            <a:off x="876950" y="5289866"/>
            <a:ext cx="3333425" cy="43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memory in learning.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505D1AC-4C33-408F-9559-71BBC163628A}"/>
              </a:ext>
            </a:extLst>
          </p:cNvPr>
          <p:cNvSpPr txBox="1">
            <a:spLocks/>
          </p:cNvSpPr>
          <p:nvPr/>
        </p:nvSpPr>
        <p:spPr>
          <a:xfrm>
            <a:off x="839175" y="6028298"/>
            <a:ext cx="540543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computation in terms of uncertainties.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9E2A2D2-ABE8-4B86-B91E-22FD4652D872}"/>
              </a:ext>
            </a:extLst>
          </p:cNvPr>
          <p:cNvSpPr txBox="1">
            <a:spLocks/>
          </p:cNvSpPr>
          <p:nvPr/>
        </p:nvSpPr>
        <p:spPr>
          <a:xfrm>
            <a:off x="867425" y="5664647"/>
            <a:ext cx="75911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in distributed learning (poor performance on GPUs).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725EFB-3251-4658-A383-FC0F83634645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28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40FC7184-BB99-4ED1-904D-90E306E82A01}"/>
              </a:ext>
            </a:extLst>
          </p:cNvPr>
          <p:cNvSpPr/>
          <p:nvPr/>
        </p:nvSpPr>
        <p:spPr>
          <a:xfrm>
            <a:off x="963980" y="1669778"/>
            <a:ext cx="2846020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Reward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9787A199-008E-47FA-9FED-CAA9978C57F5}"/>
              </a:ext>
            </a:extLst>
          </p:cNvPr>
          <p:cNvSpPr/>
          <p:nvPr/>
        </p:nvSpPr>
        <p:spPr>
          <a:xfrm>
            <a:off x="963980" y="2649785"/>
            <a:ext cx="2846020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Actions-Set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5980185A-13C9-4888-9A5E-99A901663892}"/>
              </a:ext>
            </a:extLst>
          </p:cNvPr>
          <p:cNvSpPr/>
          <p:nvPr/>
        </p:nvSpPr>
        <p:spPr>
          <a:xfrm>
            <a:off x="963980" y="3647465"/>
            <a:ext cx="2846020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States-Set</a:t>
            </a:r>
          </a:p>
        </p:txBody>
      </p:sp>
      <p:sp>
        <p:nvSpPr>
          <p:cNvPr id="47" name="Rectangle: Rounded Corners 30">
            <a:extLst>
              <a:ext uri="{FF2B5EF4-FFF2-40B4-BE49-F238E27FC236}">
                <a16:creationId xmlns:a16="http://schemas.microsoft.com/office/drawing/2014/main" id="{290EC31E-3416-44BC-83AB-66BE368398B2}"/>
              </a:ext>
            </a:extLst>
          </p:cNvPr>
          <p:cNvSpPr/>
          <p:nvPr/>
        </p:nvSpPr>
        <p:spPr>
          <a:xfrm>
            <a:off x="963980" y="4665572"/>
            <a:ext cx="2895600" cy="758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6E544-63CF-45FE-A58D-82281716F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523999"/>
            <a:ext cx="2057400" cy="90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9BE85-4956-4F65-A821-3398684FD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819" y="2618939"/>
            <a:ext cx="3701603" cy="627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9FF78-3944-4A72-8CB4-EA14D1A6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3532654"/>
            <a:ext cx="3955099" cy="719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BB314-C9A0-493F-8AD5-47AE977B1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226" y="4652249"/>
            <a:ext cx="4206246" cy="620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AFB4DA-6B53-4707-A2FE-8911BE163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756" y="1727873"/>
            <a:ext cx="6465194" cy="383918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D9F4C35-3A10-4359-8502-7E3668D7EE7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938293-8AED-40D4-8EEF-519F5D03BF50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Single-stage RL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4" grpId="0" animBg="1"/>
      <p:bldP spid="34" grpId="1" animBg="1"/>
      <p:bldP spid="47" grpId="0" animBg="1"/>
      <p:bldP spid="4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Multi-stage RL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38BC000-CCDC-4B4E-B53D-DA1F0A300999}"/>
              </a:ext>
            </a:extLst>
          </p:cNvPr>
          <p:cNvSpPr txBox="1">
            <a:spLocks/>
          </p:cNvSpPr>
          <p:nvPr/>
        </p:nvSpPr>
        <p:spPr>
          <a:xfrm>
            <a:off x="662834" y="2734656"/>
            <a:ext cx="3949376" cy="6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free environment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25BEB83-EA6E-4562-9FEB-F40B9C194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4562"/>
            <a:ext cx="4295775" cy="372427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B533BC3-95F7-44C9-9B52-0D5C8D8ED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8" y="2263772"/>
            <a:ext cx="502918" cy="544141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10003930-E583-4EB4-8CB8-3492198B9891}"/>
              </a:ext>
            </a:extLst>
          </p:cNvPr>
          <p:cNvSpPr/>
          <p:nvPr/>
        </p:nvSpPr>
        <p:spPr>
          <a:xfrm>
            <a:off x="5369991" y="2214810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0">
            <a:extLst>
              <a:ext uri="{FF2B5EF4-FFF2-40B4-BE49-F238E27FC236}">
                <a16:creationId xmlns:a16="http://schemas.microsoft.com/office/drawing/2014/main" id="{239DF404-A32D-4585-8848-BAF0E4E6E963}"/>
              </a:ext>
            </a:extLst>
          </p:cNvPr>
          <p:cNvSpPr/>
          <p:nvPr/>
        </p:nvSpPr>
        <p:spPr>
          <a:xfrm>
            <a:off x="1253696" y="3657600"/>
            <a:ext cx="2979007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in next state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71E182F-BADE-463F-8531-D583B3E20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2" y="4369365"/>
            <a:ext cx="502918" cy="544141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61B0633B-3336-4C9D-9587-34653449737E}"/>
              </a:ext>
            </a:extLst>
          </p:cNvPr>
          <p:cNvSpPr/>
          <p:nvPr/>
        </p:nvSpPr>
        <p:spPr>
          <a:xfrm>
            <a:off x="6781800" y="4008830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7C27CBD-3452-43D9-9AB7-C57BAA8A7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09" y="3428999"/>
            <a:ext cx="502918" cy="544141"/>
          </a:xfrm>
          <a:prstGeom prst="rect">
            <a:avLst/>
          </a:prstGeom>
        </p:spPr>
      </p:pic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4108C657-FF93-46C1-84E5-B0022F306844}"/>
              </a:ext>
            </a:extLst>
          </p:cNvPr>
          <p:cNvSpPr/>
          <p:nvPr/>
        </p:nvSpPr>
        <p:spPr>
          <a:xfrm>
            <a:off x="7840631" y="3068464"/>
            <a:ext cx="395151" cy="72106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1D493A-B69F-4BF2-8A45-D25885AEB0AE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4" grpId="0" animBg="1"/>
      <p:bldP spid="24" grpId="1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Multi-stage RL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38BC000-CCDC-4B4E-B53D-DA1F0A300999}"/>
              </a:ext>
            </a:extLst>
          </p:cNvPr>
          <p:cNvSpPr txBox="1">
            <a:spLocks/>
          </p:cNvSpPr>
          <p:nvPr/>
        </p:nvSpPr>
        <p:spPr>
          <a:xfrm>
            <a:off x="311893" y="1562099"/>
            <a:ext cx="8603508" cy="4914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Perspective (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Hamiltonian Markov Chain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id="{2A792BB1-098F-4833-9513-9FB35DA20FCC}"/>
              </a:ext>
            </a:extLst>
          </p:cNvPr>
          <p:cNvSpPr/>
          <p:nvPr/>
        </p:nvSpPr>
        <p:spPr>
          <a:xfrm>
            <a:off x="609600" y="2667000"/>
            <a:ext cx="2979007" cy="623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Equation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092AD-342C-4721-B694-9B7497C3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966" y="4296149"/>
            <a:ext cx="3731112" cy="5289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8F9CA-284A-415E-B73B-8592447B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377462"/>
            <a:ext cx="3322749" cy="875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tangle: Rounded Corners 30">
            <a:extLst>
              <a:ext uri="{FF2B5EF4-FFF2-40B4-BE49-F238E27FC236}">
                <a16:creationId xmlns:a16="http://schemas.microsoft.com/office/drawing/2014/main" id="{AAB8F3C2-2CED-44D7-910D-570539F13CE1}"/>
              </a:ext>
            </a:extLst>
          </p:cNvPr>
          <p:cNvSpPr/>
          <p:nvPr/>
        </p:nvSpPr>
        <p:spPr>
          <a:xfrm>
            <a:off x="3547209" y="3567699"/>
            <a:ext cx="2049582" cy="473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30">
            <a:extLst>
              <a:ext uri="{FF2B5EF4-FFF2-40B4-BE49-F238E27FC236}">
                <a16:creationId xmlns:a16="http://schemas.microsoft.com/office/drawing/2014/main" id="{A50B47FB-2D1D-45C5-81F3-2730FBBE82B2}"/>
              </a:ext>
            </a:extLst>
          </p:cNvPr>
          <p:cNvSpPr/>
          <p:nvPr/>
        </p:nvSpPr>
        <p:spPr>
          <a:xfrm>
            <a:off x="6084768" y="3525423"/>
            <a:ext cx="2133600" cy="5289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prior distribution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30">
            <a:extLst>
              <a:ext uri="{FF2B5EF4-FFF2-40B4-BE49-F238E27FC236}">
                <a16:creationId xmlns:a16="http://schemas.microsoft.com/office/drawing/2014/main" id="{B7F60770-47B4-411F-9078-35DA43881CC4}"/>
              </a:ext>
            </a:extLst>
          </p:cNvPr>
          <p:cNvSpPr/>
          <p:nvPr/>
        </p:nvSpPr>
        <p:spPr>
          <a:xfrm>
            <a:off x="667246" y="3813628"/>
            <a:ext cx="2400300" cy="1266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distribution of the attack’s location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FFB05CC7-46BE-46E9-8D72-0A0FC92CDF4F}"/>
              </a:ext>
            </a:extLst>
          </p:cNvPr>
          <p:cNvSpPr/>
          <p:nvPr/>
        </p:nvSpPr>
        <p:spPr>
          <a:xfrm>
            <a:off x="6580299" y="5241900"/>
            <a:ext cx="2251809" cy="1014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grids states and system defender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id="{B5F881CC-D1BE-4E16-9078-570EB30805E4}"/>
              </a:ext>
            </a:extLst>
          </p:cNvPr>
          <p:cNvSpPr/>
          <p:nvPr/>
        </p:nvSpPr>
        <p:spPr>
          <a:xfrm>
            <a:off x="1104900" y="3241256"/>
            <a:ext cx="2779059" cy="8905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obtain posterior?</a:t>
            </a:r>
          </a:p>
        </p:txBody>
      </p:sp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AAA0D544-8F65-4380-A11F-CFF599107CBF}"/>
              </a:ext>
            </a:extLst>
          </p:cNvPr>
          <p:cNvSpPr/>
          <p:nvPr/>
        </p:nvSpPr>
        <p:spPr>
          <a:xfrm>
            <a:off x="4120325" y="3256694"/>
            <a:ext cx="2779059" cy="8905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Hamiltonian Markov chain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A8B8BE6-65BD-40BD-9942-0A6345207F7D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1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0B185128-D751-49C3-9F57-CBEF0EDC61DD}"/>
              </a:ext>
            </a:extLst>
          </p:cNvPr>
          <p:cNvSpPr txBox="1">
            <a:spLocks/>
          </p:cNvSpPr>
          <p:nvPr/>
        </p:nvSpPr>
        <p:spPr>
          <a:xfrm>
            <a:off x="280436" y="1757678"/>
            <a:ext cx="1952572" cy="56356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Smart Grids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6715F-346C-474E-A12D-E4B52D359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09" y="1676400"/>
            <a:ext cx="6557963" cy="45520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968387-F8CE-47D2-9F1C-6C0D283F7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461661"/>
            <a:ext cx="6696022" cy="5151600"/>
          </a:xfrm>
          <a:prstGeom prst="rect">
            <a:avLst/>
          </a:prstGeom>
        </p:spPr>
      </p:pic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F8A880C-2360-4066-9B11-513B2184DA09}"/>
              </a:ext>
            </a:extLst>
          </p:cNvPr>
          <p:cNvSpPr txBox="1">
            <a:spLocks/>
          </p:cNvSpPr>
          <p:nvPr/>
        </p:nvSpPr>
        <p:spPr>
          <a:xfrm>
            <a:off x="121584" y="1653918"/>
            <a:ext cx="2790772" cy="56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all about data!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">
                <a:extLst>
                  <a:ext uri="{FF2B5EF4-FFF2-40B4-BE49-F238E27FC236}">
                    <a16:creationId xmlns:a16="http://schemas.microsoft.com/office/drawing/2014/main" id="{CE6754DF-C2C6-4AFE-962E-92D93C7192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740249"/>
                <a:ext cx="7848600" cy="27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Hamiltonian Dynamics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x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𝑎𝑡𝑡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can be written;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𝑎𝑡𝑡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𝑎𝑡𝑡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𝑎𝑡𝑡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𝑎𝑡𝑡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ontent Placeholder 3">
                <a:extLst>
                  <a:ext uri="{FF2B5EF4-FFF2-40B4-BE49-F238E27FC236}">
                    <a16:creationId xmlns:a16="http://schemas.microsoft.com/office/drawing/2014/main" id="{CE6754DF-C2C6-4AFE-962E-92D93C719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40249"/>
                <a:ext cx="7848600" cy="2736501"/>
              </a:xfrm>
              <a:prstGeom prst="rect">
                <a:avLst/>
              </a:prstGeom>
              <a:blipFill>
                <a:blip r:embed="rId3"/>
                <a:stretch>
                  <a:fillRect l="-1632" t="-2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34CFF6A9-BFE7-4CA8-B1D2-B7E46856B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" y="1696261"/>
                <a:ext cx="7848600" cy="4209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Hamiltonian Dynamics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the x and m we need gradient of U and K as below;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the object properties at t=T,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use leap frog as below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34CFF6A9-BFE7-4CA8-B1D2-B7E46856B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696261"/>
                <a:ext cx="7848600" cy="4209239"/>
              </a:xfrm>
              <a:prstGeom prst="rect">
                <a:avLst/>
              </a:prstGeom>
              <a:blipFill>
                <a:blip r:embed="rId5"/>
                <a:stretch>
                  <a:fillRect l="-1553" t="-1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649F849-2AFD-4EDD-9243-CD2B4B72C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2772585"/>
            <a:ext cx="2313906" cy="1123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5E5FB-6920-4847-8FC1-99C60A5FB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357" y="4639486"/>
            <a:ext cx="4047502" cy="1043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71295C-C96C-4CB5-B69F-D68ED437E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974" y="2466902"/>
            <a:ext cx="4430332" cy="251622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5141E10-4578-4EE2-ACF3-2E5682EB51D7}"/>
              </a:ext>
            </a:extLst>
          </p:cNvPr>
          <p:cNvSpPr txBox="1">
            <a:spLocks/>
          </p:cNvSpPr>
          <p:nvPr/>
        </p:nvSpPr>
        <p:spPr>
          <a:xfrm>
            <a:off x="533400" y="1727897"/>
            <a:ext cx="4073849" cy="73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Dynamics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D3680D-8F5E-4A40-B577-73E5A7FEAF73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5A19931-A398-473B-ACC0-983DC0CC8F49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Multi-stage game with RL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13" grpId="1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533400" y="1740249"/>
            <a:ext cx="7848600" cy="450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Attacker’s move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set of possible 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H-MCMC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attack’s posteriors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sampling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SoftMax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A49C1-A08B-4A4E-B052-25372CEB9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463615"/>
            <a:ext cx="3915177" cy="51167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1DE8A3C-48A5-4269-923F-5D245516EC98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61370B-2F7B-4C2B-A77B-BE77C5971A55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Multi-stage game with RL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44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05790" y="1740248"/>
            <a:ext cx="7848600" cy="450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Defender’s move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attack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environment to obtain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H-MCMC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possible scenarios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transition probabilities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Multi-stage game with RL (two-stage example)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56303-2836-4C2D-8E95-89901F06C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217" y="1828800"/>
            <a:ext cx="4018208" cy="388457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A0FA98-A117-410D-9FA9-0B33903F3AC9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3D81A2D-8007-4A9C-997F-556D4E444E0C}"/>
              </a:ext>
            </a:extLst>
          </p:cNvPr>
          <p:cNvSpPr txBox="1">
            <a:spLocks/>
          </p:cNvSpPr>
          <p:nvPr/>
        </p:nvSpPr>
        <p:spPr>
          <a:xfrm>
            <a:off x="280969" y="1740248"/>
            <a:ext cx="7848600" cy="450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Defender’s move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RL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A and Q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the results for next attack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E9E91-42C7-4EAF-BACE-751EA8119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382742"/>
            <a:ext cx="4190004" cy="51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05790" y="1740248"/>
            <a:ext cx="3937611" cy="153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deep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critic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critic network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DDPG Structure (critic)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DE1FC7-0ADB-4CB0-9569-AFA68C511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407942"/>
            <a:ext cx="4171029" cy="5201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B71C0-31E4-4449-ABEF-B72EFD01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01" y="3824997"/>
            <a:ext cx="4268824" cy="544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1A89A-C21E-41DD-ABB4-62C67DE37BA4}"/>
              </a:ext>
            </a:extLst>
          </p:cNvPr>
          <p:cNvSpPr/>
          <p:nvPr/>
        </p:nvSpPr>
        <p:spPr>
          <a:xfrm>
            <a:off x="4724400" y="1452333"/>
            <a:ext cx="4247229" cy="2814868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C31F77C0-2457-4169-A328-1A1ABD587DB8}"/>
              </a:ext>
            </a:extLst>
          </p:cNvPr>
          <p:cNvSpPr/>
          <p:nvPr/>
        </p:nvSpPr>
        <p:spPr>
          <a:xfrm>
            <a:off x="620870" y="3341450"/>
            <a:ext cx="2655730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value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id="{CB999D39-B9E0-4480-9444-592C572F5C11}"/>
              </a:ext>
            </a:extLst>
          </p:cNvPr>
          <p:cNvSpPr/>
          <p:nvPr/>
        </p:nvSpPr>
        <p:spPr>
          <a:xfrm>
            <a:off x="513329" y="4495798"/>
            <a:ext cx="3722531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 outputs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AA802-74DC-44F5-8025-A856B31F5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71" y="5127287"/>
            <a:ext cx="3142445" cy="778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64FAC-7880-44EA-AF70-ACF57C5EB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23" y="3893495"/>
            <a:ext cx="4171028" cy="479899"/>
          </a:xfrm>
          <a:prstGeom prst="rect">
            <a:avLst/>
          </a:prstGeom>
        </p:spPr>
      </p:pic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id="{C01E8B08-19D0-4964-A887-F3B6FA099A49}"/>
              </a:ext>
            </a:extLst>
          </p:cNvPr>
          <p:cNvSpPr/>
          <p:nvPr/>
        </p:nvSpPr>
        <p:spPr>
          <a:xfrm>
            <a:off x="609600" y="3337802"/>
            <a:ext cx="2655730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Q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6BF4E760-50C4-40DF-B506-52D504EA1501}"/>
              </a:ext>
            </a:extLst>
          </p:cNvPr>
          <p:cNvSpPr/>
          <p:nvPr/>
        </p:nvSpPr>
        <p:spPr>
          <a:xfrm>
            <a:off x="503804" y="4492150"/>
            <a:ext cx="3722531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Loss function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F8244D-9A81-4CE6-A7F4-C494444AB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371" y="5152213"/>
            <a:ext cx="3142445" cy="66057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48E2C5-1CBC-4D03-9874-EB12B86F1760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05790" y="1740248"/>
            <a:ext cx="3937611" cy="153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deep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Actor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Actor network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DE1FC7-0ADB-4CB0-9569-AFA68C511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407942"/>
            <a:ext cx="4171029" cy="52010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1A89A-C21E-41DD-ABB4-62C67DE37BA4}"/>
              </a:ext>
            </a:extLst>
          </p:cNvPr>
          <p:cNvSpPr/>
          <p:nvPr/>
        </p:nvSpPr>
        <p:spPr>
          <a:xfrm>
            <a:off x="4762499" y="4191000"/>
            <a:ext cx="4247229" cy="2417994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C31F77C0-2457-4169-A328-1A1ABD587DB8}"/>
              </a:ext>
            </a:extLst>
          </p:cNvPr>
          <p:cNvSpPr/>
          <p:nvPr/>
        </p:nvSpPr>
        <p:spPr>
          <a:xfrm>
            <a:off x="620870" y="3341450"/>
            <a:ext cx="2655730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Q value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id="{CB999D39-B9E0-4480-9444-592C572F5C11}"/>
              </a:ext>
            </a:extLst>
          </p:cNvPr>
          <p:cNvSpPr/>
          <p:nvPr/>
        </p:nvSpPr>
        <p:spPr>
          <a:xfrm>
            <a:off x="405790" y="5213874"/>
            <a:ext cx="3722531" cy="47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network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05220-2140-4AF9-BA3C-64F8A5A9A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16" y="3901248"/>
            <a:ext cx="2655730" cy="529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E6BBE5-6E3D-4672-8040-BA7B4D44D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16" y="4539424"/>
            <a:ext cx="3122413" cy="6444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A4948-45D5-40A4-8017-9EC681B03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89" y="5888959"/>
            <a:ext cx="1984073" cy="46253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A13AE48-C9E0-4AF0-90B8-3E1C9CF0FD9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FC690E-585A-4EC0-B6E3-16D0C2FD5147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DDPG (actor)</a:t>
            </a:r>
          </a:p>
        </p:txBody>
      </p:sp>
    </p:spTree>
    <p:extLst>
      <p:ext uri="{BB962C8B-B14F-4D97-AF65-F5344CB8AC3E}">
        <p14:creationId xmlns:p14="http://schemas.microsoft.com/office/powerpoint/2010/main" val="1249568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914400" y="2047304"/>
            <a:ext cx="3251810" cy="58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reward function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Simulation and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BE968-2067-4D31-ACAD-B6853D50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3" y="2743200"/>
            <a:ext cx="3915177" cy="2717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4A63F-0888-432B-AD4E-23542BF5D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5" y="2853447"/>
            <a:ext cx="3786389" cy="2607013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8AB3078-55FD-4071-BE16-027C9AF059F6}"/>
              </a:ext>
            </a:extLst>
          </p:cNvPr>
          <p:cNvSpPr txBox="1">
            <a:spLocks/>
          </p:cNvSpPr>
          <p:nvPr/>
        </p:nvSpPr>
        <p:spPr>
          <a:xfrm>
            <a:off x="5015892" y="2047304"/>
            <a:ext cx="3251810" cy="58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reward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4D4FC2-DFA2-4E22-84DD-7651815DC63A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EB1E021-C58D-45C1-B89F-208C1AB48545}"/>
              </a:ext>
            </a:extLst>
          </p:cNvPr>
          <p:cNvSpPr txBox="1">
            <a:spLocks/>
          </p:cNvSpPr>
          <p:nvPr/>
        </p:nvSpPr>
        <p:spPr>
          <a:xfrm>
            <a:off x="533400" y="2108348"/>
            <a:ext cx="7848600" cy="3189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 Loss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E0538D-391A-42D8-9F27-494450A90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645381"/>
            <a:ext cx="3580327" cy="2652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174DB3-A225-4BB2-A694-4EF417557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425" y="2771775"/>
            <a:ext cx="3503054" cy="2665379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71B1E7A-DFFC-4520-9EBC-9B4464FF1B71}"/>
              </a:ext>
            </a:extLst>
          </p:cNvPr>
          <p:cNvSpPr txBox="1">
            <a:spLocks/>
          </p:cNvSpPr>
          <p:nvPr/>
        </p:nvSpPr>
        <p:spPr>
          <a:xfrm>
            <a:off x="5057680" y="2157731"/>
            <a:ext cx="2598179" cy="57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 Objective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24840" y="1676216"/>
            <a:ext cx="3461360" cy="4724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Scenario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to line between buses 17 and 16 at t=1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Overloads on line between bus 15-16, 14-16 and 21-15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Redispatch generators 1,2 and 3.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0141DC-12D4-440D-BB5C-88816865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685741"/>
            <a:ext cx="4353059" cy="48314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D29136B-EE42-43DF-8C58-21D80B5F57ED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64CA18-C229-4FAC-ADD0-71723E39E04A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Simulation and results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4C9BDFD-DC23-4374-8E0E-A2DB958F089F}"/>
              </a:ext>
            </a:extLst>
          </p:cNvPr>
          <p:cNvSpPr txBox="1">
            <a:spLocks/>
          </p:cNvSpPr>
          <p:nvPr/>
        </p:nvSpPr>
        <p:spPr>
          <a:xfrm>
            <a:off x="415315" y="1685741"/>
            <a:ext cx="3852393" cy="477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Scenarios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06E9A-31A1-4979-9CCC-DCE2B2EB5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5" y="2880390"/>
            <a:ext cx="3966693" cy="22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396265" y="1651148"/>
            <a:ext cx="799750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Actions’ prior and posterior distributions using DDPG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id="{B173D933-A038-47F3-B62F-96B12917ED6C}"/>
              </a:ext>
            </a:extLst>
          </p:cNvPr>
          <p:cNvSpPr/>
          <p:nvPr/>
        </p:nvSpPr>
        <p:spPr>
          <a:xfrm>
            <a:off x="3429000" y="2314671"/>
            <a:ext cx="2779059" cy="87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power for generator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3F09F-14F8-4244-9DBF-8B582F269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0" y="3267075"/>
            <a:ext cx="8382000" cy="2269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D7444-911D-4DE5-AF32-C25BAF99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3213927"/>
            <a:ext cx="9067800" cy="2505075"/>
          </a:xfrm>
          <a:prstGeom prst="rect">
            <a:avLst/>
          </a:prstGeom>
        </p:spPr>
      </p:pic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CAE3F2EE-63B2-493D-B4EA-B1EF1B568ADB}"/>
              </a:ext>
            </a:extLst>
          </p:cNvPr>
          <p:cNvSpPr/>
          <p:nvPr/>
        </p:nvSpPr>
        <p:spPr>
          <a:xfrm>
            <a:off x="3429000" y="2314670"/>
            <a:ext cx="2779059" cy="87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power for generator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3617A-634C-40F0-A42A-46738F62D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" y="3374095"/>
            <a:ext cx="9134475" cy="2533650"/>
          </a:xfrm>
          <a:prstGeom prst="rect">
            <a:avLst/>
          </a:prstGeom>
        </p:spPr>
      </p:pic>
      <p:sp>
        <p:nvSpPr>
          <p:cNvPr id="16" name="Rectangle: Rounded Corners 30">
            <a:extLst>
              <a:ext uri="{FF2B5EF4-FFF2-40B4-BE49-F238E27FC236}">
                <a16:creationId xmlns:a16="http://schemas.microsoft.com/office/drawing/2014/main" id="{9425CBAA-2EC4-46D5-9A76-4F1349396A9F}"/>
              </a:ext>
            </a:extLst>
          </p:cNvPr>
          <p:cNvSpPr/>
          <p:nvPr/>
        </p:nvSpPr>
        <p:spPr>
          <a:xfrm>
            <a:off x="3429000" y="2314670"/>
            <a:ext cx="2779059" cy="87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power for generator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59410-4C78-4A1E-832E-C47BB5C30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59" y="2658847"/>
            <a:ext cx="3168203" cy="5058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FCC5BE3-A171-43F6-BA95-647495324D63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55150F-65C2-4F9F-8B02-8E5726082A34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Simulation and results</a:t>
            </a:r>
          </a:p>
        </p:txBody>
      </p:sp>
    </p:spTree>
    <p:extLst>
      <p:ext uri="{BB962C8B-B14F-4D97-AF65-F5344CB8AC3E}">
        <p14:creationId xmlns:p14="http://schemas.microsoft.com/office/powerpoint/2010/main" val="23988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1676400"/>
            <a:ext cx="8763000" cy="4724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and cyber-security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1: Detection of cyber-attacks to smart grids using optimization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2: Detection of cyber-attacks to smart grids machine learning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3: Cyber-attack mitigation</a:t>
            </a:r>
          </a:p>
          <a:p>
            <a:r>
              <a:rPr lang="en-US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r>
              <a:rPr lang="en-US" sz="2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ABB2104-FEEB-47DC-B139-FC9BFEA0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5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77124" y="1727348"/>
            <a:ext cx="8189751" cy="459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detection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detection methods by increasing the detection networks’ sensitivity to fake signal generated by the attacker.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style transfer learning, Variational Auto-encoders and GANs can make powerful cyber-attacker.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Inference networks and Hidden Markov chains are the other way to mimic both the attacker and system defender in FDI context.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Formulate self-healing problem in cyber-attack mitigation.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Sequential networks and combination of them with RL methods.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B0F825-2C93-4140-A857-5CD60CDD0A15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AA983A-9E32-42DE-9CA9-C949956BCC16}"/>
              </a:ext>
            </a:extLst>
          </p:cNvPr>
          <p:cNvSpPr txBox="1">
            <a:spLocks/>
          </p:cNvSpPr>
          <p:nvPr/>
        </p:nvSpPr>
        <p:spPr>
          <a:xfrm>
            <a:off x="131109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0">
            <a:extLst>
              <a:ext uri="{FF2B5EF4-FFF2-40B4-BE49-F238E27FC236}">
                <a16:creationId xmlns:a16="http://schemas.microsoft.com/office/drawing/2014/main" id="{D32D7619-6AB1-4C33-BF76-5C85585BDE64}"/>
              </a:ext>
            </a:extLst>
          </p:cNvPr>
          <p:cNvSpPr/>
          <p:nvPr/>
        </p:nvSpPr>
        <p:spPr>
          <a:xfrm>
            <a:off x="4751026" y="1536320"/>
            <a:ext cx="2667000" cy="669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players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85800" y="1752600"/>
            <a:ext cx="3581399" cy="40386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system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management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 operator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energy resources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Retailers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78" y="2417255"/>
            <a:ext cx="4621907" cy="33739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905000" y="68090"/>
            <a:ext cx="5181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</a:t>
            </a: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Electricity markets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2A0234-8706-44B4-9586-2C5003AFE37E}"/>
              </a:ext>
            </a:extLst>
          </p:cNvPr>
          <p:cNvSpPr txBox="1">
            <a:spLocks/>
          </p:cNvSpPr>
          <p:nvPr/>
        </p:nvSpPr>
        <p:spPr>
          <a:xfrm>
            <a:off x="482240" y="1462454"/>
            <a:ext cx="828394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Day-Ahead (DA) electricity markets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(RT) electricity markets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Balancing market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9347DA-9A40-45A3-9E3B-DA54726FD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3" y="4054096"/>
            <a:ext cx="7278054" cy="1752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901087" y="5791200"/>
            <a:ext cx="2007826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54E85F-082A-4B40-B53E-B71749BC1D1C}"/>
              </a:ext>
            </a:extLst>
          </p:cNvPr>
          <p:cNvCxnSpPr>
            <a:cxnSpLocks/>
          </p:cNvCxnSpPr>
          <p:nvPr/>
        </p:nvCxnSpPr>
        <p:spPr>
          <a:xfrm flipV="1">
            <a:off x="2590800" y="5662246"/>
            <a:ext cx="457200" cy="288901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5410200" y="5867400"/>
            <a:ext cx="2007826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54E85F-082A-4B40-B53E-B71749BC1D1C}"/>
              </a:ext>
            </a:extLst>
          </p:cNvPr>
          <p:cNvCxnSpPr>
            <a:cxnSpLocks/>
          </p:cNvCxnSpPr>
          <p:nvPr/>
        </p:nvCxnSpPr>
        <p:spPr>
          <a:xfrm flipH="1" flipV="1">
            <a:off x="5440866" y="5700134"/>
            <a:ext cx="350334" cy="243466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EC3A2A1-E4EA-4F37-A871-BED70C1FC798}"/>
              </a:ext>
            </a:extLst>
          </p:cNvPr>
          <p:cNvSpPr txBox="1">
            <a:spLocks/>
          </p:cNvSpPr>
          <p:nvPr/>
        </p:nvSpPr>
        <p:spPr>
          <a:xfrm>
            <a:off x="552210" y="1512066"/>
            <a:ext cx="7184136" cy="114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Day-Ahead vs Real-Time electricity prices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6EBBC5-274E-49CC-8F7A-7D3A86C5E5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" y="2254259"/>
            <a:ext cx="8360395" cy="42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77124" y="1463615"/>
            <a:ext cx="8189751" cy="47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methods to detect cyber-attacks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weak points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possible FDI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methods to detect cyber-attacks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GAN to model the zero-sum game between the attacker and system defender.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Auto-encoder to increase power of detection.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approach to mitigate the cyber-attacks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stage modeling of attack-mitigation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Multi-stage modeling of attack-mitigation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B0F825-2C93-4140-A857-5CD60CDD0A15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Contribution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AA983A-9E32-42DE-9CA9-C949956BCC16}"/>
              </a:ext>
            </a:extLst>
          </p:cNvPr>
          <p:cNvSpPr txBox="1">
            <a:spLocks/>
          </p:cNvSpPr>
          <p:nvPr/>
        </p:nvSpPr>
        <p:spPr>
          <a:xfrm>
            <a:off x="131109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00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477124" y="1463615"/>
            <a:ext cx="8189751" cy="50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-FI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Saeed Ahmadian</a:t>
            </a:r>
            <a:r>
              <a:rPr lang="fi-FI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Heidar Malki, Amin R Sadat,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time of use pricing for load aggregators using new mathematical programming with equality constraints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IEEE, 2018 5th International Conference on Control, Decision and Information Technologies (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CoDIT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pp 38-44. Apr.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Saeed Ahmadian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Heidar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Malki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Zhu Han “Cyber Attacks on Smart Energy Grids Using Generative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Adverserial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Networks”, 2018 IEEE Global Conference on Signal and Information Processing (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GlobalSIP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pp. 942-946, Nov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Ahmadian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 Tang, Xiao,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Malki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Han, “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time of use pricing for load aggregators using new mathematical programming with equality constraints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IEEE Access,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7, Feb 2019.  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Saeed Ahmadian</a:t>
            </a:r>
            <a:r>
              <a:rPr lang="es-E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Saba </a:t>
            </a:r>
            <a:r>
              <a:rPr lang="es-E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Ebrahimi</a:t>
            </a:r>
            <a:r>
              <a:rPr lang="es-E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Ehsan </a:t>
            </a:r>
            <a:r>
              <a:rPr lang="es-E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Ghotbi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“Wind Farm Layout Optimization Problem Using Joint Probability Distribution of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CVaR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Analysis”, 2019 IEEE 9th Annual Computing and Communication Workshop and Conference, pp. 7-12, Jan 2019.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Saeed Ahmadian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Heidar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Malki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Zhu Han, “Detection of False Data Injection Attacks on Smart Grid Using Hybrid Generative Adversarial Networks with Auto-Encoders”, IEEE Transactions on Systems, Man, and Cybernetics: Systems, ready to publish.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Saeed Ahmadian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Heidar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Malki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Zhu Han, “Multi-Stage Dynamic Cyber-Attack Mitigation to Increase Smart Grid Resiliency Using Stochastic Deep Policy Gradient Reinforcement Learning”, IEEE Transactions on Reliability, submitted.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B0F825-2C93-4140-A857-5CD60CDD0A15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publications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AA983A-9E32-42DE-9CA9-C949956BCC16}"/>
              </a:ext>
            </a:extLst>
          </p:cNvPr>
          <p:cNvSpPr txBox="1">
            <a:spLocks/>
          </p:cNvSpPr>
          <p:nvPr/>
        </p:nvSpPr>
        <p:spPr>
          <a:xfrm>
            <a:off x="131109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73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914400" y="79169"/>
            <a:ext cx="7010400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AB157-DFC3-4ADD-A573-5415118A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76374"/>
            <a:ext cx="6553200" cy="49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396265" y="1651148"/>
            <a:ext cx="7997502" cy="86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Performance of the DDPG and non-linear optimization methods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FCC5BE3-A171-43F6-BA95-647495324D63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55150F-65C2-4F9F-8B02-8E5726082A34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Simulation and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17632-5A3E-4EEF-9F15-6B041F5E5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902" y="2832248"/>
            <a:ext cx="6416596" cy="3574090"/>
          </a:xfrm>
          <a:prstGeom prst="rect">
            <a:avLst/>
          </a:prstGeom>
        </p:spPr>
      </p:pic>
      <p:sp>
        <p:nvSpPr>
          <p:cNvPr id="19" name="Rectangle: Rounded Corners 30">
            <a:extLst>
              <a:ext uri="{FF2B5EF4-FFF2-40B4-BE49-F238E27FC236}">
                <a16:creationId xmlns:a16="http://schemas.microsoft.com/office/drawing/2014/main" id="{0B0A1AF4-1312-40ED-A590-96A3F748CA94}"/>
              </a:ext>
            </a:extLst>
          </p:cNvPr>
          <p:cNvSpPr/>
          <p:nvPr/>
        </p:nvSpPr>
        <p:spPr>
          <a:xfrm>
            <a:off x="228600" y="3908060"/>
            <a:ext cx="1828800" cy="87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Non-linear Optimization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B9FB9-BEB3-42BF-A407-95C9922E8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08" y="2955081"/>
            <a:ext cx="6424217" cy="3482642"/>
          </a:xfrm>
          <a:prstGeom prst="rect">
            <a:avLst/>
          </a:prstGeom>
        </p:spPr>
      </p:pic>
      <p:sp>
        <p:nvSpPr>
          <p:cNvPr id="13" name="Rectangle: Rounded Corners 30">
            <a:extLst>
              <a:ext uri="{FF2B5EF4-FFF2-40B4-BE49-F238E27FC236}">
                <a16:creationId xmlns:a16="http://schemas.microsoft.com/office/drawing/2014/main" id="{9EFFC457-4A6F-46D8-B696-77233DE53395}"/>
              </a:ext>
            </a:extLst>
          </p:cNvPr>
          <p:cNvSpPr/>
          <p:nvPr/>
        </p:nvSpPr>
        <p:spPr>
          <a:xfrm>
            <a:off x="228600" y="3908060"/>
            <a:ext cx="1828800" cy="87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DDPG</a:t>
            </a:r>
          </a:p>
        </p:txBody>
      </p:sp>
    </p:spTree>
    <p:extLst>
      <p:ext uri="{BB962C8B-B14F-4D97-AF65-F5344CB8AC3E}">
        <p14:creationId xmlns:p14="http://schemas.microsoft.com/office/powerpoint/2010/main" val="41288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E6754DF-C2C6-4AFE-962E-92D93C719230}"/>
              </a:ext>
            </a:extLst>
          </p:cNvPr>
          <p:cNvSpPr txBox="1">
            <a:spLocks/>
          </p:cNvSpPr>
          <p:nvPr/>
        </p:nvSpPr>
        <p:spPr>
          <a:xfrm>
            <a:off x="396265" y="1651148"/>
            <a:ext cx="7997502" cy="86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Performance of the DDPG and non-linear optimization methods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FCC5BE3-A171-43F6-BA95-647495324D63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Mitigation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55150F-65C2-4F9F-8B02-8E5726082A34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Simulation and results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E14510-C4DF-4B04-B9D9-9C4672BB0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5220278" cy="3915209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AFB7B1-AEBD-4E4B-8276-0DAEC3AD6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01" y="2607903"/>
            <a:ext cx="5095875" cy="3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" y="9906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63554" y="1630179"/>
            <a:ext cx="6667500" cy="4953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Bidding Problem In Electricity Markets</a:t>
            </a:r>
          </a:p>
          <a:p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824" y="8763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Electricity markets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34D5B0-7B7F-46F0-BC45-C744FFAFB922}"/>
              </a:ext>
            </a:extLst>
          </p:cNvPr>
          <p:cNvSpPr txBox="1">
            <a:spLocks/>
          </p:cNvSpPr>
          <p:nvPr/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9B046C78-F0BB-4793-93B0-CF9216977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" y="2438400"/>
            <a:ext cx="4346546" cy="278383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572000" y="2438400"/>
            <a:ext cx="4495800" cy="115809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7250" lvl="1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indent="-457200">
              <a:buAutoNum type="arabicPeriod"/>
            </a:pPr>
            <a:r>
              <a:rPr lang="en-US" dirty="0"/>
              <a:t>Different players offer their bids (buy/sell) </a:t>
            </a:r>
          </a:p>
          <a:p>
            <a:pPr marL="1314450" lvl="1"/>
            <a:r>
              <a:rPr lang="en-US" dirty="0"/>
              <a:t>Estimating demand, other players’ bids.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2208227" y="2324100"/>
            <a:ext cx="1222346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offers</a:t>
            </a:r>
          </a:p>
        </p:txBody>
      </p: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225454" y="3032906"/>
            <a:ext cx="1831947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Clear Market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572000" y="3601388"/>
            <a:ext cx="4495800" cy="1447800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7250" lvl="1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/>
              <a:t>System operator (SO) runs Market Optimization problem (Clear market)</a:t>
            </a:r>
          </a:p>
          <a:p>
            <a:pPr marL="1314450" lvl="1"/>
            <a:r>
              <a:rPr lang="en-US" dirty="0"/>
              <a:t>Specify price, demand and generation.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029200" y="4965620"/>
            <a:ext cx="2590800" cy="45565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7250" lvl="1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Everything is OK?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706498">
            <a:off x="3786873" y="3498552"/>
            <a:ext cx="611173" cy="1678930"/>
          </a:xfrm>
          <a:prstGeom prst="ellipse">
            <a:avLst/>
          </a:prstGeom>
          <a:noFill/>
          <a:ln w="3810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E408E23E-2889-4A84-8BED-4C3A5FEA3341}"/>
              </a:ext>
            </a:extLst>
          </p:cNvPr>
          <p:cNvSpPr/>
          <p:nvPr/>
        </p:nvSpPr>
        <p:spPr>
          <a:xfrm>
            <a:off x="1422747" y="5534942"/>
            <a:ext cx="2007826" cy="56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54E85F-082A-4B40-B53E-B71749BC1D1C}"/>
              </a:ext>
            </a:extLst>
          </p:cNvPr>
          <p:cNvCxnSpPr>
            <a:cxnSpLocks/>
            <a:stCxn id="5" idx="4"/>
            <a:endCxn id="18" idx="0"/>
          </p:cNvCxnSpPr>
          <p:nvPr/>
        </p:nvCxnSpPr>
        <p:spPr>
          <a:xfrm flipH="1">
            <a:off x="2426660" y="5149287"/>
            <a:ext cx="1881536" cy="385655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/>
          <p:cNvSpPr txBox="1">
            <a:spLocks/>
          </p:cNvSpPr>
          <p:nvPr/>
        </p:nvSpPr>
        <p:spPr>
          <a:xfrm>
            <a:off x="4800600" y="5534942"/>
            <a:ext cx="3962400" cy="77054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7250" lvl="1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US" b="1" dirty="0"/>
              <a:t>Manipulate the outcome of the market by injecting false data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54E85F-082A-4B40-B53E-B71749BC1D1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430573" y="5816736"/>
            <a:ext cx="1370027" cy="0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/>
      <p:bldP spid="17" grpId="0"/>
      <p:bldP spid="5" grpId="0" animBg="1"/>
      <p:bldP spid="1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Cyber-attacks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15A79-B5F9-4FB6-BC99-E92381926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1" y="1463615"/>
            <a:ext cx="7437380" cy="4994877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EBFCBC-C299-4399-A7D6-002FA3DB8543}"/>
              </a:ext>
            </a:extLst>
          </p:cNvPr>
          <p:cNvSpPr txBox="1">
            <a:spLocks/>
          </p:cNvSpPr>
          <p:nvPr/>
        </p:nvSpPr>
        <p:spPr>
          <a:xfrm>
            <a:off x="6400800" y="1512857"/>
            <a:ext cx="2438347" cy="51576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Intrusion Points</a:t>
            </a:r>
            <a:endParaRPr 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D5159F-1EB4-4125-B970-7166A0CBC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39" y="4329664"/>
            <a:ext cx="381000" cy="527051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B7F0D6-1C9E-4D68-9474-08613F3DE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76960"/>
            <a:ext cx="381000" cy="527051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F41006-820B-4263-849C-BEF029382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08895"/>
            <a:ext cx="381000" cy="527051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C0490-7EC9-448A-898A-9795A45FC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45" y="2588839"/>
            <a:ext cx="381000" cy="52705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E30F2E-FB06-4253-90B2-CFC35A3C574D}"/>
              </a:ext>
            </a:extLst>
          </p:cNvPr>
          <p:cNvCxnSpPr>
            <a:cxnSpLocks/>
          </p:cNvCxnSpPr>
          <p:nvPr/>
        </p:nvCxnSpPr>
        <p:spPr>
          <a:xfrm flipH="1">
            <a:off x="3505202" y="1981200"/>
            <a:ext cx="2895598" cy="23484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CA03D0-4DA6-4C88-8F7F-0653E0E5759D}"/>
              </a:ext>
            </a:extLst>
          </p:cNvPr>
          <p:cNvCxnSpPr>
            <a:cxnSpLocks/>
          </p:cNvCxnSpPr>
          <p:nvPr/>
        </p:nvCxnSpPr>
        <p:spPr>
          <a:xfrm flipH="1">
            <a:off x="4648200" y="1981200"/>
            <a:ext cx="1752600" cy="8276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AA296C-92B7-4BBF-A3FF-079A28918251}"/>
              </a:ext>
            </a:extLst>
          </p:cNvPr>
          <p:cNvCxnSpPr>
            <a:cxnSpLocks/>
          </p:cNvCxnSpPr>
          <p:nvPr/>
        </p:nvCxnSpPr>
        <p:spPr>
          <a:xfrm flipH="1">
            <a:off x="5638800" y="1981200"/>
            <a:ext cx="762000" cy="22957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12CD16-C3C0-4FB9-A38D-B7E0CBF3B5F6}"/>
              </a:ext>
            </a:extLst>
          </p:cNvPr>
          <p:cNvCxnSpPr>
            <a:cxnSpLocks/>
          </p:cNvCxnSpPr>
          <p:nvPr/>
        </p:nvCxnSpPr>
        <p:spPr>
          <a:xfrm>
            <a:off x="6400800" y="1981200"/>
            <a:ext cx="304800" cy="8276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C01DE4B-F499-4082-9764-45FF2B209904}"/>
              </a:ext>
            </a:extLst>
          </p:cNvPr>
          <p:cNvSpPr txBox="1">
            <a:spLocks/>
          </p:cNvSpPr>
          <p:nvPr/>
        </p:nvSpPr>
        <p:spPr>
          <a:xfrm>
            <a:off x="7379343" y="2023972"/>
            <a:ext cx="1708158" cy="234846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-TSA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-MITM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-FDI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CC18054-3A23-4B2A-B49A-E9BC12E66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49398"/>
            <a:ext cx="4633355" cy="40247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914400"/>
            <a:ext cx="53340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059" y="952500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F0060-44C9-4913-ABE4-BFB6858EF0CC}"/>
              </a:ext>
            </a:extLst>
          </p:cNvPr>
          <p:cNvSpPr txBox="1">
            <a:spLocks/>
          </p:cNvSpPr>
          <p:nvPr/>
        </p:nvSpPr>
        <p:spPr>
          <a:xfrm>
            <a:off x="1256722" y="79169"/>
            <a:ext cx="6454046" cy="6447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smart grids Resiliency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796F92E-55E2-4289-99C1-10BB18B90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623B08-CDF2-4AAE-ADCD-85B29A65D1E2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Cyber-attacks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EBFCBC-C299-4399-A7D6-002FA3DB8543}"/>
              </a:ext>
            </a:extLst>
          </p:cNvPr>
          <p:cNvSpPr txBox="1">
            <a:spLocks/>
          </p:cNvSpPr>
          <p:nvPr/>
        </p:nvSpPr>
        <p:spPr>
          <a:xfrm>
            <a:off x="257228" y="1798640"/>
            <a:ext cx="4314772" cy="432752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actions (False Data Injection): 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Manipulating the Remote Terminal Units (RTUs)/Phasor Measurement Units (PMUs) signals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goals: </a:t>
            </a:r>
          </a:p>
          <a:p>
            <a:pPr marL="685800" lvl="1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its revenue from participation in electricity markets </a:t>
            </a:r>
          </a:p>
          <a:p>
            <a:pPr marL="685800" lvl="1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Non-monetary: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 the operation of grid (Loss of energy)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E013D1-4188-4F67-B005-B53F25C46E97}"/>
              </a:ext>
            </a:extLst>
          </p:cNvPr>
          <p:cNvSpPr/>
          <p:nvPr/>
        </p:nvSpPr>
        <p:spPr>
          <a:xfrm>
            <a:off x="4953000" y="4029374"/>
            <a:ext cx="914400" cy="466426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0B594-B3E9-4860-A4C7-DFB18CBA5302}"/>
              </a:ext>
            </a:extLst>
          </p:cNvPr>
          <p:cNvSpPr/>
          <p:nvPr/>
        </p:nvSpPr>
        <p:spPr>
          <a:xfrm>
            <a:off x="6012377" y="4495800"/>
            <a:ext cx="762000" cy="685800"/>
          </a:xfrm>
          <a:prstGeom prst="rect">
            <a:avLst/>
          </a:prstGeom>
          <a:noFill/>
          <a:ln w="38100">
            <a:solidFill>
              <a:srgbClr val="A4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 txBox="1">
            <a:spLocks/>
          </p:cNvSpPr>
          <p:nvPr/>
        </p:nvSpPr>
        <p:spPr>
          <a:xfrm>
            <a:off x="252387" y="1596081"/>
            <a:ext cx="4114799" cy="46101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FDIs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attacks: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access to Intelligent Electronic Devices (IEDs) inside the smart substations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interference (EI) 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Stealing the encryption key of IED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Firmware attacks: 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of firmware update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Boot-loading attacks 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710381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B80760-AB60-4174-848E-3FF355263867}"/>
              </a:ext>
            </a:extLst>
          </p:cNvPr>
          <p:cNvSpPr txBox="1">
            <a:spLocks/>
          </p:cNvSpPr>
          <p:nvPr/>
        </p:nvSpPr>
        <p:spPr>
          <a:xfrm>
            <a:off x="4598894" y="2362200"/>
            <a:ext cx="4114799" cy="3733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attacks: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attacks toward payload memories</a:t>
            </a:r>
            <a:r>
              <a:rPr lang="en-US" sz="2000" dirty="0"/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Cyber-attacks via Human Machine Interface (HMI) software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attacks: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attacks toward TCP/IP open ports</a:t>
            </a:r>
          </a:p>
          <a:p>
            <a:pPr marL="685800"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hole attacks to drop data packages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1934AF-D465-44CC-871F-417523AB69BD}"/>
              </a:ext>
            </a:extLst>
          </p:cNvPr>
          <p:cNvSpPr txBox="1">
            <a:spLocks/>
          </p:cNvSpPr>
          <p:nvPr/>
        </p:nvSpPr>
        <p:spPr>
          <a:xfrm>
            <a:off x="76200" y="903258"/>
            <a:ext cx="75438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Cyber-security of smart grids (False Data Injection)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D6FA71-1FCA-428A-82AF-167CBD43A0A7}"/>
              </a:ext>
            </a:extLst>
          </p:cNvPr>
          <p:cNvSpPr txBox="1">
            <a:spLocks/>
          </p:cNvSpPr>
          <p:nvPr/>
        </p:nvSpPr>
        <p:spPr>
          <a:xfrm>
            <a:off x="1905000" y="68090"/>
            <a:ext cx="441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:a16="http://schemas.microsoft.com/office/drawing/2014/main" id="{A34B387D-2921-42E5-8855-2F8EEB1C4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9168"/>
            <a:ext cx="1116380" cy="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2D8956A9482479B529C0CAFE01C56" ma:contentTypeVersion="2" ma:contentTypeDescription="Create a new document." ma:contentTypeScope="" ma:versionID="d419bf7216c87ca6c9b71a647f385bc4">
  <xsd:schema xmlns:xsd="http://www.w3.org/2001/XMLSchema" xmlns:xs="http://www.w3.org/2001/XMLSchema" xmlns:p="http://schemas.microsoft.com/office/2006/metadata/properties" xmlns:ns3="7a3faff9-695a-430d-8fea-559a8a9a4907" targetNamespace="http://schemas.microsoft.com/office/2006/metadata/properties" ma:root="true" ma:fieldsID="2dec35f478e174450c0ae5572ac8c87c" ns3:_="">
    <xsd:import namespace="7a3faff9-695a-430d-8fea-559a8a9a4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aff9-695a-430d-8fea-559a8a9a4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35CDF-2549-483E-BBB9-659280AC5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8A5B9-CFDB-4CCF-82C4-91AE116657E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7a3faff9-695a-430d-8fea-559a8a9a490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39CCA0-B183-414C-B039-1A3358741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faff9-695a-430d-8fea-559a8a9a4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36714</TotalTime>
  <Words>3256</Words>
  <Application>Microsoft Office PowerPoint</Application>
  <PresentationFormat>On-screen Show (4:3)</PresentationFormat>
  <Paragraphs>1193</Paragraphs>
  <Slides>54</Slides>
  <Notes>54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Times New Roman</vt:lpstr>
      <vt:lpstr>Wingdings</vt:lpstr>
      <vt:lpstr>Wingdings 2</vt:lpstr>
      <vt:lpstr>Office Theme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Najarian, Mohammad</dc:creator>
  <cp:lastModifiedBy> </cp:lastModifiedBy>
  <cp:revision>1793</cp:revision>
  <cp:lastPrinted>2019-12-05T02:04:26Z</cp:lastPrinted>
  <dcterms:created xsi:type="dcterms:W3CDTF">2015-10-07T14:22:10Z</dcterms:created>
  <dcterms:modified xsi:type="dcterms:W3CDTF">2020-07-21T00:13:43Z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0x0101001982D8956A9482479B529C0CAFE01C56</vt:lpwstr>
  </property>
</Properties>
</file>