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59" r:id="rId2"/>
    <p:sldId id="260" r:id="rId3"/>
    <p:sldId id="349" r:id="rId4"/>
    <p:sldId id="490" r:id="rId5"/>
    <p:sldId id="516" r:id="rId6"/>
    <p:sldId id="580" r:id="rId7"/>
    <p:sldId id="569" r:id="rId8"/>
    <p:sldId id="570" r:id="rId9"/>
    <p:sldId id="571" r:id="rId10"/>
    <p:sldId id="573" r:id="rId11"/>
    <p:sldId id="574" r:id="rId12"/>
    <p:sldId id="575" r:id="rId13"/>
    <p:sldId id="576" r:id="rId14"/>
    <p:sldId id="577" r:id="rId15"/>
    <p:sldId id="578" r:id="rId16"/>
    <p:sldId id="579" r:id="rId17"/>
    <p:sldId id="581" r:id="rId18"/>
    <p:sldId id="420" r:id="rId19"/>
    <p:sldId id="421" r:id="rId20"/>
    <p:sldId id="596" r:id="rId21"/>
    <p:sldId id="422" r:id="rId22"/>
    <p:sldId id="491" r:id="rId23"/>
    <p:sldId id="493" r:id="rId24"/>
    <p:sldId id="494" r:id="rId25"/>
    <p:sldId id="583" r:id="rId26"/>
    <p:sldId id="495" r:id="rId27"/>
    <p:sldId id="503" r:id="rId28"/>
    <p:sldId id="502" r:id="rId29"/>
    <p:sldId id="434" r:id="rId30"/>
    <p:sldId id="497" r:id="rId31"/>
    <p:sldId id="582" r:id="rId32"/>
    <p:sldId id="585" r:id="rId33"/>
    <p:sldId id="586" r:id="rId34"/>
    <p:sldId id="584" r:id="rId35"/>
    <p:sldId id="587" r:id="rId36"/>
    <p:sldId id="588" r:id="rId37"/>
    <p:sldId id="589" r:id="rId38"/>
    <p:sldId id="591" r:id="rId39"/>
    <p:sldId id="592" r:id="rId40"/>
    <p:sldId id="566" r:id="rId41"/>
    <p:sldId id="598" r:id="rId42"/>
    <p:sldId id="394" r:id="rId43"/>
    <p:sldId id="537" r:id="rId44"/>
    <p:sldId id="506" r:id="rId4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 Mounika Errapotu" initials="SM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64" autoAdjust="0"/>
    <p:restoredTop sz="88682" autoAdjust="0"/>
  </p:normalViewPr>
  <p:slideViewPr>
    <p:cSldViewPr>
      <p:cViewPr varScale="1">
        <p:scale>
          <a:sx n="138" d="100"/>
          <a:sy n="138" d="100"/>
        </p:scale>
        <p:origin x="2256"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1440" tIns="45720" rIns="91440" bIns="45720" rtlCol="0"/>
          <a:lstStyle>
            <a:lvl1pPr algn="r">
              <a:defRPr sz="1200"/>
            </a:lvl1pPr>
          </a:lstStyle>
          <a:p>
            <a:fld id="{FC183633-74D9-4B25-B653-C548041C8DE2}" type="datetime1">
              <a:rPr lang="en-US" smtClean="0"/>
              <a:t>11/18/20</a:t>
            </a:fld>
            <a:endParaRPr 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1440" tIns="45720" rIns="91440" bIns="45720" rtlCol="0" anchor="b"/>
          <a:lstStyle>
            <a:lvl1pPr algn="l">
              <a:defRPr sz="1200"/>
            </a:lvl1pPr>
          </a:lstStyle>
          <a:p>
            <a:r>
              <a:rPr lang="en-US"/>
              <a:t>Sai Mounika Errapotu</a:t>
            </a:r>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1440" tIns="45720" rIns="91440" bIns="45720" rtlCol="0" anchor="b"/>
          <a:lstStyle>
            <a:lvl1pPr algn="r">
              <a:defRPr sz="1200"/>
            </a:lvl1pPr>
          </a:lstStyle>
          <a:p>
            <a:fld id="{B7093FD7-2277-45D1-BC84-A16CBE258B09}" type="slidenum">
              <a:rPr lang="en-US" smtClean="0"/>
              <a:t>‹#›</a:t>
            </a:fld>
            <a:endParaRPr lang="en-US"/>
          </a:p>
        </p:txBody>
      </p:sp>
    </p:spTree>
    <p:extLst>
      <p:ext uri="{BB962C8B-B14F-4D97-AF65-F5344CB8AC3E}">
        <p14:creationId xmlns:p14="http://schemas.microsoft.com/office/powerpoint/2010/main" val="3714520811"/>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22:18:12.711"/>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1440" tIns="45720" rIns="91440" bIns="45720" rtlCol="0"/>
          <a:lstStyle>
            <a:lvl1pPr algn="r">
              <a:defRPr sz="1200"/>
            </a:lvl1pPr>
          </a:lstStyle>
          <a:p>
            <a:fld id="{1A8ACE1D-C6F1-4101-B85D-B042C50ED2EA}" type="datetime1">
              <a:rPr lang="en-US" smtClean="0"/>
              <a:t>11/18/20</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1440" tIns="45720" rIns="91440" bIns="45720" rtlCol="0" anchor="b"/>
          <a:lstStyle>
            <a:lvl1pPr algn="l">
              <a:defRPr sz="1200"/>
            </a:lvl1pPr>
          </a:lstStyle>
          <a:p>
            <a:r>
              <a:rPr lang="en-US"/>
              <a:t>Sai Mounika Errapotu</a:t>
            </a:r>
            <a:endParaRPr lang="en-US" dirty="0"/>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1440" tIns="45720" rIns="91440" bIns="45720" rtlCol="0" anchor="b"/>
          <a:lstStyle>
            <a:lvl1pPr algn="r">
              <a:defRPr sz="1200"/>
            </a:lvl1pPr>
          </a:lstStyle>
          <a:p>
            <a:fld id="{FCE376CF-D510-42FD-B05F-5BAD1A84B2D8}" type="slidenum">
              <a:rPr lang="en-US" smtClean="0"/>
              <a:t>‹#›</a:t>
            </a:fld>
            <a:endParaRPr lang="en-US"/>
          </a:p>
        </p:txBody>
      </p:sp>
    </p:spTree>
    <p:extLst>
      <p:ext uri="{BB962C8B-B14F-4D97-AF65-F5344CB8AC3E}">
        <p14:creationId xmlns:p14="http://schemas.microsoft.com/office/powerpoint/2010/main" val="261885510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i.tuwien.ac.at/cp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E376CF-D510-42FD-B05F-5BAD1A84B2D8}" type="slidenum">
              <a:rPr lang="en-US" smtClean="0"/>
              <a:t>1</a:t>
            </a:fld>
            <a:endParaRPr lang="en-US"/>
          </a:p>
        </p:txBody>
      </p:sp>
      <p:sp>
        <p:nvSpPr>
          <p:cNvPr id="5" name="Date Placeholder 4"/>
          <p:cNvSpPr>
            <a:spLocks noGrp="1"/>
          </p:cNvSpPr>
          <p:nvPr>
            <p:ph type="dt" idx="11"/>
          </p:nvPr>
        </p:nvSpPr>
        <p:spPr/>
        <p:txBody>
          <a:bodyPr/>
          <a:lstStyle/>
          <a:p>
            <a:fld id="{61C7F298-826E-4909-ABCA-0835031F00E2}" type="datetime1">
              <a:rPr lang="en-US" smtClean="0"/>
              <a:t>11/18/20</a:t>
            </a:fld>
            <a:endParaRPr lang="en-US" dirty="0"/>
          </a:p>
        </p:txBody>
      </p:sp>
      <p:sp>
        <p:nvSpPr>
          <p:cNvPr id="6" name="Footer Placeholder 5"/>
          <p:cNvSpPr>
            <a:spLocks noGrp="1"/>
          </p:cNvSpPr>
          <p:nvPr>
            <p:ph type="ftr" sz="quarter" idx="12"/>
          </p:nvPr>
        </p:nvSpPr>
        <p:spPr/>
        <p:txBody>
          <a:bodyPr/>
          <a:lstStyle/>
          <a:p>
            <a:r>
              <a:rPr lang="en-US"/>
              <a:t>Sai Mounika Errapotu</a:t>
            </a:r>
            <a:endParaRPr lang="en-US" dirty="0"/>
          </a:p>
        </p:txBody>
      </p:sp>
    </p:spTree>
    <p:extLst>
      <p:ext uri="{BB962C8B-B14F-4D97-AF65-F5344CB8AC3E}">
        <p14:creationId xmlns:p14="http://schemas.microsoft.com/office/powerpoint/2010/main" val="257977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tenants send the encrypted bids to the auctioneer, and the auctioneer determines the aggregated energy in that round. </a:t>
            </a:r>
          </a:p>
          <a:p>
            <a:r>
              <a:rPr lang="en-US" sz="1200" kern="1200" dirty="0">
                <a:solidFill>
                  <a:schemeClr val="tx1"/>
                </a:solidFill>
                <a:effectLst/>
                <a:latin typeface="+mn-lt"/>
                <a:ea typeface="+mn-ea"/>
                <a:cs typeface="+mn-cs"/>
              </a:rPr>
              <a:t>To tenant encrypts the energy he is willing to reduce v</a:t>
            </a:r>
            <a:r>
              <a:rPr lang="en-US" sz="1200" kern="1200" baseline="-2500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 using the secret key sk</a:t>
            </a:r>
            <a:r>
              <a:rPr lang="en-US" sz="1200" kern="1200" baseline="-25000" dirty="0">
                <a:solidFill>
                  <a:schemeClr val="tx1"/>
                </a:solidFill>
                <a:effectLst/>
                <a:latin typeface="+mn-lt"/>
                <a:ea typeface="+mn-ea"/>
                <a:cs typeface="+mn-cs"/>
              </a:rPr>
              <a:t>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tenant 1, encrypts the energy v</a:t>
            </a:r>
            <a:r>
              <a:rPr lang="en-US" sz="1200" kern="1200" baseline="-25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using his secret key sk</a:t>
            </a:r>
            <a:r>
              <a:rPr lang="en-US" sz="1200" kern="1200" baseline="-25000" dirty="0">
                <a:solidFill>
                  <a:schemeClr val="tx1"/>
                </a:solidFill>
                <a:effectLst/>
                <a:latin typeface="+mn-lt"/>
                <a:ea typeface="+mn-ea"/>
                <a:cs typeface="+mn-cs"/>
              </a:rPr>
              <a:t>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 and H(k) are public parameters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auctioneer gets the bids from all the tenants and computes the aggregated energy using its secret key sk</a:t>
            </a:r>
            <a:r>
              <a:rPr lang="en-US" sz="1200" kern="1200" baseline="-25000" dirty="0">
                <a:solidFill>
                  <a:schemeClr val="tx1"/>
                </a:solidFill>
                <a:effectLst/>
                <a:latin typeface="+mn-lt"/>
                <a:ea typeface="+mn-ea"/>
                <a:cs typeface="+mn-cs"/>
              </a:rPr>
              <a:t>0 </a:t>
            </a:r>
            <a:r>
              <a:rPr lang="en-US" sz="1200" kern="1200" dirty="0">
                <a:solidFill>
                  <a:schemeClr val="tx1"/>
                </a:solidFill>
                <a:effectLst/>
                <a:latin typeface="+mn-lt"/>
                <a:ea typeface="+mn-ea"/>
                <a:cs typeface="+mn-cs"/>
              </a:rPr>
              <a:t> and computes the product of all the bids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the keys are generated so that they sum to zero we get the aggregated energy in that round without disclosing the tenants’ contributions. The auctioneer can only get the aggregated energy and cannot get the individual contribution from tenant’s bid due to the security of DLP (Discrete logarithmic problem)</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hash function H(k) as part of the encryption. Hash function/cryptosystem is one-way transformation. We can do encryption or authentication but cannot do decryption. If we generate the secret keys in a way that they sum to zero, the decrypted value will have H(k)</a:t>
            </a:r>
            <a:r>
              <a:rPr lang="en-US" sz="1200" kern="1200" baseline="30000" dirty="0">
                <a:solidFill>
                  <a:schemeClr val="tx1"/>
                </a:solidFill>
                <a:effectLst/>
                <a:latin typeface="+mn-lt"/>
                <a:ea typeface="+mn-ea"/>
                <a:cs typeface="+mn-cs"/>
              </a:rPr>
              <a:t>0 </a:t>
            </a:r>
            <a:r>
              <a:rPr lang="en-US" sz="1200" kern="1200" dirty="0">
                <a:solidFill>
                  <a:schemeClr val="tx1"/>
                </a:solidFill>
                <a:effectLst/>
                <a:latin typeface="+mn-lt"/>
                <a:ea typeface="+mn-ea"/>
                <a:cs typeface="+mn-cs"/>
              </a:rPr>
              <a:t>= 1  nullifying the impact of hash function on the aggregated energy. </a:t>
            </a:r>
          </a:p>
          <a:p>
            <a:endParaRPr lang="en-US" sz="12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13</a:t>
            </a:fld>
            <a:endParaRPr lang="en-US"/>
          </a:p>
        </p:txBody>
      </p:sp>
    </p:spTree>
    <p:extLst>
      <p:ext uri="{BB962C8B-B14F-4D97-AF65-F5344CB8AC3E}">
        <p14:creationId xmlns:p14="http://schemas.microsoft.com/office/powerpoint/2010/main" val="140520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slide we talk about the differential privacy notion of the proposed EDR clock auction. This works satisfies the notion of differential privacy because it allows us to compute the aggregated energy without knowing each individual’s contribution. The auctioneer can only compute the aggregated energy and in no way can trace back to the contribution of each tenant from the aggregated energy.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all other methods </a:t>
            </a:r>
            <a:r>
              <a:rPr lang="en-US" sz="1200" kern="1200" dirty="0" err="1">
                <a:solidFill>
                  <a:schemeClr val="tx1"/>
                </a:solidFill>
                <a:effectLst/>
                <a:latin typeface="+mn-lt"/>
                <a:ea typeface="+mn-ea"/>
                <a:cs typeface="+mn-cs"/>
              </a:rPr>
              <a:t>Paillier</a:t>
            </a:r>
            <a:r>
              <a:rPr lang="en-US" sz="1200" kern="1200" dirty="0">
                <a:solidFill>
                  <a:schemeClr val="tx1"/>
                </a:solidFill>
                <a:effectLst/>
                <a:latin typeface="+mn-lt"/>
                <a:ea typeface="+mn-ea"/>
                <a:cs typeface="+mn-cs"/>
              </a:rPr>
              <a:t> cryptosystem  (PCS) was used for energy aggregation. </a:t>
            </a:r>
            <a:r>
              <a:rPr lang="en-US" sz="1200" kern="1200" dirty="0" err="1">
                <a:solidFill>
                  <a:schemeClr val="tx1"/>
                </a:solidFill>
                <a:effectLst/>
                <a:latin typeface="+mn-lt"/>
                <a:ea typeface="+mn-ea"/>
                <a:cs typeface="+mn-cs"/>
              </a:rPr>
              <a:t>Paillier</a:t>
            </a:r>
            <a:r>
              <a:rPr lang="en-US" sz="1200" kern="1200" dirty="0">
                <a:solidFill>
                  <a:schemeClr val="tx1"/>
                </a:solidFill>
                <a:effectLst/>
                <a:latin typeface="+mn-lt"/>
                <a:ea typeface="+mn-ea"/>
                <a:cs typeface="+mn-cs"/>
              </a:rPr>
              <a:t> cryptosystem is public key cryptosystem where anyone with public key can encrypt and only the one with private key can decrypt. PCS protects privacy from external attackers but not from the operators because the auctioneer can learn the bids of the tenants while computing the aggregate. “Differential Privacy cannot be achieved with PCS”, so we proposed modified </a:t>
            </a:r>
            <a:r>
              <a:rPr lang="en-US" sz="1200" kern="1200" dirty="0" err="1">
                <a:solidFill>
                  <a:schemeClr val="tx1"/>
                </a:solidFill>
                <a:effectLst/>
                <a:latin typeface="+mn-lt"/>
                <a:ea typeface="+mn-ea"/>
                <a:cs typeface="+mn-cs"/>
              </a:rPr>
              <a:t>homomorphic</a:t>
            </a:r>
            <a:r>
              <a:rPr lang="en-US" sz="1200" kern="1200" dirty="0">
                <a:solidFill>
                  <a:schemeClr val="tx1"/>
                </a:solidFill>
                <a:effectLst/>
                <a:latin typeface="+mn-lt"/>
                <a:ea typeface="+mn-ea"/>
                <a:cs typeface="+mn-cs"/>
              </a:rPr>
              <a:t> encryption to achieve differential privacy. PCS is also additive </a:t>
            </a:r>
            <a:r>
              <a:rPr lang="en-US" sz="1200" kern="1200" dirty="0" err="1">
                <a:solidFill>
                  <a:schemeClr val="tx1"/>
                </a:solidFill>
                <a:effectLst/>
                <a:latin typeface="+mn-lt"/>
                <a:ea typeface="+mn-ea"/>
                <a:cs typeface="+mn-cs"/>
              </a:rPr>
              <a:t>homomorphic</a:t>
            </a:r>
            <a:r>
              <a:rPr lang="en-US" sz="1200" kern="1200" dirty="0">
                <a:solidFill>
                  <a:schemeClr val="tx1"/>
                </a:solidFill>
                <a:effectLst/>
                <a:latin typeface="+mn-lt"/>
                <a:ea typeface="+mn-ea"/>
                <a:cs typeface="+mn-cs"/>
              </a:rPr>
              <a:t> encryption but cannot achieve these goals.</a:t>
            </a:r>
          </a:p>
          <a:p>
            <a:endParaRPr lang="en-US" dirty="0"/>
          </a:p>
        </p:txBody>
      </p:sp>
      <p:sp>
        <p:nvSpPr>
          <p:cNvPr id="4" name="Date Placeholder 3"/>
          <p:cNvSpPr>
            <a:spLocks noGrp="1"/>
          </p:cNvSpPr>
          <p:nvPr>
            <p:ph type="dt" idx="10"/>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14</a:t>
            </a:fld>
            <a:endParaRPr lang="en-US"/>
          </a:p>
        </p:txBody>
      </p:sp>
    </p:spTree>
    <p:extLst>
      <p:ext uri="{BB962C8B-B14F-4D97-AF65-F5344CB8AC3E}">
        <p14:creationId xmlns:p14="http://schemas.microsoft.com/office/powerpoint/2010/main" val="2049813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719B3BF-72D6-4C6D-AA6C-DD74CE4E796D}"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15</a:t>
            </a:fld>
            <a:endParaRPr lang="en-US"/>
          </a:p>
        </p:txBody>
      </p:sp>
    </p:spTree>
    <p:extLst>
      <p:ext uri="{BB962C8B-B14F-4D97-AF65-F5344CB8AC3E}">
        <p14:creationId xmlns:p14="http://schemas.microsoft.com/office/powerpoint/2010/main" val="20978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DCA is Descending clock auction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slide we compare the performance of PCS and PPCA(our method: privacy preserving clock auction) in both price descending clock auction and energy descending clock auction cases. PPCA protects tenants privacy from the auctioneer but PCS does not. PPCA Communication overhead is lower than PCS for price descending clock auction. Overhead is slightly for energy descending clock auction, but we have to tradeoff the overhead if we are willing to protect tenants’ privacy.</a:t>
            </a:r>
          </a:p>
          <a:p>
            <a:endParaRPr lang="en-US" dirty="0"/>
          </a:p>
        </p:txBody>
      </p:sp>
      <p:sp>
        <p:nvSpPr>
          <p:cNvPr id="4" name="Date Placeholder 3"/>
          <p:cNvSpPr>
            <a:spLocks noGrp="1"/>
          </p:cNvSpPr>
          <p:nvPr>
            <p:ph type="dt" idx="10"/>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16</a:t>
            </a:fld>
            <a:endParaRPr lang="en-US"/>
          </a:p>
        </p:txBody>
      </p:sp>
    </p:spTree>
    <p:extLst>
      <p:ext uri="{BB962C8B-B14F-4D97-AF65-F5344CB8AC3E}">
        <p14:creationId xmlns:p14="http://schemas.microsoft.com/office/powerpoint/2010/main" val="127615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E376CF-D510-42FD-B05F-5BAD1A84B2D8}" type="slidenum">
              <a:rPr lang="en-US" smtClean="0"/>
              <a:t>17</a:t>
            </a:fld>
            <a:endParaRPr lang="en-US"/>
          </a:p>
        </p:txBody>
      </p:sp>
      <p:sp>
        <p:nvSpPr>
          <p:cNvPr id="5" name="Date Placeholder 4"/>
          <p:cNvSpPr>
            <a:spLocks noGrp="1"/>
          </p:cNvSpPr>
          <p:nvPr>
            <p:ph type="dt" idx="11"/>
          </p:nvPr>
        </p:nvSpPr>
        <p:spPr/>
        <p:txBody>
          <a:bodyPr/>
          <a:lstStyle/>
          <a:p>
            <a:fld id="{F63739DE-07C7-440F-80C0-2EC97AD41A10}" type="datetime1">
              <a:rPr lang="en-US" smtClean="0"/>
              <a:t>11/18/20</a:t>
            </a:fld>
            <a:endParaRPr lang="en-US" dirty="0"/>
          </a:p>
        </p:txBody>
      </p:sp>
      <p:sp>
        <p:nvSpPr>
          <p:cNvPr id="6" name="Footer Placeholder 5"/>
          <p:cNvSpPr>
            <a:spLocks noGrp="1"/>
          </p:cNvSpPr>
          <p:nvPr>
            <p:ph type="ftr" sz="quarter" idx="12"/>
          </p:nvPr>
        </p:nvSpPr>
        <p:spPr/>
        <p:txBody>
          <a:bodyPr/>
          <a:lstStyle/>
          <a:p>
            <a:r>
              <a:rPr lang="en-US"/>
              <a:t>Sai Mounika Errapotu</a:t>
            </a:r>
            <a:endParaRPr lang="en-US" dirty="0"/>
          </a:p>
        </p:txBody>
      </p:sp>
    </p:spTree>
    <p:extLst>
      <p:ext uri="{BB962C8B-B14F-4D97-AF65-F5344CB8AC3E}">
        <p14:creationId xmlns:p14="http://schemas.microsoft.com/office/powerpoint/2010/main" val="539574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ADMM problem form</a:t>
            </a:r>
            <a:r>
              <a:rPr lang="en-US" baseline="0" dirty="0"/>
              <a:t> with </a:t>
            </a:r>
            <a:r>
              <a:rPr lang="en-US" baseline="0" dirty="0" err="1"/>
              <a:t>f,g</a:t>
            </a:r>
            <a:r>
              <a:rPr lang="en-US" baseline="0" dirty="0"/>
              <a:t> convex: two sets of variables with separable objective</a:t>
            </a:r>
          </a:p>
          <a:p>
            <a:r>
              <a:rPr lang="en-US" dirty="0"/>
              <a:t>. It takes the form of a decomposition-coordination procedure, in which the solutions to small local </a:t>
            </a:r>
            <a:r>
              <a:rPr lang="en-US" dirty="0" err="1"/>
              <a:t>subproblems</a:t>
            </a:r>
            <a:r>
              <a:rPr lang="en-US" dirty="0"/>
              <a:t> are coordinated to find a solution to a large global problem. </a:t>
            </a:r>
          </a:p>
        </p:txBody>
      </p:sp>
      <p:sp>
        <p:nvSpPr>
          <p:cNvPr id="4" name="Date Placeholder 3"/>
          <p:cNvSpPr>
            <a:spLocks noGrp="1"/>
          </p:cNvSpPr>
          <p:nvPr>
            <p:ph type="dt" idx="10"/>
          </p:nvPr>
        </p:nvSpPr>
        <p:spPr/>
        <p:txBody>
          <a:bodyPr/>
          <a:lstStyle/>
          <a:p>
            <a:fld id="{D6215E77-B839-4640-8693-82B9A2BC3D10}"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23</a:t>
            </a:fld>
            <a:endParaRPr lang="en-US"/>
          </a:p>
        </p:txBody>
      </p:sp>
    </p:spTree>
    <p:extLst>
      <p:ext uri="{BB962C8B-B14F-4D97-AF65-F5344CB8AC3E}">
        <p14:creationId xmlns:p14="http://schemas.microsoft.com/office/powerpoint/2010/main" val="102739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ADMM: two sets of variables with separable objective</a:t>
            </a:r>
          </a:p>
          <a:p>
            <a:r>
              <a:rPr lang="en-US" dirty="0"/>
              <a:t>Augmented</a:t>
            </a:r>
            <a:r>
              <a:rPr lang="en-US" baseline="0" dirty="0"/>
              <a:t> </a:t>
            </a:r>
            <a:r>
              <a:rPr lang="en-US" baseline="0" dirty="0" err="1"/>
              <a:t>lagrangian</a:t>
            </a:r>
            <a:r>
              <a:rPr lang="en-US" baseline="0" dirty="0"/>
              <a:t> update, x z update, dual variable update</a:t>
            </a:r>
            <a:endParaRPr lang="en-US" dirty="0"/>
          </a:p>
        </p:txBody>
      </p:sp>
      <p:sp>
        <p:nvSpPr>
          <p:cNvPr id="4" name="Date Placeholder 3"/>
          <p:cNvSpPr>
            <a:spLocks noGrp="1"/>
          </p:cNvSpPr>
          <p:nvPr>
            <p:ph type="dt" idx="10"/>
          </p:nvPr>
        </p:nvSpPr>
        <p:spPr/>
        <p:txBody>
          <a:bodyPr/>
          <a:lstStyle/>
          <a:p>
            <a:fld id="{F39B8BED-252D-4995-83EE-F23A8FA95CF7}"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24</a:t>
            </a:fld>
            <a:endParaRPr lang="en-US"/>
          </a:p>
        </p:txBody>
      </p:sp>
    </p:spTree>
    <p:extLst>
      <p:ext uri="{BB962C8B-B14F-4D97-AF65-F5344CB8AC3E}">
        <p14:creationId xmlns:p14="http://schemas.microsoft.com/office/powerpoint/2010/main" val="1640006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6B94C907-5B51-42AA-A4C7-B16626E40EE3}"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25</a:t>
            </a:fld>
            <a:endParaRPr lang="en-US"/>
          </a:p>
        </p:txBody>
      </p:sp>
    </p:spTree>
    <p:extLst>
      <p:ext uri="{BB962C8B-B14F-4D97-AF65-F5344CB8AC3E}">
        <p14:creationId xmlns:p14="http://schemas.microsoft.com/office/powerpoint/2010/main" val="1068339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Gain is basically indicating the reduction in consumption cost with spot price plan.</a:t>
            </a:r>
          </a:p>
          <a:p>
            <a:r>
              <a:rPr lang="en-US" sz="1200" kern="1200" dirty="0">
                <a:solidFill>
                  <a:schemeClr val="tx1"/>
                </a:solidFill>
                <a:effectLst/>
                <a:latin typeface="+mn-lt"/>
                <a:ea typeface="+mn-ea"/>
                <a:cs typeface="+mn-cs"/>
              </a:rPr>
              <a:t>The consumption cost with spot price plan is 3 times lower than a fixed price plan when we consider a day, and the consumption cost with spot price plan is 1.85 times lower than a fixed price plan when we consider average over a week.</a:t>
            </a:r>
          </a:p>
          <a:p>
            <a:endParaRPr lang="en-US" dirty="0"/>
          </a:p>
        </p:txBody>
      </p:sp>
      <p:sp>
        <p:nvSpPr>
          <p:cNvPr id="4" name="Date Placeholder 3"/>
          <p:cNvSpPr>
            <a:spLocks noGrp="1"/>
          </p:cNvSpPr>
          <p:nvPr>
            <p:ph type="dt" idx="10"/>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29</a:t>
            </a:fld>
            <a:endParaRPr lang="en-US"/>
          </a:p>
        </p:txBody>
      </p:sp>
    </p:spTree>
    <p:extLst>
      <p:ext uri="{BB962C8B-B14F-4D97-AF65-F5344CB8AC3E}">
        <p14:creationId xmlns:p14="http://schemas.microsoft.com/office/powerpoint/2010/main" val="1404923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As the no. of users increases, the proposed scheme converges with only small increment of iterations  </a:t>
            </a:r>
          </a:p>
          <a:p>
            <a:endParaRPr lang="en-US" dirty="0"/>
          </a:p>
        </p:txBody>
      </p:sp>
      <p:sp>
        <p:nvSpPr>
          <p:cNvPr id="4" name="Date Placeholder 3"/>
          <p:cNvSpPr>
            <a:spLocks noGrp="1"/>
          </p:cNvSpPr>
          <p:nvPr>
            <p:ph type="dt" idx="10"/>
          </p:nvPr>
        </p:nvSpPr>
        <p:spPr/>
        <p:txBody>
          <a:bodyPr/>
          <a:lstStyle/>
          <a:p>
            <a:fld id="{F3C1311E-8EF6-402C-AF0A-FE1B43742CF5}"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30</a:t>
            </a:fld>
            <a:endParaRPr lang="en-US"/>
          </a:p>
        </p:txBody>
      </p:sp>
    </p:spTree>
    <p:extLst>
      <p:ext uri="{BB962C8B-B14F-4D97-AF65-F5344CB8AC3E}">
        <p14:creationId xmlns:p14="http://schemas.microsoft.com/office/powerpoint/2010/main" val="2821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E376CF-D510-42FD-B05F-5BAD1A84B2D8}" type="slidenum">
              <a:rPr lang="en-US" smtClean="0"/>
              <a:t>2</a:t>
            </a:fld>
            <a:endParaRPr lang="en-US"/>
          </a:p>
        </p:txBody>
      </p:sp>
      <p:sp>
        <p:nvSpPr>
          <p:cNvPr id="5" name="Date Placeholder 4"/>
          <p:cNvSpPr>
            <a:spLocks noGrp="1"/>
          </p:cNvSpPr>
          <p:nvPr>
            <p:ph type="dt" idx="11"/>
          </p:nvPr>
        </p:nvSpPr>
        <p:spPr/>
        <p:txBody>
          <a:bodyPr/>
          <a:lstStyle/>
          <a:p>
            <a:fld id="{F63739DE-07C7-440F-80C0-2EC97AD41A10}" type="datetime1">
              <a:rPr lang="en-US" smtClean="0"/>
              <a:t>11/18/20</a:t>
            </a:fld>
            <a:endParaRPr lang="en-US" dirty="0"/>
          </a:p>
        </p:txBody>
      </p:sp>
      <p:sp>
        <p:nvSpPr>
          <p:cNvPr id="6" name="Footer Placeholder 5"/>
          <p:cNvSpPr>
            <a:spLocks noGrp="1"/>
          </p:cNvSpPr>
          <p:nvPr>
            <p:ph type="ftr" sz="quarter" idx="12"/>
          </p:nvPr>
        </p:nvSpPr>
        <p:spPr/>
        <p:txBody>
          <a:bodyPr/>
          <a:lstStyle/>
          <a:p>
            <a:r>
              <a:rPr lang="en-US"/>
              <a:t>Sai Mounika Errapotu</a:t>
            </a:r>
            <a:endParaRPr lang="en-US" dirty="0"/>
          </a:p>
        </p:txBody>
      </p:sp>
    </p:spTree>
    <p:extLst>
      <p:ext uri="{BB962C8B-B14F-4D97-AF65-F5344CB8AC3E}">
        <p14:creationId xmlns:p14="http://schemas.microsoft.com/office/powerpoint/2010/main" val="4078325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E376CF-D510-42FD-B05F-5BAD1A84B2D8}" type="slidenum">
              <a:rPr lang="en-US" smtClean="0"/>
              <a:t>31</a:t>
            </a:fld>
            <a:endParaRPr lang="en-US"/>
          </a:p>
        </p:txBody>
      </p:sp>
      <p:sp>
        <p:nvSpPr>
          <p:cNvPr id="5" name="Date Placeholder 4"/>
          <p:cNvSpPr>
            <a:spLocks noGrp="1"/>
          </p:cNvSpPr>
          <p:nvPr>
            <p:ph type="dt" idx="11"/>
          </p:nvPr>
        </p:nvSpPr>
        <p:spPr/>
        <p:txBody>
          <a:bodyPr/>
          <a:lstStyle/>
          <a:p>
            <a:fld id="{F63739DE-07C7-440F-80C0-2EC97AD41A10}" type="datetime1">
              <a:rPr lang="en-US" smtClean="0"/>
              <a:t>11/18/20</a:t>
            </a:fld>
            <a:endParaRPr lang="en-US" dirty="0"/>
          </a:p>
        </p:txBody>
      </p:sp>
      <p:sp>
        <p:nvSpPr>
          <p:cNvPr id="6" name="Footer Placeholder 5"/>
          <p:cNvSpPr>
            <a:spLocks noGrp="1"/>
          </p:cNvSpPr>
          <p:nvPr>
            <p:ph type="ftr" sz="quarter" idx="12"/>
          </p:nvPr>
        </p:nvSpPr>
        <p:spPr/>
        <p:txBody>
          <a:bodyPr/>
          <a:lstStyle/>
          <a:p>
            <a:r>
              <a:rPr lang="en-US"/>
              <a:t>Sai Mounika Errapotu</a:t>
            </a:r>
            <a:endParaRPr lang="en-US" dirty="0"/>
          </a:p>
        </p:txBody>
      </p:sp>
    </p:spTree>
    <p:extLst>
      <p:ext uri="{BB962C8B-B14F-4D97-AF65-F5344CB8AC3E}">
        <p14:creationId xmlns:p14="http://schemas.microsoft.com/office/powerpoint/2010/main" val="1466076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inversion attack extracts information about the training data used for learning the model with either black-box or white-box access to the model.</a:t>
            </a:r>
          </a:p>
          <a:p>
            <a:r>
              <a:rPr lang="en-US" dirty="0"/>
              <a:t>For example, in the case of a facial recognition system, an attacker can produce an approximate image of one of the people whose image was used in the training phase by only having his name. </a:t>
            </a:r>
          </a:p>
        </p:txBody>
      </p:sp>
      <p:sp>
        <p:nvSpPr>
          <p:cNvPr id="6" name="Slide Number Placeholder 5"/>
          <p:cNvSpPr>
            <a:spLocks noGrp="1"/>
          </p:cNvSpPr>
          <p:nvPr>
            <p:ph type="sldNum" sz="quarter" idx="12"/>
          </p:nvPr>
        </p:nvSpPr>
        <p:spPr/>
        <p:txBody>
          <a:bodyPr/>
          <a:lstStyle/>
          <a:p>
            <a:fld id="{FCE376CF-D510-42FD-B05F-5BAD1A84B2D8}" type="slidenum">
              <a:rPr lang="en-US" smtClean="0"/>
              <a:t>32</a:t>
            </a:fld>
            <a:endParaRPr lang="en-US"/>
          </a:p>
        </p:txBody>
      </p:sp>
      <p:sp>
        <p:nvSpPr>
          <p:cNvPr id="7" name="Footer Placeholder 5">
            <a:extLst>
              <a:ext uri="{FF2B5EF4-FFF2-40B4-BE49-F238E27FC236}">
                <a16:creationId xmlns:a16="http://schemas.microsoft.com/office/drawing/2014/main" id="{2DC3B705-16B1-264D-B3CC-DEEFA1A3306E}"/>
              </a:ext>
            </a:extLst>
          </p:cNvPr>
          <p:cNvSpPr txBox="1">
            <a:spLocks/>
          </p:cNvSpPr>
          <p:nvPr/>
        </p:nvSpPr>
        <p:spPr>
          <a:xfrm>
            <a:off x="1"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8" name="Date Placeholder 3">
            <a:extLst>
              <a:ext uri="{FF2B5EF4-FFF2-40B4-BE49-F238E27FC236}">
                <a16:creationId xmlns:a16="http://schemas.microsoft.com/office/drawing/2014/main" id="{D8849850-4F81-E447-82AD-ABDE1A20B740}"/>
              </a:ext>
            </a:extLst>
          </p:cNvPr>
          <p:cNvSpPr txBox="1">
            <a:spLocks/>
          </p:cNvSpPr>
          <p:nvPr/>
        </p:nvSpPr>
        <p:spPr>
          <a:xfrm>
            <a:off x="3936769"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3/09/2019</a:t>
            </a:r>
            <a:endParaRPr lang="en-US" dirty="0"/>
          </a:p>
        </p:txBody>
      </p:sp>
    </p:spTree>
    <p:extLst>
      <p:ext uri="{BB962C8B-B14F-4D97-AF65-F5344CB8AC3E}">
        <p14:creationId xmlns:p14="http://schemas.microsoft.com/office/powerpoint/2010/main" val="239918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membership inference attack, the goal is to identify whether a specific record has been used in the training phase or not.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consider a classifier that can recommend different medications for a given disease. A membership inference attack on this classifier can reveal that a person whose data was used in the training phase actually has that disease. </a:t>
            </a:r>
          </a:p>
        </p:txBody>
      </p:sp>
      <p:sp>
        <p:nvSpPr>
          <p:cNvPr id="6" name="Slide Number Placeholder 5"/>
          <p:cNvSpPr>
            <a:spLocks noGrp="1"/>
          </p:cNvSpPr>
          <p:nvPr>
            <p:ph type="sldNum" sz="quarter" idx="12"/>
          </p:nvPr>
        </p:nvSpPr>
        <p:spPr/>
        <p:txBody>
          <a:bodyPr/>
          <a:lstStyle/>
          <a:p>
            <a:fld id="{FCE376CF-D510-42FD-B05F-5BAD1A84B2D8}" type="slidenum">
              <a:rPr lang="en-US" smtClean="0"/>
              <a:t>33</a:t>
            </a:fld>
            <a:endParaRPr lang="en-US"/>
          </a:p>
        </p:txBody>
      </p:sp>
      <p:sp>
        <p:nvSpPr>
          <p:cNvPr id="7" name="Footer Placeholder 5">
            <a:extLst>
              <a:ext uri="{FF2B5EF4-FFF2-40B4-BE49-F238E27FC236}">
                <a16:creationId xmlns:a16="http://schemas.microsoft.com/office/drawing/2014/main" id="{2DC3B705-16B1-264D-B3CC-DEEFA1A3306E}"/>
              </a:ext>
            </a:extLst>
          </p:cNvPr>
          <p:cNvSpPr txBox="1">
            <a:spLocks/>
          </p:cNvSpPr>
          <p:nvPr/>
        </p:nvSpPr>
        <p:spPr>
          <a:xfrm>
            <a:off x="1"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8" name="Date Placeholder 3">
            <a:extLst>
              <a:ext uri="{FF2B5EF4-FFF2-40B4-BE49-F238E27FC236}">
                <a16:creationId xmlns:a16="http://schemas.microsoft.com/office/drawing/2014/main" id="{D8849850-4F81-E447-82AD-ABDE1A20B740}"/>
              </a:ext>
            </a:extLst>
          </p:cNvPr>
          <p:cNvSpPr txBox="1">
            <a:spLocks/>
          </p:cNvSpPr>
          <p:nvPr/>
        </p:nvSpPr>
        <p:spPr>
          <a:xfrm>
            <a:off x="3936769"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3/09/2019</a:t>
            </a:r>
            <a:endParaRPr lang="en-US" dirty="0"/>
          </a:p>
        </p:txBody>
      </p:sp>
    </p:spTree>
    <p:extLst>
      <p:ext uri="{BB962C8B-B14F-4D97-AF65-F5344CB8AC3E}">
        <p14:creationId xmlns:p14="http://schemas.microsoft.com/office/powerpoint/2010/main" val="1440633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926677" y="4387136"/>
            <a:ext cx="5096721" cy="4156234"/>
          </a:xfrm>
          <a:prstGeom prst="rect">
            <a:avLst/>
          </a:prstGeom>
        </p:spPr>
        <p:txBody>
          <a:bodyPr lIns="92476" tIns="92476" rIns="92476" bIns="92476" anchor="t" anchorCtr="0">
            <a:noAutofit/>
          </a:bodyPr>
          <a:lstStyle/>
          <a:p>
            <a:r>
              <a:rPr lang="en-US" sz="1200" kern="1200" dirty="0">
                <a:solidFill>
                  <a:schemeClr val="tx1"/>
                </a:solidFill>
                <a:effectLst/>
                <a:latin typeface="+mn-lt"/>
                <a:ea typeface="+mn-ea"/>
                <a:cs typeface="+mn-cs"/>
              </a:rPr>
              <a:t>Differential privacy provides a privacy standard for data privacy, which guarantees there is no much difference between the output of the algorithm over two datasets that differ in a single data.</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Mathematically,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randomized algorithm M is called epsilon delta differential privacy, if for all neighboring datasets D and D prime, the following inequality holds.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shows that the distance of these two output distributions is bounded by </a:t>
            </a:r>
            <a:r>
              <a:rPr lang="en-US" sz="1200" kern="1200" dirty="0" err="1">
                <a:solidFill>
                  <a:schemeClr val="tx1"/>
                </a:solidFill>
                <a:effectLst/>
                <a:latin typeface="+mn-lt"/>
                <a:ea typeface="+mn-ea"/>
                <a:cs typeface="+mn-cs"/>
              </a:rPr>
              <a:t>e^epsilon</a:t>
            </a:r>
            <a:r>
              <a:rPr lang="en-US" sz="1200" kern="1200" dirty="0">
                <a:solidFill>
                  <a:schemeClr val="tx1"/>
                </a:solidFill>
                <a:effectLst/>
                <a:latin typeface="+mn-lt"/>
                <a:ea typeface="+mn-ea"/>
                <a:cs typeface="+mn-cs"/>
              </a:rPr>
              <a:t>, and delta here is the probability of failure.</a:t>
            </a:r>
          </a:p>
          <a:p>
            <a:endParaRPr lang="en-US" sz="1200" kern="1200" dirty="0">
              <a:solidFill>
                <a:schemeClr val="tx1"/>
              </a:solidFill>
              <a:effectLst/>
              <a:latin typeface="+mn-lt"/>
              <a:ea typeface="+mn-ea"/>
              <a:cs typeface="+mn-cs"/>
            </a:endParaRPr>
          </a:p>
        </p:txBody>
      </p:sp>
      <p:sp>
        <p:nvSpPr>
          <p:cNvPr id="142" name="Shape 142"/>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36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926677" y="4387136"/>
            <a:ext cx="5096721" cy="4156234"/>
          </a:xfrm>
          <a:prstGeom prst="rect">
            <a:avLst/>
          </a:prstGeom>
        </p:spPr>
        <p:txBody>
          <a:bodyPr lIns="92476" tIns="92476" rIns="92476" bIns="9247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Sensitivity is defined with the maximum difference between the function results with the two databases.</a:t>
            </a:r>
            <a:endParaRPr lang="en-US" dirty="0"/>
          </a:p>
          <a:p>
            <a:endParaRPr lang="en-US" dirty="0"/>
          </a:p>
          <a:p>
            <a:r>
              <a:rPr lang="en-US" dirty="0"/>
              <a:t>To achieve epsilon and delta differential privacy, we can use gaussian noise with sigma = this one.</a:t>
            </a:r>
          </a:p>
          <a:p>
            <a:r>
              <a:rPr lang="en-US" dirty="0"/>
              <a:t>Where smaller </a:t>
            </a:r>
            <a:endParaRPr dirty="0"/>
          </a:p>
        </p:txBody>
      </p:sp>
      <p:sp>
        <p:nvSpPr>
          <p:cNvPr id="225" name="Shape 225"/>
          <p:cNvSpPr>
            <a:spLocks noGrp="1" noRot="1" noChangeAspect="1"/>
          </p:cNvSpPr>
          <p:nvPr>
            <p:ph type="sldImg" idx="2"/>
          </p:nvPr>
        </p:nvSpPr>
        <p:spPr>
          <a:xfrm>
            <a:off x="1165225"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859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FCE376CF-D510-42FD-B05F-5BAD1A84B2D8}" type="slidenum">
              <a:rPr lang="en-US" smtClean="0"/>
              <a:t>36</a:t>
            </a:fld>
            <a:endParaRPr lang="en-US" dirty="0"/>
          </a:p>
        </p:txBody>
      </p:sp>
      <p:sp>
        <p:nvSpPr>
          <p:cNvPr id="8" name="Notes Placeholder 7">
            <a:extLst>
              <a:ext uri="{FF2B5EF4-FFF2-40B4-BE49-F238E27FC236}">
                <a16:creationId xmlns:a16="http://schemas.microsoft.com/office/drawing/2014/main" id="{78E53D48-2DB1-F245-9A83-C22EE87B915E}"/>
              </a:ext>
            </a:extLst>
          </p:cNvPr>
          <p:cNvSpPr>
            <a:spLocks noGrp="1"/>
          </p:cNvSpPr>
          <p:nvPr>
            <p:ph type="body" sz="quarter" idx="3"/>
          </p:nvPr>
        </p:nvSpPr>
        <p:spPr/>
        <p:txBody>
          <a:bodyPr/>
          <a:lstStyle/>
          <a:p>
            <a:r>
              <a:rPr lang="en-US" dirty="0"/>
              <a:t>To provide differential privacy of each training data point, we let individual agent adds Gaussian noise to the local classifiers before sharing to neighboring agents.</a:t>
            </a:r>
          </a:p>
        </p:txBody>
      </p:sp>
      <p:sp>
        <p:nvSpPr>
          <p:cNvPr id="9" name="Footer Placeholder 5">
            <a:extLst>
              <a:ext uri="{FF2B5EF4-FFF2-40B4-BE49-F238E27FC236}">
                <a16:creationId xmlns:a16="http://schemas.microsoft.com/office/drawing/2014/main" id="{8DEB7DD4-93C4-304F-9116-6D3A807CE3D2}"/>
              </a:ext>
            </a:extLst>
          </p:cNvPr>
          <p:cNvSpPr txBox="1">
            <a:spLocks/>
          </p:cNvSpPr>
          <p:nvPr/>
        </p:nvSpPr>
        <p:spPr>
          <a:xfrm>
            <a:off x="2"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10" name="Date Placeholder 3">
            <a:extLst>
              <a:ext uri="{FF2B5EF4-FFF2-40B4-BE49-F238E27FC236}">
                <a16:creationId xmlns:a16="http://schemas.microsoft.com/office/drawing/2014/main" id="{DF1F8949-50AB-9942-A823-AD7D7F71D609}"/>
              </a:ext>
            </a:extLst>
          </p:cNvPr>
          <p:cNvSpPr txBox="1">
            <a:spLocks/>
          </p:cNvSpPr>
          <p:nvPr/>
        </p:nvSpPr>
        <p:spPr>
          <a:xfrm>
            <a:off x="3936770"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3/09/2019</a:t>
            </a:r>
          </a:p>
        </p:txBody>
      </p:sp>
    </p:spTree>
    <p:extLst>
      <p:ext uri="{BB962C8B-B14F-4D97-AF65-F5344CB8AC3E}">
        <p14:creationId xmlns:p14="http://schemas.microsoft.com/office/powerpoint/2010/main" val="688424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FCE376CF-D510-42FD-B05F-5BAD1A84B2D8}" type="slidenum">
              <a:rPr lang="en-US" smtClean="0"/>
              <a:t>37</a:t>
            </a:fld>
            <a:endParaRPr lang="en-US" dirty="0"/>
          </a:p>
        </p:txBody>
      </p:sp>
      <p:sp>
        <p:nvSpPr>
          <p:cNvPr id="8" name="Notes Placeholder 7">
            <a:extLst>
              <a:ext uri="{FF2B5EF4-FFF2-40B4-BE49-F238E27FC236}">
                <a16:creationId xmlns:a16="http://schemas.microsoft.com/office/drawing/2014/main" id="{78E53D48-2DB1-F245-9A83-C22EE87B915E}"/>
              </a:ext>
            </a:extLst>
          </p:cNvPr>
          <p:cNvSpPr>
            <a:spLocks noGrp="1"/>
          </p:cNvSpPr>
          <p:nvPr>
            <p:ph type="body" sz="quarter" idx="3"/>
          </p:nvPr>
        </p:nvSpPr>
        <p:spPr/>
        <p:txBody>
          <a:bodyPr/>
          <a:lstStyle/>
          <a:p>
            <a:r>
              <a:rPr lang="en-US" dirty="0"/>
              <a:t>The perturbed primal variables during the iterative process inevitably destroy the algorithm convergence.</a:t>
            </a:r>
          </a:p>
          <a:p>
            <a:r>
              <a:rPr lang="en-US" dirty="0"/>
              <a:t>This means that we carefully adjusting noise addition at every training iteration to mitigate the effects of noise addition.</a:t>
            </a:r>
          </a:p>
          <a:p>
            <a:endParaRPr lang="en-US" dirty="0"/>
          </a:p>
          <a:p>
            <a:r>
              <a:rPr lang="en-US" dirty="0"/>
              <a:t>we propose two noise decay schemes for guaranteeing convergence property. Periodic Linear Decay Scheme and Iteration-Based Decay Scheme, to carefully adjust the scale of noise in the iterative process.</a:t>
            </a:r>
          </a:p>
          <a:p>
            <a:endParaRPr lang="en-US" dirty="0"/>
          </a:p>
        </p:txBody>
      </p:sp>
      <p:sp>
        <p:nvSpPr>
          <p:cNvPr id="9" name="Footer Placeholder 5">
            <a:extLst>
              <a:ext uri="{FF2B5EF4-FFF2-40B4-BE49-F238E27FC236}">
                <a16:creationId xmlns:a16="http://schemas.microsoft.com/office/drawing/2014/main" id="{8DEB7DD4-93C4-304F-9116-6D3A807CE3D2}"/>
              </a:ext>
            </a:extLst>
          </p:cNvPr>
          <p:cNvSpPr txBox="1">
            <a:spLocks/>
          </p:cNvSpPr>
          <p:nvPr/>
        </p:nvSpPr>
        <p:spPr>
          <a:xfrm>
            <a:off x="2"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10" name="Date Placeholder 3">
            <a:extLst>
              <a:ext uri="{FF2B5EF4-FFF2-40B4-BE49-F238E27FC236}">
                <a16:creationId xmlns:a16="http://schemas.microsoft.com/office/drawing/2014/main" id="{DF1F8949-50AB-9942-A823-AD7D7F71D609}"/>
              </a:ext>
            </a:extLst>
          </p:cNvPr>
          <p:cNvSpPr txBox="1">
            <a:spLocks/>
          </p:cNvSpPr>
          <p:nvPr/>
        </p:nvSpPr>
        <p:spPr>
          <a:xfrm>
            <a:off x="3936770"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3/09/2019</a:t>
            </a:r>
          </a:p>
        </p:txBody>
      </p:sp>
    </p:spTree>
    <p:extLst>
      <p:ext uri="{BB962C8B-B14F-4D97-AF65-F5344CB8AC3E}">
        <p14:creationId xmlns:p14="http://schemas.microsoft.com/office/powerpoint/2010/main" val="1869174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I will show the privacy analysis, we can derive a much tighter bound of epsilon and delta by adopting dynamic zCDP.</a:t>
            </a:r>
          </a:p>
        </p:txBody>
      </p:sp>
      <p:sp>
        <p:nvSpPr>
          <p:cNvPr id="6" name="Slide Number Placeholder 5"/>
          <p:cNvSpPr>
            <a:spLocks noGrp="1"/>
          </p:cNvSpPr>
          <p:nvPr>
            <p:ph type="sldNum" sz="quarter" idx="12"/>
          </p:nvPr>
        </p:nvSpPr>
        <p:spPr/>
        <p:txBody>
          <a:bodyPr/>
          <a:lstStyle/>
          <a:p>
            <a:fld id="{FCE376CF-D510-42FD-B05F-5BAD1A84B2D8}" type="slidenum">
              <a:rPr lang="en-US" smtClean="0"/>
              <a:t>38</a:t>
            </a:fld>
            <a:endParaRPr lang="en-US" dirty="0"/>
          </a:p>
        </p:txBody>
      </p:sp>
      <p:sp>
        <p:nvSpPr>
          <p:cNvPr id="7" name="Footer Placeholder 5">
            <a:extLst>
              <a:ext uri="{FF2B5EF4-FFF2-40B4-BE49-F238E27FC236}">
                <a16:creationId xmlns:a16="http://schemas.microsoft.com/office/drawing/2014/main" id="{860485F6-3909-4347-983A-A283760A0177}"/>
              </a:ext>
            </a:extLst>
          </p:cNvPr>
          <p:cNvSpPr txBox="1">
            <a:spLocks/>
          </p:cNvSpPr>
          <p:nvPr/>
        </p:nvSpPr>
        <p:spPr>
          <a:xfrm>
            <a:off x="2"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8" name="Date Placeholder 3">
            <a:extLst>
              <a:ext uri="{FF2B5EF4-FFF2-40B4-BE49-F238E27FC236}">
                <a16:creationId xmlns:a16="http://schemas.microsoft.com/office/drawing/2014/main" id="{601B30F3-BA3F-C74F-9EAA-25D8A8C8ADF6}"/>
              </a:ext>
            </a:extLst>
          </p:cNvPr>
          <p:cNvSpPr txBox="1">
            <a:spLocks/>
          </p:cNvSpPr>
          <p:nvPr/>
        </p:nvSpPr>
        <p:spPr>
          <a:xfrm>
            <a:off x="3936770"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3/09/2019</a:t>
            </a:r>
          </a:p>
        </p:txBody>
      </p:sp>
    </p:spTree>
    <p:extLst>
      <p:ext uri="{BB962C8B-B14F-4D97-AF65-F5344CB8AC3E}">
        <p14:creationId xmlns:p14="http://schemas.microsoft.com/office/powerpoint/2010/main" val="848467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convergence analysis is based on the convex property of the aggregated function f(x).</a:t>
            </a:r>
          </a:p>
          <a:p>
            <a:endParaRPr lang="en-US" dirty="0"/>
          </a:p>
          <a:p>
            <a:r>
              <a:rPr lang="en-US" dirty="0"/>
              <a:t>We provide convergence analysis of PR-ADMM under above two variance decay schemes for general convex objectives.</a:t>
            </a:r>
          </a:p>
          <a:p>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39</a:t>
            </a:fld>
            <a:endParaRPr lang="en-US" dirty="0"/>
          </a:p>
        </p:txBody>
      </p:sp>
      <p:sp>
        <p:nvSpPr>
          <p:cNvPr id="7" name="Footer Placeholder 5">
            <a:extLst>
              <a:ext uri="{FF2B5EF4-FFF2-40B4-BE49-F238E27FC236}">
                <a16:creationId xmlns:a16="http://schemas.microsoft.com/office/drawing/2014/main" id="{860485F6-3909-4347-983A-A283760A0177}"/>
              </a:ext>
            </a:extLst>
          </p:cNvPr>
          <p:cNvSpPr txBox="1">
            <a:spLocks/>
          </p:cNvSpPr>
          <p:nvPr/>
        </p:nvSpPr>
        <p:spPr>
          <a:xfrm>
            <a:off x="2"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8" name="Date Placeholder 3">
            <a:extLst>
              <a:ext uri="{FF2B5EF4-FFF2-40B4-BE49-F238E27FC236}">
                <a16:creationId xmlns:a16="http://schemas.microsoft.com/office/drawing/2014/main" id="{601B30F3-BA3F-C74F-9EAA-25D8A8C8ADF6}"/>
              </a:ext>
            </a:extLst>
          </p:cNvPr>
          <p:cNvSpPr txBox="1">
            <a:spLocks/>
          </p:cNvSpPr>
          <p:nvPr/>
        </p:nvSpPr>
        <p:spPr>
          <a:xfrm>
            <a:off x="3936770"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3/09/2019</a:t>
            </a:r>
          </a:p>
        </p:txBody>
      </p:sp>
    </p:spTree>
    <p:extLst>
      <p:ext uri="{BB962C8B-B14F-4D97-AF65-F5344CB8AC3E}">
        <p14:creationId xmlns:p14="http://schemas.microsoft.com/office/powerpoint/2010/main" val="370221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provided at PDMC consists of physiological sessions. Each session is provided with a user identity number, and two characteristics of the users. Each minute of the session consists of nine types of sensor readings. The semantics behind the characteristics and the sensors, as shown in Table I, were provided only after the contest</a:t>
            </a:r>
          </a:p>
        </p:txBody>
      </p:sp>
      <p:sp>
        <p:nvSpPr>
          <p:cNvPr id="6" name="Slide Number Placeholder 5"/>
          <p:cNvSpPr>
            <a:spLocks noGrp="1"/>
          </p:cNvSpPr>
          <p:nvPr>
            <p:ph type="sldNum" sz="quarter" idx="12"/>
          </p:nvPr>
        </p:nvSpPr>
        <p:spPr/>
        <p:txBody>
          <a:bodyPr/>
          <a:lstStyle/>
          <a:p>
            <a:fld id="{FCE376CF-D510-42FD-B05F-5BAD1A84B2D8}" type="slidenum">
              <a:rPr lang="en-US" smtClean="0"/>
              <a:t>40</a:t>
            </a:fld>
            <a:endParaRPr lang="en-US"/>
          </a:p>
        </p:txBody>
      </p:sp>
      <p:sp>
        <p:nvSpPr>
          <p:cNvPr id="7" name="Footer Placeholder 5">
            <a:extLst>
              <a:ext uri="{FF2B5EF4-FFF2-40B4-BE49-F238E27FC236}">
                <a16:creationId xmlns:a16="http://schemas.microsoft.com/office/drawing/2014/main" id="{556820C1-1B08-9B4D-A56F-26BC1183E490}"/>
              </a:ext>
            </a:extLst>
          </p:cNvPr>
          <p:cNvSpPr txBox="1">
            <a:spLocks/>
          </p:cNvSpPr>
          <p:nvPr/>
        </p:nvSpPr>
        <p:spPr>
          <a:xfrm>
            <a:off x="2" y="8772670"/>
            <a:ext cx="3011699" cy="461804"/>
          </a:xfrm>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Jiahao Ding</a:t>
            </a:r>
          </a:p>
        </p:txBody>
      </p:sp>
      <p:sp>
        <p:nvSpPr>
          <p:cNvPr id="8" name="Date Placeholder 3">
            <a:extLst>
              <a:ext uri="{FF2B5EF4-FFF2-40B4-BE49-F238E27FC236}">
                <a16:creationId xmlns:a16="http://schemas.microsoft.com/office/drawing/2014/main" id="{0A7FA3E4-7557-DE4E-A429-ECA0E5324B46}"/>
              </a:ext>
            </a:extLst>
          </p:cNvPr>
          <p:cNvSpPr txBox="1">
            <a:spLocks/>
          </p:cNvSpPr>
          <p:nvPr/>
        </p:nvSpPr>
        <p:spPr>
          <a:xfrm>
            <a:off x="3936770" y="0"/>
            <a:ext cx="3011699" cy="461804"/>
          </a:xfrm>
          <a:prstGeom prst="rect">
            <a:avLst/>
          </a:prstGeom>
        </p:spPr>
        <p:txBody>
          <a:bodyPr vert="horz" lIns="91440" tIns="45720" rIns="91440" bIns="45720" rtlCol="0"/>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3/09/2019</a:t>
            </a:r>
            <a:endParaRPr lang="en-US" dirty="0"/>
          </a:p>
        </p:txBody>
      </p:sp>
    </p:spTree>
    <p:extLst>
      <p:ext uri="{BB962C8B-B14F-4D97-AF65-F5344CB8AC3E}">
        <p14:creationId xmlns:p14="http://schemas.microsoft.com/office/powerpoint/2010/main" val="171547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Software and physical components are increasingly integrated into network systems—so-called "</a:t>
            </a:r>
            <a:r>
              <a:rPr lang="en-US" sz="1200" b="0" i="0" kern="1200" dirty="0">
                <a:solidFill>
                  <a:schemeClr val="tx1"/>
                </a:solidFill>
                <a:effectLst/>
                <a:latin typeface="+mn-lt"/>
                <a:ea typeface="+mn-ea"/>
                <a:cs typeface="+mn-cs"/>
                <a:hlinkClick r:id="rId3" tooltip="Opens external link in new window"/>
              </a:rPr>
              <a:t>Cyber-Physical Systems</a:t>
            </a:r>
            <a:r>
              <a:rPr lang="en-US" sz="1200" b="0" i="0" kern="1200" dirty="0">
                <a:solidFill>
                  <a:schemeClr val="tx1"/>
                </a:solidFill>
                <a:effectLst/>
                <a:latin typeface="+mn-lt"/>
                <a:ea typeface="+mn-ea"/>
                <a:cs typeface="+mn-cs"/>
              </a:rPr>
              <a:t>" (CPS)—for solving problems</a:t>
            </a:r>
            <a:endParaRPr lang="en-US" dirty="0"/>
          </a:p>
        </p:txBody>
      </p:sp>
      <p:sp>
        <p:nvSpPr>
          <p:cNvPr id="4" name="Date Placeholder 3"/>
          <p:cNvSpPr>
            <a:spLocks noGrp="1"/>
          </p:cNvSpPr>
          <p:nvPr>
            <p:ph type="dt" idx="10"/>
          </p:nvPr>
        </p:nvSpPr>
        <p:spPr/>
        <p:txBody>
          <a:bodyPr/>
          <a:lstStyle/>
          <a:p>
            <a:fld id="{28A019CA-EB63-4C14-AC1B-A68CCEF40AE0}"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3</a:t>
            </a:fld>
            <a:endParaRPr lang="en-US"/>
          </a:p>
        </p:txBody>
      </p:sp>
    </p:spTree>
    <p:extLst>
      <p:ext uri="{BB962C8B-B14F-4D97-AF65-F5344CB8AC3E}">
        <p14:creationId xmlns:p14="http://schemas.microsoft.com/office/powerpoint/2010/main" val="229069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Today computer software controls airbags in cars, the temperature of buildings and the timing of cardiac pacemakers. </a:t>
            </a:r>
            <a:endParaRPr lang="en-US" dirty="0"/>
          </a:p>
        </p:txBody>
      </p:sp>
      <p:sp>
        <p:nvSpPr>
          <p:cNvPr id="4" name="Date Placeholder 3"/>
          <p:cNvSpPr>
            <a:spLocks noGrp="1"/>
          </p:cNvSpPr>
          <p:nvPr>
            <p:ph type="dt" idx="10"/>
          </p:nvPr>
        </p:nvSpPr>
        <p:spPr/>
        <p:txBody>
          <a:bodyPr/>
          <a:lstStyle/>
          <a:p>
            <a:fld id="{95158B6C-00E4-4DFC-A1BD-B969B7C5F776}"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4</a:t>
            </a:fld>
            <a:endParaRPr lang="en-US"/>
          </a:p>
        </p:txBody>
      </p:sp>
    </p:spTree>
    <p:extLst>
      <p:ext uri="{BB962C8B-B14F-4D97-AF65-F5344CB8AC3E}">
        <p14:creationId xmlns:p14="http://schemas.microsoft.com/office/powerpoint/2010/main" val="231141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E376CF-D510-42FD-B05F-5BAD1A84B2D8}" type="slidenum">
              <a:rPr lang="en-US" smtClean="0"/>
              <a:t>6</a:t>
            </a:fld>
            <a:endParaRPr lang="en-US"/>
          </a:p>
        </p:txBody>
      </p:sp>
      <p:sp>
        <p:nvSpPr>
          <p:cNvPr id="5" name="Date Placeholder 4"/>
          <p:cNvSpPr>
            <a:spLocks noGrp="1"/>
          </p:cNvSpPr>
          <p:nvPr>
            <p:ph type="dt" idx="11"/>
          </p:nvPr>
        </p:nvSpPr>
        <p:spPr/>
        <p:txBody>
          <a:bodyPr/>
          <a:lstStyle/>
          <a:p>
            <a:fld id="{F63739DE-07C7-440F-80C0-2EC97AD41A10}" type="datetime1">
              <a:rPr lang="en-US" smtClean="0"/>
              <a:t>11/18/20</a:t>
            </a:fld>
            <a:endParaRPr lang="en-US" dirty="0"/>
          </a:p>
        </p:txBody>
      </p:sp>
      <p:sp>
        <p:nvSpPr>
          <p:cNvPr id="6" name="Footer Placeholder 5"/>
          <p:cNvSpPr>
            <a:spLocks noGrp="1"/>
          </p:cNvSpPr>
          <p:nvPr>
            <p:ph type="ftr" sz="quarter" idx="12"/>
          </p:nvPr>
        </p:nvSpPr>
        <p:spPr/>
        <p:txBody>
          <a:bodyPr/>
          <a:lstStyle/>
          <a:p>
            <a:r>
              <a:rPr lang="en-US"/>
              <a:t>Sai Mounika Errapotu</a:t>
            </a:r>
            <a:endParaRPr lang="en-US" dirty="0"/>
          </a:p>
        </p:txBody>
      </p:sp>
    </p:spTree>
    <p:extLst>
      <p:ext uri="{BB962C8B-B14F-4D97-AF65-F5344CB8AC3E}">
        <p14:creationId xmlns:p14="http://schemas.microsoft.com/office/powerpoint/2010/main" val="76979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4"/>
          </p:nvPr>
        </p:nvSpPr>
        <p:spPr/>
        <p:txBody>
          <a:bodyPr/>
          <a:lstStyle/>
          <a:p>
            <a:r>
              <a:rPr lang="en-US"/>
              <a:t>Sai Mounika Errapotu</a:t>
            </a:r>
            <a:endParaRPr lang="en-US" dirty="0"/>
          </a:p>
        </p:txBody>
      </p:sp>
      <p:sp>
        <p:nvSpPr>
          <p:cNvPr id="6" name="Slide Number Placeholder 5"/>
          <p:cNvSpPr>
            <a:spLocks noGrp="1"/>
          </p:cNvSpPr>
          <p:nvPr>
            <p:ph type="sldNum" sz="quarter" idx="5"/>
          </p:nvPr>
        </p:nvSpPr>
        <p:spPr/>
        <p:txBody>
          <a:bodyPr/>
          <a:lstStyle/>
          <a:p>
            <a:fld id="{FCE376CF-D510-42FD-B05F-5BAD1A84B2D8}" type="slidenum">
              <a:rPr lang="en-US" smtClean="0"/>
              <a:t>7</a:t>
            </a:fld>
            <a:endParaRPr lang="en-US"/>
          </a:p>
        </p:txBody>
      </p:sp>
    </p:spTree>
    <p:extLst>
      <p:ext uri="{BB962C8B-B14F-4D97-AF65-F5344CB8AC3E}">
        <p14:creationId xmlns:p14="http://schemas.microsoft.com/office/powerpoint/2010/main" val="277901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Only needs information relevant to </a:t>
            </a:r>
            <a:r>
              <a:rPr lang="en-US" sz="1200" dirty="0">
                <a:solidFill>
                  <a:srgbClr val="0000FF"/>
                </a:solidFill>
              </a:rPr>
              <a:t>price and quantity </a:t>
            </a:r>
            <a:r>
              <a:rPr lang="en-US" sz="1200" dirty="0"/>
              <a:t>to know the excess demand in every round and little scope</a:t>
            </a:r>
            <a:r>
              <a:rPr lang="en-US" sz="1200" baseline="0" dirty="0"/>
              <a:t> for collusion</a:t>
            </a:r>
            <a:endParaRPr lang="en-US" sz="1200" dirty="0"/>
          </a:p>
          <a:p>
            <a:endParaRPr lang="en-US" dirty="0"/>
          </a:p>
          <a:p>
            <a:endParaRPr lang="en-US" dirty="0"/>
          </a:p>
        </p:txBody>
      </p:sp>
      <p:sp>
        <p:nvSpPr>
          <p:cNvPr id="4" name="Date Placeholder 3"/>
          <p:cNvSpPr>
            <a:spLocks noGrp="1"/>
          </p:cNvSpPr>
          <p:nvPr>
            <p:ph type="dt" idx="10"/>
          </p:nvPr>
        </p:nvSpPr>
        <p:spPr/>
        <p:txBody>
          <a:bodyPr/>
          <a:lstStyle/>
          <a:p>
            <a:fld id="{82EFBFA3-2171-4E26-AA91-73C7FA956AB6}"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10</a:t>
            </a:fld>
            <a:endParaRPr lang="en-US"/>
          </a:p>
        </p:txBody>
      </p:sp>
    </p:spTree>
    <p:extLst>
      <p:ext uri="{BB962C8B-B14F-4D97-AF65-F5344CB8AC3E}">
        <p14:creationId xmlns:p14="http://schemas.microsoft.com/office/powerpoint/2010/main" val="177675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traditional English auction the winner is the one who quotes higher price, but in reverse auction the lowest price is the winner. For EDR we allocate reward/incentives to the tenants for their energy reduction. Descending clock auction starts with a high reward. At time t0 the auctioneer announces the reward and invites bids from the tenants. If the energy aggregated is higher than the EDR target, the auctioneer reduces the reward in the next round t1 and invites the bids. This continues as long as the aggregated energy in each round is higher than the EDR target. The goal is to aggregate energy needed to meet EDR with lowest budget.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every round bids are invited from the tenants, the energy being aggregated in that round is calculated. The auction proceeds to the next round if the energy aggregated in the previous round is surplus than the EDR target reduction.</a:t>
            </a:r>
          </a:p>
          <a:p>
            <a:endParaRPr lang="en-US" dirty="0"/>
          </a:p>
        </p:txBody>
      </p:sp>
      <p:sp>
        <p:nvSpPr>
          <p:cNvPr id="4" name="Date Placeholder 3"/>
          <p:cNvSpPr>
            <a:spLocks noGrp="1"/>
          </p:cNvSpPr>
          <p:nvPr>
            <p:ph type="dt" idx="10"/>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11</a:t>
            </a:fld>
            <a:endParaRPr lang="en-US"/>
          </a:p>
        </p:txBody>
      </p:sp>
    </p:spTree>
    <p:extLst>
      <p:ext uri="{BB962C8B-B14F-4D97-AF65-F5344CB8AC3E}">
        <p14:creationId xmlns:p14="http://schemas.microsoft.com/office/powerpoint/2010/main" val="140923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order to protect the tenants’ privacy from the auctioneer/colocation operator, the auctioneer should calculate the total energy being aggregated in that round without knowing each individual tenant’s contribution to EDR. To protect the tenant’s privacy we propose modified </a:t>
            </a:r>
            <a:r>
              <a:rPr lang="en-US" sz="1200" kern="1200" dirty="0" err="1">
                <a:solidFill>
                  <a:schemeClr val="tx1"/>
                </a:solidFill>
                <a:effectLst/>
                <a:latin typeface="+mn-lt"/>
                <a:ea typeface="+mn-ea"/>
                <a:cs typeface="+mn-cs"/>
              </a:rPr>
              <a:t>homomorphic</a:t>
            </a:r>
            <a:r>
              <a:rPr lang="en-US" sz="1200" kern="1200" dirty="0">
                <a:solidFill>
                  <a:schemeClr val="tx1"/>
                </a:solidFill>
                <a:effectLst/>
                <a:latin typeface="+mn-lt"/>
                <a:ea typeface="+mn-ea"/>
                <a:cs typeface="+mn-cs"/>
              </a:rPr>
              <a:t> encryption that protects the differential privacy of the tenants, so the auctioneer can calculate the aggregated amount without knowing how much each tenant contributed to it. </a:t>
            </a:r>
          </a:p>
          <a:p>
            <a:r>
              <a:rPr lang="en-US" sz="1200" kern="1200" dirty="0">
                <a:solidFill>
                  <a:schemeClr val="tx1"/>
                </a:solidFill>
                <a:effectLst/>
                <a:latin typeface="+mn-lt"/>
                <a:ea typeface="+mn-ea"/>
                <a:cs typeface="+mn-cs"/>
              </a:rPr>
              <a:t> Encrypted bids are sent to the auctioneer and the auctioneer determines the aggregated energy using the encrypted bids of the tenants.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four bullet items are the parameters of the proposed encryption that are based on cyclic groups and hash functions.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keys needed for the encryption are sk0, sk1,….</a:t>
            </a:r>
            <a:r>
              <a:rPr lang="en-US" sz="1200" kern="1200" dirty="0" err="1">
                <a:solidFill>
                  <a:schemeClr val="tx1"/>
                </a:solidFill>
                <a:effectLst/>
                <a:latin typeface="+mn-lt"/>
                <a:ea typeface="+mn-ea"/>
                <a:cs typeface="+mn-cs"/>
              </a:rPr>
              <a:t>skn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And the keys are generated in a way they sum to zero.</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fld id="{1A8ACE1D-C6F1-4101-B85D-B042C50ED2EA}" type="datetime1">
              <a:rPr lang="en-US" smtClean="0"/>
              <a:t>11/18/20</a:t>
            </a:fld>
            <a:endParaRPr lang="en-US" dirty="0"/>
          </a:p>
        </p:txBody>
      </p:sp>
      <p:sp>
        <p:nvSpPr>
          <p:cNvPr id="5" name="Footer Placeholder 4"/>
          <p:cNvSpPr>
            <a:spLocks noGrp="1"/>
          </p:cNvSpPr>
          <p:nvPr>
            <p:ph type="ftr" sz="quarter" idx="11"/>
          </p:nvPr>
        </p:nvSpPr>
        <p:spPr/>
        <p:txBody>
          <a:bodyPr/>
          <a:lstStyle/>
          <a:p>
            <a:r>
              <a:rPr lang="en-US"/>
              <a:t>Sai Mounika Errapotu</a:t>
            </a:r>
            <a:endParaRPr lang="en-US" dirty="0"/>
          </a:p>
        </p:txBody>
      </p:sp>
      <p:sp>
        <p:nvSpPr>
          <p:cNvPr id="6" name="Slide Number Placeholder 5"/>
          <p:cNvSpPr>
            <a:spLocks noGrp="1"/>
          </p:cNvSpPr>
          <p:nvPr>
            <p:ph type="sldNum" sz="quarter" idx="12"/>
          </p:nvPr>
        </p:nvSpPr>
        <p:spPr/>
        <p:txBody>
          <a:bodyPr/>
          <a:lstStyle/>
          <a:p>
            <a:fld id="{FCE376CF-D510-42FD-B05F-5BAD1A84B2D8}" type="slidenum">
              <a:rPr lang="en-US" smtClean="0"/>
              <a:t>12</a:t>
            </a:fld>
            <a:endParaRPr lang="en-US"/>
          </a:p>
        </p:txBody>
      </p:sp>
    </p:spTree>
    <p:extLst>
      <p:ext uri="{BB962C8B-B14F-4D97-AF65-F5344CB8AC3E}">
        <p14:creationId xmlns:p14="http://schemas.microsoft.com/office/powerpoint/2010/main" val="99124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2" name="副标题 21"/>
          <p:cNvSpPr>
            <a:spLocks noGrp="1"/>
          </p:cNvSpPr>
          <p:nvPr>
            <p:ph type="subTitle" idx="1" hasCustomPrompt="1"/>
          </p:nvPr>
        </p:nvSpPr>
        <p:spPr>
          <a:xfrm>
            <a:off x="880136" y="2766373"/>
            <a:ext cx="7406640" cy="1752600"/>
          </a:xfrm>
        </p:spPr>
        <p:txBody>
          <a:bodyPr tIns="0">
            <a:normAutofit/>
          </a:bodyPr>
          <a:lstStyle>
            <a:lvl1pPr marL="27432" indent="0" algn="ctr">
              <a:buNone/>
              <a:defRPr kumimoji="0" lang="en-US" altLang="en-US" sz="2600" kern="1200" dirty="0">
                <a:solidFill>
                  <a:schemeClr val="tx1"/>
                </a:solidFill>
                <a:effectLst>
                  <a:outerShdw blurRad="50000" dist="30000" dir="5400000" algn="tl" rotWithShape="0">
                    <a:srgbClr val="000000">
                      <a:alpha val="30000"/>
                    </a:srgbClr>
                  </a:outerShdw>
                </a:effectLst>
                <a:latin typeface="+mj-ea"/>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ltLang="zh-CN" dirty="0"/>
              <a:t>Enter the authors</a:t>
            </a:r>
            <a:endParaRPr kumimoji="0" lang="en-US" dirty="0"/>
          </a:p>
        </p:txBody>
      </p:sp>
      <p:sp>
        <p:nvSpPr>
          <p:cNvPr id="4" name="标题 3"/>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35726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Content Placeholder 2"/>
          <p:cNvSpPr>
            <a:spLocks noGrp="1"/>
          </p:cNvSpPr>
          <p:nvPr>
            <p:ph idx="1"/>
          </p:nvPr>
        </p:nvSpPr>
        <p:spPr>
          <a:xfrm>
            <a:off x="381000" y="1066800"/>
            <a:ext cx="8534400" cy="5029200"/>
          </a:xfrm>
          <a:prstGeom prst="rect">
            <a:avLst/>
          </a:prstGeom>
        </p:spPr>
        <p:txBody>
          <a:bodyPr/>
          <a:lstStyle>
            <a:lvl1pPr>
              <a:defRPr sz="32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p:cNvGrpSpPr/>
          <p:nvPr userDrawn="1"/>
        </p:nvGrpSpPr>
        <p:grpSpPr>
          <a:xfrm>
            <a:off x="0" y="0"/>
            <a:ext cx="9144000" cy="930474"/>
            <a:chOff x="0" y="526470"/>
            <a:chExt cx="9144000" cy="930474"/>
          </a:xfrm>
        </p:grpSpPr>
        <p:sp>
          <p:nvSpPr>
            <p:cNvPr id="16" name="Rectangle 15"/>
            <p:cNvSpPr/>
            <p:nvPr userDrawn="1"/>
          </p:nvSpPr>
          <p:spPr>
            <a:xfrm>
              <a:off x="0" y="533400"/>
              <a:ext cx="91440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 name="Group 21"/>
            <p:cNvGrpSpPr/>
            <p:nvPr userDrawn="1"/>
          </p:nvGrpSpPr>
          <p:grpSpPr>
            <a:xfrm>
              <a:off x="124691" y="533400"/>
              <a:ext cx="1627909" cy="923544"/>
              <a:chOff x="124691" y="0"/>
              <a:chExt cx="1627909" cy="923544"/>
            </a:xfrm>
          </p:grpSpPr>
          <p:pic>
            <p:nvPicPr>
              <p:cNvPr id="19" name="Picture 18" descr="a_w_b_200.gif"/>
              <p:cNvPicPr>
                <a:picLocks noChangeAspect="1"/>
              </p:cNvPicPr>
              <p:nvPr userDrawn="1"/>
            </p:nvPicPr>
            <p:blipFill>
              <a:blip r:embed="rId2" cstate="print"/>
              <a:stretch>
                <a:fillRect/>
              </a:stretch>
            </p:blipFill>
            <p:spPr>
              <a:xfrm>
                <a:off x="124691" y="0"/>
                <a:ext cx="1627909" cy="895350"/>
              </a:xfrm>
              <a:prstGeom prst="rect">
                <a:avLst/>
              </a:prstGeom>
            </p:spPr>
          </p:pic>
          <p:sp>
            <p:nvSpPr>
              <p:cNvPr id="20" name="Rectangle 19"/>
              <p:cNvSpPr/>
              <p:nvPr userDrawn="1"/>
            </p:nvSpPr>
            <p:spPr>
              <a:xfrm>
                <a:off x="152400" y="694944"/>
                <a:ext cx="16002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Department of Electrical and Computer Engineering</a:t>
                </a:r>
              </a:p>
            </p:txBody>
          </p:sp>
        </p:grpSp>
        <p:sp>
          <p:nvSpPr>
            <p:cNvPr id="18" name="Rectangle 17"/>
            <p:cNvSpPr/>
            <p:nvPr userDrawn="1"/>
          </p:nvSpPr>
          <p:spPr>
            <a:xfrm>
              <a:off x="1905000" y="526470"/>
              <a:ext cx="7239000" cy="8382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12"/>
          <p:cNvSpPr>
            <a:spLocks noGrp="1"/>
          </p:cNvSpPr>
          <p:nvPr>
            <p:ph type="body" sz="quarter" idx="14"/>
          </p:nvPr>
        </p:nvSpPr>
        <p:spPr>
          <a:xfrm>
            <a:off x="2209800" y="152400"/>
            <a:ext cx="6553200" cy="609600"/>
          </a:xfrm>
          <a:prstGeom prst="rect">
            <a:avLst/>
          </a:prstGeom>
        </p:spPr>
        <p:txBody>
          <a:bodyPr anchor="ctr" anchorCtr="0">
            <a:noAutofit/>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sz="3600" b="1">
                <a:solidFill>
                  <a:schemeClr val="bg1">
                    <a:lumMod val="95000"/>
                  </a:schemeClr>
                </a:solidFill>
                <a:effectLst>
                  <a:outerShdw blurRad="38100" dist="38100" dir="2700000" algn="tl">
                    <a:srgbClr val="000000">
                      <a:alpha val="43137"/>
                    </a:srgbClr>
                  </a:outerShdw>
                </a:effectLst>
              </a:defRPr>
            </a:lvl1pPr>
          </a:lstStyle>
          <a:p>
            <a:endParaRPr lang="en-US" dirty="0"/>
          </a:p>
        </p:txBody>
      </p:sp>
    </p:spTree>
    <p:extLst>
      <p:ext uri="{BB962C8B-B14F-4D97-AF65-F5344CB8AC3E}">
        <p14:creationId xmlns:p14="http://schemas.microsoft.com/office/powerpoint/2010/main" val="60101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192135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56106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extLst/>
          </a:lstStyle>
          <a:p>
            <a:pPr lvl="0" eaLnBrk="1" latinLnBrk="0" hangingPunct="1"/>
            <a:r>
              <a:rPr lang="zh-CN" altLang="en-US" dirty="0"/>
              <a:t>单击此处编辑母版文本样式</a:t>
            </a:r>
          </a:p>
          <a:p>
            <a:pPr lvl="1" eaLnBrk="1" latinLnBrk="0" hangingPunct="1"/>
            <a:r>
              <a:rPr lang="zh-CN" altLang="en-US" dirty="0"/>
              <a:t>第二级</a:t>
            </a:r>
          </a:p>
          <a:p>
            <a:pPr lvl="2" eaLnBrk="1" latinLnBrk="0" hangingPunct="1"/>
            <a:r>
              <a:rPr lang="zh-CN" altLang="en-US" dirty="0"/>
              <a:t>第三级</a:t>
            </a:r>
          </a:p>
          <a:p>
            <a:pPr lvl="3" eaLnBrk="1" latinLnBrk="0" hangingPunct="1"/>
            <a:r>
              <a:rPr lang="zh-CN" altLang="en-US" dirty="0"/>
              <a:t>第四级</a:t>
            </a:r>
          </a:p>
          <a:p>
            <a:pPr lvl="4" eaLnBrk="1" latinLnBrk="0" hangingPunct="1"/>
            <a:r>
              <a:rPr lang="zh-CN" altLang="en-US" dirty="0"/>
              <a:t>第五级</a:t>
            </a:r>
            <a:endParaRPr kumimoji="0" lang="en-US" dirty="0"/>
          </a:p>
        </p:txBody>
      </p:sp>
      <p:cxnSp>
        <p:nvCxnSpPr>
          <p:cNvPr id="8" name="Straight Connector 7"/>
          <p:cNvCxnSpPr/>
          <p:nvPr userDrawn="1"/>
        </p:nvCxnSpPr>
        <p:spPr>
          <a:xfrm>
            <a:off x="357158" y="1571612"/>
            <a:ext cx="6629400" cy="0"/>
          </a:xfrm>
          <a:prstGeom prst="line">
            <a:avLst/>
          </a:prstGeom>
          <a:ln w="50800" cap="rnd" cmpd="sng">
            <a:gradFill flip="none" rotWithShape="1">
              <a:gsLst>
                <a:gs pos="0">
                  <a:srgbClr val="0000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outerShdw blurRad="50800" dist="25400" dir="51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标题 4"/>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41098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76616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435608" y="274320"/>
            <a:ext cx="7498080" cy="1143000"/>
          </a:xfrm>
        </p:spPr>
        <p:txBody>
          <a:bodyPr anchor="ctr"/>
          <a:lstStyle/>
          <a:p>
            <a:r>
              <a:rPr kumimoji="0" lang="zh-CN" altLang="en-US"/>
              <a:t>单击此处编辑母版标题样式</a:t>
            </a:r>
            <a:endParaRPr kumimoji="0" lang="en-US"/>
          </a:p>
        </p:txBody>
      </p:sp>
    </p:spTree>
    <p:extLst>
      <p:ext uri="{BB962C8B-B14F-4D97-AF65-F5344CB8AC3E}">
        <p14:creationId xmlns:p14="http://schemas.microsoft.com/office/powerpoint/2010/main" val="216002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dirty="0"/>
              <a:t>单击此处编辑母版标题样式</a:t>
            </a:r>
            <a:endParaRPr kumimoji="0" lang="en-US" dirty="0"/>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378741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5600" y="76200"/>
            <a:ext cx="5867400" cy="381000"/>
          </a:xfrm>
        </p:spPr>
        <p:txBody>
          <a:bodyPr>
            <a:noAutofit/>
          </a:bodyPr>
          <a:lstStyle>
            <a:lvl1pP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2883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srgbClr val="E7DEC9">
                  <a:shade val="50000"/>
                  <a:satMod val="200000"/>
                </a:srgb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346888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标题占位符 4"/>
          <p:cNvSpPr>
            <a:spLocks noGrp="1"/>
          </p:cNvSpPr>
          <p:nvPr>
            <p:ph type="title"/>
          </p:nvPr>
        </p:nvSpPr>
        <p:spPr>
          <a:xfrm>
            <a:off x="285720" y="571488"/>
            <a:ext cx="8572560" cy="1143000"/>
          </a:xfrm>
          <a:prstGeom prst="rect">
            <a:avLst/>
          </a:prstGeom>
        </p:spPr>
        <p:txBody>
          <a:bodyPr anchor="ctr">
            <a:normAutofit/>
          </a:bodyPr>
          <a:lstStyle/>
          <a:p>
            <a:r>
              <a:rPr kumimoji="0" lang="zh-CN" altLang="en-US" dirty="0"/>
              <a:t>单击此处编辑母版标题样式</a:t>
            </a:r>
            <a:endParaRPr kumimoji="0" lang="en-US" dirty="0"/>
          </a:p>
        </p:txBody>
      </p:sp>
      <p:sp>
        <p:nvSpPr>
          <p:cNvPr id="9" name="文本占位符 8"/>
          <p:cNvSpPr>
            <a:spLocks noGrp="1"/>
          </p:cNvSpPr>
          <p:nvPr>
            <p:ph type="body" idx="1"/>
          </p:nvPr>
        </p:nvSpPr>
        <p:spPr>
          <a:xfrm>
            <a:off x="288630" y="1785926"/>
            <a:ext cx="8569650" cy="4786346"/>
          </a:xfrm>
          <a:prstGeom prst="rect">
            <a:avLst/>
          </a:prstGeom>
        </p:spPr>
        <p:txBody>
          <a:bodyPr>
            <a:normAutofit/>
          </a:bodyPr>
          <a:lstStyle/>
          <a:p>
            <a:pPr lvl="0" eaLnBrk="1" latinLnBrk="0" hangingPunct="1"/>
            <a:r>
              <a:rPr kumimoji="0" lang="zh-CN" altLang="en-US" dirty="0"/>
              <a:t>单击此处编辑母版文本样式</a:t>
            </a:r>
          </a:p>
          <a:p>
            <a:pPr lvl="1" eaLnBrk="1" latinLnBrk="0" hangingPunct="1"/>
            <a:r>
              <a:rPr kumimoji="0" lang="zh-CN" altLang="en-US" dirty="0"/>
              <a:t>第二级</a:t>
            </a:r>
          </a:p>
          <a:p>
            <a:pPr lvl="2" eaLnBrk="1" latinLnBrk="0" hangingPunct="1"/>
            <a:r>
              <a:rPr kumimoji="0" lang="zh-CN" altLang="en-US" dirty="0"/>
              <a:t>第三级</a:t>
            </a:r>
          </a:p>
          <a:p>
            <a:pPr lvl="3" eaLnBrk="1" latinLnBrk="0" hangingPunct="1"/>
            <a:r>
              <a:rPr kumimoji="0" lang="zh-CN" altLang="en-US" dirty="0"/>
              <a:t>第四级</a:t>
            </a:r>
          </a:p>
          <a:p>
            <a:pPr lvl="4" eaLnBrk="1" latinLnBrk="0" hangingPunct="1"/>
            <a:r>
              <a:rPr kumimoji="0" lang="zh-CN" altLang="en-US" dirty="0"/>
              <a:t>第五级</a:t>
            </a:r>
            <a:endParaRPr kumimoji="0" lang="en-US" dirty="0"/>
          </a:p>
        </p:txBody>
      </p:sp>
      <p:sp>
        <p:nvSpPr>
          <p:cNvPr id="24" name="日期占位符 23"/>
          <p:cNvSpPr>
            <a:spLocks noGrp="1"/>
          </p:cNvSpPr>
          <p:nvPr>
            <p:ph type="dt" sz="half" idx="2"/>
          </p:nvPr>
        </p:nvSpPr>
        <p:spPr>
          <a:xfrm>
            <a:off x="-490558" y="6453212"/>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endParaRPr lang="zh-CN" altLang="en-US">
              <a:solidFill>
                <a:srgbClr val="E7DEC9">
                  <a:shade val="50000"/>
                  <a:satMod val="200000"/>
                </a:srgbClr>
              </a:solidFill>
            </a:endParaRPr>
          </a:p>
        </p:txBody>
      </p:sp>
      <p:sp>
        <p:nvSpPr>
          <p:cNvPr id="14" name="Rectangle 14"/>
          <p:cNvSpPr/>
          <p:nvPr userDrawn="1"/>
        </p:nvSpPr>
        <p:spPr>
          <a:xfrm>
            <a:off x="0" y="0"/>
            <a:ext cx="9144000" cy="533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3" descr="a_w_b_200.gif"/>
          <p:cNvPicPr>
            <a:picLocks noChangeAspect="1"/>
          </p:cNvPicPr>
          <p:nvPr userDrawn="1"/>
        </p:nvPicPr>
        <p:blipFill>
          <a:blip r:embed="rId12" cstate="print"/>
          <a:srcRect b="48936"/>
          <a:stretch>
            <a:fillRect/>
          </a:stretch>
        </p:blipFill>
        <p:spPr>
          <a:xfrm>
            <a:off x="12357" y="12357"/>
            <a:ext cx="1627909" cy="457200"/>
          </a:xfrm>
          <a:prstGeom prst="rect">
            <a:avLst/>
          </a:prstGeom>
        </p:spPr>
      </p:pic>
      <p:pic>
        <p:nvPicPr>
          <p:cNvPr id="18" name="Picture 3"/>
          <p:cNvPicPr>
            <a:picLocks noChangeAspect="1" noChangeArrowheads="1"/>
          </p:cNvPicPr>
          <p:nvPr userDrawn="1"/>
        </p:nvPicPr>
        <p:blipFill>
          <a:blip r:embed="rId13" cstate="print"/>
          <a:srcRect/>
          <a:stretch>
            <a:fillRect/>
          </a:stretch>
        </p:blipFill>
        <p:spPr bwMode="auto">
          <a:xfrm>
            <a:off x="1649620" y="1"/>
            <a:ext cx="719587" cy="533400"/>
          </a:xfrm>
          <a:prstGeom prst="rect">
            <a:avLst/>
          </a:prstGeom>
          <a:noFill/>
          <a:ln w="9525">
            <a:noFill/>
            <a:miter lim="800000"/>
            <a:headEnd/>
            <a:tailEnd/>
          </a:ln>
          <a:effectLst/>
        </p:spPr>
      </p:pic>
      <p:sp>
        <p:nvSpPr>
          <p:cNvPr id="20" name="Rectangle 14"/>
          <p:cNvSpPr/>
          <p:nvPr userDrawn="1"/>
        </p:nvSpPr>
        <p:spPr>
          <a:xfrm>
            <a:off x="0" y="6705600"/>
            <a:ext cx="9144000" cy="152400"/>
          </a:xfrm>
          <a:prstGeom prst="rect">
            <a:avLst/>
          </a:prstGeom>
          <a:gradFill>
            <a:gsLst>
              <a:gs pos="50000">
                <a:srgbClr val="000000"/>
              </a:gs>
              <a:gs pos="100000">
                <a:srgbClr val="CC0000"/>
              </a:gs>
              <a:gs pos="100000">
                <a:schemeClr val="accent1">
                  <a:shade val="100000"/>
                  <a:satMod val="115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userDrawn="1"/>
        </p:nvSpPr>
        <p:spPr>
          <a:xfrm>
            <a:off x="3924126" y="6625379"/>
            <a:ext cx="2304256" cy="307777"/>
          </a:xfrm>
          <a:prstGeom prst="rect">
            <a:avLst/>
          </a:prstGeom>
          <a:noFill/>
        </p:spPr>
        <p:txBody>
          <a:bodyPr wrap="square" rtlCol="0">
            <a:spAutoFit/>
          </a:bodyPr>
          <a:lstStyle/>
          <a:p>
            <a:r>
              <a:rPr lang="en-US" altLang="zh-CN" sz="1400" b="1" dirty="0">
                <a:solidFill>
                  <a:prstClr val="white"/>
                </a:solidFill>
              </a:rPr>
              <a:t>Zhou Yuan</a:t>
            </a:r>
          </a:p>
        </p:txBody>
      </p:sp>
      <p:sp>
        <p:nvSpPr>
          <p:cNvPr id="12" name="矩形 11"/>
          <p:cNvSpPr/>
          <p:nvPr userDrawn="1"/>
        </p:nvSpPr>
        <p:spPr>
          <a:xfrm>
            <a:off x="3995936" y="6713984"/>
            <a:ext cx="936104" cy="144016"/>
          </a:xfrm>
          <a:prstGeom prst="rect">
            <a:avLst/>
          </a:prstGeom>
          <a:gradFill flip="none" rotWithShape="1">
            <a:gsLst>
              <a:gs pos="0">
                <a:srgbClr val="000000"/>
              </a:gs>
              <a:gs pos="100000">
                <a:srgbClr val="11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灯片编号占位符 2"/>
          <p:cNvSpPr txBox="1">
            <a:spLocks/>
          </p:cNvSpPr>
          <p:nvPr userDrawn="1"/>
        </p:nvSpPr>
        <p:spPr>
          <a:xfrm>
            <a:off x="8629680" y="6605612"/>
            <a:ext cx="438120" cy="2523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z="1600" smtClean="0">
                <a:solidFill>
                  <a:schemeClr val="bg1"/>
                </a:solidFill>
              </a:rPr>
              <a:pPr/>
              <a:t>‹#›</a:t>
            </a:fld>
            <a:endParaRPr lang="zh-CN" altLang="en-US" sz="1600" dirty="0">
              <a:solidFill>
                <a:schemeClr val="bg1"/>
              </a:solidFill>
            </a:endParaRPr>
          </a:p>
        </p:txBody>
      </p:sp>
      <p:pic>
        <p:nvPicPr>
          <p:cNvPr id="15" name="图片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57480" y="3672"/>
            <a:ext cx="686520" cy="514709"/>
          </a:xfrm>
          <a:prstGeom prst="rect">
            <a:avLst/>
          </a:prstGeom>
        </p:spPr>
      </p:pic>
    </p:spTree>
    <p:extLst>
      <p:ext uri="{BB962C8B-B14F-4D97-AF65-F5344CB8AC3E}">
        <p14:creationId xmlns:p14="http://schemas.microsoft.com/office/powerpoint/2010/main" val="585564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2" r:id="rId9"/>
    <p:sldLayoutId id="2147483674" r:id="rId10"/>
  </p:sldLayoutIdLst>
  <p:hf hdr="0" dt="0"/>
  <p:txStyles>
    <p:titleStyle>
      <a:lvl1pPr algn="l" rtl="0" eaLnBrk="1" latinLnBrk="0" hangingPunct="1">
        <a:spcBef>
          <a:spcPct val="0"/>
        </a:spcBef>
        <a:buNone/>
        <a:defRPr kumimoji="0" sz="4300" kern="1200">
          <a:solidFill>
            <a:schemeClr val="tx1"/>
          </a:solidFill>
          <a:effectLst>
            <a:outerShdw blurRad="50000" dist="30000" dir="5400000" algn="tl" rotWithShape="0">
              <a:srgbClr val="000000">
                <a:alpha val="30000"/>
              </a:srgbClr>
            </a:outerShdw>
          </a:effectLst>
          <a:latin typeface="Calibri" pitchFamily="34" charset="0"/>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Calibri" pitchFamily="34" charset="0"/>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Calibri" pitchFamily="34" charset="0"/>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Calibri" pitchFamily="34" charset="0"/>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Calibri" pitchFamily="34" charset="0"/>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Calibri" pitchFamily="34" charset="0"/>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eg"/><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jpeg"/><Relationship Id="rId9" Type="http://schemas.openxmlformats.org/officeDocument/2006/relationships/image" Target="../media/image76.png"/><Relationship Id="rId1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50.png"/><Relationship Id="rId7"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2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9.png"/><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ustomXml" Target="../ink/ink1.xml"/><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0.png"/><Relationship Id="rId5" Type="http://schemas.openxmlformats.org/officeDocument/2006/relationships/image" Target="../media/image300.png"/><Relationship Id="rId10" Type="http://schemas.openxmlformats.org/officeDocument/2006/relationships/image" Target="../media/image350.png"/><Relationship Id="rId4" Type="http://schemas.openxmlformats.org/officeDocument/2006/relationships/image" Target="../media/image120.png"/><Relationship Id="rId9" Type="http://schemas.openxmlformats.org/officeDocument/2006/relationships/image" Target="../media/image340.png"/><Relationship Id="rId14" Type="http://schemas.openxmlformats.org/officeDocument/2006/relationships/image" Target="../media/image127.png"/></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36.x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image" Target="../media/image133.emf"/><Relationship Id="rId18" Type="http://schemas.openxmlformats.org/officeDocument/2006/relationships/image" Target="../media/image138.emf"/><Relationship Id="rId3" Type="http://schemas.openxmlformats.org/officeDocument/2006/relationships/image" Target="../media/image520.png"/><Relationship Id="rId21" Type="http://schemas.openxmlformats.org/officeDocument/2006/relationships/image" Target="../media/image141.emf"/><Relationship Id="rId7" Type="http://schemas.openxmlformats.org/officeDocument/2006/relationships/image" Target="../media/image127.emf"/><Relationship Id="rId12" Type="http://schemas.openxmlformats.org/officeDocument/2006/relationships/image" Target="../media/image132.emf"/><Relationship Id="rId17" Type="http://schemas.openxmlformats.org/officeDocument/2006/relationships/image" Target="../media/image137.emf"/><Relationship Id="rId2" Type="http://schemas.openxmlformats.org/officeDocument/2006/relationships/notesSlide" Target="../notesSlides/notesSlide25.xml"/><Relationship Id="rId16" Type="http://schemas.openxmlformats.org/officeDocument/2006/relationships/image" Target="../media/image136.emf"/><Relationship Id="rId20" Type="http://schemas.openxmlformats.org/officeDocument/2006/relationships/image" Target="../media/image140.emf"/><Relationship Id="rId1" Type="http://schemas.openxmlformats.org/officeDocument/2006/relationships/slideLayout" Target="../slideLayouts/slideLayout8.xml"/><Relationship Id="rId6" Type="http://schemas.openxmlformats.org/officeDocument/2006/relationships/image" Target="../media/image126.emf"/><Relationship Id="rId11" Type="http://schemas.openxmlformats.org/officeDocument/2006/relationships/image" Target="../media/image131.png"/><Relationship Id="rId5" Type="http://schemas.openxmlformats.org/officeDocument/2006/relationships/image" Target="../media/image125.emf"/><Relationship Id="rId15" Type="http://schemas.openxmlformats.org/officeDocument/2006/relationships/image" Target="../media/image135.emf"/><Relationship Id="rId10" Type="http://schemas.openxmlformats.org/officeDocument/2006/relationships/image" Target="../media/image130.png"/><Relationship Id="rId19" Type="http://schemas.openxmlformats.org/officeDocument/2006/relationships/image" Target="../media/image139.emf"/><Relationship Id="rId4" Type="http://schemas.openxmlformats.org/officeDocument/2006/relationships/image" Target="../media/image124.emf"/><Relationship Id="rId9" Type="http://schemas.openxmlformats.org/officeDocument/2006/relationships/image" Target="../media/image129.png"/><Relationship Id="rId14" Type="http://schemas.openxmlformats.org/officeDocument/2006/relationships/image" Target="../media/image134.emf"/><Relationship Id="rId22" Type="http://schemas.openxmlformats.org/officeDocument/2006/relationships/image" Target="../media/image142.emf"/></Relationships>
</file>

<file path=ppt/slides/_rels/slide37.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128.emf"/><Relationship Id="rId7" Type="http://schemas.openxmlformats.org/officeDocument/2006/relationships/image" Target="../media/image64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37.emf"/></Relationships>
</file>

<file path=ppt/slides/_rels/slide38.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46.emf"/></Relationships>
</file>

<file path=ppt/slides/_rels/slide3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149.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4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8.jpeg"/><Relationship Id="rId7" Type="http://schemas.openxmlformats.org/officeDocument/2006/relationships/image" Target="../media/image163.png"/><Relationship Id="rId2" Type="http://schemas.openxmlformats.org/officeDocument/2006/relationships/image" Target="../media/image157.jpeg"/><Relationship Id="rId1" Type="http://schemas.openxmlformats.org/officeDocument/2006/relationships/slideLayout" Target="../slideLayouts/slideLayout10.xml"/><Relationship Id="rId6" Type="http://schemas.openxmlformats.org/officeDocument/2006/relationships/image" Target="../media/image162.png"/><Relationship Id="rId5" Type="http://schemas.openxmlformats.org/officeDocument/2006/relationships/image" Target="../media/image160.jpeg"/><Relationship Id="rId4" Type="http://schemas.openxmlformats.org/officeDocument/2006/relationships/image" Target="../media/image159.png"/></Relationships>
</file>

<file path=ppt/slides/_rels/slide4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810000"/>
            <a:ext cx="8534400" cy="2514600"/>
          </a:xfrm>
        </p:spPr>
        <p:txBody>
          <a:bodyPr>
            <a:normAutofit fontScale="62500" lnSpcReduction="20000"/>
          </a:bodyPr>
          <a:lstStyle/>
          <a:p>
            <a:r>
              <a:rPr lang="en-US" dirty="0">
                <a:solidFill>
                  <a:srgbClr val="0000FF"/>
                </a:solidFill>
              </a:rPr>
              <a:t>Zhu Han</a:t>
            </a:r>
          </a:p>
          <a:p>
            <a:r>
              <a:rPr lang="en-US" dirty="0">
                <a:solidFill>
                  <a:srgbClr val="0000FF"/>
                </a:solidFill>
              </a:rPr>
              <a:t>John and Rebecca </a:t>
            </a:r>
            <a:r>
              <a:rPr lang="en-US" dirty="0" err="1">
                <a:solidFill>
                  <a:srgbClr val="0000FF"/>
                </a:solidFill>
              </a:rPr>
              <a:t>Moores</a:t>
            </a:r>
            <a:r>
              <a:rPr lang="en-US" dirty="0">
                <a:solidFill>
                  <a:srgbClr val="0000FF"/>
                </a:solidFill>
              </a:rPr>
              <a:t> Professor</a:t>
            </a:r>
          </a:p>
          <a:p>
            <a:r>
              <a:rPr lang="en-US" dirty="0">
                <a:solidFill>
                  <a:srgbClr val="0000FF"/>
                </a:solidFill>
              </a:rPr>
              <a:t>IEEE Fellow and AAAS Fellow</a:t>
            </a:r>
          </a:p>
          <a:p>
            <a:r>
              <a:rPr lang="en-US" dirty="0">
                <a:solidFill>
                  <a:srgbClr val="0000FF"/>
                </a:solidFill>
              </a:rPr>
              <a:t>University of Houston</a:t>
            </a:r>
          </a:p>
          <a:p>
            <a:endParaRPr lang="en-US" dirty="0">
              <a:solidFill>
                <a:srgbClr val="0000FF"/>
              </a:solidFill>
            </a:endParaRPr>
          </a:p>
          <a:p>
            <a:r>
              <a:rPr lang="en-US" dirty="0">
                <a:solidFill>
                  <a:schemeClr val="tx1"/>
                </a:solidFill>
              </a:rPr>
              <a:t>Ph.D. work of Prof. Sai </a:t>
            </a:r>
            <a:r>
              <a:rPr lang="en-US" dirty="0" err="1">
                <a:solidFill>
                  <a:schemeClr val="tx1"/>
                </a:solidFill>
              </a:rPr>
              <a:t>Mounika</a:t>
            </a:r>
            <a:r>
              <a:rPr lang="en-US" dirty="0">
                <a:solidFill>
                  <a:schemeClr val="tx1"/>
                </a:solidFill>
              </a:rPr>
              <a:t> </a:t>
            </a:r>
            <a:r>
              <a:rPr lang="en-US" dirty="0" err="1">
                <a:solidFill>
                  <a:schemeClr val="tx1"/>
                </a:solidFill>
              </a:rPr>
              <a:t>Errapotu</a:t>
            </a:r>
            <a:r>
              <a:rPr lang="en-US" dirty="0">
                <a:solidFill>
                  <a:schemeClr val="tx1"/>
                </a:solidFill>
              </a:rPr>
              <a:t>, Prof. </a:t>
            </a:r>
            <a:r>
              <a:rPr lang="en-US" dirty="0" err="1">
                <a:solidFill>
                  <a:schemeClr val="tx1"/>
                </a:solidFill>
              </a:rPr>
              <a:t>Jingyi</a:t>
            </a:r>
            <a:r>
              <a:rPr lang="en-US" dirty="0">
                <a:solidFill>
                  <a:schemeClr val="tx1"/>
                </a:solidFill>
              </a:rPr>
              <a:t> Wang, and Mr. </a:t>
            </a:r>
            <a:r>
              <a:rPr lang="en-US" dirty="0" err="1">
                <a:solidFill>
                  <a:schemeClr val="tx1"/>
                </a:solidFill>
              </a:rPr>
              <a:t>Jiahao</a:t>
            </a:r>
            <a:r>
              <a:rPr lang="en-US" dirty="0">
                <a:solidFill>
                  <a:schemeClr val="tx1"/>
                </a:solidFill>
              </a:rPr>
              <a:t> Ding</a:t>
            </a:r>
          </a:p>
          <a:p>
            <a:r>
              <a:rPr lang="en-US" dirty="0">
                <a:solidFill>
                  <a:schemeClr val="tx1"/>
                </a:solidFill>
              </a:rPr>
              <a:t>Thanks to Prof. Miao Pan and NSF</a:t>
            </a:r>
          </a:p>
          <a:p>
            <a:endParaRPr lang="en-US" dirty="0"/>
          </a:p>
        </p:txBody>
      </p:sp>
      <p:sp>
        <p:nvSpPr>
          <p:cNvPr id="5" name="TextBox 4"/>
          <p:cNvSpPr txBox="1"/>
          <p:nvPr/>
        </p:nvSpPr>
        <p:spPr>
          <a:xfrm>
            <a:off x="152400" y="1600200"/>
            <a:ext cx="8839200" cy="1323439"/>
          </a:xfrm>
          <a:prstGeom prst="rect">
            <a:avLst/>
          </a:prstGeom>
          <a:noFill/>
        </p:spPr>
        <p:txBody>
          <a:bodyPr wrap="square" rtlCol="0">
            <a:spAutoFit/>
          </a:bodyPr>
          <a:lstStyle/>
          <a:p>
            <a:pPr algn="ctr"/>
            <a:r>
              <a:rPr lang="en-US" sz="4000" dirty="0">
                <a:solidFill>
                  <a:srgbClr val="FF0000"/>
                </a:solidFill>
              </a:rPr>
              <a:t>Secure Computing with Privacy Preservation for Cyber-Physical Systems</a:t>
            </a:r>
          </a:p>
        </p:txBody>
      </p:sp>
    </p:spTree>
    <p:extLst>
      <p:ext uri="{BB962C8B-B14F-4D97-AF65-F5344CB8AC3E}">
        <p14:creationId xmlns:p14="http://schemas.microsoft.com/office/powerpoint/2010/main" val="1479015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Clock Auction with PP-Aggregation</a:t>
            </a:r>
          </a:p>
        </p:txBody>
      </p:sp>
      <p:sp>
        <p:nvSpPr>
          <p:cNvPr id="5" name="TextBox 4"/>
          <p:cNvSpPr txBox="1"/>
          <p:nvPr/>
        </p:nvSpPr>
        <p:spPr>
          <a:xfrm>
            <a:off x="381000" y="1724085"/>
            <a:ext cx="8229600" cy="3785652"/>
          </a:xfrm>
          <a:prstGeom prst="rect">
            <a:avLst/>
          </a:prstGeom>
          <a:noFill/>
        </p:spPr>
        <p:txBody>
          <a:bodyPr wrap="square" rtlCol="0">
            <a:spAutoFit/>
          </a:bodyPr>
          <a:lstStyle/>
          <a:p>
            <a:r>
              <a:rPr lang="en-US" sz="2400" dirty="0">
                <a:solidFill>
                  <a:srgbClr val="FF0000"/>
                </a:solidFill>
              </a:rPr>
              <a:t>1.  Advantages Clock Auction:</a:t>
            </a:r>
          </a:p>
          <a:p>
            <a:pPr marL="342900" indent="-342900">
              <a:buFont typeface="Arial" panose="020B0604020202020204" pitchFamily="34" charset="0"/>
              <a:buChar char="•"/>
            </a:pPr>
            <a:r>
              <a:rPr lang="en-US" sz="2400" dirty="0">
                <a:solidFill>
                  <a:srgbClr val="0000FF"/>
                </a:solidFill>
              </a:rPr>
              <a:t>Fast and simple </a:t>
            </a:r>
            <a:r>
              <a:rPr lang="en-US" sz="2400" dirty="0"/>
              <a:t>in meeting EDR </a:t>
            </a:r>
            <a:r>
              <a:rPr lang="en-US" sz="2400" dirty="0">
                <a:solidFill>
                  <a:srgbClr val="0000FF"/>
                </a:solidFill>
              </a:rPr>
              <a:t>compared to reverse auction</a:t>
            </a:r>
          </a:p>
          <a:p>
            <a:pPr marL="342900" indent="-342900">
              <a:buFont typeface="Arial" panose="020B0604020202020204" pitchFamily="34" charset="0"/>
              <a:buChar char="•"/>
            </a:pPr>
            <a:r>
              <a:rPr lang="en-US" sz="2400" dirty="0"/>
              <a:t>Bidders receive </a:t>
            </a:r>
            <a:r>
              <a:rPr lang="en-US" sz="2400" dirty="0">
                <a:solidFill>
                  <a:srgbClr val="0000FF"/>
                </a:solidFill>
              </a:rPr>
              <a:t>incentives close to their power consumption</a:t>
            </a:r>
            <a:r>
              <a:rPr lang="en-US" sz="2400" dirty="0"/>
              <a:t>.</a:t>
            </a:r>
          </a:p>
          <a:p>
            <a:endParaRPr lang="en-US" sz="2400" dirty="0">
              <a:solidFill>
                <a:srgbClr val="FF0000"/>
              </a:solidFill>
            </a:endParaRPr>
          </a:p>
          <a:p>
            <a:r>
              <a:rPr lang="en-US" sz="2400" dirty="0">
                <a:solidFill>
                  <a:srgbClr val="FF0000"/>
                </a:solidFill>
              </a:rPr>
              <a:t>2. Privacy Preserving Aggregation for EDR:</a:t>
            </a:r>
          </a:p>
          <a:p>
            <a:pPr marL="342900" indent="-342900">
              <a:buFont typeface="Arial" panose="020B0604020202020204" pitchFamily="34" charset="0"/>
              <a:buChar char="•"/>
            </a:pPr>
            <a:r>
              <a:rPr lang="en-US" sz="2400" dirty="0"/>
              <a:t>Effective in finding </a:t>
            </a:r>
            <a:r>
              <a:rPr lang="en-US" sz="2400" dirty="0">
                <a:solidFill>
                  <a:srgbClr val="0000FF"/>
                </a:solidFill>
              </a:rPr>
              <a:t>aggregated energy/price without revealing </a:t>
            </a:r>
            <a:r>
              <a:rPr lang="en-US" sz="2400" dirty="0"/>
              <a:t>the individual energy/price quoted by the bidding tenants.</a:t>
            </a:r>
          </a:p>
          <a:p>
            <a:pPr marL="342900" indent="-342900">
              <a:buFont typeface="Arial" panose="020B0604020202020204" pitchFamily="34" charset="0"/>
              <a:buChar char="•"/>
            </a:pPr>
            <a:r>
              <a:rPr lang="en-US" sz="2400" dirty="0">
                <a:solidFill>
                  <a:srgbClr val="0000FF"/>
                </a:solidFill>
              </a:rPr>
              <a:t>Collusion </a:t>
            </a:r>
            <a:r>
              <a:rPr lang="en-US" sz="2400" dirty="0"/>
              <a:t>with the auctioneer or Collusion among group of participating tenants </a:t>
            </a:r>
          </a:p>
          <a:p>
            <a:pPr marL="342900" indent="-342900">
              <a:buFont typeface="Arial" panose="020B0604020202020204" pitchFamily="34" charset="0"/>
              <a:buChar char="•"/>
            </a:pPr>
            <a:r>
              <a:rPr lang="en-US" sz="2400" dirty="0">
                <a:solidFill>
                  <a:srgbClr val="0000FF"/>
                </a:solidFill>
              </a:rPr>
              <a:t>Does not leak the bids </a:t>
            </a:r>
            <a:r>
              <a:rPr lang="en-US" sz="2400" dirty="0"/>
              <a:t>of other tenants</a:t>
            </a:r>
          </a:p>
        </p:txBody>
      </p:sp>
      <p:sp>
        <p:nvSpPr>
          <p:cNvPr id="6" name="TextBox 5"/>
          <p:cNvSpPr txBox="1"/>
          <p:nvPr/>
        </p:nvSpPr>
        <p:spPr>
          <a:xfrm>
            <a:off x="381000" y="762000"/>
            <a:ext cx="8534400" cy="830997"/>
          </a:xfrm>
          <a:prstGeom prst="rect">
            <a:avLst/>
          </a:prstGeom>
          <a:noFill/>
        </p:spPr>
        <p:txBody>
          <a:bodyPr wrap="square" rtlCol="0">
            <a:spAutoFit/>
          </a:bodyPr>
          <a:lstStyle/>
          <a:p>
            <a:r>
              <a:rPr lang="en-US" sz="2400" dirty="0">
                <a:solidFill>
                  <a:srgbClr val="FF0000"/>
                </a:solidFill>
              </a:rPr>
              <a:t>Goal: </a:t>
            </a:r>
            <a:r>
              <a:rPr lang="en-US" sz="2400" dirty="0"/>
              <a:t>Meet the EDR target under budget while preserving the tenants’ bids from the auctioneer</a:t>
            </a:r>
          </a:p>
        </p:txBody>
      </p:sp>
    </p:spTree>
    <p:extLst>
      <p:ext uri="{BB962C8B-B14F-4D97-AF65-F5344CB8AC3E}">
        <p14:creationId xmlns:p14="http://schemas.microsoft.com/office/powerpoint/2010/main" val="18717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 calcmode="lin" valueType="num">
                                      <p:cBhvr additive="base">
                                        <p:cTn id="3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76200"/>
            <a:ext cx="5867400" cy="381000"/>
          </a:xfrm>
        </p:spPr>
        <p:txBody>
          <a:bodyPr/>
          <a:lstStyle/>
          <a:p>
            <a:r>
              <a:rPr lang="en-US" dirty="0"/>
              <a:t>            Descending Clock Auction</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447800"/>
            <a:ext cx="840353"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1757289"/>
            <a:ext cx="1066800" cy="60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1" y="1757289"/>
            <a:ext cx="570615" cy="59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3920" y="1758746"/>
            <a:ext cx="838200" cy="581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10450" y="1771958"/>
            <a:ext cx="819150" cy="568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8946" y="2819400"/>
            <a:ext cx="700454" cy="101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5713" y="2989730"/>
            <a:ext cx="471487" cy="59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9000" y="3035300"/>
            <a:ext cx="60960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4400" y="3035300"/>
            <a:ext cx="60960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9800" y="3032720"/>
            <a:ext cx="600075" cy="53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09800" y="5334000"/>
            <a:ext cx="589788"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24250" y="5105400"/>
            <a:ext cx="2857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86313" y="5076628"/>
            <a:ext cx="508703" cy="63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57925" y="5074323"/>
            <a:ext cx="295275" cy="629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72400" y="5064760"/>
            <a:ext cx="304800" cy="65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36756" y="6153546"/>
            <a:ext cx="582644" cy="24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05200" y="5970196"/>
            <a:ext cx="316426" cy="67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917281" y="5943600"/>
            <a:ext cx="328893" cy="7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72400" y="5970196"/>
            <a:ext cx="316426" cy="67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838200" y="5867400"/>
            <a:ext cx="7696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47800" y="1600200"/>
            <a:ext cx="685800"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t</a:t>
            </a:r>
            <a:r>
              <a:rPr lang="en-US" sz="2800" baseline="-25000" dirty="0">
                <a:solidFill>
                  <a:srgbClr val="FF0000"/>
                </a:solidFill>
                <a:latin typeface="Arial" panose="020B0604020202020204" pitchFamily="34" charset="0"/>
                <a:cs typeface="Arial" panose="020B0604020202020204" pitchFamily="34" charset="0"/>
              </a:rPr>
              <a:t>0</a:t>
            </a:r>
            <a:endParaRPr lang="en-US" sz="2800" baseline="-25000" dirty="0">
              <a:latin typeface="Arial" panose="020B0604020202020204" pitchFamily="34" charset="0"/>
              <a:cs typeface="Arial" panose="020B0604020202020204" pitchFamily="34" charset="0"/>
            </a:endParaRPr>
          </a:p>
        </p:txBody>
      </p:sp>
      <p:sp>
        <p:nvSpPr>
          <p:cNvPr id="33" name="TextBox 32"/>
          <p:cNvSpPr txBox="1"/>
          <p:nvPr/>
        </p:nvSpPr>
        <p:spPr>
          <a:xfrm>
            <a:off x="1447800" y="2895600"/>
            <a:ext cx="685800"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t</a:t>
            </a:r>
            <a:r>
              <a:rPr lang="en-US" sz="2800" baseline="-25000" dirty="0">
                <a:solidFill>
                  <a:srgbClr val="FF0000"/>
                </a:solidFill>
                <a:latin typeface="Arial" panose="020B0604020202020204" pitchFamily="34" charset="0"/>
                <a:cs typeface="Arial" panose="020B0604020202020204" pitchFamily="34" charset="0"/>
              </a:rPr>
              <a:t>1</a:t>
            </a:r>
            <a:endParaRPr lang="en-US" sz="2800" baseline="-25000" dirty="0">
              <a:latin typeface="Arial" panose="020B0604020202020204" pitchFamily="34" charset="0"/>
              <a:cs typeface="Arial" panose="020B0604020202020204" pitchFamily="34" charset="0"/>
            </a:endParaRPr>
          </a:p>
        </p:txBody>
      </p:sp>
      <p:sp>
        <p:nvSpPr>
          <p:cNvPr id="35" name="TextBox 34"/>
          <p:cNvSpPr txBox="1"/>
          <p:nvPr/>
        </p:nvSpPr>
        <p:spPr>
          <a:xfrm>
            <a:off x="1524000" y="5105400"/>
            <a:ext cx="685800"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t</a:t>
            </a:r>
            <a:r>
              <a:rPr lang="en-US" sz="2800" baseline="-25000" dirty="0" err="1">
                <a:solidFill>
                  <a:srgbClr val="FF0000"/>
                </a:solidFill>
                <a:latin typeface="Arial" panose="020B0604020202020204" pitchFamily="34" charset="0"/>
                <a:cs typeface="Arial" panose="020B0604020202020204" pitchFamily="34" charset="0"/>
              </a:rPr>
              <a:t>n</a:t>
            </a:r>
            <a:endParaRPr lang="en-US" sz="2800" baseline="-25000" dirty="0">
              <a:latin typeface="Arial" panose="020B0604020202020204" pitchFamily="34" charset="0"/>
              <a:cs typeface="Arial" panose="020B0604020202020204" pitchFamily="34" charset="0"/>
            </a:endParaRPr>
          </a:p>
        </p:txBody>
      </p:sp>
      <p:sp>
        <p:nvSpPr>
          <p:cNvPr id="36" name="TextBox 35"/>
          <p:cNvSpPr txBox="1"/>
          <p:nvPr/>
        </p:nvSpPr>
        <p:spPr>
          <a:xfrm>
            <a:off x="1524000" y="5953780"/>
            <a:ext cx="685800"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t</a:t>
            </a:r>
            <a:r>
              <a:rPr lang="en-US" sz="2800" baseline="-25000" dirty="0">
                <a:solidFill>
                  <a:srgbClr val="FF0000"/>
                </a:solidFill>
                <a:latin typeface="Arial" panose="020B0604020202020204" pitchFamily="34" charset="0"/>
                <a:cs typeface="Arial" panose="020B0604020202020204" pitchFamily="34" charset="0"/>
              </a:rPr>
              <a:t>n+1</a:t>
            </a:r>
            <a:endParaRPr lang="en-US" sz="2800" baseline="-25000" dirty="0">
              <a:latin typeface="Arial" panose="020B0604020202020204" pitchFamily="34" charset="0"/>
              <a:cs typeface="Arial" panose="020B0604020202020204" pitchFamily="34" charset="0"/>
            </a:endParaRPr>
          </a:p>
        </p:txBody>
      </p:sp>
      <p:sp>
        <p:nvSpPr>
          <p:cNvPr id="10" name="TextBox 9"/>
          <p:cNvSpPr txBox="1"/>
          <p:nvPr/>
        </p:nvSpPr>
        <p:spPr>
          <a:xfrm>
            <a:off x="1066800" y="1057870"/>
            <a:ext cx="990600" cy="461665"/>
          </a:xfrm>
          <a:prstGeom prst="rect">
            <a:avLst/>
          </a:prstGeom>
          <a:noFill/>
        </p:spPr>
        <p:txBody>
          <a:bodyPr wrap="square" rtlCol="0">
            <a:spAutoFit/>
          </a:bodyPr>
          <a:lstStyle/>
          <a:p>
            <a:r>
              <a:rPr lang="en-US" sz="2400" dirty="0"/>
              <a:t>Time</a:t>
            </a:r>
          </a:p>
        </p:txBody>
      </p:sp>
      <p:sp>
        <p:nvSpPr>
          <p:cNvPr id="13" name="TextBox 12"/>
          <p:cNvSpPr txBox="1"/>
          <p:nvPr/>
        </p:nvSpPr>
        <p:spPr>
          <a:xfrm>
            <a:off x="1981200" y="1062335"/>
            <a:ext cx="1140847" cy="461665"/>
          </a:xfrm>
          <a:prstGeom prst="rect">
            <a:avLst/>
          </a:prstGeom>
          <a:noFill/>
        </p:spPr>
        <p:txBody>
          <a:bodyPr wrap="square" rtlCol="0">
            <a:spAutoFit/>
          </a:bodyPr>
          <a:lstStyle/>
          <a:p>
            <a:r>
              <a:rPr lang="en-US" sz="2400" dirty="0">
                <a:solidFill>
                  <a:srgbClr val="FF0000"/>
                </a:solidFill>
              </a:rPr>
              <a:t>Reward</a:t>
            </a:r>
          </a:p>
        </p:txBody>
      </p:sp>
      <p:sp>
        <p:nvSpPr>
          <p:cNvPr id="14" name="TextBox 13"/>
          <p:cNvSpPr txBox="1"/>
          <p:nvPr/>
        </p:nvSpPr>
        <p:spPr>
          <a:xfrm>
            <a:off x="3124200" y="1062335"/>
            <a:ext cx="1295400" cy="461665"/>
          </a:xfrm>
          <a:prstGeom prst="rect">
            <a:avLst/>
          </a:prstGeom>
          <a:noFill/>
        </p:spPr>
        <p:txBody>
          <a:bodyPr wrap="square" rtlCol="0">
            <a:spAutoFit/>
          </a:bodyPr>
          <a:lstStyle/>
          <a:p>
            <a:r>
              <a:rPr lang="en-US" sz="2400" dirty="0"/>
              <a:t>Tenant 1</a:t>
            </a:r>
          </a:p>
        </p:txBody>
      </p:sp>
      <p:sp>
        <p:nvSpPr>
          <p:cNvPr id="24" name="TextBox 23"/>
          <p:cNvSpPr txBox="1"/>
          <p:nvPr/>
        </p:nvSpPr>
        <p:spPr>
          <a:xfrm>
            <a:off x="4495800" y="1062335"/>
            <a:ext cx="1371599" cy="461665"/>
          </a:xfrm>
          <a:prstGeom prst="rect">
            <a:avLst/>
          </a:prstGeom>
          <a:noFill/>
        </p:spPr>
        <p:txBody>
          <a:bodyPr wrap="square" rtlCol="0">
            <a:spAutoFit/>
          </a:bodyPr>
          <a:lstStyle/>
          <a:p>
            <a:r>
              <a:rPr lang="en-US" sz="2400" dirty="0"/>
              <a:t>Tenant 2</a:t>
            </a:r>
          </a:p>
        </p:txBody>
      </p:sp>
      <p:sp>
        <p:nvSpPr>
          <p:cNvPr id="28" name="TextBox 27"/>
          <p:cNvSpPr txBox="1"/>
          <p:nvPr/>
        </p:nvSpPr>
        <p:spPr>
          <a:xfrm>
            <a:off x="5791200" y="1062335"/>
            <a:ext cx="1295400" cy="461665"/>
          </a:xfrm>
          <a:prstGeom prst="rect">
            <a:avLst/>
          </a:prstGeom>
          <a:noFill/>
        </p:spPr>
        <p:txBody>
          <a:bodyPr wrap="square" rtlCol="0">
            <a:spAutoFit/>
          </a:bodyPr>
          <a:lstStyle/>
          <a:p>
            <a:r>
              <a:rPr lang="en-US" sz="2400" dirty="0"/>
              <a:t>Tenant 3</a:t>
            </a:r>
          </a:p>
        </p:txBody>
      </p:sp>
      <p:sp>
        <p:nvSpPr>
          <p:cNvPr id="29" name="TextBox 28"/>
          <p:cNvSpPr txBox="1"/>
          <p:nvPr/>
        </p:nvSpPr>
        <p:spPr>
          <a:xfrm>
            <a:off x="7239000" y="1062335"/>
            <a:ext cx="1447800" cy="461665"/>
          </a:xfrm>
          <a:prstGeom prst="rect">
            <a:avLst/>
          </a:prstGeom>
          <a:noFill/>
        </p:spPr>
        <p:txBody>
          <a:bodyPr wrap="square" rtlCol="0">
            <a:spAutoFit/>
          </a:bodyPr>
          <a:lstStyle/>
          <a:p>
            <a:r>
              <a:rPr lang="en-US" sz="2400" dirty="0"/>
              <a:t>Tenant 4</a:t>
            </a:r>
          </a:p>
        </p:txBody>
      </p:sp>
      <p:pic>
        <p:nvPicPr>
          <p:cNvPr id="47" name="Picture 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8676" y="5105400"/>
            <a:ext cx="107507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52413" y="564974"/>
            <a:ext cx="1019387" cy="578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304800" y="533400"/>
            <a:ext cx="1661746" cy="461665"/>
          </a:xfrm>
          <a:prstGeom prst="rect">
            <a:avLst/>
          </a:prstGeom>
          <a:noFill/>
        </p:spPr>
        <p:txBody>
          <a:bodyPr wrap="square" rtlCol="0">
            <a:spAutoFit/>
          </a:bodyPr>
          <a:lstStyle/>
          <a:p>
            <a:r>
              <a:rPr lang="en-US" sz="2400" dirty="0"/>
              <a:t>EDR target:</a:t>
            </a:r>
          </a:p>
        </p:txBody>
      </p:sp>
      <p:pic>
        <p:nvPicPr>
          <p:cNvPr id="39" name="Picture 38"/>
          <p:cNvPicPr>
            <a:picLocks noChangeAspect="1"/>
          </p:cNvPicPr>
          <p:nvPr/>
        </p:nvPicPr>
        <p:blipFill>
          <a:blip r:embed="rId22"/>
          <a:stretch>
            <a:fillRect/>
          </a:stretch>
        </p:blipFill>
        <p:spPr>
          <a:xfrm>
            <a:off x="2276475" y="4191000"/>
            <a:ext cx="238125" cy="457200"/>
          </a:xfrm>
          <a:prstGeom prst="rect">
            <a:avLst/>
          </a:prstGeom>
        </p:spPr>
      </p:pic>
      <p:pic>
        <p:nvPicPr>
          <p:cNvPr id="40" name="Picture 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48400" y="5943600"/>
            <a:ext cx="328893" cy="7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
            <a:extLst>
              <a:ext uri="{FF2B5EF4-FFF2-40B4-BE49-F238E27FC236}">
                <a16:creationId xmlns:a16="http://schemas.microsoft.com/office/drawing/2014/main" id="{86E5170E-4F1D-42B7-A1F2-475000D57DCF}"/>
              </a:ext>
            </a:extLst>
          </p:cNvPr>
          <p:cNvPicPr>
            <a:picLocks noChangeAspect="1"/>
          </p:cNvPicPr>
          <p:nvPr/>
        </p:nvPicPr>
        <p:blipFill>
          <a:blip r:embed="rId23"/>
          <a:stretch>
            <a:fillRect/>
          </a:stretch>
        </p:blipFill>
        <p:spPr>
          <a:xfrm>
            <a:off x="304800" y="1294798"/>
            <a:ext cx="838200" cy="1056688"/>
          </a:xfrm>
          <a:prstGeom prst="rect">
            <a:avLst/>
          </a:prstGeom>
        </p:spPr>
      </p:pic>
      <p:pic>
        <p:nvPicPr>
          <p:cNvPr id="42"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05612" y="4648201"/>
            <a:ext cx="589788" cy="39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67812" y="609600"/>
            <a:ext cx="589788" cy="4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82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anim calcmode="lin" valueType="num">
                                      <p:cBhvr additive="base">
                                        <p:cTn id="21" dur="500" fill="hold"/>
                                        <p:tgtEl>
                                          <p:spTgt spid="2053"/>
                                        </p:tgtEl>
                                        <p:attrNameLst>
                                          <p:attrName>ppt_x</p:attrName>
                                        </p:attrNameLst>
                                      </p:cBhvr>
                                      <p:tavLst>
                                        <p:tav tm="0">
                                          <p:val>
                                            <p:strVal val="#ppt_x"/>
                                          </p:val>
                                        </p:tav>
                                        <p:tav tm="100000">
                                          <p:val>
                                            <p:strVal val="#ppt_x"/>
                                          </p:val>
                                        </p:tav>
                                      </p:tavLst>
                                    </p:anim>
                                    <p:anim calcmode="lin" valueType="num">
                                      <p:cBhvr additive="base">
                                        <p:cTn id="2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54"/>
                                        </p:tgtEl>
                                        <p:attrNameLst>
                                          <p:attrName>style.visibility</p:attrName>
                                        </p:attrNameLst>
                                      </p:cBhvr>
                                      <p:to>
                                        <p:strVal val="visible"/>
                                      </p:to>
                                    </p:set>
                                    <p:anim calcmode="lin" valueType="num">
                                      <p:cBhvr additive="base">
                                        <p:cTn id="43" dur="500" fill="hold"/>
                                        <p:tgtEl>
                                          <p:spTgt spid="2054"/>
                                        </p:tgtEl>
                                        <p:attrNameLst>
                                          <p:attrName>ppt_x</p:attrName>
                                        </p:attrNameLst>
                                      </p:cBhvr>
                                      <p:tavLst>
                                        <p:tav tm="0">
                                          <p:val>
                                            <p:strVal val="#ppt_x"/>
                                          </p:val>
                                        </p:tav>
                                        <p:tav tm="100000">
                                          <p:val>
                                            <p:strVal val="#ppt_x"/>
                                          </p:val>
                                        </p:tav>
                                      </p:tavLst>
                                    </p:anim>
                                    <p:anim calcmode="lin" valueType="num">
                                      <p:cBhvr additive="base">
                                        <p:cTn id="44" dur="500" fill="hold"/>
                                        <p:tgtEl>
                                          <p:spTgt spid="205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5"/>
                                        </p:tgtEl>
                                        <p:attrNameLst>
                                          <p:attrName>style.visibility</p:attrName>
                                        </p:attrNameLst>
                                      </p:cBhvr>
                                      <p:to>
                                        <p:strVal val="visible"/>
                                      </p:to>
                                    </p:set>
                                    <p:anim calcmode="lin" valueType="num">
                                      <p:cBhvr additive="base">
                                        <p:cTn id="47" dur="500" fill="hold"/>
                                        <p:tgtEl>
                                          <p:spTgt spid="2055"/>
                                        </p:tgtEl>
                                        <p:attrNameLst>
                                          <p:attrName>ppt_x</p:attrName>
                                        </p:attrNameLst>
                                      </p:cBhvr>
                                      <p:tavLst>
                                        <p:tav tm="0">
                                          <p:val>
                                            <p:strVal val="#ppt_x"/>
                                          </p:val>
                                        </p:tav>
                                        <p:tav tm="100000">
                                          <p:val>
                                            <p:strVal val="#ppt_x"/>
                                          </p:val>
                                        </p:tav>
                                      </p:tavLst>
                                    </p:anim>
                                    <p:anim calcmode="lin" valueType="num">
                                      <p:cBhvr additive="base">
                                        <p:cTn id="48" dur="500" fill="hold"/>
                                        <p:tgtEl>
                                          <p:spTgt spid="205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56"/>
                                        </p:tgtEl>
                                        <p:attrNameLst>
                                          <p:attrName>style.visibility</p:attrName>
                                        </p:attrNameLst>
                                      </p:cBhvr>
                                      <p:to>
                                        <p:strVal val="visible"/>
                                      </p:to>
                                    </p:set>
                                    <p:anim calcmode="lin" valueType="num">
                                      <p:cBhvr additive="base">
                                        <p:cTn id="51" dur="500" fill="hold"/>
                                        <p:tgtEl>
                                          <p:spTgt spid="2056"/>
                                        </p:tgtEl>
                                        <p:attrNameLst>
                                          <p:attrName>ppt_x</p:attrName>
                                        </p:attrNameLst>
                                      </p:cBhvr>
                                      <p:tavLst>
                                        <p:tav tm="0">
                                          <p:val>
                                            <p:strVal val="#ppt_x"/>
                                          </p:val>
                                        </p:tav>
                                        <p:tav tm="100000">
                                          <p:val>
                                            <p:strVal val="#ppt_x"/>
                                          </p:val>
                                        </p:tav>
                                      </p:tavLst>
                                    </p:anim>
                                    <p:anim calcmode="lin" valueType="num">
                                      <p:cBhvr additive="base">
                                        <p:cTn id="52" dur="500" fill="hold"/>
                                        <p:tgtEl>
                                          <p:spTgt spid="205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57"/>
                                        </p:tgtEl>
                                        <p:attrNameLst>
                                          <p:attrName>style.visibility</p:attrName>
                                        </p:attrNameLst>
                                      </p:cBhvr>
                                      <p:to>
                                        <p:strVal val="visible"/>
                                      </p:to>
                                    </p:set>
                                    <p:anim calcmode="lin" valueType="num">
                                      <p:cBhvr additive="base">
                                        <p:cTn id="67" dur="500" fill="hold"/>
                                        <p:tgtEl>
                                          <p:spTgt spid="2057"/>
                                        </p:tgtEl>
                                        <p:attrNameLst>
                                          <p:attrName>ppt_x</p:attrName>
                                        </p:attrNameLst>
                                      </p:cBhvr>
                                      <p:tavLst>
                                        <p:tav tm="0">
                                          <p:val>
                                            <p:strVal val="#ppt_x"/>
                                          </p:val>
                                        </p:tav>
                                        <p:tav tm="100000">
                                          <p:val>
                                            <p:strVal val="#ppt_x"/>
                                          </p:val>
                                        </p:tav>
                                      </p:tavLst>
                                    </p:anim>
                                    <p:anim calcmode="lin" valueType="num">
                                      <p:cBhvr additive="base">
                                        <p:cTn id="68" dur="500" fill="hold"/>
                                        <p:tgtEl>
                                          <p:spTgt spid="205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058"/>
                                        </p:tgtEl>
                                        <p:attrNameLst>
                                          <p:attrName>style.visibility</p:attrName>
                                        </p:attrNameLst>
                                      </p:cBhvr>
                                      <p:to>
                                        <p:strVal val="visible"/>
                                      </p:to>
                                    </p:set>
                                    <p:anim calcmode="lin" valueType="num">
                                      <p:cBhvr additive="base">
                                        <p:cTn id="85" dur="500" fill="hold"/>
                                        <p:tgtEl>
                                          <p:spTgt spid="2058"/>
                                        </p:tgtEl>
                                        <p:attrNameLst>
                                          <p:attrName>ppt_x</p:attrName>
                                        </p:attrNameLst>
                                      </p:cBhvr>
                                      <p:tavLst>
                                        <p:tav tm="0">
                                          <p:val>
                                            <p:strVal val="#ppt_x"/>
                                          </p:val>
                                        </p:tav>
                                        <p:tav tm="100000">
                                          <p:val>
                                            <p:strVal val="#ppt_x"/>
                                          </p:val>
                                        </p:tav>
                                      </p:tavLst>
                                    </p:anim>
                                    <p:anim calcmode="lin" valueType="num">
                                      <p:cBhvr additive="base">
                                        <p:cTn id="86"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500" fill="hold"/>
                                        <p:tgtEl>
                                          <p:spTgt spid="39"/>
                                        </p:tgtEl>
                                        <p:attrNameLst>
                                          <p:attrName>ppt_x</p:attrName>
                                        </p:attrNameLst>
                                      </p:cBhvr>
                                      <p:tavLst>
                                        <p:tav tm="0">
                                          <p:val>
                                            <p:strVal val="#ppt_x"/>
                                          </p:val>
                                        </p:tav>
                                        <p:tav tm="100000">
                                          <p:val>
                                            <p:strVal val="#ppt_x"/>
                                          </p:val>
                                        </p:tav>
                                      </p:tavLst>
                                    </p:anim>
                                    <p:anim calcmode="lin" valueType="num">
                                      <p:cBhvr additive="base">
                                        <p:cTn id="9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fill="hold"/>
                                        <p:tgtEl>
                                          <p:spTgt spid="35"/>
                                        </p:tgtEl>
                                        <p:attrNameLst>
                                          <p:attrName>ppt_x</p:attrName>
                                        </p:attrNameLst>
                                      </p:cBhvr>
                                      <p:tavLst>
                                        <p:tav tm="0">
                                          <p:val>
                                            <p:strVal val="#ppt_x"/>
                                          </p:val>
                                        </p:tav>
                                        <p:tav tm="100000">
                                          <p:val>
                                            <p:strVal val="#ppt_x"/>
                                          </p:val>
                                        </p:tav>
                                      </p:tavLst>
                                    </p:anim>
                                    <p:anim calcmode="lin" valueType="num">
                                      <p:cBhvr additive="base">
                                        <p:cTn id="98" dur="500" fill="hold"/>
                                        <p:tgtEl>
                                          <p:spTgt spid="35"/>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059"/>
                                        </p:tgtEl>
                                        <p:attrNameLst>
                                          <p:attrName>style.visibility</p:attrName>
                                        </p:attrNameLst>
                                      </p:cBhvr>
                                      <p:to>
                                        <p:strVal val="visible"/>
                                      </p:to>
                                    </p:set>
                                    <p:anim calcmode="lin" valueType="num">
                                      <p:cBhvr additive="base">
                                        <p:cTn id="101" dur="500" fill="hold"/>
                                        <p:tgtEl>
                                          <p:spTgt spid="2059"/>
                                        </p:tgtEl>
                                        <p:attrNameLst>
                                          <p:attrName>ppt_x</p:attrName>
                                        </p:attrNameLst>
                                      </p:cBhvr>
                                      <p:tavLst>
                                        <p:tav tm="0">
                                          <p:val>
                                            <p:strVal val="#ppt_x"/>
                                          </p:val>
                                        </p:tav>
                                        <p:tav tm="100000">
                                          <p:val>
                                            <p:strVal val="#ppt_x"/>
                                          </p:val>
                                        </p:tav>
                                      </p:tavLst>
                                    </p:anim>
                                    <p:anim calcmode="lin" valueType="num">
                                      <p:cBhvr additive="base">
                                        <p:cTn id="102" dur="500" fill="hold"/>
                                        <p:tgtEl>
                                          <p:spTgt spid="2059"/>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060"/>
                                        </p:tgtEl>
                                        <p:attrNameLst>
                                          <p:attrName>style.visibility</p:attrName>
                                        </p:attrNameLst>
                                      </p:cBhvr>
                                      <p:to>
                                        <p:strVal val="visible"/>
                                      </p:to>
                                    </p:set>
                                    <p:anim calcmode="lin" valueType="num">
                                      <p:cBhvr additive="base">
                                        <p:cTn id="107" dur="500" fill="hold"/>
                                        <p:tgtEl>
                                          <p:spTgt spid="2060"/>
                                        </p:tgtEl>
                                        <p:attrNameLst>
                                          <p:attrName>ppt_x</p:attrName>
                                        </p:attrNameLst>
                                      </p:cBhvr>
                                      <p:tavLst>
                                        <p:tav tm="0">
                                          <p:val>
                                            <p:strVal val="#ppt_x"/>
                                          </p:val>
                                        </p:tav>
                                        <p:tav tm="100000">
                                          <p:val>
                                            <p:strVal val="#ppt_x"/>
                                          </p:val>
                                        </p:tav>
                                      </p:tavLst>
                                    </p:anim>
                                    <p:anim calcmode="lin" valueType="num">
                                      <p:cBhvr additive="base">
                                        <p:cTn id="108" dur="500" fill="hold"/>
                                        <p:tgtEl>
                                          <p:spTgt spid="206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additive="base">
                                        <p:cTn id="111" dur="500" fill="hold"/>
                                        <p:tgtEl>
                                          <p:spTgt spid="20"/>
                                        </p:tgtEl>
                                        <p:attrNameLst>
                                          <p:attrName>ppt_x</p:attrName>
                                        </p:attrNameLst>
                                      </p:cBhvr>
                                      <p:tavLst>
                                        <p:tav tm="0">
                                          <p:val>
                                            <p:strVal val="#ppt_x"/>
                                          </p:val>
                                        </p:tav>
                                        <p:tav tm="100000">
                                          <p:val>
                                            <p:strVal val="#ppt_x"/>
                                          </p:val>
                                        </p:tav>
                                      </p:tavLst>
                                    </p:anim>
                                    <p:anim calcmode="lin" valueType="num">
                                      <p:cBhvr additive="base">
                                        <p:cTn id="112" dur="500" fill="hold"/>
                                        <p:tgtEl>
                                          <p:spTgt spid="2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additive="base">
                                        <p:cTn id="115" dur="500" fill="hold"/>
                                        <p:tgtEl>
                                          <p:spTgt spid="21"/>
                                        </p:tgtEl>
                                        <p:attrNameLst>
                                          <p:attrName>ppt_x</p:attrName>
                                        </p:attrNameLst>
                                      </p:cBhvr>
                                      <p:tavLst>
                                        <p:tav tm="0">
                                          <p:val>
                                            <p:strVal val="#ppt_x"/>
                                          </p:val>
                                        </p:tav>
                                        <p:tav tm="100000">
                                          <p:val>
                                            <p:strVal val="#ppt_x"/>
                                          </p:val>
                                        </p:tav>
                                      </p:tavLst>
                                    </p:anim>
                                    <p:anim calcmode="lin" valueType="num">
                                      <p:cBhvr additive="base">
                                        <p:cTn id="116" dur="500" fill="hold"/>
                                        <p:tgtEl>
                                          <p:spTgt spid="2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2"/>
                                        </p:tgtEl>
                                        <p:attrNameLst>
                                          <p:attrName>style.visibility</p:attrName>
                                        </p:attrNameLst>
                                      </p:cBhvr>
                                      <p:to>
                                        <p:strVal val="visible"/>
                                      </p:to>
                                    </p:set>
                                    <p:anim calcmode="lin" valueType="num">
                                      <p:cBhvr additive="base">
                                        <p:cTn id="119" dur="500" fill="hold"/>
                                        <p:tgtEl>
                                          <p:spTgt spid="22"/>
                                        </p:tgtEl>
                                        <p:attrNameLst>
                                          <p:attrName>ppt_x</p:attrName>
                                        </p:attrNameLst>
                                      </p:cBhvr>
                                      <p:tavLst>
                                        <p:tav tm="0">
                                          <p:val>
                                            <p:strVal val="#ppt_x"/>
                                          </p:val>
                                        </p:tav>
                                        <p:tav tm="100000">
                                          <p:val>
                                            <p:strVal val="#ppt_x"/>
                                          </p:val>
                                        </p:tav>
                                      </p:tavLst>
                                    </p:anim>
                                    <p:anim calcmode="lin" valueType="num">
                                      <p:cBhvr additive="base">
                                        <p:cTn id="1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47"/>
                                        </p:tgtEl>
                                        <p:attrNameLst>
                                          <p:attrName>style.visibility</p:attrName>
                                        </p:attrNameLst>
                                      </p:cBhvr>
                                      <p:to>
                                        <p:strVal val="visible"/>
                                      </p:to>
                                    </p:set>
                                    <p:anim calcmode="lin" valueType="num">
                                      <p:cBhvr additive="base">
                                        <p:cTn id="125" dur="500" fill="hold"/>
                                        <p:tgtEl>
                                          <p:spTgt spid="47"/>
                                        </p:tgtEl>
                                        <p:attrNameLst>
                                          <p:attrName>ppt_x</p:attrName>
                                        </p:attrNameLst>
                                      </p:cBhvr>
                                      <p:tavLst>
                                        <p:tav tm="0">
                                          <p:val>
                                            <p:strVal val="#ppt_x"/>
                                          </p:val>
                                        </p:tav>
                                        <p:tav tm="100000">
                                          <p:val>
                                            <p:strVal val="#ppt_x"/>
                                          </p:val>
                                        </p:tav>
                                      </p:tavLst>
                                    </p:anim>
                                    <p:anim calcmode="lin" valueType="num">
                                      <p:cBhvr additive="base">
                                        <p:cTn id="126" dur="500" fill="hold"/>
                                        <p:tgtEl>
                                          <p:spTgt spid="47"/>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2"/>
                                        </p:tgtEl>
                                        <p:attrNameLst>
                                          <p:attrName>style.visibility</p:attrName>
                                        </p:attrNameLst>
                                      </p:cBhvr>
                                      <p:to>
                                        <p:strVal val="visible"/>
                                      </p:to>
                                    </p:set>
                                    <p:anim calcmode="lin" valueType="num">
                                      <p:cBhvr additive="base">
                                        <p:cTn id="129" dur="500" fill="hold"/>
                                        <p:tgtEl>
                                          <p:spTgt spid="42"/>
                                        </p:tgtEl>
                                        <p:attrNameLst>
                                          <p:attrName>ppt_x</p:attrName>
                                        </p:attrNameLst>
                                      </p:cBhvr>
                                      <p:tavLst>
                                        <p:tav tm="0">
                                          <p:val>
                                            <p:strVal val="#ppt_x"/>
                                          </p:val>
                                        </p:tav>
                                        <p:tav tm="100000">
                                          <p:val>
                                            <p:strVal val="#ppt_x"/>
                                          </p:val>
                                        </p:tav>
                                      </p:tavLst>
                                    </p:anim>
                                    <p:anim calcmode="lin" valueType="num">
                                      <p:cBhvr additive="base">
                                        <p:cTn id="130" dur="500" fill="hold"/>
                                        <p:tgtEl>
                                          <p:spTgt spid="42"/>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8"/>
                                        </p:tgtEl>
                                        <p:attrNameLst>
                                          <p:attrName>style.visibility</p:attrName>
                                        </p:attrNameLst>
                                      </p:cBhvr>
                                      <p:to>
                                        <p:strVal val="visible"/>
                                      </p:to>
                                    </p:set>
                                    <p:anim calcmode="lin" valueType="num">
                                      <p:cBhvr additive="base">
                                        <p:cTn id="133" dur="500" fill="hold"/>
                                        <p:tgtEl>
                                          <p:spTgt spid="8"/>
                                        </p:tgtEl>
                                        <p:attrNameLst>
                                          <p:attrName>ppt_x</p:attrName>
                                        </p:attrNameLst>
                                      </p:cBhvr>
                                      <p:tavLst>
                                        <p:tav tm="0">
                                          <p:val>
                                            <p:strVal val="#ppt_x"/>
                                          </p:val>
                                        </p:tav>
                                        <p:tav tm="100000">
                                          <p:val>
                                            <p:strVal val="#ppt_x"/>
                                          </p:val>
                                        </p:tav>
                                      </p:tavLst>
                                    </p:anim>
                                    <p:anim calcmode="lin" valueType="num">
                                      <p:cBhvr additive="base">
                                        <p:cTn id="1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2062"/>
                                        </p:tgtEl>
                                        <p:attrNameLst>
                                          <p:attrName>style.visibility</p:attrName>
                                        </p:attrNameLst>
                                      </p:cBhvr>
                                      <p:to>
                                        <p:strVal val="visible"/>
                                      </p:to>
                                    </p:set>
                                    <p:anim calcmode="lin" valueType="num">
                                      <p:cBhvr additive="base">
                                        <p:cTn id="143" dur="500" fill="hold"/>
                                        <p:tgtEl>
                                          <p:spTgt spid="2062"/>
                                        </p:tgtEl>
                                        <p:attrNameLst>
                                          <p:attrName>ppt_x</p:attrName>
                                        </p:attrNameLst>
                                      </p:cBhvr>
                                      <p:tavLst>
                                        <p:tav tm="0">
                                          <p:val>
                                            <p:strVal val="#ppt_x"/>
                                          </p:val>
                                        </p:tav>
                                        <p:tav tm="100000">
                                          <p:val>
                                            <p:strVal val="#ppt_x"/>
                                          </p:val>
                                        </p:tav>
                                      </p:tavLst>
                                    </p:anim>
                                    <p:anim calcmode="lin" valueType="num">
                                      <p:cBhvr additive="base">
                                        <p:cTn id="144" dur="500" fill="hold"/>
                                        <p:tgtEl>
                                          <p:spTgt spid="2062"/>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25"/>
                                        </p:tgtEl>
                                        <p:attrNameLst>
                                          <p:attrName>style.visibility</p:attrName>
                                        </p:attrNameLst>
                                      </p:cBhvr>
                                      <p:to>
                                        <p:strVal val="visible"/>
                                      </p:to>
                                    </p:set>
                                    <p:anim calcmode="lin" valueType="num">
                                      <p:cBhvr additive="base">
                                        <p:cTn id="149" dur="500" fill="hold"/>
                                        <p:tgtEl>
                                          <p:spTgt spid="25"/>
                                        </p:tgtEl>
                                        <p:attrNameLst>
                                          <p:attrName>ppt_x</p:attrName>
                                        </p:attrNameLst>
                                      </p:cBhvr>
                                      <p:tavLst>
                                        <p:tav tm="0">
                                          <p:val>
                                            <p:strVal val="#ppt_x"/>
                                          </p:val>
                                        </p:tav>
                                        <p:tav tm="100000">
                                          <p:val>
                                            <p:strVal val="#ppt_x"/>
                                          </p:val>
                                        </p:tav>
                                      </p:tavLst>
                                    </p:anim>
                                    <p:anim calcmode="lin" valueType="num">
                                      <p:cBhvr additive="base">
                                        <p:cTn id="150" dur="500" fill="hold"/>
                                        <p:tgtEl>
                                          <p:spTgt spid="25"/>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26"/>
                                        </p:tgtEl>
                                        <p:attrNameLst>
                                          <p:attrName>style.visibility</p:attrName>
                                        </p:attrNameLst>
                                      </p:cBhvr>
                                      <p:to>
                                        <p:strVal val="visible"/>
                                      </p:to>
                                    </p:set>
                                    <p:anim calcmode="lin" valueType="num">
                                      <p:cBhvr additive="base">
                                        <p:cTn id="153" dur="500" fill="hold"/>
                                        <p:tgtEl>
                                          <p:spTgt spid="26"/>
                                        </p:tgtEl>
                                        <p:attrNameLst>
                                          <p:attrName>ppt_x</p:attrName>
                                        </p:attrNameLst>
                                      </p:cBhvr>
                                      <p:tavLst>
                                        <p:tav tm="0">
                                          <p:val>
                                            <p:strVal val="#ppt_x"/>
                                          </p:val>
                                        </p:tav>
                                        <p:tav tm="100000">
                                          <p:val>
                                            <p:strVal val="#ppt_x"/>
                                          </p:val>
                                        </p:tav>
                                      </p:tavLst>
                                    </p:anim>
                                    <p:anim calcmode="lin" valueType="num">
                                      <p:cBhvr additive="base">
                                        <p:cTn id="154" dur="500" fill="hold"/>
                                        <p:tgtEl>
                                          <p:spTgt spid="26"/>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0"/>
                                        </p:tgtEl>
                                        <p:attrNameLst>
                                          <p:attrName>style.visibility</p:attrName>
                                        </p:attrNameLst>
                                      </p:cBhvr>
                                      <p:to>
                                        <p:strVal val="visible"/>
                                      </p:to>
                                    </p:set>
                                    <p:anim calcmode="lin" valueType="num">
                                      <p:cBhvr additive="base">
                                        <p:cTn id="157" dur="500" fill="hold"/>
                                        <p:tgtEl>
                                          <p:spTgt spid="40"/>
                                        </p:tgtEl>
                                        <p:attrNameLst>
                                          <p:attrName>ppt_x</p:attrName>
                                        </p:attrNameLst>
                                      </p:cBhvr>
                                      <p:tavLst>
                                        <p:tav tm="0">
                                          <p:val>
                                            <p:strVal val="#ppt_x"/>
                                          </p:val>
                                        </p:tav>
                                        <p:tav tm="100000">
                                          <p:val>
                                            <p:strVal val="#ppt_x"/>
                                          </p:val>
                                        </p:tav>
                                      </p:tavLst>
                                    </p:anim>
                                    <p:anim calcmode="lin" valueType="num">
                                      <p:cBhvr additive="base">
                                        <p:cTn id="158" dur="500" fill="hold"/>
                                        <p:tgtEl>
                                          <p:spTgt spid="40"/>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27"/>
                                        </p:tgtEl>
                                        <p:attrNameLst>
                                          <p:attrName>style.visibility</p:attrName>
                                        </p:attrNameLst>
                                      </p:cBhvr>
                                      <p:to>
                                        <p:strVal val="visible"/>
                                      </p:to>
                                    </p:set>
                                    <p:anim calcmode="lin" valueType="num">
                                      <p:cBhvr additive="base">
                                        <p:cTn id="161" dur="500" fill="hold"/>
                                        <p:tgtEl>
                                          <p:spTgt spid="27"/>
                                        </p:tgtEl>
                                        <p:attrNameLst>
                                          <p:attrName>ppt_x</p:attrName>
                                        </p:attrNameLst>
                                      </p:cBhvr>
                                      <p:tavLst>
                                        <p:tav tm="0">
                                          <p:val>
                                            <p:strVal val="#ppt_x"/>
                                          </p:val>
                                        </p:tav>
                                        <p:tav tm="100000">
                                          <p:val>
                                            <p:strVal val="#ppt_x"/>
                                          </p:val>
                                        </p:tav>
                                      </p:tavLst>
                                    </p:anim>
                                    <p:anim calcmode="lin" valueType="num">
                                      <p:cBhvr additive="base">
                                        <p:cTn id="1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p:bldP spid="35" grpId="0"/>
      <p:bldP spid="36" grpId="0"/>
      <p:bldP spid="10" grpId="0"/>
      <p:bldP spid="13" grpId="0"/>
      <p:bldP spid="14" grpId="0"/>
      <p:bldP spid="24"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Privacy in Descending Clock Auction</a:t>
            </a:r>
          </a:p>
        </p:txBody>
      </p:sp>
      <p:sp>
        <p:nvSpPr>
          <p:cNvPr id="25" name="Rectangle 24"/>
          <p:cNvSpPr/>
          <p:nvPr/>
        </p:nvSpPr>
        <p:spPr>
          <a:xfrm>
            <a:off x="457200" y="2594550"/>
            <a:ext cx="8229600" cy="4339650"/>
          </a:xfrm>
          <a:prstGeom prst="rect">
            <a:avLst/>
          </a:prstGeom>
        </p:spPr>
        <p:txBody>
          <a:bodyPr wrap="square">
            <a:spAutoFit/>
          </a:bodyPr>
          <a:lstStyle/>
          <a:p>
            <a:r>
              <a:rPr lang="en-US" sz="2400" dirty="0">
                <a:solidFill>
                  <a:srgbClr val="FF0000"/>
                </a:solidFill>
              </a:rPr>
              <a:t>Modified Homomorphic Encryption :</a:t>
            </a:r>
          </a:p>
          <a:p>
            <a:endParaRPr lang="en-US" sz="2400" dirty="0"/>
          </a:p>
          <a:p>
            <a:pPr marL="285750" indent="-285750">
              <a:buFont typeface="Arial" panose="020B0604020202020204" pitchFamily="34" charset="0"/>
              <a:buChar char="•"/>
            </a:pPr>
            <a:r>
              <a:rPr lang="en-US" sz="2400" dirty="0"/>
              <a:t>Cyclic group </a:t>
            </a:r>
            <a:r>
              <a:rPr lang="en-US" sz="2400" dirty="0">
                <a:solidFill>
                  <a:srgbClr val="FF0000"/>
                </a:solidFill>
                <a:latin typeface="Monotype Corsiva" panose="03010101010201010101" pitchFamily="66" charset="0"/>
              </a:rPr>
              <a:t>G</a:t>
            </a:r>
            <a:r>
              <a:rPr lang="en-US" sz="2400" dirty="0">
                <a:latin typeface="Monotype Corsiva" panose="03010101010201010101" pitchFamily="66" charset="0"/>
              </a:rPr>
              <a:t> </a:t>
            </a:r>
            <a:r>
              <a:rPr lang="en-US" sz="2400" dirty="0"/>
              <a:t>of prime order </a:t>
            </a:r>
            <a:r>
              <a:rPr lang="en-US" sz="2400" dirty="0">
                <a:solidFill>
                  <a:srgbClr val="FF0000"/>
                </a:solidFill>
                <a:latin typeface="Monotype Corsiva" panose="03010101010201010101" pitchFamily="66" charset="0"/>
              </a:rPr>
              <a:t>p</a:t>
            </a:r>
          </a:p>
          <a:p>
            <a:pPr marL="285750" indent="-285750">
              <a:buFont typeface="Arial" panose="020B0604020202020204" pitchFamily="34" charset="0"/>
              <a:buChar char="•"/>
            </a:pPr>
            <a:r>
              <a:rPr lang="en-US" sz="2400" dirty="0"/>
              <a:t>Generator </a:t>
            </a:r>
            <a:r>
              <a:rPr lang="en-US" sz="2400" dirty="0">
                <a:solidFill>
                  <a:srgbClr val="FF0000"/>
                </a:solidFill>
                <a:latin typeface="Monotype Corsiva" panose="03010101010201010101" pitchFamily="66" charset="0"/>
              </a:rPr>
              <a:t>g </a:t>
            </a:r>
            <a:r>
              <a:rPr lang="en-US" sz="2400" dirty="0">
                <a:solidFill>
                  <a:srgbClr val="FF0000"/>
                </a:solidFill>
              </a:rPr>
              <a:t>∈</a:t>
            </a:r>
            <a:r>
              <a:rPr lang="en-US" sz="2400" i="1" dirty="0"/>
              <a:t> </a:t>
            </a:r>
            <a:r>
              <a:rPr lang="en-US" sz="2400" dirty="0">
                <a:solidFill>
                  <a:srgbClr val="FF0000"/>
                </a:solidFill>
                <a:latin typeface="Monotype Corsiva" panose="03010101010201010101" pitchFamily="66" charset="0"/>
              </a:rPr>
              <a:t>G</a:t>
            </a:r>
          </a:p>
          <a:p>
            <a:pPr marL="285750" indent="-285750">
              <a:buFont typeface="Arial" panose="020B0604020202020204" pitchFamily="34" charset="0"/>
              <a:buChar char="•"/>
            </a:pPr>
            <a:r>
              <a:rPr lang="en-US" sz="2400" dirty="0"/>
              <a:t>Hash function </a:t>
            </a:r>
            <a:r>
              <a:rPr lang="en-US" sz="2400" dirty="0">
                <a:latin typeface="Monotype Corsiva" panose="03010101010201010101" pitchFamily="66" charset="0"/>
              </a:rPr>
              <a:t> </a:t>
            </a:r>
            <a:r>
              <a:rPr lang="en-US" sz="2400" dirty="0">
                <a:solidFill>
                  <a:srgbClr val="FF0000"/>
                </a:solidFill>
                <a:latin typeface="Monotype Corsiva" panose="03010101010201010101" pitchFamily="66" charset="0"/>
              </a:rPr>
              <a:t>H : Z       G</a:t>
            </a:r>
          </a:p>
          <a:p>
            <a:pPr marL="285750" indent="-285750">
              <a:buFont typeface="Arial" panose="020B0604020202020204" pitchFamily="34" charset="0"/>
              <a:buChar char="•"/>
            </a:pPr>
            <a:r>
              <a:rPr lang="en-US" sz="2400" dirty="0"/>
              <a:t>Keys </a:t>
            </a:r>
            <a:r>
              <a:rPr lang="en-US" sz="2400" dirty="0">
                <a:solidFill>
                  <a:srgbClr val="0000FF"/>
                </a:solidFill>
              </a:rPr>
              <a:t>sk</a:t>
            </a:r>
            <a:r>
              <a:rPr lang="en-US" sz="2400" baseline="-25000" dirty="0">
                <a:solidFill>
                  <a:srgbClr val="0000FF"/>
                </a:solidFill>
              </a:rPr>
              <a:t>1</a:t>
            </a:r>
            <a:r>
              <a:rPr lang="en-US" sz="2400" dirty="0">
                <a:solidFill>
                  <a:srgbClr val="0000FF"/>
                </a:solidFill>
              </a:rPr>
              <a:t>,sk</a:t>
            </a:r>
            <a:r>
              <a:rPr lang="en-US" sz="2400" baseline="-25000" dirty="0">
                <a:solidFill>
                  <a:srgbClr val="0000FF"/>
                </a:solidFill>
              </a:rPr>
              <a:t>2 </a:t>
            </a:r>
            <a:r>
              <a:rPr lang="en-US" sz="2400" dirty="0">
                <a:solidFill>
                  <a:srgbClr val="0000FF"/>
                </a:solidFill>
              </a:rPr>
              <a:t>… </a:t>
            </a:r>
            <a:r>
              <a:rPr lang="en-US" sz="2400" dirty="0" err="1">
                <a:solidFill>
                  <a:srgbClr val="0000FF"/>
                </a:solidFill>
              </a:rPr>
              <a:t>sk</a:t>
            </a:r>
            <a:r>
              <a:rPr lang="en-US" sz="2400" baseline="-25000" dirty="0" err="1">
                <a:solidFill>
                  <a:srgbClr val="0000FF"/>
                </a:solidFill>
              </a:rPr>
              <a:t>n</a:t>
            </a:r>
            <a:r>
              <a:rPr lang="en-US" sz="2400" baseline="-25000" dirty="0">
                <a:solidFill>
                  <a:srgbClr val="0000FF"/>
                </a:solidFill>
              </a:rPr>
              <a:t> </a:t>
            </a:r>
            <a:r>
              <a:rPr lang="en-US" sz="2400" dirty="0">
                <a:solidFill>
                  <a:srgbClr val="FF0000"/>
                </a:solidFill>
              </a:rPr>
              <a:t>∈ </a:t>
            </a:r>
            <a:r>
              <a:rPr lang="en-US" sz="2400" dirty="0" err="1">
                <a:solidFill>
                  <a:srgbClr val="0000FF"/>
                </a:solidFill>
                <a:latin typeface="Monotype Corsiva" panose="03010101010201010101" pitchFamily="66" charset="0"/>
              </a:rPr>
              <a:t>Z</a:t>
            </a:r>
            <a:r>
              <a:rPr lang="en-US" sz="2400" baseline="-25000" dirty="0" err="1">
                <a:solidFill>
                  <a:srgbClr val="0000FF"/>
                </a:solidFill>
                <a:latin typeface="Monotype Corsiva" panose="03010101010201010101" pitchFamily="66" charset="0"/>
              </a:rPr>
              <a:t>p</a:t>
            </a:r>
            <a:endParaRPr lang="en-US" sz="2400" baseline="-25000" dirty="0">
              <a:solidFill>
                <a:srgbClr val="0000FF"/>
              </a:solidFill>
              <a:latin typeface="Monotype Corsiva" panose="03010101010201010101" pitchFamily="66" charset="0"/>
            </a:endParaRPr>
          </a:p>
          <a:p>
            <a:pPr marL="285750" indent="-285750">
              <a:buFont typeface="Arial" panose="020B0604020202020204" pitchFamily="34" charset="0"/>
              <a:buChar char="•"/>
            </a:pPr>
            <a:endParaRPr lang="en-US" sz="2400" baseline="-25000" dirty="0">
              <a:solidFill>
                <a:srgbClr val="0000FF"/>
              </a:solidFill>
              <a:latin typeface="Monotype Corsiva" panose="03010101010201010101" pitchFamily="66" charset="0"/>
            </a:endParaRPr>
          </a:p>
          <a:p>
            <a:r>
              <a:rPr lang="en-US" sz="2400" dirty="0">
                <a:solidFill>
                  <a:srgbClr val="FF0000"/>
                </a:solidFill>
              </a:rPr>
              <a:t>To preserve tenant privacy:</a:t>
            </a:r>
          </a:p>
          <a:p>
            <a:r>
              <a:rPr lang="en-US" sz="2400" dirty="0"/>
              <a:t>    Operator secret key: </a:t>
            </a:r>
            <a:r>
              <a:rPr lang="en-US" sz="2400" dirty="0">
                <a:solidFill>
                  <a:srgbClr val="0000FF"/>
                </a:solidFill>
              </a:rPr>
              <a:t>sk</a:t>
            </a:r>
            <a:r>
              <a:rPr lang="en-US" sz="2400" baseline="-25000" dirty="0">
                <a:solidFill>
                  <a:srgbClr val="0000FF"/>
                </a:solidFill>
              </a:rPr>
              <a:t>0</a:t>
            </a:r>
            <a:endParaRPr lang="en-US" sz="2400" dirty="0">
              <a:solidFill>
                <a:srgbClr val="0000FF"/>
              </a:solidFill>
            </a:endParaRPr>
          </a:p>
          <a:p>
            <a:r>
              <a:rPr lang="en-US" sz="2400" dirty="0"/>
              <a:t>    Tenants secret keys: </a:t>
            </a:r>
            <a:r>
              <a:rPr lang="en-US" sz="2400" dirty="0">
                <a:solidFill>
                  <a:srgbClr val="0000FF"/>
                </a:solidFill>
              </a:rPr>
              <a:t>sk</a:t>
            </a:r>
            <a:r>
              <a:rPr lang="en-US" sz="2400" baseline="-25000" dirty="0">
                <a:solidFill>
                  <a:srgbClr val="0000FF"/>
                </a:solidFill>
              </a:rPr>
              <a:t>1</a:t>
            </a:r>
            <a:r>
              <a:rPr lang="en-US" sz="2400" dirty="0">
                <a:solidFill>
                  <a:srgbClr val="0000FF"/>
                </a:solidFill>
              </a:rPr>
              <a:t>, sk</a:t>
            </a:r>
            <a:r>
              <a:rPr lang="en-US" sz="2400" baseline="-25000" dirty="0">
                <a:solidFill>
                  <a:srgbClr val="0000FF"/>
                </a:solidFill>
              </a:rPr>
              <a:t>2 </a:t>
            </a:r>
            <a:r>
              <a:rPr lang="en-US" sz="2400" dirty="0">
                <a:solidFill>
                  <a:srgbClr val="0000FF"/>
                </a:solidFill>
              </a:rPr>
              <a:t>… </a:t>
            </a:r>
            <a:r>
              <a:rPr lang="en-US" sz="2400" dirty="0" err="1">
                <a:solidFill>
                  <a:srgbClr val="0000FF"/>
                </a:solidFill>
              </a:rPr>
              <a:t>sk</a:t>
            </a:r>
            <a:r>
              <a:rPr lang="en-US" sz="2400" baseline="-25000" dirty="0" err="1">
                <a:solidFill>
                  <a:srgbClr val="0000FF"/>
                </a:solidFill>
              </a:rPr>
              <a:t>n</a:t>
            </a:r>
            <a:r>
              <a:rPr lang="en-US" sz="2400" baseline="-25000" dirty="0">
                <a:solidFill>
                  <a:srgbClr val="0000FF"/>
                </a:solidFill>
              </a:rPr>
              <a:t> </a:t>
            </a:r>
            <a:endParaRPr lang="en-US" sz="2400" dirty="0"/>
          </a:p>
          <a:p>
            <a:endParaRPr lang="en-US" sz="2400" dirty="0">
              <a:solidFill>
                <a:srgbClr val="FF0000"/>
              </a:solidFill>
            </a:endParaRPr>
          </a:p>
          <a:p>
            <a:endParaRPr lang="en-US" sz="2000" dirty="0">
              <a:solidFill>
                <a:srgbClr val="0000FF"/>
              </a:solidFill>
            </a:endParaRPr>
          </a:p>
        </p:txBody>
      </p:sp>
      <p:sp>
        <p:nvSpPr>
          <p:cNvPr id="26" name="TextBox 25">
            <a:extLst>
              <a:ext uri="{FF2B5EF4-FFF2-40B4-BE49-F238E27FC236}">
                <a16:creationId xmlns:a16="http://schemas.microsoft.com/office/drawing/2014/main" id="{500541FA-79F8-4BAB-8D94-5282C8907C2A}"/>
              </a:ext>
            </a:extLst>
          </p:cNvPr>
          <p:cNvSpPr txBox="1"/>
          <p:nvPr/>
        </p:nvSpPr>
        <p:spPr>
          <a:xfrm>
            <a:off x="5905500" y="4188833"/>
            <a:ext cx="1447800" cy="575542"/>
          </a:xfrm>
          <a:prstGeom prst="rect">
            <a:avLst/>
          </a:prstGeom>
          <a:noFill/>
        </p:spPr>
        <p:txBody>
          <a:bodyPr wrap="square" rtlCol="0">
            <a:spAutoFit/>
          </a:bodyPr>
          <a:lstStyle/>
          <a:p>
            <a:r>
              <a:rPr lang="en-US" sz="2800" dirty="0">
                <a:solidFill>
                  <a:srgbClr val="FF0000"/>
                </a:solidFill>
                <a:latin typeface="Mongolian Baiti" panose="03000500000000000000" pitchFamily="66" charset="0"/>
                <a:cs typeface="Mongolian Baiti" panose="03000500000000000000" pitchFamily="66" charset="0"/>
              </a:rPr>
              <a:t>∑</a:t>
            </a:r>
            <a:r>
              <a:rPr lang="en-US" dirty="0">
                <a:solidFill>
                  <a:srgbClr val="FF0000"/>
                </a:solidFill>
              </a:rPr>
              <a:t> </a:t>
            </a:r>
            <a:r>
              <a:rPr lang="en-US" dirty="0">
                <a:solidFill>
                  <a:srgbClr val="0000FF"/>
                </a:solidFill>
              </a:rPr>
              <a:t>sk</a:t>
            </a:r>
            <a:r>
              <a:rPr lang="en-US" baseline="-25000" dirty="0">
                <a:solidFill>
                  <a:srgbClr val="0000FF"/>
                </a:solidFill>
              </a:rPr>
              <a:t>i</a:t>
            </a:r>
            <a:r>
              <a:rPr lang="en-US" dirty="0"/>
              <a:t> </a:t>
            </a:r>
            <a:r>
              <a:rPr lang="en-US" dirty="0">
                <a:solidFill>
                  <a:srgbClr val="FF0000"/>
                </a:solidFill>
              </a:rPr>
              <a:t>= 0</a:t>
            </a:r>
          </a:p>
        </p:txBody>
      </p:sp>
      <p:sp>
        <p:nvSpPr>
          <p:cNvPr id="27" name="TextBox 26">
            <a:extLst>
              <a:ext uri="{FF2B5EF4-FFF2-40B4-BE49-F238E27FC236}">
                <a16:creationId xmlns:a16="http://schemas.microsoft.com/office/drawing/2014/main" id="{488FB6E0-BAAA-499B-9BEC-CB168783741E}"/>
              </a:ext>
            </a:extLst>
          </p:cNvPr>
          <p:cNvSpPr txBox="1"/>
          <p:nvPr/>
        </p:nvSpPr>
        <p:spPr>
          <a:xfrm>
            <a:off x="5905500" y="4047205"/>
            <a:ext cx="533400" cy="338555"/>
          </a:xfrm>
          <a:prstGeom prst="rect">
            <a:avLst/>
          </a:prstGeom>
          <a:noFill/>
        </p:spPr>
        <p:txBody>
          <a:bodyPr wrap="square" rtlCol="0">
            <a:spAutoFit/>
          </a:bodyPr>
          <a:lstStyle/>
          <a:p>
            <a:r>
              <a:rPr lang="en-US" sz="1400" dirty="0"/>
              <a:t> </a:t>
            </a:r>
            <a:r>
              <a:rPr lang="en-US" sz="1400" dirty="0">
                <a:solidFill>
                  <a:srgbClr val="FF0000"/>
                </a:solidFill>
              </a:rPr>
              <a:t>N</a:t>
            </a:r>
          </a:p>
        </p:txBody>
      </p:sp>
      <p:sp>
        <p:nvSpPr>
          <p:cNvPr id="28" name="TextBox 27">
            <a:extLst>
              <a:ext uri="{FF2B5EF4-FFF2-40B4-BE49-F238E27FC236}">
                <a16:creationId xmlns:a16="http://schemas.microsoft.com/office/drawing/2014/main" id="{06F52506-6572-4E4A-808B-C46B9794044A}"/>
              </a:ext>
            </a:extLst>
          </p:cNvPr>
          <p:cNvSpPr txBox="1"/>
          <p:nvPr/>
        </p:nvSpPr>
        <p:spPr>
          <a:xfrm>
            <a:off x="5905500" y="4653828"/>
            <a:ext cx="533400" cy="338555"/>
          </a:xfrm>
          <a:prstGeom prst="rect">
            <a:avLst/>
          </a:prstGeom>
          <a:noFill/>
        </p:spPr>
        <p:txBody>
          <a:bodyPr wrap="square" rtlCol="0">
            <a:spAutoFit/>
          </a:bodyPr>
          <a:lstStyle/>
          <a:p>
            <a:r>
              <a:rPr lang="en-US" sz="1400" dirty="0" err="1">
                <a:solidFill>
                  <a:srgbClr val="FF0000"/>
                </a:solidFill>
              </a:rPr>
              <a:t>i</a:t>
            </a:r>
            <a:r>
              <a:rPr lang="en-US" sz="1400" dirty="0">
                <a:solidFill>
                  <a:srgbClr val="FF0000"/>
                </a:solidFill>
              </a:rPr>
              <a:t>=0</a:t>
            </a:r>
          </a:p>
        </p:txBody>
      </p:sp>
      <p:cxnSp>
        <p:nvCxnSpPr>
          <p:cNvPr id="29" name="Straight Arrow Connector 28"/>
          <p:cNvCxnSpPr/>
          <p:nvPr/>
        </p:nvCxnSpPr>
        <p:spPr>
          <a:xfrm>
            <a:off x="3390900" y="4252584"/>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E0BE53-DDDC-4841-AF68-115584740897}"/>
              </a:ext>
            </a:extLst>
          </p:cNvPr>
          <p:cNvSpPr/>
          <p:nvPr/>
        </p:nvSpPr>
        <p:spPr>
          <a:xfrm>
            <a:off x="152400" y="791150"/>
            <a:ext cx="8877301" cy="1692771"/>
          </a:xfrm>
          <a:prstGeom prst="rect">
            <a:avLst/>
          </a:prstGeom>
        </p:spPr>
        <p:txBody>
          <a:bodyPr wrap="square">
            <a:spAutoFit/>
          </a:bodyPr>
          <a:lstStyle/>
          <a:p>
            <a:r>
              <a:rPr lang="en-US" sz="2400" dirty="0"/>
              <a:t>Protect tenants’ privacy from the auctioneer/colocation operator</a:t>
            </a:r>
          </a:p>
          <a:p>
            <a:pPr marL="285750" indent="-285750">
              <a:buFont typeface="Arial" panose="020B0604020202020204" pitchFamily="34" charset="0"/>
              <a:buChar char="•"/>
            </a:pPr>
            <a:r>
              <a:rPr lang="en-US" sz="2000" dirty="0"/>
              <a:t>The auctioneer should calculate the total energy being aggregated in that round without knowing each individual tenant’s contribution to EDR. </a:t>
            </a:r>
          </a:p>
          <a:p>
            <a:pPr marL="285750" indent="-285750">
              <a:buFont typeface="Arial" panose="020B0604020202020204" pitchFamily="34" charset="0"/>
              <a:buChar char="•"/>
            </a:pPr>
            <a:r>
              <a:rPr lang="en-US" sz="2000" dirty="0"/>
              <a:t>Encrypted bids are sent to the auctioneer </a:t>
            </a:r>
          </a:p>
          <a:p>
            <a:pPr marL="285750" indent="-285750">
              <a:buFont typeface="Arial" panose="020B0604020202020204" pitchFamily="34" charset="0"/>
              <a:buChar char="•"/>
            </a:pPr>
            <a:r>
              <a:rPr lang="en-US" sz="2000" dirty="0"/>
              <a:t>Auctioneer determines the aggregated energy using encrypted bids of tenants.</a:t>
            </a:r>
          </a:p>
        </p:txBody>
      </p:sp>
    </p:spTree>
    <p:extLst>
      <p:ext uri="{BB962C8B-B14F-4D97-AF65-F5344CB8AC3E}">
        <p14:creationId xmlns:p14="http://schemas.microsoft.com/office/powerpoint/2010/main" val="4549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Privacy Preserving Energy Aggregation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325" y="921603"/>
            <a:ext cx="24288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55003"/>
            <a:ext cx="259080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19200" y="921603"/>
            <a:ext cx="1905000" cy="461665"/>
          </a:xfrm>
          <a:prstGeom prst="rect">
            <a:avLst/>
          </a:prstGeom>
          <a:noFill/>
        </p:spPr>
        <p:txBody>
          <a:bodyPr wrap="square" rtlCol="0">
            <a:spAutoFit/>
          </a:bodyPr>
          <a:lstStyle/>
          <a:p>
            <a:r>
              <a:rPr lang="en-US" sz="2400" dirty="0">
                <a:solidFill>
                  <a:srgbClr val="FF0000"/>
                </a:solidFill>
              </a:rPr>
              <a:t>Encryption:</a:t>
            </a:r>
          </a:p>
        </p:txBody>
      </p:sp>
      <p:sp>
        <p:nvSpPr>
          <p:cNvPr id="7" name="TextBox 6"/>
          <p:cNvSpPr txBox="1"/>
          <p:nvPr/>
        </p:nvSpPr>
        <p:spPr>
          <a:xfrm>
            <a:off x="1219200" y="1679138"/>
            <a:ext cx="1905000" cy="461665"/>
          </a:xfrm>
          <a:prstGeom prst="rect">
            <a:avLst/>
          </a:prstGeom>
          <a:noFill/>
        </p:spPr>
        <p:txBody>
          <a:bodyPr wrap="square" rtlCol="0">
            <a:spAutoFit/>
          </a:bodyPr>
          <a:lstStyle/>
          <a:p>
            <a:r>
              <a:rPr lang="en-US" sz="2400" dirty="0">
                <a:solidFill>
                  <a:srgbClr val="FF0000"/>
                </a:solidFill>
              </a:rPr>
              <a:t>Decryption:</a:t>
            </a:r>
          </a:p>
        </p:txBody>
      </p:sp>
      <p:sp>
        <p:nvSpPr>
          <p:cNvPr id="8" name="TextBox 7"/>
          <p:cNvSpPr txBox="1"/>
          <p:nvPr/>
        </p:nvSpPr>
        <p:spPr>
          <a:xfrm>
            <a:off x="381000" y="2674203"/>
            <a:ext cx="4038600" cy="830997"/>
          </a:xfrm>
          <a:prstGeom prst="rect">
            <a:avLst/>
          </a:prstGeom>
          <a:noFill/>
        </p:spPr>
        <p:txBody>
          <a:bodyPr wrap="square" rtlCol="0">
            <a:spAutoFit/>
          </a:bodyPr>
          <a:lstStyle/>
          <a:p>
            <a:r>
              <a:rPr lang="en-US" sz="2400" dirty="0">
                <a:solidFill>
                  <a:srgbClr val="FF0000"/>
                </a:solidFill>
              </a:rPr>
              <a:t>Tenants’ bid encryption in price descending clock auction:</a:t>
            </a: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070741"/>
            <a:ext cx="23241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ular Callout 9"/>
          <p:cNvSpPr/>
          <p:nvPr/>
        </p:nvSpPr>
        <p:spPr>
          <a:xfrm>
            <a:off x="4114800" y="552271"/>
            <a:ext cx="1295400" cy="305427"/>
          </a:xfrm>
          <a:prstGeom prst="wedgeRectCallout">
            <a:avLst>
              <a:gd name="adj1" fmla="val -31548"/>
              <a:gd name="adj2" fmla="val 886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15512" y="552271"/>
            <a:ext cx="1370888" cy="369332"/>
          </a:xfrm>
          <a:prstGeom prst="rect">
            <a:avLst/>
          </a:prstGeom>
        </p:spPr>
        <p:txBody>
          <a:bodyPr wrap="none">
            <a:spAutoFit/>
          </a:bodyPr>
          <a:lstStyle/>
          <a:p>
            <a:r>
              <a:rPr lang="en-US" dirty="0"/>
              <a:t>Private value</a:t>
            </a:r>
          </a:p>
        </p:txBody>
      </p:sp>
      <p:sp>
        <p:nvSpPr>
          <p:cNvPr id="12" name="Rectangular Callout 11"/>
          <p:cNvSpPr/>
          <p:nvPr/>
        </p:nvSpPr>
        <p:spPr>
          <a:xfrm>
            <a:off x="5638800" y="552271"/>
            <a:ext cx="1905000" cy="305427"/>
          </a:xfrm>
          <a:prstGeom prst="wedgeRectCallout">
            <a:avLst>
              <a:gd name="adj1" fmla="val -46317"/>
              <a:gd name="adj2" fmla="val 919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39512" y="552271"/>
            <a:ext cx="2209088" cy="369332"/>
          </a:xfrm>
          <a:prstGeom prst="rect">
            <a:avLst/>
          </a:prstGeom>
        </p:spPr>
        <p:txBody>
          <a:bodyPr wrap="square">
            <a:spAutoFit/>
          </a:bodyPr>
          <a:lstStyle/>
          <a:p>
            <a:r>
              <a:rPr lang="en-US" dirty="0"/>
              <a:t>Tenant’s secret key</a:t>
            </a:r>
          </a:p>
        </p:txBody>
      </p:sp>
      <p:sp>
        <p:nvSpPr>
          <p:cNvPr id="14" name="Rectangular Callout 13"/>
          <p:cNvSpPr/>
          <p:nvPr/>
        </p:nvSpPr>
        <p:spPr>
          <a:xfrm>
            <a:off x="2819400" y="2228671"/>
            <a:ext cx="2438400" cy="305427"/>
          </a:xfrm>
          <a:prstGeom prst="wedgeRectCallout">
            <a:avLst>
              <a:gd name="adj1" fmla="val 34336"/>
              <a:gd name="adj2" fmla="val -13508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1800" y="2152471"/>
            <a:ext cx="2743200" cy="369332"/>
          </a:xfrm>
          <a:prstGeom prst="rect">
            <a:avLst/>
          </a:prstGeom>
        </p:spPr>
        <p:txBody>
          <a:bodyPr wrap="square">
            <a:spAutoFit/>
          </a:bodyPr>
          <a:lstStyle/>
          <a:p>
            <a:r>
              <a:rPr lang="en-US" dirty="0"/>
              <a:t>Operator’s secret key</a:t>
            </a:r>
          </a:p>
        </p:txBody>
      </p:sp>
      <p:sp>
        <p:nvSpPr>
          <p:cNvPr id="16" name="Rectangular Callout 15"/>
          <p:cNvSpPr/>
          <p:nvPr/>
        </p:nvSpPr>
        <p:spPr>
          <a:xfrm>
            <a:off x="5353050" y="2667000"/>
            <a:ext cx="2386860" cy="305427"/>
          </a:xfrm>
          <a:prstGeom prst="wedgeRectCallout">
            <a:avLst>
              <a:gd name="adj1" fmla="val -39547"/>
              <a:gd name="adj2" fmla="val 1083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0" y="2590800"/>
            <a:ext cx="2443298" cy="369332"/>
          </a:xfrm>
          <a:prstGeom prst="rect">
            <a:avLst/>
          </a:prstGeom>
        </p:spPr>
        <p:txBody>
          <a:bodyPr wrap="none">
            <a:spAutoFit/>
          </a:bodyPr>
          <a:lstStyle/>
          <a:p>
            <a:r>
              <a:rPr lang="en-US" dirty="0"/>
              <a:t>Energy willing to reduce</a:t>
            </a:r>
          </a:p>
        </p:txBody>
      </p:sp>
      <p:pic>
        <p:nvPicPr>
          <p:cNvPr id="18" name="Picture 3">
            <a:extLst>
              <a:ext uri="{FF2B5EF4-FFF2-40B4-BE49-F238E27FC236}">
                <a16:creationId xmlns:a16="http://schemas.microsoft.com/office/drawing/2014/main" id="{070E4779-3832-443D-8C80-ADDE06044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962400"/>
            <a:ext cx="6248400" cy="2667000"/>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Box 18">
            <a:extLst>
              <a:ext uri="{FF2B5EF4-FFF2-40B4-BE49-F238E27FC236}">
                <a16:creationId xmlns:a16="http://schemas.microsoft.com/office/drawing/2014/main" id="{19150CAD-987E-4E84-A7E3-D1F3119B9CE2}"/>
              </a:ext>
            </a:extLst>
          </p:cNvPr>
          <p:cNvSpPr txBox="1"/>
          <p:nvPr/>
        </p:nvSpPr>
        <p:spPr>
          <a:xfrm>
            <a:off x="7251905" y="4656030"/>
            <a:ext cx="1892095" cy="523220"/>
          </a:xfrm>
          <a:prstGeom prst="rect">
            <a:avLst/>
          </a:prstGeom>
          <a:noFill/>
        </p:spPr>
        <p:txBody>
          <a:bodyPr wrap="square" rtlCol="0">
            <a:spAutoFit/>
          </a:bodyPr>
          <a:lstStyle/>
          <a:p>
            <a:r>
              <a:rPr lang="en-US" sz="2800" dirty="0">
                <a:solidFill>
                  <a:srgbClr val="FF0000"/>
                </a:solidFill>
                <a:latin typeface="Mongolian Baiti" panose="03000500000000000000" pitchFamily="66" charset="0"/>
                <a:cs typeface="Mongolian Baiti" panose="03000500000000000000" pitchFamily="66" charset="0"/>
              </a:rPr>
              <a:t>∑</a:t>
            </a:r>
            <a:r>
              <a:rPr lang="en-US" dirty="0">
                <a:solidFill>
                  <a:srgbClr val="FF0000"/>
                </a:solidFill>
              </a:rPr>
              <a:t> </a:t>
            </a:r>
            <a:r>
              <a:rPr lang="en-US" dirty="0">
                <a:solidFill>
                  <a:srgbClr val="0000FF"/>
                </a:solidFill>
              </a:rPr>
              <a:t>sk</a:t>
            </a:r>
            <a:r>
              <a:rPr lang="en-US" baseline="-25000" dirty="0">
                <a:solidFill>
                  <a:srgbClr val="0000FF"/>
                </a:solidFill>
              </a:rPr>
              <a:t>i</a:t>
            </a:r>
            <a:r>
              <a:rPr lang="en-US" dirty="0"/>
              <a:t> </a:t>
            </a:r>
            <a:r>
              <a:rPr lang="en-US" dirty="0">
                <a:solidFill>
                  <a:srgbClr val="FF0000"/>
                </a:solidFill>
              </a:rPr>
              <a:t>= 0</a:t>
            </a:r>
          </a:p>
        </p:txBody>
      </p:sp>
      <p:sp>
        <p:nvSpPr>
          <p:cNvPr id="20" name="TextBox 19">
            <a:extLst>
              <a:ext uri="{FF2B5EF4-FFF2-40B4-BE49-F238E27FC236}">
                <a16:creationId xmlns:a16="http://schemas.microsoft.com/office/drawing/2014/main" id="{E6EDE450-1ED8-4192-BB84-B07D1846A9D0}"/>
              </a:ext>
            </a:extLst>
          </p:cNvPr>
          <p:cNvSpPr txBox="1"/>
          <p:nvPr/>
        </p:nvSpPr>
        <p:spPr>
          <a:xfrm>
            <a:off x="7251906" y="4572000"/>
            <a:ext cx="1467108" cy="307777"/>
          </a:xfrm>
          <a:prstGeom prst="rect">
            <a:avLst/>
          </a:prstGeom>
          <a:noFill/>
        </p:spPr>
        <p:txBody>
          <a:bodyPr wrap="square" rtlCol="0">
            <a:spAutoFit/>
          </a:bodyPr>
          <a:lstStyle/>
          <a:p>
            <a:r>
              <a:rPr lang="en-US" sz="1400" dirty="0"/>
              <a:t> </a:t>
            </a:r>
            <a:r>
              <a:rPr lang="en-US" sz="1400" dirty="0">
                <a:solidFill>
                  <a:srgbClr val="FF0000"/>
                </a:solidFill>
              </a:rPr>
              <a:t>N</a:t>
            </a:r>
          </a:p>
        </p:txBody>
      </p:sp>
      <p:sp>
        <p:nvSpPr>
          <p:cNvPr id="21" name="TextBox 20">
            <a:extLst>
              <a:ext uri="{FF2B5EF4-FFF2-40B4-BE49-F238E27FC236}">
                <a16:creationId xmlns:a16="http://schemas.microsoft.com/office/drawing/2014/main" id="{52527109-2CA8-4815-BFBF-E4EC487C3052}"/>
              </a:ext>
            </a:extLst>
          </p:cNvPr>
          <p:cNvSpPr txBox="1"/>
          <p:nvPr/>
        </p:nvSpPr>
        <p:spPr>
          <a:xfrm>
            <a:off x="7308796" y="5178623"/>
            <a:ext cx="1390909" cy="307777"/>
          </a:xfrm>
          <a:prstGeom prst="rect">
            <a:avLst/>
          </a:prstGeom>
          <a:noFill/>
        </p:spPr>
        <p:txBody>
          <a:bodyPr wrap="square" rtlCol="0">
            <a:spAutoFit/>
          </a:bodyPr>
          <a:lstStyle/>
          <a:p>
            <a:r>
              <a:rPr lang="en-US" sz="1400" dirty="0" err="1">
                <a:solidFill>
                  <a:srgbClr val="FF0000"/>
                </a:solidFill>
              </a:rPr>
              <a:t>i</a:t>
            </a:r>
            <a:r>
              <a:rPr lang="en-US" sz="1400" dirty="0">
                <a:solidFill>
                  <a:srgbClr val="FF0000"/>
                </a:solidFill>
              </a:rPr>
              <a:t>=0</a:t>
            </a:r>
          </a:p>
        </p:txBody>
      </p:sp>
      <p:sp>
        <p:nvSpPr>
          <p:cNvPr id="22" name="Rectangular Callout 21"/>
          <p:cNvSpPr/>
          <p:nvPr/>
        </p:nvSpPr>
        <p:spPr>
          <a:xfrm>
            <a:off x="7162800" y="4648199"/>
            <a:ext cx="1143000" cy="764978"/>
          </a:xfrm>
          <a:prstGeom prst="wedgeRectCallout">
            <a:avLst>
              <a:gd name="adj1" fmla="val -29833"/>
              <a:gd name="adj2" fmla="val 6535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ular Callout 22"/>
          <p:cNvSpPr/>
          <p:nvPr/>
        </p:nvSpPr>
        <p:spPr>
          <a:xfrm>
            <a:off x="7010400" y="4035623"/>
            <a:ext cx="1295400" cy="305427"/>
          </a:xfrm>
          <a:prstGeom prst="wedgeRectCallout">
            <a:avLst>
              <a:gd name="adj1" fmla="val -45511"/>
              <a:gd name="adj2" fmla="val 853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10400" y="3974068"/>
            <a:ext cx="1274516" cy="369332"/>
          </a:xfrm>
          <a:prstGeom prst="rect">
            <a:avLst/>
          </a:prstGeom>
        </p:spPr>
        <p:txBody>
          <a:bodyPr wrap="none">
            <a:spAutoFit/>
          </a:bodyPr>
          <a:lstStyle/>
          <a:p>
            <a:r>
              <a:rPr lang="en-US" dirty="0"/>
              <a:t>Tenant’s bid</a:t>
            </a:r>
          </a:p>
        </p:txBody>
      </p:sp>
      <p:sp>
        <p:nvSpPr>
          <p:cNvPr id="26" name="Rectangle 25"/>
          <p:cNvSpPr/>
          <p:nvPr/>
        </p:nvSpPr>
        <p:spPr>
          <a:xfrm>
            <a:off x="304800" y="3512403"/>
            <a:ext cx="4572000" cy="461665"/>
          </a:xfrm>
          <a:prstGeom prst="rect">
            <a:avLst/>
          </a:prstGeom>
        </p:spPr>
        <p:txBody>
          <a:bodyPr>
            <a:spAutoFit/>
          </a:bodyPr>
          <a:lstStyle/>
          <a:p>
            <a:r>
              <a:rPr lang="en-US" sz="2400" dirty="0">
                <a:solidFill>
                  <a:srgbClr val="FF0000"/>
                </a:solidFill>
              </a:rPr>
              <a:t>Auctioneer Energy Aggregation</a:t>
            </a:r>
            <a:endParaRPr lang="en-US" sz="2400" dirty="0"/>
          </a:p>
        </p:txBody>
      </p:sp>
      <p:sp>
        <p:nvSpPr>
          <p:cNvPr id="27" name="TextBox 26"/>
          <p:cNvSpPr txBox="1"/>
          <p:nvPr/>
        </p:nvSpPr>
        <p:spPr>
          <a:xfrm>
            <a:off x="6944437" y="1150203"/>
            <a:ext cx="1905000" cy="830997"/>
          </a:xfrm>
          <a:prstGeom prst="rect">
            <a:avLst/>
          </a:prstGeom>
          <a:noFill/>
        </p:spPr>
        <p:txBody>
          <a:bodyPr wrap="square" rtlCol="0">
            <a:spAutoFit/>
          </a:bodyPr>
          <a:lstStyle/>
          <a:p>
            <a:r>
              <a:rPr lang="en-US" sz="2400" dirty="0">
                <a:solidFill>
                  <a:schemeClr val="accent1">
                    <a:lumMod val="75000"/>
                  </a:schemeClr>
                </a:solidFill>
              </a:rPr>
              <a:t>- Cipher text</a:t>
            </a:r>
          </a:p>
          <a:p>
            <a:r>
              <a:rPr lang="en-US" sz="2400" dirty="0">
                <a:solidFill>
                  <a:schemeClr val="accent1">
                    <a:lumMod val="75000"/>
                  </a:schemeClr>
                </a:solidFill>
              </a:rPr>
              <a:t>- Plain text</a:t>
            </a:r>
          </a:p>
        </p:txBody>
      </p:sp>
      <p:pic>
        <p:nvPicPr>
          <p:cNvPr id="25" name="Picture 24"/>
          <p:cNvPicPr>
            <a:picLocks noChangeAspect="1"/>
          </p:cNvPicPr>
          <p:nvPr/>
        </p:nvPicPr>
        <p:blipFill>
          <a:blip r:embed="rId7"/>
          <a:stretch>
            <a:fillRect/>
          </a:stretch>
        </p:blipFill>
        <p:spPr>
          <a:xfrm>
            <a:off x="6553200" y="1207231"/>
            <a:ext cx="400050" cy="342900"/>
          </a:xfrm>
          <a:prstGeom prst="rect">
            <a:avLst/>
          </a:prstGeom>
        </p:spPr>
      </p:pic>
      <p:pic>
        <p:nvPicPr>
          <p:cNvPr id="28" name="Picture 27"/>
          <p:cNvPicPr>
            <a:picLocks noChangeAspect="1"/>
          </p:cNvPicPr>
          <p:nvPr/>
        </p:nvPicPr>
        <p:blipFill>
          <a:blip r:embed="rId8"/>
          <a:stretch>
            <a:fillRect/>
          </a:stretch>
        </p:blipFill>
        <p:spPr>
          <a:xfrm>
            <a:off x="6553200" y="1499083"/>
            <a:ext cx="304800" cy="447675"/>
          </a:xfrm>
          <a:prstGeom prst="rect">
            <a:avLst/>
          </a:prstGeom>
        </p:spPr>
      </p:pic>
      <p:sp>
        <p:nvSpPr>
          <p:cNvPr id="29" name="Rounded Rectangle 28"/>
          <p:cNvSpPr/>
          <p:nvPr/>
        </p:nvSpPr>
        <p:spPr>
          <a:xfrm>
            <a:off x="6477000" y="1207231"/>
            <a:ext cx="2258137" cy="7395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F8654C6-DD1D-924E-BA18-D75B9D096B89}"/>
              </a:ext>
            </a:extLst>
          </p:cNvPr>
          <p:cNvSpPr/>
          <p:nvPr/>
        </p:nvSpPr>
        <p:spPr>
          <a:xfrm>
            <a:off x="2362200" y="6075402"/>
            <a:ext cx="3057525" cy="553998"/>
          </a:xfrm>
          <a:prstGeom prst="rect">
            <a:avLst/>
          </a:prstGeom>
        </p:spPr>
        <p:txBody>
          <a:bodyPr wrap="square">
            <a:spAutoFit/>
          </a:bodyPr>
          <a:lstStyle/>
          <a:p>
            <a:r>
              <a:rPr lang="en-US" sz="1500" dirty="0">
                <a:solidFill>
                  <a:srgbClr val="FF0000"/>
                </a:solidFill>
              </a:rPr>
              <a:t>Can get the aggregated energy without individual contribution</a:t>
            </a:r>
          </a:p>
        </p:txBody>
      </p:sp>
    </p:spTree>
    <p:extLst>
      <p:ext uri="{BB962C8B-B14F-4D97-AF65-F5344CB8AC3E}">
        <p14:creationId xmlns:p14="http://schemas.microsoft.com/office/powerpoint/2010/main" val="18760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P spid="14" grpId="0" animBg="1"/>
      <p:bldP spid="15" grpId="0"/>
      <p:bldP spid="16" grpId="0" animBg="1"/>
      <p:bldP spid="17" grpId="0"/>
      <p:bldP spid="19" grpId="0"/>
      <p:bldP spid="20" grpId="0"/>
      <p:bldP spid="21" grpId="0"/>
      <p:bldP spid="22" grpId="0" animBg="1"/>
      <p:bldP spid="23" grpId="0" animBg="1"/>
      <p:bldP spid="24" grpId="0"/>
      <p:bldP spid="2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a:t>DP-Computation with Untrusted Aggregator</a:t>
            </a:r>
          </a:p>
        </p:txBody>
      </p:sp>
      <p:pic>
        <p:nvPicPr>
          <p:cNvPr id="4" name="Picture 3"/>
          <p:cNvPicPr>
            <a:picLocks noChangeAspect="1"/>
          </p:cNvPicPr>
          <p:nvPr/>
        </p:nvPicPr>
        <p:blipFill>
          <a:blip r:embed="rId3"/>
          <a:stretch>
            <a:fillRect/>
          </a:stretch>
        </p:blipFill>
        <p:spPr>
          <a:xfrm>
            <a:off x="2514600" y="1676400"/>
            <a:ext cx="4267200" cy="4772025"/>
          </a:xfrm>
          <a:prstGeom prst="rect">
            <a:avLst/>
          </a:prstGeom>
        </p:spPr>
      </p:pic>
      <p:sp>
        <p:nvSpPr>
          <p:cNvPr id="5" name="TextBox 4"/>
          <p:cNvSpPr txBox="1"/>
          <p:nvPr/>
        </p:nvSpPr>
        <p:spPr>
          <a:xfrm>
            <a:off x="1676400" y="4114800"/>
            <a:ext cx="2209800" cy="400110"/>
          </a:xfrm>
          <a:prstGeom prst="rect">
            <a:avLst/>
          </a:prstGeom>
          <a:noFill/>
        </p:spPr>
        <p:txBody>
          <a:bodyPr wrap="square" rtlCol="0">
            <a:spAutoFit/>
          </a:bodyPr>
          <a:lstStyle/>
          <a:p>
            <a:r>
              <a:rPr lang="en-US" sz="2000" dirty="0">
                <a:solidFill>
                  <a:srgbClr val="FF0000"/>
                </a:solidFill>
                <a:latin typeface="Calibri" panose="020F0502020204030204" pitchFamily="34" charset="0"/>
                <a:cs typeface="Calibri" panose="020F0502020204030204" pitchFamily="34" charset="0"/>
              </a:rPr>
              <a:t>b</a:t>
            </a:r>
            <a:r>
              <a:rPr lang="en-US" sz="2000" baseline="-25000" dirty="0">
                <a:solidFill>
                  <a:srgbClr val="FF0000"/>
                </a:solidFill>
                <a:latin typeface="Calibri" panose="020F0502020204030204" pitchFamily="34" charset="0"/>
                <a:cs typeface="Calibri" panose="020F0502020204030204" pitchFamily="34" charset="0"/>
              </a:rPr>
              <a:t>1</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Enc</a:t>
            </a:r>
            <a:r>
              <a:rPr lang="en-US" sz="2000" dirty="0">
                <a:solidFill>
                  <a:srgbClr val="FF0000"/>
                </a:solidFill>
                <a:latin typeface="Calibri" panose="020F0502020204030204" pitchFamily="34" charset="0"/>
                <a:cs typeface="Calibri" panose="020F0502020204030204" pitchFamily="34" charset="0"/>
              </a:rPr>
              <a:t>(sk</a:t>
            </a:r>
            <a:r>
              <a:rPr lang="en-US" sz="2000" baseline="-25000" dirty="0">
                <a:solidFill>
                  <a:srgbClr val="FF0000"/>
                </a:solidFill>
                <a:latin typeface="Calibri" panose="020F0502020204030204" pitchFamily="34" charset="0"/>
                <a:cs typeface="Calibri" panose="020F0502020204030204" pitchFamily="34" charset="0"/>
              </a:rPr>
              <a:t>1</a:t>
            </a:r>
            <a:r>
              <a:rPr lang="en-US" sz="2000" dirty="0">
                <a:solidFill>
                  <a:srgbClr val="FF0000"/>
                </a:solidFill>
                <a:latin typeface="Calibri" panose="020F0502020204030204" pitchFamily="34" charset="0"/>
                <a:cs typeface="Calibri" panose="020F0502020204030204" pitchFamily="34" charset="0"/>
              </a:rPr>
              <a:t>,e</a:t>
            </a:r>
            <a:r>
              <a:rPr lang="en-US" sz="2000" baseline="-25000" dirty="0">
                <a:solidFill>
                  <a:srgbClr val="FF0000"/>
                </a:solidFill>
                <a:latin typeface="Calibri" panose="020F0502020204030204" pitchFamily="34" charset="0"/>
                <a:cs typeface="Calibri" panose="020F0502020204030204" pitchFamily="34" charset="0"/>
              </a:rPr>
              <a:t>1</a:t>
            </a:r>
            <a:r>
              <a:rPr lang="en-US" sz="2000" dirty="0">
                <a:solidFill>
                  <a:srgbClr val="FF0000"/>
                </a:solidFill>
                <a:latin typeface="Calibri" panose="020F0502020204030204" pitchFamily="34" charset="0"/>
                <a:cs typeface="Calibri" panose="020F0502020204030204" pitchFamily="34" charset="0"/>
              </a:rPr>
              <a:t>)</a:t>
            </a:r>
          </a:p>
        </p:txBody>
      </p:sp>
      <p:sp>
        <p:nvSpPr>
          <p:cNvPr id="6" name="TextBox 5"/>
          <p:cNvSpPr txBox="1"/>
          <p:nvPr/>
        </p:nvSpPr>
        <p:spPr>
          <a:xfrm>
            <a:off x="5943600" y="4114800"/>
            <a:ext cx="2209800" cy="400110"/>
          </a:xfrm>
          <a:prstGeom prst="rect">
            <a:avLst/>
          </a:prstGeom>
          <a:noFill/>
        </p:spPr>
        <p:txBody>
          <a:bodyPr wrap="square" rtlCol="0">
            <a:spAutoFit/>
          </a:bodyPr>
          <a:lstStyle/>
          <a:p>
            <a:r>
              <a:rPr lang="en-US" sz="2000" dirty="0" err="1">
                <a:solidFill>
                  <a:srgbClr val="FF0000"/>
                </a:solidFill>
                <a:latin typeface="Calibri" panose="020F0502020204030204" pitchFamily="34" charset="0"/>
                <a:cs typeface="Calibri" panose="020F0502020204030204" pitchFamily="34" charset="0"/>
              </a:rPr>
              <a:t>b</a:t>
            </a:r>
            <a:r>
              <a:rPr lang="en-US" sz="2000" baseline="-25000" dirty="0" err="1">
                <a:solidFill>
                  <a:srgbClr val="FF0000"/>
                </a:solidFill>
                <a:latin typeface="Calibri" panose="020F0502020204030204" pitchFamily="34" charset="0"/>
                <a:cs typeface="Calibri" panose="020F0502020204030204" pitchFamily="34" charset="0"/>
              </a:rPr>
              <a:t>N</a:t>
            </a:r>
            <a:r>
              <a:rPr lang="en-US" sz="2000" dirty="0">
                <a:solidFill>
                  <a:srgbClr val="FF0000"/>
                </a:solidFill>
                <a:latin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cs typeface="Calibri" panose="020F0502020204030204" pitchFamily="34" charset="0"/>
              </a:rPr>
              <a:t>Enc</a:t>
            </a:r>
            <a:r>
              <a:rPr lang="en-US" sz="2000" dirty="0">
                <a:solidFill>
                  <a:srgbClr val="FF0000"/>
                </a:solidFill>
                <a:latin typeface="Calibri" panose="020F0502020204030204" pitchFamily="34" charset="0"/>
                <a:cs typeface="Calibri" panose="020F0502020204030204" pitchFamily="34" charset="0"/>
              </a:rPr>
              <a:t>(</a:t>
            </a:r>
            <a:r>
              <a:rPr lang="en-US" sz="2000" dirty="0" err="1">
                <a:solidFill>
                  <a:srgbClr val="FF0000"/>
                </a:solidFill>
                <a:latin typeface="Calibri" panose="020F0502020204030204" pitchFamily="34" charset="0"/>
                <a:cs typeface="Calibri" panose="020F0502020204030204" pitchFamily="34" charset="0"/>
              </a:rPr>
              <a:t>sk</a:t>
            </a:r>
            <a:r>
              <a:rPr lang="en-US" sz="2000" baseline="-25000" dirty="0" err="1">
                <a:solidFill>
                  <a:srgbClr val="FF0000"/>
                </a:solidFill>
                <a:latin typeface="Calibri" panose="020F0502020204030204" pitchFamily="34" charset="0"/>
                <a:cs typeface="Calibri" panose="020F0502020204030204" pitchFamily="34" charset="0"/>
              </a:rPr>
              <a:t>N</a:t>
            </a:r>
            <a:r>
              <a:rPr lang="en-US" sz="2000" dirty="0" err="1">
                <a:solidFill>
                  <a:srgbClr val="FF0000"/>
                </a:solidFill>
                <a:latin typeface="Calibri" panose="020F0502020204030204" pitchFamily="34" charset="0"/>
                <a:cs typeface="Calibri" panose="020F0502020204030204" pitchFamily="34" charset="0"/>
              </a:rPr>
              <a:t>,e</a:t>
            </a:r>
            <a:r>
              <a:rPr lang="en-US" sz="2000" baseline="-25000" dirty="0" err="1">
                <a:solidFill>
                  <a:srgbClr val="FF0000"/>
                </a:solidFill>
                <a:latin typeface="Calibri" panose="020F0502020204030204" pitchFamily="34" charset="0"/>
                <a:cs typeface="Calibri" panose="020F0502020204030204" pitchFamily="34" charset="0"/>
              </a:rPr>
              <a:t>N</a:t>
            </a:r>
            <a:r>
              <a:rPr lang="en-US" sz="2000" dirty="0">
                <a:solidFill>
                  <a:srgbClr val="FF0000"/>
                </a:solidFill>
                <a:latin typeface="Calibri" panose="020F0502020204030204" pitchFamily="34" charset="0"/>
                <a:cs typeface="Calibri" panose="020F0502020204030204" pitchFamily="34" charset="0"/>
              </a:rPr>
              <a:t>)</a:t>
            </a:r>
          </a:p>
        </p:txBody>
      </p:sp>
      <p:sp>
        <p:nvSpPr>
          <p:cNvPr id="8" name="Rectangle 7"/>
          <p:cNvSpPr/>
          <p:nvPr/>
        </p:nvSpPr>
        <p:spPr>
          <a:xfrm>
            <a:off x="4114800" y="4126468"/>
            <a:ext cx="385042" cy="369332"/>
          </a:xfrm>
          <a:prstGeom prst="rect">
            <a:avLst/>
          </a:prstGeom>
        </p:spPr>
        <p:txBody>
          <a:bodyPr wrap="none">
            <a:spAutoFit/>
          </a:bodyPr>
          <a:lstStyle/>
          <a:p>
            <a:r>
              <a:rPr lang="en-US" dirty="0">
                <a:solidFill>
                  <a:srgbClr val="FF0000"/>
                </a:solidFill>
                <a:latin typeface="Calibri" panose="020F0502020204030204" pitchFamily="34" charset="0"/>
                <a:cs typeface="Calibri" panose="020F0502020204030204" pitchFamily="34" charset="0"/>
              </a:rPr>
              <a:t>b</a:t>
            </a:r>
            <a:r>
              <a:rPr lang="en-US" baseline="-25000" dirty="0">
                <a:solidFill>
                  <a:srgbClr val="FF0000"/>
                </a:solidFill>
                <a:latin typeface="Calibri" panose="020F0502020204030204" pitchFamily="34" charset="0"/>
                <a:cs typeface="Calibri" panose="020F0502020204030204" pitchFamily="34" charset="0"/>
              </a:rPr>
              <a:t>2</a:t>
            </a:r>
            <a:endParaRPr lang="en-US" dirty="0"/>
          </a:p>
        </p:txBody>
      </p:sp>
      <p:sp>
        <p:nvSpPr>
          <p:cNvPr id="9" name="Rectangle 8"/>
          <p:cNvSpPr/>
          <p:nvPr/>
        </p:nvSpPr>
        <p:spPr>
          <a:xfrm>
            <a:off x="4876800" y="4114800"/>
            <a:ext cx="385042" cy="369332"/>
          </a:xfrm>
          <a:prstGeom prst="rect">
            <a:avLst/>
          </a:prstGeom>
        </p:spPr>
        <p:txBody>
          <a:bodyPr wrap="none">
            <a:spAutoFit/>
          </a:bodyPr>
          <a:lstStyle/>
          <a:p>
            <a:r>
              <a:rPr lang="en-US" dirty="0">
                <a:solidFill>
                  <a:srgbClr val="FF0000"/>
                </a:solidFill>
                <a:latin typeface="Calibri" panose="020F0502020204030204" pitchFamily="34" charset="0"/>
                <a:cs typeface="Calibri" panose="020F0502020204030204" pitchFamily="34" charset="0"/>
              </a:rPr>
              <a:t>b</a:t>
            </a:r>
            <a:r>
              <a:rPr lang="en-US" baseline="-25000" dirty="0">
                <a:solidFill>
                  <a:srgbClr val="FF0000"/>
                </a:solidFill>
                <a:latin typeface="Calibri" panose="020F0502020204030204" pitchFamily="34" charset="0"/>
                <a:cs typeface="Calibri" panose="020F0502020204030204" pitchFamily="34" charset="0"/>
              </a:rPr>
              <a:t>3</a:t>
            </a:r>
            <a:endParaRPr lang="en-US" dirty="0"/>
          </a:p>
        </p:txBody>
      </p:sp>
      <p:cxnSp>
        <p:nvCxnSpPr>
          <p:cNvPr id="11" name="Straight Arrow Connector 10"/>
          <p:cNvCxnSpPr/>
          <p:nvPr/>
        </p:nvCxnSpPr>
        <p:spPr>
          <a:xfrm flipV="1">
            <a:off x="4495800" y="1371600"/>
            <a:ext cx="4042" cy="6858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19400" y="971490"/>
            <a:ext cx="4800600" cy="400110"/>
          </a:xfrm>
          <a:prstGeom prst="rect">
            <a:avLst/>
          </a:prstGeom>
          <a:noFill/>
        </p:spPr>
        <p:txBody>
          <a:bodyPr wrap="square" rtlCol="0">
            <a:spAutoFit/>
          </a:bodyPr>
          <a:lstStyle/>
          <a:p>
            <a:r>
              <a:rPr lang="en-US" sz="2000" dirty="0">
                <a:solidFill>
                  <a:srgbClr val="0000FF"/>
                </a:solidFill>
                <a:latin typeface="Calibri" panose="020F0502020204030204" pitchFamily="34" charset="0"/>
                <a:cs typeface="Calibri" panose="020F0502020204030204" pitchFamily="34" charset="0"/>
              </a:rPr>
              <a:t>Dec(sk</a:t>
            </a:r>
            <a:r>
              <a:rPr lang="en-US" sz="2000" baseline="-25000" dirty="0">
                <a:solidFill>
                  <a:srgbClr val="0000FF"/>
                </a:solidFill>
                <a:latin typeface="Calibri" panose="020F0502020204030204" pitchFamily="34" charset="0"/>
                <a:cs typeface="Calibri" panose="020F0502020204030204" pitchFamily="34" charset="0"/>
              </a:rPr>
              <a:t>0</a:t>
            </a:r>
            <a:r>
              <a:rPr lang="en-US" sz="2000" dirty="0">
                <a:solidFill>
                  <a:srgbClr val="0000FF"/>
                </a:solidFill>
                <a:latin typeface="Calibri" panose="020F0502020204030204" pitchFamily="34" charset="0"/>
                <a:cs typeface="Calibri" panose="020F0502020204030204" pitchFamily="34" charset="0"/>
              </a:rPr>
              <a:t>,b</a:t>
            </a:r>
            <a:r>
              <a:rPr lang="en-US" sz="2000" baseline="-25000" dirty="0">
                <a:solidFill>
                  <a:srgbClr val="0000FF"/>
                </a:solidFill>
                <a:latin typeface="Calibri" panose="020F0502020204030204" pitchFamily="34" charset="0"/>
                <a:cs typeface="Calibri" panose="020F0502020204030204" pitchFamily="34" charset="0"/>
              </a:rPr>
              <a:t>1</a:t>
            </a:r>
            <a:r>
              <a:rPr lang="en-US" sz="2000" dirty="0">
                <a:solidFill>
                  <a:srgbClr val="0000FF"/>
                </a:solidFill>
                <a:latin typeface="Calibri" panose="020F0502020204030204" pitchFamily="34" charset="0"/>
                <a:cs typeface="Calibri" panose="020F0502020204030204" pitchFamily="34" charset="0"/>
              </a:rPr>
              <a:t>, b</a:t>
            </a:r>
            <a:r>
              <a:rPr lang="en-US" sz="2000" baseline="-25000" dirty="0">
                <a:solidFill>
                  <a:srgbClr val="0000FF"/>
                </a:solidFill>
                <a:latin typeface="Calibri" panose="020F0502020204030204" pitchFamily="34" charset="0"/>
                <a:cs typeface="Calibri" panose="020F0502020204030204" pitchFamily="34" charset="0"/>
              </a:rPr>
              <a:t>2</a:t>
            </a:r>
            <a:r>
              <a:rPr lang="en-US" sz="2000" dirty="0">
                <a:solidFill>
                  <a:srgbClr val="0000FF"/>
                </a:solidFill>
                <a:latin typeface="Calibri" panose="020F0502020204030204" pitchFamily="34" charset="0"/>
                <a:cs typeface="Calibri" panose="020F0502020204030204" pitchFamily="34" charset="0"/>
              </a:rPr>
              <a:t>,b</a:t>
            </a:r>
            <a:r>
              <a:rPr lang="en-US" sz="2000" baseline="-25000" dirty="0">
                <a:solidFill>
                  <a:srgbClr val="0000FF"/>
                </a:solidFill>
                <a:latin typeface="Calibri" panose="020F0502020204030204" pitchFamily="34" charset="0"/>
                <a:cs typeface="Calibri" panose="020F0502020204030204" pitchFamily="34" charset="0"/>
              </a:rPr>
              <a:t>3</a:t>
            </a:r>
            <a:r>
              <a:rPr lang="en-US" sz="2000" dirty="0">
                <a:solidFill>
                  <a:srgbClr val="0000FF"/>
                </a:solidFill>
                <a:latin typeface="Calibri" panose="020F0502020204030204" pitchFamily="34" charset="0"/>
                <a:cs typeface="Calibri" panose="020F0502020204030204" pitchFamily="34" charset="0"/>
              </a:rPr>
              <a:t>,…,</a:t>
            </a:r>
            <a:r>
              <a:rPr lang="en-US" sz="2000" dirty="0" err="1">
                <a:solidFill>
                  <a:srgbClr val="0000FF"/>
                </a:solidFill>
                <a:latin typeface="Calibri" panose="020F0502020204030204" pitchFamily="34" charset="0"/>
                <a:cs typeface="Calibri" panose="020F0502020204030204" pitchFamily="34" charset="0"/>
              </a:rPr>
              <a:t>b</a:t>
            </a:r>
            <a:r>
              <a:rPr lang="en-US" sz="2000" baseline="-25000" dirty="0" err="1">
                <a:solidFill>
                  <a:srgbClr val="0000FF"/>
                </a:solidFill>
                <a:latin typeface="Calibri" panose="020F0502020204030204" pitchFamily="34" charset="0"/>
                <a:cs typeface="Calibri" panose="020F0502020204030204" pitchFamily="34" charset="0"/>
              </a:rPr>
              <a:t>N</a:t>
            </a:r>
            <a:r>
              <a:rPr lang="en-US" sz="2000" dirty="0">
                <a:solidFill>
                  <a:srgbClr val="0000FF"/>
                </a:solidFill>
                <a:latin typeface="Calibri" panose="020F0502020204030204" pitchFamily="34" charset="0"/>
                <a:cs typeface="Calibri" panose="020F0502020204030204" pitchFamily="34" charset="0"/>
              </a:rPr>
              <a:t>)  =</a:t>
            </a:r>
          </a:p>
        </p:txBody>
      </p:sp>
      <p:sp>
        <p:nvSpPr>
          <p:cNvPr id="16" name="TextBox 15">
            <a:extLst>
              <a:ext uri="{FF2B5EF4-FFF2-40B4-BE49-F238E27FC236}">
                <a16:creationId xmlns:a16="http://schemas.microsoft.com/office/drawing/2014/main" id="{500541FA-79F8-4BAB-8D94-5282C8907C2A}"/>
              </a:ext>
            </a:extLst>
          </p:cNvPr>
          <p:cNvSpPr txBox="1"/>
          <p:nvPr/>
        </p:nvSpPr>
        <p:spPr>
          <a:xfrm>
            <a:off x="5486400" y="838200"/>
            <a:ext cx="1447800" cy="523220"/>
          </a:xfrm>
          <a:prstGeom prst="rect">
            <a:avLst/>
          </a:prstGeom>
          <a:noFill/>
        </p:spPr>
        <p:txBody>
          <a:bodyPr wrap="square" rtlCol="0">
            <a:spAutoFit/>
          </a:bodyPr>
          <a:lstStyle/>
          <a:p>
            <a:r>
              <a:rPr lang="en-US" sz="2800" dirty="0">
                <a:solidFill>
                  <a:srgbClr val="FF0000"/>
                </a:solidFill>
                <a:latin typeface="Mongolian Baiti" panose="03000500000000000000" pitchFamily="66" charset="0"/>
                <a:cs typeface="Mongolian Baiti" panose="03000500000000000000" pitchFamily="66" charset="0"/>
              </a:rPr>
              <a:t>∑</a:t>
            </a:r>
            <a:r>
              <a:rPr lang="en-US" dirty="0">
                <a:solidFill>
                  <a:srgbClr val="FF0000"/>
                </a:solidFill>
              </a:rPr>
              <a:t> </a:t>
            </a:r>
            <a:r>
              <a:rPr lang="en-US" dirty="0" err="1">
                <a:solidFill>
                  <a:srgbClr val="0000FF"/>
                </a:solidFill>
              </a:rPr>
              <a:t>e</a:t>
            </a:r>
            <a:r>
              <a:rPr lang="en-US" baseline="-25000" dirty="0" err="1">
                <a:solidFill>
                  <a:srgbClr val="0000FF"/>
                </a:solidFill>
              </a:rPr>
              <a:t>i</a:t>
            </a:r>
            <a:r>
              <a:rPr lang="en-US" dirty="0"/>
              <a:t> </a:t>
            </a:r>
            <a:endParaRPr lang="en-US" dirty="0">
              <a:solidFill>
                <a:srgbClr val="FF0000"/>
              </a:solidFill>
            </a:endParaRPr>
          </a:p>
        </p:txBody>
      </p:sp>
      <p:sp>
        <p:nvSpPr>
          <p:cNvPr id="17" name="TextBox 16">
            <a:extLst>
              <a:ext uri="{FF2B5EF4-FFF2-40B4-BE49-F238E27FC236}">
                <a16:creationId xmlns:a16="http://schemas.microsoft.com/office/drawing/2014/main" id="{488FB6E0-BAAA-499B-9BEC-CB168783741E}"/>
              </a:ext>
            </a:extLst>
          </p:cNvPr>
          <p:cNvSpPr txBox="1"/>
          <p:nvPr/>
        </p:nvSpPr>
        <p:spPr>
          <a:xfrm>
            <a:off x="5486400" y="685800"/>
            <a:ext cx="533400" cy="307777"/>
          </a:xfrm>
          <a:prstGeom prst="rect">
            <a:avLst/>
          </a:prstGeom>
          <a:noFill/>
        </p:spPr>
        <p:txBody>
          <a:bodyPr wrap="square" rtlCol="0">
            <a:spAutoFit/>
          </a:bodyPr>
          <a:lstStyle/>
          <a:p>
            <a:r>
              <a:rPr lang="en-US" sz="1400" dirty="0"/>
              <a:t> </a:t>
            </a:r>
            <a:r>
              <a:rPr lang="en-US" sz="1400" dirty="0">
                <a:solidFill>
                  <a:srgbClr val="FF0000"/>
                </a:solidFill>
              </a:rPr>
              <a:t>N</a:t>
            </a:r>
          </a:p>
        </p:txBody>
      </p:sp>
      <p:sp>
        <p:nvSpPr>
          <p:cNvPr id="18" name="TextBox 17">
            <a:extLst>
              <a:ext uri="{FF2B5EF4-FFF2-40B4-BE49-F238E27FC236}">
                <a16:creationId xmlns:a16="http://schemas.microsoft.com/office/drawing/2014/main" id="{06F52506-6572-4E4A-808B-C46B9794044A}"/>
              </a:ext>
            </a:extLst>
          </p:cNvPr>
          <p:cNvSpPr txBox="1"/>
          <p:nvPr/>
        </p:nvSpPr>
        <p:spPr>
          <a:xfrm>
            <a:off x="5486400" y="1292423"/>
            <a:ext cx="533400" cy="307777"/>
          </a:xfrm>
          <a:prstGeom prst="rect">
            <a:avLst/>
          </a:prstGeom>
          <a:noFill/>
        </p:spPr>
        <p:txBody>
          <a:bodyPr wrap="square" rtlCol="0">
            <a:spAutoFit/>
          </a:bodyPr>
          <a:lstStyle/>
          <a:p>
            <a:r>
              <a:rPr lang="en-US" sz="1400" dirty="0" err="1">
                <a:solidFill>
                  <a:srgbClr val="FF0000"/>
                </a:solidFill>
              </a:rPr>
              <a:t>i</a:t>
            </a:r>
            <a:r>
              <a:rPr lang="en-US" sz="1400" dirty="0">
                <a:solidFill>
                  <a:srgbClr val="FF0000"/>
                </a:solidFill>
              </a:rPr>
              <a:t>=</a:t>
            </a:r>
            <a:r>
              <a:rPr lang="en-US" sz="1400" dirty="0">
                <a:solidFill>
                  <a:srgbClr val="FF0000"/>
                </a:solidFill>
                <a:latin typeface="Calibri" panose="020F0502020204030204" pitchFamily="34" charset="0"/>
                <a:cs typeface="Calibri" panose="020F0502020204030204" pitchFamily="34" charset="0"/>
              </a:rPr>
              <a:t>1</a:t>
            </a:r>
          </a:p>
        </p:txBody>
      </p:sp>
      <p:sp>
        <p:nvSpPr>
          <p:cNvPr id="19" name="TextBox 18">
            <a:extLst>
              <a:ext uri="{FF2B5EF4-FFF2-40B4-BE49-F238E27FC236}">
                <a16:creationId xmlns:a16="http://schemas.microsoft.com/office/drawing/2014/main" id="{500541FA-79F8-4BAB-8D94-5282C8907C2A}"/>
              </a:ext>
            </a:extLst>
          </p:cNvPr>
          <p:cNvSpPr txBox="1"/>
          <p:nvPr/>
        </p:nvSpPr>
        <p:spPr>
          <a:xfrm>
            <a:off x="1676400" y="2438400"/>
            <a:ext cx="1447800" cy="523220"/>
          </a:xfrm>
          <a:prstGeom prst="rect">
            <a:avLst/>
          </a:prstGeom>
          <a:noFill/>
        </p:spPr>
        <p:txBody>
          <a:bodyPr wrap="square" rtlCol="0">
            <a:spAutoFit/>
          </a:bodyPr>
          <a:lstStyle/>
          <a:p>
            <a:r>
              <a:rPr lang="en-US" sz="2800" dirty="0">
                <a:solidFill>
                  <a:srgbClr val="FF0000"/>
                </a:solidFill>
                <a:latin typeface="Mongolian Baiti" panose="03000500000000000000" pitchFamily="66" charset="0"/>
                <a:cs typeface="Mongolian Baiti" panose="03000500000000000000" pitchFamily="66" charset="0"/>
              </a:rPr>
              <a:t>∑</a:t>
            </a:r>
            <a:r>
              <a:rPr lang="en-US" dirty="0">
                <a:solidFill>
                  <a:srgbClr val="FF0000"/>
                </a:solidFill>
              </a:rPr>
              <a:t> </a:t>
            </a:r>
            <a:r>
              <a:rPr lang="en-US" dirty="0">
                <a:solidFill>
                  <a:srgbClr val="0000FF"/>
                </a:solidFill>
              </a:rPr>
              <a:t>sk</a:t>
            </a:r>
            <a:r>
              <a:rPr lang="en-US" baseline="-25000" dirty="0">
                <a:solidFill>
                  <a:srgbClr val="0000FF"/>
                </a:solidFill>
              </a:rPr>
              <a:t>i</a:t>
            </a:r>
            <a:r>
              <a:rPr lang="en-US" dirty="0"/>
              <a:t> </a:t>
            </a:r>
            <a:r>
              <a:rPr lang="en-US" dirty="0">
                <a:solidFill>
                  <a:srgbClr val="FF0000"/>
                </a:solidFill>
              </a:rPr>
              <a:t>= 0</a:t>
            </a:r>
          </a:p>
        </p:txBody>
      </p:sp>
      <p:sp>
        <p:nvSpPr>
          <p:cNvPr id="20" name="TextBox 19">
            <a:extLst>
              <a:ext uri="{FF2B5EF4-FFF2-40B4-BE49-F238E27FC236}">
                <a16:creationId xmlns:a16="http://schemas.microsoft.com/office/drawing/2014/main" id="{488FB6E0-BAAA-499B-9BEC-CB168783741E}"/>
              </a:ext>
            </a:extLst>
          </p:cNvPr>
          <p:cNvSpPr txBox="1"/>
          <p:nvPr/>
        </p:nvSpPr>
        <p:spPr>
          <a:xfrm>
            <a:off x="1676400" y="2286000"/>
            <a:ext cx="533400" cy="307777"/>
          </a:xfrm>
          <a:prstGeom prst="rect">
            <a:avLst/>
          </a:prstGeom>
          <a:noFill/>
        </p:spPr>
        <p:txBody>
          <a:bodyPr wrap="square" rtlCol="0">
            <a:spAutoFit/>
          </a:bodyPr>
          <a:lstStyle/>
          <a:p>
            <a:r>
              <a:rPr lang="en-US" sz="1400" dirty="0"/>
              <a:t> </a:t>
            </a:r>
            <a:r>
              <a:rPr lang="en-US" sz="1400" dirty="0">
                <a:solidFill>
                  <a:srgbClr val="FF0000"/>
                </a:solidFill>
              </a:rPr>
              <a:t>N</a:t>
            </a:r>
          </a:p>
        </p:txBody>
      </p:sp>
      <p:sp>
        <p:nvSpPr>
          <p:cNvPr id="21" name="TextBox 20">
            <a:extLst>
              <a:ext uri="{FF2B5EF4-FFF2-40B4-BE49-F238E27FC236}">
                <a16:creationId xmlns:a16="http://schemas.microsoft.com/office/drawing/2014/main" id="{06F52506-6572-4E4A-808B-C46B9794044A}"/>
              </a:ext>
            </a:extLst>
          </p:cNvPr>
          <p:cNvSpPr txBox="1"/>
          <p:nvPr/>
        </p:nvSpPr>
        <p:spPr>
          <a:xfrm>
            <a:off x="1676400" y="2892623"/>
            <a:ext cx="533400" cy="307777"/>
          </a:xfrm>
          <a:prstGeom prst="rect">
            <a:avLst/>
          </a:prstGeom>
          <a:noFill/>
        </p:spPr>
        <p:txBody>
          <a:bodyPr wrap="square" rtlCol="0">
            <a:spAutoFit/>
          </a:bodyPr>
          <a:lstStyle/>
          <a:p>
            <a:r>
              <a:rPr lang="en-US" sz="1400" dirty="0" err="1">
                <a:solidFill>
                  <a:srgbClr val="FF0000"/>
                </a:solidFill>
              </a:rPr>
              <a:t>i</a:t>
            </a:r>
            <a:r>
              <a:rPr lang="en-US" sz="1400" dirty="0">
                <a:solidFill>
                  <a:srgbClr val="FF0000"/>
                </a:solidFill>
              </a:rPr>
              <a:t>=0</a:t>
            </a:r>
          </a:p>
        </p:txBody>
      </p:sp>
      <p:pic>
        <p:nvPicPr>
          <p:cNvPr id="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5410200"/>
            <a:ext cx="23241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a:extLst>
              <a:ext uri="{FF2B5EF4-FFF2-40B4-BE49-F238E27FC236}">
                <a16:creationId xmlns:a16="http://schemas.microsoft.com/office/drawing/2014/main" id="{7D0E5864-80D5-4D12-9A15-86A56545097B}"/>
              </a:ext>
            </a:extLst>
          </p:cNvPr>
          <p:cNvCxnSpPr>
            <a:cxnSpLocks/>
          </p:cNvCxnSpPr>
          <p:nvPr/>
        </p:nvCxnSpPr>
        <p:spPr>
          <a:xfrm flipH="1">
            <a:off x="1447800" y="4572000"/>
            <a:ext cx="495300" cy="838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35D2B17-66F4-4F6C-8A55-D30EA97B25B8}"/>
              </a:ext>
            </a:extLst>
          </p:cNvPr>
          <p:cNvCxnSpPr>
            <a:cxnSpLocks/>
          </p:cNvCxnSpPr>
          <p:nvPr/>
        </p:nvCxnSpPr>
        <p:spPr>
          <a:xfrm>
            <a:off x="4876800" y="1447800"/>
            <a:ext cx="1905000" cy="6096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689787"/>
            <a:ext cx="1905000" cy="90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54599" y="3029634"/>
            <a:ext cx="2930802" cy="646331"/>
          </a:xfrm>
          <a:prstGeom prst="rect">
            <a:avLst/>
          </a:prstGeom>
        </p:spPr>
        <p:txBody>
          <a:bodyPr wrap="none">
            <a:spAutoFit/>
          </a:bodyPr>
          <a:lstStyle/>
          <a:p>
            <a:pPr algn="ctr"/>
            <a:r>
              <a:rPr lang="en-US" dirty="0"/>
              <a:t>modified </a:t>
            </a:r>
            <a:r>
              <a:rPr lang="en-US" dirty="0" err="1"/>
              <a:t>homomorphic</a:t>
            </a:r>
            <a:r>
              <a:rPr lang="en-US" dirty="0"/>
              <a:t> </a:t>
            </a:r>
          </a:p>
          <a:p>
            <a:r>
              <a:rPr lang="en-US" dirty="0"/>
              <a:t>encryption to achieve privacy</a:t>
            </a:r>
          </a:p>
        </p:txBody>
      </p:sp>
    </p:spTree>
    <p:extLst>
      <p:ext uri="{BB962C8B-B14F-4D97-AF65-F5344CB8AC3E}">
        <p14:creationId xmlns:p14="http://schemas.microsoft.com/office/powerpoint/2010/main" val="1474198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002C-D635-486F-92E3-4A366AD1C9AF}"/>
              </a:ext>
            </a:extLst>
          </p:cNvPr>
          <p:cNvSpPr>
            <a:spLocks noGrp="1"/>
          </p:cNvSpPr>
          <p:nvPr>
            <p:ph type="ctrTitle"/>
          </p:nvPr>
        </p:nvSpPr>
        <p:spPr/>
        <p:txBody>
          <a:bodyPr/>
          <a:lstStyle/>
          <a:p>
            <a:r>
              <a:rPr lang="en-US" dirty="0"/>
              <a:t>                Security Analysis</a:t>
            </a:r>
          </a:p>
        </p:txBody>
      </p:sp>
      <p:sp>
        <p:nvSpPr>
          <p:cNvPr id="4" name="Content Placeholder 2">
            <a:extLst>
              <a:ext uri="{FF2B5EF4-FFF2-40B4-BE49-F238E27FC236}">
                <a16:creationId xmlns:a16="http://schemas.microsoft.com/office/drawing/2014/main" id="{3475E663-D112-40C9-9A3F-1189EF4C2321}"/>
              </a:ext>
            </a:extLst>
          </p:cNvPr>
          <p:cNvSpPr txBox="1">
            <a:spLocks/>
          </p:cNvSpPr>
          <p:nvPr/>
        </p:nvSpPr>
        <p:spPr>
          <a:xfrm>
            <a:off x="457200" y="3094037"/>
            <a:ext cx="8229600" cy="3230563"/>
          </a:xfrm>
          <a:prstGeom prst="rect">
            <a:avLst/>
          </a:prstGeom>
        </p:spPr>
        <p:txBody>
          <a:bodyPr>
            <a:normAutofit fontScale="77500" lnSpcReduction="20000"/>
          </a:bodyPr>
          <a:lstStyle>
            <a:lvl1pPr marL="0" indent="0" algn="ctr" rtl="0" eaLnBrk="1" latinLnBrk="0" hangingPunct="1">
              <a:lnSpc>
                <a:spcPct val="100000"/>
              </a:lnSpc>
              <a:spcBef>
                <a:spcPts val="600"/>
              </a:spcBef>
              <a:buClr>
                <a:schemeClr val="accent1"/>
              </a:buClr>
              <a:buSzPct val="80000"/>
              <a:buFont typeface="Wingdings 2"/>
              <a:buNone/>
              <a:defRPr kumimoji="0" sz="3200" kern="1200">
                <a:solidFill>
                  <a:schemeClr val="tx1">
                    <a:tint val="75000"/>
                  </a:schemeClr>
                </a:solidFill>
                <a:latin typeface="Calibri" pitchFamily="34" charset="0"/>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tint val="75000"/>
                  </a:schemeClr>
                </a:solidFill>
                <a:latin typeface="Calibri" pitchFamily="34" charset="0"/>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tint val="75000"/>
                  </a:schemeClr>
                </a:solidFill>
                <a:latin typeface="Calibri" pitchFamily="34" charset="0"/>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tint val="75000"/>
                  </a:schemeClr>
                </a:solidFill>
                <a:latin typeface="Calibri" pitchFamily="34" charset="0"/>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tint val="75000"/>
                  </a:schemeClr>
                </a:solidFill>
                <a:latin typeface="Calibri" pitchFamily="34" charset="0"/>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tint val="75000"/>
                  </a:schemeClr>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tint val="75000"/>
                  </a:schemeClr>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tint val="75000"/>
                  </a:schemeClr>
                </a:solidFill>
                <a:latin typeface="+mn-lt"/>
                <a:ea typeface="+mn-ea"/>
                <a:cs typeface="+mn-cs"/>
              </a:defRPr>
            </a:lvl9pPr>
            <a:extLst/>
          </a:lstStyle>
          <a:p>
            <a:endParaRPr lang="en-US" dirty="0"/>
          </a:p>
          <a:p>
            <a:endParaRPr lang="en-US" dirty="0"/>
          </a:p>
          <a:p>
            <a:endParaRPr lang="en-US" dirty="0"/>
          </a:p>
          <a:p>
            <a:endParaRPr lang="en-US" dirty="0"/>
          </a:p>
          <a:p>
            <a:r>
              <a:rPr lang="en-US" sz="1900" dirty="0">
                <a:solidFill>
                  <a:schemeClr val="tx1"/>
                </a:solidFill>
              </a:rPr>
              <a:t>PPCA for EDR - Privacy preserving clock auction (PPCA) for EDR</a:t>
            </a:r>
          </a:p>
          <a:p>
            <a:r>
              <a:rPr lang="en-US" sz="1900" dirty="0">
                <a:solidFill>
                  <a:schemeClr val="tx1"/>
                </a:solidFill>
              </a:rPr>
              <a:t>PCS for EDR - </a:t>
            </a:r>
            <a:r>
              <a:rPr lang="en-US" sz="1900" dirty="0" err="1">
                <a:solidFill>
                  <a:schemeClr val="tx1"/>
                </a:solidFill>
              </a:rPr>
              <a:t>Paillier</a:t>
            </a:r>
            <a:r>
              <a:rPr lang="en-US" sz="1900" dirty="0">
                <a:solidFill>
                  <a:schemeClr val="tx1"/>
                </a:solidFill>
              </a:rPr>
              <a:t> cryptosystem (PCS) for EDR</a:t>
            </a:r>
          </a:p>
          <a:p>
            <a:endParaRPr lang="en-US" dirty="0"/>
          </a:p>
          <a:p>
            <a:r>
              <a:rPr lang="en-US" sz="2800" dirty="0">
                <a:solidFill>
                  <a:schemeClr val="tx1"/>
                </a:solidFill>
              </a:rPr>
              <a:t>(Compared our scheme with </a:t>
            </a:r>
            <a:r>
              <a:rPr lang="en-US" sz="2800" dirty="0" err="1">
                <a:solidFill>
                  <a:srgbClr val="FF0000"/>
                </a:solidFill>
              </a:rPr>
              <a:t>Paillier</a:t>
            </a:r>
            <a:r>
              <a:rPr lang="en-US" sz="2800" dirty="0">
                <a:solidFill>
                  <a:srgbClr val="FF0000"/>
                </a:solidFill>
              </a:rPr>
              <a:t> cryptosystem (PCS)</a:t>
            </a:r>
            <a:r>
              <a:rPr lang="en-US" sz="2800" dirty="0"/>
              <a:t> </a:t>
            </a:r>
            <a:r>
              <a:rPr lang="en-US" sz="2800" dirty="0">
                <a:solidFill>
                  <a:schemeClr val="tx1"/>
                </a:solidFill>
              </a:rPr>
              <a:t>used for aggregation in EDR) </a:t>
            </a:r>
          </a:p>
        </p:txBody>
      </p:sp>
      <p:pic>
        <p:nvPicPr>
          <p:cNvPr id="5" name="Picture 2">
            <a:extLst>
              <a:ext uri="{FF2B5EF4-FFF2-40B4-BE49-F238E27FC236}">
                <a16:creationId xmlns:a16="http://schemas.microsoft.com/office/drawing/2014/main" id="{CBB673CF-29EA-49ED-80FD-123A06B5F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1" y="2853392"/>
            <a:ext cx="7052279" cy="181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33FD0FAF-A807-4E8D-A025-E80450C38A43}"/>
              </a:ext>
            </a:extLst>
          </p:cNvPr>
          <p:cNvSpPr/>
          <p:nvPr/>
        </p:nvSpPr>
        <p:spPr>
          <a:xfrm>
            <a:off x="533400" y="685800"/>
            <a:ext cx="8229600" cy="2246769"/>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FF0000"/>
                </a:solidFill>
              </a:rPr>
              <a:t>Differential Privacy Preservation:</a:t>
            </a:r>
          </a:p>
          <a:p>
            <a:r>
              <a:rPr lang="en-US" sz="2000" dirty="0"/>
              <a:t>Auctioneer can learn </a:t>
            </a:r>
            <a:r>
              <a:rPr lang="en-US" sz="2000" dirty="0">
                <a:solidFill>
                  <a:srgbClr val="00B050"/>
                </a:solidFill>
              </a:rPr>
              <a:t>aggregated energy value</a:t>
            </a:r>
          </a:p>
          <a:p>
            <a:r>
              <a:rPr lang="en-US" sz="2000" dirty="0"/>
              <a:t>Cannot learn </a:t>
            </a:r>
            <a:r>
              <a:rPr lang="en-US" sz="2000" dirty="0">
                <a:solidFill>
                  <a:srgbClr val="0000FF"/>
                </a:solidFill>
              </a:rPr>
              <a:t>individual values</a:t>
            </a:r>
          </a:p>
          <a:p>
            <a:endParaRPr lang="en-US" sz="2000" dirty="0"/>
          </a:p>
          <a:p>
            <a:pPr marL="342900" indent="-342900">
              <a:buFont typeface="Arial" panose="020B0604020202020204" pitchFamily="34" charset="0"/>
              <a:buChar char="•"/>
            </a:pPr>
            <a:r>
              <a:rPr lang="en-US" sz="2000" dirty="0">
                <a:solidFill>
                  <a:srgbClr val="FF0000"/>
                </a:solidFill>
              </a:rPr>
              <a:t>Confidentiality:</a:t>
            </a:r>
          </a:p>
          <a:p>
            <a:r>
              <a:rPr lang="en-US" sz="2000" dirty="0"/>
              <a:t>Tenants’ bids are encrypted using the proposed homomorphic encryption scheme that guarantees bid privacy and confidentiality.</a:t>
            </a:r>
          </a:p>
        </p:txBody>
      </p:sp>
    </p:spTree>
    <p:extLst>
      <p:ext uri="{BB962C8B-B14F-4D97-AF65-F5344CB8AC3E}">
        <p14:creationId xmlns:p14="http://schemas.microsoft.com/office/powerpoint/2010/main" val="1338564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1D0D-33A3-449C-B8B3-49DCF1DA9114}"/>
              </a:ext>
            </a:extLst>
          </p:cNvPr>
          <p:cNvSpPr>
            <a:spLocks noGrp="1"/>
          </p:cNvSpPr>
          <p:nvPr>
            <p:ph type="ctrTitle"/>
          </p:nvPr>
        </p:nvSpPr>
        <p:spPr/>
        <p:txBody>
          <a:bodyPr/>
          <a:lstStyle/>
          <a:p>
            <a:r>
              <a:rPr lang="en-US" dirty="0"/>
              <a:t>            Simulation Results</a:t>
            </a:r>
          </a:p>
        </p:txBody>
      </p:sp>
      <p:pic>
        <p:nvPicPr>
          <p:cNvPr id="4" name="Picture 2">
            <a:extLst>
              <a:ext uri="{FF2B5EF4-FFF2-40B4-BE49-F238E27FC236}">
                <a16:creationId xmlns:a16="http://schemas.microsoft.com/office/drawing/2014/main" id="{2DBA06AA-B26D-4A8F-8020-24FDCD57F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787" y="554473"/>
            <a:ext cx="4619625" cy="3889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06B98F6B-BC08-4349-8050-F72666195982}"/>
              </a:ext>
            </a:extLst>
          </p:cNvPr>
          <p:cNvSpPr txBox="1"/>
          <p:nvPr/>
        </p:nvSpPr>
        <p:spPr>
          <a:xfrm>
            <a:off x="381000" y="5562600"/>
            <a:ext cx="8077200" cy="769441"/>
          </a:xfrm>
          <a:prstGeom prst="rect">
            <a:avLst/>
          </a:prstGeom>
          <a:noFill/>
        </p:spPr>
        <p:txBody>
          <a:bodyPr wrap="square" rtlCol="0">
            <a:spAutoFit/>
          </a:bodyPr>
          <a:lstStyle/>
          <a:p>
            <a:r>
              <a:rPr lang="en-US" sz="2200" dirty="0">
                <a:solidFill>
                  <a:srgbClr val="FF0000"/>
                </a:solidFill>
              </a:rPr>
              <a:t>Trade off </a:t>
            </a:r>
            <a:r>
              <a:rPr lang="en-US" sz="2200" dirty="0"/>
              <a:t>between the </a:t>
            </a:r>
            <a:r>
              <a:rPr lang="en-US" sz="2200" dirty="0">
                <a:solidFill>
                  <a:srgbClr val="0000FF"/>
                </a:solidFill>
              </a:rPr>
              <a:t>communication overhead </a:t>
            </a:r>
            <a:r>
              <a:rPr lang="en-US" sz="2200" dirty="0"/>
              <a:t>and </a:t>
            </a:r>
            <a:r>
              <a:rPr lang="en-US" sz="2200" dirty="0">
                <a:solidFill>
                  <a:srgbClr val="0000FF"/>
                </a:solidFill>
              </a:rPr>
              <a:t>tenants’ privacy protection </a:t>
            </a:r>
            <a:r>
              <a:rPr lang="en-US" sz="2200" dirty="0"/>
              <a:t>from the operator </a:t>
            </a:r>
          </a:p>
        </p:txBody>
      </p:sp>
      <p:sp>
        <p:nvSpPr>
          <p:cNvPr id="6" name="TextBox 5">
            <a:extLst>
              <a:ext uri="{FF2B5EF4-FFF2-40B4-BE49-F238E27FC236}">
                <a16:creationId xmlns:a16="http://schemas.microsoft.com/office/drawing/2014/main" id="{81C33832-1CA5-4710-8B14-B14BF0C9F8D4}"/>
              </a:ext>
            </a:extLst>
          </p:cNvPr>
          <p:cNvSpPr txBox="1"/>
          <p:nvPr/>
        </p:nvSpPr>
        <p:spPr>
          <a:xfrm>
            <a:off x="381000" y="4724400"/>
            <a:ext cx="8153400" cy="769441"/>
          </a:xfrm>
          <a:prstGeom prst="rect">
            <a:avLst/>
          </a:prstGeom>
          <a:noFill/>
        </p:spPr>
        <p:txBody>
          <a:bodyPr wrap="square" rtlCol="0">
            <a:spAutoFit/>
          </a:bodyPr>
          <a:lstStyle/>
          <a:p>
            <a:pPr algn="just"/>
            <a:r>
              <a:rPr lang="en-US" sz="2200" dirty="0">
                <a:solidFill>
                  <a:srgbClr val="0000FF"/>
                </a:solidFill>
              </a:rPr>
              <a:t>The communication overhead increases with the number of rounds in the auction as well as with increase in participating tenants for EDR</a:t>
            </a:r>
          </a:p>
        </p:txBody>
      </p:sp>
      <p:sp>
        <p:nvSpPr>
          <p:cNvPr id="7" name="TextBox 6">
            <a:extLst>
              <a:ext uri="{FF2B5EF4-FFF2-40B4-BE49-F238E27FC236}">
                <a16:creationId xmlns:a16="http://schemas.microsoft.com/office/drawing/2014/main" id="{B68FEF24-F6F1-4891-886B-5C6EDD682C99}"/>
              </a:ext>
            </a:extLst>
          </p:cNvPr>
          <p:cNvSpPr txBox="1"/>
          <p:nvPr/>
        </p:nvSpPr>
        <p:spPr>
          <a:xfrm>
            <a:off x="3747764" y="4478848"/>
            <a:ext cx="1752600" cy="369332"/>
          </a:xfrm>
          <a:prstGeom prst="rect">
            <a:avLst/>
          </a:prstGeom>
          <a:noFill/>
        </p:spPr>
        <p:txBody>
          <a:bodyPr wrap="square" rtlCol="0">
            <a:spAutoFit/>
          </a:bodyPr>
          <a:lstStyle/>
          <a:p>
            <a:r>
              <a:rPr lang="en-US" dirty="0">
                <a:solidFill>
                  <a:srgbClr val="FF0000"/>
                </a:solidFill>
              </a:rPr>
              <a:t>1024</a:t>
            </a:r>
            <a:r>
              <a:rPr lang="en-US" dirty="0"/>
              <a:t> – bit keys</a:t>
            </a:r>
          </a:p>
        </p:txBody>
      </p:sp>
      <p:sp>
        <p:nvSpPr>
          <p:cNvPr id="9" name="TextBox 8">
            <a:extLst>
              <a:ext uri="{FF2B5EF4-FFF2-40B4-BE49-F238E27FC236}">
                <a16:creationId xmlns:a16="http://schemas.microsoft.com/office/drawing/2014/main" id="{30D939F2-3CD4-4D2C-AF0C-A92512638D78}"/>
              </a:ext>
            </a:extLst>
          </p:cNvPr>
          <p:cNvSpPr txBox="1"/>
          <p:nvPr/>
        </p:nvSpPr>
        <p:spPr>
          <a:xfrm>
            <a:off x="2909564" y="4187798"/>
            <a:ext cx="3429000" cy="707886"/>
          </a:xfrm>
          <a:prstGeom prst="rect">
            <a:avLst/>
          </a:prstGeom>
          <a:noFill/>
        </p:spPr>
        <p:txBody>
          <a:bodyPr wrap="square" rtlCol="0">
            <a:spAutoFit/>
          </a:bodyPr>
          <a:lstStyle/>
          <a:p>
            <a:r>
              <a:rPr lang="en-US" sz="2000" dirty="0"/>
              <a:t>Price descending clock auction</a:t>
            </a:r>
          </a:p>
          <a:p>
            <a:r>
              <a:rPr lang="en-US" sz="2000" dirty="0"/>
              <a:t>  </a:t>
            </a:r>
          </a:p>
        </p:txBody>
      </p:sp>
    </p:spTree>
    <p:extLst>
      <p:ext uri="{BB962C8B-B14F-4D97-AF65-F5344CB8AC3E}">
        <p14:creationId xmlns:p14="http://schemas.microsoft.com/office/powerpoint/2010/main" val="1916739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 </a:t>
            </a:r>
            <a:endParaRPr lang="en-US" dirty="0"/>
          </a:p>
        </p:txBody>
      </p:sp>
      <p:sp>
        <p:nvSpPr>
          <p:cNvPr id="3" name="Subtitle 2"/>
          <p:cNvSpPr>
            <a:spLocks noGrp="1"/>
          </p:cNvSpPr>
          <p:nvPr>
            <p:ph type="subTitle"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4" name="Footer Placeholder 3"/>
          <p:cNvSpPr>
            <a:spLocks noGrp="1"/>
          </p:cNvSpPr>
          <p:nvPr>
            <p:ph type="ftr" sz="quarter" idx="4294967295"/>
          </p:nvPr>
        </p:nvSpPr>
        <p:spPr>
          <a:xfrm>
            <a:off x="0" y="6324600"/>
            <a:ext cx="2895600" cy="365125"/>
          </a:xfrm>
          <a:prstGeom prst="rect">
            <a:avLst/>
          </a:prstGeom>
        </p:spPr>
        <p:txBody>
          <a:bodyPr/>
          <a:lstStyle/>
          <a:p>
            <a:endParaRPr lang="en-US" dirty="0">
              <a:solidFill>
                <a:prstClr val="black"/>
              </a:solidFill>
            </a:endParaRPr>
          </a:p>
          <a:p>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6553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19400" y="0"/>
            <a:ext cx="5181600" cy="584775"/>
          </a:xfrm>
          <a:prstGeom prst="rect">
            <a:avLst/>
          </a:prstGeom>
          <a:noFill/>
        </p:spPr>
        <p:txBody>
          <a:bodyPr wrap="square" rtlCol="0">
            <a:spAutoFit/>
          </a:bodyPr>
          <a:lstStyle/>
          <a:p>
            <a:r>
              <a:rPr lang="en-US" sz="2400" dirty="0">
                <a:solidFill>
                  <a:schemeClr val="bg1"/>
                </a:solidFill>
              </a:rPr>
              <a:t>                     </a:t>
            </a:r>
            <a:r>
              <a:rPr lang="en-US" sz="3200" dirty="0">
                <a:solidFill>
                  <a:schemeClr val="bg1"/>
                </a:solidFill>
              </a:rPr>
              <a:t>Outline</a:t>
            </a:r>
          </a:p>
        </p:txBody>
      </p:sp>
      <p:sp>
        <p:nvSpPr>
          <p:cNvPr id="10" name="TextBox 9"/>
          <p:cNvSpPr txBox="1"/>
          <p:nvPr/>
        </p:nvSpPr>
        <p:spPr>
          <a:xfrm>
            <a:off x="377438" y="685800"/>
            <a:ext cx="8385562" cy="5201424"/>
          </a:xfrm>
          <a:prstGeom prst="rect">
            <a:avLst/>
          </a:prstGeom>
          <a:noFill/>
        </p:spPr>
        <p:txBody>
          <a:bodyPr wrap="square" rtlCol="0">
            <a:spAutoFit/>
          </a:bodyPr>
          <a:lstStyle/>
          <a:p>
            <a:pPr marL="457200" indent="-457200">
              <a:buFont typeface="Arial" panose="020B0604020202020204" pitchFamily="34" charset="0"/>
              <a:buChar char="•"/>
            </a:pPr>
            <a:r>
              <a:rPr lang="en-US" sz="2800" dirty="0"/>
              <a:t>Introduction of Cyber Physical Systems</a:t>
            </a:r>
          </a:p>
          <a:p>
            <a:pPr marL="457200" indent="-457200">
              <a:buFont typeface="Arial" panose="020B0604020202020204" pitchFamily="34" charset="0"/>
              <a:buChar char="•"/>
            </a:pPr>
            <a:r>
              <a:rPr lang="en-US" sz="2800" dirty="0"/>
              <a:t>Security Computing and Privacy Preservation for CPS</a:t>
            </a:r>
          </a:p>
          <a:p>
            <a:pPr marL="971550" lvl="1" indent="-514350">
              <a:buFont typeface="+mj-lt"/>
              <a:buAutoNum type="arabicPeriod"/>
            </a:pPr>
            <a:r>
              <a:rPr lang="en-US" sz="2800" dirty="0"/>
              <a:t>Clock Auction for Emergency Demand Response in Colocation Data Centers</a:t>
            </a:r>
          </a:p>
          <a:p>
            <a:pPr marL="971550" lvl="1" indent="-514350">
              <a:buFont typeface="+mj-lt"/>
              <a:buAutoNum type="arabicPeriod"/>
            </a:pPr>
            <a:r>
              <a:rPr lang="en-US" sz="2800" dirty="0">
                <a:solidFill>
                  <a:srgbClr val="FF0000"/>
                </a:solidFill>
              </a:rPr>
              <a:t>Cost Aware Appliance Scheduling Using Fog Computing in Smart Home </a:t>
            </a:r>
          </a:p>
          <a:p>
            <a:pPr marL="971550" lvl="1" indent="-514350">
              <a:buFont typeface="+mj-lt"/>
              <a:buAutoNum type="arabicPeriod"/>
            </a:pPr>
            <a:r>
              <a:rPr lang="en-US" sz="2800" dirty="0"/>
              <a:t>Differentially Private Optimization for Machine Learning for Physiological Sensors</a:t>
            </a:r>
          </a:p>
          <a:p>
            <a:pPr marL="457200" indent="-457200">
              <a:buFont typeface="Arial" panose="020B0604020202020204" pitchFamily="34" charset="0"/>
              <a:buChar char="•"/>
            </a:pPr>
            <a:r>
              <a:rPr lang="en-US" sz="2800" dirty="0"/>
              <a:t>Conclusion</a:t>
            </a:r>
          </a:p>
          <a:p>
            <a:pPr marL="457200" indent="-457200">
              <a:buFont typeface="Arial" panose="020B0604020202020204" pitchFamily="34" charset="0"/>
              <a:buChar char="•"/>
            </a:pPr>
            <a:r>
              <a:rPr lang="en-US" sz="2800" dirty="0"/>
              <a:t>Our Lab Overview</a:t>
            </a:r>
          </a:p>
          <a:p>
            <a:pPr marL="457200" indent="-457200">
              <a:buFont typeface="Arial" panose="020B0604020202020204" pitchFamily="34" charset="0"/>
              <a:buChar char="•"/>
            </a:pPr>
            <a:endParaRPr lang="en-US" sz="2800" dirty="0"/>
          </a:p>
          <a:p>
            <a:endParaRPr lang="en-US" sz="2400" dirty="0"/>
          </a:p>
        </p:txBody>
      </p:sp>
      <p:sp>
        <p:nvSpPr>
          <p:cNvPr id="5" name="Rectangle 4">
            <a:extLst>
              <a:ext uri="{FF2B5EF4-FFF2-40B4-BE49-F238E27FC236}">
                <a16:creationId xmlns:a16="http://schemas.microsoft.com/office/drawing/2014/main" id="{D48673E1-AA1B-5448-85C7-ED92E39957C2}"/>
              </a:ext>
            </a:extLst>
          </p:cNvPr>
          <p:cNvSpPr/>
          <p:nvPr/>
        </p:nvSpPr>
        <p:spPr>
          <a:xfrm>
            <a:off x="377438" y="5147604"/>
            <a:ext cx="8610600" cy="1477328"/>
          </a:xfrm>
          <a:prstGeom prst="rect">
            <a:avLst/>
          </a:prstGeom>
        </p:spPr>
        <p:txBody>
          <a:bodyPr wrap="square">
            <a:spAutoFit/>
          </a:bodyPr>
          <a:lstStyle/>
          <a:p>
            <a:r>
              <a:rPr lang="en-US" dirty="0">
                <a:latin typeface="Helvetica" pitchFamily="2" charset="0"/>
              </a:rPr>
              <a:t>Sai Mounika </a:t>
            </a:r>
            <a:r>
              <a:rPr lang="en-US" dirty="0" err="1">
                <a:latin typeface="Helvetica" pitchFamily="2" charset="0"/>
              </a:rPr>
              <a:t>Errapotu</a:t>
            </a:r>
            <a:r>
              <a:rPr lang="en-US" dirty="0">
                <a:latin typeface="Helvetica" pitchFamily="2" charset="0"/>
              </a:rPr>
              <a:t>, </a:t>
            </a:r>
            <a:r>
              <a:rPr lang="en-US" dirty="0" err="1">
                <a:latin typeface="Helvetica" pitchFamily="2" charset="0"/>
              </a:rPr>
              <a:t>Jingyi</a:t>
            </a:r>
            <a:r>
              <a:rPr lang="en-US" dirty="0">
                <a:latin typeface="Helvetica" pitchFamily="2" charset="0"/>
              </a:rPr>
              <a:t> Wang, </a:t>
            </a:r>
            <a:r>
              <a:rPr lang="en-US" dirty="0" err="1">
                <a:latin typeface="Helvetica" pitchFamily="2" charset="0"/>
              </a:rPr>
              <a:t>Yanmin</a:t>
            </a:r>
            <a:r>
              <a:rPr lang="en-US" dirty="0">
                <a:latin typeface="Helvetica" pitchFamily="2" charset="0"/>
              </a:rPr>
              <a:t> Gong, </a:t>
            </a:r>
            <a:r>
              <a:rPr lang="en-US" dirty="0" err="1">
                <a:latin typeface="Helvetica" pitchFamily="2" charset="0"/>
              </a:rPr>
              <a:t>Jin-Hee</a:t>
            </a:r>
            <a:r>
              <a:rPr lang="en-US" dirty="0">
                <a:latin typeface="Helvetica" pitchFamily="2" charset="0"/>
              </a:rPr>
              <a:t> Cho, Miao Pan, and</a:t>
            </a:r>
          </a:p>
          <a:p>
            <a:r>
              <a:rPr lang="en-US" dirty="0">
                <a:latin typeface="Helvetica" pitchFamily="2" charset="0"/>
              </a:rPr>
              <a:t>Zhu Han, “SAFE : Secure Appliance Scheduling for Flexible and </a:t>
            </a:r>
            <a:r>
              <a:rPr lang="en-US" dirty="0" err="1">
                <a:latin typeface="Helvetica" pitchFamily="2" charset="0"/>
              </a:rPr>
              <a:t>Ecient</a:t>
            </a:r>
            <a:r>
              <a:rPr lang="en-US" dirty="0">
                <a:latin typeface="Helvetica" pitchFamily="2" charset="0"/>
              </a:rPr>
              <a:t> Energy</a:t>
            </a:r>
          </a:p>
          <a:p>
            <a:r>
              <a:rPr lang="en-US" dirty="0">
                <a:latin typeface="Helvetica" pitchFamily="2" charset="0"/>
              </a:rPr>
              <a:t>Consumption for Smart Home IoT," </a:t>
            </a:r>
            <a:r>
              <a:rPr lang="en-US" i="1" dirty="0">
                <a:latin typeface="Helvetica" pitchFamily="2" charset="0"/>
              </a:rPr>
              <a:t>IEEE Internet of Things Journal</a:t>
            </a:r>
            <a:r>
              <a:rPr lang="en-US" dirty="0">
                <a:latin typeface="Helvetica" pitchFamily="2" charset="0"/>
              </a:rPr>
              <a:t>, special issue</a:t>
            </a:r>
          </a:p>
          <a:p>
            <a:r>
              <a:rPr lang="en-US" dirty="0">
                <a:latin typeface="Helvetica" pitchFamily="2" charset="0"/>
              </a:rPr>
              <a:t>on AI Powered Network Management: Data Driven Approaches under Resource</a:t>
            </a:r>
          </a:p>
          <a:p>
            <a:r>
              <a:rPr lang="en-US" dirty="0">
                <a:latin typeface="Helvetica" pitchFamily="2" charset="0"/>
              </a:rPr>
              <a:t>Constraints, vol. 5, no. 6, pp. 4380-4391, December 2018.</a:t>
            </a:r>
            <a:endParaRPr lang="en-US" dirty="0">
              <a:effectLst/>
              <a:latin typeface="Helvetica" pitchFamily="2" charset="0"/>
            </a:endParaRPr>
          </a:p>
        </p:txBody>
      </p:sp>
    </p:spTree>
    <p:extLst>
      <p:ext uri="{BB962C8B-B14F-4D97-AF65-F5344CB8AC3E}">
        <p14:creationId xmlns:p14="http://schemas.microsoft.com/office/powerpoint/2010/main" val="750316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Smart Home</a:t>
            </a:r>
          </a:p>
        </p:txBody>
      </p:sp>
      <p:grpSp>
        <p:nvGrpSpPr>
          <p:cNvPr id="5" name="Group 4"/>
          <p:cNvGrpSpPr/>
          <p:nvPr/>
        </p:nvGrpSpPr>
        <p:grpSpPr>
          <a:xfrm>
            <a:off x="3352800" y="914400"/>
            <a:ext cx="5334000" cy="3657600"/>
            <a:chOff x="1422400" y="1988491"/>
            <a:chExt cx="6234113" cy="4680866"/>
          </a:xfrm>
        </p:grpSpPr>
        <p:pic>
          <p:nvPicPr>
            <p:cNvPr id="6" name="Picture 5"/>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132138" y="1988491"/>
              <a:ext cx="512762"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2663178"/>
              <a:ext cx="6234113"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413125" y="2204391"/>
              <a:ext cx="511175" cy="66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9" name="Rounded Rectangle 8"/>
            <p:cNvSpPr/>
            <p:nvPr/>
          </p:nvSpPr>
          <p:spPr>
            <a:xfrm>
              <a:off x="1422400" y="3613296"/>
              <a:ext cx="1281088" cy="305606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2115404" y="4472929"/>
              <a:ext cx="1281088" cy="20524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p:cNvSpPr/>
            <p:nvPr/>
          </p:nvSpPr>
          <p:spPr>
            <a:xfrm>
              <a:off x="2866335" y="5109278"/>
              <a:ext cx="1281088" cy="15600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p:cNvSpPr/>
            <p:nvPr/>
          </p:nvSpPr>
          <p:spPr>
            <a:xfrm>
              <a:off x="3506879" y="5812930"/>
              <a:ext cx="1281088" cy="8564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4" descr="https://encrypted-tbn3.gstatic.com/images?q=tbn:ANd9GcQ2kmLpgwYKvElTfSURBVilRUF0aeHYf7J-6RAOiNTjLGKjGawC"/>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1567" y="5544491"/>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9067" y="5705098"/>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03684" y="5251070"/>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91716" y="5445222"/>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44116" y="5013174"/>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95772" y="5251070"/>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7780" y="4747014"/>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5812" y="4963038"/>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00192" y="4509118"/>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59868" y="4653134"/>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2240" y="4293094"/>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91916" y="4458982"/>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68186" y="4945859"/>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43463" y="4584866"/>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45365" y="4323469"/>
              <a:ext cx="288396" cy="2661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encrypted-tbn3.gstatic.com/images?q=tbn:ANd9GcQ2kmLpgwYKvElTfSURBVilRUF0aeHYf7J-6RAOiNTjLGKjGawC"/>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54990" y="3857374"/>
              <a:ext cx="288396" cy="26616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descr="Image result for smart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290" y="831807"/>
            <a:ext cx="3432910" cy="32941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151012"/>
            <a:ext cx="4997480" cy="209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33400"/>
            <a:ext cx="3352800" cy="646331"/>
          </a:xfrm>
          <a:prstGeom prst="rect">
            <a:avLst/>
          </a:prstGeom>
          <a:noFill/>
        </p:spPr>
        <p:txBody>
          <a:bodyPr wrap="square" rtlCol="0">
            <a:spAutoFit/>
          </a:bodyPr>
          <a:lstStyle/>
          <a:p>
            <a:pPr algn="ctr"/>
            <a:r>
              <a:rPr lang="en-US" dirty="0">
                <a:solidFill>
                  <a:srgbClr val="FF0000"/>
                </a:solidFill>
              </a:rPr>
              <a:t>Effective household energy monitoring and control</a:t>
            </a:r>
          </a:p>
        </p:txBody>
      </p:sp>
      <p:sp>
        <p:nvSpPr>
          <p:cNvPr id="4" name="TextBox 3"/>
          <p:cNvSpPr txBox="1"/>
          <p:nvPr/>
        </p:nvSpPr>
        <p:spPr>
          <a:xfrm>
            <a:off x="5493463" y="685800"/>
            <a:ext cx="3193337" cy="646331"/>
          </a:xfrm>
          <a:prstGeom prst="rect">
            <a:avLst/>
          </a:prstGeom>
          <a:noFill/>
        </p:spPr>
        <p:txBody>
          <a:bodyPr wrap="square" rtlCol="0">
            <a:spAutoFit/>
          </a:bodyPr>
          <a:lstStyle/>
          <a:p>
            <a:pPr algn="ctr"/>
            <a:r>
              <a:rPr lang="en-US" dirty="0">
                <a:solidFill>
                  <a:srgbClr val="FF0000"/>
                </a:solidFill>
              </a:rPr>
              <a:t>Handling uncertainties, </a:t>
            </a:r>
          </a:p>
          <a:p>
            <a:pPr algn="ctr"/>
            <a:r>
              <a:rPr lang="en-US" dirty="0">
                <a:solidFill>
                  <a:srgbClr val="FF0000"/>
                </a:solidFill>
              </a:rPr>
              <a:t>Demand side management</a:t>
            </a:r>
          </a:p>
        </p:txBody>
      </p:sp>
      <p:sp>
        <p:nvSpPr>
          <p:cNvPr id="31" name="TextBox 30"/>
          <p:cNvSpPr txBox="1"/>
          <p:nvPr/>
        </p:nvSpPr>
        <p:spPr>
          <a:xfrm>
            <a:off x="3048000" y="6173132"/>
            <a:ext cx="4136100" cy="369332"/>
          </a:xfrm>
          <a:prstGeom prst="rect">
            <a:avLst/>
          </a:prstGeom>
          <a:noFill/>
        </p:spPr>
        <p:txBody>
          <a:bodyPr wrap="square" rtlCol="0">
            <a:spAutoFit/>
          </a:bodyPr>
          <a:lstStyle/>
          <a:p>
            <a:r>
              <a:rPr lang="en-US" dirty="0">
                <a:solidFill>
                  <a:srgbClr val="FF0000"/>
                </a:solidFill>
              </a:rPr>
              <a:t>Personally identifiable information</a:t>
            </a:r>
          </a:p>
        </p:txBody>
      </p:sp>
    </p:spTree>
    <p:extLst>
      <p:ext uri="{BB962C8B-B14F-4D97-AF65-F5344CB8AC3E}">
        <p14:creationId xmlns:p14="http://schemas.microsoft.com/office/powerpoint/2010/main" val="1696507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Privacy Concerns in Smart Home</a:t>
            </a:r>
          </a:p>
        </p:txBody>
      </p:sp>
      <p:sp>
        <p:nvSpPr>
          <p:cNvPr id="3" name="Rectangle 2"/>
          <p:cNvSpPr/>
          <p:nvPr/>
        </p:nvSpPr>
        <p:spPr>
          <a:xfrm>
            <a:off x="533400" y="685800"/>
            <a:ext cx="7924800" cy="2893100"/>
          </a:xfrm>
          <a:prstGeom prst="rect">
            <a:avLst/>
          </a:prstGeom>
        </p:spPr>
        <p:txBody>
          <a:bodyPr wrap="square">
            <a:spAutoFit/>
          </a:bodyPr>
          <a:lstStyle/>
          <a:p>
            <a:r>
              <a:rPr lang="en-US" altLang="en-US" sz="3200" dirty="0">
                <a:solidFill>
                  <a:srgbClr val="FF0000"/>
                </a:solidFill>
              </a:rPr>
              <a:t>Smart home knows</a:t>
            </a:r>
            <a:r>
              <a:rPr lang="en-US" altLang="en-US" sz="3200" dirty="0">
                <a:solidFill>
                  <a:srgbClr val="FF0000"/>
                </a:solidFill>
                <a:latin typeface="Calibri" panose="020F0502020204030204" pitchFamily="34" charset="0"/>
              </a:rPr>
              <a:t>?</a:t>
            </a:r>
          </a:p>
          <a:p>
            <a:pPr marL="342900" indent="-342900">
              <a:lnSpc>
                <a:spcPct val="150000"/>
              </a:lnSpc>
              <a:buFont typeface="Arial" panose="020B0604020202020204" pitchFamily="34" charset="0"/>
              <a:buChar char="•"/>
            </a:pPr>
            <a:r>
              <a:rPr lang="en-US" altLang="en-US" sz="2000" dirty="0"/>
              <a:t>What time you go to bed, get up</a:t>
            </a:r>
          </a:p>
          <a:p>
            <a:pPr marL="342900" indent="-342900">
              <a:lnSpc>
                <a:spcPct val="150000"/>
              </a:lnSpc>
              <a:buFont typeface="Arial" panose="020B0604020202020204" pitchFamily="34" charset="0"/>
              <a:buChar char="•"/>
            </a:pPr>
            <a:r>
              <a:rPr lang="en-US" altLang="en-US" sz="2000" dirty="0"/>
              <a:t>What time you leave for, come from work</a:t>
            </a:r>
          </a:p>
          <a:p>
            <a:pPr marL="342900" indent="-342900">
              <a:lnSpc>
                <a:spcPct val="150000"/>
              </a:lnSpc>
              <a:buFont typeface="Arial" panose="020B0604020202020204" pitchFamily="34" charset="0"/>
              <a:buChar char="•"/>
            </a:pPr>
            <a:r>
              <a:rPr lang="en-US" altLang="en-US" sz="2000" dirty="0"/>
              <a:t>Your vehicle charging information</a:t>
            </a:r>
          </a:p>
          <a:p>
            <a:pPr marL="342900" indent="-342900">
              <a:lnSpc>
                <a:spcPct val="150000"/>
              </a:lnSpc>
              <a:buFont typeface="Arial" panose="020B0604020202020204" pitchFamily="34" charset="0"/>
              <a:buChar char="•"/>
            </a:pPr>
            <a:r>
              <a:rPr lang="en-US" altLang="en-US" sz="2000" dirty="0"/>
              <a:t>That you have a brand new $5,000 4K TV</a:t>
            </a:r>
          </a:p>
          <a:p>
            <a:pPr>
              <a:lnSpc>
                <a:spcPct val="150000"/>
              </a:lnSpc>
            </a:pPr>
            <a:endParaRPr lang="en-US" altLang="en-US" sz="2000" dirty="0"/>
          </a:p>
        </p:txBody>
      </p:sp>
      <p:pic>
        <p:nvPicPr>
          <p:cNvPr id="5" name="Picture 4" descr="MPj0399053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7350" y="781050"/>
            <a:ext cx="3200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81051"/>
            <a:ext cx="15859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Image result for home lock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home locke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Image result for Non-Intrusive Appliance Load Monito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79837"/>
            <a:ext cx="3276600" cy="2483211"/>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3549" y="3902750"/>
            <a:ext cx="2817251" cy="272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1" y="3886199"/>
            <a:ext cx="2438400" cy="2777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8" descr="Image result for home lock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771900"/>
            <a:ext cx="32734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 </a:t>
            </a:r>
            <a:endParaRPr lang="en-US" dirty="0"/>
          </a:p>
        </p:txBody>
      </p:sp>
      <p:sp>
        <p:nvSpPr>
          <p:cNvPr id="3" name="Subtitle 2"/>
          <p:cNvSpPr>
            <a:spLocks noGrp="1"/>
          </p:cNvSpPr>
          <p:nvPr>
            <p:ph type="subTitle"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4" name="Footer Placeholder 3"/>
          <p:cNvSpPr>
            <a:spLocks noGrp="1"/>
          </p:cNvSpPr>
          <p:nvPr>
            <p:ph type="ftr" sz="quarter" idx="4294967295"/>
          </p:nvPr>
        </p:nvSpPr>
        <p:spPr>
          <a:xfrm>
            <a:off x="0" y="6324600"/>
            <a:ext cx="2895600" cy="365125"/>
          </a:xfrm>
          <a:prstGeom prst="rect">
            <a:avLst/>
          </a:prstGeom>
        </p:spPr>
        <p:txBody>
          <a:bodyPr/>
          <a:lstStyle/>
          <a:p>
            <a:endParaRPr lang="en-US" dirty="0">
              <a:solidFill>
                <a:prstClr val="black"/>
              </a:solidFill>
            </a:endParaRPr>
          </a:p>
          <a:p>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6553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19400" y="0"/>
            <a:ext cx="5181600" cy="584775"/>
          </a:xfrm>
          <a:prstGeom prst="rect">
            <a:avLst/>
          </a:prstGeom>
          <a:noFill/>
        </p:spPr>
        <p:txBody>
          <a:bodyPr wrap="square" rtlCol="0">
            <a:spAutoFit/>
          </a:bodyPr>
          <a:lstStyle/>
          <a:p>
            <a:r>
              <a:rPr lang="en-US" sz="2400" dirty="0">
                <a:solidFill>
                  <a:schemeClr val="bg1"/>
                </a:solidFill>
              </a:rPr>
              <a:t>                     </a:t>
            </a:r>
            <a:r>
              <a:rPr lang="en-US" sz="3200" dirty="0">
                <a:solidFill>
                  <a:schemeClr val="bg1"/>
                </a:solidFill>
              </a:rPr>
              <a:t>Outline</a:t>
            </a:r>
          </a:p>
        </p:txBody>
      </p:sp>
      <p:sp>
        <p:nvSpPr>
          <p:cNvPr id="10" name="TextBox 9"/>
          <p:cNvSpPr txBox="1"/>
          <p:nvPr/>
        </p:nvSpPr>
        <p:spPr>
          <a:xfrm>
            <a:off x="377438" y="1299150"/>
            <a:ext cx="8385562" cy="5201424"/>
          </a:xfrm>
          <a:prstGeom prst="rect">
            <a:avLst/>
          </a:prstGeom>
          <a:noFill/>
        </p:spPr>
        <p:txBody>
          <a:bodyPr wrap="square" rtlCol="0">
            <a:spAutoFit/>
          </a:bodyPr>
          <a:lstStyle/>
          <a:p>
            <a:pPr marL="457200" indent="-457200">
              <a:buFont typeface="Arial" panose="020B0604020202020204" pitchFamily="34" charset="0"/>
              <a:buChar char="•"/>
            </a:pPr>
            <a:r>
              <a:rPr lang="en-US" sz="2800" dirty="0"/>
              <a:t>Introduction of Cyber Physical Systems</a:t>
            </a:r>
          </a:p>
          <a:p>
            <a:pPr marL="457200" indent="-457200">
              <a:buFont typeface="Arial" panose="020B0604020202020204" pitchFamily="34" charset="0"/>
              <a:buChar char="•"/>
            </a:pPr>
            <a:r>
              <a:rPr lang="en-US" sz="2800" dirty="0"/>
              <a:t>Security Computing and Privacy Preservation for CPS</a:t>
            </a:r>
          </a:p>
          <a:p>
            <a:pPr marL="971550" lvl="1" indent="-514350">
              <a:buFont typeface="+mj-lt"/>
              <a:buAutoNum type="arabicPeriod"/>
            </a:pPr>
            <a:r>
              <a:rPr lang="en-US" sz="2800" dirty="0"/>
              <a:t>Clock Auction for Emergency Demand Response in Colocation Data Centers</a:t>
            </a:r>
          </a:p>
          <a:p>
            <a:pPr marL="971550" lvl="1" indent="-514350">
              <a:buFont typeface="+mj-lt"/>
              <a:buAutoNum type="arabicPeriod"/>
            </a:pPr>
            <a:r>
              <a:rPr lang="en-US" sz="2800" dirty="0"/>
              <a:t>Cost Aware Appliance Scheduling Using Fog Computing in Smart Home </a:t>
            </a:r>
          </a:p>
          <a:p>
            <a:pPr marL="971550" lvl="1" indent="-514350">
              <a:buFont typeface="+mj-lt"/>
              <a:buAutoNum type="arabicPeriod"/>
            </a:pPr>
            <a:r>
              <a:rPr lang="en-US" sz="2800" dirty="0"/>
              <a:t>Differentially Private Optimization for Machine Learning for Physiological Sensors</a:t>
            </a:r>
          </a:p>
          <a:p>
            <a:pPr marL="457200" indent="-457200">
              <a:buFont typeface="Arial" panose="020B0604020202020204" pitchFamily="34" charset="0"/>
              <a:buChar char="•"/>
            </a:pPr>
            <a:r>
              <a:rPr lang="en-US" sz="2800" dirty="0"/>
              <a:t>Conclusion</a:t>
            </a:r>
          </a:p>
          <a:p>
            <a:pPr marL="457200" indent="-457200">
              <a:buFont typeface="Arial" panose="020B0604020202020204" pitchFamily="34" charset="0"/>
              <a:buChar char="•"/>
            </a:pPr>
            <a:r>
              <a:rPr lang="en-US" sz="2800" dirty="0"/>
              <a:t>Our Lab Overview</a:t>
            </a:r>
          </a:p>
          <a:p>
            <a:pPr marL="457200" indent="-457200">
              <a:buFont typeface="Arial" panose="020B0604020202020204" pitchFamily="34" charset="0"/>
              <a:buChar char="•"/>
            </a:pPr>
            <a:endParaRPr lang="en-US" sz="2800" dirty="0"/>
          </a:p>
          <a:p>
            <a:endParaRPr lang="en-US" sz="2400" dirty="0"/>
          </a:p>
        </p:txBody>
      </p:sp>
    </p:spTree>
    <p:extLst>
      <p:ext uri="{BB962C8B-B14F-4D97-AF65-F5344CB8AC3E}">
        <p14:creationId xmlns:p14="http://schemas.microsoft.com/office/powerpoint/2010/main" val="412047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Load Profiling</a:t>
            </a:r>
          </a:p>
        </p:txBody>
      </p:sp>
      <p:sp>
        <p:nvSpPr>
          <p:cNvPr id="5" name="Content Placeholder 2"/>
          <p:cNvSpPr txBox="1">
            <a:spLocks/>
          </p:cNvSpPr>
          <p:nvPr/>
        </p:nvSpPr>
        <p:spPr>
          <a:xfrm>
            <a:off x="304005" y="602640"/>
            <a:ext cx="8763795" cy="4625609"/>
          </a:xfrm>
          <a:prstGeom prst="rect">
            <a:avLst/>
          </a:prstGeom>
        </p:spPr>
        <p:txBody>
          <a:bodyPr>
            <a:normAutofit/>
          </a:bodyPr>
          <a:lstStyle>
            <a:lvl1pPr marL="0" indent="0" algn="ctr" rtl="0" eaLnBrk="1" latinLnBrk="0" hangingPunct="1">
              <a:lnSpc>
                <a:spcPct val="100000"/>
              </a:lnSpc>
              <a:spcBef>
                <a:spcPts val="600"/>
              </a:spcBef>
              <a:buClr>
                <a:schemeClr val="accent1"/>
              </a:buClr>
              <a:buSzPct val="80000"/>
              <a:buFont typeface="Wingdings 2"/>
              <a:buNone/>
              <a:defRPr kumimoji="0" sz="3200" kern="1200">
                <a:solidFill>
                  <a:schemeClr val="tx1">
                    <a:tint val="75000"/>
                  </a:schemeClr>
                </a:solidFill>
                <a:latin typeface="Calibri" pitchFamily="34" charset="0"/>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tint val="75000"/>
                  </a:schemeClr>
                </a:solidFill>
                <a:latin typeface="Calibri" pitchFamily="34" charset="0"/>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tint val="75000"/>
                  </a:schemeClr>
                </a:solidFill>
                <a:latin typeface="Calibri" pitchFamily="34" charset="0"/>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tint val="75000"/>
                  </a:schemeClr>
                </a:solidFill>
                <a:latin typeface="Calibri" pitchFamily="34" charset="0"/>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tint val="75000"/>
                  </a:schemeClr>
                </a:solidFill>
                <a:latin typeface="Calibri" pitchFamily="34" charset="0"/>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tint val="75000"/>
                  </a:schemeClr>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tint val="75000"/>
                  </a:schemeClr>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tint val="75000"/>
                  </a:schemeClr>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tint val="75000"/>
                  </a:schemeClr>
                </a:solidFill>
                <a:latin typeface="+mn-lt"/>
                <a:ea typeface="+mn-ea"/>
                <a:cs typeface="+mn-cs"/>
              </a:defRPr>
            </a:lvl9pPr>
            <a:extLst/>
          </a:lstStyle>
          <a:p>
            <a:pPr marL="457200" indent="-457200" algn="l">
              <a:buFont typeface="Arial" charset="0"/>
              <a:buChar char="•"/>
            </a:pPr>
            <a:r>
              <a:rPr lang="en-US" sz="2400" dirty="0">
                <a:solidFill>
                  <a:schemeClr val="tx1"/>
                </a:solidFill>
              </a:rPr>
              <a:t>From smart meter data, try to tell users’ usage behaviors</a:t>
            </a:r>
          </a:p>
          <a:p>
            <a:pPr marL="800100" lvl="1" indent="-342900" algn="l">
              <a:buFont typeface="Arial" charset="0"/>
              <a:buChar char="•"/>
            </a:pPr>
            <a:r>
              <a:rPr lang="en-US" sz="2000" dirty="0">
                <a:solidFill>
                  <a:schemeClr val="tx1"/>
                </a:solidFill>
              </a:rPr>
              <a:t>CEO, 1%, audience here</a:t>
            </a:r>
          </a:p>
          <a:p>
            <a:pPr marL="800100" lvl="1" indent="-342900" algn="l">
              <a:buFont typeface="Arial" charset="0"/>
              <a:buChar char="•"/>
            </a:pPr>
            <a:r>
              <a:rPr lang="en-US" sz="2000" dirty="0">
                <a:solidFill>
                  <a:schemeClr val="tx1"/>
                </a:solidFill>
              </a:rPr>
              <a:t>Worker, middle class, myself</a:t>
            </a:r>
          </a:p>
          <a:p>
            <a:pPr marL="800100" lvl="1" indent="-342900" algn="l">
              <a:buFont typeface="Arial" charset="0"/>
              <a:buChar char="•"/>
            </a:pPr>
            <a:r>
              <a:rPr lang="en-US" sz="2000" dirty="0">
                <a:solidFill>
                  <a:schemeClr val="tx1"/>
                </a:solidFill>
              </a:rPr>
              <a:t>Homeless, slave, Ph.D. students</a:t>
            </a:r>
          </a:p>
          <a:p>
            <a:pPr lvl="1" algn="l"/>
            <a:r>
              <a:rPr lang="en-US" sz="2000" dirty="0">
                <a:solidFill>
                  <a:srgbClr val="FF0000"/>
                </a:solidFill>
              </a:rPr>
              <a:t>Goal: How to prevent others from knowing that you are a Ph.D. student</a:t>
            </a:r>
          </a:p>
          <a:p>
            <a:pPr lvl="1"/>
            <a:endParaRPr lang="en-US" sz="2000" dirty="0">
              <a:solidFill>
                <a:schemeClr val="tx1"/>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15445"/>
            <a:ext cx="4572000" cy="2799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779" y="2718134"/>
            <a:ext cx="4199021" cy="3149266"/>
          </a:xfrm>
          <a:prstGeom prst="rect">
            <a:avLst/>
          </a:prstGeom>
        </p:spPr>
      </p:pic>
      <p:sp>
        <p:nvSpPr>
          <p:cNvPr id="8" name="Slide Number Placeholder 5"/>
          <p:cNvSpPr txBox="1">
            <a:spLocks/>
          </p:cNvSpPr>
          <p:nvPr/>
        </p:nvSpPr>
        <p:spPr>
          <a:xfrm>
            <a:off x="8229600" y="6477000"/>
            <a:ext cx="608013" cy="3032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FFFFFF"/>
                </a:solidFill>
              </a:rPr>
              <a:t>[</a:t>
            </a:r>
            <a:fld id="{F32758FF-2D2D-7840-AD38-6D36521AFB94}" type="slidenum">
              <a:rPr lang="en-US" smtClean="0">
                <a:solidFill>
                  <a:srgbClr val="FFFFFF"/>
                </a:solidFill>
              </a:rPr>
              <a:pPr>
                <a:defRPr/>
              </a:pPr>
              <a:t>20</a:t>
            </a:fld>
            <a:r>
              <a:rPr lang="en-US">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7417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4090" y="76200"/>
            <a:ext cx="6862310" cy="381000"/>
          </a:xfrm>
        </p:spPr>
        <p:txBody>
          <a:bodyPr/>
          <a:lstStyle/>
          <a:p>
            <a:r>
              <a:rPr lang="en-US" dirty="0"/>
              <a:t> </a:t>
            </a:r>
            <a:r>
              <a:rPr lang="en-US" sz="2600" dirty="0"/>
              <a:t>Cost Minimization + User Privacy Preservation?</a:t>
            </a:r>
          </a:p>
        </p:txBody>
      </p:sp>
      <p:pic>
        <p:nvPicPr>
          <p:cNvPr id="6146" name="Picture 2" descr="Image result for guy ic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4647" y="917293"/>
            <a:ext cx="1246909" cy="12469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upload.wikimedia.org/wikipedia/commons/8/8d/Factory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9427" y="1190264"/>
            <a:ext cx="1148773" cy="94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ttp://t2.gstatic.com/images?q=tbn:ANd9GcSVL5H-VPwx6hG1hO_a00v4Zcc_1hO5AQv80ktvBiX_MWwMIZdDU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429" y="4030734"/>
            <a:ext cx="985694" cy="98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thumbs.gograph.com/gg653182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1403" y="3777168"/>
            <a:ext cx="815397" cy="8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ttp://t2.gstatic.com/images?q=tbn:ANd9GcSVL5H-VPwx6hG1hO_a00v4Zcc_1hO5AQv80ktvBiX_MWwMIZdDU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615" y="3994221"/>
            <a:ext cx="985694" cy="98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thumbs.gograph.com/gg653182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89" y="3740655"/>
            <a:ext cx="815397" cy="8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ttp://t2.gstatic.com/images?q=tbn:ANd9GcSVL5H-VPwx6hG1hO_a00v4Zcc_1hO5AQv80ktvBiX_MWwMIZdDU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815" y="3878334"/>
            <a:ext cx="985694" cy="98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thumbs.gograph.com/gg653182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89" y="3624768"/>
            <a:ext cx="815397" cy="8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774873" y="4210844"/>
            <a:ext cx="692727" cy="461665"/>
          </a:xfrm>
          <a:prstGeom prst="rect">
            <a:avLst/>
          </a:prstGeom>
          <a:noFill/>
        </p:spPr>
        <p:txBody>
          <a:bodyPr wrap="square" rtlCol="0">
            <a:spAutoFit/>
          </a:bodyPr>
          <a:lstStyle/>
          <a:p>
            <a:r>
              <a:rPr lang="en-US" sz="2400" dirty="0">
                <a:solidFill>
                  <a:srgbClr val="FF0000"/>
                </a:solidFill>
              </a:rPr>
              <a:t>. . .</a:t>
            </a:r>
          </a:p>
        </p:txBody>
      </p:sp>
      <p:cxnSp>
        <p:nvCxnSpPr>
          <p:cNvPr id="13" name="Straight Arrow Connector 12"/>
          <p:cNvCxnSpPr/>
          <p:nvPr/>
        </p:nvCxnSpPr>
        <p:spPr>
          <a:xfrm flipV="1">
            <a:off x="4563380" y="2362200"/>
            <a:ext cx="1012447"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303857" y="2667000"/>
            <a:ext cx="7993" cy="1030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268153" y="2362200"/>
            <a:ext cx="1418647" cy="13350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1878" y="5202117"/>
            <a:ext cx="698166" cy="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4954079"/>
            <a:ext cx="602029" cy="506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4268" y="4977343"/>
            <a:ext cx="502227" cy="486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0411" y="4978958"/>
            <a:ext cx="495566" cy="519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7787" y="5056644"/>
            <a:ext cx="506650" cy="54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1088" y="4999871"/>
            <a:ext cx="589017" cy="53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87936" y="5539858"/>
            <a:ext cx="563271" cy="497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54285" y="5580340"/>
            <a:ext cx="546577" cy="35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97070" y="5584036"/>
            <a:ext cx="626939" cy="428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Arrow Connector 23"/>
          <p:cNvCxnSpPr/>
          <p:nvPr/>
        </p:nvCxnSpPr>
        <p:spPr>
          <a:xfrm flipV="1">
            <a:off x="3480161" y="5065713"/>
            <a:ext cx="207818" cy="201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6" idx="2"/>
          </p:cNvCxnSpPr>
          <p:nvPr/>
        </p:nvCxnSpPr>
        <p:spPr>
          <a:xfrm flipH="1" flipV="1">
            <a:off x="3845610" y="5016428"/>
            <a:ext cx="166688" cy="1911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679947" y="5105400"/>
            <a:ext cx="207818" cy="201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5974356" y="5205928"/>
            <a:ext cx="1"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6047840" y="5065713"/>
            <a:ext cx="220301" cy="18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7719884" y="4953000"/>
            <a:ext cx="207818" cy="201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8018025" y="5053528"/>
            <a:ext cx="1"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8085335" y="4953000"/>
            <a:ext cx="166687" cy="1418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3774569" y="5181600"/>
            <a:ext cx="1"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58" name="Picture 14" descr="Image result for money 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16922" y="1760972"/>
            <a:ext cx="652414" cy="468923"/>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C:\Users\serrapot\Downloads\Coins-PNG-Pic [www.imagesplitter.net] (4).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05614" y="4551413"/>
            <a:ext cx="319577" cy="31849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5" descr="C:\Users\serrapot\Downloads\Coins-PNG-Pic [www.imagesplitter.net] (4).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77000" y="4585433"/>
            <a:ext cx="319577" cy="26866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5" descr="C:\Users\serrapot\Downloads\Coins-PNG-Pic [www.imagesplitter.net] (4).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58200" y="4509761"/>
            <a:ext cx="263175" cy="33771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C:\Users\serrapot\Downloads\imag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06681" y="2213314"/>
            <a:ext cx="828465" cy="39619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4572000" y="2819400"/>
            <a:ext cx="3859068"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660044" y="2819400"/>
            <a:ext cx="3754139" cy="400110"/>
          </a:xfrm>
          <a:prstGeom prst="rect">
            <a:avLst/>
          </a:prstGeom>
          <a:noFill/>
        </p:spPr>
        <p:txBody>
          <a:bodyPr wrap="square" rtlCol="0">
            <a:spAutoFit/>
          </a:bodyPr>
          <a:lstStyle/>
          <a:p>
            <a:r>
              <a:rPr lang="en-US" sz="2000" dirty="0">
                <a:solidFill>
                  <a:srgbClr val="FF0000"/>
                </a:solidFill>
              </a:rPr>
              <a:t>Large Scale Optimization Problem</a:t>
            </a:r>
          </a:p>
        </p:txBody>
      </p:sp>
      <p:sp>
        <p:nvSpPr>
          <p:cNvPr id="36" name="TextBox 35"/>
          <p:cNvSpPr txBox="1"/>
          <p:nvPr/>
        </p:nvSpPr>
        <p:spPr>
          <a:xfrm>
            <a:off x="6856598" y="838200"/>
            <a:ext cx="2211202" cy="400110"/>
          </a:xfrm>
          <a:prstGeom prst="rect">
            <a:avLst/>
          </a:prstGeom>
          <a:noFill/>
        </p:spPr>
        <p:txBody>
          <a:bodyPr wrap="square" rtlCol="0">
            <a:spAutoFit/>
          </a:bodyPr>
          <a:lstStyle/>
          <a:p>
            <a:r>
              <a:rPr lang="en-US" sz="2000" dirty="0">
                <a:solidFill>
                  <a:srgbClr val="FF0000"/>
                </a:solidFill>
              </a:rPr>
              <a:t>Utility provider</a:t>
            </a:r>
          </a:p>
        </p:txBody>
      </p:sp>
      <p:sp>
        <p:nvSpPr>
          <p:cNvPr id="3" name="TextBox 2"/>
          <p:cNvSpPr txBox="1"/>
          <p:nvPr/>
        </p:nvSpPr>
        <p:spPr>
          <a:xfrm>
            <a:off x="304799" y="917293"/>
            <a:ext cx="4936431" cy="3046988"/>
          </a:xfrm>
          <a:prstGeom prst="rect">
            <a:avLst/>
          </a:prstGeom>
          <a:noFill/>
        </p:spPr>
        <p:txBody>
          <a:bodyPr wrap="square" rtlCol="0">
            <a:spAutoFit/>
          </a:bodyPr>
          <a:lstStyle/>
          <a:p>
            <a:r>
              <a:rPr lang="en-US" sz="2400" dirty="0"/>
              <a:t> Utility Provider:</a:t>
            </a:r>
            <a:endParaRPr lang="en-US" sz="2400" dirty="0">
              <a:solidFill>
                <a:srgbClr val="FF0000"/>
              </a:solidFill>
            </a:endParaRPr>
          </a:p>
          <a:p>
            <a:r>
              <a:rPr lang="en-US" sz="2400" dirty="0">
                <a:solidFill>
                  <a:srgbClr val="FF0000"/>
                </a:solidFill>
              </a:rPr>
              <a:t>   - Cost minimization </a:t>
            </a:r>
          </a:p>
          <a:p>
            <a:r>
              <a:rPr lang="en-US" sz="2400" dirty="0">
                <a:solidFill>
                  <a:srgbClr val="FF0000"/>
                </a:solidFill>
              </a:rPr>
              <a:t>   - Computational capacity (Fog/Edge)</a:t>
            </a:r>
          </a:p>
          <a:p>
            <a:endParaRPr lang="en-US" sz="2400" dirty="0">
              <a:solidFill>
                <a:srgbClr val="FF0000"/>
              </a:solidFill>
            </a:endParaRPr>
          </a:p>
          <a:p>
            <a:r>
              <a:rPr lang="en-US" sz="2400" dirty="0"/>
              <a:t>Smart Home User:</a:t>
            </a:r>
            <a:endParaRPr lang="en-US" sz="2400" dirty="0">
              <a:solidFill>
                <a:srgbClr val="FF0000"/>
              </a:solidFill>
            </a:endParaRPr>
          </a:p>
          <a:p>
            <a:r>
              <a:rPr lang="en-US" sz="2400" dirty="0">
                <a:solidFill>
                  <a:srgbClr val="FF0000"/>
                </a:solidFill>
              </a:rPr>
              <a:t>   - Privacy concerns (</a:t>
            </a:r>
            <a:r>
              <a:rPr lang="en-US" sz="2400" dirty="0" err="1">
                <a:solidFill>
                  <a:srgbClr val="FF0000"/>
                </a:solidFill>
              </a:rPr>
              <a:t>Paillier</a:t>
            </a:r>
            <a:r>
              <a:rPr lang="en-US" sz="2400" dirty="0">
                <a:solidFill>
                  <a:srgbClr val="FF0000"/>
                </a:solidFill>
              </a:rPr>
              <a:t>)</a:t>
            </a:r>
          </a:p>
          <a:p>
            <a:r>
              <a:rPr lang="en-US" sz="2400" dirty="0">
                <a:solidFill>
                  <a:srgbClr val="FF0000"/>
                </a:solidFill>
              </a:rPr>
              <a:t>   - Appliance scheduling</a:t>
            </a:r>
          </a:p>
          <a:p>
            <a:r>
              <a:rPr lang="en-US" sz="2400" dirty="0">
                <a:solidFill>
                  <a:srgbClr val="FF0000"/>
                </a:solidFill>
              </a:rPr>
              <a:t>     </a:t>
            </a:r>
          </a:p>
        </p:txBody>
      </p:sp>
    </p:spTree>
    <p:extLst>
      <p:ext uri="{BB962C8B-B14F-4D97-AF65-F5344CB8AC3E}">
        <p14:creationId xmlns:p14="http://schemas.microsoft.com/office/powerpoint/2010/main" val="27514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60"/>
                                        </p:tgtEl>
                                        <p:attrNameLst>
                                          <p:attrName>style.visibility</p:attrName>
                                        </p:attrNameLst>
                                      </p:cBhvr>
                                      <p:to>
                                        <p:strVal val="visible"/>
                                      </p:to>
                                    </p:set>
                                    <p:anim calcmode="lin" valueType="num">
                                      <p:cBhvr additive="base">
                                        <p:cTn id="7" dur="500" fill="hold"/>
                                        <p:tgtEl>
                                          <p:spTgt spid="6160"/>
                                        </p:tgtEl>
                                        <p:attrNameLst>
                                          <p:attrName>ppt_x</p:attrName>
                                        </p:attrNameLst>
                                      </p:cBhvr>
                                      <p:tavLst>
                                        <p:tav tm="0">
                                          <p:val>
                                            <p:strVal val="#ppt_x"/>
                                          </p:val>
                                        </p:tav>
                                        <p:tav tm="100000">
                                          <p:val>
                                            <p:strVal val="#ppt_x"/>
                                          </p:val>
                                        </p:tav>
                                      </p:tavLst>
                                    </p:anim>
                                    <p:anim calcmode="lin" valueType="num">
                                      <p:cBhvr additive="base">
                                        <p:cTn id="8" dur="500" fill="hold"/>
                                        <p:tgtEl>
                                          <p:spTgt spid="61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58"/>
                                        </p:tgtEl>
                                        <p:attrNameLst>
                                          <p:attrName>style.visibility</p:attrName>
                                        </p:attrNameLst>
                                      </p:cBhvr>
                                      <p:to>
                                        <p:strVal val="visible"/>
                                      </p:to>
                                    </p:set>
                                    <p:anim calcmode="lin" valueType="num">
                                      <p:cBhvr additive="base">
                                        <p:cTn id="13" dur="500" fill="hold"/>
                                        <p:tgtEl>
                                          <p:spTgt spid="6158"/>
                                        </p:tgtEl>
                                        <p:attrNameLst>
                                          <p:attrName>ppt_x</p:attrName>
                                        </p:attrNameLst>
                                      </p:cBhvr>
                                      <p:tavLst>
                                        <p:tav tm="0">
                                          <p:val>
                                            <p:strVal val="#ppt_x"/>
                                          </p:val>
                                        </p:tav>
                                        <p:tav tm="100000">
                                          <p:val>
                                            <p:strVal val="#ppt_x"/>
                                          </p:val>
                                        </p:tav>
                                      </p:tavLst>
                                    </p:anim>
                                    <p:anim calcmode="lin" valueType="num">
                                      <p:cBhvr additive="base">
                                        <p:cTn id="14" dur="500" fill="hold"/>
                                        <p:tgtEl>
                                          <p:spTgt spid="615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ppt_x"/>
                                          </p:val>
                                        </p:tav>
                                        <p:tav tm="100000">
                                          <p:val>
                                            <p:strVal val="#ppt_x"/>
                                          </p:val>
                                        </p:tav>
                                      </p:tavLst>
                                    </p:anim>
                                    <p:anim calcmode="lin" valueType="num">
                                      <p:cBhvr additive="base">
                                        <p:cTn id="19" dur="500" fill="hold"/>
                                        <p:tgtEl>
                                          <p:spTgt spid="5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59"/>
                                        </p:tgtEl>
                                        <p:attrNameLst>
                                          <p:attrName>style.visibility</p:attrName>
                                        </p:attrNameLst>
                                      </p:cBhvr>
                                      <p:to>
                                        <p:strVal val="visible"/>
                                      </p:to>
                                    </p:set>
                                    <p:anim calcmode="lin" valueType="num">
                                      <p:cBhvr additive="base">
                                        <p:cTn id="22" dur="500" fill="hold"/>
                                        <p:tgtEl>
                                          <p:spTgt spid="6159"/>
                                        </p:tgtEl>
                                        <p:attrNameLst>
                                          <p:attrName>ppt_x</p:attrName>
                                        </p:attrNameLst>
                                      </p:cBhvr>
                                      <p:tavLst>
                                        <p:tav tm="0">
                                          <p:val>
                                            <p:strVal val="#ppt_x"/>
                                          </p:val>
                                        </p:tav>
                                        <p:tav tm="100000">
                                          <p:val>
                                            <p:strVal val="#ppt_x"/>
                                          </p:val>
                                        </p:tav>
                                      </p:tavLst>
                                    </p:anim>
                                    <p:anim calcmode="lin" valueType="num">
                                      <p:cBhvr additive="base">
                                        <p:cTn id="23" dur="500" fill="hold"/>
                                        <p:tgtEl>
                                          <p:spTgt spid="615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ppt_x"/>
                                          </p:val>
                                        </p:tav>
                                        <p:tav tm="100000">
                                          <p:val>
                                            <p:strVal val="#ppt_x"/>
                                          </p:val>
                                        </p:tav>
                                      </p:tavLst>
                                    </p:anim>
                                    <p:anim calcmode="lin" valueType="num">
                                      <p:cBhvr additive="base">
                                        <p:cTn id="2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Fog or Edge  Computing</a:t>
            </a:r>
          </a:p>
        </p:txBody>
      </p:sp>
      <p:sp>
        <p:nvSpPr>
          <p:cNvPr id="4" name="TextBox 3"/>
          <p:cNvSpPr txBox="1"/>
          <p:nvPr/>
        </p:nvSpPr>
        <p:spPr>
          <a:xfrm>
            <a:off x="533400" y="762000"/>
            <a:ext cx="7239000" cy="1938992"/>
          </a:xfrm>
          <a:prstGeom prst="rect">
            <a:avLst/>
          </a:prstGeom>
          <a:noFill/>
        </p:spPr>
        <p:txBody>
          <a:bodyPr wrap="square" rtlCol="0">
            <a:spAutoFit/>
          </a:bodyPr>
          <a:lstStyle/>
          <a:p>
            <a:r>
              <a:rPr lang="en-US" sz="2400" dirty="0">
                <a:solidFill>
                  <a:srgbClr val="FF0000"/>
                </a:solidFill>
              </a:rPr>
              <a:t>Advantages</a:t>
            </a:r>
          </a:p>
          <a:p>
            <a:pPr marL="342900" indent="-342900">
              <a:buFont typeface="Arial" panose="020B0604020202020204" pitchFamily="34" charset="0"/>
              <a:buChar char="•"/>
            </a:pPr>
            <a:r>
              <a:rPr lang="en-US" sz="2400" dirty="0"/>
              <a:t>In close proximity to the users</a:t>
            </a:r>
          </a:p>
          <a:p>
            <a:pPr marL="342900" indent="-342900">
              <a:buFont typeface="Arial" panose="020B0604020202020204" pitchFamily="34" charset="0"/>
              <a:buChar char="•"/>
            </a:pPr>
            <a:r>
              <a:rPr lang="en-US" sz="2400" dirty="0"/>
              <a:t>Low latency =&gt; beneficial for time-critical applications</a:t>
            </a:r>
          </a:p>
          <a:p>
            <a:pPr marL="342900" indent="-342900">
              <a:buFont typeface="Arial" panose="020B0604020202020204" pitchFamily="34" charset="0"/>
              <a:buChar char="•"/>
            </a:pPr>
            <a:r>
              <a:rPr lang="en-US" sz="2400" dirty="0"/>
              <a:t>Location awareness and improved </a:t>
            </a:r>
            <a:r>
              <a:rPr lang="en-US" sz="2400" dirty="0" err="1"/>
              <a:t>QoS</a:t>
            </a:r>
            <a:endParaRPr lang="en-US" sz="2400" dirty="0"/>
          </a:p>
          <a:p>
            <a:pPr marL="342900" indent="-342900">
              <a:buFont typeface="Arial" panose="020B0604020202020204" pitchFamily="34" charset="0"/>
              <a:buChar char="•"/>
            </a:pPr>
            <a:r>
              <a:rPr lang="en-US" sz="2400" dirty="0"/>
              <a:t>Suitable for distributed real time applications</a:t>
            </a:r>
          </a:p>
        </p:txBody>
      </p:sp>
      <p:pic>
        <p:nvPicPr>
          <p:cNvPr id="6" name="Picture 2" descr="Image result for guy ic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810000"/>
            <a:ext cx="806683" cy="806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upload.wikimedia.org/wikipedia/commons/8/8d/Factory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656" y="4031222"/>
            <a:ext cx="622144" cy="5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1828801" y="3657600"/>
            <a:ext cx="1752599"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p:cNvSpPr/>
          <p:nvPr/>
        </p:nvSpPr>
        <p:spPr>
          <a:xfrm>
            <a:off x="6096000" y="5562600"/>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6000" y="5605046"/>
            <a:ext cx="990601"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N</a:t>
            </a:r>
          </a:p>
        </p:txBody>
      </p:sp>
      <p:sp>
        <p:nvSpPr>
          <p:cNvPr id="16" name="Oval 15"/>
          <p:cNvSpPr/>
          <p:nvPr/>
        </p:nvSpPr>
        <p:spPr>
          <a:xfrm>
            <a:off x="5715001" y="3005792"/>
            <a:ext cx="1523999" cy="33188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3581400" y="4737770"/>
            <a:ext cx="2438401" cy="958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657600" y="4199957"/>
            <a:ext cx="2397473" cy="143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642741" y="3686028"/>
            <a:ext cx="2453259" cy="428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6096000" y="3276600"/>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6112763" y="3352800"/>
            <a:ext cx="973837"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1</a:t>
            </a:r>
          </a:p>
        </p:txBody>
      </p:sp>
      <p:sp>
        <p:nvSpPr>
          <p:cNvPr id="36" name="Cloud 35"/>
          <p:cNvSpPr/>
          <p:nvPr/>
        </p:nvSpPr>
        <p:spPr>
          <a:xfrm>
            <a:off x="6096000" y="3962400"/>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112763" y="4004846"/>
            <a:ext cx="973837"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2</a:t>
            </a:r>
          </a:p>
        </p:txBody>
      </p:sp>
      <p:sp>
        <p:nvSpPr>
          <p:cNvPr id="39" name="Cloud 38"/>
          <p:cNvSpPr/>
          <p:nvPr/>
        </p:nvSpPr>
        <p:spPr>
          <a:xfrm>
            <a:off x="6096000" y="4782687"/>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112763" y="4825133"/>
            <a:ext cx="973837"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j</a:t>
            </a:r>
          </a:p>
        </p:txBody>
      </p:sp>
      <p:pic>
        <p:nvPicPr>
          <p:cNvPr id="42" name="Picture 41"/>
          <p:cNvPicPr>
            <a:picLocks noChangeAspect="1"/>
          </p:cNvPicPr>
          <p:nvPr/>
        </p:nvPicPr>
        <p:blipFill>
          <a:blip r:embed="rId4"/>
          <a:stretch>
            <a:fillRect/>
          </a:stretch>
        </p:blipFill>
        <p:spPr>
          <a:xfrm>
            <a:off x="6380300" y="4469793"/>
            <a:ext cx="96700" cy="251420"/>
          </a:xfrm>
          <a:prstGeom prst="rect">
            <a:avLst/>
          </a:prstGeom>
        </p:spPr>
      </p:pic>
      <p:pic>
        <p:nvPicPr>
          <p:cNvPr id="43" name="Picture 42"/>
          <p:cNvPicPr>
            <a:picLocks noChangeAspect="1"/>
          </p:cNvPicPr>
          <p:nvPr/>
        </p:nvPicPr>
        <p:blipFill>
          <a:blip r:embed="rId4"/>
          <a:stretch>
            <a:fillRect/>
          </a:stretch>
        </p:blipFill>
        <p:spPr>
          <a:xfrm>
            <a:off x="6400800" y="5311180"/>
            <a:ext cx="96700" cy="251420"/>
          </a:xfrm>
          <a:prstGeom prst="rect">
            <a:avLst/>
          </a:prstGeom>
        </p:spPr>
      </p:pic>
      <p:sp>
        <p:nvSpPr>
          <p:cNvPr id="44" name="TextBox 43"/>
          <p:cNvSpPr txBox="1"/>
          <p:nvPr/>
        </p:nvSpPr>
        <p:spPr>
          <a:xfrm>
            <a:off x="1828801" y="6248400"/>
            <a:ext cx="5714999" cy="461665"/>
          </a:xfrm>
          <a:prstGeom prst="rect">
            <a:avLst/>
          </a:prstGeom>
          <a:noFill/>
        </p:spPr>
        <p:txBody>
          <a:bodyPr wrap="square" rtlCol="0">
            <a:spAutoFit/>
          </a:bodyPr>
          <a:lstStyle/>
          <a:p>
            <a:r>
              <a:rPr lang="en-US" sz="2400" dirty="0">
                <a:solidFill>
                  <a:srgbClr val="0000FF"/>
                </a:solidFill>
              </a:rPr>
              <a:t>    Expensive to Affordable Computing</a:t>
            </a:r>
          </a:p>
        </p:txBody>
      </p:sp>
    </p:spTree>
    <p:extLst>
      <p:ext uri="{BB962C8B-B14F-4D97-AF65-F5344CB8AC3E}">
        <p14:creationId xmlns:p14="http://schemas.microsoft.com/office/powerpoint/2010/main" val="1240788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76200"/>
            <a:ext cx="6469856" cy="381000"/>
          </a:xfrm>
        </p:spPr>
        <p:txBody>
          <a:bodyPr/>
          <a:lstStyle/>
          <a:p>
            <a:r>
              <a:rPr lang="en-US" dirty="0"/>
              <a:t>Alternating Direction Method of Multipliers</a:t>
            </a:r>
          </a:p>
        </p:txBody>
      </p:sp>
      <p:sp>
        <p:nvSpPr>
          <p:cNvPr id="5" name="内容占位符 2">
            <a:extLst>
              <a:ext uri="{FF2B5EF4-FFF2-40B4-BE49-F238E27FC236}">
                <a16:creationId xmlns:a16="http://schemas.microsoft.com/office/drawing/2014/main" id="{31117509-05FA-4D7B-A535-F08DCFCBD7BF}"/>
              </a:ext>
            </a:extLst>
          </p:cNvPr>
          <p:cNvSpPr>
            <a:spLocks noGrp="1"/>
          </p:cNvSpPr>
          <p:nvPr/>
        </p:nvSpPr>
        <p:spPr>
          <a:xfrm>
            <a:off x="495300" y="762000"/>
            <a:ext cx="8153400" cy="44958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zh-CN" altLang="en-US" sz="2800" dirty="0">
              <a:solidFill>
                <a:srgbClr val="FF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13" y="4046041"/>
            <a:ext cx="5239187" cy="55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659549"/>
            <a:ext cx="4800600" cy="1055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876924"/>
            <a:ext cx="2940844" cy="415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ular Callout 7"/>
          <p:cNvSpPr/>
          <p:nvPr/>
        </p:nvSpPr>
        <p:spPr>
          <a:xfrm>
            <a:off x="6096000" y="4872335"/>
            <a:ext cx="1752600" cy="385465"/>
          </a:xfrm>
          <a:prstGeom prst="wedgeRoundRectCallout">
            <a:avLst>
              <a:gd name="adj1" fmla="val -61563"/>
              <a:gd name="adj2" fmla="val 837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172200" y="4796135"/>
            <a:ext cx="2057400" cy="461665"/>
          </a:xfrm>
          <a:prstGeom prst="rect">
            <a:avLst/>
          </a:prstGeom>
          <a:noFill/>
        </p:spPr>
        <p:txBody>
          <a:bodyPr wrap="square" rtlCol="0">
            <a:spAutoFit/>
          </a:bodyPr>
          <a:lstStyle/>
          <a:p>
            <a:r>
              <a:rPr lang="en-US" sz="2400" dirty="0"/>
              <a:t>x,z update</a:t>
            </a:r>
          </a:p>
        </p:txBody>
      </p:sp>
      <p:sp>
        <p:nvSpPr>
          <p:cNvPr id="10" name="Rounded Rectangular Callout 9"/>
          <p:cNvSpPr/>
          <p:nvPr/>
        </p:nvSpPr>
        <p:spPr>
          <a:xfrm>
            <a:off x="6096000" y="4114799"/>
            <a:ext cx="2667000" cy="605135"/>
          </a:xfrm>
          <a:prstGeom prst="wedgeRoundRectCallout">
            <a:avLst>
              <a:gd name="adj1" fmla="val -61563"/>
              <a:gd name="adj2" fmla="val 837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6019800" y="4034135"/>
            <a:ext cx="2819399" cy="769441"/>
          </a:xfrm>
          <a:prstGeom prst="rect">
            <a:avLst/>
          </a:prstGeom>
          <a:noFill/>
        </p:spPr>
        <p:txBody>
          <a:bodyPr wrap="square" rtlCol="0">
            <a:spAutoFit/>
          </a:bodyPr>
          <a:lstStyle/>
          <a:p>
            <a:pPr algn="ctr"/>
            <a:r>
              <a:rPr lang="en-US" sz="2200" dirty="0"/>
              <a:t>Augmented lagrangian multiplier</a:t>
            </a:r>
          </a:p>
        </p:txBody>
      </p:sp>
      <p:sp>
        <p:nvSpPr>
          <p:cNvPr id="12" name="Rounded Rectangular Callout 11"/>
          <p:cNvSpPr/>
          <p:nvPr/>
        </p:nvSpPr>
        <p:spPr>
          <a:xfrm>
            <a:off x="5638801" y="5867400"/>
            <a:ext cx="2743199" cy="381000"/>
          </a:xfrm>
          <a:prstGeom prst="wedgeRoundRectCallout">
            <a:avLst>
              <a:gd name="adj1" fmla="val -61563"/>
              <a:gd name="adj2" fmla="val 837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5638800" y="5786735"/>
            <a:ext cx="2819399" cy="461665"/>
          </a:xfrm>
          <a:prstGeom prst="rect">
            <a:avLst/>
          </a:prstGeom>
          <a:noFill/>
        </p:spPr>
        <p:txBody>
          <a:bodyPr wrap="square" rtlCol="0">
            <a:spAutoFit/>
          </a:bodyPr>
          <a:lstStyle/>
          <a:p>
            <a:r>
              <a:rPr lang="en-US" sz="2400" dirty="0"/>
              <a:t>Dual variable update</a:t>
            </a:r>
          </a:p>
        </p:txBody>
      </p:sp>
      <p:sp>
        <p:nvSpPr>
          <p:cNvPr id="3" name="TextBox 2"/>
          <p:cNvSpPr txBox="1"/>
          <p:nvPr/>
        </p:nvSpPr>
        <p:spPr>
          <a:xfrm>
            <a:off x="647701" y="751344"/>
            <a:ext cx="7962899" cy="2308324"/>
          </a:xfrm>
          <a:prstGeom prst="rect">
            <a:avLst/>
          </a:prstGeom>
          <a:noFill/>
        </p:spPr>
        <p:txBody>
          <a:bodyPr wrap="square" rtlCol="0">
            <a:spAutoFit/>
          </a:bodyPr>
          <a:lstStyle/>
          <a:p>
            <a:r>
              <a:rPr lang="en-US" sz="2400" dirty="0"/>
              <a:t>Solves global problem by decomposing into local sub-problems</a:t>
            </a:r>
          </a:p>
          <a:p>
            <a:r>
              <a:rPr lang="en-US" sz="2400" dirty="0">
                <a:solidFill>
                  <a:srgbClr val="FF0000"/>
                </a:solidFill>
              </a:rPr>
              <a:t> </a:t>
            </a:r>
          </a:p>
          <a:p>
            <a:pPr marL="342900" indent="-342900">
              <a:buFontTx/>
              <a:buChar char="-"/>
            </a:pPr>
            <a:r>
              <a:rPr lang="en-US" sz="2400" dirty="0">
                <a:solidFill>
                  <a:srgbClr val="FF0000"/>
                </a:solidFill>
              </a:rPr>
              <a:t>Scalable enough to process high dimensional big data sets in parallel or distributed fashion </a:t>
            </a:r>
          </a:p>
          <a:p>
            <a:pPr marL="342900" indent="-342900">
              <a:buFontTx/>
              <a:buChar char="-"/>
            </a:pPr>
            <a:r>
              <a:rPr lang="en-US" sz="2400" dirty="0">
                <a:solidFill>
                  <a:srgbClr val="FF0000"/>
                </a:solidFill>
              </a:rPr>
              <a:t>Convergence properties and decomposability of dual ascent</a:t>
            </a:r>
          </a:p>
          <a:p>
            <a:pPr marL="342900" indent="-342900">
              <a:buFontTx/>
              <a:buChar char="-"/>
            </a:pPr>
            <a:endParaRPr lang="en-US" sz="2400" dirty="0">
              <a:solidFill>
                <a:srgbClr val="FF0000"/>
              </a:solidFill>
            </a:endParaRPr>
          </a:p>
        </p:txBody>
      </p:sp>
      <p:pic>
        <p:nvPicPr>
          <p:cNvPr id="4" name="Picture 3"/>
          <p:cNvPicPr>
            <a:picLocks noChangeAspect="1"/>
          </p:cNvPicPr>
          <p:nvPr/>
        </p:nvPicPr>
        <p:blipFill>
          <a:blip r:embed="rId6"/>
          <a:stretch>
            <a:fillRect/>
          </a:stretch>
        </p:blipFill>
        <p:spPr>
          <a:xfrm>
            <a:off x="3200400" y="3067050"/>
            <a:ext cx="2743200" cy="666750"/>
          </a:xfrm>
          <a:prstGeom prst="rect">
            <a:avLst/>
          </a:prstGeom>
        </p:spPr>
      </p:pic>
      <p:sp>
        <p:nvSpPr>
          <p:cNvPr id="15" name="TextBox 14"/>
          <p:cNvSpPr txBox="1"/>
          <p:nvPr/>
        </p:nvSpPr>
        <p:spPr>
          <a:xfrm>
            <a:off x="5867401" y="2971800"/>
            <a:ext cx="3200399" cy="769441"/>
          </a:xfrm>
          <a:prstGeom prst="rect">
            <a:avLst/>
          </a:prstGeom>
          <a:noFill/>
        </p:spPr>
        <p:txBody>
          <a:bodyPr wrap="square" rtlCol="0">
            <a:spAutoFit/>
          </a:bodyPr>
          <a:lstStyle/>
          <a:p>
            <a:pPr algn="ctr"/>
            <a:r>
              <a:rPr lang="en-US" sz="2200" dirty="0"/>
              <a:t>Objective and constraints can be decoupled</a:t>
            </a:r>
          </a:p>
        </p:txBody>
      </p:sp>
      <p:sp>
        <p:nvSpPr>
          <p:cNvPr id="16" name="Rounded Rectangular Callout 15"/>
          <p:cNvSpPr/>
          <p:nvPr/>
        </p:nvSpPr>
        <p:spPr>
          <a:xfrm>
            <a:off x="5943600" y="2971800"/>
            <a:ext cx="3040856" cy="681335"/>
          </a:xfrm>
          <a:prstGeom prst="wedgeRoundRectCallout">
            <a:avLst>
              <a:gd name="adj1" fmla="val -55877"/>
              <a:gd name="adj2" fmla="val 837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Rounded Rectangular Callout 10"/>
          <p:cNvSpPr/>
          <p:nvPr/>
        </p:nvSpPr>
        <p:spPr>
          <a:xfrm>
            <a:off x="11076" y="4651198"/>
            <a:ext cx="1208124" cy="551037"/>
          </a:xfrm>
          <a:prstGeom prst="wedgeRoundRectCallout">
            <a:avLst>
              <a:gd name="adj1" fmla="val 59627"/>
              <a:gd name="adj2" fmla="val -1852"/>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California government</a:t>
            </a:r>
            <a:endParaRPr lang="en-US" sz="1400" dirty="0">
              <a:solidFill>
                <a:schemeClr val="tx1"/>
              </a:solidFill>
            </a:endParaRPr>
          </a:p>
        </p:txBody>
      </p:sp>
      <p:sp>
        <p:nvSpPr>
          <p:cNvPr id="18" name="Rounded Rectangular Callout 10"/>
          <p:cNvSpPr/>
          <p:nvPr/>
        </p:nvSpPr>
        <p:spPr>
          <a:xfrm>
            <a:off x="0" y="5601405"/>
            <a:ext cx="1295400" cy="551037"/>
          </a:xfrm>
          <a:prstGeom prst="wedgeRoundRectCallout">
            <a:avLst>
              <a:gd name="adj1" fmla="val 84530"/>
              <a:gd name="adj2" fmla="val -50090"/>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Texas</a:t>
            </a:r>
          </a:p>
          <a:p>
            <a:pPr algn="ctr"/>
            <a:r>
              <a:rPr lang="en-US" altLang="zh-CN" sz="1600" dirty="0">
                <a:solidFill>
                  <a:schemeClr val="tx1"/>
                </a:solidFill>
              </a:rPr>
              <a:t>government</a:t>
            </a:r>
            <a:endParaRPr lang="en-US" sz="1600" dirty="0">
              <a:solidFill>
                <a:schemeClr val="tx1"/>
              </a:solidFill>
            </a:endParaRPr>
          </a:p>
        </p:txBody>
      </p:sp>
      <p:sp>
        <p:nvSpPr>
          <p:cNvPr id="19" name="Rounded Rectangular Callout 18"/>
          <p:cNvSpPr/>
          <p:nvPr/>
        </p:nvSpPr>
        <p:spPr>
          <a:xfrm>
            <a:off x="108347" y="6220528"/>
            <a:ext cx="1764506" cy="551037"/>
          </a:xfrm>
          <a:prstGeom prst="wedgeRoundRectCallout">
            <a:avLst>
              <a:gd name="adj1" fmla="val 88239"/>
              <a:gd name="adj2" fmla="val -50877"/>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US</a:t>
            </a:r>
          </a:p>
          <a:p>
            <a:pPr algn="ctr"/>
            <a:r>
              <a:rPr lang="en-US" sz="1600" dirty="0">
                <a:solidFill>
                  <a:schemeClr val="tx1"/>
                </a:solidFill>
              </a:rPr>
              <a:t>Congress/Senate</a:t>
            </a:r>
          </a:p>
        </p:txBody>
      </p:sp>
    </p:spTree>
    <p:extLst>
      <p:ext uri="{BB962C8B-B14F-4D97-AF65-F5344CB8AC3E}">
        <p14:creationId xmlns:p14="http://schemas.microsoft.com/office/powerpoint/2010/main" val="38158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gtEl>
                                        <p:attrNameLst>
                                          <p:attrName>style.visibility</p:attrName>
                                        </p:attrNameLst>
                                      </p:cBhvr>
                                      <p:to>
                                        <p:strVal val="visible"/>
                                      </p:to>
                                    </p:set>
                                    <p:anim calcmode="lin" valueType="num">
                                      <p:cBhvr additive="base">
                                        <p:cTn id="23" dur="500" fill="hold"/>
                                        <p:tgtEl>
                                          <p:spTgt spid="6147"/>
                                        </p:tgtEl>
                                        <p:attrNameLst>
                                          <p:attrName>ppt_x</p:attrName>
                                        </p:attrNameLst>
                                      </p:cBhvr>
                                      <p:tavLst>
                                        <p:tav tm="0">
                                          <p:val>
                                            <p:strVal val="#ppt_x"/>
                                          </p:val>
                                        </p:tav>
                                        <p:tav tm="100000">
                                          <p:val>
                                            <p:strVal val="#ppt_x"/>
                                          </p:val>
                                        </p:tav>
                                      </p:tavLst>
                                    </p:anim>
                                    <p:anim calcmode="lin" valueType="num">
                                      <p:cBhvr additive="base">
                                        <p:cTn id="24" dur="500" fill="hold"/>
                                        <p:tgtEl>
                                          <p:spTgt spid="614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8"/>
                                        </p:tgtEl>
                                        <p:attrNameLst>
                                          <p:attrName>style.visibility</p:attrName>
                                        </p:attrNameLst>
                                      </p:cBhvr>
                                      <p:to>
                                        <p:strVal val="visible"/>
                                      </p:to>
                                    </p:set>
                                    <p:anim calcmode="lin" valueType="num">
                                      <p:cBhvr additive="base">
                                        <p:cTn id="37" dur="500" fill="hold"/>
                                        <p:tgtEl>
                                          <p:spTgt spid="6148"/>
                                        </p:tgtEl>
                                        <p:attrNameLst>
                                          <p:attrName>ppt_x</p:attrName>
                                        </p:attrNameLst>
                                      </p:cBhvr>
                                      <p:tavLst>
                                        <p:tav tm="0">
                                          <p:val>
                                            <p:strVal val="#ppt_x"/>
                                          </p:val>
                                        </p:tav>
                                        <p:tav tm="100000">
                                          <p:val>
                                            <p:strVal val="#ppt_x"/>
                                          </p:val>
                                        </p:tav>
                                      </p:tavLst>
                                    </p:anim>
                                    <p:anim calcmode="lin" valueType="num">
                                      <p:cBhvr additive="base">
                                        <p:cTn id="38" dur="500" fill="hold"/>
                                        <p:tgtEl>
                                          <p:spTgt spid="614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149"/>
                                        </p:tgtEl>
                                        <p:attrNameLst>
                                          <p:attrName>style.visibility</p:attrName>
                                        </p:attrNameLst>
                                      </p:cBhvr>
                                      <p:to>
                                        <p:strVal val="visible"/>
                                      </p:to>
                                    </p:set>
                                    <p:anim calcmode="lin" valueType="num">
                                      <p:cBhvr additive="base">
                                        <p:cTn id="51" dur="500" fill="hold"/>
                                        <p:tgtEl>
                                          <p:spTgt spid="6149"/>
                                        </p:tgtEl>
                                        <p:attrNameLst>
                                          <p:attrName>ppt_x</p:attrName>
                                        </p:attrNameLst>
                                      </p:cBhvr>
                                      <p:tavLst>
                                        <p:tav tm="0">
                                          <p:val>
                                            <p:strVal val="#ppt_x"/>
                                          </p:val>
                                        </p:tav>
                                        <p:tav tm="100000">
                                          <p:val>
                                            <p:strVal val="#ppt_x"/>
                                          </p:val>
                                        </p:tav>
                                      </p:tavLst>
                                    </p:anim>
                                    <p:anim calcmode="lin" valueType="num">
                                      <p:cBhvr additive="base">
                                        <p:cTn id="52" dur="500" fill="hold"/>
                                        <p:tgtEl>
                                          <p:spTgt spid="614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5" grpId="0"/>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76200"/>
            <a:ext cx="6629398" cy="381000"/>
          </a:xfrm>
        </p:spPr>
        <p:txBody>
          <a:bodyPr/>
          <a:lstStyle/>
          <a:p>
            <a:r>
              <a:rPr lang="en-US" dirty="0"/>
              <a:t> Solving Optimization Problem with ADMM</a:t>
            </a: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52617"/>
            <a:ext cx="6248400" cy="461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ular Callout 8"/>
          <p:cNvSpPr/>
          <p:nvPr/>
        </p:nvSpPr>
        <p:spPr>
          <a:xfrm>
            <a:off x="6858000" y="2895600"/>
            <a:ext cx="1752600" cy="385465"/>
          </a:xfrm>
          <a:prstGeom prst="wedgeRoundRectCallout">
            <a:avLst>
              <a:gd name="adj1" fmla="val -61563"/>
              <a:gd name="adj2" fmla="val 837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p:cNvSpPr txBox="1"/>
          <p:nvPr/>
        </p:nvSpPr>
        <p:spPr>
          <a:xfrm>
            <a:off x="6934200" y="2819400"/>
            <a:ext cx="2057400" cy="461665"/>
          </a:xfrm>
          <a:prstGeom prst="rect">
            <a:avLst/>
          </a:prstGeom>
          <a:noFill/>
        </p:spPr>
        <p:txBody>
          <a:bodyPr wrap="square" rtlCol="0">
            <a:spAutoFit/>
          </a:bodyPr>
          <a:lstStyle/>
          <a:p>
            <a:r>
              <a:rPr lang="en-US" sz="2400" dirty="0"/>
              <a:t>Max latency</a:t>
            </a:r>
          </a:p>
        </p:txBody>
      </p:sp>
      <p:sp>
        <p:nvSpPr>
          <p:cNvPr id="11" name="Rounded Rectangular Callout 10"/>
          <p:cNvSpPr/>
          <p:nvPr/>
        </p:nvSpPr>
        <p:spPr>
          <a:xfrm>
            <a:off x="6324600" y="3933783"/>
            <a:ext cx="2667000" cy="381000"/>
          </a:xfrm>
          <a:prstGeom prst="wedgeRoundRectCallout">
            <a:avLst>
              <a:gd name="adj1" fmla="val -55049"/>
              <a:gd name="adj2" fmla="val 3957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TextBox 11"/>
          <p:cNvSpPr txBox="1"/>
          <p:nvPr/>
        </p:nvSpPr>
        <p:spPr>
          <a:xfrm>
            <a:off x="6324599" y="3853118"/>
            <a:ext cx="2819399" cy="461665"/>
          </a:xfrm>
          <a:prstGeom prst="rect">
            <a:avLst/>
          </a:prstGeom>
          <a:noFill/>
        </p:spPr>
        <p:txBody>
          <a:bodyPr wrap="square" rtlCol="0">
            <a:spAutoFit/>
          </a:bodyPr>
          <a:lstStyle/>
          <a:p>
            <a:r>
              <a:rPr lang="en-US" sz="2400" dirty="0"/>
              <a:t>Computational limit</a:t>
            </a:r>
          </a:p>
        </p:txBody>
      </p:sp>
      <p:sp>
        <p:nvSpPr>
          <p:cNvPr id="13" name="Rounded Rectangular Callout 12"/>
          <p:cNvSpPr/>
          <p:nvPr/>
        </p:nvSpPr>
        <p:spPr>
          <a:xfrm>
            <a:off x="6553201" y="5410200"/>
            <a:ext cx="2285999" cy="381000"/>
          </a:xfrm>
          <a:prstGeom prst="wedgeRoundRectCallout">
            <a:avLst>
              <a:gd name="adj1" fmla="val -61563"/>
              <a:gd name="adj2" fmla="val 837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6553201" y="5329535"/>
            <a:ext cx="2819399" cy="461665"/>
          </a:xfrm>
          <a:prstGeom prst="rect">
            <a:avLst/>
          </a:prstGeom>
          <a:noFill/>
        </p:spPr>
        <p:txBody>
          <a:bodyPr wrap="square" rtlCol="0">
            <a:spAutoFit/>
          </a:bodyPr>
          <a:lstStyle/>
          <a:p>
            <a:r>
              <a:rPr lang="en-US" sz="2400" dirty="0"/>
              <a:t>Auxiliary variable</a:t>
            </a:r>
          </a:p>
        </p:txBody>
      </p:sp>
      <p:cxnSp>
        <p:nvCxnSpPr>
          <p:cNvPr id="15" name="Straight Connector 14"/>
          <p:cNvCxnSpPr/>
          <p:nvPr/>
        </p:nvCxnSpPr>
        <p:spPr>
          <a:xfrm>
            <a:off x="5486400" y="335280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715000" y="464820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10200" y="5562600"/>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stretch>
            <a:fillRect/>
          </a:stretch>
        </p:blipFill>
        <p:spPr>
          <a:xfrm>
            <a:off x="3505200" y="1676400"/>
            <a:ext cx="4357687" cy="751574"/>
          </a:xfrm>
          <a:prstGeom prst="rect">
            <a:avLst/>
          </a:prstGeom>
        </p:spPr>
      </p:pic>
      <p:sp>
        <p:nvSpPr>
          <p:cNvPr id="24" name="Oval 23"/>
          <p:cNvSpPr/>
          <p:nvPr/>
        </p:nvSpPr>
        <p:spPr>
          <a:xfrm>
            <a:off x="5486400" y="1686826"/>
            <a:ext cx="457200" cy="4467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315200" y="1686826"/>
            <a:ext cx="457200" cy="4467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Image result for guy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1676400"/>
            <a:ext cx="806683" cy="8066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upload.wikimedia.org/wikipedia/commons/8/8d/Factory_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656" y="1897622"/>
            <a:ext cx="622144" cy="51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1" y="609600"/>
            <a:ext cx="8001000" cy="830997"/>
          </a:xfrm>
          <a:prstGeom prst="rect">
            <a:avLst/>
          </a:prstGeom>
          <a:noFill/>
        </p:spPr>
        <p:txBody>
          <a:bodyPr wrap="square" rtlCol="0">
            <a:spAutoFit/>
          </a:bodyPr>
          <a:lstStyle/>
          <a:p>
            <a:r>
              <a:rPr lang="en-US" sz="2400" dirty="0">
                <a:solidFill>
                  <a:srgbClr val="0000FF"/>
                </a:solidFill>
              </a:rPr>
              <a:t>Optimization problem to minimize the expenditure at utility provider’s end considering latency and computational capacity</a:t>
            </a:r>
          </a:p>
        </p:txBody>
      </p:sp>
      <p:sp>
        <p:nvSpPr>
          <p:cNvPr id="5" name="Oval 4"/>
          <p:cNvSpPr/>
          <p:nvPr/>
        </p:nvSpPr>
        <p:spPr>
          <a:xfrm>
            <a:off x="685801" y="1524000"/>
            <a:ext cx="1752599"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2209801" y="3657599"/>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a:off x="1143000" y="3657600"/>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304800" y="3657600"/>
            <a:ext cx="685800" cy="47511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1563" y="3733800"/>
            <a:ext cx="973837"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1</a:t>
            </a:r>
          </a:p>
        </p:txBody>
      </p:sp>
      <p:sp>
        <p:nvSpPr>
          <p:cNvPr id="28" name="TextBox 27"/>
          <p:cNvSpPr txBox="1"/>
          <p:nvPr/>
        </p:nvSpPr>
        <p:spPr>
          <a:xfrm>
            <a:off x="1159763" y="3700046"/>
            <a:ext cx="973837"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2</a:t>
            </a:r>
          </a:p>
        </p:txBody>
      </p:sp>
      <p:sp>
        <p:nvSpPr>
          <p:cNvPr id="29" name="TextBox 28"/>
          <p:cNvSpPr txBox="1"/>
          <p:nvPr/>
        </p:nvSpPr>
        <p:spPr>
          <a:xfrm>
            <a:off x="2209800" y="3700046"/>
            <a:ext cx="990601" cy="338554"/>
          </a:xfrm>
          <a:prstGeom prst="rect">
            <a:avLst/>
          </a:prstGeom>
          <a:noFill/>
        </p:spPr>
        <p:txBody>
          <a:bodyPr wrap="square" rtlCol="0">
            <a:spAutoFit/>
          </a:bodyPr>
          <a:lstStyle/>
          <a:p>
            <a:r>
              <a:rPr lang="en-US" sz="1600" dirty="0">
                <a:solidFill>
                  <a:srgbClr val="FF0000"/>
                </a:solidFill>
              </a:rPr>
              <a:t>Fog </a:t>
            </a:r>
            <a:r>
              <a:rPr lang="en-US" sz="1600" dirty="0">
                <a:solidFill>
                  <a:srgbClr val="FF0000"/>
                </a:solidFill>
                <a:latin typeface="Calibri" panose="020F0502020204030204" pitchFamily="34" charset="0"/>
                <a:cs typeface="Calibri" panose="020F0502020204030204" pitchFamily="34" charset="0"/>
              </a:rPr>
              <a:t>N</a:t>
            </a:r>
          </a:p>
        </p:txBody>
      </p:sp>
      <p:sp>
        <p:nvSpPr>
          <p:cNvPr id="16" name="TextBox 15"/>
          <p:cNvSpPr txBox="1"/>
          <p:nvPr/>
        </p:nvSpPr>
        <p:spPr>
          <a:xfrm>
            <a:off x="1828800" y="3576935"/>
            <a:ext cx="1066800" cy="400110"/>
          </a:xfrm>
          <a:prstGeom prst="rect">
            <a:avLst/>
          </a:prstGeom>
          <a:noFill/>
        </p:spPr>
        <p:txBody>
          <a:bodyPr wrap="square" rtlCol="0">
            <a:spAutoFit/>
          </a:bodyPr>
          <a:lstStyle/>
          <a:p>
            <a:r>
              <a:rPr lang="en-US" sz="2000" dirty="0">
                <a:solidFill>
                  <a:srgbClr val="FF0000"/>
                </a:solidFill>
              </a:rPr>
              <a:t>…</a:t>
            </a:r>
          </a:p>
        </p:txBody>
      </p:sp>
      <p:sp>
        <p:nvSpPr>
          <p:cNvPr id="31" name="Oval 30"/>
          <p:cNvSpPr/>
          <p:nvPr/>
        </p:nvSpPr>
        <p:spPr>
          <a:xfrm>
            <a:off x="228600" y="3276600"/>
            <a:ext cx="2819399"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H="1">
            <a:off x="685801" y="2590800"/>
            <a:ext cx="473962" cy="98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485900" y="2590800"/>
            <a:ext cx="0" cy="98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16" idx="0"/>
          </p:cNvCxnSpPr>
          <p:nvPr/>
        </p:nvCxnSpPr>
        <p:spPr>
          <a:xfrm>
            <a:off x="1845563" y="2571521"/>
            <a:ext cx="516637" cy="1005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27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ppt_x"/>
                                          </p:val>
                                        </p:tav>
                                        <p:tav tm="100000">
                                          <p:val>
                                            <p:strVal val="#ppt_x"/>
                                          </p:val>
                                        </p:tav>
                                      </p:tavLst>
                                    </p:anim>
                                    <p:anim calcmode="lin" valueType="num">
                                      <p:cBhvr additive="base">
                                        <p:cTn id="84" dur="500" fill="hold"/>
                                        <p:tgtEl>
                                          <p:spTgt spid="1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additive="base">
                                        <p:cTn id="87" dur="500" fill="hold"/>
                                        <p:tgtEl>
                                          <p:spTgt spid="11"/>
                                        </p:tgtEl>
                                        <p:attrNameLst>
                                          <p:attrName>ppt_x</p:attrName>
                                        </p:attrNameLst>
                                      </p:cBhvr>
                                      <p:tavLst>
                                        <p:tav tm="0">
                                          <p:val>
                                            <p:strVal val="#ppt_x"/>
                                          </p:val>
                                        </p:tav>
                                        <p:tav tm="100000">
                                          <p:val>
                                            <p:strVal val="#ppt_x"/>
                                          </p:val>
                                        </p:tav>
                                      </p:tavLst>
                                    </p:anim>
                                    <p:anim calcmode="lin" valueType="num">
                                      <p:cBhvr additive="base">
                                        <p:cTn id="8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fill="hold"/>
                                        <p:tgtEl>
                                          <p:spTgt spid="18"/>
                                        </p:tgtEl>
                                        <p:attrNameLst>
                                          <p:attrName>ppt_x</p:attrName>
                                        </p:attrNameLst>
                                      </p:cBhvr>
                                      <p:tavLst>
                                        <p:tav tm="0">
                                          <p:val>
                                            <p:strVal val="#ppt_x"/>
                                          </p:val>
                                        </p:tav>
                                        <p:tav tm="100000">
                                          <p:val>
                                            <p:strVal val="#ppt_x"/>
                                          </p:val>
                                        </p:tav>
                                      </p:tavLst>
                                    </p:anim>
                                    <p:anim calcmode="lin" valueType="num">
                                      <p:cBhvr additive="base">
                                        <p:cTn id="98" dur="500" fill="hold"/>
                                        <p:tgtEl>
                                          <p:spTgt spid="1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 calcmode="lin" valueType="num">
                                      <p:cBhvr additive="base">
                                        <p:cTn id="107" dur="500" fill="hold"/>
                                        <p:tgtEl>
                                          <p:spTgt spid="24"/>
                                        </p:tgtEl>
                                        <p:attrNameLst>
                                          <p:attrName>ppt_x</p:attrName>
                                        </p:attrNameLst>
                                      </p:cBhvr>
                                      <p:tavLst>
                                        <p:tav tm="0">
                                          <p:val>
                                            <p:strVal val="#ppt_x"/>
                                          </p:val>
                                        </p:tav>
                                        <p:tav tm="100000">
                                          <p:val>
                                            <p:strVal val="#ppt_x"/>
                                          </p:val>
                                        </p:tav>
                                      </p:tavLst>
                                    </p:anim>
                                    <p:anim calcmode="lin" valueType="num">
                                      <p:cBhvr additive="base">
                                        <p:cTn id="108" dur="500" fill="hold"/>
                                        <p:tgtEl>
                                          <p:spTgt spid="2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additive="base">
                                        <p:cTn id="111" dur="500" fill="hold"/>
                                        <p:tgtEl>
                                          <p:spTgt spid="25"/>
                                        </p:tgtEl>
                                        <p:attrNameLst>
                                          <p:attrName>ppt_x</p:attrName>
                                        </p:attrNameLst>
                                      </p:cBhvr>
                                      <p:tavLst>
                                        <p:tav tm="0">
                                          <p:val>
                                            <p:strVal val="#ppt_x"/>
                                          </p:val>
                                        </p:tav>
                                        <p:tav tm="100000">
                                          <p:val>
                                            <p:strVal val="#ppt_x"/>
                                          </p:val>
                                        </p:tav>
                                      </p:tavLst>
                                    </p:anim>
                                    <p:anim calcmode="lin" valueType="num">
                                      <p:cBhvr additive="base">
                                        <p:cTn id="1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P spid="24" grpId="0" animBg="1"/>
      <p:bldP spid="25" grpId="0" animBg="1"/>
      <p:bldP spid="3" grpId="0"/>
      <p:bldP spid="5" grpId="0" animBg="1"/>
      <p:bldP spid="6" grpId="0" animBg="1"/>
      <p:bldP spid="26" grpId="0" animBg="1"/>
      <p:bldP spid="27" grpId="0" animBg="1"/>
      <p:bldP spid="8" grpId="0"/>
      <p:bldP spid="28" grpId="0"/>
      <p:bldP spid="29" grpId="0"/>
      <p:bldP spid="16"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833F1-5BF4-492C-8C47-029B7BC672E7}"/>
              </a:ext>
            </a:extLst>
          </p:cNvPr>
          <p:cNvSpPr>
            <a:spLocks noGrp="1"/>
          </p:cNvSpPr>
          <p:nvPr>
            <p:ph type="ctrTitle"/>
          </p:nvPr>
        </p:nvSpPr>
        <p:spPr/>
        <p:txBody>
          <a:bodyPr/>
          <a:lstStyle/>
          <a:p>
            <a:r>
              <a:rPr lang="en-US" dirty="0"/>
              <a:t>                </a:t>
            </a:r>
            <a:r>
              <a:rPr lang="en-US" dirty="0" err="1"/>
              <a:t>Paillier</a:t>
            </a:r>
            <a:r>
              <a:rPr lang="en-US" dirty="0"/>
              <a:t> Encryption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44B942-31CC-4C76-9C7A-EB892240102C}"/>
                  </a:ext>
                </a:extLst>
              </p:cNvPr>
              <p:cNvSpPr txBox="1"/>
              <p:nvPr/>
            </p:nvSpPr>
            <p:spPr>
              <a:xfrm>
                <a:off x="304800" y="762000"/>
                <a:ext cx="8382000" cy="2893100"/>
              </a:xfrm>
              <a:prstGeom prst="rect">
                <a:avLst/>
              </a:prstGeom>
              <a:noFill/>
            </p:spPr>
            <p:txBody>
              <a:bodyPr wrap="square" rtlCol="0">
                <a:spAutoFit/>
              </a:bodyPr>
              <a:lstStyle/>
              <a:p>
                <a:r>
                  <a:rPr lang="en-US" sz="2400" dirty="0">
                    <a:solidFill>
                      <a:srgbClr val="FF0000"/>
                    </a:solidFill>
                  </a:rPr>
                  <a:t>Additive Homomorphism:</a:t>
                </a:r>
              </a:p>
              <a:p>
                <a:pPr/>
                <a14:m>
                  <m:oMathPara xmlns:m="http://schemas.openxmlformats.org/officeDocument/2006/math">
                    <m:oMathParaPr>
                      <m:jc m:val="centerGroup"/>
                    </m:oMathParaPr>
                    <m:oMath xmlns:m="http://schemas.openxmlformats.org/officeDocument/2006/math">
                      <m:r>
                        <a:rPr lang="en-US" sz="2000" i="1">
                          <a:latin typeface="Cambria Math"/>
                        </a:rPr>
                        <m:t>𝐸</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1</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1</m:t>
                              </m:r>
                            </m:sub>
                          </m:sSub>
                        </m:e>
                      </m:d>
                      <m:r>
                        <a:rPr lang="en-US" sz="2000" i="1">
                          <a:latin typeface="Cambria Math"/>
                        </a:rPr>
                        <m:t>= </m:t>
                      </m:r>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1</m:t>
                              </m:r>
                            </m:sub>
                          </m:sSub>
                        </m:e>
                        <m:sup>
                          <m:r>
                            <a:rPr lang="en-US" sz="2000" i="1">
                              <a:latin typeface="Cambria Math"/>
                            </a:rPr>
                            <m:t>𝑛</m:t>
                          </m:r>
                        </m:sup>
                      </m:sSup>
                      <m:sSup>
                        <m:sSupPr>
                          <m:ctrlPr>
                            <a:rPr lang="en-US" sz="2000" i="1">
                              <a:latin typeface="Cambria Math" panose="02040503050406030204" pitchFamily="18" charset="0"/>
                            </a:rPr>
                          </m:ctrlPr>
                        </m:sSupPr>
                        <m:e>
                          <m:r>
                            <a:rPr lang="en-US" sz="2000" i="1">
                              <a:latin typeface="Cambria Math"/>
                            </a:rPr>
                            <m:t>𝑔</m:t>
                          </m:r>
                        </m:e>
                        <m:sup>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1</m:t>
                              </m:r>
                            </m:sub>
                          </m:sSub>
                        </m:sup>
                      </m:sSup>
                      <m:r>
                        <a:rPr lang="en-US" sz="2000" i="1">
                          <a:latin typeface="Cambria Math"/>
                        </a:rPr>
                        <m:t>      </m:t>
                      </m:r>
                      <m:r>
                        <a:rPr lang="en-US" sz="2000" i="1">
                          <a:latin typeface="Cambria Math"/>
                        </a:rPr>
                        <m:t>𝐸</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2</m:t>
                              </m:r>
                            </m:sub>
                          </m:sSub>
                        </m:e>
                      </m:d>
                      <m:r>
                        <a:rPr lang="en-US" sz="2000" i="1">
                          <a:latin typeface="Cambria Math"/>
                        </a:rPr>
                        <m:t>=</m:t>
                      </m:r>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2</m:t>
                              </m:r>
                            </m:sub>
                          </m:sSub>
                        </m:e>
                        <m:sup>
                          <m:r>
                            <a:rPr lang="en-US" sz="2000" i="1">
                              <a:latin typeface="Cambria Math"/>
                            </a:rPr>
                            <m:t>𝑛</m:t>
                          </m:r>
                        </m:sup>
                      </m:sSup>
                      <m:sSup>
                        <m:sSupPr>
                          <m:ctrlPr>
                            <a:rPr lang="en-US" sz="2000" i="1">
                              <a:latin typeface="Cambria Math" panose="02040503050406030204" pitchFamily="18" charset="0"/>
                            </a:rPr>
                          </m:ctrlPr>
                        </m:sSupPr>
                        <m:e>
                          <m:r>
                            <a:rPr lang="en-US" sz="2000" i="1">
                              <a:latin typeface="Cambria Math"/>
                            </a:rPr>
                            <m:t>𝑔</m:t>
                          </m:r>
                        </m:e>
                        <m:sup>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sup>
                      </m:sSup>
                    </m:oMath>
                  </m:oMathPara>
                </a14:m>
                <a:endParaRPr lang="en-US" sz="2000" dirty="0"/>
              </a:p>
              <a:p>
                <a:endParaRPr lang="en-US" sz="1400" dirty="0"/>
              </a:p>
              <a:p>
                <a:pPr algn="ctr"/>
                <a14:m>
                  <m:oMath xmlns:m="http://schemas.openxmlformats.org/officeDocument/2006/math">
                    <m:r>
                      <a:rPr lang="en-US" sz="2000" i="1">
                        <a:latin typeface="Cambria Math"/>
                      </a:rPr>
                      <m:t>𝐸</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1</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1</m:t>
                            </m:r>
                          </m:sub>
                        </m:sSub>
                      </m:e>
                    </m:d>
                    <m:r>
                      <a:rPr lang="en-US" sz="2000" i="1">
                        <a:latin typeface="Cambria Math"/>
                        <a:ea typeface="Cambria Math"/>
                      </a:rPr>
                      <m:t>×</m:t>
                    </m:r>
                    <m:r>
                      <a:rPr lang="en-US" sz="2000" i="1">
                        <a:latin typeface="Cambria Math"/>
                      </a:rPr>
                      <m:t>𝐸</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2</m:t>
                            </m:r>
                          </m:sub>
                        </m:sSub>
                      </m:e>
                    </m:d>
                  </m:oMath>
                </a14:m>
                <a:r>
                  <a:rPr lang="en-US" sz="2000" dirty="0"/>
                  <a:t> </a:t>
                </a:r>
              </a:p>
              <a:p>
                <a:pPr algn="ctr"/>
                <a:r>
                  <a:rPr lang="en-US" sz="2000" dirty="0"/>
                  <a:t>      </a:t>
                </a:r>
                <a14:m>
                  <m:oMath xmlns:m="http://schemas.openxmlformats.org/officeDocument/2006/math">
                    <m:r>
                      <a:rPr lang="en-US" sz="2000" i="1">
                        <a:latin typeface="Cambria Math"/>
                      </a:rPr>
                      <m:t>=</m:t>
                    </m:r>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1</m:t>
                            </m:r>
                          </m:sub>
                        </m:sSub>
                      </m:e>
                      <m:sup>
                        <m:r>
                          <a:rPr lang="en-US" sz="2000" i="1">
                            <a:latin typeface="Cambria Math"/>
                          </a:rPr>
                          <m:t>𝑛</m:t>
                        </m:r>
                      </m:sup>
                    </m:sSup>
                    <m:sSup>
                      <m:sSupPr>
                        <m:ctrlPr>
                          <a:rPr lang="en-US" sz="2000" i="1">
                            <a:latin typeface="Cambria Math" panose="02040503050406030204" pitchFamily="18" charset="0"/>
                          </a:rPr>
                        </m:ctrlPr>
                      </m:sSupPr>
                      <m:e>
                        <m:r>
                          <a:rPr lang="en-US" sz="2000" i="1">
                            <a:latin typeface="Cambria Math"/>
                          </a:rPr>
                          <m:t>𝑔</m:t>
                        </m:r>
                      </m:e>
                      <m:sup>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1</m:t>
                            </m:r>
                          </m:sub>
                        </m:sSub>
                      </m:sup>
                    </m:sSup>
                    <m:r>
                      <a:rPr lang="en-US" sz="2000" i="1">
                        <a:latin typeface="Cambria Math"/>
                        <a:ea typeface="Cambria Math"/>
                      </a:rPr>
                      <m:t>×</m:t>
                    </m:r>
                    <m:sSup>
                      <m:sSupPr>
                        <m:ctrlPr>
                          <a:rPr lang="en-US" sz="2000" i="1">
                            <a:latin typeface="Cambria Math" panose="02040503050406030204" pitchFamily="18" charset="0"/>
                          </a:rPr>
                        </m:ctrlPr>
                      </m:sSupPr>
                      <m:e>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2</m:t>
                            </m:r>
                          </m:sub>
                        </m:sSub>
                      </m:e>
                      <m:sup>
                        <m:r>
                          <a:rPr lang="en-US" sz="2000" i="1">
                            <a:latin typeface="Cambria Math"/>
                          </a:rPr>
                          <m:t>𝑛</m:t>
                        </m:r>
                      </m:sup>
                    </m:sSup>
                    <m:sSup>
                      <m:sSupPr>
                        <m:ctrlPr>
                          <a:rPr lang="en-US" sz="2000" i="1">
                            <a:latin typeface="Cambria Math" panose="02040503050406030204" pitchFamily="18" charset="0"/>
                          </a:rPr>
                        </m:ctrlPr>
                      </m:sSupPr>
                      <m:e>
                        <m:r>
                          <a:rPr lang="en-US" sz="2000" i="1">
                            <a:latin typeface="Cambria Math"/>
                          </a:rPr>
                          <m:t>𝑔</m:t>
                        </m:r>
                      </m:e>
                      <m:sup>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sup>
                    </m:sSup>
                  </m:oMath>
                </a14:m>
                <a:endParaRPr lang="en-US" sz="2000" dirty="0"/>
              </a:p>
              <a:p>
                <a:pPr algn="ctr"/>
                <a:r>
                  <a:rPr lang="en-US" sz="2000" dirty="0"/>
                  <a:t>      </a:t>
                </a:r>
                <a14:m>
                  <m:oMath xmlns:m="http://schemas.openxmlformats.org/officeDocument/2006/math">
                    <m:r>
                      <a:rPr lang="en-US" sz="2000" i="1">
                        <a:latin typeface="Cambria Math"/>
                      </a:rPr>
                      <m:t>=</m:t>
                    </m:r>
                    <m:sSup>
                      <m:sSupPr>
                        <m:ctrlPr>
                          <a:rPr lang="en-US" sz="2000" i="1">
                            <a:latin typeface="Cambria Math" panose="02040503050406030204" pitchFamily="18" charset="0"/>
                          </a:rPr>
                        </m:ctrlPr>
                      </m:sSupPr>
                      <m:e>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1</m:t>
                            </m:r>
                          </m:sub>
                        </m:sSub>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2</m:t>
                            </m:r>
                          </m:sub>
                        </m:sSub>
                        <m:r>
                          <a:rPr lang="en-US" sz="2000" i="1">
                            <a:latin typeface="Cambria Math"/>
                          </a:rPr>
                          <m:t>)</m:t>
                        </m:r>
                      </m:e>
                      <m:sup>
                        <m:r>
                          <a:rPr lang="en-US" sz="2000" i="1">
                            <a:latin typeface="Cambria Math"/>
                          </a:rPr>
                          <m:t>𝑛</m:t>
                        </m:r>
                      </m:sup>
                    </m:sSup>
                    <m:sSup>
                      <m:sSupPr>
                        <m:ctrlPr>
                          <a:rPr lang="en-US" sz="2000" i="1">
                            <a:latin typeface="Cambria Math" panose="02040503050406030204" pitchFamily="18" charset="0"/>
                          </a:rPr>
                        </m:ctrlPr>
                      </m:sSupPr>
                      <m:e>
                        <m:r>
                          <a:rPr lang="en-US" sz="2000" i="1">
                            <a:latin typeface="Cambria Math"/>
                          </a:rPr>
                          <m:t>𝑔</m:t>
                        </m:r>
                      </m:e>
                      <m:sup>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1</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sup>
                    </m:sSup>
                  </m:oMath>
                </a14:m>
                <a:endParaRPr lang="en-US" sz="2000" dirty="0"/>
              </a:p>
              <a:p>
                <a:pPr algn="ctr"/>
                <a:r>
                  <a:rPr lang="en-US" sz="2000" dirty="0"/>
                  <a:t>      </a:t>
                </a:r>
                <a14:m>
                  <m:oMath xmlns:m="http://schemas.openxmlformats.org/officeDocument/2006/math">
                    <m:r>
                      <a:rPr lang="en-US" sz="2000" i="1">
                        <a:latin typeface="Cambria Math"/>
                      </a:rPr>
                      <m:t>=</m:t>
                    </m:r>
                    <m:r>
                      <a:rPr lang="en-US" sz="2000" i="1">
                        <a:latin typeface="Cambria Math"/>
                      </a:rPr>
                      <m:t>𝐸</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1</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1</m:t>
                        </m:r>
                      </m:sub>
                    </m:sSub>
                    <m:sSub>
                      <m:sSubPr>
                        <m:ctrlPr>
                          <a:rPr lang="en-US" sz="2000" i="1">
                            <a:latin typeface="Cambria Math" panose="02040503050406030204" pitchFamily="18" charset="0"/>
                          </a:rPr>
                        </m:ctrlPr>
                      </m:sSubPr>
                      <m:e>
                        <m:r>
                          <a:rPr lang="en-US" sz="2000" i="1">
                            <a:latin typeface="Cambria Math"/>
                          </a:rPr>
                          <m:t>𝑟</m:t>
                        </m:r>
                      </m:e>
                      <m:sub>
                        <m:r>
                          <a:rPr lang="en-US" sz="2000" i="1">
                            <a:latin typeface="Cambria Math"/>
                          </a:rPr>
                          <m:t>2</m:t>
                        </m:r>
                      </m:sub>
                    </m:sSub>
                    <m:r>
                      <a:rPr lang="en-US" sz="2000" i="1">
                        <a:latin typeface="Cambria Math"/>
                      </a:rPr>
                      <m:t>)</m:t>
                    </m:r>
                  </m:oMath>
                </a14:m>
                <a:endParaRPr lang="en-US" sz="2000" dirty="0"/>
              </a:p>
              <a:p>
                <a:pPr algn="ctr"/>
                <a:r>
                  <a:rPr lang="en-US" sz="2000" dirty="0">
                    <a:solidFill>
                      <a:srgbClr val="FF0000"/>
                    </a:solidFill>
                  </a:rPr>
                  <a:t>C</a:t>
                </a:r>
                <a:r>
                  <a:rPr lang="en-US" sz="2000" baseline="-25000" dirty="0">
                    <a:solidFill>
                      <a:srgbClr val="FF0000"/>
                    </a:solidFill>
                  </a:rPr>
                  <a:t>1</a:t>
                </a:r>
                <a:r>
                  <a:rPr lang="en-US" sz="2000" dirty="0">
                    <a:solidFill>
                      <a:srgbClr val="FF0000"/>
                    </a:solidFill>
                  </a:rPr>
                  <a:t> . C</a:t>
                </a:r>
                <a:r>
                  <a:rPr lang="en-US" sz="2000" baseline="-25000" dirty="0">
                    <a:solidFill>
                      <a:srgbClr val="FF0000"/>
                    </a:solidFill>
                  </a:rPr>
                  <a:t>2 </a:t>
                </a:r>
                <a:r>
                  <a:rPr lang="en-US" sz="2000" dirty="0">
                    <a:solidFill>
                      <a:srgbClr val="FF0000"/>
                    </a:solidFill>
                  </a:rPr>
                  <a:t>= E(m</a:t>
                </a:r>
                <a:r>
                  <a:rPr lang="en-US" sz="2000" baseline="-25000" dirty="0">
                    <a:solidFill>
                      <a:srgbClr val="FF0000"/>
                    </a:solidFill>
                  </a:rPr>
                  <a:t>1</a:t>
                </a:r>
                <a14:m>
                  <m:oMath xmlns:m="http://schemas.openxmlformats.org/officeDocument/2006/math">
                    <m:r>
                      <a:rPr lang="en-US" sz="2000" i="1">
                        <a:latin typeface="Cambria Math"/>
                      </a:rPr>
                      <m:t>+</m:t>
                    </m:r>
                  </m:oMath>
                </a14:m>
                <a:r>
                  <a:rPr lang="en-US" sz="2000" dirty="0">
                    <a:solidFill>
                      <a:srgbClr val="FF0000"/>
                    </a:solidFill>
                  </a:rPr>
                  <a:t>m</a:t>
                </a:r>
                <a:r>
                  <a:rPr lang="en-US" sz="2000" baseline="-25000" dirty="0">
                    <a:solidFill>
                      <a:srgbClr val="FF0000"/>
                    </a:solidFill>
                  </a:rPr>
                  <a:t>2</a:t>
                </a:r>
                <a:r>
                  <a:rPr lang="en-US" sz="2000" dirty="0">
                    <a:solidFill>
                      <a:srgbClr val="FF0000"/>
                    </a:solidFill>
                  </a:rPr>
                  <a:t>)</a:t>
                </a:r>
              </a:p>
              <a:p>
                <a:endParaRPr lang="en-US" sz="2400" dirty="0">
                  <a:solidFill>
                    <a:srgbClr val="FF0000"/>
                  </a:solidFill>
                </a:endParaRPr>
              </a:p>
            </p:txBody>
          </p:sp>
        </mc:Choice>
        <mc:Fallback xmlns="">
          <p:sp>
            <p:nvSpPr>
              <p:cNvPr id="4" name="TextBox 3">
                <a:extLst>
                  <a:ext uri="{FF2B5EF4-FFF2-40B4-BE49-F238E27FC236}">
                    <a16:creationId xmlns:a16="http://schemas.microsoft.com/office/drawing/2014/main" xmlns="" xmlns:a14="http://schemas.microsoft.com/office/drawing/2010/main" id="{B044B942-31CC-4C76-9C7A-EB892240102C}"/>
                  </a:ext>
                </a:extLst>
              </p:cNvPr>
              <p:cNvSpPr txBox="1">
                <a:spLocks noRot="1" noChangeAspect="1" noMove="1" noResize="1" noEditPoints="1" noAdjustHandles="1" noChangeArrowheads="1" noChangeShapeType="1" noTextEdit="1"/>
              </p:cNvSpPr>
              <p:nvPr/>
            </p:nvSpPr>
            <p:spPr>
              <a:xfrm>
                <a:off x="304800" y="762000"/>
                <a:ext cx="8382000" cy="2893100"/>
              </a:xfrm>
              <a:prstGeom prst="rect">
                <a:avLst/>
              </a:prstGeom>
              <a:blipFill rotWithShape="0">
                <a:blip r:embed="rId3"/>
                <a:stretch>
                  <a:fillRect l="-1091" t="-168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43C3273-0E1F-4B91-AF4D-54A6776D2C52}"/>
              </a:ext>
            </a:extLst>
          </p:cNvPr>
          <p:cNvSpPr txBox="1"/>
          <p:nvPr/>
        </p:nvSpPr>
        <p:spPr>
          <a:xfrm>
            <a:off x="6019800" y="1689318"/>
            <a:ext cx="3276600" cy="1815882"/>
          </a:xfrm>
          <a:prstGeom prst="rect">
            <a:avLst/>
          </a:prstGeom>
          <a:noFill/>
        </p:spPr>
        <p:txBody>
          <a:bodyPr wrap="square" rtlCol="0">
            <a:spAutoFit/>
          </a:bodyPr>
          <a:lstStyle/>
          <a:p>
            <a:r>
              <a:rPr lang="en-US" sz="2200" dirty="0">
                <a:solidFill>
                  <a:srgbClr val="C00000"/>
                </a:solidFill>
              </a:rPr>
              <a:t>Product of cipher texts will decrypt to the </a:t>
            </a:r>
          </a:p>
          <a:p>
            <a:r>
              <a:rPr lang="en-US" sz="2200" dirty="0">
                <a:solidFill>
                  <a:srgbClr val="0000FF"/>
                </a:solidFill>
              </a:rPr>
              <a:t>sum </a:t>
            </a:r>
            <a:r>
              <a:rPr lang="en-US" sz="2200" dirty="0">
                <a:solidFill>
                  <a:srgbClr val="C00000"/>
                </a:solidFill>
              </a:rPr>
              <a:t>of corresponding</a:t>
            </a:r>
          </a:p>
          <a:p>
            <a:r>
              <a:rPr lang="en-US" sz="2200" dirty="0">
                <a:solidFill>
                  <a:srgbClr val="C00000"/>
                </a:solidFill>
              </a:rPr>
              <a:t>plain texts.</a:t>
            </a:r>
          </a:p>
          <a:p>
            <a:endParaRPr lang="en-US" sz="2400" dirty="0">
              <a:solidFill>
                <a:srgbClr val="FF0000"/>
              </a:solidFill>
            </a:endParaRPr>
          </a:p>
        </p:txBody>
      </p:sp>
      <p:sp>
        <p:nvSpPr>
          <p:cNvPr id="24" name="Straight Arrow Connector 5">
            <a:extLst>
              <a:ext uri="{FF2B5EF4-FFF2-40B4-BE49-F238E27FC236}">
                <a16:creationId xmlns:a16="http://schemas.microsoft.com/office/drawing/2014/main" id="{3FB60E4A-2A2E-42F0-A871-E5BC8E8C1ABE}"/>
              </a:ext>
            </a:extLst>
          </p:cNvPr>
          <p:cNvSpPr>
            <a:spLocks noChangeShapeType="1"/>
          </p:cNvSpPr>
          <p:nvPr/>
        </p:nvSpPr>
        <p:spPr bwMode="auto">
          <a:xfrm rot="10800000">
            <a:off x="3955879" y="4663978"/>
            <a:ext cx="618171" cy="424472"/>
          </a:xfrm>
          <a:prstGeom prst="straightConnector1">
            <a:avLst/>
          </a:prstGeom>
          <a:ln w="9525" cap="flat" cmpd="sng" algn="ctr">
            <a:solidFill>
              <a:schemeClr val="accent6"/>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a:p>
        </p:txBody>
      </p:sp>
      <p:sp>
        <p:nvSpPr>
          <p:cNvPr id="25" name="Straight Arrow Connector 6">
            <a:extLst>
              <a:ext uri="{FF2B5EF4-FFF2-40B4-BE49-F238E27FC236}">
                <a16:creationId xmlns:a16="http://schemas.microsoft.com/office/drawing/2014/main" id="{B1958C93-8784-45C8-BB69-1674040DD094}"/>
              </a:ext>
            </a:extLst>
          </p:cNvPr>
          <p:cNvSpPr>
            <a:spLocks noChangeShapeType="1"/>
          </p:cNvSpPr>
          <p:nvPr/>
        </p:nvSpPr>
        <p:spPr bwMode="auto">
          <a:xfrm rot="5400000" flipH="1" flipV="1">
            <a:off x="2990194" y="4736777"/>
            <a:ext cx="474058" cy="491791"/>
          </a:xfrm>
          <a:prstGeom prst="straightConnector1">
            <a:avLst/>
          </a:prstGeom>
          <a:ln w="9525" cap="flat" cmpd="sng" algn="ctr">
            <a:solidFill>
              <a:schemeClr val="accent6"/>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a:p>
        </p:txBody>
      </p:sp>
      <p:sp>
        <p:nvSpPr>
          <p:cNvPr id="26" name="Straight Arrow Connector 7">
            <a:extLst>
              <a:ext uri="{FF2B5EF4-FFF2-40B4-BE49-F238E27FC236}">
                <a16:creationId xmlns:a16="http://schemas.microsoft.com/office/drawing/2014/main" id="{74DE6886-ACA0-490D-AA14-5F13974E903B}"/>
              </a:ext>
            </a:extLst>
          </p:cNvPr>
          <p:cNvSpPr>
            <a:spLocks noChangeShapeType="1"/>
          </p:cNvSpPr>
          <p:nvPr/>
        </p:nvSpPr>
        <p:spPr bwMode="auto">
          <a:xfrm flipV="1">
            <a:off x="2432044" y="4648198"/>
            <a:ext cx="685801" cy="381001"/>
          </a:xfrm>
          <a:prstGeom prst="straightConnector1">
            <a:avLst/>
          </a:prstGeom>
          <a:ln w="9525" cap="flat" cmpd="sng" algn="ctr">
            <a:solidFill>
              <a:schemeClr val="accent6"/>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a:p>
        </p:txBody>
      </p:sp>
      <p:sp>
        <p:nvSpPr>
          <p:cNvPr id="27" name="Straight Arrow Connector 8">
            <a:extLst>
              <a:ext uri="{FF2B5EF4-FFF2-40B4-BE49-F238E27FC236}">
                <a16:creationId xmlns:a16="http://schemas.microsoft.com/office/drawing/2014/main" id="{2A21D790-EBB7-49C7-A4F6-ADAF740C6B42}"/>
              </a:ext>
            </a:extLst>
          </p:cNvPr>
          <p:cNvSpPr>
            <a:spLocks noChangeShapeType="1"/>
          </p:cNvSpPr>
          <p:nvPr/>
        </p:nvSpPr>
        <p:spPr bwMode="auto">
          <a:xfrm rot="10800000">
            <a:off x="3643337" y="4784930"/>
            <a:ext cx="299853" cy="434770"/>
          </a:xfrm>
          <a:prstGeom prst="straightConnector1">
            <a:avLst/>
          </a:prstGeom>
          <a:ln w="9525" cap="flat" cmpd="sng" algn="ctr">
            <a:solidFill>
              <a:schemeClr val="accent6"/>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a:p>
        </p:txBody>
      </p:sp>
      <p:pic>
        <p:nvPicPr>
          <p:cNvPr id="28" name="Picture 5" descr="C:\Documents and Settings\eshi\Local Settings\Temporary Internet Files\Content.IE5\D0FPUIIC\MC900432612[1].png">
            <a:extLst>
              <a:ext uri="{FF2B5EF4-FFF2-40B4-BE49-F238E27FC236}">
                <a16:creationId xmlns:a16="http://schemas.microsoft.com/office/drawing/2014/main" id="{79838B18-B2AC-45D3-950F-8F403B7AB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9092" y="5148819"/>
            <a:ext cx="892089" cy="89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C:\Documents and Settings\eshi\Local Settings\Temporary Internet Files\Content.IE5\6Y61LH4J\MC900433941[1].png">
            <a:extLst>
              <a:ext uri="{FF2B5EF4-FFF2-40B4-BE49-F238E27FC236}">
                <a16:creationId xmlns:a16="http://schemas.microsoft.com/office/drawing/2014/main" id="{5F5D71C5-234C-4D06-8359-FA0587FA5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800600"/>
            <a:ext cx="879634" cy="87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2" descr="C:\Documents and Settings\eshi\Local Settings\Temporary Internet Files\Content.IE5\N4S1QQGI\MC900434887[1].png">
            <a:extLst>
              <a:ext uri="{FF2B5EF4-FFF2-40B4-BE49-F238E27FC236}">
                <a16:creationId xmlns:a16="http://schemas.microsoft.com/office/drawing/2014/main" id="{D43F70BC-F42F-42A3-A00E-89359ABF0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34280" y="4864473"/>
            <a:ext cx="939053" cy="93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3" descr="C:\Documents and Settings\eshi\Local Settings\Temporary Internet Files\Content.IE5\NQWXM84H\MC900434888[1].png">
            <a:extLst>
              <a:ext uri="{FF2B5EF4-FFF2-40B4-BE49-F238E27FC236}">
                <a16:creationId xmlns:a16="http://schemas.microsoft.com/office/drawing/2014/main" id="{AB9D244C-E062-4E06-9B94-9FA81B3A7E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630647" y="5171298"/>
            <a:ext cx="879634" cy="87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a:extLst>
              <a:ext uri="{FF2B5EF4-FFF2-40B4-BE49-F238E27FC236}">
                <a16:creationId xmlns:a16="http://schemas.microsoft.com/office/drawing/2014/main" id="{B1CCCAB9-01B7-4F70-A989-A2C6904B654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19400" y="2454275"/>
            <a:ext cx="1905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7">
            <a:extLst>
              <a:ext uri="{FF2B5EF4-FFF2-40B4-BE49-F238E27FC236}">
                <a16:creationId xmlns:a16="http://schemas.microsoft.com/office/drawing/2014/main" id="{8D35A29F-771A-496C-B9B2-DADA5C8A4079}"/>
              </a:ext>
            </a:extLst>
          </p:cNvPr>
          <p:cNvSpPr>
            <a:spLocks noChangeArrowheads="1"/>
          </p:cNvSpPr>
          <p:nvPr/>
        </p:nvSpPr>
        <p:spPr bwMode="auto">
          <a:xfrm>
            <a:off x="4114800" y="4191000"/>
            <a:ext cx="4419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rPr>
              <a:t>Aggregator =&gt; </a:t>
            </a:r>
            <a:r>
              <a:rPr lang="en-US" dirty="0">
                <a:solidFill>
                  <a:srgbClr val="FF0000"/>
                </a:solidFill>
              </a:rPr>
              <a:t>E</a:t>
            </a:r>
            <a:r>
              <a:rPr lang="en-US" baseline="-25000" dirty="0">
                <a:solidFill>
                  <a:srgbClr val="FF0000"/>
                </a:solidFill>
              </a:rPr>
              <a:t>p</a:t>
            </a:r>
            <a:r>
              <a:rPr lang="en-US" dirty="0">
                <a:solidFill>
                  <a:srgbClr val="FF0000"/>
                </a:solidFill>
              </a:rPr>
              <a:t>(A) E</a:t>
            </a:r>
            <a:r>
              <a:rPr lang="en-US" baseline="-25000" dirty="0">
                <a:solidFill>
                  <a:srgbClr val="FF0000"/>
                </a:solidFill>
              </a:rPr>
              <a:t>p</a:t>
            </a:r>
            <a:r>
              <a:rPr lang="en-US" dirty="0">
                <a:solidFill>
                  <a:srgbClr val="FF0000"/>
                </a:solidFill>
              </a:rPr>
              <a:t>(B) E</a:t>
            </a:r>
            <a:r>
              <a:rPr lang="en-US" baseline="-25000" dirty="0">
                <a:solidFill>
                  <a:srgbClr val="FF0000"/>
                </a:solidFill>
              </a:rPr>
              <a:t>p</a:t>
            </a:r>
            <a:r>
              <a:rPr lang="en-US" dirty="0">
                <a:solidFill>
                  <a:srgbClr val="FF0000"/>
                </a:solidFill>
              </a:rPr>
              <a:t>(C) E</a:t>
            </a:r>
            <a:r>
              <a:rPr lang="en-US" baseline="-25000" dirty="0">
                <a:solidFill>
                  <a:srgbClr val="FF0000"/>
                </a:solidFill>
              </a:rPr>
              <a:t>p</a:t>
            </a:r>
            <a:r>
              <a:rPr lang="en-US" dirty="0">
                <a:solidFill>
                  <a:srgbClr val="FF0000"/>
                </a:solidFill>
              </a:rPr>
              <a:t>(D)</a:t>
            </a: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sz="2400" dirty="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endParaRPr>
          </a:p>
        </p:txBody>
      </p:sp>
      <p:sp>
        <p:nvSpPr>
          <p:cNvPr id="34" name="Left Arrow 30">
            <a:extLst>
              <a:ext uri="{FF2B5EF4-FFF2-40B4-BE49-F238E27FC236}">
                <a16:creationId xmlns:a16="http://schemas.microsoft.com/office/drawing/2014/main" id="{8F5F91DA-CEA9-44DA-8B7F-D49248BDD774}"/>
              </a:ext>
            </a:extLst>
          </p:cNvPr>
          <p:cNvSpPr>
            <a:spLocks noChangeArrowheads="1"/>
          </p:cNvSpPr>
          <p:nvPr/>
        </p:nvSpPr>
        <p:spPr bwMode="auto">
          <a:xfrm>
            <a:off x="2188540" y="3276600"/>
            <a:ext cx="554661" cy="378851"/>
          </a:xfrm>
          <a:prstGeom prst="leftArrow">
            <a:avLst>
              <a:gd name="adj1" fmla="val 50000"/>
              <a:gd name="adj2" fmla="val 50000"/>
            </a:avLst>
          </a:prstGeom>
          <a:solidFill>
            <a:srgbClr val="989FB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endParaRPr>
          </a:p>
        </p:txBody>
      </p:sp>
      <p:pic>
        <p:nvPicPr>
          <p:cNvPr id="35" name="Picture 38" descr="www.png">
            <a:extLst>
              <a:ext uri="{FF2B5EF4-FFF2-40B4-BE49-F238E27FC236}">
                <a16:creationId xmlns:a16="http://schemas.microsoft.com/office/drawing/2014/main" id="{AC4F4885-3F8C-4926-9123-DAB9C650A6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340" y="304076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a:extLst>
              <a:ext uri="{FF2B5EF4-FFF2-40B4-BE49-F238E27FC236}">
                <a16:creationId xmlns:a16="http://schemas.microsoft.com/office/drawing/2014/main" id="{26722EB3-9A12-46C2-96D6-10F93450B2C0}"/>
              </a:ext>
            </a:extLst>
          </p:cNvPr>
          <p:cNvSpPr>
            <a:spLocks noChangeArrowheads="1"/>
          </p:cNvSpPr>
          <p:nvPr/>
        </p:nvSpPr>
        <p:spPr bwMode="auto">
          <a:xfrm>
            <a:off x="1946275" y="2895600"/>
            <a:ext cx="87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rPr>
              <a:t>publish</a:t>
            </a:r>
          </a:p>
        </p:txBody>
      </p:sp>
      <p:sp>
        <p:nvSpPr>
          <p:cNvPr id="37" name="TextBox 36">
            <a:extLst>
              <a:ext uri="{FF2B5EF4-FFF2-40B4-BE49-F238E27FC236}">
                <a16:creationId xmlns:a16="http://schemas.microsoft.com/office/drawing/2014/main" id="{9791FEAC-DB7D-4B55-A18B-BB35BC90C707}"/>
              </a:ext>
            </a:extLst>
          </p:cNvPr>
          <p:cNvSpPr txBox="1"/>
          <p:nvPr/>
        </p:nvSpPr>
        <p:spPr>
          <a:xfrm>
            <a:off x="1371600" y="5452646"/>
            <a:ext cx="740594" cy="338554"/>
          </a:xfrm>
          <a:prstGeom prst="rect">
            <a:avLst/>
          </a:prstGeom>
          <a:noFill/>
        </p:spPr>
        <p:txBody>
          <a:bodyPr wrap="square" rtlCol="0">
            <a:spAutoFit/>
          </a:bodyPr>
          <a:lstStyle/>
          <a:p>
            <a:r>
              <a:rPr lang="en-US" sz="1600" dirty="0">
                <a:solidFill>
                  <a:srgbClr val="FF0000"/>
                </a:solidFill>
              </a:rPr>
              <a:t>E</a:t>
            </a:r>
            <a:r>
              <a:rPr lang="en-US" sz="1600" baseline="-25000" dirty="0">
                <a:solidFill>
                  <a:srgbClr val="FF0000"/>
                </a:solidFill>
              </a:rPr>
              <a:t>p</a:t>
            </a:r>
            <a:r>
              <a:rPr lang="en-US" sz="1600" dirty="0">
                <a:solidFill>
                  <a:srgbClr val="FF0000"/>
                </a:solidFill>
              </a:rPr>
              <a:t>(A)</a:t>
            </a:r>
          </a:p>
        </p:txBody>
      </p:sp>
      <p:sp>
        <p:nvSpPr>
          <p:cNvPr id="38" name="TextBox 37">
            <a:extLst>
              <a:ext uri="{FF2B5EF4-FFF2-40B4-BE49-F238E27FC236}">
                <a16:creationId xmlns:a16="http://schemas.microsoft.com/office/drawing/2014/main" id="{38B56AB4-3751-40E8-93D3-68BA421E6DD2}"/>
              </a:ext>
            </a:extLst>
          </p:cNvPr>
          <p:cNvSpPr txBox="1"/>
          <p:nvPr/>
        </p:nvSpPr>
        <p:spPr>
          <a:xfrm>
            <a:off x="2764606" y="5943600"/>
            <a:ext cx="740594" cy="338554"/>
          </a:xfrm>
          <a:prstGeom prst="rect">
            <a:avLst/>
          </a:prstGeom>
          <a:noFill/>
        </p:spPr>
        <p:txBody>
          <a:bodyPr wrap="square" rtlCol="0">
            <a:spAutoFit/>
          </a:bodyPr>
          <a:lstStyle/>
          <a:p>
            <a:r>
              <a:rPr lang="en-US" sz="1600" dirty="0">
                <a:solidFill>
                  <a:srgbClr val="FF0000"/>
                </a:solidFill>
              </a:rPr>
              <a:t>E</a:t>
            </a:r>
            <a:r>
              <a:rPr lang="en-US" sz="1600" baseline="-25000" dirty="0">
                <a:solidFill>
                  <a:srgbClr val="FF0000"/>
                </a:solidFill>
              </a:rPr>
              <a:t>p</a:t>
            </a:r>
            <a:r>
              <a:rPr lang="en-US" sz="1600" dirty="0">
                <a:solidFill>
                  <a:srgbClr val="FF0000"/>
                </a:solidFill>
              </a:rPr>
              <a:t>(B)</a:t>
            </a:r>
          </a:p>
        </p:txBody>
      </p:sp>
      <p:sp>
        <p:nvSpPr>
          <p:cNvPr id="39" name="TextBox 38">
            <a:extLst>
              <a:ext uri="{FF2B5EF4-FFF2-40B4-BE49-F238E27FC236}">
                <a16:creationId xmlns:a16="http://schemas.microsoft.com/office/drawing/2014/main" id="{84680963-A16A-478D-87C4-44F095C2FE1D}"/>
              </a:ext>
            </a:extLst>
          </p:cNvPr>
          <p:cNvSpPr txBox="1"/>
          <p:nvPr/>
        </p:nvSpPr>
        <p:spPr>
          <a:xfrm>
            <a:off x="3733800" y="6062246"/>
            <a:ext cx="740594" cy="338554"/>
          </a:xfrm>
          <a:prstGeom prst="rect">
            <a:avLst/>
          </a:prstGeom>
          <a:noFill/>
        </p:spPr>
        <p:txBody>
          <a:bodyPr wrap="square" rtlCol="0">
            <a:spAutoFit/>
          </a:bodyPr>
          <a:lstStyle/>
          <a:p>
            <a:r>
              <a:rPr lang="en-US" sz="1600" dirty="0">
                <a:solidFill>
                  <a:srgbClr val="FF0000"/>
                </a:solidFill>
              </a:rPr>
              <a:t>E</a:t>
            </a:r>
            <a:r>
              <a:rPr lang="en-US" sz="1600" baseline="-25000" dirty="0">
                <a:solidFill>
                  <a:srgbClr val="FF0000"/>
                </a:solidFill>
              </a:rPr>
              <a:t>p</a:t>
            </a:r>
            <a:r>
              <a:rPr lang="en-US" sz="1600" dirty="0">
                <a:solidFill>
                  <a:srgbClr val="FF0000"/>
                </a:solidFill>
              </a:rPr>
              <a:t>(C)</a:t>
            </a:r>
          </a:p>
        </p:txBody>
      </p:sp>
      <p:sp>
        <p:nvSpPr>
          <p:cNvPr id="40" name="TextBox 39">
            <a:extLst>
              <a:ext uri="{FF2B5EF4-FFF2-40B4-BE49-F238E27FC236}">
                <a16:creationId xmlns:a16="http://schemas.microsoft.com/office/drawing/2014/main" id="{3DBEA3CC-877B-438E-A382-BE14ECB6410B}"/>
              </a:ext>
            </a:extLst>
          </p:cNvPr>
          <p:cNvSpPr txBox="1"/>
          <p:nvPr/>
        </p:nvSpPr>
        <p:spPr>
          <a:xfrm>
            <a:off x="5126806" y="5486400"/>
            <a:ext cx="740594" cy="338554"/>
          </a:xfrm>
          <a:prstGeom prst="rect">
            <a:avLst/>
          </a:prstGeom>
          <a:noFill/>
        </p:spPr>
        <p:txBody>
          <a:bodyPr wrap="square" rtlCol="0">
            <a:spAutoFit/>
          </a:bodyPr>
          <a:lstStyle/>
          <a:p>
            <a:r>
              <a:rPr lang="en-US" sz="1600" dirty="0">
                <a:solidFill>
                  <a:srgbClr val="FF0000"/>
                </a:solidFill>
              </a:rPr>
              <a:t>E</a:t>
            </a:r>
            <a:r>
              <a:rPr lang="en-US" sz="1600" baseline="-25000" dirty="0">
                <a:solidFill>
                  <a:srgbClr val="FF0000"/>
                </a:solidFill>
              </a:rPr>
              <a:t>p</a:t>
            </a:r>
            <a:r>
              <a:rPr lang="en-US" sz="1600" dirty="0">
                <a:solidFill>
                  <a:srgbClr val="FF0000"/>
                </a:solidFill>
              </a:rPr>
              <a:t>(D)</a:t>
            </a:r>
          </a:p>
        </p:txBody>
      </p:sp>
      <p:sp>
        <p:nvSpPr>
          <p:cNvPr id="41" name="TextBox 40">
            <a:extLst>
              <a:ext uri="{FF2B5EF4-FFF2-40B4-BE49-F238E27FC236}">
                <a16:creationId xmlns:a16="http://schemas.microsoft.com/office/drawing/2014/main" id="{82512591-5AC3-4AEB-8C54-C5F1F5D99E6B}"/>
              </a:ext>
            </a:extLst>
          </p:cNvPr>
          <p:cNvSpPr txBox="1"/>
          <p:nvPr/>
        </p:nvSpPr>
        <p:spPr>
          <a:xfrm>
            <a:off x="4745806" y="3657600"/>
            <a:ext cx="2950394" cy="338554"/>
          </a:xfrm>
          <a:prstGeom prst="rect">
            <a:avLst/>
          </a:prstGeom>
          <a:noFill/>
        </p:spPr>
        <p:txBody>
          <a:bodyPr wrap="square" rtlCol="0">
            <a:spAutoFit/>
          </a:bodyPr>
          <a:lstStyle/>
          <a:p>
            <a:r>
              <a:rPr lang="en-US" sz="1600" dirty="0">
                <a:solidFill>
                  <a:srgbClr val="0000FF"/>
                </a:solidFill>
              </a:rPr>
              <a:t>D</a:t>
            </a:r>
            <a:r>
              <a:rPr lang="en-US" sz="1600" baseline="-25000" dirty="0">
                <a:solidFill>
                  <a:srgbClr val="0000FF"/>
                </a:solidFill>
              </a:rPr>
              <a:t>s</a:t>
            </a:r>
            <a:r>
              <a:rPr lang="en-US" sz="1600" dirty="0">
                <a:solidFill>
                  <a:srgbClr val="0000FF"/>
                </a:solidFill>
              </a:rPr>
              <a:t>(</a:t>
            </a:r>
            <a:r>
              <a:rPr lang="en-US" sz="1600" dirty="0">
                <a:solidFill>
                  <a:srgbClr val="FF0000"/>
                </a:solidFill>
              </a:rPr>
              <a:t>Ep(A+B+C+D)</a:t>
            </a:r>
            <a:r>
              <a:rPr lang="en-US" sz="1600" dirty="0">
                <a:solidFill>
                  <a:srgbClr val="0000FF"/>
                </a:solidFill>
              </a:rPr>
              <a:t>)</a:t>
            </a:r>
            <a:r>
              <a:rPr lang="en-US" sz="1600" dirty="0">
                <a:solidFill>
                  <a:srgbClr val="FF0000"/>
                </a:solidFill>
              </a:rPr>
              <a:t> = </a:t>
            </a:r>
            <a:r>
              <a:rPr lang="en-US" sz="1600" dirty="0">
                <a:solidFill>
                  <a:srgbClr val="0000FF"/>
                </a:solidFill>
              </a:rPr>
              <a:t>A+B+C+D</a:t>
            </a:r>
          </a:p>
        </p:txBody>
      </p:sp>
      <p:cxnSp>
        <p:nvCxnSpPr>
          <p:cNvPr id="45" name="Straight Arrow Connector 44">
            <a:extLst>
              <a:ext uri="{FF2B5EF4-FFF2-40B4-BE49-F238E27FC236}">
                <a16:creationId xmlns:a16="http://schemas.microsoft.com/office/drawing/2014/main" id="{E801B430-0891-4FA3-BCA1-CB45EB5E1439}"/>
              </a:ext>
            </a:extLst>
          </p:cNvPr>
          <p:cNvCxnSpPr/>
          <p:nvPr/>
        </p:nvCxnSpPr>
        <p:spPr>
          <a:xfrm flipH="1">
            <a:off x="6934200" y="2819400"/>
            <a:ext cx="457200" cy="8357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1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additive="base">
                                        <p:cTn id="59" dur="500" fill="hold"/>
                                        <p:tgtEl>
                                          <p:spTgt spid="34"/>
                                        </p:tgtEl>
                                        <p:attrNameLst>
                                          <p:attrName>ppt_x</p:attrName>
                                        </p:attrNameLst>
                                      </p:cBhvr>
                                      <p:tavLst>
                                        <p:tav tm="0">
                                          <p:val>
                                            <p:strVal val="#ppt_x"/>
                                          </p:val>
                                        </p:tav>
                                        <p:tav tm="100000">
                                          <p:val>
                                            <p:strVal val="#ppt_x"/>
                                          </p:val>
                                        </p:tav>
                                      </p:tavLst>
                                    </p:anim>
                                    <p:anim calcmode="lin" valueType="num">
                                      <p:cBhvr additive="base">
                                        <p:cTn id="60" dur="500" fill="hold"/>
                                        <p:tgtEl>
                                          <p:spTgt spid="3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additive="base">
                                        <p:cTn id="75" dur="500" fill="hold"/>
                                        <p:tgtEl>
                                          <p:spTgt spid="38"/>
                                        </p:tgtEl>
                                        <p:attrNameLst>
                                          <p:attrName>ppt_x</p:attrName>
                                        </p:attrNameLst>
                                      </p:cBhvr>
                                      <p:tavLst>
                                        <p:tav tm="0">
                                          <p:val>
                                            <p:strVal val="#ppt_x"/>
                                          </p:val>
                                        </p:tav>
                                        <p:tav tm="100000">
                                          <p:val>
                                            <p:strVal val="#ppt_x"/>
                                          </p:val>
                                        </p:tav>
                                      </p:tavLst>
                                    </p:anim>
                                    <p:anim calcmode="lin" valueType="num">
                                      <p:cBhvr additive="base">
                                        <p:cTn id="76" dur="500" fill="hold"/>
                                        <p:tgtEl>
                                          <p:spTgt spid="3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ppt_x"/>
                                          </p:val>
                                        </p:tav>
                                        <p:tav tm="100000">
                                          <p:val>
                                            <p:strVal val="#ppt_x"/>
                                          </p:val>
                                        </p:tav>
                                      </p:tavLst>
                                    </p:anim>
                                    <p:anim calcmode="lin" valueType="num">
                                      <p:cBhvr additive="base">
                                        <p:cTn id="9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4" grpId="0" animBg="1"/>
      <p:bldP spid="25" grpId="0" animBg="1"/>
      <p:bldP spid="26" grpId="0" animBg="1"/>
      <p:bldP spid="27" grpId="0" animBg="1"/>
      <p:bldP spid="33" grpId="0"/>
      <p:bldP spid="34" grpId="0" animBg="1"/>
      <p:bldP spid="36" grpId="0"/>
      <p:bldP spid="37" grpId="0"/>
      <p:bldP spid="38" grpId="0"/>
      <p:bldP spid="39" grpId="0"/>
      <p:bldP spid="40"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Secure ADMM</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48" y="3962400"/>
            <a:ext cx="5943752" cy="263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609600"/>
            <a:ext cx="8534400" cy="461665"/>
          </a:xfrm>
          <a:prstGeom prst="rect">
            <a:avLst/>
          </a:prstGeom>
          <a:noFill/>
        </p:spPr>
        <p:txBody>
          <a:bodyPr wrap="square" rtlCol="0">
            <a:spAutoFit/>
          </a:bodyPr>
          <a:lstStyle/>
          <a:p>
            <a:r>
              <a:rPr lang="en-US" sz="2400" dirty="0">
                <a:solidFill>
                  <a:srgbClr val="FF0000"/>
                </a:solidFill>
              </a:rPr>
              <a:t>Solving ADMM in Fog on </a:t>
            </a:r>
            <a:r>
              <a:rPr lang="en-US" sz="2400" dirty="0" err="1">
                <a:solidFill>
                  <a:srgbClr val="FF0000"/>
                </a:solidFill>
              </a:rPr>
              <a:t>Paillier</a:t>
            </a:r>
            <a:r>
              <a:rPr lang="en-US" sz="2400" dirty="0">
                <a:solidFill>
                  <a:srgbClr val="FF0000"/>
                </a:solidFill>
              </a:rPr>
              <a:t> Encrypted User Energy Profiles</a:t>
            </a:r>
          </a:p>
        </p:txBody>
      </p:sp>
      <p:pic>
        <p:nvPicPr>
          <p:cNvPr id="3" name="Picture 2"/>
          <p:cNvPicPr>
            <a:picLocks noChangeAspect="1"/>
          </p:cNvPicPr>
          <p:nvPr/>
        </p:nvPicPr>
        <p:blipFill>
          <a:blip r:embed="rId3"/>
          <a:stretch>
            <a:fillRect/>
          </a:stretch>
        </p:blipFill>
        <p:spPr>
          <a:xfrm>
            <a:off x="2455345" y="4572000"/>
            <a:ext cx="1202255" cy="899410"/>
          </a:xfrm>
          <a:prstGeom prst="rect">
            <a:avLst/>
          </a:prstGeom>
          <a:ln w="38100">
            <a:solidFill>
              <a:srgbClr val="FFFF00"/>
            </a:solidFill>
          </a:ln>
        </p:spPr>
      </p:pic>
      <p:pic>
        <p:nvPicPr>
          <p:cNvPr id="4098" name="Picture 2" descr="Image result for lock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1711" y="4427239"/>
            <a:ext cx="289521" cy="2895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sult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827657"/>
            <a:ext cx="613159" cy="613159"/>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4104" name="Picture 8" descr="Image result for unlock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3359" y="4571999"/>
            <a:ext cx="301377" cy="3013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91350" y="2937679"/>
            <a:ext cx="2095500" cy="273280"/>
          </a:xfrm>
          <a:prstGeom prst="rect">
            <a:avLst/>
          </a:prstGeom>
          <a:noFill/>
        </p:spPr>
        <p:txBody>
          <a:bodyPr wrap="square" rtlCol="0">
            <a:spAutoFit/>
          </a:bodyPr>
          <a:lstStyle/>
          <a:p>
            <a:r>
              <a:rPr lang="en-US" sz="2000" dirty="0">
                <a:solidFill>
                  <a:schemeClr val="bg1"/>
                </a:solidFill>
              </a:rPr>
              <a:t> Paillier Decrypt</a:t>
            </a:r>
          </a:p>
        </p:txBody>
      </p:sp>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8475" y="2033982"/>
            <a:ext cx="1228725" cy="600075"/>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672" y="1208642"/>
            <a:ext cx="4276278" cy="2572784"/>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4572000" y="1517422"/>
            <a:ext cx="2276475" cy="8382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943600" y="1524000"/>
            <a:ext cx="904875" cy="6096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56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ACED-A015-4393-A602-3042DD22A82D}"/>
              </a:ext>
            </a:extLst>
          </p:cNvPr>
          <p:cNvSpPr>
            <a:spLocks noGrp="1"/>
          </p:cNvSpPr>
          <p:nvPr>
            <p:ph type="ctrTitle"/>
          </p:nvPr>
        </p:nvSpPr>
        <p:spPr/>
        <p:txBody>
          <a:bodyPr/>
          <a:lstStyle/>
          <a:p>
            <a:r>
              <a:rPr lang="en-US" dirty="0"/>
              <a:t>           ADMM for Home Scheduling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5638800" cy="578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2219325"/>
            <a:ext cx="1228725" cy="600075"/>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533775"/>
            <a:ext cx="3219450" cy="2562225"/>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6" name="Rounded Rectangular Callout 5"/>
          <p:cNvSpPr/>
          <p:nvPr/>
        </p:nvSpPr>
        <p:spPr>
          <a:xfrm>
            <a:off x="5029200" y="2665476"/>
            <a:ext cx="1219200" cy="30632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029200" y="2634770"/>
            <a:ext cx="1371600" cy="338554"/>
          </a:xfrm>
          <a:prstGeom prst="rect">
            <a:avLst/>
          </a:prstGeom>
          <a:noFill/>
        </p:spPr>
        <p:txBody>
          <a:bodyPr wrap="square" rtlCol="0">
            <a:spAutoFit/>
          </a:bodyPr>
          <a:lstStyle/>
          <a:p>
            <a:r>
              <a:rPr lang="en-US" sz="1600" dirty="0">
                <a:solidFill>
                  <a:srgbClr val="FF0000"/>
                </a:solidFill>
              </a:rPr>
              <a:t>User Update</a:t>
            </a:r>
          </a:p>
        </p:txBody>
      </p:sp>
      <p:sp>
        <p:nvSpPr>
          <p:cNvPr id="11" name="Rounded Rectangular Callout 10"/>
          <p:cNvSpPr/>
          <p:nvPr/>
        </p:nvSpPr>
        <p:spPr>
          <a:xfrm>
            <a:off x="4648200" y="3657600"/>
            <a:ext cx="1066800" cy="306324"/>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48200" y="3657600"/>
            <a:ext cx="1219200" cy="338554"/>
          </a:xfrm>
          <a:prstGeom prst="rect">
            <a:avLst/>
          </a:prstGeom>
          <a:noFill/>
        </p:spPr>
        <p:txBody>
          <a:bodyPr wrap="square" rtlCol="0">
            <a:spAutoFit/>
          </a:bodyPr>
          <a:lstStyle/>
          <a:p>
            <a:r>
              <a:rPr lang="en-US" sz="1600" dirty="0">
                <a:solidFill>
                  <a:srgbClr val="FF0000"/>
                </a:solidFill>
              </a:rPr>
              <a:t>Fog Update</a:t>
            </a:r>
          </a:p>
        </p:txBody>
      </p:sp>
      <p:sp>
        <p:nvSpPr>
          <p:cNvPr id="13" name="Rounded Rectangular Callout 12"/>
          <p:cNvSpPr/>
          <p:nvPr/>
        </p:nvSpPr>
        <p:spPr>
          <a:xfrm>
            <a:off x="3581400" y="4572000"/>
            <a:ext cx="2209800" cy="381000"/>
          </a:xfrm>
          <a:prstGeom prst="wedgeRoundRectCallout">
            <a:avLst>
              <a:gd name="adj1" fmla="val -57488"/>
              <a:gd name="adj2" fmla="val 1186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81400" y="4614446"/>
            <a:ext cx="2209800" cy="338554"/>
          </a:xfrm>
          <a:prstGeom prst="rect">
            <a:avLst/>
          </a:prstGeom>
          <a:noFill/>
        </p:spPr>
        <p:txBody>
          <a:bodyPr wrap="square" rtlCol="0">
            <a:spAutoFit/>
          </a:bodyPr>
          <a:lstStyle/>
          <a:p>
            <a:r>
              <a:rPr lang="en-US" sz="1600" dirty="0">
                <a:solidFill>
                  <a:srgbClr val="FF0000"/>
                </a:solidFill>
              </a:rPr>
              <a:t>Dual  Variable Update</a:t>
            </a:r>
          </a:p>
        </p:txBody>
      </p:sp>
      <p:sp>
        <p:nvSpPr>
          <p:cNvPr id="8" name="TextBox 7"/>
          <p:cNvSpPr txBox="1"/>
          <p:nvPr/>
        </p:nvSpPr>
        <p:spPr>
          <a:xfrm>
            <a:off x="6629400" y="1671935"/>
            <a:ext cx="2533650" cy="461665"/>
          </a:xfrm>
          <a:prstGeom prst="rect">
            <a:avLst/>
          </a:prstGeom>
          <a:noFill/>
        </p:spPr>
        <p:txBody>
          <a:bodyPr wrap="square" rtlCol="0">
            <a:spAutoFit/>
          </a:bodyPr>
          <a:lstStyle/>
          <a:p>
            <a:r>
              <a:rPr lang="en-US" sz="2400" dirty="0">
                <a:solidFill>
                  <a:srgbClr val="FF0000"/>
                </a:solidFill>
              </a:rPr>
              <a:t>Paillier Encryption</a:t>
            </a:r>
          </a:p>
        </p:txBody>
      </p:sp>
      <p:sp>
        <p:nvSpPr>
          <p:cNvPr id="3" name="Oval 2"/>
          <p:cNvSpPr/>
          <p:nvPr/>
        </p:nvSpPr>
        <p:spPr>
          <a:xfrm>
            <a:off x="685800" y="2895600"/>
            <a:ext cx="4724400" cy="561975"/>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Oval 14"/>
          <p:cNvSpPr/>
          <p:nvPr/>
        </p:nvSpPr>
        <p:spPr>
          <a:xfrm>
            <a:off x="762000" y="4086225"/>
            <a:ext cx="4724400" cy="528221"/>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Rectangle 3"/>
          <p:cNvSpPr/>
          <p:nvPr/>
        </p:nvSpPr>
        <p:spPr>
          <a:xfrm>
            <a:off x="685800" y="4648200"/>
            <a:ext cx="2590800" cy="304800"/>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6931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Simulation Settings</a:t>
            </a:r>
          </a:p>
        </p:txBody>
      </p:sp>
      <p:sp>
        <p:nvSpPr>
          <p:cNvPr id="4" name="TextBox 3"/>
          <p:cNvSpPr txBox="1"/>
          <p:nvPr/>
        </p:nvSpPr>
        <p:spPr>
          <a:xfrm>
            <a:off x="533400" y="1066800"/>
            <a:ext cx="8077200" cy="39703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Calibri" panose="020F0502020204030204" pitchFamily="34" charset="0"/>
              </a:rPr>
              <a:t>5</a:t>
            </a:r>
            <a:r>
              <a:rPr lang="en-US" sz="2400" dirty="0"/>
              <a:t> min Location </a:t>
            </a:r>
            <a:r>
              <a:rPr lang="en-US" sz="2400"/>
              <a:t>Marginal Prices </a:t>
            </a:r>
            <a:r>
              <a:rPr lang="en-US" sz="2400" dirty="0">
                <a:solidFill>
                  <a:srgbClr val="FF0000"/>
                </a:solidFill>
              </a:rPr>
              <a:t>at Palo Alto, CA</a:t>
            </a:r>
          </a:p>
          <a:p>
            <a:pPr marL="342900" indent="-342900">
              <a:lnSpc>
                <a:spcPct val="150000"/>
              </a:lnSpc>
              <a:buFont typeface="Arial" panose="020B0604020202020204" pitchFamily="34" charset="0"/>
              <a:buChar char="•"/>
            </a:pPr>
            <a:r>
              <a:rPr lang="en-US" sz="2400" dirty="0">
                <a:solidFill>
                  <a:srgbClr val="FF0000"/>
                </a:solidFill>
              </a:rPr>
              <a:t>Time horizon of </a:t>
            </a:r>
            <a:r>
              <a:rPr lang="en-US" sz="2400" dirty="0">
                <a:solidFill>
                  <a:srgbClr val="FF0000"/>
                </a:solidFill>
                <a:latin typeface="Calibri" panose="020F0502020204030204" pitchFamily="34" charset="0"/>
              </a:rPr>
              <a:t>1</a:t>
            </a:r>
            <a:r>
              <a:rPr lang="en-US" sz="2400" dirty="0">
                <a:solidFill>
                  <a:srgbClr val="FF0000"/>
                </a:solidFill>
              </a:rPr>
              <a:t> week: </a:t>
            </a:r>
            <a:r>
              <a:rPr lang="en-US" sz="2400" dirty="0">
                <a:latin typeface="Calibri" panose="020F0502020204030204" pitchFamily="34" charset="0"/>
              </a:rPr>
              <a:t>2016</a:t>
            </a:r>
            <a:r>
              <a:rPr lang="en-US" sz="2400" dirty="0"/>
              <a:t> </a:t>
            </a:r>
            <a:r>
              <a:rPr lang="en-US" sz="2400" dirty="0">
                <a:latin typeface="Calibri" panose="020F0502020204030204" pitchFamily="34" charset="0"/>
              </a:rPr>
              <a:t>5</a:t>
            </a:r>
            <a:r>
              <a:rPr lang="en-US" sz="2400" dirty="0"/>
              <a:t>-min periods </a:t>
            </a:r>
          </a:p>
          <a:p>
            <a:pPr marL="342900" indent="-342900">
              <a:lnSpc>
                <a:spcPct val="150000"/>
              </a:lnSpc>
              <a:buFont typeface="Arial" panose="020B0604020202020204" pitchFamily="34" charset="0"/>
              <a:buChar char="•"/>
            </a:pPr>
            <a:r>
              <a:rPr lang="en-US" sz="2400" dirty="0"/>
              <a:t>Hourly average solar radiance from Measurement and Instrumentation Data Center</a:t>
            </a:r>
            <a:r>
              <a:rPr lang="en-US" sz="2400" dirty="0">
                <a:solidFill>
                  <a:srgbClr val="FF0000"/>
                </a:solidFill>
              </a:rPr>
              <a:t> </a:t>
            </a:r>
            <a:r>
              <a:rPr lang="en-US" sz="2400" dirty="0"/>
              <a:t>at</a:t>
            </a:r>
            <a:r>
              <a:rPr lang="en-US" sz="2400" dirty="0">
                <a:solidFill>
                  <a:srgbClr val="FF0000"/>
                </a:solidFill>
              </a:rPr>
              <a:t> National Energy Renewable Energy Laboratory</a:t>
            </a:r>
          </a:p>
          <a:p>
            <a:pPr marL="342900" indent="-342900">
              <a:lnSpc>
                <a:spcPct val="150000"/>
              </a:lnSpc>
              <a:buFont typeface="Arial" panose="020B0604020202020204" pitchFamily="34" charset="0"/>
              <a:buChar char="•"/>
            </a:pPr>
            <a:r>
              <a:rPr lang="en-US" sz="2400" dirty="0">
                <a:solidFill>
                  <a:srgbClr val="FF0000"/>
                </a:solidFill>
              </a:rPr>
              <a:t>Time horizon of </a:t>
            </a:r>
            <a:r>
              <a:rPr lang="en-US" sz="2400" dirty="0">
                <a:solidFill>
                  <a:srgbClr val="FF0000"/>
                </a:solidFill>
                <a:latin typeface="Calibri" panose="020F0502020204030204" pitchFamily="34" charset="0"/>
              </a:rPr>
              <a:t>1</a:t>
            </a:r>
            <a:r>
              <a:rPr lang="en-US" sz="2400" dirty="0">
                <a:solidFill>
                  <a:srgbClr val="FF0000"/>
                </a:solidFill>
              </a:rPr>
              <a:t> week: </a:t>
            </a:r>
            <a:r>
              <a:rPr lang="en-US" sz="2400" dirty="0">
                <a:latin typeface="Calibri" panose="020F0502020204030204" pitchFamily="34" charset="0"/>
              </a:rPr>
              <a:t>168</a:t>
            </a:r>
            <a:r>
              <a:rPr lang="en-US" sz="2400" dirty="0"/>
              <a:t> </a:t>
            </a:r>
            <a:r>
              <a:rPr lang="en-US" sz="2400" dirty="0">
                <a:latin typeface="Calibri" panose="020F0502020204030204" pitchFamily="34" charset="0"/>
              </a:rPr>
              <a:t>1</a:t>
            </a:r>
            <a:r>
              <a:rPr lang="en-US" sz="2400" dirty="0"/>
              <a:t>-hour slots</a:t>
            </a:r>
          </a:p>
          <a:p>
            <a:pPr marL="342900" indent="-342900">
              <a:lnSpc>
                <a:spcPct val="150000"/>
              </a:lnSpc>
              <a:buFont typeface="Arial" panose="020B0604020202020204" pitchFamily="34" charset="0"/>
              <a:buChar char="•"/>
            </a:pPr>
            <a:r>
              <a:rPr lang="en-US" sz="2400" dirty="0"/>
              <a:t>8 appliances: </a:t>
            </a:r>
            <a:r>
              <a:rPr lang="en-US" sz="2400" dirty="0">
                <a:solidFill>
                  <a:srgbClr val="FF0000"/>
                </a:solidFill>
              </a:rPr>
              <a:t>both elastic and non-elastic loads</a:t>
            </a:r>
          </a:p>
        </p:txBody>
      </p:sp>
    </p:spTree>
    <p:extLst>
      <p:ext uri="{BB962C8B-B14F-4D97-AF65-F5344CB8AC3E}">
        <p14:creationId xmlns:p14="http://schemas.microsoft.com/office/powerpoint/2010/main" val="1511923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C252-EF79-4907-A7A8-C37B4D30D1E7}"/>
              </a:ext>
            </a:extLst>
          </p:cNvPr>
          <p:cNvSpPr>
            <a:spLocks noGrp="1"/>
          </p:cNvSpPr>
          <p:nvPr>
            <p:ph type="ctrTitle"/>
          </p:nvPr>
        </p:nvSpPr>
        <p:spPr/>
        <p:txBody>
          <a:bodyPr/>
          <a:lstStyle/>
          <a:p>
            <a:r>
              <a:rPr lang="en-US" dirty="0"/>
              <a:t>         Performance Analysis</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475297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600075"/>
            <a:ext cx="46482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000375"/>
            <a:ext cx="38862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2971800"/>
            <a:ext cx="459105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77582"/>
            <a:ext cx="4724399" cy="28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092" y="3276600"/>
            <a:ext cx="4521908" cy="302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2199" y="3623846"/>
            <a:ext cx="1524001" cy="338554"/>
          </a:xfrm>
          <a:prstGeom prst="rect">
            <a:avLst/>
          </a:prstGeom>
          <a:noFill/>
        </p:spPr>
        <p:txBody>
          <a:bodyPr wrap="square" rtlCol="0">
            <a:spAutoFit/>
          </a:bodyPr>
          <a:lstStyle/>
          <a:p>
            <a:r>
              <a:rPr lang="en-US" sz="1600" dirty="0">
                <a:solidFill>
                  <a:srgbClr val="FF0000"/>
                </a:solidFill>
              </a:rPr>
              <a:t>Gain: 3.05</a:t>
            </a:r>
          </a:p>
        </p:txBody>
      </p:sp>
      <p:sp>
        <p:nvSpPr>
          <p:cNvPr id="4" name="Rectangle 3"/>
          <p:cNvSpPr/>
          <p:nvPr/>
        </p:nvSpPr>
        <p:spPr>
          <a:xfrm>
            <a:off x="6841273" y="3623846"/>
            <a:ext cx="1007327" cy="338554"/>
          </a:xfrm>
          <a:prstGeom prst="rect">
            <a:avLst/>
          </a:prstGeom>
        </p:spPr>
        <p:txBody>
          <a:bodyPr wrap="none">
            <a:spAutoFit/>
          </a:bodyPr>
          <a:lstStyle/>
          <a:p>
            <a:r>
              <a:rPr lang="en-US" sz="1600" dirty="0">
                <a:solidFill>
                  <a:srgbClr val="FF0000"/>
                </a:solidFill>
              </a:rPr>
              <a:t>Gain: 1.85</a:t>
            </a:r>
          </a:p>
        </p:txBody>
      </p:sp>
      <p:sp>
        <p:nvSpPr>
          <p:cNvPr id="6" name="TextBox 5"/>
          <p:cNvSpPr txBox="1"/>
          <p:nvPr/>
        </p:nvSpPr>
        <p:spPr>
          <a:xfrm>
            <a:off x="228600" y="6248400"/>
            <a:ext cx="8991600" cy="384721"/>
          </a:xfrm>
          <a:prstGeom prst="rect">
            <a:avLst/>
          </a:prstGeom>
          <a:noFill/>
        </p:spPr>
        <p:txBody>
          <a:bodyPr wrap="square" rtlCol="0">
            <a:spAutoFit/>
          </a:bodyPr>
          <a:lstStyle/>
          <a:p>
            <a:r>
              <a:rPr lang="en-US" sz="1900" dirty="0">
                <a:solidFill>
                  <a:srgbClr val="FF0000"/>
                </a:solidFill>
              </a:rPr>
              <a:t>Spot price plans with optimal energy usage reduces the consumption cost of the users </a:t>
            </a:r>
          </a:p>
        </p:txBody>
      </p:sp>
      <p:sp>
        <p:nvSpPr>
          <p:cNvPr id="5" name="TextBox 4"/>
          <p:cNvSpPr txBox="1"/>
          <p:nvPr/>
        </p:nvSpPr>
        <p:spPr>
          <a:xfrm>
            <a:off x="2209800" y="773668"/>
            <a:ext cx="1524000" cy="369332"/>
          </a:xfrm>
          <a:prstGeom prst="rect">
            <a:avLst/>
          </a:prstGeom>
          <a:noFill/>
        </p:spPr>
        <p:txBody>
          <a:bodyPr wrap="square" rtlCol="0">
            <a:spAutoFit/>
          </a:bodyPr>
          <a:lstStyle/>
          <a:p>
            <a:r>
              <a:rPr lang="en-US" dirty="0">
                <a:solidFill>
                  <a:srgbClr val="FF0000"/>
                </a:solidFill>
              </a:rPr>
              <a:t>One day</a:t>
            </a:r>
          </a:p>
        </p:txBody>
      </p:sp>
      <p:sp>
        <p:nvSpPr>
          <p:cNvPr id="7" name="Rectangle 6"/>
          <p:cNvSpPr/>
          <p:nvPr/>
        </p:nvSpPr>
        <p:spPr>
          <a:xfrm>
            <a:off x="6553200" y="762000"/>
            <a:ext cx="1159485" cy="369332"/>
          </a:xfrm>
          <a:prstGeom prst="rect">
            <a:avLst/>
          </a:prstGeom>
        </p:spPr>
        <p:txBody>
          <a:bodyPr wrap="none">
            <a:spAutoFit/>
          </a:bodyPr>
          <a:lstStyle/>
          <a:p>
            <a:r>
              <a:rPr lang="en-US" dirty="0">
                <a:solidFill>
                  <a:srgbClr val="FF0000"/>
                </a:solidFill>
              </a:rPr>
              <a:t>One week</a:t>
            </a:r>
          </a:p>
        </p:txBody>
      </p:sp>
    </p:spTree>
    <p:extLst>
      <p:ext uri="{BB962C8B-B14F-4D97-AF65-F5344CB8AC3E}">
        <p14:creationId xmlns:p14="http://schemas.microsoft.com/office/powerpoint/2010/main" val="44288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Cyber Physical Systems</a:t>
            </a:r>
          </a:p>
        </p:txBody>
      </p:sp>
      <p:pic>
        <p:nvPicPr>
          <p:cNvPr id="2050" name="Picture 2" descr="https://www.jaist.ac.jp/profiles/pict/fig0123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33400"/>
            <a:ext cx="5921486" cy="462600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errapot\Desktop\c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286" y="609600"/>
            <a:ext cx="2639956" cy="18453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yber physical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3241" y="2590800"/>
            <a:ext cx="2413001" cy="16764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6286" y="4419600"/>
            <a:ext cx="2812172" cy="2056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5029200"/>
            <a:ext cx="5943600" cy="1569660"/>
          </a:xfrm>
          <a:prstGeom prst="rect">
            <a:avLst/>
          </a:prstGeom>
          <a:noFill/>
        </p:spPr>
        <p:txBody>
          <a:bodyPr wrap="square" rtlCol="0">
            <a:spAutoFit/>
          </a:bodyPr>
          <a:lstStyle/>
          <a:p>
            <a:r>
              <a:rPr lang="en-US" sz="2400" dirty="0">
                <a:solidFill>
                  <a:srgbClr val="FF0000"/>
                </a:solidFill>
              </a:rPr>
              <a:t>“Cyber-physical systems </a:t>
            </a:r>
            <a:r>
              <a:rPr lang="en-US" sz="2400" dirty="0"/>
              <a:t>(CPS) are engineered systems that are built from, and depend upon, the seamless integration of </a:t>
            </a:r>
            <a:r>
              <a:rPr lang="en-US" sz="2400" dirty="0">
                <a:solidFill>
                  <a:srgbClr val="FF0000"/>
                </a:solidFill>
              </a:rPr>
              <a:t>computational algorithms</a:t>
            </a:r>
            <a:r>
              <a:rPr lang="en-US" sz="2400" dirty="0"/>
              <a:t> and </a:t>
            </a:r>
            <a:r>
              <a:rPr lang="en-US" sz="2400" dirty="0">
                <a:solidFill>
                  <a:srgbClr val="FF0000"/>
                </a:solidFill>
              </a:rPr>
              <a:t>physical components”</a:t>
            </a:r>
            <a:r>
              <a:rPr lang="en-US" sz="2400" dirty="0"/>
              <a:t> </a:t>
            </a:r>
            <a:r>
              <a:rPr lang="en-US" sz="2400" dirty="0">
                <a:solidFill>
                  <a:srgbClr val="0000FF"/>
                </a:solidFill>
              </a:rPr>
              <a:t>- NSF</a:t>
            </a:r>
          </a:p>
        </p:txBody>
      </p:sp>
    </p:spTree>
    <p:extLst>
      <p:ext uri="{BB962C8B-B14F-4D97-AF65-F5344CB8AC3E}">
        <p14:creationId xmlns:p14="http://schemas.microsoft.com/office/powerpoint/2010/main" val="303119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65A4-FA2D-41E4-9036-B6F5CF116C68}"/>
              </a:ext>
            </a:extLst>
          </p:cNvPr>
          <p:cNvSpPr>
            <a:spLocks noGrp="1"/>
          </p:cNvSpPr>
          <p:nvPr>
            <p:ph type="ctrTitle"/>
          </p:nvPr>
        </p:nvSpPr>
        <p:spPr>
          <a:xfrm>
            <a:off x="2133600" y="76200"/>
            <a:ext cx="6629400" cy="381000"/>
          </a:xfrm>
        </p:spPr>
        <p:txBody>
          <a:bodyPr/>
          <a:lstStyle/>
          <a:p>
            <a:r>
              <a:rPr lang="en-US" dirty="0"/>
              <a:t>                Security and Performance Analysis</a:t>
            </a:r>
          </a:p>
        </p:txBody>
      </p:sp>
      <p:sp>
        <p:nvSpPr>
          <p:cNvPr id="4" name="TextBox 3"/>
          <p:cNvSpPr txBox="1"/>
          <p:nvPr/>
        </p:nvSpPr>
        <p:spPr>
          <a:xfrm>
            <a:off x="76200" y="1524000"/>
            <a:ext cx="3886200" cy="1446550"/>
          </a:xfrm>
          <a:prstGeom prst="rect">
            <a:avLst/>
          </a:prstGeom>
          <a:noFill/>
        </p:spPr>
        <p:txBody>
          <a:bodyPr wrap="square" rtlCol="0">
            <a:spAutoFit/>
          </a:bodyPr>
          <a:lstStyle/>
          <a:p>
            <a:r>
              <a:rPr lang="en-US" sz="2200" dirty="0">
                <a:solidFill>
                  <a:srgbClr val="FF0000"/>
                </a:solidFill>
              </a:rPr>
              <a:t>As the no. of users increases, the proposed scheme converges with only small increment of iterations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951" y="609600"/>
            <a:ext cx="520984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000" y="4267200"/>
            <a:ext cx="8610600" cy="1938992"/>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FF0000"/>
                </a:solidFill>
              </a:rPr>
              <a:t>Confidentiality:</a:t>
            </a:r>
          </a:p>
          <a:p>
            <a:r>
              <a:rPr lang="en-US" sz="2000" dirty="0"/>
              <a:t>Privacy and confidentiality of energy profiles and updates are effectively protected from outside attackers by </a:t>
            </a:r>
            <a:r>
              <a:rPr lang="en-US" sz="2000" dirty="0" err="1"/>
              <a:t>Paillier</a:t>
            </a:r>
            <a:r>
              <a:rPr lang="en-US" sz="2000" dirty="0"/>
              <a:t> cryptosystem.</a:t>
            </a:r>
          </a:p>
          <a:p>
            <a:endParaRPr lang="en-US" sz="2000" dirty="0"/>
          </a:p>
          <a:p>
            <a:pPr marL="342900" indent="-342900">
              <a:buFont typeface="Arial" panose="020B0604020202020204" pitchFamily="34" charset="0"/>
              <a:buChar char="•"/>
            </a:pPr>
            <a:r>
              <a:rPr lang="en-US" sz="2000" dirty="0">
                <a:solidFill>
                  <a:srgbClr val="FF0000"/>
                </a:solidFill>
              </a:rPr>
              <a:t>Privacy preservation in fog during optimization:</a:t>
            </a:r>
          </a:p>
          <a:p>
            <a:r>
              <a:rPr lang="en-US" sz="2000" dirty="0"/>
              <a:t>Fog cannot learn users’ energy profile while solving the optimization problem.</a:t>
            </a:r>
          </a:p>
        </p:txBody>
      </p:sp>
    </p:spTree>
    <p:extLst>
      <p:ext uri="{BB962C8B-B14F-4D97-AF65-F5344CB8AC3E}">
        <p14:creationId xmlns:p14="http://schemas.microsoft.com/office/powerpoint/2010/main" val="248686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 </a:t>
            </a:r>
            <a:endParaRPr lang="en-US" dirty="0"/>
          </a:p>
        </p:txBody>
      </p:sp>
      <p:sp>
        <p:nvSpPr>
          <p:cNvPr id="3" name="Subtitle 2"/>
          <p:cNvSpPr>
            <a:spLocks noGrp="1"/>
          </p:cNvSpPr>
          <p:nvPr>
            <p:ph type="subTitle"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4" name="Footer Placeholder 3"/>
          <p:cNvSpPr>
            <a:spLocks noGrp="1"/>
          </p:cNvSpPr>
          <p:nvPr>
            <p:ph type="ftr" sz="quarter" idx="4294967295"/>
          </p:nvPr>
        </p:nvSpPr>
        <p:spPr>
          <a:xfrm>
            <a:off x="0" y="6324600"/>
            <a:ext cx="2895600" cy="365125"/>
          </a:xfrm>
          <a:prstGeom prst="rect">
            <a:avLst/>
          </a:prstGeom>
        </p:spPr>
        <p:txBody>
          <a:bodyPr/>
          <a:lstStyle/>
          <a:p>
            <a:endParaRPr lang="en-US" dirty="0">
              <a:solidFill>
                <a:prstClr val="black"/>
              </a:solidFill>
            </a:endParaRPr>
          </a:p>
          <a:p>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6553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19400" y="0"/>
            <a:ext cx="5181600" cy="584775"/>
          </a:xfrm>
          <a:prstGeom prst="rect">
            <a:avLst/>
          </a:prstGeom>
          <a:noFill/>
        </p:spPr>
        <p:txBody>
          <a:bodyPr wrap="square" rtlCol="0">
            <a:spAutoFit/>
          </a:bodyPr>
          <a:lstStyle/>
          <a:p>
            <a:r>
              <a:rPr lang="en-US" sz="2400" dirty="0">
                <a:solidFill>
                  <a:schemeClr val="bg1"/>
                </a:solidFill>
              </a:rPr>
              <a:t>                     </a:t>
            </a:r>
            <a:r>
              <a:rPr lang="en-US" sz="3200" dirty="0">
                <a:solidFill>
                  <a:schemeClr val="bg1"/>
                </a:solidFill>
              </a:rPr>
              <a:t>Outline</a:t>
            </a:r>
          </a:p>
        </p:txBody>
      </p:sp>
      <p:sp>
        <p:nvSpPr>
          <p:cNvPr id="10" name="TextBox 9"/>
          <p:cNvSpPr txBox="1"/>
          <p:nvPr/>
        </p:nvSpPr>
        <p:spPr>
          <a:xfrm>
            <a:off x="377438" y="685800"/>
            <a:ext cx="8385562" cy="5201424"/>
          </a:xfrm>
          <a:prstGeom prst="rect">
            <a:avLst/>
          </a:prstGeom>
          <a:noFill/>
        </p:spPr>
        <p:txBody>
          <a:bodyPr wrap="square" rtlCol="0">
            <a:spAutoFit/>
          </a:bodyPr>
          <a:lstStyle/>
          <a:p>
            <a:pPr marL="457200" indent="-457200">
              <a:buFont typeface="Arial" panose="020B0604020202020204" pitchFamily="34" charset="0"/>
              <a:buChar char="•"/>
            </a:pPr>
            <a:r>
              <a:rPr lang="en-US" sz="2800" dirty="0"/>
              <a:t>Introduction of Cyber Physical Systems</a:t>
            </a:r>
          </a:p>
          <a:p>
            <a:pPr marL="457200" indent="-457200">
              <a:buFont typeface="Arial" panose="020B0604020202020204" pitchFamily="34" charset="0"/>
              <a:buChar char="•"/>
            </a:pPr>
            <a:r>
              <a:rPr lang="en-US" sz="2800" dirty="0"/>
              <a:t>Security Computing and Privacy Preservation for CPS</a:t>
            </a:r>
          </a:p>
          <a:p>
            <a:pPr marL="971550" lvl="1" indent="-514350">
              <a:buFont typeface="+mj-lt"/>
              <a:buAutoNum type="arabicPeriod"/>
            </a:pPr>
            <a:r>
              <a:rPr lang="en-US" sz="2800" dirty="0"/>
              <a:t>Clock Auction for Emergency Demand Response in Colocation Data Centers</a:t>
            </a:r>
          </a:p>
          <a:p>
            <a:pPr marL="971550" lvl="1" indent="-514350">
              <a:buFont typeface="+mj-lt"/>
              <a:buAutoNum type="arabicPeriod"/>
            </a:pPr>
            <a:r>
              <a:rPr lang="en-US" sz="2800" dirty="0"/>
              <a:t>Cost Aware Appliance Scheduling Using Fog Computing in Smart Home </a:t>
            </a:r>
          </a:p>
          <a:p>
            <a:pPr marL="971550" lvl="1" indent="-514350">
              <a:buFont typeface="+mj-lt"/>
              <a:buAutoNum type="arabicPeriod"/>
            </a:pPr>
            <a:r>
              <a:rPr lang="en-US" sz="2800" dirty="0">
                <a:solidFill>
                  <a:srgbClr val="FF0000"/>
                </a:solidFill>
              </a:rPr>
              <a:t>Differentially Private Optimization for Machine Learning for Physiological Sensors</a:t>
            </a:r>
          </a:p>
          <a:p>
            <a:pPr marL="457200" indent="-457200">
              <a:buFont typeface="Arial" panose="020B0604020202020204" pitchFamily="34" charset="0"/>
              <a:buChar char="•"/>
            </a:pPr>
            <a:r>
              <a:rPr lang="en-US" sz="2800" dirty="0"/>
              <a:t>Conclusion</a:t>
            </a:r>
          </a:p>
          <a:p>
            <a:pPr marL="457200" indent="-457200">
              <a:buFont typeface="Arial" panose="020B0604020202020204" pitchFamily="34" charset="0"/>
              <a:buChar char="•"/>
            </a:pPr>
            <a:r>
              <a:rPr lang="en-US" sz="2800" dirty="0"/>
              <a:t>Our Lab Overview</a:t>
            </a:r>
          </a:p>
          <a:p>
            <a:pPr marL="457200" indent="-457200">
              <a:buFont typeface="Arial" panose="020B0604020202020204" pitchFamily="34" charset="0"/>
              <a:buChar char="•"/>
            </a:pPr>
            <a:endParaRPr lang="en-US" sz="2800" dirty="0"/>
          </a:p>
          <a:p>
            <a:endParaRPr lang="en-US" sz="2400" dirty="0"/>
          </a:p>
        </p:txBody>
      </p:sp>
      <p:sp>
        <p:nvSpPr>
          <p:cNvPr id="5" name="Rectangle 4">
            <a:extLst>
              <a:ext uri="{FF2B5EF4-FFF2-40B4-BE49-F238E27FC236}">
                <a16:creationId xmlns:a16="http://schemas.microsoft.com/office/drawing/2014/main" id="{3C11DEDC-B390-1649-8AD2-A42AFCE695E8}"/>
              </a:ext>
            </a:extLst>
          </p:cNvPr>
          <p:cNvSpPr/>
          <p:nvPr/>
        </p:nvSpPr>
        <p:spPr>
          <a:xfrm>
            <a:off x="377438" y="5401270"/>
            <a:ext cx="8766562" cy="923330"/>
          </a:xfrm>
          <a:prstGeom prst="rect">
            <a:avLst/>
          </a:prstGeom>
        </p:spPr>
        <p:txBody>
          <a:bodyPr wrap="square">
            <a:spAutoFit/>
          </a:bodyPr>
          <a:lstStyle/>
          <a:p>
            <a:r>
              <a:rPr lang="en-US" dirty="0" err="1">
                <a:latin typeface="Helvetica" pitchFamily="2" charset="0"/>
              </a:rPr>
              <a:t>Jiahao</a:t>
            </a:r>
            <a:r>
              <a:rPr lang="en-US" dirty="0">
                <a:latin typeface="Helvetica" pitchFamily="2" charset="0"/>
              </a:rPr>
              <a:t> Ding, Sai Mounika </a:t>
            </a:r>
            <a:r>
              <a:rPr lang="en-US" dirty="0" err="1">
                <a:latin typeface="Helvetica" pitchFamily="2" charset="0"/>
              </a:rPr>
              <a:t>Errapotu</a:t>
            </a:r>
            <a:r>
              <a:rPr lang="en-US" dirty="0">
                <a:latin typeface="Helvetica" pitchFamily="2" charset="0"/>
              </a:rPr>
              <a:t>, </a:t>
            </a:r>
            <a:r>
              <a:rPr lang="en-US" dirty="0" err="1">
                <a:latin typeface="Helvetica" pitchFamily="2" charset="0"/>
              </a:rPr>
              <a:t>Haijun</a:t>
            </a:r>
            <a:r>
              <a:rPr lang="en-US" dirty="0">
                <a:latin typeface="Helvetica" pitchFamily="2" charset="0"/>
              </a:rPr>
              <a:t> Zhang, </a:t>
            </a:r>
            <a:r>
              <a:rPr lang="en-US" dirty="0" err="1">
                <a:latin typeface="Helvetica" pitchFamily="2" charset="0"/>
              </a:rPr>
              <a:t>Yanmin</a:t>
            </a:r>
            <a:r>
              <a:rPr lang="en-US" dirty="0">
                <a:latin typeface="Helvetica" pitchFamily="2" charset="0"/>
              </a:rPr>
              <a:t> Gong, Miao Pan, and</a:t>
            </a:r>
          </a:p>
          <a:p>
            <a:r>
              <a:rPr lang="en-US" dirty="0">
                <a:latin typeface="Helvetica" pitchFamily="2" charset="0"/>
              </a:rPr>
              <a:t>Zhu Han, “Stochastic ADMM Based Distributed Machine Learning with Differential</a:t>
            </a:r>
          </a:p>
          <a:p>
            <a:r>
              <a:rPr lang="en-US" dirty="0">
                <a:latin typeface="Helvetica" pitchFamily="2" charset="0"/>
              </a:rPr>
              <a:t>Privacy," </a:t>
            </a:r>
            <a:r>
              <a:rPr lang="en-US" i="1" dirty="0" err="1">
                <a:latin typeface="Helvetica" pitchFamily="2" charset="0"/>
              </a:rPr>
              <a:t>SecureComm</a:t>
            </a:r>
            <a:r>
              <a:rPr lang="en-US" dirty="0">
                <a:latin typeface="Helvetica" pitchFamily="2" charset="0"/>
              </a:rPr>
              <a:t>, Orlando, FL, October 2019.</a:t>
            </a:r>
            <a:endParaRPr lang="en-US" dirty="0">
              <a:effectLst/>
              <a:latin typeface="Helvetica" pitchFamily="2" charset="0"/>
            </a:endParaRPr>
          </a:p>
        </p:txBody>
      </p:sp>
    </p:spTree>
    <p:extLst>
      <p:ext uri="{BB962C8B-B14F-4D97-AF65-F5344CB8AC3E}">
        <p14:creationId xmlns:p14="http://schemas.microsoft.com/office/powerpoint/2010/main" val="106011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D7A2080-29B4-2C41-BFA9-5CB57DD1F3F9}"/>
              </a:ext>
            </a:extLst>
          </p:cNvPr>
          <p:cNvSpPr txBox="1"/>
          <p:nvPr/>
        </p:nvSpPr>
        <p:spPr>
          <a:xfrm>
            <a:off x="271268" y="833610"/>
            <a:ext cx="86868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Many papers state that machine learning model can leak sensitive information of </a:t>
            </a:r>
            <a:r>
              <a:rPr lang="en-US" sz="2400" dirty="0">
                <a:solidFill>
                  <a:srgbClr val="FF0000"/>
                </a:solidFill>
              </a:rPr>
              <a:t>training data samples,</a:t>
            </a:r>
            <a:r>
              <a:rPr lang="en-US" sz="2400" dirty="0"/>
              <a:t>  e.g., model inversion attack</a:t>
            </a:r>
          </a:p>
        </p:txBody>
      </p:sp>
      <p:sp>
        <p:nvSpPr>
          <p:cNvPr id="8" name="Title 1">
            <a:extLst>
              <a:ext uri="{FF2B5EF4-FFF2-40B4-BE49-F238E27FC236}">
                <a16:creationId xmlns:a16="http://schemas.microsoft.com/office/drawing/2014/main" id="{98C24FB8-8D3C-C848-9713-34FC5F722912}"/>
              </a:ext>
            </a:extLst>
          </p:cNvPr>
          <p:cNvSpPr>
            <a:spLocks noGrp="1"/>
          </p:cNvSpPr>
          <p:nvPr>
            <p:ph type="ctrTitle"/>
          </p:nvPr>
        </p:nvSpPr>
        <p:spPr>
          <a:xfrm>
            <a:off x="2819400" y="37683"/>
            <a:ext cx="5867400" cy="381000"/>
          </a:xfrm>
        </p:spPr>
        <p:txBody>
          <a:bodyPr/>
          <a:lstStyle/>
          <a:p>
            <a:pPr algn="l"/>
            <a:r>
              <a:rPr lang="en-US" dirty="0"/>
              <a:t>                    </a:t>
            </a:r>
            <a:r>
              <a:rPr lang="en-US" sz="2400" dirty="0"/>
              <a:t>Privacy Concern</a:t>
            </a:r>
            <a:endParaRPr lang="en-US" dirty="0"/>
          </a:p>
        </p:txBody>
      </p:sp>
      <p:pic>
        <p:nvPicPr>
          <p:cNvPr id="2" name="Picture 1">
            <a:extLst>
              <a:ext uri="{FF2B5EF4-FFF2-40B4-BE49-F238E27FC236}">
                <a16:creationId xmlns:a16="http://schemas.microsoft.com/office/drawing/2014/main" id="{9B959653-66FB-DE41-A50B-94EDB2FE647C}"/>
              </a:ext>
            </a:extLst>
          </p:cNvPr>
          <p:cNvPicPr>
            <a:picLocks noChangeAspect="1"/>
          </p:cNvPicPr>
          <p:nvPr/>
        </p:nvPicPr>
        <p:blipFill>
          <a:blip r:embed="rId3"/>
          <a:stretch>
            <a:fillRect/>
          </a:stretch>
        </p:blipFill>
        <p:spPr>
          <a:xfrm>
            <a:off x="1405835" y="2073003"/>
            <a:ext cx="6332330" cy="3699788"/>
          </a:xfrm>
          <a:prstGeom prst="rect">
            <a:avLst/>
          </a:prstGeom>
        </p:spPr>
      </p:pic>
    </p:spTree>
    <p:extLst>
      <p:ext uri="{BB962C8B-B14F-4D97-AF65-F5344CB8AC3E}">
        <p14:creationId xmlns:p14="http://schemas.microsoft.com/office/powerpoint/2010/main" val="776236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D7A2080-29B4-2C41-BFA9-5CB57DD1F3F9}"/>
              </a:ext>
            </a:extLst>
          </p:cNvPr>
          <p:cNvSpPr txBox="1"/>
          <p:nvPr/>
        </p:nvSpPr>
        <p:spPr>
          <a:xfrm>
            <a:off x="457200" y="820115"/>
            <a:ext cx="868680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Membership inference attack</a:t>
            </a:r>
          </a:p>
        </p:txBody>
      </p:sp>
      <p:sp>
        <p:nvSpPr>
          <p:cNvPr id="7" name="TextBox 6">
            <a:extLst>
              <a:ext uri="{FF2B5EF4-FFF2-40B4-BE49-F238E27FC236}">
                <a16:creationId xmlns:a16="http://schemas.microsoft.com/office/drawing/2014/main" id="{45DB9C6D-064D-6744-B0ED-77E92B204233}"/>
              </a:ext>
            </a:extLst>
          </p:cNvPr>
          <p:cNvSpPr txBox="1"/>
          <p:nvPr/>
        </p:nvSpPr>
        <p:spPr>
          <a:xfrm>
            <a:off x="457200" y="4919008"/>
            <a:ext cx="8458200" cy="1938992"/>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a:t>Therefore, it is vital to use privacy protection method to protect the privacy of training data. </a:t>
            </a:r>
          </a:p>
          <a:p>
            <a:pPr marL="285750" indent="-285750">
              <a:buFont typeface="Arial" panose="020B0604020202020204" pitchFamily="34" charset="0"/>
              <a:buChar char="•"/>
            </a:pPr>
            <a:r>
              <a:rPr lang="en-US" sz="2400" dirty="0"/>
              <a:t>Differential privacy provides a potential solution. </a:t>
            </a:r>
          </a:p>
          <a:p>
            <a:pPr marL="285750" indent="-285750">
              <a:buFont typeface="Arial" panose="020B0604020202020204" pitchFamily="34" charset="0"/>
              <a:buChar char="•"/>
            </a:pPr>
            <a:endParaRPr lang="en-US" sz="2400" dirty="0"/>
          </a:p>
        </p:txBody>
      </p:sp>
      <p:sp>
        <p:nvSpPr>
          <p:cNvPr id="8" name="Title 1">
            <a:extLst>
              <a:ext uri="{FF2B5EF4-FFF2-40B4-BE49-F238E27FC236}">
                <a16:creationId xmlns:a16="http://schemas.microsoft.com/office/drawing/2014/main" id="{98C24FB8-8D3C-C848-9713-34FC5F722912}"/>
              </a:ext>
            </a:extLst>
          </p:cNvPr>
          <p:cNvSpPr>
            <a:spLocks noGrp="1"/>
          </p:cNvSpPr>
          <p:nvPr>
            <p:ph type="ctrTitle"/>
          </p:nvPr>
        </p:nvSpPr>
        <p:spPr>
          <a:xfrm>
            <a:off x="2819400" y="37683"/>
            <a:ext cx="5867400" cy="381000"/>
          </a:xfrm>
        </p:spPr>
        <p:txBody>
          <a:bodyPr/>
          <a:lstStyle/>
          <a:p>
            <a:pPr algn="l"/>
            <a:r>
              <a:rPr lang="en-US" dirty="0"/>
              <a:t>                    </a:t>
            </a:r>
            <a:r>
              <a:rPr lang="en-US" sz="2400" dirty="0"/>
              <a:t>Privacy Concern</a:t>
            </a:r>
            <a:endParaRPr lang="en-US" dirty="0"/>
          </a:p>
        </p:txBody>
      </p:sp>
      <p:pic>
        <p:nvPicPr>
          <p:cNvPr id="2" name="Picture 1">
            <a:extLst>
              <a:ext uri="{FF2B5EF4-FFF2-40B4-BE49-F238E27FC236}">
                <a16:creationId xmlns:a16="http://schemas.microsoft.com/office/drawing/2014/main" id="{E33B558A-0253-C64B-B55B-6C96024CF966}"/>
              </a:ext>
            </a:extLst>
          </p:cNvPr>
          <p:cNvPicPr>
            <a:picLocks noChangeAspect="1"/>
          </p:cNvPicPr>
          <p:nvPr/>
        </p:nvPicPr>
        <p:blipFill>
          <a:blip r:embed="rId3"/>
          <a:stretch>
            <a:fillRect/>
          </a:stretch>
        </p:blipFill>
        <p:spPr>
          <a:xfrm>
            <a:off x="833845" y="1447800"/>
            <a:ext cx="7476309" cy="3772138"/>
          </a:xfrm>
          <a:prstGeom prst="rect">
            <a:avLst/>
          </a:prstGeom>
        </p:spPr>
      </p:pic>
      <p:sp>
        <p:nvSpPr>
          <p:cNvPr id="3" name="TextBox 2"/>
          <p:cNvSpPr txBox="1"/>
          <p:nvPr/>
        </p:nvSpPr>
        <p:spPr>
          <a:xfrm>
            <a:off x="2438400" y="3844498"/>
            <a:ext cx="1137043" cy="646331"/>
          </a:xfrm>
          <a:prstGeom prst="rect">
            <a:avLst/>
          </a:prstGeom>
          <a:noFill/>
        </p:spPr>
        <p:txBody>
          <a:bodyPr wrap="none" rtlCol="0">
            <a:spAutoFit/>
          </a:bodyPr>
          <a:lstStyle/>
          <a:p>
            <a:r>
              <a:rPr lang="en-US" dirty="0">
                <a:solidFill>
                  <a:srgbClr val="FF0000"/>
                </a:solidFill>
              </a:rPr>
              <a:t>prediction</a:t>
            </a:r>
          </a:p>
          <a:p>
            <a:r>
              <a:rPr lang="en-US" dirty="0">
                <a:solidFill>
                  <a:srgbClr val="FF0000"/>
                </a:solidFill>
              </a:rPr>
              <a:t>score</a:t>
            </a:r>
          </a:p>
        </p:txBody>
      </p:sp>
    </p:spTree>
    <p:extLst>
      <p:ext uri="{BB962C8B-B14F-4D97-AF65-F5344CB8AC3E}">
        <p14:creationId xmlns:p14="http://schemas.microsoft.com/office/powerpoint/2010/main" val="1481743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7" name="Shape 147"/>
          <p:cNvSpPr txBox="1">
            <a:spLocks noGrp="1"/>
          </p:cNvSpPr>
          <p:nvPr>
            <p:ph type="sldNum" idx="4294967295"/>
          </p:nvPr>
        </p:nvSpPr>
        <p:spPr>
          <a:xfrm>
            <a:off x="8782050" y="6340475"/>
            <a:ext cx="361950" cy="396875"/>
          </a:xfrm>
          <a:prstGeom prst="rect">
            <a:avLst/>
          </a:prstGeom>
          <a:noFill/>
          <a:ln>
            <a:noFill/>
          </a:ln>
        </p:spPr>
        <p:txBody>
          <a:bodyPr lIns="45677" tIns="45677" rIns="45677" bIns="45677" anchor="ctr" anchorCtr="0">
            <a:noAutofit/>
          </a:bodyPr>
          <a:lstStyle/>
          <a:p>
            <a:pPr algn="r">
              <a:buClr>
                <a:srgbClr val="FFFFFF"/>
              </a:buClr>
              <a:buSzPct val="25000"/>
            </a:pPr>
            <a:fld id="{00000000-1234-1234-1234-123412341234}" type="slidenum">
              <a:rPr lang="en-US" sz="2000">
                <a:solidFill>
                  <a:srgbClr val="FFFFFF"/>
                </a:solidFill>
                <a:latin typeface="Calibri"/>
                <a:ea typeface="Calibri"/>
                <a:cs typeface="Calibri"/>
                <a:sym typeface="Calibri"/>
              </a:rPr>
              <a:pPr algn="r">
                <a:buClr>
                  <a:srgbClr val="FFFFFF"/>
                </a:buClr>
                <a:buSzPct val="25000"/>
              </a:pPr>
              <a:t>34</a:t>
            </a:fld>
            <a:endParaRPr lang="en-US" sz="2000" dirty="0">
              <a:solidFill>
                <a:srgbClr val="FFFFFF"/>
              </a:solidFill>
              <a:latin typeface="Calibri"/>
              <a:ea typeface="Calibri"/>
              <a:cs typeface="Calibri"/>
              <a:sym typeface="Calibri"/>
            </a:endParaRPr>
          </a:p>
        </p:txBody>
      </p:sp>
      <p:sp>
        <p:nvSpPr>
          <p:cNvPr id="15" name="Title 1">
            <a:extLst>
              <a:ext uri="{FF2B5EF4-FFF2-40B4-BE49-F238E27FC236}">
                <a16:creationId xmlns:a16="http://schemas.microsoft.com/office/drawing/2014/main" id="{CF37F58D-617C-804E-BFB6-7D57EB712B44}"/>
              </a:ext>
            </a:extLst>
          </p:cNvPr>
          <p:cNvSpPr txBox="1">
            <a:spLocks/>
          </p:cNvSpPr>
          <p:nvPr/>
        </p:nvSpPr>
        <p:spPr>
          <a:xfrm>
            <a:off x="2514600" y="76200"/>
            <a:ext cx="5867400" cy="381000"/>
          </a:xfrm>
          <a:prstGeom prst="rect">
            <a:avLst/>
          </a:prstGeom>
        </p:spPr>
        <p:txBody>
          <a:bodyPr>
            <a:noAutofit/>
          </a:bodyPr>
          <a:lstStyle>
            <a:lvl1pPr algn="ctr">
              <a:spcBef>
                <a:spcPct val="0"/>
              </a:spcBef>
              <a:buNone/>
              <a:defRPr kumimoji="0" sz="2800">
                <a:solidFill>
                  <a:schemeClr val="bg1"/>
                </a:solidFill>
                <a:effectLst>
                  <a:outerShdw blurRad="50000" dist="30000" dir="5400000" algn="tl" rotWithShape="0">
                    <a:srgbClr val="000000">
                      <a:alpha val="30000"/>
                    </a:srgbClr>
                  </a:outerShdw>
                </a:effectLst>
                <a:latin typeface="Calibri" pitchFamily="34" charset="0"/>
                <a:ea typeface="+mj-ea"/>
                <a:cs typeface="+mj-cs"/>
              </a:defRPr>
            </a:lvl1pPr>
            <a:extLst/>
          </a:lstStyle>
          <a:p>
            <a:r>
              <a:rPr lang="en-US" dirty="0"/>
              <a:t>Differential Privacy Preliminary</a:t>
            </a:r>
          </a:p>
        </p:txBody>
      </p:sp>
      <p:sp>
        <p:nvSpPr>
          <p:cNvPr id="6" name="TextBox 5">
            <a:extLst>
              <a:ext uri="{FF2B5EF4-FFF2-40B4-BE49-F238E27FC236}">
                <a16:creationId xmlns:a16="http://schemas.microsoft.com/office/drawing/2014/main" id="{9965C909-4CEE-0744-8087-1C7D1C507C4C}"/>
              </a:ext>
            </a:extLst>
          </p:cNvPr>
          <p:cNvSpPr txBox="1"/>
          <p:nvPr/>
        </p:nvSpPr>
        <p:spPr>
          <a:xfrm>
            <a:off x="932927" y="722194"/>
            <a:ext cx="7831567" cy="707886"/>
          </a:xfrm>
          <a:prstGeom prst="rect">
            <a:avLst/>
          </a:prstGeom>
          <a:noFill/>
        </p:spPr>
        <p:txBody>
          <a:bodyPr wrap="non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Main Point</a:t>
            </a:r>
            <a:r>
              <a:rPr lang="en-US" sz="2000" dirty="0">
                <a:latin typeface="Helvetica Neue" panose="02000503000000020004" pitchFamily="2" charset="0"/>
                <a:ea typeface="Helvetica Neue" panose="02000503000000020004" pitchFamily="2" charset="0"/>
                <a:cs typeface="Helvetica Neue" panose="02000503000000020004" pitchFamily="2" charset="0"/>
              </a:rPr>
              <a:t>: There is no much difference between the output of the</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algorithm over two datasets that differ in one data element</a:t>
            </a:r>
          </a:p>
        </p:txBody>
      </p:sp>
      <p:pic>
        <p:nvPicPr>
          <p:cNvPr id="7" name="Picture 6">
            <a:extLst>
              <a:ext uri="{FF2B5EF4-FFF2-40B4-BE49-F238E27FC236}">
                <a16:creationId xmlns:a16="http://schemas.microsoft.com/office/drawing/2014/main" id="{5BFE6D20-782B-9948-A2A1-EFF62282D08B}"/>
              </a:ext>
            </a:extLst>
          </p:cNvPr>
          <p:cNvPicPr>
            <a:picLocks noChangeAspect="1"/>
          </p:cNvPicPr>
          <p:nvPr/>
        </p:nvPicPr>
        <p:blipFill>
          <a:blip r:embed="rId3"/>
          <a:stretch>
            <a:fillRect/>
          </a:stretch>
        </p:blipFill>
        <p:spPr>
          <a:xfrm>
            <a:off x="1318068" y="1678159"/>
            <a:ext cx="6443596" cy="1396951"/>
          </a:xfrm>
          <a:prstGeom prst="rect">
            <a:avLst/>
          </a:prstGeom>
        </p:spPr>
      </p:pic>
      <p:grpSp>
        <p:nvGrpSpPr>
          <p:cNvPr id="8" name="Group 7">
            <a:extLst>
              <a:ext uri="{FF2B5EF4-FFF2-40B4-BE49-F238E27FC236}">
                <a16:creationId xmlns:a16="http://schemas.microsoft.com/office/drawing/2014/main" id="{A434451E-E931-7943-B118-2F853855E152}"/>
              </a:ext>
            </a:extLst>
          </p:cNvPr>
          <p:cNvGrpSpPr/>
          <p:nvPr/>
        </p:nvGrpSpPr>
        <p:grpSpPr>
          <a:xfrm>
            <a:off x="471179" y="3854274"/>
            <a:ext cx="8201642" cy="2281532"/>
            <a:chOff x="625271" y="1768437"/>
            <a:chExt cx="8201642" cy="2281532"/>
          </a:xfrm>
        </p:grpSpPr>
        <p:pic>
          <p:nvPicPr>
            <p:cNvPr id="9" name="Picture 8">
              <a:extLst>
                <a:ext uri="{FF2B5EF4-FFF2-40B4-BE49-F238E27FC236}">
                  <a16:creationId xmlns:a16="http://schemas.microsoft.com/office/drawing/2014/main" id="{A8C142FC-0DA4-4F4D-ACDC-E5C4271E7C19}"/>
                </a:ext>
              </a:extLst>
            </p:cNvPr>
            <p:cNvPicPr>
              <a:picLocks noChangeAspect="1"/>
            </p:cNvPicPr>
            <p:nvPr/>
          </p:nvPicPr>
          <p:blipFill rotWithShape="1">
            <a:blip r:embed="rId4"/>
            <a:srcRect l="565" t="3227" r="7052" b="53981"/>
            <a:stretch/>
          </p:blipFill>
          <p:spPr>
            <a:xfrm>
              <a:off x="1188246" y="1768437"/>
              <a:ext cx="1935954" cy="972880"/>
            </a:xfrm>
            <a:prstGeom prst="rect">
              <a:avLst/>
            </a:prstGeom>
          </p:spPr>
        </p:pic>
        <p:pic>
          <p:nvPicPr>
            <p:cNvPr id="10" name="Picture 9">
              <a:extLst>
                <a:ext uri="{FF2B5EF4-FFF2-40B4-BE49-F238E27FC236}">
                  <a16:creationId xmlns:a16="http://schemas.microsoft.com/office/drawing/2014/main" id="{905E4FC4-D439-1B47-937D-52E8053454B6}"/>
                </a:ext>
              </a:extLst>
            </p:cNvPr>
            <p:cNvPicPr>
              <a:picLocks noChangeAspect="1"/>
            </p:cNvPicPr>
            <p:nvPr/>
          </p:nvPicPr>
          <p:blipFill rotWithShape="1">
            <a:blip r:embed="rId4"/>
            <a:srcRect l="1859" t="54398" r="7237" b="2808"/>
            <a:stretch/>
          </p:blipFill>
          <p:spPr>
            <a:xfrm>
              <a:off x="1219200" y="3077089"/>
              <a:ext cx="1905000" cy="97288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739DDC5-5DE2-4A4C-9104-4A5619867D99}"/>
                    </a:ext>
                  </a:extLst>
                </p:cNvPr>
                <p:cNvSpPr txBox="1"/>
                <p:nvPr/>
              </p:nvSpPr>
              <p:spPr>
                <a:xfrm>
                  <a:off x="660827" y="2189950"/>
                  <a:ext cx="39106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𝐷</m:t>
                        </m:r>
                      </m:oMath>
                    </m:oMathPara>
                  </a14:m>
                  <a:endParaRPr lang="en-US" sz="2400" dirty="0">
                    <a:solidFill>
                      <a:schemeClr val="tx1"/>
                    </a:solidFill>
                  </a:endParaRPr>
                </a:p>
              </p:txBody>
            </p:sp>
          </mc:Choice>
          <mc:Fallback xmlns="">
            <p:sp>
              <p:nvSpPr>
                <p:cNvPr id="10" name="TextBox 9">
                  <a:extLst>
                    <a:ext uri="{FF2B5EF4-FFF2-40B4-BE49-F238E27FC236}">
                      <a16:creationId xmlns:a16="http://schemas.microsoft.com/office/drawing/2014/main" id="{59D173CA-0193-0940-869C-F3F705A20AC1}"/>
                    </a:ext>
                  </a:extLst>
                </p:cNvPr>
                <p:cNvSpPr txBox="1">
                  <a:spLocks noRot="1" noChangeAspect="1" noMove="1" noResize="1" noEditPoints="1" noAdjustHandles="1" noChangeArrowheads="1" noChangeShapeType="1" noTextEdit="1"/>
                </p:cNvSpPr>
                <p:nvPr/>
              </p:nvSpPr>
              <p:spPr>
                <a:xfrm>
                  <a:off x="660827" y="2189950"/>
                  <a:ext cx="391068"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598F07-E2BE-7348-A5E9-34368CB0E93D}"/>
                    </a:ext>
                  </a:extLst>
                </p:cNvPr>
                <p:cNvSpPr txBox="1"/>
                <p:nvPr/>
              </p:nvSpPr>
              <p:spPr>
                <a:xfrm>
                  <a:off x="625271" y="3348437"/>
                  <a:ext cx="43794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𝐷</m:t>
                        </m:r>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14" name="TextBox 13">
                  <a:extLst>
                    <a:ext uri="{FF2B5EF4-FFF2-40B4-BE49-F238E27FC236}">
                      <a16:creationId xmlns:a16="http://schemas.microsoft.com/office/drawing/2014/main" id="{0394AAA1-C332-6340-9551-2CB84E139CC2}"/>
                    </a:ext>
                  </a:extLst>
                </p:cNvPr>
                <p:cNvSpPr txBox="1">
                  <a:spLocks noRot="1" noChangeAspect="1" noMove="1" noResize="1" noEditPoints="1" noAdjustHandles="1" noChangeArrowheads="1" noChangeShapeType="1" noTextEdit="1"/>
                </p:cNvSpPr>
                <p:nvPr/>
              </p:nvSpPr>
              <p:spPr>
                <a:xfrm>
                  <a:off x="625271" y="3348437"/>
                  <a:ext cx="437940" cy="338554"/>
                </a:xfrm>
                <a:prstGeom prst="rect">
                  <a:avLst/>
                </a:prstGeom>
                <a:blipFill>
                  <a:blip r:embed="rId6"/>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B521C573-EBBA-C04E-A501-E6C77B7FA8BB}"/>
                </a:ext>
              </a:extLst>
            </p:cNvPr>
            <p:cNvGrpSpPr/>
            <p:nvPr/>
          </p:nvGrpSpPr>
          <p:grpSpPr>
            <a:xfrm>
              <a:off x="4242256" y="1874950"/>
              <a:ext cx="990600" cy="790763"/>
              <a:chOff x="4242256" y="1874950"/>
              <a:chExt cx="990600" cy="790763"/>
            </a:xfrm>
          </p:grpSpPr>
          <p:sp>
            <p:nvSpPr>
              <p:cNvPr id="26" name="Rounded Rectangle 25">
                <a:extLst>
                  <a:ext uri="{FF2B5EF4-FFF2-40B4-BE49-F238E27FC236}">
                    <a16:creationId xmlns:a16="http://schemas.microsoft.com/office/drawing/2014/main" id="{1C8D6C0B-2D98-F14D-B76A-F2500366CF43}"/>
                  </a:ext>
                </a:extLst>
              </p:cNvPr>
              <p:cNvSpPr/>
              <p:nvPr/>
            </p:nvSpPr>
            <p:spPr>
              <a:xfrm>
                <a:off x="4242256" y="1874950"/>
                <a:ext cx="990600" cy="790763"/>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7" name="Picture 2">
                <a:extLst>
                  <a:ext uri="{FF2B5EF4-FFF2-40B4-BE49-F238E27FC236}">
                    <a16:creationId xmlns:a16="http://schemas.microsoft.com/office/drawing/2014/main" id="{E0091654-FF8A-3D46-A9E6-9AD8EF7835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799" y="1934136"/>
                <a:ext cx="646201" cy="6462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471EA5D-A96F-F746-BC80-D435B8967355}"/>
                      </a:ext>
                    </a:extLst>
                  </p:cNvPr>
                  <p:cNvSpPr txBox="1"/>
                  <p:nvPr/>
                </p:nvSpPr>
                <p:spPr>
                  <a:xfrm>
                    <a:off x="4758791" y="2249200"/>
                    <a:ext cx="451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𝑀</m:t>
                          </m:r>
                        </m:oMath>
                      </m:oMathPara>
                    </a14:m>
                    <a:endParaRPr lang="en-US" dirty="0">
                      <a:solidFill>
                        <a:schemeClr val="tx1"/>
                      </a:solidFill>
                    </a:endParaRPr>
                  </a:p>
                </p:txBody>
              </p:sp>
            </mc:Choice>
            <mc:Fallback xmlns="">
              <p:sp>
                <p:nvSpPr>
                  <p:cNvPr id="16" name="TextBox 15">
                    <a:extLst>
                      <a:ext uri="{FF2B5EF4-FFF2-40B4-BE49-F238E27FC236}">
                        <a16:creationId xmlns:a16="http://schemas.microsoft.com/office/drawing/2014/main" id="{1EDF166C-D344-7B43-9188-084911D176F8}"/>
                      </a:ext>
                    </a:extLst>
                  </p:cNvPr>
                  <p:cNvSpPr txBox="1">
                    <a:spLocks noRot="1" noChangeAspect="1" noMove="1" noResize="1" noEditPoints="1" noAdjustHandles="1" noChangeArrowheads="1" noChangeShapeType="1" noTextEdit="1"/>
                  </p:cNvSpPr>
                  <p:nvPr/>
                </p:nvSpPr>
                <p:spPr>
                  <a:xfrm>
                    <a:off x="4758791" y="2249200"/>
                    <a:ext cx="451597" cy="369332"/>
                  </a:xfrm>
                  <a:prstGeom prst="rect">
                    <a:avLst/>
                  </a:prstGeom>
                  <a:blipFill>
                    <a:blip r:embed="rId8"/>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83CD086A-5089-9747-9B6A-4381CA8200A9}"/>
                </a:ext>
              </a:extLst>
            </p:cNvPr>
            <p:cNvGrpSpPr/>
            <p:nvPr/>
          </p:nvGrpSpPr>
          <p:grpSpPr>
            <a:xfrm>
              <a:off x="4231315" y="3183044"/>
              <a:ext cx="990600" cy="790763"/>
              <a:chOff x="4242256" y="1874950"/>
              <a:chExt cx="990600" cy="790763"/>
            </a:xfrm>
          </p:grpSpPr>
          <p:sp>
            <p:nvSpPr>
              <p:cNvPr id="23" name="Rounded Rectangle 22">
                <a:extLst>
                  <a:ext uri="{FF2B5EF4-FFF2-40B4-BE49-F238E27FC236}">
                    <a16:creationId xmlns:a16="http://schemas.microsoft.com/office/drawing/2014/main" id="{EC84DD36-E8FD-1743-BF5E-A9869EB3144B}"/>
                  </a:ext>
                </a:extLst>
              </p:cNvPr>
              <p:cNvSpPr/>
              <p:nvPr/>
            </p:nvSpPr>
            <p:spPr>
              <a:xfrm>
                <a:off x="4242256" y="1874950"/>
                <a:ext cx="990600" cy="790763"/>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Picture 2">
                <a:extLst>
                  <a:ext uri="{FF2B5EF4-FFF2-40B4-BE49-F238E27FC236}">
                    <a16:creationId xmlns:a16="http://schemas.microsoft.com/office/drawing/2014/main" id="{E9BC5D2F-E5EB-8A4E-9BA2-4E81562F9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799" y="1934136"/>
                <a:ext cx="646201" cy="6462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68CA344-8C2A-A249-B7E6-233120450303}"/>
                      </a:ext>
                    </a:extLst>
                  </p:cNvPr>
                  <p:cNvSpPr txBox="1"/>
                  <p:nvPr/>
                </p:nvSpPr>
                <p:spPr>
                  <a:xfrm>
                    <a:off x="4758791" y="2249200"/>
                    <a:ext cx="4515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𝑀</m:t>
                          </m:r>
                        </m:oMath>
                      </m:oMathPara>
                    </a14:m>
                    <a:endParaRPr lang="en-US" dirty="0">
                      <a:solidFill>
                        <a:schemeClr val="tx1"/>
                      </a:solidFill>
                    </a:endParaRPr>
                  </a:p>
                </p:txBody>
              </p:sp>
            </mc:Choice>
            <mc:Fallback xmlns="">
              <p:sp>
                <p:nvSpPr>
                  <p:cNvPr id="20" name="TextBox 19">
                    <a:extLst>
                      <a:ext uri="{FF2B5EF4-FFF2-40B4-BE49-F238E27FC236}">
                        <a16:creationId xmlns:a16="http://schemas.microsoft.com/office/drawing/2014/main" id="{39BC876C-367B-BB42-B9A1-FADECB773683}"/>
                      </a:ext>
                    </a:extLst>
                  </p:cNvPr>
                  <p:cNvSpPr txBox="1">
                    <a:spLocks noRot="1" noChangeAspect="1" noMove="1" noResize="1" noEditPoints="1" noAdjustHandles="1" noChangeArrowheads="1" noChangeShapeType="1" noTextEdit="1"/>
                  </p:cNvSpPr>
                  <p:nvPr/>
                </p:nvSpPr>
                <p:spPr>
                  <a:xfrm>
                    <a:off x="4758791" y="2249200"/>
                    <a:ext cx="451597" cy="369332"/>
                  </a:xfrm>
                  <a:prstGeom prst="rect">
                    <a:avLst/>
                  </a:prstGeom>
                  <a:blipFill>
                    <a:blip r:embed="rId9"/>
                    <a:stretch>
                      <a:fillRect/>
                    </a:stretch>
                  </a:blipFill>
                </p:spPr>
                <p:txBody>
                  <a:bodyPr/>
                  <a:lstStyle/>
                  <a:p>
                    <a:r>
                      <a:rPr lang="en-US">
                        <a:noFill/>
                      </a:rPr>
                      <a:t> </a:t>
                    </a:r>
                  </a:p>
                </p:txBody>
              </p:sp>
            </mc:Fallback>
          </mc:AlternateContent>
        </p:grpSp>
        <p:sp>
          <p:nvSpPr>
            <p:cNvPr id="16" name="Right Arrow 15">
              <a:extLst>
                <a:ext uri="{FF2B5EF4-FFF2-40B4-BE49-F238E27FC236}">
                  <a16:creationId xmlns:a16="http://schemas.microsoft.com/office/drawing/2014/main" id="{32B29EFA-C7E3-7346-B45D-3C5A01D0AB6F}"/>
                </a:ext>
              </a:extLst>
            </p:cNvPr>
            <p:cNvSpPr/>
            <p:nvPr/>
          </p:nvSpPr>
          <p:spPr>
            <a:xfrm>
              <a:off x="3288853" y="2167190"/>
              <a:ext cx="690382" cy="1983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C1E29126-0E60-BD4A-9E0A-5453F5F1FAEC}"/>
                </a:ext>
              </a:extLst>
            </p:cNvPr>
            <p:cNvSpPr/>
            <p:nvPr/>
          </p:nvSpPr>
          <p:spPr>
            <a:xfrm>
              <a:off x="3282666" y="3478592"/>
              <a:ext cx="690382" cy="19835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D3428279-5CF0-F843-A93E-F72715FBD6AF}"/>
                </a:ext>
              </a:extLst>
            </p:cNvPr>
            <p:cNvSpPr/>
            <p:nvPr/>
          </p:nvSpPr>
          <p:spPr>
            <a:xfrm rot="1829730">
              <a:off x="5418604" y="2470591"/>
              <a:ext cx="690382" cy="122783"/>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FC508EC2-00A3-5F4A-BDDB-97B44C8EE860}"/>
                </a:ext>
              </a:extLst>
            </p:cNvPr>
            <p:cNvSpPr/>
            <p:nvPr/>
          </p:nvSpPr>
          <p:spPr>
            <a:xfrm rot="19895791">
              <a:off x="5422828" y="3387357"/>
              <a:ext cx="690382" cy="122783"/>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0EE8F5-3B0A-AB45-99DB-822934DDC3F6}"/>
                    </a:ext>
                  </a:extLst>
                </p:cNvPr>
                <p:cNvSpPr txBox="1"/>
                <p:nvPr/>
              </p:nvSpPr>
              <p:spPr>
                <a:xfrm>
                  <a:off x="5559029" y="2198544"/>
                  <a:ext cx="66877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𝑀</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𝐷</m:t>
                        </m:r>
                        <m:r>
                          <a:rPr lang="en-U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25" name="TextBox 24">
                  <a:extLst>
                    <a:ext uri="{FF2B5EF4-FFF2-40B4-BE49-F238E27FC236}">
                      <a16:creationId xmlns:a16="http://schemas.microsoft.com/office/drawing/2014/main" id="{8520036E-DE70-D144-BCB5-48204E398D3F}"/>
                    </a:ext>
                  </a:extLst>
                </p:cNvPr>
                <p:cNvSpPr txBox="1">
                  <a:spLocks noRot="1" noChangeAspect="1" noMove="1" noResize="1" noEditPoints="1" noAdjustHandles="1" noChangeArrowheads="1" noChangeShapeType="1" noTextEdit="1"/>
                </p:cNvSpPr>
                <p:nvPr/>
              </p:nvSpPr>
              <p:spPr>
                <a:xfrm>
                  <a:off x="5559029" y="2198544"/>
                  <a:ext cx="668773" cy="307777"/>
                </a:xfrm>
                <a:prstGeom prst="rect">
                  <a:avLst/>
                </a:prstGeom>
                <a:blipFill>
                  <a:blip r:embed="rId10"/>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C3DB197-8F35-D74F-8E3F-687C49D0A449}"/>
                    </a:ext>
                  </a:extLst>
                </p:cNvPr>
                <p:cNvSpPr txBox="1"/>
                <p:nvPr/>
              </p:nvSpPr>
              <p:spPr>
                <a:xfrm>
                  <a:off x="5596698" y="3452244"/>
                  <a:ext cx="71000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𝑀</m:t>
                        </m:r>
                        <m:r>
                          <a:rPr lang="en-US" sz="1400" b="0" i="1" smtClean="0">
                            <a:solidFill>
                              <a:schemeClr val="tx1"/>
                            </a:solidFill>
                            <a:latin typeface="Cambria Math" panose="02040503050406030204" pitchFamily="18" charset="0"/>
                          </a:rPr>
                          <m:t>(</m:t>
                        </m:r>
                        <m:r>
                          <a:rPr lang="en-US" sz="1400" b="0" i="1" smtClean="0">
                            <a:solidFill>
                              <a:schemeClr val="tx1"/>
                            </a:solidFill>
                            <a:latin typeface="Cambria Math" panose="02040503050406030204" pitchFamily="18" charset="0"/>
                          </a:rPr>
                          <m:t>𝐷</m:t>
                        </m:r>
                        <m:r>
                          <a:rPr lang="en-U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26" name="TextBox 25">
                  <a:extLst>
                    <a:ext uri="{FF2B5EF4-FFF2-40B4-BE49-F238E27FC236}">
                      <a16:creationId xmlns:a16="http://schemas.microsoft.com/office/drawing/2014/main" id="{710BE303-DBE6-934F-BFA0-C143FB34B7B4}"/>
                    </a:ext>
                  </a:extLst>
                </p:cNvPr>
                <p:cNvSpPr txBox="1">
                  <a:spLocks noRot="1" noChangeAspect="1" noMove="1" noResize="1" noEditPoints="1" noAdjustHandles="1" noChangeArrowheads="1" noChangeShapeType="1" noTextEdit="1"/>
                </p:cNvSpPr>
                <p:nvPr/>
              </p:nvSpPr>
              <p:spPr>
                <a:xfrm>
                  <a:off x="5596698" y="3452244"/>
                  <a:ext cx="710003" cy="307777"/>
                </a:xfrm>
                <a:prstGeom prst="rect">
                  <a:avLst/>
                </a:prstGeom>
                <a:blipFill>
                  <a:blip r:embed="rId11"/>
                  <a:stretch>
                    <a:fillRect b="-8000"/>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C59AE151-0F0E-1E47-B6D8-3CAF7921D44F}"/>
                </a:ext>
              </a:extLst>
            </p:cNvPr>
            <p:cNvPicPr>
              <a:picLocks noChangeAspect="1"/>
            </p:cNvPicPr>
            <p:nvPr/>
          </p:nvPicPr>
          <p:blipFill>
            <a:blip r:embed="rId12"/>
            <a:stretch>
              <a:fillRect/>
            </a:stretch>
          </p:blipFill>
          <p:spPr>
            <a:xfrm>
              <a:off x="6215863" y="2523116"/>
              <a:ext cx="2611050" cy="935221"/>
            </a:xfrm>
            <a:prstGeom prst="rect">
              <a:avLst/>
            </a:prstGeom>
          </p:spPr>
        </p:pic>
      </p:grpSp>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C15B6946-A5D8-5F45-BBD1-15CEC1090541}"/>
                  </a:ext>
                </a:extLst>
              </p14:cNvPr>
              <p14:cNvContentPartPr/>
              <p14:nvPr/>
            </p14:nvContentPartPr>
            <p14:xfrm>
              <a:off x="-226065" y="1141103"/>
              <a:ext cx="360" cy="360"/>
            </p14:xfrm>
          </p:contentPart>
        </mc:Choice>
        <mc:Fallback xmlns="">
          <p:pic>
            <p:nvPicPr>
              <p:cNvPr id="29" name="Ink 28">
                <a:extLst>
                  <a:ext uri="{FF2B5EF4-FFF2-40B4-BE49-F238E27FC236}">
                    <a16:creationId xmlns:a16="http://schemas.microsoft.com/office/drawing/2014/main" id="{C15B6946-A5D8-5F45-BBD1-15CEC1090541}"/>
                  </a:ext>
                </a:extLst>
              </p:cNvPr>
              <p:cNvPicPr/>
              <p:nvPr/>
            </p:nvPicPr>
            <p:blipFill>
              <a:blip r:embed="rId14"/>
              <a:stretch>
                <a:fillRect/>
              </a:stretch>
            </p:blipFill>
            <p:spPr>
              <a:xfrm>
                <a:off x="-235065" y="1132103"/>
                <a:ext cx="18000" cy="18000"/>
              </a:xfrm>
              <a:prstGeom prst="rect">
                <a:avLst/>
              </a:prstGeom>
            </p:spPr>
          </p:pic>
        </mc:Fallback>
      </mc:AlternateContent>
      <p:grpSp>
        <p:nvGrpSpPr>
          <p:cNvPr id="30" name="Group 29">
            <a:extLst>
              <a:ext uri="{FF2B5EF4-FFF2-40B4-BE49-F238E27FC236}">
                <a16:creationId xmlns:a16="http://schemas.microsoft.com/office/drawing/2014/main" id="{5D355FF5-939A-F240-B46C-19F264D21FD2}"/>
              </a:ext>
            </a:extLst>
          </p:cNvPr>
          <p:cNvGrpSpPr/>
          <p:nvPr/>
        </p:nvGrpSpPr>
        <p:grpSpPr>
          <a:xfrm>
            <a:off x="6145434" y="2667000"/>
            <a:ext cx="967932" cy="1037917"/>
            <a:chOff x="6145434" y="2667000"/>
            <a:chExt cx="967932" cy="1037917"/>
          </a:xfrm>
        </p:grpSpPr>
        <p:sp>
          <p:nvSpPr>
            <p:cNvPr id="31" name="Oval 30">
              <a:extLst>
                <a:ext uri="{FF2B5EF4-FFF2-40B4-BE49-F238E27FC236}">
                  <a16:creationId xmlns:a16="http://schemas.microsoft.com/office/drawing/2014/main" id="{3D03A6CA-ECB2-AB42-9D58-87ACE4B38B90}"/>
                </a:ext>
              </a:extLst>
            </p:cNvPr>
            <p:cNvSpPr/>
            <p:nvPr/>
          </p:nvSpPr>
          <p:spPr>
            <a:xfrm>
              <a:off x="6477000" y="2667000"/>
              <a:ext cx="152400" cy="408110"/>
            </a:xfrm>
            <a:prstGeom prst="ellipse">
              <a:avLst/>
            </a:prstGeom>
            <a:noFill/>
            <a:ln w="222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2" name="Rounded Rectangular Callout 31">
              <a:extLst>
                <a:ext uri="{FF2B5EF4-FFF2-40B4-BE49-F238E27FC236}">
                  <a16:creationId xmlns:a16="http://schemas.microsoft.com/office/drawing/2014/main" id="{4975A2C7-2035-554A-9FFC-8C6C5525A827}"/>
                </a:ext>
              </a:extLst>
            </p:cNvPr>
            <p:cNvSpPr/>
            <p:nvPr/>
          </p:nvSpPr>
          <p:spPr>
            <a:xfrm>
              <a:off x="6145434" y="3296807"/>
              <a:ext cx="967932" cy="408110"/>
            </a:xfrm>
            <a:prstGeom prst="wedgeRoundRectCallout">
              <a:avLst>
                <a:gd name="adj1" fmla="val -6998"/>
                <a:gd name="adj2" fmla="val -100756"/>
                <a:gd name="adj3" fmla="val 16667"/>
              </a:avLst>
            </a:prstGeom>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Probability of failure</a:t>
              </a:r>
            </a:p>
          </p:txBody>
        </p:sp>
      </p:grpSp>
      <p:grpSp>
        <p:nvGrpSpPr>
          <p:cNvPr id="33" name="Group 32">
            <a:extLst>
              <a:ext uri="{FF2B5EF4-FFF2-40B4-BE49-F238E27FC236}">
                <a16:creationId xmlns:a16="http://schemas.microsoft.com/office/drawing/2014/main" id="{088FBDA5-C53B-B348-B176-E59FE0D05BF1}"/>
              </a:ext>
            </a:extLst>
          </p:cNvPr>
          <p:cNvGrpSpPr/>
          <p:nvPr/>
        </p:nvGrpSpPr>
        <p:grpSpPr>
          <a:xfrm>
            <a:off x="4558926" y="2660855"/>
            <a:ext cx="744596" cy="997005"/>
            <a:chOff x="6257102" y="2667000"/>
            <a:chExt cx="744596" cy="997005"/>
          </a:xfrm>
        </p:grpSpPr>
        <p:sp>
          <p:nvSpPr>
            <p:cNvPr id="34" name="Oval 33">
              <a:extLst>
                <a:ext uri="{FF2B5EF4-FFF2-40B4-BE49-F238E27FC236}">
                  <a16:creationId xmlns:a16="http://schemas.microsoft.com/office/drawing/2014/main" id="{5024A0C5-5E64-6540-AFDB-8F63EF35DD69}"/>
                </a:ext>
              </a:extLst>
            </p:cNvPr>
            <p:cNvSpPr/>
            <p:nvPr/>
          </p:nvSpPr>
          <p:spPr>
            <a:xfrm>
              <a:off x="6477000" y="2667000"/>
              <a:ext cx="152400" cy="408110"/>
            </a:xfrm>
            <a:prstGeom prst="ellipse">
              <a:avLst/>
            </a:prstGeom>
            <a:noFill/>
            <a:ln w="222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5" name="Rounded Rectangular Callout 34">
              <a:extLst>
                <a:ext uri="{FF2B5EF4-FFF2-40B4-BE49-F238E27FC236}">
                  <a16:creationId xmlns:a16="http://schemas.microsoft.com/office/drawing/2014/main" id="{27B9FBDC-03C9-9148-91A3-0BCF2F80C446}"/>
                </a:ext>
              </a:extLst>
            </p:cNvPr>
            <p:cNvSpPr/>
            <p:nvPr/>
          </p:nvSpPr>
          <p:spPr>
            <a:xfrm>
              <a:off x="6257102" y="3271914"/>
              <a:ext cx="744596" cy="392091"/>
            </a:xfrm>
            <a:prstGeom prst="wedgeRoundRectCallout">
              <a:avLst>
                <a:gd name="adj1" fmla="val -6998"/>
                <a:gd name="adj2" fmla="val -100756"/>
                <a:gd name="adj3" fmla="val 16667"/>
              </a:avLst>
            </a:prstGeom>
            <a:ln>
              <a:solidFill>
                <a:srgbClr val="C0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latin typeface="Helvetica Neue" panose="02000503000000020004" pitchFamily="2" charset="0"/>
                  <a:ea typeface="Helvetica Neue" panose="02000503000000020004" pitchFamily="2" charset="0"/>
                  <a:cs typeface="Helvetica Neue" panose="02000503000000020004" pitchFamily="2" charset="0"/>
                </a:rPr>
                <a:t>Privacy budget</a:t>
              </a:r>
            </a:p>
          </p:txBody>
        </p:sp>
      </p:grpSp>
    </p:spTree>
    <p:extLst>
      <p:ext uri="{BB962C8B-B14F-4D97-AF65-F5344CB8AC3E}">
        <p14:creationId xmlns:p14="http://schemas.microsoft.com/office/powerpoint/2010/main" val="145866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30" name="Shape 230"/>
          <p:cNvSpPr txBox="1">
            <a:spLocks noGrp="1"/>
          </p:cNvSpPr>
          <p:nvPr>
            <p:ph type="sldNum" idx="4294967295"/>
          </p:nvPr>
        </p:nvSpPr>
        <p:spPr>
          <a:xfrm>
            <a:off x="8782050" y="6340475"/>
            <a:ext cx="361950" cy="396875"/>
          </a:xfrm>
          <a:prstGeom prst="rect">
            <a:avLst/>
          </a:prstGeom>
          <a:noFill/>
          <a:ln>
            <a:noFill/>
          </a:ln>
        </p:spPr>
        <p:txBody>
          <a:bodyPr lIns="45677" tIns="45677" rIns="45677" bIns="45677" anchor="ctr" anchorCtr="0">
            <a:noAutofit/>
          </a:bodyPr>
          <a:lstStyle/>
          <a:p>
            <a:pPr algn="r">
              <a:buClr>
                <a:srgbClr val="FFFFFF"/>
              </a:buClr>
              <a:buSzPct val="25000"/>
            </a:pPr>
            <a:fld id="{00000000-1234-1234-1234-123412341234}" type="slidenum">
              <a:rPr lang="en-US" sz="2000">
                <a:solidFill>
                  <a:srgbClr val="FFFFFF"/>
                </a:solidFill>
                <a:latin typeface="Calibri"/>
                <a:ea typeface="Calibri"/>
                <a:cs typeface="Calibri"/>
                <a:sym typeface="Calibri"/>
              </a:rPr>
              <a:pPr algn="r">
                <a:buClr>
                  <a:srgbClr val="FFFFFF"/>
                </a:buClr>
                <a:buSzPct val="25000"/>
              </a:pPr>
              <a:t>35</a:t>
            </a:fld>
            <a:endParaRPr lang="en-US" sz="2000" dirty="0">
              <a:solidFill>
                <a:srgbClr val="FFFFFF"/>
              </a:solidFill>
              <a:latin typeface="Calibri"/>
              <a:ea typeface="Calibri"/>
              <a:cs typeface="Calibri"/>
              <a:sym typeface="Calibri"/>
            </a:endParaRPr>
          </a:p>
        </p:txBody>
      </p:sp>
      <p:sp>
        <p:nvSpPr>
          <p:cNvPr id="9" name="Shape 217"/>
          <p:cNvSpPr txBox="1">
            <a:spLocks/>
          </p:cNvSpPr>
          <p:nvPr/>
        </p:nvSpPr>
        <p:spPr>
          <a:xfrm>
            <a:off x="380999" y="737321"/>
            <a:ext cx="8763001" cy="560242"/>
          </a:xfrm>
          <a:prstGeom prst="rect">
            <a:avLst/>
          </a:prstGeom>
          <a:noFill/>
          <a:ln>
            <a:noFill/>
          </a:ln>
        </p:spPr>
        <p:txBody>
          <a:bodyPr lIns="45677" tIns="45677" rIns="45677" bIns="45677"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1pPr>
            <a:lvl2pPr marL="783771" marR="0" lvl="1" indent="-123371"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2pPr>
            <a:lvl3pPr marL="1175657" marR="0" lvl="2" indent="-58057"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3pPr>
            <a:lvl4pPr marL="1632856" marR="0" lvl="3" indent="-70755"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4pPr>
            <a:lvl5pPr marL="2090056" marR="0" lvl="4" indent="-58055"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5pPr>
            <a:lvl6pPr marL="2651760" marR="0" lvl="5" indent="-162560"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6pPr>
            <a:lvl7pPr marL="3108960" marR="0" lvl="6" indent="-162560"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7pPr>
            <a:lvl8pPr marL="3566159" marR="0" lvl="7" indent="-162559"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8pPr>
            <a:lvl9pPr marL="4023359" marR="0" lvl="8" indent="-162559" algn="l" rtl="0">
              <a:lnSpc>
                <a:spcPct val="100000"/>
              </a:lnSpc>
              <a:spcBef>
                <a:spcPts val="700"/>
              </a:spcBef>
              <a:spcAft>
                <a:spcPts val="0"/>
              </a:spcAft>
              <a:buClr>
                <a:srgbClr val="000000"/>
              </a:buClr>
              <a:buSzPct val="100000"/>
              <a:buFont typeface="Arial"/>
              <a:buChar char="•"/>
              <a:defRPr sz="3200" b="0" i="0" u="none" strike="noStrike" cap="none">
                <a:solidFill>
                  <a:srgbClr val="000000"/>
                </a:solidFill>
                <a:latin typeface="Calibri"/>
                <a:ea typeface="Calibri"/>
                <a:cs typeface="Calibri"/>
                <a:sym typeface="Calibri"/>
              </a:defRPr>
            </a:lvl9pPr>
          </a:lstStyle>
          <a:p>
            <a:pPr marL="343080" indent="-342900">
              <a:spcBef>
                <a:spcPts val="0"/>
              </a:spcBef>
              <a:buClr>
                <a:schemeClr val="dk1"/>
              </a:buClr>
            </a:pPr>
            <a:r>
              <a:rPr lang="en-US" sz="2400" dirty="0">
                <a:solidFill>
                  <a:schemeClr val="tx1"/>
                </a:solidFill>
                <a:latin typeface="+mn-lt"/>
                <a:ea typeface="+mn-ea"/>
                <a:cs typeface="+mn-cs"/>
              </a:rPr>
              <a:t>Sensitivity</a:t>
            </a:r>
            <a:r>
              <a:rPr lang="en-US" sz="2800" dirty="0">
                <a:solidFill>
                  <a:schemeClr val="dk1"/>
                </a:solidFill>
              </a:rPr>
              <a:t> of a </a:t>
            </a:r>
            <a:r>
              <a:rPr lang="en-US" sz="2400" dirty="0">
                <a:solidFill>
                  <a:schemeClr val="tx1"/>
                </a:solidFill>
                <a:latin typeface="+mn-lt"/>
                <a:ea typeface="+mn-ea"/>
                <a:cs typeface="+mn-cs"/>
              </a:rPr>
              <a:t>function: </a:t>
            </a:r>
            <a:r>
              <a:rPr lang="en-US" sz="2400" dirty="0">
                <a:solidFill>
                  <a:srgbClr val="FF0000"/>
                </a:solidFill>
              </a:rPr>
              <a:t>L2 sensitivity</a:t>
            </a:r>
          </a:p>
        </p:txBody>
      </p:sp>
      <p:sp>
        <p:nvSpPr>
          <p:cNvPr id="2" name="TextBox 1"/>
          <p:cNvSpPr txBox="1"/>
          <p:nvPr/>
        </p:nvSpPr>
        <p:spPr>
          <a:xfrm>
            <a:off x="457200" y="1237852"/>
            <a:ext cx="8686800" cy="1908215"/>
          </a:xfrm>
          <a:prstGeom prst="rect">
            <a:avLst/>
          </a:prstGeom>
          <a:noFill/>
        </p:spPr>
        <p:txBody>
          <a:bodyPr wrap="square" rtlCol="0">
            <a:spAutoFit/>
          </a:bodyPr>
          <a:lstStyle/>
          <a:p>
            <a:pPr marL="180" indent="-342900">
              <a:spcBef>
                <a:spcPts val="601"/>
              </a:spcBef>
              <a:buClr>
                <a:schemeClr val="dk1"/>
              </a:buClr>
              <a:buFont typeface="Arial" panose="020B0604020202020204" pitchFamily="34" charset="0"/>
              <a:buChar char="•"/>
            </a:pPr>
            <a:endParaRPr lang="en-US" sz="2400" dirty="0"/>
          </a:p>
          <a:p>
            <a:pPr marL="180" indent="-342900">
              <a:spcBef>
                <a:spcPts val="601"/>
              </a:spcBef>
              <a:buClr>
                <a:schemeClr val="dk1"/>
              </a:buClr>
              <a:buFont typeface="Arial" panose="020B0604020202020204" pitchFamily="34" charset="0"/>
              <a:buChar char="•"/>
            </a:pPr>
            <a:endParaRPr lang="en-US" sz="2400" dirty="0"/>
          </a:p>
          <a:p>
            <a:pPr marL="180" indent="-342900">
              <a:spcBef>
                <a:spcPts val="601"/>
              </a:spcBef>
              <a:buClr>
                <a:schemeClr val="dk1"/>
              </a:buClr>
              <a:buFont typeface="Arial" panose="020B0604020202020204" pitchFamily="34" charset="0"/>
              <a:buChar char="•"/>
            </a:pPr>
            <a:endParaRPr lang="en-US" sz="2400" dirty="0"/>
          </a:p>
          <a:p>
            <a:pPr>
              <a:spcBef>
                <a:spcPts val="601"/>
              </a:spcBef>
              <a:buClr>
                <a:schemeClr val="dk1"/>
              </a:buClr>
            </a:pPr>
            <a:endParaRPr lang="en-US" sz="2400" dirty="0"/>
          </a:p>
          <a:p>
            <a:pPr>
              <a:spcBef>
                <a:spcPts val="601"/>
              </a:spcBef>
              <a:buClr>
                <a:schemeClr val="dk1"/>
              </a:buClr>
            </a:pPr>
            <a:endParaRPr lang="en-US" sz="200" dirty="0"/>
          </a:p>
        </p:txBody>
      </p:sp>
      <p:sp>
        <p:nvSpPr>
          <p:cNvPr id="11" name="Title 1">
            <a:extLst>
              <a:ext uri="{FF2B5EF4-FFF2-40B4-BE49-F238E27FC236}">
                <a16:creationId xmlns:a16="http://schemas.microsoft.com/office/drawing/2014/main" id="{43205285-8AC9-F64A-A24B-2E900452FD8A}"/>
              </a:ext>
            </a:extLst>
          </p:cNvPr>
          <p:cNvSpPr txBox="1">
            <a:spLocks/>
          </p:cNvSpPr>
          <p:nvPr/>
        </p:nvSpPr>
        <p:spPr>
          <a:xfrm>
            <a:off x="2514600" y="76200"/>
            <a:ext cx="5867400" cy="381000"/>
          </a:xfrm>
          <a:prstGeom prst="rect">
            <a:avLst/>
          </a:prstGeom>
        </p:spPr>
        <p:txBody>
          <a:bodyPr>
            <a:noAutofit/>
          </a:bodyPr>
          <a:lstStyle>
            <a:lvl1pPr marL="293688" indent="-293688" algn="ctr">
              <a:spcBef>
                <a:spcPct val="0"/>
              </a:spcBef>
              <a:buClr>
                <a:schemeClr val="accent1"/>
              </a:buClr>
              <a:buSzPct val="80000"/>
              <a:buFont typeface="Wingdings 2"/>
              <a:buNone/>
              <a:tabLst>
                <a:tab pos="5310188" algn="l"/>
              </a:tabLst>
              <a:defRPr kumimoji="0" sz="2800">
                <a:solidFill>
                  <a:schemeClr val="bg1"/>
                </a:solidFill>
                <a:effectLst>
                  <a:outerShdw blurRad="50000" dist="30000" dir="5400000" algn="tl" rotWithShape="0">
                    <a:srgbClr val="000000">
                      <a:alpha val="30000"/>
                    </a:srgbClr>
                  </a:outerShdw>
                </a:effectLst>
                <a:latin typeface="Calibri" pitchFamily="34" charset="0"/>
                <a:ea typeface="+mj-ea"/>
                <a:cs typeface="+mj-cs"/>
              </a:defRPr>
            </a:lvl1pPr>
            <a:extLst/>
          </a:lstStyle>
          <a:p>
            <a:r>
              <a:rPr lang="en-US" dirty="0"/>
              <a:t>Differential Privacy Preliminary</a:t>
            </a:r>
          </a:p>
        </p:txBody>
      </p:sp>
      <p:pic>
        <p:nvPicPr>
          <p:cNvPr id="4" name="Picture 3">
            <a:extLst>
              <a:ext uri="{FF2B5EF4-FFF2-40B4-BE49-F238E27FC236}">
                <a16:creationId xmlns:a16="http://schemas.microsoft.com/office/drawing/2014/main" id="{376DB2DA-31DB-2944-BF23-0CD597340565}"/>
              </a:ext>
            </a:extLst>
          </p:cNvPr>
          <p:cNvPicPr>
            <a:picLocks noChangeAspect="1"/>
          </p:cNvPicPr>
          <p:nvPr/>
        </p:nvPicPr>
        <p:blipFill>
          <a:blip r:embed="rId3"/>
          <a:stretch>
            <a:fillRect/>
          </a:stretch>
        </p:blipFill>
        <p:spPr>
          <a:xfrm>
            <a:off x="977900" y="1559285"/>
            <a:ext cx="7645400" cy="1651000"/>
          </a:xfrm>
          <a:prstGeom prst="rect">
            <a:avLst/>
          </a:prstGeom>
        </p:spPr>
      </p:pic>
      <p:sp>
        <p:nvSpPr>
          <p:cNvPr id="13" name="TextBox 12">
            <a:extLst>
              <a:ext uri="{FF2B5EF4-FFF2-40B4-BE49-F238E27FC236}">
                <a16:creationId xmlns:a16="http://schemas.microsoft.com/office/drawing/2014/main" id="{A8169BC4-5867-7F4A-B6F0-A51303FCA906}"/>
              </a:ext>
            </a:extLst>
          </p:cNvPr>
          <p:cNvSpPr txBox="1"/>
          <p:nvPr/>
        </p:nvSpPr>
        <p:spPr>
          <a:xfrm>
            <a:off x="977900" y="4862909"/>
            <a:ext cx="7015766" cy="1523494"/>
          </a:xfrm>
          <a:prstGeom prst="rect">
            <a:avLst/>
          </a:prstGeom>
          <a:noFill/>
        </p:spPr>
        <p:txBody>
          <a:bodyPr wrap="square" rtlCol="0">
            <a:spAutoFit/>
          </a:bodyPr>
          <a:lstStyle/>
          <a:p>
            <a:pPr marL="342900" indent="-342900">
              <a:buFont typeface="Wingdings" pitchFamily="2" charset="2"/>
              <a:buChar char="Ø"/>
            </a:pPr>
            <a:r>
              <a:rPr lang="en-US" sz="2400" dirty="0"/>
              <a:t>Smaller sensitivity means less distortion</a:t>
            </a:r>
          </a:p>
          <a:p>
            <a:pPr marL="342900" indent="-342900">
              <a:buFont typeface="Arial" panose="020B0604020202020204" pitchFamily="34" charset="0"/>
              <a:buChar char="•"/>
            </a:pPr>
            <a:endParaRPr lang="en-US" sz="900" dirty="0"/>
          </a:p>
          <a:p>
            <a:pPr marL="342900" indent="-342900">
              <a:buFont typeface="Wingdings" pitchFamily="2" charset="2"/>
              <a:buChar char="Ø"/>
            </a:pPr>
            <a:r>
              <a:rPr lang="en-US" sz="2400" dirty="0"/>
              <a:t>Smaller 𝜖 means better privacy</a:t>
            </a:r>
          </a:p>
          <a:p>
            <a:pPr marL="342900" indent="-342900">
              <a:buFont typeface="Arial" panose="020B0604020202020204" pitchFamily="34" charset="0"/>
              <a:buChar char="•"/>
            </a:pPr>
            <a:endParaRPr lang="en-US" sz="1000" dirty="0"/>
          </a:p>
          <a:p>
            <a:pPr marL="342900" indent="-342900">
              <a:buFont typeface="Wingdings" pitchFamily="2" charset="2"/>
              <a:buChar char="Ø"/>
            </a:pPr>
            <a:r>
              <a:rPr lang="en-US" sz="2400" dirty="0"/>
              <a:t>Smaller 𝛿 means less probability of failure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12B4036-C341-4743-9498-14DC982DDBFB}"/>
                  </a:ext>
                </a:extLst>
              </p:cNvPr>
              <p:cNvSpPr txBox="1"/>
              <p:nvPr/>
            </p:nvSpPr>
            <p:spPr>
              <a:xfrm>
                <a:off x="380999" y="3711934"/>
                <a:ext cx="9093964" cy="1091324"/>
              </a:xfrm>
              <a:prstGeom prst="rect">
                <a:avLst/>
              </a:prstGeom>
              <a:noFill/>
            </p:spPr>
            <p:txBody>
              <a:bodyPr wrap="square" rtlCol="0">
                <a:spAutoFit/>
              </a:bodyPr>
              <a:lstStyle/>
              <a:p>
                <a:pPr marL="180" indent="-342900">
                  <a:spcBef>
                    <a:spcPts val="601"/>
                  </a:spcBef>
                  <a:buClr>
                    <a:schemeClr val="dk1"/>
                  </a:buClr>
                  <a:buFont typeface="Arial" panose="020B0604020202020204" pitchFamily="34" charset="0"/>
                  <a:buChar char="•"/>
                </a:pPr>
                <a:r>
                  <a:rPr lang="en-US" sz="2400" dirty="0"/>
                  <a:t>To achieve (𝜖,𝛿)-differential privacy, use </a:t>
                </a:r>
                <a:r>
                  <a:rPr lang="en-US" sz="2400" dirty="0">
                    <a:solidFill>
                      <a:srgbClr val="FF0000"/>
                    </a:solidFill>
                  </a:rPr>
                  <a:t>Gaussian noise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𝒩</m:t>
                    </m:r>
                    <m:r>
                      <a:rPr lang="en-US" sz="2400" i="1">
                        <a:solidFill>
                          <a:srgbClr val="FF0000"/>
                        </a:solidFill>
                        <a:latin typeface="Cambria Math" panose="02040503050406030204" pitchFamily="18" charset="0"/>
                        <a:ea typeface="Cambria Math" panose="02040503050406030204" pitchFamily="18" charset="0"/>
                      </a:rPr>
                      <m:t>(0,</m:t>
                    </m:r>
                    <m:sSup>
                      <m:sSupPr>
                        <m:ctrlPr>
                          <a:rPr lang="en-US" sz="2400" i="1">
                            <a:solidFill>
                              <a:srgbClr val="FF0000"/>
                            </a:solidFill>
                            <a:latin typeface="Cambria Math" panose="02040503050406030204" pitchFamily="18" charset="0"/>
                            <a:ea typeface="Cambria Math" panose="02040503050406030204" pitchFamily="18" charset="0"/>
                          </a:rPr>
                        </m:ctrlPr>
                      </m:sSupPr>
                      <m:e>
                        <m:r>
                          <a:rPr lang="en-US" sz="2400" i="1">
                            <a:solidFill>
                              <a:srgbClr val="FF0000"/>
                            </a:solidFill>
                            <a:latin typeface="Cambria Math" panose="02040503050406030204" pitchFamily="18" charset="0"/>
                            <a:ea typeface="Cambria Math" panose="02040503050406030204" pitchFamily="18" charset="0"/>
                          </a:rPr>
                          <m:t>𝜎</m:t>
                        </m:r>
                      </m:e>
                      <m:sup>
                        <m:r>
                          <a:rPr lang="en-US" sz="2400" i="1">
                            <a:solidFill>
                              <a:srgbClr val="FF0000"/>
                            </a:solidFill>
                            <a:latin typeface="Cambria Math" panose="02040503050406030204" pitchFamily="18" charset="0"/>
                            <a:ea typeface="Cambria Math" panose="02040503050406030204" pitchFamily="18" charset="0"/>
                          </a:rPr>
                          <m:t>2</m:t>
                        </m:r>
                      </m:sup>
                    </m:sSup>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FF0000"/>
                    </a:solidFill>
                  </a:rPr>
                  <a:t>      </a:t>
                </a:r>
              </a:p>
              <a:p>
                <a:pPr>
                  <a:spcBef>
                    <a:spcPts val="601"/>
                  </a:spcBef>
                  <a:buClr>
                    <a:schemeClr val="dk1"/>
                  </a:buClr>
                </a:pPr>
                <a:r>
                  <a:rPr lang="en-US" sz="2400" dirty="0">
                    <a:solidFill>
                      <a:srgbClr val="FF0000"/>
                    </a:solidFill>
                  </a:rPr>
                  <a:t>     </a:t>
                </a:r>
                <a:r>
                  <a:rPr lang="en-US" sz="2400" dirty="0">
                    <a:solidFill>
                      <a:schemeClr val="tx1"/>
                    </a:solidFill>
                  </a:rPr>
                  <a:t>with </a:t>
                </a:r>
                <a14:m>
                  <m:oMath xmlns:m="http://schemas.openxmlformats.org/officeDocument/2006/math">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i="1">
                            <a:solidFill>
                              <a:schemeClr val="tx1"/>
                            </a:solidFill>
                            <a:latin typeface="Cambria Math" panose="02040503050406030204" pitchFamily="18" charset="0"/>
                            <a:ea typeface="Cambria Math" panose="02040503050406030204" pitchFamily="18" charset="0"/>
                          </a:rPr>
                          <m:t>𝜎</m:t>
                        </m:r>
                      </m:e>
                      <m:sup>
                        <m:r>
                          <a:rPr lang="en-US" sz="2400" i="1">
                            <a:solidFill>
                              <a:schemeClr val="tx1"/>
                            </a:solidFill>
                            <a:latin typeface="Cambria Math" panose="02040503050406030204" pitchFamily="18" charset="0"/>
                            <a:ea typeface="Cambria Math" panose="02040503050406030204" pitchFamily="18" charset="0"/>
                          </a:rPr>
                          <m:t>2</m:t>
                        </m:r>
                      </m:sup>
                    </m:sSup>
                    <m:r>
                      <a:rPr lang="en-US" sz="2400" i="1">
                        <a:solidFill>
                          <a:schemeClr val="tx1"/>
                        </a:solidFill>
                        <a:latin typeface="Cambria Math" panose="02040503050406030204" pitchFamily="18" charset="0"/>
                        <a:ea typeface="Cambria Math" panose="02040503050406030204" pitchFamily="18" charset="0"/>
                      </a:rPr>
                      <m:t>=2</m:t>
                    </m:r>
                    <m:func>
                      <m:funcPr>
                        <m:ctrlPr>
                          <a:rPr lang="en-US" sz="2400" i="1">
                            <a:solidFill>
                              <a:schemeClr val="tx1"/>
                            </a:solidFill>
                            <a:latin typeface="Cambria Math" panose="02040503050406030204" pitchFamily="18" charset="0"/>
                            <a:ea typeface="Cambria Math" panose="02040503050406030204" pitchFamily="18" charset="0"/>
                          </a:rPr>
                        </m:ctrlPr>
                      </m:funcPr>
                      <m:fName>
                        <m:r>
                          <m:rPr>
                            <m:sty m:val="p"/>
                          </m:rPr>
                          <a:rPr lang="en-US" sz="2400">
                            <a:solidFill>
                              <a:schemeClr val="tx1"/>
                            </a:solidFill>
                            <a:latin typeface="Cambria Math" panose="02040503050406030204" pitchFamily="18" charset="0"/>
                            <a:ea typeface="Cambria Math" panose="02040503050406030204" pitchFamily="18" charset="0"/>
                          </a:rPr>
                          <m:t>ln</m:t>
                        </m:r>
                      </m:fName>
                      <m:e>
                        <m:d>
                          <m:dPr>
                            <m:ctrlPr>
                              <a:rPr lang="en-US" sz="2400" i="1">
                                <a:solidFill>
                                  <a:schemeClr val="tx1"/>
                                </a:solidFill>
                                <a:latin typeface="Cambria Math" panose="02040503050406030204" pitchFamily="18" charset="0"/>
                                <a:ea typeface="Cambria Math" panose="02040503050406030204" pitchFamily="18" charset="0"/>
                              </a:rPr>
                            </m:ctrlPr>
                          </m:dPr>
                          <m:e>
                            <m:f>
                              <m:fPr>
                                <m:ctrlPr>
                                  <a:rPr lang="en-US" sz="2400" i="1">
                                    <a:solidFill>
                                      <a:schemeClr val="tx1"/>
                                    </a:solidFill>
                                    <a:latin typeface="Cambria Math" panose="02040503050406030204" pitchFamily="18" charset="0"/>
                                    <a:ea typeface="Cambria Math" panose="02040503050406030204" pitchFamily="18" charset="0"/>
                                  </a:rPr>
                                </m:ctrlPr>
                              </m:fPr>
                              <m:num>
                                <m:r>
                                  <a:rPr lang="en-US" sz="2400" i="1">
                                    <a:solidFill>
                                      <a:schemeClr val="tx1"/>
                                    </a:solidFill>
                                    <a:latin typeface="Cambria Math" panose="02040503050406030204" pitchFamily="18" charset="0"/>
                                    <a:ea typeface="Cambria Math" panose="02040503050406030204" pitchFamily="18" charset="0"/>
                                  </a:rPr>
                                  <m:t>1.25</m:t>
                                </m:r>
                              </m:num>
                              <m:den>
                                <m:r>
                                  <a:rPr lang="en-US" sz="2400" i="1">
                                    <a:solidFill>
                                      <a:schemeClr val="tx1"/>
                                    </a:solidFill>
                                    <a:latin typeface="Cambria Math" panose="02040503050406030204" pitchFamily="18" charset="0"/>
                                    <a:ea typeface="Cambria Math" panose="02040503050406030204" pitchFamily="18" charset="0"/>
                                  </a:rPr>
                                  <m:t>𝛿</m:t>
                                </m:r>
                              </m:den>
                            </m:f>
                          </m:e>
                        </m:d>
                      </m:e>
                    </m:func>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i="1">
                            <a:solidFill>
                              <a:schemeClr val="tx1"/>
                            </a:solidFill>
                            <a:latin typeface="Cambria Math" panose="02040503050406030204" pitchFamily="18" charset="0"/>
                            <a:ea typeface="Cambria Math" panose="02040503050406030204" pitchFamily="18" charset="0"/>
                          </a:rPr>
                          <m:t>∆</m:t>
                        </m:r>
                      </m:e>
                      <m:sup>
                        <m:r>
                          <a:rPr lang="en-US" sz="2400" i="1">
                            <a:solidFill>
                              <a:schemeClr val="tx1"/>
                            </a:solidFill>
                            <a:latin typeface="Cambria Math" panose="02040503050406030204" pitchFamily="18" charset="0"/>
                            <a:ea typeface="Cambria Math" panose="02040503050406030204" pitchFamily="18" charset="0"/>
                          </a:rPr>
                          <m:t>2</m:t>
                        </m:r>
                      </m:sup>
                    </m:sSup>
                    <m:r>
                      <a:rPr lang="en-US" sz="2400" i="1">
                        <a:solidFill>
                          <a:schemeClr val="tx1"/>
                        </a:solidFill>
                        <a:latin typeface="Cambria Math" panose="02040503050406030204" pitchFamily="18" charset="0"/>
                        <a:ea typeface="Cambria Math" panose="02040503050406030204" pitchFamily="18" charset="0"/>
                      </a:rPr>
                      <m:t>/</m:t>
                    </m:r>
                    <m:sSup>
                      <m:sSupPr>
                        <m:ctrlPr>
                          <a:rPr lang="en-US" sz="2400" i="1">
                            <a:solidFill>
                              <a:schemeClr val="tx1"/>
                            </a:solidFill>
                            <a:latin typeface="Cambria Math" panose="02040503050406030204" pitchFamily="18" charset="0"/>
                            <a:ea typeface="Cambria Math" panose="02040503050406030204" pitchFamily="18" charset="0"/>
                          </a:rPr>
                        </m:ctrlPr>
                      </m:sSupPr>
                      <m:e>
                        <m:r>
                          <a:rPr lang="en-US" sz="2400" i="1">
                            <a:solidFill>
                              <a:schemeClr val="tx1"/>
                            </a:solidFill>
                            <a:latin typeface="Cambria Math" panose="02040503050406030204" pitchFamily="18" charset="0"/>
                            <a:ea typeface="Cambria Math" panose="02040503050406030204" pitchFamily="18" charset="0"/>
                          </a:rPr>
                          <m:t>𝜖</m:t>
                        </m:r>
                      </m:e>
                      <m:sup>
                        <m:r>
                          <a:rPr lang="en-US" sz="2400" i="1">
                            <a:solidFill>
                              <a:schemeClr val="tx1"/>
                            </a:solidFill>
                            <a:latin typeface="Cambria Math" panose="02040503050406030204" pitchFamily="18" charset="0"/>
                            <a:ea typeface="Cambria Math" panose="02040503050406030204" pitchFamily="18" charset="0"/>
                          </a:rPr>
                          <m:t>2</m:t>
                        </m:r>
                      </m:sup>
                    </m:sSup>
                  </m:oMath>
                </a14:m>
                <a:r>
                  <a:rPr lang="en-US" sz="2400" dirty="0">
                    <a:solidFill>
                      <a:schemeClr val="tx1"/>
                    </a:solidFill>
                  </a:rPr>
                  <a:t>. </a:t>
                </a:r>
                <a:endParaRPr lang="en-US" sz="2400" dirty="0">
                  <a:solidFill>
                    <a:srgbClr val="FF0000"/>
                  </a:solidFill>
                </a:endParaRPr>
              </a:p>
            </p:txBody>
          </p:sp>
        </mc:Choice>
        <mc:Fallback xmlns="">
          <p:sp>
            <p:nvSpPr>
              <p:cNvPr id="3" name="TextBox 2">
                <a:extLst>
                  <a:ext uri="{FF2B5EF4-FFF2-40B4-BE49-F238E27FC236}">
                    <a16:creationId xmlns:a16="http://schemas.microsoft.com/office/drawing/2014/main" id="{312B4036-C341-4743-9498-14DC982DDBFB}"/>
                  </a:ext>
                </a:extLst>
              </p:cNvPr>
              <p:cNvSpPr txBox="1">
                <a:spLocks noRot="1" noChangeAspect="1" noMove="1" noResize="1" noEditPoints="1" noAdjustHandles="1" noChangeArrowheads="1" noChangeShapeType="1" noTextEdit="1"/>
              </p:cNvSpPr>
              <p:nvPr/>
            </p:nvSpPr>
            <p:spPr>
              <a:xfrm>
                <a:off x="380999" y="3711934"/>
                <a:ext cx="9093964" cy="1091324"/>
              </a:xfrm>
              <a:prstGeom prst="rect">
                <a:avLst/>
              </a:prstGeom>
              <a:blipFill>
                <a:blip r:embed="rId4"/>
                <a:stretch>
                  <a:fillRect l="-837" t="-3448" b="-3448"/>
                </a:stretch>
              </a:blipFill>
            </p:spPr>
            <p:txBody>
              <a:bodyPr/>
              <a:lstStyle/>
              <a:p>
                <a:r>
                  <a:rPr lang="en-US">
                    <a:noFill/>
                  </a:rPr>
                  <a:t> </a:t>
                </a:r>
              </a:p>
            </p:txBody>
          </p:sp>
        </mc:Fallback>
      </mc:AlternateContent>
    </p:spTree>
    <p:extLst>
      <p:ext uri="{BB962C8B-B14F-4D97-AF65-F5344CB8AC3E}">
        <p14:creationId xmlns:p14="http://schemas.microsoft.com/office/powerpoint/2010/main" val="158796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ACB5610-ADEB-9A4F-A0DF-9AA039663F3A}"/>
              </a:ext>
            </a:extLst>
          </p:cNvPr>
          <p:cNvSpPr>
            <a:spLocks noGrp="1"/>
          </p:cNvSpPr>
          <p:nvPr>
            <p:ph type="ctrTitle"/>
          </p:nvPr>
        </p:nvSpPr>
        <p:spPr>
          <a:xfrm>
            <a:off x="2057400" y="21771"/>
            <a:ext cx="6324600" cy="586263"/>
          </a:xfrm>
        </p:spPr>
        <p:txBody>
          <a:bodyPr>
            <a:noAutofit/>
          </a:bodyPr>
          <a:lstStyle/>
          <a:p>
            <a:pPr algn="l"/>
            <a:r>
              <a:rPr lang="en-US" sz="3200" b="1" dirty="0"/>
              <a:t>       </a:t>
            </a:r>
            <a:r>
              <a:rPr lang="en-US" sz="2000" dirty="0">
                <a:effectLst/>
              </a:rPr>
              <a:t> Differentially Private Robust ADMM (PR-ADMM)</a:t>
            </a:r>
            <a:endParaRPr lang="en-US" sz="3200" b="1"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F94D700-C684-7348-8FA6-9B135DFB6144}"/>
                  </a:ext>
                </a:extLst>
              </p:cNvPr>
              <p:cNvSpPr txBox="1"/>
              <p:nvPr/>
            </p:nvSpPr>
            <p:spPr>
              <a:xfrm>
                <a:off x="266179" y="473772"/>
                <a:ext cx="8783495" cy="553998"/>
              </a:xfrm>
              <a:prstGeom prst="rect">
                <a:avLst/>
              </a:prstGeom>
              <a:noFill/>
            </p:spPr>
            <p:txBody>
              <a:bodyPr wrap="none" rtlCol="0">
                <a:spAutoFit/>
              </a:bodyPr>
              <a:lstStyle/>
              <a:p>
                <a:endParaRPr lang="en-US" sz="600" dirty="0"/>
              </a:p>
              <a:p>
                <a:pPr marL="342900" indent="-342900">
                  <a:buFont typeface="Arial" panose="020B0604020202020204" pitchFamily="34" charset="0"/>
                  <a:buChar char="•"/>
                </a:pPr>
                <a:r>
                  <a:rPr lang="en-US" sz="2400" dirty="0"/>
                  <a:t>In </a:t>
                </a:r>
                <a14:m>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r>
                          <a:rPr lang="en-US" sz="2400" b="0" i="1" smtClean="0">
                            <a:latin typeface="Cambria Math" panose="02040503050406030204" pitchFamily="18" charset="0"/>
                          </a:rPr>
                          <m:t>+1</m:t>
                        </m:r>
                      </m:e>
                    </m:d>
                  </m:oMath>
                </a14:m>
                <a:r>
                  <a:rPr lang="en-US" sz="2400" dirty="0"/>
                  <a:t>-</a:t>
                </a:r>
                <a:r>
                  <a:rPr lang="en-US" sz="2400" dirty="0" err="1"/>
                  <a:t>th</a:t>
                </a:r>
                <a:r>
                  <a:rPr lang="en-US" sz="2400" dirty="0"/>
                  <a:t> iteration, PR-ADMM updates consist of the following</a:t>
                </a:r>
              </a:p>
            </p:txBody>
          </p:sp>
        </mc:Choice>
        <mc:Fallback xmlns="">
          <p:sp>
            <p:nvSpPr>
              <p:cNvPr id="10" name="TextBox 9">
                <a:extLst>
                  <a:ext uri="{FF2B5EF4-FFF2-40B4-BE49-F238E27FC236}">
                    <a16:creationId xmlns:a16="http://schemas.microsoft.com/office/drawing/2014/main" id="{CF94D700-C684-7348-8FA6-9B135DFB6144}"/>
                  </a:ext>
                </a:extLst>
              </p:cNvPr>
              <p:cNvSpPr txBox="1">
                <a:spLocks noRot="1" noChangeAspect="1" noMove="1" noResize="1" noEditPoints="1" noAdjustHandles="1" noChangeArrowheads="1" noChangeShapeType="1" noTextEdit="1"/>
              </p:cNvSpPr>
              <p:nvPr/>
            </p:nvSpPr>
            <p:spPr>
              <a:xfrm>
                <a:off x="266179" y="473772"/>
                <a:ext cx="8783495" cy="553998"/>
              </a:xfrm>
              <a:prstGeom prst="rect">
                <a:avLst/>
              </a:prstGeom>
              <a:blipFill>
                <a:blip r:embed="rId3"/>
                <a:stretch>
                  <a:fillRect l="-866" r="-577" b="-2222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819CEFD1-3A06-0B47-8561-3529BE91FE07}"/>
              </a:ext>
            </a:extLst>
          </p:cNvPr>
          <p:cNvSpPr txBox="1"/>
          <p:nvPr/>
        </p:nvSpPr>
        <p:spPr>
          <a:xfrm>
            <a:off x="614045" y="3084078"/>
            <a:ext cx="184731" cy="461665"/>
          </a:xfrm>
          <a:prstGeom prst="rect">
            <a:avLst/>
          </a:prstGeom>
          <a:noFill/>
        </p:spPr>
        <p:txBody>
          <a:bodyPr wrap="none" rtlCol="0">
            <a:spAutoFit/>
          </a:bodyPr>
          <a:lstStyle/>
          <a:p>
            <a:endParaRPr lang="en-US" sz="2400" dirty="0">
              <a:solidFill>
                <a:srgbClr val="FF0000"/>
              </a:solidFill>
            </a:endParaRPr>
          </a:p>
        </p:txBody>
      </p:sp>
      <p:sp>
        <p:nvSpPr>
          <p:cNvPr id="12" name="Rectangle 11">
            <a:extLst>
              <a:ext uri="{FF2B5EF4-FFF2-40B4-BE49-F238E27FC236}">
                <a16:creationId xmlns:a16="http://schemas.microsoft.com/office/drawing/2014/main" id="{544E0695-4A2C-BC49-8C47-2E69D1AB0231}"/>
              </a:ext>
            </a:extLst>
          </p:cNvPr>
          <p:cNvSpPr/>
          <p:nvPr/>
        </p:nvSpPr>
        <p:spPr>
          <a:xfrm>
            <a:off x="661637" y="2914800"/>
            <a:ext cx="2135200" cy="461665"/>
          </a:xfrm>
          <a:prstGeom prst="rect">
            <a:avLst/>
          </a:prstGeom>
        </p:spPr>
        <p:txBody>
          <a:bodyPr wrap="none">
            <a:spAutoFit/>
          </a:bodyPr>
          <a:lstStyle/>
          <a:p>
            <a:r>
              <a:rPr lang="en-US" sz="2400" dirty="0">
                <a:solidFill>
                  <a:srgbClr val="0000FF"/>
                </a:solidFill>
              </a:rPr>
              <a:t>primal updates: </a:t>
            </a:r>
          </a:p>
        </p:txBody>
      </p:sp>
      <p:sp>
        <p:nvSpPr>
          <p:cNvPr id="13" name="Rectangle 12">
            <a:extLst>
              <a:ext uri="{FF2B5EF4-FFF2-40B4-BE49-F238E27FC236}">
                <a16:creationId xmlns:a16="http://schemas.microsoft.com/office/drawing/2014/main" id="{06247703-3E8B-E44E-BBA4-2C0D0645CE7F}"/>
              </a:ext>
            </a:extLst>
          </p:cNvPr>
          <p:cNvSpPr/>
          <p:nvPr/>
        </p:nvSpPr>
        <p:spPr>
          <a:xfrm>
            <a:off x="661637" y="5102841"/>
            <a:ext cx="1811714" cy="461665"/>
          </a:xfrm>
          <a:prstGeom prst="rect">
            <a:avLst/>
          </a:prstGeom>
        </p:spPr>
        <p:txBody>
          <a:bodyPr wrap="none">
            <a:spAutoFit/>
          </a:bodyPr>
          <a:lstStyle/>
          <a:p>
            <a:r>
              <a:rPr lang="en-US" sz="2400" dirty="0">
                <a:solidFill>
                  <a:srgbClr val="0000FF"/>
                </a:solidFill>
              </a:rPr>
              <a:t>dual updates:</a:t>
            </a:r>
          </a:p>
        </p:txBody>
      </p:sp>
      <p:sp>
        <p:nvSpPr>
          <p:cNvPr id="14" name="Right Arrow 13">
            <a:extLst>
              <a:ext uri="{FF2B5EF4-FFF2-40B4-BE49-F238E27FC236}">
                <a16:creationId xmlns:a16="http://schemas.microsoft.com/office/drawing/2014/main" id="{6F650EB0-065F-004F-98AE-37A0E62C4C49}"/>
              </a:ext>
            </a:extLst>
          </p:cNvPr>
          <p:cNvSpPr/>
          <p:nvPr/>
        </p:nvSpPr>
        <p:spPr>
          <a:xfrm rot="10800000">
            <a:off x="1704342" y="3714481"/>
            <a:ext cx="914400" cy="28575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highlight>
                <a:srgbClr val="C0C0C0"/>
              </a:highlight>
            </a:endParaRPr>
          </a:p>
        </p:txBody>
      </p:sp>
      <p:sp>
        <p:nvSpPr>
          <p:cNvPr id="16" name="Right Arrow 15">
            <a:extLst>
              <a:ext uri="{FF2B5EF4-FFF2-40B4-BE49-F238E27FC236}">
                <a16:creationId xmlns:a16="http://schemas.microsoft.com/office/drawing/2014/main" id="{571BB958-F9F6-0740-AEE5-3A8E69106BA2}"/>
              </a:ext>
            </a:extLst>
          </p:cNvPr>
          <p:cNvSpPr/>
          <p:nvPr/>
        </p:nvSpPr>
        <p:spPr>
          <a:xfrm rot="10800000">
            <a:off x="1704342" y="5869604"/>
            <a:ext cx="914400" cy="28575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highlight>
                <a:srgbClr val="C0C0C0"/>
              </a:highlight>
            </a:endParaRPr>
          </a:p>
        </p:txBody>
      </p:sp>
      <p:pic>
        <p:nvPicPr>
          <p:cNvPr id="18" name="Picture 17">
            <a:extLst>
              <a:ext uri="{FF2B5EF4-FFF2-40B4-BE49-F238E27FC236}">
                <a16:creationId xmlns:a16="http://schemas.microsoft.com/office/drawing/2014/main" id="{7E158F0E-E27B-A849-BF6C-505CBB9CE473}"/>
              </a:ext>
            </a:extLst>
          </p:cNvPr>
          <p:cNvPicPr>
            <a:picLocks noChangeAspect="1"/>
          </p:cNvPicPr>
          <p:nvPr/>
        </p:nvPicPr>
        <p:blipFill>
          <a:blip r:embed="rId4"/>
          <a:stretch>
            <a:fillRect/>
          </a:stretch>
        </p:blipFill>
        <p:spPr>
          <a:xfrm>
            <a:off x="798776" y="3570371"/>
            <a:ext cx="794251" cy="498017"/>
          </a:xfrm>
          <a:prstGeom prst="rect">
            <a:avLst/>
          </a:prstGeom>
        </p:spPr>
      </p:pic>
      <p:pic>
        <p:nvPicPr>
          <p:cNvPr id="21" name="Picture 20">
            <a:extLst>
              <a:ext uri="{FF2B5EF4-FFF2-40B4-BE49-F238E27FC236}">
                <a16:creationId xmlns:a16="http://schemas.microsoft.com/office/drawing/2014/main" id="{DCF8B675-557C-4F4E-AF33-ECC38D18DBE5}"/>
              </a:ext>
            </a:extLst>
          </p:cNvPr>
          <p:cNvPicPr>
            <a:picLocks noChangeAspect="1"/>
          </p:cNvPicPr>
          <p:nvPr/>
        </p:nvPicPr>
        <p:blipFill>
          <a:blip r:embed="rId5"/>
          <a:stretch>
            <a:fillRect/>
          </a:stretch>
        </p:blipFill>
        <p:spPr>
          <a:xfrm>
            <a:off x="798776" y="5758824"/>
            <a:ext cx="820010" cy="498017"/>
          </a:xfrm>
          <a:prstGeom prst="rect">
            <a:avLst/>
          </a:prstGeom>
        </p:spPr>
      </p:pic>
      <p:pic>
        <p:nvPicPr>
          <p:cNvPr id="3" name="Picture 2">
            <a:extLst>
              <a:ext uri="{FF2B5EF4-FFF2-40B4-BE49-F238E27FC236}">
                <a16:creationId xmlns:a16="http://schemas.microsoft.com/office/drawing/2014/main" id="{85F796F9-D399-0649-97F6-1AE7EF52DD8A}"/>
              </a:ext>
            </a:extLst>
          </p:cNvPr>
          <p:cNvPicPr>
            <a:picLocks noChangeAspect="1"/>
          </p:cNvPicPr>
          <p:nvPr/>
        </p:nvPicPr>
        <p:blipFill>
          <a:blip r:embed="rId6"/>
          <a:stretch>
            <a:fillRect/>
          </a:stretch>
        </p:blipFill>
        <p:spPr>
          <a:xfrm>
            <a:off x="2844429" y="3376465"/>
            <a:ext cx="5831091" cy="918597"/>
          </a:xfrm>
          <a:prstGeom prst="rect">
            <a:avLst/>
          </a:prstGeom>
        </p:spPr>
      </p:pic>
      <p:sp>
        <p:nvSpPr>
          <p:cNvPr id="150" name="Right Arrow 149">
            <a:extLst>
              <a:ext uri="{FF2B5EF4-FFF2-40B4-BE49-F238E27FC236}">
                <a16:creationId xmlns:a16="http://schemas.microsoft.com/office/drawing/2014/main" id="{BCCC13DE-A45D-B644-911B-1B9C957BA7DE}"/>
              </a:ext>
            </a:extLst>
          </p:cNvPr>
          <p:cNvSpPr/>
          <p:nvPr/>
        </p:nvSpPr>
        <p:spPr>
          <a:xfrm rot="10800000">
            <a:off x="1704342" y="4504211"/>
            <a:ext cx="914400" cy="28575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highlight>
                <a:srgbClr val="C0C0C0"/>
              </a:highlight>
            </a:endParaRPr>
          </a:p>
        </p:txBody>
      </p:sp>
      <p:pic>
        <p:nvPicPr>
          <p:cNvPr id="5" name="Picture 4">
            <a:extLst>
              <a:ext uri="{FF2B5EF4-FFF2-40B4-BE49-F238E27FC236}">
                <a16:creationId xmlns:a16="http://schemas.microsoft.com/office/drawing/2014/main" id="{E00F52BE-7DBB-F44B-AE90-C3B182D797B0}"/>
              </a:ext>
            </a:extLst>
          </p:cNvPr>
          <p:cNvPicPr>
            <a:picLocks noChangeAspect="1"/>
          </p:cNvPicPr>
          <p:nvPr/>
        </p:nvPicPr>
        <p:blipFill>
          <a:blip r:embed="rId7"/>
          <a:stretch>
            <a:fillRect/>
          </a:stretch>
        </p:blipFill>
        <p:spPr>
          <a:xfrm>
            <a:off x="2922694" y="5480572"/>
            <a:ext cx="4936711" cy="1063814"/>
          </a:xfrm>
          <a:prstGeom prst="rect">
            <a:avLst/>
          </a:prstGeom>
        </p:spPr>
      </p:pic>
      <p:pic>
        <p:nvPicPr>
          <p:cNvPr id="152" name="Picture 151">
            <a:extLst>
              <a:ext uri="{FF2B5EF4-FFF2-40B4-BE49-F238E27FC236}">
                <a16:creationId xmlns:a16="http://schemas.microsoft.com/office/drawing/2014/main" id="{1454F126-2748-4C4E-9A67-388263222CA1}"/>
              </a:ext>
            </a:extLst>
          </p:cNvPr>
          <p:cNvPicPr>
            <a:picLocks noChangeAspect="1"/>
          </p:cNvPicPr>
          <p:nvPr/>
        </p:nvPicPr>
        <p:blipFill>
          <a:blip r:embed="rId8"/>
          <a:stretch>
            <a:fillRect/>
          </a:stretch>
        </p:blipFill>
        <p:spPr>
          <a:xfrm>
            <a:off x="2922694" y="4437789"/>
            <a:ext cx="5063123" cy="418593"/>
          </a:xfrm>
          <a:prstGeom prst="rect">
            <a:avLst/>
          </a:prstGeom>
        </p:spPr>
      </p:pic>
      <p:grpSp>
        <p:nvGrpSpPr>
          <p:cNvPr id="188" name="Group 187">
            <a:extLst>
              <a:ext uri="{FF2B5EF4-FFF2-40B4-BE49-F238E27FC236}">
                <a16:creationId xmlns:a16="http://schemas.microsoft.com/office/drawing/2014/main" id="{05C942C3-DB05-5B4D-9E02-42D44B2E9336}"/>
              </a:ext>
            </a:extLst>
          </p:cNvPr>
          <p:cNvGrpSpPr/>
          <p:nvPr/>
        </p:nvGrpSpPr>
        <p:grpSpPr>
          <a:xfrm>
            <a:off x="3287215" y="1060035"/>
            <a:ext cx="3110549" cy="2432539"/>
            <a:chOff x="2375851" y="1381060"/>
            <a:chExt cx="4706531" cy="3759245"/>
          </a:xfrm>
        </p:grpSpPr>
        <p:sp>
          <p:nvSpPr>
            <p:cNvPr id="189" name="object 71">
              <a:extLst>
                <a:ext uri="{FF2B5EF4-FFF2-40B4-BE49-F238E27FC236}">
                  <a16:creationId xmlns:a16="http://schemas.microsoft.com/office/drawing/2014/main" id="{C372A708-932B-8446-A846-427D414B7D86}"/>
                </a:ext>
              </a:extLst>
            </p:cNvPr>
            <p:cNvSpPr/>
            <p:nvPr/>
          </p:nvSpPr>
          <p:spPr>
            <a:xfrm>
              <a:off x="6733304" y="4338550"/>
              <a:ext cx="349078" cy="356839"/>
            </a:xfrm>
            <a:custGeom>
              <a:avLst/>
              <a:gdLst/>
              <a:ahLst/>
              <a:cxnLst/>
              <a:rect l="l" t="t" r="r" b="b"/>
              <a:pathLst>
                <a:path w="87629" h="88264">
                  <a:moveTo>
                    <a:pt x="87480" y="87364"/>
                  </a:moveTo>
                  <a:lnTo>
                    <a:pt x="69984" y="87364"/>
                  </a:lnTo>
                  <a:lnTo>
                    <a:pt x="69068" y="76025"/>
                  </a:lnTo>
                  <a:lnTo>
                    <a:pt x="66418" y="65269"/>
                  </a:lnTo>
                  <a:lnTo>
                    <a:pt x="41338" y="30951"/>
                  </a:lnTo>
                  <a:lnTo>
                    <a:pt x="0" y="17466"/>
                  </a:lnTo>
                  <a:lnTo>
                    <a:pt x="0" y="0"/>
                  </a:lnTo>
                  <a:lnTo>
                    <a:pt x="41126" y="10239"/>
                  </a:lnTo>
                  <a:lnTo>
                    <a:pt x="71808" y="37459"/>
                  </a:lnTo>
                  <a:lnTo>
                    <a:pt x="86799" y="76408"/>
                  </a:lnTo>
                  <a:lnTo>
                    <a:pt x="87480" y="87364"/>
                  </a:lnTo>
                  <a:close/>
                </a:path>
                <a:path w="87629" h="88264">
                  <a:moveTo>
                    <a:pt x="57999" y="87364"/>
                  </a:moveTo>
                  <a:lnTo>
                    <a:pt x="40999" y="87364"/>
                  </a:lnTo>
                  <a:lnTo>
                    <a:pt x="39533" y="76484"/>
                  </a:lnTo>
                  <a:lnTo>
                    <a:pt x="35398" y="66705"/>
                  </a:lnTo>
                  <a:lnTo>
                    <a:pt x="28985" y="58418"/>
                  </a:lnTo>
                  <a:lnTo>
                    <a:pt x="20686" y="52015"/>
                  </a:lnTo>
                  <a:lnTo>
                    <a:pt x="10894" y="47886"/>
                  </a:lnTo>
                  <a:lnTo>
                    <a:pt x="0" y="46423"/>
                  </a:lnTo>
                  <a:lnTo>
                    <a:pt x="0" y="29451"/>
                  </a:lnTo>
                  <a:lnTo>
                    <a:pt x="37362" y="43070"/>
                  </a:lnTo>
                  <a:lnTo>
                    <a:pt x="57064" y="76953"/>
                  </a:lnTo>
                  <a:lnTo>
                    <a:pt x="57999" y="87364"/>
                  </a:lnTo>
                  <a:close/>
                </a:path>
                <a:path w="87629" h="88264">
                  <a:moveTo>
                    <a:pt x="14259" y="88005"/>
                  </a:moveTo>
                  <a:lnTo>
                    <a:pt x="9710" y="88005"/>
                  </a:lnTo>
                  <a:lnTo>
                    <a:pt x="2274" y="83748"/>
                  </a:lnTo>
                  <a:lnTo>
                    <a:pt x="0" y="79811"/>
                  </a:lnTo>
                  <a:lnTo>
                    <a:pt x="0" y="71296"/>
                  </a:lnTo>
                  <a:lnTo>
                    <a:pt x="2274" y="67360"/>
                  </a:lnTo>
                  <a:lnTo>
                    <a:pt x="9710" y="63102"/>
                  </a:lnTo>
                  <a:lnTo>
                    <a:pt x="14259" y="63102"/>
                  </a:lnTo>
                  <a:lnTo>
                    <a:pt x="21695" y="67360"/>
                  </a:lnTo>
                  <a:lnTo>
                    <a:pt x="23969" y="71296"/>
                  </a:lnTo>
                  <a:lnTo>
                    <a:pt x="23969" y="79811"/>
                  </a:lnTo>
                  <a:lnTo>
                    <a:pt x="21695" y="83748"/>
                  </a:lnTo>
                  <a:lnTo>
                    <a:pt x="14259" y="88005"/>
                  </a:lnTo>
                  <a:close/>
                </a:path>
              </a:pathLst>
            </a:custGeom>
            <a:solidFill>
              <a:srgbClr val="000000"/>
            </a:solidFill>
          </p:spPr>
          <p:txBody>
            <a:bodyPr wrap="square" lIns="0" tIns="0" rIns="0" bIns="0" rtlCol="0"/>
            <a:lstStyle/>
            <a:p>
              <a:endParaRPr/>
            </a:p>
          </p:txBody>
        </p:sp>
        <p:sp>
          <p:nvSpPr>
            <p:cNvPr id="190" name="object 72">
              <a:extLst>
                <a:ext uri="{FF2B5EF4-FFF2-40B4-BE49-F238E27FC236}">
                  <a16:creationId xmlns:a16="http://schemas.microsoft.com/office/drawing/2014/main" id="{1F86504A-BF04-074F-9789-D1D00A248606}"/>
                </a:ext>
              </a:extLst>
            </p:cNvPr>
            <p:cNvSpPr/>
            <p:nvPr/>
          </p:nvSpPr>
          <p:spPr>
            <a:xfrm>
              <a:off x="6698095" y="1824557"/>
              <a:ext cx="349078" cy="356839"/>
            </a:xfrm>
            <a:custGeom>
              <a:avLst/>
              <a:gdLst/>
              <a:ahLst/>
              <a:cxnLst/>
              <a:rect l="l" t="t" r="r" b="b"/>
              <a:pathLst>
                <a:path w="87629" h="88264">
                  <a:moveTo>
                    <a:pt x="87480" y="87364"/>
                  </a:moveTo>
                  <a:lnTo>
                    <a:pt x="69984" y="87364"/>
                  </a:lnTo>
                  <a:lnTo>
                    <a:pt x="69068" y="76025"/>
                  </a:lnTo>
                  <a:lnTo>
                    <a:pt x="66418" y="65269"/>
                  </a:lnTo>
                  <a:lnTo>
                    <a:pt x="41338" y="30951"/>
                  </a:lnTo>
                  <a:lnTo>
                    <a:pt x="0" y="17466"/>
                  </a:lnTo>
                  <a:lnTo>
                    <a:pt x="0" y="0"/>
                  </a:lnTo>
                  <a:lnTo>
                    <a:pt x="41126" y="10239"/>
                  </a:lnTo>
                  <a:lnTo>
                    <a:pt x="71808" y="37459"/>
                  </a:lnTo>
                  <a:lnTo>
                    <a:pt x="86799" y="76408"/>
                  </a:lnTo>
                  <a:lnTo>
                    <a:pt x="87480" y="87364"/>
                  </a:lnTo>
                  <a:close/>
                </a:path>
                <a:path w="87629" h="88264">
                  <a:moveTo>
                    <a:pt x="57999" y="87364"/>
                  </a:moveTo>
                  <a:lnTo>
                    <a:pt x="40999" y="87364"/>
                  </a:lnTo>
                  <a:lnTo>
                    <a:pt x="39533" y="76484"/>
                  </a:lnTo>
                  <a:lnTo>
                    <a:pt x="35398" y="66705"/>
                  </a:lnTo>
                  <a:lnTo>
                    <a:pt x="28985" y="58418"/>
                  </a:lnTo>
                  <a:lnTo>
                    <a:pt x="20686" y="52015"/>
                  </a:lnTo>
                  <a:lnTo>
                    <a:pt x="10894" y="47886"/>
                  </a:lnTo>
                  <a:lnTo>
                    <a:pt x="0" y="46423"/>
                  </a:lnTo>
                  <a:lnTo>
                    <a:pt x="0" y="29451"/>
                  </a:lnTo>
                  <a:lnTo>
                    <a:pt x="37362" y="43070"/>
                  </a:lnTo>
                  <a:lnTo>
                    <a:pt x="57064" y="76952"/>
                  </a:lnTo>
                  <a:lnTo>
                    <a:pt x="57999" y="87364"/>
                  </a:lnTo>
                  <a:close/>
                </a:path>
                <a:path w="87629" h="88264">
                  <a:moveTo>
                    <a:pt x="14259" y="88005"/>
                  </a:moveTo>
                  <a:lnTo>
                    <a:pt x="9710" y="88005"/>
                  </a:lnTo>
                  <a:lnTo>
                    <a:pt x="2274" y="83748"/>
                  </a:lnTo>
                  <a:lnTo>
                    <a:pt x="0" y="79811"/>
                  </a:lnTo>
                  <a:lnTo>
                    <a:pt x="0" y="71296"/>
                  </a:lnTo>
                  <a:lnTo>
                    <a:pt x="2274" y="67360"/>
                  </a:lnTo>
                  <a:lnTo>
                    <a:pt x="9710" y="63102"/>
                  </a:lnTo>
                  <a:lnTo>
                    <a:pt x="14259" y="63102"/>
                  </a:lnTo>
                  <a:lnTo>
                    <a:pt x="21695" y="67360"/>
                  </a:lnTo>
                  <a:lnTo>
                    <a:pt x="23969" y="71296"/>
                  </a:lnTo>
                  <a:lnTo>
                    <a:pt x="23969" y="79811"/>
                  </a:lnTo>
                  <a:lnTo>
                    <a:pt x="21695" y="83748"/>
                  </a:lnTo>
                  <a:lnTo>
                    <a:pt x="14259" y="88005"/>
                  </a:lnTo>
                  <a:close/>
                </a:path>
              </a:pathLst>
            </a:custGeom>
            <a:solidFill>
              <a:srgbClr val="000000"/>
            </a:solidFill>
          </p:spPr>
          <p:txBody>
            <a:bodyPr wrap="square" lIns="0" tIns="0" rIns="0" bIns="0" rtlCol="0"/>
            <a:lstStyle/>
            <a:p>
              <a:endParaRPr/>
            </a:p>
          </p:txBody>
        </p:sp>
        <p:sp>
          <p:nvSpPr>
            <p:cNvPr id="191" name="object 73">
              <a:extLst>
                <a:ext uri="{FF2B5EF4-FFF2-40B4-BE49-F238E27FC236}">
                  <a16:creationId xmlns:a16="http://schemas.microsoft.com/office/drawing/2014/main" id="{A6D5FB6F-573E-384B-A142-5A7191E411F1}"/>
                </a:ext>
              </a:extLst>
            </p:cNvPr>
            <p:cNvSpPr/>
            <p:nvPr/>
          </p:nvSpPr>
          <p:spPr>
            <a:xfrm>
              <a:off x="4462425" y="2508515"/>
              <a:ext cx="493262" cy="336302"/>
            </a:xfrm>
            <a:custGeom>
              <a:avLst/>
              <a:gdLst/>
              <a:ahLst/>
              <a:cxnLst/>
              <a:rect l="l" t="t" r="r" b="b"/>
              <a:pathLst>
                <a:path w="123825" h="83185">
                  <a:moveTo>
                    <a:pt x="123633" y="25411"/>
                  </a:moveTo>
                  <a:lnTo>
                    <a:pt x="111262" y="37783"/>
                  </a:lnTo>
                  <a:lnTo>
                    <a:pt x="102596" y="30413"/>
                  </a:lnTo>
                  <a:lnTo>
                    <a:pt x="93116" y="24681"/>
                  </a:lnTo>
                  <a:lnTo>
                    <a:pt x="83025" y="20589"/>
                  </a:lnTo>
                  <a:lnTo>
                    <a:pt x="72526" y="18137"/>
                  </a:lnTo>
                  <a:lnTo>
                    <a:pt x="61822" y="17323"/>
                  </a:lnTo>
                  <a:lnTo>
                    <a:pt x="51116" y="18149"/>
                  </a:lnTo>
                  <a:lnTo>
                    <a:pt x="40613" y="20614"/>
                  </a:lnTo>
                  <a:lnTo>
                    <a:pt x="30516" y="24718"/>
                  </a:lnTo>
                  <a:lnTo>
                    <a:pt x="21027" y="30462"/>
                  </a:lnTo>
                  <a:lnTo>
                    <a:pt x="12351" y="37845"/>
                  </a:lnTo>
                  <a:lnTo>
                    <a:pt x="0" y="25494"/>
                  </a:lnTo>
                  <a:lnTo>
                    <a:pt x="36321" y="3653"/>
                  </a:lnTo>
                  <a:lnTo>
                    <a:pt x="67000" y="0"/>
                  </a:lnTo>
                  <a:lnTo>
                    <a:pt x="77263" y="1205"/>
                  </a:lnTo>
                  <a:lnTo>
                    <a:pt x="87351" y="3623"/>
                  </a:lnTo>
                  <a:lnTo>
                    <a:pt x="97148" y="7253"/>
                  </a:lnTo>
                  <a:lnTo>
                    <a:pt x="106538" y="12094"/>
                  </a:lnTo>
                  <a:lnTo>
                    <a:pt x="115405" y="18147"/>
                  </a:lnTo>
                  <a:lnTo>
                    <a:pt x="123633" y="25411"/>
                  </a:lnTo>
                  <a:close/>
                </a:path>
                <a:path w="123825" h="83185">
                  <a:moveTo>
                    <a:pt x="102787" y="46258"/>
                  </a:moveTo>
                  <a:lnTo>
                    <a:pt x="90766" y="58279"/>
                  </a:lnTo>
                  <a:lnTo>
                    <a:pt x="82037" y="51622"/>
                  </a:lnTo>
                  <a:lnTo>
                    <a:pt x="72198" y="47631"/>
                  </a:lnTo>
                  <a:lnTo>
                    <a:pt x="61804" y="46306"/>
                  </a:lnTo>
                  <a:lnTo>
                    <a:pt x="51407" y="47647"/>
                  </a:lnTo>
                  <a:lnTo>
                    <a:pt x="41563" y="51651"/>
                  </a:lnTo>
                  <a:lnTo>
                    <a:pt x="32826" y="58320"/>
                  </a:lnTo>
                  <a:lnTo>
                    <a:pt x="20825" y="46319"/>
                  </a:lnTo>
                  <a:lnTo>
                    <a:pt x="56874" y="29530"/>
                  </a:lnTo>
                  <a:lnTo>
                    <a:pt x="66753" y="29521"/>
                  </a:lnTo>
                  <a:lnTo>
                    <a:pt x="76516" y="31189"/>
                  </a:lnTo>
                  <a:lnTo>
                    <a:pt x="85930" y="34534"/>
                  </a:lnTo>
                  <a:lnTo>
                    <a:pt x="94764" y="39557"/>
                  </a:lnTo>
                  <a:lnTo>
                    <a:pt x="102787" y="46258"/>
                  </a:lnTo>
                  <a:close/>
                </a:path>
                <a:path w="123825" h="83185">
                  <a:moveTo>
                    <a:pt x="72312" y="77640"/>
                  </a:moveTo>
                  <a:lnTo>
                    <a:pt x="69095" y="80857"/>
                  </a:lnTo>
                  <a:lnTo>
                    <a:pt x="60827" y="83104"/>
                  </a:lnTo>
                  <a:lnTo>
                    <a:pt x="56435" y="81929"/>
                  </a:lnTo>
                  <a:lnTo>
                    <a:pt x="50414" y="75908"/>
                  </a:lnTo>
                  <a:lnTo>
                    <a:pt x="49239" y="71516"/>
                  </a:lnTo>
                  <a:lnTo>
                    <a:pt x="51486" y="63248"/>
                  </a:lnTo>
                  <a:lnTo>
                    <a:pt x="54703" y="60031"/>
                  </a:lnTo>
                  <a:lnTo>
                    <a:pt x="62971" y="57784"/>
                  </a:lnTo>
                  <a:lnTo>
                    <a:pt x="67363" y="58959"/>
                  </a:lnTo>
                  <a:lnTo>
                    <a:pt x="73384" y="64980"/>
                  </a:lnTo>
                  <a:lnTo>
                    <a:pt x="74559" y="69372"/>
                  </a:lnTo>
                  <a:lnTo>
                    <a:pt x="72312" y="77640"/>
                  </a:lnTo>
                  <a:close/>
                </a:path>
              </a:pathLst>
            </a:custGeom>
            <a:solidFill>
              <a:srgbClr val="000000"/>
            </a:solidFill>
          </p:spPr>
          <p:txBody>
            <a:bodyPr wrap="square" lIns="0" tIns="0" rIns="0" bIns="0" rtlCol="0"/>
            <a:lstStyle/>
            <a:p>
              <a:endParaRPr/>
            </a:p>
          </p:txBody>
        </p:sp>
        <p:sp>
          <p:nvSpPr>
            <p:cNvPr id="192" name="object 74">
              <a:extLst>
                <a:ext uri="{FF2B5EF4-FFF2-40B4-BE49-F238E27FC236}">
                  <a16:creationId xmlns:a16="http://schemas.microsoft.com/office/drawing/2014/main" id="{9109D8A2-F171-5D49-B5DA-77CA699DFAE4}"/>
                </a:ext>
              </a:extLst>
            </p:cNvPr>
            <p:cNvSpPr/>
            <p:nvPr/>
          </p:nvSpPr>
          <p:spPr>
            <a:xfrm>
              <a:off x="2375851" y="4373746"/>
              <a:ext cx="351607" cy="354272"/>
            </a:xfrm>
            <a:custGeom>
              <a:avLst/>
              <a:gdLst/>
              <a:ahLst/>
              <a:cxnLst/>
              <a:rect l="l" t="t" r="r" b="b"/>
              <a:pathLst>
                <a:path w="88264" h="87630">
                  <a:moveTo>
                    <a:pt x="87364" y="0"/>
                  </a:moveTo>
                  <a:lnTo>
                    <a:pt x="87364" y="17496"/>
                  </a:lnTo>
                  <a:lnTo>
                    <a:pt x="76025" y="18411"/>
                  </a:lnTo>
                  <a:lnTo>
                    <a:pt x="65269" y="21062"/>
                  </a:lnTo>
                  <a:lnTo>
                    <a:pt x="30951" y="46142"/>
                  </a:lnTo>
                  <a:lnTo>
                    <a:pt x="17466" y="87480"/>
                  </a:lnTo>
                  <a:lnTo>
                    <a:pt x="0" y="87480"/>
                  </a:lnTo>
                  <a:lnTo>
                    <a:pt x="10239" y="46353"/>
                  </a:lnTo>
                  <a:lnTo>
                    <a:pt x="37459" y="15672"/>
                  </a:lnTo>
                  <a:lnTo>
                    <a:pt x="76408" y="681"/>
                  </a:lnTo>
                  <a:lnTo>
                    <a:pt x="87364" y="0"/>
                  </a:lnTo>
                  <a:close/>
                </a:path>
                <a:path w="88264" h="87630">
                  <a:moveTo>
                    <a:pt x="87364" y="29480"/>
                  </a:moveTo>
                  <a:lnTo>
                    <a:pt x="87364" y="46481"/>
                  </a:lnTo>
                  <a:lnTo>
                    <a:pt x="76484" y="47946"/>
                  </a:lnTo>
                  <a:lnTo>
                    <a:pt x="66705" y="52082"/>
                  </a:lnTo>
                  <a:lnTo>
                    <a:pt x="58418" y="58495"/>
                  </a:lnTo>
                  <a:lnTo>
                    <a:pt x="52015" y="66794"/>
                  </a:lnTo>
                  <a:lnTo>
                    <a:pt x="47886" y="76586"/>
                  </a:lnTo>
                  <a:lnTo>
                    <a:pt x="46423" y="87480"/>
                  </a:lnTo>
                  <a:lnTo>
                    <a:pt x="29451" y="87480"/>
                  </a:lnTo>
                  <a:lnTo>
                    <a:pt x="43070" y="50118"/>
                  </a:lnTo>
                  <a:lnTo>
                    <a:pt x="76953" y="30415"/>
                  </a:lnTo>
                  <a:lnTo>
                    <a:pt x="87364" y="29480"/>
                  </a:lnTo>
                  <a:close/>
                </a:path>
                <a:path w="88264" h="87630">
                  <a:moveTo>
                    <a:pt x="88005" y="73221"/>
                  </a:moveTo>
                  <a:lnTo>
                    <a:pt x="88005" y="77770"/>
                  </a:lnTo>
                  <a:lnTo>
                    <a:pt x="83748" y="85206"/>
                  </a:lnTo>
                  <a:lnTo>
                    <a:pt x="79811" y="87480"/>
                  </a:lnTo>
                  <a:lnTo>
                    <a:pt x="71296" y="87480"/>
                  </a:lnTo>
                  <a:lnTo>
                    <a:pt x="67360" y="85206"/>
                  </a:lnTo>
                  <a:lnTo>
                    <a:pt x="63102" y="77770"/>
                  </a:lnTo>
                  <a:lnTo>
                    <a:pt x="63102" y="73221"/>
                  </a:lnTo>
                  <a:lnTo>
                    <a:pt x="67360" y="65785"/>
                  </a:lnTo>
                  <a:lnTo>
                    <a:pt x="71296" y="63510"/>
                  </a:lnTo>
                  <a:lnTo>
                    <a:pt x="79811" y="63510"/>
                  </a:lnTo>
                  <a:lnTo>
                    <a:pt x="83748" y="65785"/>
                  </a:lnTo>
                  <a:lnTo>
                    <a:pt x="88005" y="73221"/>
                  </a:lnTo>
                  <a:close/>
                </a:path>
              </a:pathLst>
            </a:custGeom>
            <a:solidFill>
              <a:srgbClr val="000000"/>
            </a:solidFill>
          </p:spPr>
          <p:txBody>
            <a:bodyPr wrap="square" lIns="0" tIns="0" rIns="0" bIns="0" rtlCol="0"/>
            <a:lstStyle/>
            <a:p>
              <a:endParaRPr/>
            </a:p>
          </p:txBody>
        </p:sp>
        <p:sp>
          <p:nvSpPr>
            <p:cNvPr id="193" name="object 75">
              <a:extLst>
                <a:ext uri="{FF2B5EF4-FFF2-40B4-BE49-F238E27FC236}">
                  <a16:creationId xmlns:a16="http://schemas.microsoft.com/office/drawing/2014/main" id="{635F19C0-C6B1-7D45-A28C-9E6B4EE91EED}"/>
                </a:ext>
              </a:extLst>
            </p:cNvPr>
            <p:cNvSpPr/>
            <p:nvPr/>
          </p:nvSpPr>
          <p:spPr>
            <a:xfrm>
              <a:off x="2382133" y="1799415"/>
              <a:ext cx="351607" cy="354272"/>
            </a:xfrm>
            <a:custGeom>
              <a:avLst/>
              <a:gdLst/>
              <a:ahLst/>
              <a:cxnLst/>
              <a:rect l="l" t="t" r="r" b="b"/>
              <a:pathLst>
                <a:path w="88264" h="87630">
                  <a:moveTo>
                    <a:pt x="87364" y="0"/>
                  </a:moveTo>
                  <a:lnTo>
                    <a:pt x="87364" y="17496"/>
                  </a:lnTo>
                  <a:lnTo>
                    <a:pt x="76025" y="18411"/>
                  </a:lnTo>
                  <a:lnTo>
                    <a:pt x="65269" y="21062"/>
                  </a:lnTo>
                  <a:lnTo>
                    <a:pt x="30951" y="46142"/>
                  </a:lnTo>
                  <a:lnTo>
                    <a:pt x="17466" y="87480"/>
                  </a:lnTo>
                  <a:lnTo>
                    <a:pt x="0" y="87480"/>
                  </a:lnTo>
                  <a:lnTo>
                    <a:pt x="10239" y="46353"/>
                  </a:lnTo>
                  <a:lnTo>
                    <a:pt x="37459" y="15672"/>
                  </a:lnTo>
                  <a:lnTo>
                    <a:pt x="76408" y="681"/>
                  </a:lnTo>
                  <a:lnTo>
                    <a:pt x="87364" y="0"/>
                  </a:lnTo>
                  <a:close/>
                </a:path>
                <a:path w="88264" h="87630">
                  <a:moveTo>
                    <a:pt x="87364" y="29480"/>
                  </a:moveTo>
                  <a:lnTo>
                    <a:pt x="87364" y="46481"/>
                  </a:lnTo>
                  <a:lnTo>
                    <a:pt x="76484" y="47946"/>
                  </a:lnTo>
                  <a:lnTo>
                    <a:pt x="66705" y="52082"/>
                  </a:lnTo>
                  <a:lnTo>
                    <a:pt x="58418" y="58495"/>
                  </a:lnTo>
                  <a:lnTo>
                    <a:pt x="52015" y="66794"/>
                  </a:lnTo>
                  <a:lnTo>
                    <a:pt x="47886" y="76586"/>
                  </a:lnTo>
                  <a:lnTo>
                    <a:pt x="46423" y="87480"/>
                  </a:lnTo>
                  <a:lnTo>
                    <a:pt x="29451" y="87480"/>
                  </a:lnTo>
                  <a:lnTo>
                    <a:pt x="43070" y="50118"/>
                  </a:lnTo>
                  <a:lnTo>
                    <a:pt x="76952" y="30415"/>
                  </a:lnTo>
                  <a:lnTo>
                    <a:pt x="87364" y="29480"/>
                  </a:lnTo>
                  <a:close/>
                </a:path>
                <a:path w="88264" h="87630">
                  <a:moveTo>
                    <a:pt x="88005" y="73221"/>
                  </a:moveTo>
                  <a:lnTo>
                    <a:pt x="88005" y="77770"/>
                  </a:lnTo>
                  <a:lnTo>
                    <a:pt x="83748" y="85206"/>
                  </a:lnTo>
                  <a:lnTo>
                    <a:pt x="79811" y="87480"/>
                  </a:lnTo>
                  <a:lnTo>
                    <a:pt x="71296" y="87480"/>
                  </a:lnTo>
                  <a:lnTo>
                    <a:pt x="67360" y="85206"/>
                  </a:lnTo>
                  <a:lnTo>
                    <a:pt x="63102" y="77770"/>
                  </a:lnTo>
                  <a:lnTo>
                    <a:pt x="63102" y="73221"/>
                  </a:lnTo>
                  <a:lnTo>
                    <a:pt x="67360" y="65785"/>
                  </a:lnTo>
                  <a:lnTo>
                    <a:pt x="71296" y="63510"/>
                  </a:lnTo>
                  <a:lnTo>
                    <a:pt x="79811" y="63510"/>
                  </a:lnTo>
                  <a:lnTo>
                    <a:pt x="83748" y="65785"/>
                  </a:lnTo>
                  <a:lnTo>
                    <a:pt x="88005" y="73221"/>
                  </a:lnTo>
                  <a:close/>
                </a:path>
              </a:pathLst>
            </a:custGeom>
            <a:solidFill>
              <a:srgbClr val="000000"/>
            </a:solidFill>
          </p:spPr>
          <p:txBody>
            <a:bodyPr wrap="square" lIns="0" tIns="0" rIns="0" bIns="0" rtlCol="0"/>
            <a:lstStyle/>
            <a:p>
              <a:endParaRPr/>
            </a:p>
          </p:txBody>
        </p:sp>
        <p:sp>
          <p:nvSpPr>
            <p:cNvPr id="194" name="object 56">
              <a:extLst>
                <a:ext uri="{FF2B5EF4-FFF2-40B4-BE49-F238E27FC236}">
                  <a16:creationId xmlns:a16="http://schemas.microsoft.com/office/drawing/2014/main" id="{0B593294-6439-A746-9B29-AD0FF9170ECD}"/>
                </a:ext>
              </a:extLst>
            </p:cNvPr>
            <p:cNvSpPr/>
            <p:nvPr/>
          </p:nvSpPr>
          <p:spPr>
            <a:xfrm>
              <a:off x="2743792" y="4197193"/>
              <a:ext cx="929284" cy="943112"/>
            </a:xfrm>
            <a:prstGeom prst="rect">
              <a:avLst/>
            </a:prstGeom>
            <a:blipFill>
              <a:blip r:embed="rId9" cstate="print"/>
              <a:stretch>
                <a:fillRect/>
              </a:stretch>
            </a:blipFill>
          </p:spPr>
          <p:txBody>
            <a:bodyPr wrap="square" lIns="0" tIns="0" rIns="0" bIns="0" rtlCol="0"/>
            <a:lstStyle/>
            <a:p>
              <a:endParaRPr/>
            </a:p>
          </p:txBody>
        </p:sp>
        <p:sp>
          <p:nvSpPr>
            <p:cNvPr id="195" name="object 59">
              <a:extLst>
                <a:ext uri="{FF2B5EF4-FFF2-40B4-BE49-F238E27FC236}">
                  <a16:creationId xmlns:a16="http://schemas.microsoft.com/office/drawing/2014/main" id="{C0462C41-82D9-4E42-B6A0-645E66316C56}"/>
                </a:ext>
              </a:extLst>
            </p:cNvPr>
            <p:cNvSpPr/>
            <p:nvPr/>
          </p:nvSpPr>
          <p:spPr>
            <a:xfrm>
              <a:off x="5740908" y="1645797"/>
              <a:ext cx="929284" cy="943112"/>
            </a:xfrm>
            <a:prstGeom prst="rect">
              <a:avLst/>
            </a:prstGeom>
            <a:blipFill>
              <a:blip r:embed="rId9" cstate="print"/>
              <a:stretch>
                <a:fillRect/>
              </a:stretch>
            </a:blipFill>
          </p:spPr>
          <p:txBody>
            <a:bodyPr wrap="square" lIns="0" tIns="0" rIns="0" bIns="0" rtlCol="0"/>
            <a:lstStyle/>
            <a:p>
              <a:endParaRPr/>
            </a:p>
          </p:txBody>
        </p:sp>
        <p:sp>
          <p:nvSpPr>
            <p:cNvPr id="196" name="object 63">
              <a:extLst>
                <a:ext uri="{FF2B5EF4-FFF2-40B4-BE49-F238E27FC236}">
                  <a16:creationId xmlns:a16="http://schemas.microsoft.com/office/drawing/2014/main" id="{BC485830-166E-9041-AA15-71E094FAE82D}"/>
                </a:ext>
              </a:extLst>
            </p:cNvPr>
            <p:cNvSpPr/>
            <p:nvPr/>
          </p:nvSpPr>
          <p:spPr>
            <a:xfrm flipH="1">
              <a:off x="3166174" y="2607236"/>
              <a:ext cx="45719" cy="1571630"/>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grpSp>
          <p:nvGrpSpPr>
            <p:cNvPr id="197" name="Group 196">
              <a:extLst>
                <a:ext uri="{FF2B5EF4-FFF2-40B4-BE49-F238E27FC236}">
                  <a16:creationId xmlns:a16="http://schemas.microsoft.com/office/drawing/2014/main" id="{78920AD7-EF6A-A749-B679-444EC5FAD42B}"/>
                </a:ext>
              </a:extLst>
            </p:cNvPr>
            <p:cNvGrpSpPr/>
            <p:nvPr/>
          </p:nvGrpSpPr>
          <p:grpSpPr>
            <a:xfrm>
              <a:off x="5199501" y="3765816"/>
              <a:ext cx="424852" cy="452575"/>
              <a:chOff x="5199501" y="3765816"/>
              <a:chExt cx="424852" cy="452575"/>
            </a:xfrm>
          </p:grpSpPr>
          <p:grpSp>
            <p:nvGrpSpPr>
              <p:cNvPr id="214" name="Group 213">
                <a:extLst>
                  <a:ext uri="{FF2B5EF4-FFF2-40B4-BE49-F238E27FC236}">
                    <a16:creationId xmlns:a16="http://schemas.microsoft.com/office/drawing/2014/main" id="{8D6D57D2-5D76-FD4B-BD6D-46D9A19FEB50}"/>
                  </a:ext>
                </a:extLst>
              </p:cNvPr>
              <p:cNvGrpSpPr/>
              <p:nvPr/>
            </p:nvGrpSpPr>
            <p:grpSpPr>
              <a:xfrm>
                <a:off x="5199501" y="3765816"/>
                <a:ext cx="116355" cy="118087"/>
                <a:chOff x="3757964" y="3172965"/>
                <a:chExt cx="116355" cy="118087"/>
              </a:xfrm>
            </p:grpSpPr>
            <p:sp>
              <p:nvSpPr>
                <p:cNvPr id="221" name="object 67">
                  <a:extLst>
                    <a:ext uri="{FF2B5EF4-FFF2-40B4-BE49-F238E27FC236}">
                      <a16:creationId xmlns:a16="http://schemas.microsoft.com/office/drawing/2014/main" id="{ED0DD5BB-22E4-B443-8EC3-9463C3CE9046}"/>
                    </a:ext>
                  </a:extLst>
                </p:cNvPr>
                <p:cNvSpPr/>
                <p:nvPr/>
              </p:nvSpPr>
              <p:spPr>
                <a:xfrm>
                  <a:off x="3758159" y="3172965"/>
                  <a:ext cx="116160" cy="117888"/>
                </a:xfrm>
                <a:prstGeom prst="rect">
                  <a:avLst/>
                </a:prstGeom>
                <a:blipFill>
                  <a:blip r:embed="rId10" cstate="print"/>
                  <a:stretch>
                    <a:fillRect/>
                  </a:stretch>
                </a:blipFill>
              </p:spPr>
              <p:txBody>
                <a:bodyPr wrap="square" lIns="0" tIns="0" rIns="0" bIns="0" rtlCol="0"/>
                <a:lstStyle/>
                <a:p>
                  <a:endParaRPr/>
                </a:p>
              </p:txBody>
            </p:sp>
            <p:sp>
              <p:nvSpPr>
                <p:cNvPr id="222" name="object 68">
                  <a:extLst>
                    <a:ext uri="{FF2B5EF4-FFF2-40B4-BE49-F238E27FC236}">
                      <a16:creationId xmlns:a16="http://schemas.microsoft.com/office/drawing/2014/main" id="{02A27376-A3F8-144C-AF1D-C293BB7FBAAF}"/>
                    </a:ext>
                  </a:extLst>
                </p:cNvPr>
                <p:cNvSpPr/>
                <p:nvPr/>
              </p:nvSpPr>
              <p:spPr>
                <a:xfrm>
                  <a:off x="3757964" y="3172965"/>
                  <a:ext cx="116355" cy="118087"/>
                </a:xfrm>
                <a:custGeom>
                  <a:avLst/>
                  <a:gdLst/>
                  <a:ahLst/>
                  <a:cxnLst/>
                  <a:rect l="l" t="t" r="r" b="b"/>
                  <a:pathLst>
                    <a:path w="29210" h="29210">
                      <a:moveTo>
                        <a:pt x="29160" y="14580"/>
                      </a:moveTo>
                      <a:lnTo>
                        <a:pt x="29160" y="24300"/>
                      </a:lnTo>
                      <a:lnTo>
                        <a:pt x="24300" y="29160"/>
                      </a:lnTo>
                      <a:lnTo>
                        <a:pt x="14580" y="29160"/>
                      </a:lnTo>
                      <a:lnTo>
                        <a:pt x="4860" y="29160"/>
                      </a:lnTo>
                      <a:lnTo>
                        <a:pt x="0" y="24300"/>
                      </a:lnTo>
                      <a:lnTo>
                        <a:pt x="0" y="14580"/>
                      </a:lnTo>
                      <a:lnTo>
                        <a:pt x="0" y="4860"/>
                      </a:lnTo>
                      <a:lnTo>
                        <a:pt x="4860" y="0"/>
                      </a:lnTo>
                      <a:lnTo>
                        <a:pt x="14580" y="0"/>
                      </a:lnTo>
                      <a:lnTo>
                        <a:pt x="24300" y="0"/>
                      </a:lnTo>
                      <a:lnTo>
                        <a:pt x="29160" y="4860"/>
                      </a:lnTo>
                      <a:lnTo>
                        <a:pt x="29160" y="14580"/>
                      </a:lnTo>
                      <a:close/>
                    </a:path>
                  </a:pathLst>
                </a:custGeom>
                <a:ln w="3175">
                  <a:solidFill>
                    <a:srgbClr val="6C8EBE"/>
                  </a:solidFill>
                </a:ln>
              </p:spPr>
              <p:txBody>
                <a:bodyPr wrap="square" lIns="0" tIns="0" rIns="0" bIns="0" rtlCol="0"/>
                <a:lstStyle/>
                <a:p>
                  <a:endParaRPr/>
                </a:p>
              </p:txBody>
            </p:sp>
          </p:grpSp>
          <p:grpSp>
            <p:nvGrpSpPr>
              <p:cNvPr id="215" name="Group 214">
                <a:extLst>
                  <a:ext uri="{FF2B5EF4-FFF2-40B4-BE49-F238E27FC236}">
                    <a16:creationId xmlns:a16="http://schemas.microsoft.com/office/drawing/2014/main" id="{3A093C92-A8EF-9A46-9404-D1439C3A31B1}"/>
                  </a:ext>
                </a:extLst>
              </p:cNvPr>
              <p:cNvGrpSpPr/>
              <p:nvPr/>
            </p:nvGrpSpPr>
            <p:grpSpPr>
              <a:xfrm>
                <a:off x="5502698" y="4099614"/>
                <a:ext cx="121655" cy="118777"/>
                <a:chOff x="4171348" y="3252634"/>
                <a:chExt cx="121655" cy="118777"/>
              </a:xfrm>
            </p:grpSpPr>
            <p:sp>
              <p:nvSpPr>
                <p:cNvPr id="219" name="object 66">
                  <a:extLst>
                    <a:ext uri="{FF2B5EF4-FFF2-40B4-BE49-F238E27FC236}">
                      <a16:creationId xmlns:a16="http://schemas.microsoft.com/office/drawing/2014/main" id="{97278622-4B3B-E04D-880E-CDBE48686960}"/>
                    </a:ext>
                  </a:extLst>
                </p:cNvPr>
                <p:cNvSpPr/>
                <p:nvPr/>
              </p:nvSpPr>
              <p:spPr>
                <a:xfrm>
                  <a:off x="4176648" y="3253324"/>
                  <a:ext cx="116355" cy="118087"/>
                </a:xfrm>
                <a:custGeom>
                  <a:avLst/>
                  <a:gdLst/>
                  <a:ahLst/>
                  <a:cxnLst/>
                  <a:rect l="l" t="t" r="r" b="b"/>
                  <a:pathLst>
                    <a:path w="29210" h="29210">
                      <a:moveTo>
                        <a:pt x="29160" y="14580"/>
                      </a:moveTo>
                      <a:lnTo>
                        <a:pt x="29160" y="24300"/>
                      </a:lnTo>
                      <a:lnTo>
                        <a:pt x="24300" y="29160"/>
                      </a:lnTo>
                      <a:lnTo>
                        <a:pt x="14580" y="29160"/>
                      </a:lnTo>
                      <a:lnTo>
                        <a:pt x="4860" y="29160"/>
                      </a:lnTo>
                      <a:lnTo>
                        <a:pt x="0" y="24300"/>
                      </a:lnTo>
                      <a:lnTo>
                        <a:pt x="0" y="14580"/>
                      </a:lnTo>
                      <a:lnTo>
                        <a:pt x="0" y="4860"/>
                      </a:lnTo>
                      <a:lnTo>
                        <a:pt x="4860" y="0"/>
                      </a:lnTo>
                      <a:lnTo>
                        <a:pt x="14580" y="0"/>
                      </a:lnTo>
                      <a:lnTo>
                        <a:pt x="24300" y="0"/>
                      </a:lnTo>
                      <a:lnTo>
                        <a:pt x="29160" y="4860"/>
                      </a:lnTo>
                      <a:lnTo>
                        <a:pt x="29160" y="14580"/>
                      </a:lnTo>
                      <a:close/>
                    </a:path>
                  </a:pathLst>
                </a:custGeom>
                <a:ln w="3175">
                  <a:solidFill>
                    <a:srgbClr val="6C8EBE"/>
                  </a:solidFill>
                </a:ln>
              </p:spPr>
              <p:txBody>
                <a:bodyPr wrap="square" lIns="0" tIns="0" rIns="0" bIns="0" rtlCol="0"/>
                <a:lstStyle/>
                <a:p>
                  <a:endParaRPr/>
                </a:p>
              </p:txBody>
            </p:sp>
            <p:sp>
              <p:nvSpPr>
                <p:cNvPr id="220" name="object 69">
                  <a:extLst>
                    <a:ext uri="{FF2B5EF4-FFF2-40B4-BE49-F238E27FC236}">
                      <a16:creationId xmlns:a16="http://schemas.microsoft.com/office/drawing/2014/main" id="{E437FA4A-3ABD-FB45-8B8A-60C31D341A54}"/>
                    </a:ext>
                  </a:extLst>
                </p:cNvPr>
                <p:cNvSpPr/>
                <p:nvPr/>
              </p:nvSpPr>
              <p:spPr>
                <a:xfrm>
                  <a:off x="4171348" y="3252634"/>
                  <a:ext cx="116160" cy="117888"/>
                </a:xfrm>
                <a:prstGeom prst="rect">
                  <a:avLst/>
                </a:prstGeom>
                <a:blipFill>
                  <a:blip r:embed="rId10" cstate="print"/>
                  <a:stretch>
                    <a:fillRect/>
                  </a:stretch>
                </a:blipFill>
              </p:spPr>
              <p:txBody>
                <a:bodyPr wrap="square" lIns="0" tIns="0" rIns="0" bIns="0" rtlCol="0"/>
                <a:lstStyle/>
                <a:p>
                  <a:endParaRPr/>
                </a:p>
              </p:txBody>
            </p:sp>
          </p:grpSp>
          <p:grpSp>
            <p:nvGrpSpPr>
              <p:cNvPr id="216" name="Group 215">
                <a:extLst>
                  <a:ext uri="{FF2B5EF4-FFF2-40B4-BE49-F238E27FC236}">
                    <a16:creationId xmlns:a16="http://schemas.microsoft.com/office/drawing/2014/main" id="{7654FAC0-23DF-6D4F-A2C8-64F20FE84662}"/>
                  </a:ext>
                </a:extLst>
              </p:cNvPr>
              <p:cNvGrpSpPr/>
              <p:nvPr/>
            </p:nvGrpSpPr>
            <p:grpSpPr>
              <a:xfrm>
                <a:off x="5343900" y="3947791"/>
                <a:ext cx="132212" cy="122947"/>
                <a:chOff x="4218871" y="2948160"/>
                <a:chExt cx="132212" cy="122947"/>
              </a:xfrm>
            </p:grpSpPr>
            <p:sp>
              <p:nvSpPr>
                <p:cNvPr id="217" name="object 65">
                  <a:extLst>
                    <a:ext uri="{FF2B5EF4-FFF2-40B4-BE49-F238E27FC236}">
                      <a16:creationId xmlns:a16="http://schemas.microsoft.com/office/drawing/2014/main" id="{6B142B59-2848-5746-9F91-E167F867F351}"/>
                    </a:ext>
                  </a:extLst>
                </p:cNvPr>
                <p:cNvSpPr/>
                <p:nvPr/>
              </p:nvSpPr>
              <p:spPr>
                <a:xfrm>
                  <a:off x="4234923" y="2948160"/>
                  <a:ext cx="116160" cy="117888"/>
                </a:xfrm>
                <a:prstGeom prst="rect">
                  <a:avLst/>
                </a:prstGeom>
                <a:blipFill>
                  <a:blip r:embed="rId10" cstate="print"/>
                  <a:stretch>
                    <a:fillRect/>
                  </a:stretch>
                </a:blipFill>
              </p:spPr>
              <p:txBody>
                <a:bodyPr wrap="square" lIns="0" tIns="0" rIns="0" bIns="0" rtlCol="0"/>
                <a:lstStyle/>
                <a:p>
                  <a:endParaRPr/>
                </a:p>
              </p:txBody>
            </p:sp>
            <p:sp>
              <p:nvSpPr>
                <p:cNvPr id="218" name="object 70">
                  <a:extLst>
                    <a:ext uri="{FF2B5EF4-FFF2-40B4-BE49-F238E27FC236}">
                      <a16:creationId xmlns:a16="http://schemas.microsoft.com/office/drawing/2014/main" id="{D4C779D9-1B23-844D-A282-30432321323E}"/>
                    </a:ext>
                  </a:extLst>
                </p:cNvPr>
                <p:cNvSpPr/>
                <p:nvPr/>
              </p:nvSpPr>
              <p:spPr>
                <a:xfrm>
                  <a:off x="4218871" y="2953020"/>
                  <a:ext cx="116355" cy="118087"/>
                </a:xfrm>
                <a:custGeom>
                  <a:avLst/>
                  <a:gdLst/>
                  <a:ahLst/>
                  <a:cxnLst/>
                  <a:rect l="l" t="t" r="r" b="b"/>
                  <a:pathLst>
                    <a:path w="29210" h="29210">
                      <a:moveTo>
                        <a:pt x="29160" y="14580"/>
                      </a:moveTo>
                      <a:lnTo>
                        <a:pt x="29160" y="24300"/>
                      </a:lnTo>
                      <a:lnTo>
                        <a:pt x="24300" y="29160"/>
                      </a:lnTo>
                      <a:lnTo>
                        <a:pt x="14580" y="29160"/>
                      </a:lnTo>
                      <a:lnTo>
                        <a:pt x="4860" y="29160"/>
                      </a:lnTo>
                      <a:lnTo>
                        <a:pt x="0" y="24300"/>
                      </a:lnTo>
                      <a:lnTo>
                        <a:pt x="0" y="14580"/>
                      </a:lnTo>
                      <a:lnTo>
                        <a:pt x="0" y="4860"/>
                      </a:lnTo>
                      <a:lnTo>
                        <a:pt x="4860" y="0"/>
                      </a:lnTo>
                      <a:lnTo>
                        <a:pt x="14580" y="0"/>
                      </a:lnTo>
                      <a:lnTo>
                        <a:pt x="24300" y="0"/>
                      </a:lnTo>
                      <a:lnTo>
                        <a:pt x="29160" y="4860"/>
                      </a:lnTo>
                      <a:lnTo>
                        <a:pt x="29160" y="14580"/>
                      </a:lnTo>
                      <a:close/>
                    </a:path>
                  </a:pathLst>
                </a:custGeom>
                <a:ln w="3175">
                  <a:solidFill>
                    <a:srgbClr val="6C8EBE"/>
                  </a:solidFill>
                </a:ln>
              </p:spPr>
              <p:txBody>
                <a:bodyPr wrap="square" lIns="0" tIns="0" rIns="0" bIns="0" rtlCol="0"/>
                <a:lstStyle/>
                <a:p>
                  <a:endParaRPr/>
                </a:p>
              </p:txBody>
            </p:sp>
          </p:grpSp>
        </p:grpSp>
        <p:sp>
          <p:nvSpPr>
            <p:cNvPr id="198" name="object 56">
              <a:extLst>
                <a:ext uri="{FF2B5EF4-FFF2-40B4-BE49-F238E27FC236}">
                  <a16:creationId xmlns:a16="http://schemas.microsoft.com/office/drawing/2014/main" id="{97F994AE-AAC3-5442-970B-0BCA6AC2A3CC}"/>
                </a:ext>
              </a:extLst>
            </p:cNvPr>
            <p:cNvSpPr/>
            <p:nvPr/>
          </p:nvSpPr>
          <p:spPr>
            <a:xfrm>
              <a:off x="5772984" y="4197193"/>
              <a:ext cx="929284" cy="943112"/>
            </a:xfrm>
            <a:prstGeom prst="rect">
              <a:avLst/>
            </a:prstGeom>
            <a:blipFill>
              <a:blip r:embed="rId9" cstate="print"/>
              <a:stretch>
                <a:fillRect/>
              </a:stretch>
            </a:blipFill>
          </p:spPr>
          <p:txBody>
            <a:bodyPr wrap="square" lIns="0" tIns="0" rIns="0" bIns="0" rtlCol="0"/>
            <a:lstStyle/>
            <a:p>
              <a:endParaRPr/>
            </a:p>
          </p:txBody>
        </p:sp>
        <p:sp>
          <p:nvSpPr>
            <p:cNvPr id="199" name="object 56">
              <a:extLst>
                <a:ext uri="{FF2B5EF4-FFF2-40B4-BE49-F238E27FC236}">
                  <a16:creationId xmlns:a16="http://schemas.microsoft.com/office/drawing/2014/main" id="{5D2893C7-0C14-A84C-A2B6-2B3AE345243B}"/>
                </a:ext>
              </a:extLst>
            </p:cNvPr>
            <p:cNvSpPr/>
            <p:nvPr/>
          </p:nvSpPr>
          <p:spPr>
            <a:xfrm>
              <a:off x="2767657" y="1645797"/>
              <a:ext cx="929284" cy="943112"/>
            </a:xfrm>
            <a:prstGeom prst="rect">
              <a:avLst/>
            </a:prstGeom>
            <a:blipFill>
              <a:blip r:embed="rId9" cstate="print"/>
              <a:stretch>
                <a:fillRect/>
              </a:stretch>
            </a:blipFill>
          </p:spPr>
          <p:txBody>
            <a:bodyPr wrap="square" lIns="0" tIns="0" rIns="0" bIns="0" rtlCol="0"/>
            <a:lstStyle/>
            <a:p>
              <a:endParaRPr dirty="0"/>
            </a:p>
          </p:txBody>
        </p:sp>
        <p:sp>
          <p:nvSpPr>
            <p:cNvPr id="200" name="object 56">
              <a:extLst>
                <a:ext uri="{FF2B5EF4-FFF2-40B4-BE49-F238E27FC236}">
                  <a16:creationId xmlns:a16="http://schemas.microsoft.com/office/drawing/2014/main" id="{2BC785ED-D1BF-1142-9887-2B8F4809846E}"/>
                </a:ext>
              </a:extLst>
            </p:cNvPr>
            <p:cNvSpPr/>
            <p:nvPr/>
          </p:nvSpPr>
          <p:spPr>
            <a:xfrm>
              <a:off x="4258387" y="2881748"/>
              <a:ext cx="929284" cy="943112"/>
            </a:xfrm>
            <a:prstGeom prst="rect">
              <a:avLst/>
            </a:prstGeom>
            <a:blipFill>
              <a:blip r:embed="rId9" cstate="print"/>
              <a:stretch>
                <a:fillRect/>
              </a:stretch>
            </a:blipFill>
          </p:spPr>
          <p:txBody>
            <a:bodyPr wrap="square" lIns="0" tIns="0" rIns="0" bIns="0" rtlCol="0"/>
            <a:lstStyle/>
            <a:p>
              <a:endParaRPr/>
            </a:p>
          </p:txBody>
        </p:sp>
        <p:sp>
          <p:nvSpPr>
            <p:cNvPr id="201" name="object 63">
              <a:extLst>
                <a:ext uri="{FF2B5EF4-FFF2-40B4-BE49-F238E27FC236}">
                  <a16:creationId xmlns:a16="http://schemas.microsoft.com/office/drawing/2014/main" id="{3E72B5A7-B00B-3F43-9AC5-5E4686D440CA}"/>
                </a:ext>
              </a:extLst>
            </p:cNvPr>
            <p:cNvSpPr/>
            <p:nvPr/>
          </p:nvSpPr>
          <p:spPr>
            <a:xfrm rot="5400000" flipH="1">
              <a:off x="4700170" y="3584829"/>
              <a:ext cx="45719" cy="2099908"/>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sp>
          <p:nvSpPr>
            <p:cNvPr id="202" name="object 63">
              <a:extLst>
                <a:ext uri="{FF2B5EF4-FFF2-40B4-BE49-F238E27FC236}">
                  <a16:creationId xmlns:a16="http://schemas.microsoft.com/office/drawing/2014/main" id="{86E8ACA4-0BF7-F249-9AFC-6A223557380A}"/>
                </a:ext>
              </a:extLst>
            </p:cNvPr>
            <p:cNvSpPr/>
            <p:nvPr/>
          </p:nvSpPr>
          <p:spPr>
            <a:xfrm flipH="1">
              <a:off x="6182690" y="2607236"/>
              <a:ext cx="45719" cy="1571630"/>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sp>
          <p:nvSpPr>
            <p:cNvPr id="203" name="object 63">
              <a:extLst>
                <a:ext uri="{FF2B5EF4-FFF2-40B4-BE49-F238E27FC236}">
                  <a16:creationId xmlns:a16="http://schemas.microsoft.com/office/drawing/2014/main" id="{847D6941-BD52-764B-AB87-3E09819A5131}"/>
                </a:ext>
              </a:extLst>
            </p:cNvPr>
            <p:cNvSpPr/>
            <p:nvPr/>
          </p:nvSpPr>
          <p:spPr>
            <a:xfrm rot="2597393">
              <a:off x="3927390" y="3487735"/>
              <a:ext cx="45719" cy="1043060"/>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sp>
          <p:nvSpPr>
            <p:cNvPr id="204" name="object 185">
              <a:extLst>
                <a:ext uri="{FF2B5EF4-FFF2-40B4-BE49-F238E27FC236}">
                  <a16:creationId xmlns:a16="http://schemas.microsoft.com/office/drawing/2014/main" id="{1F317045-4919-A447-AB42-3508C30C15E0}"/>
                </a:ext>
              </a:extLst>
            </p:cNvPr>
            <p:cNvSpPr/>
            <p:nvPr/>
          </p:nvSpPr>
          <p:spPr>
            <a:xfrm>
              <a:off x="2989819" y="1881576"/>
              <a:ext cx="464640" cy="471554"/>
            </a:xfrm>
            <a:prstGeom prst="rect">
              <a:avLst/>
            </a:prstGeom>
            <a:blipFill>
              <a:blip r:embed="rId11" cstate="print"/>
              <a:stretch>
                <a:fillRect/>
              </a:stretch>
            </a:blipFill>
          </p:spPr>
          <p:txBody>
            <a:bodyPr wrap="square" lIns="0" tIns="0" rIns="0" bIns="0" rtlCol="0"/>
            <a:lstStyle/>
            <a:p>
              <a:endParaRPr/>
            </a:p>
          </p:txBody>
        </p:sp>
        <p:sp>
          <p:nvSpPr>
            <p:cNvPr id="205" name="object 185">
              <a:extLst>
                <a:ext uri="{FF2B5EF4-FFF2-40B4-BE49-F238E27FC236}">
                  <a16:creationId xmlns:a16="http://schemas.microsoft.com/office/drawing/2014/main" id="{CF5E5155-9E06-C043-A397-BECD9EE0EBA8}"/>
                </a:ext>
              </a:extLst>
            </p:cNvPr>
            <p:cNvSpPr/>
            <p:nvPr/>
          </p:nvSpPr>
          <p:spPr>
            <a:xfrm>
              <a:off x="2950563" y="4432972"/>
              <a:ext cx="464640" cy="471554"/>
            </a:xfrm>
            <a:prstGeom prst="rect">
              <a:avLst/>
            </a:prstGeom>
            <a:blipFill>
              <a:blip r:embed="rId11" cstate="print"/>
              <a:stretch>
                <a:fillRect/>
              </a:stretch>
            </a:blipFill>
          </p:spPr>
          <p:txBody>
            <a:bodyPr wrap="square" lIns="0" tIns="0" rIns="0" bIns="0" rtlCol="0"/>
            <a:lstStyle/>
            <a:p>
              <a:endParaRPr/>
            </a:p>
          </p:txBody>
        </p:sp>
        <p:sp>
          <p:nvSpPr>
            <p:cNvPr id="206" name="object 185">
              <a:extLst>
                <a:ext uri="{FF2B5EF4-FFF2-40B4-BE49-F238E27FC236}">
                  <a16:creationId xmlns:a16="http://schemas.microsoft.com/office/drawing/2014/main" id="{CAE182ED-636B-A343-A482-3582A600DBCD}"/>
                </a:ext>
              </a:extLst>
            </p:cNvPr>
            <p:cNvSpPr/>
            <p:nvPr/>
          </p:nvSpPr>
          <p:spPr>
            <a:xfrm>
              <a:off x="4475012" y="3117527"/>
              <a:ext cx="464640" cy="471554"/>
            </a:xfrm>
            <a:prstGeom prst="rect">
              <a:avLst/>
            </a:prstGeom>
            <a:blipFill>
              <a:blip r:embed="rId11" cstate="print"/>
              <a:stretch>
                <a:fillRect/>
              </a:stretch>
            </a:blipFill>
          </p:spPr>
          <p:txBody>
            <a:bodyPr wrap="square" lIns="0" tIns="0" rIns="0" bIns="0" rtlCol="0"/>
            <a:lstStyle/>
            <a:p>
              <a:endParaRPr/>
            </a:p>
          </p:txBody>
        </p:sp>
        <p:sp>
          <p:nvSpPr>
            <p:cNvPr id="207" name="object 185">
              <a:extLst>
                <a:ext uri="{FF2B5EF4-FFF2-40B4-BE49-F238E27FC236}">
                  <a16:creationId xmlns:a16="http://schemas.microsoft.com/office/drawing/2014/main" id="{4D47859D-951E-5E4D-B13E-A7C7B0C7D3E2}"/>
                </a:ext>
              </a:extLst>
            </p:cNvPr>
            <p:cNvSpPr/>
            <p:nvPr/>
          </p:nvSpPr>
          <p:spPr>
            <a:xfrm>
              <a:off x="6015859" y="4430298"/>
              <a:ext cx="464640" cy="471554"/>
            </a:xfrm>
            <a:prstGeom prst="rect">
              <a:avLst/>
            </a:prstGeom>
            <a:blipFill>
              <a:blip r:embed="rId11" cstate="print"/>
              <a:stretch>
                <a:fillRect/>
              </a:stretch>
            </a:blipFill>
          </p:spPr>
          <p:txBody>
            <a:bodyPr wrap="square" lIns="0" tIns="0" rIns="0" bIns="0" rtlCol="0"/>
            <a:lstStyle/>
            <a:p>
              <a:endParaRPr/>
            </a:p>
          </p:txBody>
        </p:sp>
        <p:sp>
          <p:nvSpPr>
            <p:cNvPr id="208" name="object 185">
              <a:extLst>
                <a:ext uri="{FF2B5EF4-FFF2-40B4-BE49-F238E27FC236}">
                  <a16:creationId xmlns:a16="http://schemas.microsoft.com/office/drawing/2014/main" id="{34754C92-79F8-1243-8992-03BB84E128D0}"/>
                </a:ext>
              </a:extLst>
            </p:cNvPr>
            <p:cNvSpPr/>
            <p:nvPr/>
          </p:nvSpPr>
          <p:spPr>
            <a:xfrm>
              <a:off x="5973229" y="1870242"/>
              <a:ext cx="464640" cy="471554"/>
            </a:xfrm>
            <a:prstGeom prst="rect">
              <a:avLst/>
            </a:prstGeom>
            <a:blipFill>
              <a:blip r:embed="rId11" cstate="print"/>
              <a:stretch>
                <a:fillRect/>
              </a:stretch>
            </a:blipFill>
          </p:spPr>
          <p:txBody>
            <a:bodyPr wrap="square" lIns="0" tIns="0" rIns="0" bIns="0" rtlCol="0"/>
            <a:lstStyle/>
            <a:p>
              <a:endParaRPr/>
            </a:p>
          </p:txBody>
        </p:sp>
        <p:pic>
          <p:nvPicPr>
            <p:cNvPr id="209" name="Picture 208">
              <a:extLst>
                <a:ext uri="{FF2B5EF4-FFF2-40B4-BE49-F238E27FC236}">
                  <a16:creationId xmlns:a16="http://schemas.microsoft.com/office/drawing/2014/main" id="{99679657-B771-E243-8D14-006ADEB2F625}"/>
                </a:ext>
              </a:extLst>
            </p:cNvPr>
            <p:cNvPicPr>
              <a:picLocks noChangeAspect="1"/>
            </p:cNvPicPr>
            <p:nvPr/>
          </p:nvPicPr>
          <p:blipFill>
            <a:blip r:embed="rId12"/>
            <a:stretch>
              <a:fillRect/>
            </a:stretch>
          </p:blipFill>
          <p:spPr>
            <a:xfrm>
              <a:off x="6396521" y="1390298"/>
              <a:ext cx="547341" cy="374250"/>
            </a:xfrm>
            <a:prstGeom prst="rect">
              <a:avLst/>
            </a:prstGeom>
          </p:spPr>
        </p:pic>
        <p:pic>
          <p:nvPicPr>
            <p:cNvPr id="210" name="Picture 209">
              <a:extLst>
                <a:ext uri="{FF2B5EF4-FFF2-40B4-BE49-F238E27FC236}">
                  <a16:creationId xmlns:a16="http://schemas.microsoft.com/office/drawing/2014/main" id="{AFF5E25A-B537-1543-96A1-F5738C33BF36}"/>
                </a:ext>
              </a:extLst>
            </p:cNvPr>
            <p:cNvPicPr>
              <a:picLocks noChangeAspect="1"/>
            </p:cNvPicPr>
            <p:nvPr/>
          </p:nvPicPr>
          <p:blipFill>
            <a:blip r:embed="rId13"/>
            <a:stretch>
              <a:fillRect/>
            </a:stretch>
          </p:blipFill>
          <p:spPr>
            <a:xfrm>
              <a:off x="6437869" y="3913874"/>
              <a:ext cx="396444" cy="411889"/>
            </a:xfrm>
            <a:prstGeom prst="rect">
              <a:avLst/>
            </a:prstGeom>
          </p:spPr>
        </p:pic>
        <p:pic>
          <p:nvPicPr>
            <p:cNvPr id="211" name="Picture 210">
              <a:extLst>
                <a:ext uri="{FF2B5EF4-FFF2-40B4-BE49-F238E27FC236}">
                  <a16:creationId xmlns:a16="http://schemas.microsoft.com/office/drawing/2014/main" id="{48475488-0211-4241-90BB-83D9D63E99EB}"/>
                </a:ext>
              </a:extLst>
            </p:cNvPr>
            <p:cNvPicPr>
              <a:picLocks noChangeAspect="1"/>
            </p:cNvPicPr>
            <p:nvPr/>
          </p:nvPicPr>
          <p:blipFill>
            <a:blip r:embed="rId14"/>
            <a:stretch>
              <a:fillRect/>
            </a:stretch>
          </p:blipFill>
          <p:spPr>
            <a:xfrm>
              <a:off x="2585649" y="1381060"/>
              <a:ext cx="396444" cy="373124"/>
            </a:xfrm>
            <a:prstGeom prst="rect">
              <a:avLst/>
            </a:prstGeom>
          </p:spPr>
        </p:pic>
        <p:pic>
          <p:nvPicPr>
            <p:cNvPr id="212" name="Picture 211">
              <a:extLst>
                <a:ext uri="{FF2B5EF4-FFF2-40B4-BE49-F238E27FC236}">
                  <a16:creationId xmlns:a16="http://schemas.microsoft.com/office/drawing/2014/main" id="{8ECC9266-DE3C-F948-B1DD-1455EB688AB9}"/>
                </a:ext>
              </a:extLst>
            </p:cNvPr>
            <p:cNvPicPr>
              <a:picLocks noChangeAspect="1"/>
            </p:cNvPicPr>
            <p:nvPr/>
          </p:nvPicPr>
          <p:blipFill>
            <a:blip r:embed="rId15"/>
            <a:stretch>
              <a:fillRect/>
            </a:stretch>
          </p:blipFill>
          <p:spPr>
            <a:xfrm>
              <a:off x="2502580" y="3996373"/>
              <a:ext cx="396445" cy="364547"/>
            </a:xfrm>
            <a:prstGeom prst="rect">
              <a:avLst/>
            </a:prstGeom>
          </p:spPr>
        </p:pic>
        <p:pic>
          <p:nvPicPr>
            <p:cNvPr id="213" name="Picture 212">
              <a:extLst>
                <a:ext uri="{FF2B5EF4-FFF2-40B4-BE49-F238E27FC236}">
                  <a16:creationId xmlns:a16="http://schemas.microsoft.com/office/drawing/2014/main" id="{573830BA-0F93-964F-A024-C87DB3A5CAE1}"/>
                </a:ext>
              </a:extLst>
            </p:cNvPr>
            <p:cNvPicPr>
              <a:picLocks noChangeAspect="1"/>
            </p:cNvPicPr>
            <p:nvPr/>
          </p:nvPicPr>
          <p:blipFill>
            <a:blip r:embed="rId16"/>
            <a:stretch>
              <a:fillRect/>
            </a:stretch>
          </p:blipFill>
          <p:spPr>
            <a:xfrm>
              <a:off x="4947473" y="2594881"/>
              <a:ext cx="447484" cy="411889"/>
            </a:xfrm>
            <a:prstGeom prst="rect">
              <a:avLst/>
            </a:prstGeom>
          </p:spPr>
        </p:pic>
      </p:grpSp>
      <p:pic>
        <p:nvPicPr>
          <p:cNvPr id="223" name="Picture 222">
            <a:extLst>
              <a:ext uri="{FF2B5EF4-FFF2-40B4-BE49-F238E27FC236}">
                <a16:creationId xmlns:a16="http://schemas.microsoft.com/office/drawing/2014/main" id="{418DE940-7558-5547-8E82-E64DC913519E}"/>
              </a:ext>
            </a:extLst>
          </p:cNvPr>
          <p:cNvPicPr>
            <a:picLocks noChangeAspect="1"/>
          </p:cNvPicPr>
          <p:nvPr/>
        </p:nvPicPr>
        <p:blipFill>
          <a:blip r:embed="rId17"/>
          <a:stretch>
            <a:fillRect/>
          </a:stretch>
        </p:blipFill>
        <p:spPr>
          <a:xfrm>
            <a:off x="798776" y="4410918"/>
            <a:ext cx="760792" cy="477037"/>
          </a:xfrm>
          <a:prstGeom prst="rect">
            <a:avLst/>
          </a:prstGeom>
        </p:spPr>
      </p:pic>
      <p:grpSp>
        <p:nvGrpSpPr>
          <p:cNvPr id="51" name="Group 50">
            <a:extLst>
              <a:ext uri="{FF2B5EF4-FFF2-40B4-BE49-F238E27FC236}">
                <a16:creationId xmlns:a16="http://schemas.microsoft.com/office/drawing/2014/main" id="{10F0D20D-8F49-B84F-84F9-EE36C2093335}"/>
              </a:ext>
            </a:extLst>
          </p:cNvPr>
          <p:cNvGrpSpPr/>
          <p:nvPr/>
        </p:nvGrpSpPr>
        <p:grpSpPr>
          <a:xfrm>
            <a:off x="3523744" y="1222118"/>
            <a:ext cx="2604877" cy="2270456"/>
            <a:chOff x="2743792" y="1645797"/>
            <a:chExt cx="3958476" cy="3494508"/>
          </a:xfrm>
        </p:grpSpPr>
        <p:sp>
          <p:nvSpPr>
            <p:cNvPr id="52" name="object 56">
              <a:extLst>
                <a:ext uri="{FF2B5EF4-FFF2-40B4-BE49-F238E27FC236}">
                  <a16:creationId xmlns:a16="http://schemas.microsoft.com/office/drawing/2014/main" id="{9B6762FD-A58A-1744-A40C-F1E182CC8751}"/>
                </a:ext>
              </a:extLst>
            </p:cNvPr>
            <p:cNvSpPr/>
            <p:nvPr/>
          </p:nvSpPr>
          <p:spPr>
            <a:xfrm>
              <a:off x="2743792" y="4197193"/>
              <a:ext cx="929284" cy="943112"/>
            </a:xfrm>
            <a:prstGeom prst="rect">
              <a:avLst/>
            </a:prstGeom>
            <a:blipFill>
              <a:blip r:embed="rId9" cstate="print"/>
              <a:stretch>
                <a:fillRect/>
              </a:stretch>
            </a:blipFill>
          </p:spPr>
          <p:txBody>
            <a:bodyPr wrap="square" lIns="0" tIns="0" rIns="0" bIns="0" rtlCol="0"/>
            <a:lstStyle/>
            <a:p>
              <a:endParaRPr/>
            </a:p>
          </p:txBody>
        </p:sp>
        <p:sp>
          <p:nvSpPr>
            <p:cNvPr id="53" name="object 59">
              <a:extLst>
                <a:ext uri="{FF2B5EF4-FFF2-40B4-BE49-F238E27FC236}">
                  <a16:creationId xmlns:a16="http://schemas.microsoft.com/office/drawing/2014/main" id="{9E56D2D2-19AE-6347-B484-826E9A5D71AD}"/>
                </a:ext>
              </a:extLst>
            </p:cNvPr>
            <p:cNvSpPr/>
            <p:nvPr/>
          </p:nvSpPr>
          <p:spPr>
            <a:xfrm>
              <a:off x="5740908" y="1645797"/>
              <a:ext cx="929284" cy="943112"/>
            </a:xfrm>
            <a:prstGeom prst="rect">
              <a:avLst/>
            </a:prstGeom>
            <a:blipFill>
              <a:blip r:embed="rId9" cstate="print"/>
              <a:stretch>
                <a:fillRect/>
              </a:stretch>
            </a:blipFill>
          </p:spPr>
          <p:txBody>
            <a:bodyPr wrap="square" lIns="0" tIns="0" rIns="0" bIns="0" rtlCol="0"/>
            <a:lstStyle/>
            <a:p>
              <a:endParaRPr/>
            </a:p>
          </p:txBody>
        </p:sp>
        <p:sp>
          <p:nvSpPr>
            <p:cNvPr id="54" name="object 63">
              <a:extLst>
                <a:ext uri="{FF2B5EF4-FFF2-40B4-BE49-F238E27FC236}">
                  <a16:creationId xmlns:a16="http://schemas.microsoft.com/office/drawing/2014/main" id="{549BC9C0-A981-2441-A7AA-218DBDF3A389}"/>
                </a:ext>
              </a:extLst>
            </p:cNvPr>
            <p:cNvSpPr/>
            <p:nvPr/>
          </p:nvSpPr>
          <p:spPr>
            <a:xfrm flipH="1">
              <a:off x="3166174" y="2607236"/>
              <a:ext cx="45719" cy="1571630"/>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grpSp>
          <p:nvGrpSpPr>
            <p:cNvPr id="55" name="Group 54">
              <a:extLst>
                <a:ext uri="{FF2B5EF4-FFF2-40B4-BE49-F238E27FC236}">
                  <a16:creationId xmlns:a16="http://schemas.microsoft.com/office/drawing/2014/main" id="{633369BB-A35B-7C4E-BAD0-90C05532C81D}"/>
                </a:ext>
              </a:extLst>
            </p:cNvPr>
            <p:cNvGrpSpPr/>
            <p:nvPr/>
          </p:nvGrpSpPr>
          <p:grpSpPr>
            <a:xfrm>
              <a:off x="5199501" y="3765816"/>
              <a:ext cx="424852" cy="452575"/>
              <a:chOff x="5199501" y="3765816"/>
              <a:chExt cx="424852" cy="452575"/>
            </a:xfrm>
          </p:grpSpPr>
          <p:grpSp>
            <p:nvGrpSpPr>
              <p:cNvPr id="67" name="Group 66">
                <a:extLst>
                  <a:ext uri="{FF2B5EF4-FFF2-40B4-BE49-F238E27FC236}">
                    <a16:creationId xmlns:a16="http://schemas.microsoft.com/office/drawing/2014/main" id="{22153577-7449-1B46-A9BF-6ECC4700C52D}"/>
                  </a:ext>
                </a:extLst>
              </p:cNvPr>
              <p:cNvGrpSpPr/>
              <p:nvPr/>
            </p:nvGrpSpPr>
            <p:grpSpPr>
              <a:xfrm>
                <a:off x="5199501" y="3765816"/>
                <a:ext cx="116355" cy="118087"/>
                <a:chOff x="3757964" y="3172965"/>
                <a:chExt cx="116355" cy="118087"/>
              </a:xfrm>
            </p:grpSpPr>
            <p:sp>
              <p:nvSpPr>
                <p:cNvPr id="74" name="object 67">
                  <a:extLst>
                    <a:ext uri="{FF2B5EF4-FFF2-40B4-BE49-F238E27FC236}">
                      <a16:creationId xmlns:a16="http://schemas.microsoft.com/office/drawing/2014/main" id="{9EB48B48-2C61-4241-BF1D-3FA390B96F0E}"/>
                    </a:ext>
                  </a:extLst>
                </p:cNvPr>
                <p:cNvSpPr/>
                <p:nvPr/>
              </p:nvSpPr>
              <p:spPr>
                <a:xfrm>
                  <a:off x="3758159" y="3172965"/>
                  <a:ext cx="116160" cy="117888"/>
                </a:xfrm>
                <a:prstGeom prst="rect">
                  <a:avLst/>
                </a:prstGeom>
                <a:blipFill>
                  <a:blip r:embed="rId10" cstate="print"/>
                  <a:stretch>
                    <a:fillRect/>
                  </a:stretch>
                </a:blipFill>
              </p:spPr>
              <p:txBody>
                <a:bodyPr wrap="square" lIns="0" tIns="0" rIns="0" bIns="0" rtlCol="0"/>
                <a:lstStyle/>
                <a:p>
                  <a:endParaRPr/>
                </a:p>
              </p:txBody>
            </p:sp>
            <p:sp>
              <p:nvSpPr>
                <p:cNvPr id="75" name="object 68">
                  <a:extLst>
                    <a:ext uri="{FF2B5EF4-FFF2-40B4-BE49-F238E27FC236}">
                      <a16:creationId xmlns:a16="http://schemas.microsoft.com/office/drawing/2014/main" id="{18EDEB07-6E4C-4D45-8345-18EB8B2E592F}"/>
                    </a:ext>
                  </a:extLst>
                </p:cNvPr>
                <p:cNvSpPr/>
                <p:nvPr/>
              </p:nvSpPr>
              <p:spPr>
                <a:xfrm>
                  <a:off x="3757964" y="3172965"/>
                  <a:ext cx="116355" cy="118087"/>
                </a:xfrm>
                <a:custGeom>
                  <a:avLst/>
                  <a:gdLst/>
                  <a:ahLst/>
                  <a:cxnLst/>
                  <a:rect l="l" t="t" r="r" b="b"/>
                  <a:pathLst>
                    <a:path w="29210" h="29210">
                      <a:moveTo>
                        <a:pt x="29160" y="14580"/>
                      </a:moveTo>
                      <a:lnTo>
                        <a:pt x="29160" y="24300"/>
                      </a:lnTo>
                      <a:lnTo>
                        <a:pt x="24300" y="29160"/>
                      </a:lnTo>
                      <a:lnTo>
                        <a:pt x="14580" y="29160"/>
                      </a:lnTo>
                      <a:lnTo>
                        <a:pt x="4860" y="29160"/>
                      </a:lnTo>
                      <a:lnTo>
                        <a:pt x="0" y="24300"/>
                      </a:lnTo>
                      <a:lnTo>
                        <a:pt x="0" y="14580"/>
                      </a:lnTo>
                      <a:lnTo>
                        <a:pt x="0" y="4860"/>
                      </a:lnTo>
                      <a:lnTo>
                        <a:pt x="4860" y="0"/>
                      </a:lnTo>
                      <a:lnTo>
                        <a:pt x="14580" y="0"/>
                      </a:lnTo>
                      <a:lnTo>
                        <a:pt x="24300" y="0"/>
                      </a:lnTo>
                      <a:lnTo>
                        <a:pt x="29160" y="4860"/>
                      </a:lnTo>
                      <a:lnTo>
                        <a:pt x="29160" y="14580"/>
                      </a:lnTo>
                      <a:close/>
                    </a:path>
                  </a:pathLst>
                </a:custGeom>
                <a:ln w="3175">
                  <a:solidFill>
                    <a:srgbClr val="6C8EBE"/>
                  </a:solidFill>
                </a:ln>
              </p:spPr>
              <p:txBody>
                <a:bodyPr wrap="square" lIns="0" tIns="0" rIns="0" bIns="0" rtlCol="0"/>
                <a:lstStyle/>
                <a:p>
                  <a:endParaRPr/>
                </a:p>
              </p:txBody>
            </p:sp>
          </p:grpSp>
          <p:grpSp>
            <p:nvGrpSpPr>
              <p:cNvPr id="68" name="Group 67">
                <a:extLst>
                  <a:ext uri="{FF2B5EF4-FFF2-40B4-BE49-F238E27FC236}">
                    <a16:creationId xmlns:a16="http://schemas.microsoft.com/office/drawing/2014/main" id="{67CF7980-7BA6-6C4A-A2AF-5E34D54FA3FC}"/>
                  </a:ext>
                </a:extLst>
              </p:cNvPr>
              <p:cNvGrpSpPr/>
              <p:nvPr/>
            </p:nvGrpSpPr>
            <p:grpSpPr>
              <a:xfrm>
                <a:off x="5502698" y="4099614"/>
                <a:ext cx="121655" cy="118777"/>
                <a:chOff x="4171348" y="3252634"/>
                <a:chExt cx="121655" cy="118777"/>
              </a:xfrm>
            </p:grpSpPr>
            <p:sp>
              <p:nvSpPr>
                <p:cNvPr id="72" name="object 66">
                  <a:extLst>
                    <a:ext uri="{FF2B5EF4-FFF2-40B4-BE49-F238E27FC236}">
                      <a16:creationId xmlns:a16="http://schemas.microsoft.com/office/drawing/2014/main" id="{DF815D12-1F55-7C44-91F9-8AAA59592643}"/>
                    </a:ext>
                  </a:extLst>
                </p:cNvPr>
                <p:cNvSpPr/>
                <p:nvPr/>
              </p:nvSpPr>
              <p:spPr>
                <a:xfrm>
                  <a:off x="4176648" y="3253324"/>
                  <a:ext cx="116355" cy="118087"/>
                </a:xfrm>
                <a:custGeom>
                  <a:avLst/>
                  <a:gdLst/>
                  <a:ahLst/>
                  <a:cxnLst/>
                  <a:rect l="l" t="t" r="r" b="b"/>
                  <a:pathLst>
                    <a:path w="29210" h="29210">
                      <a:moveTo>
                        <a:pt x="29160" y="14580"/>
                      </a:moveTo>
                      <a:lnTo>
                        <a:pt x="29160" y="24300"/>
                      </a:lnTo>
                      <a:lnTo>
                        <a:pt x="24300" y="29160"/>
                      </a:lnTo>
                      <a:lnTo>
                        <a:pt x="14580" y="29160"/>
                      </a:lnTo>
                      <a:lnTo>
                        <a:pt x="4860" y="29160"/>
                      </a:lnTo>
                      <a:lnTo>
                        <a:pt x="0" y="24300"/>
                      </a:lnTo>
                      <a:lnTo>
                        <a:pt x="0" y="14580"/>
                      </a:lnTo>
                      <a:lnTo>
                        <a:pt x="0" y="4860"/>
                      </a:lnTo>
                      <a:lnTo>
                        <a:pt x="4860" y="0"/>
                      </a:lnTo>
                      <a:lnTo>
                        <a:pt x="14580" y="0"/>
                      </a:lnTo>
                      <a:lnTo>
                        <a:pt x="24300" y="0"/>
                      </a:lnTo>
                      <a:lnTo>
                        <a:pt x="29160" y="4860"/>
                      </a:lnTo>
                      <a:lnTo>
                        <a:pt x="29160" y="14580"/>
                      </a:lnTo>
                      <a:close/>
                    </a:path>
                  </a:pathLst>
                </a:custGeom>
                <a:ln w="3175">
                  <a:solidFill>
                    <a:srgbClr val="6C8EBE"/>
                  </a:solidFill>
                </a:ln>
              </p:spPr>
              <p:txBody>
                <a:bodyPr wrap="square" lIns="0" tIns="0" rIns="0" bIns="0" rtlCol="0"/>
                <a:lstStyle/>
                <a:p>
                  <a:endParaRPr/>
                </a:p>
              </p:txBody>
            </p:sp>
            <p:sp>
              <p:nvSpPr>
                <p:cNvPr id="73" name="object 69">
                  <a:extLst>
                    <a:ext uri="{FF2B5EF4-FFF2-40B4-BE49-F238E27FC236}">
                      <a16:creationId xmlns:a16="http://schemas.microsoft.com/office/drawing/2014/main" id="{8C777EAB-CFF5-8645-8BE3-67CC520D0BD8}"/>
                    </a:ext>
                  </a:extLst>
                </p:cNvPr>
                <p:cNvSpPr/>
                <p:nvPr/>
              </p:nvSpPr>
              <p:spPr>
                <a:xfrm>
                  <a:off x="4171348" y="3252634"/>
                  <a:ext cx="116160" cy="117888"/>
                </a:xfrm>
                <a:prstGeom prst="rect">
                  <a:avLst/>
                </a:prstGeom>
                <a:blipFill>
                  <a:blip r:embed="rId10" cstate="print"/>
                  <a:stretch>
                    <a:fillRect/>
                  </a:stretch>
                </a:blipFill>
              </p:spPr>
              <p:txBody>
                <a:bodyPr wrap="square" lIns="0" tIns="0" rIns="0" bIns="0" rtlCol="0"/>
                <a:lstStyle/>
                <a:p>
                  <a:endParaRPr/>
                </a:p>
              </p:txBody>
            </p:sp>
          </p:grpSp>
          <p:grpSp>
            <p:nvGrpSpPr>
              <p:cNvPr id="69" name="Group 68">
                <a:extLst>
                  <a:ext uri="{FF2B5EF4-FFF2-40B4-BE49-F238E27FC236}">
                    <a16:creationId xmlns:a16="http://schemas.microsoft.com/office/drawing/2014/main" id="{4CB89995-1C11-C94B-A26C-DB5A17A7E836}"/>
                  </a:ext>
                </a:extLst>
              </p:cNvPr>
              <p:cNvGrpSpPr/>
              <p:nvPr/>
            </p:nvGrpSpPr>
            <p:grpSpPr>
              <a:xfrm>
                <a:off x="5343900" y="3947791"/>
                <a:ext cx="132212" cy="122947"/>
                <a:chOff x="4218871" y="2948160"/>
                <a:chExt cx="132212" cy="122947"/>
              </a:xfrm>
            </p:grpSpPr>
            <p:sp>
              <p:nvSpPr>
                <p:cNvPr id="70" name="object 65">
                  <a:extLst>
                    <a:ext uri="{FF2B5EF4-FFF2-40B4-BE49-F238E27FC236}">
                      <a16:creationId xmlns:a16="http://schemas.microsoft.com/office/drawing/2014/main" id="{6828F270-C661-6E4B-89D4-551A185D1146}"/>
                    </a:ext>
                  </a:extLst>
                </p:cNvPr>
                <p:cNvSpPr/>
                <p:nvPr/>
              </p:nvSpPr>
              <p:spPr>
                <a:xfrm>
                  <a:off x="4234923" y="2948160"/>
                  <a:ext cx="116160" cy="117888"/>
                </a:xfrm>
                <a:prstGeom prst="rect">
                  <a:avLst/>
                </a:prstGeom>
                <a:blipFill>
                  <a:blip r:embed="rId10" cstate="print"/>
                  <a:stretch>
                    <a:fillRect/>
                  </a:stretch>
                </a:blipFill>
              </p:spPr>
              <p:txBody>
                <a:bodyPr wrap="square" lIns="0" tIns="0" rIns="0" bIns="0" rtlCol="0"/>
                <a:lstStyle/>
                <a:p>
                  <a:endParaRPr/>
                </a:p>
              </p:txBody>
            </p:sp>
            <p:sp>
              <p:nvSpPr>
                <p:cNvPr id="71" name="object 70">
                  <a:extLst>
                    <a:ext uri="{FF2B5EF4-FFF2-40B4-BE49-F238E27FC236}">
                      <a16:creationId xmlns:a16="http://schemas.microsoft.com/office/drawing/2014/main" id="{8438070C-D4FE-F849-A34F-64F3E517A408}"/>
                    </a:ext>
                  </a:extLst>
                </p:cNvPr>
                <p:cNvSpPr/>
                <p:nvPr/>
              </p:nvSpPr>
              <p:spPr>
                <a:xfrm>
                  <a:off x="4218871" y="2953020"/>
                  <a:ext cx="116355" cy="118087"/>
                </a:xfrm>
                <a:custGeom>
                  <a:avLst/>
                  <a:gdLst/>
                  <a:ahLst/>
                  <a:cxnLst/>
                  <a:rect l="l" t="t" r="r" b="b"/>
                  <a:pathLst>
                    <a:path w="29210" h="29210">
                      <a:moveTo>
                        <a:pt x="29160" y="14580"/>
                      </a:moveTo>
                      <a:lnTo>
                        <a:pt x="29160" y="24300"/>
                      </a:lnTo>
                      <a:lnTo>
                        <a:pt x="24300" y="29160"/>
                      </a:lnTo>
                      <a:lnTo>
                        <a:pt x="14580" y="29160"/>
                      </a:lnTo>
                      <a:lnTo>
                        <a:pt x="4860" y="29160"/>
                      </a:lnTo>
                      <a:lnTo>
                        <a:pt x="0" y="24300"/>
                      </a:lnTo>
                      <a:lnTo>
                        <a:pt x="0" y="14580"/>
                      </a:lnTo>
                      <a:lnTo>
                        <a:pt x="0" y="4860"/>
                      </a:lnTo>
                      <a:lnTo>
                        <a:pt x="4860" y="0"/>
                      </a:lnTo>
                      <a:lnTo>
                        <a:pt x="14580" y="0"/>
                      </a:lnTo>
                      <a:lnTo>
                        <a:pt x="24300" y="0"/>
                      </a:lnTo>
                      <a:lnTo>
                        <a:pt x="29160" y="4860"/>
                      </a:lnTo>
                      <a:lnTo>
                        <a:pt x="29160" y="14580"/>
                      </a:lnTo>
                      <a:close/>
                    </a:path>
                  </a:pathLst>
                </a:custGeom>
                <a:ln w="3175">
                  <a:solidFill>
                    <a:srgbClr val="6C8EBE"/>
                  </a:solidFill>
                </a:ln>
              </p:spPr>
              <p:txBody>
                <a:bodyPr wrap="square" lIns="0" tIns="0" rIns="0" bIns="0" rtlCol="0"/>
                <a:lstStyle/>
                <a:p>
                  <a:endParaRPr/>
                </a:p>
              </p:txBody>
            </p:sp>
          </p:grpSp>
        </p:grpSp>
        <p:sp>
          <p:nvSpPr>
            <p:cNvPr id="56" name="object 56">
              <a:extLst>
                <a:ext uri="{FF2B5EF4-FFF2-40B4-BE49-F238E27FC236}">
                  <a16:creationId xmlns:a16="http://schemas.microsoft.com/office/drawing/2014/main" id="{46E5A84C-6614-C14A-B735-D1F06E28394C}"/>
                </a:ext>
              </a:extLst>
            </p:cNvPr>
            <p:cNvSpPr/>
            <p:nvPr/>
          </p:nvSpPr>
          <p:spPr>
            <a:xfrm>
              <a:off x="5772984" y="4197193"/>
              <a:ext cx="929284" cy="943112"/>
            </a:xfrm>
            <a:prstGeom prst="rect">
              <a:avLst/>
            </a:prstGeom>
            <a:blipFill>
              <a:blip r:embed="rId9" cstate="print"/>
              <a:stretch>
                <a:fillRect/>
              </a:stretch>
            </a:blipFill>
          </p:spPr>
          <p:txBody>
            <a:bodyPr wrap="square" lIns="0" tIns="0" rIns="0" bIns="0" rtlCol="0"/>
            <a:lstStyle/>
            <a:p>
              <a:endParaRPr/>
            </a:p>
          </p:txBody>
        </p:sp>
        <p:sp>
          <p:nvSpPr>
            <p:cNvPr id="57" name="object 56">
              <a:extLst>
                <a:ext uri="{FF2B5EF4-FFF2-40B4-BE49-F238E27FC236}">
                  <a16:creationId xmlns:a16="http://schemas.microsoft.com/office/drawing/2014/main" id="{6E8B3498-5AE2-6B48-BBEA-A54C6E63B772}"/>
                </a:ext>
              </a:extLst>
            </p:cNvPr>
            <p:cNvSpPr/>
            <p:nvPr/>
          </p:nvSpPr>
          <p:spPr>
            <a:xfrm>
              <a:off x="2767657" y="1645797"/>
              <a:ext cx="929284" cy="943112"/>
            </a:xfrm>
            <a:prstGeom prst="rect">
              <a:avLst/>
            </a:prstGeom>
            <a:blipFill>
              <a:blip r:embed="rId9" cstate="print"/>
              <a:stretch>
                <a:fillRect/>
              </a:stretch>
            </a:blipFill>
          </p:spPr>
          <p:txBody>
            <a:bodyPr wrap="square" lIns="0" tIns="0" rIns="0" bIns="0" rtlCol="0"/>
            <a:lstStyle/>
            <a:p>
              <a:endParaRPr dirty="0"/>
            </a:p>
          </p:txBody>
        </p:sp>
        <p:sp>
          <p:nvSpPr>
            <p:cNvPr id="58" name="object 56">
              <a:extLst>
                <a:ext uri="{FF2B5EF4-FFF2-40B4-BE49-F238E27FC236}">
                  <a16:creationId xmlns:a16="http://schemas.microsoft.com/office/drawing/2014/main" id="{AB4EB261-15A1-1842-B37E-E11D5FB75BB3}"/>
                </a:ext>
              </a:extLst>
            </p:cNvPr>
            <p:cNvSpPr/>
            <p:nvPr/>
          </p:nvSpPr>
          <p:spPr>
            <a:xfrm>
              <a:off x="4258387" y="2881748"/>
              <a:ext cx="929284" cy="943112"/>
            </a:xfrm>
            <a:prstGeom prst="rect">
              <a:avLst/>
            </a:prstGeom>
            <a:blipFill>
              <a:blip r:embed="rId9" cstate="print"/>
              <a:stretch>
                <a:fillRect/>
              </a:stretch>
            </a:blipFill>
          </p:spPr>
          <p:txBody>
            <a:bodyPr wrap="square" lIns="0" tIns="0" rIns="0" bIns="0" rtlCol="0"/>
            <a:lstStyle/>
            <a:p>
              <a:endParaRPr/>
            </a:p>
          </p:txBody>
        </p:sp>
        <p:sp>
          <p:nvSpPr>
            <p:cNvPr id="59" name="object 63">
              <a:extLst>
                <a:ext uri="{FF2B5EF4-FFF2-40B4-BE49-F238E27FC236}">
                  <a16:creationId xmlns:a16="http://schemas.microsoft.com/office/drawing/2014/main" id="{33253DDC-9F14-6F46-887D-281E1E3217F9}"/>
                </a:ext>
              </a:extLst>
            </p:cNvPr>
            <p:cNvSpPr/>
            <p:nvPr/>
          </p:nvSpPr>
          <p:spPr>
            <a:xfrm rot="5400000" flipH="1">
              <a:off x="4700170" y="3584829"/>
              <a:ext cx="45719" cy="2099908"/>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sp>
          <p:nvSpPr>
            <p:cNvPr id="60" name="object 63">
              <a:extLst>
                <a:ext uri="{FF2B5EF4-FFF2-40B4-BE49-F238E27FC236}">
                  <a16:creationId xmlns:a16="http://schemas.microsoft.com/office/drawing/2014/main" id="{C90C5193-66B1-8E4D-A1AE-4CF9D46745BB}"/>
                </a:ext>
              </a:extLst>
            </p:cNvPr>
            <p:cNvSpPr/>
            <p:nvPr/>
          </p:nvSpPr>
          <p:spPr>
            <a:xfrm flipH="1">
              <a:off x="6182690" y="2607236"/>
              <a:ext cx="45719" cy="1571630"/>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sp>
          <p:nvSpPr>
            <p:cNvPr id="61" name="object 63">
              <a:extLst>
                <a:ext uri="{FF2B5EF4-FFF2-40B4-BE49-F238E27FC236}">
                  <a16:creationId xmlns:a16="http://schemas.microsoft.com/office/drawing/2014/main" id="{EE7DB278-B63B-E94F-97E4-3A31C33EAFBA}"/>
                </a:ext>
              </a:extLst>
            </p:cNvPr>
            <p:cNvSpPr/>
            <p:nvPr/>
          </p:nvSpPr>
          <p:spPr>
            <a:xfrm rot="2597393">
              <a:off x="3927390" y="3487735"/>
              <a:ext cx="45719" cy="1043060"/>
            </a:xfrm>
            <a:custGeom>
              <a:avLst/>
              <a:gdLst/>
              <a:ahLst/>
              <a:cxnLst/>
              <a:rect l="l" t="t" r="r" b="b"/>
              <a:pathLst>
                <a:path h="350519">
                  <a:moveTo>
                    <a:pt x="0" y="349922"/>
                  </a:moveTo>
                  <a:lnTo>
                    <a:pt x="0" y="0"/>
                  </a:lnTo>
                </a:path>
              </a:pathLst>
            </a:custGeom>
            <a:ln w="5832">
              <a:solidFill>
                <a:srgbClr val="CC0000"/>
              </a:solidFill>
            </a:ln>
          </p:spPr>
          <p:txBody>
            <a:bodyPr wrap="square" lIns="0" tIns="0" rIns="0" bIns="0" rtlCol="0"/>
            <a:lstStyle/>
            <a:p>
              <a:endParaRPr/>
            </a:p>
          </p:txBody>
        </p:sp>
        <p:pic>
          <p:nvPicPr>
            <p:cNvPr id="62" name="Picture 61">
              <a:extLst>
                <a:ext uri="{FF2B5EF4-FFF2-40B4-BE49-F238E27FC236}">
                  <a16:creationId xmlns:a16="http://schemas.microsoft.com/office/drawing/2014/main" id="{A03D5FED-73D1-F442-9677-856E9D2104DB}"/>
                </a:ext>
              </a:extLst>
            </p:cNvPr>
            <p:cNvPicPr>
              <a:picLocks noChangeAspect="1"/>
            </p:cNvPicPr>
            <p:nvPr/>
          </p:nvPicPr>
          <p:blipFill>
            <a:blip r:embed="rId18"/>
            <a:stretch>
              <a:fillRect/>
            </a:stretch>
          </p:blipFill>
          <p:spPr>
            <a:xfrm>
              <a:off x="2977376" y="1976551"/>
              <a:ext cx="509845" cy="347894"/>
            </a:xfrm>
            <a:prstGeom prst="rect">
              <a:avLst/>
            </a:prstGeom>
          </p:spPr>
        </p:pic>
        <p:pic>
          <p:nvPicPr>
            <p:cNvPr id="63" name="Picture 62">
              <a:extLst>
                <a:ext uri="{FF2B5EF4-FFF2-40B4-BE49-F238E27FC236}">
                  <a16:creationId xmlns:a16="http://schemas.microsoft.com/office/drawing/2014/main" id="{495F87B8-ACDF-5045-9656-AB6B7DA6DF48}"/>
                </a:ext>
              </a:extLst>
            </p:cNvPr>
            <p:cNvPicPr>
              <a:picLocks noChangeAspect="1"/>
            </p:cNvPicPr>
            <p:nvPr/>
          </p:nvPicPr>
          <p:blipFill>
            <a:blip r:embed="rId19"/>
            <a:stretch>
              <a:fillRect/>
            </a:stretch>
          </p:blipFill>
          <p:spPr>
            <a:xfrm>
              <a:off x="2952997" y="4519922"/>
              <a:ext cx="534224" cy="356149"/>
            </a:xfrm>
            <a:prstGeom prst="rect">
              <a:avLst/>
            </a:prstGeom>
          </p:spPr>
        </p:pic>
        <p:pic>
          <p:nvPicPr>
            <p:cNvPr id="64" name="Picture 63">
              <a:extLst>
                <a:ext uri="{FF2B5EF4-FFF2-40B4-BE49-F238E27FC236}">
                  <a16:creationId xmlns:a16="http://schemas.microsoft.com/office/drawing/2014/main" id="{0DCC973F-C61A-AD43-A9C4-6E08017B6E71}"/>
                </a:ext>
              </a:extLst>
            </p:cNvPr>
            <p:cNvPicPr>
              <a:picLocks noChangeAspect="1"/>
            </p:cNvPicPr>
            <p:nvPr/>
          </p:nvPicPr>
          <p:blipFill>
            <a:blip r:embed="rId20"/>
            <a:stretch>
              <a:fillRect/>
            </a:stretch>
          </p:blipFill>
          <p:spPr>
            <a:xfrm>
              <a:off x="4476287" y="3200654"/>
              <a:ext cx="558800" cy="374650"/>
            </a:xfrm>
            <a:prstGeom prst="rect">
              <a:avLst/>
            </a:prstGeom>
          </p:spPr>
        </p:pic>
        <p:pic>
          <p:nvPicPr>
            <p:cNvPr id="65" name="Picture 64">
              <a:extLst>
                <a:ext uri="{FF2B5EF4-FFF2-40B4-BE49-F238E27FC236}">
                  <a16:creationId xmlns:a16="http://schemas.microsoft.com/office/drawing/2014/main" id="{EA4C603C-5AE3-2D49-95DA-4A4A9CB8C6D9}"/>
                </a:ext>
              </a:extLst>
            </p:cNvPr>
            <p:cNvPicPr>
              <a:picLocks noChangeAspect="1"/>
            </p:cNvPicPr>
            <p:nvPr/>
          </p:nvPicPr>
          <p:blipFill>
            <a:blip r:embed="rId21"/>
            <a:stretch>
              <a:fillRect/>
            </a:stretch>
          </p:blipFill>
          <p:spPr>
            <a:xfrm>
              <a:off x="6004454" y="4501421"/>
              <a:ext cx="497380" cy="374650"/>
            </a:xfrm>
            <a:prstGeom prst="rect">
              <a:avLst/>
            </a:prstGeom>
          </p:spPr>
        </p:pic>
        <p:pic>
          <p:nvPicPr>
            <p:cNvPr id="66" name="Picture 65">
              <a:extLst>
                <a:ext uri="{FF2B5EF4-FFF2-40B4-BE49-F238E27FC236}">
                  <a16:creationId xmlns:a16="http://schemas.microsoft.com/office/drawing/2014/main" id="{DE8F6AB1-A2EB-FC4D-81B2-2EDC167E02F3}"/>
                </a:ext>
              </a:extLst>
            </p:cNvPr>
            <p:cNvPicPr>
              <a:picLocks noChangeAspect="1"/>
            </p:cNvPicPr>
            <p:nvPr/>
          </p:nvPicPr>
          <p:blipFill>
            <a:blip r:embed="rId22"/>
            <a:stretch>
              <a:fillRect/>
            </a:stretch>
          </p:blipFill>
          <p:spPr>
            <a:xfrm>
              <a:off x="5943350" y="1953818"/>
              <a:ext cx="609850" cy="302319"/>
            </a:xfrm>
            <a:prstGeom prst="rect">
              <a:avLst/>
            </a:prstGeom>
          </p:spPr>
        </p:pic>
      </p:grpSp>
    </p:spTree>
    <p:extLst>
      <p:ext uri="{BB962C8B-B14F-4D97-AF65-F5344CB8AC3E}">
        <p14:creationId xmlns:p14="http://schemas.microsoft.com/office/powerpoint/2010/main" val="15049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3"/>
                                        </p:tgtEl>
                                        <p:attrNameLst>
                                          <p:attrName>style.visibility</p:attrName>
                                        </p:attrNameLst>
                                      </p:cBhvr>
                                      <p:to>
                                        <p:strVal val="visible"/>
                                      </p:to>
                                    </p:set>
                                  </p:childTnLst>
                                </p:cTn>
                              </p:par>
                              <p:par>
                                <p:cTn id="17" presetID="3" presetClass="exit" presetSubtype="10" fill="hold" nodeType="withEffect">
                                  <p:stCondLst>
                                    <p:cond delay="0"/>
                                  </p:stCondLst>
                                  <p:childTnLst>
                                    <p:animEffect transition="out" filter="blinds(horizontal)">
                                      <p:cBhvr>
                                        <p:cTn id="18" dur="500"/>
                                        <p:tgtEl>
                                          <p:spTgt spid="51"/>
                                        </p:tgtEl>
                                      </p:cBhvr>
                                    </p:animEffect>
                                    <p:set>
                                      <p:cBhvr>
                                        <p:cTn id="19" dur="1" fill="hold">
                                          <p:stCondLst>
                                            <p:cond delay="499"/>
                                          </p:stCondLst>
                                        </p:cTn>
                                        <p:tgtEl>
                                          <p:spTgt spid="51"/>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8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ACB5610-ADEB-9A4F-A0DF-9AA039663F3A}"/>
              </a:ext>
            </a:extLst>
          </p:cNvPr>
          <p:cNvSpPr>
            <a:spLocks noGrp="1"/>
          </p:cNvSpPr>
          <p:nvPr>
            <p:ph type="ctrTitle"/>
          </p:nvPr>
        </p:nvSpPr>
        <p:spPr>
          <a:xfrm>
            <a:off x="2057400" y="21771"/>
            <a:ext cx="6324600" cy="586263"/>
          </a:xfrm>
        </p:spPr>
        <p:txBody>
          <a:bodyPr>
            <a:noAutofit/>
          </a:bodyPr>
          <a:lstStyle/>
          <a:p>
            <a:pPr algn="l"/>
            <a:r>
              <a:rPr lang="en-US" sz="3200" b="1" dirty="0"/>
              <a:t>     </a:t>
            </a:r>
            <a:r>
              <a:rPr lang="en-US" sz="2000" dirty="0">
                <a:effectLst/>
              </a:rPr>
              <a:t>Differentially Private Robust ADMM (</a:t>
            </a:r>
            <a:r>
              <a:rPr lang="en-US" sz="2000" b="1" dirty="0">
                <a:effectLst/>
              </a:rPr>
              <a:t>PR-ADMM</a:t>
            </a:r>
            <a:r>
              <a:rPr lang="en-US" sz="2400" dirty="0">
                <a:effectLst/>
              </a:rPr>
              <a:t>)</a:t>
            </a:r>
            <a:endParaRPr lang="en-US" sz="3200" b="1" dirty="0"/>
          </a:p>
        </p:txBody>
      </p:sp>
      <p:sp>
        <p:nvSpPr>
          <p:cNvPr id="11" name="TextBox 10">
            <a:extLst>
              <a:ext uri="{FF2B5EF4-FFF2-40B4-BE49-F238E27FC236}">
                <a16:creationId xmlns:a16="http://schemas.microsoft.com/office/drawing/2014/main" id="{819CEFD1-3A06-0B47-8561-3529BE91FE07}"/>
              </a:ext>
            </a:extLst>
          </p:cNvPr>
          <p:cNvSpPr txBox="1"/>
          <p:nvPr/>
        </p:nvSpPr>
        <p:spPr>
          <a:xfrm>
            <a:off x="707229" y="4399058"/>
            <a:ext cx="184731" cy="461665"/>
          </a:xfrm>
          <a:prstGeom prst="rect">
            <a:avLst/>
          </a:prstGeom>
          <a:noFill/>
        </p:spPr>
        <p:txBody>
          <a:bodyPr wrap="none" rtlCol="0">
            <a:spAutoFit/>
          </a:bodyPr>
          <a:lstStyle/>
          <a:p>
            <a:endParaRPr lang="en-US" sz="2400" dirty="0">
              <a:solidFill>
                <a:srgbClr val="FF0000"/>
              </a:solidFill>
            </a:endParaRPr>
          </a:p>
        </p:txBody>
      </p:sp>
      <p:grpSp>
        <p:nvGrpSpPr>
          <p:cNvPr id="16" name="Group 15">
            <a:extLst>
              <a:ext uri="{FF2B5EF4-FFF2-40B4-BE49-F238E27FC236}">
                <a16:creationId xmlns:a16="http://schemas.microsoft.com/office/drawing/2014/main" id="{1F8C068C-6ADF-6A4C-AAA4-0F25C2F40191}"/>
              </a:ext>
            </a:extLst>
          </p:cNvPr>
          <p:cNvGrpSpPr/>
          <p:nvPr/>
        </p:nvGrpSpPr>
        <p:grpSpPr>
          <a:xfrm>
            <a:off x="1007650" y="1525719"/>
            <a:ext cx="6536151" cy="365391"/>
            <a:chOff x="1007650" y="1525719"/>
            <a:chExt cx="6536151" cy="365391"/>
          </a:xfrm>
        </p:grpSpPr>
        <p:sp>
          <p:nvSpPr>
            <p:cNvPr id="150" name="Right Arrow 149">
              <a:extLst>
                <a:ext uri="{FF2B5EF4-FFF2-40B4-BE49-F238E27FC236}">
                  <a16:creationId xmlns:a16="http://schemas.microsoft.com/office/drawing/2014/main" id="{BCCC13DE-A45D-B644-911B-1B9C957BA7DE}"/>
                </a:ext>
              </a:extLst>
            </p:cNvPr>
            <p:cNvSpPr/>
            <p:nvPr/>
          </p:nvSpPr>
          <p:spPr>
            <a:xfrm rot="10800000">
              <a:off x="1905848" y="1592140"/>
              <a:ext cx="914400" cy="28575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highlight>
                  <a:srgbClr val="C0C0C0"/>
                </a:highlight>
              </a:endParaRPr>
            </a:p>
          </p:txBody>
        </p:sp>
        <p:pic>
          <p:nvPicPr>
            <p:cNvPr id="152" name="Picture 151">
              <a:extLst>
                <a:ext uri="{FF2B5EF4-FFF2-40B4-BE49-F238E27FC236}">
                  <a16:creationId xmlns:a16="http://schemas.microsoft.com/office/drawing/2014/main" id="{1454F126-2748-4C4E-9A67-388263222CA1}"/>
                </a:ext>
              </a:extLst>
            </p:cNvPr>
            <p:cNvPicPr>
              <a:picLocks noChangeAspect="1"/>
            </p:cNvPicPr>
            <p:nvPr/>
          </p:nvPicPr>
          <p:blipFill>
            <a:blip r:embed="rId3"/>
            <a:stretch>
              <a:fillRect/>
            </a:stretch>
          </p:blipFill>
          <p:spPr>
            <a:xfrm>
              <a:off x="3124201" y="1525719"/>
              <a:ext cx="4419600" cy="365390"/>
            </a:xfrm>
            <a:prstGeom prst="rect">
              <a:avLst/>
            </a:prstGeom>
          </p:spPr>
        </p:pic>
        <p:pic>
          <p:nvPicPr>
            <p:cNvPr id="54" name="Picture 53">
              <a:extLst>
                <a:ext uri="{FF2B5EF4-FFF2-40B4-BE49-F238E27FC236}">
                  <a16:creationId xmlns:a16="http://schemas.microsoft.com/office/drawing/2014/main" id="{4DA08AAF-93FF-6344-8B69-E523E58D6BF1}"/>
                </a:ext>
              </a:extLst>
            </p:cNvPr>
            <p:cNvPicPr>
              <a:picLocks noChangeAspect="1"/>
            </p:cNvPicPr>
            <p:nvPr/>
          </p:nvPicPr>
          <p:blipFill>
            <a:blip r:embed="rId4"/>
            <a:stretch>
              <a:fillRect/>
            </a:stretch>
          </p:blipFill>
          <p:spPr>
            <a:xfrm>
              <a:off x="1007650" y="1527228"/>
              <a:ext cx="580329" cy="363882"/>
            </a:xfrm>
            <a:prstGeom prst="rect">
              <a:avLst/>
            </a:prstGeom>
          </p:spPr>
        </p:pic>
      </p:grpSp>
      <p:sp>
        <p:nvSpPr>
          <p:cNvPr id="4" name="Rectangle 3">
            <a:extLst>
              <a:ext uri="{FF2B5EF4-FFF2-40B4-BE49-F238E27FC236}">
                <a16:creationId xmlns:a16="http://schemas.microsoft.com/office/drawing/2014/main" id="{9E75BBA6-3A1A-2E49-987D-062A68A85A06}"/>
              </a:ext>
            </a:extLst>
          </p:cNvPr>
          <p:cNvSpPr/>
          <p:nvPr/>
        </p:nvSpPr>
        <p:spPr>
          <a:xfrm>
            <a:off x="441066" y="786293"/>
            <a:ext cx="5093574" cy="461665"/>
          </a:xfrm>
          <a:prstGeom prst="rect">
            <a:avLst/>
          </a:prstGeom>
        </p:spPr>
        <p:txBody>
          <a:bodyPr wrap="none">
            <a:spAutoFit/>
          </a:bodyPr>
          <a:lstStyle/>
          <a:p>
            <a:pPr marL="285750" indent="-285750">
              <a:buFont typeface="Arial" panose="020B0604020202020204" pitchFamily="34" charset="0"/>
              <a:buChar char="•"/>
            </a:pPr>
            <a:r>
              <a:rPr lang="en-US" sz="2400" dirty="0"/>
              <a:t>Design noise variance decay schemes</a:t>
            </a:r>
          </a:p>
        </p:txBody>
      </p:sp>
      <p:sp>
        <p:nvSpPr>
          <p:cNvPr id="7" name="Rectangle 6">
            <a:extLst>
              <a:ext uri="{FF2B5EF4-FFF2-40B4-BE49-F238E27FC236}">
                <a16:creationId xmlns:a16="http://schemas.microsoft.com/office/drawing/2014/main" id="{E428DFBB-D124-E94E-B814-867E9C2A788C}"/>
              </a:ext>
            </a:extLst>
          </p:cNvPr>
          <p:cNvSpPr/>
          <p:nvPr/>
        </p:nvSpPr>
        <p:spPr>
          <a:xfrm>
            <a:off x="891960" y="2133002"/>
            <a:ext cx="3933384" cy="430887"/>
          </a:xfrm>
          <a:prstGeom prst="rect">
            <a:avLst/>
          </a:prstGeom>
        </p:spPr>
        <p:txBody>
          <a:bodyPr wrap="none">
            <a:spAutoFit/>
          </a:bodyPr>
          <a:lstStyle/>
          <a:p>
            <a:pPr marL="285750" indent="-285750">
              <a:buFont typeface="Wingdings" pitchFamily="2" charset="2"/>
              <a:buChar char="Ø"/>
            </a:pPr>
            <a:r>
              <a:rPr lang="en-US" sz="2200" dirty="0"/>
              <a:t>Periodic Linear Decay Scheme</a:t>
            </a:r>
          </a:p>
        </p:txBody>
      </p:sp>
      <p:sp>
        <p:nvSpPr>
          <p:cNvPr id="8" name="Rectangle 7">
            <a:extLst>
              <a:ext uri="{FF2B5EF4-FFF2-40B4-BE49-F238E27FC236}">
                <a16:creationId xmlns:a16="http://schemas.microsoft.com/office/drawing/2014/main" id="{6F0B3723-6C2C-C243-A3E9-366CF95D6241}"/>
              </a:ext>
            </a:extLst>
          </p:cNvPr>
          <p:cNvSpPr/>
          <p:nvPr/>
        </p:nvSpPr>
        <p:spPr>
          <a:xfrm>
            <a:off x="1007650" y="4447828"/>
            <a:ext cx="3958071" cy="430887"/>
          </a:xfrm>
          <a:prstGeom prst="rect">
            <a:avLst/>
          </a:prstGeom>
        </p:spPr>
        <p:txBody>
          <a:bodyPr wrap="none">
            <a:spAutoFit/>
          </a:bodyPr>
          <a:lstStyle/>
          <a:p>
            <a:pPr marL="285750" indent="-285750">
              <a:buFont typeface="Wingdings" pitchFamily="2" charset="2"/>
              <a:buChar char="Ø"/>
            </a:pPr>
            <a:r>
              <a:rPr lang="en-US" sz="2200" dirty="0"/>
              <a:t>Iteration-Based Decay Scheme</a:t>
            </a:r>
          </a:p>
        </p:txBody>
      </p:sp>
      <p:pic>
        <p:nvPicPr>
          <p:cNvPr id="17" name="Picture 16">
            <a:extLst>
              <a:ext uri="{FF2B5EF4-FFF2-40B4-BE49-F238E27FC236}">
                <a16:creationId xmlns:a16="http://schemas.microsoft.com/office/drawing/2014/main" id="{7111615F-2E01-4C47-A258-62B042C9C1D1}"/>
              </a:ext>
            </a:extLst>
          </p:cNvPr>
          <p:cNvPicPr>
            <a:picLocks noChangeAspect="1"/>
          </p:cNvPicPr>
          <p:nvPr/>
        </p:nvPicPr>
        <p:blipFill>
          <a:blip r:embed="rId5"/>
          <a:stretch>
            <a:fillRect/>
          </a:stretch>
        </p:blipFill>
        <p:spPr>
          <a:xfrm>
            <a:off x="2438400" y="2921862"/>
            <a:ext cx="3505200" cy="437748"/>
          </a:xfrm>
          <a:prstGeom prst="rect">
            <a:avLst/>
          </a:prstGeom>
        </p:spPr>
      </p:pic>
      <p:pic>
        <p:nvPicPr>
          <p:cNvPr id="19" name="Picture 18">
            <a:extLst>
              <a:ext uri="{FF2B5EF4-FFF2-40B4-BE49-F238E27FC236}">
                <a16:creationId xmlns:a16="http://schemas.microsoft.com/office/drawing/2014/main" id="{F6AE72A8-8949-4B41-8D42-7A78B743145D}"/>
              </a:ext>
            </a:extLst>
          </p:cNvPr>
          <p:cNvPicPr>
            <a:picLocks noChangeAspect="1"/>
          </p:cNvPicPr>
          <p:nvPr/>
        </p:nvPicPr>
        <p:blipFill>
          <a:blip r:embed="rId6"/>
          <a:stretch>
            <a:fillRect/>
          </a:stretch>
        </p:blipFill>
        <p:spPr>
          <a:xfrm>
            <a:off x="2438400" y="5005952"/>
            <a:ext cx="4019791" cy="697018"/>
          </a:xfrm>
          <a:prstGeom prst="rect">
            <a:avLst/>
          </a:prstGeom>
        </p:spPr>
      </p:pic>
      <p:sp>
        <p:nvSpPr>
          <p:cNvPr id="90" name="Rounded Rectangular Callout 89">
            <a:extLst>
              <a:ext uri="{FF2B5EF4-FFF2-40B4-BE49-F238E27FC236}">
                <a16:creationId xmlns:a16="http://schemas.microsoft.com/office/drawing/2014/main" id="{79EB90CB-AFCC-504B-A18B-13B980FA1293}"/>
              </a:ext>
            </a:extLst>
          </p:cNvPr>
          <p:cNvSpPr/>
          <p:nvPr/>
        </p:nvSpPr>
        <p:spPr>
          <a:xfrm flipH="1">
            <a:off x="647499" y="3906443"/>
            <a:ext cx="4610299" cy="430887"/>
          </a:xfrm>
          <a:prstGeom prst="wedgeRoundRectCallout">
            <a:avLst>
              <a:gd name="adj1" fmla="val 50059"/>
              <a:gd name="adj2" fmla="val 19181"/>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Initial noise variance determined by each agent</a:t>
            </a:r>
          </a:p>
        </p:txBody>
      </p:sp>
      <p:sp>
        <p:nvSpPr>
          <p:cNvPr id="91" name="Oval 90">
            <a:extLst>
              <a:ext uri="{FF2B5EF4-FFF2-40B4-BE49-F238E27FC236}">
                <a16:creationId xmlns:a16="http://schemas.microsoft.com/office/drawing/2014/main" id="{B13E3AC5-1784-6B47-8B90-F693CA96A05E}"/>
              </a:ext>
            </a:extLst>
          </p:cNvPr>
          <p:cNvSpPr/>
          <p:nvPr/>
        </p:nvSpPr>
        <p:spPr>
          <a:xfrm>
            <a:off x="3810000" y="2825611"/>
            <a:ext cx="762000" cy="7352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Elbow Connector 91">
            <a:extLst>
              <a:ext uri="{FF2B5EF4-FFF2-40B4-BE49-F238E27FC236}">
                <a16:creationId xmlns:a16="http://schemas.microsoft.com/office/drawing/2014/main" id="{0DEA9DC6-AE21-374B-BBDA-76A8988F4A8C}"/>
              </a:ext>
            </a:extLst>
          </p:cNvPr>
          <p:cNvCxnSpPr>
            <a:cxnSpLocks/>
            <a:stCxn id="91" idx="3"/>
            <a:endCxn id="90" idx="0"/>
          </p:cNvCxnSpPr>
          <p:nvPr/>
        </p:nvCxnSpPr>
        <p:spPr>
          <a:xfrm rot="5400000">
            <a:off x="3210507" y="3195358"/>
            <a:ext cx="453226" cy="968944"/>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8307E214-BE39-FC40-A42C-95FB7C5E3211}"/>
              </a:ext>
            </a:extLst>
          </p:cNvPr>
          <p:cNvSpPr/>
          <p:nvPr/>
        </p:nvSpPr>
        <p:spPr>
          <a:xfrm>
            <a:off x="4919156" y="3014789"/>
            <a:ext cx="414845" cy="4377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4" name="Elbow Connector 93">
            <a:extLst>
              <a:ext uri="{FF2B5EF4-FFF2-40B4-BE49-F238E27FC236}">
                <a16:creationId xmlns:a16="http://schemas.microsoft.com/office/drawing/2014/main" id="{D7F942C1-D3A9-454B-A786-0E2CEE97A1FF}"/>
              </a:ext>
            </a:extLst>
          </p:cNvPr>
          <p:cNvCxnSpPr>
            <a:cxnSpLocks/>
            <a:stCxn id="93" idx="3"/>
            <a:endCxn id="95" idx="0"/>
          </p:cNvCxnSpPr>
          <p:nvPr/>
        </p:nvCxnSpPr>
        <p:spPr>
          <a:xfrm rot="16200000" flipH="1">
            <a:off x="5672968" y="2695371"/>
            <a:ext cx="494165" cy="1880282"/>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5" name="Rounded Rectangular Callout 94">
                <a:extLst>
                  <a:ext uri="{FF2B5EF4-FFF2-40B4-BE49-F238E27FC236}">
                    <a16:creationId xmlns:a16="http://schemas.microsoft.com/office/drawing/2014/main" id="{D2F202B5-007E-5E4D-B518-47F15EDEDFBC}"/>
                  </a:ext>
                </a:extLst>
              </p:cNvPr>
              <p:cNvSpPr/>
              <p:nvPr/>
            </p:nvSpPr>
            <p:spPr>
              <a:xfrm flipH="1">
                <a:off x="5338382" y="3882595"/>
                <a:ext cx="3043618" cy="430887"/>
              </a:xfrm>
              <a:prstGeom prst="wedgeRoundRectCallout">
                <a:avLst>
                  <a:gd name="adj1" fmla="val 50059"/>
                  <a:gd name="adj2" fmla="val 19181"/>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Decay rate (</a:t>
                </a:r>
                <a14:m>
                  <m:oMath xmlns:m="http://schemas.openxmlformats.org/officeDocument/2006/math">
                    <m:r>
                      <a:rPr lang="en-US" altLang="zh-CN" b="0" i="0" smtClean="0">
                        <a:solidFill>
                          <a:schemeClr val="tx1"/>
                        </a:solidFill>
                        <a:latin typeface="Cambria Math" panose="02040503050406030204" pitchFamily="18" charset="0"/>
                      </a:rPr>
                      <m:t>0&lt;</m:t>
                    </m:r>
                    <m:sSub>
                      <m:sSubPr>
                        <m:ctrlPr>
                          <a:rPr lang="en-US" altLang="zh-CN"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𝑅</m:t>
                        </m:r>
                      </m:e>
                      <m:sub>
                        <m:r>
                          <a:rPr lang="en-US" altLang="zh-CN" b="0" i="1" smtClean="0">
                            <a:solidFill>
                              <a:schemeClr val="tx1"/>
                            </a:solidFill>
                            <a:latin typeface="Cambria Math" panose="02040503050406030204" pitchFamily="18" charset="0"/>
                          </a:rPr>
                          <m:t>𝑃</m:t>
                        </m:r>
                      </m:sub>
                    </m:sSub>
                    <m:r>
                      <a:rPr lang="en-US" altLang="zh-CN" b="0" i="1" smtClean="0">
                        <a:solidFill>
                          <a:schemeClr val="tx1"/>
                        </a:solidFill>
                        <a:latin typeface="Cambria Math" panose="02040503050406030204" pitchFamily="18" charset="0"/>
                      </a:rPr>
                      <m:t>&lt;1</m:t>
                    </m:r>
                  </m:oMath>
                </a14:m>
                <a:r>
                  <a:rPr lang="en-US" altLang="zh-CN" dirty="0">
                    <a:solidFill>
                      <a:schemeClr val="tx1"/>
                    </a:solidFill>
                  </a:rPr>
                  <a:t>) </a:t>
                </a:r>
              </a:p>
            </p:txBody>
          </p:sp>
        </mc:Choice>
        <mc:Fallback xmlns="">
          <p:sp>
            <p:nvSpPr>
              <p:cNvPr id="95" name="Rounded Rectangular Callout 94">
                <a:extLst>
                  <a:ext uri="{FF2B5EF4-FFF2-40B4-BE49-F238E27FC236}">
                    <a16:creationId xmlns:a16="http://schemas.microsoft.com/office/drawing/2014/main" id="{D2F202B5-007E-5E4D-B518-47F15EDEDFBC}"/>
                  </a:ext>
                </a:extLst>
              </p:cNvPr>
              <p:cNvSpPr>
                <a:spLocks noRot="1" noChangeAspect="1" noMove="1" noResize="1" noEditPoints="1" noAdjustHandles="1" noChangeArrowheads="1" noChangeShapeType="1" noTextEdit="1"/>
              </p:cNvSpPr>
              <p:nvPr/>
            </p:nvSpPr>
            <p:spPr>
              <a:xfrm flipH="1">
                <a:off x="5338382" y="3882595"/>
                <a:ext cx="3043618" cy="430887"/>
              </a:xfrm>
              <a:prstGeom prst="wedgeRoundRectCallout">
                <a:avLst>
                  <a:gd name="adj1" fmla="val 50059"/>
                  <a:gd name="adj2" fmla="val 19181"/>
                  <a:gd name="adj3" fmla="val 16667"/>
                </a:avLst>
              </a:prstGeom>
              <a:blipFill>
                <a:blip r:embed="rId7"/>
                <a:stretch>
                  <a:fillRect b="-8108"/>
                </a:stretch>
              </a:blipFill>
              <a:ln>
                <a:solidFill>
                  <a:srgbClr val="00B050"/>
                </a:solidFill>
              </a:ln>
            </p:spPr>
            <p:txBody>
              <a:bodyPr/>
              <a:lstStyle/>
              <a:p>
                <a:r>
                  <a:rPr lang="en-US">
                    <a:noFill/>
                  </a:rPr>
                  <a:t> </a:t>
                </a:r>
              </a:p>
            </p:txBody>
          </p:sp>
        </mc:Fallback>
      </mc:AlternateContent>
      <p:sp>
        <p:nvSpPr>
          <p:cNvPr id="96" name="Oval 95">
            <a:extLst>
              <a:ext uri="{FF2B5EF4-FFF2-40B4-BE49-F238E27FC236}">
                <a16:creationId xmlns:a16="http://schemas.microsoft.com/office/drawing/2014/main" id="{A21DD4DC-90F8-B24E-8B60-1E039AA85445}"/>
              </a:ext>
            </a:extLst>
          </p:cNvPr>
          <p:cNvSpPr/>
          <p:nvPr/>
        </p:nvSpPr>
        <p:spPr>
          <a:xfrm>
            <a:off x="5494911" y="2825611"/>
            <a:ext cx="414845" cy="4377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Elbow Connector 96">
            <a:extLst>
              <a:ext uri="{FF2B5EF4-FFF2-40B4-BE49-F238E27FC236}">
                <a16:creationId xmlns:a16="http://schemas.microsoft.com/office/drawing/2014/main" id="{16729D8C-DB4C-604E-BB55-5B5D4B3E68ED}"/>
              </a:ext>
            </a:extLst>
          </p:cNvPr>
          <p:cNvCxnSpPr>
            <a:cxnSpLocks/>
            <a:endCxn id="98" idx="3"/>
          </p:cNvCxnSpPr>
          <p:nvPr/>
        </p:nvCxnSpPr>
        <p:spPr>
          <a:xfrm>
            <a:off x="5943600" y="3014789"/>
            <a:ext cx="1371600" cy="29696"/>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8" name="Rounded Rectangular Callout 97">
            <a:extLst>
              <a:ext uri="{FF2B5EF4-FFF2-40B4-BE49-F238E27FC236}">
                <a16:creationId xmlns:a16="http://schemas.microsoft.com/office/drawing/2014/main" id="{B8C56F18-A1A2-E049-9DE8-E5964F2EDF3E}"/>
              </a:ext>
            </a:extLst>
          </p:cNvPr>
          <p:cNvSpPr/>
          <p:nvPr/>
        </p:nvSpPr>
        <p:spPr>
          <a:xfrm flipH="1">
            <a:off x="7315200" y="2797402"/>
            <a:ext cx="1079141" cy="494166"/>
          </a:xfrm>
          <a:prstGeom prst="wedgeRoundRectCallout">
            <a:avLst>
              <a:gd name="adj1" fmla="val 50059"/>
              <a:gd name="adj2" fmla="val 19181"/>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A period</a:t>
            </a:r>
          </a:p>
        </p:txBody>
      </p:sp>
      <p:sp>
        <p:nvSpPr>
          <p:cNvPr id="99" name="Oval 98">
            <a:extLst>
              <a:ext uri="{FF2B5EF4-FFF2-40B4-BE49-F238E27FC236}">
                <a16:creationId xmlns:a16="http://schemas.microsoft.com/office/drawing/2014/main" id="{9915C7C8-45F0-094D-9248-83F101D09A48}"/>
              </a:ext>
            </a:extLst>
          </p:cNvPr>
          <p:cNvSpPr/>
          <p:nvPr/>
        </p:nvSpPr>
        <p:spPr>
          <a:xfrm>
            <a:off x="4919156" y="5354461"/>
            <a:ext cx="414845" cy="4377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0" name="Elbow Connector 99">
            <a:extLst>
              <a:ext uri="{FF2B5EF4-FFF2-40B4-BE49-F238E27FC236}">
                <a16:creationId xmlns:a16="http://schemas.microsoft.com/office/drawing/2014/main" id="{A7E7A93D-9A88-D24B-B927-4A4072A9B565}"/>
              </a:ext>
            </a:extLst>
          </p:cNvPr>
          <p:cNvCxnSpPr>
            <a:cxnSpLocks/>
            <a:stCxn id="99" idx="4"/>
            <a:endCxn id="101" idx="0"/>
          </p:cNvCxnSpPr>
          <p:nvPr/>
        </p:nvCxnSpPr>
        <p:spPr>
          <a:xfrm rot="5400000">
            <a:off x="4996943" y="5921843"/>
            <a:ext cx="259270" cy="2"/>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Rounded Rectangular Callout 100">
                <a:extLst>
                  <a:ext uri="{FF2B5EF4-FFF2-40B4-BE49-F238E27FC236}">
                    <a16:creationId xmlns:a16="http://schemas.microsoft.com/office/drawing/2014/main" id="{E0358E3D-0A1C-694C-9FC1-6C10F95957BE}"/>
                  </a:ext>
                </a:extLst>
              </p:cNvPr>
              <p:cNvSpPr/>
              <p:nvPr/>
            </p:nvSpPr>
            <p:spPr>
              <a:xfrm flipH="1">
                <a:off x="4071462" y="6051479"/>
                <a:ext cx="2110231" cy="430887"/>
              </a:xfrm>
              <a:prstGeom prst="wedgeRoundRectCallout">
                <a:avLst>
                  <a:gd name="adj1" fmla="val 50059"/>
                  <a:gd name="adj2" fmla="val 19181"/>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Decay rate (</a:t>
                </a:r>
                <a14:m>
                  <m:oMath xmlns:m="http://schemas.openxmlformats.org/officeDocument/2006/math">
                    <m:sSub>
                      <m:sSubPr>
                        <m:ctrlPr>
                          <a:rPr lang="en-US" altLang="zh-CN"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𝑅</m:t>
                        </m:r>
                      </m:e>
                      <m:sub>
                        <m:r>
                          <a:rPr lang="en-US" altLang="zh-CN" b="0" i="1" smtClean="0">
                            <a:solidFill>
                              <a:schemeClr val="tx1"/>
                            </a:solidFill>
                            <a:latin typeface="Cambria Math" panose="02040503050406030204" pitchFamily="18" charset="0"/>
                          </a:rPr>
                          <m:t>𝑇</m:t>
                        </m:r>
                      </m:sub>
                    </m:sSub>
                    <m:r>
                      <a:rPr lang="en-US" altLang="zh-CN" b="0" i="1" smtClean="0">
                        <a:solidFill>
                          <a:schemeClr val="tx1"/>
                        </a:solidFill>
                        <a:latin typeface="Cambria Math" panose="02040503050406030204" pitchFamily="18" charset="0"/>
                      </a:rPr>
                      <m:t>&gt;0</m:t>
                    </m:r>
                  </m:oMath>
                </a14:m>
                <a:r>
                  <a:rPr lang="en-US" altLang="zh-CN" dirty="0">
                    <a:solidFill>
                      <a:schemeClr val="tx1"/>
                    </a:solidFill>
                  </a:rPr>
                  <a:t>) </a:t>
                </a:r>
              </a:p>
            </p:txBody>
          </p:sp>
        </mc:Choice>
        <mc:Fallback xmlns="">
          <p:sp>
            <p:nvSpPr>
              <p:cNvPr id="101" name="Rounded Rectangular Callout 100">
                <a:extLst>
                  <a:ext uri="{FF2B5EF4-FFF2-40B4-BE49-F238E27FC236}">
                    <a16:creationId xmlns:a16="http://schemas.microsoft.com/office/drawing/2014/main" id="{E0358E3D-0A1C-694C-9FC1-6C10F95957BE}"/>
                  </a:ext>
                </a:extLst>
              </p:cNvPr>
              <p:cNvSpPr>
                <a:spLocks noRot="1" noChangeAspect="1" noMove="1" noResize="1" noEditPoints="1" noAdjustHandles="1" noChangeArrowheads="1" noChangeShapeType="1" noTextEdit="1"/>
              </p:cNvSpPr>
              <p:nvPr/>
            </p:nvSpPr>
            <p:spPr>
              <a:xfrm flipH="1">
                <a:off x="4071462" y="6051479"/>
                <a:ext cx="2110231" cy="430887"/>
              </a:xfrm>
              <a:prstGeom prst="wedgeRoundRectCallout">
                <a:avLst>
                  <a:gd name="adj1" fmla="val 50059"/>
                  <a:gd name="adj2" fmla="val 19181"/>
                  <a:gd name="adj3" fmla="val 16667"/>
                </a:avLst>
              </a:prstGeom>
              <a:blipFill>
                <a:blip r:embed="rId8"/>
                <a:stretch>
                  <a:fillRect l="-592" r="-7101" b="-10811"/>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185831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fade">
                                      <p:cBhvr>
                                        <p:cTn id="11" dur="500"/>
                                        <p:tgtEl>
                                          <p:spTgt spid="9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90"/>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95"/>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0" grpId="0" animBg="1"/>
      <p:bldP spid="91" grpId="0" animBg="1"/>
      <p:bldP spid="93" grpId="0" animBg="1"/>
      <p:bldP spid="95" grpId="0" animBg="1"/>
      <p:bldP spid="96" grpId="0" animBg="1"/>
      <p:bldP spid="98" grpId="0" animBg="1"/>
      <p:bldP spid="99" grpId="0" animBg="1"/>
      <p:bldP spid="10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37683"/>
            <a:ext cx="5867400" cy="381000"/>
          </a:xfrm>
        </p:spPr>
        <p:txBody>
          <a:bodyPr>
            <a:noAutofit/>
          </a:bodyPr>
          <a:lstStyle/>
          <a:p>
            <a:pPr algn="l"/>
            <a:r>
              <a:rPr lang="en-US" dirty="0"/>
              <a:t>                  </a:t>
            </a:r>
            <a:r>
              <a:rPr lang="en-US" altLang="zh-CN" dirty="0"/>
              <a:t>Privacy Analysis</a:t>
            </a:r>
            <a:endParaRPr lang="en-US" dirty="0"/>
          </a:p>
        </p:txBody>
      </p:sp>
      <p:sp>
        <p:nvSpPr>
          <p:cNvPr id="12" name="Rectangle 11">
            <a:extLst>
              <a:ext uri="{FF2B5EF4-FFF2-40B4-BE49-F238E27FC236}">
                <a16:creationId xmlns:a16="http://schemas.microsoft.com/office/drawing/2014/main" id="{F7EE027E-6B5A-6B43-B2B5-4FF417ABC81B}"/>
              </a:ext>
            </a:extLst>
          </p:cNvPr>
          <p:cNvSpPr/>
          <p:nvPr/>
        </p:nvSpPr>
        <p:spPr>
          <a:xfrm>
            <a:off x="441066" y="786293"/>
            <a:ext cx="8317213" cy="1569660"/>
          </a:xfrm>
          <a:prstGeom prst="rect">
            <a:avLst/>
          </a:prstGeom>
        </p:spPr>
        <p:txBody>
          <a:bodyPr wrap="none">
            <a:spAutoFit/>
          </a:bodyPr>
          <a:lstStyle/>
          <a:p>
            <a:pPr marL="285750" indent="-285750">
              <a:buFont typeface="Arial" panose="020B0604020202020204" pitchFamily="34" charset="0"/>
              <a:buChar char="•"/>
            </a:pPr>
            <a:r>
              <a:rPr lang="en-US" sz="2400" dirty="0"/>
              <a:t>If  </a:t>
            </a:r>
            <a:r>
              <a:rPr lang="en-US" sz="2400" dirty="0">
                <a:solidFill>
                  <a:srgbClr val="0000FF"/>
                </a:solidFill>
              </a:rPr>
              <a:t>Periodic Linear Decay Scheme </a:t>
            </a:r>
            <a:r>
              <a:rPr lang="en-US" sz="2400" dirty="0"/>
              <a:t>is chosen, PR-ADMM satisfies</a:t>
            </a:r>
          </a:p>
          <a:p>
            <a:r>
              <a:rPr lang="en-US" sz="2400" dirty="0"/>
              <a:t>   </a:t>
            </a:r>
          </a:p>
          <a:p>
            <a:r>
              <a:rPr lang="en-US" sz="2400" dirty="0"/>
              <a:t>   (𝜖,𝛿)-differential privacy with </a:t>
            </a:r>
          </a:p>
          <a:p>
            <a:r>
              <a:rPr lang="en-US" sz="2400" dirty="0"/>
              <a:t> </a:t>
            </a:r>
          </a:p>
        </p:txBody>
      </p:sp>
      <p:pic>
        <p:nvPicPr>
          <p:cNvPr id="10" name="Picture 9">
            <a:extLst>
              <a:ext uri="{FF2B5EF4-FFF2-40B4-BE49-F238E27FC236}">
                <a16:creationId xmlns:a16="http://schemas.microsoft.com/office/drawing/2014/main" id="{519B3F5B-56D8-5C4B-83D7-A25D0BB8CE45}"/>
              </a:ext>
            </a:extLst>
          </p:cNvPr>
          <p:cNvPicPr>
            <a:picLocks noChangeAspect="1"/>
          </p:cNvPicPr>
          <p:nvPr/>
        </p:nvPicPr>
        <p:blipFill>
          <a:blip r:embed="rId3">
            <a:duotone>
              <a:schemeClr val="accent5">
                <a:shade val="45000"/>
                <a:satMod val="135000"/>
              </a:schemeClr>
              <a:prstClr val="white"/>
            </a:duotone>
          </a:blip>
          <a:stretch>
            <a:fillRect/>
          </a:stretch>
        </p:blipFill>
        <p:spPr>
          <a:xfrm>
            <a:off x="4433045" y="1447800"/>
            <a:ext cx="4302684" cy="609600"/>
          </a:xfrm>
          <a:prstGeom prst="rect">
            <a:avLst/>
          </a:prstGeom>
        </p:spPr>
      </p:pic>
      <p:grpSp>
        <p:nvGrpSpPr>
          <p:cNvPr id="15" name="Group 14">
            <a:extLst>
              <a:ext uri="{FF2B5EF4-FFF2-40B4-BE49-F238E27FC236}">
                <a16:creationId xmlns:a16="http://schemas.microsoft.com/office/drawing/2014/main" id="{C27C6CEF-8D3C-7F40-89CA-30FDC5D6D0F0}"/>
              </a:ext>
            </a:extLst>
          </p:cNvPr>
          <p:cNvGrpSpPr/>
          <p:nvPr/>
        </p:nvGrpSpPr>
        <p:grpSpPr>
          <a:xfrm>
            <a:off x="1121660" y="2305885"/>
            <a:ext cx="5964940" cy="862270"/>
            <a:chOff x="1295400" y="2332775"/>
            <a:chExt cx="5611753" cy="639081"/>
          </a:xfrm>
        </p:grpSpPr>
        <p:pic>
          <p:nvPicPr>
            <p:cNvPr id="13" name="Picture 12">
              <a:extLst>
                <a:ext uri="{FF2B5EF4-FFF2-40B4-BE49-F238E27FC236}">
                  <a16:creationId xmlns:a16="http://schemas.microsoft.com/office/drawing/2014/main" id="{3CA172A0-9324-334F-82AE-260A21E0AA73}"/>
                </a:ext>
              </a:extLst>
            </p:cNvPr>
            <p:cNvPicPr>
              <a:picLocks noChangeAspect="1"/>
            </p:cNvPicPr>
            <p:nvPr/>
          </p:nvPicPr>
          <p:blipFill>
            <a:blip r:embed="rId4"/>
            <a:stretch>
              <a:fillRect/>
            </a:stretch>
          </p:blipFill>
          <p:spPr>
            <a:xfrm>
              <a:off x="2400300" y="2332775"/>
              <a:ext cx="4506853" cy="639081"/>
            </a:xfrm>
            <a:prstGeom prst="rect">
              <a:avLst/>
            </a:prstGeom>
          </p:spPr>
        </p:pic>
        <p:sp>
          <p:nvSpPr>
            <p:cNvPr id="14" name="TextBox 13">
              <a:extLst>
                <a:ext uri="{FF2B5EF4-FFF2-40B4-BE49-F238E27FC236}">
                  <a16:creationId xmlns:a16="http://schemas.microsoft.com/office/drawing/2014/main" id="{E361A5A0-AC14-F843-BD1D-9C7C0C35EE29}"/>
                </a:ext>
              </a:extLst>
            </p:cNvPr>
            <p:cNvSpPr txBox="1"/>
            <p:nvPr/>
          </p:nvSpPr>
          <p:spPr>
            <a:xfrm>
              <a:off x="1295400" y="2433070"/>
              <a:ext cx="970394" cy="461665"/>
            </a:xfrm>
            <a:prstGeom prst="rect">
              <a:avLst/>
            </a:prstGeom>
            <a:noFill/>
          </p:spPr>
          <p:txBody>
            <a:bodyPr wrap="none" rtlCol="0">
              <a:spAutoFit/>
            </a:bodyPr>
            <a:lstStyle/>
            <a:p>
              <a:r>
                <a:rPr lang="en-US" sz="2400" dirty="0"/>
                <a:t>where</a:t>
              </a:r>
            </a:p>
          </p:txBody>
        </p:sp>
      </p:grpSp>
      <p:grpSp>
        <p:nvGrpSpPr>
          <p:cNvPr id="24" name="Group 23">
            <a:extLst>
              <a:ext uri="{FF2B5EF4-FFF2-40B4-BE49-F238E27FC236}">
                <a16:creationId xmlns:a16="http://schemas.microsoft.com/office/drawing/2014/main" id="{03F7D07C-308B-5145-AC4F-D0E9C4A947CC}"/>
              </a:ext>
            </a:extLst>
          </p:cNvPr>
          <p:cNvGrpSpPr/>
          <p:nvPr/>
        </p:nvGrpSpPr>
        <p:grpSpPr>
          <a:xfrm>
            <a:off x="399488" y="3269802"/>
            <a:ext cx="8317213" cy="2669800"/>
            <a:chOff x="399488" y="3269802"/>
            <a:chExt cx="8317213" cy="2669800"/>
          </a:xfrm>
        </p:grpSpPr>
        <p:sp>
          <p:nvSpPr>
            <p:cNvPr id="17" name="Rectangle 16">
              <a:extLst>
                <a:ext uri="{FF2B5EF4-FFF2-40B4-BE49-F238E27FC236}">
                  <a16:creationId xmlns:a16="http://schemas.microsoft.com/office/drawing/2014/main" id="{F377CA92-8187-EE49-A173-A66C7FF87B0D}"/>
                </a:ext>
              </a:extLst>
            </p:cNvPr>
            <p:cNvSpPr/>
            <p:nvPr/>
          </p:nvSpPr>
          <p:spPr>
            <a:xfrm>
              <a:off x="399488" y="3269802"/>
              <a:ext cx="8317213" cy="1569660"/>
            </a:xfrm>
            <a:prstGeom prst="rect">
              <a:avLst/>
            </a:prstGeom>
          </p:spPr>
          <p:txBody>
            <a:bodyPr wrap="none">
              <a:spAutoFit/>
            </a:bodyPr>
            <a:lstStyle/>
            <a:p>
              <a:pPr marL="285750" indent="-285750">
                <a:buFont typeface="Arial" panose="020B0604020202020204" pitchFamily="34" charset="0"/>
                <a:buChar char="•"/>
              </a:pPr>
              <a:r>
                <a:rPr lang="en-US" sz="2400" dirty="0"/>
                <a:t>If </a:t>
              </a:r>
              <a:r>
                <a:rPr lang="en-US" sz="2400" dirty="0">
                  <a:solidFill>
                    <a:srgbClr val="0000FF"/>
                  </a:solidFill>
                </a:rPr>
                <a:t>Iteration-Based</a:t>
              </a:r>
              <a:r>
                <a:rPr lang="en-US" sz="2400" dirty="0"/>
                <a:t> </a:t>
              </a:r>
              <a:r>
                <a:rPr lang="en-US" sz="2400" dirty="0">
                  <a:solidFill>
                    <a:srgbClr val="0000FF"/>
                  </a:solidFill>
                </a:rPr>
                <a:t>Decay Scheme </a:t>
              </a:r>
              <a:r>
                <a:rPr lang="en-US" sz="2400" dirty="0"/>
                <a:t>is chosen, PR-ADMM satisfies</a:t>
              </a:r>
            </a:p>
            <a:p>
              <a:r>
                <a:rPr lang="en-US" sz="2400" dirty="0"/>
                <a:t>   </a:t>
              </a:r>
            </a:p>
            <a:p>
              <a:r>
                <a:rPr lang="en-US" sz="2400" dirty="0"/>
                <a:t>   (𝜖,𝛿)-differential privacy with </a:t>
              </a:r>
            </a:p>
            <a:p>
              <a:r>
                <a:rPr lang="en-US" sz="2400" dirty="0"/>
                <a:t> </a:t>
              </a:r>
            </a:p>
          </p:txBody>
        </p:sp>
        <p:pic>
          <p:nvPicPr>
            <p:cNvPr id="19" name="Picture 18">
              <a:extLst>
                <a:ext uri="{FF2B5EF4-FFF2-40B4-BE49-F238E27FC236}">
                  <a16:creationId xmlns:a16="http://schemas.microsoft.com/office/drawing/2014/main" id="{CCE08EB4-DC3B-0C4E-8A12-C6837B74BE3A}"/>
                </a:ext>
              </a:extLst>
            </p:cNvPr>
            <p:cNvPicPr>
              <a:picLocks noChangeAspect="1"/>
            </p:cNvPicPr>
            <p:nvPr/>
          </p:nvPicPr>
          <p:blipFill>
            <a:blip r:embed="rId5">
              <a:duotone>
                <a:schemeClr val="accent5">
                  <a:shade val="45000"/>
                  <a:satMod val="135000"/>
                </a:schemeClr>
                <a:prstClr val="white"/>
              </a:duotone>
            </a:blip>
            <a:stretch>
              <a:fillRect/>
            </a:stretch>
          </p:blipFill>
          <p:spPr>
            <a:xfrm>
              <a:off x="1216868" y="4573542"/>
              <a:ext cx="7287623" cy="639754"/>
            </a:xfrm>
            <a:prstGeom prst="rect">
              <a:avLst/>
            </a:prstGeom>
          </p:spPr>
        </p:pic>
        <p:grpSp>
          <p:nvGrpSpPr>
            <p:cNvPr id="22" name="Group 21">
              <a:extLst>
                <a:ext uri="{FF2B5EF4-FFF2-40B4-BE49-F238E27FC236}">
                  <a16:creationId xmlns:a16="http://schemas.microsoft.com/office/drawing/2014/main" id="{31A0B8F7-1BE0-2D45-B671-F718BEC4F470}"/>
                </a:ext>
              </a:extLst>
            </p:cNvPr>
            <p:cNvGrpSpPr/>
            <p:nvPr/>
          </p:nvGrpSpPr>
          <p:grpSpPr>
            <a:xfrm>
              <a:off x="1143845" y="5294848"/>
              <a:ext cx="3311385" cy="644754"/>
              <a:chOff x="1284790" y="5870960"/>
              <a:chExt cx="3311385" cy="644754"/>
            </a:xfrm>
          </p:grpSpPr>
          <p:sp>
            <p:nvSpPr>
              <p:cNvPr id="20" name="TextBox 19">
                <a:extLst>
                  <a:ext uri="{FF2B5EF4-FFF2-40B4-BE49-F238E27FC236}">
                    <a16:creationId xmlns:a16="http://schemas.microsoft.com/office/drawing/2014/main" id="{098A5F93-5D3C-3F46-A934-3E7882E69AC3}"/>
                  </a:ext>
                </a:extLst>
              </p:cNvPr>
              <p:cNvSpPr txBox="1"/>
              <p:nvPr/>
            </p:nvSpPr>
            <p:spPr>
              <a:xfrm>
                <a:off x="1284790" y="5949387"/>
                <a:ext cx="970394" cy="461665"/>
              </a:xfrm>
              <a:prstGeom prst="rect">
                <a:avLst/>
              </a:prstGeom>
              <a:noFill/>
            </p:spPr>
            <p:txBody>
              <a:bodyPr wrap="none" rtlCol="0">
                <a:spAutoFit/>
              </a:bodyPr>
              <a:lstStyle/>
              <a:p>
                <a:r>
                  <a:rPr lang="en-US" sz="2400" dirty="0"/>
                  <a:t>where</a:t>
                </a:r>
              </a:p>
            </p:txBody>
          </p:sp>
          <p:pic>
            <p:nvPicPr>
              <p:cNvPr id="21" name="Picture 20">
                <a:extLst>
                  <a:ext uri="{FF2B5EF4-FFF2-40B4-BE49-F238E27FC236}">
                    <a16:creationId xmlns:a16="http://schemas.microsoft.com/office/drawing/2014/main" id="{A32D26F7-4800-6F41-9135-BC20EFC9B47A}"/>
                  </a:ext>
                </a:extLst>
              </p:cNvPr>
              <p:cNvPicPr>
                <a:picLocks noChangeAspect="1"/>
              </p:cNvPicPr>
              <p:nvPr/>
            </p:nvPicPr>
            <p:blipFill>
              <a:blip r:embed="rId6"/>
              <a:stretch>
                <a:fillRect/>
              </a:stretch>
            </p:blipFill>
            <p:spPr>
              <a:xfrm>
                <a:off x="2493953" y="5870960"/>
                <a:ext cx="2102222" cy="644754"/>
              </a:xfrm>
              <a:prstGeom prst="rect">
                <a:avLst/>
              </a:prstGeom>
            </p:spPr>
          </p:pic>
        </p:grpSp>
      </p:grpSp>
    </p:spTree>
    <p:extLst>
      <p:ext uri="{BB962C8B-B14F-4D97-AF65-F5344CB8AC3E}">
        <p14:creationId xmlns:p14="http://schemas.microsoft.com/office/powerpoint/2010/main" val="4854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37683"/>
            <a:ext cx="5867400" cy="381000"/>
          </a:xfrm>
        </p:spPr>
        <p:txBody>
          <a:bodyPr>
            <a:noAutofit/>
          </a:bodyPr>
          <a:lstStyle/>
          <a:p>
            <a:pPr algn="l"/>
            <a:r>
              <a:rPr lang="en-US" dirty="0"/>
              <a:t>             </a:t>
            </a:r>
            <a:r>
              <a:rPr lang="en-US" altLang="zh-CN" dirty="0"/>
              <a:t>Convergence Analysis</a:t>
            </a: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D7A2080-29B4-2C41-BFA9-5CB57DD1F3F9}"/>
                  </a:ext>
                </a:extLst>
              </p:cNvPr>
              <p:cNvSpPr txBox="1"/>
              <p:nvPr/>
            </p:nvSpPr>
            <p:spPr>
              <a:xfrm>
                <a:off x="4800600" y="1080658"/>
                <a:ext cx="4038857" cy="46166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panose="02040503050406030204" pitchFamily="18" charset="0"/>
                        </a:rPr>
                        <m:t>𝐺𝑒𝑛𝑒𝑟𝑎𝑙</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𝑐𝑜𝑛𝑣𝑒𝑥</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𝑝𝑟𝑜𝑏𝑙𝑒𝑚</m:t>
                      </m:r>
                    </m:oMath>
                  </m:oMathPara>
                </a14:m>
                <a:endParaRPr lang="en-US" sz="2400" dirty="0"/>
              </a:p>
            </p:txBody>
          </p:sp>
        </mc:Choice>
        <mc:Fallback xmlns="">
          <p:sp>
            <p:nvSpPr>
              <p:cNvPr id="21" name="TextBox 20">
                <a:extLst>
                  <a:ext uri="{FF2B5EF4-FFF2-40B4-BE49-F238E27FC236}">
                    <a16:creationId xmlns:a16="http://schemas.microsoft.com/office/drawing/2014/main" id="{DD7A2080-29B4-2C41-BFA9-5CB57DD1F3F9}"/>
                  </a:ext>
                </a:extLst>
              </p:cNvPr>
              <p:cNvSpPr txBox="1">
                <a:spLocks noRot="1" noChangeAspect="1" noMove="1" noResize="1" noEditPoints="1" noAdjustHandles="1" noChangeArrowheads="1" noChangeShapeType="1" noTextEdit="1"/>
              </p:cNvSpPr>
              <p:nvPr/>
            </p:nvSpPr>
            <p:spPr>
              <a:xfrm>
                <a:off x="4800600" y="1080658"/>
                <a:ext cx="4038857" cy="461665"/>
              </a:xfrm>
              <a:prstGeom prst="rect">
                <a:avLst/>
              </a:prstGeom>
              <a:blipFill>
                <a:blip r:embed="rId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95E4239-110E-104A-8DF7-22E4028BFD37}"/>
              </a:ext>
            </a:extLst>
          </p:cNvPr>
          <p:cNvPicPr>
            <a:picLocks noChangeAspect="1"/>
          </p:cNvPicPr>
          <p:nvPr/>
        </p:nvPicPr>
        <p:blipFill>
          <a:blip r:embed="rId4"/>
          <a:stretch>
            <a:fillRect/>
          </a:stretch>
        </p:blipFill>
        <p:spPr>
          <a:xfrm>
            <a:off x="1295400" y="908116"/>
            <a:ext cx="1999591" cy="806751"/>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26177E4-C9A3-6145-A6D4-967F3825DD3C}"/>
                  </a:ext>
                </a:extLst>
              </p:cNvPr>
              <p:cNvSpPr/>
              <p:nvPr/>
            </p:nvSpPr>
            <p:spPr>
              <a:xfrm>
                <a:off x="289834" y="2009660"/>
                <a:ext cx="8701766" cy="1732077"/>
              </a:xfrm>
              <a:prstGeom prst="rect">
                <a:avLst/>
              </a:prstGeom>
            </p:spPr>
            <p:txBody>
              <a:bodyPr wrap="square">
                <a:spAutoFit/>
              </a:bodyPr>
              <a:lstStyle/>
              <a:p>
                <a:pPr marL="285750" indent="-285750">
                  <a:buFont typeface="Arial" panose="020B0604020202020204" pitchFamily="34" charset="0"/>
                  <a:buChar char="•"/>
                </a:pPr>
                <a:r>
                  <a:rPr lang="en-US" sz="2400" dirty="0"/>
                  <a:t>If the variance of Gaussian noise decays according to </a:t>
                </a:r>
                <a:r>
                  <a:rPr lang="en-US" sz="2400" dirty="0">
                    <a:solidFill>
                      <a:srgbClr val="0000FF"/>
                    </a:solidFill>
                  </a:rPr>
                  <a:t>Periodic</a:t>
                </a:r>
              </a:p>
              <a:p>
                <a:r>
                  <a:rPr lang="en-US" sz="2400" dirty="0">
                    <a:solidFill>
                      <a:srgbClr val="0000FF"/>
                    </a:solidFill>
                  </a:rPr>
                  <a:t>   Linear Decay Scheme </a:t>
                </a:r>
                <a:r>
                  <a:rPr lang="en-US" sz="2400" dirty="0"/>
                  <a:t>and </a:t>
                </a:r>
                <a:r>
                  <a:rPr lang="en-US" sz="2400" dirty="0">
                    <a:solidFill>
                      <a:srgbClr val="0000FF"/>
                    </a:solidFill>
                  </a:rPr>
                  <a:t>Iteration-Based Decay Scheme</a:t>
                </a:r>
                <a:r>
                  <a:rPr lang="en-US" sz="2400" dirty="0"/>
                  <a:t>, then the</a:t>
                </a:r>
              </a:p>
              <a:p>
                <a:r>
                  <a:rPr lang="en-US" sz="2400" dirty="0"/>
                  <a:t>   averaged function value approaches the minimum function value</a:t>
                </a:r>
              </a:p>
              <a:p>
                <a:r>
                  <a:rPr lang="en-US" sz="2400" dirty="0"/>
                  <a:t>   with a convergence rate of </a:t>
                </a:r>
                <a14:m>
                  <m:oMath xmlns:m="http://schemas.openxmlformats.org/officeDocument/2006/math">
                    <m:r>
                      <a:rPr lang="en-US" sz="2400" smtClean="0">
                        <a:solidFill>
                          <a:srgbClr val="FF0000"/>
                        </a:solidFill>
                        <a:latin typeface="Cambria Math" panose="02040503050406030204" pitchFamily="18" charset="0"/>
                      </a:rPr>
                      <m:t>𝑂</m:t>
                    </m:r>
                    <m:r>
                      <a:rPr lang="en-US" sz="2400" smtClean="0">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a:solidFill>
                              <a:srgbClr val="FF0000"/>
                            </a:solidFill>
                            <a:latin typeface="Cambria Math" panose="02040503050406030204" pitchFamily="18" charset="0"/>
                          </a:rPr>
                          <m:t>1</m:t>
                        </m:r>
                      </m:num>
                      <m:den>
                        <m:r>
                          <a:rPr lang="en-US" sz="2400">
                            <a:solidFill>
                              <a:srgbClr val="FF0000"/>
                            </a:solidFill>
                            <a:latin typeface="Cambria Math" panose="02040503050406030204" pitchFamily="18" charset="0"/>
                          </a:rPr>
                          <m:t>𝐾</m:t>
                        </m:r>
                      </m:den>
                    </m:f>
                    <m:r>
                      <a:rPr lang="en-US" sz="2400">
                        <a:solidFill>
                          <a:srgbClr val="FF0000"/>
                        </a:solidFill>
                        <a:latin typeface="Cambria Math" panose="02040503050406030204" pitchFamily="18" charset="0"/>
                      </a:rPr>
                      <m:t>)</m:t>
                    </m:r>
                  </m:oMath>
                </a14:m>
                <a:r>
                  <a:rPr lang="en-US" sz="2400" dirty="0">
                    <a:solidFill>
                      <a:srgbClr val="FF0000"/>
                    </a:solidFill>
                  </a:rPr>
                  <a:t>.</a:t>
                </a:r>
                <a:endParaRPr lang="en-US" sz="2400" dirty="0"/>
              </a:p>
            </p:txBody>
          </p:sp>
        </mc:Choice>
        <mc:Fallback xmlns="">
          <p:sp>
            <p:nvSpPr>
              <p:cNvPr id="5" name="Rectangle 4">
                <a:extLst>
                  <a:ext uri="{FF2B5EF4-FFF2-40B4-BE49-F238E27FC236}">
                    <a16:creationId xmlns:a16="http://schemas.microsoft.com/office/drawing/2014/main" id="{126177E4-C9A3-6145-A6D4-967F3825DD3C}"/>
                  </a:ext>
                </a:extLst>
              </p:cNvPr>
              <p:cNvSpPr>
                <a:spLocks noRot="1" noChangeAspect="1" noMove="1" noResize="1" noEditPoints="1" noAdjustHandles="1" noChangeArrowheads="1" noChangeShapeType="1" noTextEdit="1"/>
              </p:cNvSpPr>
              <p:nvPr/>
            </p:nvSpPr>
            <p:spPr>
              <a:xfrm>
                <a:off x="289834" y="2009660"/>
                <a:ext cx="8701766" cy="1732077"/>
              </a:xfrm>
              <a:prstGeom prst="rect">
                <a:avLst/>
              </a:prstGeom>
              <a:blipFill>
                <a:blip r:embed="rId5"/>
                <a:stretch>
                  <a:fillRect l="-875" t="-2174" b="-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03B8232-641B-1F47-8001-EE6ED7DD4E5C}"/>
                  </a:ext>
                </a:extLst>
              </p:cNvPr>
              <p:cNvSpPr/>
              <p:nvPr/>
            </p:nvSpPr>
            <p:spPr>
              <a:xfrm>
                <a:off x="346743" y="4460262"/>
                <a:ext cx="7761740" cy="993413"/>
              </a:xfrm>
              <a:prstGeom prst="rect">
                <a:avLst/>
              </a:prstGeom>
            </p:spPr>
            <p:txBody>
              <a:bodyPr wrap="none">
                <a:spAutoFit/>
              </a:bodyPr>
              <a:lstStyle/>
              <a:p>
                <a:pPr marL="285750" indent="-285750">
                  <a:buFont typeface="Arial" panose="020B0604020202020204" pitchFamily="34" charset="0"/>
                  <a:buChar char="•"/>
                </a:pPr>
                <a:r>
                  <a:rPr lang="en-US" sz="2400" dirty="0"/>
                  <a:t>Note that the </a:t>
                </a:r>
                <a:r>
                  <a:rPr lang="en-US" sz="2400" dirty="0">
                    <a:solidFill>
                      <a:srgbClr val="0000FF"/>
                    </a:solidFill>
                  </a:rPr>
                  <a:t>non-private decentralized ADMM </a:t>
                </a:r>
                <a:r>
                  <a:rPr lang="en-US" sz="2400" dirty="0"/>
                  <a:t>in [1] also</a:t>
                </a:r>
              </a:p>
              <a:p>
                <a:r>
                  <a:rPr lang="en-US" sz="2400" dirty="0"/>
                  <a:t>    achieves a </a:t>
                </a:r>
                <a14:m>
                  <m:oMath xmlns:m="http://schemas.openxmlformats.org/officeDocument/2006/math">
                    <m:r>
                      <a:rPr lang="en-US" sz="2400" smtClean="0">
                        <a:solidFill>
                          <a:srgbClr val="FF0000"/>
                        </a:solidFill>
                        <a:latin typeface="Cambria Math" panose="02040503050406030204" pitchFamily="18" charset="0"/>
                      </a:rPr>
                      <m:t>𝑂</m:t>
                    </m:r>
                    <m:r>
                      <a:rPr lang="en-US" sz="2400" smtClean="0">
                        <a:solidFill>
                          <a:srgbClr val="FF0000"/>
                        </a:solidFill>
                        <a:latin typeface="Cambria Math" panose="02040503050406030204" pitchFamily="18" charset="0"/>
                      </a:rPr>
                      <m:t>(</m:t>
                    </m:r>
                    <m:f>
                      <m:fPr>
                        <m:ctrlPr>
                          <a:rPr lang="en-US" sz="2400" i="1">
                            <a:solidFill>
                              <a:srgbClr val="FF0000"/>
                            </a:solidFill>
                            <a:latin typeface="Cambria Math" panose="02040503050406030204" pitchFamily="18" charset="0"/>
                          </a:rPr>
                        </m:ctrlPr>
                      </m:fPr>
                      <m:num>
                        <m:r>
                          <a:rPr lang="en-US" sz="2400">
                            <a:solidFill>
                              <a:srgbClr val="FF0000"/>
                            </a:solidFill>
                            <a:latin typeface="Cambria Math" panose="02040503050406030204" pitchFamily="18" charset="0"/>
                          </a:rPr>
                          <m:t>1</m:t>
                        </m:r>
                      </m:num>
                      <m:den>
                        <m:r>
                          <a:rPr lang="en-US" sz="2400">
                            <a:solidFill>
                              <a:srgbClr val="FF0000"/>
                            </a:solidFill>
                            <a:latin typeface="Cambria Math" panose="02040503050406030204" pitchFamily="18" charset="0"/>
                          </a:rPr>
                          <m:t>𝐾</m:t>
                        </m:r>
                      </m:den>
                    </m:f>
                    <m:r>
                      <a:rPr lang="en-US" sz="2400">
                        <a:solidFill>
                          <a:srgbClr val="FF0000"/>
                        </a:solidFill>
                        <a:latin typeface="Cambria Math" panose="02040503050406030204" pitchFamily="18" charset="0"/>
                      </a:rPr>
                      <m:t>)</m:t>
                    </m:r>
                  </m:oMath>
                </a14:m>
                <a:r>
                  <a:rPr lang="en-US" sz="2400" dirty="0">
                    <a:solidFill>
                      <a:srgbClr val="FF0000"/>
                    </a:solidFill>
                  </a:rPr>
                  <a:t> </a:t>
                </a:r>
                <a:r>
                  <a:rPr lang="en-US" sz="2400" dirty="0"/>
                  <a:t>rate for a general convex problem.</a:t>
                </a:r>
              </a:p>
            </p:txBody>
          </p:sp>
        </mc:Choice>
        <mc:Fallback xmlns="">
          <p:sp>
            <p:nvSpPr>
              <p:cNvPr id="8" name="Rectangle 7">
                <a:extLst>
                  <a:ext uri="{FF2B5EF4-FFF2-40B4-BE49-F238E27FC236}">
                    <a16:creationId xmlns:a16="http://schemas.microsoft.com/office/drawing/2014/main" id="{403B8232-641B-1F47-8001-EE6ED7DD4E5C}"/>
                  </a:ext>
                </a:extLst>
              </p:cNvPr>
              <p:cNvSpPr>
                <a:spLocks noRot="1" noChangeAspect="1" noMove="1" noResize="1" noEditPoints="1" noAdjustHandles="1" noChangeArrowheads="1" noChangeShapeType="1" noTextEdit="1"/>
              </p:cNvSpPr>
              <p:nvPr/>
            </p:nvSpPr>
            <p:spPr>
              <a:xfrm>
                <a:off x="346743" y="4460262"/>
                <a:ext cx="7761740" cy="993413"/>
              </a:xfrm>
              <a:prstGeom prst="rect">
                <a:avLst/>
              </a:prstGeom>
              <a:blipFill>
                <a:blip r:embed="rId6"/>
                <a:stretch>
                  <a:fillRect l="-980" t="-3797" r="-327" b="-506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892749B-C1AC-484A-A618-576EA0713CBF}"/>
              </a:ext>
            </a:extLst>
          </p:cNvPr>
          <p:cNvSpPr txBox="1"/>
          <p:nvPr/>
        </p:nvSpPr>
        <p:spPr>
          <a:xfrm>
            <a:off x="381000" y="6172200"/>
            <a:ext cx="7938392" cy="415498"/>
          </a:xfrm>
          <a:prstGeom prst="rect">
            <a:avLst/>
          </a:prstGeom>
          <a:noFill/>
        </p:spPr>
        <p:txBody>
          <a:bodyPr wrap="none" rtlCol="0">
            <a:spAutoFit/>
          </a:bodyPr>
          <a:lstStyle/>
          <a:p>
            <a:r>
              <a:rPr lang="en-US" sz="1050" dirty="0"/>
              <a:t>[1] </a:t>
            </a:r>
            <a:r>
              <a:rPr lang="en-US" sz="1050" dirty="0" err="1"/>
              <a:t>Makhdoumi</a:t>
            </a:r>
            <a:r>
              <a:rPr lang="en-US" sz="1050" dirty="0"/>
              <a:t>  and  A.  </a:t>
            </a:r>
            <a:r>
              <a:rPr lang="en-US" sz="1050" dirty="0" err="1"/>
              <a:t>Ozdaglar</a:t>
            </a:r>
            <a:r>
              <a:rPr lang="en-US" sz="1050" dirty="0"/>
              <a:t>,  “Convergence  rate  of  distributed ADMM  over  networks,” IEEE  Transactions  on  Automatic  Control,</a:t>
            </a:r>
          </a:p>
          <a:p>
            <a:r>
              <a:rPr lang="en-US" sz="1050" dirty="0"/>
              <a:t>   vol. 62, no. 10, pp. 5082–5095, October 2017</a:t>
            </a:r>
          </a:p>
        </p:txBody>
      </p:sp>
    </p:spTree>
    <p:extLst>
      <p:ext uri="{BB962C8B-B14F-4D97-AF65-F5344CB8AC3E}">
        <p14:creationId xmlns:p14="http://schemas.microsoft.com/office/powerpoint/2010/main" val="89520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Security and Privacy in CPS</a:t>
            </a:r>
          </a:p>
        </p:txBody>
      </p:sp>
      <p:pic>
        <p:nvPicPr>
          <p:cNvPr id="3" name="Picture 2"/>
          <p:cNvPicPr>
            <a:picLocks noChangeAspect="1"/>
          </p:cNvPicPr>
          <p:nvPr/>
        </p:nvPicPr>
        <p:blipFill>
          <a:blip r:embed="rId3"/>
          <a:stretch>
            <a:fillRect/>
          </a:stretch>
        </p:blipFill>
        <p:spPr>
          <a:xfrm>
            <a:off x="990599" y="584620"/>
            <a:ext cx="6781801" cy="6027376"/>
          </a:xfrm>
          <a:prstGeom prst="rect">
            <a:avLst/>
          </a:prstGeom>
        </p:spPr>
      </p:pic>
      <p:sp>
        <p:nvSpPr>
          <p:cNvPr id="4" name="TextBox 3"/>
          <p:cNvSpPr txBox="1"/>
          <p:nvPr/>
        </p:nvSpPr>
        <p:spPr>
          <a:xfrm>
            <a:off x="6248400" y="909935"/>
            <a:ext cx="1981200" cy="461665"/>
          </a:xfrm>
          <a:prstGeom prst="rect">
            <a:avLst/>
          </a:prstGeom>
          <a:noFill/>
        </p:spPr>
        <p:txBody>
          <a:bodyPr wrap="square" rtlCol="0">
            <a:spAutoFit/>
          </a:bodyPr>
          <a:lstStyle/>
          <a:p>
            <a:r>
              <a:rPr lang="en-US" sz="2400" dirty="0">
                <a:solidFill>
                  <a:srgbClr val="FF0000"/>
                </a:solidFill>
              </a:rPr>
              <a:t>Smart spaces</a:t>
            </a:r>
          </a:p>
        </p:txBody>
      </p:sp>
      <p:sp>
        <p:nvSpPr>
          <p:cNvPr id="5" name="TextBox 4"/>
          <p:cNvSpPr txBox="1"/>
          <p:nvPr/>
        </p:nvSpPr>
        <p:spPr>
          <a:xfrm>
            <a:off x="1371600" y="990600"/>
            <a:ext cx="1295400" cy="461665"/>
          </a:xfrm>
          <a:prstGeom prst="rect">
            <a:avLst/>
          </a:prstGeom>
          <a:noFill/>
        </p:spPr>
        <p:txBody>
          <a:bodyPr wrap="square" rtlCol="0">
            <a:spAutoFit/>
          </a:bodyPr>
          <a:lstStyle/>
          <a:p>
            <a:r>
              <a:rPr lang="en-US" sz="2400" dirty="0">
                <a:solidFill>
                  <a:srgbClr val="FF0000"/>
                </a:solidFill>
              </a:rPr>
              <a:t>Medical </a:t>
            </a:r>
          </a:p>
        </p:txBody>
      </p:sp>
      <p:sp>
        <p:nvSpPr>
          <p:cNvPr id="8" name="TextBox 7"/>
          <p:cNvSpPr txBox="1"/>
          <p:nvPr/>
        </p:nvSpPr>
        <p:spPr>
          <a:xfrm>
            <a:off x="3276600" y="762000"/>
            <a:ext cx="762000" cy="461665"/>
          </a:xfrm>
          <a:prstGeom prst="rect">
            <a:avLst/>
          </a:prstGeom>
          <a:noFill/>
        </p:spPr>
        <p:txBody>
          <a:bodyPr wrap="square" rtlCol="0">
            <a:spAutoFit/>
          </a:bodyPr>
          <a:lstStyle/>
          <a:p>
            <a:r>
              <a:rPr lang="en-US" sz="2400" dirty="0" err="1">
                <a:solidFill>
                  <a:srgbClr val="FF0000"/>
                </a:solidFill>
              </a:rPr>
              <a:t>IoT</a:t>
            </a:r>
            <a:endParaRPr lang="en-US" sz="2400" dirty="0">
              <a:solidFill>
                <a:srgbClr val="FF0000"/>
              </a:solidFill>
            </a:endParaRPr>
          </a:p>
        </p:txBody>
      </p:sp>
      <p:sp>
        <p:nvSpPr>
          <p:cNvPr id="9" name="TextBox 8"/>
          <p:cNvSpPr txBox="1"/>
          <p:nvPr/>
        </p:nvSpPr>
        <p:spPr>
          <a:xfrm>
            <a:off x="1371600" y="4491335"/>
            <a:ext cx="1295400" cy="461665"/>
          </a:xfrm>
          <a:prstGeom prst="rect">
            <a:avLst/>
          </a:prstGeom>
          <a:noFill/>
        </p:spPr>
        <p:txBody>
          <a:bodyPr wrap="square" rtlCol="0">
            <a:spAutoFit/>
          </a:bodyPr>
          <a:lstStyle/>
          <a:p>
            <a:r>
              <a:rPr lang="en-US" sz="2400" dirty="0">
                <a:solidFill>
                  <a:srgbClr val="FF0000"/>
                </a:solidFill>
              </a:rPr>
              <a:t>Sensors</a:t>
            </a:r>
          </a:p>
        </p:txBody>
      </p:sp>
      <p:sp>
        <p:nvSpPr>
          <p:cNvPr id="10" name="TextBox 9"/>
          <p:cNvSpPr txBox="1"/>
          <p:nvPr/>
        </p:nvSpPr>
        <p:spPr>
          <a:xfrm>
            <a:off x="5638800" y="5410200"/>
            <a:ext cx="2133600" cy="461665"/>
          </a:xfrm>
          <a:prstGeom prst="rect">
            <a:avLst/>
          </a:prstGeom>
          <a:noFill/>
        </p:spPr>
        <p:txBody>
          <a:bodyPr wrap="square" rtlCol="0">
            <a:spAutoFit/>
          </a:bodyPr>
          <a:lstStyle/>
          <a:p>
            <a:r>
              <a:rPr lang="en-US" sz="2400" dirty="0">
                <a:solidFill>
                  <a:srgbClr val="FF0000"/>
                </a:solidFill>
              </a:rPr>
              <a:t>Industry 5.0</a:t>
            </a:r>
          </a:p>
        </p:txBody>
      </p:sp>
      <p:sp>
        <p:nvSpPr>
          <p:cNvPr id="11" name="TextBox 10"/>
          <p:cNvSpPr txBox="1"/>
          <p:nvPr/>
        </p:nvSpPr>
        <p:spPr>
          <a:xfrm>
            <a:off x="6400800" y="4719935"/>
            <a:ext cx="2057400" cy="461665"/>
          </a:xfrm>
          <a:prstGeom prst="rect">
            <a:avLst/>
          </a:prstGeom>
          <a:noFill/>
        </p:spPr>
        <p:txBody>
          <a:bodyPr wrap="square" rtlCol="0">
            <a:spAutoFit/>
          </a:bodyPr>
          <a:lstStyle/>
          <a:p>
            <a:r>
              <a:rPr lang="en-US" sz="2400" dirty="0">
                <a:solidFill>
                  <a:srgbClr val="FF0000"/>
                </a:solidFill>
              </a:rPr>
              <a:t>Transportation</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7193" y="1928253"/>
            <a:ext cx="4987437" cy="2643747"/>
          </a:xfrm>
          <a:prstGeom prst="rect">
            <a:avLst/>
          </a:prstGeom>
        </p:spPr>
      </p:pic>
      <p:pic>
        <p:nvPicPr>
          <p:cNvPr id="12" name="Picture 11"/>
          <p:cNvPicPr>
            <a:picLocks noChangeAspect="1"/>
          </p:cNvPicPr>
          <p:nvPr/>
        </p:nvPicPr>
        <p:blipFill>
          <a:blip r:embed="rId5"/>
          <a:stretch>
            <a:fillRect/>
          </a:stretch>
        </p:blipFill>
        <p:spPr>
          <a:xfrm>
            <a:off x="3200400" y="1868754"/>
            <a:ext cx="3126876" cy="2779446"/>
          </a:xfrm>
          <a:prstGeom prst="rect">
            <a:avLst/>
          </a:prstGeom>
        </p:spPr>
      </p:pic>
    </p:spTree>
    <p:extLst>
      <p:ext uri="{BB962C8B-B14F-4D97-AF65-F5344CB8AC3E}">
        <p14:creationId xmlns:p14="http://schemas.microsoft.com/office/powerpoint/2010/main" val="86201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5985" y="35169"/>
            <a:ext cx="5867400" cy="381000"/>
          </a:xfrm>
        </p:spPr>
        <p:txBody>
          <a:bodyPr>
            <a:noAutofit/>
          </a:bodyPr>
          <a:lstStyle/>
          <a:p>
            <a:pPr indent="-283464" algn="ctr">
              <a:buClr>
                <a:schemeClr val="accent1"/>
              </a:buClr>
              <a:buSzPct val="80000"/>
              <a:buFont typeface="Wingdings 2"/>
            </a:pPr>
            <a:r>
              <a:rPr lang="en-US" altLang="zh-CN" dirty="0"/>
              <a:t> Experiments</a:t>
            </a:r>
            <a:endParaRPr lang="en-US" dirty="0"/>
          </a:p>
        </p:txBody>
      </p:sp>
      <p:sp>
        <p:nvSpPr>
          <p:cNvPr id="5" name="TextBox 4">
            <a:extLst>
              <a:ext uri="{FF2B5EF4-FFF2-40B4-BE49-F238E27FC236}">
                <a16:creationId xmlns:a16="http://schemas.microsoft.com/office/drawing/2014/main" id="{9B0852A1-3261-254F-8E3B-5BAF2C546B5B}"/>
              </a:ext>
            </a:extLst>
          </p:cNvPr>
          <p:cNvSpPr txBox="1"/>
          <p:nvPr/>
        </p:nvSpPr>
        <p:spPr>
          <a:xfrm>
            <a:off x="386640" y="795725"/>
            <a:ext cx="8593122" cy="461665"/>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sz="2400" dirty="0">
                <a:solidFill>
                  <a:schemeClr val="bg1"/>
                </a:solidFill>
              </a:rPr>
              <a:t>Training dataset from </a:t>
            </a:r>
            <a:r>
              <a:rPr lang="en-US" sz="2400" dirty="0"/>
              <a:t>Physiological Data Modeling Contest (PDMC)</a:t>
            </a:r>
            <a:endParaRPr lang="en-US" sz="2400" dirty="0">
              <a:solidFill>
                <a:schemeClr val="bg1"/>
              </a:solidFill>
            </a:endParaRPr>
          </a:p>
        </p:txBody>
      </p:sp>
      <p:pic>
        <p:nvPicPr>
          <p:cNvPr id="8" name="Picture 3" descr="Jen_jn_bed_final1SMALL">
            <a:extLst>
              <a:ext uri="{FF2B5EF4-FFF2-40B4-BE49-F238E27FC236}">
                <a16:creationId xmlns:a16="http://schemas.microsoft.com/office/drawing/2014/main" id="{E32C4F27-B096-1745-8F46-30877DE0A211}"/>
              </a:ext>
            </a:extLst>
          </p:cNvPr>
          <p:cNvPicPr>
            <a:picLocks noChangeAspect="1" noChangeArrowheads="1"/>
          </p:cNvPicPr>
          <p:nvPr/>
        </p:nvPicPr>
        <p:blipFill>
          <a:blip r:embed="rId3"/>
          <a:srcRect/>
          <a:stretch>
            <a:fillRect/>
          </a:stretch>
        </p:blipFill>
        <p:spPr bwMode="auto">
          <a:xfrm>
            <a:off x="358984" y="1747641"/>
            <a:ext cx="2338387" cy="1754187"/>
          </a:xfrm>
          <a:prstGeom prst="rect">
            <a:avLst/>
          </a:prstGeom>
          <a:noFill/>
          <a:ln w="9525">
            <a:noFill/>
            <a:miter lim="800000"/>
            <a:headEnd/>
            <a:tailEnd/>
          </a:ln>
        </p:spPr>
      </p:pic>
      <p:pic>
        <p:nvPicPr>
          <p:cNvPr id="9" name="Picture 4" descr="Jon_at_work_final1SMALL">
            <a:extLst>
              <a:ext uri="{FF2B5EF4-FFF2-40B4-BE49-F238E27FC236}">
                <a16:creationId xmlns:a16="http://schemas.microsoft.com/office/drawing/2014/main" id="{A6B91520-BC4E-CC46-B279-BA37D9423CBF}"/>
              </a:ext>
            </a:extLst>
          </p:cNvPr>
          <p:cNvPicPr>
            <a:picLocks noChangeAspect="1" noChangeArrowheads="1"/>
          </p:cNvPicPr>
          <p:nvPr/>
        </p:nvPicPr>
        <p:blipFill>
          <a:blip r:embed="rId4"/>
          <a:srcRect/>
          <a:stretch>
            <a:fillRect/>
          </a:stretch>
        </p:blipFill>
        <p:spPr bwMode="auto">
          <a:xfrm>
            <a:off x="380595" y="3604879"/>
            <a:ext cx="2330450" cy="1747837"/>
          </a:xfrm>
          <a:prstGeom prst="rect">
            <a:avLst/>
          </a:prstGeom>
          <a:noFill/>
          <a:ln w="9525">
            <a:noFill/>
            <a:miter lim="800000"/>
            <a:headEnd/>
            <a:tailEnd/>
          </a:ln>
        </p:spPr>
      </p:pic>
      <p:pic>
        <p:nvPicPr>
          <p:cNvPr id="10" name="Picture 5" descr="Scott_EMS_lowres">
            <a:extLst>
              <a:ext uri="{FF2B5EF4-FFF2-40B4-BE49-F238E27FC236}">
                <a16:creationId xmlns:a16="http://schemas.microsoft.com/office/drawing/2014/main" id="{ABA7799B-532D-664A-86C5-18765F3BCF7F}"/>
              </a:ext>
            </a:extLst>
          </p:cNvPr>
          <p:cNvPicPr>
            <a:picLocks noChangeAspect="1" noChangeArrowheads="1"/>
          </p:cNvPicPr>
          <p:nvPr/>
        </p:nvPicPr>
        <p:blipFill>
          <a:blip r:embed="rId5"/>
          <a:srcRect/>
          <a:stretch>
            <a:fillRect/>
          </a:stretch>
        </p:blipFill>
        <p:spPr bwMode="auto">
          <a:xfrm>
            <a:off x="2815820" y="3604879"/>
            <a:ext cx="2338387" cy="1754187"/>
          </a:xfrm>
          <a:prstGeom prst="rect">
            <a:avLst/>
          </a:prstGeom>
          <a:noFill/>
          <a:ln w="9525">
            <a:noFill/>
            <a:miter lim="800000"/>
            <a:headEnd/>
            <a:tailEnd/>
          </a:ln>
        </p:spPr>
      </p:pic>
      <p:pic>
        <p:nvPicPr>
          <p:cNvPr id="11" name="Picture 6" descr="Val_at_track_final4SMALL">
            <a:extLst>
              <a:ext uri="{FF2B5EF4-FFF2-40B4-BE49-F238E27FC236}">
                <a16:creationId xmlns:a16="http://schemas.microsoft.com/office/drawing/2014/main" id="{72A3015B-B1F6-6941-A606-DFF3633916FC}"/>
              </a:ext>
            </a:extLst>
          </p:cNvPr>
          <p:cNvPicPr>
            <a:picLocks noChangeAspect="1" noChangeArrowheads="1"/>
          </p:cNvPicPr>
          <p:nvPr/>
        </p:nvPicPr>
        <p:blipFill>
          <a:blip r:embed="rId6"/>
          <a:srcRect/>
          <a:stretch>
            <a:fillRect/>
          </a:stretch>
        </p:blipFill>
        <p:spPr bwMode="auto">
          <a:xfrm>
            <a:off x="2791035" y="1746639"/>
            <a:ext cx="2338388" cy="1754187"/>
          </a:xfrm>
          <a:prstGeom prst="rect">
            <a:avLst/>
          </a:prstGeom>
          <a:noFill/>
          <a:ln w="9525">
            <a:noFill/>
            <a:miter lim="800000"/>
            <a:headEnd/>
            <a:tailEnd/>
          </a:ln>
        </p:spPr>
      </p:pic>
      <p:grpSp>
        <p:nvGrpSpPr>
          <p:cNvPr id="3" name="Group 2">
            <a:extLst>
              <a:ext uri="{FF2B5EF4-FFF2-40B4-BE49-F238E27FC236}">
                <a16:creationId xmlns:a16="http://schemas.microsoft.com/office/drawing/2014/main" id="{E1D67F5F-A6C1-FA46-B177-9CAA6070780D}"/>
              </a:ext>
            </a:extLst>
          </p:cNvPr>
          <p:cNvGrpSpPr/>
          <p:nvPr/>
        </p:nvGrpSpPr>
        <p:grpSpPr>
          <a:xfrm>
            <a:off x="5236579" y="1444428"/>
            <a:ext cx="3852862" cy="4967288"/>
            <a:chOff x="5214938" y="955675"/>
            <a:chExt cx="3852862" cy="4967288"/>
          </a:xfrm>
        </p:grpSpPr>
        <p:pic>
          <p:nvPicPr>
            <p:cNvPr id="31" name="Picture 3" descr="inside+outside">
              <a:extLst>
                <a:ext uri="{FF2B5EF4-FFF2-40B4-BE49-F238E27FC236}">
                  <a16:creationId xmlns:a16="http://schemas.microsoft.com/office/drawing/2014/main" id="{13C0351A-238E-A344-818B-A2897A2BC353}"/>
                </a:ext>
              </a:extLst>
            </p:cNvPr>
            <p:cNvPicPr>
              <a:picLocks noChangeAspect="1" noChangeArrowheads="1"/>
            </p:cNvPicPr>
            <p:nvPr/>
          </p:nvPicPr>
          <p:blipFill>
            <a:blip r:embed="rId7"/>
            <a:srcRect l="4839" t="7259" r="40323"/>
            <a:stretch>
              <a:fillRect/>
            </a:stretch>
          </p:blipFill>
          <p:spPr bwMode="auto">
            <a:xfrm>
              <a:off x="5319713" y="955675"/>
              <a:ext cx="2093912" cy="2362200"/>
            </a:xfrm>
            <a:prstGeom prst="rect">
              <a:avLst/>
            </a:prstGeom>
            <a:noFill/>
            <a:ln w="9525">
              <a:noFill/>
              <a:miter lim="800000"/>
              <a:headEnd/>
              <a:tailEnd/>
            </a:ln>
          </p:spPr>
        </p:pic>
        <p:pic>
          <p:nvPicPr>
            <p:cNvPr id="12" name="Picture 2" descr="proarmband_inside_72dpi">
              <a:extLst>
                <a:ext uri="{FF2B5EF4-FFF2-40B4-BE49-F238E27FC236}">
                  <a16:creationId xmlns:a16="http://schemas.microsoft.com/office/drawing/2014/main" id="{FEE7DBA9-A882-8749-BB85-43C6E3817382}"/>
                </a:ext>
              </a:extLst>
            </p:cNvPr>
            <p:cNvPicPr>
              <a:picLocks noChangeAspect="1" noChangeArrowheads="1"/>
            </p:cNvPicPr>
            <p:nvPr/>
          </p:nvPicPr>
          <p:blipFill>
            <a:blip r:embed="rId8" cstate="print"/>
            <a:srcRect/>
            <a:stretch>
              <a:fillRect/>
            </a:stretch>
          </p:blipFill>
          <p:spPr bwMode="auto">
            <a:xfrm>
              <a:off x="5602288" y="3470275"/>
              <a:ext cx="1673225" cy="1828800"/>
            </a:xfrm>
            <a:prstGeom prst="rect">
              <a:avLst/>
            </a:prstGeom>
            <a:noFill/>
            <a:ln w="9525">
              <a:noFill/>
              <a:miter lim="800000"/>
              <a:headEnd/>
              <a:tailEnd/>
            </a:ln>
          </p:spPr>
        </p:pic>
        <p:sp>
          <p:nvSpPr>
            <p:cNvPr id="13" name="Line 4">
              <a:extLst>
                <a:ext uri="{FF2B5EF4-FFF2-40B4-BE49-F238E27FC236}">
                  <a16:creationId xmlns:a16="http://schemas.microsoft.com/office/drawing/2014/main" id="{626F9572-6C60-4C4B-8624-C70A52F1F3B0}"/>
                </a:ext>
              </a:extLst>
            </p:cNvPr>
            <p:cNvSpPr>
              <a:spLocks noChangeShapeType="1"/>
            </p:cNvSpPr>
            <p:nvPr/>
          </p:nvSpPr>
          <p:spPr bwMode="auto">
            <a:xfrm>
              <a:off x="6516688" y="2403475"/>
              <a:ext cx="2057400" cy="0"/>
            </a:xfrm>
            <a:prstGeom prst="line">
              <a:avLst/>
            </a:prstGeom>
            <a:noFill/>
            <a:ln w="9525">
              <a:solidFill>
                <a:schemeClr val="tx1"/>
              </a:solidFill>
              <a:round/>
              <a:headEnd type="oval" w="med" len="med"/>
              <a:tailEnd/>
            </a:ln>
          </p:spPr>
          <p:txBody>
            <a:bodyPr/>
            <a:lstStyle/>
            <a:p>
              <a:endParaRPr lang="en-US"/>
            </a:p>
          </p:txBody>
        </p:sp>
        <p:sp>
          <p:nvSpPr>
            <p:cNvPr id="14" name="Line 5">
              <a:extLst>
                <a:ext uri="{FF2B5EF4-FFF2-40B4-BE49-F238E27FC236}">
                  <a16:creationId xmlns:a16="http://schemas.microsoft.com/office/drawing/2014/main" id="{DE867A85-7012-F442-9549-A1E043B64157}"/>
                </a:ext>
              </a:extLst>
            </p:cNvPr>
            <p:cNvSpPr>
              <a:spLocks noChangeShapeType="1"/>
            </p:cNvSpPr>
            <p:nvPr/>
          </p:nvSpPr>
          <p:spPr bwMode="auto">
            <a:xfrm>
              <a:off x="6821488" y="3241675"/>
              <a:ext cx="1752600" cy="0"/>
            </a:xfrm>
            <a:prstGeom prst="line">
              <a:avLst/>
            </a:prstGeom>
            <a:noFill/>
            <a:ln w="9525">
              <a:solidFill>
                <a:schemeClr val="tx1"/>
              </a:solidFill>
              <a:round/>
              <a:headEnd/>
              <a:tailEnd/>
            </a:ln>
          </p:spPr>
          <p:txBody>
            <a:bodyPr/>
            <a:lstStyle/>
            <a:p>
              <a:endParaRPr lang="en-US"/>
            </a:p>
          </p:txBody>
        </p:sp>
        <p:sp>
          <p:nvSpPr>
            <p:cNvPr id="15" name="Line 6">
              <a:extLst>
                <a:ext uri="{FF2B5EF4-FFF2-40B4-BE49-F238E27FC236}">
                  <a16:creationId xmlns:a16="http://schemas.microsoft.com/office/drawing/2014/main" id="{635DBD4C-C8BF-F74F-A69C-3B403BEEEC94}"/>
                </a:ext>
              </a:extLst>
            </p:cNvPr>
            <p:cNvSpPr>
              <a:spLocks noChangeShapeType="1"/>
            </p:cNvSpPr>
            <p:nvPr/>
          </p:nvSpPr>
          <p:spPr bwMode="auto">
            <a:xfrm>
              <a:off x="6973888" y="4156075"/>
              <a:ext cx="1600200" cy="0"/>
            </a:xfrm>
            <a:prstGeom prst="line">
              <a:avLst/>
            </a:prstGeom>
            <a:noFill/>
            <a:ln w="9525">
              <a:solidFill>
                <a:schemeClr val="tx1"/>
              </a:solidFill>
              <a:round/>
              <a:headEnd type="oval" w="med" len="med"/>
              <a:tailEnd/>
            </a:ln>
          </p:spPr>
          <p:txBody>
            <a:bodyPr/>
            <a:lstStyle/>
            <a:p>
              <a:endParaRPr lang="en-US"/>
            </a:p>
          </p:txBody>
        </p:sp>
        <p:sp>
          <p:nvSpPr>
            <p:cNvPr id="16" name="Line 7">
              <a:extLst>
                <a:ext uri="{FF2B5EF4-FFF2-40B4-BE49-F238E27FC236}">
                  <a16:creationId xmlns:a16="http://schemas.microsoft.com/office/drawing/2014/main" id="{615BA7EC-78BE-AD4D-B684-A1C3A628DB7B}"/>
                </a:ext>
              </a:extLst>
            </p:cNvPr>
            <p:cNvSpPr>
              <a:spLocks noChangeShapeType="1"/>
            </p:cNvSpPr>
            <p:nvPr/>
          </p:nvSpPr>
          <p:spPr bwMode="auto">
            <a:xfrm flipV="1">
              <a:off x="6821488" y="3241675"/>
              <a:ext cx="0" cy="838200"/>
            </a:xfrm>
            <a:prstGeom prst="line">
              <a:avLst/>
            </a:prstGeom>
            <a:noFill/>
            <a:ln w="9525">
              <a:solidFill>
                <a:schemeClr val="tx1"/>
              </a:solidFill>
              <a:round/>
              <a:headEnd type="oval" w="med" len="med"/>
              <a:tailEnd/>
            </a:ln>
          </p:spPr>
          <p:txBody>
            <a:bodyPr/>
            <a:lstStyle/>
            <a:p>
              <a:endParaRPr lang="en-US"/>
            </a:p>
          </p:txBody>
        </p:sp>
        <p:sp>
          <p:nvSpPr>
            <p:cNvPr id="17" name="Line 8">
              <a:extLst>
                <a:ext uri="{FF2B5EF4-FFF2-40B4-BE49-F238E27FC236}">
                  <a16:creationId xmlns:a16="http://schemas.microsoft.com/office/drawing/2014/main" id="{E4345083-81E9-5741-91F6-F703D7731765}"/>
                </a:ext>
              </a:extLst>
            </p:cNvPr>
            <p:cNvSpPr>
              <a:spLocks noChangeShapeType="1"/>
            </p:cNvSpPr>
            <p:nvPr/>
          </p:nvSpPr>
          <p:spPr bwMode="auto">
            <a:xfrm rot="10800000" flipV="1">
              <a:off x="6637338" y="4156075"/>
              <a:ext cx="1587" cy="838200"/>
            </a:xfrm>
            <a:prstGeom prst="line">
              <a:avLst/>
            </a:prstGeom>
            <a:noFill/>
            <a:ln w="9525">
              <a:solidFill>
                <a:schemeClr val="tx1"/>
              </a:solidFill>
              <a:round/>
              <a:headEnd type="oval" w="med" len="med"/>
              <a:tailEnd/>
            </a:ln>
          </p:spPr>
          <p:txBody>
            <a:bodyPr/>
            <a:lstStyle/>
            <a:p>
              <a:endParaRPr lang="en-US"/>
            </a:p>
          </p:txBody>
        </p:sp>
        <p:sp>
          <p:nvSpPr>
            <p:cNvPr id="18" name="Line 9">
              <a:extLst>
                <a:ext uri="{FF2B5EF4-FFF2-40B4-BE49-F238E27FC236}">
                  <a16:creationId xmlns:a16="http://schemas.microsoft.com/office/drawing/2014/main" id="{DDBA1ACB-BCDC-6341-BC2D-27D9126AE52D}"/>
                </a:ext>
              </a:extLst>
            </p:cNvPr>
            <p:cNvSpPr>
              <a:spLocks noChangeShapeType="1"/>
            </p:cNvSpPr>
            <p:nvPr/>
          </p:nvSpPr>
          <p:spPr bwMode="auto">
            <a:xfrm rot="10800000" flipV="1">
              <a:off x="6288088" y="4156075"/>
              <a:ext cx="1587" cy="838200"/>
            </a:xfrm>
            <a:prstGeom prst="line">
              <a:avLst/>
            </a:prstGeom>
            <a:noFill/>
            <a:ln w="9525">
              <a:solidFill>
                <a:schemeClr val="tx1"/>
              </a:solidFill>
              <a:round/>
              <a:headEnd type="oval" w="med" len="med"/>
              <a:tailEnd/>
            </a:ln>
          </p:spPr>
          <p:txBody>
            <a:bodyPr/>
            <a:lstStyle/>
            <a:p>
              <a:endParaRPr lang="en-US"/>
            </a:p>
          </p:txBody>
        </p:sp>
        <p:sp>
          <p:nvSpPr>
            <p:cNvPr id="19" name="Line 10">
              <a:extLst>
                <a:ext uri="{FF2B5EF4-FFF2-40B4-BE49-F238E27FC236}">
                  <a16:creationId xmlns:a16="http://schemas.microsoft.com/office/drawing/2014/main" id="{525F7B44-A70C-8643-B0A0-40358DBEE4A4}"/>
                </a:ext>
              </a:extLst>
            </p:cNvPr>
            <p:cNvSpPr>
              <a:spLocks noChangeShapeType="1"/>
            </p:cNvSpPr>
            <p:nvPr/>
          </p:nvSpPr>
          <p:spPr bwMode="auto">
            <a:xfrm>
              <a:off x="6288088" y="4994275"/>
              <a:ext cx="2286000" cy="0"/>
            </a:xfrm>
            <a:prstGeom prst="line">
              <a:avLst/>
            </a:prstGeom>
            <a:noFill/>
            <a:ln w="9525">
              <a:solidFill>
                <a:schemeClr val="tx1"/>
              </a:solidFill>
              <a:round/>
              <a:headEnd/>
              <a:tailEnd/>
            </a:ln>
          </p:spPr>
          <p:txBody>
            <a:bodyPr/>
            <a:lstStyle/>
            <a:p>
              <a:endParaRPr lang="en-US"/>
            </a:p>
          </p:txBody>
        </p:sp>
        <p:sp>
          <p:nvSpPr>
            <p:cNvPr id="20" name="Line 11">
              <a:extLst>
                <a:ext uri="{FF2B5EF4-FFF2-40B4-BE49-F238E27FC236}">
                  <a16:creationId xmlns:a16="http://schemas.microsoft.com/office/drawing/2014/main" id="{C148DC96-34A3-B048-9F3F-92B2E828F1F0}"/>
                </a:ext>
              </a:extLst>
            </p:cNvPr>
            <p:cNvSpPr>
              <a:spLocks noChangeShapeType="1"/>
            </p:cNvSpPr>
            <p:nvPr/>
          </p:nvSpPr>
          <p:spPr bwMode="auto">
            <a:xfrm rot="10800000" flipV="1">
              <a:off x="6135688" y="4079875"/>
              <a:ext cx="3175" cy="1447800"/>
            </a:xfrm>
            <a:prstGeom prst="line">
              <a:avLst/>
            </a:prstGeom>
            <a:noFill/>
            <a:ln w="9525">
              <a:solidFill>
                <a:schemeClr val="tx1"/>
              </a:solidFill>
              <a:round/>
              <a:headEnd type="oval" w="med" len="med"/>
              <a:tailEnd/>
            </a:ln>
          </p:spPr>
          <p:txBody>
            <a:bodyPr/>
            <a:lstStyle/>
            <a:p>
              <a:endParaRPr lang="en-US"/>
            </a:p>
          </p:txBody>
        </p:sp>
        <p:sp>
          <p:nvSpPr>
            <p:cNvPr id="21" name="Line 12">
              <a:extLst>
                <a:ext uri="{FF2B5EF4-FFF2-40B4-BE49-F238E27FC236}">
                  <a16:creationId xmlns:a16="http://schemas.microsoft.com/office/drawing/2014/main" id="{525455A1-36ED-284E-832A-0FADAAB75679}"/>
                </a:ext>
              </a:extLst>
            </p:cNvPr>
            <p:cNvSpPr>
              <a:spLocks noChangeShapeType="1"/>
            </p:cNvSpPr>
            <p:nvPr/>
          </p:nvSpPr>
          <p:spPr bwMode="auto">
            <a:xfrm>
              <a:off x="6237288" y="2022475"/>
              <a:ext cx="2336800" cy="0"/>
            </a:xfrm>
            <a:prstGeom prst="line">
              <a:avLst/>
            </a:prstGeom>
            <a:noFill/>
            <a:ln w="9525">
              <a:solidFill>
                <a:schemeClr val="tx1"/>
              </a:solidFill>
              <a:round/>
              <a:headEnd type="oval" w="med" len="med"/>
              <a:tailEnd/>
            </a:ln>
          </p:spPr>
          <p:txBody>
            <a:bodyPr/>
            <a:lstStyle/>
            <a:p>
              <a:endParaRPr lang="en-US"/>
            </a:p>
          </p:txBody>
        </p:sp>
        <p:sp>
          <p:nvSpPr>
            <p:cNvPr id="22" name="Line 13">
              <a:extLst>
                <a:ext uri="{FF2B5EF4-FFF2-40B4-BE49-F238E27FC236}">
                  <a16:creationId xmlns:a16="http://schemas.microsoft.com/office/drawing/2014/main" id="{993E1DA3-6E25-7F4F-9499-F7E3DFD98A4C}"/>
                </a:ext>
              </a:extLst>
            </p:cNvPr>
            <p:cNvSpPr>
              <a:spLocks noChangeShapeType="1"/>
            </p:cNvSpPr>
            <p:nvPr/>
          </p:nvSpPr>
          <p:spPr bwMode="auto">
            <a:xfrm>
              <a:off x="6440488" y="1641475"/>
              <a:ext cx="2133600" cy="0"/>
            </a:xfrm>
            <a:prstGeom prst="line">
              <a:avLst/>
            </a:prstGeom>
            <a:noFill/>
            <a:ln w="9525">
              <a:solidFill>
                <a:schemeClr val="tx1"/>
              </a:solidFill>
              <a:round/>
              <a:headEnd type="oval" w="med" len="med"/>
              <a:tailEnd/>
            </a:ln>
          </p:spPr>
          <p:txBody>
            <a:bodyPr/>
            <a:lstStyle/>
            <a:p>
              <a:endParaRPr lang="en-US"/>
            </a:p>
          </p:txBody>
        </p:sp>
        <p:sp>
          <p:nvSpPr>
            <p:cNvPr id="23" name="Text Box 14">
              <a:extLst>
                <a:ext uri="{FF2B5EF4-FFF2-40B4-BE49-F238E27FC236}">
                  <a16:creationId xmlns:a16="http://schemas.microsoft.com/office/drawing/2014/main" id="{BBCB842F-62F7-CC4E-87AC-59D282199B2C}"/>
                </a:ext>
              </a:extLst>
            </p:cNvPr>
            <p:cNvSpPr txBox="1">
              <a:spLocks noChangeArrowheads="1"/>
            </p:cNvSpPr>
            <p:nvPr/>
          </p:nvSpPr>
          <p:spPr bwMode="auto">
            <a:xfrm>
              <a:off x="7394575" y="2022475"/>
              <a:ext cx="1295400" cy="336550"/>
            </a:xfrm>
            <a:prstGeom prst="rect">
              <a:avLst/>
            </a:prstGeom>
            <a:noFill/>
            <a:ln w="9525">
              <a:noFill/>
              <a:miter lim="800000"/>
              <a:headEnd/>
              <a:tailEnd/>
            </a:ln>
          </p:spPr>
          <p:txBody>
            <a:bodyPr>
              <a:spAutoFit/>
            </a:bodyPr>
            <a:lstStyle/>
            <a:p>
              <a:pPr>
                <a:spcBef>
                  <a:spcPct val="50000"/>
                </a:spcBef>
              </a:pPr>
              <a:r>
                <a:rPr lang="en-US" sz="800">
                  <a:latin typeface="Verdana" pitchFamily="34" charset="0"/>
                </a:rPr>
                <a:t>2-axis Accelerometer </a:t>
              </a:r>
              <a:r>
                <a:rPr lang="en-US" sz="800" i="1">
                  <a:latin typeface="Verdana" pitchFamily="34" charset="0"/>
                </a:rPr>
                <a:t>(inside)</a:t>
              </a:r>
            </a:p>
          </p:txBody>
        </p:sp>
        <p:sp>
          <p:nvSpPr>
            <p:cNvPr id="24" name="Text Box 15">
              <a:extLst>
                <a:ext uri="{FF2B5EF4-FFF2-40B4-BE49-F238E27FC236}">
                  <a16:creationId xmlns:a16="http://schemas.microsoft.com/office/drawing/2014/main" id="{BD1FB7C6-30A0-074A-8B4E-5A46D310B710}"/>
                </a:ext>
              </a:extLst>
            </p:cNvPr>
            <p:cNvSpPr txBox="1">
              <a:spLocks noChangeArrowheads="1"/>
            </p:cNvSpPr>
            <p:nvPr/>
          </p:nvSpPr>
          <p:spPr bwMode="auto">
            <a:xfrm>
              <a:off x="7442200" y="2432050"/>
              <a:ext cx="1255713" cy="336550"/>
            </a:xfrm>
            <a:prstGeom prst="rect">
              <a:avLst/>
            </a:prstGeom>
            <a:noFill/>
            <a:ln w="9525">
              <a:noFill/>
              <a:miter lim="800000"/>
              <a:headEnd/>
              <a:tailEnd/>
            </a:ln>
          </p:spPr>
          <p:txBody>
            <a:bodyPr>
              <a:spAutoFit/>
            </a:bodyPr>
            <a:lstStyle/>
            <a:p>
              <a:pPr>
                <a:spcBef>
                  <a:spcPct val="50000"/>
                </a:spcBef>
              </a:pPr>
              <a:r>
                <a:rPr lang="en-US" sz="800">
                  <a:latin typeface="Verdana" pitchFamily="34" charset="0"/>
                </a:rPr>
                <a:t>Heart Beat Receiver Board </a:t>
              </a:r>
              <a:r>
                <a:rPr lang="en-US" sz="800" i="1">
                  <a:latin typeface="Verdana" pitchFamily="34" charset="0"/>
                </a:rPr>
                <a:t>(inside)</a:t>
              </a:r>
            </a:p>
          </p:txBody>
        </p:sp>
        <p:sp>
          <p:nvSpPr>
            <p:cNvPr id="25" name="Text Box 16">
              <a:extLst>
                <a:ext uri="{FF2B5EF4-FFF2-40B4-BE49-F238E27FC236}">
                  <a16:creationId xmlns:a16="http://schemas.microsoft.com/office/drawing/2014/main" id="{291AA050-9FA7-F049-BE6D-6693DA514D92}"/>
                </a:ext>
              </a:extLst>
            </p:cNvPr>
            <p:cNvSpPr txBox="1">
              <a:spLocks noChangeArrowheads="1"/>
            </p:cNvSpPr>
            <p:nvPr/>
          </p:nvSpPr>
          <p:spPr bwMode="auto">
            <a:xfrm>
              <a:off x="7531100" y="1641475"/>
              <a:ext cx="1295400" cy="214313"/>
            </a:xfrm>
            <a:prstGeom prst="rect">
              <a:avLst/>
            </a:prstGeom>
            <a:noFill/>
            <a:ln w="9525">
              <a:noFill/>
              <a:miter lim="800000"/>
              <a:headEnd/>
              <a:tailEnd/>
            </a:ln>
          </p:spPr>
          <p:txBody>
            <a:bodyPr>
              <a:spAutoFit/>
            </a:bodyPr>
            <a:lstStyle/>
            <a:p>
              <a:pPr>
                <a:spcBef>
                  <a:spcPct val="50000"/>
                </a:spcBef>
              </a:pPr>
              <a:r>
                <a:rPr lang="en-US" sz="800" dirty="0">
                  <a:latin typeface="Verdana" pitchFamily="34" charset="0"/>
                </a:rPr>
                <a:t>Timestamp Button</a:t>
              </a:r>
              <a:endParaRPr lang="en-US" sz="800" i="1" dirty="0">
                <a:latin typeface="Verdana" pitchFamily="34" charset="0"/>
              </a:endParaRPr>
            </a:p>
          </p:txBody>
        </p:sp>
        <p:sp>
          <p:nvSpPr>
            <p:cNvPr id="26" name="Text Box 17">
              <a:extLst>
                <a:ext uri="{FF2B5EF4-FFF2-40B4-BE49-F238E27FC236}">
                  <a16:creationId xmlns:a16="http://schemas.microsoft.com/office/drawing/2014/main" id="{CDF69487-7D6E-0240-9572-B79947E20A78}"/>
                </a:ext>
              </a:extLst>
            </p:cNvPr>
            <p:cNvSpPr txBox="1">
              <a:spLocks noChangeArrowheads="1"/>
            </p:cNvSpPr>
            <p:nvPr/>
          </p:nvSpPr>
          <p:spPr bwMode="auto">
            <a:xfrm>
              <a:off x="7597775" y="3254375"/>
              <a:ext cx="1255713" cy="214313"/>
            </a:xfrm>
            <a:prstGeom prst="rect">
              <a:avLst/>
            </a:prstGeom>
            <a:noFill/>
            <a:ln w="9525">
              <a:noFill/>
              <a:miter lim="800000"/>
              <a:headEnd/>
              <a:tailEnd/>
            </a:ln>
          </p:spPr>
          <p:txBody>
            <a:bodyPr>
              <a:spAutoFit/>
            </a:bodyPr>
            <a:lstStyle/>
            <a:p>
              <a:pPr>
                <a:spcBef>
                  <a:spcPct val="50000"/>
                </a:spcBef>
              </a:pPr>
              <a:r>
                <a:rPr lang="en-US" sz="800">
                  <a:latin typeface="Verdana" pitchFamily="34" charset="0"/>
                </a:rPr>
                <a:t>Heat Flux Sensor</a:t>
              </a:r>
            </a:p>
          </p:txBody>
        </p:sp>
        <p:sp>
          <p:nvSpPr>
            <p:cNvPr id="27" name="Text Box 18">
              <a:extLst>
                <a:ext uri="{FF2B5EF4-FFF2-40B4-BE49-F238E27FC236}">
                  <a16:creationId xmlns:a16="http://schemas.microsoft.com/office/drawing/2014/main" id="{42D1B53A-580A-EF4F-B3C9-E1F3E8D6EDCD}"/>
                </a:ext>
              </a:extLst>
            </p:cNvPr>
            <p:cNvSpPr txBox="1">
              <a:spLocks noChangeArrowheads="1"/>
            </p:cNvSpPr>
            <p:nvPr/>
          </p:nvSpPr>
          <p:spPr bwMode="auto">
            <a:xfrm>
              <a:off x="7431088" y="4168775"/>
              <a:ext cx="1255712" cy="336550"/>
            </a:xfrm>
            <a:prstGeom prst="rect">
              <a:avLst/>
            </a:prstGeom>
            <a:noFill/>
            <a:ln w="9525">
              <a:noFill/>
              <a:miter lim="800000"/>
              <a:headEnd/>
              <a:tailEnd/>
            </a:ln>
          </p:spPr>
          <p:txBody>
            <a:bodyPr>
              <a:spAutoFit/>
            </a:bodyPr>
            <a:lstStyle/>
            <a:p>
              <a:pPr>
                <a:spcBef>
                  <a:spcPct val="50000"/>
                </a:spcBef>
              </a:pPr>
              <a:r>
                <a:rPr lang="en-US" sz="800" dirty="0">
                  <a:latin typeface="Verdana" pitchFamily="34" charset="0"/>
                </a:rPr>
                <a:t>Near-Body Ambient Temperature Sensor</a:t>
              </a:r>
            </a:p>
          </p:txBody>
        </p:sp>
        <p:sp>
          <p:nvSpPr>
            <p:cNvPr id="28" name="Text Box 19">
              <a:extLst>
                <a:ext uri="{FF2B5EF4-FFF2-40B4-BE49-F238E27FC236}">
                  <a16:creationId xmlns:a16="http://schemas.microsoft.com/office/drawing/2014/main" id="{FBF8B13D-F6F4-2A44-A9A9-85695E76F5E1}"/>
                </a:ext>
              </a:extLst>
            </p:cNvPr>
            <p:cNvSpPr txBox="1">
              <a:spLocks noChangeArrowheads="1"/>
            </p:cNvSpPr>
            <p:nvPr/>
          </p:nvSpPr>
          <p:spPr bwMode="auto">
            <a:xfrm>
              <a:off x="7812088" y="4994275"/>
              <a:ext cx="1255712" cy="214313"/>
            </a:xfrm>
            <a:prstGeom prst="rect">
              <a:avLst/>
            </a:prstGeom>
            <a:noFill/>
            <a:ln w="9525">
              <a:noFill/>
              <a:miter lim="800000"/>
              <a:headEnd/>
              <a:tailEnd/>
            </a:ln>
          </p:spPr>
          <p:txBody>
            <a:bodyPr>
              <a:spAutoFit/>
            </a:bodyPr>
            <a:lstStyle/>
            <a:p>
              <a:pPr>
                <a:spcBef>
                  <a:spcPct val="50000"/>
                </a:spcBef>
              </a:pPr>
              <a:r>
                <a:rPr lang="en-US" sz="800">
                  <a:latin typeface="Verdana" pitchFamily="34" charset="0"/>
                </a:rPr>
                <a:t>GSR Sensors</a:t>
              </a:r>
              <a:endParaRPr lang="en-US" sz="800" i="1">
                <a:latin typeface="Verdana" pitchFamily="34" charset="0"/>
              </a:endParaRPr>
            </a:p>
          </p:txBody>
        </p:sp>
        <p:sp>
          <p:nvSpPr>
            <p:cNvPr id="29" name="Text Box 20">
              <a:extLst>
                <a:ext uri="{FF2B5EF4-FFF2-40B4-BE49-F238E27FC236}">
                  <a16:creationId xmlns:a16="http://schemas.microsoft.com/office/drawing/2014/main" id="{68276DEC-79BD-734A-BBDD-536E4582CB80}"/>
                </a:ext>
              </a:extLst>
            </p:cNvPr>
            <p:cNvSpPr txBox="1">
              <a:spLocks noChangeArrowheads="1"/>
            </p:cNvSpPr>
            <p:nvPr/>
          </p:nvSpPr>
          <p:spPr bwMode="auto">
            <a:xfrm>
              <a:off x="6107113" y="5383213"/>
              <a:ext cx="1255712" cy="214312"/>
            </a:xfrm>
            <a:prstGeom prst="rect">
              <a:avLst/>
            </a:prstGeom>
            <a:noFill/>
            <a:ln w="9525">
              <a:noFill/>
              <a:miter lim="800000"/>
              <a:headEnd/>
              <a:tailEnd/>
            </a:ln>
          </p:spPr>
          <p:txBody>
            <a:bodyPr>
              <a:spAutoFit/>
            </a:bodyPr>
            <a:lstStyle/>
            <a:p>
              <a:pPr>
                <a:spcBef>
                  <a:spcPct val="50000"/>
                </a:spcBef>
              </a:pPr>
              <a:r>
                <a:rPr lang="en-US" sz="800">
                  <a:latin typeface="Verdana" pitchFamily="34" charset="0"/>
                </a:rPr>
                <a:t>Skin Temperature</a:t>
              </a:r>
              <a:endParaRPr lang="en-US" sz="800" i="1">
                <a:latin typeface="Verdana" pitchFamily="34" charset="0"/>
              </a:endParaRPr>
            </a:p>
          </p:txBody>
        </p:sp>
        <p:sp>
          <p:nvSpPr>
            <p:cNvPr id="30" name="Rectangle 24">
              <a:extLst>
                <a:ext uri="{FF2B5EF4-FFF2-40B4-BE49-F238E27FC236}">
                  <a16:creationId xmlns:a16="http://schemas.microsoft.com/office/drawing/2014/main" id="{C566CCAE-8506-074B-9688-F4E4439CAF50}"/>
                </a:ext>
              </a:extLst>
            </p:cNvPr>
            <p:cNvSpPr>
              <a:spLocks noChangeArrowheads="1"/>
            </p:cNvSpPr>
            <p:nvPr/>
          </p:nvSpPr>
          <p:spPr bwMode="auto">
            <a:xfrm>
              <a:off x="5214938" y="1046163"/>
              <a:ext cx="3810000" cy="4876800"/>
            </a:xfrm>
            <a:prstGeom prst="rect">
              <a:avLst/>
            </a:prstGeom>
            <a:noFill/>
            <a:ln w="9525">
              <a:solidFill>
                <a:schemeClr val="tx1"/>
              </a:solidFill>
              <a:miter lim="800000"/>
              <a:headEnd/>
              <a:tailEnd/>
            </a:ln>
          </p:spPr>
          <p:txBody>
            <a:bodyPr wrap="none" anchor="ctr"/>
            <a:lstStyle/>
            <a:p>
              <a:endParaRPr lang="en-US"/>
            </a:p>
          </p:txBody>
        </p:sp>
      </p:grpSp>
      <p:sp>
        <p:nvSpPr>
          <p:cNvPr id="32" name="TextBox 31">
            <a:extLst>
              <a:ext uri="{FF2B5EF4-FFF2-40B4-BE49-F238E27FC236}">
                <a16:creationId xmlns:a16="http://schemas.microsoft.com/office/drawing/2014/main" id="{6E35D16A-79BD-464E-A8CA-084AC2A25259}"/>
              </a:ext>
            </a:extLst>
          </p:cNvPr>
          <p:cNvSpPr txBox="1"/>
          <p:nvPr/>
        </p:nvSpPr>
        <p:spPr>
          <a:xfrm>
            <a:off x="1049355" y="5443587"/>
            <a:ext cx="3276600"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400" dirty="0">
                <a:solidFill>
                  <a:schemeClr val="bg1"/>
                </a:solidFill>
              </a:rPr>
              <a:t>Determine two activities</a:t>
            </a:r>
          </a:p>
          <a:p>
            <a:pPr algn="ctr"/>
            <a:endParaRPr lang="en-US" sz="2400" dirty="0">
              <a:solidFill>
                <a:schemeClr val="bg1"/>
              </a:solidFill>
            </a:endParaRPr>
          </a:p>
          <a:p>
            <a:pPr algn="ctr"/>
            <a:r>
              <a:rPr lang="en-US" sz="2400" dirty="0">
                <a:solidFill>
                  <a:schemeClr val="bg1"/>
                </a:solidFill>
              </a:rPr>
              <a:t>(Watching TV or Sleep)?</a:t>
            </a:r>
          </a:p>
        </p:txBody>
      </p:sp>
    </p:spTree>
    <p:extLst>
      <p:ext uri="{BB962C8B-B14F-4D97-AF65-F5344CB8AC3E}">
        <p14:creationId xmlns:p14="http://schemas.microsoft.com/office/powerpoint/2010/main" val="957378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2D6F-5BB3-F24E-90B6-E204BF402585}"/>
              </a:ext>
            </a:extLst>
          </p:cNvPr>
          <p:cNvSpPr>
            <a:spLocks noGrp="1"/>
          </p:cNvSpPr>
          <p:nvPr>
            <p:ph type="ctrTitle"/>
          </p:nvPr>
        </p:nvSpPr>
        <p:spPr/>
        <p:txBody>
          <a:bodyPr/>
          <a:lstStyle/>
          <a:p>
            <a:r>
              <a:rPr lang="en-US" dirty="0"/>
              <a:t>Experiment</a:t>
            </a:r>
          </a:p>
        </p:txBody>
      </p:sp>
      <p:sp>
        <p:nvSpPr>
          <p:cNvPr id="3" name="Subtitle 2">
            <a:extLst>
              <a:ext uri="{FF2B5EF4-FFF2-40B4-BE49-F238E27FC236}">
                <a16:creationId xmlns:a16="http://schemas.microsoft.com/office/drawing/2014/main" id="{E33165D8-E8D2-3E40-89E0-F0C50FF84D3F}"/>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id="{0977B104-79F8-714D-813F-768D551395DB}"/>
              </a:ext>
            </a:extLst>
          </p:cNvPr>
          <p:cNvSpPr txBox="1"/>
          <p:nvPr/>
        </p:nvSpPr>
        <p:spPr>
          <a:xfrm>
            <a:off x="1143000" y="742498"/>
            <a:ext cx="7105663"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Convergence comparison under the same privacy guarantee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3F79C3-B499-D94B-A7C1-0649352CF101}"/>
                  </a:ext>
                </a:extLst>
              </p:cNvPr>
              <p:cNvSpPr txBox="1"/>
              <p:nvPr/>
            </p:nvSpPr>
            <p:spPr>
              <a:xfrm>
                <a:off x="3581400" y="5183157"/>
                <a:ext cx="2816220" cy="338554"/>
              </a:xfrm>
              <a:prstGeom prst="rect">
                <a:avLst/>
              </a:prstGeom>
              <a:noFill/>
            </p:spPr>
            <p:txBody>
              <a:bodyPr wrap="none" rtlCol="0">
                <a:spAutoFit/>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𝑇𝑜𝑡𝑎𝑙 𝑝𝑟𝑖𝑣𝑎𝑐𝑦 𝑙𝑜𝑠𝑠</a:t>
                </a:r>
                <a14:m>
                  <m:oMath xmlns:m="http://schemas.openxmlformats.org/officeDocument/2006/math">
                    <m:r>
                      <a:rPr lang="zh-CN" altLang="en-US" sz="1600" b="0" i="0"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(10,</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10</m:t>
                        </m:r>
                      </m:e>
                      <m:sup>
                        <m:r>
                          <a:rPr lang="en-US" sz="1600" b="0" i="1" smtClean="0">
                            <a:solidFill>
                              <a:schemeClr val="tx1"/>
                            </a:solidFill>
                            <a:latin typeface="Cambria Math" panose="02040503050406030204" pitchFamily="18" charset="0"/>
                          </a:rPr>
                          <m:t>−4</m:t>
                        </m:r>
                      </m:sup>
                    </m:sSup>
                    <m:r>
                      <a:rPr lang="en-US" sz="1600" b="0" i="1" smtClean="0">
                        <a:solidFill>
                          <a:schemeClr val="tx1"/>
                        </a:solidFill>
                        <a:latin typeface="Cambria Math" panose="02040503050406030204" pitchFamily="18" charset="0"/>
                      </a:rPr>
                      <m:t>)</m:t>
                    </m:r>
                  </m:oMath>
                </a14:m>
                <a:endParaRPr lang="en-US" sz="16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xmlns="">
          <p:sp>
            <p:nvSpPr>
              <p:cNvPr id="5" name="TextBox 4">
                <a:extLst>
                  <a:ext uri="{FF2B5EF4-FFF2-40B4-BE49-F238E27FC236}">
                    <a16:creationId xmlns:a16="http://schemas.microsoft.com/office/drawing/2014/main" id="{C73F79C3-B499-D94B-A7C1-0649352CF101}"/>
                  </a:ext>
                </a:extLst>
              </p:cNvPr>
              <p:cNvSpPr txBox="1">
                <a:spLocks noRot="1" noChangeAspect="1" noMove="1" noResize="1" noEditPoints="1" noAdjustHandles="1" noChangeArrowheads="1" noChangeShapeType="1" noTextEdit="1"/>
              </p:cNvSpPr>
              <p:nvPr/>
            </p:nvSpPr>
            <p:spPr>
              <a:xfrm>
                <a:off x="3581400" y="5183157"/>
                <a:ext cx="2816220" cy="338554"/>
              </a:xfrm>
              <a:prstGeom prst="rect">
                <a:avLst/>
              </a:prstGeom>
              <a:blipFill>
                <a:blip r:embed="rId2"/>
                <a:stretch>
                  <a:fillRect l="-897" t="-7407" b="-18519"/>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5083114-BDE5-3744-8150-ED2B839B88C3}"/>
              </a:ext>
            </a:extLst>
          </p:cNvPr>
          <p:cNvPicPr>
            <a:picLocks noChangeAspect="1"/>
          </p:cNvPicPr>
          <p:nvPr/>
        </p:nvPicPr>
        <p:blipFill>
          <a:blip r:embed="rId3"/>
          <a:stretch>
            <a:fillRect/>
          </a:stretch>
        </p:blipFill>
        <p:spPr>
          <a:xfrm>
            <a:off x="778490" y="1409473"/>
            <a:ext cx="7587020" cy="3773684"/>
          </a:xfrm>
          <a:prstGeom prst="rect">
            <a:avLst/>
          </a:prstGeom>
        </p:spPr>
      </p:pic>
      <p:sp>
        <p:nvSpPr>
          <p:cNvPr id="7" name="TextBox 6">
            <a:extLst>
              <a:ext uri="{FF2B5EF4-FFF2-40B4-BE49-F238E27FC236}">
                <a16:creationId xmlns:a16="http://schemas.microsoft.com/office/drawing/2014/main" id="{047B43E4-F3C5-DC41-AE13-20E0433EB9B4}"/>
              </a:ext>
            </a:extLst>
          </p:cNvPr>
          <p:cNvSpPr txBox="1"/>
          <p:nvPr/>
        </p:nvSpPr>
        <p:spPr>
          <a:xfrm>
            <a:off x="962031" y="5700003"/>
            <a:ext cx="7467600" cy="830997"/>
          </a:xfrm>
          <a:prstGeom prst="rect">
            <a:avLst/>
          </a:prstGeom>
          <a:noFill/>
        </p:spPr>
        <p:txBody>
          <a:bodyPr wrap="square" rtlCol="0">
            <a:spAutoFit/>
          </a:bodyPr>
          <a:lstStyle/>
          <a:p>
            <a:pPr marL="285750" indent="-285750">
              <a:buFont typeface="Wingdings" pitchFamily="2" charset="2"/>
              <a:buChar char="q"/>
            </a:pPr>
            <a:r>
              <a:rPr lang="en-US" sz="1600" dirty="0">
                <a:latin typeface="Helvetica Neue" panose="02000503000000020004" pitchFamily="2" charset="0"/>
                <a:ea typeface="Helvetica Neue" panose="02000503000000020004" pitchFamily="2" charset="0"/>
                <a:cs typeface="Helvetica Neue" panose="02000503000000020004" pitchFamily="2" charset="0"/>
              </a:rPr>
              <a:t>PR-ADMM under two kind of noise decay schemes significantly outperform baselines and get close to the best achievable average loss (Non-private) during the entire iterative process.</a:t>
            </a:r>
            <a:endParaRPr lang="en-US" sz="16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96697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Conclusion</a:t>
            </a:r>
          </a:p>
        </p:txBody>
      </p:sp>
      <p:sp>
        <p:nvSpPr>
          <p:cNvPr id="4" name="Rectangle 3"/>
          <p:cNvSpPr/>
          <p:nvPr/>
        </p:nvSpPr>
        <p:spPr>
          <a:xfrm>
            <a:off x="304800" y="685800"/>
            <a:ext cx="8610600" cy="7509748"/>
          </a:xfrm>
          <a:prstGeom prst="rect">
            <a:avLst/>
          </a:prstGeom>
        </p:spPr>
        <p:txBody>
          <a:bodyPr wrap="square">
            <a:spAutoFit/>
          </a:bodyPr>
          <a:lstStyle/>
          <a:p>
            <a:pPr marL="342900" indent="-342900">
              <a:buFont typeface="Arial" panose="020B0604020202020204" pitchFamily="34" charset="0"/>
              <a:buChar char="•"/>
            </a:pPr>
            <a:r>
              <a:rPr lang="en-US" sz="2400" dirty="0"/>
              <a:t>Security and Privacy preservation important to build high-confidence and secure CPS, with techniques such as</a:t>
            </a:r>
          </a:p>
          <a:p>
            <a:pPr marL="800100" lvl="1" indent="-342900">
              <a:buFont typeface="Arial" panose="020B0604020202020204" pitchFamily="34" charset="0"/>
              <a:buChar char="•"/>
            </a:pPr>
            <a:r>
              <a:rPr lang="en-US" sz="2400" dirty="0" err="1"/>
              <a:t>Homomorphic</a:t>
            </a:r>
            <a:r>
              <a:rPr lang="en-US" sz="2400" dirty="0"/>
              <a:t> Encryption</a:t>
            </a:r>
          </a:p>
          <a:p>
            <a:pPr marL="800100" lvl="1" indent="-342900">
              <a:buFont typeface="Arial" panose="020B0604020202020204" pitchFamily="34" charset="0"/>
              <a:buChar char="•"/>
            </a:pPr>
            <a:r>
              <a:rPr lang="en-US" sz="2400" dirty="0"/>
              <a:t>Differential Privacy</a:t>
            </a:r>
          </a:p>
          <a:p>
            <a:pPr marL="342900" indent="-342900">
              <a:buFont typeface="Arial" panose="020B0604020202020204" pitchFamily="34" charset="0"/>
              <a:buChar char="•"/>
            </a:pPr>
            <a:r>
              <a:rPr lang="en-US" sz="2400" dirty="0"/>
              <a:t>This talk targets on two major tasks</a:t>
            </a:r>
          </a:p>
          <a:p>
            <a:pPr marL="800100" lvl="1" indent="-342900">
              <a:buFont typeface="Arial" panose="020B0604020202020204" pitchFamily="34" charset="0"/>
              <a:buChar char="•"/>
            </a:pPr>
            <a:r>
              <a:rPr lang="en-US" sz="2400" dirty="0"/>
              <a:t>Cyber Physical System </a:t>
            </a:r>
          </a:p>
          <a:p>
            <a:pPr marL="800100" lvl="1" indent="-342900">
              <a:buFont typeface="Arial" panose="020B0604020202020204" pitchFamily="34" charset="0"/>
              <a:buChar char="•"/>
            </a:pPr>
            <a:r>
              <a:rPr lang="en-US" sz="2400" dirty="0"/>
              <a:t>Cloud/Fog/Edge Computation</a:t>
            </a:r>
          </a:p>
          <a:p>
            <a:pPr marL="342900" indent="-342900">
              <a:buFont typeface="Arial" panose="020B0604020202020204" pitchFamily="34" charset="0"/>
              <a:buChar char="•"/>
            </a:pPr>
            <a:r>
              <a:rPr lang="en-US" sz="2400" dirty="0"/>
              <a:t>Our </a:t>
            </a:r>
            <a:r>
              <a:rPr lang="en-US" sz="2400" dirty="0">
                <a:solidFill>
                  <a:srgbClr val="0000FF"/>
                </a:solidFill>
              </a:rPr>
              <a:t>interdisciplinary research </a:t>
            </a:r>
            <a:r>
              <a:rPr lang="en-US" sz="2400" dirty="0"/>
              <a:t>work integrates security/privacy preservation with modeling for various CPS :</a:t>
            </a:r>
          </a:p>
          <a:p>
            <a:pPr marL="800100" lvl="1" indent="-342900">
              <a:buFont typeface="Arial" panose="020B0604020202020204" pitchFamily="34" charset="0"/>
              <a:buChar char="•"/>
            </a:pPr>
            <a:r>
              <a:rPr lang="en-US" sz="2400" dirty="0"/>
              <a:t>Descending Clock Auction based </a:t>
            </a:r>
            <a:r>
              <a:rPr lang="en-US" sz="2400" dirty="0">
                <a:solidFill>
                  <a:srgbClr val="FF0000"/>
                </a:solidFill>
              </a:rPr>
              <a:t>Emergency Demand Response</a:t>
            </a:r>
            <a:r>
              <a:rPr lang="en-US" sz="2400" dirty="0"/>
              <a:t> in Colocation Data Centers</a:t>
            </a:r>
          </a:p>
          <a:p>
            <a:pPr marL="800100" lvl="1" indent="-342900">
              <a:buFont typeface="Arial" panose="020B0604020202020204" pitchFamily="34" charset="0"/>
              <a:buChar char="•"/>
            </a:pPr>
            <a:r>
              <a:rPr lang="en-US" sz="2400" dirty="0"/>
              <a:t>ADMM for </a:t>
            </a:r>
            <a:r>
              <a:rPr lang="en-US" sz="2400" dirty="0">
                <a:solidFill>
                  <a:srgbClr val="FF0000"/>
                </a:solidFill>
              </a:rPr>
              <a:t>Cost Aware Appliance Scheduling</a:t>
            </a:r>
            <a:r>
              <a:rPr lang="en-US" sz="2400" dirty="0"/>
              <a:t> in Smart Home</a:t>
            </a:r>
          </a:p>
          <a:p>
            <a:pPr marL="800100" lvl="1" indent="-342900">
              <a:buFont typeface="Arial" panose="020B0604020202020204" pitchFamily="34" charset="0"/>
              <a:buChar char="•"/>
            </a:pPr>
            <a:r>
              <a:rPr lang="en-US" sz="2400" dirty="0">
                <a:solidFill>
                  <a:srgbClr val="FF0000"/>
                </a:solidFill>
              </a:rPr>
              <a:t>Differentially Private </a:t>
            </a:r>
            <a:r>
              <a:rPr lang="en-US" sz="2400" dirty="0"/>
              <a:t>Optimization for Machine Learning for Physiological Sensors</a:t>
            </a:r>
          </a:p>
          <a:p>
            <a:pPr marL="342900" indent="-342900">
              <a:buFont typeface="Arial" panose="020B0604020202020204" pitchFamily="34" charset="0"/>
              <a:buChar char="•"/>
            </a:pPr>
            <a:r>
              <a:rPr lang="en-US" sz="2400" dirty="0"/>
              <a:t>Future works: Federated Learning, Location Privacy, ….</a:t>
            </a:r>
          </a:p>
          <a:p>
            <a:pPr marL="800100" lvl="1" indent="-342900">
              <a:buFont typeface="Arial" panose="020B0604020202020204" pitchFamily="34" charset="0"/>
              <a:buChar char="•"/>
            </a:pPr>
            <a:endParaRPr lang="en-US" sz="2400" dirty="0">
              <a:solidFill>
                <a:srgbClr val="FF0000"/>
              </a:solidFill>
            </a:endParaRPr>
          </a:p>
          <a:p>
            <a:pPr marL="342900" indent="-342900">
              <a:buFont typeface="Arial" panose="020B0604020202020204" pitchFamily="34" charset="0"/>
              <a:buChar char="•"/>
            </a:pPr>
            <a:endParaRPr lang="en-US" sz="2400" dirty="0"/>
          </a:p>
          <a:p>
            <a:endParaRPr lang="en-US" sz="2400" dirty="0"/>
          </a:p>
          <a:p>
            <a:pPr lvl="1"/>
            <a:endParaRPr lang="en-US" sz="2400" dirty="0"/>
          </a:p>
          <a:p>
            <a:endParaRPr lang="en-US" dirty="0"/>
          </a:p>
        </p:txBody>
      </p:sp>
    </p:spTree>
    <p:extLst>
      <p:ext uri="{BB962C8B-B14F-4D97-AF65-F5344CB8AC3E}">
        <p14:creationId xmlns:p14="http://schemas.microsoft.com/office/powerpoint/2010/main" val="7348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0891" y="940278"/>
            <a:ext cx="8534400" cy="5029200"/>
          </a:xfrm>
        </p:spPr>
        <p:txBody>
          <a:bodyPr/>
          <a:lstStyle/>
          <a:p>
            <a:r>
              <a:rPr lang="en-US" sz="2200" dirty="0"/>
              <a:t>Thanks for students, visitors and collaborators</a:t>
            </a:r>
          </a:p>
          <a:p>
            <a:pPr>
              <a:spcBef>
                <a:spcPts val="0"/>
              </a:spcBef>
            </a:pPr>
            <a:r>
              <a:rPr lang="en-US" sz="2200" dirty="0"/>
              <a:t>Collaboration? Tuition and Pension provided.  Visitors welcome</a:t>
            </a:r>
          </a:p>
        </p:txBody>
      </p:sp>
      <p:sp>
        <p:nvSpPr>
          <p:cNvPr id="3" name="Text Placeholder 2"/>
          <p:cNvSpPr>
            <a:spLocks noGrp="1"/>
          </p:cNvSpPr>
          <p:nvPr>
            <p:ph type="body" sz="quarter" idx="14"/>
          </p:nvPr>
        </p:nvSpPr>
        <p:spPr/>
        <p:txBody>
          <a:bodyPr/>
          <a:lstStyle/>
          <a:p>
            <a:r>
              <a:rPr lang="en-US" dirty="0"/>
              <a:t>Amigo Lab, University of Houston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81" y="4221480"/>
            <a:ext cx="3094083" cy="23205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198" y="4221480"/>
            <a:ext cx="3094083" cy="232056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3" y="1782416"/>
            <a:ext cx="4160281" cy="240858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00" y="1752600"/>
            <a:ext cx="1828800" cy="2438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162" y="1752600"/>
            <a:ext cx="3093481" cy="3404557"/>
          </a:xfrm>
          <a:prstGeom prst="rect">
            <a:avLst/>
          </a:prstGeom>
        </p:spPr>
      </p:pic>
      <p:pic>
        <p:nvPicPr>
          <p:cNvPr id="11"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92800" y="4360984"/>
            <a:ext cx="3098198" cy="2298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92799" y="3285298"/>
            <a:ext cx="3072205" cy="1758987"/>
          </a:xfrm>
          <a:prstGeom prst="rect">
            <a:avLst/>
          </a:prstGeom>
        </p:spPr>
      </p:pic>
      <p:sp>
        <p:nvSpPr>
          <p:cNvPr id="12" name="TextBox 11"/>
          <p:cNvSpPr txBox="1"/>
          <p:nvPr/>
        </p:nvSpPr>
        <p:spPr>
          <a:xfrm>
            <a:off x="8765177" y="6596743"/>
            <a:ext cx="184731" cy="461665"/>
          </a:xfrm>
          <a:prstGeom prst="rect">
            <a:avLst/>
          </a:prstGeom>
          <a:noFill/>
        </p:spPr>
        <p:txBody>
          <a:bodyPr wrap="none" rtlCol="0">
            <a:spAutoFit/>
          </a:bodyPr>
          <a:lstStyle/>
          <a:p>
            <a:endParaRPr lang="en-US" sz="2400" dirty="0">
              <a:solidFill>
                <a:srgbClr val="FF0000"/>
              </a:solidFill>
            </a:endParaRPr>
          </a:p>
        </p:txBody>
      </p:sp>
    </p:spTree>
    <p:extLst>
      <p:ext uri="{BB962C8B-B14F-4D97-AF65-F5344CB8AC3E}">
        <p14:creationId xmlns:p14="http://schemas.microsoft.com/office/powerpoint/2010/main" val="1653738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468" y="1066800"/>
            <a:ext cx="839706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867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Contributions of my PhD work</a:t>
            </a:r>
          </a:p>
        </p:txBody>
      </p:sp>
      <p:sp>
        <p:nvSpPr>
          <p:cNvPr id="4" name="Oval 3"/>
          <p:cNvSpPr/>
          <p:nvPr/>
        </p:nvSpPr>
        <p:spPr>
          <a:xfrm>
            <a:off x="2362200" y="762000"/>
            <a:ext cx="3048000" cy="2819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343400" y="762000"/>
            <a:ext cx="3048000" cy="2819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TextBox 5"/>
          <p:cNvSpPr txBox="1"/>
          <p:nvPr/>
        </p:nvSpPr>
        <p:spPr>
          <a:xfrm>
            <a:off x="2895600" y="1295400"/>
            <a:ext cx="1447800" cy="1569660"/>
          </a:xfrm>
          <a:prstGeom prst="rect">
            <a:avLst/>
          </a:prstGeom>
          <a:noFill/>
        </p:spPr>
        <p:txBody>
          <a:bodyPr wrap="square" rtlCol="0">
            <a:spAutoFit/>
          </a:bodyPr>
          <a:lstStyle/>
          <a:p>
            <a:r>
              <a:rPr lang="en-US" sz="2400" dirty="0">
                <a:solidFill>
                  <a:srgbClr val="FF0000"/>
                </a:solidFill>
              </a:rPr>
              <a:t>Cyber Physical Systems</a:t>
            </a:r>
          </a:p>
          <a:p>
            <a:r>
              <a:rPr lang="en-US" sz="2400" dirty="0">
                <a:solidFill>
                  <a:srgbClr val="FF0000"/>
                </a:solidFill>
              </a:rPr>
              <a:t>Modeling</a:t>
            </a:r>
          </a:p>
        </p:txBody>
      </p:sp>
      <p:sp>
        <p:nvSpPr>
          <p:cNvPr id="7" name="TextBox 6"/>
          <p:cNvSpPr txBox="1"/>
          <p:nvPr/>
        </p:nvSpPr>
        <p:spPr>
          <a:xfrm>
            <a:off x="5486400" y="1447800"/>
            <a:ext cx="1905000" cy="1200329"/>
          </a:xfrm>
          <a:prstGeom prst="rect">
            <a:avLst/>
          </a:prstGeom>
          <a:noFill/>
        </p:spPr>
        <p:txBody>
          <a:bodyPr wrap="square" rtlCol="0">
            <a:spAutoFit/>
          </a:bodyPr>
          <a:lstStyle/>
          <a:p>
            <a:r>
              <a:rPr lang="en-US" sz="2400" dirty="0">
                <a:solidFill>
                  <a:srgbClr val="FF0000"/>
                </a:solidFill>
              </a:rPr>
              <a:t>Applied Cryptography</a:t>
            </a:r>
          </a:p>
          <a:p>
            <a:r>
              <a:rPr lang="en-US" sz="2400" dirty="0">
                <a:solidFill>
                  <a:srgbClr val="FF0000"/>
                </a:solidFill>
              </a:rPr>
              <a:t>And Privacy</a:t>
            </a:r>
          </a:p>
        </p:txBody>
      </p:sp>
      <p:cxnSp>
        <p:nvCxnSpPr>
          <p:cNvPr id="9" name="Straight Connector 8"/>
          <p:cNvCxnSpPr/>
          <p:nvPr/>
        </p:nvCxnSpPr>
        <p:spPr>
          <a:xfrm>
            <a:off x="4648200" y="13716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95800" y="15240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9600" y="1683603"/>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19600" y="18288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43400" y="19812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293870" y="2133600"/>
            <a:ext cx="10896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43400" y="2286000"/>
            <a:ext cx="106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19600" y="24384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419600" y="25908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95800" y="27432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03173" y="2895600"/>
            <a:ext cx="6234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48200" y="3048000"/>
            <a:ext cx="4572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Down Arrow 49"/>
          <p:cNvSpPr/>
          <p:nvPr/>
        </p:nvSpPr>
        <p:spPr>
          <a:xfrm>
            <a:off x="4724400" y="3429000"/>
            <a:ext cx="304800" cy="6858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04800" y="4114800"/>
            <a:ext cx="8229600" cy="830997"/>
          </a:xfrm>
          <a:prstGeom prst="rect">
            <a:avLst/>
          </a:prstGeom>
          <a:noFill/>
        </p:spPr>
        <p:txBody>
          <a:bodyPr wrap="square" rtlCol="0">
            <a:spAutoFit/>
          </a:bodyPr>
          <a:lstStyle/>
          <a:p>
            <a:r>
              <a:rPr lang="en-US" sz="2400" dirty="0">
                <a:solidFill>
                  <a:srgbClr val="0000FF"/>
                </a:solidFill>
              </a:rPr>
              <a:t>      Secure and Privacy Preserving Computing for CPS</a:t>
            </a:r>
          </a:p>
          <a:p>
            <a:endParaRPr lang="en-US" sz="2400" dirty="0">
              <a:solidFill>
                <a:srgbClr val="FF0000"/>
              </a:solidFill>
            </a:endParaRPr>
          </a:p>
        </p:txBody>
      </p:sp>
      <p:sp>
        <p:nvSpPr>
          <p:cNvPr id="53" name="TextBox 52"/>
          <p:cNvSpPr txBox="1"/>
          <p:nvPr/>
        </p:nvSpPr>
        <p:spPr>
          <a:xfrm>
            <a:off x="304800" y="4572000"/>
            <a:ext cx="9372600" cy="2862322"/>
          </a:xfrm>
          <a:prstGeom prst="rect">
            <a:avLst/>
          </a:prstGeom>
          <a:noFill/>
        </p:spPr>
        <p:txBody>
          <a:bodyPr wrap="square" rtlCol="0">
            <a:spAutoFit/>
          </a:bodyPr>
          <a:lstStyle/>
          <a:p>
            <a:r>
              <a:rPr lang="en-US" sz="2000" dirty="0">
                <a:solidFill>
                  <a:srgbClr val="0000FF"/>
                </a:solidFill>
              </a:rPr>
              <a:t>Scenario1: </a:t>
            </a:r>
            <a:r>
              <a:rPr lang="en-US" sz="2000" dirty="0">
                <a:solidFill>
                  <a:srgbClr val="FF0000"/>
                </a:solidFill>
              </a:rPr>
              <a:t>Emergency Demand Response in Colocation Data Centers </a:t>
            </a:r>
          </a:p>
          <a:p>
            <a:r>
              <a:rPr lang="en-US" sz="2000" dirty="0"/>
              <a:t>(Clock Auction + Privacy Preserving Aggregation)</a:t>
            </a:r>
            <a:endParaRPr lang="en-US" sz="2000" dirty="0">
              <a:solidFill>
                <a:srgbClr val="0000FF"/>
              </a:solidFill>
            </a:endParaRPr>
          </a:p>
          <a:p>
            <a:r>
              <a:rPr lang="en-US" sz="2000" dirty="0">
                <a:solidFill>
                  <a:srgbClr val="0000FF"/>
                </a:solidFill>
              </a:rPr>
              <a:t>Scenario II:  </a:t>
            </a:r>
            <a:r>
              <a:rPr lang="en-US" sz="2000" dirty="0">
                <a:solidFill>
                  <a:srgbClr val="FF0000"/>
                </a:solidFill>
              </a:rPr>
              <a:t>Cost Aware Appliance Scheduling for Smart Home</a:t>
            </a:r>
          </a:p>
          <a:p>
            <a:r>
              <a:rPr lang="en-US" sz="2000" dirty="0"/>
              <a:t>(Alternating Direction Method of Multipliers + </a:t>
            </a:r>
            <a:r>
              <a:rPr lang="en-US" sz="2000" dirty="0" err="1"/>
              <a:t>Paillier</a:t>
            </a:r>
            <a:r>
              <a:rPr lang="en-US" sz="2000" dirty="0"/>
              <a:t> Cryptosystem)</a:t>
            </a:r>
          </a:p>
          <a:p>
            <a:r>
              <a:rPr lang="en-US" sz="2000" dirty="0">
                <a:solidFill>
                  <a:srgbClr val="0000FF"/>
                </a:solidFill>
              </a:rPr>
              <a:t>Scenario III: </a:t>
            </a:r>
            <a:r>
              <a:rPr lang="en-US" sz="2000" dirty="0">
                <a:solidFill>
                  <a:srgbClr val="FF0000"/>
                </a:solidFill>
              </a:rPr>
              <a:t>Differentially Private Optimization for Efficient Energy Consumption</a:t>
            </a:r>
          </a:p>
          <a:p>
            <a:r>
              <a:rPr lang="en-US" sz="2000" dirty="0"/>
              <a:t>(Alternating Direction Method of Multipliers + Privacy Preserving)</a:t>
            </a:r>
          </a:p>
          <a:p>
            <a:endParaRPr lang="en-US" sz="2000" dirty="0">
              <a:solidFill>
                <a:srgbClr val="FF0000"/>
              </a:solidFill>
            </a:endParaRPr>
          </a:p>
          <a:p>
            <a:endParaRPr lang="en-US" sz="2000" dirty="0"/>
          </a:p>
          <a:p>
            <a:endParaRPr lang="en-US" sz="2000" dirty="0"/>
          </a:p>
        </p:txBody>
      </p:sp>
    </p:spTree>
    <p:extLst>
      <p:ext uri="{BB962C8B-B14F-4D97-AF65-F5344CB8AC3E}">
        <p14:creationId xmlns:p14="http://schemas.microsoft.com/office/powerpoint/2010/main" val="36827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xEl>
                                              <p:pRg st="0" end="0"/>
                                            </p:txEl>
                                          </p:spTgt>
                                        </p:tgtEl>
                                        <p:attrNameLst>
                                          <p:attrName>style.visibility</p:attrName>
                                        </p:attrNameLst>
                                      </p:cBhvr>
                                      <p:to>
                                        <p:strVal val="visible"/>
                                      </p:to>
                                    </p:set>
                                    <p:anim calcmode="lin" valueType="num">
                                      <p:cBhvr additive="base">
                                        <p:cTn id="11"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 </a:t>
            </a:r>
            <a:endParaRPr lang="en-US" dirty="0"/>
          </a:p>
        </p:txBody>
      </p:sp>
      <p:sp>
        <p:nvSpPr>
          <p:cNvPr id="3" name="Subtitle 2"/>
          <p:cNvSpPr>
            <a:spLocks noGrp="1"/>
          </p:cNvSpPr>
          <p:nvPr>
            <p:ph type="subTitle"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4" name="Footer Placeholder 3"/>
          <p:cNvSpPr>
            <a:spLocks noGrp="1"/>
          </p:cNvSpPr>
          <p:nvPr>
            <p:ph type="ftr" sz="quarter" idx="4294967295"/>
          </p:nvPr>
        </p:nvSpPr>
        <p:spPr>
          <a:xfrm>
            <a:off x="0" y="6324600"/>
            <a:ext cx="2895600" cy="365125"/>
          </a:xfrm>
          <a:prstGeom prst="rect">
            <a:avLst/>
          </a:prstGeom>
        </p:spPr>
        <p:txBody>
          <a:bodyPr/>
          <a:lstStyle/>
          <a:p>
            <a:endParaRPr lang="en-US" dirty="0">
              <a:solidFill>
                <a:prstClr val="black"/>
              </a:solidFill>
            </a:endParaRPr>
          </a:p>
          <a:p>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6553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19400" y="0"/>
            <a:ext cx="5181600" cy="584775"/>
          </a:xfrm>
          <a:prstGeom prst="rect">
            <a:avLst/>
          </a:prstGeom>
          <a:noFill/>
        </p:spPr>
        <p:txBody>
          <a:bodyPr wrap="square" rtlCol="0">
            <a:spAutoFit/>
          </a:bodyPr>
          <a:lstStyle/>
          <a:p>
            <a:r>
              <a:rPr lang="en-US" sz="2400" dirty="0">
                <a:solidFill>
                  <a:schemeClr val="bg1"/>
                </a:solidFill>
              </a:rPr>
              <a:t>                     </a:t>
            </a:r>
            <a:r>
              <a:rPr lang="en-US" sz="3200" dirty="0">
                <a:solidFill>
                  <a:schemeClr val="bg1"/>
                </a:solidFill>
              </a:rPr>
              <a:t>Outline</a:t>
            </a:r>
          </a:p>
        </p:txBody>
      </p:sp>
      <p:sp>
        <p:nvSpPr>
          <p:cNvPr id="10" name="TextBox 9"/>
          <p:cNvSpPr txBox="1"/>
          <p:nvPr/>
        </p:nvSpPr>
        <p:spPr>
          <a:xfrm>
            <a:off x="228600" y="838200"/>
            <a:ext cx="8385562" cy="5201424"/>
          </a:xfrm>
          <a:prstGeom prst="rect">
            <a:avLst/>
          </a:prstGeom>
          <a:noFill/>
        </p:spPr>
        <p:txBody>
          <a:bodyPr wrap="square" rtlCol="0">
            <a:spAutoFit/>
          </a:bodyPr>
          <a:lstStyle/>
          <a:p>
            <a:pPr marL="457200" indent="-457200">
              <a:buFont typeface="Arial" panose="020B0604020202020204" pitchFamily="34" charset="0"/>
              <a:buChar char="•"/>
            </a:pPr>
            <a:r>
              <a:rPr lang="en-US" sz="2800" dirty="0"/>
              <a:t>Introduction of Cyber Physical Systems</a:t>
            </a:r>
          </a:p>
          <a:p>
            <a:pPr marL="457200" indent="-457200">
              <a:buFont typeface="Arial" panose="020B0604020202020204" pitchFamily="34" charset="0"/>
              <a:buChar char="•"/>
            </a:pPr>
            <a:r>
              <a:rPr lang="en-US" sz="2800" dirty="0"/>
              <a:t>Security Computing and Privacy Preservation for CPS</a:t>
            </a:r>
          </a:p>
          <a:p>
            <a:pPr marL="971550" lvl="1" indent="-514350">
              <a:buFont typeface="+mj-lt"/>
              <a:buAutoNum type="arabicPeriod"/>
            </a:pPr>
            <a:r>
              <a:rPr lang="en-US" sz="2800" dirty="0">
                <a:solidFill>
                  <a:srgbClr val="FF0000"/>
                </a:solidFill>
              </a:rPr>
              <a:t>Clock Auction for Emergency Demand Response in Colocation Data Centers</a:t>
            </a:r>
          </a:p>
          <a:p>
            <a:pPr marL="971550" lvl="1" indent="-514350">
              <a:buFont typeface="+mj-lt"/>
              <a:buAutoNum type="arabicPeriod"/>
            </a:pPr>
            <a:r>
              <a:rPr lang="en-US" sz="2800" dirty="0"/>
              <a:t>Cost Aware Appliance Scheduling Using Fog Computing in Smart Home </a:t>
            </a:r>
          </a:p>
          <a:p>
            <a:pPr marL="971550" lvl="1" indent="-514350">
              <a:buFont typeface="+mj-lt"/>
              <a:buAutoNum type="arabicPeriod"/>
            </a:pPr>
            <a:r>
              <a:rPr lang="en-US" sz="2800" dirty="0"/>
              <a:t>Differentially Private Optimization for Machine Learning for Physiological Sensors</a:t>
            </a:r>
          </a:p>
          <a:p>
            <a:pPr marL="457200" indent="-457200">
              <a:buFont typeface="Arial" panose="020B0604020202020204" pitchFamily="34" charset="0"/>
              <a:buChar char="•"/>
            </a:pPr>
            <a:r>
              <a:rPr lang="en-US" sz="2800" dirty="0"/>
              <a:t>Conclusion</a:t>
            </a:r>
          </a:p>
          <a:p>
            <a:pPr marL="457200" indent="-457200">
              <a:buFont typeface="Arial" panose="020B0604020202020204" pitchFamily="34" charset="0"/>
              <a:buChar char="•"/>
            </a:pPr>
            <a:r>
              <a:rPr lang="en-US" sz="2800" dirty="0"/>
              <a:t>Our Lab Overview</a:t>
            </a:r>
          </a:p>
          <a:p>
            <a:pPr marL="457200" indent="-457200">
              <a:buFont typeface="Arial" panose="020B0604020202020204" pitchFamily="34" charset="0"/>
              <a:buChar char="•"/>
            </a:pPr>
            <a:endParaRPr lang="en-US" sz="2800" dirty="0"/>
          </a:p>
          <a:p>
            <a:endParaRPr lang="en-US" sz="2400" dirty="0"/>
          </a:p>
        </p:txBody>
      </p:sp>
      <p:sp>
        <p:nvSpPr>
          <p:cNvPr id="5" name="Rectangle 4">
            <a:extLst>
              <a:ext uri="{FF2B5EF4-FFF2-40B4-BE49-F238E27FC236}">
                <a16:creationId xmlns:a16="http://schemas.microsoft.com/office/drawing/2014/main" id="{D8663FA9-138C-EE4B-9288-9D43B5957609}"/>
              </a:ext>
            </a:extLst>
          </p:cNvPr>
          <p:cNvSpPr/>
          <p:nvPr/>
        </p:nvSpPr>
        <p:spPr>
          <a:xfrm>
            <a:off x="244549" y="5307128"/>
            <a:ext cx="8754140" cy="1200329"/>
          </a:xfrm>
          <a:prstGeom prst="rect">
            <a:avLst/>
          </a:prstGeom>
        </p:spPr>
        <p:txBody>
          <a:bodyPr wrap="square">
            <a:spAutoFit/>
          </a:bodyPr>
          <a:lstStyle/>
          <a:p>
            <a:r>
              <a:rPr lang="en-US" dirty="0">
                <a:latin typeface="Helvetica" pitchFamily="2" charset="0"/>
              </a:rPr>
              <a:t>Sai Mounika </a:t>
            </a:r>
            <a:r>
              <a:rPr lang="en-US" dirty="0" err="1">
                <a:latin typeface="Helvetica" pitchFamily="2" charset="0"/>
              </a:rPr>
              <a:t>Errapotu</a:t>
            </a:r>
            <a:r>
              <a:rPr lang="en-US" dirty="0">
                <a:latin typeface="Helvetica" pitchFamily="2" charset="0"/>
              </a:rPr>
              <a:t>, </a:t>
            </a:r>
            <a:r>
              <a:rPr lang="en-US" dirty="0" err="1">
                <a:latin typeface="Helvetica" pitchFamily="2" charset="0"/>
              </a:rPr>
              <a:t>Hongning</a:t>
            </a:r>
            <a:r>
              <a:rPr lang="en-US" dirty="0">
                <a:latin typeface="Helvetica" pitchFamily="2" charset="0"/>
              </a:rPr>
              <a:t> Li, </a:t>
            </a:r>
            <a:r>
              <a:rPr lang="en-US" dirty="0" err="1">
                <a:latin typeface="Helvetica" pitchFamily="2" charset="0"/>
              </a:rPr>
              <a:t>Rong</a:t>
            </a:r>
            <a:r>
              <a:rPr lang="en-US" dirty="0">
                <a:latin typeface="Helvetica" pitchFamily="2" charset="0"/>
              </a:rPr>
              <a:t> Yu, </a:t>
            </a:r>
            <a:r>
              <a:rPr lang="en-US" dirty="0" err="1">
                <a:latin typeface="Helvetica" pitchFamily="2" charset="0"/>
              </a:rPr>
              <a:t>Shaolei</a:t>
            </a:r>
            <a:r>
              <a:rPr lang="en-US" dirty="0">
                <a:latin typeface="Helvetica" pitchFamily="2" charset="0"/>
              </a:rPr>
              <a:t> Ren, </a:t>
            </a:r>
            <a:r>
              <a:rPr lang="en-US" dirty="0" err="1">
                <a:latin typeface="Helvetica" pitchFamily="2" charset="0"/>
              </a:rPr>
              <a:t>Qingqi</a:t>
            </a:r>
            <a:r>
              <a:rPr lang="en-US" dirty="0">
                <a:latin typeface="Helvetica" pitchFamily="2" charset="0"/>
              </a:rPr>
              <a:t> Pei, Miao Pan,</a:t>
            </a:r>
          </a:p>
          <a:p>
            <a:r>
              <a:rPr lang="en-US" dirty="0">
                <a:latin typeface="Helvetica" pitchFamily="2" charset="0"/>
              </a:rPr>
              <a:t>and Zhu Han, “Clock Auction Inspired Privacy Preserving Emergency Demand</a:t>
            </a:r>
          </a:p>
          <a:p>
            <a:r>
              <a:rPr lang="en-US" dirty="0">
                <a:latin typeface="Helvetica" pitchFamily="2" charset="0"/>
              </a:rPr>
              <a:t>Response in Colocation Data Centers," </a:t>
            </a:r>
            <a:r>
              <a:rPr lang="en-US" i="1" dirty="0">
                <a:latin typeface="Helvetica" pitchFamily="2" charset="0"/>
              </a:rPr>
              <a:t>IEEE Transactions on Dependable and</a:t>
            </a:r>
          </a:p>
          <a:p>
            <a:r>
              <a:rPr lang="en-US" i="1" dirty="0">
                <a:latin typeface="Helvetica" pitchFamily="2" charset="0"/>
              </a:rPr>
              <a:t>Secure Computing</a:t>
            </a:r>
            <a:r>
              <a:rPr lang="en-US" dirty="0">
                <a:latin typeface="Helvetica" pitchFamily="2" charset="0"/>
              </a:rPr>
              <a:t>, vol. 16, no. 4, pp. 691 - 702, April 2020.</a:t>
            </a:r>
            <a:endParaRPr lang="en-US" dirty="0">
              <a:effectLst/>
              <a:latin typeface="Helvetica" pitchFamily="2" charset="0"/>
            </a:endParaRPr>
          </a:p>
        </p:txBody>
      </p:sp>
    </p:spTree>
    <p:extLst>
      <p:ext uri="{BB962C8B-B14F-4D97-AF65-F5344CB8AC3E}">
        <p14:creationId xmlns:p14="http://schemas.microsoft.com/office/powerpoint/2010/main" val="175449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C836-1CD6-415C-A287-8BAA8F9569E1}"/>
              </a:ext>
            </a:extLst>
          </p:cNvPr>
          <p:cNvSpPr>
            <a:spLocks noGrp="1"/>
          </p:cNvSpPr>
          <p:nvPr>
            <p:ph type="ctrTitle"/>
          </p:nvPr>
        </p:nvSpPr>
        <p:spPr/>
        <p:txBody>
          <a:bodyPr/>
          <a:lstStyle/>
          <a:p>
            <a:r>
              <a:rPr lang="en-US" dirty="0"/>
              <a:t>                          Motivation</a:t>
            </a:r>
          </a:p>
        </p:txBody>
      </p:sp>
      <p:pic>
        <p:nvPicPr>
          <p:cNvPr id="4" name="Picture 2" descr="C:\Users\serrapot\Desktop\ppt pics\chart.jpg">
            <a:extLst>
              <a:ext uri="{FF2B5EF4-FFF2-40B4-BE49-F238E27FC236}">
                <a16:creationId xmlns:a16="http://schemas.microsoft.com/office/drawing/2014/main" id="{937B2615-3D83-4FCA-B081-D053803BC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997450" cy="14025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errapot\Desktop\ppt pics\energy usage.jpg">
            <a:extLst>
              <a:ext uri="{FF2B5EF4-FFF2-40B4-BE49-F238E27FC236}">
                <a16:creationId xmlns:a16="http://schemas.microsoft.com/office/drawing/2014/main" id="{015493B6-017A-49F6-943B-A907FA6D62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217276"/>
            <a:ext cx="2133600" cy="14212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serrapot\Desktop\ppt pics\Us demand response.PNG">
            <a:extLst>
              <a:ext uri="{FF2B5EF4-FFF2-40B4-BE49-F238E27FC236}">
                <a16:creationId xmlns:a16="http://schemas.microsoft.com/office/drawing/2014/main" id="{62F63826-2926-4051-95D7-513A30AED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3181350"/>
            <a:ext cx="4610100" cy="2914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5C9F33-FA8A-4FEE-85FC-BD8662D1D539}"/>
              </a:ext>
            </a:extLst>
          </p:cNvPr>
          <p:cNvSpPr txBox="1"/>
          <p:nvPr/>
        </p:nvSpPr>
        <p:spPr>
          <a:xfrm>
            <a:off x="1828800" y="2743200"/>
            <a:ext cx="6172200" cy="369332"/>
          </a:xfrm>
          <a:prstGeom prst="rect">
            <a:avLst/>
          </a:prstGeom>
          <a:noFill/>
        </p:spPr>
        <p:txBody>
          <a:bodyPr wrap="square" rtlCol="0">
            <a:spAutoFit/>
          </a:bodyPr>
          <a:lstStyle/>
          <a:p>
            <a:r>
              <a:rPr lang="en-US" dirty="0">
                <a:solidFill>
                  <a:srgbClr val="FF0000"/>
                </a:solidFill>
              </a:rPr>
              <a:t>Escalating power demand </a:t>
            </a:r>
            <a:r>
              <a:rPr lang="en-US" dirty="0"/>
              <a:t>=&gt; </a:t>
            </a:r>
            <a:r>
              <a:rPr lang="en-US" dirty="0">
                <a:solidFill>
                  <a:srgbClr val="0000FF"/>
                </a:solidFill>
              </a:rPr>
              <a:t>Need for energy efficiency </a:t>
            </a:r>
          </a:p>
        </p:txBody>
      </p:sp>
      <p:sp>
        <p:nvSpPr>
          <p:cNvPr id="8" name="TextBox 7">
            <a:extLst>
              <a:ext uri="{FF2B5EF4-FFF2-40B4-BE49-F238E27FC236}">
                <a16:creationId xmlns:a16="http://schemas.microsoft.com/office/drawing/2014/main" id="{F86CAF59-3A71-401A-BF7F-6EA00D557612}"/>
              </a:ext>
            </a:extLst>
          </p:cNvPr>
          <p:cNvSpPr txBox="1"/>
          <p:nvPr/>
        </p:nvSpPr>
        <p:spPr>
          <a:xfrm>
            <a:off x="5181600" y="4100066"/>
            <a:ext cx="3276600" cy="1077218"/>
          </a:xfrm>
          <a:prstGeom prst="rect">
            <a:avLst/>
          </a:prstGeom>
          <a:noFill/>
        </p:spPr>
        <p:txBody>
          <a:bodyPr wrap="square" rtlCol="0">
            <a:spAutoFit/>
          </a:bodyPr>
          <a:lstStyle/>
          <a:p>
            <a:r>
              <a:rPr lang="en-US" sz="1600" dirty="0">
                <a:solidFill>
                  <a:srgbClr val="FF0000"/>
                </a:solidFill>
              </a:rPr>
              <a:t>Emergency Demand Response (EDR): </a:t>
            </a:r>
            <a:r>
              <a:rPr lang="en-US" sz="1600" dirty="0">
                <a:solidFill>
                  <a:srgbClr val="0000FF"/>
                </a:solidFill>
              </a:rPr>
              <a:t>Shedding load </a:t>
            </a:r>
            <a:r>
              <a:rPr lang="en-US" sz="1600" dirty="0"/>
              <a:t>in emergencies or contingencies including  system power losses for </a:t>
            </a:r>
            <a:r>
              <a:rPr lang="en-US" sz="1600" dirty="0">
                <a:solidFill>
                  <a:srgbClr val="0000FF"/>
                </a:solidFill>
              </a:rPr>
              <a:t>incentives</a:t>
            </a:r>
          </a:p>
        </p:txBody>
      </p:sp>
    </p:spTree>
    <p:extLst>
      <p:ext uri="{BB962C8B-B14F-4D97-AF65-F5344CB8AC3E}">
        <p14:creationId xmlns:p14="http://schemas.microsoft.com/office/powerpoint/2010/main" val="71240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F480D-8420-440F-85BC-4EDDE2056183}"/>
              </a:ext>
            </a:extLst>
          </p:cNvPr>
          <p:cNvSpPr>
            <a:spLocks noGrp="1"/>
          </p:cNvSpPr>
          <p:nvPr>
            <p:ph type="ctrTitle"/>
          </p:nvPr>
        </p:nvSpPr>
        <p:spPr/>
        <p:txBody>
          <a:bodyPr/>
          <a:lstStyle/>
          <a:p>
            <a:r>
              <a:rPr lang="en-US" dirty="0"/>
              <a:t>                         Motivation</a:t>
            </a:r>
          </a:p>
        </p:txBody>
      </p:sp>
      <p:pic>
        <p:nvPicPr>
          <p:cNvPr id="4" name="Picture 6">
            <a:extLst>
              <a:ext uri="{FF2B5EF4-FFF2-40B4-BE49-F238E27FC236}">
                <a16:creationId xmlns:a16="http://schemas.microsoft.com/office/drawing/2014/main" id="{962BE86E-5C19-4CAF-BCA8-03AC42C86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945995"/>
            <a:ext cx="266700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51C4FB1-DA4E-47FC-8BD9-04D38391ED68}"/>
              </a:ext>
            </a:extLst>
          </p:cNvPr>
          <p:cNvSpPr txBox="1"/>
          <p:nvPr/>
        </p:nvSpPr>
        <p:spPr>
          <a:xfrm>
            <a:off x="357894" y="3007668"/>
            <a:ext cx="3962399" cy="646331"/>
          </a:xfrm>
          <a:prstGeom prst="rect">
            <a:avLst/>
          </a:prstGeom>
          <a:noFill/>
        </p:spPr>
        <p:txBody>
          <a:bodyPr wrap="square" rtlCol="0">
            <a:spAutoFit/>
          </a:bodyPr>
          <a:lstStyle/>
          <a:p>
            <a:r>
              <a:rPr lang="en-US" dirty="0">
                <a:solidFill>
                  <a:srgbClr val="0000FF"/>
                </a:solidFill>
              </a:rPr>
              <a:t>Owner operated data centers </a:t>
            </a:r>
            <a:r>
              <a:rPr lang="en-US" dirty="0"/>
              <a:t>consume </a:t>
            </a:r>
            <a:r>
              <a:rPr lang="en-US" dirty="0">
                <a:solidFill>
                  <a:srgbClr val="0000FF"/>
                </a:solidFill>
              </a:rPr>
              <a:t>8% </a:t>
            </a:r>
            <a:r>
              <a:rPr lang="en-US" dirty="0"/>
              <a:t>of total data center energy usage</a:t>
            </a:r>
          </a:p>
        </p:txBody>
      </p:sp>
      <p:pic>
        <p:nvPicPr>
          <p:cNvPr id="9" name="Picture 8" descr="C:\Users\serrapot\Desktop\ppt pics\colo_diagram.jpg">
            <a:extLst>
              <a:ext uri="{FF2B5EF4-FFF2-40B4-BE49-F238E27FC236}">
                <a16:creationId xmlns:a16="http://schemas.microsoft.com/office/drawing/2014/main" id="{EAA1EAC9-A928-4FCF-9CFF-1DB0CC289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60" y="4138284"/>
            <a:ext cx="2774937"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serrapot\Desktop\ppt pics\colo_news.jpg">
            <a:extLst>
              <a:ext uri="{FF2B5EF4-FFF2-40B4-BE49-F238E27FC236}">
                <a16:creationId xmlns:a16="http://schemas.microsoft.com/office/drawing/2014/main" id="{94695FA9-2732-4A30-AB34-07B080866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810" y="3733800"/>
            <a:ext cx="4894866" cy="28482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CF319ED-85E6-4FDD-A4A8-F0EE95201391}"/>
              </a:ext>
            </a:extLst>
          </p:cNvPr>
          <p:cNvSpPr txBox="1"/>
          <p:nvPr/>
        </p:nvSpPr>
        <p:spPr>
          <a:xfrm>
            <a:off x="4572000" y="3003395"/>
            <a:ext cx="4449763" cy="646331"/>
          </a:xfrm>
          <a:prstGeom prst="rect">
            <a:avLst/>
          </a:prstGeom>
          <a:noFill/>
        </p:spPr>
        <p:txBody>
          <a:bodyPr wrap="square" rtlCol="0">
            <a:spAutoFit/>
          </a:bodyPr>
          <a:lstStyle/>
          <a:p>
            <a:r>
              <a:rPr lang="en-US" dirty="0">
                <a:solidFill>
                  <a:srgbClr val="0000FF"/>
                </a:solidFill>
              </a:rPr>
              <a:t>Multi-tenant colocation data centers </a:t>
            </a:r>
            <a:r>
              <a:rPr lang="en-US" dirty="0"/>
              <a:t>consume</a:t>
            </a:r>
            <a:r>
              <a:rPr lang="en-US" dirty="0">
                <a:solidFill>
                  <a:srgbClr val="0000FF"/>
                </a:solidFill>
              </a:rPr>
              <a:t> 37% </a:t>
            </a:r>
            <a:r>
              <a:rPr lang="en-US" dirty="0"/>
              <a:t>of total data center energy usage </a:t>
            </a:r>
          </a:p>
        </p:txBody>
      </p:sp>
      <p:sp>
        <p:nvSpPr>
          <p:cNvPr id="3" name="TextBox 2"/>
          <p:cNvSpPr txBox="1"/>
          <p:nvPr/>
        </p:nvSpPr>
        <p:spPr>
          <a:xfrm>
            <a:off x="7330282" y="1729870"/>
            <a:ext cx="1532026" cy="461665"/>
          </a:xfrm>
          <a:prstGeom prst="rect">
            <a:avLst/>
          </a:prstGeom>
          <a:noFill/>
        </p:spPr>
        <p:txBody>
          <a:bodyPr wrap="square" rtlCol="0">
            <a:spAutoFit/>
          </a:bodyPr>
          <a:lstStyle/>
          <a:p>
            <a:r>
              <a:rPr lang="en-US" sz="2400" dirty="0"/>
              <a:t> </a:t>
            </a:r>
            <a:r>
              <a:rPr lang="en-US" sz="1400" dirty="0">
                <a:solidFill>
                  <a:srgbClr val="0000FF"/>
                </a:solidFill>
              </a:rPr>
              <a:t>(NRDC data)</a:t>
            </a:r>
          </a:p>
        </p:txBody>
      </p:sp>
      <p:pic>
        <p:nvPicPr>
          <p:cNvPr id="13" name="Picture 7" descr="C:\Users\serrapot\Desktop\ppt pics\dc energy usage.png">
            <a:extLst>
              <a:ext uri="{FF2B5EF4-FFF2-40B4-BE49-F238E27FC236}">
                <a16:creationId xmlns:a16="http://schemas.microsoft.com/office/drawing/2014/main" id="{E1CE3674-CF58-2943-8E4E-66A7E564E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572" y="707173"/>
            <a:ext cx="2675044" cy="221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85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736B-B4A9-4611-B8AB-E4443A2CC0F6}"/>
              </a:ext>
            </a:extLst>
          </p:cNvPr>
          <p:cNvSpPr>
            <a:spLocks noGrp="1"/>
          </p:cNvSpPr>
          <p:nvPr>
            <p:ph type="ctrTitle"/>
          </p:nvPr>
        </p:nvSpPr>
        <p:spPr>
          <a:xfrm>
            <a:off x="2590800" y="76200"/>
            <a:ext cx="6172200" cy="381000"/>
          </a:xfrm>
        </p:spPr>
        <p:txBody>
          <a:bodyPr/>
          <a:lstStyle/>
          <a:p>
            <a:r>
              <a:rPr lang="en-US" dirty="0"/>
              <a:t> Privacy Issues in Colocation Data Centers</a:t>
            </a:r>
          </a:p>
        </p:txBody>
      </p:sp>
      <p:pic>
        <p:nvPicPr>
          <p:cNvPr id="4" name="Picture 3">
            <a:extLst>
              <a:ext uri="{FF2B5EF4-FFF2-40B4-BE49-F238E27FC236}">
                <a16:creationId xmlns:a16="http://schemas.microsoft.com/office/drawing/2014/main" id="{E0553A9D-BD30-42EC-8116-5C24260B8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33400"/>
            <a:ext cx="61722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4676924-89D1-420E-BAFD-E814E06AE1B1}"/>
              </a:ext>
            </a:extLst>
          </p:cNvPr>
          <p:cNvSpPr txBox="1"/>
          <p:nvPr/>
        </p:nvSpPr>
        <p:spPr>
          <a:xfrm>
            <a:off x="152400" y="5250359"/>
            <a:ext cx="9144000" cy="769441"/>
          </a:xfrm>
          <a:prstGeom prst="rect">
            <a:avLst/>
          </a:prstGeom>
          <a:noFill/>
        </p:spPr>
        <p:txBody>
          <a:bodyPr wrap="square" rtlCol="0">
            <a:spAutoFit/>
          </a:bodyPr>
          <a:lstStyle/>
          <a:p>
            <a:r>
              <a:rPr lang="en-US" sz="2200" dirty="0">
                <a:solidFill>
                  <a:srgbClr val="0000FF"/>
                </a:solidFill>
              </a:rPr>
              <a:t>Encryption</a:t>
            </a:r>
            <a:r>
              <a:rPr lang="en-US" sz="2200" dirty="0"/>
              <a:t> protects tenants’ private information from </a:t>
            </a:r>
            <a:r>
              <a:rPr lang="en-US" sz="2200" dirty="0">
                <a:solidFill>
                  <a:srgbClr val="FF0000"/>
                </a:solidFill>
              </a:rPr>
              <a:t>outside attackers</a:t>
            </a:r>
            <a:r>
              <a:rPr lang="en-US" sz="2200" dirty="0"/>
              <a:t>, but how to protect it from </a:t>
            </a:r>
            <a:r>
              <a:rPr lang="en-US" sz="2200" dirty="0">
                <a:solidFill>
                  <a:srgbClr val="FF0000"/>
                </a:solidFill>
              </a:rPr>
              <a:t>semi-honest colocation operators</a:t>
            </a:r>
            <a:r>
              <a:rPr lang="en-US" sz="2200" dirty="0"/>
              <a:t>. </a:t>
            </a:r>
          </a:p>
        </p:txBody>
      </p:sp>
      <p:sp>
        <p:nvSpPr>
          <p:cNvPr id="6" name="TextBox 5"/>
          <p:cNvSpPr txBox="1"/>
          <p:nvPr/>
        </p:nvSpPr>
        <p:spPr>
          <a:xfrm>
            <a:off x="228600" y="1219200"/>
            <a:ext cx="3048000" cy="3170099"/>
          </a:xfrm>
          <a:prstGeom prst="rect">
            <a:avLst/>
          </a:prstGeom>
          <a:noFill/>
        </p:spPr>
        <p:txBody>
          <a:bodyPr wrap="square" rtlCol="0">
            <a:spAutoFit/>
          </a:bodyPr>
          <a:lstStyle/>
          <a:p>
            <a:r>
              <a:rPr lang="en-US" sz="2400" dirty="0">
                <a:solidFill>
                  <a:srgbClr val="FF0000"/>
                </a:solidFill>
              </a:rPr>
              <a:t>Smart Grid:</a:t>
            </a:r>
          </a:p>
          <a:p>
            <a:pPr marL="342900" indent="-342900">
              <a:buFont typeface="Arial" panose="020B0604020202020204" pitchFamily="34" charset="0"/>
              <a:buChar char="•"/>
            </a:pPr>
            <a:r>
              <a:rPr lang="en-US" sz="2200" dirty="0"/>
              <a:t>Demand – Supply balance during EDR</a:t>
            </a:r>
          </a:p>
          <a:p>
            <a:pPr marL="342900" indent="-342900">
              <a:buFont typeface="Arial" panose="020B0604020202020204" pitchFamily="34" charset="0"/>
              <a:buChar char="•"/>
            </a:pPr>
            <a:r>
              <a:rPr lang="en-US" sz="2200" dirty="0"/>
              <a:t>Grid reliability</a:t>
            </a:r>
          </a:p>
          <a:p>
            <a:endParaRPr lang="en-US" sz="2200" dirty="0">
              <a:solidFill>
                <a:srgbClr val="FF0000"/>
              </a:solidFill>
            </a:endParaRPr>
          </a:p>
          <a:p>
            <a:r>
              <a:rPr lang="en-US" sz="2200" dirty="0">
                <a:solidFill>
                  <a:srgbClr val="FF0000"/>
                </a:solidFill>
              </a:rPr>
              <a:t>Colocation Tenants:</a:t>
            </a:r>
          </a:p>
          <a:p>
            <a:pPr marL="342900" indent="-342900">
              <a:buFont typeface="Arial" panose="020B0604020202020204" pitchFamily="34" charset="0"/>
              <a:buChar char="•"/>
            </a:pPr>
            <a:r>
              <a:rPr lang="en-US" sz="2200" dirty="0"/>
              <a:t>Receive incentives</a:t>
            </a:r>
          </a:p>
          <a:p>
            <a:pPr marL="342900" indent="-342900">
              <a:buFont typeface="Arial" panose="020B0604020202020204" pitchFamily="34" charset="0"/>
              <a:buChar char="•"/>
            </a:pPr>
            <a:r>
              <a:rPr lang="en-US" sz="2200" dirty="0"/>
              <a:t>Privacy preservation during aggregation</a:t>
            </a:r>
          </a:p>
        </p:txBody>
      </p:sp>
      <p:pic>
        <p:nvPicPr>
          <p:cNvPr id="8" name="Picture 7"/>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886200"/>
            <a:ext cx="422740" cy="42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219200"/>
            <a:ext cx="422740" cy="42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4460" y="1219200"/>
            <a:ext cx="422740" cy="42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52400" y="6015335"/>
            <a:ext cx="8532628" cy="461665"/>
          </a:xfrm>
          <a:prstGeom prst="rect">
            <a:avLst/>
          </a:prstGeom>
          <a:noFill/>
        </p:spPr>
        <p:txBody>
          <a:bodyPr wrap="square" rtlCol="0">
            <a:spAutoFit/>
          </a:bodyPr>
          <a:lstStyle/>
          <a:p>
            <a:r>
              <a:rPr lang="en-US" sz="2400" dirty="0">
                <a:solidFill>
                  <a:srgbClr val="FF0000"/>
                </a:solidFill>
              </a:rPr>
              <a:t>Methodology : Clock Auction with Privacy Preserving Aggregation</a:t>
            </a:r>
          </a:p>
        </p:txBody>
      </p:sp>
    </p:spTree>
    <p:extLst>
      <p:ext uri="{BB962C8B-B14F-4D97-AF65-F5344CB8AC3E}">
        <p14:creationId xmlns:p14="http://schemas.microsoft.com/office/powerpoint/2010/main" val="3056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 calcmode="lin" valueType="num">
                                      <p:cBhvr additive="base">
                                        <p:cTn id="1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anim calcmode="lin" valueType="num">
                                      <p:cBhvr additive="base">
                                        <p:cTn id="1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txDef>
      <a:spPr>
        <a:noFill/>
      </a:spPr>
      <a:bodyPr wrap="square" rtlCol="0">
        <a:spAutoFit/>
      </a:bodyPr>
      <a:lstStyle>
        <a:defPPr>
          <a:defRPr sz="2400" dirty="0">
            <a:solidFill>
              <a:srgbClr val="FF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14340</TotalTime>
  <Words>3906</Words>
  <Application>Microsoft Macintosh PowerPoint</Application>
  <PresentationFormat>On-screen Show (4:3)</PresentationFormat>
  <Paragraphs>575</Paragraphs>
  <Slides>44</Slides>
  <Notes>29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华文中宋</vt:lpstr>
      <vt:lpstr>Arial</vt:lpstr>
      <vt:lpstr>Calibri</vt:lpstr>
      <vt:lpstr>Cambria Math</vt:lpstr>
      <vt:lpstr>Corbel</vt:lpstr>
      <vt:lpstr>Gill Sans MT</vt:lpstr>
      <vt:lpstr>Helvetica</vt:lpstr>
      <vt:lpstr>Helvetica Neue</vt:lpstr>
      <vt:lpstr>Mongolian Baiti</vt:lpstr>
      <vt:lpstr>Monotype Corsiva</vt:lpstr>
      <vt:lpstr>Verdana</vt:lpstr>
      <vt:lpstr>Wingdings</vt:lpstr>
      <vt:lpstr>Wingdings 2</vt:lpstr>
      <vt:lpstr>夏至</vt:lpstr>
      <vt:lpstr>PowerPoint Presentation</vt:lpstr>
      <vt:lpstr> </vt:lpstr>
      <vt:lpstr>          Cyber Physical Systems</vt:lpstr>
      <vt:lpstr>     Security and Privacy in CPS</vt:lpstr>
      <vt:lpstr>         Contributions of my PhD work</vt:lpstr>
      <vt:lpstr> </vt:lpstr>
      <vt:lpstr>                          Motivation</vt:lpstr>
      <vt:lpstr>                         Motivation</vt:lpstr>
      <vt:lpstr> Privacy Issues in Colocation Data Centers</vt:lpstr>
      <vt:lpstr>Clock Auction with PP-Aggregation</vt:lpstr>
      <vt:lpstr>            Descending Clock Auction</vt:lpstr>
      <vt:lpstr>  Privacy in Descending Clock Auction</vt:lpstr>
      <vt:lpstr>Privacy Preserving Energy Aggregation</vt:lpstr>
      <vt:lpstr>DP-Computation with Untrusted Aggregator</vt:lpstr>
      <vt:lpstr>                Security Analysis</vt:lpstr>
      <vt:lpstr>            Simulation Results</vt:lpstr>
      <vt:lpstr> </vt:lpstr>
      <vt:lpstr>                         Smart Home</vt:lpstr>
      <vt:lpstr>        Privacy Concerns in Smart Home</vt:lpstr>
      <vt:lpstr>Load Profiling</vt:lpstr>
      <vt:lpstr> Cost Minimization + User Privacy Preservation?</vt:lpstr>
      <vt:lpstr>              Fog or Edge  Computing</vt:lpstr>
      <vt:lpstr>Alternating Direction Method of Multipliers</vt:lpstr>
      <vt:lpstr> Solving Optimization Problem with ADMM</vt:lpstr>
      <vt:lpstr>                Paillier Encryption</vt:lpstr>
      <vt:lpstr>                        Secure ADMM</vt:lpstr>
      <vt:lpstr>           ADMM for Home Scheduling</vt:lpstr>
      <vt:lpstr>           Simulation Settings</vt:lpstr>
      <vt:lpstr>         Performance Analysis</vt:lpstr>
      <vt:lpstr>                Security and Performance Analysis</vt:lpstr>
      <vt:lpstr> </vt:lpstr>
      <vt:lpstr>                    Privacy Concern</vt:lpstr>
      <vt:lpstr>                    Privacy Concern</vt:lpstr>
      <vt:lpstr>PowerPoint Presentation</vt:lpstr>
      <vt:lpstr>PowerPoint Presentation</vt:lpstr>
      <vt:lpstr>        Differentially Private Robust ADMM (PR-ADMM)</vt:lpstr>
      <vt:lpstr>     Differentially Private Robust ADMM (PR-ADMM)</vt:lpstr>
      <vt:lpstr>                  Privacy Analysis</vt:lpstr>
      <vt:lpstr>             Convergence Analysis</vt:lpstr>
      <vt:lpstr> Experiments</vt:lpstr>
      <vt:lpstr>Experiment</vt:lpstr>
      <vt:lpstr>                    Conclusion</vt:lpstr>
      <vt:lpstr>PowerPoint Presentation</vt:lpstr>
      <vt:lpstr>PowerPoint Presentation</vt:lpstr>
    </vt:vector>
  </TitlesOfParts>
  <Company>University of Houston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Errapotu, Saimounika</dc:creator>
  <cp:lastModifiedBy>Microsoft Office User</cp:lastModifiedBy>
  <cp:revision>753</cp:revision>
  <cp:lastPrinted>2018-04-25T14:24:56Z</cp:lastPrinted>
  <dcterms:created xsi:type="dcterms:W3CDTF">2016-04-20T15:01:54Z</dcterms:created>
  <dcterms:modified xsi:type="dcterms:W3CDTF">2020-11-18T13:07:31Z</dcterms:modified>
</cp:coreProperties>
</file>